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sldIdLst>
    <p:sldId id="256" r:id="rId2"/>
    <p:sldId id="257" r:id="rId3"/>
    <p:sldId id="261" r:id="rId4"/>
    <p:sldId id="260" r:id="rId5"/>
    <p:sldId id="266" r:id="rId6"/>
    <p:sldId id="262" r:id="rId7"/>
    <p:sldId id="264" r:id="rId8"/>
    <p:sldId id="265" r:id="rId9"/>
    <p:sldId id="337" r:id="rId10"/>
    <p:sldId id="338" r:id="rId11"/>
    <p:sldId id="268" r:id="rId12"/>
    <p:sldId id="269" r:id="rId13"/>
    <p:sldId id="270" r:id="rId14"/>
    <p:sldId id="271" r:id="rId15"/>
    <p:sldId id="272" r:id="rId16"/>
    <p:sldId id="273" r:id="rId17"/>
    <p:sldId id="274" r:id="rId18"/>
    <p:sldId id="277" r:id="rId19"/>
    <p:sldId id="278" r:id="rId20"/>
    <p:sldId id="280" r:id="rId21"/>
    <p:sldId id="281" r:id="rId22"/>
    <p:sldId id="282" r:id="rId23"/>
    <p:sldId id="283" r:id="rId24"/>
    <p:sldId id="284" r:id="rId25"/>
    <p:sldId id="285" r:id="rId26"/>
    <p:sldId id="286" r:id="rId27"/>
    <p:sldId id="287" r:id="rId28"/>
    <p:sldId id="288" r:id="rId29"/>
    <p:sldId id="289" r:id="rId30"/>
    <p:sldId id="293" r:id="rId31"/>
    <p:sldId id="290" r:id="rId32"/>
    <p:sldId id="291" r:id="rId33"/>
    <p:sldId id="292" r:id="rId34"/>
    <p:sldId id="294" r:id="rId35"/>
    <p:sldId id="295" r:id="rId36"/>
    <p:sldId id="297" r:id="rId37"/>
    <p:sldId id="298" r:id="rId38"/>
    <p:sldId id="300" r:id="rId39"/>
    <p:sldId id="299" r:id="rId40"/>
    <p:sldId id="301" r:id="rId41"/>
    <p:sldId id="302" r:id="rId42"/>
    <p:sldId id="303" r:id="rId43"/>
    <p:sldId id="304" r:id="rId44"/>
    <p:sldId id="305" r:id="rId45"/>
    <p:sldId id="306" r:id="rId46"/>
    <p:sldId id="307" r:id="rId47"/>
    <p:sldId id="308"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916" autoAdjust="0"/>
    <p:restoredTop sz="94660"/>
  </p:normalViewPr>
  <p:slideViewPr>
    <p:cSldViewPr>
      <p:cViewPr>
        <p:scale>
          <a:sx n="66" d="100"/>
          <a:sy n="66" d="100"/>
        </p:scale>
        <p:origin x="-50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0.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6.wmf"/><Relationship Id="rId4" Type="http://schemas.openxmlformats.org/officeDocument/2006/relationships/image" Target="../media/image5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5" Type="http://schemas.openxmlformats.org/officeDocument/2006/relationships/image" Target="../media/image73.emf"/><Relationship Id="rId4" Type="http://schemas.openxmlformats.org/officeDocument/2006/relationships/image" Target="../media/image7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142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1423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42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42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142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725CD54-97F9-4BE8-8A18-ED8F445EF0CE}" type="slidenum">
              <a:rPr lang="es-ES"/>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887663"/>
            <a:ext cx="9147175" cy="982662"/>
            <a:chOff x="-2" y="1536"/>
            <a:chExt cx="5762" cy="670"/>
          </a:xfrm>
        </p:grpSpPr>
        <p:grpSp>
          <p:nvGrpSpPr>
            <p:cNvPr id="5123" name="Group 3"/>
            <p:cNvGrpSpPr>
              <a:grpSpLocks/>
            </p:cNvGrpSpPr>
            <p:nvPr/>
          </p:nvGrpSpPr>
          <p:grpSpPr bwMode="auto">
            <a:xfrm flipH="1">
              <a:off x="-2" y="1562"/>
              <a:ext cx="5762" cy="638"/>
              <a:chOff x="-2" y="1562"/>
              <a:chExt cx="5762" cy="638"/>
            </a:xfrm>
          </p:grpSpPr>
          <p:sp>
            <p:nvSpPr>
              <p:cNvPr id="5124"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s-ES"/>
              </a:p>
            </p:txBody>
          </p:sp>
          <p:sp>
            <p:nvSpPr>
              <p:cNvPr id="5125"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5126"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s-ES"/>
              </a:p>
            </p:txBody>
          </p:sp>
          <p:sp>
            <p:nvSpPr>
              <p:cNvPr id="5127" name="Freeform 7"/>
              <p:cNvSpPr>
                <a:spLocks/>
              </p:cNvSpPr>
              <p:nvPr/>
            </p:nvSpPr>
            <p:spPr bwMode="ltGray">
              <a:xfrm rot="-5400000">
                <a:off x="-57"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s-ES"/>
              </a:p>
            </p:txBody>
          </p:sp>
          <p:sp>
            <p:nvSpPr>
              <p:cNvPr id="5128"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s-ES"/>
              </a:p>
            </p:txBody>
          </p:sp>
          <p:sp>
            <p:nvSpPr>
              <p:cNvPr id="5129"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5130" name="Freeform 10"/>
              <p:cNvSpPr>
                <a:spLocks/>
              </p:cNvSpPr>
              <p:nvPr/>
            </p:nvSpPr>
            <p:spPr bwMode="ltGray">
              <a:xfrm rot="-5400000">
                <a:off x="156" y="1726"/>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sp>
            <p:nvSpPr>
              <p:cNvPr id="5131"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5132"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s-ES"/>
              </a:p>
            </p:txBody>
          </p:sp>
          <p:sp>
            <p:nvSpPr>
              <p:cNvPr id="5133" name="Freeform 13"/>
              <p:cNvSpPr>
                <a:spLocks/>
              </p:cNvSpPr>
              <p:nvPr/>
            </p:nvSpPr>
            <p:spPr bwMode="ltGray">
              <a:xfrm rot="-5400000">
                <a:off x="1830"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s-ES"/>
              </a:p>
            </p:txBody>
          </p:sp>
          <p:sp>
            <p:nvSpPr>
              <p:cNvPr id="5134"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s-ES"/>
              </a:p>
            </p:txBody>
          </p:sp>
          <p:sp>
            <p:nvSpPr>
              <p:cNvPr id="5135" name="Freeform 15"/>
              <p:cNvSpPr>
                <a:spLocks/>
              </p:cNvSpPr>
              <p:nvPr/>
            </p:nvSpPr>
            <p:spPr bwMode="ltGray">
              <a:xfrm rot="-5400000">
                <a:off x="2330"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5136"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s-ES"/>
              </a:p>
            </p:txBody>
          </p:sp>
          <p:sp>
            <p:nvSpPr>
              <p:cNvPr id="5137"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s-ES"/>
              </a:p>
            </p:txBody>
          </p:sp>
          <p:sp>
            <p:nvSpPr>
              <p:cNvPr id="5138"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s-ES"/>
              </a:p>
            </p:txBody>
          </p:sp>
          <p:sp>
            <p:nvSpPr>
              <p:cNvPr id="5139" name="Freeform 19"/>
              <p:cNvSpPr>
                <a:spLocks/>
              </p:cNvSpPr>
              <p:nvPr/>
            </p:nvSpPr>
            <p:spPr bwMode="ltGray">
              <a:xfrm rot="-5400000">
                <a:off x="4584"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s-ES"/>
              </a:p>
            </p:txBody>
          </p:sp>
          <p:sp>
            <p:nvSpPr>
              <p:cNvPr id="5140"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s-ES"/>
              </a:p>
            </p:txBody>
          </p:sp>
          <p:sp>
            <p:nvSpPr>
              <p:cNvPr id="5141"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5142"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grpSp>
        <p:sp>
          <p:nvSpPr>
            <p:cNvPr id="5143"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p>
              <a:endParaRPr lang="es-ES"/>
            </a:p>
          </p:txBody>
        </p:sp>
        <p:sp>
          <p:nvSpPr>
            <p:cNvPr id="5144"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p>
              <a:endParaRPr lang="es-ES"/>
            </a:p>
          </p:txBody>
        </p:sp>
      </p:grpSp>
      <p:sp>
        <p:nvSpPr>
          <p:cNvPr id="5145" name="Rectangle 25"/>
          <p:cNvSpPr>
            <a:spLocks noGrp="1" noChangeArrowheads="1"/>
          </p:cNvSpPr>
          <p:nvPr>
            <p:ph type="ctrTitle"/>
          </p:nvPr>
        </p:nvSpPr>
        <p:spPr>
          <a:xfrm>
            <a:off x="1125538" y="1516063"/>
            <a:ext cx="7772400" cy="1143000"/>
          </a:xfrm>
        </p:spPr>
        <p:txBody>
          <a:bodyPr/>
          <a:lstStyle>
            <a:lvl1pPr>
              <a:defRPr sz="3200"/>
            </a:lvl1pPr>
          </a:lstStyle>
          <a:p>
            <a:r>
              <a:rPr lang="en-US"/>
              <a:t>Haga clic para modificar el estilo de título del patrón</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r>
              <a:rPr lang="en-US"/>
              <a:t>Haga clic para modificar el estilo de subtítulo del patrón</a:t>
            </a:r>
          </a:p>
        </p:txBody>
      </p:sp>
      <p:sp>
        <p:nvSpPr>
          <p:cNvPr id="5147" name="Rectangle 27"/>
          <p:cNvSpPr>
            <a:spLocks noGrp="1" noChangeArrowheads="1"/>
          </p:cNvSpPr>
          <p:nvPr>
            <p:ph type="dt" sz="half" idx="2"/>
          </p:nvPr>
        </p:nvSpPr>
        <p:spPr>
          <a:xfrm>
            <a:off x="4249738" y="6165850"/>
            <a:ext cx="4535487" cy="457200"/>
          </a:xfrm>
        </p:spPr>
        <p:txBody>
          <a:bodyPr/>
          <a:lstStyle>
            <a:lvl1pPr algn="r">
              <a:defRPr sz="2000">
                <a:solidFill>
                  <a:srgbClr val="000000"/>
                </a:solidFill>
              </a:defRPr>
            </a:lvl1pPr>
          </a:lstStyle>
          <a:p>
            <a:endParaRPr lang="en-US"/>
          </a:p>
        </p:txBody>
      </p:sp>
      <p:sp>
        <p:nvSpPr>
          <p:cNvPr id="5148" name="Rectangle 28"/>
          <p:cNvSpPr>
            <a:spLocks noGrp="1" noChangeArrowheads="1"/>
          </p:cNvSpPr>
          <p:nvPr>
            <p:ph type="ftr" sz="quarter" idx="3"/>
          </p:nvPr>
        </p:nvSpPr>
        <p:spPr/>
        <p:txBody>
          <a:bodyPr/>
          <a:lstStyle>
            <a:lvl1pPr>
              <a:defRPr>
                <a:solidFill>
                  <a:srgbClr val="000000"/>
                </a:solidFill>
              </a:defRPr>
            </a:lvl1pPr>
          </a:lstStyle>
          <a:p>
            <a:endParaRPr lang="en-US"/>
          </a:p>
        </p:txBody>
      </p:sp>
      <p:sp>
        <p:nvSpPr>
          <p:cNvPr id="5149" name="Rectangle 29"/>
          <p:cNvSpPr>
            <a:spLocks noGrp="1" noChangeArrowheads="1"/>
          </p:cNvSpPr>
          <p:nvPr>
            <p:ph type="sldNum" sz="quarter" idx="4"/>
          </p:nvPr>
        </p:nvSpPr>
        <p:spPr>
          <a:xfrm>
            <a:off x="969963" y="6167438"/>
            <a:ext cx="1905000" cy="457200"/>
          </a:xfrm>
        </p:spPr>
        <p:txBody>
          <a:bodyPr/>
          <a:lstStyle>
            <a:lvl1pPr>
              <a:defRPr>
                <a:solidFill>
                  <a:srgbClr val="000000"/>
                </a:solidFill>
              </a:defRPr>
            </a:lvl1pPr>
          </a:lstStyle>
          <a:p>
            <a:fld id="{EB99A98D-71A0-4E33-98CC-599BDF2F3337}"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6DF77EBC-4866-4894-A530-A077F522E461}"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2463" y="457200"/>
            <a:ext cx="1943100" cy="56388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173163" y="457200"/>
            <a:ext cx="56769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A0667442-B39C-41C5-A9A6-5A58CB79E17D}" type="slidenum">
              <a:rPr lang="en-US"/>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173163" y="4572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1173163"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5563"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1173163" y="6265863"/>
            <a:ext cx="1905000" cy="457200"/>
          </a:xfrm>
        </p:spPr>
        <p:txBody>
          <a:bodyPr/>
          <a:lstStyle>
            <a:lvl1pPr>
              <a:defRPr/>
            </a:lvl1pPr>
          </a:lstStyle>
          <a:p>
            <a:endParaRPr lang="en-US"/>
          </a:p>
        </p:txBody>
      </p:sp>
      <p:sp>
        <p:nvSpPr>
          <p:cNvPr id="6" name="5 Marcador de pie de página"/>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6 Marcador de número de diapositiva"/>
          <p:cNvSpPr>
            <a:spLocks noGrp="1"/>
          </p:cNvSpPr>
          <p:nvPr>
            <p:ph type="sldNum" sz="quarter" idx="12"/>
          </p:nvPr>
        </p:nvSpPr>
        <p:spPr>
          <a:xfrm>
            <a:off x="7011988" y="6248400"/>
            <a:ext cx="1903412" cy="457200"/>
          </a:xfrm>
        </p:spPr>
        <p:txBody>
          <a:bodyPr/>
          <a:lstStyle>
            <a:lvl1pPr>
              <a:defRPr/>
            </a:lvl1pPr>
          </a:lstStyle>
          <a:p>
            <a:fld id="{14D32CEB-B6B3-44FA-9FA2-6831B41A1E38}" type="slidenum">
              <a:rPr lang="en-US"/>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1173163" y="457200"/>
            <a:ext cx="7772400" cy="5638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1173163" y="6265863"/>
            <a:ext cx="1905000" cy="457200"/>
          </a:xfrm>
        </p:spPr>
        <p:txBody>
          <a:bodyPr/>
          <a:lstStyle>
            <a:lvl1pPr>
              <a:defRPr/>
            </a:lvl1pPr>
          </a:lstStyle>
          <a:p>
            <a:endParaRPr lang="en-US"/>
          </a:p>
        </p:txBody>
      </p:sp>
      <p:sp>
        <p:nvSpPr>
          <p:cNvPr id="4" name="3 Marcador de pie de página"/>
          <p:cNvSpPr>
            <a:spLocks noGrp="1"/>
          </p:cNvSpPr>
          <p:nvPr>
            <p:ph type="ftr" sz="quarter" idx="11"/>
          </p:nvPr>
        </p:nvSpPr>
        <p:spPr>
          <a:xfrm>
            <a:off x="3581400" y="6248400"/>
            <a:ext cx="2895600" cy="457200"/>
          </a:xfrm>
        </p:spPr>
        <p:txBody>
          <a:bodyPr/>
          <a:lstStyle>
            <a:lvl1pPr>
              <a:defRPr/>
            </a:lvl1pPr>
          </a:lstStyle>
          <a:p>
            <a:endParaRPr lang="en-US"/>
          </a:p>
        </p:txBody>
      </p:sp>
      <p:sp>
        <p:nvSpPr>
          <p:cNvPr id="5" name="4 Marcador de número de diapositiva"/>
          <p:cNvSpPr>
            <a:spLocks noGrp="1"/>
          </p:cNvSpPr>
          <p:nvPr>
            <p:ph type="sldNum" sz="quarter" idx="12"/>
          </p:nvPr>
        </p:nvSpPr>
        <p:spPr>
          <a:xfrm>
            <a:off x="7011988" y="6248400"/>
            <a:ext cx="1903412" cy="457200"/>
          </a:xfrm>
        </p:spPr>
        <p:txBody>
          <a:bodyPr/>
          <a:lstStyle>
            <a:lvl1pPr>
              <a:defRPr/>
            </a:lvl1pPr>
          </a:lstStyle>
          <a:p>
            <a:fld id="{2DDC1AA3-CC84-429E-9BC1-6AAF2E6095CF}" type="slidenum">
              <a:rPr lang="en-US"/>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173163" y="4572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73163"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35563"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35563"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1173163" y="6265863"/>
            <a:ext cx="1905000" cy="457200"/>
          </a:xfrm>
        </p:spPr>
        <p:txBody>
          <a:bodyPr/>
          <a:lstStyle>
            <a:lvl1pPr>
              <a:defRPr/>
            </a:lvl1pPr>
          </a:lstStyle>
          <a:p>
            <a:endParaRPr lang="en-US"/>
          </a:p>
        </p:txBody>
      </p:sp>
      <p:sp>
        <p:nvSpPr>
          <p:cNvPr id="7" name="6 Marcador de pie de página"/>
          <p:cNvSpPr>
            <a:spLocks noGrp="1"/>
          </p:cNvSpPr>
          <p:nvPr>
            <p:ph type="ftr" sz="quarter" idx="11"/>
          </p:nvPr>
        </p:nvSpPr>
        <p:spPr>
          <a:xfrm>
            <a:off x="3581400" y="6248400"/>
            <a:ext cx="2895600" cy="457200"/>
          </a:xfrm>
        </p:spPr>
        <p:txBody>
          <a:bodyPr/>
          <a:lstStyle>
            <a:lvl1pPr>
              <a:defRPr/>
            </a:lvl1pPr>
          </a:lstStyle>
          <a:p>
            <a:endParaRPr lang="en-US"/>
          </a:p>
        </p:txBody>
      </p:sp>
      <p:sp>
        <p:nvSpPr>
          <p:cNvPr id="8" name="7 Marcador de número de diapositiva"/>
          <p:cNvSpPr>
            <a:spLocks noGrp="1"/>
          </p:cNvSpPr>
          <p:nvPr>
            <p:ph type="sldNum" sz="quarter" idx="12"/>
          </p:nvPr>
        </p:nvSpPr>
        <p:spPr>
          <a:xfrm>
            <a:off x="7011988" y="6248400"/>
            <a:ext cx="1903412" cy="457200"/>
          </a:xfrm>
        </p:spPr>
        <p:txBody>
          <a:bodyPr/>
          <a:lstStyle>
            <a:lvl1pPr>
              <a:defRPr/>
            </a:lvl1pPr>
          </a:lstStyle>
          <a:p>
            <a:fld id="{6AA861FE-F5CD-48D6-94B0-6594C2BD8F21}" type="slidenum">
              <a:rPr lang="en-US"/>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173163" y="4572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1173163"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35563"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1173163"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5135563"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1173163" y="6265863"/>
            <a:ext cx="1905000" cy="457200"/>
          </a:xfrm>
        </p:spPr>
        <p:txBody>
          <a:bodyPr/>
          <a:lstStyle>
            <a:lvl1pPr>
              <a:defRPr/>
            </a:lvl1pPr>
          </a:lstStyle>
          <a:p>
            <a:endParaRPr lang="en-US"/>
          </a:p>
        </p:txBody>
      </p:sp>
      <p:sp>
        <p:nvSpPr>
          <p:cNvPr id="8" name="7 Marcador de pie de página"/>
          <p:cNvSpPr>
            <a:spLocks noGrp="1"/>
          </p:cNvSpPr>
          <p:nvPr>
            <p:ph type="ftr" sz="quarter" idx="11"/>
          </p:nvPr>
        </p:nvSpPr>
        <p:spPr>
          <a:xfrm>
            <a:off x="3581400" y="6248400"/>
            <a:ext cx="2895600" cy="457200"/>
          </a:xfrm>
        </p:spPr>
        <p:txBody>
          <a:bodyPr/>
          <a:lstStyle>
            <a:lvl1pPr>
              <a:defRPr/>
            </a:lvl1pPr>
          </a:lstStyle>
          <a:p>
            <a:endParaRPr lang="en-US"/>
          </a:p>
        </p:txBody>
      </p:sp>
      <p:sp>
        <p:nvSpPr>
          <p:cNvPr id="9" name="8 Marcador de número de diapositiva"/>
          <p:cNvSpPr>
            <a:spLocks noGrp="1"/>
          </p:cNvSpPr>
          <p:nvPr>
            <p:ph type="sldNum" sz="quarter" idx="12"/>
          </p:nvPr>
        </p:nvSpPr>
        <p:spPr>
          <a:xfrm>
            <a:off x="7011988" y="6248400"/>
            <a:ext cx="1903412" cy="457200"/>
          </a:xfrm>
        </p:spPr>
        <p:txBody>
          <a:bodyPr/>
          <a:lstStyle>
            <a:lvl1pPr>
              <a:defRPr/>
            </a:lvl1pPr>
          </a:lstStyle>
          <a:p>
            <a:fld id="{56390413-0463-440C-8D05-915571CD1112}"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D478D998-EEB7-449C-8E94-A924737ECAC8}"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AB4757CC-AB38-407B-B6A9-654346D4BA01}"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75458DF6-B375-42B6-BC26-9AE5908EC5E4}"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E648CA49-872D-41C6-84FC-002CF7A4FCAC}"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217B6E27-9A23-4FDF-8C26-E1AFB263795C}"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B80B6F50-7031-4F83-AB59-79782F7C662F}"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CE4F4FFC-B59F-4576-9F9B-4B3418095300}"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1AB11A9A-1C7C-42B5-AE30-ACF19C31D688}"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4763"/>
            <a:ext cx="1063625" cy="6858001"/>
            <a:chOff x="0" y="-3"/>
            <a:chExt cx="670" cy="4320"/>
          </a:xfrm>
        </p:grpSpPr>
        <p:grpSp>
          <p:nvGrpSpPr>
            <p:cNvPr id="4099" name="Group 3"/>
            <p:cNvGrpSpPr>
              <a:grpSpLocks/>
            </p:cNvGrpSpPr>
            <p:nvPr/>
          </p:nvGrpSpPr>
          <p:grpSpPr bwMode="auto">
            <a:xfrm rot="16200000" flipH="1">
              <a:off x="-1815" y="1838"/>
              <a:ext cx="4320" cy="638"/>
              <a:chOff x="-2" y="1562"/>
              <a:chExt cx="5762" cy="638"/>
            </a:xfrm>
          </p:grpSpPr>
          <p:sp>
            <p:nvSpPr>
              <p:cNvPr id="4100"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s-ES"/>
              </a:p>
            </p:txBody>
          </p:sp>
          <p:sp>
            <p:nvSpPr>
              <p:cNvPr id="4101"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02"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s-ES"/>
              </a:p>
            </p:txBody>
          </p:sp>
          <p:sp>
            <p:nvSpPr>
              <p:cNvPr id="4103" name="Freeform 7"/>
              <p:cNvSpPr>
                <a:spLocks/>
              </p:cNvSpPr>
              <p:nvPr/>
            </p:nvSpPr>
            <p:spPr bwMode="ltGray">
              <a:xfrm rot="-5400000">
                <a:off x="-57"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s-ES"/>
              </a:p>
            </p:txBody>
          </p:sp>
          <p:sp>
            <p:nvSpPr>
              <p:cNvPr id="4104"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s-ES"/>
              </a:p>
            </p:txBody>
          </p:sp>
          <p:sp>
            <p:nvSpPr>
              <p:cNvPr id="4105"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06" name="Freeform 10"/>
              <p:cNvSpPr>
                <a:spLocks/>
              </p:cNvSpPr>
              <p:nvPr/>
            </p:nvSpPr>
            <p:spPr bwMode="ltGray">
              <a:xfrm rot="-5400000">
                <a:off x="156" y="1726"/>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sp>
            <p:nvSpPr>
              <p:cNvPr id="4107"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s-ES"/>
              </a:p>
            </p:txBody>
          </p:sp>
          <p:sp>
            <p:nvSpPr>
              <p:cNvPr id="4108"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s-ES"/>
              </a:p>
            </p:txBody>
          </p:sp>
          <p:sp>
            <p:nvSpPr>
              <p:cNvPr id="4109" name="Freeform 13"/>
              <p:cNvSpPr>
                <a:spLocks/>
              </p:cNvSpPr>
              <p:nvPr/>
            </p:nvSpPr>
            <p:spPr bwMode="ltGray">
              <a:xfrm rot="-5400000">
                <a:off x="1830"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s-ES"/>
              </a:p>
            </p:txBody>
          </p:sp>
          <p:sp>
            <p:nvSpPr>
              <p:cNvPr id="4110"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s-ES"/>
              </a:p>
            </p:txBody>
          </p:sp>
          <p:sp>
            <p:nvSpPr>
              <p:cNvPr id="4111" name="Freeform 15"/>
              <p:cNvSpPr>
                <a:spLocks/>
              </p:cNvSpPr>
              <p:nvPr/>
            </p:nvSpPr>
            <p:spPr bwMode="ltGray">
              <a:xfrm rot="-5400000">
                <a:off x="2330"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12"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s-ES"/>
              </a:p>
            </p:txBody>
          </p:sp>
          <p:sp>
            <p:nvSpPr>
              <p:cNvPr id="4113"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s-ES"/>
              </a:p>
            </p:txBody>
          </p:sp>
          <p:sp>
            <p:nvSpPr>
              <p:cNvPr id="4114"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s-ES"/>
              </a:p>
            </p:txBody>
          </p:sp>
          <p:sp>
            <p:nvSpPr>
              <p:cNvPr id="4115" name="Freeform 19"/>
              <p:cNvSpPr>
                <a:spLocks/>
              </p:cNvSpPr>
              <p:nvPr/>
            </p:nvSpPr>
            <p:spPr bwMode="ltGray">
              <a:xfrm rot="-5400000">
                <a:off x="4584" y="174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s-ES"/>
              </a:p>
            </p:txBody>
          </p:sp>
          <p:sp>
            <p:nvSpPr>
              <p:cNvPr id="4116"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s-ES"/>
              </a:p>
            </p:txBody>
          </p:sp>
          <p:sp>
            <p:nvSpPr>
              <p:cNvPr id="4117"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s-ES"/>
              </a:p>
            </p:txBody>
          </p:sp>
          <p:sp>
            <p:nvSpPr>
              <p:cNvPr id="4118"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s-ES"/>
              </a:p>
            </p:txBody>
          </p:sp>
        </p:grpSp>
        <p:sp>
          <p:nvSpPr>
            <p:cNvPr id="4119"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endParaRPr lang="es-ES"/>
            </a:p>
          </p:txBody>
        </p:sp>
        <p:sp>
          <p:nvSpPr>
            <p:cNvPr id="4120"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endParaRPr lang="es-ES"/>
            </a:p>
          </p:txBody>
        </p:sp>
      </p:grpSp>
      <p:sp>
        <p:nvSpPr>
          <p:cNvPr id="4121" name="Rectangle 25"/>
          <p:cNvSpPr>
            <a:spLocks noGrp="1" noChangeArrowheads="1"/>
          </p:cNvSpPr>
          <p:nvPr>
            <p:ph type="title"/>
          </p:nvPr>
        </p:nvSpPr>
        <p:spPr bwMode="auto">
          <a:xfrm>
            <a:off x="1173163" y="457200"/>
            <a:ext cx="7772400" cy="1143000"/>
          </a:xfrm>
          <a:prstGeom prst="rect">
            <a:avLst/>
          </a:prstGeom>
          <a:noFill/>
          <a:ln w="9525">
            <a:noFill/>
            <a:miter lim="800000"/>
            <a:headEnd/>
            <a:tailEnd/>
          </a:ln>
        </p:spPr>
        <p:txBody>
          <a:bodyPr vert="horz" wrap="square" lIns="91410" tIns="45703" rIns="91410" bIns="45703" numCol="1" anchor="ctr" anchorCtr="0" compatLnSpc="1">
            <a:prstTxWarp prst="textNoShape">
              <a:avLst/>
            </a:prstTxWarp>
          </a:bodyPr>
          <a:lstStyle/>
          <a:p>
            <a:pPr lvl="0"/>
            <a:r>
              <a:rPr lang="en-US" smtClean="0"/>
              <a:t>Haga clic para modificar el estilo de título del patrón</a:t>
            </a:r>
          </a:p>
        </p:txBody>
      </p:sp>
      <p:sp>
        <p:nvSpPr>
          <p:cNvPr id="4122" name="Rectangle 26"/>
          <p:cNvSpPr>
            <a:spLocks noGrp="1" noChangeArrowheads="1"/>
          </p:cNvSpPr>
          <p:nvPr>
            <p:ph type="body" idx="1"/>
          </p:nvPr>
        </p:nvSpPr>
        <p:spPr bwMode="auto">
          <a:xfrm>
            <a:off x="1173163" y="1981200"/>
            <a:ext cx="7772400" cy="4114800"/>
          </a:xfrm>
          <a:prstGeom prst="rect">
            <a:avLst/>
          </a:prstGeom>
          <a:noFill/>
          <a:ln w="9525">
            <a:noFill/>
            <a:miter lim="800000"/>
            <a:headEnd/>
            <a:tailEnd/>
          </a:ln>
        </p:spPr>
        <p:txBody>
          <a:bodyPr vert="horz" wrap="square" lIns="91410" tIns="45703" rIns="91410" bIns="45703"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10" tIns="45703" rIns="91410" bIns="45703" numCol="1" anchor="t" anchorCtr="0" compatLnSpc="1">
            <a:prstTxWarp prst="textNoShape">
              <a:avLst/>
            </a:prstTxWarp>
          </a:bodyPr>
          <a:lstStyle>
            <a:lvl1pPr eaLnBrk="0" hangingPunct="0">
              <a:spcBef>
                <a:spcPct val="50000"/>
              </a:spcBef>
              <a:defRPr kumimoji="1" sz="1400"/>
            </a:lvl1pPr>
          </a:lstStyle>
          <a:p>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10" tIns="45703" rIns="91410" bIns="45703" numCol="1" anchor="t" anchorCtr="0" compatLnSpc="1">
            <a:prstTxWarp prst="textNoShape">
              <a:avLst/>
            </a:prstTxWarp>
          </a:bodyPr>
          <a:lstStyle>
            <a:lvl1pPr algn="ctr" eaLnBrk="0" hangingPunct="0">
              <a:spcBef>
                <a:spcPct val="50000"/>
              </a:spcBef>
              <a:defRPr kumimoji="1" sz="1400"/>
            </a:lvl1pPr>
          </a:lstStyle>
          <a:p>
            <a:endParaRPr lang="en-US"/>
          </a:p>
        </p:txBody>
      </p:sp>
      <p:sp>
        <p:nvSpPr>
          <p:cNvPr id="4125" name="Rectangle 29"/>
          <p:cNvSpPr>
            <a:spLocks noGrp="1" noChangeArrowheads="1"/>
          </p:cNvSpPr>
          <p:nvPr>
            <p:ph type="sldNum" sz="quarter" idx="4"/>
          </p:nvPr>
        </p:nvSpPr>
        <p:spPr bwMode="auto">
          <a:xfrm>
            <a:off x="7011988" y="6248400"/>
            <a:ext cx="1903412" cy="457200"/>
          </a:xfrm>
          <a:prstGeom prst="rect">
            <a:avLst/>
          </a:prstGeom>
          <a:noFill/>
          <a:ln w="9525">
            <a:noFill/>
            <a:miter lim="800000"/>
            <a:headEnd/>
            <a:tailEnd/>
          </a:ln>
        </p:spPr>
        <p:txBody>
          <a:bodyPr vert="horz" wrap="square" lIns="91410" tIns="45703" rIns="91410" bIns="45703" numCol="1" anchor="t" anchorCtr="0" compatLnSpc="1">
            <a:prstTxWarp prst="textNoShape">
              <a:avLst/>
            </a:prstTxWarp>
          </a:bodyPr>
          <a:lstStyle>
            <a:lvl1pPr algn="r" eaLnBrk="0" hangingPunct="0">
              <a:spcBef>
                <a:spcPct val="50000"/>
              </a:spcBef>
              <a:defRPr kumimoji="1" sz="1400"/>
            </a:lvl1pPr>
          </a:lstStyle>
          <a:p>
            <a:fld id="{FDCBCAF4-8D83-4CA0-AE9E-92C2D50E03DB}"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defRPr>
      </a:lvl2pPr>
      <a:lvl3pPr algn="l" rtl="0" eaLnBrk="0" fontAlgn="base" hangingPunct="0">
        <a:spcBef>
          <a:spcPct val="0"/>
        </a:spcBef>
        <a:spcAft>
          <a:spcPct val="0"/>
        </a:spcAft>
        <a:defRPr kumimoji="1" sz="4000">
          <a:solidFill>
            <a:schemeClr val="tx2"/>
          </a:solidFill>
          <a:latin typeface="Arial" charset="0"/>
        </a:defRPr>
      </a:lvl3pPr>
      <a:lvl4pPr algn="l" rtl="0" eaLnBrk="0" fontAlgn="base" hangingPunct="0">
        <a:spcBef>
          <a:spcPct val="0"/>
        </a:spcBef>
        <a:spcAft>
          <a:spcPct val="0"/>
        </a:spcAft>
        <a:defRPr kumimoji="1" sz="4000">
          <a:solidFill>
            <a:schemeClr val="tx2"/>
          </a:solidFill>
          <a:latin typeface="Arial" charset="0"/>
        </a:defRPr>
      </a:lvl4pPr>
      <a:lvl5pPr algn="l" rtl="0" eaLnBrk="0" fontAlgn="base" hangingPunct="0">
        <a:spcBef>
          <a:spcPct val="0"/>
        </a:spcBef>
        <a:spcAft>
          <a:spcPct val="0"/>
        </a:spcAft>
        <a:defRPr kumimoji="1" sz="4000">
          <a:solidFill>
            <a:schemeClr val="tx2"/>
          </a:solidFill>
          <a:latin typeface="Arial" charset="0"/>
        </a:defRPr>
      </a:lvl5pPr>
      <a:lvl6pPr marL="457200" algn="l" rtl="0" eaLnBrk="0" fontAlgn="base" hangingPunct="0">
        <a:spcBef>
          <a:spcPct val="0"/>
        </a:spcBef>
        <a:spcAft>
          <a:spcPct val="0"/>
        </a:spcAft>
        <a:defRPr kumimoji="1" sz="4000">
          <a:solidFill>
            <a:schemeClr val="tx2"/>
          </a:solidFill>
          <a:latin typeface="Arial" charset="0"/>
        </a:defRPr>
      </a:lvl6pPr>
      <a:lvl7pPr marL="914400" algn="l" rtl="0" eaLnBrk="0" fontAlgn="base" hangingPunct="0">
        <a:spcBef>
          <a:spcPct val="0"/>
        </a:spcBef>
        <a:spcAft>
          <a:spcPct val="0"/>
        </a:spcAft>
        <a:defRPr kumimoji="1" sz="4000">
          <a:solidFill>
            <a:schemeClr val="tx2"/>
          </a:solidFill>
          <a:latin typeface="Arial" charset="0"/>
        </a:defRPr>
      </a:lvl7pPr>
      <a:lvl8pPr marL="1371600" algn="l" rtl="0" eaLnBrk="0" fontAlgn="base" hangingPunct="0">
        <a:spcBef>
          <a:spcPct val="0"/>
        </a:spcBef>
        <a:spcAft>
          <a:spcPct val="0"/>
        </a:spcAft>
        <a:defRPr kumimoji="1" sz="4000">
          <a:solidFill>
            <a:schemeClr val="tx2"/>
          </a:solidFill>
          <a:latin typeface="Arial" charset="0"/>
        </a:defRPr>
      </a:lvl8pPr>
      <a:lvl9pPr marL="1828800" algn="l" rtl="0" eaLnBrk="0" fontAlgn="base" hangingPunct="0">
        <a:spcBef>
          <a:spcPct val="0"/>
        </a:spcBef>
        <a:spcAft>
          <a:spcPct val="0"/>
        </a:spcAft>
        <a:defRPr kumimoji="1" sz="40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120000"/>
        <a:buFont typeface="Wingdings" pitchFamily="2" charset="2"/>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folHlink"/>
        </a:buClr>
        <a:buFont typeface="Wingdings" pitchFamily="2" charset="2"/>
        <a:buChar char="§"/>
        <a:defRPr kumimoji="1" sz="2400">
          <a:solidFill>
            <a:schemeClr val="tx1"/>
          </a:solidFill>
          <a:latin typeface="+mn-lt"/>
        </a:defRPr>
      </a:lvl3pPr>
      <a:lvl4pPr marL="1598613" indent="-227013" algn="l" rtl="0" eaLnBrk="0" fontAlgn="base" hangingPunct="0">
        <a:spcBef>
          <a:spcPct val="20000"/>
        </a:spcBef>
        <a:spcAft>
          <a:spcPct val="0"/>
        </a:spcAft>
        <a:buFont typeface="Wingdings" pitchFamily="2" charset="2"/>
        <a:buChar char="§"/>
        <a:defRPr kumimoji="1" sz="2000">
          <a:solidFill>
            <a:schemeClr val="tx1"/>
          </a:solidFill>
          <a:latin typeface="+mn-lt"/>
        </a:defRPr>
      </a:lvl4pPr>
      <a:lvl5pPr marL="2055813" indent="-227013" algn="l" rtl="0" eaLnBrk="0" fontAlgn="base" hangingPunct="0">
        <a:spcBef>
          <a:spcPct val="20000"/>
        </a:spcBef>
        <a:spcAft>
          <a:spcPct val="0"/>
        </a:spcAft>
        <a:buChar char="»"/>
        <a:defRPr kumimoji="1">
          <a:solidFill>
            <a:schemeClr val="tx1"/>
          </a:solidFill>
          <a:latin typeface="+mn-lt"/>
        </a:defRPr>
      </a:lvl5pPr>
      <a:lvl6pPr marL="2513013" indent="-227013" algn="l" rtl="0" eaLnBrk="0" fontAlgn="base" hangingPunct="0">
        <a:spcBef>
          <a:spcPct val="20000"/>
        </a:spcBef>
        <a:spcAft>
          <a:spcPct val="0"/>
        </a:spcAft>
        <a:buChar char="»"/>
        <a:defRPr kumimoji="1">
          <a:solidFill>
            <a:schemeClr val="tx1"/>
          </a:solidFill>
          <a:latin typeface="+mn-lt"/>
        </a:defRPr>
      </a:lvl6pPr>
      <a:lvl7pPr marL="2970213" indent="-227013" algn="l" rtl="0" eaLnBrk="0" fontAlgn="base" hangingPunct="0">
        <a:spcBef>
          <a:spcPct val="20000"/>
        </a:spcBef>
        <a:spcAft>
          <a:spcPct val="0"/>
        </a:spcAft>
        <a:buChar char="»"/>
        <a:defRPr kumimoji="1">
          <a:solidFill>
            <a:schemeClr val="tx1"/>
          </a:solidFill>
          <a:latin typeface="+mn-lt"/>
        </a:defRPr>
      </a:lvl7pPr>
      <a:lvl8pPr marL="3427413" indent="-227013" algn="l" rtl="0" eaLnBrk="0" fontAlgn="base" hangingPunct="0">
        <a:spcBef>
          <a:spcPct val="20000"/>
        </a:spcBef>
        <a:spcAft>
          <a:spcPct val="0"/>
        </a:spcAft>
        <a:buChar char="»"/>
        <a:defRPr kumimoji="1">
          <a:solidFill>
            <a:schemeClr val="tx1"/>
          </a:solidFill>
          <a:latin typeface="+mn-lt"/>
        </a:defRPr>
      </a:lvl8pPr>
      <a:lvl9pPr marL="3884613" indent="-227013" algn="l" rtl="0" eaLnBrk="0" fontAlgn="base" hangingPunct="0">
        <a:spcBef>
          <a:spcPct val="20000"/>
        </a:spcBef>
        <a:spcAft>
          <a:spcPct val="0"/>
        </a:spcAft>
        <a:buChar char="»"/>
        <a:defRPr kumimoji="1">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slide" Target="slide2.xml"/><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oleObject" Target="../embeddings/oleObject26.bin"/><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vmlDrawing" Target="../drawings/vmlDrawing14.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oleObject" Target="../embeddings/oleObject34.bin"/><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2.bin"/><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5.bin"/><Relationship Id="rId7" Type="http://schemas.openxmlformats.org/officeDocument/2006/relationships/oleObject" Target="../embeddings/Gr_fico_de_Microsoft_Office_Excel1.xls"/><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48.bin"/><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5.xml"/><Relationship Id="rId1" Type="http://schemas.openxmlformats.org/officeDocument/2006/relationships/vmlDrawing" Target="../drawings/vmlDrawing18.vml"/><Relationship Id="rId6" Type="http://schemas.openxmlformats.org/officeDocument/2006/relationships/oleObject" Target="../embeddings/oleObject50.bin"/><Relationship Id="rId5" Type="http://schemas.openxmlformats.org/officeDocument/2006/relationships/oleObject" Target="../embeddings/oleObject49.bin"/><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83.png"/><Relationship Id="rId4" Type="http://schemas.openxmlformats.org/officeDocument/2006/relationships/oleObject" Target="../embeddings/oleObject54.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oleObject" Target="../embeddings/oleObject59.bin"/><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oleObject" Target="../embeddings/oleObject58.bin"/></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oleObject" Target="../embeddings/oleObject61.bin"/><Relationship Id="rId4" Type="http://schemas.openxmlformats.org/officeDocument/2006/relationships/oleObject" Target="../embeddings/oleObject60.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4.xml"/><Relationship Id="rId1" Type="http://schemas.openxmlformats.org/officeDocument/2006/relationships/vmlDrawing" Target="../drawings/vmlDrawing24.v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oleObject" Target="../embeddings/oleObject69.bin"/></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3.xml"/><Relationship Id="rId1" Type="http://schemas.openxmlformats.org/officeDocument/2006/relationships/vmlDrawing" Target="../drawings/vmlDrawing28.v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3.xml"/><Relationship Id="rId1" Type="http://schemas.openxmlformats.org/officeDocument/2006/relationships/vmlDrawing" Target="../drawings/vmlDrawing29.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6.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75.bin"/><Relationship Id="rId5" Type="http://schemas.openxmlformats.org/officeDocument/2006/relationships/oleObject" Target="../embeddings/oleObject74.bin"/><Relationship Id="rId4" Type="http://schemas.openxmlformats.org/officeDocument/2006/relationships/oleObject" Target="../embeddings/oleObject73.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835150" y="333375"/>
            <a:ext cx="6049963" cy="946150"/>
          </a:xfrm>
          <a:prstGeom prst="rect">
            <a:avLst/>
          </a:prstGeom>
          <a:noFill/>
          <a:ln w="9525">
            <a:noFill/>
            <a:miter lim="800000"/>
            <a:headEnd/>
            <a:tailEnd/>
          </a:ln>
          <a:effectLst/>
        </p:spPr>
        <p:txBody>
          <a:bodyPr>
            <a:spAutoFit/>
          </a:bodyPr>
          <a:lstStyle/>
          <a:p>
            <a:pPr algn="ctr">
              <a:spcBef>
                <a:spcPct val="50000"/>
              </a:spcBef>
            </a:pPr>
            <a:r>
              <a:rPr lang="es-ES" sz="2800" b="1"/>
              <a:t>ESCUELA SUPERIOR POLITÉCNICA DEL LITORAL</a:t>
            </a:r>
          </a:p>
        </p:txBody>
      </p:sp>
      <p:pic>
        <p:nvPicPr>
          <p:cNvPr id="2054" name="Picture 6" descr="logo-espol1"/>
          <p:cNvPicPr>
            <a:picLocks noChangeAspect="1" noChangeArrowheads="1"/>
          </p:cNvPicPr>
          <p:nvPr/>
        </p:nvPicPr>
        <p:blipFill>
          <a:blip r:embed="rId4"/>
          <a:srcRect/>
          <a:stretch>
            <a:fillRect/>
          </a:stretch>
        </p:blipFill>
        <p:spPr bwMode="auto">
          <a:xfrm>
            <a:off x="179388" y="188913"/>
            <a:ext cx="1641475" cy="1655762"/>
          </a:xfrm>
          <a:prstGeom prst="rect">
            <a:avLst/>
          </a:prstGeom>
          <a:noFill/>
        </p:spPr>
      </p:pic>
      <p:graphicFrame>
        <p:nvGraphicFramePr>
          <p:cNvPr id="2055" name="Object 7"/>
          <p:cNvGraphicFramePr>
            <a:graphicFrameLocks noChangeAspect="1"/>
          </p:cNvGraphicFramePr>
          <p:nvPr/>
        </p:nvGraphicFramePr>
        <p:xfrm>
          <a:off x="7767638" y="44450"/>
          <a:ext cx="1125537" cy="1944688"/>
        </p:xfrm>
        <a:graphic>
          <a:graphicData uri="http://schemas.openxmlformats.org/presentationml/2006/ole">
            <p:oleObj spid="_x0000_s2055" name="Imagen de mapa de bits" r:id="rId5" imgW="876190" imgH="1514686" progId="Paint.Picture">
              <p:embed/>
            </p:oleObj>
          </a:graphicData>
        </a:graphic>
      </p:graphicFrame>
      <p:sp>
        <p:nvSpPr>
          <p:cNvPr id="2058" name="Text Box 10"/>
          <p:cNvSpPr txBox="1">
            <a:spLocks noChangeArrowheads="1"/>
          </p:cNvSpPr>
          <p:nvPr/>
        </p:nvSpPr>
        <p:spPr bwMode="auto">
          <a:xfrm>
            <a:off x="827088" y="1785938"/>
            <a:ext cx="7200900" cy="1250950"/>
          </a:xfrm>
          <a:prstGeom prst="rect">
            <a:avLst/>
          </a:prstGeom>
          <a:noFill/>
          <a:ln w="9525">
            <a:noFill/>
            <a:miter lim="800000"/>
            <a:headEnd/>
            <a:tailEnd/>
          </a:ln>
          <a:effectLst/>
        </p:spPr>
        <p:txBody>
          <a:bodyPr>
            <a:spAutoFit/>
          </a:bodyPr>
          <a:lstStyle/>
          <a:p>
            <a:pPr algn="ctr">
              <a:spcBef>
                <a:spcPct val="50000"/>
              </a:spcBef>
            </a:pPr>
            <a:r>
              <a:rPr kumimoji="1" lang="es-ES" sz="2600" b="1">
                <a:solidFill>
                  <a:schemeClr val="tx2"/>
                </a:solidFill>
              </a:rPr>
              <a:t>“</a:t>
            </a:r>
            <a:r>
              <a:rPr kumimoji="1" lang="es-ES" sz="2400" b="1">
                <a:solidFill>
                  <a:schemeClr val="tx2"/>
                </a:solidFill>
              </a:rPr>
              <a:t>MODELADO, SIMULACIÓN Y CONTROL DE UN SISTEMA DINÁMICO MEDIANTE EL USO DE COMPONENETES ANÁLOGOS</a:t>
            </a:r>
            <a:r>
              <a:rPr kumimoji="1" lang="es-ES" sz="2600" b="1">
                <a:solidFill>
                  <a:schemeClr val="tx2"/>
                </a:solidFill>
              </a:rPr>
              <a:t>”</a:t>
            </a:r>
          </a:p>
        </p:txBody>
      </p:sp>
      <p:sp>
        <p:nvSpPr>
          <p:cNvPr id="2059" name="Oval 11">
            <a:hlinkClick r:id="rId6" action="ppaction://hlinksldjump"/>
          </p:cNvPr>
          <p:cNvSpPr>
            <a:spLocks noChangeArrowheads="1"/>
          </p:cNvSpPr>
          <p:nvPr/>
        </p:nvSpPr>
        <p:spPr bwMode="auto">
          <a:xfrm>
            <a:off x="5003800" y="4360863"/>
            <a:ext cx="323850" cy="3048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lIns="92045" tIns="46023" rIns="92045" bIns="46023" anchor="ctr"/>
          <a:lstStyle/>
          <a:p>
            <a:pPr eaLnBrk="0" hangingPunct="0">
              <a:spcBef>
                <a:spcPct val="50000"/>
              </a:spcBef>
            </a:pPr>
            <a:endParaRPr kumimoji="1" lang="es-ES" sz="2400">
              <a:latin typeface="Times New Roman" pitchFamily="18" charset="0"/>
            </a:endParaRPr>
          </a:p>
        </p:txBody>
      </p:sp>
      <p:sp>
        <p:nvSpPr>
          <p:cNvPr id="2060" name="Text Box 12"/>
          <p:cNvSpPr txBox="1">
            <a:spLocks noChangeArrowheads="1"/>
          </p:cNvSpPr>
          <p:nvPr/>
        </p:nvSpPr>
        <p:spPr bwMode="auto">
          <a:xfrm>
            <a:off x="682625" y="4216400"/>
            <a:ext cx="1035050" cy="519113"/>
          </a:xfrm>
          <a:prstGeom prst="rect">
            <a:avLst/>
          </a:prstGeom>
          <a:noFill/>
          <a:ln w="12700" cap="sq">
            <a:noFill/>
            <a:miter lim="800000"/>
            <a:headEnd type="none" w="sm" len="sm"/>
            <a:tailEnd type="none" w="sm" len="sm"/>
          </a:ln>
          <a:effectLst/>
        </p:spPr>
        <p:txBody>
          <a:bodyPr wrap="none" lIns="91410" tIns="45703" rIns="91410" bIns="45703">
            <a:spAutoFit/>
          </a:bodyPr>
          <a:lstStyle/>
          <a:p>
            <a:pPr eaLnBrk="0" hangingPunct="0"/>
            <a:r>
              <a:rPr lang="es-ES_tradnl" sz="2800"/>
              <a:t>Autor</a:t>
            </a:r>
            <a:endParaRPr lang="es-ES_tradnl" sz="2400">
              <a:latin typeface="Times New Roman" pitchFamily="18" charset="0"/>
            </a:endParaRPr>
          </a:p>
        </p:txBody>
      </p:sp>
      <p:sp>
        <p:nvSpPr>
          <p:cNvPr id="2061" name="Text Box 13"/>
          <p:cNvSpPr txBox="1">
            <a:spLocks noChangeArrowheads="1"/>
          </p:cNvSpPr>
          <p:nvPr/>
        </p:nvSpPr>
        <p:spPr bwMode="auto">
          <a:xfrm>
            <a:off x="866775" y="4702175"/>
            <a:ext cx="2903538" cy="884238"/>
          </a:xfrm>
          <a:prstGeom prst="rect">
            <a:avLst/>
          </a:prstGeom>
          <a:noFill/>
          <a:ln w="12700" cap="sq">
            <a:noFill/>
            <a:miter lim="800000"/>
            <a:headEnd type="none" w="sm" len="sm"/>
            <a:tailEnd type="none" w="sm" len="sm"/>
          </a:ln>
          <a:effectLst/>
        </p:spPr>
        <p:txBody>
          <a:bodyPr wrap="none" lIns="91410" tIns="45703" rIns="91410" bIns="45703">
            <a:spAutoFit/>
          </a:bodyPr>
          <a:lstStyle/>
          <a:p>
            <a:pPr eaLnBrk="0" hangingPunct="0">
              <a:buFont typeface="Wingdings" pitchFamily="2" charset="2"/>
              <a:buChar char="Ø"/>
            </a:pPr>
            <a:r>
              <a:rPr lang="es-ES_tradnl" sz="2800"/>
              <a:t>Roberth Tinoco</a:t>
            </a:r>
          </a:p>
          <a:p>
            <a:pPr eaLnBrk="0" hangingPunct="0">
              <a:buFont typeface="Wingdings" pitchFamily="2" charset="2"/>
              <a:buNone/>
            </a:pPr>
            <a:endParaRPr lang="es-ES_tradnl" sz="2400">
              <a:latin typeface="Times New Roman" pitchFamily="18" charset="0"/>
            </a:endParaRPr>
          </a:p>
        </p:txBody>
      </p:sp>
      <p:sp>
        <p:nvSpPr>
          <p:cNvPr id="2062" name="Oval 14">
            <a:hlinkClick r:id="rId6" action="ppaction://hlinksldjump"/>
          </p:cNvPr>
          <p:cNvSpPr>
            <a:spLocks noChangeArrowheads="1"/>
          </p:cNvSpPr>
          <p:nvPr/>
        </p:nvSpPr>
        <p:spPr bwMode="auto">
          <a:xfrm>
            <a:off x="349250" y="4305300"/>
            <a:ext cx="325438" cy="3048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lIns="92045" tIns="46023" rIns="92045" bIns="46023" anchor="ctr"/>
          <a:lstStyle/>
          <a:p>
            <a:pPr eaLnBrk="0" hangingPunct="0">
              <a:spcBef>
                <a:spcPct val="50000"/>
              </a:spcBef>
            </a:pPr>
            <a:endParaRPr kumimoji="1" lang="es-ES" sz="2400">
              <a:latin typeface="Times New Roman" pitchFamily="18" charset="0"/>
            </a:endParaRPr>
          </a:p>
        </p:txBody>
      </p:sp>
      <p:sp>
        <p:nvSpPr>
          <p:cNvPr id="2063" name="Text Box 15"/>
          <p:cNvSpPr txBox="1">
            <a:spLocks noChangeArrowheads="1"/>
          </p:cNvSpPr>
          <p:nvPr/>
        </p:nvSpPr>
        <p:spPr bwMode="auto">
          <a:xfrm>
            <a:off x="5275263" y="4262438"/>
            <a:ext cx="1431925" cy="519112"/>
          </a:xfrm>
          <a:prstGeom prst="rect">
            <a:avLst/>
          </a:prstGeom>
          <a:noFill/>
          <a:ln w="12700" cap="sq">
            <a:noFill/>
            <a:miter lim="800000"/>
            <a:headEnd type="none" w="sm" len="sm"/>
            <a:tailEnd type="none" w="sm" len="sm"/>
          </a:ln>
          <a:effectLst/>
        </p:spPr>
        <p:txBody>
          <a:bodyPr wrap="none" lIns="91410" tIns="45703" rIns="91410" bIns="45703">
            <a:spAutoFit/>
          </a:bodyPr>
          <a:lstStyle/>
          <a:p>
            <a:pPr eaLnBrk="0" hangingPunct="0"/>
            <a:r>
              <a:rPr lang="es-ES_tradnl" sz="2800"/>
              <a:t>Director</a:t>
            </a:r>
            <a:endParaRPr lang="es-ES_tradnl" sz="2400">
              <a:latin typeface="Times New Roman" pitchFamily="18" charset="0"/>
            </a:endParaRPr>
          </a:p>
        </p:txBody>
      </p:sp>
      <p:sp>
        <p:nvSpPr>
          <p:cNvPr id="2064" name="Text Box 16"/>
          <p:cNvSpPr txBox="1">
            <a:spLocks noChangeArrowheads="1"/>
          </p:cNvSpPr>
          <p:nvPr/>
        </p:nvSpPr>
        <p:spPr bwMode="auto">
          <a:xfrm>
            <a:off x="5351463" y="4686300"/>
            <a:ext cx="3554412" cy="519113"/>
          </a:xfrm>
          <a:prstGeom prst="rect">
            <a:avLst/>
          </a:prstGeom>
          <a:noFill/>
          <a:ln w="12700" cap="sq">
            <a:noFill/>
            <a:miter lim="800000"/>
            <a:headEnd type="none" w="sm" len="sm"/>
            <a:tailEnd type="none" w="sm" len="sm"/>
          </a:ln>
          <a:effectLst/>
        </p:spPr>
        <p:txBody>
          <a:bodyPr wrap="none" lIns="91410" tIns="45703" rIns="91410" bIns="45703">
            <a:spAutoFit/>
          </a:bodyPr>
          <a:lstStyle/>
          <a:p>
            <a:pPr eaLnBrk="0" hangingPunct="0">
              <a:buFont typeface="Wingdings" pitchFamily="2" charset="2"/>
              <a:buChar char="Ø"/>
            </a:pPr>
            <a:r>
              <a:rPr lang="es-ES_tradnl" sz="2800"/>
              <a:t>Ing. Eduardo Orces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ph/>
          </p:nvPr>
        </p:nvPicPr>
        <p:blipFill>
          <a:blip r:embed="rId2"/>
          <a:srcRect r="2231"/>
          <a:stretch>
            <a:fillRect/>
          </a:stretch>
        </p:blipFill>
        <p:spPr>
          <a:xfrm>
            <a:off x="900113" y="1341438"/>
            <a:ext cx="7848600" cy="5527675"/>
          </a:xfrm>
          <a:noFill/>
          <a:ln/>
        </p:spPr>
      </p:pic>
      <p:sp>
        <p:nvSpPr>
          <p:cNvPr id="144387" name="Rectangle 3"/>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144388" name="Text Box 4"/>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Modelado en SIMULINK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pic>
        <p:nvPicPr>
          <p:cNvPr id="21507" name="Picture 3"/>
          <p:cNvPicPr>
            <a:picLocks noChangeAspect="1" noChangeArrowheads="1"/>
          </p:cNvPicPr>
          <p:nvPr>
            <p:ph/>
          </p:nvPr>
        </p:nvPicPr>
        <p:blipFill>
          <a:blip r:embed="rId3"/>
          <a:srcRect/>
          <a:stretch>
            <a:fillRect/>
          </a:stretch>
        </p:blipFill>
        <p:spPr>
          <a:xfrm>
            <a:off x="1331913" y="1254125"/>
            <a:ext cx="4779962" cy="3038475"/>
          </a:xfrm>
          <a:solidFill>
            <a:srgbClr val="C0C0C0"/>
          </a:solidFill>
          <a:ln>
            <a:solidFill>
              <a:srgbClr val="020202"/>
            </a:solidFill>
          </a:ln>
        </p:spPr>
      </p:pic>
      <p:graphicFrame>
        <p:nvGraphicFramePr>
          <p:cNvPr id="21510" name="Object 6"/>
          <p:cNvGraphicFramePr>
            <a:graphicFrameLocks noChangeAspect="1"/>
          </p:cNvGraphicFramePr>
          <p:nvPr/>
        </p:nvGraphicFramePr>
        <p:xfrm>
          <a:off x="1476375" y="4437063"/>
          <a:ext cx="6096000" cy="1306512"/>
        </p:xfrm>
        <a:graphic>
          <a:graphicData uri="http://schemas.openxmlformats.org/presentationml/2006/ole">
            <p:oleObj spid="_x0000_s21510" name="Ecuación" r:id="rId4" imgW="5219700" imgH="1054100" progId="Equation.3">
              <p:embed/>
            </p:oleObj>
          </a:graphicData>
        </a:graphic>
      </p:graphicFrame>
      <p:sp>
        <p:nvSpPr>
          <p:cNvPr id="21511" name="Text Box 7"/>
          <p:cNvSpPr txBox="1">
            <a:spLocks noChangeArrowheads="1"/>
          </p:cNvSpPr>
          <p:nvPr/>
        </p:nvSpPr>
        <p:spPr bwMode="auto">
          <a:xfrm>
            <a:off x="1187450" y="6021388"/>
            <a:ext cx="1928813" cy="455612"/>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300"/>
              <a:t>Donde:</a:t>
            </a:r>
          </a:p>
        </p:txBody>
      </p:sp>
      <p:graphicFrame>
        <p:nvGraphicFramePr>
          <p:cNvPr id="21512" name="Object 8"/>
          <p:cNvGraphicFramePr>
            <a:graphicFrameLocks noChangeAspect="1"/>
          </p:cNvGraphicFramePr>
          <p:nvPr/>
        </p:nvGraphicFramePr>
        <p:xfrm>
          <a:off x="3132138" y="6021388"/>
          <a:ext cx="3252787" cy="417512"/>
        </p:xfrm>
        <a:graphic>
          <a:graphicData uri="http://schemas.openxmlformats.org/presentationml/2006/ole">
            <p:oleObj spid="_x0000_s21512" name="Ecuación" r:id="rId5" imgW="2184400" imgH="29210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22533" name="Text Box 5"/>
          <p:cNvSpPr txBox="1">
            <a:spLocks noChangeArrowheads="1"/>
          </p:cNvSpPr>
          <p:nvPr/>
        </p:nvSpPr>
        <p:spPr bwMode="auto">
          <a:xfrm>
            <a:off x="1116013" y="1268413"/>
            <a:ext cx="7200900" cy="457200"/>
          </a:xfrm>
          <a:prstGeom prst="rect">
            <a:avLst/>
          </a:prstGeom>
          <a:noFill/>
          <a:ln w="9525">
            <a:noFill/>
            <a:miter lim="800000"/>
            <a:headEnd/>
            <a:tailEnd/>
          </a:ln>
          <a:effectLst/>
        </p:spPr>
        <p:txBody>
          <a:bodyPr>
            <a:spAutoFit/>
          </a:bodyPr>
          <a:lstStyle/>
          <a:p>
            <a:pPr>
              <a:spcBef>
                <a:spcPct val="50000"/>
              </a:spcBef>
            </a:pPr>
            <a:r>
              <a:rPr lang="es-ES" sz="2400" b="1"/>
              <a:t>Determinación de los Parámetros Físicos:</a:t>
            </a:r>
          </a:p>
        </p:txBody>
      </p:sp>
      <p:graphicFrame>
        <p:nvGraphicFramePr>
          <p:cNvPr id="22534" name="Object 6"/>
          <p:cNvGraphicFramePr>
            <a:graphicFrameLocks noChangeAspect="1"/>
          </p:cNvGraphicFramePr>
          <p:nvPr>
            <p:ph sz="half" idx="1"/>
          </p:nvPr>
        </p:nvGraphicFramePr>
        <p:xfrm>
          <a:off x="3276600" y="1914525"/>
          <a:ext cx="2468563" cy="866775"/>
        </p:xfrm>
        <a:graphic>
          <a:graphicData uri="http://schemas.openxmlformats.org/presentationml/2006/ole">
            <p:oleObj spid="_x0000_s22534" name="Ecuación" r:id="rId3" imgW="1409400" imgH="495000" progId="Equation.3">
              <p:embed/>
            </p:oleObj>
          </a:graphicData>
        </a:graphic>
      </p:graphicFrame>
      <p:graphicFrame>
        <p:nvGraphicFramePr>
          <p:cNvPr id="22584" name="Group 56"/>
          <p:cNvGraphicFramePr>
            <a:graphicFrameLocks noGrp="1"/>
          </p:cNvGraphicFramePr>
          <p:nvPr>
            <p:ph sz="half" idx="2"/>
          </p:nvPr>
        </p:nvGraphicFramePr>
        <p:xfrm>
          <a:off x="1187450" y="3011488"/>
          <a:ext cx="7705725" cy="3371827"/>
        </p:xfrm>
        <a:graphic>
          <a:graphicData uri="http://schemas.openxmlformats.org/drawingml/2006/table">
            <a:tbl>
              <a:tblPr/>
              <a:tblGrid>
                <a:gridCol w="1728788"/>
                <a:gridCol w="4103687"/>
                <a:gridCol w="1873250"/>
              </a:tblGrid>
              <a:tr h="458788">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1" i="0" u="none" strike="noStrike" cap="none" normalizeH="0" baseline="0" smtClean="0">
                          <a:ln>
                            <a:noFill/>
                          </a:ln>
                          <a:solidFill>
                            <a:schemeClr val="tx1"/>
                          </a:solidFill>
                          <a:effectLst/>
                          <a:latin typeface="Arial" charset="0"/>
                          <a:ea typeface="Times New Roman" pitchFamily="18" charset="0"/>
                          <a:cs typeface="Arial" charset="0"/>
                        </a:rPr>
                        <a:t>Parámetro</a:t>
                      </a:r>
                      <a:endParaRPr kumimoji="1" lang="es-EC" sz="2200" b="0" i="0" u="none" strike="noStrike" cap="none" normalizeH="0" baseline="0" smtClean="0">
                        <a:ln>
                          <a:noFill/>
                        </a:ln>
                        <a:solidFill>
                          <a:schemeClr val="tx1"/>
                        </a:solidFill>
                        <a:effectLst/>
                        <a:latin typeface="Arial" charset="0"/>
                        <a:ea typeface="Times New Roman" pitchFamily="18" charset="0"/>
                        <a:cs typeface="Arial" charset="0"/>
                      </a:endParaRP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1" i="0" u="none" strike="noStrike" cap="none" normalizeH="0" baseline="0" smtClean="0">
                          <a:ln>
                            <a:noFill/>
                          </a:ln>
                          <a:solidFill>
                            <a:schemeClr val="tx1"/>
                          </a:solidFill>
                          <a:effectLst/>
                          <a:latin typeface="Arial" charset="0"/>
                          <a:ea typeface="Times New Roman" pitchFamily="18" charset="0"/>
                          <a:cs typeface="Arial" charset="0"/>
                        </a:rPr>
                        <a:t>Descripción</a:t>
                      </a:r>
                      <a:endParaRPr kumimoji="1" lang="es-EC" sz="2200" b="0" i="0" u="none" strike="noStrike" cap="none" normalizeH="0" baseline="0" smtClean="0">
                        <a:ln>
                          <a:noFill/>
                        </a:ln>
                        <a:solidFill>
                          <a:schemeClr val="tx1"/>
                        </a:solidFill>
                        <a:effectLst/>
                        <a:latin typeface="Arial" charset="0"/>
                        <a:ea typeface="Times New Roman" pitchFamily="18" charset="0"/>
                        <a:cs typeface="Arial" charset="0"/>
                      </a:endParaRP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1" i="0" u="none" strike="noStrike" cap="none" normalizeH="0" baseline="0" smtClean="0">
                          <a:ln>
                            <a:noFill/>
                          </a:ln>
                          <a:solidFill>
                            <a:schemeClr val="tx1"/>
                          </a:solidFill>
                          <a:effectLst/>
                          <a:latin typeface="Arial" charset="0"/>
                          <a:ea typeface="Times New Roman" pitchFamily="18" charset="0"/>
                          <a:cs typeface="Arial" charset="0"/>
                        </a:rPr>
                        <a:t>Valor</a:t>
                      </a:r>
                      <a:endParaRPr kumimoji="1" lang="es-EC" sz="2200" b="0" i="0" u="none" strike="noStrike" cap="none" normalizeH="0" baseline="0" smtClean="0">
                        <a:ln>
                          <a:noFill/>
                        </a:ln>
                        <a:solidFill>
                          <a:schemeClr val="tx1"/>
                        </a:solidFill>
                        <a:effectLst/>
                        <a:latin typeface="Arial" charset="0"/>
                        <a:ea typeface="Times New Roman" pitchFamily="18" charset="0"/>
                        <a:cs typeface="Arial" charset="0"/>
                      </a:endParaRP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455613">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M</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Masa del Carro</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0.425 Kg.</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454025">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m</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Masa del Péndulo</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0.270 Kg.</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455613">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l</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Longitud del Péndulo</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0.33 m.</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592138">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b</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Constante de amortiguamiento debido al Carro</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0.1 N/m/s.</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755650">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B</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Constante de amortiguamiento debida al Péndulo</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0.05</a:t>
                      </a:r>
                    </a:p>
                    <a:p>
                      <a:pPr marL="342900" marR="0" lvl="0" indent="-342900" algn="l" defTabSz="914400"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2200" b="0" i="0" u="none" strike="noStrike" cap="none" normalizeH="0" baseline="0" smtClean="0">
                          <a:ln>
                            <a:noFill/>
                          </a:ln>
                          <a:solidFill>
                            <a:schemeClr val="tx1"/>
                          </a:solidFill>
                          <a:effectLst/>
                          <a:latin typeface="Arial" charset="0"/>
                          <a:ea typeface="Times New Roman" pitchFamily="18" charset="0"/>
                          <a:cs typeface="Arial" charset="0"/>
                        </a:rPr>
                        <a:t>N.m/rad/s.</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graphicFrame>
        <p:nvGraphicFramePr>
          <p:cNvPr id="25605" name="Group 5"/>
          <p:cNvGraphicFramePr>
            <a:graphicFrameLocks noGrp="1"/>
          </p:cNvGraphicFramePr>
          <p:nvPr>
            <p:ph/>
          </p:nvPr>
        </p:nvGraphicFramePr>
        <p:xfrm>
          <a:off x="2051050" y="1196975"/>
          <a:ext cx="5630863" cy="3671888"/>
        </p:xfrm>
        <a:graphic>
          <a:graphicData uri="http://schemas.openxmlformats.org/drawingml/2006/table">
            <a:tbl>
              <a:tblPr/>
              <a:tblGrid>
                <a:gridCol w="5630863"/>
              </a:tblGrid>
              <a:tr h="3671888">
                <a:tc>
                  <a:txBody>
                    <a:bodyPr/>
                    <a:lstStyle/>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%...Respuesta del Sistema a Lazo Abierto ante una... </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%...Señal Impulso......</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M = 0.425;</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m = 0.270;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b = 0.1;</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B = 0.05;</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g = 9.8;</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l = 0.165;                                     </a:t>
                      </a: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%..Longitud media del péndulo</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I = m*l^2/3;                                  </a:t>
                      </a: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%..Inercia del péndulo</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q = (M+m)*(I+m*l^2)-(m*l)^2;       </a:t>
                      </a: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%..Variable utilizada</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ea typeface="Times New Roman" pitchFamily="18" charset="0"/>
                          <a:cs typeface="Arial" charset="0"/>
                        </a:rPr>
                        <a:t>num = [m*l/q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ea typeface="Times New Roman" pitchFamily="18" charset="0"/>
                          <a:cs typeface="Arial" charset="0"/>
                        </a:rPr>
                        <a:t>den = [1 (B*(M+m)+b*(I+m*l^2))/q (B*b-(M+m)*m*g*l)/q -b*m*g*l/q];</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pend = </a:t>
                      </a: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tf</a:t>
                      </a:r>
                      <a:r>
                        <a:rPr kumimoji="1" lang="es-EC" sz="1400" b="0" i="0" u="none" strike="noStrike" cap="none" normalizeH="0" baseline="0" smtClean="0">
                          <a:ln>
                            <a:noFill/>
                          </a:ln>
                          <a:solidFill>
                            <a:schemeClr val="tx1"/>
                          </a:solidFill>
                          <a:effectLst/>
                          <a:latin typeface="Arial" charset="0"/>
                          <a:ea typeface="Times New Roman" pitchFamily="18" charset="0"/>
                          <a:cs typeface="Arial" charset="0"/>
                        </a:rPr>
                        <a:t>(num,den)                     </a:t>
                      </a:r>
                      <a:r>
                        <a:rPr kumimoji="1" lang="es-EC" sz="1400" b="1" i="0" u="none" strike="noStrike" cap="none" normalizeH="0" baseline="0" smtClean="0">
                          <a:ln>
                            <a:noFill/>
                          </a:ln>
                          <a:solidFill>
                            <a:schemeClr val="tx1"/>
                          </a:solidFill>
                          <a:effectLst/>
                          <a:latin typeface="Arial" charset="0"/>
                          <a:ea typeface="Times New Roman" pitchFamily="18" charset="0"/>
                          <a:cs typeface="Arial" charset="0"/>
                        </a:rPr>
                        <a:t>%..Función de transferencia</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ea typeface="Times New Roman" pitchFamily="18" charset="0"/>
                          <a:cs typeface="Arial" charset="0"/>
                        </a:rPr>
                        <a:t>t = 0:0.01:5;</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fr-FR" sz="1400" b="1" i="0" u="none" strike="noStrike" cap="none" normalizeH="0" baseline="0" smtClean="0">
                          <a:ln>
                            <a:noFill/>
                          </a:ln>
                          <a:solidFill>
                            <a:schemeClr val="tx1"/>
                          </a:solidFill>
                          <a:effectLst/>
                          <a:latin typeface="Arial" charset="0"/>
                          <a:ea typeface="Times New Roman" pitchFamily="18" charset="0"/>
                          <a:cs typeface="Arial" charset="0"/>
                        </a:rPr>
                        <a:t>impulse</a:t>
                      </a:r>
                      <a:r>
                        <a:rPr kumimoji="1" lang="fr-FR" sz="1400" b="0" i="0" u="none" strike="noStrike" cap="none" normalizeH="0" baseline="0" smtClean="0">
                          <a:ln>
                            <a:noFill/>
                          </a:ln>
                          <a:solidFill>
                            <a:schemeClr val="tx1"/>
                          </a:solidFill>
                          <a:effectLst/>
                          <a:latin typeface="Arial" charset="0"/>
                          <a:ea typeface="Times New Roman" pitchFamily="18" charset="0"/>
                          <a:cs typeface="Arial" charset="0"/>
                        </a:rPr>
                        <a:t>(num,den,t)                     </a:t>
                      </a:r>
                      <a:r>
                        <a:rPr kumimoji="1" lang="fr-FR" sz="1400" b="1" i="0" u="none" strike="noStrike" cap="none" normalizeH="0" baseline="0" smtClean="0">
                          <a:ln>
                            <a:noFill/>
                          </a:ln>
                          <a:solidFill>
                            <a:schemeClr val="tx1"/>
                          </a:solidFill>
                          <a:effectLst/>
                          <a:latin typeface="Arial" charset="0"/>
                          <a:ea typeface="Times New Roman" pitchFamily="18" charset="0"/>
                          <a:cs typeface="Arial" charset="0"/>
                        </a:rPr>
                        <a:t>%..Gráfica</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ea typeface="Times New Roman" pitchFamily="18" charset="0"/>
                          <a:cs typeface="Arial" charset="0"/>
                        </a:rPr>
                        <a:t>axis([0 1 0 90])</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pic>
        <p:nvPicPr>
          <p:cNvPr id="27653" name="Picture 5"/>
          <p:cNvPicPr>
            <a:picLocks noChangeAspect="1" noChangeArrowheads="1"/>
          </p:cNvPicPr>
          <p:nvPr>
            <p:ph/>
          </p:nvPr>
        </p:nvPicPr>
        <p:blipFill>
          <a:blip r:embed="rId2"/>
          <a:srcRect/>
          <a:stretch>
            <a:fillRect/>
          </a:stretch>
        </p:blipFill>
        <p:spPr>
          <a:xfrm>
            <a:off x="2195513" y="1660525"/>
            <a:ext cx="5334000" cy="4000500"/>
          </a:xfrm>
          <a:noFill/>
          <a:ln/>
        </p:spPr>
      </p:pic>
      <p:sp>
        <p:nvSpPr>
          <p:cNvPr id="27655" name="Rectangle 7"/>
          <p:cNvSpPr>
            <a:spLocks noChangeArrowheads="1"/>
          </p:cNvSpPr>
          <p:nvPr/>
        </p:nvSpPr>
        <p:spPr bwMode="auto">
          <a:xfrm>
            <a:off x="3132138" y="5710238"/>
            <a:ext cx="3787775" cy="958850"/>
          </a:xfrm>
          <a:prstGeom prst="rect">
            <a:avLst/>
          </a:prstGeom>
          <a:noFill/>
          <a:ln w="9525">
            <a:noFill/>
            <a:miter lim="800000"/>
            <a:headEnd/>
            <a:tailEnd/>
          </a:ln>
          <a:effectLst/>
        </p:spPr>
        <p:txBody>
          <a:bodyPr wrap="none" lIns="103333" tIns="51667" rIns="103333" bIns="51667" anchor="ctr">
            <a:spAutoFit/>
          </a:bodyPr>
          <a:lstStyle/>
          <a:p>
            <a:pPr algn="ctr" defTabSz="1033463"/>
            <a:r>
              <a:rPr lang="es-ES" sz="2000"/>
              <a:t> </a:t>
            </a:r>
            <a:r>
              <a:rPr lang="en-US" b="1"/>
              <a:t>9.229 s</a:t>
            </a:r>
            <a:endParaRPr lang="es-ES"/>
          </a:p>
          <a:p>
            <a:pPr algn="ctr" defTabSz="1033463"/>
            <a:r>
              <a:rPr lang="es-ES" b="1"/>
              <a:t>-----------------------------------------------</a:t>
            </a:r>
            <a:endParaRPr lang="es-ES"/>
          </a:p>
          <a:p>
            <a:pPr algn="ctr" defTabSz="1033463"/>
            <a:r>
              <a:rPr lang="es-ES" b="1"/>
              <a:t>s^3 + 7.402 s^2 - 61.83 s – 9.045</a:t>
            </a:r>
          </a:p>
        </p:txBody>
      </p:sp>
      <p:sp>
        <p:nvSpPr>
          <p:cNvPr id="27656" name="Text Box 8"/>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Sistema a Lazo Abierto: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29701" name="Text Box 5"/>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Modelado en el Espacio de Estados:</a:t>
            </a:r>
          </a:p>
        </p:txBody>
      </p:sp>
      <p:graphicFrame>
        <p:nvGraphicFramePr>
          <p:cNvPr id="29702" name="Object 6"/>
          <p:cNvGraphicFramePr>
            <a:graphicFrameLocks noChangeAspect="1"/>
          </p:cNvGraphicFramePr>
          <p:nvPr/>
        </p:nvGraphicFramePr>
        <p:xfrm>
          <a:off x="1116013" y="1574800"/>
          <a:ext cx="698500" cy="1349375"/>
        </p:xfrm>
        <a:graphic>
          <a:graphicData uri="http://schemas.openxmlformats.org/presentationml/2006/ole">
            <p:oleObj spid="_x0000_s29702" name="Ecuación" r:id="rId3" imgW="558800" imgH="1079500" progId="Equation.3">
              <p:embed/>
            </p:oleObj>
          </a:graphicData>
        </a:graphic>
      </p:graphicFrame>
      <p:graphicFrame>
        <p:nvGraphicFramePr>
          <p:cNvPr id="29703" name="Object 7"/>
          <p:cNvGraphicFramePr>
            <a:graphicFrameLocks noChangeAspect="1"/>
          </p:cNvGraphicFramePr>
          <p:nvPr/>
        </p:nvGraphicFramePr>
        <p:xfrm>
          <a:off x="2987675" y="1916113"/>
          <a:ext cx="2047875" cy="652462"/>
        </p:xfrm>
        <a:graphic>
          <a:graphicData uri="http://schemas.openxmlformats.org/presentationml/2006/ole">
            <p:oleObj spid="_x0000_s29703" name="Ecuación" r:id="rId4" imgW="1638300" imgH="520700" progId="Equation.3">
              <p:embed/>
            </p:oleObj>
          </a:graphicData>
        </a:graphic>
      </p:graphicFrame>
      <p:graphicFrame>
        <p:nvGraphicFramePr>
          <p:cNvPr id="29704" name="Object 8"/>
          <p:cNvGraphicFramePr>
            <a:graphicFrameLocks noChangeAspect="1"/>
          </p:cNvGraphicFramePr>
          <p:nvPr>
            <p:ph sz="half" idx="1"/>
          </p:nvPr>
        </p:nvGraphicFramePr>
        <p:xfrm>
          <a:off x="1116013" y="3051175"/>
          <a:ext cx="5538787" cy="3330575"/>
        </p:xfrm>
        <a:graphic>
          <a:graphicData uri="http://schemas.openxmlformats.org/presentationml/2006/ole">
            <p:oleObj spid="_x0000_s29704" name="Ecuación" r:id="rId5" imgW="4457700" imgH="2679700" progId="Equation.3">
              <p:embed/>
            </p:oleObj>
          </a:graphicData>
        </a:graphic>
      </p:graphicFrame>
      <p:graphicFrame>
        <p:nvGraphicFramePr>
          <p:cNvPr id="29706" name="Object 10"/>
          <p:cNvGraphicFramePr>
            <a:graphicFrameLocks noChangeAspect="1"/>
          </p:cNvGraphicFramePr>
          <p:nvPr>
            <p:ph sz="half" idx="2"/>
          </p:nvPr>
        </p:nvGraphicFramePr>
        <p:xfrm>
          <a:off x="5003800" y="5013325"/>
          <a:ext cx="3109913" cy="1317625"/>
        </p:xfrm>
        <a:graphic>
          <a:graphicData uri="http://schemas.openxmlformats.org/presentationml/2006/ole">
            <p:oleObj spid="_x0000_s29706" name="Ecuación" r:id="rId6" imgW="2489200" imgH="105410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graphicFrame>
        <p:nvGraphicFramePr>
          <p:cNvPr id="32782" name="Group 14"/>
          <p:cNvGraphicFramePr>
            <a:graphicFrameLocks noGrp="1"/>
          </p:cNvGraphicFramePr>
          <p:nvPr>
            <p:ph/>
          </p:nvPr>
        </p:nvGraphicFramePr>
        <p:xfrm>
          <a:off x="1908175" y="1341438"/>
          <a:ext cx="6351588" cy="4683125"/>
        </p:xfrm>
        <a:graphic>
          <a:graphicData uri="http://schemas.openxmlformats.org/drawingml/2006/table">
            <a:tbl>
              <a:tblPr/>
              <a:tblGrid>
                <a:gridCol w="6351588"/>
              </a:tblGrid>
              <a:tr h="4683125">
                <a:tc>
                  <a:txBody>
                    <a:bodyPr/>
                    <a:lstStyle/>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%...Respuesta del Sistema a Lazo Abierto ante una.. </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%...Señal Impulso..</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q = (M+m)*(I+m*l^2)-(m*l)^2;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Denominador para las Matrices A y B</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ea typeface="Times New Roman" pitchFamily="18" charset="0"/>
                          <a:cs typeface="Arial" charset="0"/>
                        </a:rPr>
                        <a:t>A = [0                                1          0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ea typeface="Times New Roman" pitchFamily="18" charset="0"/>
                          <a:cs typeface="Arial" charset="0"/>
                        </a:rPr>
                        <a:t>      (M+m)*m*l*g/q  -B*(M+m)/q    0      -m*l*b/q;</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ea typeface="Times New Roman" pitchFamily="18" charset="0"/>
                          <a:cs typeface="Arial" charset="0"/>
                        </a:rPr>
                        <a:t>       0                                 0          0        1;</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ea typeface="Times New Roman" pitchFamily="18" charset="0"/>
                          <a:cs typeface="Arial" charset="0"/>
                        </a:rPr>
                        <a:t>      (m*l)^2*g/q            -B*m*l/q     0    b*(I+m*l^2)/q]</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B = [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     m*l/q;</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    (I+m*l^2)/q]</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C= [1 0 0 0; 0 0 1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D = [0; 0]</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pend =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ss</a:t>
                      </a: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(A,B,C,D);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%...Construcción del modelo del sistema </a:t>
                      </a: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 </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T = 0:0.05:10;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%...Tiempo de simulación = 10 seg.</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[Y,T,X]=</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impulse</a:t>
                      </a: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(pend,T);    </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plot(T,Y)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%...Simulación y grafica de respuesta</a:t>
                      </a:r>
                      <a:endParaRPr kumimoji="1" lang="es-E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axis [0 1 0 90]</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34821" name="Text Box 5"/>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Sistema a Lazo Abierto:</a:t>
            </a:r>
          </a:p>
        </p:txBody>
      </p:sp>
      <p:pic>
        <p:nvPicPr>
          <p:cNvPr id="34822" name="Picture 6"/>
          <p:cNvPicPr>
            <a:picLocks noChangeAspect="1" noChangeArrowheads="1"/>
          </p:cNvPicPr>
          <p:nvPr>
            <p:ph/>
          </p:nvPr>
        </p:nvPicPr>
        <p:blipFill>
          <a:blip r:embed="rId2"/>
          <a:srcRect/>
          <a:stretch>
            <a:fillRect/>
          </a:stretch>
        </p:blipFill>
        <p:spPr>
          <a:xfrm>
            <a:off x="2051050" y="1700213"/>
            <a:ext cx="5832475" cy="4375150"/>
          </a:xfrm>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39941" name="Text Box 5"/>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Modelado en SIMULINK</a:t>
            </a:r>
          </a:p>
        </p:txBody>
      </p:sp>
      <p:pic>
        <p:nvPicPr>
          <p:cNvPr id="39943" name="Picture 7"/>
          <p:cNvPicPr>
            <a:picLocks noChangeAspect="1" noChangeArrowheads="1"/>
          </p:cNvPicPr>
          <p:nvPr/>
        </p:nvPicPr>
        <p:blipFill>
          <a:blip r:embed="rId2"/>
          <a:srcRect l="21785" t="12105" r="17355" b="16827"/>
          <a:stretch>
            <a:fillRect/>
          </a:stretch>
        </p:blipFill>
        <p:spPr bwMode="auto">
          <a:xfrm>
            <a:off x="2700338" y="1700213"/>
            <a:ext cx="3694112" cy="1782762"/>
          </a:xfrm>
          <a:prstGeom prst="rect">
            <a:avLst/>
          </a:prstGeom>
          <a:noFill/>
          <a:ln w="9525">
            <a:noFill/>
            <a:miter lim="800000"/>
            <a:headEnd/>
            <a:tailEnd/>
          </a:ln>
        </p:spPr>
      </p:pic>
      <p:pic>
        <p:nvPicPr>
          <p:cNvPr id="39946" name="Picture 10"/>
          <p:cNvPicPr>
            <a:picLocks noChangeAspect="1" noChangeArrowheads="1"/>
          </p:cNvPicPr>
          <p:nvPr/>
        </p:nvPicPr>
        <p:blipFill>
          <a:blip r:embed="rId3"/>
          <a:srcRect/>
          <a:stretch>
            <a:fillRect/>
          </a:stretch>
        </p:blipFill>
        <p:spPr bwMode="auto">
          <a:xfrm>
            <a:off x="5076825" y="3573463"/>
            <a:ext cx="4067175" cy="2851150"/>
          </a:xfrm>
          <a:prstGeom prst="rect">
            <a:avLst/>
          </a:prstGeom>
          <a:noFill/>
        </p:spPr>
      </p:pic>
      <p:pic>
        <p:nvPicPr>
          <p:cNvPr id="39949" name="Picture 13"/>
          <p:cNvPicPr>
            <a:picLocks noChangeAspect="1" noChangeArrowheads="1"/>
          </p:cNvPicPr>
          <p:nvPr/>
        </p:nvPicPr>
        <p:blipFill>
          <a:blip r:embed="rId4"/>
          <a:srcRect/>
          <a:stretch>
            <a:fillRect/>
          </a:stretch>
        </p:blipFill>
        <p:spPr bwMode="auto">
          <a:xfrm>
            <a:off x="935038" y="3592513"/>
            <a:ext cx="4141787" cy="27955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40966" name="Text Box 6"/>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Estrategia de Control</a:t>
            </a:r>
          </a:p>
        </p:txBody>
      </p:sp>
      <p:sp>
        <p:nvSpPr>
          <p:cNvPr id="40967" name="Rectangle 7"/>
          <p:cNvSpPr>
            <a:spLocks noChangeArrowheads="1"/>
          </p:cNvSpPr>
          <p:nvPr/>
        </p:nvSpPr>
        <p:spPr bwMode="auto">
          <a:xfrm>
            <a:off x="2706688" y="1628775"/>
            <a:ext cx="2984500" cy="1417638"/>
          </a:xfrm>
          <a:prstGeom prst="rect">
            <a:avLst/>
          </a:prstGeom>
          <a:solidFill>
            <a:schemeClr val="accent1"/>
          </a:solidFill>
          <a:ln w="9525">
            <a:solidFill>
              <a:schemeClr val="tx1"/>
            </a:solidFill>
            <a:miter lim="800000"/>
            <a:headEnd/>
            <a:tailEnd/>
          </a:ln>
          <a:effectLst/>
        </p:spPr>
        <p:txBody>
          <a:bodyPr wrap="none" anchor="ctr"/>
          <a:lstStyle/>
          <a:p>
            <a:endParaRPr lang="es-ES"/>
          </a:p>
        </p:txBody>
      </p:sp>
      <p:sp>
        <p:nvSpPr>
          <p:cNvPr id="40968" name="Rectangle 8"/>
          <p:cNvSpPr>
            <a:spLocks noChangeArrowheads="1"/>
          </p:cNvSpPr>
          <p:nvPr/>
        </p:nvSpPr>
        <p:spPr bwMode="auto">
          <a:xfrm>
            <a:off x="2706688" y="4292600"/>
            <a:ext cx="3070225" cy="1417638"/>
          </a:xfrm>
          <a:prstGeom prst="rect">
            <a:avLst/>
          </a:prstGeom>
          <a:solidFill>
            <a:schemeClr val="accent1"/>
          </a:solidFill>
          <a:ln w="9525">
            <a:solidFill>
              <a:schemeClr val="tx1"/>
            </a:solidFill>
            <a:miter lim="800000"/>
            <a:headEnd/>
            <a:tailEnd/>
          </a:ln>
          <a:effectLst/>
        </p:spPr>
        <p:txBody>
          <a:bodyPr wrap="none" anchor="ctr"/>
          <a:lstStyle/>
          <a:p>
            <a:endParaRPr lang="es-ES"/>
          </a:p>
        </p:txBody>
      </p:sp>
      <p:sp>
        <p:nvSpPr>
          <p:cNvPr id="40969" name="Rectangle 9"/>
          <p:cNvSpPr>
            <a:spLocks noChangeArrowheads="1"/>
          </p:cNvSpPr>
          <p:nvPr/>
        </p:nvSpPr>
        <p:spPr bwMode="auto">
          <a:xfrm>
            <a:off x="5945188" y="2924175"/>
            <a:ext cx="2047875" cy="1009650"/>
          </a:xfrm>
          <a:prstGeom prst="rect">
            <a:avLst/>
          </a:prstGeom>
          <a:solidFill>
            <a:schemeClr val="accent1"/>
          </a:solidFill>
          <a:ln w="9525">
            <a:solidFill>
              <a:schemeClr val="tx1"/>
            </a:solidFill>
            <a:miter lim="800000"/>
            <a:headEnd/>
            <a:tailEnd/>
          </a:ln>
          <a:effectLst/>
        </p:spPr>
        <p:txBody>
          <a:bodyPr wrap="none" anchor="ctr"/>
          <a:lstStyle/>
          <a:p>
            <a:endParaRPr lang="es-ES"/>
          </a:p>
        </p:txBody>
      </p:sp>
      <p:sp>
        <p:nvSpPr>
          <p:cNvPr id="40970" name="Text Box 10"/>
          <p:cNvSpPr txBox="1">
            <a:spLocks noChangeArrowheads="1"/>
          </p:cNvSpPr>
          <p:nvPr/>
        </p:nvSpPr>
        <p:spPr bwMode="auto">
          <a:xfrm>
            <a:off x="2876550" y="1784350"/>
            <a:ext cx="2643188" cy="714375"/>
          </a:xfrm>
          <a:prstGeom prst="rect">
            <a:avLst/>
          </a:prstGeom>
          <a:noFill/>
          <a:ln w="9525">
            <a:noFill/>
            <a:miter lim="800000"/>
            <a:headEnd/>
            <a:tailEnd/>
          </a:ln>
          <a:effectLst/>
        </p:spPr>
        <p:txBody>
          <a:bodyPr lIns="103333" tIns="51667" rIns="103333" bIns="51667">
            <a:spAutoFit/>
          </a:bodyPr>
          <a:lstStyle/>
          <a:p>
            <a:pPr algn="ctr" defTabSz="1046163">
              <a:spcBef>
                <a:spcPct val="50000"/>
              </a:spcBef>
            </a:pPr>
            <a:r>
              <a:rPr lang="es-ES" sz="2000" b="1"/>
              <a:t>Conjunto Carro-Péndulo</a:t>
            </a:r>
          </a:p>
        </p:txBody>
      </p:sp>
      <p:sp>
        <p:nvSpPr>
          <p:cNvPr id="40971" name="Text Box 11"/>
          <p:cNvSpPr txBox="1">
            <a:spLocks noChangeArrowheads="1"/>
          </p:cNvSpPr>
          <p:nvPr/>
        </p:nvSpPr>
        <p:spPr bwMode="auto">
          <a:xfrm>
            <a:off x="6116638" y="3117850"/>
            <a:ext cx="1704975" cy="409575"/>
          </a:xfrm>
          <a:prstGeom prst="rect">
            <a:avLst/>
          </a:prstGeom>
          <a:noFill/>
          <a:ln w="9525">
            <a:noFill/>
            <a:miter lim="800000"/>
            <a:headEnd/>
            <a:tailEnd/>
          </a:ln>
          <a:effectLst/>
        </p:spPr>
        <p:txBody>
          <a:bodyPr lIns="103333" tIns="51667" rIns="103333" bIns="51667">
            <a:spAutoFit/>
          </a:bodyPr>
          <a:lstStyle/>
          <a:p>
            <a:pPr algn="ctr" defTabSz="1046163">
              <a:spcBef>
                <a:spcPct val="50000"/>
              </a:spcBef>
            </a:pPr>
            <a:r>
              <a:rPr lang="es-ES" sz="2000" b="1"/>
              <a:t>Sensor</a:t>
            </a:r>
          </a:p>
        </p:txBody>
      </p:sp>
      <p:cxnSp>
        <p:nvCxnSpPr>
          <p:cNvPr id="40972" name="AutoShape 12"/>
          <p:cNvCxnSpPr>
            <a:cxnSpLocks noChangeShapeType="1"/>
            <a:stCxn id="40967" idx="3"/>
            <a:endCxn id="40969" idx="0"/>
          </p:cNvCxnSpPr>
          <p:nvPr/>
        </p:nvCxnSpPr>
        <p:spPr bwMode="auto">
          <a:xfrm>
            <a:off x="5691188" y="2338388"/>
            <a:ext cx="1277937" cy="585787"/>
          </a:xfrm>
          <a:prstGeom prst="bentConnector2">
            <a:avLst/>
          </a:prstGeom>
          <a:noFill/>
          <a:ln w="9525">
            <a:solidFill>
              <a:schemeClr val="tx1"/>
            </a:solidFill>
            <a:miter lim="800000"/>
            <a:headEnd/>
            <a:tailEnd type="triangle" w="med" len="med"/>
          </a:ln>
          <a:effectLst/>
        </p:spPr>
      </p:cxnSp>
      <p:sp>
        <p:nvSpPr>
          <p:cNvPr id="40973" name="Text Box 13"/>
          <p:cNvSpPr txBox="1">
            <a:spLocks noChangeArrowheads="1"/>
          </p:cNvSpPr>
          <p:nvPr/>
        </p:nvSpPr>
        <p:spPr bwMode="auto">
          <a:xfrm>
            <a:off x="2876550" y="4586288"/>
            <a:ext cx="2643188" cy="714375"/>
          </a:xfrm>
          <a:prstGeom prst="rect">
            <a:avLst/>
          </a:prstGeom>
          <a:noFill/>
          <a:ln w="9525">
            <a:noFill/>
            <a:miter lim="800000"/>
            <a:headEnd/>
            <a:tailEnd/>
          </a:ln>
          <a:effectLst/>
        </p:spPr>
        <p:txBody>
          <a:bodyPr lIns="103333" tIns="51667" rIns="103333" bIns="51667">
            <a:spAutoFit/>
          </a:bodyPr>
          <a:lstStyle/>
          <a:p>
            <a:pPr algn="ctr" defTabSz="1046163">
              <a:spcBef>
                <a:spcPct val="50000"/>
              </a:spcBef>
            </a:pPr>
            <a:r>
              <a:rPr lang="es-ES" sz="2000" b="1">
                <a:effectLst>
                  <a:outerShdw blurRad="38100" dist="38100" dir="2700000" algn="tl">
                    <a:srgbClr val="C0C0C0"/>
                  </a:outerShdw>
                </a:effectLst>
              </a:rPr>
              <a:t>Amplificador mas Actuador</a:t>
            </a:r>
          </a:p>
        </p:txBody>
      </p:sp>
      <p:cxnSp>
        <p:nvCxnSpPr>
          <p:cNvPr id="40974" name="AutoShape 14"/>
          <p:cNvCxnSpPr>
            <a:cxnSpLocks noChangeShapeType="1"/>
            <a:stCxn id="40969" idx="2"/>
            <a:endCxn id="40968" idx="3"/>
          </p:cNvCxnSpPr>
          <p:nvPr/>
        </p:nvCxnSpPr>
        <p:spPr bwMode="auto">
          <a:xfrm rot="5400000">
            <a:off x="5838825" y="3871913"/>
            <a:ext cx="1068388" cy="1192212"/>
          </a:xfrm>
          <a:prstGeom prst="bentConnector2">
            <a:avLst/>
          </a:prstGeom>
          <a:noFill/>
          <a:ln w="9525">
            <a:solidFill>
              <a:schemeClr val="tx1"/>
            </a:solidFill>
            <a:miter lim="800000"/>
            <a:headEnd/>
            <a:tailEnd type="triangle" w="med" len="med"/>
          </a:ln>
          <a:effectLst/>
        </p:spPr>
      </p:cxnSp>
      <p:sp>
        <p:nvSpPr>
          <p:cNvPr id="40975" name="Text Box 15"/>
          <p:cNvSpPr txBox="1">
            <a:spLocks noChangeArrowheads="1"/>
          </p:cNvSpPr>
          <p:nvPr/>
        </p:nvSpPr>
        <p:spPr bwMode="auto">
          <a:xfrm>
            <a:off x="4411663" y="5738813"/>
            <a:ext cx="1960562" cy="7143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b="1">
                <a:effectLst>
                  <a:outerShdw blurRad="38100" dist="38100" dir="2700000" algn="tl">
                    <a:srgbClr val="C0C0C0"/>
                  </a:outerShdw>
                </a:effectLst>
              </a:rPr>
              <a:t>Potencia Externa</a:t>
            </a:r>
          </a:p>
        </p:txBody>
      </p:sp>
      <p:cxnSp>
        <p:nvCxnSpPr>
          <p:cNvPr id="40976" name="AutoShape 16"/>
          <p:cNvCxnSpPr>
            <a:cxnSpLocks noChangeShapeType="1"/>
            <a:stCxn id="40968" idx="2"/>
          </p:cNvCxnSpPr>
          <p:nvPr/>
        </p:nvCxnSpPr>
        <p:spPr bwMode="auto">
          <a:xfrm flipH="1">
            <a:off x="4240213" y="5710238"/>
            <a:ext cx="1587" cy="742950"/>
          </a:xfrm>
          <a:prstGeom prst="straightConnector1">
            <a:avLst/>
          </a:prstGeom>
          <a:noFill/>
          <a:ln w="9525">
            <a:solidFill>
              <a:schemeClr val="tx1"/>
            </a:solidFill>
            <a:round/>
            <a:headEnd/>
            <a:tailEnd type="triangle" w="med" len="med"/>
          </a:ln>
          <a:effectLst/>
        </p:spPr>
      </p:cxnSp>
      <p:cxnSp>
        <p:nvCxnSpPr>
          <p:cNvPr id="40977" name="AutoShape 17"/>
          <p:cNvCxnSpPr>
            <a:cxnSpLocks noChangeShapeType="1"/>
            <a:stCxn id="40968" idx="1"/>
            <a:endCxn id="40967" idx="1"/>
          </p:cNvCxnSpPr>
          <p:nvPr/>
        </p:nvCxnSpPr>
        <p:spPr bwMode="auto">
          <a:xfrm rot="10800000" flipH="1">
            <a:off x="2706688" y="2338388"/>
            <a:ext cx="1587" cy="2663825"/>
          </a:xfrm>
          <a:prstGeom prst="bentConnector3">
            <a:avLst>
              <a:gd name="adj1" fmla="val -91200000"/>
            </a:avLst>
          </a:prstGeom>
          <a:noFill/>
          <a:ln w="9525">
            <a:solidFill>
              <a:schemeClr val="tx1"/>
            </a:solidFill>
            <a:miter lim="800000"/>
            <a:headEnd/>
            <a:tailEnd type="triangle" w="med" len="med"/>
          </a:ln>
          <a:effectLst/>
        </p:spPr>
      </p:cxnSp>
      <p:sp>
        <p:nvSpPr>
          <p:cNvPr id="40978" name="Text Box 18"/>
          <p:cNvSpPr txBox="1">
            <a:spLocks noChangeArrowheads="1"/>
          </p:cNvSpPr>
          <p:nvPr/>
        </p:nvSpPr>
        <p:spPr bwMode="auto">
          <a:xfrm>
            <a:off x="7056438" y="4221163"/>
            <a:ext cx="2268537" cy="83820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effectLst>
                  <a:outerShdw blurRad="38100" dist="38100" dir="2700000" algn="tl">
                    <a:srgbClr val="C0C0C0"/>
                  </a:outerShdw>
                </a:effectLst>
              </a:rPr>
              <a:t>Señal Proporcional a las Variables de Salida</a:t>
            </a:r>
          </a:p>
        </p:txBody>
      </p:sp>
      <p:sp>
        <p:nvSpPr>
          <p:cNvPr id="40979" name="Text Box 19"/>
          <p:cNvSpPr txBox="1">
            <a:spLocks noChangeArrowheads="1"/>
          </p:cNvSpPr>
          <p:nvPr/>
        </p:nvSpPr>
        <p:spPr bwMode="auto">
          <a:xfrm>
            <a:off x="1223963" y="3213100"/>
            <a:ext cx="1536700"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b="1">
                <a:latin typeface="Symbol" pitchFamily="18" charset="2"/>
              </a:rPr>
              <a:t>m=m(q,t)</a:t>
            </a:r>
          </a:p>
        </p:txBody>
      </p:sp>
      <p:sp>
        <p:nvSpPr>
          <p:cNvPr id="40980" name="Text Box 20"/>
          <p:cNvSpPr txBox="1">
            <a:spLocks noChangeArrowheads="1"/>
          </p:cNvSpPr>
          <p:nvPr/>
        </p:nvSpPr>
        <p:spPr bwMode="auto">
          <a:xfrm>
            <a:off x="6116638" y="1666875"/>
            <a:ext cx="2184400" cy="45561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300" b="1">
                <a:effectLst>
                  <a:outerShdw blurRad="38100" dist="38100" dir="2700000" algn="tl">
                    <a:srgbClr val="C0C0C0"/>
                  </a:outerShdw>
                </a:effectLst>
                <a:latin typeface="Symbol" pitchFamily="18" charset="2"/>
              </a:rPr>
              <a:t>q, c</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s-ES"/>
              <a:t>Contenidos</a:t>
            </a:r>
          </a:p>
        </p:txBody>
      </p:sp>
      <p:sp>
        <p:nvSpPr>
          <p:cNvPr id="6147" name="Rectangle 3"/>
          <p:cNvSpPr>
            <a:spLocks noGrp="1" noChangeArrowheads="1"/>
          </p:cNvSpPr>
          <p:nvPr>
            <p:ph type="body" idx="1"/>
          </p:nvPr>
        </p:nvSpPr>
        <p:spPr>
          <a:xfrm>
            <a:off x="1173163" y="1773238"/>
            <a:ext cx="7772400" cy="4114800"/>
          </a:xfrm>
        </p:spPr>
        <p:txBody>
          <a:bodyPr/>
          <a:lstStyle/>
          <a:p>
            <a:pPr>
              <a:lnSpc>
                <a:spcPct val="90000"/>
              </a:lnSpc>
              <a:buFont typeface="Monotype Sorts" pitchFamily="2" charset="2"/>
              <a:buNone/>
            </a:pPr>
            <a:r>
              <a:rPr lang="es-ES_tradnl">
                <a:solidFill>
                  <a:schemeClr val="tx2"/>
                </a:solidFill>
              </a:rPr>
              <a:t>1.</a:t>
            </a:r>
            <a:r>
              <a:rPr lang="es-ES_tradnl"/>
              <a:t> Introducción</a:t>
            </a:r>
          </a:p>
          <a:p>
            <a:pPr>
              <a:lnSpc>
                <a:spcPct val="90000"/>
              </a:lnSpc>
              <a:buFont typeface="Monotype Sorts" pitchFamily="2" charset="2"/>
              <a:buNone/>
            </a:pPr>
            <a:r>
              <a:rPr lang="es-ES_tradnl">
                <a:solidFill>
                  <a:schemeClr val="tx2"/>
                </a:solidFill>
              </a:rPr>
              <a:t>2.</a:t>
            </a:r>
            <a:r>
              <a:rPr lang="es-ES_tradnl"/>
              <a:t> Modelado y Respuesta a L.A. del Sistema</a:t>
            </a:r>
          </a:p>
          <a:p>
            <a:pPr>
              <a:lnSpc>
                <a:spcPct val="90000"/>
              </a:lnSpc>
              <a:buFont typeface="Monotype Sorts" pitchFamily="2" charset="2"/>
              <a:buNone/>
            </a:pPr>
            <a:r>
              <a:rPr lang="es-ES_tradnl">
                <a:solidFill>
                  <a:schemeClr val="tx2"/>
                </a:solidFill>
              </a:rPr>
              <a:t>3.</a:t>
            </a:r>
            <a:r>
              <a:rPr lang="es-ES_tradnl"/>
              <a:t> Método del LGR para el análisis del Sistema de Control.</a:t>
            </a:r>
          </a:p>
          <a:p>
            <a:pPr>
              <a:lnSpc>
                <a:spcPct val="90000"/>
              </a:lnSpc>
              <a:buFont typeface="Monotype Sorts" pitchFamily="2" charset="2"/>
              <a:buNone/>
            </a:pPr>
            <a:r>
              <a:rPr lang="es-ES_tradnl">
                <a:solidFill>
                  <a:schemeClr val="tx2"/>
                </a:solidFill>
              </a:rPr>
              <a:t>4.</a:t>
            </a:r>
            <a:r>
              <a:rPr lang="es-ES_tradnl"/>
              <a:t> Método de Ubicación de Polos para el análisis del Sistema de Control.</a:t>
            </a:r>
          </a:p>
          <a:p>
            <a:pPr>
              <a:lnSpc>
                <a:spcPct val="90000"/>
              </a:lnSpc>
              <a:buFont typeface="Monotype Sorts" pitchFamily="2" charset="2"/>
              <a:buNone/>
            </a:pPr>
            <a:r>
              <a:rPr lang="es-ES_tradnl">
                <a:solidFill>
                  <a:schemeClr val="tx2"/>
                </a:solidFill>
              </a:rPr>
              <a:t>5.</a:t>
            </a:r>
            <a:r>
              <a:rPr lang="es-ES_tradnl"/>
              <a:t> LQR en el Diseño Final del Sistema de Control.</a:t>
            </a:r>
          </a:p>
          <a:p>
            <a:pPr>
              <a:lnSpc>
                <a:spcPct val="90000"/>
              </a:lnSpc>
              <a:buFont typeface="Monotype Sorts" pitchFamily="2" charset="2"/>
              <a:buNone/>
            </a:pPr>
            <a:r>
              <a:rPr lang="es-ES_tradnl">
                <a:solidFill>
                  <a:schemeClr val="tx2"/>
                </a:solidFill>
              </a:rPr>
              <a:t>6.</a:t>
            </a:r>
            <a:r>
              <a:rPr lang="es-ES_tradnl"/>
              <a:t> Conclusiones y Recomendaciones.</a:t>
            </a:r>
          </a:p>
          <a:p>
            <a:pPr>
              <a:lnSpc>
                <a:spcPct val="90000"/>
              </a:lnSpc>
              <a:buFont typeface="Monotype Sorts" pitchFamily="2" charset="2"/>
              <a:buNone/>
            </a:pPr>
            <a:endParaRPr lang="es-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87450" y="2636838"/>
            <a:ext cx="7777163" cy="792162"/>
          </a:xfrm>
          <a:prstGeom prst="rect">
            <a:avLst/>
          </a:prstGeom>
          <a:solidFill>
            <a:schemeClr val="accent1"/>
          </a:solidFill>
          <a:ln w="28575">
            <a:noFill/>
            <a:miter lim="800000"/>
            <a:headEnd/>
            <a:tailEnd type="none" w="med" len="lg"/>
          </a:ln>
          <a:effectLst>
            <a:prstShdw prst="shdw17" dist="117088" dir="13763922">
              <a:schemeClr val="accent1">
                <a:gamma/>
                <a:shade val="60000"/>
                <a:invGamma/>
              </a:schemeClr>
            </a:prstShdw>
          </a:effectLst>
        </p:spPr>
        <p:txBody>
          <a:bodyPr wrap="none" anchor="ctr"/>
          <a:lstStyle/>
          <a:p>
            <a:endParaRPr lang="es-ES"/>
          </a:p>
        </p:txBody>
      </p:sp>
      <p:sp>
        <p:nvSpPr>
          <p:cNvPr id="43011" name="Rectangle 3"/>
          <p:cNvSpPr>
            <a:spLocks noGrp="1" noChangeArrowheads="1"/>
          </p:cNvSpPr>
          <p:nvPr>
            <p:ph type="title"/>
          </p:nvPr>
        </p:nvSpPr>
        <p:spPr>
          <a:noFill/>
          <a:ln/>
        </p:spPr>
        <p:txBody>
          <a:bodyPr/>
          <a:lstStyle/>
          <a:p>
            <a:r>
              <a:rPr lang="es-ES"/>
              <a:t>Contenidos</a:t>
            </a:r>
          </a:p>
        </p:txBody>
      </p:sp>
      <p:sp>
        <p:nvSpPr>
          <p:cNvPr id="43012" name="Rectangle 4"/>
          <p:cNvSpPr>
            <a:spLocks noGrp="1" noChangeArrowheads="1"/>
          </p:cNvSpPr>
          <p:nvPr>
            <p:ph type="body" idx="1"/>
          </p:nvPr>
        </p:nvSpPr>
        <p:spPr>
          <a:xfrm>
            <a:off x="1187450" y="1628775"/>
            <a:ext cx="7705725" cy="4114800"/>
          </a:xfrm>
          <a:noFill/>
          <a:ln/>
        </p:spPr>
        <p:txBody>
          <a:bodyPr/>
          <a:lstStyle/>
          <a:p>
            <a:pPr>
              <a:lnSpc>
                <a:spcPct val="90000"/>
              </a:lnSpc>
            </a:pPr>
            <a:r>
              <a:rPr lang="es-ES_tradnl"/>
              <a:t>1. Introducción</a:t>
            </a:r>
          </a:p>
          <a:p>
            <a:pPr>
              <a:lnSpc>
                <a:spcPct val="90000"/>
              </a:lnSpc>
            </a:pPr>
            <a:r>
              <a:rPr lang="es-ES_tradnl"/>
              <a:t>2. Modelado y Respuesta a L.A. del Sistema.</a:t>
            </a:r>
          </a:p>
          <a:p>
            <a:pPr>
              <a:lnSpc>
                <a:spcPct val="90000"/>
              </a:lnSpc>
            </a:pPr>
            <a:r>
              <a:rPr lang="es-ES_tradnl">
                <a:solidFill>
                  <a:schemeClr val="folHlink"/>
                </a:solidFill>
              </a:rPr>
              <a:t>3. </a:t>
            </a:r>
            <a:r>
              <a:rPr lang="es-ES_tradnl"/>
              <a:t>Método del LGR para el análisis del Sistema de Control</a:t>
            </a:r>
            <a:r>
              <a:rPr lang="es-ES_tradnl">
                <a:solidFill>
                  <a:schemeClr val="folHlink"/>
                </a:solidFill>
              </a:rPr>
              <a:t>.</a:t>
            </a:r>
          </a:p>
          <a:p>
            <a:pPr>
              <a:lnSpc>
                <a:spcPct val="90000"/>
              </a:lnSpc>
            </a:pPr>
            <a:r>
              <a:rPr lang="es-ES_tradnl"/>
              <a:t>4. Método de Ubicación de Polos para el análisis del Sistema de Control.</a:t>
            </a:r>
          </a:p>
          <a:p>
            <a:pPr>
              <a:lnSpc>
                <a:spcPct val="90000"/>
              </a:lnSpc>
            </a:pPr>
            <a:r>
              <a:rPr lang="es-ES_tradnl"/>
              <a:t>5. LQR en el Diseño Final del Sistema de Control.</a:t>
            </a:r>
          </a:p>
          <a:p>
            <a:pPr>
              <a:lnSpc>
                <a:spcPct val="90000"/>
              </a:lnSpc>
            </a:pPr>
            <a:r>
              <a:rPr lang="es-ES_tradnl"/>
              <a:t>6. Conclusiones y Recomendaciones.</a:t>
            </a:r>
          </a:p>
          <a:p>
            <a:pPr>
              <a:lnSpc>
                <a:spcPct val="90000"/>
              </a:lnSpc>
              <a:buFont typeface="Monotype Sorts" pitchFamily="2" charset="2"/>
              <a:buNone/>
            </a:pPr>
            <a:endParaRPr lang="es-E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type="body" sz="half" idx="1"/>
          </p:nvPr>
        </p:nvSpPr>
        <p:spPr>
          <a:xfrm>
            <a:off x="1225550" y="1125538"/>
            <a:ext cx="7234238" cy="766762"/>
          </a:xfrm>
          <a:noFill/>
          <a:ln/>
        </p:spPr>
        <p:txBody>
          <a:bodyPr lIns="104583" tIns="52292" rIns="104583" bIns="52292"/>
          <a:lstStyle/>
          <a:p>
            <a:pPr marL="387350" indent="-387350" defTabSz="1033463">
              <a:buFont typeface="Monotype Sorts" pitchFamily="2" charset="2"/>
              <a:buNone/>
            </a:pPr>
            <a:r>
              <a:rPr lang="es-ES" sz="2400"/>
              <a:t>Diagrama de Bloques:</a:t>
            </a:r>
          </a:p>
        </p:txBody>
      </p:sp>
      <p:sp>
        <p:nvSpPr>
          <p:cNvPr id="44039" name="Rectangle 7"/>
          <p:cNvSpPr>
            <a:spLocks noChangeArrowheads="1"/>
          </p:cNvSpPr>
          <p:nvPr/>
        </p:nvSpPr>
        <p:spPr bwMode="auto">
          <a:xfrm>
            <a:off x="2954338" y="1825625"/>
            <a:ext cx="1789112" cy="866775"/>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CONTROLADOR</a:t>
            </a:r>
          </a:p>
          <a:p>
            <a:pPr algn="ctr" defTabSz="1046163"/>
            <a:r>
              <a:rPr lang="es-ES" sz="1600" b="1"/>
              <a:t>K(S</a:t>
            </a:r>
            <a:r>
              <a:rPr lang="es-ES" sz="1600"/>
              <a:t>)</a:t>
            </a:r>
          </a:p>
        </p:txBody>
      </p:sp>
      <p:sp>
        <p:nvSpPr>
          <p:cNvPr id="44040" name="Oval 8"/>
          <p:cNvSpPr>
            <a:spLocks noChangeArrowheads="1"/>
          </p:cNvSpPr>
          <p:nvPr/>
        </p:nvSpPr>
        <p:spPr bwMode="auto">
          <a:xfrm>
            <a:off x="5083175" y="1985963"/>
            <a:ext cx="598488" cy="550862"/>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44041" name="AutoShape 9"/>
          <p:cNvCxnSpPr>
            <a:cxnSpLocks noChangeShapeType="1"/>
            <a:stCxn id="44040" idx="2"/>
            <a:endCxn id="44039" idx="3"/>
          </p:cNvCxnSpPr>
          <p:nvPr/>
        </p:nvCxnSpPr>
        <p:spPr bwMode="auto">
          <a:xfrm flipH="1" flipV="1">
            <a:off x="4743450" y="2259013"/>
            <a:ext cx="339725" cy="3175"/>
          </a:xfrm>
          <a:prstGeom prst="straightConnector1">
            <a:avLst/>
          </a:prstGeom>
          <a:noFill/>
          <a:ln w="9525">
            <a:solidFill>
              <a:schemeClr val="tx1"/>
            </a:solidFill>
            <a:round/>
            <a:headEnd/>
            <a:tailEnd/>
          </a:ln>
          <a:effectLst/>
        </p:spPr>
      </p:cxnSp>
      <p:cxnSp>
        <p:nvCxnSpPr>
          <p:cNvPr id="44042" name="AutoShape 10"/>
          <p:cNvCxnSpPr>
            <a:cxnSpLocks noChangeShapeType="1"/>
            <a:stCxn id="44039" idx="3"/>
            <a:endCxn id="44040" idx="2"/>
          </p:cNvCxnSpPr>
          <p:nvPr/>
        </p:nvCxnSpPr>
        <p:spPr bwMode="auto">
          <a:xfrm>
            <a:off x="4743450" y="2259013"/>
            <a:ext cx="339725" cy="3175"/>
          </a:xfrm>
          <a:prstGeom prst="straightConnector1">
            <a:avLst/>
          </a:prstGeom>
          <a:noFill/>
          <a:ln w="9525">
            <a:solidFill>
              <a:schemeClr val="tx1"/>
            </a:solidFill>
            <a:round/>
            <a:headEnd/>
            <a:tailEnd type="triangle" w="med" len="med"/>
          </a:ln>
          <a:effectLst/>
        </p:spPr>
      </p:cxnSp>
      <p:cxnSp>
        <p:nvCxnSpPr>
          <p:cNvPr id="44043" name="AutoShape 11"/>
          <p:cNvCxnSpPr>
            <a:cxnSpLocks noChangeShapeType="1"/>
            <a:endCxn id="44040" idx="0"/>
          </p:cNvCxnSpPr>
          <p:nvPr/>
        </p:nvCxnSpPr>
        <p:spPr bwMode="auto">
          <a:xfrm>
            <a:off x="5383213" y="1265238"/>
            <a:ext cx="0" cy="720725"/>
          </a:xfrm>
          <a:prstGeom prst="straightConnector1">
            <a:avLst/>
          </a:prstGeom>
          <a:noFill/>
          <a:ln w="9525">
            <a:solidFill>
              <a:schemeClr val="tx1"/>
            </a:solidFill>
            <a:round/>
            <a:headEnd/>
            <a:tailEnd type="triangle" w="med" len="med"/>
          </a:ln>
          <a:effectLst/>
        </p:spPr>
      </p:cxnSp>
      <p:sp>
        <p:nvSpPr>
          <p:cNvPr id="44044" name="Oval 12"/>
          <p:cNvSpPr>
            <a:spLocks noChangeArrowheads="1"/>
          </p:cNvSpPr>
          <p:nvPr/>
        </p:nvSpPr>
        <p:spPr bwMode="auto">
          <a:xfrm>
            <a:off x="1928813" y="1985963"/>
            <a:ext cx="598487" cy="550862"/>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44045" name="AutoShape 13"/>
          <p:cNvCxnSpPr>
            <a:cxnSpLocks noChangeShapeType="1"/>
            <a:stCxn id="44044" idx="6"/>
            <a:endCxn id="44039" idx="1"/>
          </p:cNvCxnSpPr>
          <p:nvPr/>
        </p:nvCxnSpPr>
        <p:spPr bwMode="auto">
          <a:xfrm flipV="1">
            <a:off x="2527300" y="2259013"/>
            <a:ext cx="427038" cy="3175"/>
          </a:xfrm>
          <a:prstGeom prst="straightConnector1">
            <a:avLst/>
          </a:prstGeom>
          <a:noFill/>
          <a:ln w="9525">
            <a:solidFill>
              <a:schemeClr val="tx1"/>
            </a:solidFill>
            <a:round/>
            <a:headEnd/>
            <a:tailEnd type="triangle" w="med" len="med"/>
          </a:ln>
          <a:effectLst/>
        </p:spPr>
      </p:cxnSp>
      <p:cxnSp>
        <p:nvCxnSpPr>
          <p:cNvPr id="44046" name="AutoShape 14"/>
          <p:cNvCxnSpPr>
            <a:cxnSpLocks noChangeShapeType="1"/>
            <a:endCxn id="44044" idx="2"/>
          </p:cNvCxnSpPr>
          <p:nvPr/>
        </p:nvCxnSpPr>
        <p:spPr bwMode="auto">
          <a:xfrm>
            <a:off x="1281113" y="2262188"/>
            <a:ext cx="647700" cy="0"/>
          </a:xfrm>
          <a:prstGeom prst="straightConnector1">
            <a:avLst/>
          </a:prstGeom>
          <a:noFill/>
          <a:ln w="9525">
            <a:solidFill>
              <a:schemeClr val="tx1"/>
            </a:solidFill>
            <a:round/>
            <a:headEnd/>
            <a:tailEnd type="triangle" w="med" len="med"/>
          </a:ln>
          <a:effectLst/>
        </p:spPr>
      </p:cxnSp>
      <p:sp>
        <p:nvSpPr>
          <p:cNvPr id="44047" name="Rectangle 15"/>
          <p:cNvSpPr>
            <a:spLocks noChangeArrowheads="1"/>
          </p:cNvSpPr>
          <p:nvPr/>
        </p:nvSpPr>
        <p:spPr bwMode="auto">
          <a:xfrm>
            <a:off x="6022975" y="1825625"/>
            <a:ext cx="1787525" cy="866775"/>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a:t>
            </a:r>
          </a:p>
          <a:p>
            <a:pPr algn="ctr" defTabSz="1046163"/>
            <a:r>
              <a:rPr lang="es-ES" sz="1600" b="1"/>
              <a:t>G(S)</a:t>
            </a:r>
          </a:p>
        </p:txBody>
      </p:sp>
      <p:cxnSp>
        <p:nvCxnSpPr>
          <p:cNvPr id="44048" name="AutoShape 16"/>
          <p:cNvCxnSpPr>
            <a:cxnSpLocks noChangeShapeType="1"/>
            <a:stCxn id="44040" idx="6"/>
            <a:endCxn id="44047" idx="1"/>
          </p:cNvCxnSpPr>
          <p:nvPr/>
        </p:nvCxnSpPr>
        <p:spPr bwMode="auto">
          <a:xfrm flipV="1">
            <a:off x="5681663" y="2259013"/>
            <a:ext cx="341312" cy="3175"/>
          </a:xfrm>
          <a:prstGeom prst="straightConnector1">
            <a:avLst/>
          </a:prstGeom>
          <a:noFill/>
          <a:ln w="9525">
            <a:solidFill>
              <a:schemeClr val="tx1"/>
            </a:solidFill>
            <a:round/>
            <a:headEnd/>
            <a:tailEnd type="triangle" w="med" len="med"/>
          </a:ln>
          <a:effectLst/>
        </p:spPr>
      </p:cxnSp>
      <p:sp>
        <p:nvSpPr>
          <p:cNvPr id="44049" name="Text Box 17"/>
          <p:cNvSpPr txBox="1">
            <a:spLocks noChangeArrowheads="1"/>
          </p:cNvSpPr>
          <p:nvPr/>
        </p:nvSpPr>
        <p:spPr bwMode="auto">
          <a:xfrm>
            <a:off x="1006475" y="1916113"/>
            <a:ext cx="1704975"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r(S) = 0</a:t>
            </a:r>
          </a:p>
        </p:txBody>
      </p:sp>
      <p:sp>
        <p:nvSpPr>
          <p:cNvPr id="44050" name="Text Box 18"/>
          <p:cNvSpPr txBox="1">
            <a:spLocks noChangeArrowheads="1"/>
          </p:cNvSpPr>
          <p:nvPr/>
        </p:nvSpPr>
        <p:spPr bwMode="auto">
          <a:xfrm>
            <a:off x="1657350" y="2219325"/>
            <a:ext cx="681038"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51" name="Text Box 19"/>
          <p:cNvSpPr txBox="1">
            <a:spLocks noChangeArrowheads="1"/>
          </p:cNvSpPr>
          <p:nvPr/>
        </p:nvSpPr>
        <p:spPr bwMode="auto">
          <a:xfrm>
            <a:off x="4914900" y="1739900"/>
            <a:ext cx="850900"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52" name="Text Box 20"/>
          <p:cNvSpPr txBox="1">
            <a:spLocks noChangeArrowheads="1"/>
          </p:cNvSpPr>
          <p:nvPr/>
        </p:nvSpPr>
        <p:spPr bwMode="auto">
          <a:xfrm>
            <a:off x="4781550" y="2219325"/>
            <a:ext cx="388938"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53" name="Text Box 21"/>
          <p:cNvSpPr txBox="1">
            <a:spLocks noChangeArrowheads="1"/>
          </p:cNvSpPr>
          <p:nvPr/>
        </p:nvSpPr>
        <p:spPr bwMode="auto">
          <a:xfrm>
            <a:off x="1911350" y="2454275"/>
            <a:ext cx="341313" cy="407988"/>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54" name="Oval 22"/>
          <p:cNvSpPr>
            <a:spLocks noChangeArrowheads="1"/>
          </p:cNvSpPr>
          <p:nvPr/>
        </p:nvSpPr>
        <p:spPr bwMode="auto">
          <a:xfrm>
            <a:off x="8154988" y="2219325"/>
            <a:ext cx="84137" cy="77788"/>
          </a:xfrm>
          <a:prstGeom prst="ellipse">
            <a:avLst/>
          </a:prstGeom>
          <a:solidFill>
            <a:srgbClr val="000000"/>
          </a:solidFill>
          <a:ln w="9525">
            <a:solidFill>
              <a:schemeClr val="tx1"/>
            </a:solidFill>
            <a:round/>
            <a:headEnd/>
            <a:tailEnd/>
          </a:ln>
          <a:effectLst/>
        </p:spPr>
        <p:txBody>
          <a:bodyPr wrap="none" anchor="ctr"/>
          <a:lstStyle/>
          <a:p>
            <a:endParaRPr lang="es-ES"/>
          </a:p>
        </p:txBody>
      </p:sp>
      <p:cxnSp>
        <p:nvCxnSpPr>
          <p:cNvPr id="44055" name="AutoShape 23"/>
          <p:cNvCxnSpPr>
            <a:cxnSpLocks noChangeShapeType="1"/>
            <a:stCxn id="44047" idx="3"/>
            <a:endCxn id="44054" idx="2"/>
          </p:cNvCxnSpPr>
          <p:nvPr/>
        </p:nvCxnSpPr>
        <p:spPr bwMode="auto">
          <a:xfrm>
            <a:off x="7810500" y="2259013"/>
            <a:ext cx="344488" cy="0"/>
          </a:xfrm>
          <a:prstGeom prst="straightConnector1">
            <a:avLst/>
          </a:prstGeom>
          <a:noFill/>
          <a:ln w="9525">
            <a:solidFill>
              <a:schemeClr val="tx1"/>
            </a:solidFill>
            <a:round/>
            <a:headEnd/>
            <a:tailEnd/>
          </a:ln>
          <a:effectLst/>
        </p:spPr>
      </p:cxnSp>
      <p:cxnSp>
        <p:nvCxnSpPr>
          <p:cNvPr id="44056" name="AutoShape 24"/>
          <p:cNvCxnSpPr>
            <a:cxnSpLocks noChangeShapeType="1"/>
            <a:stCxn id="44054" idx="6"/>
          </p:cNvCxnSpPr>
          <p:nvPr/>
        </p:nvCxnSpPr>
        <p:spPr bwMode="auto">
          <a:xfrm>
            <a:off x="8239125" y="2259013"/>
            <a:ext cx="360363" cy="1587"/>
          </a:xfrm>
          <a:prstGeom prst="straightConnector1">
            <a:avLst/>
          </a:prstGeom>
          <a:noFill/>
          <a:ln w="9525">
            <a:solidFill>
              <a:schemeClr val="tx1"/>
            </a:solidFill>
            <a:round/>
            <a:headEnd/>
            <a:tailEnd type="triangle" w="med" len="med"/>
          </a:ln>
          <a:effectLst/>
        </p:spPr>
      </p:cxnSp>
      <p:sp>
        <p:nvSpPr>
          <p:cNvPr id="44057" name="Rectangle 25"/>
          <p:cNvSpPr>
            <a:spLocks noChangeArrowheads="1"/>
          </p:cNvSpPr>
          <p:nvPr/>
        </p:nvSpPr>
        <p:spPr bwMode="auto">
          <a:xfrm>
            <a:off x="8323263" y="1819275"/>
            <a:ext cx="641350" cy="350838"/>
          </a:xfrm>
          <a:prstGeom prst="rect">
            <a:avLst/>
          </a:prstGeom>
          <a:noFill/>
          <a:ln w="9525">
            <a:noFill/>
            <a:miter lim="800000"/>
            <a:headEnd/>
            <a:tailEnd/>
          </a:ln>
          <a:effectLst/>
        </p:spPr>
        <p:txBody>
          <a:bodyPr wrap="none" lIns="103333" tIns="51667" rIns="103333" bIns="51667" anchor="ctr">
            <a:spAutoFit/>
          </a:bodyPr>
          <a:lstStyle/>
          <a:p>
            <a:pPr defTabSz="1033463"/>
            <a:r>
              <a:rPr lang="es-EC" sz="1600" b="1">
                <a:sym typeface="Symbol" pitchFamily="18" charset="2"/>
              </a:rPr>
              <a:t></a:t>
            </a:r>
            <a:r>
              <a:rPr lang="es-ES" sz="1600" b="1"/>
              <a:t> (S)</a:t>
            </a:r>
          </a:p>
        </p:txBody>
      </p:sp>
      <p:sp>
        <p:nvSpPr>
          <p:cNvPr id="44058" name="Text Box 26"/>
          <p:cNvSpPr txBox="1">
            <a:spLocks noChangeArrowheads="1"/>
          </p:cNvSpPr>
          <p:nvPr/>
        </p:nvSpPr>
        <p:spPr bwMode="auto">
          <a:xfrm>
            <a:off x="5426075" y="1749425"/>
            <a:ext cx="681038"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U(S)</a:t>
            </a:r>
          </a:p>
        </p:txBody>
      </p:sp>
      <p:sp>
        <p:nvSpPr>
          <p:cNvPr id="44059" name="Text Box 27"/>
          <p:cNvSpPr txBox="1">
            <a:spLocks noChangeArrowheads="1"/>
          </p:cNvSpPr>
          <p:nvPr/>
        </p:nvSpPr>
        <p:spPr bwMode="auto">
          <a:xfrm>
            <a:off x="2355850" y="1749425"/>
            <a:ext cx="766763"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e(S)</a:t>
            </a:r>
          </a:p>
        </p:txBody>
      </p:sp>
      <p:sp>
        <p:nvSpPr>
          <p:cNvPr id="44060" name="Text Box 28"/>
          <p:cNvSpPr txBox="1">
            <a:spLocks noChangeArrowheads="1"/>
          </p:cNvSpPr>
          <p:nvPr/>
        </p:nvSpPr>
        <p:spPr bwMode="auto">
          <a:xfrm>
            <a:off x="5426075" y="1196975"/>
            <a:ext cx="936625"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F</a:t>
            </a:r>
            <a:r>
              <a:rPr lang="es-ES" sz="1600" b="1" baseline="-25000"/>
              <a:t>d</a:t>
            </a:r>
            <a:r>
              <a:rPr lang="es-ES" sz="1600" b="1"/>
              <a:t>(S)</a:t>
            </a:r>
          </a:p>
        </p:txBody>
      </p:sp>
      <p:sp>
        <p:nvSpPr>
          <p:cNvPr id="44061" name="Rectangle 29"/>
          <p:cNvSpPr>
            <a:spLocks noChangeArrowheads="1"/>
          </p:cNvSpPr>
          <p:nvPr/>
        </p:nvSpPr>
        <p:spPr bwMode="auto">
          <a:xfrm>
            <a:off x="1258888" y="3141663"/>
            <a:ext cx="7234237" cy="76517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a:t>Diagrama de Bloques Simplificado:</a:t>
            </a:r>
          </a:p>
        </p:txBody>
      </p:sp>
      <p:sp>
        <p:nvSpPr>
          <p:cNvPr id="44062" name="Oval 30"/>
          <p:cNvSpPr>
            <a:spLocks noChangeArrowheads="1"/>
          </p:cNvSpPr>
          <p:nvPr/>
        </p:nvSpPr>
        <p:spPr bwMode="auto">
          <a:xfrm>
            <a:off x="2628900" y="3943350"/>
            <a:ext cx="598488" cy="547688"/>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44063" name="AutoShape 31"/>
          <p:cNvCxnSpPr>
            <a:cxnSpLocks noChangeShapeType="1"/>
            <a:endCxn id="44062" idx="2"/>
          </p:cNvCxnSpPr>
          <p:nvPr/>
        </p:nvCxnSpPr>
        <p:spPr bwMode="auto">
          <a:xfrm>
            <a:off x="1981200" y="4217988"/>
            <a:ext cx="647700" cy="0"/>
          </a:xfrm>
          <a:prstGeom prst="straightConnector1">
            <a:avLst/>
          </a:prstGeom>
          <a:noFill/>
          <a:ln w="9525">
            <a:solidFill>
              <a:schemeClr val="tx1"/>
            </a:solidFill>
            <a:round/>
            <a:headEnd/>
            <a:tailEnd type="triangle" w="med" len="med"/>
          </a:ln>
          <a:effectLst/>
        </p:spPr>
      </p:cxnSp>
      <p:sp>
        <p:nvSpPr>
          <p:cNvPr id="44064" name="Rectangle 32"/>
          <p:cNvSpPr>
            <a:spLocks noChangeArrowheads="1"/>
          </p:cNvSpPr>
          <p:nvPr/>
        </p:nvSpPr>
        <p:spPr bwMode="auto">
          <a:xfrm>
            <a:off x="3976688" y="3789363"/>
            <a:ext cx="1792287" cy="860425"/>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a:t>
            </a:r>
          </a:p>
          <a:p>
            <a:pPr algn="ctr" defTabSz="1046163"/>
            <a:r>
              <a:rPr lang="es-ES" sz="1600" b="1"/>
              <a:t>G(S)</a:t>
            </a:r>
          </a:p>
        </p:txBody>
      </p:sp>
      <p:sp>
        <p:nvSpPr>
          <p:cNvPr id="44065" name="Text Box 33"/>
          <p:cNvSpPr txBox="1">
            <a:spLocks noChangeArrowheads="1"/>
          </p:cNvSpPr>
          <p:nvPr/>
        </p:nvSpPr>
        <p:spPr bwMode="auto">
          <a:xfrm>
            <a:off x="2270125" y="4178300"/>
            <a:ext cx="682625" cy="41116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66" name="Text Box 34"/>
          <p:cNvSpPr txBox="1">
            <a:spLocks noChangeArrowheads="1"/>
          </p:cNvSpPr>
          <p:nvPr/>
        </p:nvSpPr>
        <p:spPr bwMode="auto">
          <a:xfrm>
            <a:off x="2611438" y="4335463"/>
            <a:ext cx="341312"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44067" name="Oval 35"/>
          <p:cNvSpPr>
            <a:spLocks noChangeArrowheads="1"/>
          </p:cNvSpPr>
          <p:nvPr/>
        </p:nvSpPr>
        <p:spPr bwMode="auto">
          <a:xfrm>
            <a:off x="6704013" y="4178300"/>
            <a:ext cx="85725" cy="77788"/>
          </a:xfrm>
          <a:prstGeom prst="ellipse">
            <a:avLst/>
          </a:prstGeom>
          <a:solidFill>
            <a:srgbClr val="000000"/>
          </a:solidFill>
          <a:ln w="9525">
            <a:solidFill>
              <a:schemeClr val="tx1"/>
            </a:solidFill>
            <a:round/>
            <a:headEnd/>
            <a:tailEnd/>
          </a:ln>
          <a:effectLst/>
        </p:spPr>
        <p:txBody>
          <a:bodyPr wrap="none" anchor="ctr"/>
          <a:lstStyle/>
          <a:p>
            <a:endParaRPr lang="es-ES"/>
          </a:p>
        </p:txBody>
      </p:sp>
      <p:cxnSp>
        <p:nvCxnSpPr>
          <p:cNvPr id="44068" name="AutoShape 36"/>
          <p:cNvCxnSpPr>
            <a:cxnSpLocks noChangeShapeType="1"/>
            <a:stCxn id="44064" idx="3"/>
            <a:endCxn id="44067" idx="2"/>
          </p:cNvCxnSpPr>
          <p:nvPr/>
        </p:nvCxnSpPr>
        <p:spPr bwMode="auto">
          <a:xfrm flipV="1">
            <a:off x="5768975" y="4217988"/>
            <a:ext cx="935038" cy="1587"/>
          </a:xfrm>
          <a:prstGeom prst="straightConnector1">
            <a:avLst/>
          </a:prstGeom>
          <a:noFill/>
          <a:ln w="9525">
            <a:solidFill>
              <a:schemeClr val="tx1"/>
            </a:solidFill>
            <a:round/>
            <a:headEnd/>
            <a:tailEnd/>
          </a:ln>
          <a:effectLst/>
        </p:spPr>
      </p:cxnSp>
      <p:sp>
        <p:nvSpPr>
          <p:cNvPr id="44069" name="Rectangle 37"/>
          <p:cNvSpPr>
            <a:spLocks noChangeArrowheads="1"/>
          </p:cNvSpPr>
          <p:nvPr/>
        </p:nvSpPr>
        <p:spPr bwMode="auto">
          <a:xfrm>
            <a:off x="6875463" y="3840163"/>
            <a:ext cx="641350" cy="349250"/>
          </a:xfrm>
          <a:prstGeom prst="rect">
            <a:avLst/>
          </a:prstGeom>
          <a:noFill/>
          <a:ln w="9525">
            <a:noFill/>
            <a:miter lim="800000"/>
            <a:headEnd/>
            <a:tailEnd/>
          </a:ln>
          <a:effectLst/>
        </p:spPr>
        <p:txBody>
          <a:bodyPr wrap="none" lIns="103333" tIns="51667" rIns="103333" bIns="51667" anchor="ctr">
            <a:spAutoFit/>
          </a:bodyPr>
          <a:lstStyle/>
          <a:p>
            <a:pPr defTabSz="1033463"/>
            <a:r>
              <a:rPr lang="es-EC" sz="1600" b="1">
                <a:sym typeface="Symbol" pitchFamily="18" charset="2"/>
              </a:rPr>
              <a:t></a:t>
            </a:r>
            <a:r>
              <a:rPr lang="es-ES" sz="1600" b="1"/>
              <a:t> (S)</a:t>
            </a:r>
          </a:p>
        </p:txBody>
      </p:sp>
      <p:sp>
        <p:nvSpPr>
          <p:cNvPr id="44070" name="Text Box 38"/>
          <p:cNvSpPr txBox="1">
            <a:spLocks noChangeArrowheads="1"/>
          </p:cNvSpPr>
          <p:nvPr/>
        </p:nvSpPr>
        <p:spPr bwMode="auto">
          <a:xfrm>
            <a:off x="3295650" y="3848100"/>
            <a:ext cx="681038" cy="34766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U(S)</a:t>
            </a:r>
          </a:p>
        </p:txBody>
      </p:sp>
      <p:sp>
        <p:nvSpPr>
          <p:cNvPr id="44071" name="Text Box 39"/>
          <p:cNvSpPr txBox="1">
            <a:spLocks noChangeArrowheads="1"/>
          </p:cNvSpPr>
          <p:nvPr/>
        </p:nvSpPr>
        <p:spPr bwMode="auto">
          <a:xfrm>
            <a:off x="1846263" y="3860800"/>
            <a:ext cx="938212" cy="34766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F</a:t>
            </a:r>
            <a:r>
              <a:rPr lang="es-ES" sz="1600" b="1" baseline="-25000"/>
              <a:t>d</a:t>
            </a:r>
            <a:r>
              <a:rPr lang="es-ES" sz="1600" b="1"/>
              <a:t>(S)</a:t>
            </a:r>
          </a:p>
        </p:txBody>
      </p:sp>
      <p:sp>
        <p:nvSpPr>
          <p:cNvPr id="44072" name="Rectangle 40"/>
          <p:cNvSpPr>
            <a:spLocks noChangeArrowheads="1"/>
          </p:cNvSpPr>
          <p:nvPr/>
        </p:nvSpPr>
        <p:spPr bwMode="auto">
          <a:xfrm>
            <a:off x="3976688" y="5041900"/>
            <a:ext cx="1792287" cy="868363"/>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CONTROLADOR</a:t>
            </a:r>
          </a:p>
          <a:p>
            <a:pPr algn="ctr" defTabSz="1046163"/>
            <a:r>
              <a:rPr lang="es-ES" sz="1600" b="1"/>
              <a:t>K(S</a:t>
            </a:r>
            <a:r>
              <a:rPr lang="es-ES" sz="1600"/>
              <a:t>)</a:t>
            </a:r>
          </a:p>
        </p:txBody>
      </p:sp>
      <p:cxnSp>
        <p:nvCxnSpPr>
          <p:cNvPr id="44073" name="AutoShape 41"/>
          <p:cNvCxnSpPr>
            <a:cxnSpLocks noChangeShapeType="1"/>
            <a:stCxn id="44062" idx="6"/>
            <a:endCxn id="44064" idx="1"/>
          </p:cNvCxnSpPr>
          <p:nvPr/>
        </p:nvCxnSpPr>
        <p:spPr bwMode="auto">
          <a:xfrm>
            <a:off x="3227388" y="4217988"/>
            <a:ext cx="749300" cy="1587"/>
          </a:xfrm>
          <a:prstGeom prst="straightConnector1">
            <a:avLst/>
          </a:prstGeom>
          <a:noFill/>
          <a:ln w="9525">
            <a:solidFill>
              <a:schemeClr val="tx1"/>
            </a:solidFill>
            <a:round/>
            <a:headEnd/>
            <a:tailEnd type="triangle" w="med" len="med"/>
          </a:ln>
          <a:effectLst/>
        </p:spPr>
      </p:cxnSp>
      <p:cxnSp>
        <p:nvCxnSpPr>
          <p:cNvPr id="44074" name="AutoShape 42"/>
          <p:cNvCxnSpPr>
            <a:cxnSpLocks noChangeShapeType="1"/>
            <a:stCxn id="44054" idx="5"/>
            <a:endCxn id="44044" idx="4"/>
          </p:cNvCxnSpPr>
          <p:nvPr/>
        </p:nvCxnSpPr>
        <p:spPr bwMode="auto">
          <a:xfrm rot="5400000">
            <a:off x="5102225" y="-587375"/>
            <a:ext cx="250825" cy="5997575"/>
          </a:xfrm>
          <a:prstGeom prst="bentConnector3">
            <a:avLst>
              <a:gd name="adj1" fmla="val 312023"/>
            </a:avLst>
          </a:prstGeom>
          <a:noFill/>
          <a:ln w="9525">
            <a:solidFill>
              <a:schemeClr val="tx1"/>
            </a:solidFill>
            <a:miter lim="800000"/>
            <a:headEnd/>
            <a:tailEnd type="triangle" w="med" len="med"/>
          </a:ln>
          <a:effectLst/>
        </p:spPr>
      </p:cxnSp>
      <p:cxnSp>
        <p:nvCxnSpPr>
          <p:cNvPr id="44075" name="AutoShape 43"/>
          <p:cNvCxnSpPr>
            <a:cxnSpLocks noChangeShapeType="1"/>
            <a:stCxn id="44072" idx="1"/>
            <a:endCxn id="44062" idx="4"/>
          </p:cNvCxnSpPr>
          <p:nvPr/>
        </p:nvCxnSpPr>
        <p:spPr bwMode="auto">
          <a:xfrm rot="10800000">
            <a:off x="2928938" y="4491038"/>
            <a:ext cx="1047750" cy="985837"/>
          </a:xfrm>
          <a:prstGeom prst="bentConnector2">
            <a:avLst/>
          </a:prstGeom>
          <a:noFill/>
          <a:ln w="9525">
            <a:solidFill>
              <a:schemeClr val="tx1"/>
            </a:solidFill>
            <a:miter lim="800000"/>
            <a:headEnd/>
            <a:tailEnd type="triangle" w="med" len="med"/>
          </a:ln>
          <a:effectLst/>
        </p:spPr>
      </p:cxnSp>
      <p:cxnSp>
        <p:nvCxnSpPr>
          <p:cNvPr id="44076" name="AutoShape 44"/>
          <p:cNvCxnSpPr>
            <a:cxnSpLocks noChangeShapeType="1"/>
            <a:stCxn id="44067" idx="5"/>
            <a:endCxn id="44072" idx="3"/>
          </p:cNvCxnSpPr>
          <p:nvPr/>
        </p:nvCxnSpPr>
        <p:spPr bwMode="auto">
          <a:xfrm rot="5400000">
            <a:off x="5657057" y="4356893"/>
            <a:ext cx="1231900" cy="1008063"/>
          </a:xfrm>
          <a:prstGeom prst="bentConnector2">
            <a:avLst/>
          </a:prstGeom>
          <a:noFill/>
          <a:ln w="9525">
            <a:solidFill>
              <a:schemeClr val="tx1"/>
            </a:solidFill>
            <a:miter lim="800000"/>
            <a:headEnd/>
            <a:tailEnd type="triangle" w="med" len="med"/>
          </a:ln>
          <a:effectLst/>
        </p:spPr>
      </p:cxnSp>
      <p:cxnSp>
        <p:nvCxnSpPr>
          <p:cNvPr id="44077" name="AutoShape 45"/>
          <p:cNvCxnSpPr>
            <a:cxnSpLocks noChangeShapeType="1"/>
            <a:stCxn id="44067" idx="6"/>
          </p:cNvCxnSpPr>
          <p:nvPr/>
        </p:nvCxnSpPr>
        <p:spPr bwMode="auto">
          <a:xfrm>
            <a:off x="6789738" y="4217988"/>
            <a:ext cx="647700" cy="0"/>
          </a:xfrm>
          <a:prstGeom prst="straightConnector1">
            <a:avLst/>
          </a:prstGeom>
          <a:noFill/>
          <a:ln w="9525">
            <a:solidFill>
              <a:schemeClr val="tx1"/>
            </a:solidFill>
            <a:round/>
            <a:headEnd/>
            <a:tailEnd type="triangle" w="med" len="med"/>
          </a:ln>
          <a:effectLst/>
        </p:spPr>
      </p:cxnSp>
      <p:graphicFrame>
        <p:nvGraphicFramePr>
          <p:cNvPr id="44078" name="Object 46"/>
          <p:cNvGraphicFramePr>
            <a:graphicFrameLocks noChangeAspect="1"/>
          </p:cNvGraphicFramePr>
          <p:nvPr/>
        </p:nvGraphicFramePr>
        <p:xfrm>
          <a:off x="3449638" y="6021388"/>
          <a:ext cx="2778125" cy="722312"/>
        </p:xfrm>
        <a:graphic>
          <a:graphicData uri="http://schemas.openxmlformats.org/presentationml/2006/ole">
            <p:oleObj spid="_x0000_s44078" name="Ecuación" r:id="rId3" imgW="1714320" imgH="482400" progId="Equation.3">
              <p:embed/>
            </p:oleObj>
          </a:graphicData>
        </a:graphic>
      </p:graphicFrame>
      <p:sp>
        <p:nvSpPr>
          <p:cNvPr id="44079" name="Rectangle 47"/>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61" name="Rectangle 5"/>
          <p:cNvSpPr>
            <a:spLocks noGrp="1" noChangeArrowheads="1"/>
          </p:cNvSpPr>
          <p:nvPr>
            <p:ph type="body" sz="half" idx="1"/>
          </p:nvPr>
        </p:nvSpPr>
        <p:spPr>
          <a:xfrm>
            <a:off x="1116013" y="1196975"/>
            <a:ext cx="3810000" cy="576263"/>
          </a:xfrm>
          <a:noFill/>
          <a:ln/>
        </p:spPr>
        <p:txBody>
          <a:bodyPr lIns="104583" tIns="52292" rIns="104583" bIns="52292"/>
          <a:lstStyle/>
          <a:p>
            <a:pPr marL="387350" indent="-387350" defTabSz="1033463">
              <a:buFont typeface="Monotype Sorts" pitchFamily="2" charset="2"/>
              <a:buNone/>
            </a:pPr>
            <a:r>
              <a:rPr lang="es-ES" sz="2400"/>
              <a:t>Trazo del LGR:</a:t>
            </a:r>
          </a:p>
        </p:txBody>
      </p:sp>
      <p:graphicFrame>
        <p:nvGraphicFramePr>
          <p:cNvPr id="45062" name="Group 6"/>
          <p:cNvGraphicFramePr>
            <a:graphicFrameLocks noGrp="1"/>
          </p:cNvGraphicFramePr>
          <p:nvPr>
            <p:ph sz="half" idx="2"/>
          </p:nvPr>
        </p:nvGraphicFramePr>
        <p:xfrm>
          <a:off x="1474788" y="1916113"/>
          <a:ext cx="7129462" cy="3455987"/>
        </p:xfrm>
        <a:graphic>
          <a:graphicData uri="http://schemas.openxmlformats.org/drawingml/2006/table">
            <a:tbl>
              <a:tblPr/>
              <a:tblGrid>
                <a:gridCol w="7129462"/>
              </a:tblGrid>
              <a:tr h="3455988">
                <a:tc>
                  <a:txBody>
                    <a:bodyPr/>
                    <a:lstStyle/>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%..Control Convencional..</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%...Método del LGR...</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600" b="0" i="0" u="none" strike="noStrike" cap="none" normalizeH="0" baseline="0" smtClean="0">
                          <a:ln>
                            <a:noFill/>
                          </a:ln>
                          <a:solidFill>
                            <a:schemeClr val="tx1"/>
                          </a:solidFill>
                          <a:effectLst/>
                          <a:latin typeface="Arial" charset="0"/>
                          <a:ea typeface="Times New Roman" pitchFamily="18" charset="0"/>
                          <a:cs typeface="Arial" charset="0"/>
                        </a:rPr>
                        <a:t>q = (M+m)*(I+m*l^2)-(m*l)^2;            </a:t>
                      </a:r>
                      <a:r>
                        <a:rPr kumimoji="1" lang="es-ES" sz="1600" b="1" i="0" u="none" strike="noStrike" cap="none" normalizeH="0" baseline="0" smtClean="0">
                          <a:ln>
                            <a:noFill/>
                          </a:ln>
                          <a:solidFill>
                            <a:schemeClr val="tx1"/>
                          </a:solidFill>
                          <a:effectLst/>
                          <a:latin typeface="Arial" charset="0"/>
                          <a:ea typeface="Times New Roman" pitchFamily="18" charset="0"/>
                          <a:cs typeface="Arial" charset="0"/>
                        </a:rPr>
                        <a:t>%..Variable utilizada</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num = [m*l/q 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den = [1 (B*(M+m)+b*(I+m*l^2))/q (B*b-(M+m)*m*g*l)/q -b*m*g*l/q];</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600" b="1" i="0" u="none" strike="noStrike" cap="none" normalizeH="0" baseline="0" smtClean="0">
                          <a:ln>
                            <a:noFill/>
                          </a:ln>
                          <a:solidFill>
                            <a:schemeClr val="tx1"/>
                          </a:solidFill>
                          <a:effectLst/>
                          <a:latin typeface="Arial" charset="0"/>
                          <a:ea typeface="Times New Roman" pitchFamily="18" charset="0"/>
                          <a:cs typeface="Arial" charset="0"/>
                        </a:rPr>
                        <a:t>roots</a:t>
                      </a:r>
                      <a:r>
                        <a:rPr kumimoji="1" lang="es-ES" sz="1600" b="0" i="0" u="none" strike="noStrike" cap="none" normalizeH="0" baseline="0" smtClean="0">
                          <a:ln>
                            <a:noFill/>
                          </a:ln>
                          <a:solidFill>
                            <a:schemeClr val="tx1"/>
                          </a:solidFill>
                          <a:effectLst/>
                          <a:latin typeface="Arial" charset="0"/>
                          <a:ea typeface="Times New Roman" pitchFamily="18" charset="0"/>
                          <a:cs typeface="Arial" charset="0"/>
                        </a:rPr>
                        <a:t>(num)                 </a:t>
                      </a:r>
                      <a:r>
                        <a:rPr kumimoji="1" lang="es-ES" sz="1600" b="1" i="0" u="none" strike="noStrike" cap="none" normalizeH="0" baseline="0" smtClean="0">
                          <a:ln>
                            <a:noFill/>
                          </a:ln>
                          <a:solidFill>
                            <a:schemeClr val="tx1"/>
                          </a:solidFill>
                          <a:effectLst/>
                          <a:latin typeface="Arial" charset="0"/>
                          <a:ea typeface="Times New Roman" pitchFamily="18" charset="0"/>
                          <a:cs typeface="Arial" charset="0"/>
                        </a:rPr>
                        <a:t>%.Ceros de la Función de Transferencia Directa</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S" sz="1600" b="1" i="0" u="none" strike="noStrike" cap="none" normalizeH="0" baseline="0" smtClean="0">
                          <a:ln>
                            <a:noFill/>
                          </a:ln>
                          <a:solidFill>
                            <a:schemeClr val="tx1"/>
                          </a:solidFill>
                          <a:effectLst/>
                          <a:latin typeface="Arial" charset="0"/>
                          <a:ea typeface="Times New Roman" pitchFamily="18" charset="0"/>
                          <a:cs typeface="Arial" charset="0"/>
                        </a:rPr>
                        <a:t>roots</a:t>
                      </a:r>
                      <a:r>
                        <a:rPr kumimoji="1" lang="es-ES" sz="1600" b="0" i="0" u="none" strike="noStrike" cap="none" normalizeH="0" baseline="0" smtClean="0">
                          <a:ln>
                            <a:noFill/>
                          </a:ln>
                          <a:solidFill>
                            <a:schemeClr val="tx1"/>
                          </a:solidFill>
                          <a:effectLst/>
                          <a:latin typeface="Arial" charset="0"/>
                          <a:ea typeface="Times New Roman" pitchFamily="18" charset="0"/>
                          <a:cs typeface="Arial" charset="0"/>
                        </a:rPr>
                        <a:t>(den)                  </a:t>
                      </a:r>
                      <a:r>
                        <a:rPr kumimoji="1" lang="es-ES" sz="1600" b="1" i="0" u="none" strike="noStrike" cap="none" normalizeH="0" baseline="0" smtClean="0">
                          <a:ln>
                            <a:noFill/>
                          </a:ln>
                          <a:solidFill>
                            <a:schemeClr val="tx1"/>
                          </a:solidFill>
                          <a:effectLst/>
                          <a:latin typeface="Arial" charset="0"/>
                          <a:ea typeface="Times New Roman" pitchFamily="18" charset="0"/>
                          <a:cs typeface="Arial" charset="0"/>
                        </a:rPr>
                        <a:t>%.Polos de la Función de Transferencia Directa</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pend = </a:t>
                      </a: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tf</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(num,den)</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rlocus</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(pend)</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sigrid</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(2)</a:t>
                      </a: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45071" name="Rectangle 15"/>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body" sz="half" idx="1"/>
          </p:nvPr>
        </p:nvSpPr>
        <p:spPr>
          <a:xfrm>
            <a:off x="1193800" y="1117600"/>
            <a:ext cx="3810000" cy="511175"/>
          </a:xfrm>
          <a:noFill/>
          <a:ln/>
        </p:spPr>
        <p:txBody>
          <a:bodyPr lIns="104583" tIns="52292" rIns="104583" bIns="52292"/>
          <a:lstStyle/>
          <a:p>
            <a:pPr marL="387350" indent="-387350" defTabSz="1033463">
              <a:buFont typeface="Monotype Sorts" pitchFamily="2" charset="2"/>
              <a:buNone/>
            </a:pPr>
            <a:r>
              <a:rPr lang="es-ES" sz="2400"/>
              <a:t>Trazo del LGR:</a:t>
            </a:r>
          </a:p>
        </p:txBody>
      </p:sp>
      <p:pic>
        <p:nvPicPr>
          <p:cNvPr id="47110" name="Picture 6"/>
          <p:cNvPicPr>
            <a:picLocks noChangeAspect="1" noChangeArrowheads="1"/>
          </p:cNvPicPr>
          <p:nvPr>
            <p:ph sz="half" idx="2"/>
          </p:nvPr>
        </p:nvPicPr>
        <p:blipFill>
          <a:blip r:embed="rId2"/>
          <a:srcRect/>
          <a:stretch>
            <a:fillRect/>
          </a:stretch>
        </p:blipFill>
        <p:spPr>
          <a:xfrm>
            <a:off x="1979613" y="1844675"/>
            <a:ext cx="5741987" cy="4306888"/>
          </a:xfrm>
          <a:solidFill>
            <a:srgbClr val="333333"/>
          </a:solidFill>
          <a:ln>
            <a:solidFill>
              <a:srgbClr val="333333"/>
            </a:solidFill>
          </a:ln>
        </p:spPr>
      </p:pic>
      <p:sp>
        <p:nvSpPr>
          <p:cNvPr id="47114" name="Rectangle 10"/>
          <p:cNvSpPr>
            <a:spLocks noChangeArrowheads="1"/>
          </p:cNvSpPr>
          <p:nvPr/>
        </p:nvSpPr>
        <p:spPr bwMode="auto">
          <a:xfrm>
            <a:off x="7793038" y="3429000"/>
            <a:ext cx="1350962" cy="1933575"/>
          </a:xfrm>
          <a:prstGeom prst="rect">
            <a:avLst/>
          </a:prstGeom>
          <a:noFill/>
          <a:ln w="9525">
            <a:noFill/>
            <a:miter lim="800000"/>
            <a:headEnd/>
            <a:tailEnd/>
          </a:ln>
          <a:effectLst/>
        </p:spPr>
        <p:txBody>
          <a:bodyPr wrap="none" lIns="103333" tIns="51667" rIns="103333" bIns="51667" anchor="ctr">
            <a:spAutoFit/>
          </a:bodyPr>
          <a:lstStyle/>
          <a:p>
            <a:pPr algn="ctr" defTabSz="1033463"/>
            <a:r>
              <a:rPr lang="es-ES" sz="2000" b="1"/>
              <a:t>Cero =</a:t>
            </a:r>
            <a:endParaRPr lang="es-ES" sz="2000"/>
          </a:p>
          <a:p>
            <a:pPr algn="ctr" defTabSz="1033463"/>
            <a:r>
              <a:rPr lang="es-ES" sz="2000"/>
              <a:t>     0</a:t>
            </a:r>
          </a:p>
          <a:p>
            <a:pPr algn="ctr" defTabSz="1033463"/>
            <a:r>
              <a:rPr lang="es-ES" sz="2000" b="1"/>
              <a:t>Polos =</a:t>
            </a:r>
            <a:endParaRPr lang="es-ES" sz="2000"/>
          </a:p>
          <a:p>
            <a:pPr algn="ctr" defTabSz="1033463"/>
            <a:r>
              <a:rPr lang="es-ES" sz="2000"/>
              <a:t>  -12.2973</a:t>
            </a:r>
          </a:p>
          <a:p>
            <a:pPr algn="ctr" defTabSz="1033463"/>
            <a:r>
              <a:rPr lang="es-ES" sz="2000"/>
              <a:t>    5.0828</a:t>
            </a:r>
          </a:p>
          <a:p>
            <a:pPr algn="ctr" defTabSz="1033463"/>
            <a:r>
              <a:rPr lang="es-ES" sz="2000"/>
              <a:t>   -0.1418</a:t>
            </a:r>
          </a:p>
        </p:txBody>
      </p:sp>
      <p:sp>
        <p:nvSpPr>
          <p:cNvPr id="47115" name="Rectangle 11"/>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Grp="1" noChangeArrowheads="1"/>
          </p:cNvSpPr>
          <p:nvPr>
            <p:ph type="body" sz="half" idx="1"/>
          </p:nvPr>
        </p:nvSpPr>
        <p:spPr>
          <a:xfrm>
            <a:off x="1317625" y="1125538"/>
            <a:ext cx="6207125" cy="727075"/>
          </a:xfrm>
          <a:noFill/>
          <a:ln/>
        </p:spPr>
        <p:txBody>
          <a:bodyPr lIns="104583" tIns="52292" rIns="104583" bIns="52292"/>
          <a:lstStyle/>
          <a:p>
            <a:pPr marL="387350" indent="-387350" defTabSz="1033463">
              <a:buFont typeface="Monotype Sorts" pitchFamily="2" charset="2"/>
              <a:buNone/>
            </a:pPr>
            <a:r>
              <a:rPr lang="es-ES" sz="2400"/>
              <a:t>Especificaciones de Desempeño:</a:t>
            </a:r>
          </a:p>
        </p:txBody>
      </p:sp>
      <p:graphicFrame>
        <p:nvGraphicFramePr>
          <p:cNvPr id="49158" name="Object 6"/>
          <p:cNvGraphicFramePr>
            <a:graphicFrameLocks noChangeAspect="1"/>
          </p:cNvGraphicFramePr>
          <p:nvPr>
            <p:ph sz="half" idx="2"/>
          </p:nvPr>
        </p:nvGraphicFramePr>
        <p:xfrm>
          <a:off x="1547813" y="2349500"/>
          <a:ext cx="3883025" cy="1503363"/>
        </p:xfrm>
        <a:graphic>
          <a:graphicData uri="http://schemas.openxmlformats.org/presentationml/2006/ole">
            <p:oleObj spid="_x0000_s49158" name="Ecuación" r:id="rId3" imgW="2590800" imgH="1003300" progId="Equation.3">
              <p:embed/>
            </p:oleObj>
          </a:graphicData>
        </a:graphic>
      </p:graphicFrame>
      <p:sp>
        <p:nvSpPr>
          <p:cNvPr id="49161" name="Text Box 9"/>
          <p:cNvSpPr txBox="1">
            <a:spLocks noChangeArrowheads="1"/>
          </p:cNvSpPr>
          <p:nvPr/>
        </p:nvSpPr>
        <p:spPr bwMode="auto">
          <a:xfrm>
            <a:off x="1404938" y="1844675"/>
            <a:ext cx="4319587" cy="366713"/>
          </a:xfrm>
          <a:prstGeom prst="rect">
            <a:avLst/>
          </a:prstGeom>
          <a:noFill/>
          <a:ln w="9525">
            <a:noFill/>
            <a:miter lim="800000"/>
            <a:headEnd/>
            <a:tailEnd/>
          </a:ln>
          <a:effectLst/>
        </p:spPr>
        <p:txBody>
          <a:bodyPr>
            <a:spAutoFit/>
          </a:bodyPr>
          <a:lstStyle/>
          <a:p>
            <a:pPr>
              <a:spcBef>
                <a:spcPct val="50000"/>
              </a:spcBef>
            </a:pPr>
            <a:r>
              <a:rPr lang="es-ES"/>
              <a:t>Tiempo de asentamiento:</a:t>
            </a:r>
          </a:p>
        </p:txBody>
      </p:sp>
      <p:graphicFrame>
        <p:nvGraphicFramePr>
          <p:cNvPr id="49162" name="Object 10"/>
          <p:cNvGraphicFramePr>
            <a:graphicFrameLocks noChangeAspect="1"/>
          </p:cNvGraphicFramePr>
          <p:nvPr/>
        </p:nvGraphicFramePr>
        <p:xfrm>
          <a:off x="1619250" y="4652963"/>
          <a:ext cx="2540000" cy="592137"/>
        </p:xfrm>
        <a:graphic>
          <a:graphicData uri="http://schemas.openxmlformats.org/presentationml/2006/ole">
            <p:oleObj spid="_x0000_s49162" name="Ecuación" r:id="rId4" imgW="1688367" imgH="393529" progId="Equation.3">
              <p:embed/>
            </p:oleObj>
          </a:graphicData>
        </a:graphic>
      </p:graphicFrame>
      <p:graphicFrame>
        <p:nvGraphicFramePr>
          <p:cNvPr id="49163" name="Object 11"/>
          <p:cNvGraphicFramePr>
            <a:graphicFrameLocks noChangeAspect="1"/>
          </p:cNvGraphicFramePr>
          <p:nvPr/>
        </p:nvGraphicFramePr>
        <p:xfrm>
          <a:off x="5364163" y="4941888"/>
          <a:ext cx="841375" cy="323850"/>
        </p:xfrm>
        <a:graphic>
          <a:graphicData uri="http://schemas.openxmlformats.org/presentationml/2006/ole">
            <p:oleObj spid="_x0000_s49163" name="Ecuación" r:id="rId5" imgW="520474" imgH="215806" progId="Equation.3">
              <p:embed/>
            </p:oleObj>
          </a:graphicData>
        </a:graphic>
      </p:graphicFrame>
      <p:sp>
        <p:nvSpPr>
          <p:cNvPr id="49164" name="Text Box 12"/>
          <p:cNvSpPr txBox="1">
            <a:spLocks noChangeArrowheads="1"/>
          </p:cNvSpPr>
          <p:nvPr/>
        </p:nvSpPr>
        <p:spPr bwMode="auto">
          <a:xfrm>
            <a:off x="1403350" y="4149725"/>
            <a:ext cx="3527425" cy="366713"/>
          </a:xfrm>
          <a:prstGeom prst="rect">
            <a:avLst/>
          </a:prstGeom>
          <a:noFill/>
          <a:ln w="9525">
            <a:noFill/>
            <a:miter lim="800000"/>
            <a:headEnd/>
            <a:tailEnd/>
          </a:ln>
          <a:effectLst/>
        </p:spPr>
        <p:txBody>
          <a:bodyPr>
            <a:spAutoFit/>
          </a:bodyPr>
          <a:lstStyle/>
          <a:p>
            <a:pPr>
              <a:spcBef>
                <a:spcPct val="50000"/>
              </a:spcBef>
            </a:pPr>
            <a:r>
              <a:rPr lang="es-ES"/>
              <a:t>Sobrepaso Máximo:</a:t>
            </a:r>
          </a:p>
        </p:txBody>
      </p:sp>
      <p:sp>
        <p:nvSpPr>
          <p:cNvPr id="49165" name="Text Box 13"/>
          <p:cNvSpPr txBox="1">
            <a:spLocks noChangeArrowheads="1"/>
          </p:cNvSpPr>
          <p:nvPr/>
        </p:nvSpPr>
        <p:spPr bwMode="auto">
          <a:xfrm>
            <a:off x="1476375" y="5661025"/>
            <a:ext cx="3024188" cy="366713"/>
          </a:xfrm>
          <a:prstGeom prst="rect">
            <a:avLst/>
          </a:prstGeom>
          <a:noFill/>
          <a:ln w="9525">
            <a:noFill/>
            <a:miter lim="800000"/>
            <a:headEnd/>
            <a:tailEnd/>
          </a:ln>
          <a:effectLst/>
        </p:spPr>
        <p:txBody>
          <a:bodyPr>
            <a:spAutoFit/>
          </a:bodyPr>
          <a:lstStyle/>
          <a:p>
            <a:pPr>
              <a:spcBef>
                <a:spcPct val="50000"/>
              </a:spcBef>
            </a:pPr>
            <a:r>
              <a:rPr lang="es-ES"/>
              <a:t>Polos Dominantes:</a:t>
            </a:r>
          </a:p>
        </p:txBody>
      </p:sp>
      <p:sp>
        <p:nvSpPr>
          <p:cNvPr id="49166" name="Rectangle 14"/>
          <p:cNvSpPr>
            <a:spLocks noChangeArrowheads="1"/>
          </p:cNvSpPr>
          <p:nvPr/>
        </p:nvSpPr>
        <p:spPr bwMode="auto">
          <a:xfrm>
            <a:off x="5003800" y="5876925"/>
            <a:ext cx="957263" cy="396875"/>
          </a:xfrm>
          <a:prstGeom prst="rect">
            <a:avLst/>
          </a:prstGeom>
          <a:noFill/>
          <a:ln w="9525">
            <a:noFill/>
            <a:miter lim="800000"/>
            <a:headEnd/>
            <a:tailEnd/>
          </a:ln>
          <a:effectLst/>
        </p:spPr>
        <p:txBody>
          <a:bodyPr wrap="none" lIns="91430" tIns="45714" rIns="91430" bIns="45714" anchor="ctr">
            <a:spAutoFit/>
          </a:bodyPr>
          <a:lstStyle/>
          <a:p>
            <a:r>
              <a:rPr lang="es-EC" sz="2000"/>
              <a:t>-2 </a:t>
            </a:r>
            <a:r>
              <a:rPr lang="es-EC" sz="2000">
                <a:sym typeface="Symbol" pitchFamily="18" charset="2"/>
              </a:rPr>
              <a:t></a:t>
            </a:r>
            <a:r>
              <a:rPr lang="es-EC" sz="2000"/>
              <a:t> 2i</a:t>
            </a:r>
            <a:r>
              <a:rPr lang="es-ES" sz="2000">
                <a:sym typeface="Symbol" pitchFamily="18" charset="2"/>
              </a:rPr>
              <a:t> </a:t>
            </a:r>
          </a:p>
        </p:txBody>
      </p:sp>
      <p:sp>
        <p:nvSpPr>
          <p:cNvPr id="49167" name="Rectangle 15"/>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ChangeArrowheads="1"/>
          </p:cNvSpPr>
          <p:nvPr>
            <p:ph type="body" sz="half" idx="1"/>
          </p:nvPr>
        </p:nvSpPr>
        <p:spPr>
          <a:xfrm>
            <a:off x="1317625" y="1125538"/>
            <a:ext cx="6207125" cy="727075"/>
          </a:xfrm>
          <a:noFill/>
          <a:ln/>
        </p:spPr>
        <p:txBody>
          <a:bodyPr lIns="104583" tIns="52292" rIns="104583" bIns="52292"/>
          <a:lstStyle/>
          <a:p>
            <a:pPr marL="387350" indent="-387350" defTabSz="1033463">
              <a:buFont typeface="Monotype Sorts" pitchFamily="2" charset="2"/>
              <a:buNone/>
            </a:pPr>
            <a:r>
              <a:rPr lang="es-ES" sz="2400"/>
              <a:t>Ley de Control PID:</a:t>
            </a:r>
          </a:p>
        </p:txBody>
      </p:sp>
      <p:sp>
        <p:nvSpPr>
          <p:cNvPr id="51206" name="Text Box 6"/>
          <p:cNvSpPr txBox="1">
            <a:spLocks noChangeArrowheads="1"/>
          </p:cNvSpPr>
          <p:nvPr/>
        </p:nvSpPr>
        <p:spPr bwMode="auto">
          <a:xfrm>
            <a:off x="1331913" y="1773238"/>
            <a:ext cx="7200900" cy="1085850"/>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000" b="1"/>
              <a:t>Compensador PD:</a:t>
            </a:r>
          </a:p>
          <a:p>
            <a:pPr defTabSz="1033463">
              <a:spcBef>
                <a:spcPct val="50000"/>
              </a:spcBef>
            </a:pPr>
            <a:r>
              <a:rPr lang="es-ES"/>
              <a:t>Sistema </a:t>
            </a:r>
            <a:r>
              <a:rPr lang="es-EC"/>
              <a:t>no compensado hasta el polo dominante compensado deseado es -173.12º.</a:t>
            </a:r>
            <a:r>
              <a:rPr lang="es-ES"/>
              <a:t> </a:t>
            </a:r>
          </a:p>
        </p:txBody>
      </p:sp>
      <p:graphicFrame>
        <p:nvGraphicFramePr>
          <p:cNvPr id="51207" name="Object 7"/>
          <p:cNvGraphicFramePr>
            <a:graphicFrameLocks noChangeAspect="1"/>
          </p:cNvGraphicFramePr>
          <p:nvPr/>
        </p:nvGraphicFramePr>
        <p:xfrm>
          <a:off x="1404938" y="3074988"/>
          <a:ext cx="2327275" cy="415925"/>
        </p:xfrm>
        <a:graphic>
          <a:graphicData uri="http://schemas.openxmlformats.org/presentationml/2006/ole">
            <p:oleObj spid="_x0000_s51207" name="Ecuación" r:id="rId3" imgW="1320480" imgH="241200" progId="Equation.3">
              <p:embed/>
            </p:oleObj>
          </a:graphicData>
        </a:graphic>
      </p:graphicFrame>
      <p:graphicFrame>
        <p:nvGraphicFramePr>
          <p:cNvPr id="51208" name="Object 8"/>
          <p:cNvGraphicFramePr>
            <a:graphicFrameLocks noChangeAspect="1"/>
          </p:cNvGraphicFramePr>
          <p:nvPr/>
        </p:nvGraphicFramePr>
        <p:xfrm>
          <a:off x="1525588" y="5068888"/>
          <a:ext cx="2041525" cy="776287"/>
        </p:xfrm>
        <a:graphic>
          <a:graphicData uri="http://schemas.openxmlformats.org/presentationml/2006/ole">
            <p:oleObj spid="_x0000_s51208" name="Ecuación" r:id="rId4" imgW="1167893" imgH="444307" progId="Equation.3">
              <p:embed/>
            </p:oleObj>
          </a:graphicData>
        </a:graphic>
      </p:graphicFrame>
      <p:sp>
        <p:nvSpPr>
          <p:cNvPr id="51209" name="Text Box 9"/>
          <p:cNvSpPr txBox="1">
            <a:spLocks noChangeArrowheads="1"/>
          </p:cNvSpPr>
          <p:nvPr/>
        </p:nvSpPr>
        <p:spPr bwMode="auto">
          <a:xfrm>
            <a:off x="1384300" y="3805238"/>
            <a:ext cx="7272338" cy="1084262"/>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000" b="1"/>
              <a:t>Compensador PI</a:t>
            </a:r>
            <a:r>
              <a:rPr lang="es-ES" sz="2000"/>
              <a:t>:</a:t>
            </a:r>
          </a:p>
          <a:p>
            <a:pPr defTabSz="1033463">
              <a:spcBef>
                <a:spcPct val="50000"/>
              </a:spcBef>
            </a:pPr>
            <a:r>
              <a:rPr lang="es-EC"/>
              <a:t>Cualquier compensador integral ideal cero funcionará, mientras el cero se coloque cerca del origen</a:t>
            </a:r>
            <a:r>
              <a:rPr lang="es-ES"/>
              <a:t> </a:t>
            </a:r>
          </a:p>
        </p:txBody>
      </p:sp>
      <p:sp>
        <p:nvSpPr>
          <p:cNvPr id="51210" name="Rectangle 10"/>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9" name="Rectangle 5"/>
          <p:cNvSpPr>
            <a:spLocks noGrp="1" noChangeArrowheads="1"/>
          </p:cNvSpPr>
          <p:nvPr>
            <p:ph type="body" sz="half" idx="1"/>
          </p:nvPr>
        </p:nvSpPr>
        <p:spPr>
          <a:xfrm>
            <a:off x="1173163" y="1044575"/>
            <a:ext cx="3810000" cy="584200"/>
          </a:xfrm>
          <a:noFill/>
          <a:ln/>
        </p:spPr>
        <p:txBody>
          <a:bodyPr lIns="104583" tIns="52292" rIns="104583" bIns="52292"/>
          <a:lstStyle/>
          <a:p>
            <a:pPr marL="387350" indent="-387350" defTabSz="1033463">
              <a:buFont typeface="Monotype Sorts" pitchFamily="2" charset="2"/>
              <a:buNone/>
            </a:pPr>
            <a:r>
              <a:rPr lang="es-ES" sz="2400"/>
              <a:t>Ley de Control PID:</a:t>
            </a:r>
          </a:p>
        </p:txBody>
      </p:sp>
      <p:graphicFrame>
        <p:nvGraphicFramePr>
          <p:cNvPr id="52243" name="Group 19"/>
          <p:cNvGraphicFramePr>
            <a:graphicFrameLocks noGrp="1"/>
          </p:cNvGraphicFramePr>
          <p:nvPr>
            <p:ph sz="half" idx="2"/>
          </p:nvPr>
        </p:nvGraphicFramePr>
        <p:xfrm>
          <a:off x="1835150" y="1773238"/>
          <a:ext cx="6607175" cy="4748212"/>
        </p:xfrm>
        <a:graphic>
          <a:graphicData uri="http://schemas.openxmlformats.org/drawingml/2006/table">
            <a:tbl>
              <a:tblPr/>
              <a:tblGrid>
                <a:gridCol w="6607175"/>
              </a:tblGrid>
              <a:tr h="4114800">
                <a:tc>
                  <a:txBody>
                    <a:bodyPr/>
                    <a:lstStyle/>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cs typeface="Arial" charset="0"/>
                        </a:rPr>
                        <a:t>%..Control Convencional..</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cs typeface="Arial" charset="0"/>
                        </a:rPr>
                        <a:t>%...Metodo del LGR...</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q = (M+m)*(I+m*l^2)-(m*l)^2;           </a:t>
                      </a:r>
                      <a:r>
                        <a:rPr kumimoji="1" lang="es-EC" sz="1600" b="1" i="0" u="none" strike="noStrike" cap="none" normalizeH="0" baseline="0" smtClean="0">
                          <a:ln>
                            <a:noFill/>
                          </a:ln>
                          <a:solidFill>
                            <a:schemeClr val="tx1"/>
                          </a:solidFill>
                          <a:effectLst/>
                          <a:latin typeface="Arial" charset="0"/>
                          <a:cs typeface="Arial" charset="0"/>
                        </a:rPr>
                        <a:t>%..variable utilizada</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num = [m*l/q 0];</a:t>
                      </a:r>
                      <a:endParaRPr kumimoji="1" lang="en-US" sz="1600" b="0" i="0" u="none" strike="noStrike" cap="none" normalizeH="0" baseline="0" smtClean="0">
                        <a:ln>
                          <a:noFill/>
                        </a:ln>
                        <a:solidFill>
                          <a:schemeClr val="tx1"/>
                        </a:solidFill>
                        <a:effectLst/>
                        <a:latin typeface="Arial"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den = [1 (B*(M+m)+b*(I+m*l^2))/q (B*b-(M+m)*m*g*l)/q -b*m*g*l/q];</a:t>
                      </a:r>
                      <a:endParaRPr kumimoji="1" lang="es-EC" sz="1600" b="0" i="0" u="none" strike="noStrike" cap="none" normalizeH="0" baseline="0" smtClean="0">
                        <a:ln>
                          <a:noFill/>
                        </a:ln>
                        <a:solidFill>
                          <a:schemeClr val="tx1"/>
                        </a:solidFill>
                        <a:effectLst/>
                        <a:latin typeface="Arial"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PD = tf([1 100],[1]);                      </a:t>
                      </a:r>
                      <a:r>
                        <a:rPr kumimoji="1" lang="es-EC" sz="1600" b="1" i="0" u="none" strike="noStrike" cap="none" normalizeH="0" baseline="0" smtClean="0">
                          <a:ln>
                            <a:noFill/>
                          </a:ln>
                          <a:solidFill>
                            <a:schemeClr val="tx1"/>
                          </a:solidFill>
                          <a:effectLst/>
                          <a:latin typeface="Arial" charset="0"/>
                          <a:cs typeface="Arial" charset="0"/>
                        </a:rPr>
                        <a:t>%..Compensador PD</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PI =tf([1 0.5],[1 0]);                       </a:t>
                      </a:r>
                      <a:r>
                        <a:rPr kumimoji="1" lang="es-EC" sz="1600" b="1" i="0" u="none" strike="noStrike" cap="none" normalizeH="0" baseline="0" smtClean="0">
                          <a:ln>
                            <a:noFill/>
                          </a:ln>
                          <a:solidFill>
                            <a:schemeClr val="tx1"/>
                          </a:solidFill>
                          <a:effectLst/>
                          <a:latin typeface="Arial" charset="0"/>
                          <a:cs typeface="Arial" charset="0"/>
                        </a:rPr>
                        <a:t>%..Compensador PI</a:t>
                      </a:r>
                      <a:endParaRPr kumimoji="1" lang="en-US" sz="1600" b="1" i="0" u="none" strike="noStrike" cap="none" normalizeH="0" baseline="0" smtClean="0">
                        <a:ln>
                          <a:noFill/>
                        </a:ln>
                        <a:solidFill>
                          <a:schemeClr val="tx1"/>
                        </a:solidFill>
                        <a:effectLst/>
                        <a:latin typeface="Arial"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pend = </a:t>
                      </a:r>
                      <a:r>
                        <a:rPr kumimoji="1" lang="en-US" sz="1600" b="1" i="0" u="none" strike="noStrike" cap="none" normalizeH="0" baseline="0" smtClean="0">
                          <a:ln>
                            <a:noFill/>
                          </a:ln>
                          <a:solidFill>
                            <a:schemeClr val="tx1"/>
                          </a:solidFill>
                          <a:effectLst/>
                          <a:latin typeface="Arial" charset="0"/>
                          <a:cs typeface="Arial" charset="0"/>
                        </a:rPr>
                        <a:t>tf</a:t>
                      </a:r>
                      <a:r>
                        <a:rPr kumimoji="1" lang="en-US" sz="1600" b="0" i="0" u="none" strike="noStrike" cap="none" normalizeH="0" baseline="0" smtClean="0">
                          <a:ln>
                            <a:noFill/>
                          </a:ln>
                          <a:solidFill>
                            <a:schemeClr val="tx1"/>
                          </a:solidFill>
                          <a:effectLst/>
                          <a:latin typeface="Arial" charset="0"/>
                          <a:cs typeface="Arial" charset="0"/>
                        </a:rPr>
                        <a:t>(num,den)</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1" i="0" u="none" strike="noStrike" cap="none" normalizeH="0" baseline="0" smtClean="0">
                          <a:ln>
                            <a:noFill/>
                          </a:ln>
                          <a:solidFill>
                            <a:schemeClr val="tx1"/>
                          </a:solidFill>
                          <a:effectLst/>
                          <a:latin typeface="Arial" charset="0"/>
                          <a:cs typeface="Arial" charset="0"/>
                        </a:rPr>
                        <a:t>rlocus</a:t>
                      </a:r>
                      <a:r>
                        <a:rPr kumimoji="1" lang="en-US" sz="1600" b="0" i="0" u="none" strike="noStrike" cap="none" normalizeH="0" baseline="0" smtClean="0">
                          <a:ln>
                            <a:noFill/>
                          </a:ln>
                          <a:solidFill>
                            <a:schemeClr val="tx1"/>
                          </a:solidFill>
                          <a:effectLst/>
                          <a:latin typeface="Arial" charset="0"/>
                          <a:cs typeface="Arial" charset="0"/>
                        </a:rPr>
                        <a:t>(PD*PI*pend)</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figure</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1" i="0" u="none" strike="noStrike" cap="none" normalizeH="0" baseline="0" smtClean="0">
                          <a:ln>
                            <a:noFill/>
                          </a:ln>
                          <a:solidFill>
                            <a:schemeClr val="tx1"/>
                          </a:solidFill>
                          <a:effectLst/>
                          <a:latin typeface="Arial" charset="0"/>
                          <a:cs typeface="Arial" charset="0"/>
                        </a:rPr>
                        <a:t>rlocu</a:t>
                      </a:r>
                      <a:r>
                        <a:rPr kumimoji="1" lang="en-US" sz="1600" b="0" i="0" u="none" strike="noStrike" cap="none" normalizeH="0" baseline="0" smtClean="0">
                          <a:ln>
                            <a:noFill/>
                          </a:ln>
                          <a:solidFill>
                            <a:schemeClr val="tx1"/>
                          </a:solidFill>
                          <a:effectLst/>
                          <a:latin typeface="Arial" charset="0"/>
                          <a:cs typeface="Arial" charset="0"/>
                        </a:rPr>
                        <a:t>s(PD*PI*pend)</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axis([-4 4 -4 4])</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1" i="0" u="none" strike="noStrike" cap="none" normalizeH="0" baseline="0" smtClean="0">
                          <a:ln>
                            <a:noFill/>
                          </a:ln>
                          <a:solidFill>
                            <a:schemeClr val="tx1"/>
                          </a:solidFill>
                          <a:effectLst/>
                          <a:latin typeface="Arial" charset="0"/>
                          <a:cs typeface="Arial" charset="0"/>
                        </a:rPr>
                        <a:t>sigrid</a:t>
                      </a:r>
                      <a:r>
                        <a:rPr kumimoji="1" lang="en-US" sz="1600" b="0" i="0" u="none" strike="noStrike" cap="none" normalizeH="0" baseline="0" smtClean="0">
                          <a:ln>
                            <a:noFill/>
                          </a:ln>
                          <a:solidFill>
                            <a:schemeClr val="tx1"/>
                          </a:solidFill>
                          <a:effectLst/>
                          <a:latin typeface="Arial" charset="0"/>
                          <a:cs typeface="Arial" charset="0"/>
                        </a:rPr>
                        <a:t>(2)</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1" i="0" u="none" strike="noStrike" cap="none" normalizeH="0" baseline="0" smtClean="0">
                          <a:ln>
                            <a:noFill/>
                          </a:ln>
                          <a:solidFill>
                            <a:schemeClr val="tx1"/>
                          </a:solidFill>
                          <a:effectLst/>
                          <a:latin typeface="Arial" charset="0"/>
                          <a:cs typeface="Arial" charset="0"/>
                        </a:rPr>
                        <a:t>sgrid</a:t>
                      </a:r>
                      <a:r>
                        <a:rPr kumimoji="1" lang="en-US" sz="1600" b="0" i="0" u="none" strike="noStrike" cap="none" normalizeH="0" baseline="0" smtClean="0">
                          <a:ln>
                            <a:noFill/>
                          </a:ln>
                          <a:solidFill>
                            <a:schemeClr val="tx1"/>
                          </a:solidFill>
                          <a:effectLst/>
                          <a:latin typeface="Arial" charset="0"/>
                          <a:cs typeface="Arial" charset="0"/>
                        </a:rPr>
                        <a:t>(0.7,2.86)</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[k,poles]=</a:t>
                      </a:r>
                      <a:r>
                        <a:rPr kumimoji="1" lang="en-US" sz="1600" b="1" i="0" u="none" strike="noStrike" cap="none" normalizeH="0" baseline="0" smtClean="0">
                          <a:ln>
                            <a:noFill/>
                          </a:ln>
                          <a:solidFill>
                            <a:schemeClr val="tx1"/>
                          </a:solidFill>
                          <a:effectLst/>
                          <a:latin typeface="Arial" charset="0"/>
                          <a:cs typeface="Arial" charset="0"/>
                        </a:rPr>
                        <a:t>rlocfind</a:t>
                      </a:r>
                      <a:r>
                        <a:rPr kumimoji="1" lang="en-US" sz="1600" b="0" i="0" u="none" strike="noStrike" cap="none" normalizeH="0" baseline="0" smtClean="0">
                          <a:ln>
                            <a:noFill/>
                          </a:ln>
                          <a:solidFill>
                            <a:schemeClr val="tx1"/>
                          </a:solidFill>
                          <a:effectLst/>
                          <a:latin typeface="Arial" charset="0"/>
                          <a:cs typeface="Arial" charset="0"/>
                        </a:rPr>
                        <a:t>(PI*PD*pend)</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cs typeface="Arial" charset="0"/>
                        </a:rPr>
                        <a:t>sys_cl=</a:t>
                      </a:r>
                      <a:r>
                        <a:rPr kumimoji="1" lang="en-US" sz="1600" b="1" i="0" u="none" strike="noStrike" cap="none" normalizeH="0" baseline="0" smtClean="0">
                          <a:ln>
                            <a:noFill/>
                          </a:ln>
                          <a:solidFill>
                            <a:schemeClr val="tx1"/>
                          </a:solidFill>
                          <a:effectLst/>
                          <a:latin typeface="Arial" charset="0"/>
                          <a:cs typeface="Arial" charset="0"/>
                        </a:rPr>
                        <a:t>feedbac</a:t>
                      </a:r>
                      <a:r>
                        <a:rPr kumimoji="1" lang="en-US" sz="1600" b="0" i="0" u="none" strike="noStrike" cap="none" normalizeH="0" baseline="0" smtClean="0">
                          <a:ln>
                            <a:noFill/>
                          </a:ln>
                          <a:solidFill>
                            <a:schemeClr val="tx1"/>
                          </a:solidFill>
                          <a:effectLst/>
                          <a:latin typeface="Arial" charset="0"/>
                          <a:cs typeface="Arial" charset="0"/>
                        </a:rPr>
                        <a:t>k(pend,PI*PD)</a:t>
                      </a:r>
                      <a:endParaRPr kumimoji="1" lang="es-EC" sz="1600" b="0" i="0" u="none" strike="noStrike" cap="none" normalizeH="0" baseline="0" smtClean="0">
                        <a:ln>
                          <a:noFill/>
                        </a:ln>
                        <a:solidFill>
                          <a:schemeClr val="tx1"/>
                        </a:solidFill>
                        <a:effectLst/>
                        <a:latin typeface="Arial" charset="0"/>
                        <a:cs typeface="Arial" charset="0"/>
                      </a:endParaRP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figure</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0" i="0" u="none" strike="noStrike" cap="none" normalizeH="0" baseline="0" smtClean="0">
                          <a:ln>
                            <a:noFill/>
                          </a:ln>
                          <a:solidFill>
                            <a:schemeClr val="tx1"/>
                          </a:solidFill>
                          <a:effectLst/>
                          <a:latin typeface="Arial" charset="0"/>
                          <a:cs typeface="Arial" charset="0"/>
                        </a:rPr>
                        <a:t>T = 0:0.05:10;                              </a:t>
                      </a:r>
                      <a:r>
                        <a:rPr kumimoji="1" lang="es-EC" sz="1600" b="1" i="0" u="none" strike="noStrike" cap="none" normalizeH="0" baseline="0" smtClean="0">
                          <a:ln>
                            <a:noFill/>
                          </a:ln>
                          <a:solidFill>
                            <a:schemeClr val="tx1"/>
                          </a:solidFill>
                          <a:effectLst/>
                          <a:latin typeface="Arial" charset="0"/>
                          <a:cs typeface="Arial" charset="0"/>
                        </a:rPr>
                        <a:t>%..tiempo de simulacion = 10 seg.</a:t>
                      </a:r>
                    </a:p>
                    <a:p>
                      <a:pPr marL="0" marR="0" lvl="0" indent="0" algn="just" defTabSz="1033463" rtl="0" eaLnBrk="0" fontAlgn="base" latinLnBrk="0" hangingPunct="0">
                        <a:lnSpc>
                          <a:spcPct val="100000"/>
                        </a:lnSpc>
                        <a:spcBef>
                          <a:spcPct val="0"/>
                        </a:spcBef>
                        <a:spcAft>
                          <a:spcPct val="0"/>
                        </a:spcAft>
                        <a:buClr>
                          <a:schemeClr val="accent1"/>
                        </a:buClr>
                        <a:buSzPct val="70000"/>
                        <a:buFont typeface="Monotype Sorts" pitchFamily="2" charset="2"/>
                        <a:buNone/>
                        <a:tabLst/>
                      </a:pPr>
                      <a:r>
                        <a:rPr kumimoji="1" lang="es-EC" sz="1600" b="1" i="0" u="none" strike="noStrike" cap="none" normalizeH="0" baseline="0" smtClean="0">
                          <a:ln>
                            <a:noFill/>
                          </a:ln>
                          <a:solidFill>
                            <a:schemeClr val="tx1"/>
                          </a:solidFill>
                          <a:effectLst/>
                          <a:latin typeface="Arial" charset="0"/>
                          <a:cs typeface="Arial" charset="0"/>
                        </a:rPr>
                        <a:t>impulse</a:t>
                      </a:r>
                      <a:r>
                        <a:rPr kumimoji="1" lang="es-EC" sz="1600" b="0" i="0" u="none" strike="noStrike" cap="none" normalizeH="0" baseline="0" smtClean="0">
                          <a:ln>
                            <a:noFill/>
                          </a:ln>
                          <a:solidFill>
                            <a:schemeClr val="tx1"/>
                          </a:solidFill>
                          <a:effectLst/>
                          <a:latin typeface="Arial" charset="0"/>
                          <a:cs typeface="Arial" charset="0"/>
                        </a:rPr>
                        <a:t>(sys_cl,T)</a:t>
                      </a:r>
                      <a:r>
                        <a:rPr kumimoji="1" lang="es-ES" sz="1600" b="0" i="0" u="none" strike="noStrike" cap="none" normalizeH="0" baseline="0" smtClean="0">
                          <a:ln>
                            <a:noFill/>
                          </a:ln>
                          <a:solidFill>
                            <a:schemeClr val="tx1"/>
                          </a:solidFill>
                          <a:effectLst/>
                          <a:latin typeface="Arial" charset="0"/>
                          <a:cs typeface="Arial" charset="0"/>
                        </a:rPr>
                        <a:t> </a:t>
                      </a:r>
                      <a:endParaRPr kumimoji="1" lang="es-EC" sz="1600" b="0" i="0" u="none" strike="noStrike" cap="none" normalizeH="0" baseline="0" smtClean="0">
                        <a:ln>
                          <a:noFill/>
                        </a:ln>
                        <a:solidFill>
                          <a:schemeClr val="tx1"/>
                        </a:solidFill>
                        <a:effectLst/>
                        <a:latin typeface="Arial" charset="0"/>
                        <a:cs typeface="Arial" charset="0"/>
                      </a:endParaRPr>
                    </a:p>
                  </a:txBody>
                  <a:tcPr marL="103333" marR="103333" marT="51667" marB="51667"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52244" name="Rectangle 20"/>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body" sz="half" idx="1"/>
          </p:nvPr>
        </p:nvSpPr>
        <p:spPr>
          <a:xfrm>
            <a:off x="1173163" y="1044575"/>
            <a:ext cx="3810000" cy="584200"/>
          </a:xfrm>
          <a:noFill/>
          <a:ln/>
        </p:spPr>
        <p:txBody>
          <a:bodyPr lIns="104583" tIns="52292" rIns="104583" bIns="52292"/>
          <a:lstStyle/>
          <a:p>
            <a:pPr marL="387350" indent="-387350" defTabSz="1033463">
              <a:buFont typeface="Monotype Sorts" pitchFamily="2" charset="2"/>
              <a:buNone/>
            </a:pPr>
            <a:r>
              <a:rPr lang="es-ES" sz="2400"/>
              <a:t>Ley de Control PID:</a:t>
            </a:r>
          </a:p>
        </p:txBody>
      </p:sp>
      <p:pic>
        <p:nvPicPr>
          <p:cNvPr id="54278" name="Picture 6"/>
          <p:cNvPicPr>
            <a:picLocks noChangeAspect="1" noChangeArrowheads="1"/>
          </p:cNvPicPr>
          <p:nvPr/>
        </p:nvPicPr>
        <p:blipFill>
          <a:blip r:embed="rId2"/>
          <a:srcRect l="4330" r="3331"/>
          <a:stretch>
            <a:fillRect/>
          </a:stretch>
        </p:blipFill>
        <p:spPr bwMode="auto">
          <a:xfrm>
            <a:off x="971550" y="1700213"/>
            <a:ext cx="3960813" cy="3605212"/>
          </a:xfrm>
          <a:prstGeom prst="rect">
            <a:avLst/>
          </a:prstGeom>
          <a:noFill/>
          <a:ln w="9525">
            <a:noFill/>
            <a:miter lim="800000"/>
            <a:headEnd/>
            <a:tailEnd/>
          </a:ln>
          <a:effectLst/>
        </p:spPr>
      </p:pic>
      <p:pic>
        <p:nvPicPr>
          <p:cNvPr id="54279" name="Picture 7"/>
          <p:cNvPicPr>
            <a:picLocks noChangeAspect="1" noChangeArrowheads="1"/>
          </p:cNvPicPr>
          <p:nvPr/>
        </p:nvPicPr>
        <p:blipFill>
          <a:blip r:embed="rId3"/>
          <a:srcRect l="4436" r="5028"/>
          <a:stretch>
            <a:fillRect/>
          </a:stretch>
        </p:blipFill>
        <p:spPr bwMode="auto">
          <a:xfrm>
            <a:off x="5076825" y="1700213"/>
            <a:ext cx="3887788" cy="3587750"/>
          </a:xfrm>
          <a:prstGeom prst="rect">
            <a:avLst/>
          </a:prstGeom>
          <a:noFill/>
          <a:ln w="9525">
            <a:noFill/>
            <a:miter lim="800000"/>
            <a:headEnd/>
            <a:tailEnd/>
          </a:ln>
          <a:effectLst/>
        </p:spPr>
      </p:pic>
      <p:sp>
        <p:nvSpPr>
          <p:cNvPr id="54280" name="Rectangle 8"/>
          <p:cNvSpPr>
            <a:spLocks noChangeArrowheads="1"/>
          </p:cNvSpPr>
          <p:nvPr/>
        </p:nvSpPr>
        <p:spPr bwMode="auto">
          <a:xfrm>
            <a:off x="2174875" y="5478463"/>
            <a:ext cx="5389563" cy="1008062"/>
          </a:xfrm>
          <a:prstGeom prst="rect">
            <a:avLst/>
          </a:prstGeom>
          <a:noFill/>
          <a:ln w="9525">
            <a:noFill/>
            <a:miter lim="800000"/>
            <a:headEnd/>
            <a:tailEnd/>
          </a:ln>
          <a:effectLst/>
        </p:spPr>
        <p:txBody>
          <a:bodyPr lIns="91430" tIns="45714" rIns="91430" bIns="45714" anchor="ctr">
            <a:spAutoFit/>
          </a:bodyPr>
          <a:lstStyle/>
          <a:p>
            <a:r>
              <a:rPr lang="es-EC" sz="2000" b="1"/>
              <a:t>k =</a:t>
            </a:r>
            <a:r>
              <a:rPr lang="es-EC" sz="2000"/>
              <a:t>    0.0951</a:t>
            </a:r>
            <a:endParaRPr lang="es-ES" sz="2000"/>
          </a:p>
          <a:p>
            <a:r>
              <a:rPr lang="es-EC" sz="2000" b="1"/>
              <a:t>ceros =</a:t>
            </a:r>
            <a:r>
              <a:rPr lang="es-EC" sz="2000"/>
              <a:t>    0 ,   0</a:t>
            </a:r>
            <a:endParaRPr lang="es-ES" sz="2000"/>
          </a:p>
          <a:p>
            <a:r>
              <a:rPr lang="es-EC" sz="2000" b="1"/>
              <a:t>polos</a:t>
            </a:r>
            <a:r>
              <a:rPr lang="es-EC" sz="2000"/>
              <a:t> =    0 ,   -4.2118,  -2.0024 +/- 2.0244i</a:t>
            </a:r>
          </a:p>
        </p:txBody>
      </p:sp>
      <p:sp>
        <p:nvSpPr>
          <p:cNvPr id="54281" name="Rectangle 9"/>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ph/>
          </p:nvPr>
        </p:nvPicPr>
        <p:blipFill>
          <a:blip r:embed="rId2"/>
          <a:srcRect/>
          <a:stretch>
            <a:fillRect/>
          </a:stretch>
        </p:blipFill>
        <p:spPr>
          <a:xfrm>
            <a:off x="2195513" y="1949450"/>
            <a:ext cx="5334000" cy="4000500"/>
          </a:xfrm>
          <a:noFill/>
          <a:ln/>
        </p:spPr>
      </p:pic>
      <p:sp>
        <p:nvSpPr>
          <p:cNvPr id="55303" name="Rectangle 7"/>
          <p:cNvSpPr>
            <a:spLocks noChangeArrowheads="1"/>
          </p:cNvSpPr>
          <p:nvPr/>
        </p:nvSpPr>
        <p:spPr bwMode="auto">
          <a:xfrm>
            <a:off x="1173163" y="1044575"/>
            <a:ext cx="3810000" cy="584200"/>
          </a:xfrm>
          <a:prstGeom prst="rect">
            <a:avLst/>
          </a:prstGeom>
          <a:noFill/>
          <a:ln w="9525">
            <a:noFill/>
            <a:miter lim="800000"/>
            <a:headEnd/>
            <a:tailEnd/>
          </a:ln>
          <a:effectLst/>
        </p:spPr>
        <p:txBody>
          <a:bodyPr lIns="104583" tIns="52292" rIns="104583" bIns="52292"/>
          <a:lstStyle/>
          <a:p>
            <a:pPr marL="387350" indent="-387350" defTabSz="1033463" eaLnBrk="0" hangingPunct="0">
              <a:spcBef>
                <a:spcPct val="20000"/>
              </a:spcBef>
              <a:buClr>
                <a:schemeClr val="accent1"/>
              </a:buClr>
              <a:buSzPct val="70000"/>
              <a:buFont typeface="Monotype Sorts" pitchFamily="2" charset="2"/>
              <a:buNone/>
            </a:pPr>
            <a:r>
              <a:rPr kumimoji="1" lang="es-ES" sz="2400"/>
              <a:t>Ley de Control PID:</a:t>
            </a:r>
          </a:p>
        </p:txBody>
      </p:sp>
      <p:sp>
        <p:nvSpPr>
          <p:cNvPr id="55304" name="Rectangle 8"/>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ChangeArrowheads="1"/>
          </p:cNvSpPr>
          <p:nvPr/>
        </p:nvSpPr>
        <p:spPr bwMode="auto">
          <a:xfrm>
            <a:off x="1173163" y="1044575"/>
            <a:ext cx="3810000" cy="584200"/>
          </a:xfrm>
          <a:prstGeom prst="rect">
            <a:avLst/>
          </a:prstGeom>
          <a:noFill/>
          <a:ln w="9525">
            <a:noFill/>
            <a:miter lim="800000"/>
            <a:headEnd/>
            <a:tailEnd/>
          </a:ln>
          <a:effectLst/>
        </p:spPr>
        <p:txBody>
          <a:bodyPr lIns="104583" tIns="52292" rIns="104583" bIns="52292"/>
          <a:lstStyle/>
          <a:p>
            <a:pPr marL="387350" indent="-387350" defTabSz="1033463" eaLnBrk="0" hangingPunct="0">
              <a:spcBef>
                <a:spcPct val="20000"/>
              </a:spcBef>
              <a:buClr>
                <a:schemeClr val="accent1"/>
              </a:buClr>
              <a:buSzPct val="70000"/>
              <a:buFont typeface="Monotype Sorts" pitchFamily="2" charset="2"/>
              <a:buNone/>
            </a:pPr>
            <a:r>
              <a:rPr kumimoji="1" lang="es-ES" sz="2400"/>
              <a:t>Ley de Control PID:</a:t>
            </a:r>
          </a:p>
        </p:txBody>
      </p:sp>
      <p:graphicFrame>
        <p:nvGraphicFramePr>
          <p:cNvPr id="57415" name="Group 71"/>
          <p:cNvGraphicFramePr>
            <a:graphicFrameLocks noGrp="1"/>
          </p:cNvGraphicFramePr>
          <p:nvPr>
            <p:ph/>
          </p:nvPr>
        </p:nvGraphicFramePr>
        <p:xfrm>
          <a:off x="1763713" y="2133600"/>
          <a:ext cx="6562725" cy="3095625"/>
        </p:xfrm>
        <a:graphic>
          <a:graphicData uri="http://schemas.openxmlformats.org/drawingml/2006/table">
            <a:tbl>
              <a:tblPr/>
              <a:tblGrid>
                <a:gridCol w="1512887"/>
                <a:gridCol w="1597025"/>
                <a:gridCol w="2217738"/>
                <a:gridCol w="1235075"/>
              </a:tblGrid>
              <a:tr h="1625600">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RESPUESTA </a:t>
                      </a:r>
                      <a:endParaRPr kumimoji="1" lang="es-ES" sz="16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A  LAZO</a:t>
                      </a:r>
                    </a:p>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 CERRADO</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SOBRESALTO</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TIEMPO DE </a:t>
                      </a:r>
                    </a:p>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ESTABLECIMIENTO</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ERROR EN</a:t>
                      </a:r>
                    </a:p>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 ESTADO </a:t>
                      </a:r>
                    </a:p>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ESTABLE</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463550">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Kp</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Incrementa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No altera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Disminuye</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Ki</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Incrementa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Incrementa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Incrementa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Kd</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Disminuye</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Disminuye</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No altera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57411" name="Rectangle 67"/>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7"/>
          <p:cNvSpPr>
            <a:spLocks noGrp="1" noChangeArrowheads="1"/>
          </p:cNvSpPr>
          <p:nvPr>
            <p:ph type="body" idx="1"/>
          </p:nvPr>
        </p:nvSpPr>
        <p:spPr>
          <a:xfrm>
            <a:off x="1425575" y="1412875"/>
            <a:ext cx="7421563" cy="2919413"/>
          </a:xfrm>
          <a:noFill/>
          <a:ln/>
        </p:spPr>
        <p:txBody>
          <a:bodyPr/>
          <a:lstStyle/>
          <a:p>
            <a:pPr algn="just"/>
            <a:r>
              <a:rPr lang="es-ES_tradnl"/>
              <a:t>Problema  interesante desde el punto de vista de control.</a:t>
            </a:r>
          </a:p>
          <a:p>
            <a:pPr algn="just"/>
            <a:endParaRPr lang="es-ES_tradnl"/>
          </a:p>
          <a:p>
            <a:pPr algn="just"/>
            <a:r>
              <a:rPr lang="es-ES_tradnl"/>
              <a:t>Ilustra muchas de las dificultades asociadas con problemas de control del mundo real.</a:t>
            </a:r>
          </a:p>
          <a:p>
            <a:pPr algn="just">
              <a:lnSpc>
                <a:spcPct val="90000"/>
              </a:lnSpc>
            </a:pPr>
            <a:endParaRPr lang="es-ES_tradnl"/>
          </a:p>
        </p:txBody>
      </p:sp>
      <p:sp>
        <p:nvSpPr>
          <p:cNvPr id="10248" name="Rectangle 8"/>
          <p:cNvSpPr>
            <a:spLocks noGrp="1" noChangeArrowheads="1"/>
          </p:cNvSpPr>
          <p:nvPr>
            <p:ph type="title"/>
          </p:nvPr>
        </p:nvSpPr>
        <p:spPr>
          <a:xfrm>
            <a:off x="1173163" y="0"/>
            <a:ext cx="7772400" cy="1143000"/>
          </a:xfrm>
          <a:noFill/>
          <a:ln/>
        </p:spPr>
        <p:txBody>
          <a:bodyPr/>
          <a:lstStyle/>
          <a:p>
            <a:r>
              <a:rPr lang="es-ES"/>
              <a:t>Introducción</a:t>
            </a:r>
          </a:p>
        </p:txBody>
      </p:sp>
      <p:sp>
        <p:nvSpPr>
          <p:cNvPr id="10249" name="Rectangle 9"/>
          <p:cNvSpPr>
            <a:spLocks noChangeArrowheads="1"/>
          </p:cNvSpPr>
          <p:nvPr/>
        </p:nvSpPr>
        <p:spPr bwMode="auto">
          <a:xfrm>
            <a:off x="1417638" y="4587875"/>
            <a:ext cx="7423150" cy="1865313"/>
          </a:xfrm>
          <a:prstGeom prst="rect">
            <a:avLst/>
          </a:prstGeom>
          <a:noFill/>
          <a:ln w="9525">
            <a:noFill/>
            <a:miter lim="800000"/>
            <a:headEnd/>
            <a:tailEnd/>
          </a:ln>
        </p:spPr>
        <p:txBody>
          <a:bodyPr lIns="91410" tIns="45703" rIns="91410" bIns="45703"/>
          <a:lstStyle/>
          <a:p>
            <a:pPr marL="342900" indent="-342900" algn="just" eaLnBrk="0" hangingPunct="0">
              <a:lnSpc>
                <a:spcPct val="90000"/>
              </a:lnSpc>
              <a:spcBef>
                <a:spcPct val="20000"/>
              </a:spcBef>
              <a:buClr>
                <a:schemeClr val="accent1"/>
              </a:buClr>
              <a:buSzPct val="70000"/>
              <a:buFont typeface="Monotype Sorts" pitchFamily="2" charset="2"/>
              <a:buChar char="n"/>
            </a:pPr>
            <a:r>
              <a:rPr kumimoji="1" lang="es-ES_tradnl" sz="2800"/>
              <a:t>Control mediante el empleo de componentes simples análogos</a:t>
            </a:r>
            <a:endParaRPr kumimoji="1" lang="es-ES" sz="28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3" name="Rectangle 5"/>
          <p:cNvSpPr>
            <a:spLocks noChangeArrowheads="1"/>
          </p:cNvSpPr>
          <p:nvPr/>
        </p:nvSpPr>
        <p:spPr bwMode="auto">
          <a:xfrm>
            <a:off x="1173163" y="1044575"/>
            <a:ext cx="3810000" cy="584200"/>
          </a:xfrm>
          <a:prstGeom prst="rect">
            <a:avLst/>
          </a:prstGeom>
          <a:noFill/>
          <a:ln w="9525">
            <a:noFill/>
            <a:miter lim="800000"/>
            <a:headEnd/>
            <a:tailEnd/>
          </a:ln>
          <a:effectLst/>
        </p:spPr>
        <p:txBody>
          <a:bodyPr lIns="104583" tIns="52292" rIns="104583" bIns="52292"/>
          <a:lstStyle/>
          <a:p>
            <a:pPr marL="387350" indent="-387350" defTabSz="1033463" eaLnBrk="0" hangingPunct="0">
              <a:spcBef>
                <a:spcPct val="20000"/>
              </a:spcBef>
              <a:buClr>
                <a:schemeClr val="accent1"/>
              </a:buClr>
              <a:buSzPct val="70000"/>
              <a:buFont typeface="Monotype Sorts" pitchFamily="2" charset="2"/>
              <a:buNone/>
            </a:pPr>
            <a:r>
              <a:rPr kumimoji="1" lang="es-ES" sz="2400"/>
              <a:t>Ley de Control PID:</a:t>
            </a:r>
          </a:p>
        </p:txBody>
      </p:sp>
      <p:graphicFrame>
        <p:nvGraphicFramePr>
          <p:cNvPr id="63503" name="Group 15"/>
          <p:cNvGraphicFramePr>
            <a:graphicFrameLocks noGrp="1"/>
          </p:cNvGraphicFramePr>
          <p:nvPr>
            <p:ph/>
          </p:nvPr>
        </p:nvGraphicFramePr>
        <p:xfrm>
          <a:off x="1692275" y="1700213"/>
          <a:ext cx="6481763" cy="4735512"/>
        </p:xfrm>
        <a:graphic>
          <a:graphicData uri="http://schemas.openxmlformats.org/drawingml/2006/table">
            <a:tbl>
              <a:tblPr/>
              <a:tblGrid>
                <a:gridCol w="6481763"/>
              </a:tblGrid>
              <a:tr h="4322763">
                <a:tc>
                  <a:txBody>
                    <a:bodyPr/>
                    <a:lstStyle/>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%...LEY DE CONTROL PID....</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M = 0.435;</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m = 0.270;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b = 0.10;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B = 0.05;</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g = 9.8;</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l = 0.165;</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I = m*l^2/3;</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q = (M+m)*(I+m*l^2)-(m*l)^2;        </a:t>
                      </a: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%..variable utilizada</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num = [m*l/q 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den = [1 (B*(M+m)+b*(I+m*l^2))/q (B*b-(M+m)*m*g*l)/q -b*m*g*l/q]</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pend = tf(num,den);</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n-US" sz="1600" b="1" i="0" u="none" strike="noStrike" cap="none" normalizeH="0" baseline="0" smtClean="0">
                          <a:ln>
                            <a:noFill/>
                          </a:ln>
                          <a:solidFill>
                            <a:schemeClr val="tx1"/>
                          </a:solidFill>
                          <a:effectLst/>
                          <a:latin typeface="Arial" charset="0"/>
                          <a:ea typeface="Times New Roman" pitchFamily="18" charset="0"/>
                          <a:cs typeface="Arial" charset="0"/>
                        </a:rPr>
                        <a:t>Kp</a:t>
                      </a: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=100;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Kd</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Ki</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=50;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contr =tf([Kd Kp Ki],[1 0]);                 </a:t>
                      </a: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%..controlador PID</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sys_cl=</a:t>
                      </a:r>
                      <a:r>
                        <a:rPr kumimoji="1" lang="en-US" sz="1600" b="1" i="0" u="none" strike="noStrike" cap="none" normalizeH="0" baseline="0" smtClean="0">
                          <a:ln>
                            <a:noFill/>
                          </a:ln>
                          <a:solidFill>
                            <a:schemeClr val="tx1"/>
                          </a:solidFill>
                          <a:effectLst/>
                          <a:latin typeface="Arial" charset="0"/>
                          <a:ea typeface="Times New Roman" pitchFamily="18" charset="0"/>
                          <a:cs typeface="Arial" charset="0"/>
                        </a:rPr>
                        <a:t>feedback</a:t>
                      </a:r>
                      <a:r>
                        <a:rPr kumimoji="1" lang="en-US" sz="1600" b="0" i="0" u="none" strike="noStrike" cap="none" normalizeH="0" baseline="0" smtClean="0">
                          <a:ln>
                            <a:noFill/>
                          </a:ln>
                          <a:solidFill>
                            <a:schemeClr val="tx1"/>
                          </a:solidFill>
                          <a:effectLst/>
                          <a:latin typeface="Arial" charset="0"/>
                          <a:ea typeface="Times New Roman" pitchFamily="18" charset="0"/>
                          <a:cs typeface="Arial" charset="0"/>
                        </a:rPr>
                        <a:t>(pend,contr)</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t=0:0.01:10;</a:t>
                      </a:r>
                      <a:endParaRPr kumimoji="1" lang="es-ES"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C" sz="1600" b="1" i="0" u="none" strike="noStrike" cap="none" normalizeH="0" baseline="0" smtClean="0">
                          <a:ln>
                            <a:noFill/>
                          </a:ln>
                          <a:solidFill>
                            <a:schemeClr val="tx1"/>
                          </a:solidFill>
                          <a:effectLst/>
                          <a:latin typeface="Arial" charset="0"/>
                          <a:ea typeface="Times New Roman" pitchFamily="18" charset="0"/>
                          <a:cs typeface="Arial" charset="0"/>
                        </a:rPr>
                        <a:t>impulse</a:t>
                      </a:r>
                      <a:r>
                        <a:rPr kumimoji="1" lang="es-EC" sz="1600" b="0" i="0" u="none" strike="noStrike" cap="none" normalizeH="0" baseline="0" smtClean="0">
                          <a:ln>
                            <a:noFill/>
                          </a:ln>
                          <a:solidFill>
                            <a:schemeClr val="tx1"/>
                          </a:solidFill>
                          <a:effectLst/>
                          <a:latin typeface="Arial" charset="0"/>
                          <a:ea typeface="Times New Roman" pitchFamily="18" charset="0"/>
                          <a:cs typeface="Arial" charset="0"/>
                        </a:rPr>
                        <a:t>(sys_cl,t)</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63504" name="Rectangle 16"/>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ChangeArrowheads="1"/>
          </p:cNvSpPr>
          <p:nvPr/>
        </p:nvSpPr>
        <p:spPr bwMode="auto">
          <a:xfrm>
            <a:off x="1173163" y="1044575"/>
            <a:ext cx="3810000" cy="584200"/>
          </a:xfrm>
          <a:prstGeom prst="rect">
            <a:avLst/>
          </a:prstGeom>
          <a:noFill/>
          <a:ln w="9525">
            <a:noFill/>
            <a:miter lim="800000"/>
            <a:headEnd/>
            <a:tailEnd/>
          </a:ln>
          <a:effectLst/>
        </p:spPr>
        <p:txBody>
          <a:bodyPr lIns="104583" tIns="52292" rIns="104583" bIns="52292"/>
          <a:lstStyle/>
          <a:p>
            <a:pPr marL="387350" indent="-387350" defTabSz="1033463" eaLnBrk="0" hangingPunct="0">
              <a:spcBef>
                <a:spcPct val="20000"/>
              </a:spcBef>
              <a:buClr>
                <a:schemeClr val="accent1"/>
              </a:buClr>
              <a:buSzPct val="70000"/>
              <a:buFont typeface="Monotype Sorts" pitchFamily="2" charset="2"/>
              <a:buNone/>
            </a:pPr>
            <a:r>
              <a:rPr kumimoji="1" lang="es-ES" sz="2400"/>
              <a:t>Ley de Control PID:</a:t>
            </a:r>
          </a:p>
        </p:txBody>
      </p:sp>
      <p:pic>
        <p:nvPicPr>
          <p:cNvPr id="59398" name="Picture 6"/>
          <p:cNvPicPr>
            <a:picLocks noChangeAspect="1" noChangeArrowheads="1"/>
          </p:cNvPicPr>
          <p:nvPr>
            <p:ph/>
          </p:nvPr>
        </p:nvPicPr>
        <p:blipFill>
          <a:blip r:embed="rId2"/>
          <a:srcRect/>
          <a:stretch>
            <a:fillRect/>
          </a:stretch>
        </p:blipFill>
        <p:spPr>
          <a:xfrm>
            <a:off x="2392363" y="1660525"/>
            <a:ext cx="5334000" cy="4000500"/>
          </a:xfrm>
          <a:noFill/>
          <a:ln/>
        </p:spPr>
      </p:pic>
      <p:sp>
        <p:nvSpPr>
          <p:cNvPr id="59400" name="Rectangle 8"/>
          <p:cNvSpPr>
            <a:spLocks noChangeArrowheads="1"/>
          </p:cNvSpPr>
          <p:nvPr/>
        </p:nvSpPr>
        <p:spPr bwMode="auto">
          <a:xfrm>
            <a:off x="1116013" y="5661025"/>
            <a:ext cx="4610100" cy="1252538"/>
          </a:xfrm>
          <a:prstGeom prst="rect">
            <a:avLst/>
          </a:prstGeom>
          <a:noFill/>
          <a:ln w="9525">
            <a:noFill/>
            <a:miter lim="800000"/>
            <a:headEnd/>
            <a:tailEnd/>
          </a:ln>
          <a:effectLst/>
        </p:spPr>
        <p:txBody>
          <a:bodyPr lIns="91430" tIns="45714" rIns="91430" bIns="45714">
            <a:spAutoFit/>
          </a:bodyPr>
          <a:lstStyle/>
          <a:p>
            <a:pPr defTabSz="1033463"/>
            <a:r>
              <a:rPr lang="es-ES" sz="2000"/>
              <a:t>                     </a:t>
            </a:r>
            <a:r>
              <a:rPr lang="es-ES" sz="1600" b="1"/>
              <a:t>9.046 s^2</a:t>
            </a:r>
          </a:p>
          <a:p>
            <a:pPr defTabSz="1033463"/>
            <a:r>
              <a:rPr lang="es-ES" sz="1600" b="1"/>
              <a:t>---------------------------------------------------</a:t>
            </a:r>
          </a:p>
          <a:p>
            <a:pPr defTabSz="1033463"/>
            <a:r>
              <a:rPr lang="es-ES" sz="1600" b="1"/>
              <a:t>s^4 + 188.3 s^3 + 843.1 s^2 + 443.4 s</a:t>
            </a:r>
          </a:p>
          <a:p>
            <a:pPr defTabSz="1033463">
              <a:spcBef>
                <a:spcPct val="50000"/>
              </a:spcBef>
            </a:pPr>
            <a:r>
              <a:rPr lang="es-ES" sz="1600" b="1"/>
              <a:t> </a:t>
            </a:r>
          </a:p>
        </p:txBody>
      </p:sp>
      <p:sp>
        <p:nvSpPr>
          <p:cNvPr id="59401" name="Text Box 9"/>
          <p:cNvSpPr txBox="1">
            <a:spLocks noChangeArrowheads="1"/>
          </p:cNvSpPr>
          <p:nvPr/>
        </p:nvSpPr>
        <p:spPr bwMode="auto">
          <a:xfrm>
            <a:off x="5219700" y="5949950"/>
            <a:ext cx="3529013" cy="366713"/>
          </a:xfrm>
          <a:prstGeom prst="rect">
            <a:avLst/>
          </a:prstGeom>
          <a:noFill/>
          <a:ln w="9525">
            <a:noFill/>
            <a:miter lim="800000"/>
            <a:headEnd/>
            <a:tailEnd/>
          </a:ln>
          <a:effectLst/>
        </p:spPr>
        <p:txBody>
          <a:bodyPr>
            <a:spAutoFit/>
          </a:bodyPr>
          <a:lstStyle/>
          <a:p>
            <a:pPr>
              <a:spcBef>
                <a:spcPct val="50000"/>
              </a:spcBef>
            </a:pPr>
            <a:r>
              <a:rPr lang="es-ES" b="1"/>
              <a:t>Kp= 100;  Kd= 20;  Ki=50</a:t>
            </a:r>
          </a:p>
        </p:txBody>
      </p:sp>
      <p:sp>
        <p:nvSpPr>
          <p:cNvPr id="59402" name="Rectangle 10"/>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6"/>
          <p:cNvSpPr>
            <a:spLocks noGrp="1" noChangeArrowheads="1"/>
          </p:cNvSpPr>
          <p:nvPr>
            <p:ph type="body" sz="half" idx="1"/>
          </p:nvPr>
        </p:nvSpPr>
        <p:spPr>
          <a:xfrm>
            <a:off x="1187450" y="1412875"/>
            <a:ext cx="2736850" cy="360363"/>
          </a:xfrm>
          <a:noFill/>
          <a:ln/>
        </p:spPr>
        <p:txBody>
          <a:bodyPr lIns="104583" tIns="52292" rIns="104583" bIns="52292"/>
          <a:lstStyle/>
          <a:p>
            <a:pPr marL="387350" indent="-387350" defTabSz="1033463">
              <a:buFont typeface="Monotype Sorts" pitchFamily="2" charset="2"/>
              <a:buNone/>
            </a:pPr>
            <a:r>
              <a:rPr lang="es-ES" sz="1800"/>
              <a:t>Diagrama de Bloques:</a:t>
            </a:r>
          </a:p>
        </p:txBody>
      </p:sp>
      <p:sp>
        <p:nvSpPr>
          <p:cNvPr id="61447" name="Rectangle 7"/>
          <p:cNvSpPr>
            <a:spLocks noChangeArrowheads="1"/>
          </p:cNvSpPr>
          <p:nvPr/>
        </p:nvSpPr>
        <p:spPr bwMode="auto">
          <a:xfrm>
            <a:off x="2747963" y="2541588"/>
            <a:ext cx="1789112" cy="868362"/>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CONTROLADOR</a:t>
            </a:r>
          </a:p>
          <a:p>
            <a:pPr algn="ctr" defTabSz="1046163"/>
            <a:r>
              <a:rPr lang="es-ES" sz="1600" b="1"/>
              <a:t>K(S</a:t>
            </a:r>
            <a:r>
              <a:rPr lang="es-ES" sz="1600"/>
              <a:t>)</a:t>
            </a:r>
          </a:p>
        </p:txBody>
      </p:sp>
      <p:sp>
        <p:nvSpPr>
          <p:cNvPr id="61448" name="Oval 8"/>
          <p:cNvSpPr>
            <a:spLocks noChangeArrowheads="1"/>
          </p:cNvSpPr>
          <p:nvPr/>
        </p:nvSpPr>
        <p:spPr bwMode="auto">
          <a:xfrm>
            <a:off x="4876800" y="2700338"/>
            <a:ext cx="598488" cy="554037"/>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61449" name="AutoShape 9"/>
          <p:cNvCxnSpPr>
            <a:cxnSpLocks noChangeShapeType="1"/>
            <a:stCxn id="61448" idx="2"/>
            <a:endCxn id="61447" idx="3"/>
          </p:cNvCxnSpPr>
          <p:nvPr/>
        </p:nvCxnSpPr>
        <p:spPr bwMode="auto">
          <a:xfrm flipH="1" flipV="1">
            <a:off x="4537075" y="2976563"/>
            <a:ext cx="339725" cy="1587"/>
          </a:xfrm>
          <a:prstGeom prst="straightConnector1">
            <a:avLst/>
          </a:prstGeom>
          <a:noFill/>
          <a:ln w="9525">
            <a:solidFill>
              <a:schemeClr val="tx1"/>
            </a:solidFill>
            <a:round/>
            <a:headEnd/>
            <a:tailEnd/>
          </a:ln>
          <a:effectLst/>
        </p:spPr>
      </p:cxnSp>
      <p:cxnSp>
        <p:nvCxnSpPr>
          <p:cNvPr id="61450" name="AutoShape 10"/>
          <p:cNvCxnSpPr>
            <a:cxnSpLocks noChangeShapeType="1"/>
            <a:stCxn id="61447" idx="3"/>
            <a:endCxn id="61448" idx="2"/>
          </p:cNvCxnSpPr>
          <p:nvPr/>
        </p:nvCxnSpPr>
        <p:spPr bwMode="auto">
          <a:xfrm>
            <a:off x="4537075" y="2976563"/>
            <a:ext cx="339725" cy="1587"/>
          </a:xfrm>
          <a:prstGeom prst="straightConnector1">
            <a:avLst/>
          </a:prstGeom>
          <a:noFill/>
          <a:ln w="9525">
            <a:solidFill>
              <a:schemeClr val="tx1"/>
            </a:solidFill>
            <a:round/>
            <a:headEnd/>
            <a:tailEnd type="triangle" w="med" len="med"/>
          </a:ln>
          <a:effectLst/>
        </p:spPr>
      </p:cxnSp>
      <p:cxnSp>
        <p:nvCxnSpPr>
          <p:cNvPr id="61451" name="AutoShape 11"/>
          <p:cNvCxnSpPr>
            <a:cxnSpLocks noChangeShapeType="1"/>
            <a:endCxn id="61448" idx="0"/>
          </p:cNvCxnSpPr>
          <p:nvPr/>
        </p:nvCxnSpPr>
        <p:spPr bwMode="auto">
          <a:xfrm>
            <a:off x="5176838" y="1979613"/>
            <a:ext cx="0" cy="720725"/>
          </a:xfrm>
          <a:prstGeom prst="straightConnector1">
            <a:avLst/>
          </a:prstGeom>
          <a:noFill/>
          <a:ln w="9525">
            <a:solidFill>
              <a:schemeClr val="tx1"/>
            </a:solidFill>
            <a:round/>
            <a:headEnd/>
            <a:tailEnd type="triangle" w="med" len="med"/>
          </a:ln>
          <a:effectLst/>
        </p:spPr>
      </p:cxnSp>
      <p:sp>
        <p:nvSpPr>
          <p:cNvPr id="61452" name="Oval 12"/>
          <p:cNvSpPr>
            <a:spLocks noChangeArrowheads="1"/>
          </p:cNvSpPr>
          <p:nvPr/>
        </p:nvSpPr>
        <p:spPr bwMode="auto">
          <a:xfrm>
            <a:off x="1722438" y="2700338"/>
            <a:ext cx="598487" cy="554037"/>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61453" name="AutoShape 13"/>
          <p:cNvCxnSpPr>
            <a:cxnSpLocks noChangeShapeType="1"/>
            <a:stCxn id="61452" idx="6"/>
            <a:endCxn id="61447" idx="1"/>
          </p:cNvCxnSpPr>
          <p:nvPr/>
        </p:nvCxnSpPr>
        <p:spPr bwMode="auto">
          <a:xfrm flipV="1">
            <a:off x="2320925" y="2976563"/>
            <a:ext cx="427038" cy="1587"/>
          </a:xfrm>
          <a:prstGeom prst="straightConnector1">
            <a:avLst/>
          </a:prstGeom>
          <a:noFill/>
          <a:ln w="9525">
            <a:solidFill>
              <a:schemeClr val="tx1"/>
            </a:solidFill>
            <a:round/>
            <a:headEnd/>
            <a:tailEnd type="triangle" w="med" len="med"/>
          </a:ln>
          <a:effectLst/>
        </p:spPr>
      </p:cxnSp>
      <p:cxnSp>
        <p:nvCxnSpPr>
          <p:cNvPr id="61454" name="AutoShape 14"/>
          <p:cNvCxnSpPr>
            <a:cxnSpLocks noChangeShapeType="1"/>
            <a:endCxn id="61452" idx="2"/>
          </p:cNvCxnSpPr>
          <p:nvPr/>
        </p:nvCxnSpPr>
        <p:spPr bwMode="auto">
          <a:xfrm>
            <a:off x="1074738" y="2978150"/>
            <a:ext cx="647700" cy="0"/>
          </a:xfrm>
          <a:prstGeom prst="straightConnector1">
            <a:avLst/>
          </a:prstGeom>
          <a:noFill/>
          <a:ln w="9525">
            <a:solidFill>
              <a:schemeClr val="tx1"/>
            </a:solidFill>
            <a:round/>
            <a:headEnd/>
            <a:tailEnd type="triangle" w="med" len="med"/>
          </a:ln>
          <a:effectLst/>
        </p:spPr>
      </p:cxnSp>
      <p:sp>
        <p:nvSpPr>
          <p:cNvPr id="61455" name="Rectangle 15"/>
          <p:cNvSpPr>
            <a:spLocks noChangeArrowheads="1"/>
          </p:cNvSpPr>
          <p:nvPr/>
        </p:nvSpPr>
        <p:spPr bwMode="auto">
          <a:xfrm>
            <a:off x="6096000" y="2541588"/>
            <a:ext cx="1789113" cy="868362"/>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 1</a:t>
            </a:r>
          </a:p>
          <a:p>
            <a:pPr algn="ctr" defTabSz="1046163"/>
            <a:r>
              <a:rPr lang="es-ES" sz="1600" b="1"/>
              <a:t>G1(S)</a:t>
            </a:r>
          </a:p>
        </p:txBody>
      </p:sp>
      <p:cxnSp>
        <p:nvCxnSpPr>
          <p:cNvPr id="61456" name="AutoShape 16"/>
          <p:cNvCxnSpPr>
            <a:cxnSpLocks noChangeShapeType="1"/>
            <a:stCxn id="61448" idx="6"/>
            <a:endCxn id="61455" idx="1"/>
          </p:cNvCxnSpPr>
          <p:nvPr/>
        </p:nvCxnSpPr>
        <p:spPr bwMode="auto">
          <a:xfrm flipV="1">
            <a:off x="5475288" y="2976563"/>
            <a:ext cx="620712" cy="1587"/>
          </a:xfrm>
          <a:prstGeom prst="straightConnector1">
            <a:avLst/>
          </a:prstGeom>
          <a:noFill/>
          <a:ln w="9525">
            <a:solidFill>
              <a:schemeClr val="tx1"/>
            </a:solidFill>
            <a:round/>
            <a:headEnd/>
            <a:tailEnd type="triangle" w="med" len="med"/>
          </a:ln>
          <a:effectLst/>
        </p:spPr>
      </p:cxnSp>
      <p:sp>
        <p:nvSpPr>
          <p:cNvPr id="61457" name="Text Box 17"/>
          <p:cNvSpPr txBox="1">
            <a:spLocks noChangeArrowheads="1"/>
          </p:cNvSpPr>
          <p:nvPr/>
        </p:nvSpPr>
        <p:spPr bwMode="auto">
          <a:xfrm>
            <a:off x="800100" y="2584450"/>
            <a:ext cx="1704975"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r(S) = 0</a:t>
            </a:r>
          </a:p>
        </p:txBody>
      </p:sp>
      <p:sp>
        <p:nvSpPr>
          <p:cNvPr id="61458" name="Text Box 18"/>
          <p:cNvSpPr txBox="1">
            <a:spLocks noChangeArrowheads="1"/>
          </p:cNvSpPr>
          <p:nvPr/>
        </p:nvSpPr>
        <p:spPr bwMode="auto">
          <a:xfrm>
            <a:off x="1452563" y="2935288"/>
            <a:ext cx="679450" cy="411162"/>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59" name="Text Box 19"/>
          <p:cNvSpPr txBox="1">
            <a:spLocks noChangeArrowheads="1"/>
          </p:cNvSpPr>
          <p:nvPr/>
        </p:nvSpPr>
        <p:spPr bwMode="auto">
          <a:xfrm>
            <a:off x="4708525" y="2457450"/>
            <a:ext cx="850900"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60" name="Text Box 20"/>
          <p:cNvSpPr txBox="1">
            <a:spLocks noChangeArrowheads="1"/>
          </p:cNvSpPr>
          <p:nvPr/>
        </p:nvSpPr>
        <p:spPr bwMode="auto">
          <a:xfrm>
            <a:off x="4575175" y="2935288"/>
            <a:ext cx="388938" cy="411162"/>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61" name="Text Box 21"/>
          <p:cNvSpPr txBox="1">
            <a:spLocks noChangeArrowheads="1"/>
          </p:cNvSpPr>
          <p:nvPr/>
        </p:nvSpPr>
        <p:spPr bwMode="auto">
          <a:xfrm>
            <a:off x="1706563" y="3171825"/>
            <a:ext cx="339725" cy="41116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62" name="Oval 22"/>
          <p:cNvSpPr>
            <a:spLocks noChangeArrowheads="1"/>
          </p:cNvSpPr>
          <p:nvPr/>
        </p:nvSpPr>
        <p:spPr bwMode="auto">
          <a:xfrm>
            <a:off x="8159750" y="2933700"/>
            <a:ext cx="84138" cy="77788"/>
          </a:xfrm>
          <a:prstGeom prst="ellipse">
            <a:avLst/>
          </a:prstGeom>
          <a:solidFill>
            <a:srgbClr val="000000"/>
          </a:solidFill>
          <a:ln w="9525">
            <a:solidFill>
              <a:schemeClr val="tx1"/>
            </a:solidFill>
            <a:round/>
            <a:headEnd/>
            <a:tailEnd/>
          </a:ln>
          <a:effectLst/>
        </p:spPr>
        <p:txBody>
          <a:bodyPr wrap="none" anchor="ctr"/>
          <a:lstStyle/>
          <a:p>
            <a:endParaRPr lang="es-ES"/>
          </a:p>
        </p:txBody>
      </p:sp>
      <p:cxnSp>
        <p:nvCxnSpPr>
          <p:cNvPr id="61463" name="AutoShape 23"/>
          <p:cNvCxnSpPr>
            <a:cxnSpLocks noChangeShapeType="1"/>
            <a:stCxn id="61455" idx="3"/>
            <a:endCxn id="61462" idx="2"/>
          </p:cNvCxnSpPr>
          <p:nvPr/>
        </p:nvCxnSpPr>
        <p:spPr bwMode="auto">
          <a:xfrm flipV="1">
            <a:off x="7885113" y="2973388"/>
            <a:ext cx="274637" cy="3175"/>
          </a:xfrm>
          <a:prstGeom prst="straightConnector1">
            <a:avLst/>
          </a:prstGeom>
          <a:noFill/>
          <a:ln w="9525">
            <a:solidFill>
              <a:schemeClr val="tx1"/>
            </a:solidFill>
            <a:round/>
            <a:headEnd/>
            <a:tailEnd/>
          </a:ln>
          <a:effectLst/>
        </p:spPr>
      </p:cxnSp>
      <p:cxnSp>
        <p:nvCxnSpPr>
          <p:cNvPr id="61464" name="AutoShape 24"/>
          <p:cNvCxnSpPr>
            <a:cxnSpLocks noChangeShapeType="1"/>
          </p:cNvCxnSpPr>
          <p:nvPr/>
        </p:nvCxnSpPr>
        <p:spPr bwMode="auto">
          <a:xfrm>
            <a:off x="8172450" y="2974975"/>
            <a:ext cx="360363" cy="1588"/>
          </a:xfrm>
          <a:prstGeom prst="straightConnector1">
            <a:avLst/>
          </a:prstGeom>
          <a:noFill/>
          <a:ln w="9525">
            <a:solidFill>
              <a:schemeClr val="tx1"/>
            </a:solidFill>
            <a:round/>
            <a:headEnd/>
            <a:tailEnd type="triangle" w="med" len="med"/>
          </a:ln>
          <a:effectLst/>
        </p:spPr>
      </p:cxnSp>
      <p:sp>
        <p:nvSpPr>
          <p:cNvPr id="61465" name="Rectangle 25"/>
          <p:cNvSpPr>
            <a:spLocks noChangeArrowheads="1"/>
          </p:cNvSpPr>
          <p:nvPr/>
        </p:nvSpPr>
        <p:spPr bwMode="auto">
          <a:xfrm>
            <a:off x="8118475" y="2540000"/>
            <a:ext cx="642938" cy="349250"/>
          </a:xfrm>
          <a:prstGeom prst="rect">
            <a:avLst/>
          </a:prstGeom>
          <a:noFill/>
          <a:ln w="9525">
            <a:noFill/>
            <a:miter lim="800000"/>
            <a:headEnd/>
            <a:tailEnd/>
          </a:ln>
          <a:effectLst/>
        </p:spPr>
        <p:txBody>
          <a:bodyPr wrap="none" lIns="103333" tIns="51667" rIns="103333" bIns="51667" anchor="ctr">
            <a:spAutoFit/>
          </a:bodyPr>
          <a:lstStyle/>
          <a:p>
            <a:pPr defTabSz="1033463"/>
            <a:r>
              <a:rPr lang="es-EC" sz="1600" b="1">
                <a:sym typeface="Symbol" pitchFamily="18" charset="2"/>
              </a:rPr>
              <a:t></a:t>
            </a:r>
            <a:r>
              <a:rPr lang="es-ES" sz="1600" b="1"/>
              <a:t> (S)</a:t>
            </a:r>
          </a:p>
        </p:txBody>
      </p:sp>
      <p:sp>
        <p:nvSpPr>
          <p:cNvPr id="61466" name="Text Box 26"/>
          <p:cNvSpPr txBox="1">
            <a:spLocks noChangeArrowheads="1"/>
          </p:cNvSpPr>
          <p:nvPr/>
        </p:nvSpPr>
        <p:spPr bwMode="auto">
          <a:xfrm>
            <a:off x="5219700" y="3159125"/>
            <a:ext cx="681038" cy="347663"/>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U(S)</a:t>
            </a:r>
          </a:p>
        </p:txBody>
      </p:sp>
      <p:sp>
        <p:nvSpPr>
          <p:cNvPr id="61467" name="Text Box 27"/>
          <p:cNvSpPr txBox="1">
            <a:spLocks noChangeArrowheads="1"/>
          </p:cNvSpPr>
          <p:nvPr/>
        </p:nvSpPr>
        <p:spPr bwMode="auto">
          <a:xfrm>
            <a:off x="2149475" y="2460625"/>
            <a:ext cx="766763"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e(S)</a:t>
            </a:r>
          </a:p>
        </p:txBody>
      </p:sp>
      <p:sp>
        <p:nvSpPr>
          <p:cNvPr id="61468" name="Text Box 28"/>
          <p:cNvSpPr txBox="1">
            <a:spLocks noChangeArrowheads="1"/>
          </p:cNvSpPr>
          <p:nvPr/>
        </p:nvSpPr>
        <p:spPr bwMode="auto">
          <a:xfrm>
            <a:off x="4572000" y="1912938"/>
            <a:ext cx="936625"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F</a:t>
            </a:r>
            <a:r>
              <a:rPr lang="es-ES" sz="1600" b="1" baseline="-25000"/>
              <a:t>d</a:t>
            </a:r>
            <a:r>
              <a:rPr lang="es-ES" sz="1600" b="1"/>
              <a:t>(S)</a:t>
            </a:r>
          </a:p>
        </p:txBody>
      </p:sp>
      <p:sp>
        <p:nvSpPr>
          <p:cNvPr id="61469" name="Rectangle 29"/>
          <p:cNvSpPr>
            <a:spLocks noChangeArrowheads="1"/>
          </p:cNvSpPr>
          <p:nvPr/>
        </p:nvSpPr>
        <p:spPr bwMode="auto">
          <a:xfrm>
            <a:off x="1195388" y="4075113"/>
            <a:ext cx="7234237" cy="768350"/>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a:t>Diagrama de Bloques Simplificado:</a:t>
            </a:r>
          </a:p>
        </p:txBody>
      </p:sp>
      <p:sp>
        <p:nvSpPr>
          <p:cNvPr id="61470" name="Oval 30"/>
          <p:cNvSpPr>
            <a:spLocks noChangeArrowheads="1"/>
          </p:cNvSpPr>
          <p:nvPr/>
        </p:nvSpPr>
        <p:spPr bwMode="auto">
          <a:xfrm>
            <a:off x="1474788" y="4764088"/>
            <a:ext cx="598487" cy="549275"/>
          </a:xfrm>
          <a:prstGeom prst="ellipse">
            <a:avLst/>
          </a:prstGeom>
          <a:solidFill>
            <a:schemeClr val="accent1"/>
          </a:solidFill>
          <a:ln w="9525">
            <a:solidFill>
              <a:schemeClr val="tx1"/>
            </a:solidFill>
            <a:round/>
            <a:headEnd/>
            <a:tailEnd/>
          </a:ln>
          <a:effectLst/>
        </p:spPr>
        <p:txBody>
          <a:bodyPr wrap="none" lIns="103333" tIns="51667" rIns="103333" bIns="51667" anchor="ctr"/>
          <a:lstStyle/>
          <a:p>
            <a:pPr algn="ctr" defTabSz="1046163"/>
            <a:r>
              <a:rPr lang="es-EC" sz="2300" b="1">
                <a:sym typeface="Symbol" pitchFamily="18" charset="2"/>
              </a:rPr>
              <a:t></a:t>
            </a:r>
            <a:r>
              <a:rPr lang="es-ES" sz="2000"/>
              <a:t> </a:t>
            </a:r>
          </a:p>
        </p:txBody>
      </p:sp>
      <p:cxnSp>
        <p:nvCxnSpPr>
          <p:cNvPr id="61471" name="AutoShape 31"/>
          <p:cNvCxnSpPr>
            <a:cxnSpLocks noChangeShapeType="1"/>
            <a:endCxn id="61470" idx="2"/>
          </p:cNvCxnSpPr>
          <p:nvPr/>
        </p:nvCxnSpPr>
        <p:spPr bwMode="auto">
          <a:xfrm>
            <a:off x="827088" y="5038725"/>
            <a:ext cx="647700" cy="0"/>
          </a:xfrm>
          <a:prstGeom prst="straightConnector1">
            <a:avLst/>
          </a:prstGeom>
          <a:noFill/>
          <a:ln w="9525">
            <a:solidFill>
              <a:schemeClr val="tx1"/>
            </a:solidFill>
            <a:round/>
            <a:headEnd/>
            <a:tailEnd type="triangle" w="med" len="med"/>
          </a:ln>
          <a:effectLst/>
        </p:spPr>
      </p:cxnSp>
      <p:sp>
        <p:nvSpPr>
          <p:cNvPr id="61472" name="Text Box 32"/>
          <p:cNvSpPr txBox="1">
            <a:spLocks noChangeArrowheads="1"/>
          </p:cNvSpPr>
          <p:nvPr/>
        </p:nvSpPr>
        <p:spPr bwMode="auto">
          <a:xfrm>
            <a:off x="1052513" y="4999038"/>
            <a:ext cx="682625" cy="409575"/>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73" name="Text Box 33"/>
          <p:cNvSpPr txBox="1">
            <a:spLocks noChangeArrowheads="1"/>
          </p:cNvSpPr>
          <p:nvPr/>
        </p:nvSpPr>
        <p:spPr bwMode="auto">
          <a:xfrm>
            <a:off x="1393825" y="5157788"/>
            <a:ext cx="341313" cy="411162"/>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2000"/>
              <a:t>-</a:t>
            </a:r>
          </a:p>
        </p:txBody>
      </p:sp>
      <p:sp>
        <p:nvSpPr>
          <p:cNvPr id="61474" name="Rectangle 34"/>
          <p:cNvSpPr>
            <a:spLocks noChangeArrowheads="1"/>
          </p:cNvSpPr>
          <p:nvPr/>
        </p:nvSpPr>
        <p:spPr bwMode="auto">
          <a:xfrm>
            <a:off x="8151813" y="4076700"/>
            <a:ext cx="668337" cy="349250"/>
          </a:xfrm>
          <a:prstGeom prst="rect">
            <a:avLst/>
          </a:prstGeom>
          <a:noFill/>
          <a:ln w="9525">
            <a:noFill/>
            <a:miter lim="800000"/>
            <a:headEnd/>
            <a:tailEnd/>
          </a:ln>
          <a:effectLst/>
        </p:spPr>
        <p:txBody>
          <a:bodyPr wrap="none" lIns="103333" tIns="51667" rIns="103333" bIns="51667" anchor="ctr">
            <a:spAutoFit/>
          </a:bodyPr>
          <a:lstStyle/>
          <a:p>
            <a:pPr defTabSz="1033463"/>
            <a:r>
              <a:rPr lang="es-EC" sz="1600" b="1">
                <a:sym typeface="Symbol" pitchFamily="18" charset="2"/>
              </a:rPr>
              <a:t>X</a:t>
            </a:r>
            <a:r>
              <a:rPr lang="es-ES" sz="1600" b="1"/>
              <a:t> (S)</a:t>
            </a:r>
          </a:p>
        </p:txBody>
      </p:sp>
      <p:sp>
        <p:nvSpPr>
          <p:cNvPr id="61475" name="Text Box 35"/>
          <p:cNvSpPr txBox="1">
            <a:spLocks noChangeArrowheads="1"/>
          </p:cNvSpPr>
          <p:nvPr/>
        </p:nvSpPr>
        <p:spPr bwMode="auto">
          <a:xfrm>
            <a:off x="3748088" y="4665663"/>
            <a:ext cx="681037"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U(S)</a:t>
            </a:r>
          </a:p>
        </p:txBody>
      </p:sp>
      <p:sp>
        <p:nvSpPr>
          <p:cNvPr id="61476" name="Text Box 36"/>
          <p:cNvSpPr txBox="1">
            <a:spLocks noChangeArrowheads="1"/>
          </p:cNvSpPr>
          <p:nvPr/>
        </p:nvSpPr>
        <p:spPr bwMode="auto">
          <a:xfrm>
            <a:off x="900113" y="4665663"/>
            <a:ext cx="938212" cy="349250"/>
          </a:xfrm>
          <a:prstGeom prst="rect">
            <a:avLst/>
          </a:prstGeom>
          <a:noFill/>
          <a:ln w="9525">
            <a:noFill/>
            <a:miter lim="800000"/>
            <a:headEnd/>
            <a:tailEnd/>
          </a:ln>
          <a:effectLst/>
        </p:spPr>
        <p:txBody>
          <a:bodyPr lIns="103333" tIns="51667" rIns="103333" bIns="51667">
            <a:spAutoFit/>
          </a:bodyPr>
          <a:lstStyle/>
          <a:p>
            <a:pPr defTabSz="1046163">
              <a:spcBef>
                <a:spcPct val="50000"/>
              </a:spcBef>
            </a:pPr>
            <a:r>
              <a:rPr lang="es-ES" sz="1600" b="1"/>
              <a:t>F</a:t>
            </a:r>
            <a:r>
              <a:rPr lang="es-ES" sz="1600" b="1" baseline="-25000"/>
              <a:t>d</a:t>
            </a:r>
            <a:r>
              <a:rPr lang="es-ES" sz="1600" b="1"/>
              <a:t>(S)</a:t>
            </a:r>
          </a:p>
        </p:txBody>
      </p:sp>
      <p:sp>
        <p:nvSpPr>
          <p:cNvPr id="61477" name="Rectangle 37"/>
          <p:cNvSpPr>
            <a:spLocks noChangeArrowheads="1"/>
          </p:cNvSpPr>
          <p:nvPr/>
        </p:nvSpPr>
        <p:spPr bwMode="auto">
          <a:xfrm>
            <a:off x="2051050" y="5805488"/>
            <a:ext cx="1790700" cy="823912"/>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CONTROLADOR</a:t>
            </a:r>
          </a:p>
          <a:p>
            <a:pPr algn="ctr" defTabSz="1046163"/>
            <a:r>
              <a:rPr lang="es-ES" sz="1600" b="1"/>
              <a:t>K(S</a:t>
            </a:r>
            <a:r>
              <a:rPr lang="es-ES" sz="1600"/>
              <a:t>)</a:t>
            </a:r>
          </a:p>
        </p:txBody>
      </p:sp>
      <p:cxnSp>
        <p:nvCxnSpPr>
          <p:cNvPr id="61478" name="AutoShape 38"/>
          <p:cNvCxnSpPr>
            <a:cxnSpLocks noChangeShapeType="1"/>
          </p:cNvCxnSpPr>
          <p:nvPr/>
        </p:nvCxnSpPr>
        <p:spPr bwMode="auto">
          <a:xfrm rot="5400000">
            <a:off x="5068094" y="96044"/>
            <a:ext cx="250825" cy="5995987"/>
          </a:xfrm>
          <a:prstGeom prst="bentConnector3">
            <a:avLst>
              <a:gd name="adj1" fmla="val 379111"/>
            </a:avLst>
          </a:prstGeom>
          <a:noFill/>
          <a:ln w="9525">
            <a:solidFill>
              <a:schemeClr val="tx1"/>
            </a:solidFill>
            <a:miter lim="800000"/>
            <a:headEnd/>
            <a:tailEnd type="triangle" w="med" len="med"/>
          </a:ln>
          <a:effectLst/>
        </p:spPr>
      </p:cxnSp>
      <p:cxnSp>
        <p:nvCxnSpPr>
          <p:cNvPr id="61479" name="AutoShape 39"/>
          <p:cNvCxnSpPr>
            <a:cxnSpLocks noChangeShapeType="1"/>
            <a:stCxn id="61477" idx="1"/>
            <a:endCxn id="61470" idx="4"/>
          </p:cNvCxnSpPr>
          <p:nvPr/>
        </p:nvCxnSpPr>
        <p:spPr bwMode="auto">
          <a:xfrm rot="10800000">
            <a:off x="1774825" y="5313363"/>
            <a:ext cx="276225" cy="904875"/>
          </a:xfrm>
          <a:prstGeom prst="bentConnector2">
            <a:avLst/>
          </a:prstGeom>
          <a:noFill/>
          <a:ln w="9525">
            <a:solidFill>
              <a:schemeClr val="tx1"/>
            </a:solidFill>
            <a:miter lim="800000"/>
            <a:headEnd/>
            <a:tailEnd type="triangle" w="med" len="med"/>
          </a:ln>
          <a:effectLst/>
        </p:spPr>
      </p:cxnSp>
      <p:sp>
        <p:nvSpPr>
          <p:cNvPr id="61480" name="Rectangle 40"/>
          <p:cNvSpPr>
            <a:spLocks noChangeArrowheads="1"/>
          </p:cNvSpPr>
          <p:nvPr/>
        </p:nvSpPr>
        <p:spPr bwMode="auto">
          <a:xfrm>
            <a:off x="1206500" y="908050"/>
            <a:ext cx="5670550"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Análisis de la Variable no Controlada</a:t>
            </a:r>
          </a:p>
        </p:txBody>
      </p:sp>
      <p:sp>
        <p:nvSpPr>
          <p:cNvPr id="61481" name="Rectangle 41"/>
          <p:cNvSpPr>
            <a:spLocks noChangeArrowheads="1"/>
          </p:cNvSpPr>
          <p:nvPr/>
        </p:nvSpPr>
        <p:spPr bwMode="auto">
          <a:xfrm>
            <a:off x="6096000" y="1417638"/>
            <a:ext cx="1789113" cy="869950"/>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 2</a:t>
            </a:r>
          </a:p>
          <a:p>
            <a:pPr algn="ctr" defTabSz="1046163"/>
            <a:r>
              <a:rPr lang="es-ES" sz="1600" b="1"/>
              <a:t>G2(S)</a:t>
            </a:r>
          </a:p>
        </p:txBody>
      </p:sp>
      <p:sp>
        <p:nvSpPr>
          <p:cNvPr id="61482" name="Line 42"/>
          <p:cNvSpPr>
            <a:spLocks noChangeShapeType="1"/>
          </p:cNvSpPr>
          <p:nvPr/>
        </p:nvSpPr>
        <p:spPr bwMode="auto">
          <a:xfrm flipV="1">
            <a:off x="5651500" y="1851025"/>
            <a:ext cx="0" cy="1082675"/>
          </a:xfrm>
          <a:prstGeom prst="line">
            <a:avLst/>
          </a:prstGeom>
          <a:noFill/>
          <a:ln w="9525">
            <a:solidFill>
              <a:schemeClr val="tx1"/>
            </a:solidFill>
            <a:round/>
            <a:headEnd/>
            <a:tailEnd/>
          </a:ln>
          <a:effectLst/>
        </p:spPr>
        <p:txBody>
          <a:bodyPr/>
          <a:lstStyle/>
          <a:p>
            <a:endParaRPr lang="es-ES"/>
          </a:p>
        </p:txBody>
      </p:sp>
      <p:sp>
        <p:nvSpPr>
          <p:cNvPr id="61483" name="Line 43"/>
          <p:cNvSpPr>
            <a:spLocks noChangeShapeType="1"/>
          </p:cNvSpPr>
          <p:nvPr/>
        </p:nvSpPr>
        <p:spPr bwMode="auto">
          <a:xfrm>
            <a:off x="5651500" y="1851025"/>
            <a:ext cx="433388" cy="0"/>
          </a:xfrm>
          <a:prstGeom prst="line">
            <a:avLst/>
          </a:prstGeom>
          <a:noFill/>
          <a:ln w="9525">
            <a:solidFill>
              <a:schemeClr val="tx1"/>
            </a:solidFill>
            <a:round/>
            <a:headEnd/>
            <a:tailEnd type="triangle" w="med" len="med"/>
          </a:ln>
          <a:effectLst/>
        </p:spPr>
        <p:txBody>
          <a:bodyPr/>
          <a:lstStyle/>
          <a:p>
            <a:endParaRPr lang="es-ES"/>
          </a:p>
        </p:txBody>
      </p:sp>
      <p:sp>
        <p:nvSpPr>
          <p:cNvPr id="61484" name="Rectangle 44"/>
          <p:cNvSpPr>
            <a:spLocks noChangeArrowheads="1"/>
          </p:cNvSpPr>
          <p:nvPr/>
        </p:nvSpPr>
        <p:spPr bwMode="auto">
          <a:xfrm>
            <a:off x="8172450" y="1419225"/>
            <a:ext cx="612775" cy="347663"/>
          </a:xfrm>
          <a:prstGeom prst="rect">
            <a:avLst/>
          </a:prstGeom>
          <a:noFill/>
          <a:ln w="9525">
            <a:noFill/>
            <a:miter lim="800000"/>
            <a:headEnd/>
            <a:tailEnd/>
          </a:ln>
          <a:effectLst/>
        </p:spPr>
        <p:txBody>
          <a:bodyPr wrap="none" lIns="103333" tIns="51667" rIns="103333" bIns="51667" anchor="ctr">
            <a:spAutoFit/>
          </a:bodyPr>
          <a:lstStyle/>
          <a:p>
            <a:pPr defTabSz="1033463"/>
            <a:r>
              <a:rPr lang="es-ES" sz="1600" b="1"/>
              <a:t>X(S)</a:t>
            </a:r>
          </a:p>
        </p:txBody>
      </p:sp>
      <p:cxnSp>
        <p:nvCxnSpPr>
          <p:cNvPr id="61485" name="AutoShape 45"/>
          <p:cNvCxnSpPr>
            <a:cxnSpLocks noChangeShapeType="1"/>
            <a:stCxn id="61481" idx="3"/>
          </p:cNvCxnSpPr>
          <p:nvPr/>
        </p:nvCxnSpPr>
        <p:spPr bwMode="auto">
          <a:xfrm>
            <a:off x="7885113" y="1852613"/>
            <a:ext cx="647700" cy="0"/>
          </a:xfrm>
          <a:prstGeom prst="straightConnector1">
            <a:avLst/>
          </a:prstGeom>
          <a:noFill/>
          <a:ln w="9525">
            <a:solidFill>
              <a:schemeClr val="tx1"/>
            </a:solidFill>
            <a:round/>
            <a:headEnd/>
            <a:tailEnd type="triangle" w="med" len="med"/>
          </a:ln>
          <a:effectLst/>
        </p:spPr>
      </p:cxnSp>
      <p:sp>
        <p:nvSpPr>
          <p:cNvPr id="61486" name="Rectangle 46"/>
          <p:cNvSpPr>
            <a:spLocks noChangeArrowheads="1"/>
          </p:cNvSpPr>
          <p:nvPr/>
        </p:nvSpPr>
        <p:spPr bwMode="auto">
          <a:xfrm>
            <a:off x="4140200" y="5822950"/>
            <a:ext cx="1790700" cy="779463"/>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PLANTA1</a:t>
            </a:r>
          </a:p>
          <a:p>
            <a:pPr algn="ctr" defTabSz="1046163"/>
            <a:r>
              <a:rPr lang="es-ES" sz="1600" b="1"/>
              <a:t>G1(S)</a:t>
            </a:r>
          </a:p>
        </p:txBody>
      </p:sp>
      <p:cxnSp>
        <p:nvCxnSpPr>
          <p:cNvPr id="61487" name="AutoShape 47"/>
          <p:cNvCxnSpPr>
            <a:cxnSpLocks noChangeShapeType="1"/>
            <a:stCxn id="61486" idx="1"/>
            <a:endCxn id="61477" idx="3"/>
          </p:cNvCxnSpPr>
          <p:nvPr/>
        </p:nvCxnSpPr>
        <p:spPr bwMode="auto">
          <a:xfrm flipH="1">
            <a:off x="3841750" y="6213475"/>
            <a:ext cx="298450" cy="4763"/>
          </a:xfrm>
          <a:prstGeom prst="straightConnector1">
            <a:avLst/>
          </a:prstGeom>
          <a:noFill/>
          <a:ln w="9525">
            <a:solidFill>
              <a:schemeClr val="tx1"/>
            </a:solidFill>
            <a:round/>
            <a:headEnd/>
            <a:tailEnd/>
          </a:ln>
          <a:effectLst/>
        </p:spPr>
      </p:cxnSp>
      <p:sp>
        <p:nvSpPr>
          <p:cNvPr id="61488" name="Rectangle 48"/>
          <p:cNvSpPr>
            <a:spLocks noChangeArrowheads="1"/>
          </p:cNvSpPr>
          <p:nvPr/>
        </p:nvSpPr>
        <p:spPr bwMode="auto">
          <a:xfrm>
            <a:off x="6527800" y="4641850"/>
            <a:ext cx="1789113" cy="779463"/>
          </a:xfrm>
          <a:prstGeom prst="rect">
            <a:avLst/>
          </a:prstGeom>
          <a:solidFill>
            <a:schemeClr val="accent1"/>
          </a:solidFill>
          <a:ln w="9525">
            <a:solidFill>
              <a:schemeClr val="tx1"/>
            </a:solidFill>
            <a:miter lim="800000"/>
            <a:headEnd/>
            <a:tailEnd/>
          </a:ln>
          <a:effectLst/>
        </p:spPr>
        <p:txBody>
          <a:bodyPr wrap="none" lIns="103333" tIns="51667" rIns="103333" bIns="51667" anchor="ctr"/>
          <a:lstStyle/>
          <a:p>
            <a:pPr algn="ctr" defTabSz="1046163"/>
            <a:r>
              <a:rPr lang="es-ES" sz="1600" b="1"/>
              <a:t>PLANTA2</a:t>
            </a:r>
          </a:p>
          <a:p>
            <a:pPr algn="ctr" defTabSz="1046163"/>
            <a:r>
              <a:rPr lang="es-ES" sz="1600" b="1"/>
              <a:t>G2(S)</a:t>
            </a:r>
          </a:p>
        </p:txBody>
      </p:sp>
      <p:cxnSp>
        <p:nvCxnSpPr>
          <p:cNvPr id="61489" name="AutoShape 49"/>
          <p:cNvCxnSpPr>
            <a:cxnSpLocks noChangeShapeType="1"/>
            <a:stCxn id="61470" idx="6"/>
            <a:endCxn id="61488" idx="1"/>
          </p:cNvCxnSpPr>
          <p:nvPr/>
        </p:nvCxnSpPr>
        <p:spPr bwMode="auto">
          <a:xfrm flipV="1">
            <a:off x="2073275" y="5032375"/>
            <a:ext cx="4454525" cy="6350"/>
          </a:xfrm>
          <a:prstGeom prst="straightConnector1">
            <a:avLst/>
          </a:prstGeom>
          <a:noFill/>
          <a:ln w="9525">
            <a:solidFill>
              <a:schemeClr val="tx1"/>
            </a:solidFill>
            <a:round/>
            <a:headEnd/>
            <a:tailEnd type="triangle" w="med" len="med"/>
          </a:ln>
          <a:effectLst/>
        </p:spPr>
      </p:cxnSp>
      <p:cxnSp>
        <p:nvCxnSpPr>
          <p:cNvPr id="61490" name="AutoShape 50"/>
          <p:cNvCxnSpPr>
            <a:cxnSpLocks noChangeShapeType="1"/>
            <a:endCxn id="61486" idx="3"/>
          </p:cNvCxnSpPr>
          <p:nvPr/>
        </p:nvCxnSpPr>
        <p:spPr bwMode="auto">
          <a:xfrm rot="5400000">
            <a:off x="5518150" y="5430838"/>
            <a:ext cx="1195387" cy="369888"/>
          </a:xfrm>
          <a:prstGeom prst="bentConnector2">
            <a:avLst/>
          </a:prstGeom>
          <a:noFill/>
          <a:ln w="9525">
            <a:solidFill>
              <a:schemeClr val="tx1"/>
            </a:solidFill>
            <a:miter lim="800000"/>
            <a:headEnd/>
            <a:tailEnd type="triangle" w="med" len="med"/>
          </a:ln>
          <a:effectLst/>
        </p:spPr>
      </p:cxnSp>
      <p:cxnSp>
        <p:nvCxnSpPr>
          <p:cNvPr id="61491" name="AutoShape 51"/>
          <p:cNvCxnSpPr>
            <a:cxnSpLocks noChangeShapeType="1"/>
            <a:stCxn id="61488" idx="3"/>
          </p:cNvCxnSpPr>
          <p:nvPr/>
        </p:nvCxnSpPr>
        <p:spPr bwMode="auto">
          <a:xfrm flipV="1">
            <a:off x="8316913" y="5018088"/>
            <a:ext cx="503237" cy="14287"/>
          </a:xfrm>
          <a:prstGeom prst="straightConnector1">
            <a:avLst/>
          </a:prstGeom>
          <a:noFill/>
          <a:ln w="9525">
            <a:solidFill>
              <a:schemeClr val="tx1"/>
            </a:solidFill>
            <a:round/>
            <a:headEnd/>
            <a:tailEnd type="triangle" w="med" len="med"/>
          </a:ln>
          <a:effectLst/>
        </p:spPr>
      </p:cxnSp>
      <p:graphicFrame>
        <p:nvGraphicFramePr>
          <p:cNvPr id="61492" name="Object 52"/>
          <p:cNvGraphicFramePr>
            <a:graphicFrameLocks noChangeAspect="1"/>
          </p:cNvGraphicFramePr>
          <p:nvPr/>
        </p:nvGraphicFramePr>
        <p:xfrm>
          <a:off x="6372225" y="5805488"/>
          <a:ext cx="2674938" cy="860425"/>
        </p:xfrm>
        <a:graphic>
          <a:graphicData uri="http://schemas.openxmlformats.org/presentationml/2006/ole">
            <p:oleObj spid="_x0000_s61492" name="Ecuación" r:id="rId3" imgW="1523880" imgH="495000" progId="Equation.3">
              <p:embed/>
            </p:oleObj>
          </a:graphicData>
        </a:graphic>
      </p:graphicFrame>
      <p:sp>
        <p:nvSpPr>
          <p:cNvPr id="61493" name="Rectangle 53"/>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2478" name="Group 14"/>
          <p:cNvGraphicFramePr>
            <a:graphicFrameLocks noGrp="1"/>
          </p:cNvGraphicFramePr>
          <p:nvPr>
            <p:ph/>
          </p:nvPr>
        </p:nvGraphicFramePr>
        <p:xfrm>
          <a:off x="1173163" y="1320800"/>
          <a:ext cx="7772400" cy="5327650"/>
        </p:xfrm>
        <a:graphic>
          <a:graphicData uri="http://schemas.openxmlformats.org/drawingml/2006/table">
            <a:tbl>
              <a:tblPr/>
              <a:tblGrid>
                <a:gridCol w="7772400"/>
              </a:tblGrid>
              <a:tr h="5060950">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600" b="1" i="0" u="none" strike="noStrike" cap="none" normalizeH="0" baseline="0" smtClean="0">
                          <a:ln>
                            <a:noFill/>
                          </a:ln>
                          <a:solidFill>
                            <a:schemeClr val="tx1"/>
                          </a:solidFill>
                          <a:effectLst/>
                          <a:latin typeface="Arial" charset="0"/>
                        </a:rPr>
                        <a:t>%..Método del Lugar Geométrico de las Raíces</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600" b="1" i="0" u="none" strike="noStrike" cap="none" normalizeH="0" baseline="0" smtClean="0">
                          <a:ln>
                            <a:noFill/>
                          </a:ln>
                          <a:solidFill>
                            <a:schemeClr val="tx1"/>
                          </a:solidFill>
                          <a:effectLst/>
                          <a:latin typeface="Arial" charset="0"/>
                        </a:rPr>
                        <a:t>%..Análisis de la Variable no Controlada</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600" b="0" i="0" u="none" strike="noStrike" cap="none" normalizeH="0" baseline="0" smtClean="0">
                          <a:ln>
                            <a:noFill/>
                          </a:ln>
                          <a:solidFill>
                            <a:schemeClr val="tx1"/>
                          </a:solidFill>
                          <a:effectLst/>
                          <a:latin typeface="Arial" charset="0"/>
                        </a:rPr>
                        <a:t>q = (M+m)*(I+m*l^2)-(m*l)^2;      </a:t>
                      </a:r>
                      <a:r>
                        <a:rPr kumimoji="1" lang="es-ES" sz="1600" b="1" i="0" u="none" strike="noStrike" cap="none" normalizeH="0" baseline="0" smtClean="0">
                          <a:ln>
                            <a:noFill/>
                          </a:ln>
                          <a:solidFill>
                            <a:schemeClr val="tx1"/>
                          </a:solidFill>
                          <a:effectLst/>
                          <a:latin typeface="Arial" charset="0"/>
                        </a:rPr>
                        <a:t>%..variable utilizada</a:t>
                      </a:r>
                      <a:endParaRPr kumimoji="1" lang="en-US" sz="16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num1 = [m*l/q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den1 = [1 (B*(M+m)+b*(I+m*l^2))/q (B*b-(M+m)*m*g*l)/q -b*m*g*l/q];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pend = </a:t>
                      </a:r>
                      <a:r>
                        <a:rPr kumimoji="1" lang="en-US" sz="1600" b="1" i="0" u="none" strike="noStrike" cap="none" normalizeH="0" baseline="0" smtClean="0">
                          <a:ln>
                            <a:noFill/>
                          </a:ln>
                          <a:solidFill>
                            <a:schemeClr val="tx1"/>
                          </a:solidFill>
                          <a:effectLst/>
                          <a:latin typeface="Arial" charset="0"/>
                        </a:rPr>
                        <a:t>tf</a:t>
                      </a:r>
                      <a:r>
                        <a:rPr kumimoji="1" lang="en-US" sz="1600" b="0" i="0" u="none" strike="noStrike" cap="none" normalizeH="0" baseline="0" smtClean="0">
                          <a:ln>
                            <a:noFill/>
                          </a:ln>
                          <a:solidFill>
                            <a:schemeClr val="tx1"/>
                          </a:solidFill>
                          <a:effectLst/>
                          <a:latin typeface="Arial" charset="0"/>
                        </a:rPr>
                        <a:t>(num,den);</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PID=</a:t>
                      </a:r>
                      <a:r>
                        <a:rPr kumimoji="1" lang="en-US" sz="1600" b="1" i="0" u="none" strike="noStrike" cap="none" normalizeH="0" baseline="0" smtClean="0">
                          <a:ln>
                            <a:noFill/>
                          </a:ln>
                          <a:solidFill>
                            <a:schemeClr val="tx1"/>
                          </a:solidFill>
                          <a:effectLst/>
                          <a:latin typeface="Arial" charset="0"/>
                        </a:rPr>
                        <a:t>tf</a:t>
                      </a:r>
                      <a:r>
                        <a:rPr kumimoji="1" lang="en-US" sz="1600" b="0" i="0" u="none" strike="noStrike" cap="none" normalizeH="0" baseline="0" smtClean="0">
                          <a:ln>
                            <a:noFill/>
                          </a:ln>
                          <a:solidFill>
                            <a:schemeClr val="tx1"/>
                          </a:solidFill>
                          <a:effectLst/>
                          <a:latin typeface="Arial" charset="0"/>
                        </a:rPr>
                        <a:t>([20 100 50],[1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sys_cl= </a:t>
                      </a:r>
                      <a:r>
                        <a:rPr kumimoji="1" lang="en-US" sz="1600" b="1" i="0" u="none" strike="noStrike" cap="none" normalizeH="0" baseline="0" smtClean="0">
                          <a:ln>
                            <a:noFill/>
                          </a:ln>
                          <a:solidFill>
                            <a:schemeClr val="tx1"/>
                          </a:solidFill>
                          <a:effectLst/>
                          <a:latin typeface="Arial" charset="0"/>
                        </a:rPr>
                        <a:t>feedback</a:t>
                      </a:r>
                      <a:r>
                        <a:rPr kumimoji="1" lang="en-US" sz="1600" b="0" i="0" u="none" strike="noStrike" cap="none" normalizeH="0" baseline="0" smtClean="0">
                          <a:ln>
                            <a:noFill/>
                          </a:ln>
                          <a:solidFill>
                            <a:schemeClr val="tx1"/>
                          </a:solidFill>
                          <a:effectLst/>
                          <a:latin typeface="Arial" charset="0"/>
                        </a:rPr>
                        <a:t>(pend,PIDr)</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num2 = [(I+m*l^2)/q B/q -m*g*l/q];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den2 = [1 (B*(M+m)+b*(I+m*l^2))/q (B*b-(M+m)*m*g*l)/q -b*m*g*l/q 0];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G2 = </a:t>
                      </a:r>
                      <a:r>
                        <a:rPr kumimoji="1" lang="en-US" sz="1600" b="1" i="0" u="none" strike="noStrike" cap="none" normalizeH="0" baseline="0" smtClean="0">
                          <a:ln>
                            <a:noFill/>
                          </a:ln>
                          <a:solidFill>
                            <a:schemeClr val="tx1"/>
                          </a:solidFill>
                          <a:effectLst/>
                          <a:latin typeface="Arial" charset="0"/>
                        </a:rPr>
                        <a:t>tf</a:t>
                      </a:r>
                      <a:r>
                        <a:rPr kumimoji="1" lang="en-US" sz="1600" b="0" i="0" u="none" strike="noStrike" cap="none" normalizeH="0" baseline="0" smtClean="0">
                          <a:ln>
                            <a:noFill/>
                          </a:ln>
                          <a:solidFill>
                            <a:schemeClr val="tx1"/>
                          </a:solidFill>
                          <a:effectLst/>
                          <a:latin typeface="Arial" charset="0"/>
                        </a:rPr>
                        <a:t>(num2,den2);</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figure;</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t = 0:0.01:10;                                </a:t>
                      </a:r>
                      <a:r>
                        <a:rPr kumimoji="1" lang="en-US" sz="1600" b="1" i="0" u="none" strike="noStrike" cap="none" normalizeH="0" baseline="0" smtClean="0">
                          <a:ln>
                            <a:noFill/>
                          </a:ln>
                          <a:solidFill>
                            <a:schemeClr val="tx1"/>
                          </a:solidFill>
                          <a:effectLst/>
                          <a:latin typeface="Arial" charset="0"/>
                        </a:rPr>
                        <a:t>% simulation time = 10 seg</a:t>
                      </a:r>
                      <a:endParaRPr kumimoji="1" lang="en-US" sz="16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subplot(2,1,1);</a:t>
                      </a:r>
                      <a:endParaRPr kumimoji="1" lang="fr-FR" sz="16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600" b="1" i="0" u="none" strike="noStrike" cap="none" normalizeH="0" baseline="0" smtClean="0">
                          <a:ln>
                            <a:noFill/>
                          </a:ln>
                          <a:solidFill>
                            <a:schemeClr val="tx1"/>
                          </a:solidFill>
                          <a:effectLst/>
                          <a:latin typeface="Arial" charset="0"/>
                        </a:rPr>
                        <a:t>impulse</a:t>
                      </a:r>
                      <a:r>
                        <a:rPr kumimoji="1" lang="fr-FR" sz="1600" b="0" i="0" u="none" strike="noStrike" cap="none" normalizeH="0" baseline="0" smtClean="0">
                          <a:ln>
                            <a:noFill/>
                          </a:ln>
                          <a:solidFill>
                            <a:schemeClr val="tx1"/>
                          </a:solidFill>
                          <a:effectLst/>
                          <a:latin typeface="Arial" charset="0"/>
                        </a:rPr>
                        <a:t>(sys_cl,t)</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600" b="0" i="0" u="none" strike="noStrike" cap="none" normalizeH="0" baseline="0" smtClean="0">
                          <a:ln>
                            <a:noFill/>
                          </a:ln>
                          <a:solidFill>
                            <a:schemeClr val="tx1"/>
                          </a:solidFill>
                          <a:effectLst/>
                          <a:latin typeface="Arial" charset="0"/>
                        </a:rPr>
                        <a:t>subplot(2,1,2);</a:t>
                      </a:r>
                      <a:endParaRPr kumimoji="1" lang="en-US" sz="16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600" b="0" i="0" u="none" strike="noStrike" cap="none" normalizeH="0" baseline="0" smtClean="0">
                          <a:ln>
                            <a:noFill/>
                          </a:ln>
                          <a:solidFill>
                            <a:schemeClr val="tx1"/>
                          </a:solidFill>
                          <a:effectLst/>
                          <a:latin typeface="Arial" charset="0"/>
                        </a:rPr>
                        <a:t>xpos = </a:t>
                      </a:r>
                      <a:r>
                        <a:rPr kumimoji="1" lang="en-US" sz="1600" b="1" i="0" u="none" strike="noStrike" cap="none" normalizeH="0" baseline="0" smtClean="0">
                          <a:ln>
                            <a:noFill/>
                          </a:ln>
                          <a:solidFill>
                            <a:schemeClr val="tx1"/>
                          </a:solidFill>
                          <a:effectLst/>
                          <a:latin typeface="Arial" charset="0"/>
                        </a:rPr>
                        <a:t>feedback</a:t>
                      </a:r>
                      <a:r>
                        <a:rPr kumimoji="1" lang="en-US" sz="1600" b="0" i="0" u="none" strike="noStrike" cap="none" normalizeH="0" baseline="0" smtClean="0">
                          <a:ln>
                            <a:noFill/>
                          </a:ln>
                          <a:solidFill>
                            <a:schemeClr val="tx1"/>
                          </a:solidFill>
                          <a:effectLst/>
                          <a:latin typeface="Arial" charset="0"/>
                        </a:rPr>
                        <a:t>(1,PID*pend)*G2</a:t>
                      </a:r>
                      <a:endParaRPr kumimoji="1" lang="es-ES" sz="16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600" b="1" i="0" u="none" strike="noStrike" cap="none" normalizeH="0" baseline="0" smtClean="0">
                          <a:ln>
                            <a:noFill/>
                          </a:ln>
                          <a:solidFill>
                            <a:schemeClr val="tx1"/>
                          </a:solidFill>
                          <a:effectLst/>
                          <a:latin typeface="Arial" charset="0"/>
                        </a:rPr>
                        <a:t>impulse</a:t>
                      </a:r>
                      <a:r>
                        <a:rPr kumimoji="1" lang="es-ES" sz="1600" b="0" i="0" u="none" strike="noStrike" cap="none" normalizeH="0" baseline="0" smtClean="0">
                          <a:ln>
                            <a:noFill/>
                          </a:ln>
                          <a:solidFill>
                            <a:schemeClr val="tx1"/>
                          </a:solidFill>
                          <a:effectLst/>
                          <a:latin typeface="Arial" charset="0"/>
                        </a:rPr>
                        <a:t>(xpos,t)</a:t>
                      </a:r>
                      <a:endParaRPr kumimoji="1" lang="es-EC"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62479" name="Rectangle 15"/>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1173163" y="188913"/>
            <a:ext cx="7772400"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Método del LGR</a:t>
            </a:r>
          </a:p>
        </p:txBody>
      </p:sp>
      <p:sp>
        <p:nvSpPr>
          <p:cNvPr id="66565" name="Rectangle 5"/>
          <p:cNvSpPr>
            <a:spLocks noChangeArrowheads="1"/>
          </p:cNvSpPr>
          <p:nvPr/>
        </p:nvSpPr>
        <p:spPr bwMode="auto">
          <a:xfrm>
            <a:off x="1206500" y="908050"/>
            <a:ext cx="5670550"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Análisis de la Variable no Controlada</a:t>
            </a:r>
          </a:p>
        </p:txBody>
      </p:sp>
      <p:pic>
        <p:nvPicPr>
          <p:cNvPr id="66566" name="Picture 6"/>
          <p:cNvPicPr>
            <a:picLocks noChangeAspect="1" noChangeArrowheads="1"/>
          </p:cNvPicPr>
          <p:nvPr>
            <p:ph/>
          </p:nvPr>
        </p:nvPicPr>
        <p:blipFill>
          <a:blip r:embed="rId2"/>
          <a:srcRect/>
          <a:stretch>
            <a:fillRect/>
          </a:stretch>
        </p:blipFill>
        <p:spPr>
          <a:xfrm>
            <a:off x="1763713" y="1484313"/>
            <a:ext cx="6669087" cy="5002212"/>
          </a:xfrm>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1173163" y="0"/>
            <a:ext cx="6783387"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Controlador Método del LGR</a:t>
            </a:r>
          </a:p>
        </p:txBody>
      </p:sp>
      <p:sp>
        <p:nvSpPr>
          <p:cNvPr id="68613" name="Rectangle 5"/>
          <p:cNvSpPr>
            <a:spLocks noChangeArrowheads="1"/>
          </p:cNvSpPr>
          <p:nvPr/>
        </p:nvSpPr>
        <p:spPr bwMode="auto">
          <a:xfrm>
            <a:off x="1206500"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Análisis de la Variable no Controlada en SIMULINK</a:t>
            </a:r>
          </a:p>
        </p:txBody>
      </p:sp>
      <p:pic>
        <p:nvPicPr>
          <p:cNvPr id="68614" name="Picture 6"/>
          <p:cNvPicPr>
            <a:picLocks noChangeAspect="1" noChangeArrowheads="1"/>
          </p:cNvPicPr>
          <p:nvPr/>
        </p:nvPicPr>
        <p:blipFill>
          <a:blip r:embed="rId2"/>
          <a:srcRect l="13080" t="4312" r="6483" b="15253"/>
          <a:stretch>
            <a:fillRect/>
          </a:stretch>
        </p:blipFill>
        <p:spPr bwMode="auto">
          <a:xfrm>
            <a:off x="1306513" y="1268413"/>
            <a:ext cx="6611937" cy="2665412"/>
          </a:xfrm>
          <a:prstGeom prst="rect">
            <a:avLst/>
          </a:prstGeom>
          <a:noFill/>
          <a:ln w="9525">
            <a:noFill/>
            <a:miter lim="800000"/>
            <a:headEnd/>
            <a:tailEnd/>
          </a:ln>
        </p:spPr>
      </p:pic>
      <p:pic>
        <p:nvPicPr>
          <p:cNvPr id="68615" name="Picture 7"/>
          <p:cNvPicPr>
            <a:picLocks noChangeAspect="1" noChangeArrowheads="1"/>
          </p:cNvPicPr>
          <p:nvPr/>
        </p:nvPicPr>
        <p:blipFill>
          <a:blip r:embed="rId3"/>
          <a:srcRect r="3928"/>
          <a:stretch>
            <a:fillRect/>
          </a:stretch>
        </p:blipFill>
        <p:spPr bwMode="auto">
          <a:xfrm>
            <a:off x="962025" y="3738563"/>
            <a:ext cx="4041775" cy="3028950"/>
          </a:xfrm>
          <a:prstGeom prst="rect">
            <a:avLst/>
          </a:prstGeom>
          <a:noFill/>
        </p:spPr>
      </p:pic>
      <p:pic>
        <p:nvPicPr>
          <p:cNvPr id="68616" name="Picture 8"/>
          <p:cNvPicPr>
            <a:picLocks noChangeAspect="1" noChangeArrowheads="1"/>
          </p:cNvPicPr>
          <p:nvPr/>
        </p:nvPicPr>
        <p:blipFill>
          <a:blip r:embed="rId4"/>
          <a:srcRect l="2356" r="3142"/>
          <a:stretch>
            <a:fillRect/>
          </a:stretch>
        </p:blipFill>
        <p:spPr bwMode="auto">
          <a:xfrm>
            <a:off x="5149850" y="3881438"/>
            <a:ext cx="3976688" cy="27654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187450" y="3429000"/>
            <a:ext cx="7777163" cy="863600"/>
          </a:xfrm>
          <a:prstGeom prst="rect">
            <a:avLst/>
          </a:prstGeom>
          <a:solidFill>
            <a:schemeClr val="accent1"/>
          </a:solidFill>
          <a:ln w="28575">
            <a:noFill/>
            <a:miter lim="800000"/>
            <a:headEnd/>
            <a:tailEnd type="none" w="med" len="lg"/>
          </a:ln>
          <a:effectLst>
            <a:prstShdw prst="shdw17" dist="117088" dir="13763922">
              <a:schemeClr val="accent1">
                <a:gamma/>
                <a:shade val="60000"/>
                <a:invGamma/>
              </a:schemeClr>
            </a:prstShdw>
          </a:effectLst>
        </p:spPr>
        <p:txBody>
          <a:bodyPr wrap="none" anchor="ctr"/>
          <a:lstStyle/>
          <a:p>
            <a:endParaRPr lang="es-ES"/>
          </a:p>
        </p:txBody>
      </p:sp>
      <p:sp>
        <p:nvSpPr>
          <p:cNvPr id="70659" name="Rectangle 3"/>
          <p:cNvSpPr>
            <a:spLocks noGrp="1" noChangeArrowheads="1"/>
          </p:cNvSpPr>
          <p:nvPr>
            <p:ph type="title"/>
          </p:nvPr>
        </p:nvSpPr>
        <p:spPr>
          <a:noFill/>
          <a:ln/>
        </p:spPr>
        <p:txBody>
          <a:bodyPr/>
          <a:lstStyle/>
          <a:p>
            <a:r>
              <a:rPr lang="es-ES"/>
              <a:t>Contenidos</a:t>
            </a:r>
          </a:p>
        </p:txBody>
      </p:sp>
      <p:sp>
        <p:nvSpPr>
          <p:cNvPr id="70660" name="Rectangle 4"/>
          <p:cNvSpPr>
            <a:spLocks noGrp="1" noChangeArrowheads="1"/>
          </p:cNvSpPr>
          <p:nvPr>
            <p:ph type="body" idx="1"/>
          </p:nvPr>
        </p:nvSpPr>
        <p:spPr>
          <a:xfrm>
            <a:off x="1187450" y="1628775"/>
            <a:ext cx="7772400" cy="4114800"/>
          </a:xfrm>
          <a:noFill/>
          <a:ln/>
        </p:spPr>
        <p:txBody>
          <a:bodyPr/>
          <a:lstStyle/>
          <a:p>
            <a:pPr>
              <a:lnSpc>
                <a:spcPct val="90000"/>
              </a:lnSpc>
            </a:pPr>
            <a:r>
              <a:rPr lang="es-ES_tradnl"/>
              <a:t>1. Introducción</a:t>
            </a:r>
          </a:p>
          <a:p>
            <a:pPr>
              <a:lnSpc>
                <a:spcPct val="90000"/>
              </a:lnSpc>
            </a:pPr>
            <a:r>
              <a:rPr lang="es-ES_tradnl"/>
              <a:t>2. Modelado y Respuesta a L.A. del Sistema.</a:t>
            </a:r>
          </a:p>
          <a:p>
            <a:pPr>
              <a:lnSpc>
                <a:spcPct val="90000"/>
              </a:lnSpc>
            </a:pPr>
            <a:r>
              <a:rPr lang="es-ES_tradnl"/>
              <a:t>3</a:t>
            </a:r>
            <a:r>
              <a:rPr lang="es-ES_tradnl">
                <a:solidFill>
                  <a:schemeClr val="folHlink"/>
                </a:solidFill>
              </a:rPr>
              <a:t>. </a:t>
            </a:r>
            <a:r>
              <a:rPr lang="es-ES_tradnl"/>
              <a:t>Método del LGR para el análisis del Sistema de Control.</a:t>
            </a:r>
            <a:r>
              <a:rPr lang="es-ES_tradnl">
                <a:solidFill>
                  <a:schemeClr val="folHlink"/>
                </a:solidFill>
              </a:rPr>
              <a:t>.</a:t>
            </a:r>
          </a:p>
          <a:p>
            <a:pPr>
              <a:lnSpc>
                <a:spcPct val="90000"/>
              </a:lnSpc>
            </a:pPr>
            <a:r>
              <a:rPr lang="es-ES_tradnl">
                <a:solidFill>
                  <a:schemeClr val="folHlink"/>
                </a:solidFill>
              </a:rPr>
              <a:t>4. </a:t>
            </a:r>
            <a:r>
              <a:rPr lang="es-ES_tradnl"/>
              <a:t>Método de Ubicación de Polos para el análisis del Sistema de Control</a:t>
            </a:r>
            <a:r>
              <a:rPr lang="es-ES_tradnl">
                <a:solidFill>
                  <a:schemeClr val="folHlink"/>
                </a:solidFill>
              </a:rPr>
              <a:t>.</a:t>
            </a:r>
          </a:p>
          <a:p>
            <a:pPr>
              <a:lnSpc>
                <a:spcPct val="90000"/>
              </a:lnSpc>
            </a:pPr>
            <a:r>
              <a:rPr lang="es-ES_tradnl"/>
              <a:t>5. LQR en el Diseño Final del Sistema de Control.</a:t>
            </a:r>
          </a:p>
          <a:p>
            <a:pPr>
              <a:lnSpc>
                <a:spcPct val="90000"/>
              </a:lnSpc>
            </a:pPr>
            <a:r>
              <a:rPr lang="es-ES_tradnl"/>
              <a:t>6. Conclusiones y Recomendaciones.</a:t>
            </a:r>
          </a:p>
          <a:p>
            <a:pPr>
              <a:lnSpc>
                <a:spcPct val="90000"/>
              </a:lnSpc>
              <a:buFont typeface="Monotype Sorts" pitchFamily="2" charset="2"/>
              <a:buNone/>
            </a:pPr>
            <a:endParaRPr lang="es-E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71685"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Controlabilidad y Observabilidad:</a:t>
            </a:r>
          </a:p>
        </p:txBody>
      </p:sp>
      <p:graphicFrame>
        <p:nvGraphicFramePr>
          <p:cNvPr id="71686" name="Object 6"/>
          <p:cNvGraphicFramePr>
            <a:graphicFrameLocks noChangeAspect="1"/>
          </p:cNvGraphicFramePr>
          <p:nvPr>
            <p:ph sz="half" idx="1"/>
          </p:nvPr>
        </p:nvGraphicFramePr>
        <p:xfrm>
          <a:off x="3995738" y="1628775"/>
          <a:ext cx="1406525" cy="741363"/>
        </p:xfrm>
        <a:graphic>
          <a:graphicData uri="http://schemas.openxmlformats.org/presentationml/2006/ole">
            <p:oleObj spid="_x0000_s71686" name="Ecuación" r:id="rId3" imgW="939392" imgH="495085" progId="Equation.3">
              <p:embed/>
            </p:oleObj>
          </a:graphicData>
        </a:graphic>
      </p:graphicFrame>
      <p:sp>
        <p:nvSpPr>
          <p:cNvPr id="71688" name="Text Box 8"/>
          <p:cNvSpPr txBox="1">
            <a:spLocks noChangeArrowheads="1"/>
          </p:cNvSpPr>
          <p:nvPr/>
        </p:nvSpPr>
        <p:spPr bwMode="auto">
          <a:xfrm>
            <a:off x="1116013" y="2657475"/>
            <a:ext cx="7848600" cy="915988"/>
          </a:xfrm>
          <a:prstGeom prst="rect">
            <a:avLst/>
          </a:prstGeom>
          <a:noFill/>
          <a:ln w="9525">
            <a:noFill/>
            <a:miter lim="800000"/>
            <a:headEnd/>
            <a:tailEnd/>
          </a:ln>
          <a:effectLst/>
        </p:spPr>
        <p:txBody>
          <a:bodyPr>
            <a:spAutoFit/>
          </a:bodyPr>
          <a:lstStyle/>
          <a:p>
            <a:pPr algn="just">
              <a:spcBef>
                <a:spcPct val="50000"/>
              </a:spcBef>
            </a:pPr>
            <a:r>
              <a:rPr lang="es-ES" b="1"/>
              <a:t>Controlabilidad:</a:t>
            </a:r>
            <a:r>
              <a:rPr lang="es-ES"/>
              <a:t>   Un sistema es controlable en el tiempo to, si se puede llevar de cualquier estado inicial X(to) a cualquier otro estado, mediante un vector de control sin restricciones, en un intervalo de tiempo finito.</a:t>
            </a:r>
          </a:p>
        </p:txBody>
      </p:sp>
      <p:graphicFrame>
        <p:nvGraphicFramePr>
          <p:cNvPr id="71689" name="Object 9"/>
          <p:cNvGraphicFramePr>
            <a:graphicFrameLocks noChangeAspect="1"/>
          </p:cNvGraphicFramePr>
          <p:nvPr>
            <p:ph sz="half" idx="2"/>
          </p:nvPr>
        </p:nvGraphicFramePr>
        <p:xfrm>
          <a:off x="3406775" y="5222875"/>
          <a:ext cx="3397250" cy="438150"/>
        </p:xfrm>
        <a:graphic>
          <a:graphicData uri="http://schemas.openxmlformats.org/presentationml/2006/ole">
            <p:oleObj spid="_x0000_s71689" name="Ecuación" r:id="rId4" imgW="2260600" imgH="292100" progId="Equation.3">
              <p:embed/>
            </p:oleObj>
          </a:graphicData>
        </a:graphic>
      </p:graphicFrame>
      <p:sp>
        <p:nvSpPr>
          <p:cNvPr id="71692" name="Text Box 12"/>
          <p:cNvSpPr txBox="1">
            <a:spLocks noChangeArrowheads="1"/>
          </p:cNvSpPr>
          <p:nvPr/>
        </p:nvSpPr>
        <p:spPr bwMode="auto">
          <a:xfrm>
            <a:off x="1116013" y="4005263"/>
            <a:ext cx="5041900" cy="779462"/>
          </a:xfrm>
          <a:prstGeom prst="rect">
            <a:avLst/>
          </a:prstGeom>
          <a:noFill/>
          <a:ln w="9525">
            <a:noFill/>
            <a:miter lim="800000"/>
            <a:headEnd/>
            <a:tailEnd/>
          </a:ln>
          <a:effectLst/>
        </p:spPr>
        <p:txBody>
          <a:bodyPr>
            <a:spAutoFit/>
          </a:bodyPr>
          <a:lstStyle/>
          <a:p>
            <a:pPr>
              <a:spcBef>
                <a:spcPct val="50000"/>
              </a:spcBef>
            </a:pPr>
            <a:r>
              <a:rPr lang="es-ES" b="1"/>
              <a:t>Condición de Controlabilidad: </a:t>
            </a:r>
          </a:p>
          <a:p>
            <a:pPr>
              <a:spcBef>
                <a:spcPct val="50000"/>
              </a:spcBef>
            </a:pPr>
            <a:r>
              <a:rPr lang="es-ES"/>
              <a:t>Matriz de Controlabilidad no singular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75779" name="Rectangle 3"/>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Controlabilidad y Observabilidad:</a:t>
            </a:r>
          </a:p>
        </p:txBody>
      </p:sp>
      <p:graphicFrame>
        <p:nvGraphicFramePr>
          <p:cNvPr id="75780" name="Object 4"/>
          <p:cNvGraphicFramePr>
            <a:graphicFrameLocks noChangeAspect="1"/>
          </p:cNvGraphicFramePr>
          <p:nvPr>
            <p:ph sz="half" idx="1"/>
          </p:nvPr>
        </p:nvGraphicFramePr>
        <p:xfrm>
          <a:off x="3995738" y="1628775"/>
          <a:ext cx="1406525" cy="741363"/>
        </p:xfrm>
        <a:graphic>
          <a:graphicData uri="http://schemas.openxmlformats.org/presentationml/2006/ole">
            <p:oleObj spid="_x0000_s75780" name="Ecuación" r:id="rId3" imgW="939392" imgH="495085" progId="Equation.3">
              <p:embed/>
            </p:oleObj>
          </a:graphicData>
        </a:graphic>
      </p:graphicFrame>
      <p:sp>
        <p:nvSpPr>
          <p:cNvPr id="75781" name="Text Box 5"/>
          <p:cNvSpPr txBox="1">
            <a:spLocks noChangeArrowheads="1"/>
          </p:cNvSpPr>
          <p:nvPr/>
        </p:nvSpPr>
        <p:spPr bwMode="auto">
          <a:xfrm>
            <a:off x="1116013" y="2657475"/>
            <a:ext cx="7848600" cy="915988"/>
          </a:xfrm>
          <a:prstGeom prst="rect">
            <a:avLst/>
          </a:prstGeom>
          <a:noFill/>
          <a:ln w="9525">
            <a:noFill/>
            <a:miter lim="800000"/>
            <a:headEnd/>
            <a:tailEnd/>
          </a:ln>
          <a:effectLst/>
        </p:spPr>
        <p:txBody>
          <a:bodyPr>
            <a:spAutoFit/>
          </a:bodyPr>
          <a:lstStyle/>
          <a:p>
            <a:pPr algn="just">
              <a:spcBef>
                <a:spcPct val="50000"/>
              </a:spcBef>
            </a:pPr>
            <a:r>
              <a:rPr lang="es-ES" b="1"/>
              <a:t>Observabilidad:</a:t>
            </a:r>
            <a:r>
              <a:rPr lang="es-ES"/>
              <a:t>   Un sistema es observable en el tiempo to si, con el sistema en el estado X(to), es posible determinar este estado a partir de la observación de la salida durante un intervalo de tiempo finito.</a:t>
            </a:r>
          </a:p>
        </p:txBody>
      </p:sp>
      <p:sp>
        <p:nvSpPr>
          <p:cNvPr id="75783" name="Text Box 7"/>
          <p:cNvSpPr txBox="1">
            <a:spLocks noChangeArrowheads="1"/>
          </p:cNvSpPr>
          <p:nvPr/>
        </p:nvSpPr>
        <p:spPr bwMode="auto">
          <a:xfrm>
            <a:off x="1116013" y="4005263"/>
            <a:ext cx="5041900" cy="779462"/>
          </a:xfrm>
          <a:prstGeom prst="rect">
            <a:avLst/>
          </a:prstGeom>
          <a:noFill/>
          <a:ln w="9525">
            <a:noFill/>
            <a:miter lim="800000"/>
            <a:headEnd/>
            <a:tailEnd/>
          </a:ln>
          <a:effectLst/>
        </p:spPr>
        <p:txBody>
          <a:bodyPr>
            <a:spAutoFit/>
          </a:bodyPr>
          <a:lstStyle/>
          <a:p>
            <a:pPr>
              <a:spcBef>
                <a:spcPct val="50000"/>
              </a:spcBef>
            </a:pPr>
            <a:r>
              <a:rPr lang="es-ES" b="1"/>
              <a:t>Condición de Observabilidad: </a:t>
            </a:r>
          </a:p>
          <a:p>
            <a:pPr>
              <a:spcBef>
                <a:spcPct val="50000"/>
              </a:spcBef>
            </a:pPr>
            <a:r>
              <a:rPr lang="es-ES"/>
              <a:t>Matriz de Observabilidad no singular</a:t>
            </a:r>
          </a:p>
        </p:txBody>
      </p:sp>
      <p:graphicFrame>
        <p:nvGraphicFramePr>
          <p:cNvPr id="75785" name="Object 9"/>
          <p:cNvGraphicFramePr>
            <a:graphicFrameLocks noGrp="1" noChangeAspect="1"/>
          </p:cNvGraphicFramePr>
          <p:nvPr>
            <p:ph sz="half" idx="2"/>
          </p:nvPr>
        </p:nvGraphicFramePr>
        <p:xfrm>
          <a:off x="3132138" y="5013325"/>
          <a:ext cx="4348162" cy="704850"/>
        </p:xfrm>
        <a:graphic>
          <a:graphicData uri="http://schemas.openxmlformats.org/presentationml/2006/ole">
            <p:oleObj spid="_x0000_s75785" name="Ecuación" r:id="rId4" imgW="2895600" imgH="469900" progId="Equation.3">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74757"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Diseño por Ubicación de Polos:</a:t>
            </a:r>
          </a:p>
        </p:txBody>
      </p:sp>
      <p:graphicFrame>
        <p:nvGraphicFramePr>
          <p:cNvPr id="74758" name="Object 6"/>
          <p:cNvGraphicFramePr>
            <a:graphicFrameLocks noChangeAspect="1"/>
          </p:cNvGraphicFramePr>
          <p:nvPr/>
        </p:nvGraphicFramePr>
        <p:xfrm>
          <a:off x="3995738" y="1628775"/>
          <a:ext cx="1406525" cy="741363"/>
        </p:xfrm>
        <a:graphic>
          <a:graphicData uri="http://schemas.openxmlformats.org/presentationml/2006/ole">
            <p:oleObj spid="_x0000_s74758" name="Ecuación" r:id="rId3" imgW="939392" imgH="495085" progId="Equation.3">
              <p:embed/>
            </p:oleObj>
          </a:graphicData>
        </a:graphic>
      </p:graphicFrame>
      <p:graphicFrame>
        <p:nvGraphicFramePr>
          <p:cNvPr id="74759" name="Object 7"/>
          <p:cNvGraphicFramePr>
            <a:graphicFrameLocks noChangeAspect="1"/>
          </p:cNvGraphicFramePr>
          <p:nvPr/>
        </p:nvGraphicFramePr>
        <p:xfrm>
          <a:off x="1952625" y="2701925"/>
          <a:ext cx="965200" cy="306388"/>
        </p:xfrm>
        <a:graphic>
          <a:graphicData uri="http://schemas.openxmlformats.org/presentationml/2006/ole">
            <p:oleObj spid="_x0000_s74759" name="Ecuación" r:id="rId4" imgW="647419" imgH="203112" progId="Equation.3">
              <p:embed/>
            </p:oleObj>
          </a:graphicData>
        </a:graphic>
      </p:graphicFrame>
      <p:graphicFrame>
        <p:nvGraphicFramePr>
          <p:cNvPr id="74760" name="Object 8"/>
          <p:cNvGraphicFramePr>
            <a:graphicFrameLocks noChangeAspect="1"/>
          </p:cNvGraphicFramePr>
          <p:nvPr/>
        </p:nvGraphicFramePr>
        <p:xfrm>
          <a:off x="3929063" y="2638425"/>
          <a:ext cx="1519237" cy="341313"/>
        </p:xfrm>
        <a:graphic>
          <a:graphicData uri="http://schemas.openxmlformats.org/presentationml/2006/ole">
            <p:oleObj spid="_x0000_s74760" name="Ecuación" r:id="rId5" imgW="1054100" imgH="228600" progId="Equation.3">
              <p:embed/>
            </p:oleObj>
          </a:graphicData>
        </a:graphic>
      </p:graphicFrame>
      <p:graphicFrame>
        <p:nvGraphicFramePr>
          <p:cNvPr id="74761" name="Object 9"/>
          <p:cNvGraphicFramePr>
            <a:graphicFrameLocks noChangeAspect="1"/>
          </p:cNvGraphicFramePr>
          <p:nvPr/>
        </p:nvGraphicFramePr>
        <p:xfrm>
          <a:off x="6481763" y="2565400"/>
          <a:ext cx="2051050" cy="420688"/>
        </p:xfrm>
        <a:graphic>
          <a:graphicData uri="http://schemas.openxmlformats.org/presentationml/2006/ole">
            <p:oleObj spid="_x0000_s74761" name="Ecuación" r:id="rId6" imgW="1358900" imgH="279400" progId="Equation.3">
              <p:embed/>
            </p:oleObj>
          </a:graphicData>
        </a:graphic>
      </p:graphicFrame>
      <p:sp>
        <p:nvSpPr>
          <p:cNvPr id="74762" name="Text Box 10"/>
          <p:cNvSpPr txBox="1">
            <a:spLocks noChangeArrowheads="1"/>
          </p:cNvSpPr>
          <p:nvPr/>
        </p:nvSpPr>
        <p:spPr bwMode="auto">
          <a:xfrm>
            <a:off x="1042988" y="3357563"/>
            <a:ext cx="7200900" cy="641350"/>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a:t>Los valores característicos de la  matriz A-BK se denominan </a:t>
            </a:r>
            <a:r>
              <a:rPr lang="es-ES" b="1" u="sng"/>
              <a:t>Polos Reguladores</a:t>
            </a:r>
          </a:p>
        </p:txBody>
      </p:sp>
      <p:graphicFrame>
        <p:nvGraphicFramePr>
          <p:cNvPr id="74763" name="Object 11"/>
          <p:cNvGraphicFramePr>
            <a:graphicFrameLocks noChangeAspect="1"/>
          </p:cNvGraphicFramePr>
          <p:nvPr/>
        </p:nvGraphicFramePr>
        <p:xfrm>
          <a:off x="1116013" y="4613275"/>
          <a:ext cx="6567487" cy="514350"/>
        </p:xfrm>
        <a:graphic>
          <a:graphicData uri="http://schemas.openxmlformats.org/presentationml/2006/ole">
            <p:oleObj spid="_x0000_s74763" name="Ecuación" r:id="rId7" imgW="4305300" imgH="342900" progId="Equation.3">
              <p:embed/>
            </p:oleObj>
          </a:graphicData>
        </a:graphic>
      </p:graphicFrame>
      <p:graphicFrame>
        <p:nvGraphicFramePr>
          <p:cNvPr id="74764" name="Object 12"/>
          <p:cNvGraphicFramePr>
            <a:graphicFrameLocks noChangeAspect="1"/>
          </p:cNvGraphicFramePr>
          <p:nvPr/>
        </p:nvGraphicFramePr>
        <p:xfrm>
          <a:off x="2832100" y="5873750"/>
          <a:ext cx="4297363" cy="434975"/>
        </p:xfrm>
        <a:graphic>
          <a:graphicData uri="http://schemas.openxmlformats.org/presentationml/2006/ole">
            <p:oleObj spid="_x0000_s74764" name="Ecuación" r:id="rId8" imgW="2946400" imgH="292100" progId="Equation.3">
              <p:embed/>
            </p:oleObj>
          </a:graphicData>
        </a:graphic>
      </p:graphicFrame>
      <p:sp>
        <p:nvSpPr>
          <p:cNvPr id="74765" name="Text Box 13"/>
          <p:cNvSpPr txBox="1">
            <a:spLocks noChangeArrowheads="1"/>
          </p:cNvSpPr>
          <p:nvPr/>
        </p:nvSpPr>
        <p:spPr bwMode="auto">
          <a:xfrm>
            <a:off x="1046163" y="4164013"/>
            <a:ext cx="3956050" cy="412750"/>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100" b="1"/>
              <a:t>Fórmula de Ackermann:</a:t>
            </a:r>
          </a:p>
        </p:txBody>
      </p:sp>
      <p:sp>
        <p:nvSpPr>
          <p:cNvPr id="74766" name="Text Box 14"/>
          <p:cNvSpPr txBox="1">
            <a:spLocks noChangeArrowheads="1"/>
          </p:cNvSpPr>
          <p:nvPr/>
        </p:nvSpPr>
        <p:spPr bwMode="auto">
          <a:xfrm>
            <a:off x="1208088" y="5513388"/>
            <a:ext cx="1944687" cy="366712"/>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a:t>Donde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Introducción</a:t>
            </a:r>
          </a:p>
        </p:txBody>
      </p:sp>
      <p:sp>
        <p:nvSpPr>
          <p:cNvPr id="9223" name="Rectangle 7"/>
          <p:cNvSpPr>
            <a:spLocks noGrp="1" noChangeArrowheads="1"/>
          </p:cNvSpPr>
          <p:nvPr>
            <p:ph type="body" idx="1"/>
          </p:nvPr>
        </p:nvSpPr>
        <p:spPr>
          <a:xfrm>
            <a:off x="1376363" y="1038225"/>
            <a:ext cx="7516812" cy="4191000"/>
          </a:xfrm>
          <a:noFill/>
          <a:ln/>
        </p:spPr>
        <p:txBody>
          <a:bodyPr/>
          <a:lstStyle/>
          <a:p>
            <a:pPr algn="just"/>
            <a:r>
              <a:rPr lang="es-ES_tradnl" sz="2600"/>
              <a:t>Aplicaciones análogas:</a:t>
            </a:r>
          </a:p>
          <a:p>
            <a:pPr algn="just"/>
            <a:endParaRPr lang="es-ES_tradnl" sz="2600"/>
          </a:p>
          <a:p>
            <a:pPr algn="just">
              <a:buFontTx/>
              <a:buChar char="•"/>
            </a:pPr>
            <a:r>
              <a:rPr lang="es-ES_tradnl" sz="2600"/>
              <a:t>Robótica.</a:t>
            </a:r>
          </a:p>
          <a:p>
            <a:pPr algn="just">
              <a:buFontTx/>
              <a:buChar char="•"/>
            </a:pPr>
            <a:r>
              <a:rPr lang="es-ES_tradnl" sz="2600"/>
              <a:t>Posicionamiento satelital con respecto a la tierra.</a:t>
            </a:r>
          </a:p>
          <a:p>
            <a:pPr algn="just">
              <a:buFontTx/>
              <a:buChar char="•"/>
            </a:pPr>
            <a:r>
              <a:rPr lang="es-ES_tradnl" sz="2600"/>
              <a:t>Plataforma para el lanzamiento de cohetes</a:t>
            </a:r>
          </a:p>
          <a:p>
            <a:pPr algn="just">
              <a:buFontTx/>
              <a:buChar char="•"/>
            </a:pPr>
            <a:r>
              <a:rPr lang="es-ES_tradnl" sz="2600"/>
              <a:t>Estabilidad de Grúas y edificios, etc.</a:t>
            </a:r>
          </a:p>
          <a:p>
            <a:pPr algn="just">
              <a:buFontTx/>
              <a:buChar char="•"/>
            </a:pPr>
            <a:endParaRPr lang="es-ES_tradnl" sz="2600"/>
          </a:p>
          <a:p>
            <a:endParaRPr lang="es-ES_tradnl"/>
          </a:p>
          <a:p>
            <a:pPr algn="just">
              <a:lnSpc>
                <a:spcPct val="90000"/>
              </a:lnSpc>
              <a:buFont typeface="Monotype Sorts" pitchFamily="2" charset="2"/>
              <a:buNone/>
            </a:pPr>
            <a:endParaRPr lang="es-ES_tradnl"/>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6826" name="Group 26"/>
          <p:cNvGraphicFramePr>
            <a:graphicFrameLocks noGrp="1"/>
          </p:cNvGraphicFramePr>
          <p:nvPr>
            <p:ph/>
          </p:nvPr>
        </p:nvGraphicFramePr>
        <p:xfrm>
          <a:off x="1173163" y="44450"/>
          <a:ext cx="7772400" cy="6635750"/>
        </p:xfrm>
        <a:graphic>
          <a:graphicData uri="http://schemas.openxmlformats.org/drawingml/2006/table">
            <a:tbl>
              <a:tblPr/>
              <a:tblGrid>
                <a:gridCol w="7772400"/>
              </a:tblGrid>
              <a:tr h="4916488">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1" i="0" u="none" strike="noStrike" cap="none" normalizeH="0" baseline="0" smtClean="0">
                          <a:ln>
                            <a:noFill/>
                          </a:ln>
                          <a:solidFill>
                            <a:schemeClr val="tx1"/>
                          </a:solidFill>
                          <a:effectLst/>
                          <a:latin typeface="Arial" charset="0"/>
                        </a:rPr>
                        <a:t>%....Matriz de Ganancias de Realimentación de Estados</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q = (M+m)*(I+m*l^2)-(m*l)^2;     </a:t>
                      </a:r>
                      <a:r>
                        <a:rPr kumimoji="1" lang="es-EC" sz="1500" b="1" i="0" u="none" strike="noStrike" cap="none" normalizeH="0" baseline="0" smtClean="0">
                          <a:ln>
                            <a:noFill/>
                          </a:ln>
                          <a:solidFill>
                            <a:schemeClr val="tx1"/>
                          </a:solidFill>
                          <a:effectLst/>
                          <a:latin typeface="Arial" charset="0"/>
                        </a:rPr>
                        <a:t>%</a:t>
                      </a:r>
                      <a:r>
                        <a:rPr kumimoji="1" lang="es-EC" sz="1500" b="0" i="0" u="none" strike="noStrike" cap="none" normalizeH="0" baseline="0" smtClean="0">
                          <a:ln>
                            <a:noFill/>
                          </a:ln>
                          <a:solidFill>
                            <a:schemeClr val="tx1"/>
                          </a:solidFill>
                          <a:effectLst/>
                          <a:latin typeface="Arial" charset="0"/>
                        </a:rPr>
                        <a:t> </a:t>
                      </a:r>
                      <a:r>
                        <a:rPr kumimoji="1" lang="es-EC" sz="1500" b="1" i="0" u="none" strike="noStrike" cap="none" normalizeH="0" baseline="0" smtClean="0">
                          <a:ln>
                            <a:noFill/>
                          </a:ln>
                          <a:solidFill>
                            <a:schemeClr val="tx1"/>
                          </a:solidFill>
                          <a:effectLst/>
                          <a:latin typeface="Arial" charset="0"/>
                        </a:rPr>
                        <a:t>Denominador para las Matrices A y B</a:t>
                      </a:r>
                      <a:endParaRPr kumimoji="1" lang="en-US"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A = [0          1          0        0;</a:t>
                      </a:r>
                      <a:r>
                        <a:rPr kumimoji="1" lang="fr-FR" sz="1500" b="0" i="0" u="none" strike="noStrike" cap="none" normalizeH="0" baseline="0" smtClean="0">
                          <a:ln>
                            <a:noFill/>
                          </a:ln>
                          <a:solidFill>
                            <a:schemeClr val="tx1"/>
                          </a:solidFill>
                          <a:effectLst/>
                          <a:latin typeface="Arial" charset="0"/>
                        </a:rPr>
                        <a:t>      (M+m)*m*l*g/q  -B*(M+m)/q    0      -m*l*b/q;</a:t>
                      </a:r>
                      <a:endParaRPr kumimoji="1" lang="en-US"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0            0          0        1;      (m*l)^2*g/q        -B*m*l/q         0    b*(I+m*l^2)/q];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B = [   0;     m*l/q;        0;    (I+m*l^2)/q];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C= [1 0 0 0;    0 0 1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D = [0;0];</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M = [B A*B A^2*B A^3*B];</a:t>
                      </a:r>
                      <a:endParaRPr kumimoji="1" lang="es-EC" sz="15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1" i="0" u="none" strike="noStrike" cap="none" normalizeH="0" baseline="0" smtClean="0">
                          <a:ln>
                            <a:noFill/>
                          </a:ln>
                          <a:solidFill>
                            <a:schemeClr val="tx1"/>
                          </a:solidFill>
                          <a:effectLst/>
                          <a:latin typeface="Arial" charset="0"/>
                        </a:rPr>
                        <a:t>rank</a:t>
                      </a:r>
                      <a:r>
                        <a:rPr kumimoji="1" lang="es-EC" sz="1500" b="0" i="0" u="none" strike="noStrike" cap="none" normalizeH="0" baseline="0" smtClean="0">
                          <a:ln>
                            <a:noFill/>
                          </a:ln>
                          <a:solidFill>
                            <a:schemeClr val="tx1"/>
                          </a:solidFill>
                          <a:effectLst/>
                          <a:latin typeface="Arial" charset="0"/>
                        </a:rPr>
                        <a:t>(M)                                     </a:t>
                      </a:r>
                      <a:r>
                        <a:rPr kumimoji="1" lang="es-EC" sz="1500" b="1" i="0" u="none" strike="noStrike" cap="none" normalizeH="0" baseline="0" smtClean="0">
                          <a:ln>
                            <a:noFill/>
                          </a:ln>
                          <a:solidFill>
                            <a:schemeClr val="tx1"/>
                          </a:solidFill>
                          <a:effectLst/>
                          <a:latin typeface="Arial" charset="0"/>
                        </a:rPr>
                        <a:t>% Constatar controlabilidad completa</a:t>
                      </a:r>
                      <a:endParaRPr kumimoji="1" lang="en-US"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J = [-2+2*sqrt(3)*i          0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0                 -2-2*sqrt(3)*i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0                             0       -20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0                             0          0  -20];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a:t>
                      </a:r>
                      <a:r>
                        <a:rPr kumimoji="1" lang="es-EC" sz="1500" b="0" i="0" u="none" strike="noStrike" cap="none" normalizeH="0" baseline="0" smtClean="0">
                          <a:ln>
                            <a:noFill/>
                          </a:ln>
                          <a:solidFill>
                            <a:schemeClr val="tx1"/>
                          </a:solidFill>
                          <a:effectLst/>
                          <a:latin typeface="Arial" charset="0"/>
                        </a:rPr>
                        <a:t>JJ = </a:t>
                      </a:r>
                      <a:r>
                        <a:rPr kumimoji="1" lang="es-EC" sz="1500" b="1" i="0" u="none" strike="noStrike" cap="none" normalizeH="0" baseline="0" smtClean="0">
                          <a:ln>
                            <a:noFill/>
                          </a:ln>
                          <a:solidFill>
                            <a:schemeClr val="tx1"/>
                          </a:solidFill>
                          <a:effectLst/>
                          <a:latin typeface="Arial" charset="0"/>
                        </a:rPr>
                        <a:t>poly</a:t>
                      </a:r>
                      <a:r>
                        <a:rPr kumimoji="1" lang="es-EC" sz="1500" b="0" i="0" u="none" strike="noStrike" cap="none" normalizeH="0" baseline="0" smtClean="0">
                          <a:ln>
                            <a:noFill/>
                          </a:ln>
                          <a:solidFill>
                            <a:schemeClr val="tx1"/>
                          </a:solidFill>
                          <a:effectLst/>
                          <a:latin typeface="Arial" charset="0"/>
                        </a:rPr>
                        <a:t>(J)                          </a:t>
                      </a:r>
                      <a:r>
                        <a:rPr kumimoji="1" lang="es-EC" sz="1500" b="1" i="0" u="none" strike="noStrike" cap="none" normalizeH="0" baseline="0" smtClean="0">
                          <a:ln>
                            <a:noFill/>
                          </a:ln>
                          <a:solidFill>
                            <a:schemeClr val="tx1"/>
                          </a:solidFill>
                          <a:effectLst/>
                          <a:latin typeface="Arial" charset="0"/>
                        </a:rPr>
                        <a:t>% polinomio característico deseado</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Phi = </a:t>
                      </a:r>
                      <a:r>
                        <a:rPr kumimoji="1" lang="es-EC" sz="1500" b="1" i="0" u="none" strike="noStrike" cap="none" normalizeH="0" baseline="0" smtClean="0">
                          <a:ln>
                            <a:noFill/>
                          </a:ln>
                          <a:solidFill>
                            <a:schemeClr val="tx1"/>
                          </a:solidFill>
                          <a:effectLst/>
                          <a:latin typeface="Arial" charset="0"/>
                        </a:rPr>
                        <a:t>polyvalm</a:t>
                      </a:r>
                      <a:r>
                        <a:rPr kumimoji="1" lang="es-EC" sz="1500" b="0" i="0" u="none" strike="noStrike" cap="none" normalizeH="0" baseline="0" smtClean="0">
                          <a:ln>
                            <a:noFill/>
                          </a:ln>
                          <a:solidFill>
                            <a:schemeClr val="tx1"/>
                          </a:solidFill>
                          <a:effectLst/>
                          <a:latin typeface="Arial" charset="0"/>
                        </a:rPr>
                        <a:t>(poly(J),A);    </a:t>
                      </a:r>
                      <a:r>
                        <a:rPr kumimoji="1" lang="es-EC" sz="1500" b="1" i="0" u="none" strike="noStrike" cap="none" normalizeH="0" baseline="0" smtClean="0">
                          <a:ln>
                            <a:noFill/>
                          </a:ln>
                          <a:solidFill>
                            <a:schemeClr val="tx1"/>
                          </a:solidFill>
                          <a:effectLst/>
                          <a:latin typeface="Arial" charset="0"/>
                        </a:rPr>
                        <a:t>% polinomio  característico Phi</a:t>
                      </a:r>
                      <a:r>
                        <a:rPr kumimoji="1" lang="es-EC" sz="1500" b="0" i="0" u="none" strike="noStrike" cap="none" normalizeH="0" baseline="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K = [0 0 0 1]*</a:t>
                      </a:r>
                      <a:r>
                        <a:rPr kumimoji="1" lang="es-EC" sz="1500" b="1" i="0" u="none" strike="noStrike" cap="none" normalizeH="0" baseline="0" smtClean="0">
                          <a:ln>
                            <a:noFill/>
                          </a:ln>
                          <a:solidFill>
                            <a:schemeClr val="tx1"/>
                          </a:solidFill>
                          <a:effectLst/>
                          <a:latin typeface="Arial" charset="0"/>
                        </a:rPr>
                        <a:t>inv</a:t>
                      </a:r>
                      <a:r>
                        <a:rPr kumimoji="1" lang="es-EC" sz="1500" b="0" i="0" u="none" strike="noStrike" cap="none" normalizeH="0" baseline="0" smtClean="0">
                          <a:ln>
                            <a:noFill/>
                          </a:ln>
                          <a:solidFill>
                            <a:schemeClr val="tx1"/>
                          </a:solidFill>
                          <a:effectLst/>
                          <a:latin typeface="Arial" charset="0"/>
                        </a:rPr>
                        <a:t>(M)*Phi        </a:t>
                      </a:r>
                      <a:r>
                        <a:rPr kumimoji="1" lang="es-EC" sz="1500" b="1" i="0" u="none" strike="noStrike" cap="none" normalizeH="0" baseline="0" smtClean="0">
                          <a:ln>
                            <a:noFill/>
                          </a:ln>
                          <a:solidFill>
                            <a:schemeClr val="tx1"/>
                          </a:solidFill>
                          <a:effectLst/>
                          <a:latin typeface="Arial" charset="0"/>
                        </a:rPr>
                        <a:t>% matriz de ganancias </a:t>
                      </a:r>
                      <a:endParaRPr kumimoji="1" lang="en-US"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AA = A-B*K;</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sys_cl=</a:t>
                      </a:r>
                      <a:r>
                        <a:rPr kumimoji="1" lang="en-US" sz="1500" b="1" i="0" u="none" strike="noStrike" cap="none" normalizeH="0" baseline="0" smtClean="0">
                          <a:ln>
                            <a:noFill/>
                          </a:ln>
                          <a:solidFill>
                            <a:schemeClr val="tx1"/>
                          </a:solidFill>
                          <a:effectLst/>
                          <a:latin typeface="Arial" charset="0"/>
                        </a:rPr>
                        <a:t>ss</a:t>
                      </a:r>
                      <a:r>
                        <a:rPr kumimoji="1" lang="en-US" sz="1500" b="0" i="0" u="none" strike="noStrike" cap="none" normalizeH="0" baseline="0" smtClean="0">
                          <a:ln>
                            <a:noFill/>
                          </a:ln>
                          <a:solidFill>
                            <a:schemeClr val="tx1"/>
                          </a:solidFill>
                          <a:effectLst/>
                          <a:latin typeface="Arial" charset="0"/>
                        </a:rPr>
                        <a:t>(AA,B,C,D);</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500" b="0" i="0" u="none" strike="noStrike" cap="none" normalizeH="0" baseline="0" smtClean="0">
                          <a:ln>
                            <a:noFill/>
                          </a:ln>
                          <a:solidFill>
                            <a:schemeClr val="tx1"/>
                          </a:solidFill>
                          <a:effectLst/>
                          <a:latin typeface="Arial" charset="0"/>
                        </a:rPr>
                        <a:t> </a:t>
                      </a:r>
                      <a:r>
                        <a:rPr kumimoji="1" lang="es-EC" sz="1500" b="0" i="0" u="none" strike="noStrike" cap="none" normalizeH="0" baseline="0" smtClean="0">
                          <a:ln>
                            <a:noFill/>
                          </a:ln>
                          <a:solidFill>
                            <a:schemeClr val="tx1"/>
                          </a:solidFill>
                          <a:effectLst/>
                          <a:latin typeface="Arial" charset="0"/>
                        </a:rPr>
                        <a:t>T = 0:0.01:10;                       </a:t>
                      </a:r>
                      <a:r>
                        <a:rPr kumimoji="1" lang="es-EC" sz="1500" b="1" i="0" u="none" strike="noStrike" cap="none" normalizeH="0" baseline="0" smtClean="0">
                          <a:ln>
                            <a:noFill/>
                          </a:ln>
                          <a:solidFill>
                            <a:schemeClr val="tx1"/>
                          </a:solidFill>
                          <a:effectLst/>
                          <a:latin typeface="Arial" charset="0"/>
                        </a:rPr>
                        <a:t>% Tiempo de simulación = 10 seg</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U = </a:t>
                      </a:r>
                      <a:r>
                        <a:rPr kumimoji="1" lang="es-EC" sz="1500" b="1" i="0" u="none" strike="noStrike" cap="none" normalizeH="0" baseline="0" smtClean="0">
                          <a:ln>
                            <a:noFill/>
                          </a:ln>
                          <a:solidFill>
                            <a:schemeClr val="tx1"/>
                          </a:solidFill>
                          <a:effectLst/>
                          <a:latin typeface="Arial" charset="0"/>
                        </a:rPr>
                        <a:t>ones</a:t>
                      </a:r>
                      <a:r>
                        <a:rPr kumimoji="1" lang="es-EC" sz="1500" b="0" i="0" u="none" strike="noStrike" cap="none" normalizeH="0" baseline="0" smtClean="0">
                          <a:ln>
                            <a:noFill/>
                          </a:ln>
                          <a:solidFill>
                            <a:schemeClr val="tx1"/>
                          </a:solidFill>
                          <a:effectLst/>
                          <a:latin typeface="Arial" charset="0"/>
                        </a:rPr>
                        <a:t>(size(T));                 </a:t>
                      </a:r>
                      <a:r>
                        <a:rPr kumimoji="1" lang="es-EC" sz="1500" b="1" i="0" u="none" strike="noStrike" cap="none" normalizeH="0" baseline="0" smtClean="0">
                          <a:ln>
                            <a:noFill/>
                          </a:ln>
                          <a:solidFill>
                            <a:schemeClr val="tx1"/>
                          </a:solidFill>
                          <a:effectLst/>
                          <a:latin typeface="Arial" charset="0"/>
                        </a:rPr>
                        <a:t>%  u = 1, Señal Escalón de Estrada</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X0 = [0.0 0 0 0];                     </a:t>
                      </a:r>
                      <a:r>
                        <a:rPr kumimoji="1" lang="es-EC" sz="1500" b="1" i="0" u="none" strike="noStrike" cap="none" normalizeH="0" baseline="0" smtClean="0">
                          <a:ln>
                            <a:noFill/>
                          </a:ln>
                          <a:solidFill>
                            <a:schemeClr val="tx1"/>
                          </a:solidFill>
                          <a:effectLst/>
                          <a:latin typeface="Arial" charset="0"/>
                        </a:rPr>
                        <a:t>% Condiciones iniciales</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[Y,T,X]=</a:t>
                      </a:r>
                      <a:r>
                        <a:rPr kumimoji="1" lang="es-EC" sz="1500" b="1" i="0" u="none" strike="noStrike" cap="none" normalizeH="0" baseline="0" smtClean="0">
                          <a:ln>
                            <a:noFill/>
                          </a:ln>
                          <a:solidFill>
                            <a:schemeClr val="tx1"/>
                          </a:solidFill>
                          <a:effectLst/>
                          <a:latin typeface="Arial" charset="0"/>
                        </a:rPr>
                        <a:t>lsim</a:t>
                      </a:r>
                      <a:r>
                        <a:rPr kumimoji="1" lang="es-EC" sz="1500" b="0" i="0" u="none" strike="noStrike" cap="none" normalizeH="0" baseline="0" smtClean="0">
                          <a:ln>
                            <a:noFill/>
                          </a:ln>
                          <a:solidFill>
                            <a:schemeClr val="tx1"/>
                          </a:solidFill>
                          <a:effectLst/>
                          <a:latin typeface="Arial" charset="0"/>
                        </a:rPr>
                        <a:t>(sys_cl,U,T,X0);  </a:t>
                      </a:r>
                      <a:r>
                        <a:rPr kumimoji="1" lang="es-EC" sz="1500" b="1" i="0" u="none" strike="noStrike" cap="none" normalizeH="0" baseline="0" smtClean="0">
                          <a:ln>
                            <a:noFill/>
                          </a:ln>
                          <a:solidFill>
                            <a:schemeClr val="tx1"/>
                          </a:solidFill>
                          <a:effectLst/>
                          <a:latin typeface="Arial" charset="0"/>
                        </a:rPr>
                        <a:t>% Simulación</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a:t>
                      </a:r>
                      <a:r>
                        <a:rPr kumimoji="1" lang="es-EC" sz="1500" b="1" i="0" u="none" strike="noStrike" cap="none" normalizeH="0" baseline="0" smtClean="0">
                          <a:ln>
                            <a:noFill/>
                          </a:ln>
                          <a:solidFill>
                            <a:schemeClr val="tx1"/>
                          </a:solidFill>
                          <a:effectLst/>
                          <a:latin typeface="Arial" charset="0"/>
                        </a:rPr>
                        <a:t>plot</a:t>
                      </a:r>
                      <a:r>
                        <a:rPr kumimoji="1" lang="es-EC" sz="1500" b="0" i="0" u="none" strike="noStrike" cap="none" normalizeH="0" baseline="0" smtClean="0">
                          <a:ln>
                            <a:noFill/>
                          </a:ln>
                          <a:solidFill>
                            <a:schemeClr val="tx1"/>
                          </a:solidFill>
                          <a:effectLst/>
                          <a:latin typeface="Arial" charset="0"/>
                        </a:rPr>
                        <a:t>(T,Y)                                 </a:t>
                      </a:r>
                      <a:r>
                        <a:rPr kumimoji="1" lang="es-EC" sz="1500" b="1" i="0" u="none" strike="noStrike" cap="none" normalizeH="0" baseline="0" smtClean="0">
                          <a:ln>
                            <a:noFill/>
                          </a:ln>
                          <a:solidFill>
                            <a:schemeClr val="tx1"/>
                          </a:solidFill>
                          <a:effectLst/>
                          <a:latin typeface="Arial" charset="0"/>
                        </a:rPr>
                        <a:t>% Grafica  variables de salida vs tiempo</a:t>
                      </a:r>
                      <a:endParaRPr kumimoji="1" lang="es-EC" sz="15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C" sz="1500" b="0" i="0" u="none" strike="noStrike" cap="none" normalizeH="0" baseline="0" smtClean="0">
                          <a:ln>
                            <a:noFill/>
                          </a:ln>
                          <a:solidFill>
                            <a:schemeClr val="tx1"/>
                          </a:solidFill>
                          <a:effectLst/>
                          <a:latin typeface="Arial" charset="0"/>
                        </a:rPr>
                        <a:t> legend('pendulum','cart')</a:t>
                      </a:r>
                      <a:r>
                        <a:rPr kumimoji="1" lang="es-ES" sz="1500" b="0" i="0" u="none" strike="noStrike" cap="none" normalizeH="0" baseline="0" smtClean="0">
                          <a:ln>
                            <a:noFill/>
                          </a:ln>
                          <a:solidFill>
                            <a:schemeClr val="tx1"/>
                          </a:solidFill>
                          <a:effectLst/>
                          <a:latin typeface="Arial" charset="0"/>
                        </a:rPr>
                        <a:t> </a:t>
                      </a:r>
                      <a:endParaRPr kumimoji="1" lang="es-EC" sz="1500" b="0"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78853"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Matriz de Realimentación de Estados:</a:t>
            </a:r>
          </a:p>
        </p:txBody>
      </p:sp>
      <p:pic>
        <p:nvPicPr>
          <p:cNvPr id="78854" name="Picture 6"/>
          <p:cNvPicPr>
            <a:picLocks noChangeAspect="1" noChangeArrowheads="1"/>
          </p:cNvPicPr>
          <p:nvPr>
            <p:ph sz="half" idx="1"/>
          </p:nvPr>
        </p:nvPicPr>
        <p:blipFill>
          <a:blip r:embed="rId3"/>
          <a:srcRect/>
          <a:stretch>
            <a:fillRect/>
          </a:stretch>
        </p:blipFill>
        <p:spPr>
          <a:xfrm>
            <a:off x="2054225" y="1484313"/>
            <a:ext cx="5326063" cy="3995737"/>
          </a:xfrm>
          <a:noFill/>
          <a:ln/>
        </p:spPr>
      </p:pic>
      <p:graphicFrame>
        <p:nvGraphicFramePr>
          <p:cNvPr id="78858" name="Object 10"/>
          <p:cNvGraphicFramePr>
            <a:graphicFrameLocks noChangeAspect="1"/>
          </p:cNvGraphicFramePr>
          <p:nvPr>
            <p:ph sz="quarter" idx="2"/>
          </p:nvPr>
        </p:nvGraphicFramePr>
        <p:xfrm>
          <a:off x="5794375" y="5859463"/>
          <a:ext cx="1298575" cy="306387"/>
        </p:xfrm>
        <a:graphic>
          <a:graphicData uri="http://schemas.openxmlformats.org/presentationml/2006/ole">
            <p:oleObj spid="_x0000_s78858" name="Ecuación" r:id="rId4" imgW="863225" imgH="203112" progId="Equation.3">
              <p:embed/>
            </p:oleObj>
          </a:graphicData>
        </a:graphic>
      </p:graphicFrame>
      <p:sp>
        <p:nvSpPr>
          <p:cNvPr id="78856" name="Rectangle 8"/>
          <p:cNvSpPr>
            <a:spLocks noChangeArrowheads="1"/>
          </p:cNvSpPr>
          <p:nvPr/>
        </p:nvSpPr>
        <p:spPr bwMode="auto">
          <a:xfrm>
            <a:off x="7429500" y="2420938"/>
            <a:ext cx="1606550" cy="1465262"/>
          </a:xfrm>
          <a:prstGeom prst="rect">
            <a:avLst/>
          </a:prstGeom>
          <a:noFill/>
          <a:ln w="9525">
            <a:noFill/>
            <a:miter lim="800000"/>
            <a:headEnd/>
            <a:tailEnd/>
          </a:ln>
          <a:effectLst/>
        </p:spPr>
        <p:txBody>
          <a:bodyPr wrap="none">
            <a:spAutoFit/>
          </a:bodyPr>
          <a:lstStyle/>
          <a:p>
            <a:r>
              <a:rPr kumimoji="1" lang="es-ES_tradnl" b="1"/>
              <a:t>Polos</a:t>
            </a:r>
            <a:r>
              <a:rPr kumimoji="1" lang="en-US" b="1"/>
              <a:t>:</a:t>
            </a:r>
            <a:r>
              <a:rPr kumimoji="1" lang="en-US"/>
              <a:t> </a:t>
            </a:r>
          </a:p>
          <a:p>
            <a:r>
              <a:rPr kumimoji="1" lang="en-US"/>
              <a:t>-2+2*sqrt(3)*i,</a:t>
            </a:r>
          </a:p>
          <a:p>
            <a:r>
              <a:rPr kumimoji="1" lang="en-US"/>
              <a:t> -2-2*sqrt(3)*i,</a:t>
            </a:r>
          </a:p>
          <a:p>
            <a:r>
              <a:rPr kumimoji="1" lang="en-US"/>
              <a:t> -20,</a:t>
            </a:r>
          </a:p>
          <a:p>
            <a:r>
              <a:rPr kumimoji="1" lang="en-US"/>
              <a:t> -20</a:t>
            </a:r>
            <a:endParaRPr kumimoji="1" lang="es-ES"/>
          </a:p>
        </p:txBody>
      </p:sp>
      <p:sp>
        <p:nvSpPr>
          <p:cNvPr id="78857" name="Rectangle 9"/>
          <p:cNvSpPr>
            <a:spLocks noChangeArrowheads="1"/>
          </p:cNvSpPr>
          <p:nvPr/>
        </p:nvSpPr>
        <p:spPr bwMode="auto">
          <a:xfrm>
            <a:off x="971550" y="5661025"/>
            <a:ext cx="3094038" cy="581025"/>
          </a:xfrm>
          <a:prstGeom prst="rect">
            <a:avLst/>
          </a:prstGeom>
          <a:noFill/>
          <a:ln w="9525">
            <a:noFill/>
            <a:miter lim="800000"/>
            <a:headEnd/>
            <a:tailEnd/>
          </a:ln>
          <a:effectLst/>
        </p:spPr>
        <p:txBody>
          <a:bodyPr wrap="none" lIns="91430" tIns="45714" rIns="91430" bIns="45714" anchor="ctr">
            <a:spAutoFit/>
          </a:bodyPr>
          <a:lstStyle/>
          <a:p>
            <a:r>
              <a:rPr lang="es-ES" sz="1600" b="1"/>
              <a:t>  K =</a:t>
            </a:r>
            <a:endParaRPr lang="es-ES" sz="1600"/>
          </a:p>
          <a:p>
            <a:r>
              <a:rPr lang="es-ES" sz="1600"/>
              <a:t>  [135.31   12.64  -72.20  -38.85]</a:t>
            </a:r>
          </a:p>
        </p:txBody>
      </p:sp>
      <p:graphicFrame>
        <p:nvGraphicFramePr>
          <p:cNvPr id="78861" name="Object 13"/>
          <p:cNvGraphicFramePr>
            <a:graphicFrameLocks noChangeAspect="1"/>
          </p:cNvGraphicFramePr>
          <p:nvPr>
            <p:ph sz="quarter" idx="3"/>
          </p:nvPr>
        </p:nvGraphicFramePr>
        <p:xfrm>
          <a:off x="4414838" y="6308725"/>
          <a:ext cx="4405312" cy="381000"/>
        </p:xfrm>
        <a:graphic>
          <a:graphicData uri="http://schemas.openxmlformats.org/presentationml/2006/ole">
            <p:oleObj spid="_x0000_s78861" name="Ecuación" r:id="rId5" imgW="2933640" imgH="253800" progId="Equation.3">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80901"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Matriz de Realimentación de Estados:</a:t>
            </a:r>
          </a:p>
        </p:txBody>
      </p:sp>
      <p:pic>
        <p:nvPicPr>
          <p:cNvPr id="80902" name="Picture 6"/>
          <p:cNvPicPr>
            <a:picLocks noChangeAspect="1" noChangeArrowheads="1"/>
          </p:cNvPicPr>
          <p:nvPr>
            <p:ph/>
          </p:nvPr>
        </p:nvPicPr>
        <p:blipFill>
          <a:blip r:embed="rId2"/>
          <a:srcRect/>
          <a:stretch>
            <a:fillRect/>
          </a:stretch>
        </p:blipFill>
        <p:spPr>
          <a:xfrm>
            <a:off x="1855788" y="1798638"/>
            <a:ext cx="6172200" cy="3143250"/>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84997"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Observadores de Estados de Orden Completo:</a:t>
            </a:r>
          </a:p>
        </p:txBody>
      </p:sp>
      <p:graphicFrame>
        <p:nvGraphicFramePr>
          <p:cNvPr id="84998" name="Object 6"/>
          <p:cNvGraphicFramePr>
            <a:graphicFrameLocks noChangeAspect="1"/>
          </p:cNvGraphicFramePr>
          <p:nvPr/>
        </p:nvGraphicFramePr>
        <p:xfrm>
          <a:off x="4284663" y="1628775"/>
          <a:ext cx="1371600" cy="742950"/>
        </p:xfrm>
        <a:graphic>
          <a:graphicData uri="http://schemas.openxmlformats.org/presentationml/2006/ole">
            <p:oleObj spid="_x0000_s84998" name="Ecuación" r:id="rId3" imgW="914400" imgH="495000" progId="Equation.3">
              <p:embed/>
            </p:oleObj>
          </a:graphicData>
        </a:graphic>
      </p:graphicFrame>
      <p:sp>
        <p:nvSpPr>
          <p:cNvPr id="84999" name="Text Box 7"/>
          <p:cNvSpPr txBox="1">
            <a:spLocks noChangeArrowheads="1"/>
          </p:cNvSpPr>
          <p:nvPr/>
        </p:nvSpPr>
        <p:spPr bwMode="auto">
          <a:xfrm>
            <a:off x="1293813" y="2770188"/>
            <a:ext cx="6119812" cy="395287"/>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000"/>
              <a:t>El estado x se aproximará mediante el estado </a:t>
            </a:r>
          </a:p>
        </p:txBody>
      </p:sp>
      <p:pic>
        <p:nvPicPr>
          <p:cNvPr id="85000" name="Picture 8" descr="x"/>
          <p:cNvPicPr>
            <a:picLocks noChangeAspect="1" noChangeArrowheads="1"/>
          </p:cNvPicPr>
          <p:nvPr/>
        </p:nvPicPr>
        <p:blipFill>
          <a:blip r:embed="rId4"/>
          <a:srcRect/>
          <a:stretch>
            <a:fillRect/>
          </a:stretch>
        </p:blipFill>
        <p:spPr bwMode="auto">
          <a:xfrm>
            <a:off x="3925888" y="4868863"/>
            <a:ext cx="379412" cy="304800"/>
          </a:xfrm>
          <a:prstGeom prst="rect">
            <a:avLst/>
          </a:prstGeom>
          <a:noFill/>
          <a:ln w="9525" algn="ctr">
            <a:noFill/>
            <a:miter lim="800000"/>
            <a:headEnd/>
            <a:tailEnd/>
          </a:ln>
          <a:effectLst/>
        </p:spPr>
      </p:pic>
      <p:graphicFrame>
        <p:nvGraphicFramePr>
          <p:cNvPr id="85001" name="Object 9"/>
          <p:cNvGraphicFramePr>
            <a:graphicFrameLocks noChangeAspect="1"/>
          </p:cNvGraphicFramePr>
          <p:nvPr/>
        </p:nvGraphicFramePr>
        <p:xfrm>
          <a:off x="1350963" y="3338513"/>
          <a:ext cx="2703512" cy="400050"/>
        </p:xfrm>
        <a:graphic>
          <a:graphicData uri="http://schemas.openxmlformats.org/presentationml/2006/ole">
            <p:oleObj spid="_x0000_s85001" name="Ecuación" r:id="rId5" imgW="1802618" imgH="266584" progId="Equation.3">
              <p:embed/>
            </p:oleObj>
          </a:graphicData>
        </a:graphic>
      </p:graphicFrame>
      <p:graphicFrame>
        <p:nvGraphicFramePr>
          <p:cNvPr id="85002" name="Object 10"/>
          <p:cNvGraphicFramePr>
            <a:graphicFrameLocks noChangeAspect="1"/>
          </p:cNvGraphicFramePr>
          <p:nvPr/>
        </p:nvGraphicFramePr>
        <p:xfrm>
          <a:off x="1350963" y="3833813"/>
          <a:ext cx="3275012" cy="381000"/>
        </p:xfrm>
        <a:graphic>
          <a:graphicData uri="http://schemas.openxmlformats.org/presentationml/2006/ole">
            <p:oleObj spid="_x0000_s85002" name="Ecuación" r:id="rId6" imgW="2184400" imgH="254000" progId="Equation.3">
              <p:embed/>
            </p:oleObj>
          </a:graphicData>
        </a:graphic>
      </p:graphicFrame>
      <p:graphicFrame>
        <p:nvGraphicFramePr>
          <p:cNvPr id="85003" name="Object 11"/>
          <p:cNvGraphicFramePr>
            <a:graphicFrameLocks noChangeAspect="1"/>
          </p:cNvGraphicFramePr>
          <p:nvPr/>
        </p:nvGraphicFramePr>
        <p:xfrm>
          <a:off x="1384300" y="4271963"/>
          <a:ext cx="2551113" cy="381000"/>
        </p:xfrm>
        <a:graphic>
          <a:graphicData uri="http://schemas.openxmlformats.org/presentationml/2006/ole">
            <p:oleObj spid="_x0000_s85003" name="Ecuación" r:id="rId7" imgW="1701800" imgH="254000" progId="Equation.3">
              <p:embed/>
            </p:oleObj>
          </a:graphicData>
        </a:graphic>
      </p:graphicFrame>
      <p:sp>
        <p:nvSpPr>
          <p:cNvPr id="85004" name="Text Box 12"/>
          <p:cNvSpPr txBox="1">
            <a:spLocks noChangeArrowheads="1"/>
          </p:cNvSpPr>
          <p:nvPr/>
        </p:nvSpPr>
        <p:spPr bwMode="auto">
          <a:xfrm>
            <a:off x="1331913" y="4906963"/>
            <a:ext cx="6119812" cy="396875"/>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000"/>
              <a:t>Definiendo el error x - </a:t>
            </a:r>
          </a:p>
        </p:txBody>
      </p:sp>
      <p:pic>
        <p:nvPicPr>
          <p:cNvPr id="85005" name="Picture 13" descr="x"/>
          <p:cNvPicPr>
            <a:picLocks noChangeAspect="1" noChangeArrowheads="1"/>
          </p:cNvPicPr>
          <p:nvPr/>
        </p:nvPicPr>
        <p:blipFill>
          <a:blip r:embed="rId4"/>
          <a:srcRect/>
          <a:stretch>
            <a:fillRect/>
          </a:stretch>
        </p:blipFill>
        <p:spPr bwMode="auto">
          <a:xfrm>
            <a:off x="6550025" y="2708275"/>
            <a:ext cx="381000" cy="301625"/>
          </a:xfrm>
          <a:prstGeom prst="rect">
            <a:avLst/>
          </a:prstGeom>
          <a:noFill/>
          <a:ln w="9525" algn="ctr">
            <a:noFill/>
            <a:miter lim="800000"/>
            <a:headEnd/>
            <a:tailEnd/>
          </a:ln>
          <a:effectLst/>
        </p:spPr>
      </p:pic>
      <p:graphicFrame>
        <p:nvGraphicFramePr>
          <p:cNvPr id="85006" name="Object 14"/>
          <p:cNvGraphicFramePr>
            <a:graphicFrameLocks noChangeAspect="1"/>
          </p:cNvGraphicFramePr>
          <p:nvPr/>
        </p:nvGraphicFramePr>
        <p:xfrm>
          <a:off x="1411288" y="5440363"/>
          <a:ext cx="1809750" cy="342900"/>
        </p:xfrm>
        <a:graphic>
          <a:graphicData uri="http://schemas.openxmlformats.org/presentationml/2006/ole">
            <p:oleObj spid="_x0000_s85006" name="Ecuación" r:id="rId8" imgW="1206500" imgH="228600" progId="Equation.3">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1" name="Object 5"/>
          <p:cNvGraphicFramePr>
            <a:graphicFrameLocks noChangeAspect="1"/>
          </p:cNvGraphicFramePr>
          <p:nvPr/>
        </p:nvGraphicFramePr>
        <p:xfrm>
          <a:off x="1149350" y="1844675"/>
          <a:ext cx="4303713" cy="1200150"/>
        </p:xfrm>
        <a:graphic>
          <a:graphicData uri="http://schemas.openxmlformats.org/presentationml/2006/ole">
            <p:oleObj spid="_x0000_s86021" name="Ecuación" r:id="rId3" imgW="2870200" imgH="800100" progId="Equation.3">
              <p:embed/>
            </p:oleObj>
          </a:graphicData>
        </a:graphic>
      </p:graphicFrame>
      <p:graphicFrame>
        <p:nvGraphicFramePr>
          <p:cNvPr id="86022" name="Object 6"/>
          <p:cNvGraphicFramePr>
            <a:graphicFrameLocks noChangeAspect="1"/>
          </p:cNvGraphicFramePr>
          <p:nvPr/>
        </p:nvGraphicFramePr>
        <p:xfrm>
          <a:off x="6300788" y="1916113"/>
          <a:ext cx="2057400" cy="1200150"/>
        </p:xfrm>
        <a:graphic>
          <a:graphicData uri="http://schemas.openxmlformats.org/presentationml/2006/ole">
            <p:oleObj spid="_x0000_s86022" name="Ecuación" r:id="rId4" imgW="1371600" imgH="800100" progId="Equation.3">
              <p:embed/>
            </p:oleObj>
          </a:graphicData>
        </a:graphic>
      </p:graphicFrame>
      <p:graphicFrame>
        <p:nvGraphicFramePr>
          <p:cNvPr id="86023" name="Object 7"/>
          <p:cNvGraphicFramePr>
            <a:graphicFrameLocks noChangeAspect="1"/>
          </p:cNvGraphicFramePr>
          <p:nvPr/>
        </p:nvGraphicFramePr>
        <p:xfrm>
          <a:off x="1346200" y="3357563"/>
          <a:ext cx="2932113" cy="361950"/>
        </p:xfrm>
        <a:graphic>
          <a:graphicData uri="http://schemas.openxmlformats.org/presentationml/2006/ole">
            <p:oleObj spid="_x0000_s86023" name="Ecuación" r:id="rId5" imgW="1955800" imgH="241300" progId="Equation.3">
              <p:embed/>
            </p:oleObj>
          </a:graphicData>
        </a:graphic>
      </p:graphicFrame>
      <p:graphicFrame>
        <p:nvGraphicFramePr>
          <p:cNvPr id="86026" name="Object 10"/>
          <p:cNvGraphicFramePr>
            <a:graphicFrameLocks noChangeAspect="1"/>
          </p:cNvGraphicFramePr>
          <p:nvPr/>
        </p:nvGraphicFramePr>
        <p:xfrm>
          <a:off x="1331913" y="4005263"/>
          <a:ext cx="3027362" cy="361950"/>
        </p:xfrm>
        <a:graphic>
          <a:graphicData uri="http://schemas.openxmlformats.org/presentationml/2006/ole">
            <p:oleObj spid="_x0000_s86026" name="Ecuación" r:id="rId6" imgW="2019300" imgH="241300" progId="Equation.3">
              <p:embed/>
            </p:oleObj>
          </a:graphicData>
        </a:graphic>
      </p:graphicFrame>
      <p:sp>
        <p:nvSpPr>
          <p:cNvPr id="86028" name="Rectangle 12"/>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86029" name="Rectangle 13"/>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Observadores de Estados de Orden Mínimo:</a:t>
            </a:r>
          </a:p>
        </p:txBody>
      </p:sp>
      <p:sp>
        <p:nvSpPr>
          <p:cNvPr id="86030" name="Text Box 14"/>
          <p:cNvSpPr txBox="1">
            <a:spLocks noChangeArrowheads="1"/>
          </p:cNvSpPr>
          <p:nvPr/>
        </p:nvSpPr>
        <p:spPr bwMode="auto">
          <a:xfrm>
            <a:off x="4643438" y="3429000"/>
            <a:ext cx="3671887" cy="366713"/>
          </a:xfrm>
          <a:prstGeom prst="rect">
            <a:avLst/>
          </a:prstGeom>
          <a:noFill/>
          <a:ln w="9525">
            <a:noFill/>
            <a:miter lim="800000"/>
            <a:headEnd/>
            <a:tailEnd/>
          </a:ln>
          <a:effectLst/>
        </p:spPr>
        <p:txBody>
          <a:bodyPr>
            <a:spAutoFit/>
          </a:bodyPr>
          <a:lstStyle/>
          <a:p>
            <a:pPr>
              <a:spcBef>
                <a:spcPct val="50000"/>
              </a:spcBef>
            </a:pPr>
            <a:r>
              <a:rPr lang="es-ES"/>
              <a:t>Ecuación de salida</a:t>
            </a:r>
          </a:p>
        </p:txBody>
      </p:sp>
      <p:sp>
        <p:nvSpPr>
          <p:cNvPr id="86031" name="Text Box 15"/>
          <p:cNvSpPr txBox="1">
            <a:spLocks noChangeArrowheads="1"/>
          </p:cNvSpPr>
          <p:nvPr/>
        </p:nvSpPr>
        <p:spPr bwMode="auto">
          <a:xfrm>
            <a:off x="4643438" y="4005263"/>
            <a:ext cx="3168650" cy="366712"/>
          </a:xfrm>
          <a:prstGeom prst="rect">
            <a:avLst/>
          </a:prstGeom>
          <a:noFill/>
          <a:ln w="9525">
            <a:noFill/>
            <a:miter lim="800000"/>
            <a:headEnd/>
            <a:tailEnd/>
          </a:ln>
          <a:effectLst/>
        </p:spPr>
        <p:txBody>
          <a:bodyPr>
            <a:spAutoFit/>
          </a:bodyPr>
          <a:lstStyle/>
          <a:p>
            <a:pPr>
              <a:spcBef>
                <a:spcPct val="50000"/>
              </a:spcBef>
            </a:pPr>
            <a:r>
              <a:rPr lang="es-ES"/>
              <a:t>Ecuación de Estado</a:t>
            </a:r>
          </a:p>
        </p:txBody>
      </p:sp>
      <p:graphicFrame>
        <p:nvGraphicFramePr>
          <p:cNvPr id="86032" name="Object 16"/>
          <p:cNvGraphicFramePr>
            <a:graphicFrameLocks noChangeAspect="1"/>
          </p:cNvGraphicFramePr>
          <p:nvPr/>
        </p:nvGraphicFramePr>
        <p:xfrm>
          <a:off x="1189038" y="5300663"/>
          <a:ext cx="7199312" cy="400050"/>
        </p:xfrm>
        <a:graphic>
          <a:graphicData uri="http://schemas.openxmlformats.org/presentationml/2006/ole">
            <p:oleObj spid="_x0000_s86032" name="Ecuación" r:id="rId7" imgW="4800600" imgH="266700" progId="Equation.3">
              <p:embed/>
            </p:oleObj>
          </a:graphicData>
        </a:graphic>
      </p:graphicFrame>
      <p:graphicFrame>
        <p:nvGraphicFramePr>
          <p:cNvPr id="86033" name="Object 17"/>
          <p:cNvGraphicFramePr>
            <a:graphicFrameLocks noChangeAspect="1"/>
          </p:cNvGraphicFramePr>
          <p:nvPr/>
        </p:nvGraphicFramePr>
        <p:xfrm>
          <a:off x="1258888" y="5949950"/>
          <a:ext cx="1350962" cy="361950"/>
        </p:xfrm>
        <a:graphic>
          <a:graphicData uri="http://schemas.openxmlformats.org/presentationml/2006/ole">
            <p:oleObj spid="_x0000_s86033" name="Ecuación" r:id="rId8" imgW="901309" imgH="241195" progId="Equation.3">
              <p:embed/>
            </p:oleObj>
          </a:graphicData>
        </a:graphic>
      </p:graphicFrame>
      <p:sp>
        <p:nvSpPr>
          <p:cNvPr id="86034" name="Text Box 18"/>
          <p:cNvSpPr txBox="1">
            <a:spLocks noChangeArrowheads="1"/>
          </p:cNvSpPr>
          <p:nvPr/>
        </p:nvSpPr>
        <p:spPr bwMode="auto">
          <a:xfrm>
            <a:off x="1258888" y="4724400"/>
            <a:ext cx="6697662" cy="366713"/>
          </a:xfrm>
          <a:prstGeom prst="rect">
            <a:avLst/>
          </a:prstGeom>
          <a:noFill/>
          <a:ln w="9525">
            <a:noFill/>
            <a:miter lim="800000"/>
            <a:headEnd/>
            <a:tailEnd/>
          </a:ln>
          <a:effectLst/>
        </p:spPr>
        <p:txBody>
          <a:bodyPr>
            <a:spAutoFit/>
          </a:bodyPr>
          <a:lstStyle/>
          <a:p>
            <a:pPr>
              <a:spcBef>
                <a:spcPct val="50000"/>
              </a:spcBef>
            </a:pPr>
            <a:r>
              <a:rPr lang="es-ES"/>
              <a:t>Ecuación del Observador de orden mínimo: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7058" name="Group 18"/>
          <p:cNvGraphicFramePr>
            <a:graphicFrameLocks noGrp="1"/>
          </p:cNvGraphicFramePr>
          <p:nvPr>
            <p:ph/>
          </p:nvPr>
        </p:nvGraphicFramePr>
        <p:xfrm>
          <a:off x="1173163" y="44450"/>
          <a:ext cx="7772400" cy="6437313"/>
        </p:xfrm>
        <a:graphic>
          <a:graphicData uri="http://schemas.openxmlformats.org/drawingml/2006/table">
            <a:tbl>
              <a:tblPr/>
              <a:tblGrid>
                <a:gridCol w="7772400"/>
              </a:tblGrid>
              <a:tr h="5638800">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%...Determinación de las matrices K y L.</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A = [0                  1        0        0;         (M+m)*m*l*g/q  -B*(M+m)/q    0      -m*l*b/q;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0                  0        0        1;            (m*l)^2*g/q     -B*m*l/q     0    b*(I+m*l^2)/q];</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B = [   0;     m*l/q;</a:t>
                      </a:r>
                      <a:r>
                        <a:rPr kumimoji="1" lang="en-US" sz="1400" b="0" i="0" u="none" strike="noStrike" cap="none" normalizeH="0" baseline="0" smtClean="0">
                          <a:ln>
                            <a:noFill/>
                          </a:ln>
                          <a:solidFill>
                            <a:schemeClr val="tx1"/>
                          </a:solidFill>
                          <a:effectLst/>
                          <a:latin typeface="Arial" charset="0"/>
                        </a:rPr>
                        <a:t>        0;    (I+m*l^2)/q];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C= [1 0 0 0;    0 0 1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D = [0;0];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M = [B A*B A^2*B A^3*B];</a:t>
                      </a:r>
                      <a:endParaRPr kumimoji="1" lang="es-ES" sz="14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rank</a:t>
                      </a:r>
                      <a:r>
                        <a:rPr kumimoji="1" lang="es-ES" sz="1400" b="0" i="0" u="none" strike="noStrike" cap="none" normalizeH="0" baseline="0" smtClean="0">
                          <a:ln>
                            <a:noFill/>
                          </a:ln>
                          <a:solidFill>
                            <a:schemeClr val="tx1"/>
                          </a:solidFill>
                          <a:effectLst/>
                          <a:latin typeface="Arial" charset="0"/>
                        </a:rPr>
                        <a:t>(M)                                  </a:t>
                      </a:r>
                      <a:r>
                        <a:rPr kumimoji="1" lang="es-ES" sz="1400" b="1" i="0" u="none" strike="noStrike" cap="none" normalizeH="0" baseline="0" smtClean="0">
                          <a:ln>
                            <a:noFill/>
                          </a:ln>
                          <a:solidFill>
                            <a:schemeClr val="tx1"/>
                          </a:solidFill>
                          <a:effectLst/>
                          <a:latin typeface="Arial" charset="0"/>
                        </a:rPr>
                        <a:t>% Constatar controbilidad completa</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J = [-2+2*sqrt(3)*i     0     0   0;       0    -2-2*sqrt(3)*i    0   0;      0   0  -10   0 ;  0     0    0 -10];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JJ = </a:t>
                      </a:r>
                      <a:r>
                        <a:rPr kumimoji="1" lang="es-ES" sz="1400" b="1" i="0" u="none" strike="noStrike" cap="none" normalizeH="0" baseline="0" smtClean="0">
                          <a:ln>
                            <a:noFill/>
                          </a:ln>
                          <a:solidFill>
                            <a:schemeClr val="tx1"/>
                          </a:solidFill>
                          <a:effectLst/>
                          <a:latin typeface="Arial" charset="0"/>
                        </a:rPr>
                        <a:t>poly</a:t>
                      </a:r>
                      <a:r>
                        <a:rPr kumimoji="1" lang="es-ES" sz="1400" b="0" i="0" u="none" strike="noStrike" cap="none" normalizeH="0" baseline="0" smtClean="0">
                          <a:ln>
                            <a:noFill/>
                          </a:ln>
                          <a:solidFill>
                            <a:schemeClr val="tx1"/>
                          </a:solidFill>
                          <a:effectLst/>
                          <a:latin typeface="Arial" charset="0"/>
                        </a:rPr>
                        <a:t>(J)                             </a:t>
                      </a:r>
                      <a:r>
                        <a:rPr kumimoji="1" lang="es-ES" sz="1400" b="1" i="0" u="none" strike="noStrike" cap="none" normalizeH="0" baseline="0" smtClean="0">
                          <a:ln>
                            <a:noFill/>
                          </a:ln>
                          <a:solidFill>
                            <a:schemeClr val="tx1"/>
                          </a:solidFill>
                          <a:effectLst/>
                          <a:latin typeface="Arial" charset="0"/>
                        </a:rPr>
                        <a:t>% Polinomio caraceristico deseado</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Phi = </a:t>
                      </a:r>
                      <a:r>
                        <a:rPr kumimoji="1" lang="es-ES" sz="1400" b="1" i="0" u="none" strike="noStrike" cap="none" normalizeH="0" baseline="0" smtClean="0">
                          <a:ln>
                            <a:noFill/>
                          </a:ln>
                          <a:solidFill>
                            <a:schemeClr val="tx1"/>
                          </a:solidFill>
                          <a:effectLst/>
                          <a:latin typeface="Arial" charset="0"/>
                        </a:rPr>
                        <a:t>polyvalm</a:t>
                      </a:r>
                      <a:r>
                        <a:rPr kumimoji="1" lang="es-ES" sz="1400" b="0" i="0" u="none" strike="noStrike" cap="none" normalizeH="0" baseline="0" smtClean="0">
                          <a:ln>
                            <a:noFill/>
                          </a:ln>
                          <a:solidFill>
                            <a:schemeClr val="tx1"/>
                          </a:solidFill>
                          <a:effectLst/>
                          <a:latin typeface="Arial" charset="0"/>
                        </a:rPr>
                        <a:t>(poly(J),A);      </a:t>
                      </a:r>
                      <a:r>
                        <a:rPr kumimoji="1" lang="es-ES" sz="1400" b="1" i="0" u="none" strike="noStrike" cap="none" normalizeH="0" baseline="0" smtClean="0">
                          <a:ln>
                            <a:noFill/>
                          </a:ln>
                          <a:solidFill>
                            <a:schemeClr val="tx1"/>
                          </a:solidFill>
                          <a:effectLst/>
                          <a:latin typeface="Arial" charset="0"/>
                        </a:rPr>
                        <a:t>% Polinomio matricial caracteristico Phi</a:t>
                      </a:r>
                      <a:r>
                        <a:rPr kumimoji="1" lang="es-ES" sz="1400" b="0" i="0" u="none" strike="noStrike" cap="none" normalizeH="0" baseline="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K = [0 0 0 1]*inv(M)*Phi        </a:t>
                      </a:r>
                      <a:r>
                        <a:rPr kumimoji="1" lang="es-ES" sz="1400" b="1" i="0" u="none" strike="noStrike" cap="none" normalizeH="0" baseline="0" smtClean="0">
                          <a:ln>
                            <a:noFill/>
                          </a:ln>
                          <a:solidFill>
                            <a:schemeClr val="tx1"/>
                          </a:solidFill>
                          <a:effectLst/>
                          <a:latin typeface="Arial" charset="0"/>
                        </a:rPr>
                        <a:t>% Matriz de ganacias de realimentacion de estados</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P = [-10 -11 -12 -13];             </a:t>
                      </a:r>
                      <a:r>
                        <a:rPr kumimoji="1" lang="es-ES" sz="1400" b="1" i="0" u="none" strike="noStrike" cap="none" normalizeH="0" baseline="0" smtClean="0">
                          <a:ln>
                            <a:noFill/>
                          </a:ln>
                          <a:solidFill>
                            <a:schemeClr val="tx1"/>
                          </a:solidFill>
                          <a:effectLst/>
                          <a:latin typeface="Arial" charset="0"/>
                        </a:rPr>
                        <a:t>%Designación de los polos del estimador</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t>
                      </a:r>
                      <a:r>
                        <a:rPr kumimoji="1" lang="en-US" sz="1400" b="0" i="0" u="none" strike="noStrike" cap="none" normalizeH="0" baseline="0" smtClean="0">
                          <a:ln>
                            <a:noFill/>
                          </a:ln>
                          <a:solidFill>
                            <a:schemeClr val="tx1"/>
                          </a:solidFill>
                          <a:effectLst/>
                          <a:latin typeface="Arial" charset="0"/>
                        </a:rPr>
                        <a:t>L=</a:t>
                      </a:r>
                      <a:r>
                        <a:rPr kumimoji="1" lang="en-US" sz="1400" b="1" i="0" u="none" strike="noStrike" cap="none" normalizeH="0" baseline="0" smtClean="0">
                          <a:ln>
                            <a:noFill/>
                          </a:ln>
                          <a:solidFill>
                            <a:schemeClr val="tx1"/>
                          </a:solidFill>
                          <a:effectLst/>
                          <a:latin typeface="Arial" charset="0"/>
                        </a:rPr>
                        <a:t>place</a:t>
                      </a:r>
                      <a:r>
                        <a:rPr kumimoji="1" lang="en-US" sz="1400" b="0" i="0" u="none" strike="noStrike" cap="none" normalizeH="0" baseline="0" smtClean="0">
                          <a:ln>
                            <a:noFill/>
                          </a:ln>
                          <a:solidFill>
                            <a:schemeClr val="tx1"/>
                          </a:solidFill>
                          <a:effectLst/>
                          <a:latin typeface="Arial" charset="0"/>
                        </a:rPr>
                        <a:t>(A',C',P)'</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Ace = [A-B*K             B*K;          zeros(size(A)) (A-L*C)];</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Bce = [       B;      zeros(size(B))];</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Cce = [C zeros(size(C))];</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a:t>
                      </a:r>
                      <a:r>
                        <a:rPr kumimoji="1" lang="fr-FR" sz="1400" b="0" i="0" u="none" strike="noStrike" cap="none" normalizeH="0" baseline="0" smtClean="0">
                          <a:ln>
                            <a:noFill/>
                          </a:ln>
                          <a:solidFill>
                            <a:schemeClr val="tx1"/>
                          </a:solidFill>
                          <a:effectLst/>
                          <a:latin typeface="Arial" charset="0"/>
                        </a:rPr>
                        <a:t>Dce = [0;0];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rPr>
                        <a:t> est_cl = </a:t>
                      </a:r>
                      <a:r>
                        <a:rPr kumimoji="1" lang="fr-FR" sz="1400" b="1" i="0" u="none" strike="noStrike" cap="none" normalizeH="0" baseline="0" smtClean="0">
                          <a:ln>
                            <a:noFill/>
                          </a:ln>
                          <a:solidFill>
                            <a:schemeClr val="tx1"/>
                          </a:solidFill>
                          <a:effectLst/>
                          <a:latin typeface="Arial" charset="0"/>
                        </a:rPr>
                        <a:t>ss</a:t>
                      </a:r>
                      <a:r>
                        <a:rPr kumimoji="1" lang="fr-FR" sz="1400" b="0" i="0" u="none" strike="noStrike" cap="none" normalizeH="0" baseline="0" smtClean="0">
                          <a:ln>
                            <a:noFill/>
                          </a:ln>
                          <a:solidFill>
                            <a:schemeClr val="tx1"/>
                          </a:solidFill>
                          <a:effectLst/>
                          <a:latin typeface="Arial" charset="0"/>
                        </a:rPr>
                        <a:t>(Ace,Bce,Cce,Dce);</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T = 0:0.01:10;                           </a:t>
                      </a:r>
                      <a:r>
                        <a:rPr kumimoji="1" lang="es-ES" sz="1400" b="1" i="0" u="none" strike="noStrike" cap="none" normalizeH="0" baseline="0" smtClean="0">
                          <a:ln>
                            <a:noFill/>
                          </a:ln>
                          <a:solidFill>
                            <a:schemeClr val="tx1"/>
                          </a:solidFill>
                          <a:effectLst/>
                          <a:latin typeface="Arial" charset="0"/>
                        </a:rPr>
                        <a:t>% Tiempo de Simulación = 10 seg</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U = </a:t>
                      </a:r>
                      <a:r>
                        <a:rPr kumimoji="1" lang="es-ES" sz="1400" b="1" i="0" u="none" strike="noStrike" cap="none" normalizeH="0" baseline="0" smtClean="0">
                          <a:ln>
                            <a:noFill/>
                          </a:ln>
                          <a:solidFill>
                            <a:schemeClr val="tx1"/>
                          </a:solidFill>
                          <a:effectLst/>
                          <a:latin typeface="Arial" charset="0"/>
                        </a:rPr>
                        <a:t>ones</a:t>
                      </a:r>
                      <a:r>
                        <a:rPr kumimoji="1" lang="es-ES" sz="1400" b="0" i="0" u="none" strike="noStrike" cap="none" normalizeH="0" baseline="0" smtClean="0">
                          <a:ln>
                            <a:noFill/>
                          </a:ln>
                          <a:solidFill>
                            <a:schemeClr val="tx1"/>
                          </a:solidFill>
                          <a:effectLst/>
                          <a:latin typeface="Arial" charset="0"/>
                        </a:rPr>
                        <a:t>(size(T));                    </a:t>
                      </a:r>
                      <a:r>
                        <a:rPr kumimoji="1" lang="es-ES" sz="1400" b="1" i="0" u="none" strike="noStrike" cap="none" normalizeH="0" baseline="0" smtClean="0">
                          <a:ln>
                            <a:noFill/>
                          </a:ln>
                          <a:solidFill>
                            <a:schemeClr val="tx1"/>
                          </a:solidFill>
                          <a:effectLst/>
                          <a:latin typeface="Arial" charset="0"/>
                        </a:rPr>
                        <a:t>% u = 1, Señal Escalon</a:t>
                      </a:r>
                      <a:endParaRPr kumimoji="1" lang="fr-FR"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rPr>
                        <a:t> X0 = [0.02 0 0 0 0 0 0 0];          </a:t>
                      </a:r>
                      <a:r>
                        <a:rPr kumimoji="1" lang="fr-FR" sz="1400" b="1" i="0" u="none" strike="noStrike" cap="none" normalizeH="0" baseline="0" smtClean="0">
                          <a:ln>
                            <a:noFill/>
                          </a:ln>
                          <a:solidFill>
                            <a:schemeClr val="tx1"/>
                          </a:solidFill>
                          <a:effectLst/>
                          <a:latin typeface="Arial" charset="0"/>
                        </a:rPr>
                        <a:t>% Condiciones iniciales</a:t>
                      </a:r>
                      <a:endParaRPr kumimoji="1" lang="fr-FR"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rPr>
                        <a:t> [Y,T,X]=</a:t>
                      </a:r>
                      <a:r>
                        <a:rPr kumimoji="1" lang="fr-FR" sz="1400" b="1" i="0" u="none" strike="noStrike" cap="none" normalizeH="0" baseline="0" smtClean="0">
                          <a:ln>
                            <a:noFill/>
                          </a:ln>
                          <a:solidFill>
                            <a:schemeClr val="tx1"/>
                          </a:solidFill>
                          <a:effectLst/>
                          <a:latin typeface="Arial" charset="0"/>
                        </a:rPr>
                        <a:t>lsim</a:t>
                      </a:r>
                      <a:r>
                        <a:rPr kumimoji="1" lang="fr-FR" sz="1400" b="0" i="0" u="none" strike="noStrike" cap="none" normalizeH="0" baseline="0" smtClean="0">
                          <a:ln>
                            <a:noFill/>
                          </a:ln>
                          <a:solidFill>
                            <a:schemeClr val="tx1"/>
                          </a:solidFill>
                          <a:effectLst/>
                          <a:latin typeface="Arial" charset="0"/>
                        </a:rPr>
                        <a:t>(est_cl,U,T,X0);    </a:t>
                      </a:r>
                      <a:r>
                        <a:rPr kumimoji="1" lang="fr-FR" sz="1400" b="1" i="0" u="none" strike="noStrike" cap="none" normalizeH="0" baseline="0" smtClean="0">
                          <a:ln>
                            <a:noFill/>
                          </a:ln>
                          <a:solidFill>
                            <a:schemeClr val="tx1"/>
                          </a:solidFill>
                          <a:effectLst/>
                          <a:latin typeface="Arial" charset="0"/>
                        </a:rPr>
                        <a:t>%Simulación</a:t>
                      </a:r>
                      <a:endParaRPr kumimoji="1" lang="fr-FR"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fr-FR" sz="1400" b="0" i="0" u="none" strike="noStrike" cap="none" normalizeH="0" baseline="0" smtClean="0">
                          <a:ln>
                            <a:noFill/>
                          </a:ln>
                          <a:solidFill>
                            <a:schemeClr val="tx1"/>
                          </a:solidFill>
                          <a:effectLst/>
                          <a:latin typeface="Arial" charset="0"/>
                        </a:rPr>
                        <a:t> </a:t>
                      </a:r>
                      <a:r>
                        <a:rPr kumimoji="1" lang="es-ES" sz="1400" b="1" i="0" u="none" strike="noStrike" cap="none" normalizeH="0" baseline="0" smtClean="0">
                          <a:ln>
                            <a:noFill/>
                          </a:ln>
                          <a:solidFill>
                            <a:schemeClr val="tx1"/>
                          </a:solidFill>
                          <a:effectLst/>
                          <a:latin typeface="Arial" charset="0"/>
                        </a:rPr>
                        <a:t>plot</a:t>
                      </a:r>
                      <a:r>
                        <a:rPr kumimoji="1" lang="es-ES" sz="1400" b="0" i="0" u="none" strike="noStrike" cap="none" normalizeH="0" baseline="0" smtClean="0">
                          <a:ln>
                            <a:noFill/>
                          </a:ln>
                          <a:solidFill>
                            <a:schemeClr val="tx1"/>
                          </a:solidFill>
                          <a:effectLst/>
                          <a:latin typeface="Arial" charset="0"/>
                        </a:rPr>
                        <a:t>(T,Y)</a:t>
                      </a:r>
                      <a:endParaRPr kumimoji="1" lang="es-ES" sz="14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 </a:t>
                      </a:r>
                      <a:r>
                        <a:rPr kumimoji="1" lang="es-ES" sz="1400" b="0" i="0" u="none" strike="noStrike" cap="none" normalizeH="0" baseline="0" smtClean="0">
                          <a:ln>
                            <a:noFill/>
                          </a:ln>
                          <a:solidFill>
                            <a:schemeClr val="tx1"/>
                          </a:solidFill>
                          <a:effectLst/>
                          <a:latin typeface="Arial" charset="0"/>
                        </a:rPr>
                        <a:t>legend</a:t>
                      </a:r>
                      <a:r>
                        <a:rPr kumimoji="1" lang="es-ES" sz="1400" b="1" i="0" u="none" strike="noStrike" cap="none" normalizeH="0" baseline="0" smtClean="0">
                          <a:ln>
                            <a:noFill/>
                          </a:ln>
                          <a:solidFill>
                            <a:schemeClr val="tx1"/>
                          </a:solidFill>
                          <a:effectLst/>
                          <a:latin typeface="Arial" charset="0"/>
                        </a:rPr>
                        <a:t>('Pendulo (rad)','Carro (m)')</a:t>
                      </a:r>
                      <a:r>
                        <a:rPr kumimoji="1" lang="es-ES" sz="1400" b="0" i="0" u="none" strike="noStrike" cap="none" normalizeH="0" baseline="0" smtClean="0">
                          <a:ln>
                            <a:noFill/>
                          </a:ln>
                          <a:solidFill>
                            <a:schemeClr val="tx1"/>
                          </a:solidFill>
                          <a:effectLst/>
                          <a:latin typeface="Arial" charset="0"/>
                        </a:rPr>
                        <a:t> </a:t>
                      </a:r>
                      <a:endParaRPr kumimoji="1" lang="es-EC" sz="1400" b="0"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Controlador por Ubicación de Polos</a:t>
            </a:r>
          </a:p>
        </p:txBody>
      </p:sp>
      <p:sp>
        <p:nvSpPr>
          <p:cNvPr id="89093"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Observadores de Estados de Orden Mínimo:</a:t>
            </a:r>
          </a:p>
        </p:txBody>
      </p:sp>
      <p:pic>
        <p:nvPicPr>
          <p:cNvPr id="89094" name="Picture 6"/>
          <p:cNvPicPr>
            <a:picLocks noChangeAspect="1" noChangeArrowheads="1"/>
          </p:cNvPicPr>
          <p:nvPr>
            <p:ph/>
          </p:nvPr>
        </p:nvPicPr>
        <p:blipFill>
          <a:blip r:embed="rId2"/>
          <a:srcRect/>
          <a:stretch>
            <a:fillRect/>
          </a:stretch>
        </p:blipFill>
        <p:spPr>
          <a:xfrm>
            <a:off x="1258888" y="1876425"/>
            <a:ext cx="5334000" cy="4000500"/>
          </a:xfrm>
          <a:noFill/>
          <a:ln/>
        </p:spPr>
      </p:pic>
      <p:sp>
        <p:nvSpPr>
          <p:cNvPr id="89096" name="Rectangle 8"/>
          <p:cNvSpPr>
            <a:spLocks noChangeArrowheads="1"/>
          </p:cNvSpPr>
          <p:nvPr/>
        </p:nvSpPr>
        <p:spPr bwMode="auto">
          <a:xfrm>
            <a:off x="6600825" y="3284538"/>
            <a:ext cx="2292350" cy="1527175"/>
          </a:xfrm>
          <a:prstGeom prst="rect">
            <a:avLst/>
          </a:prstGeom>
          <a:noFill/>
          <a:ln w="9525">
            <a:noFill/>
            <a:miter lim="800000"/>
            <a:headEnd/>
            <a:tailEnd/>
          </a:ln>
          <a:effectLst/>
        </p:spPr>
        <p:txBody>
          <a:bodyPr wrap="none" lIns="91430" tIns="45714" rIns="91430" bIns="45714" anchor="ctr">
            <a:spAutoFit/>
          </a:bodyPr>
          <a:lstStyle/>
          <a:p>
            <a:r>
              <a:rPr lang="es-ES" sz="2000" b="1"/>
              <a:t>L =</a:t>
            </a:r>
            <a:endParaRPr lang="es-ES" sz="2000"/>
          </a:p>
          <a:p>
            <a:r>
              <a:rPr lang="es-ES" sz="2000"/>
              <a:t>   </a:t>
            </a:r>
            <a:r>
              <a:rPr lang="es-ES"/>
              <a:t>15.0940   -1.2452</a:t>
            </a:r>
          </a:p>
          <a:p>
            <a:r>
              <a:rPr lang="es-ES"/>
              <a:t>   78.9617  -16.6433</a:t>
            </a:r>
          </a:p>
          <a:p>
            <a:r>
              <a:rPr lang="es-ES"/>
              <a:t>   -1.7567   23.9477</a:t>
            </a:r>
          </a:p>
          <a:p>
            <a:r>
              <a:rPr lang="es-ES"/>
              <a:t>  -18.3909  145.4249</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p:cNvPicPr>
            <a:picLocks noChangeAspect="1" noChangeArrowheads="1"/>
          </p:cNvPicPr>
          <p:nvPr/>
        </p:nvPicPr>
        <p:blipFill>
          <a:blip r:embed="rId2">
            <a:lum contrast="6000"/>
          </a:blip>
          <a:srcRect l="1427" t="3102" r="4167" b="4652"/>
          <a:stretch>
            <a:fillRect/>
          </a:stretch>
        </p:blipFill>
        <p:spPr bwMode="auto">
          <a:xfrm>
            <a:off x="1908175" y="90488"/>
            <a:ext cx="5973763" cy="4059237"/>
          </a:xfrm>
          <a:prstGeom prst="rect">
            <a:avLst/>
          </a:prstGeom>
          <a:noFill/>
          <a:ln w="9525">
            <a:noFill/>
            <a:miter lim="800000"/>
            <a:headEnd/>
            <a:tailEnd/>
          </a:ln>
        </p:spPr>
      </p:pic>
      <p:pic>
        <p:nvPicPr>
          <p:cNvPr id="91143" name="Picture 7"/>
          <p:cNvPicPr>
            <a:picLocks noChangeAspect="1" noChangeArrowheads="1"/>
          </p:cNvPicPr>
          <p:nvPr/>
        </p:nvPicPr>
        <p:blipFill>
          <a:blip r:embed="rId3"/>
          <a:srcRect/>
          <a:stretch>
            <a:fillRect/>
          </a:stretch>
        </p:blipFill>
        <p:spPr bwMode="auto">
          <a:xfrm>
            <a:off x="1041400" y="4221163"/>
            <a:ext cx="3746500" cy="2479675"/>
          </a:xfrm>
          <a:prstGeom prst="rect">
            <a:avLst/>
          </a:prstGeom>
          <a:noFill/>
          <a:ln w="9525">
            <a:noFill/>
            <a:miter lim="800000"/>
            <a:headEnd/>
            <a:tailEnd/>
          </a:ln>
        </p:spPr>
      </p:pic>
      <p:pic>
        <p:nvPicPr>
          <p:cNvPr id="91144" name="Picture 8"/>
          <p:cNvPicPr>
            <a:picLocks noChangeAspect="1" noChangeArrowheads="1"/>
          </p:cNvPicPr>
          <p:nvPr/>
        </p:nvPicPr>
        <p:blipFill>
          <a:blip r:embed="rId4"/>
          <a:srcRect r="6108"/>
          <a:stretch>
            <a:fillRect/>
          </a:stretch>
        </p:blipFill>
        <p:spPr bwMode="auto">
          <a:xfrm>
            <a:off x="4887913" y="4221163"/>
            <a:ext cx="3716337" cy="258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187450" y="4292600"/>
            <a:ext cx="7777163" cy="792163"/>
          </a:xfrm>
          <a:prstGeom prst="rect">
            <a:avLst/>
          </a:prstGeom>
          <a:solidFill>
            <a:schemeClr val="accent1"/>
          </a:solidFill>
          <a:ln w="28575">
            <a:noFill/>
            <a:miter lim="800000"/>
            <a:headEnd/>
            <a:tailEnd type="none" w="med" len="lg"/>
          </a:ln>
          <a:effectLst>
            <a:prstShdw prst="shdw17" dist="117088" dir="13763922">
              <a:schemeClr val="accent1">
                <a:gamma/>
                <a:shade val="60000"/>
                <a:invGamma/>
              </a:schemeClr>
            </a:prstShdw>
          </a:effectLst>
        </p:spPr>
        <p:txBody>
          <a:bodyPr wrap="none" anchor="ctr"/>
          <a:lstStyle/>
          <a:p>
            <a:endParaRPr lang="es-ES"/>
          </a:p>
        </p:txBody>
      </p:sp>
      <p:sp>
        <p:nvSpPr>
          <p:cNvPr id="93187" name="Rectangle 3"/>
          <p:cNvSpPr>
            <a:spLocks noGrp="1" noChangeArrowheads="1"/>
          </p:cNvSpPr>
          <p:nvPr>
            <p:ph type="title"/>
          </p:nvPr>
        </p:nvSpPr>
        <p:spPr>
          <a:noFill/>
          <a:ln/>
        </p:spPr>
        <p:txBody>
          <a:bodyPr/>
          <a:lstStyle/>
          <a:p>
            <a:r>
              <a:rPr lang="es-ES"/>
              <a:t>Contenidos</a:t>
            </a:r>
          </a:p>
        </p:txBody>
      </p:sp>
      <p:sp>
        <p:nvSpPr>
          <p:cNvPr id="93188" name="Rectangle 4"/>
          <p:cNvSpPr>
            <a:spLocks noGrp="1" noChangeArrowheads="1"/>
          </p:cNvSpPr>
          <p:nvPr>
            <p:ph type="body" idx="1"/>
          </p:nvPr>
        </p:nvSpPr>
        <p:spPr>
          <a:xfrm>
            <a:off x="1187450" y="1628775"/>
            <a:ext cx="7772400" cy="4114800"/>
          </a:xfrm>
          <a:noFill/>
          <a:ln/>
        </p:spPr>
        <p:txBody>
          <a:bodyPr/>
          <a:lstStyle/>
          <a:p>
            <a:pPr>
              <a:lnSpc>
                <a:spcPct val="90000"/>
              </a:lnSpc>
            </a:pPr>
            <a:r>
              <a:rPr lang="es-ES_tradnl"/>
              <a:t>1. Introducción</a:t>
            </a:r>
          </a:p>
          <a:p>
            <a:pPr>
              <a:lnSpc>
                <a:spcPct val="90000"/>
              </a:lnSpc>
            </a:pPr>
            <a:r>
              <a:rPr lang="es-ES_tradnl"/>
              <a:t>2. Modelado y Respuesta a L.A. del Sistema.</a:t>
            </a:r>
          </a:p>
          <a:p>
            <a:pPr>
              <a:lnSpc>
                <a:spcPct val="90000"/>
              </a:lnSpc>
            </a:pPr>
            <a:r>
              <a:rPr lang="es-ES_tradnl"/>
              <a:t>3</a:t>
            </a:r>
            <a:r>
              <a:rPr lang="es-ES_tradnl">
                <a:solidFill>
                  <a:schemeClr val="folHlink"/>
                </a:solidFill>
              </a:rPr>
              <a:t>. </a:t>
            </a:r>
            <a:r>
              <a:rPr lang="es-ES_tradnl"/>
              <a:t>Método del LGR para el análisis del Sistema de Control</a:t>
            </a:r>
            <a:r>
              <a:rPr lang="es-ES_tradnl">
                <a:solidFill>
                  <a:schemeClr val="folHlink"/>
                </a:solidFill>
              </a:rPr>
              <a:t>.</a:t>
            </a:r>
          </a:p>
          <a:p>
            <a:pPr>
              <a:lnSpc>
                <a:spcPct val="90000"/>
              </a:lnSpc>
            </a:pPr>
            <a:r>
              <a:rPr lang="es-ES_tradnl"/>
              <a:t>4. Método de Ubicación de Polos para el análisis del Sistema de Control.</a:t>
            </a:r>
          </a:p>
          <a:p>
            <a:pPr>
              <a:lnSpc>
                <a:spcPct val="90000"/>
              </a:lnSpc>
            </a:pPr>
            <a:r>
              <a:rPr lang="es-ES_tradnl">
                <a:solidFill>
                  <a:schemeClr val="folHlink"/>
                </a:solidFill>
              </a:rPr>
              <a:t>5. </a:t>
            </a:r>
            <a:r>
              <a:rPr lang="es-ES_tradnl"/>
              <a:t>LQR en el Diseño Final del Sistema de Control. </a:t>
            </a:r>
          </a:p>
          <a:p>
            <a:pPr>
              <a:lnSpc>
                <a:spcPct val="90000"/>
              </a:lnSpc>
            </a:pPr>
            <a:r>
              <a:rPr lang="es-ES_tradnl"/>
              <a:t>6. Conclusiones y Recomendaciones.</a:t>
            </a:r>
          </a:p>
          <a:p>
            <a:pPr>
              <a:lnSpc>
                <a:spcPct val="90000"/>
              </a:lnSpc>
              <a:buFont typeface="Monotype Sorts" pitchFamily="2" charset="2"/>
              <a:buNone/>
            </a:pPr>
            <a:endParaRPr lang="es-E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94213"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Selección del Actuador:</a:t>
            </a:r>
          </a:p>
        </p:txBody>
      </p:sp>
      <p:pic>
        <p:nvPicPr>
          <p:cNvPr id="94214" name="Picture 6"/>
          <p:cNvPicPr>
            <a:picLocks noChangeAspect="1" noChangeArrowheads="1"/>
          </p:cNvPicPr>
          <p:nvPr>
            <p:ph/>
          </p:nvPr>
        </p:nvPicPr>
        <p:blipFill>
          <a:blip r:embed="rId2"/>
          <a:srcRect/>
          <a:stretch>
            <a:fillRect/>
          </a:stretch>
        </p:blipFill>
        <p:spPr>
          <a:xfrm>
            <a:off x="2124075" y="1484313"/>
            <a:ext cx="6302375" cy="502920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Introducción</a:t>
            </a:r>
          </a:p>
        </p:txBody>
      </p:sp>
      <p:sp>
        <p:nvSpPr>
          <p:cNvPr id="17411" name="Rectangle 3"/>
          <p:cNvSpPr>
            <a:spLocks noGrp="1" noChangeArrowheads="1"/>
          </p:cNvSpPr>
          <p:nvPr>
            <p:ph type="body" sz="half" idx="1"/>
          </p:nvPr>
        </p:nvSpPr>
        <p:spPr>
          <a:noFill/>
          <a:ln/>
        </p:spPr>
        <p:txBody>
          <a:bodyPr/>
          <a:lstStyle/>
          <a:p>
            <a:pPr algn="just">
              <a:lnSpc>
                <a:spcPct val="90000"/>
              </a:lnSpc>
            </a:pPr>
            <a:r>
              <a:rPr lang="es-ES_tradnl" sz="2200" b="1"/>
              <a:t>Definición:</a:t>
            </a:r>
            <a:r>
              <a:rPr lang="es-ES_tradnl" sz="2200"/>
              <a:t>    Consiste en un péndulo que gira libremente por uno de sus extremos mediante una articulación situada sobre un carro que se mueve sobre una guía rectilínea bajo la acción de una Fuerza de Control</a:t>
            </a:r>
            <a:r>
              <a:rPr lang="es-ES_tradnl" sz="2400"/>
              <a:t>.</a:t>
            </a:r>
            <a:endParaRPr lang="es-ES" sz="2400"/>
          </a:p>
          <a:p>
            <a:pPr>
              <a:lnSpc>
                <a:spcPct val="90000"/>
              </a:lnSpc>
            </a:pPr>
            <a:endParaRPr lang="es-ES_tradnl" sz="2400"/>
          </a:p>
          <a:p>
            <a:pPr algn="just">
              <a:lnSpc>
                <a:spcPct val="90000"/>
              </a:lnSpc>
              <a:buFont typeface="Monotype Sorts" pitchFamily="2" charset="2"/>
              <a:buNone/>
            </a:pPr>
            <a:endParaRPr lang="es-ES_tradnl" sz="2400"/>
          </a:p>
        </p:txBody>
      </p:sp>
      <p:pic>
        <p:nvPicPr>
          <p:cNvPr id="17413" name="Picture 5" descr="PI1"/>
          <p:cNvPicPr>
            <a:picLocks noChangeAspect="1" noChangeArrowheads="1"/>
          </p:cNvPicPr>
          <p:nvPr>
            <p:ph sz="half" idx="2"/>
          </p:nvPr>
        </p:nvPicPr>
        <p:blipFill>
          <a:blip r:embed="rId2">
            <a:lum contrast="12000"/>
          </a:blip>
          <a:srcRect r="36850" b="29921"/>
          <a:stretch>
            <a:fillRect/>
          </a:stretch>
        </p:blipFill>
        <p:spPr>
          <a:xfrm>
            <a:off x="5135563" y="1916113"/>
            <a:ext cx="3810000" cy="2857500"/>
          </a:xfrm>
          <a:solidFill>
            <a:schemeClr val="accent1"/>
          </a:solidFill>
          <a:ln>
            <a:solidFill>
              <a:srgbClr val="02020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edge">
                                      <p:cBhvr>
                                        <p:cTn id="7" dur="2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96261"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Selección del Actuador:</a:t>
            </a:r>
          </a:p>
        </p:txBody>
      </p:sp>
      <p:graphicFrame>
        <p:nvGraphicFramePr>
          <p:cNvPr id="96262" name="Object 6"/>
          <p:cNvGraphicFramePr>
            <a:graphicFrameLocks noChangeAspect="1"/>
          </p:cNvGraphicFramePr>
          <p:nvPr/>
        </p:nvGraphicFramePr>
        <p:xfrm>
          <a:off x="1042988" y="1438275"/>
          <a:ext cx="4665662" cy="838200"/>
        </p:xfrm>
        <a:graphic>
          <a:graphicData uri="http://schemas.openxmlformats.org/presentationml/2006/ole">
            <p:oleObj spid="_x0000_s96262" name="Ecuación" r:id="rId3" imgW="3111500" imgH="558800" progId="Equation.3">
              <p:embed/>
            </p:oleObj>
          </a:graphicData>
        </a:graphic>
      </p:graphicFrame>
      <p:graphicFrame>
        <p:nvGraphicFramePr>
          <p:cNvPr id="96263" name="Object 7"/>
          <p:cNvGraphicFramePr>
            <a:graphicFrameLocks noChangeAspect="1"/>
          </p:cNvGraphicFramePr>
          <p:nvPr/>
        </p:nvGraphicFramePr>
        <p:xfrm>
          <a:off x="1116013" y="2349500"/>
          <a:ext cx="1390650" cy="419100"/>
        </p:xfrm>
        <a:graphic>
          <a:graphicData uri="http://schemas.openxmlformats.org/presentationml/2006/ole">
            <p:oleObj spid="_x0000_s96263" name="Ecuación" r:id="rId4" imgW="927100" imgH="279400" progId="Equation.3">
              <p:embed/>
            </p:oleObj>
          </a:graphicData>
        </a:graphic>
      </p:graphicFrame>
      <p:graphicFrame>
        <p:nvGraphicFramePr>
          <p:cNvPr id="96264" name="Object 8"/>
          <p:cNvGraphicFramePr>
            <a:graphicFrameLocks noChangeAspect="1"/>
          </p:cNvGraphicFramePr>
          <p:nvPr/>
        </p:nvGraphicFramePr>
        <p:xfrm>
          <a:off x="6011863" y="1352550"/>
          <a:ext cx="2817812" cy="781050"/>
        </p:xfrm>
        <a:graphic>
          <a:graphicData uri="http://schemas.openxmlformats.org/presentationml/2006/ole">
            <p:oleObj spid="_x0000_s96264" name="Ecuación" r:id="rId5" imgW="1879600" imgH="520700" progId="Equation.3">
              <p:embed/>
            </p:oleObj>
          </a:graphicData>
        </a:graphic>
      </p:graphicFrame>
      <p:graphicFrame>
        <p:nvGraphicFramePr>
          <p:cNvPr id="96265" name="Object 9"/>
          <p:cNvGraphicFramePr>
            <a:graphicFrameLocks noChangeAspect="1"/>
          </p:cNvGraphicFramePr>
          <p:nvPr/>
        </p:nvGraphicFramePr>
        <p:xfrm>
          <a:off x="1116013" y="3068638"/>
          <a:ext cx="1981200" cy="342900"/>
        </p:xfrm>
        <a:graphic>
          <a:graphicData uri="http://schemas.openxmlformats.org/presentationml/2006/ole">
            <p:oleObj spid="_x0000_s96265" name="Ecuación" r:id="rId6" imgW="1320800" imgH="228600" progId="Equation.3">
              <p:embed/>
            </p:oleObj>
          </a:graphicData>
        </a:graphic>
      </p:graphicFrame>
      <p:graphicFrame>
        <p:nvGraphicFramePr>
          <p:cNvPr id="96266" name="Object 10"/>
          <p:cNvGraphicFramePr>
            <a:graphicFrameLocks noChangeAspect="1"/>
          </p:cNvGraphicFramePr>
          <p:nvPr>
            <p:ph sz="half" idx="1"/>
          </p:nvPr>
        </p:nvGraphicFramePr>
        <p:xfrm>
          <a:off x="3276600" y="2057400"/>
          <a:ext cx="5599113" cy="4179888"/>
        </p:xfrm>
        <a:graphic>
          <a:graphicData uri="http://schemas.openxmlformats.org/presentationml/2006/ole">
            <p:oleObj spid="_x0000_s96266" name="Gráfico" r:id="rId7" imgW="5600700" imgH="4181551" progId="Excel.Chart.8">
              <p:embed/>
            </p:oleObj>
          </a:graphicData>
        </a:graphic>
      </p:graphicFrame>
      <p:graphicFrame>
        <p:nvGraphicFramePr>
          <p:cNvPr id="96286" name="Group 30"/>
          <p:cNvGraphicFramePr>
            <a:graphicFrameLocks noGrp="1"/>
          </p:cNvGraphicFramePr>
          <p:nvPr>
            <p:ph sz="half" idx="2"/>
          </p:nvPr>
        </p:nvGraphicFramePr>
        <p:xfrm>
          <a:off x="3706813" y="6237288"/>
          <a:ext cx="4826000" cy="606425"/>
        </p:xfrm>
        <a:graphic>
          <a:graphicData uri="http://schemas.openxmlformats.org/drawingml/2006/table">
            <a:tbl>
              <a:tblPr/>
              <a:tblGrid>
                <a:gridCol w="2244725"/>
                <a:gridCol w="2581275"/>
              </a:tblGrid>
              <a:tr h="288925">
                <a:tc>
                  <a:txBody>
                    <a:bodyPr/>
                    <a:lstStyle/>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Potencia Promedio </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0.00836 HP [6.23 watts]</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88925">
                <a:tc>
                  <a:txBody>
                    <a:bodyPr/>
                    <a:lstStyle/>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Potencia Máxima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0,12573 HP [93.8 watts]</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98309"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Modelo dinámico del Motor DC:</a:t>
            </a:r>
          </a:p>
        </p:txBody>
      </p:sp>
      <p:pic>
        <p:nvPicPr>
          <p:cNvPr id="98310" name="Picture 6"/>
          <p:cNvPicPr>
            <a:picLocks noChangeAspect="1" noChangeArrowheads="1"/>
          </p:cNvPicPr>
          <p:nvPr>
            <p:ph sz="quarter" idx="1"/>
          </p:nvPr>
        </p:nvPicPr>
        <p:blipFill>
          <a:blip r:embed="rId3">
            <a:grayscl/>
          </a:blip>
          <a:srcRect/>
          <a:stretch>
            <a:fillRect/>
          </a:stretch>
        </p:blipFill>
        <p:spPr>
          <a:xfrm>
            <a:off x="1042988" y="1503363"/>
            <a:ext cx="5715000" cy="1709737"/>
          </a:xfrm>
          <a:noFill/>
          <a:ln/>
        </p:spPr>
      </p:pic>
      <p:pic>
        <p:nvPicPr>
          <p:cNvPr id="98312" name="Picture 8"/>
          <p:cNvPicPr>
            <a:picLocks noChangeAspect="1" noChangeArrowheads="1"/>
          </p:cNvPicPr>
          <p:nvPr>
            <p:ph sz="quarter" idx="2"/>
          </p:nvPr>
        </p:nvPicPr>
        <p:blipFill>
          <a:blip r:embed="rId4">
            <a:grayscl/>
          </a:blip>
          <a:srcRect/>
          <a:stretch>
            <a:fillRect/>
          </a:stretch>
        </p:blipFill>
        <p:spPr>
          <a:xfrm>
            <a:off x="5346700" y="3200400"/>
            <a:ext cx="3473450" cy="2605088"/>
          </a:xfrm>
          <a:noFill/>
          <a:ln/>
        </p:spPr>
      </p:pic>
      <p:graphicFrame>
        <p:nvGraphicFramePr>
          <p:cNvPr id="98315" name="Object 11"/>
          <p:cNvGraphicFramePr>
            <a:graphicFrameLocks noChangeAspect="1"/>
          </p:cNvGraphicFramePr>
          <p:nvPr>
            <p:ph sz="quarter" idx="3"/>
          </p:nvPr>
        </p:nvGraphicFramePr>
        <p:xfrm>
          <a:off x="1171575" y="5822950"/>
          <a:ext cx="5416550" cy="701675"/>
        </p:xfrm>
        <a:graphic>
          <a:graphicData uri="http://schemas.openxmlformats.org/presentationml/2006/ole">
            <p:oleObj spid="_x0000_s98315" name="Ecuación" r:id="rId5" imgW="4318000" imgH="558800" progId="Equation.3">
              <p:embed/>
            </p:oleObj>
          </a:graphicData>
        </a:graphic>
      </p:graphicFrame>
      <p:graphicFrame>
        <p:nvGraphicFramePr>
          <p:cNvPr id="98318" name="Object 14"/>
          <p:cNvGraphicFramePr>
            <a:graphicFrameLocks noChangeAspect="1"/>
          </p:cNvGraphicFramePr>
          <p:nvPr>
            <p:ph sz="quarter" idx="4"/>
          </p:nvPr>
        </p:nvGraphicFramePr>
        <p:xfrm>
          <a:off x="1157288" y="3573463"/>
          <a:ext cx="3054350" cy="1127125"/>
        </p:xfrm>
        <a:graphic>
          <a:graphicData uri="http://schemas.openxmlformats.org/presentationml/2006/ole">
            <p:oleObj spid="_x0000_s98318" name="Ecuación" r:id="rId6" imgW="2374560" imgH="876240" progId="Equation.3">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2" name="Object 4"/>
          <p:cNvGraphicFramePr>
            <a:graphicFrameLocks noChangeAspect="1"/>
          </p:cNvGraphicFramePr>
          <p:nvPr/>
        </p:nvGraphicFramePr>
        <p:xfrm>
          <a:off x="1008063" y="1655763"/>
          <a:ext cx="6516687" cy="1233487"/>
        </p:xfrm>
        <a:graphic>
          <a:graphicData uri="http://schemas.openxmlformats.org/presentationml/2006/ole">
            <p:oleObj spid="_x0000_s104452" name="Ecuación" r:id="rId3" imgW="4495800" imgH="850900" progId="Equation.3">
              <p:embed/>
            </p:oleObj>
          </a:graphicData>
        </a:graphic>
      </p:graphicFrame>
      <p:graphicFrame>
        <p:nvGraphicFramePr>
          <p:cNvPr id="104453" name="Object 5"/>
          <p:cNvGraphicFramePr>
            <a:graphicFrameLocks noChangeAspect="1"/>
          </p:cNvGraphicFramePr>
          <p:nvPr/>
        </p:nvGraphicFramePr>
        <p:xfrm>
          <a:off x="919163" y="3005138"/>
          <a:ext cx="8045450" cy="1214437"/>
        </p:xfrm>
        <a:graphic>
          <a:graphicData uri="http://schemas.openxmlformats.org/presentationml/2006/ole">
            <p:oleObj spid="_x0000_s104453" name="Ecuación" r:id="rId4" imgW="5549900" imgH="838200" progId="Equation.3">
              <p:embed/>
            </p:oleObj>
          </a:graphicData>
        </a:graphic>
      </p:graphicFrame>
      <p:graphicFrame>
        <p:nvGraphicFramePr>
          <p:cNvPr id="104454" name="Object 6"/>
          <p:cNvGraphicFramePr>
            <a:graphicFrameLocks noChangeAspect="1"/>
          </p:cNvGraphicFramePr>
          <p:nvPr/>
        </p:nvGraphicFramePr>
        <p:xfrm>
          <a:off x="1116013" y="5116513"/>
          <a:ext cx="3994150" cy="755650"/>
        </p:xfrm>
        <a:graphic>
          <a:graphicData uri="http://schemas.openxmlformats.org/presentationml/2006/ole">
            <p:oleObj spid="_x0000_s104454" name="Ecuación" r:id="rId5" imgW="2781300" imgH="520700" progId="Equation.3">
              <p:embed/>
            </p:oleObj>
          </a:graphicData>
        </a:graphic>
      </p:graphicFrame>
      <p:sp>
        <p:nvSpPr>
          <p:cNvPr id="104455" name="Text Box 7"/>
          <p:cNvSpPr txBox="1">
            <a:spLocks noChangeArrowheads="1"/>
          </p:cNvSpPr>
          <p:nvPr/>
        </p:nvSpPr>
        <p:spPr bwMode="auto">
          <a:xfrm>
            <a:off x="971550" y="4440238"/>
            <a:ext cx="3384550" cy="366712"/>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a:t>Donde:</a:t>
            </a:r>
          </a:p>
        </p:txBody>
      </p:sp>
      <p:sp>
        <p:nvSpPr>
          <p:cNvPr id="104456" name="Rectangle 8"/>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04457" name="Rectangle 9"/>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Conexión dinámica Péndulo - Motor DC: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05477"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Determinación de los Parámetros del Motor:</a:t>
            </a:r>
          </a:p>
        </p:txBody>
      </p:sp>
      <p:pic>
        <p:nvPicPr>
          <p:cNvPr id="105478" name="Picture 6"/>
          <p:cNvPicPr>
            <a:picLocks noChangeAspect="1" noChangeArrowheads="1"/>
          </p:cNvPicPr>
          <p:nvPr/>
        </p:nvPicPr>
        <p:blipFill>
          <a:blip r:embed="rId3"/>
          <a:srcRect/>
          <a:stretch>
            <a:fillRect/>
          </a:stretch>
        </p:blipFill>
        <p:spPr bwMode="auto">
          <a:xfrm>
            <a:off x="1320800" y="1341438"/>
            <a:ext cx="5600700" cy="1914525"/>
          </a:xfrm>
          <a:prstGeom prst="rect">
            <a:avLst/>
          </a:prstGeom>
          <a:noFill/>
          <a:ln w="9525">
            <a:noFill/>
            <a:miter lim="800000"/>
            <a:headEnd/>
            <a:tailEnd/>
          </a:ln>
        </p:spPr>
      </p:pic>
      <p:graphicFrame>
        <p:nvGraphicFramePr>
          <p:cNvPr id="105479" name="Object 7"/>
          <p:cNvGraphicFramePr>
            <a:graphicFrameLocks noChangeAspect="1"/>
          </p:cNvGraphicFramePr>
          <p:nvPr/>
        </p:nvGraphicFramePr>
        <p:xfrm>
          <a:off x="6294438" y="4365625"/>
          <a:ext cx="2454275" cy="741363"/>
        </p:xfrm>
        <a:graphic>
          <a:graphicData uri="http://schemas.openxmlformats.org/presentationml/2006/ole">
            <p:oleObj spid="_x0000_s105479" name="Ecuación" r:id="rId4" imgW="1637589" imgH="495085" progId="Equation.3">
              <p:embed/>
            </p:oleObj>
          </a:graphicData>
        </a:graphic>
      </p:graphicFrame>
      <p:pic>
        <p:nvPicPr>
          <p:cNvPr id="105480" name="Picture 8"/>
          <p:cNvPicPr>
            <a:picLocks noChangeAspect="1" noChangeArrowheads="1"/>
          </p:cNvPicPr>
          <p:nvPr/>
        </p:nvPicPr>
        <p:blipFill>
          <a:blip r:embed="rId5"/>
          <a:srcRect/>
          <a:stretch>
            <a:fillRect/>
          </a:stretch>
        </p:blipFill>
        <p:spPr bwMode="auto">
          <a:xfrm>
            <a:off x="1619250" y="3357563"/>
            <a:ext cx="4092575" cy="307181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06501"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Determinación de los Parámetros del Motor:</a:t>
            </a:r>
          </a:p>
        </p:txBody>
      </p:sp>
      <p:graphicFrame>
        <p:nvGraphicFramePr>
          <p:cNvPr id="106503" name="Object 7"/>
          <p:cNvGraphicFramePr>
            <a:graphicFrameLocks noChangeAspect="1"/>
          </p:cNvGraphicFramePr>
          <p:nvPr/>
        </p:nvGraphicFramePr>
        <p:xfrm>
          <a:off x="6335713" y="1644650"/>
          <a:ext cx="341312" cy="385763"/>
        </p:xfrm>
        <a:graphic>
          <a:graphicData uri="http://schemas.openxmlformats.org/presentationml/2006/ole">
            <p:oleObj spid="_x0000_s106503" name="Ecuación" r:id="rId3" imgW="228501" imgH="253890" progId="Equation.3">
              <p:embed/>
            </p:oleObj>
          </a:graphicData>
        </a:graphic>
      </p:graphicFrame>
      <p:graphicFrame>
        <p:nvGraphicFramePr>
          <p:cNvPr id="106590" name="Group 94"/>
          <p:cNvGraphicFramePr>
            <a:graphicFrameLocks noGrp="1"/>
          </p:cNvGraphicFramePr>
          <p:nvPr/>
        </p:nvGraphicFramePr>
        <p:xfrm>
          <a:off x="1781175" y="1554163"/>
          <a:ext cx="5311775" cy="1298575"/>
        </p:xfrm>
        <a:graphic>
          <a:graphicData uri="http://schemas.openxmlformats.org/drawingml/2006/table">
            <a:tbl>
              <a:tblPr/>
              <a:tblGrid>
                <a:gridCol w="1063625"/>
                <a:gridCol w="1060450"/>
                <a:gridCol w="1063625"/>
                <a:gridCol w="1063625"/>
                <a:gridCol w="1060450"/>
              </a:tblGrid>
              <a:tr h="579438">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e [voltios]</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i</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T [N.m]</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1</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=T/i</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[N.m/A]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1033463" rtl="0" eaLnBrk="0" fontAlgn="base" latinLnBrk="0" hangingPunct="0">
                        <a:lnSpc>
                          <a:spcPct val="100000"/>
                        </a:lnSpc>
                        <a:spcBef>
                          <a:spcPct val="20000"/>
                        </a:spcBef>
                        <a:spcAft>
                          <a:spcPct val="0"/>
                        </a:spcAft>
                        <a:buClr>
                          <a:schemeClr val="accent1"/>
                        </a:buClr>
                        <a:buSzPct val="70000"/>
                        <a:buFont typeface="Monotype Sorts" pitchFamily="2" charset="2"/>
                        <a:buNone/>
                        <a:tabLst/>
                      </a:pPr>
                      <a:endParaRPr kumimoji="1" lang="es-ES" sz="1400" b="1"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1,812</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0,22</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0,05978</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0,27173</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O,27173</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54013">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3,230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0,44</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0,11856</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0,27173</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vMerge="1">
                  <a:txBody>
                    <a:bodyPr/>
                    <a:lstStyle/>
                    <a:p>
                      <a:endParaRPr lang="es-ES"/>
                    </a:p>
                  </a:txBody>
                  <a:tcPr/>
                </a:tc>
              </a:tr>
            </a:tbl>
          </a:graphicData>
        </a:graphic>
      </p:graphicFrame>
      <p:graphicFrame>
        <p:nvGraphicFramePr>
          <p:cNvPr id="106529" name="Object 33"/>
          <p:cNvGraphicFramePr>
            <a:graphicFrameLocks noChangeAspect="1"/>
          </p:cNvGraphicFramePr>
          <p:nvPr/>
        </p:nvGraphicFramePr>
        <p:xfrm>
          <a:off x="6310313" y="3141663"/>
          <a:ext cx="350837" cy="381000"/>
        </p:xfrm>
        <a:graphic>
          <a:graphicData uri="http://schemas.openxmlformats.org/presentationml/2006/ole">
            <p:oleObj spid="_x0000_s106529" name="Ecuación" r:id="rId4" imgW="241195" imgH="253890" progId="Equation.3">
              <p:embed/>
            </p:oleObj>
          </a:graphicData>
        </a:graphic>
      </p:graphicFrame>
      <p:graphicFrame>
        <p:nvGraphicFramePr>
          <p:cNvPr id="106588" name="Group 92"/>
          <p:cNvGraphicFramePr>
            <a:graphicFrameLocks noGrp="1"/>
          </p:cNvGraphicFramePr>
          <p:nvPr/>
        </p:nvGraphicFramePr>
        <p:xfrm>
          <a:off x="1763713" y="3068638"/>
          <a:ext cx="5256212" cy="1671637"/>
        </p:xfrm>
        <a:graphic>
          <a:graphicData uri="http://schemas.openxmlformats.org/drawingml/2006/table">
            <a:tbl>
              <a:tblPr/>
              <a:tblGrid>
                <a:gridCol w="1041400"/>
                <a:gridCol w="1017587"/>
                <a:gridCol w="1025525"/>
                <a:gridCol w="1046163"/>
                <a:gridCol w="1125537"/>
              </a:tblGrid>
              <a:tr h="576263">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e [voltios]</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i</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[rpm]</a:t>
                      </a:r>
                      <a:endPar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2</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=e/</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[V/rad/s]</a:t>
                      </a:r>
                      <a:endPar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1033463" rtl="0" eaLnBrk="0" fontAlgn="base" latinLnBrk="0" hangingPunct="0">
                        <a:lnSpc>
                          <a:spcPct val="100000"/>
                        </a:lnSpc>
                        <a:spcBef>
                          <a:spcPct val="20000"/>
                        </a:spcBef>
                        <a:spcAft>
                          <a:spcPct val="0"/>
                        </a:spcAft>
                        <a:buClr>
                          <a:schemeClr val="accent1"/>
                        </a:buClr>
                        <a:buSzPct val="70000"/>
                        <a:buFont typeface="Monotype Sorts" pitchFamily="2" charset="2"/>
                        <a:buNone/>
                        <a:tabLst/>
                      </a:pPr>
                      <a:endParaRPr kumimoji="1" lang="es-ES" sz="1400" b="1"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6,3</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0,18</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370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0,16262</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O,15584</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12,0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0,19</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700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0,16367</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vMerge="1">
                  <a:txBody>
                    <a:bodyPr/>
                    <a:lstStyle/>
                    <a:p>
                      <a:endParaRPr lang="es-ES"/>
                    </a:p>
                  </a:txBody>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15,4</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0,44</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1080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0,14057</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vMerge="1">
                  <a:txBody>
                    <a:bodyPr/>
                    <a:lstStyle/>
                    <a:p>
                      <a:endParaRPr lang="es-ES"/>
                    </a:p>
                  </a:txBody>
                  <a:tcPr/>
                </a:tc>
              </a:tr>
            </a:tbl>
          </a:graphicData>
        </a:graphic>
      </p:graphicFrame>
      <p:graphicFrame>
        <p:nvGraphicFramePr>
          <p:cNvPr id="106560" name="Object 64"/>
          <p:cNvGraphicFramePr>
            <a:graphicFrameLocks noChangeAspect="1"/>
          </p:cNvGraphicFramePr>
          <p:nvPr/>
        </p:nvGraphicFramePr>
        <p:xfrm>
          <a:off x="6516688" y="5013325"/>
          <a:ext cx="350837" cy="381000"/>
        </p:xfrm>
        <a:graphic>
          <a:graphicData uri="http://schemas.openxmlformats.org/presentationml/2006/ole">
            <p:oleObj spid="_x0000_s106560" name="Ecuación" r:id="rId5" imgW="241195" imgH="253890" progId="Equation.3">
              <p:embed/>
            </p:oleObj>
          </a:graphicData>
        </a:graphic>
      </p:graphicFrame>
      <p:graphicFrame>
        <p:nvGraphicFramePr>
          <p:cNvPr id="106591" name="Group 95"/>
          <p:cNvGraphicFramePr>
            <a:graphicFrameLocks noGrp="1"/>
          </p:cNvGraphicFramePr>
          <p:nvPr/>
        </p:nvGraphicFramePr>
        <p:xfrm>
          <a:off x="1773238" y="5013325"/>
          <a:ext cx="5246687" cy="1233488"/>
        </p:xfrm>
        <a:graphic>
          <a:graphicData uri="http://schemas.openxmlformats.org/drawingml/2006/table">
            <a:tbl>
              <a:tblPr/>
              <a:tblGrid>
                <a:gridCol w="1060450"/>
                <a:gridCol w="1041400"/>
                <a:gridCol w="1047750"/>
                <a:gridCol w="1438275"/>
                <a:gridCol w="658812"/>
              </a:tblGrid>
              <a:tr h="503238">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e [voltios]</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i</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[A]</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[rpm]</a:t>
                      </a:r>
                      <a:endPar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R</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=(e-K</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2</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)/i</a:t>
                      </a:r>
                      <a:r>
                        <a:rPr kumimoji="1" lang="es-ES" sz="1400" b="1" i="0" u="none" strike="noStrike" cap="none" normalizeH="0" baseline="-30000" smtClean="0">
                          <a:ln>
                            <a:noFill/>
                          </a:ln>
                          <a:solidFill>
                            <a:schemeClr val="tx1"/>
                          </a:solidFill>
                          <a:effectLst/>
                          <a:latin typeface="Arial" charset="0"/>
                          <a:ea typeface="Times New Roman" pitchFamily="18" charset="0"/>
                          <a:cs typeface="Arial" charset="0"/>
                        </a:rPr>
                        <a:t>a</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 [</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1" lang="es-ES" sz="1400" b="1" i="0" u="none" strike="noStrike" cap="none" normalizeH="0" baseline="0" smtClean="0">
                          <a:ln>
                            <a:noFill/>
                          </a:ln>
                          <a:solidFill>
                            <a:schemeClr val="tx1"/>
                          </a:solidFill>
                          <a:effectLst/>
                          <a:latin typeface="Arial" charset="0"/>
                          <a:ea typeface="Times New Roman" pitchFamily="18" charset="0"/>
                          <a:cs typeface="Arial" charset="0"/>
                        </a:rPr>
                        <a:t>]</a:t>
                      </a:r>
                      <a:endParaRPr kumimoji="1" lang="es-ES" sz="14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1033463" rtl="0" eaLnBrk="0" fontAlgn="base" latinLnBrk="0" hangingPunct="0">
                        <a:lnSpc>
                          <a:spcPct val="100000"/>
                        </a:lnSpc>
                        <a:spcBef>
                          <a:spcPct val="20000"/>
                        </a:spcBef>
                        <a:spcAft>
                          <a:spcPct val="0"/>
                        </a:spcAft>
                        <a:buClr>
                          <a:schemeClr val="accent1"/>
                        </a:buClr>
                        <a:buSzPct val="70000"/>
                        <a:buFont typeface="Monotype Sorts" pitchFamily="2" charset="2"/>
                        <a:buNone/>
                        <a:tabLst/>
                      </a:pPr>
                      <a:endParaRPr kumimoji="1" lang="es-ES" sz="1400" b="1"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8,04</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0,40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400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3,78</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3,69</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8,15</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0,45</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400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400" b="0" i="0" u="none" strike="noStrike" cap="none" normalizeH="0" baseline="0" smtClean="0">
                          <a:ln>
                            <a:noFill/>
                          </a:ln>
                          <a:solidFill>
                            <a:schemeClr val="tx1"/>
                          </a:solidFill>
                          <a:effectLst/>
                          <a:latin typeface="Arial" charset="0"/>
                          <a:ea typeface="Times New Roman" pitchFamily="18" charset="0"/>
                          <a:cs typeface="Arial" charset="0"/>
                        </a:rPr>
                        <a:t>3,60</a:t>
                      </a: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vMerge="1">
                  <a:txBody>
                    <a:bodyPr/>
                    <a:lstStyle/>
                    <a:p>
                      <a:endParaRPr lang="es-ES"/>
                    </a:p>
                  </a:txBody>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07525"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Caja Reductora:</a:t>
            </a:r>
          </a:p>
        </p:txBody>
      </p:sp>
      <p:pic>
        <p:nvPicPr>
          <p:cNvPr id="107526" name="Picture 6"/>
          <p:cNvPicPr>
            <a:picLocks noChangeAspect="1" noChangeArrowheads="1"/>
          </p:cNvPicPr>
          <p:nvPr>
            <p:ph sz="half" idx="1"/>
          </p:nvPr>
        </p:nvPicPr>
        <p:blipFill>
          <a:blip r:embed="rId3"/>
          <a:srcRect/>
          <a:stretch>
            <a:fillRect/>
          </a:stretch>
        </p:blipFill>
        <p:spPr>
          <a:xfrm>
            <a:off x="1258888" y="1466850"/>
            <a:ext cx="2400300" cy="1962150"/>
          </a:xfrm>
          <a:noFill/>
          <a:ln/>
        </p:spPr>
      </p:pic>
      <p:graphicFrame>
        <p:nvGraphicFramePr>
          <p:cNvPr id="107528" name="Object 8"/>
          <p:cNvGraphicFramePr>
            <a:graphicFrameLocks noChangeAspect="1"/>
          </p:cNvGraphicFramePr>
          <p:nvPr>
            <p:ph sz="half" idx="2"/>
          </p:nvPr>
        </p:nvGraphicFramePr>
        <p:xfrm>
          <a:off x="5219700" y="2060575"/>
          <a:ext cx="1349375" cy="798513"/>
        </p:xfrm>
        <a:graphic>
          <a:graphicData uri="http://schemas.openxmlformats.org/presentationml/2006/ole">
            <p:oleObj spid="_x0000_s107528" name="Ecuación" r:id="rId4" imgW="901309" imgH="533169" progId="Equation.3">
              <p:embed/>
            </p:oleObj>
          </a:graphicData>
        </a:graphic>
      </p:graphicFrame>
      <p:pic>
        <p:nvPicPr>
          <p:cNvPr id="107531" name="Picture 11"/>
          <p:cNvPicPr>
            <a:picLocks noChangeAspect="1" noChangeArrowheads="1"/>
          </p:cNvPicPr>
          <p:nvPr/>
        </p:nvPicPr>
        <p:blipFill>
          <a:blip r:embed="rId5"/>
          <a:srcRect/>
          <a:stretch>
            <a:fillRect/>
          </a:stretch>
        </p:blipFill>
        <p:spPr bwMode="auto">
          <a:xfrm>
            <a:off x="1427163" y="3716338"/>
            <a:ext cx="2644775" cy="1965325"/>
          </a:xfrm>
          <a:prstGeom prst="rect">
            <a:avLst/>
          </a:prstGeom>
          <a:noFill/>
          <a:ln w="9525">
            <a:noFill/>
            <a:miter lim="800000"/>
            <a:headEnd/>
            <a:tailEnd/>
          </a:ln>
        </p:spPr>
      </p:pic>
      <p:pic>
        <p:nvPicPr>
          <p:cNvPr id="107532" name="Picture 12"/>
          <p:cNvPicPr>
            <a:picLocks noChangeAspect="1" noChangeArrowheads="1"/>
          </p:cNvPicPr>
          <p:nvPr/>
        </p:nvPicPr>
        <p:blipFill>
          <a:blip r:embed="rId6"/>
          <a:srcRect r="5588"/>
          <a:stretch>
            <a:fillRect/>
          </a:stretch>
        </p:blipFill>
        <p:spPr bwMode="auto">
          <a:xfrm>
            <a:off x="5003800" y="3716338"/>
            <a:ext cx="2789238" cy="2190750"/>
          </a:xfrm>
          <a:prstGeom prst="rect">
            <a:avLst/>
          </a:prstGeom>
          <a:noFill/>
          <a:ln w="9525">
            <a:noFill/>
            <a:miter lim="800000"/>
            <a:headEnd/>
            <a:tailEnd/>
          </a:ln>
        </p:spPr>
      </p:pic>
      <p:sp>
        <p:nvSpPr>
          <p:cNvPr id="107533" name="Text Box 13"/>
          <p:cNvSpPr txBox="1">
            <a:spLocks noChangeArrowheads="1"/>
          </p:cNvSpPr>
          <p:nvPr/>
        </p:nvSpPr>
        <p:spPr bwMode="auto">
          <a:xfrm>
            <a:off x="1116013" y="3357563"/>
            <a:ext cx="3097212" cy="366712"/>
          </a:xfrm>
          <a:prstGeom prst="rect">
            <a:avLst/>
          </a:prstGeom>
          <a:noFill/>
          <a:ln w="9525">
            <a:noFill/>
            <a:miter lim="800000"/>
            <a:headEnd/>
            <a:tailEnd/>
          </a:ln>
          <a:effectLst/>
        </p:spPr>
        <p:txBody>
          <a:bodyPr>
            <a:spAutoFit/>
          </a:bodyPr>
          <a:lstStyle/>
          <a:p>
            <a:pPr>
              <a:spcBef>
                <a:spcPct val="50000"/>
              </a:spcBef>
            </a:pPr>
            <a:r>
              <a:rPr lang="es-ES"/>
              <a:t>Inercia del Motor DC:</a:t>
            </a:r>
          </a:p>
        </p:txBody>
      </p:sp>
      <p:graphicFrame>
        <p:nvGraphicFramePr>
          <p:cNvPr id="107535" name="Object 15"/>
          <p:cNvGraphicFramePr>
            <a:graphicFrameLocks noChangeAspect="1"/>
          </p:cNvGraphicFramePr>
          <p:nvPr/>
        </p:nvGraphicFramePr>
        <p:xfrm>
          <a:off x="1692275" y="5949950"/>
          <a:ext cx="5819775" cy="820738"/>
        </p:xfrm>
        <a:graphic>
          <a:graphicData uri="http://schemas.openxmlformats.org/presentationml/2006/ole">
            <p:oleObj spid="_x0000_s107535" name="Ecuación" r:id="rId7" imgW="3873500" imgH="546100" progId="Equation.3">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10597"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Razón de Reducción Óptima:</a:t>
            </a:r>
          </a:p>
        </p:txBody>
      </p:sp>
      <p:sp>
        <p:nvSpPr>
          <p:cNvPr id="110598" name="Text Box 6"/>
          <p:cNvSpPr txBox="1">
            <a:spLocks noChangeArrowheads="1"/>
          </p:cNvSpPr>
          <p:nvPr/>
        </p:nvSpPr>
        <p:spPr bwMode="auto">
          <a:xfrm>
            <a:off x="1042988" y="1557338"/>
            <a:ext cx="3744912" cy="366712"/>
          </a:xfrm>
          <a:prstGeom prst="rect">
            <a:avLst/>
          </a:prstGeom>
          <a:noFill/>
          <a:ln w="9525">
            <a:noFill/>
            <a:miter lim="800000"/>
            <a:headEnd/>
            <a:tailEnd/>
          </a:ln>
          <a:effectLst/>
        </p:spPr>
        <p:txBody>
          <a:bodyPr>
            <a:spAutoFit/>
          </a:bodyPr>
          <a:lstStyle/>
          <a:p>
            <a:pPr>
              <a:spcBef>
                <a:spcPct val="50000"/>
              </a:spcBef>
            </a:pPr>
            <a:r>
              <a:rPr lang="es-ES"/>
              <a:t>Inercia de Carga:</a:t>
            </a:r>
          </a:p>
        </p:txBody>
      </p:sp>
      <p:pic>
        <p:nvPicPr>
          <p:cNvPr id="110599" name="Picture 7"/>
          <p:cNvPicPr>
            <a:picLocks noChangeAspect="1" noChangeArrowheads="1"/>
          </p:cNvPicPr>
          <p:nvPr/>
        </p:nvPicPr>
        <p:blipFill>
          <a:blip r:embed="rId3"/>
          <a:srcRect b="3484"/>
          <a:stretch>
            <a:fillRect/>
          </a:stretch>
        </p:blipFill>
        <p:spPr bwMode="auto">
          <a:xfrm>
            <a:off x="2811463" y="2205038"/>
            <a:ext cx="3416300" cy="2516187"/>
          </a:xfrm>
          <a:prstGeom prst="rect">
            <a:avLst/>
          </a:prstGeom>
          <a:noFill/>
          <a:ln w="9525">
            <a:noFill/>
            <a:miter lim="800000"/>
            <a:headEnd/>
            <a:tailEnd/>
          </a:ln>
        </p:spPr>
      </p:pic>
      <p:graphicFrame>
        <p:nvGraphicFramePr>
          <p:cNvPr id="110600" name="Object 8"/>
          <p:cNvGraphicFramePr>
            <a:graphicFrameLocks noChangeAspect="1"/>
          </p:cNvGraphicFramePr>
          <p:nvPr/>
        </p:nvGraphicFramePr>
        <p:xfrm>
          <a:off x="1887538" y="5300663"/>
          <a:ext cx="1820862" cy="495300"/>
        </p:xfrm>
        <a:graphic>
          <a:graphicData uri="http://schemas.openxmlformats.org/presentationml/2006/ole">
            <p:oleObj spid="_x0000_s110600" name="Ecuación" r:id="rId4" imgW="1219200" imgH="330200" progId="Equation.3">
              <p:embed/>
            </p:oleObj>
          </a:graphicData>
        </a:graphic>
      </p:graphicFrame>
      <p:graphicFrame>
        <p:nvGraphicFramePr>
          <p:cNvPr id="110601" name="Object 9"/>
          <p:cNvGraphicFramePr>
            <a:graphicFrameLocks noChangeAspect="1"/>
          </p:cNvGraphicFramePr>
          <p:nvPr/>
        </p:nvGraphicFramePr>
        <p:xfrm>
          <a:off x="5861050" y="5075238"/>
          <a:ext cx="2024063" cy="801687"/>
        </p:xfrm>
        <a:graphic>
          <a:graphicData uri="http://schemas.openxmlformats.org/presentationml/2006/ole">
            <p:oleObj spid="_x0000_s110601" name="Ecuación" r:id="rId5" imgW="1346040" imgH="533160" progId="Equation.3">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20" name="Object 4"/>
          <p:cNvGraphicFramePr>
            <a:graphicFrameLocks noChangeAspect="1"/>
          </p:cNvGraphicFramePr>
          <p:nvPr>
            <p:ph sz="half" idx="1"/>
          </p:nvPr>
        </p:nvGraphicFramePr>
        <p:xfrm>
          <a:off x="1187450" y="1327150"/>
          <a:ext cx="7450138" cy="2030413"/>
        </p:xfrm>
        <a:graphic>
          <a:graphicData uri="http://schemas.openxmlformats.org/presentationml/2006/ole">
            <p:oleObj spid="_x0000_s111620" name="Ecuación" r:id="rId3" imgW="5918040" imgH="1612800" progId="Equation.3">
              <p:embed/>
            </p:oleObj>
          </a:graphicData>
        </a:graphic>
      </p:graphicFrame>
      <p:sp>
        <p:nvSpPr>
          <p:cNvPr id="111622" name="Rectangle 6"/>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11623" name="Rectangle 7"/>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Razón de Reducción Óptima:</a:t>
            </a:r>
          </a:p>
        </p:txBody>
      </p:sp>
      <p:pic>
        <p:nvPicPr>
          <p:cNvPr id="111626" name="Picture 10"/>
          <p:cNvPicPr>
            <a:picLocks noChangeAspect="1" noChangeArrowheads="1"/>
          </p:cNvPicPr>
          <p:nvPr>
            <p:ph sz="half" idx="2"/>
          </p:nvPr>
        </p:nvPicPr>
        <p:blipFill>
          <a:blip r:embed="rId4"/>
          <a:srcRect/>
          <a:stretch>
            <a:fillRect/>
          </a:stretch>
        </p:blipFill>
        <p:spPr>
          <a:xfrm>
            <a:off x="2555875" y="3357563"/>
            <a:ext cx="4537075" cy="3403600"/>
          </a:xfr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14693"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Parámetros Físicos del Sistema:</a:t>
            </a:r>
          </a:p>
        </p:txBody>
      </p:sp>
      <p:graphicFrame>
        <p:nvGraphicFramePr>
          <p:cNvPr id="114758" name="Group 70"/>
          <p:cNvGraphicFramePr>
            <a:graphicFrameLocks noGrp="1"/>
          </p:cNvGraphicFramePr>
          <p:nvPr>
            <p:ph/>
          </p:nvPr>
        </p:nvGraphicFramePr>
        <p:xfrm>
          <a:off x="1173163" y="1654175"/>
          <a:ext cx="7772400" cy="4583113"/>
        </p:xfrm>
        <a:graphic>
          <a:graphicData uri="http://schemas.openxmlformats.org/drawingml/2006/table">
            <a:tbl>
              <a:tblPr/>
              <a:tblGrid>
                <a:gridCol w="1608137"/>
                <a:gridCol w="4570413"/>
                <a:gridCol w="1593850"/>
              </a:tblGrid>
              <a:tr h="342900">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1" i="0" u="none" strike="noStrike" cap="none" normalizeH="0" baseline="0" smtClean="0">
                          <a:ln>
                            <a:noFill/>
                          </a:ln>
                          <a:solidFill>
                            <a:schemeClr val="tx1"/>
                          </a:solidFill>
                          <a:effectLst/>
                          <a:latin typeface="Arial" charset="0"/>
                          <a:ea typeface="Times New Roman" pitchFamily="18" charset="0"/>
                          <a:cs typeface="Arial" charset="0"/>
                        </a:rPr>
                        <a:t>PARÁMETRO</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1" i="0" u="none" strike="noStrike" cap="none" normalizeH="0" baseline="0" smtClean="0">
                          <a:ln>
                            <a:noFill/>
                          </a:ln>
                          <a:solidFill>
                            <a:schemeClr val="tx1"/>
                          </a:solidFill>
                          <a:effectLst/>
                          <a:latin typeface="Arial" charset="0"/>
                          <a:ea typeface="Times New Roman" pitchFamily="18" charset="0"/>
                          <a:cs typeface="Arial" charset="0"/>
                        </a:rPr>
                        <a:t>DESCRIPCIÓN</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1" i="0" u="none" strike="noStrike" cap="none" normalizeH="0" baseline="0" smtClean="0">
                          <a:ln>
                            <a:noFill/>
                          </a:ln>
                          <a:solidFill>
                            <a:schemeClr val="tx1"/>
                          </a:solidFill>
                          <a:effectLst/>
                          <a:latin typeface="Arial" charset="0"/>
                          <a:ea typeface="Times New Roman" pitchFamily="18" charset="0"/>
                          <a:cs typeface="Arial" charset="0"/>
                        </a:rPr>
                        <a:t>VALOR</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Masa del Carro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tab pos="781050" algn="l"/>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0,435 Kg.</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Masa del Péndulo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0,270 Kg.</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Brush Script MT" pitchFamily="66" charset="0"/>
                          <a:ea typeface="Times New Roman" pitchFamily="18" charset="0"/>
                          <a:cs typeface="Arial" charset="0"/>
                        </a:rPr>
                        <a:t>l</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Longitud media del Péndulo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0,165 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b</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Coeficiente de Fricción Viscosa del Carro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0,1 N.s/m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B</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Coeficiente de Fricción Viscosa del Péndulo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0,05 N.m/rad/s</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500" b="0" i="0" u="none" strike="noStrike" cap="none" normalizeH="0" baseline="-30000" smtClean="0">
                          <a:ln>
                            <a:noFill/>
                          </a:ln>
                          <a:solidFill>
                            <a:schemeClr val="tx1"/>
                          </a:solidFill>
                          <a:effectLst/>
                          <a:latin typeface="Arial" charset="0"/>
                          <a:ea typeface="Times New Roman" pitchFamily="18" charset="0"/>
                          <a:cs typeface="Arial" charset="0"/>
                        </a:rPr>
                        <a:t>1</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Constante del Par Motriz</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0,27173 N.m/A</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500" b="0" i="0" u="none" strike="noStrike" cap="none" normalizeH="0" baseline="-30000" smtClean="0">
                          <a:ln>
                            <a:noFill/>
                          </a:ln>
                          <a:solidFill>
                            <a:schemeClr val="tx1"/>
                          </a:solidFill>
                          <a:effectLst/>
                          <a:latin typeface="Arial" charset="0"/>
                          <a:ea typeface="Times New Roman" pitchFamily="18" charset="0"/>
                          <a:cs typeface="Arial" charset="0"/>
                        </a:rPr>
                        <a:t>2</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Constante de la Fuerza Contra electromotriz</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0,15584 V/rad/s</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R</a:t>
                      </a:r>
                      <a:r>
                        <a:rPr kumimoji="1" lang="es-ES" sz="1500" b="0" i="0" u="none" strike="noStrike" cap="none" normalizeH="0" baseline="-30000" smtClean="0">
                          <a:ln>
                            <a:noFill/>
                          </a:ln>
                          <a:solidFill>
                            <a:schemeClr val="tx1"/>
                          </a:solidFill>
                          <a:effectLst/>
                          <a:latin typeface="Arial" charset="0"/>
                          <a:ea typeface="Times New Roman" pitchFamily="18" charset="0"/>
                          <a:cs typeface="Arial" charset="0"/>
                        </a:rPr>
                        <a:t>a</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Resistencia de Armadura del Motor</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3,69 </a:t>
                      </a:r>
                      <a:r>
                        <a:rPr kumimoji="1" lang="es-ES" sz="15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500" b="0" i="0" u="none" strike="noStrike" cap="none" normalizeH="0" baseline="-30000" smtClean="0">
                          <a:ln>
                            <a:noFill/>
                          </a:ln>
                          <a:solidFill>
                            <a:schemeClr val="tx1"/>
                          </a:solidFill>
                          <a:effectLst/>
                          <a:latin typeface="Arial" charset="0"/>
                          <a:ea typeface="Times New Roman" pitchFamily="18" charset="0"/>
                          <a:cs typeface="Arial" charset="0"/>
                          <a:sym typeface="Symbol" pitchFamily="18" charset="2"/>
                        </a:rPr>
                        <a:t></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Ganancia del Potenciómetro del Péndulo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1,637 V/rad</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K</a:t>
                      </a:r>
                      <a:r>
                        <a:rPr kumimoji="1" lang="es-ES" sz="1500" b="0" i="0" u="none" strike="noStrike" cap="none" normalizeH="0" baseline="-30000" smtClean="0">
                          <a:ln>
                            <a:noFill/>
                          </a:ln>
                          <a:solidFill>
                            <a:schemeClr val="tx1"/>
                          </a:solidFill>
                          <a:effectLst/>
                          <a:latin typeface="Arial" charset="0"/>
                          <a:ea typeface="Times New Roman" pitchFamily="18" charset="0"/>
                          <a:cs typeface="Arial" charset="0"/>
                        </a:rPr>
                        <a:t>x</a:t>
                      </a:r>
                      <a:endParaRPr kumimoji="1" lang="es-ES" sz="1500" b="0" i="0" u="none" strike="noStrike" cap="none" normalizeH="0" baseline="0" smtClean="0">
                        <a:ln>
                          <a:noFill/>
                        </a:ln>
                        <a:solidFill>
                          <a:schemeClr val="tx1"/>
                        </a:solidFill>
                        <a:effectLst/>
                        <a:latin typeface="Arial" charset="0"/>
                        <a:ea typeface="Times New Roman" pitchFamily="18" charset="0"/>
                        <a:cs typeface="Arial" charset="0"/>
                      </a:endParaRP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Ganancia del Potenciómetro del Carro</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4,244 V/m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d</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Diámetro de la Polea</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0,075 m</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n</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Reducción de la caja Reductora</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Pct val="70000"/>
                        <a:buFontTx/>
                        <a:buNone/>
                        <a:tabLst/>
                      </a:pPr>
                      <a:r>
                        <a:rPr kumimoji="1" lang="es-ES" sz="1500" b="0" i="0" u="none" strike="noStrike" cap="none" normalizeH="0" baseline="0" smtClean="0">
                          <a:ln>
                            <a:noFill/>
                          </a:ln>
                          <a:solidFill>
                            <a:schemeClr val="tx1"/>
                          </a:solidFill>
                          <a:effectLst/>
                          <a:latin typeface="Arial" charset="0"/>
                          <a:ea typeface="Times New Roman" pitchFamily="18" charset="0"/>
                          <a:cs typeface="Arial" charset="0"/>
                        </a:rPr>
                        <a:t>1.5, 3, 7 , 10</a:t>
                      </a:r>
                    </a:p>
                  </a:txBody>
                  <a:tcPr marL="91430" marR="91430" marT="45714" marB="4571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16741"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Regulador Cuadrático Lineal :</a:t>
            </a:r>
          </a:p>
        </p:txBody>
      </p:sp>
      <p:sp>
        <p:nvSpPr>
          <p:cNvPr id="116742" name="Rectangle 6"/>
          <p:cNvSpPr>
            <a:spLocks noChangeArrowheads="1"/>
          </p:cNvSpPr>
          <p:nvPr/>
        </p:nvSpPr>
        <p:spPr bwMode="auto">
          <a:xfrm>
            <a:off x="1042988" y="1628775"/>
            <a:ext cx="7200900" cy="641350"/>
          </a:xfrm>
          <a:prstGeom prst="rect">
            <a:avLst/>
          </a:prstGeom>
          <a:noFill/>
          <a:ln w="9525">
            <a:noFill/>
            <a:miter lim="800000"/>
            <a:headEnd/>
            <a:tailEnd/>
          </a:ln>
          <a:effectLst/>
        </p:spPr>
        <p:txBody>
          <a:bodyPr lIns="91430" tIns="45714" rIns="91430" bIns="45714" anchor="ctr">
            <a:spAutoFit/>
          </a:bodyPr>
          <a:lstStyle/>
          <a:p>
            <a:r>
              <a:rPr lang="es-ES" b="1"/>
              <a:t>control óptimo</a:t>
            </a:r>
            <a:r>
              <a:rPr lang="es-ES"/>
              <a:t> implica una equidad entre el desempeño y el costo de control  y busca minimizar el valor del índice de desempeño J.</a:t>
            </a:r>
          </a:p>
        </p:txBody>
      </p:sp>
      <p:graphicFrame>
        <p:nvGraphicFramePr>
          <p:cNvPr id="116743" name="Object 7"/>
          <p:cNvGraphicFramePr>
            <a:graphicFrameLocks noChangeAspect="1"/>
          </p:cNvGraphicFramePr>
          <p:nvPr/>
        </p:nvGraphicFramePr>
        <p:xfrm>
          <a:off x="1258888" y="2420938"/>
          <a:ext cx="2562225" cy="860425"/>
        </p:xfrm>
        <a:graphic>
          <a:graphicData uri="http://schemas.openxmlformats.org/presentationml/2006/ole">
            <p:oleObj spid="_x0000_s116743" name="Ecuación" r:id="rId3" imgW="1701800" imgH="571500" progId="Equation.3">
              <p:embed/>
            </p:oleObj>
          </a:graphicData>
        </a:graphic>
      </p:graphicFrame>
      <p:sp>
        <p:nvSpPr>
          <p:cNvPr id="116744" name="Text Box 8"/>
          <p:cNvSpPr txBox="1">
            <a:spLocks noChangeArrowheads="1"/>
          </p:cNvSpPr>
          <p:nvPr/>
        </p:nvSpPr>
        <p:spPr bwMode="auto">
          <a:xfrm>
            <a:off x="1116013" y="3429000"/>
            <a:ext cx="7419975" cy="641350"/>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a:t>El problema de minimizar J con respecto a la entrada de control u(t), es conocido como el problema </a:t>
            </a:r>
            <a:r>
              <a:rPr lang="es-ES" b="1"/>
              <a:t>Regulador Cuadrático Lineal (LQR)</a:t>
            </a:r>
          </a:p>
        </p:txBody>
      </p:sp>
      <p:sp>
        <p:nvSpPr>
          <p:cNvPr id="116745" name="Text Box 9"/>
          <p:cNvSpPr txBox="1">
            <a:spLocks noChangeArrowheads="1"/>
          </p:cNvSpPr>
          <p:nvPr/>
        </p:nvSpPr>
        <p:spPr bwMode="auto">
          <a:xfrm>
            <a:off x="1116013" y="4286250"/>
            <a:ext cx="4105275" cy="366713"/>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b="1"/>
              <a:t>Teorema del Regulador Óptimo</a:t>
            </a:r>
          </a:p>
        </p:txBody>
      </p:sp>
      <p:graphicFrame>
        <p:nvGraphicFramePr>
          <p:cNvPr id="116746" name="Object 10"/>
          <p:cNvGraphicFramePr>
            <a:graphicFrameLocks noChangeAspect="1"/>
          </p:cNvGraphicFramePr>
          <p:nvPr/>
        </p:nvGraphicFramePr>
        <p:xfrm>
          <a:off x="1306513" y="4876800"/>
          <a:ext cx="3897312" cy="496888"/>
        </p:xfrm>
        <a:graphic>
          <a:graphicData uri="http://schemas.openxmlformats.org/presentationml/2006/ole">
            <p:oleObj spid="_x0000_s116746" name="Ecuación" r:id="rId4" imgW="2578100" imgH="330200" progId="Equation.3">
              <p:embed/>
            </p:oleObj>
          </a:graphicData>
        </a:graphic>
      </p:graphicFrame>
      <p:sp>
        <p:nvSpPr>
          <p:cNvPr id="116747" name="Text Box 11"/>
          <p:cNvSpPr txBox="1">
            <a:spLocks noChangeArrowheads="1"/>
          </p:cNvSpPr>
          <p:nvPr/>
        </p:nvSpPr>
        <p:spPr bwMode="auto">
          <a:xfrm>
            <a:off x="1187450" y="5654675"/>
            <a:ext cx="2663825" cy="366713"/>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b="1"/>
              <a:t>Ecuación de Riccati</a:t>
            </a:r>
          </a:p>
        </p:txBody>
      </p:sp>
      <p:graphicFrame>
        <p:nvGraphicFramePr>
          <p:cNvPr id="116748" name="Object 12"/>
          <p:cNvGraphicFramePr>
            <a:graphicFrameLocks noChangeAspect="1"/>
          </p:cNvGraphicFramePr>
          <p:nvPr/>
        </p:nvGraphicFramePr>
        <p:xfrm>
          <a:off x="4067175" y="5583238"/>
          <a:ext cx="3292475" cy="438150"/>
        </p:xfrm>
        <a:graphic>
          <a:graphicData uri="http://schemas.openxmlformats.org/presentationml/2006/ole">
            <p:oleObj spid="_x0000_s116748" name="Ecuación" r:id="rId5" imgW="2247900" imgH="292100" progId="Equation.3">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173163" y="0"/>
            <a:ext cx="7772400" cy="1143000"/>
          </a:xfrm>
          <a:noFill/>
          <a:ln/>
        </p:spPr>
        <p:txBody>
          <a:bodyPr/>
          <a:lstStyle/>
          <a:p>
            <a:r>
              <a:rPr lang="es-ES"/>
              <a:t>Objetivo	</a:t>
            </a:r>
          </a:p>
        </p:txBody>
      </p:sp>
      <p:sp>
        <p:nvSpPr>
          <p:cNvPr id="11269" name="Rectangle 5"/>
          <p:cNvSpPr>
            <a:spLocks noGrp="1" noChangeArrowheads="1"/>
          </p:cNvSpPr>
          <p:nvPr>
            <p:ph type="body" idx="1"/>
          </p:nvPr>
        </p:nvSpPr>
        <p:spPr>
          <a:xfrm>
            <a:off x="1371600" y="1182688"/>
            <a:ext cx="7772400" cy="2751137"/>
          </a:xfrm>
          <a:noFill/>
          <a:ln/>
        </p:spPr>
        <p:txBody>
          <a:bodyPr/>
          <a:lstStyle/>
          <a:p>
            <a:r>
              <a:rPr lang="es-ES_tradnl"/>
              <a:t>Construir el prototipo utilizando un bajo presupuesto</a:t>
            </a:r>
          </a:p>
          <a:p>
            <a:pPr lvl="1">
              <a:buClr>
                <a:schemeClr val="tx2"/>
              </a:buClr>
              <a:buFontTx/>
              <a:buChar char="•"/>
            </a:pPr>
            <a:r>
              <a:rPr lang="es-ES_tradnl"/>
              <a:t>Diseñar estructuralmente el sistema</a:t>
            </a:r>
          </a:p>
          <a:p>
            <a:pPr lvl="1">
              <a:buClr>
                <a:schemeClr val="tx2"/>
              </a:buClr>
              <a:buFontTx/>
              <a:buChar char="•"/>
            </a:pPr>
            <a:r>
              <a:rPr lang="es-ES_tradnl"/>
              <a:t>Elegir sensores y actuador.</a:t>
            </a:r>
          </a:p>
          <a:p>
            <a:pPr lvl="1">
              <a:buClr>
                <a:schemeClr val="tx2"/>
              </a:buClr>
              <a:buFontTx/>
              <a:buChar char="•"/>
            </a:pPr>
            <a:r>
              <a:rPr lang="es-ES_tradnl"/>
              <a:t>Uso de componentes análogos</a:t>
            </a:r>
          </a:p>
        </p:txBody>
      </p:sp>
      <p:sp>
        <p:nvSpPr>
          <p:cNvPr id="11270" name="Rectangle 6"/>
          <p:cNvSpPr>
            <a:spLocks noChangeArrowheads="1"/>
          </p:cNvSpPr>
          <p:nvPr/>
        </p:nvSpPr>
        <p:spPr bwMode="auto">
          <a:xfrm>
            <a:off x="1371600" y="4040188"/>
            <a:ext cx="7772400" cy="2038350"/>
          </a:xfrm>
          <a:prstGeom prst="rect">
            <a:avLst/>
          </a:prstGeom>
          <a:noFill/>
          <a:ln w="9525">
            <a:noFill/>
            <a:miter lim="800000"/>
            <a:headEnd/>
            <a:tailEnd/>
          </a:ln>
        </p:spPr>
        <p:txBody>
          <a:bodyPr lIns="91410" tIns="45703" rIns="91410" bIns="45703"/>
          <a:lstStyle/>
          <a:p>
            <a:pPr marL="342900" indent="-342900" eaLnBrk="0" hangingPunct="0">
              <a:spcBef>
                <a:spcPct val="20000"/>
              </a:spcBef>
              <a:buClr>
                <a:schemeClr val="accent1"/>
              </a:buClr>
              <a:buSzPct val="70000"/>
              <a:buFont typeface="Monotype Sorts" pitchFamily="2" charset="2"/>
              <a:buChar char="n"/>
            </a:pPr>
            <a:r>
              <a:rPr kumimoji="1" lang="es-ES_tradnl" sz="2800"/>
              <a:t>Controlar el sistema</a:t>
            </a:r>
          </a:p>
          <a:p>
            <a:pPr marL="742950" lvl="1" indent="-285750" eaLnBrk="0" hangingPunct="0">
              <a:spcBef>
                <a:spcPct val="20000"/>
              </a:spcBef>
              <a:buClr>
                <a:schemeClr val="tx2"/>
              </a:buClr>
              <a:buSzPct val="120000"/>
              <a:buFontTx/>
              <a:buChar char="•"/>
            </a:pPr>
            <a:r>
              <a:rPr kumimoji="1" lang="es-ES_tradnl" sz="2800"/>
              <a:t>Simular distintos controladores lineales usando MATLAB y SIMULINK</a:t>
            </a:r>
          </a:p>
          <a:p>
            <a:pPr marL="742950" lvl="1" indent="-285750" eaLnBrk="0" hangingPunct="0">
              <a:spcBef>
                <a:spcPct val="20000"/>
              </a:spcBef>
              <a:buClr>
                <a:schemeClr val="tx2"/>
              </a:buClr>
              <a:buSzPct val="120000"/>
              <a:buFontTx/>
              <a:buChar char="•"/>
            </a:pPr>
            <a:r>
              <a:rPr kumimoji="1" lang="es-ES_tradnl" sz="2800"/>
              <a:t>Implementar controlador mediante LQR</a:t>
            </a:r>
            <a:endParaRPr kumimoji="1" lang="es-ES" sz="28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7780" name="Group 20"/>
          <p:cNvGraphicFramePr>
            <a:graphicFrameLocks noGrp="1"/>
          </p:cNvGraphicFramePr>
          <p:nvPr>
            <p:ph/>
          </p:nvPr>
        </p:nvGraphicFramePr>
        <p:xfrm>
          <a:off x="1258888" y="115888"/>
          <a:ext cx="7489825" cy="5670550"/>
        </p:xfrm>
        <a:graphic>
          <a:graphicData uri="http://schemas.openxmlformats.org/drawingml/2006/table">
            <a:tbl>
              <a:tblPr/>
              <a:tblGrid>
                <a:gridCol w="7489825"/>
              </a:tblGrid>
              <a:tr h="5638800">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%..PROBLEMA DEL REGULADOR CUADRATICO LINEAL...</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%..Obtención de la matriz de estado  y los eigenvalores del sistema</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M = 0.435;   m = 0.270;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b = 0.10;   B = 0.05;</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g = 9.8;     l = 0.165;</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I = m*l^2/3;                     </a:t>
                      </a:r>
                      <a:r>
                        <a:rPr kumimoji="1" lang="es-ES" sz="1400" b="1" i="0" u="none" strike="noStrike" cap="none" normalizeH="0" baseline="0" smtClean="0">
                          <a:ln>
                            <a:noFill/>
                          </a:ln>
                          <a:solidFill>
                            <a:schemeClr val="tx1"/>
                          </a:solidFill>
                          <a:effectLst/>
                          <a:latin typeface="Arial" charset="0"/>
                        </a:rPr>
                        <a:t>%...Inercia del péndulo</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r = 0.0375;                     </a:t>
                      </a:r>
                      <a:r>
                        <a:rPr kumimoji="1" lang="es-ES" sz="1400" b="1" i="0" u="none" strike="noStrike" cap="none" normalizeH="0" baseline="0" smtClean="0">
                          <a:ln>
                            <a:noFill/>
                          </a:ln>
                          <a:solidFill>
                            <a:schemeClr val="tx1"/>
                          </a:solidFill>
                          <a:effectLst/>
                          <a:latin typeface="Arial" charset="0"/>
                        </a:rPr>
                        <a:t>%...Radio de la polea</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K1 = 0.27173;</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K2 = 0.15584;</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Ra = 3.69;</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N = 10;                           </a:t>
                      </a:r>
                      <a:r>
                        <a:rPr kumimoji="1" lang="es-ES" sz="1400" b="1" i="0" u="none" strike="noStrike" cap="none" normalizeH="0" baseline="0" smtClean="0">
                          <a:ln>
                            <a:noFill/>
                          </a:ln>
                          <a:solidFill>
                            <a:schemeClr val="tx1"/>
                          </a:solidFill>
                          <a:effectLst/>
                          <a:latin typeface="Arial" charset="0"/>
                        </a:rPr>
                        <a:t>%...ganancia del tren de engranajes</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Jm = 0.00178                 </a:t>
                      </a:r>
                      <a:r>
                        <a:rPr kumimoji="1" lang="es-ES" sz="1400" b="1" i="0" u="none" strike="noStrike" cap="none" normalizeH="0" baseline="0" smtClean="0">
                          <a:ln>
                            <a:noFill/>
                          </a:ln>
                          <a:solidFill>
                            <a:schemeClr val="tx1"/>
                          </a:solidFill>
                          <a:effectLst/>
                          <a:latin typeface="Arial" charset="0"/>
                        </a:rPr>
                        <a:t>%...Inercia del motor</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Jo = Jm+(M+m)*r^2        </a:t>
                      </a:r>
                      <a:r>
                        <a:rPr kumimoji="1" lang="es-ES" sz="1400" b="1" i="0" u="none" strike="noStrike" cap="none" normalizeH="0" baseline="0" smtClean="0">
                          <a:ln>
                            <a:noFill/>
                          </a:ln>
                          <a:solidFill>
                            <a:schemeClr val="tx1"/>
                          </a:solidFill>
                          <a:effectLst/>
                          <a:latin typeface="Arial" charset="0"/>
                        </a:rPr>
                        <a:t>%...Inercia referida al eje del motor</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E = 0.6;                           </a:t>
                      </a:r>
                      <a:r>
                        <a:rPr kumimoji="1" lang="es-ES" sz="1400" b="1" i="0" u="none" strike="noStrike" cap="none" normalizeH="0" baseline="0" smtClean="0">
                          <a:ln>
                            <a:noFill/>
                          </a:ln>
                          <a:solidFill>
                            <a:schemeClr val="tx1"/>
                          </a:solidFill>
                          <a:effectLst/>
                          <a:latin typeface="Arial" charset="0"/>
                        </a:rPr>
                        <a:t>%...ganancia de voltaje</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q = (M+m+Jo/(2*r^2))*(I+m*l^2)-(m*l)^2; %</a:t>
                      </a:r>
                      <a:r>
                        <a:rPr kumimoji="1" lang="es-ES" sz="1400" b="1" i="0" u="none" strike="noStrike" cap="none" normalizeH="0" baseline="0" smtClean="0">
                          <a:ln>
                            <a:noFill/>
                          </a:ln>
                          <a:solidFill>
                            <a:schemeClr val="tx1"/>
                          </a:solidFill>
                          <a:effectLst/>
                          <a:latin typeface="Arial" charset="0"/>
                        </a:rPr>
                        <a:t> Denominador Matrices A y B</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A = [0          0                1                      0;       0                 0                 0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(M+m+Jo/(2*r^2))*m*l*g/q     0   -B*(M+m+Jo/(2*r^2))/q  -m*l*(b+(N*K1)*K2/(2*Ra*r^2))/q;</a:t>
                      </a:r>
                      <a:endParaRPr kumimoji="1" lang="en-U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(m*l)^2*g/q                        0    -B*m*l/q    -(b+(N*K1)*K2/(2*Ra*r^2))*(I+m*l^2)/q]</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B = [    0;     0;     E*m*l*N*K1/(2*q*Ra*r);    E*(I+m*l^2)*N*K1/(2*q*Ra*r)]</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C = [1 0 0 0; 0 1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D =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p=</a:t>
                      </a:r>
                      <a:r>
                        <a:rPr kumimoji="1" lang="es-ES" sz="1400" b="1" i="0" u="none" strike="noStrike" cap="none" normalizeH="0" baseline="0" smtClean="0">
                          <a:ln>
                            <a:noFill/>
                          </a:ln>
                          <a:solidFill>
                            <a:schemeClr val="tx1"/>
                          </a:solidFill>
                          <a:effectLst/>
                          <a:latin typeface="Arial" charset="0"/>
                        </a:rPr>
                        <a:t>eig</a:t>
                      </a:r>
                      <a:r>
                        <a:rPr kumimoji="1" lang="es-ES" sz="1400" b="0" i="0" u="none" strike="noStrike" cap="none" normalizeH="0" baseline="0" smtClean="0">
                          <a:ln>
                            <a:noFill/>
                          </a:ln>
                          <a:solidFill>
                            <a:schemeClr val="tx1"/>
                          </a:solidFill>
                          <a:effectLst/>
                          <a:latin typeface="Arial" charset="0"/>
                        </a:rPr>
                        <a:t>(A) </a:t>
                      </a:r>
                      <a:endParaRPr kumimoji="1" lang="es-EC" sz="1400" b="0"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
        <p:nvSpPr>
          <p:cNvPr id="117781" name="Rectangle 21"/>
          <p:cNvSpPr>
            <a:spLocks noChangeArrowheads="1"/>
          </p:cNvSpPr>
          <p:nvPr/>
        </p:nvSpPr>
        <p:spPr bwMode="auto">
          <a:xfrm>
            <a:off x="2555875" y="6021388"/>
            <a:ext cx="5219700" cy="396875"/>
          </a:xfrm>
          <a:prstGeom prst="rect">
            <a:avLst/>
          </a:prstGeom>
          <a:noFill/>
          <a:ln w="9525">
            <a:noFill/>
            <a:miter lim="800000"/>
            <a:headEnd/>
            <a:tailEnd/>
          </a:ln>
          <a:effectLst/>
        </p:spPr>
        <p:txBody>
          <a:bodyPr lIns="91430" tIns="45714" rIns="91430" bIns="45714" anchor="ctr">
            <a:spAutoFit/>
          </a:bodyPr>
          <a:lstStyle/>
          <a:p>
            <a:pPr algn="ctr"/>
            <a:r>
              <a:rPr lang="es-ES" sz="2000" b="1"/>
              <a:t>p =</a:t>
            </a:r>
            <a:r>
              <a:rPr lang="es-ES" sz="2000"/>
              <a:t>    0 ;   4.6230;   -9.2392;  -28.6706;</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p:cNvPicPr>
            <a:picLocks noChangeAspect="1" noChangeArrowheads="1"/>
          </p:cNvPicPr>
          <p:nvPr>
            <p:ph/>
          </p:nvPr>
        </p:nvPicPr>
        <p:blipFill>
          <a:blip r:embed="rId2"/>
          <a:srcRect/>
          <a:stretch>
            <a:fillRect/>
          </a:stretch>
        </p:blipFill>
        <p:spPr>
          <a:xfrm>
            <a:off x="1042988" y="2255838"/>
            <a:ext cx="7829550" cy="3765550"/>
          </a:xfrm>
          <a:noFill/>
          <a:ln/>
        </p:spPr>
      </p:pic>
      <p:sp>
        <p:nvSpPr>
          <p:cNvPr id="119815" name="Rectangle 7"/>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19816" name="Rectangle 8"/>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Regulador Cuadrático Lineal :</a:t>
            </a:r>
          </a:p>
        </p:txBody>
      </p:sp>
      <p:sp>
        <p:nvSpPr>
          <p:cNvPr id="119817" name="Text Box 9"/>
          <p:cNvSpPr txBox="1">
            <a:spLocks noChangeArrowheads="1"/>
          </p:cNvSpPr>
          <p:nvPr/>
        </p:nvSpPr>
        <p:spPr bwMode="auto">
          <a:xfrm>
            <a:off x="1187450" y="1557338"/>
            <a:ext cx="3600450" cy="366712"/>
          </a:xfrm>
          <a:prstGeom prst="rect">
            <a:avLst/>
          </a:prstGeom>
          <a:noFill/>
          <a:ln w="9525">
            <a:noFill/>
            <a:miter lim="800000"/>
            <a:headEnd/>
            <a:tailEnd/>
          </a:ln>
          <a:effectLst/>
        </p:spPr>
        <p:txBody>
          <a:bodyPr>
            <a:spAutoFit/>
          </a:bodyPr>
          <a:lstStyle/>
          <a:p>
            <a:pPr>
              <a:spcBef>
                <a:spcPct val="50000"/>
              </a:spcBef>
            </a:pPr>
            <a:r>
              <a:rPr lang="es-ES"/>
              <a:t>Driver del Motor DC</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1891" name="Group 35"/>
          <p:cNvGraphicFramePr>
            <a:graphicFrameLocks noGrp="1"/>
          </p:cNvGraphicFramePr>
          <p:nvPr>
            <p:ph sz="half" idx="1"/>
          </p:nvPr>
        </p:nvGraphicFramePr>
        <p:xfrm>
          <a:off x="1265238" y="188913"/>
          <a:ext cx="7194550" cy="6437312"/>
        </p:xfrm>
        <a:graphic>
          <a:graphicData uri="http://schemas.openxmlformats.org/drawingml/2006/table">
            <a:tbl>
              <a:tblPr/>
              <a:tblGrid>
                <a:gridCol w="7194550"/>
              </a:tblGrid>
              <a:tr h="5465763">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%.....Regulador Cuadrático Lineal para determinar K..</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A = [0                                0                 1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0                                0                 0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(M+m+Jo/(2*r^2))*m*l*g/q  0 -B*(M+m+Jo/(2*r^2))/q   -m*l*(b+(N*K1)*K2/(2*Ra*r^2))/q;</a:t>
                      </a:r>
                      <a:endParaRPr kumimoji="1" lang="en-U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(m*l)^2*g/q                     0          -B*m*l/q          -(b+(N*K1)*K2/(2*Ra*r^2))*(I+m*l^2)/q];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B = [              0;                     </a:t>
                      </a:r>
                      <a:r>
                        <a:rPr kumimoji="1" lang="es-ES" sz="1400" b="0" i="0" u="none" strike="noStrike" cap="none" normalizeH="0" baseline="0" smtClean="0">
                          <a:ln>
                            <a:noFill/>
                          </a:ln>
                          <a:solidFill>
                            <a:schemeClr val="tx1"/>
                          </a:solidFill>
                          <a:effectLst/>
                          <a:latin typeface="Arial" charset="0"/>
                        </a:rPr>
                        <a:t>0;     E*m*l*N*K1/(q*Ra*r);</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E*(I+m*l^2)*N*K1/(q*Ra*r)];C = [1 0 0 0; 0 1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D = [0;  0];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x = 1000;     </a:t>
                      </a:r>
                      <a:r>
                        <a:rPr kumimoji="1" lang="es-ES" sz="1400" b="1" i="0" u="none" strike="noStrike" cap="none" normalizeH="0" baseline="0" smtClean="0">
                          <a:ln>
                            <a:noFill/>
                          </a:ln>
                          <a:solidFill>
                            <a:schemeClr val="tx1"/>
                          </a:solidFill>
                          <a:effectLst/>
                          <a:latin typeface="Arial" charset="0"/>
                        </a:rPr>
                        <a:t>%</a:t>
                      </a:r>
                      <a:r>
                        <a:rPr kumimoji="1" lang="es-ES" sz="1400" b="0" i="0" u="none" strike="noStrike" cap="none" normalizeH="0" baseline="0" smtClean="0">
                          <a:ln>
                            <a:noFill/>
                          </a:ln>
                          <a:solidFill>
                            <a:schemeClr val="tx1"/>
                          </a:solidFill>
                          <a:effectLst/>
                          <a:latin typeface="Arial" charset="0"/>
                        </a:rPr>
                        <a:t> </a:t>
                      </a:r>
                      <a:r>
                        <a:rPr kumimoji="1" lang="es-ES" sz="1400" b="1" i="0" u="none" strike="noStrike" cap="none" normalizeH="0" baseline="0" smtClean="0">
                          <a:ln>
                            <a:noFill/>
                          </a:ln>
                          <a:solidFill>
                            <a:schemeClr val="tx1"/>
                          </a:solidFill>
                          <a:effectLst/>
                          <a:latin typeface="Arial" charset="0"/>
                        </a:rPr>
                        <a:t>asignacion a prueba y error de las matrices Q y R.</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y = 1000;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Q = [x 0 0 0;       0 y 0 0;      0 0 1 0;      0 0 0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R =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K = </a:t>
                      </a:r>
                      <a:r>
                        <a:rPr kumimoji="1" lang="es-ES" sz="1400" b="1" i="0" u="none" strike="noStrike" cap="none" normalizeH="0" baseline="0" smtClean="0">
                          <a:ln>
                            <a:noFill/>
                          </a:ln>
                          <a:solidFill>
                            <a:schemeClr val="tx1"/>
                          </a:solidFill>
                          <a:effectLst/>
                          <a:latin typeface="Arial" charset="0"/>
                        </a:rPr>
                        <a:t>lqr</a:t>
                      </a:r>
                      <a:r>
                        <a:rPr kumimoji="1" lang="es-ES" sz="1400" b="0" i="0" u="none" strike="noStrike" cap="none" normalizeH="0" baseline="0" smtClean="0">
                          <a:ln>
                            <a:noFill/>
                          </a:ln>
                          <a:solidFill>
                            <a:schemeClr val="tx1"/>
                          </a:solidFill>
                          <a:effectLst/>
                          <a:latin typeface="Arial" charset="0"/>
                        </a:rPr>
                        <a:t>(A,B,Q,R)</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t>
                      </a:r>
                      <a:r>
                        <a:rPr kumimoji="1" lang="en-US" sz="1400" b="0" i="0" u="none" strike="noStrike" cap="none" normalizeH="0" baseline="0" smtClean="0">
                          <a:ln>
                            <a:noFill/>
                          </a:ln>
                          <a:solidFill>
                            <a:schemeClr val="tx1"/>
                          </a:solidFill>
                          <a:effectLst/>
                          <a:latin typeface="Arial" charset="0"/>
                        </a:rPr>
                        <a:t>Ac = [(A-B*K)];</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Bc = [B];</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Cc = [C];</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Dc = [D];</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p=</a:t>
                      </a:r>
                      <a:r>
                        <a:rPr kumimoji="1" lang="en-US" sz="1400" b="1" i="0" u="none" strike="noStrike" cap="none" normalizeH="0" baseline="0" smtClean="0">
                          <a:ln>
                            <a:noFill/>
                          </a:ln>
                          <a:solidFill>
                            <a:schemeClr val="tx1"/>
                          </a:solidFill>
                          <a:effectLst/>
                          <a:latin typeface="Arial" charset="0"/>
                        </a:rPr>
                        <a:t>eig</a:t>
                      </a:r>
                      <a:r>
                        <a:rPr kumimoji="1" lang="en-US" sz="1400" b="0" i="0" u="none" strike="noStrike" cap="none" normalizeH="0" baseline="0" smtClean="0">
                          <a:ln>
                            <a:noFill/>
                          </a:ln>
                          <a:solidFill>
                            <a:schemeClr val="tx1"/>
                          </a:solidFill>
                          <a:effectLst/>
                          <a:latin typeface="Arial" charset="0"/>
                        </a:rPr>
                        <a:t>(Ac)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sys_cl = </a:t>
                      </a:r>
                      <a:r>
                        <a:rPr kumimoji="1" lang="en-US" sz="1400" b="1" i="0" u="none" strike="noStrike" cap="none" normalizeH="0" baseline="0" smtClean="0">
                          <a:ln>
                            <a:noFill/>
                          </a:ln>
                          <a:solidFill>
                            <a:schemeClr val="tx1"/>
                          </a:solidFill>
                          <a:effectLst/>
                          <a:latin typeface="Arial" charset="0"/>
                        </a:rPr>
                        <a:t>ss</a:t>
                      </a:r>
                      <a:r>
                        <a:rPr kumimoji="1" lang="en-US" sz="1400" b="0" i="0" u="none" strike="noStrike" cap="none" normalizeH="0" baseline="0" smtClean="0">
                          <a:ln>
                            <a:noFill/>
                          </a:ln>
                          <a:solidFill>
                            <a:schemeClr val="tx1"/>
                          </a:solidFill>
                          <a:effectLst/>
                          <a:latin typeface="Arial" charset="0"/>
                        </a:rPr>
                        <a:t>(Ac,Bc,Cc,Dc);</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a:t>
                      </a:r>
                      <a:r>
                        <a:rPr kumimoji="1" lang="es-ES" sz="1400" b="0" i="0" u="none" strike="noStrike" cap="none" normalizeH="0" baseline="0" smtClean="0">
                          <a:ln>
                            <a:noFill/>
                          </a:ln>
                          <a:solidFill>
                            <a:schemeClr val="tx1"/>
                          </a:solidFill>
                          <a:effectLst/>
                          <a:latin typeface="Arial" charset="0"/>
                        </a:rPr>
                        <a:t>T = 0:0.01:4;                       </a:t>
                      </a:r>
                      <a:r>
                        <a:rPr kumimoji="1" lang="es-ES" sz="1400" b="1" i="0" u="none" strike="noStrike" cap="none" normalizeH="0" baseline="0" smtClean="0">
                          <a:ln>
                            <a:noFill/>
                          </a:ln>
                          <a:solidFill>
                            <a:schemeClr val="tx1"/>
                          </a:solidFill>
                          <a:effectLst/>
                          <a:latin typeface="Arial" charset="0"/>
                        </a:rPr>
                        <a:t>% Tiempo de simulación = 10 seg</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U = </a:t>
                      </a:r>
                      <a:r>
                        <a:rPr kumimoji="1" lang="es-ES" sz="1400" b="1" i="0" u="none" strike="noStrike" cap="none" normalizeH="0" baseline="0" smtClean="0">
                          <a:ln>
                            <a:noFill/>
                          </a:ln>
                          <a:solidFill>
                            <a:schemeClr val="tx1"/>
                          </a:solidFill>
                          <a:effectLst/>
                          <a:latin typeface="Arial" charset="0"/>
                        </a:rPr>
                        <a:t>ones</a:t>
                      </a:r>
                      <a:r>
                        <a:rPr kumimoji="1" lang="es-ES" sz="1400" b="0" i="0" u="none" strike="noStrike" cap="none" normalizeH="0" baseline="0" smtClean="0">
                          <a:ln>
                            <a:noFill/>
                          </a:ln>
                          <a:solidFill>
                            <a:schemeClr val="tx1"/>
                          </a:solidFill>
                          <a:effectLst/>
                          <a:latin typeface="Arial" charset="0"/>
                        </a:rPr>
                        <a:t>(size(T));              </a:t>
                      </a:r>
                      <a:r>
                        <a:rPr kumimoji="1" lang="es-ES" sz="1400" b="1" i="0" u="none" strike="noStrike" cap="none" normalizeH="0" baseline="0" smtClean="0">
                          <a:ln>
                            <a:noFill/>
                          </a:ln>
                          <a:solidFill>
                            <a:schemeClr val="tx1"/>
                          </a:solidFill>
                          <a:effectLst/>
                          <a:latin typeface="Arial" charset="0"/>
                        </a:rPr>
                        <a:t>% u = 1, entrada escalón</a:t>
                      </a:r>
                      <a:r>
                        <a:rPr kumimoji="1" lang="es-ES" sz="1400" b="0" i="0" u="none" strike="noStrike" cap="none" normalizeH="0" baseline="0" smtClean="0">
                          <a:ln>
                            <a:noFill/>
                          </a:ln>
                          <a:solidFill>
                            <a:schemeClr val="tx1"/>
                          </a:solidFill>
                          <a:effectLst/>
                          <a:latin typeface="Arial" charset="0"/>
                        </a:rPr>
                        <a:t>.</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X0 = [0 0 0 0];                     </a:t>
                      </a:r>
                      <a:r>
                        <a:rPr kumimoji="1" lang="es-ES" sz="1400" b="1" i="0" u="none" strike="noStrike" cap="none" normalizeH="0" baseline="0" smtClean="0">
                          <a:ln>
                            <a:noFill/>
                          </a:ln>
                          <a:solidFill>
                            <a:schemeClr val="tx1"/>
                          </a:solidFill>
                          <a:effectLst/>
                          <a:latin typeface="Arial" charset="0"/>
                        </a:rPr>
                        <a:t>% condición inicial</a:t>
                      </a:r>
                      <a:endParaRPr kumimoji="1" lang="es-ES" sz="1400" b="0"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[Y,T,X]=</a:t>
                      </a:r>
                      <a:r>
                        <a:rPr kumimoji="1" lang="es-ES" sz="1400" b="1" i="0" u="none" strike="noStrike" cap="none" normalizeH="0" baseline="0" smtClean="0">
                          <a:ln>
                            <a:noFill/>
                          </a:ln>
                          <a:solidFill>
                            <a:schemeClr val="tx1"/>
                          </a:solidFill>
                          <a:effectLst/>
                          <a:latin typeface="Arial" charset="0"/>
                        </a:rPr>
                        <a:t>lsim</a:t>
                      </a:r>
                      <a:r>
                        <a:rPr kumimoji="1" lang="es-ES" sz="1400" b="0" i="0" u="none" strike="noStrike" cap="none" normalizeH="0" baseline="0" smtClean="0">
                          <a:ln>
                            <a:noFill/>
                          </a:ln>
                          <a:solidFill>
                            <a:schemeClr val="tx1"/>
                          </a:solidFill>
                          <a:effectLst/>
                          <a:latin typeface="Arial" charset="0"/>
                        </a:rPr>
                        <a:t>(sys_cl,U,T,X0);  % simulate</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plot(T,Y)</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legend('Pendulo [rad]','Carro [m]')</a:t>
                      </a:r>
                      <a:endParaRPr kumimoji="1" lang="es-EC" sz="1400" b="0"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2884" name="Group 4"/>
          <p:cNvGraphicFramePr>
            <a:graphicFrameLocks noGrp="1"/>
          </p:cNvGraphicFramePr>
          <p:nvPr>
            <p:ph/>
          </p:nvPr>
        </p:nvGraphicFramePr>
        <p:xfrm>
          <a:off x="1604963" y="817563"/>
          <a:ext cx="6638925" cy="4843462"/>
        </p:xfrm>
        <a:graphic>
          <a:graphicData uri="http://schemas.openxmlformats.org/drawingml/2006/table">
            <a:tbl>
              <a:tblPr/>
              <a:tblGrid>
                <a:gridCol w="6638925"/>
              </a:tblGrid>
              <a:tr h="4843463">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1" i="0" u="none" strike="noStrike" cap="none" normalizeH="0" baseline="0" smtClean="0">
                          <a:ln>
                            <a:noFill/>
                          </a:ln>
                          <a:solidFill>
                            <a:schemeClr val="tx1"/>
                          </a:solidFill>
                          <a:effectLst/>
                          <a:latin typeface="Arial" charset="0"/>
                        </a:rPr>
                        <a:t>%..Regulador Cuadrático Lineal para determinar L..</a:t>
                      </a:r>
                      <a:endParaRPr kumimoji="1" lang="en-US" sz="1400" b="1" i="0" u="none" strike="noStrike" cap="none" normalizeH="0" baseline="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q = (M+m+Jo/(2*r^2))*(I+m*l^2)-(m*l)^2;  % Denominador para las Matrices A y B</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Aaa = [0 0; 0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Aab = [1 0; 0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Aba = [(M+m+Jo/(2*r^2))*m*l*g/q  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(m*l)^2*g/q  0];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Abb = [-B*(M+m)/q   -m*l*(b+(N*K1)*K2/(2*Ra*r^2))/q;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t>
                      </a:r>
                      <a:r>
                        <a:rPr kumimoji="1" lang="en-US" sz="1400" b="0" i="0" u="none" strike="noStrike" cap="none" normalizeH="0" baseline="0" smtClean="0">
                          <a:ln>
                            <a:noFill/>
                          </a:ln>
                          <a:solidFill>
                            <a:schemeClr val="tx1"/>
                          </a:solidFill>
                          <a:effectLst/>
                          <a:latin typeface="Arial" charset="0"/>
                        </a:rPr>
                        <a:t>-B*m*l/q       -(b+(N*K1)*K2/(2*Ra*r^2))*(I+m*l^2)/q];</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1400" b="0" i="0" u="none" strike="noStrike" cap="none" normalizeH="0" baseline="0" smtClean="0">
                          <a:ln>
                            <a:noFill/>
                          </a:ln>
                          <a:solidFill>
                            <a:schemeClr val="tx1"/>
                          </a:solidFill>
                          <a:effectLst/>
                          <a:latin typeface="Arial" charset="0"/>
                        </a:rPr>
                        <a:t> </a:t>
                      </a:r>
                      <a:r>
                        <a:rPr kumimoji="1" lang="es-ES" sz="1400" b="0" i="0" u="none" strike="noStrike" cap="none" normalizeH="0" baseline="0" smtClean="0">
                          <a:ln>
                            <a:noFill/>
                          </a:ln>
                          <a:solidFill>
                            <a:schemeClr val="tx1"/>
                          </a:solidFill>
                          <a:effectLst/>
                          <a:latin typeface="Arial" charset="0"/>
                        </a:rPr>
                        <a:t>Ba = [0;0];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Bb = [ E*m*l*N*K1/(2*q*Ra*r);E*(I+m*l^2)*N*K1/(2*q*Ra*r)];</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x = 10;                     </a:t>
                      </a:r>
                      <a:r>
                        <a:rPr kumimoji="1" lang="es-ES" sz="1400" b="1" i="0" u="none" strike="noStrike" cap="none" normalizeH="0" baseline="0" smtClean="0">
                          <a:ln>
                            <a:noFill/>
                          </a:ln>
                          <a:solidFill>
                            <a:schemeClr val="tx1"/>
                          </a:solidFill>
                          <a:effectLst/>
                          <a:latin typeface="Arial" charset="0"/>
                        </a:rPr>
                        <a:t>% asignación arbitrario de las matrices Q y R</a:t>
                      </a:r>
                      <a:r>
                        <a:rPr kumimoji="1" lang="es-ES" sz="1400" b="0" i="0" u="none" strike="noStrike" cap="none" normalizeH="0" baseline="0" smtClean="0">
                          <a:ln>
                            <a:noFill/>
                          </a:ln>
                          <a:solidFill>
                            <a:schemeClr val="tx1"/>
                          </a:solidFill>
                          <a:effectLst/>
                          <a:latin typeface="Arial" charset="0"/>
                        </a:rPr>
                        <a:t>.</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y = 10;</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Qo = [x 0;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0 y]; </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Ro = [1 0;0 1];</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L = </a:t>
                      </a:r>
                      <a:r>
                        <a:rPr kumimoji="1" lang="es-ES" sz="1400" b="1" i="0" u="none" strike="noStrike" cap="none" normalizeH="0" baseline="0" smtClean="0">
                          <a:ln>
                            <a:noFill/>
                          </a:ln>
                          <a:solidFill>
                            <a:schemeClr val="tx1"/>
                          </a:solidFill>
                          <a:effectLst/>
                          <a:latin typeface="Arial" charset="0"/>
                        </a:rPr>
                        <a:t>lqr</a:t>
                      </a:r>
                      <a:r>
                        <a:rPr kumimoji="1" lang="es-ES" sz="1400" b="0" i="0" u="none" strike="noStrike" cap="none" normalizeH="0" baseline="0" smtClean="0">
                          <a:ln>
                            <a:noFill/>
                          </a:ln>
                          <a:solidFill>
                            <a:schemeClr val="tx1"/>
                          </a:solidFill>
                          <a:effectLst/>
                          <a:latin typeface="Arial" charset="0"/>
                        </a:rPr>
                        <a:t>(Abb',Aab',Qo,Ro)</a:t>
                      </a:r>
                    </a:p>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s-ES" sz="1400" b="0" i="0" u="none" strike="noStrike" cap="none" normalizeH="0" baseline="0" smtClean="0">
                          <a:ln>
                            <a:noFill/>
                          </a:ln>
                          <a:solidFill>
                            <a:schemeClr val="tx1"/>
                          </a:solidFill>
                          <a:effectLst/>
                          <a:latin typeface="Arial" charset="0"/>
                        </a:rPr>
                        <a:t> </a:t>
                      </a:r>
                      <a:r>
                        <a:rPr kumimoji="1" lang="en-US" sz="1400" b="0" i="0" u="none" strike="noStrike" cap="none" normalizeH="0" baseline="0" smtClean="0">
                          <a:ln>
                            <a:noFill/>
                          </a:ln>
                          <a:solidFill>
                            <a:schemeClr val="tx1"/>
                          </a:solidFill>
                          <a:effectLst/>
                          <a:latin typeface="Arial" charset="0"/>
                        </a:rPr>
                        <a:t>P =</a:t>
                      </a:r>
                      <a:r>
                        <a:rPr kumimoji="1" lang="en-US" sz="1400" b="1" i="0" u="none" strike="noStrike" cap="none" normalizeH="0" baseline="0" smtClean="0">
                          <a:ln>
                            <a:noFill/>
                          </a:ln>
                          <a:solidFill>
                            <a:schemeClr val="tx1"/>
                          </a:solidFill>
                          <a:effectLst/>
                          <a:latin typeface="Arial" charset="0"/>
                        </a:rPr>
                        <a:t>eig</a:t>
                      </a:r>
                      <a:r>
                        <a:rPr kumimoji="1" lang="en-US" sz="1400" b="0" i="0" u="none" strike="noStrike" cap="none" normalizeH="0" baseline="0" smtClean="0">
                          <a:ln>
                            <a:noFill/>
                          </a:ln>
                          <a:solidFill>
                            <a:schemeClr val="tx1"/>
                          </a:solidFill>
                          <a:effectLst/>
                          <a:latin typeface="Arial" charset="0"/>
                        </a:rPr>
                        <a:t>(Abb-L*Aab)</a:t>
                      </a:r>
                      <a:r>
                        <a:rPr kumimoji="1" lang="es-ES" sz="1400" b="0" i="0" u="none" strike="noStrike" cap="none" normalizeH="0" baseline="0" smtClean="0">
                          <a:ln>
                            <a:noFill/>
                          </a:ln>
                          <a:solidFill>
                            <a:schemeClr val="tx1"/>
                          </a:solidFill>
                          <a:effectLst/>
                          <a:latin typeface="Arial" charset="0"/>
                        </a:rPr>
                        <a:t> </a:t>
                      </a:r>
                      <a:endParaRPr kumimoji="1" lang="es-EC" sz="1400" b="0" i="0" u="none" strike="noStrike" cap="none" normalizeH="0" baseline="0" smtClean="0">
                        <a:ln>
                          <a:noFill/>
                        </a:ln>
                        <a:solidFill>
                          <a:schemeClr val="tx1"/>
                        </a:solidFill>
                        <a:effectLst/>
                        <a:latin typeface="Arial" charset="0"/>
                      </a:endParaRPr>
                    </a:p>
                  </a:txBody>
                  <a:tcPr marL="91430" marR="91430" marT="45714" marB="45714"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26981"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Regulador Cuadrático Lineal :</a:t>
            </a:r>
          </a:p>
        </p:txBody>
      </p:sp>
      <p:sp>
        <p:nvSpPr>
          <p:cNvPr id="126982" name="Text Box 6"/>
          <p:cNvSpPr txBox="1">
            <a:spLocks noChangeArrowheads="1"/>
          </p:cNvSpPr>
          <p:nvPr/>
        </p:nvSpPr>
        <p:spPr bwMode="auto">
          <a:xfrm>
            <a:off x="1116013" y="1549400"/>
            <a:ext cx="7488237" cy="366713"/>
          </a:xfrm>
          <a:prstGeom prst="rect">
            <a:avLst/>
          </a:prstGeom>
          <a:noFill/>
          <a:ln w="9525">
            <a:noFill/>
            <a:miter lim="800000"/>
            <a:headEnd/>
            <a:tailEnd/>
          </a:ln>
          <a:effectLst/>
        </p:spPr>
        <p:txBody>
          <a:bodyPr>
            <a:spAutoFit/>
          </a:bodyPr>
          <a:lstStyle/>
          <a:p>
            <a:pPr>
              <a:spcBef>
                <a:spcPct val="50000"/>
              </a:spcBef>
            </a:pPr>
            <a:r>
              <a:rPr lang="es-ES"/>
              <a:t>Matriz de Ganancias de Realimentación de Estados:</a:t>
            </a:r>
          </a:p>
        </p:txBody>
      </p:sp>
      <p:sp>
        <p:nvSpPr>
          <p:cNvPr id="126983" name="Rectangle 7"/>
          <p:cNvSpPr>
            <a:spLocks noChangeArrowheads="1"/>
          </p:cNvSpPr>
          <p:nvPr/>
        </p:nvSpPr>
        <p:spPr bwMode="auto">
          <a:xfrm>
            <a:off x="2401888" y="2060575"/>
            <a:ext cx="4762500" cy="366713"/>
          </a:xfrm>
          <a:prstGeom prst="rect">
            <a:avLst/>
          </a:prstGeom>
          <a:noFill/>
          <a:ln w="9525">
            <a:noFill/>
            <a:miter lim="800000"/>
            <a:headEnd/>
            <a:tailEnd/>
          </a:ln>
          <a:effectLst/>
        </p:spPr>
        <p:txBody>
          <a:bodyPr wrap="none" lIns="91430" tIns="45714" rIns="91430" bIns="45714" anchor="ctr">
            <a:spAutoFit/>
          </a:bodyPr>
          <a:lstStyle/>
          <a:p>
            <a:r>
              <a:rPr lang="es-EC" b="1"/>
              <a:t>K =</a:t>
            </a:r>
            <a:r>
              <a:rPr lang="es-EC"/>
              <a:t>   [87.7593  -31.6228    8.1430  -31.3855];</a:t>
            </a:r>
          </a:p>
        </p:txBody>
      </p:sp>
      <p:sp>
        <p:nvSpPr>
          <p:cNvPr id="126985" name="Text Box 9"/>
          <p:cNvSpPr txBox="1">
            <a:spLocks noChangeArrowheads="1"/>
          </p:cNvSpPr>
          <p:nvPr/>
        </p:nvSpPr>
        <p:spPr bwMode="auto">
          <a:xfrm>
            <a:off x="1116013" y="2924175"/>
            <a:ext cx="7488237" cy="366713"/>
          </a:xfrm>
          <a:prstGeom prst="rect">
            <a:avLst/>
          </a:prstGeom>
          <a:noFill/>
          <a:ln w="9525">
            <a:noFill/>
            <a:miter lim="800000"/>
            <a:headEnd/>
            <a:tailEnd/>
          </a:ln>
          <a:effectLst/>
        </p:spPr>
        <p:txBody>
          <a:bodyPr>
            <a:spAutoFit/>
          </a:bodyPr>
          <a:lstStyle/>
          <a:p>
            <a:pPr>
              <a:spcBef>
                <a:spcPct val="50000"/>
              </a:spcBef>
            </a:pPr>
            <a:r>
              <a:rPr lang="es-ES"/>
              <a:t>Matriz de Ganancias del Observador:</a:t>
            </a:r>
          </a:p>
        </p:txBody>
      </p:sp>
      <p:sp>
        <p:nvSpPr>
          <p:cNvPr id="126986" name="Rectangle 10"/>
          <p:cNvSpPr>
            <a:spLocks noChangeArrowheads="1"/>
          </p:cNvSpPr>
          <p:nvPr/>
        </p:nvSpPr>
        <p:spPr bwMode="auto">
          <a:xfrm>
            <a:off x="3694113" y="3429000"/>
            <a:ext cx="2101850" cy="915988"/>
          </a:xfrm>
          <a:prstGeom prst="rect">
            <a:avLst/>
          </a:prstGeom>
          <a:noFill/>
          <a:ln w="9525">
            <a:noFill/>
            <a:miter lim="800000"/>
            <a:headEnd/>
            <a:tailEnd/>
          </a:ln>
          <a:effectLst/>
        </p:spPr>
        <p:txBody>
          <a:bodyPr wrap="none" lIns="91430" tIns="45714" rIns="91430" bIns="45714" anchor="ctr">
            <a:spAutoFit/>
          </a:bodyPr>
          <a:lstStyle/>
          <a:p>
            <a:r>
              <a:rPr lang="es-ES" b="1"/>
              <a:t>L =</a:t>
            </a:r>
            <a:endParaRPr lang="es-ES"/>
          </a:p>
          <a:p>
            <a:r>
              <a:rPr lang="es-ES"/>
              <a:t>    7.8260   -0.5693</a:t>
            </a:r>
          </a:p>
          <a:p>
            <a:r>
              <a:rPr lang="es-ES"/>
              <a:t>   -0.5693    0.1786</a:t>
            </a:r>
          </a:p>
        </p:txBody>
      </p:sp>
      <p:sp>
        <p:nvSpPr>
          <p:cNvPr id="126987" name="Text Box 11"/>
          <p:cNvSpPr txBox="1">
            <a:spLocks noChangeArrowheads="1"/>
          </p:cNvSpPr>
          <p:nvPr/>
        </p:nvSpPr>
        <p:spPr bwMode="auto">
          <a:xfrm>
            <a:off x="1116013" y="4652963"/>
            <a:ext cx="7489825" cy="366712"/>
          </a:xfrm>
          <a:prstGeom prst="rect">
            <a:avLst/>
          </a:prstGeom>
          <a:noFill/>
          <a:ln w="9525">
            <a:noFill/>
            <a:miter lim="800000"/>
            <a:headEnd/>
            <a:tailEnd/>
          </a:ln>
          <a:effectLst/>
        </p:spPr>
        <p:txBody>
          <a:bodyPr>
            <a:spAutoFit/>
          </a:bodyPr>
          <a:lstStyle/>
          <a:p>
            <a:pPr>
              <a:spcBef>
                <a:spcPct val="50000"/>
              </a:spcBef>
            </a:pPr>
            <a:r>
              <a:rPr lang="es-ES"/>
              <a:t>Aplicando la igualdad de la ley de control y del estimador:</a:t>
            </a:r>
          </a:p>
        </p:txBody>
      </p:sp>
      <p:graphicFrame>
        <p:nvGraphicFramePr>
          <p:cNvPr id="126988" name="Object 12"/>
          <p:cNvGraphicFramePr>
            <a:graphicFrameLocks noChangeAspect="1"/>
          </p:cNvGraphicFramePr>
          <p:nvPr/>
        </p:nvGraphicFramePr>
        <p:xfrm>
          <a:off x="2049463" y="5229225"/>
          <a:ext cx="5043487" cy="349250"/>
        </p:xfrm>
        <a:graphic>
          <a:graphicData uri="http://schemas.openxmlformats.org/presentationml/2006/ole">
            <p:oleObj spid="_x0000_s126988" name="Ecuación" r:id="rId3" imgW="3479800" imgH="241300" progId="Equation.3">
              <p:embed/>
            </p:oleObj>
          </a:graphicData>
        </a:graphic>
      </p:graphicFrame>
      <p:graphicFrame>
        <p:nvGraphicFramePr>
          <p:cNvPr id="126989" name="Object 13"/>
          <p:cNvGraphicFramePr>
            <a:graphicFrameLocks noChangeAspect="1"/>
          </p:cNvGraphicFramePr>
          <p:nvPr/>
        </p:nvGraphicFramePr>
        <p:xfrm>
          <a:off x="2051050" y="5670550"/>
          <a:ext cx="6296025" cy="349250"/>
        </p:xfrm>
        <a:graphic>
          <a:graphicData uri="http://schemas.openxmlformats.org/presentationml/2006/ole">
            <p:oleObj spid="_x0000_s126989" name="Ecuación" r:id="rId4" imgW="4343400" imgH="241300" progId="Equation.3">
              <p:embed/>
            </p:oleObj>
          </a:graphicData>
        </a:graphic>
      </p:graphicFrame>
      <p:graphicFrame>
        <p:nvGraphicFramePr>
          <p:cNvPr id="126990" name="Object 14"/>
          <p:cNvGraphicFramePr>
            <a:graphicFrameLocks noChangeAspect="1"/>
          </p:cNvGraphicFramePr>
          <p:nvPr/>
        </p:nvGraphicFramePr>
        <p:xfrm>
          <a:off x="2124075" y="6165850"/>
          <a:ext cx="5541963" cy="349250"/>
        </p:xfrm>
        <a:graphic>
          <a:graphicData uri="http://schemas.openxmlformats.org/presentationml/2006/ole">
            <p:oleObj spid="_x0000_s126990" name="Ecuación" r:id="rId5" imgW="3822700" imgH="24130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28005"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kumimoji="1" lang="es-ES" sz="2400" b="1"/>
              <a:t>Regulador Cuadrático Lineal :</a:t>
            </a:r>
          </a:p>
        </p:txBody>
      </p:sp>
      <p:sp>
        <p:nvSpPr>
          <p:cNvPr id="128006" name="Text Box 6"/>
          <p:cNvSpPr txBox="1">
            <a:spLocks noChangeArrowheads="1"/>
          </p:cNvSpPr>
          <p:nvPr/>
        </p:nvSpPr>
        <p:spPr bwMode="auto">
          <a:xfrm>
            <a:off x="1042988" y="1549400"/>
            <a:ext cx="7488237" cy="366713"/>
          </a:xfrm>
          <a:prstGeom prst="rect">
            <a:avLst/>
          </a:prstGeom>
          <a:noFill/>
          <a:ln w="9525">
            <a:noFill/>
            <a:miter lim="800000"/>
            <a:headEnd/>
            <a:tailEnd/>
          </a:ln>
          <a:effectLst/>
        </p:spPr>
        <p:txBody>
          <a:bodyPr>
            <a:spAutoFit/>
          </a:bodyPr>
          <a:lstStyle/>
          <a:p>
            <a:pPr>
              <a:spcBef>
                <a:spcPct val="50000"/>
              </a:spcBef>
            </a:pPr>
            <a:r>
              <a:rPr lang="es-ES"/>
              <a:t>Diagrama de Flujo de Señales del Compensador:</a:t>
            </a:r>
          </a:p>
        </p:txBody>
      </p:sp>
      <p:pic>
        <p:nvPicPr>
          <p:cNvPr id="128008" name="Picture 8"/>
          <p:cNvPicPr>
            <a:picLocks noChangeAspect="1" noChangeArrowheads="1"/>
          </p:cNvPicPr>
          <p:nvPr>
            <p:ph/>
          </p:nvPr>
        </p:nvPicPr>
        <p:blipFill>
          <a:blip r:embed="rId2"/>
          <a:srcRect/>
          <a:stretch>
            <a:fillRect/>
          </a:stretch>
        </p:blipFill>
        <p:spPr>
          <a:xfrm>
            <a:off x="1403350" y="2066925"/>
            <a:ext cx="6875463" cy="4089400"/>
          </a:xfrm>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Implementación Final LQR</a:t>
            </a:r>
          </a:p>
        </p:txBody>
      </p:sp>
      <p:sp>
        <p:nvSpPr>
          <p:cNvPr id="130053" name="Rectangle 5"/>
          <p:cNvSpPr>
            <a:spLocks noChangeArrowheads="1"/>
          </p:cNvSpPr>
          <p:nvPr/>
        </p:nvSpPr>
        <p:spPr bwMode="auto">
          <a:xfrm>
            <a:off x="989013" y="908050"/>
            <a:ext cx="7686675" cy="504825"/>
          </a:xfrm>
          <a:prstGeom prst="rect">
            <a:avLst/>
          </a:prstGeom>
          <a:noFill/>
          <a:ln w="9525">
            <a:noFill/>
            <a:miter lim="800000"/>
            <a:headEnd/>
            <a:tailEnd/>
          </a:ln>
          <a:effectLst/>
        </p:spPr>
        <p:txBody>
          <a:bodyPr lIns="104583" tIns="52292" rIns="104583" bIns="52292"/>
          <a:lstStyle/>
          <a:p>
            <a:pPr marL="342900" indent="-342900" eaLnBrk="0" hangingPunct="0">
              <a:spcBef>
                <a:spcPct val="20000"/>
              </a:spcBef>
              <a:buClr>
                <a:schemeClr val="accent1"/>
              </a:buClr>
              <a:buSzPct val="70000"/>
              <a:buFont typeface="Monotype Sorts" pitchFamily="2" charset="2"/>
              <a:buNone/>
            </a:pPr>
            <a:r>
              <a:rPr lang="es-ES" sz="2400"/>
              <a:t>Compensador Electrónico</a:t>
            </a:r>
          </a:p>
        </p:txBody>
      </p:sp>
      <p:pic>
        <p:nvPicPr>
          <p:cNvPr id="130055" name="Picture 7"/>
          <p:cNvPicPr>
            <a:picLocks noChangeAspect="1" noChangeArrowheads="1"/>
          </p:cNvPicPr>
          <p:nvPr>
            <p:ph/>
          </p:nvPr>
        </p:nvPicPr>
        <p:blipFill>
          <a:blip r:embed="rId2"/>
          <a:srcRect/>
          <a:stretch>
            <a:fillRect/>
          </a:stretch>
        </p:blipFill>
        <p:spPr>
          <a:xfrm>
            <a:off x="941388" y="1412875"/>
            <a:ext cx="8023225" cy="5040313"/>
          </a:xfrm>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5" name="Picture 9"/>
          <p:cNvPicPr>
            <a:picLocks noChangeAspect="1" noChangeArrowheads="1"/>
          </p:cNvPicPr>
          <p:nvPr/>
        </p:nvPicPr>
        <p:blipFill>
          <a:blip r:embed="rId3"/>
          <a:srcRect l="2151" t="5791"/>
          <a:stretch>
            <a:fillRect/>
          </a:stretch>
        </p:blipFill>
        <p:spPr bwMode="auto">
          <a:xfrm>
            <a:off x="1728788" y="188913"/>
            <a:ext cx="7307262" cy="3654425"/>
          </a:xfrm>
          <a:prstGeom prst="rect">
            <a:avLst/>
          </a:prstGeom>
          <a:noFill/>
          <a:ln w="9525">
            <a:noFill/>
            <a:miter lim="800000"/>
            <a:headEnd/>
            <a:tailEnd/>
          </a:ln>
        </p:spPr>
      </p:pic>
      <p:sp>
        <p:nvSpPr>
          <p:cNvPr id="132103" name="Text Box 7"/>
          <p:cNvSpPr txBox="1">
            <a:spLocks noChangeArrowheads="1"/>
          </p:cNvSpPr>
          <p:nvPr/>
        </p:nvSpPr>
        <p:spPr bwMode="auto">
          <a:xfrm>
            <a:off x="1042988" y="476250"/>
            <a:ext cx="3241675" cy="396875"/>
          </a:xfrm>
          <a:prstGeom prst="rect">
            <a:avLst/>
          </a:prstGeom>
          <a:noFill/>
          <a:ln w="9525">
            <a:noFill/>
            <a:miter lim="800000"/>
            <a:headEnd/>
            <a:tailEnd/>
          </a:ln>
          <a:effectLst/>
        </p:spPr>
        <p:txBody>
          <a:bodyPr lIns="91430" tIns="45714" rIns="91430" bIns="45714">
            <a:spAutoFit/>
          </a:bodyPr>
          <a:lstStyle/>
          <a:p>
            <a:pPr defTabSz="1033463">
              <a:spcBef>
                <a:spcPct val="50000"/>
              </a:spcBef>
            </a:pPr>
            <a:r>
              <a:rPr lang="es-ES" sz="2000" b="1"/>
              <a:t>Zona Muerta del Motor</a:t>
            </a:r>
          </a:p>
        </p:txBody>
      </p:sp>
      <p:graphicFrame>
        <p:nvGraphicFramePr>
          <p:cNvPr id="132104" name="Object 8"/>
          <p:cNvGraphicFramePr>
            <a:graphicFrameLocks noChangeAspect="1"/>
          </p:cNvGraphicFramePr>
          <p:nvPr/>
        </p:nvGraphicFramePr>
        <p:xfrm>
          <a:off x="4130675" y="333375"/>
          <a:ext cx="2601913" cy="650875"/>
        </p:xfrm>
        <a:graphic>
          <a:graphicData uri="http://schemas.openxmlformats.org/presentationml/2006/ole">
            <p:oleObj spid="_x0000_s132104" name="Ecuación" r:id="rId4" imgW="2095500" imgH="520700" progId="Equation.3">
              <p:embed/>
            </p:oleObj>
          </a:graphicData>
        </a:graphic>
      </p:graphicFrame>
      <p:pic>
        <p:nvPicPr>
          <p:cNvPr id="132106" name="Picture 10"/>
          <p:cNvPicPr>
            <a:picLocks noChangeAspect="1" noChangeArrowheads="1"/>
          </p:cNvPicPr>
          <p:nvPr/>
        </p:nvPicPr>
        <p:blipFill>
          <a:blip r:embed="rId5"/>
          <a:srcRect/>
          <a:stretch>
            <a:fillRect/>
          </a:stretch>
        </p:blipFill>
        <p:spPr bwMode="auto">
          <a:xfrm>
            <a:off x="971550" y="3933825"/>
            <a:ext cx="4073525" cy="2697163"/>
          </a:xfrm>
          <a:prstGeom prst="rect">
            <a:avLst/>
          </a:prstGeom>
          <a:noFill/>
          <a:ln w="9525">
            <a:noFill/>
            <a:miter lim="800000"/>
            <a:headEnd/>
            <a:tailEnd/>
          </a:ln>
        </p:spPr>
      </p:pic>
      <p:pic>
        <p:nvPicPr>
          <p:cNvPr id="132107" name="Picture 11"/>
          <p:cNvPicPr>
            <a:picLocks noChangeAspect="1" noChangeArrowheads="1"/>
          </p:cNvPicPr>
          <p:nvPr/>
        </p:nvPicPr>
        <p:blipFill>
          <a:blip r:embed="rId6"/>
          <a:srcRect/>
          <a:stretch>
            <a:fillRect/>
          </a:stretch>
        </p:blipFill>
        <p:spPr bwMode="auto">
          <a:xfrm>
            <a:off x="4932363" y="3933825"/>
            <a:ext cx="4167187" cy="2630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4" name="Object 4"/>
          <p:cNvGraphicFramePr>
            <a:graphicFrameLocks noChangeAspect="1"/>
          </p:cNvGraphicFramePr>
          <p:nvPr>
            <p:ph/>
          </p:nvPr>
        </p:nvGraphicFramePr>
        <p:xfrm>
          <a:off x="1298575" y="457200"/>
          <a:ext cx="7519988" cy="5638800"/>
        </p:xfrm>
        <a:graphic>
          <a:graphicData uri="http://schemas.openxmlformats.org/presentationml/2006/ole">
            <p:oleObj spid="_x0000_s133124" name="Imagen de mapa de bits" r:id="rId3" imgW="12193702" imgH="9142857" progId="Paint.Picture">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2" name="Object 4"/>
          <p:cNvGraphicFramePr>
            <a:graphicFrameLocks noChangeAspect="1"/>
          </p:cNvGraphicFramePr>
          <p:nvPr>
            <p:ph/>
          </p:nvPr>
        </p:nvGraphicFramePr>
        <p:xfrm>
          <a:off x="1298575" y="457200"/>
          <a:ext cx="7519988" cy="5638800"/>
        </p:xfrm>
        <a:graphic>
          <a:graphicData uri="http://schemas.openxmlformats.org/presentationml/2006/ole">
            <p:oleObj spid="_x0000_s135172" name="Imagen de mapa de bits" r:id="rId3" imgW="12193702" imgH="9142857" progId="Paint.Picture">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ChangeArrowheads="1"/>
          </p:cNvSpPr>
          <p:nvPr/>
        </p:nvSpPr>
        <p:spPr bwMode="auto">
          <a:xfrm>
            <a:off x="1549400" y="2276475"/>
            <a:ext cx="7343775" cy="431800"/>
          </a:xfrm>
          <a:prstGeom prst="rect">
            <a:avLst/>
          </a:prstGeom>
          <a:solidFill>
            <a:schemeClr val="accent1"/>
          </a:solidFill>
          <a:ln w="28575">
            <a:noFill/>
            <a:miter lim="800000"/>
            <a:headEnd/>
            <a:tailEnd type="none" w="med" len="lg"/>
          </a:ln>
          <a:effectLst>
            <a:prstShdw prst="shdw17" dist="117088" dir="13763922">
              <a:schemeClr val="accent1">
                <a:gamma/>
                <a:shade val="60000"/>
                <a:invGamma/>
              </a:schemeClr>
            </a:prstShdw>
          </a:effectLst>
        </p:spPr>
        <p:txBody>
          <a:bodyPr wrap="none" anchor="ctr"/>
          <a:lstStyle/>
          <a:p>
            <a:endParaRPr lang="es-ES"/>
          </a:p>
        </p:txBody>
      </p:sp>
      <p:sp>
        <p:nvSpPr>
          <p:cNvPr id="14341" name="Rectangle 5"/>
          <p:cNvSpPr>
            <a:spLocks noGrp="1" noChangeArrowheads="1"/>
          </p:cNvSpPr>
          <p:nvPr>
            <p:ph type="title"/>
          </p:nvPr>
        </p:nvSpPr>
        <p:spPr>
          <a:noFill/>
          <a:ln/>
        </p:spPr>
        <p:txBody>
          <a:bodyPr/>
          <a:lstStyle/>
          <a:p>
            <a:r>
              <a:rPr lang="es-ES"/>
              <a:t>Contenidos</a:t>
            </a:r>
          </a:p>
        </p:txBody>
      </p:sp>
      <p:sp>
        <p:nvSpPr>
          <p:cNvPr id="14342" name="Rectangle 6"/>
          <p:cNvSpPr>
            <a:spLocks noGrp="1" noChangeArrowheads="1"/>
          </p:cNvSpPr>
          <p:nvPr>
            <p:ph type="body" idx="1"/>
          </p:nvPr>
        </p:nvSpPr>
        <p:spPr>
          <a:xfrm>
            <a:off x="1187450" y="1773238"/>
            <a:ext cx="7613650" cy="4114800"/>
          </a:xfrm>
          <a:noFill/>
          <a:ln/>
        </p:spPr>
        <p:txBody>
          <a:bodyPr/>
          <a:lstStyle/>
          <a:p>
            <a:pPr>
              <a:lnSpc>
                <a:spcPct val="90000"/>
              </a:lnSpc>
            </a:pPr>
            <a:r>
              <a:rPr lang="es-ES_tradnl"/>
              <a:t>1. Introducción</a:t>
            </a:r>
          </a:p>
          <a:p>
            <a:pPr>
              <a:lnSpc>
                <a:spcPct val="90000"/>
              </a:lnSpc>
            </a:pPr>
            <a:r>
              <a:rPr lang="es-ES_tradnl">
                <a:solidFill>
                  <a:schemeClr val="folHlink"/>
                </a:solidFill>
              </a:rPr>
              <a:t>2. </a:t>
            </a:r>
            <a:r>
              <a:rPr lang="es-ES_tradnl"/>
              <a:t>Modelado y Respuesta a L.A. del Sistema</a:t>
            </a:r>
            <a:endParaRPr lang="es-ES_tradnl">
              <a:solidFill>
                <a:schemeClr val="folHlink"/>
              </a:solidFill>
            </a:endParaRPr>
          </a:p>
          <a:p>
            <a:pPr>
              <a:lnSpc>
                <a:spcPct val="90000"/>
              </a:lnSpc>
            </a:pPr>
            <a:r>
              <a:rPr lang="es-ES_tradnl"/>
              <a:t>3. Método del LGR para el análisis del Sistema de Control.</a:t>
            </a:r>
          </a:p>
          <a:p>
            <a:pPr>
              <a:lnSpc>
                <a:spcPct val="90000"/>
              </a:lnSpc>
            </a:pPr>
            <a:r>
              <a:rPr lang="es-ES_tradnl"/>
              <a:t>4. Método de Ubicación de Polos para el análisis del Sistema de Control.</a:t>
            </a:r>
          </a:p>
          <a:p>
            <a:pPr>
              <a:lnSpc>
                <a:spcPct val="90000"/>
              </a:lnSpc>
            </a:pPr>
            <a:r>
              <a:rPr lang="es-ES_tradnl"/>
              <a:t>5.LQR en el Diseño Final del Sistema de Control.</a:t>
            </a:r>
          </a:p>
          <a:p>
            <a:pPr>
              <a:lnSpc>
                <a:spcPct val="90000"/>
              </a:lnSpc>
            </a:pPr>
            <a:r>
              <a:rPr lang="es-ES_tradnl"/>
              <a:t>6. Conclusiones y Recomendaciones.</a:t>
            </a:r>
          </a:p>
          <a:p>
            <a:pPr>
              <a:lnSpc>
                <a:spcPct val="90000"/>
              </a:lnSpc>
              <a:buFont typeface="Monotype Sorts" pitchFamily="2" charset="2"/>
              <a:buNone/>
            </a:pPr>
            <a:endParaRPr lang="es-E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20" name="Object 4"/>
          <p:cNvGraphicFramePr>
            <a:graphicFrameLocks noChangeAspect="1"/>
          </p:cNvGraphicFramePr>
          <p:nvPr/>
        </p:nvGraphicFramePr>
        <p:xfrm>
          <a:off x="1955800" y="44450"/>
          <a:ext cx="3048000" cy="2284413"/>
        </p:xfrm>
        <a:graphic>
          <a:graphicData uri="http://schemas.openxmlformats.org/presentationml/2006/ole">
            <p:oleObj spid="_x0000_s137220" name="Imagen de mapa de bits" r:id="rId3" imgW="12193702" imgH="9142857" progId="Paint.Picture">
              <p:embed/>
            </p:oleObj>
          </a:graphicData>
        </a:graphic>
      </p:graphicFrame>
      <p:graphicFrame>
        <p:nvGraphicFramePr>
          <p:cNvPr id="137221" name="Object 5"/>
          <p:cNvGraphicFramePr>
            <a:graphicFrameLocks noChangeAspect="1"/>
          </p:cNvGraphicFramePr>
          <p:nvPr/>
        </p:nvGraphicFramePr>
        <p:xfrm>
          <a:off x="4979988" y="44450"/>
          <a:ext cx="3048000" cy="2284413"/>
        </p:xfrm>
        <a:graphic>
          <a:graphicData uri="http://schemas.openxmlformats.org/presentationml/2006/ole">
            <p:oleObj spid="_x0000_s137221" name="Imagen de mapa de bits" r:id="rId4" imgW="12193702" imgH="9142857" progId="Paint.Picture">
              <p:embed/>
            </p:oleObj>
          </a:graphicData>
        </a:graphic>
      </p:graphicFrame>
      <p:graphicFrame>
        <p:nvGraphicFramePr>
          <p:cNvPr id="137222" name="Object 6"/>
          <p:cNvGraphicFramePr>
            <a:graphicFrameLocks noChangeAspect="1"/>
          </p:cNvGraphicFramePr>
          <p:nvPr/>
        </p:nvGraphicFramePr>
        <p:xfrm>
          <a:off x="1955800" y="2276475"/>
          <a:ext cx="3048000" cy="2284413"/>
        </p:xfrm>
        <a:graphic>
          <a:graphicData uri="http://schemas.openxmlformats.org/presentationml/2006/ole">
            <p:oleObj spid="_x0000_s137222" name="Imagen de mapa de bits" r:id="rId5" imgW="12193702" imgH="9142857" progId="Paint.Picture">
              <p:embed/>
            </p:oleObj>
          </a:graphicData>
        </a:graphic>
      </p:graphicFrame>
      <p:graphicFrame>
        <p:nvGraphicFramePr>
          <p:cNvPr id="137223" name="Object 7"/>
          <p:cNvGraphicFramePr>
            <a:graphicFrameLocks noChangeAspect="1"/>
          </p:cNvGraphicFramePr>
          <p:nvPr/>
        </p:nvGraphicFramePr>
        <p:xfrm>
          <a:off x="5003800" y="2276475"/>
          <a:ext cx="3048000" cy="2284413"/>
        </p:xfrm>
        <a:graphic>
          <a:graphicData uri="http://schemas.openxmlformats.org/presentationml/2006/ole">
            <p:oleObj spid="_x0000_s137223" name="Imagen de mapa de bits" r:id="rId6" imgW="12193702" imgH="9142857" progId="Paint.Picture">
              <p:embed/>
            </p:oleObj>
          </a:graphicData>
        </a:graphic>
      </p:graphicFrame>
      <p:graphicFrame>
        <p:nvGraphicFramePr>
          <p:cNvPr id="137224" name="Object 8"/>
          <p:cNvGraphicFramePr>
            <a:graphicFrameLocks noChangeAspect="1"/>
          </p:cNvGraphicFramePr>
          <p:nvPr/>
        </p:nvGraphicFramePr>
        <p:xfrm>
          <a:off x="2028825" y="4508500"/>
          <a:ext cx="3048000" cy="2284413"/>
        </p:xfrm>
        <a:graphic>
          <a:graphicData uri="http://schemas.openxmlformats.org/presentationml/2006/ole">
            <p:oleObj spid="_x0000_s137224" name="Imagen de mapa de bits" r:id="rId7" imgW="12193702" imgH="9142857" progId="Paint.Picture">
              <p:embed/>
            </p:oleObj>
          </a:graphicData>
        </a:graphic>
      </p:graphicFrame>
      <p:graphicFrame>
        <p:nvGraphicFramePr>
          <p:cNvPr id="137225" name="Object 9"/>
          <p:cNvGraphicFramePr>
            <a:graphicFrameLocks noChangeAspect="1"/>
          </p:cNvGraphicFramePr>
          <p:nvPr/>
        </p:nvGraphicFramePr>
        <p:xfrm>
          <a:off x="5003800" y="4508500"/>
          <a:ext cx="3048000" cy="2284413"/>
        </p:xfrm>
        <a:graphic>
          <a:graphicData uri="http://schemas.openxmlformats.org/presentationml/2006/ole">
            <p:oleObj spid="_x0000_s137225" name="Imagen de mapa de bits" r:id="rId8" imgW="12193702" imgH="9142857" progId="Paint.Picture">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Conclusiones y Recomendaciones</a:t>
            </a:r>
          </a:p>
        </p:txBody>
      </p:sp>
      <p:sp>
        <p:nvSpPr>
          <p:cNvPr id="138247" name="Text Box 7"/>
          <p:cNvSpPr txBox="1">
            <a:spLocks noChangeArrowheads="1"/>
          </p:cNvSpPr>
          <p:nvPr/>
        </p:nvSpPr>
        <p:spPr bwMode="auto">
          <a:xfrm>
            <a:off x="1116013" y="1651000"/>
            <a:ext cx="7124700" cy="4467225"/>
          </a:xfrm>
          <a:prstGeom prst="rect">
            <a:avLst/>
          </a:prstGeom>
          <a:noFill/>
          <a:ln w="9525">
            <a:noFill/>
            <a:miter lim="800000"/>
            <a:headEnd/>
            <a:tailEnd/>
          </a:ln>
          <a:effectLst/>
        </p:spPr>
        <p:txBody>
          <a:bodyPr lIns="91430" tIns="45714" rIns="91430" bIns="45714">
            <a:spAutoFit/>
          </a:bodyPr>
          <a:lstStyle/>
          <a:p>
            <a:pPr algn="just" defTabSz="1033463">
              <a:spcBef>
                <a:spcPct val="50000"/>
              </a:spcBef>
              <a:buFont typeface="Wingdings" pitchFamily="2" charset="2"/>
              <a:buChar char="ü"/>
            </a:pPr>
            <a:r>
              <a:rPr lang="es-ES" sz="2000"/>
              <a:t> Dispositivos físicos actúan en estado de saturación.</a:t>
            </a:r>
            <a:r>
              <a:rPr lang="es-ES"/>
              <a:t>.</a:t>
            </a:r>
          </a:p>
          <a:p>
            <a:pPr algn="just" defTabSz="1033463">
              <a:spcBef>
                <a:spcPct val="50000"/>
              </a:spcBef>
              <a:buFont typeface="Wingdings" pitchFamily="2" charset="2"/>
              <a:buChar char="ü"/>
            </a:pPr>
            <a:r>
              <a:rPr lang="es-ES"/>
              <a:t>  </a:t>
            </a:r>
            <a:r>
              <a:rPr lang="es-ES" sz="2000"/>
              <a:t>Limitación de ganancias que inciden en el estado</a:t>
            </a:r>
            <a:r>
              <a:rPr lang="es-ES"/>
              <a:t> </a:t>
            </a:r>
            <a:r>
              <a:rPr lang="es-ES" sz="2000"/>
              <a:t>de saturación.</a:t>
            </a:r>
          </a:p>
          <a:p>
            <a:pPr algn="just" defTabSz="1033463">
              <a:spcBef>
                <a:spcPct val="50000"/>
              </a:spcBef>
              <a:buFont typeface="Wingdings" pitchFamily="2" charset="2"/>
              <a:buChar char="ü"/>
            </a:pPr>
            <a:r>
              <a:rPr lang="es-ES"/>
              <a:t>  </a:t>
            </a:r>
            <a:r>
              <a:rPr lang="es-ES" sz="2000"/>
              <a:t>Reemplazo del driver analizado por un OPA-548</a:t>
            </a:r>
            <a:r>
              <a:rPr lang="es-ES"/>
              <a:t>.</a:t>
            </a:r>
          </a:p>
          <a:p>
            <a:pPr algn="just" defTabSz="1033463">
              <a:spcBef>
                <a:spcPct val="50000"/>
              </a:spcBef>
              <a:buFont typeface="Wingdings" pitchFamily="2" charset="2"/>
              <a:buChar char="ü"/>
            </a:pPr>
            <a:r>
              <a:rPr lang="es-EC"/>
              <a:t> </a:t>
            </a:r>
            <a:r>
              <a:rPr lang="es-EC" sz="2000"/>
              <a:t>Uso de aisladores y flitros para disminuir el rizado en las   señales provenientes de los sensores.</a:t>
            </a:r>
          </a:p>
          <a:p>
            <a:pPr algn="just" defTabSz="1033463">
              <a:spcBef>
                <a:spcPct val="50000"/>
              </a:spcBef>
              <a:buFont typeface="Wingdings" pitchFamily="2" charset="2"/>
              <a:buChar char="ü"/>
            </a:pPr>
            <a:r>
              <a:rPr lang="es-EC" sz="2000"/>
              <a:t> Uso de frenado dinámico por parte del motor.</a:t>
            </a:r>
          </a:p>
          <a:p>
            <a:pPr algn="just" defTabSz="1033463">
              <a:spcBef>
                <a:spcPct val="50000"/>
              </a:spcBef>
              <a:buFont typeface="Wingdings" pitchFamily="2" charset="2"/>
              <a:buChar char="ü"/>
            </a:pPr>
            <a:r>
              <a:rPr lang="es-EC" sz="2000"/>
              <a:t> Se delimita la region del actuador por inestabilizar el sistema</a:t>
            </a:r>
          </a:p>
          <a:p>
            <a:pPr algn="just" defTabSz="1033463">
              <a:spcBef>
                <a:spcPct val="50000"/>
              </a:spcBef>
              <a:buFont typeface="Wingdings" pitchFamily="2" charset="2"/>
              <a:buNone/>
            </a:pPr>
            <a:endParaRPr lang="es-ES" sz="2000"/>
          </a:p>
          <a:p>
            <a:pPr defTabSz="1033463">
              <a:spcBef>
                <a:spcPct val="50000"/>
              </a:spcBef>
              <a:buFont typeface="Wingdings" pitchFamily="2" charset="2"/>
              <a:buNone/>
            </a:pPr>
            <a:endParaRPr lang="es-E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1042988" y="1412875"/>
            <a:ext cx="7124700" cy="4619625"/>
          </a:xfrm>
          <a:prstGeom prst="rect">
            <a:avLst/>
          </a:prstGeom>
          <a:noFill/>
          <a:ln w="9525">
            <a:noFill/>
            <a:miter lim="800000"/>
            <a:headEnd/>
            <a:tailEnd/>
          </a:ln>
          <a:effectLst/>
        </p:spPr>
        <p:txBody>
          <a:bodyPr lIns="91430" tIns="45714" rIns="91430" bIns="45714">
            <a:spAutoFit/>
          </a:bodyPr>
          <a:lstStyle/>
          <a:p>
            <a:pPr algn="just" defTabSz="1033463">
              <a:spcBef>
                <a:spcPct val="50000"/>
              </a:spcBef>
              <a:buFont typeface="Wingdings" pitchFamily="2" charset="2"/>
              <a:buChar char="ü"/>
            </a:pPr>
            <a:r>
              <a:rPr lang="es-EC"/>
              <a:t>  </a:t>
            </a:r>
            <a:r>
              <a:rPr lang="es-EC" sz="2000"/>
              <a:t>La realimentación reduce el efecto de las perturbaciones y modera los errores de modelado, no obstante ante la presencia de perturbaciones y ruido en el sensor se debe incluir:</a:t>
            </a:r>
          </a:p>
          <a:p>
            <a:pPr algn="just" defTabSz="1033463">
              <a:spcBef>
                <a:spcPct val="50000"/>
              </a:spcBef>
              <a:buFontTx/>
              <a:buChar char="•"/>
            </a:pPr>
            <a:r>
              <a:rPr lang="es-EC" sz="2000"/>
              <a:t> Desempeño de seguimiento.</a:t>
            </a:r>
          </a:p>
          <a:p>
            <a:pPr algn="just" defTabSz="1033463">
              <a:spcBef>
                <a:spcPct val="50000"/>
              </a:spcBef>
              <a:buFontTx/>
              <a:buChar char="•"/>
            </a:pPr>
            <a:r>
              <a:rPr lang="es-EC" sz="2000"/>
              <a:t>Reducir la sensibilidad a ruido en el sensor, ganancia significativa en la región de baja frecuencia y mínima en la región de alta frecuencia.</a:t>
            </a:r>
          </a:p>
          <a:p>
            <a:pPr algn="just" defTabSz="1033463">
              <a:spcBef>
                <a:spcPct val="50000"/>
              </a:spcBef>
              <a:buFontTx/>
              <a:buChar char="•"/>
            </a:pPr>
            <a:r>
              <a:rPr lang="es-EC" sz="2000"/>
              <a:t> Se debe delimitar la señal de control para futuras mejoras.</a:t>
            </a:r>
          </a:p>
          <a:p>
            <a:pPr algn="just" defTabSz="1033463">
              <a:spcBef>
                <a:spcPct val="50000"/>
              </a:spcBef>
              <a:buFontTx/>
              <a:buChar char="•"/>
            </a:pPr>
            <a:r>
              <a:rPr lang="es-EC" sz="2000"/>
              <a:t> Reducir la sensibilidad ante errores en el modelado.</a:t>
            </a:r>
          </a:p>
          <a:p>
            <a:pPr algn="just" defTabSz="1033463">
              <a:spcBef>
                <a:spcPct val="50000"/>
              </a:spcBef>
              <a:buFontTx/>
              <a:buChar char="•"/>
            </a:pPr>
            <a:r>
              <a:rPr lang="es-EC" sz="2000"/>
              <a:t> Establecer una estabilidad robusta.</a:t>
            </a:r>
            <a:endParaRPr lang="es-ES" sz="2000"/>
          </a:p>
          <a:p>
            <a:pPr algn="just" defTabSz="1033463">
              <a:spcBef>
                <a:spcPct val="50000"/>
              </a:spcBef>
              <a:buFont typeface="Wingdings" pitchFamily="2" charset="2"/>
              <a:buNone/>
            </a:pPr>
            <a:endParaRPr lang="es-ES"/>
          </a:p>
        </p:txBody>
      </p:sp>
      <p:sp>
        <p:nvSpPr>
          <p:cNvPr id="139269" name="Rectangle 5"/>
          <p:cNvSpPr>
            <a:spLocks noChangeArrowheads="1"/>
          </p:cNvSpPr>
          <p:nvPr/>
        </p:nvSpPr>
        <p:spPr bwMode="auto">
          <a:xfrm>
            <a:off x="971550" y="188913"/>
            <a:ext cx="7993063" cy="647700"/>
          </a:xfrm>
          <a:prstGeom prst="rect">
            <a:avLst/>
          </a:prstGeom>
          <a:noFill/>
          <a:ln w="9525">
            <a:noFill/>
            <a:miter lim="800000"/>
            <a:headEnd/>
            <a:tailEnd/>
          </a:ln>
        </p:spPr>
        <p:txBody>
          <a:bodyPr lIns="91410" tIns="45703" rIns="91410" bIns="45703" anchor="ctr"/>
          <a:lstStyle/>
          <a:p>
            <a:pPr eaLnBrk="0" hangingPunct="0"/>
            <a:r>
              <a:rPr kumimoji="1" lang="es-ES" sz="3800">
                <a:solidFill>
                  <a:schemeClr val="tx2"/>
                </a:solidFill>
              </a:rPr>
              <a:t>Conclusiones y Recomendaciones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inv_pe6"/>
          <p:cNvPicPr>
            <a:picLocks noChangeAspect="1" noChangeArrowheads="1"/>
          </p:cNvPicPr>
          <p:nvPr/>
        </p:nvPicPr>
        <p:blipFill>
          <a:blip r:embed="rId2"/>
          <a:srcRect/>
          <a:stretch>
            <a:fillRect/>
          </a:stretch>
        </p:blipFill>
        <p:spPr bwMode="auto">
          <a:xfrm>
            <a:off x="1230313" y="146050"/>
            <a:ext cx="4473575" cy="6596063"/>
          </a:xfrm>
          <a:prstGeom prst="rect">
            <a:avLst/>
          </a:prstGeom>
          <a:noFill/>
          <a:ln w="9525">
            <a:noFill/>
            <a:miter lim="800000"/>
            <a:headEnd/>
            <a:tailEnd/>
          </a:ln>
        </p:spPr>
      </p:pic>
      <p:sp>
        <p:nvSpPr>
          <p:cNvPr id="140293" name="Text Box 5"/>
          <p:cNvSpPr txBox="1">
            <a:spLocks noChangeArrowheads="1"/>
          </p:cNvSpPr>
          <p:nvPr/>
        </p:nvSpPr>
        <p:spPr bwMode="auto">
          <a:xfrm>
            <a:off x="6156325" y="620713"/>
            <a:ext cx="2424113" cy="5961062"/>
          </a:xfrm>
          <a:prstGeom prst="rect">
            <a:avLst/>
          </a:prstGeom>
          <a:noFill/>
          <a:ln w="9525">
            <a:noFill/>
            <a:miter lim="800000"/>
            <a:headEnd/>
            <a:tailEnd/>
          </a:ln>
          <a:effectLst/>
        </p:spPr>
        <p:txBody>
          <a:bodyPr lIns="91430" tIns="45714" rIns="91430" bIns="45714">
            <a:spAutoFit/>
          </a:bodyPr>
          <a:lstStyle/>
          <a:p>
            <a:pPr marL="342900" indent="-342900" defTabSz="1033463">
              <a:spcBef>
                <a:spcPct val="50000"/>
              </a:spcBef>
              <a:buFontTx/>
              <a:buAutoNum type="arabicPeriod"/>
            </a:pPr>
            <a:r>
              <a:rPr lang="es-ES" sz="1600"/>
              <a:t>Potenciómetro Lineal.</a:t>
            </a:r>
          </a:p>
          <a:p>
            <a:pPr marL="342900" indent="-342900" defTabSz="1033463">
              <a:spcBef>
                <a:spcPct val="50000"/>
              </a:spcBef>
              <a:buFontTx/>
              <a:buAutoNum type="arabicPeriod"/>
            </a:pPr>
            <a:r>
              <a:rPr lang="es-ES" sz="1600"/>
              <a:t>Cilindro Lineal sin Vástago.</a:t>
            </a:r>
          </a:p>
          <a:p>
            <a:pPr marL="342900" indent="-342900" defTabSz="1033463">
              <a:spcBef>
                <a:spcPct val="50000"/>
              </a:spcBef>
              <a:buFontTx/>
              <a:buAutoNum type="arabicPeriod"/>
            </a:pPr>
            <a:r>
              <a:rPr lang="es-ES" sz="1600"/>
              <a:t>Péndulo Invertido.</a:t>
            </a:r>
          </a:p>
          <a:p>
            <a:pPr marL="342900" indent="-342900" defTabSz="1033463">
              <a:spcBef>
                <a:spcPct val="50000"/>
              </a:spcBef>
              <a:buFontTx/>
              <a:buAutoNum type="arabicPeriod"/>
            </a:pPr>
            <a:r>
              <a:rPr lang="es-ES" sz="1600"/>
              <a:t>Servopotenciómetro rotacional.</a:t>
            </a:r>
          </a:p>
          <a:p>
            <a:pPr marL="342900" indent="-342900" defTabSz="1033463">
              <a:spcBef>
                <a:spcPct val="50000"/>
              </a:spcBef>
              <a:buFontTx/>
              <a:buAutoNum type="arabicPeriod"/>
            </a:pPr>
            <a:r>
              <a:rPr lang="es-ES" sz="1600"/>
              <a:t>Tarjeta de Referencia electrónica.</a:t>
            </a:r>
          </a:p>
          <a:p>
            <a:pPr marL="342900" indent="-342900" defTabSz="1033463">
              <a:spcBef>
                <a:spcPct val="50000"/>
              </a:spcBef>
              <a:buFontTx/>
              <a:buAutoNum type="arabicPeriod"/>
            </a:pPr>
            <a:r>
              <a:rPr lang="es-ES" sz="1600"/>
              <a:t>Trasductor de Presión.</a:t>
            </a:r>
          </a:p>
          <a:p>
            <a:pPr marL="342900" indent="-342900" defTabSz="1033463">
              <a:spcBef>
                <a:spcPct val="50000"/>
              </a:spcBef>
              <a:buFontTx/>
              <a:buAutoNum type="arabicPeriod"/>
            </a:pPr>
            <a:r>
              <a:rPr lang="es-ES" sz="1600"/>
              <a:t>Válvula proporcional 5/3.</a:t>
            </a:r>
          </a:p>
          <a:p>
            <a:pPr marL="342900" indent="-342900" defTabSz="1033463">
              <a:spcBef>
                <a:spcPct val="50000"/>
              </a:spcBef>
              <a:buFontTx/>
              <a:buAutoNum type="arabicPeriod"/>
            </a:pPr>
            <a:r>
              <a:rPr lang="es-ES" sz="1600"/>
              <a:t>Unidad FLR.</a:t>
            </a:r>
          </a:p>
          <a:p>
            <a:pPr marL="342900" indent="-342900" defTabSz="1033463">
              <a:spcBef>
                <a:spcPct val="50000"/>
              </a:spcBef>
              <a:buFontTx/>
              <a:buAutoNum type="arabicPeriod"/>
            </a:pPr>
            <a:r>
              <a:rPr lang="es-ES" sz="1600"/>
              <a:t>Válvula de Suministro.</a:t>
            </a:r>
          </a:p>
          <a:p>
            <a:pPr marL="342900" indent="-342900" defTabSz="1033463">
              <a:spcBef>
                <a:spcPct val="50000"/>
              </a:spcBef>
              <a:buFontTx/>
              <a:buAutoNum type="arabicPeriod"/>
            </a:pPr>
            <a:r>
              <a:rPr lang="es-ES" sz="1600"/>
              <a:t>Interfase electrónica.</a:t>
            </a:r>
          </a:p>
          <a:p>
            <a:pPr marL="342900" indent="-342900" defTabSz="1033463">
              <a:spcBef>
                <a:spcPct val="50000"/>
              </a:spcBef>
              <a:buFontTx/>
              <a:buAutoNum type="arabicPeriod"/>
            </a:pPr>
            <a:r>
              <a:rPr lang="es-ES" sz="1600"/>
              <a:t>PC del Ordenador.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WordArt 5"/>
          <p:cNvSpPr>
            <a:spLocks noChangeArrowheads="1" noChangeShapeType="1" noTextEdit="1"/>
          </p:cNvSpPr>
          <p:nvPr/>
        </p:nvSpPr>
        <p:spPr bwMode="auto">
          <a:xfrm>
            <a:off x="1597025" y="1916113"/>
            <a:ext cx="6719888" cy="23749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s-ES" sz="3600" kern="10">
                <a:ln w="9525">
                  <a:round/>
                  <a:headEnd/>
                  <a:tailEnd/>
                </a:ln>
                <a:gradFill rotWithShape="0">
                  <a:gsLst>
                    <a:gs pos="0">
                      <a:srgbClr val="FFFFCC"/>
                    </a:gs>
                    <a:gs pos="100000">
                      <a:srgbClr val="FF9999"/>
                    </a:gs>
                  </a:gsLst>
                  <a:lin ang="5400000" scaled="1"/>
                </a:gradFill>
                <a:latin typeface="Times New Roman"/>
                <a:cs typeface="Times New Roman"/>
              </a:rPr>
              <a:t>GRACIAS POR SU ATENCIÓN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dissolve">
                                      <p:cBhvr>
                                        <p:cTn id="7"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pic>
        <p:nvPicPr>
          <p:cNvPr id="15365" name="Picture 5"/>
          <p:cNvPicPr>
            <a:picLocks noChangeAspect="1" noChangeArrowheads="1"/>
          </p:cNvPicPr>
          <p:nvPr>
            <p:ph/>
          </p:nvPr>
        </p:nvPicPr>
        <p:blipFill>
          <a:blip r:embed="rId3"/>
          <a:srcRect/>
          <a:stretch>
            <a:fillRect/>
          </a:stretch>
        </p:blipFill>
        <p:spPr>
          <a:xfrm>
            <a:off x="2239963" y="1543050"/>
            <a:ext cx="4779962" cy="3038475"/>
          </a:xfrm>
          <a:solidFill>
            <a:srgbClr val="C0C0C0"/>
          </a:solidFill>
          <a:ln>
            <a:solidFill>
              <a:srgbClr val="020202"/>
            </a:solidFill>
          </a:ln>
        </p:spPr>
      </p:pic>
      <p:sp>
        <p:nvSpPr>
          <p:cNvPr id="15370" name="Rectangle 10"/>
          <p:cNvSpPr>
            <a:spLocks noChangeArrowheads="1"/>
          </p:cNvSpPr>
          <p:nvPr/>
        </p:nvSpPr>
        <p:spPr bwMode="auto">
          <a:xfrm>
            <a:off x="0" y="3167063"/>
            <a:ext cx="9144000" cy="0"/>
          </a:xfrm>
          <a:prstGeom prst="rect">
            <a:avLst/>
          </a:prstGeom>
          <a:noFill/>
          <a:ln w="9525">
            <a:noFill/>
            <a:miter lim="800000"/>
            <a:headEnd/>
            <a:tailEnd/>
          </a:ln>
          <a:effectLst/>
        </p:spPr>
        <p:txBody>
          <a:bodyPr wrap="none" anchor="ctr">
            <a:spAutoFit/>
          </a:bodyPr>
          <a:lstStyle/>
          <a:p>
            <a:endParaRPr lang="es-ES"/>
          </a:p>
        </p:txBody>
      </p:sp>
      <p:graphicFrame>
        <p:nvGraphicFramePr>
          <p:cNvPr id="15369" name="Object 9"/>
          <p:cNvGraphicFramePr>
            <a:graphicFrameLocks noChangeAspect="1"/>
          </p:cNvGraphicFramePr>
          <p:nvPr/>
        </p:nvGraphicFramePr>
        <p:xfrm>
          <a:off x="1258888" y="4941888"/>
          <a:ext cx="7199312" cy="882650"/>
        </p:xfrm>
        <a:graphic>
          <a:graphicData uri="http://schemas.openxmlformats.org/presentationml/2006/ole">
            <p:oleObj spid="_x0000_s15369" name="Ecuación" r:id="rId4" imgW="4267200" imgH="520700" progId="Equation.3">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173163" y="0"/>
            <a:ext cx="7772400" cy="1143000"/>
          </a:xfrm>
          <a:prstGeom prst="rect">
            <a:avLst/>
          </a:prstGeom>
          <a:noFill/>
          <a:ln w="9525">
            <a:noFill/>
            <a:miter lim="800000"/>
            <a:headEnd/>
            <a:tailEnd/>
          </a:ln>
        </p:spPr>
        <p:txBody>
          <a:bodyPr lIns="91410" tIns="45703" rIns="91410" bIns="45703" anchor="ctr"/>
          <a:lstStyle/>
          <a:p>
            <a:pPr eaLnBrk="0" hangingPunct="0"/>
            <a:r>
              <a:rPr kumimoji="1" lang="es-ES" sz="4000">
                <a:solidFill>
                  <a:schemeClr val="tx2"/>
                </a:solidFill>
              </a:rPr>
              <a:t>Modelado Dinámico del Sistema</a:t>
            </a:r>
          </a:p>
        </p:txBody>
      </p:sp>
      <p:sp>
        <p:nvSpPr>
          <p:cNvPr id="143363" name="Text Box 3"/>
          <p:cNvSpPr txBox="1">
            <a:spLocks noChangeArrowheads="1"/>
          </p:cNvSpPr>
          <p:nvPr/>
        </p:nvSpPr>
        <p:spPr bwMode="auto">
          <a:xfrm>
            <a:off x="1116013" y="1052513"/>
            <a:ext cx="7200900" cy="457200"/>
          </a:xfrm>
          <a:prstGeom prst="rect">
            <a:avLst/>
          </a:prstGeom>
          <a:noFill/>
          <a:ln w="9525">
            <a:noFill/>
            <a:miter lim="800000"/>
            <a:headEnd/>
            <a:tailEnd/>
          </a:ln>
          <a:effectLst/>
        </p:spPr>
        <p:txBody>
          <a:bodyPr>
            <a:spAutoFit/>
          </a:bodyPr>
          <a:lstStyle/>
          <a:p>
            <a:pPr>
              <a:spcBef>
                <a:spcPct val="50000"/>
              </a:spcBef>
            </a:pPr>
            <a:r>
              <a:rPr lang="es-ES" sz="2400" b="1"/>
              <a:t>Modelado en SIMULINK</a:t>
            </a:r>
          </a:p>
        </p:txBody>
      </p:sp>
      <p:graphicFrame>
        <p:nvGraphicFramePr>
          <p:cNvPr id="143364" name="Object 4"/>
          <p:cNvGraphicFramePr>
            <a:graphicFrameLocks noChangeAspect="1"/>
          </p:cNvGraphicFramePr>
          <p:nvPr/>
        </p:nvGraphicFramePr>
        <p:xfrm>
          <a:off x="1116013" y="4508500"/>
          <a:ext cx="4268787" cy="838200"/>
        </p:xfrm>
        <a:graphic>
          <a:graphicData uri="http://schemas.openxmlformats.org/presentationml/2006/ole">
            <p:oleObj spid="_x0000_s143364" name="Ecuación" r:id="rId3" imgW="2844720" imgH="558720" progId="Equation.3">
              <p:embed/>
            </p:oleObj>
          </a:graphicData>
        </a:graphic>
      </p:graphicFrame>
      <p:graphicFrame>
        <p:nvGraphicFramePr>
          <p:cNvPr id="143365" name="Object 5"/>
          <p:cNvGraphicFramePr>
            <a:graphicFrameLocks noChangeAspect="1"/>
          </p:cNvGraphicFramePr>
          <p:nvPr/>
        </p:nvGraphicFramePr>
        <p:xfrm>
          <a:off x="1116013" y="1557338"/>
          <a:ext cx="4814887" cy="1693862"/>
        </p:xfrm>
        <a:graphic>
          <a:graphicData uri="http://schemas.openxmlformats.org/presentationml/2006/ole">
            <p:oleObj spid="_x0000_s143365" name="Ecuación" r:id="rId4" imgW="3213100" imgH="1130300" progId="Equation.3">
              <p:embed/>
            </p:oleObj>
          </a:graphicData>
        </a:graphic>
      </p:graphicFrame>
      <p:graphicFrame>
        <p:nvGraphicFramePr>
          <p:cNvPr id="143366" name="Object 6"/>
          <p:cNvGraphicFramePr>
            <a:graphicFrameLocks noChangeAspect="1"/>
          </p:cNvGraphicFramePr>
          <p:nvPr/>
        </p:nvGraphicFramePr>
        <p:xfrm>
          <a:off x="2771775" y="3284538"/>
          <a:ext cx="1965325" cy="820737"/>
        </p:xfrm>
        <a:graphic>
          <a:graphicData uri="http://schemas.openxmlformats.org/presentationml/2006/ole">
            <p:oleObj spid="_x0000_s143366" name="Ecuación" r:id="rId5" imgW="1307880" imgH="545760" progId="Equation.3">
              <p:embed/>
            </p:oleObj>
          </a:graphicData>
        </a:graphic>
      </p:graphicFrame>
      <p:graphicFrame>
        <p:nvGraphicFramePr>
          <p:cNvPr id="143367" name="Object 7"/>
          <p:cNvGraphicFramePr>
            <a:graphicFrameLocks noChangeAspect="1"/>
          </p:cNvGraphicFramePr>
          <p:nvPr/>
        </p:nvGraphicFramePr>
        <p:xfrm>
          <a:off x="5307013" y="3357563"/>
          <a:ext cx="2289175" cy="820737"/>
        </p:xfrm>
        <a:graphic>
          <a:graphicData uri="http://schemas.openxmlformats.org/presentationml/2006/ole">
            <p:oleObj spid="_x0000_s143367" name="Ecuación" r:id="rId6" imgW="1523880" imgH="545760" progId="Equation.3">
              <p:embed/>
            </p:oleObj>
          </a:graphicData>
        </a:graphic>
      </p:graphicFrame>
      <p:graphicFrame>
        <p:nvGraphicFramePr>
          <p:cNvPr id="143368" name="Object 8"/>
          <p:cNvGraphicFramePr>
            <a:graphicFrameLocks noChangeAspect="1"/>
          </p:cNvGraphicFramePr>
          <p:nvPr/>
        </p:nvGraphicFramePr>
        <p:xfrm>
          <a:off x="1187450" y="5516563"/>
          <a:ext cx="3656013" cy="838200"/>
        </p:xfrm>
        <a:graphic>
          <a:graphicData uri="http://schemas.openxmlformats.org/presentationml/2006/ole">
            <p:oleObj spid="_x0000_s143368" name="Ecuación" r:id="rId7" imgW="2438280" imgH="558720" progId="Equation.3">
              <p:embed/>
            </p:oleObj>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rbata">
  <a:themeElements>
    <a:clrScheme name="Corb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Corba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bat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Corb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Corba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bat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Corbat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Corbat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rba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otalTime>1017</TotalTime>
  <Words>3900</Words>
  <Application>Microsoft PowerPoint</Application>
  <PresentationFormat>Presentación en pantalla (4:3)</PresentationFormat>
  <Paragraphs>659</Paragraphs>
  <Slides>74</Slides>
  <Notes>0</Notes>
  <HiddenSlides>12</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3</vt:i4>
      </vt:variant>
      <vt:variant>
        <vt:lpstr>Títulos de diapositiva</vt:lpstr>
      </vt:variant>
      <vt:variant>
        <vt:i4>74</vt:i4>
      </vt:variant>
    </vt:vector>
  </HeadingPairs>
  <TitlesOfParts>
    <vt:vector size="84" baseType="lpstr">
      <vt:lpstr>Arial</vt:lpstr>
      <vt:lpstr>Times New Roman</vt:lpstr>
      <vt:lpstr>Monotype Sorts</vt:lpstr>
      <vt:lpstr>Wingdings</vt:lpstr>
      <vt:lpstr>Symbol</vt:lpstr>
      <vt:lpstr>Brush Script MT</vt:lpstr>
      <vt:lpstr>Corbata</vt:lpstr>
      <vt:lpstr>Imagen de mapa de bits</vt:lpstr>
      <vt:lpstr>Microsoft Editor de ecuaciones 3.0</vt:lpstr>
      <vt:lpstr>Gráfico de Microsoft Excel</vt:lpstr>
      <vt:lpstr>Diapositiva 1</vt:lpstr>
      <vt:lpstr>Contenidos</vt:lpstr>
      <vt:lpstr>Introducción</vt:lpstr>
      <vt:lpstr>Diapositiva 4</vt:lpstr>
      <vt:lpstr>Diapositiva 5</vt:lpstr>
      <vt:lpstr>Objetivo </vt:lpstr>
      <vt:lpstr>Contenidos</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Contenidos</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Contenidos</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Contenidos</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vector>
  </TitlesOfParts>
  <Company>ESPOL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dc:creator>
  <cp:lastModifiedBy>Ayudante</cp:lastModifiedBy>
  <cp:revision>13</cp:revision>
  <dcterms:created xsi:type="dcterms:W3CDTF">2005-08-20T22:51:51Z</dcterms:created>
  <dcterms:modified xsi:type="dcterms:W3CDTF">2009-07-24T16:27:46Z</dcterms:modified>
</cp:coreProperties>
</file>