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79.xml" ContentType="application/vnd.openxmlformats-officedocument.presentationml.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7" r:id="rId1"/>
  </p:sldMasterIdLst>
  <p:notesMasterIdLst>
    <p:notesMasterId r:id="rId85"/>
  </p:notesMasterIdLst>
  <p:handoutMasterIdLst>
    <p:handoutMasterId r:id="rId86"/>
  </p:handoutMasterIdLst>
  <p:sldIdLst>
    <p:sldId id="256" r:id="rId2"/>
    <p:sldId id="266" r:id="rId3"/>
    <p:sldId id="464" r:id="rId4"/>
    <p:sldId id="342" r:id="rId5"/>
    <p:sldId id="318" r:id="rId6"/>
    <p:sldId id="319" r:id="rId7"/>
    <p:sldId id="414" r:id="rId8"/>
    <p:sldId id="391" r:id="rId9"/>
    <p:sldId id="349" r:id="rId10"/>
    <p:sldId id="350" r:id="rId11"/>
    <p:sldId id="352" r:id="rId12"/>
    <p:sldId id="390" r:id="rId13"/>
    <p:sldId id="465" r:id="rId14"/>
    <p:sldId id="466" r:id="rId15"/>
    <p:sldId id="469" r:id="rId16"/>
    <p:sldId id="470" r:id="rId17"/>
    <p:sldId id="471" r:id="rId18"/>
    <p:sldId id="472" r:id="rId19"/>
    <p:sldId id="474" r:id="rId20"/>
    <p:sldId id="415" r:id="rId21"/>
    <p:sldId id="353" r:id="rId22"/>
    <p:sldId id="410" r:id="rId23"/>
    <p:sldId id="409" r:id="rId24"/>
    <p:sldId id="463" r:id="rId25"/>
    <p:sldId id="354" r:id="rId26"/>
    <p:sldId id="355" r:id="rId27"/>
    <p:sldId id="408" r:id="rId28"/>
    <p:sldId id="412" r:id="rId29"/>
    <p:sldId id="360" r:id="rId30"/>
    <p:sldId id="397" r:id="rId31"/>
    <p:sldId id="398" r:id="rId32"/>
    <p:sldId id="491" r:id="rId33"/>
    <p:sldId id="400" r:id="rId34"/>
    <p:sldId id="402" r:id="rId35"/>
    <p:sldId id="399" r:id="rId36"/>
    <p:sldId id="403" r:id="rId37"/>
    <p:sldId id="405" r:id="rId38"/>
    <p:sldId id="492" r:id="rId39"/>
    <p:sldId id="406" r:id="rId40"/>
    <p:sldId id="407" r:id="rId41"/>
    <p:sldId id="370" r:id="rId42"/>
    <p:sldId id="372" r:id="rId43"/>
    <p:sldId id="393" r:id="rId44"/>
    <p:sldId id="395" r:id="rId45"/>
    <p:sldId id="394" r:id="rId46"/>
    <p:sldId id="396" r:id="rId47"/>
    <p:sldId id="373" r:id="rId48"/>
    <p:sldId id="411" r:id="rId49"/>
    <p:sldId id="418" r:id="rId50"/>
    <p:sldId id="447" r:id="rId51"/>
    <p:sldId id="448" r:id="rId52"/>
    <p:sldId id="449" r:id="rId53"/>
    <p:sldId id="450" r:id="rId54"/>
    <p:sldId id="451" r:id="rId55"/>
    <p:sldId id="452" r:id="rId56"/>
    <p:sldId id="453" r:id="rId57"/>
    <p:sldId id="454" r:id="rId58"/>
    <p:sldId id="459" r:id="rId59"/>
    <p:sldId id="455" r:id="rId60"/>
    <p:sldId id="456" r:id="rId61"/>
    <p:sldId id="457" r:id="rId62"/>
    <p:sldId id="458" r:id="rId63"/>
    <p:sldId id="437" r:id="rId64"/>
    <p:sldId id="439" r:id="rId65"/>
    <p:sldId id="442" r:id="rId66"/>
    <p:sldId id="444" r:id="rId67"/>
    <p:sldId id="446" r:id="rId68"/>
    <p:sldId id="433" r:id="rId69"/>
    <p:sldId id="461" r:id="rId70"/>
    <p:sldId id="462" r:id="rId71"/>
    <p:sldId id="476" r:id="rId72"/>
    <p:sldId id="477" r:id="rId73"/>
    <p:sldId id="479" r:id="rId74"/>
    <p:sldId id="480" r:id="rId75"/>
    <p:sldId id="482" r:id="rId76"/>
    <p:sldId id="483" r:id="rId77"/>
    <p:sldId id="484" r:id="rId78"/>
    <p:sldId id="485" r:id="rId79"/>
    <p:sldId id="487" r:id="rId80"/>
    <p:sldId id="488" r:id="rId81"/>
    <p:sldId id="489" r:id="rId82"/>
    <p:sldId id="490" r:id="rId83"/>
    <p:sldId id="493" r:id="rId84"/>
  </p:sldIdLst>
  <p:sldSz cx="9144000" cy="6858000" type="screen4x3"/>
  <p:notesSz cx="6784975" cy="98567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a:srgbClr val="000099"/>
    <a:srgbClr val="3333CC"/>
    <a:srgbClr val="33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15568" autoAdjust="0"/>
    <p:restoredTop sz="94576" autoAdjust="0"/>
  </p:normalViewPr>
  <p:slideViewPr>
    <p:cSldViewPr>
      <p:cViewPr>
        <p:scale>
          <a:sx n="75" d="100"/>
          <a:sy n="75" d="100"/>
        </p:scale>
        <p:origin x="-444" y="25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216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81.xml"/><Relationship Id="rId3" Type="http://schemas.openxmlformats.org/officeDocument/2006/relationships/slide" Target="slides/slide76.xml"/><Relationship Id="rId7" Type="http://schemas.openxmlformats.org/officeDocument/2006/relationships/slide" Target="slides/slide80.xml"/><Relationship Id="rId2" Type="http://schemas.openxmlformats.org/officeDocument/2006/relationships/slide" Target="slides/slide75.xml"/><Relationship Id="rId1" Type="http://schemas.openxmlformats.org/officeDocument/2006/relationships/slide" Target="slides/slide5.xml"/><Relationship Id="rId6" Type="http://schemas.openxmlformats.org/officeDocument/2006/relationships/slide" Target="slides/slide79.xml"/><Relationship Id="rId5" Type="http://schemas.openxmlformats.org/officeDocument/2006/relationships/slide" Target="slides/slide78.xml"/><Relationship Id="rId4" Type="http://schemas.openxmlformats.org/officeDocument/2006/relationships/slide" Target="slides/slide77.xml"/><Relationship Id="rId9" Type="http://schemas.openxmlformats.org/officeDocument/2006/relationships/slide" Target="slides/slide8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0050" cy="493713"/>
          </a:xfrm>
          <a:prstGeom prst="rect">
            <a:avLst/>
          </a:prstGeom>
          <a:noFill/>
          <a:ln w="9525">
            <a:noFill/>
            <a:miter lim="800000"/>
            <a:headEnd/>
            <a:tailEnd/>
          </a:ln>
          <a:effectLst/>
        </p:spPr>
        <p:txBody>
          <a:bodyPr vert="horz" wrap="square" lIns="91885" tIns="45943" rIns="91885" bIns="45943" numCol="1" anchor="t" anchorCtr="0" compatLnSpc="1">
            <a:prstTxWarp prst="textNoShape">
              <a:avLst/>
            </a:prstTxWarp>
          </a:bodyPr>
          <a:lstStyle>
            <a:lvl1pPr defTabSz="919163">
              <a:defRPr sz="1200">
                <a:latin typeface="Tahoma" pitchFamily="34" charset="0"/>
              </a:defRPr>
            </a:lvl1pPr>
          </a:lstStyle>
          <a:p>
            <a:endParaRPr lang="es-ES"/>
          </a:p>
        </p:txBody>
      </p:sp>
      <p:sp>
        <p:nvSpPr>
          <p:cNvPr id="100355" name="Rectangle 3"/>
          <p:cNvSpPr>
            <a:spLocks noGrp="1" noChangeArrowheads="1"/>
          </p:cNvSpPr>
          <p:nvPr>
            <p:ph type="dt" sz="quarter" idx="1"/>
          </p:nvPr>
        </p:nvSpPr>
        <p:spPr bwMode="auto">
          <a:xfrm>
            <a:off x="3844925" y="0"/>
            <a:ext cx="2940050" cy="493713"/>
          </a:xfrm>
          <a:prstGeom prst="rect">
            <a:avLst/>
          </a:prstGeom>
          <a:noFill/>
          <a:ln w="9525">
            <a:noFill/>
            <a:miter lim="800000"/>
            <a:headEnd/>
            <a:tailEnd/>
          </a:ln>
          <a:effectLst/>
        </p:spPr>
        <p:txBody>
          <a:bodyPr vert="horz" wrap="square" lIns="91885" tIns="45943" rIns="91885" bIns="45943" numCol="1" anchor="t" anchorCtr="0" compatLnSpc="1">
            <a:prstTxWarp prst="textNoShape">
              <a:avLst/>
            </a:prstTxWarp>
          </a:bodyPr>
          <a:lstStyle>
            <a:lvl1pPr algn="r" defTabSz="919163">
              <a:defRPr sz="1200">
                <a:latin typeface="Tahoma" pitchFamily="34" charset="0"/>
              </a:defRPr>
            </a:lvl1pPr>
          </a:lstStyle>
          <a:p>
            <a:endParaRPr lang="es-ES"/>
          </a:p>
        </p:txBody>
      </p:sp>
      <p:sp>
        <p:nvSpPr>
          <p:cNvPr id="100356" name="Rectangle 4"/>
          <p:cNvSpPr>
            <a:spLocks noGrp="1" noChangeArrowheads="1"/>
          </p:cNvSpPr>
          <p:nvPr>
            <p:ph type="ftr" sz="quarter" idx="2"/>
          </p:nvPr>
        </p:nvSpPr>
        <p:spPr bwMode="auto">
          <a:xfrm>
            <a:off x="0" y="9363075"/>
            <a:ext cx="2940050" cy="493713"/>
          </a:xfrm>
          <a:prstGeom prst="rect">
            <a:avLst/>
          </a:prstGeom>
          <a:noFill/>
          <a:ln w="9525">
            <a:noFill/>
            <a:miter lim="800000"/>
            <a:headEnd/>
            <a:tailEnd/>
          </a:ln>
          <a:effectLst/>
        </p:spPr>
        <p:txBody>
          <a:bodyPr vert="horz" wrap="square" lIns="91885" tIns="45943" rIns="91885" bIns="45943" numCol="1" anchor="b" anchorCtr="0" compatLnSpc="1">
            <a:prstTxWarp prst="textNoShape">
              <a:avLst/>
            </a:prstTxWarp>
          </a:bodyPr>
          <a:lstStyle>
            <a:lvl1pPr defTabSz="919163">
              <a:defRPr sz="1200">
                <a:latin typeface="Tahoma" pitchFamily="34" charset="0"/>
              </a:defRPr>
            </a:lvl1pPr>
          </a:lstStyle>
          <a:p>
            <a:endParaRPr lang="es-ES"/>
          </a:p>
        </p:txBody>
      </p:sp>
      <p:sp>
        <p:nvSpPr>
          <p:cNvPr id="100357" name="Rectangle 5"/>
          <p:cNvSpPr>
            <a:spLocks noGrp="1" noChangeArrowheads="1"/>
          </p:cNvSpPr>
          <p:nvPr>
            <p:ph type="sldNum" sz="quarter" idx="3"/>
          </p:nvPr>
        </p:nvSpPr>
        <p:spPr bwMode="auto">
          <a:xfrm>
            <a:off x="3844925" y="9363075"/>
            <a:ext cx="2940050" cy="493713"/>
          </a:xfrm>
          <a:prstGeom prst="rect">
            <a:avLst/>
          </a:prstGeom>
          <a:noFill/>
          <a:ln w="9525">
            <a:noFill/>
            <a:miter lim="800000"/>
            <a:headEnd/>
            <a:tailEnd/>
          </a:ln>
          <a:effectLst/>
        </p:spPr>
        <p:txBody>
          <a:bodyPr vert="horz" wrap="square" lIns="91885" tIns="45943" rIns="91885" bIns="45943" numCol="1" anchor="b" anchorCtr="0" compatLnSpc="1">
            <a:prstTxWarp prst="textNoShape">
              <a:avLst/>
            </a:prstTxWarp>
          </a:bodyPr>
          <a:lstStyle>
            <a:lvl1pPr algn="r" defTabSz="919163">
              <a:defRPr sz="1200">
                <a:latin typeface="Tahoma" pitchFamily="34" charset="0"/>
              </a:defRPr>
            </a:lvl1pPr>
          </a:lstStyle>
          <a:p>
            <a:fld id="{7CA1D055-A74F-4B77-B691-409DD9546D39}"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0" y="0"/>
            <a:ext cx="2940050" cy="493713"/>
          </a:xfrm>
          <a:prstGeom prst="rect">
            <a:avLst/>
          </a:prstGeom>
          <a:noFill/>
          <a:ln w="9525">
            <a:noFill/>
            <a:miter lim="800000"/>
            <a:headEnd/>
            <a:tailEnd/>
          </a:ln>
          <a:effectLst/>
        </p:spPr>
        <p:txBody>
          <a:bodyPr vert="horz" wrap="square" lIns="92245" tIns="46122" rIns="92245" bIns="46122" numCol="1" anchor="t" anchorCtr="0" compatLnSpc="1">
            <a:prstTxWarp prst="textNoShape">
              <a:avLst/>
            </a:prstTxWarp>
          </a:bodyPr>
          <a:lstStyle>
            <a:lvl1pPr defTabSz="922338">
              <a:defRPr sz="1200"/>
            </a:lvl1pPr>
          </a:lstStyle>
          <a:p>
            <a:endParaRPr lang="es-EC"/>
          </a:p>
        </p:txBody>
      </p:sp>
      <p:sp>
        <p:nvSpPr>
          <p:cNvPr id="289795" name="Rectangle 3"/>
          <p:cNvSpPr>
            <a:spLocks noGrp="1" noChangeArrowheads="1"/>
          </p:cNvSpPr>
          <p:nvPr>
            <p:ph type="dt" idx="1"/>
          </p:nvPr>
        </p:nvSpPr>
        <p:spPr bwMode="auto">
          <a:xfrm>
            <a:off x="3843338" y="0"/>
            <a:ext cx="2940050" cy="493713"/>
          </a:xfrm>
          <a:prstGeom prst="rect">
            <a:avLst/>
          </a:prstGeom>
          <a:noFill/>
          <a:ln w="9525">
            <a:noFill/>
            <a:miter lim="800000"/>
            <a:headEnd/>
            <a:tailEnd/>
          </a:ln>
          <a:effectLst/>
        </p:spPr>
        <p:txBody>
          <a:bodyPr vert="horz" wrap="square" lIns="92245" tIns="46122" rIns="92245" bIns="46122" numCol="1" anchor="t" anchorCtr="0" compatLnSpc="1">
            <a:prstTxWarp prst="textNoShape">
              <a:avLst/>
            </a:prstTxWarp>
          </a:bodyPr>
          <a:lstStyle>
            <a:lvl1pPr algn="r" defTabSz="922338">
              <a:defRPr sz="1200"/>
            </a:lvl1pPr>
          </a:lstStyle>
          <a:p>
            <a:endParaRPr lang="es-EC"/>
          </a:p>
        </p:txBody>
      </p:sp>
      <p:sp>
        <p:nvSpPr>
          <p:cNvPr id="289796" name="Rectangle 4"/>
          <p:cNvSpPr>
            <a:spLocks noRot="1" noChangeArrowheads="1" noTextEdit="1"/>
          </p:cNvSpPr>
          <p:nvPr>
            <p:ph type="sldImg" idx="2"/>
          </p:nvPr>
        </p:nvSpPr>
        <p:spPr bwMode="auto">
          <a:xfrm>
            <a:off x="927100" y="738188"/>
            <a:ext cx="4929188" cy="3697287"/>
          </a:xfrm>
          <a:prstGeom prst="rect">
            <a:avLst/>
          </a:prstGeom>
          <a:noFill/>
          <a:ln w="9525">
            <a:solidFill>
              <a:srgbClr val="000000"/>
            </a:solidFill>
            <a:miter lim="800000"/>
            <a:headEnd/>
            <a:tailEnd/>
          </a:ln>
          <a:effectLst/>
        </p:spPr>
      </p:sp>
      <p:sp>
        <p:nvSpPr>
          <p:cNvPr id="289797" name="Rectangle 5"/>
          <p:cNvSpPr>
            <a:spLocks noGrp="1" noChangeArrowheads="1"/>
          </p:cNvSpPr>
          <p:nvPr>
            <p:ph type="body" sz="quarter" idx="3"/>
          </p:nvPr>
        </p:nvSpPr>
        <p:spPr bwMode="auto">
          <a:xfrm>
            <a:off x="679450" y="4681538"/>
            <a:ext cx="5426075" cy="4437062"/>
          </a:xfrm>
          <a:prstGeom prst="rect">
            <a:avLst/>
          </a:prstGeom>
          <a:noFill/>
          <a:ln w="9525">
            <a:noFill/>
            <a:miter lim="800000"/>
            <a:headEnd/>
            <a:tailEnd/>
          </a:ln>
          <a:effectLst/>
        </p:spPr>
        <p:txBody>
          <a:bodyPr vert="horz" wrap="square" lIns="92245" tIns="46122" rIns="92245" bIns="46122" numCol="1" anchor="t" anchorCtr="0" compatLnSpc="1">
            <a:prstTxWarp prst="textNoShape">
              <a:avLst/>
            </a:prstTxWarp>
          </a:body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p>
        </p:txBody>
      </p:sp>
      <p:sp>
        <p:nvSpPr>
          <p:cNvPr id="289798" name="Rectangle 6"/>
          <p:cNvSpPr>
            <a:spLocks noGrp="1" noChangeArrowheads="1"/>
          </p:cNvSpPr>
          <p:nvPr>
            <p:ph type="ftr" sz="quarter" idx="4"/>
          </p:nvPr>
        </p:nvSpPr>
        <p:spPr bwMode="auto">
          <a:xfrm>
            <a:off x="0" y="9361488"/>
            <a:ext cx="2940050" cy="493712"/>
          </a:xfrm>
          <a:prstGeom prst="rect">
            <a:avLst/>
          </a:prstGeom>
          <a:noFill/>
          <a:ln w="9525">
            <a:noFill/>
            <a:miter lim="800000"/>
            <a:headEnd/>
            <a:tailEnd/>
          </a:ln>
          <a:effectLst/>
        </p:spPr>
        <p:txBody>
          <a:bodyPr vert="horz" wrap="square" lIns="92245" tIns="46122" rIns="92245" bIns="46122" numCol="1" anchor="b" anchorCtr="0" compatLnSpc="1">
            <a:prstTxWarp prst="textNoShape">
              <a:avLst/>
            </a:prstTxWarp>
          </a:bodyPr>
          <a:lstStyle>
            <a:lvl1pPr defTabSz="922338">
              <a:defRPr sz="1200"/>
            </a:lvl1pPr>
          </a:lstStyle>
          <a:p>
            <a:endParaRPr lang="es-EC"/>
          </a:p>
        </p:txBody>
      </p:sp>
      <p:sp>
        <p:nvSpPr>
          <p:cNvPr id="289799" name="Rectangle 7"/>
          <p:cNvSpPr>
            <a:spLocks noGrp="1" noChangeArrowheads="1"/>
          </p:cNvSpPr>
          <p:nvPr>
            <p:ph type="sldNum" sz="quarter" idx="5"/>
          </p:nvPr>
        </p:nvSpPr>
        <p:spPr bwMode="auto">
          <a:xfrm>
            <a:off x="3843338" y="9361488"/>
            <a:ext cx="2940050" cy="493712"/>
          </a:xfrm>
          <a:prstGeom prst="rect">
            <a:avLst/>
          </a:prstGeom>
          <a:noFill/>
          <a:ln w="9525">
            <a:noFill/>
            <a:miter lim="800000"/>
            <a:headEnd/>
            <a:tailEnd/>
          </a:ln>
          <a:effectLst/>
        </p:spPr>
        <p:txBody>
          <a:bodyPr vert="horz" wrap="square" lIns="92245" tIns="46122" rIns="92245" bIns="46122" numCol="1" anchor="b" anchorCtr="0" compatLnSpc="1">
            <a:prstTxWarp prst="textNoShape">
              <a:avLst/>
            </a:prstTxWarp>
          </a:bodyPr>
          <a:lstStyle>
            <a:lvl1pPr algn="r" defTabSz="922338">
              <a:defRPr sz="1200"/>
            </a:lvl1pPr>
          </a:lstStyle>
          <a:p>
            <a:fld id="{B45F683E-A203-467B-8BB1-3184C5C9C807}" type="slidenum">
              <a:rPr lang="es-EC"/>
              <a:pPr/>
              <a:t>‹Nº›</a:t>
            </a:fld>
            <a:endParaRPr lang="es-EC"/>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5BC75E-80D8-4619-A5E9-1280BF194458}" type="slidenum">
              <a:rPr lang="es-EC"/>
              <a:pPr/>
              <a:t>9</a:t>
            </a:fld>
            <a:endParaRPr lang="es-EC"/>
          </a:p>
        </p:txBody>
      </p:sp>
      <p:sp>
        <p:nvSpPr>
          <p:cNvPr id="310274" name="Rectangle 2"/>
          <p:cNvSpPr>
            <a:spLocks noGrp="1" noChangeArrowheads="1"/>
          </p:cNvSpPr>
          <p:nvPr>
            <p:ph type="body" idx="1"/>
          </p:nvPr>
        </p:nvSpPr>
        <p:spPr>
          <a:xfrm>
            <a:off x="904875" y="4681538"/>
            <a:ext cx="4975225" cy="4437062"/>
          </a:xfrm>
          <a:ln/>
        </p:spPr>
        <p:txBody>
          <a:bodyPr lIns="91284" tIns="44841" rIns="91284" bIns="44841"/>
          <a:lstStyle/>
          <a:p>
            <a:endParaRPr lang="es-EC"/>
          </a:p>
        </p:txBody>
      </p:sp>
      <p:sp>
        <p:nvSpPr>
          <p:cNvPr id="310275" name="Rectangle 3"/>
          <p:cNvSpPr>
            <a:spLocks noRot="1" noChangeArrowheads="1" noTextEdit="1"/>
          </p:cNvSpPr>
          <p:nvPr>
            <p:ph type="sldImg"/>
          </p:nvPr>
        </p:nvSpPr>
        <p:spPr>
          <a:xfrm>
            <a:off x="938213" y="746125"/>
            <a:ext cx="4911725" cy="3683000"/>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531458" name="Group 2"/>
          <p:cNvGrpSpPr>
            <a:grpSpLocks/>
          </p:cNvGrpSpPr>
          <p:nvPr/>
        </p:nvGrpSpPr>
        <p:grpSpPr bwMode="auto">
          <a:xfrm>
            <a:off x="0" y="0"/>
            <a:ext cx="9144000" cy="6858000"/>
            <a:chOff x="0" y="0"/>
            <a:chExt cx="5760" cy="4320"/>
          </a:xfrm>
        </p:grpSpPr>
        <p:sp>
          <p:nvSpPr>
            <p:cNvPr id="531459"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s-ES" sz="2400">
                <a:latin typeface="Times New Roman" pitchFamily="18" charset="0"/>
              </a:endParaRPr>
            </a:p>
          </p:txBody>
        </p:sp>
        <p:sp>
          <p:nvSpPr>
            <p:cNvPr id="531460"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s-ES" sz="2400">
                <a:latin typeface="Times New Roman" pitchFamily="18" charset="0"/>
              </a:endParaRPr>
            </a:p>
          </p:txBody>
        </p:sp>
        <p:grpSp>
          <p:nvGrpSpPr>
            <p:cNvPr id="531461" name="Group 5"/>
            <p:cNvGrpSpPr>
              <a:grpSpLocks/>
            </p:cNvGrpSpPr>
            <p:nvPr/>
          </p:nvGrpSpPr>
          <p:grpSpPr bwMode="auto">
            <a:xfrm>
              <a:off x="0" y="672"/>
              <a:ext cx="1806" cy="1989"/>
              <a:chOff x="0" y="672"/>
              <a:chExt cx="1806" cy="1989"/>
            </a:xfrm>
          </p:grpSpPr>
          <p:sp>
            <p:nvSpPr>
              <p:cNvPr id="531462"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s-ES" sz="2400">
                  <a:latin typeface="Times New Roman" pitchFamily="18" charset="0"/>
                </a:endParaRPr>
              </a:p>
            </p:txBody>
          </p:sp>
          <p:sp>
            <p:nvSpPr>
              <p:cNvPr id="531463"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s-ES" sz="2400">
                  <a:latin typeface="Times New Roman" pitchFamily="18" charset="0"/>
                </a:endParaRPr>
              </a:p>
            </p:txBody>
          </p:sp>
          <p:sp>
            <p:nvSpPr>
              <p:cNvPr id="531464"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s-ES" sz="2400">
                  <a:latin typeface="Times New Roman" pitchFamily="18" charset="0"/>
                </a:endParaRPr>
              </a:p>
            </p:txBody>
          </p:sp>
          <p:sp>
            <p:nvSpPr>
              <p:cNvPr id="531465"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s-ES" sz="2400">
                  <a:latin typeface="Times New Roman" pitchFamily="18" charset="0"/>
                </a:endParaRPr>
              </a:p>
            </p:txBody>
          </p:sp>
          <p:sp>
            <p:nvSpPr>
              <p:cNvPr id="531466"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s-ES" sz="2400">
                  <a:latin typeface="Times New Roman" pitchFamily="18" charset="0"/>
                </a:endParaRPr>
              </a:p>
            </p:txBody>
          </p:sp>
          <p:sp>
            <p:nvSpPr>
              <p:cNvPr id="531467"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s-ES" sz="2400">
                  <a:latin typeface="Times New Roman" pitchFamily="18" charset="0"/>
                </a:endParaRPr>
              </a:p>
            </p:txBody>
          </p:sp>
          <p:sp>
            <p:nvSpPr>
              <p:cNvPr id="531468"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s-ES" sz="2400">
                  <a:latin typeface="Times New Roman" pitchFamily="18" charset="0"/>
                </a:endParaRPr>
              </a:p>
            </p:txBody>
          </p:sp>
          <p:sp>
            <p:nvSpPr>
              <p:cNvPr id="531469"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s-ES" sz="2400">
                  <a:latin typeface="Times New Roman" pitchFamily="18" charset="0"/>
                </a:endParaRPr>
              </a:p>
            </p:txBody>
          </p:sp>
          <p:sp>
            <p:nvSpPr>
              <p:cNvPr id="531470"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s-ES" sz="2400">
                  <a:latin typeface="Times New Roman" pitchFamily="18" charset="0"/>
                </a:endParaRPr>
              </a:p>
            </p:txBody>
          </p:sp>
          <p:sp>
            <p:nvSpPr>
              <p:cNvPr id="531471"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s-ES" sz="2400">
                  <a:latin typeface="Times New Roman" pitchFamily="18" charset="0"/>
                </a:endParaRPr>
              </a:p>
            </p:txBody>
          </p:sp>
        </p:grpSp>
      </p:grpSp>
      <p:sp>
        <p:nvSpPr>
          <p:cNvPr id="531472" name="Rectangle 16"/>
          <p:cNvSpPr>
            <a:spLocks noGrp="1" noChangeArrowheads="1"/>
          </p:cNvSpPr>
          <p:nvPr>
            <p:ph type="dt" sz="half" idx="2"/>
          </p:nvPr>
        </p:nvSpPr>
        <p:spPr>
          <a:xfrm>
            <a:off x="457200" y="6248400"/>
            <a:ext cx="2133600" cy="457200"/>
          </a:xfrm>
        </p:spPr>
        <p:txBody>
          <a:bodyPr/>
          <a:lstStyle>
            <a:lvl1pPr>
              <a:defRPr sz="1200">
                <a:latin typeface="Arial" charset="0"/>
              </a:defRPr>
            </a:lvl1pPr>
          </a:lstStyle>
          <a:p>
            <a:r>
              <a:rPr lang="es-ES"/>
              <a:t>Jose V. Chang Gómez</a:t>
            </a:r>
          </a:p>
        </p:txBody>
      </p:sp>
      <p:sp>
        <p:nvSpPr>
          <p:cNvPr id="531473" name="Rectangle 17"/>
          <p:cNvSpPr>
            <a:spLocks noGrp="1" noChangeArrowheads="1"/>
          </p:cNvSpPr>
          <p:nvPr>
            <p:ph type="ftr" sz="quarter" idx="3"/>
          </p:nvPr>
        </p:nvSpPr>
        <p:spPr/>
        <p:txBody>
          <a:bodyPr/>
          <a:lstStyle>
            <a:lvl1pPr>
              <a:defRPr sz="1200">
                <a:latin typeface="Arial" charset="0"/>
              </a:defRPr>
            </a:lvl1pPr>
          </a:lstStyle>
          <a:p>
            <a:r>
              <a:rPr lang="es-ES"/>
              <a:t>Contaminación Ambiental. FIMCM-ESPOL</a:t>
            </a:r>
          </a:p>
        </p:txBody>
      </p:sp>
      <p:sp>
        <p:nvSpPr>
          <p:cNvPr id="531474" name="Rectangle 18"/>
          <p:cNvSpPr>
            <a:spLocks noGrp="1" noChangeArrowheads="1"/>
          </p:cNvSpPr>
          <p:nvPr>
            <p:ph type="sldNum" sz="quarter" idx="4"/>
          </p:nvPr>
        </p:nvSpPr>
        <p:spPr/>
        <p:txBody>
          <a:bodyPr/>
          <a:lstStyle>
            <a:lvl1pPr>
              <a:defRPr sz="1200">
                <a:latin typeface="Arial Black" pitchFamily="34" charset="0"/>
              </a:defRPr>
            </a:lvl1pPr>
          </a:lstStyle>
          <a:p>
            <a:fld id="{40C3C2B6-E184-4DB8-A4F6-519B593AC852}" type="slidenum">
              <a:rPr lang="es-ES"/>
              <a:pPr/>
              <a:t>‹Nº›</a:t>
            </a:fld>
            <a:endParaRPr lang="es-ES"/>
          </a:p>
        </p:txBody>
      </p:sp>
      <p:sp>
        <p:nvSpPr>
          <p:cNvPr id="531475" name="Rectangle 19"/>
          <p:cNvSpPr>
            <a:spLocks noGrp="1" noChangeArrowheads="1"/>
          </p:cNvSpPr>
          <p:nvPr>
            <p:ph type="ctrTitle"/>
          </p:nvPr>
        </p:nvSpPr>
        <p:spPr>
          <a:xfrm>
            <a:off x="2971800" y="1828800"/>
            <a:ext cx="6019800" cy="2209800"/>
          </a:xfrm>
        </p:spPr>
        <p:txBody>
          <a:bodyPr/>
          <a:lstStyle>
            <a:lvl1pPr>
              <a:defRPr sz="3300">
                <a:solidFill>
                  <a:srgbClr val="FFFFFF"/>
                </a:solidFill>
              </a:defRPr>
            </a:lvl1pPr>
          </a:lstStyle>
          <a:p>
            <a:r>
              <a:rPr lang="es-ES"/>
              <a:t>Haga clic para cambiar el estilo de título	</a:t>
            </a:r>
          </a:p>
        </p:txBody>
      </p:sp>
      <p:sp>
        <p:nvSpPr>
          <p:cNvPr id="53147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100"/>
            </a:lvl1pPr>
          </a:lstStyle>
          <a:p>
            <a:r>
              <a:rPr lang="es-ES"/>
              <a:t>Haga clic para modificar el estilo de subtítulo del patrón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r>
              <a:rPr lang="es-ES"/>
              <a:t>Contaminación Ambiental. FIMCM-ESPOL</a:t>
            </a:r>
          </a:p>
        </p:txBody>
      </p:sp>
      <p:sp>
        <p:nvSpPr>
          <p:cNvPr id="5" name="4 Marcador de número de diapositiva"/>
          <p:cNvSpPr>
            <a:spLocks noGrp="1"/>
          </p:cNvSpPr>
          <p:nvPr>
            <p:ph type="sldNum" sz="quarter" idx="11"/>
          </p:nvPr>
        </p:nvSpPr>
        <p:spPr/>
        <p:txBody>
          <a:bodyPr/>
          <a:lstStyle>
            <a:lvl1pPr>
              <a:defRPr/>
            </a:lvl1pPr>
          </a:lstStyle>
          <a:p>
            <a:fld id="{36422243-EB79-478D-ACE5-4B719E389C98}" type="slidenum">
              <a:rPr lang="es-ES"/>
              <a:pPr/>
              <a:t>‹Nº›</a:t>
            </a:fld>
            <a:endParaRPr lang="es-ES"/>
          </a:p>
        </p:txBody>
      </p:sp>
      <p:sp>
        <p:nvSpPr>
          <p:cNvPr id="6" name="5 Marcador de fecha"/>
          <p:cNvSpPr>
            <a:spLocks noGrp="1"/>
          </p:cNvSpPr>
          <p:nvPr>
            <p:ph type="dt" sz="half" idx="12"/>
          </p:nvPr>
        </p:nvSpPr>
        <p:spPr/>
        <p:txBody>
          <a:bodyPr/>
          <a:lstStyle>
            <a:lvl1pPr>
              <a:defRPr/>
            </a:lvl1pPr>
          </a:lstStyle>
          <a:p>
            <a:r>
              <a:rPr lang="es-ES"/>
              <a:t>Jose V. Chang Gómez</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457200"/>
            <a:ext cx="2057400" cy="56356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457200"/>
            <a:ext cx="6019800" cy="56356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r>
              <a:rPr lang="es-ES"/>
              <a:t>Contaminación Ambiental. FIMCM-ESPOL</a:t>
            </a:r>
          </a:p>
        </p:txBody>
      </p:sp>
      <p:sp>
        <p:nvSpPr>
          <p:cNvPr id="5" name="4 Marcador de número de diapositiva"/>
          <p:cNvSpPr>
            <a:spLocks noGrp="1"/>
          </p:cNvSpPr>
          <p:nvPr>
            <p:ph type="sldNum" sz="quarter" idx="11"/>
          </p:nvPr>
        </p:nvSpPr>
        <p:spPr/>
        <p:txBody>
          <a:bodyPr/>
          <a:lstStyle>
            <a:lvl1pPr>
              <a:defRPr/>
            </a:lvl1pPr>
          </a:lstStyle>
          <a:p>
            <a:fld id="{C45DA662-9665-4A64-886F-4147BD31F1B6}" type="slidenum">
              <a:rPr lang="es-ES"/>
              <a:pPr/>
              <a:t>‹Nº›</a:t>
            </a:fld>
            <a:endParaRPr lang="es-ES"/>
          </a:p>
        </p:txBody>
      </p:sp>
      <p:sp>
        <p:nvSpPr>
          <p:cNvPr id="6" name="5 Marcador de fecha"/>
          <p:cNvSpPr>
            <a:spLocks noGrp="1"/>
          </p:cNvSpPr>
          <p:nvPr>
            <p:ph type="dt" sz="half" idx="12"/>
          </p:nvPr>
        </p:nvSpPr>
        <p:spPr/>
        <p:txBody>
          <a:bodyPr/>
          <a:lstStyle>
            <a:lvl1pPr>
              <a:defRPr/>
            </a:lvl1pPr>
          </a:lstStyle>
          <a:p>
            <a:r>
              <a:rPr lang="es-ES"/>
              <a:t>Jose V. Chang Gómez</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981200"/>
            <a:ext cx="4038600" cy="41116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41116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10"/>
          </p:nvPr>
        </p:nvSpPr>
        <p:spPr>
          <a:xfrm>
            <a:off x="3124200" y="6248400"/>
            <a:ext cx="2895600" cy="457200"/>
          </a:xfrm>
        </p:spPr>
        <p:txBody>
          <a:bodyPr/>
          <a:lstStyle>
            <a:lvl1pPr>
              <a:defRPr/>
            </a:lvl1pPr>
          </a:lstStyle>
          <a:p>
            <a:r>
              <a:rPr lang="es-ES"/>
              <a:t>Contaminación Ambiental. FIMCM-ESPOL</a:t>
            </a:r>
          </a:p>
        </p:txBody>
      </p:sp>
      <p:sp>
        <p:nvSpPr>
          <p:cNvPr id="6" name="5 Marcador de número de diapositiva"/>
          <p:cNvSpPr>
            <a:spLocks noGrp="1"/>
          </p:cNvSpPr>
          <p:nvPr>
            <p:ph type="sldNum" sz="quarter" idx="11"/>
          </p:nvPr>
        </p:nvSpPr>
        <p:spPr>
          <a:xfrm>
            <a:off x="6553200" y="6248400"/>
            <a:ext cx="2133600" cy="457200"/>
          </a:xfrm>
        </p:spPr>
        <p:txBody>
          <a:bodyPr/>
          <a:lstStyle>
            <a:lvl1pPr>
              <a:defRPr/>
            </a:lvl1pPr>
          </a:lstStyle>
          <a:p>
            <a:fld id="{48EEEE89-A209-4ACB-8CD2-F74F9C22DF87}" type="slidenum">
              <a:rPr lang="es-ES"/>
              <a:pPr/>
              <a:t>‹Nº›</a:t>
            </a:fld>
            <a:endParaRPr lang="es-ES"/>
          </a:p>
        </p:txBody>
      </p:sp>
      <p:sp>
        <p:nvSpPr>
          <p:cNvPr id="7" name="6 Marcador de fecha"/>
          <p:cNvSpPr>
            <a:spLocks noGrp="1"/>
          </p:cNvSpPr>
          <p:nvPr>
            <p:ph type="dt" sz="half" idx="12"/>
          </p:nvPr>
        </p:nvSpPr>
        <p:spPr>
          <a:xfrm>
            <a:off x="457200" y="6245225"/>
            <a:ext cx="2133600" cy="476250"/>
          </a:xfrm>
        </p:spPr>
        <p:txBody>
          <a:bodyPr/>
          <a:lstStyle>
            <a:lvl1pPr>
              <a:defRPr/>
            </a:lvl1pPr>
          </a:lstStyle>
          <a:p>
            <a:r>
              <a:rPr lang="es-ES"/>
              <a:t>Jose V. Chang Gómez</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981200"/>
            <a:ext cx="4038600" cy="41116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4648200" y="1981200"/>
            <a:ext cx="4038600" cy="4111625"/>
          </a:xfrm>
        </p:spPr>
        <p:txBody>
          <a:bodyPr/>
          <a:lstStyle/>
          <a:p>
            <a:endParaRPr lang="es-ES"/>
          </a:p>
        </p:txBody>
      </p:sp>
      <p:sp>
        <p:nvSpPr>
          <p:cNvPr id="5" name="4 Marcador de pie de página"/>
          <p:cNvSpPr>
            <a:spLocks noGrp="1"/>
          </p:cNvSpPr>
          <p:nvPr>
            <p:ph type="ftr" sz="quarter" idx="10"/>
          </p:nvPr>
        </p:nvSpPr>
        <p:spPr>
          <a:xfrm>
            <a:off x="3124200" y="6248400"/>
            <a:ext cx="2895600" cy="457200"/>
          </a:xfrm>
        </p:spPr>
        <p:txBody>
          <a:bodyPr/>
          <a:lstStyle>
            <a:lvl1pPr>
              <a:defRPr/>
            </a:lvl1pPr>
          </a:lstStyle>
          <a:p>
            <a:r>
              <a:rPr lang="es-ES"/>
              <a:t>Contaminación Ambiental. FIMCM-ESPOL</a:t>
            </a:r>
          </a:p>
        </p:txBody>
      </p:sp>
      <p:sp>
        <p:nvSpPr>
          <p:cNvPr id="6" name="5 Marcador de número de diapositiva"/>
          <p:cNvSpPr>
            <a:spLocks noGrp="1"/>
          </p:cNvSpPr>
          <p:nvPr>
            <p:ph type="sldNum" sz="quarter" idx="11"/>
          </p:nvPr>
        </p:nvSpPr>
        <p:spPr>
          <a:xfrm>
            <a:off x="6553200" y="6248400"/>
            <a:ext cx="2133600" cy="457200"/>
          </a:xfrm>
        </p:spPr>
        <p:txBody>
          <a:bodyPr/>
          <a:lstStyle>
            <a:lvl1pPr>
              <a:defRPr/>
            </a:lvl1pPr>
          </a:lstStyle>
          <a:p>
            <a:fld id="{FBD62690-7E93-4DA7-8C7F-D58EC85B20DB}" type="slidenum">
              <a:rPr lang="es-ES"/>
              <a:pPr/>
              <a:t>‹Nº›</a:t>
            </a:fld>
            <a:endParaRPr lang="es-ES"/>
          </a:p>
        </p:txBody>
      </p:sp>
      <p:sp>
        <p:nvSpPr>
          <p:cNvPr id="7" name="6 Marcador de fecha"/>
          <p:cNvSpPr>
            <a:spLocks noGrp="1"/>
          </p:cNvSpPr>
          <p:nvPr>
            <p:ph type="dt" sz="half" idx="12"/>
          </p:nvPr>
        </p:nvSpPr>
        <p:spPr>
          <a:xfrm>
            <a:off x="457200" y="6245225"/>
            <a:ext cx="2133600" cy="476250"/>
          </a:xfrm>
        </p:spPr>
        <p:txBody>
          <a:bodyPr/>
          <a:lstStyle>
            <a:lvl1pPr>
              <a:defRPr/>
            </a:lvl1pPr>
          </a:lstStyle>
          <a:p>
            <a:r>
              <a:rPr lang="es-ES"/>
              <a:t>Jose V. Chang Gómez</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981200"/>
            <a:ext cx="8229600" cy="19796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57200" y="4113213"/>
            <a:ext cx="8229600" cy="19796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10"/>
          </p:nvPr>
        </p:nvSpPr>
        <p:spPr>
          <a:xfrm>
            <a:off x="3124200" y="6248400"/>
            <a:ext cx="2895600" cy="457200"/>
          </a:xfrm>
        </p:spPr>
        <p:txBody>
          <a:bodyPr/>
          <a:lstStyle>
            <a:lvl1pPr>
              <a:defRPr/>
            </a:lvl1pPr>
          </a:lstStyle>
          <a:p>
            <a:r>
              <a:rPr lang="es-ES"/>
              <a:t>Contaminación Ambiental. FIMCM-ESPOL</a:t>
            </a:r>
          </a:p>
        </p:txBody>
      </p:sp>
      <p:sp>
        <p:nvSpPr>
          <p:cNvPr id="6" name="5 Marcador de número de diapositiva"/>
          <p:cNvSpPr>
            <a:spLocks noGrp="1"/>
          </p:cNvSpPr>
          <p:nvPr>
            <p:ph type="sldNum" sz="quarter" idx="11"/>
          </p:nvPr>
        </p:nvSpPr>
        <p:spPr>
          <a:xfrm>
            <a:off x="6553200" y="6248400"/>
            <a:ext cx="2133600" cy="457200"/>
          </a:xfrm>
        </p:spPr>
        <p:txBody>
          <a:bodyPr/>
          <a:lstStyle>
            <a:lvl1pPr>
              <a:defRPr/>
            </a:lvl1pPr>
          </a:lstStyle>
          <a:p>
            <a:fld id="{897FDE3E-FD74-41AE-AA0E-F92DAD05BA54}" type="slidenum">
              <a:rPr lang="es-ES"/>
              <a:pPr/>
              <a:t>‹Nº›</a:t>
            </a:fld>
            <a:endParaRPr lang="es-ES"/>
          </a:p>
        </p:txBody>
      </p:sp>
      <p:sp>
        <p:nvSpPr>
          <p:cNvPr id="7" name="6 Marcador de fecha"/>
          <p:cNvSpPr>
            <a:spLocks noGrp="1"/>
          </p:cNvSpPr>
          <p:nvPr>
            <p:ph type="dt" sz="half" idx="12"/>
          </p:nvPr>
        </p:nvSpPr>
        <p:spPr>
          <a:xfrm>
            <a:off x="457200" y="6245225"/>
            <a:ext cx="2133600" cy="476250"/>
          </a:xfrm>
        </p:spPr>
        <p:txBody>
          <a:bodyPr/>
          <a:lstStyle>
            <a:lvl1pPr>
              <a:defRPr/>
            </a:lvl1pPr>
          </a:lstStyle>
          <a:p>
            <a:r>
              <a:rPr lang="es-ES"/>
              <a:t>Jose V. Chang Gómez</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981200"/>
            <a:ext cx="8229600" cy="4111625"/>
          </a:xfrm>
        </p:spPr>
        <p:txBody>
          <a:bodyPr/>
          <a:lstStyle/>
          <a:p>
            <a:endParaRPr lang="es-ES"/>
          </a:p>
        </p:txBody>
      </p:sp>
      <p:sp>
        <p:nvSpPr>
          <p:cNvPr id="4" name="3 Marcador de pie de página"/>
          <p:cNvSpPr>
            <a:spLocks noGrp="1"/>
          </p:cNvSpPr>
          <p:nvPr>
            <p:ph type="ftr" sz="quarter" idx="10"/>
          </p:nvPr>
        </p:nvSpPr>
        <p:spPr>
          <a:xfrm>
            <a:off x="3124200" y="6248400"/>
            <a:ext cx="2895600" cy="457200"/>
          </a:xfrm>
        </p:spPr>
        <p:txBody>
          <a:bodyPr/>
          <a:lstStyle>
            <a:lvl1pPr>
              <a:defRPr/>
            </a:lvl1pPr>
          </a:lstStyle>
          <a:p>
            <a:r>
              <a:rPr lang="es-ES"/>
              <a:t>Contaminación Ambiental. FIMCM-ESPOL</a:t>
            </a:r>
          </a:p>
        </p:txBody>
      </p:sp>
      <p:sp>
        <p:nvSpPr>
          <p:cNvPr id="5" name="4 Marcador de número de diapositiva"/>
          <p:cNvSpPr>
            <a:spLocks noGrp="1"/>
          </p:cNvSpPr>
          <p:nvPr>
            <p:ph type="sldNum" sz="quarter" idx="11"/>
          </p:nvPr>
        </p:nvSpPr>
        <p:spPr>
          <a:xfrm>
            <a:off x="6553200" y="6248400"/>
            <a:ext cx="2133600" cy="457200"/>
          </a:xfrm>
        </p:spPr>
        <p:txBody>
          <a:bodyPr/>
          <a:lstStyle>
            <a:lvl1pPr>
              <a:defRPr/>
            </a:lvl1pPr>
          </a:lstStyle>
          <a:p>
            <a:fld id="{F25900C4-A076-45E4-9959-ED961AC414D4}" type="slidenum">
              <a:rPr lang="es-ES"/>
              <a:pPr/>
              <a:t>‹Nº›</a:t>
            </a:fld>
            <a:endParaRPr lang="es-ES"/>
          </a:p>
        </p:txBody>
      </p:sp>
      <p:sp>
        <p:nvSpPr>
          <p:cNvPr id="6" name="5 Marcador de fecha"/>
          <p:cNvSpPr>
            <a:spLocks noGrp="1"/>
          </p:cNvSpPr>
          <p:nvPr>
            <p:ph type="dt" sz="half" idx="12"/>
          </p:nvPr>
        </p:nvSpPr>
        <p:spPr>
          <a:xfrm>
            <a:off x="457200" y="6245225"/>
            <a:ext cx="2133600" cy="476250"/>
          </a:xfrm>
        </p:spPr>
        <p:txBody>
          <a:bodyPr/>
          <a:lstStyle>
            <a:lvl1pPr>
              <a:defRPr/>
            </a:lvl1pPr>
          </a:lstStyle>
          <a:p>
            <a:r>
              <a:rPr lang="es-ES"/>
              <a:t>Jose V. Chang Gómez</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8229600" cy="19796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4113213"/>
            <a:ext cx="8229600" cy="19796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10"/>
          </p:nvPr>
        </p:nvSpPr>
        <p:spPr>
          <a:xfrm>
            <a:off x="3124200" y="6248400"/>
            <a:ext cx="2895600" cy="457200"/>
          </a:xfrm>
        </p:spPr>
        <p:txBody>
          <a:bodyPr/>
          <a:lstStyle>
            <a:lvl1pPr>
              <a:defRPr/>
            </a:lvl1pPr>
          </a:lstStyle>
          <a:p>
            <a:r>
              <a:rPr lang="es-ES"/>
              <a:t>Contaminación Ambiental. FIMCM-ESPOL</a:t>
            </a:r>
          </a:p>
        </p:txBody>
      </p:sp>
      <p:sp>
        <p:nvSpPr>
          <p:cNvPr id="6" name="5 Marcador de número de diapositiva"/>
          <p:cNvSpPr>
            <a:spLocks noGrp="1"/>
          </p:cNvSpPr>
          <p:nvPr>
            <p:ph type="sldNum" sz="quarter" idx="11"/>
          </p:nvPr>
        </p:nvSpPr>
        <p:spPr>
          <a:xfrm>
            <a:off x="6553200" y="6248400"/>
            <a:ext cx="2133600" cy="457200"/>
          </a:xfrm>
        </p:spPr>
        <p:txBody>
          <a:bodyPr/>
          <a:lstStyle>
            <a:lvl1pPr>
              <a:defRPr/>
            </a:lvl1pPr>
          </a:lstStyle>
          <a:p>
            <a:fld id="{142906A8-76B4-48BE-BC1D-FB5BDA4C05BF}" type="slidenum">
              <a:rPr lang="es-ES"/>
              <a:pPr/>
              <a:t>‹Nº›</a:t>
            </a:fld>
            <a:endParaRPr lang="es-ES"/>
          </a:p>
        </p:txBody>
      </p:sp>
      <p:sp>
        <p:nvSpPr>
          <p:cNvPr id="7" name="6 Marcador de fecha"/>
          <p:cNvSpPr>
            <a:spLocks noGrp="1"/>
          </p:cNvSpPr>
          <p:nvPr>
            <p:ph type="dt" sz="half" idx="12"/>
          </p:nvPr>
        </p:nvSpPr>
        <p:spPr>
          <a:xfrm>
            <a:off x="457200" y="6245225"/>
            <a:ext cx="2133600" cy="476250"/>
          </a:xfrm>
        </p:spPr>
        <p:txBody>
          <a:bodyPr/>
          <a:lstStyle>
            <a:lvl1pPr>
              <a:defRPr/>
            </a:lvl1pPr>
          </a:lstStyle>
          <a:p>
            <a:r>
              <a:rPr lang="es-ES"/>
              <a:t>Jose V. Chang Gómez</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457200"/>
            <a:ext cx="8229600" cy="56356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pie de página"/>
          <p:cNvSpPr>
            <a:spLocks noGrp="1"/>
          </p:cNvSpPr>
          <p:nvPr>
            <p:ph type="ftr" sz="quarter" idx="10"/>
          </p:nvPr>
        </p:nvSpPr>
        <p:spPr>
          <a:xfrm>
            <a:off x="3124200" y="6248400"/>
            <a:ext cx="2895600" cy="457200"/>
          </a:xfrm>
        </p:spPr>
        <p:txBody>
          <a:bodyPr/>
          <a:lstStyle>
            <a:lvl1pPr>
              <a:defRPr/>
            </a:lvl1pPr>
          </a:lstStyle>
          <a:p>
            <a:r>
              <a:rPr lang="es-ES"/>
              <a:t>Contaminación Ambiental. FIMCM-ESPOL</a:t>
            </a:r>
          </a:p>
        </p:txBody>
      </p:sp>
      <p:sp>
        <p:nvSpPr>
          <p:cNvPr id="4" name="3 Marcador de número de diapositiva"/>
          <p:cNvSpPr>
            <a:spLocks noGrp="1"/>
          </p:cNvSpPr>
          <p:nvPr>
            <p:ph type="sldNum" sz="quarter" idx="11"/>
          </p:nvPr>
        </p:nvSpPr>
        <p:spPr>
          <a:xfrm>
            <a:off x="6553200" y="6248400"/>
            <a:ext cx="2133600" cy="457200"/>
          </a:xfrm>
        </p:spPr>
        <p:txBody>
          <a:bodyPr/>
          <a:lstStyle>
            <a:lvl1pPr>
              <a:defRPr/>
            </a:lvl1pPr>
          </a:lstStyle>
          <a:p>
            <a:fld id="{9682B65D-F5AB-4B35-9FC2-1A526EB7FE13}" type="slidenum">
              <a:rPr lang="es-ES"/>
              <a:pPr/>
              <a:t>‹Nº›</a:t>
            </a:fld>
            <a:endParaRPr lang="es-ES"/>
          </a:p>
        </p:txBody>
      </p:sp>
      <p:sp>
        <p:nvSpPr>
          <p:cNvPr id="5" name="4 Marcador de fecha"/>
          <p:cNvSpPr>
            <a:spLocks noGrp="1"/>
          </p:cNvSpPr>
          <p:nvPr>
            <p:ph type="dt" sz="half" idx="12"/>
          </p:nvPr>
        </p:nvSpPr>
        <p:spPr>
          <a:xfrm>
            <a:off x="457200" y="6245225"/>
            <a:ext cx="2133600" cy="476250"/>
          </a:xfrm>
        </p:spPr>
        <p:txBody>
          <a:bodyPr/>
          <a:lstStyle>
            <a:lvl1pPr>
              <a:defRPr/>
            </a:lvl1pPr>
          </a:lstStyle>
          <a:p>
            <a:r>
              <a:rPr lang="es-ES"/>
              <a:t>Jose V. Chang Gómez</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981200"/>
            <a:ext cx="4038600" cy="41116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981200"/>
            <a:ext cx="4038600" cy="19796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4113213"/>
            <a:ext cx="4038600" cy="19796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10"/>
          </p:nvPr>
        </p:nvSpPr>
        <p:spPr>
          <a:xfrm>
            <a:off x="3124200" y="6248400"/>
            <a:ext cx="2895600" cy="457200"/>
          </a:xfrm>
        </p:spPr>
        <p:txBody>
          <a:bodyPr/>
          <a:lstStyle>
            <a:lvl1pPr>
              <a:defRPr/>
            </a:lvl1pPr>
          </a:lstStyle>
          <a:p>
            <a:r>
              <a:rPr lang="es-ES"/>
              <a:t>Contaminación Ambiental. FIMCM-ESPOL</a:t>
            </a:r>
          </a:p>
        </p:txBody>
      </p:sp>
      <p:sp>
        <p:nvSpPr>
          <p:cNvPr id="7" name="6 Marcador de número de diapositiva"/>
          <p:cNvSpPr>
            <a:spLocks noGrp="1"/>
          </p:cNvSpPr>
          <p:nvPr>
            <p:ph type="sldNum" sz="quarter" idx="11"/>
          </p:nvPr>
        </p:nvSpPr>
        <p:spPr>
          <a:xfrm>
            <a:off x="6553200" y="6248400"/>
            <a:ext cx="2133600" cy="457200"/>
          </a:xfrm>
        </p:spPr>
        <p:txBody>
          <a:bodyPr/>
          <a:lstStyle>
            <a:lvl1pPr>
              <a:defRPr/>
            </a:lvl1pPr>
          </a:lstStyle>
          <a:p>
            <a:fld id="{93DEF07E-0AB7-48C1-8A04-C5837D62ADE1}" type="slidenum">
              <a:rPr lang="es-ES"/>
              <a:pPr/>
              <a:t>‹Nº›</a:t>
            </a:fld>
            <a:endParaRPr lang="es-ES"/>
          </a:p>
        </p:txBody>
      </p:sp>
      <p:sp>
        <p:nvSpPr>
          <p:cNvPr id="8" name="7 Marcador de fecha"/>
          <p:cNvSpPr>
            <a:spLocks noGrp="1"/>
          </p:cNvSpPr>
          <p:nvPr>
            <p:ph type="dt" sz="half" idx="12"/>
          </p:nvPr>
        </p:nvSpPr>
        <p:spPr>
          <a:xfrm>
            <a:off x="457200" y="6245225"/>
            <a:ext cx="2133600" cy="476250"/>
          </a:xfrm>
        </p:spPr>
        <p:txBody>
          <a:bodyPr/>
          <a:lstStyle>
            <a:lvl1pPr>
              <a:defRPr/>
            </a:lvl1pPr>
          </a:lstStyle>
          <a:p>
            <a:r>
              <a:rPr lang="es-ES"/>
              <a:t>Jose V. Chang Gómez</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OverTx" preserve="1">
  <p:cSld name="Título y 2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981200"/>
            <a:ext cx="4038600" cy="19796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981200"/>
            <a:ext cx="4038600" cy="19796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half" idx="3"/>
          </p:nvPr>
        </p:nvSpPr>
        <p:spPr>
          <a:xfrm>
            <a:off x="457200" y="4113213"/>
            <a:ext cx="8229600" cy="19796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10"/>
          </p:nvPr>
        </p:nvSpPr>
        <p:spPr>
          <a:xfrm>
            <a:off x="3124200" y="6248400"/>
            <a:ext cx="2895600" cy="457200"/>
          </a:xfrm>
        </p:spPr>
        <p:txBody>
          <a:bodyPr/>
          <a:lstStyle>
            <a:lvl1pPr>
              <a:defRPr/>
            </a:lvl1pPr>
          </a:lstStyle>
          <a:p>
            <a:r>
              <a:rPr lang="es-ES"/>
              <a:t>Contaminación Ambiental. FIMCM-ESPOL</a:t>
            </a:r>
          </a:p>
        </p:txBody>
      </p:sp>
      <p:sp>
        <p:nvSpPr>
          <p:cNvPr id="7" name="6 Marcador de número de diapositiva"/>
          <p:cNvSpPr>
            <a:spLocks noGrp="1"/>
          </p:cNvSpPr>
          <p:nvPr>
            <p:ph type="sldNum" sz="quarter" idx="11"/>
          </p:nvPr>
        </p:nvSpPr>
        <p:spPr>
          <a:xfrm>
            <a:off x="6553200" y="6248400"/>
            <a:ext cx="2133600" cy="457200"/>
          </a:xfrm>
        </p:spPr>
        <p:txBody>
          <a:bodyPr/>
          <a:lstStyle>
            <a:lvl1pPr>
              <a:defRPr/>
            </a:lvl1pPr>
          </a:lstStyle>
          <a:p>
            <a:fld id="{E235C305-FB2D-4826-8AA6-6FC6590F8F52}" type="slidenum">
              <a:rPr lang="es-ES"/>
              <a:pPr/>
              <a:t>‹Nº›</a:t>
            </a:fld>
            <a:endParaRPr lang="es-ES"/>
          </a:p>
        </p:txBody>
      </p:sp>
      <p:sp>
        <p:nvSpPr>
          <p:cNvPr id="8" name="7 Marcador de fecha"/>
          <p:cNvSpPr>
            <a:spLocks noGrp="1"/>
          </p:cNvSpPr>
          <p:nvPr>
            <p:ph type="dt" sz="half" idx="12"/>
          </p:nvPr>
        </p:nvSpPr>
        <p:spPr>
          <a:xfrm>
            <a:off x="457200" y="6245225"/>
            <a:ext cx="2133600" cy="476250"/>
          </a:xfrm>
        </p:spPr>
        <p:txBody>
          <a:bodyPr/>
          <a:lstStyle>
            <a:lvl1pPr>
              <a:defRPr/>
            </a:lvl1pPr>
          </a:lstStyle>
          <a:p>
            <a:r>
              <a:rPr lang="es-ES"/>
              <a:t>Jose V. Chang Gómez</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r>
              <a:rPr lang="es-ES"/>
              <a:t>Contaminación Ambiental. FIMCM-ESPOL</a:t>
            </a:r>
          </a:p>
        </p:txBody>
      </p:sp>
      <p:sp>
        <p:nvSpPr>
          <p:cNvPr id="5" name="4 Marcador de número de diapositiva"/>
          <p:cNvSpPr>
            <a:spLocks noGrp="1"/>
          </p:cNvSpPr>
          <p:nvPr>
            <p:ph type="sldNum" sz="quarter" idx="11"/>
          </p:nvPr>
        </p:nvSpPr>
        <p:spPr/>
        <p:txBody>
          <a:bodyPr/>
          <a:lstStyle>
            <a:lvl1pPr>
              <a:defRPr/>
            </a:lvl1pPr>
          </a:lstStyle>
          <a:p>
            <a:fld id="{B90517F2-430B-4C19-9091-A78772C34B6A}" type="slidenum">
              <a:rPr lang="es-ES"/>
              <a:pPr/>
              <a:t>‹Nº›</a:t>
            </a:fld>
            <a:endParaRPr lang="es-ES"/>
          </a:p>
        </p:txBody>
      </p:sp>
      <p:sp>
        <p:nvSpPr>
          <p:cNvPr id="6" name="5 Marcador de fecha"/>
          <p:cNvSpPr>
            <a:spLocks noGrp="1"/>
          </p:cNvSpPr>
          <p:nvPr>
            <p:ph type="dt" sz="half" idx="12"/>
          </p:nvPr>
        </p:nvSpPr>
        <p:spPr/>
        <p:txBody>
          <a:bodyPr/>
          <a:lstStyle>
            <a:lvl1pPr>
              <a:defRPr/>
            </a:lvl1pPr>
          </a:lstStyle>
          <a:p>
            <a:r>
              <a:rPr lang="es-ES"/>
              <a:t>Jose V. Chang Gómez</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Tx" preserve="1">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981200"/>
            <a:ext cx="4038600" cy="19796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57200" y="4113213"/>
            <a:ext cx="4038600" cy="19796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half" idx="3"/>
          </p:nvPr>
        </p:nvSpPr>
        <p:spPr>
          <a:xfrm>
            <a:off x="4648200" y="1981200"/>
            <a:ext cx="4038600" cy="41116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10"/>
          </p:nvPr>
        </p:nvSpPr>
        <p:spPr>
          <a:xfrm>
            <a:off x="3124200" y="6248400"/>
            <a:ext cx="2895600" cy="457200"/>
          </a:xfrm>
        </p:spPr>
        <p:txBody>
          <a:bodyPr/>
          <a:lstStyle>
            <a:lvl1pPr>
              <a:defRPr/>
            </a:lvl1pPr>
          </a:lstStyle>
          <a:p>
            <a:r>
              <a:rPr lang="es-ES"/>
              <a:t>Contaminación Ambiental. FIMCM-ESPOL</a:t>
            </a:r>
          </a:p>
        </p:txBody>
      </p:sp>
      <p:sp>
        <p:nvSpPr>
          <p:cNvPr id="7" name="6 Marcador de número de diapositiva"/>
          <p:cNvSpPr>
            <a:spLocks noGrp="1"/>
          </p:cNvSpPr>
          <p:nvPr>
            <p:ph type="sldNum" sz="quarter" idx="11"/>
          </p:nvPr>
        </p:nvSpPr>
        <p:spPr>
          <a:xfrm>
            <a:off x="6553200" y="6248400"/>
            <a:ext cx="2133600" cy="457200"/>
          </a:xfrm>
        </p:spPr>
        <p:txBody>
          <a:bodyPr/>
          <a:lstStyle>
            <a:lvl1pPr>
              <a:defRPr/>
            </a:lvl1pPr>
          </a:lstStyle>
          <a:p>
            <a:fld id="{A2E570B8-7325-4043-816E-0FF3DAD5DDA0}" type="slidenum">
              <a:rPr lang="es-ES"/>
              <a:pPr/>
              <a:t>‹Nº›</a:t>
            </a:fld>
            <a:endParaRPr lang="es-ES"/>
          </a:p>
        </p:txBody>
      </p:sp>
      <p:sp>
        <p:nvSpPr>
          <p:cNvPr id="8" name="7 Marcador de fecha"/>
          <p:cNvSpPr>
            <a:spLocks noGrp="1"/>
          </p:cNvSpPr>
          <p:nvPr>
            <p:ph type="dt" sz="half" idx="12"/>
          </p:nvPr>
        </p:nvSpPr>
        <p:spPr>
          <a:xfrm>
            <a:off x="457200" y="6245225"/>
            <a:ext cx="2133600" cy="476250"/>
          </a:xfrm>
        </p:spPr>
        <p:txBody>
          <a:bodyPr/>
          <a:lstStyle>
            <a:lvl1pPr>
              <a:defRPr/>
            </a:lvl1pPr>
          </a:lstStyle>
          <a:p>
            <a:r>
              <a:rPr lang="es-ES"/>
              <a:t>Jose V. Chang Gómez</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41116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648200" y="1981200"/>
            <a:ext cx="4038600" cy="41116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10"/>
          </p:nvPr>
        </p:nvSpPr>
        <p:spPr>
          <a:xfrm>
            <a:off x="3124200" y="6248400"/>
            <a:ext cx="2895600" cy="457200"/>
          </a:xfrm>
        </p:spPr>
        <p:txBody>
          <a:bodyPr/>
          <a:lstStyle>
            <a:lvl1pPr>
              <a:defRPr/>
            </a:lvl1pPr>
          </a:lstStyle>
          <a:p>
            <a:r>
              <a:rPr lang="es-ES"/>
              <a:t>Contaminación Ambiental. FIMCM-ESPOL</a:t>
            </a:r>
          </a:p>
        </p:txBody>
      </p:sp>
      <p:sp>
        <p:nvSpPr>
          <p:cNvPr id="6" name="5 Marcador de número de diapositiva"/>
          <p:cNvSpPr>
            <a:spLocks noGrp="1"/>
          </p:cNvSpPr>
          <p:nvPr>
            <p:ph type="sldNum" sz="quarter" idx="11"/>
          </p:nvPr>
        </p:nvSpPr>
        <p:spPr>
          <a:xfrm>
            <a:off x="6553200" y="6248400"/>
            <a:ext cx="2133600" cy="457200"/>
          </a:xfrm>
        </p:spPr>
        <p:txBody>
          <a:bodyPr/>
          <a:lstStyle>
            <a:lvl1pPr>
              <a:defRPr/>
            </a:lvl1pPr>
          </a:lstStyle>
          <a:p>
            <a:fld id="{698C57B9-8FB5-47A8-B113-5191A3E4AC9D}" type="slidenum">
              <a:rPr lang="es-ES"/>
              <a:pPr/>
              <a:t>‹Nº›</a:t>
            </a:fld>
            <a:endParaRPr lang="es-ES"/>
          </a:p>
        </p:txBody>
      </p:sp>
      <p:sp>
        <p:nvSpPr>
          <p:cNvPr id="7" name="6 Marcador de fecha"/>
          <p:cNvSpPr>
            <a:spLocks noGrp="1"/>
          </p:cNvSpPr>
          <p:nvPr>
            <p:ph type="dt" sz="half" idx="12"/>
          </p:nvPr>
        </p:nvSpPr>
        <p:spPr>
          <a:xfrm>
            <a:off x="457200" y="6245225"/>
            <a:ext cx="2133600" cy="476250"/>
          </a:xfrm>
        </p:spPr>
        <p:txBody>
          <a:bodyPr/>
          <a:lstStyle>
            <a:lvl1pPr>
              <a:defRPr/>
            </a:lvl1pPr>
          </a:lstStyle>
          <a:p>
            <a:r>
              <a:rPr lang="es-ES"/>
              <a:t>Jose V. Chang Gómez</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pie de página"/>
          <p:cNvSpPr>
            <a:spLocks noGrp="1"/>
          </p:cNvSpPr>
          <p:nvPr>
            <p:ph type="ftr" sz="quarter" idx="10"/>
          </p:nvPr>
        </p:nvSpPr>
        <p:spPr/>
        <p:txBody>
          <a:bodyPr/>
          <a:lstStyle>
            <a:lvl1pPr>
              <a:defRPr/>
            </a:lvl1pPr>
          </a:lstStyle>
          <a:p>
            <a:r>
              <a:rPr lang="es-ES"/>
              <a:t>Contaminación Ambiental. FIMCM-ESPOL</a:t>
            </a:r>
          </a:p>
        </p:txBody>
      </p:sp>
      <p:sp>
        <p:nvSpPr>
          <p:cNvPr id="5" name="4 Marcador de número de diapositiva"/>
          <p:cNvSpPr>
            <a:spLocks noGrp="1"/>
          </p:cNvSpPr>
          <p:nvPr>
            <p:ph type="sldNum" sz="quarter" idx="11"/>
          </p:nvPr>
        </p:nvSpPr>
        <p:spPr/>
        <p:txBody>
          <a:bodyPr/>
          <a:lstStyle>
            <a:lvl1pPr>
              <a:defRPr/>
            </a:lvl1pPr>
          </a:lstStyle>
          <a:p>
            <a:fld id="{FD345ECB-E413-45DE-99D3-6C09610D221A}" type="slidenum">
              <a:rPr lang="es-ES"/>
              <a:pPr/>
              <a:t>‹Nº›</a:t>
            </a:fld>
            <a:endParaRPr lang="es-ES"/>
          </a:p>
        </p:txBody>
      </p:sp>
      <p:sp>
        <p:nvSpPr>
          <p:cNvPr id="6" name="5 Marcador de fecha"/>
          <p:cNvSpPr>
            <a:spLocks noGrp="1"/>
          </p:cNvSpPr>
          <p:nvPr>
            <p:ph type="dt" sz="half" idx="12"/>
          </p:nvPr>
        </p:nvSpPr>
        <p:spPr/>
        <p:txBody>
          <a:bodyPr/>
          <a:lstStyle>
            <a:lvl1pPr>
              <a:defRPr/>
            </a:lvl1pPr>
          </a:lstStyle>
          <a:p>
            <a:r>
              <a:rPr lang="es-ES"/>
              <a:t>Jose V. Chang Gómez</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10"/>
          </p:nvPr>
        </p:nvSpPr>
        <p:spPr/>
        <p:txBody>
          <a:bodyPr/>
          <a:lstStyle>
            <a:lvl1pPr>
              <a:defRPr/>
            </a:lvl1pPr>
          </a:lstStyle>
          <a:p>
            <a:r>
              <a:rPr lang="es-ES"/>
              <a:t>Contaminación Ambiental. FIMCM-ESPOL</a:t>
            </a:r>
          </a:p>
        </p:txBody>
      </p:sp>
      <p:sp>
        <p:nvSpPr>
          <p:cNvPr id="6" name="5 Marcador de número de diapositiva"/>
          <p:cNvSpPr>
            <a:spLocks noGrp="1"/>
          </p:cNvSpPr>
          <p:nvPr>
            <p:ph type="sldNum" sz="quarter" idx="11"/>
          </p:nvPr>
        </p:nvSpPr>
        <p:spPr/>
        <p:txBody>
          <a:bodyPr/>
          <a:lstStyle>
            <a:lvl1pPr>
              <a:defRPr/>
            </a:lvl1pPr>
          </a:lstStyle>
          <a:p>
            <a:fld id="{4F0266BD-CB03-4521-9049-C3E4587D36D8}" type="slidenum">
              <a:rPr lang="es-ES"/>
              <a:pPr/>
              <a:t>‹Nº›</a:t>
            </a:fld>
            <a:endParaRPr lang="es-ES"/>
          </a:p>
        </p:txBody>
      </p:sp>
      <p:sp>
        <p:nvSpPr>
          <p:cNvPr id="7" name="6 Marcador de fecha"/>
          <p:cNvSpPr>
            <a:spLocks noGrp="1"/>
          </p:cNvSpPr>
          <p:nvPr>
            <p:ph type="dt" sz="half" idx="12"/>
          </p:nvPr>
        </p:nvSpPr>
        <p:spPr/>
        <p:txBody>
          <a:bodyPr/>
          <a:lstStyle>
            <a:lvl1pPr>
              <a:defRPr/>
            </a:lvl1pPr>
          </a:lstStyle>
          <a:p>
            <a:r>
              <a:rPr lang="es-ES"/>
              <a:t>Jose V. Chang Gómez</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pie de página"/>
          <p:cNvSpPr>
            <a:spLocks noGrp="1"/>
          </p:cNvSpPr>
          <p:nvPr>
            <p:ph type="ftr" sz="quarter" idx="10"/>
          </p:nvPr>
        </p:nvSpPr>
        <p:spPr/>
        <p:txBody>
          <a:bodyPr/>
          <a:lstStyle>
            <a:lvl1pPr>
              <a:defRPr/>
            </a:lvl1pPr>
          </a:lstStyle>
          <a:p>
            <a:r>
              <a:rPr lang="es-ES"/>
              <a:t>Contaminación Ambiental. FIMCM-ESPOL</a:t>
            </a:r>
          </a:p>
        </p:txBody>
      </p:sp>
      <p:sp>
        <p:nvSpPr>
          <p:cNvPr id="8" name="7 Marcador de número de diapositiva"/>
          <p:cNvSpPr>
            <a:spLocks noGrp="1"/>
          </p:cNvSpPr>
          <p:nvPr>
            <p:ph type="sldNum" sz="quarter" idx="11"/>
          </p:nvPr>
        </p:nvSpPr>
        <p:spPr/>
        <p:txBody>
          <a:bodyPr/>
          <a:lstStyle>
            <a:lvl1pPr>
              <a:defRPr/>
            </a:lvl1pPr>
          </a:lstStyle>
          <a:p>
            <a:fld id="{466A7705-A0B3-4786-9F72-63F5599A9F1A}" type="slidenum">
              <a:rPr lang="es-ES"/>
              <a:pPr/>
              <a:t>‹Nº›</a:t>
            </a:fld>
            <a:endParaRPr lang="es-ES"/>
          </a:p>
        </p:txBody>
      </p:sp>
      <p:sp>
        <p:nvSpPr>
          <p:cNvPr id="9" name="8 Marcador de fecha"/>
          <p:cNvSpPr>
            <a:spLocks noGrp="1"/>
          </p:cNvSpPr>
          <p:nvPr>
            <p:ph type="dt" sz="half" idx="12"/>
          </p:nvPr>
        </p:nvSpPr>
        <p:spPr/>
        <p:txBody>
          <a:bodyPr/>
          <a:lstStyle>
            <a:lvl1pPr>
              <a:defRPr/>
            </a:lvl1pPr>
          </a:lstStyle>
          <a:p>
            <a:r>
              <a:rPr lang="es-ES"/>
              <a:t>Jose V. Chang Gómez</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pie de página"/>
          <p:cNvSpPr>
            <a:spLocks noGrp="1"/>
          </p:cNvSpPr>
          <p:nvPr>
            <p:ph type="ftr" sz="quarter" idx="10"/>
          </p:nvPr>
        </p:nvSpPr>
        <p:spPr/>
        <p:txBody>
          <a:bodyPr/>
          <a:lstStyle>
            <a:lvl1pPr>
              <a:defRPr/>
            </a:lvl1pPr>
          </a:lstStyle>
          <a:p>
            <a:r>
              <a:rPr lang="es-ES"/>
              <a:t>Contaminación Ambiental. FIMCM-ESPOL</a:t>
            </a:r>
          </a:p>
        </p:txBody>
      </p:sp>
      <p:sp>
        <p:nvSpPr>
          <p:cNvPr id="4" name="3 Marcador de número de diapositiva"/>
          <p:cNvSpPr>
            <a:spLocks noGrp="1"/>
          </p:cNvSpPr>
          <p:nvPr>
            <p:ph type="sldNum" sz="quarter" idx="11"/>
          </p:nvPr>
        </p:nvSpPr>
        <p:spPr/>
        <p:txBody>
          <a:bodyPr/>
          <a:lstStyle>
            <a:lvl1pPr>
              <a:defRPr/>
            </a:lvl1pPr>
          </a:lstStyle>
          <a:p>
            <a:fld id="{93745F42-C5E3-4E5A-8073-D3C112C32B73}" type="slidenum">
              <a:rPr lang="es-ES"/>
              <a:pPr/>
              <a:t>‹Nº›</a:t>
            </a:fld>
            <a:endParaRPr lang="es-ES"/>
          </a:p>
        </p:txBody>
      </p:sp>
      <p:sp>
        <p:nvSpPr>
          <p:cNvPr id="5" name="4 Marcador de fecha"/>
          <p:cNvSpPr>
            <a:spLocks noGrp="1"/>
          </p:cNvSpPr>
          <p:nvPr>
            <p:ph type="dt" sz="half" idx="12"/>
          </p:nvPr>
        </p:nvSpPr>
        <p:spPr/>
        <p:txBody>
          <a:bodyPr/>
          <a:lstStyle>
            <a:lvl1pPr>
              <a:defRPr/>
            </a:lvl1pPr>
          </a:lstStyle>
          <a:p>
            <a:r>
              <a:rPr lang="es-ES"/>
              <a:t>Jose V. Chang Gómez</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lvl1pPr>
              <a:defRPr/>
            </a:lvl1pPr>
          </a:lstStyle>
          <a:p>
            <a:r>
              <a:rPr lang="es-ES"/>
              <a:t>Contaminación Ambiental. FIMCM-ESPOL</a:t>
            </a:r>
          </a:p>
        </p:txBody>
      </p:sp>
      <p:sp>
        <p:nvSpPr>
          <p:cNvPr id="3" name="2 Marcador de número de diapositiva"/>
          <p:cNvSpPr>
            <a:spLocks noGrp="1"/>
          </p:cNvSpPr>
          <p:nvPr>
            <p:ph type="sldNum" sz="quarter" idx="11"/>
          </p:nvPr>
        </p:nvSpPr>
        <p:spPr/>
        <p:txBody>
          <a:bodyPr/>
          <a:lstStyle>
            <a:lvl1pPr>
              <a:defRPr/>
            </a:lvl1pPr>
          </a:lstStyle>
          <a:p>
            <a:fld id="{98522CC1-C60B-49C3-BCA4-7A6B73416C4C}" type="slidenum">
              <a:rPr lang="es-ES"/>
              <a:pPr/>
              <a:t>‹Nº›</a:t>
            </a:fld>
            <a:endParaRPr lang="es-ES"/>
          </a:p>
        </p:txBody>
      </p:sp>
      <p:sp>
        <p:nvSpPr>
          <p:cNvPr id="4" name="3 Marcador de fecha"/>
          <p:cNvSpPr>
            <a:spLocks noGrp="1"/>
          </p:cNvSpPr>
          <p:nvPr>
            <p:ph type="dt" sz="half" idx="12"/>
          </p:nvPr>
        </p:nvSpPr>
        <p:spPr/>
        <p:txBody>
          <a:bodyPr/>
          <a:lstStyle>
            <a:lvl1pPr>
              <a:defRPr/>
            </a:lvl1pPr>
          </a:lstStyle>
          <a:p>
            <a:r>
              <a:rPr lang="es-ES"/>
              <a:t>Jose V. Chang Gómez</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r>
              <a:rPr lang="es-ES"/>
              <a:t>Contaminación Ambiental. FIMCM-ESPOL</a:t>
            </a:r>
          </a:p>
        </p:txBody>
      </p:sp>
      <p:sp>
        <p:nvSpPr>
          <p:cNvPr id="6" name="5 Marcador de número de diapositiva"/>
          <p:cNvSpPr>
            <a:spLocks noGrp="1"/>
          </p:cNvSpPr>
          <p:nvPr>
            <p:ph type="sldNum" sz="quarter" idx="11"/>
          </p:nvPr>
        </p:nvSpPr>
        <p:spPr/>
        <p:txBody>
          <a:bodyPr/>
          <a:lstStyle>
            <a:lvl1pPr>
              <a:defRPr/>
            </a:lvl1pPr>
          </a:lstStyle>
          <a:p>
            <a:fld id="{58E16599-B6BB-4825-B57B-B9C5CA7362AA}" type="slidenum">
              <a:rPr lang="es-ES"/>
              <a:pPr/>
              <a:t>‹Nº›</a:t>
            </a:fld>
            <a:endParaRPr lang="es-ES"/>
          </a:p>
        </p:txBody>
      </p:sp>
      <p:sp>
        <p:nvSpPr>
          <p:cNvPr id="7" name="6 Marcador de fecha"/>
          <p:cNvSpPr>
            <a:spLocks noGrp="1"/>
          </p:cNvSpPr>
          <p:nvPr>
            <p:ph type="dt" sz="half" idx="12"/>
          </p:nvPr>
        </p:nvSpPr>
        <p:spPr/>
        <p:txBody>
          <a:bodyPr/>
          <a:lstStyle>
            <a:lvl1pPr>
              <a:defRPr/>
            </a:lvl1pPr>
          </a:lstStyle>
          <a:p>
            <a:r>
              <a:rPr lang="es-ES"/>
              <a:t>Jose V. Chang Gómez</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r>
              <a:rPr lang="es-ES"/>
              <a:t>Contaminación Ambiental. FIMCM-ESPOL</a:t>
            </a:r>
          </a:p>
        </p:txBody>
      </p:sp>
      <p:sp>
        <p:nvSpPr>
          <p:cNvPr id="6" name="5 Marcador de número de diapositiva"/>
          <p:cNvSpPr>
            <a:spLocks noGrp="1"/>
          </p:cNvSpPr>
          <p:nvPr>
            <p:ph type="sldNum" sz="quarter" idx="11"/>
          </p:nvPr>
        </p:nvSpPr>
        <p:spPr/>
        <p:txBody>
          <a:bodyPr/>
          <a:lstStyle>
            <a:lvl1pPr>
              <a:defRPr/>
            </a:lvl1pPr>
          </a:lstStyle>
          <a:p>
            <a:fld id="{DC6C6342-F3FA-416A-9EB7-A8F350F122E4}" type="slidenum">
              <a:rPr lang="es-ES"/>
              <a:pPr/>
              <a:t>‹Nº›</a:t>
            </a:fld>
            <a:endParaRPr lang="es-ES"/>
          </a:p>
        </p:txBody>
      </p:sp>
      <p:sp>
        <p:nvSpPr>
          <p:cNvPr id="7" name="6 Marcador de fecha"/>
          <p:cNvSpPr>
            <a:spLocks noGrp="1"/>
          </p:cNvSpPr>
          <p:nvPr>
            <p:ph type="dt" sz="half" idx="12"/>
          </p:nvPr>
        </p:nvSpPr>
        <p:spPr/>
        <p:txBody>
          <a:bodyPr/>
          <a:lstStyle>
            <a:lvl1pPr>
              <a:defRPr/>
            </a:lvl1pPr>
          </a:lstStyle>
          <a:p>
            <a:r>
              <a:rPr lang="es-ES"/>
              <a:t>Jose V. Chang Gómez</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043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atin typeface="+mn-lt"/>
              </a:defRPr>
            </a:lvl1pPr>
          </a:lstStyle>
          <a:p>
            <a:r>
              <a:rPr lang="es-ES"/>
              <a:t>Contaminación Ambiental. FIMCM-ESPOL</a:t>
            </a:r>
          </a:p>
        </p:txBody>
      </p:sp>
      <p:sp>
        <p:nvSpPr>
          <p:cNvPr id="53043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atin typeface="+mn-lt"/>
              </a:defRPr>
            </a:lvl1pPr>
          </a:lstStyle>
          <a:p>
            <a:fld id="{54FE3D1E-82E7-4027-91D0-42FCC050E08D}" type="slidenum">
              <a:rPr lang="es-ES"/>
              <a:pPr/>
              <a:t>‹Nº›</a:t>
            </a:fld>
            <a:endParaRPr lang="es-ES"/>
          </a:p>
        </p:txBody>
      </p:sp>
      <p:grpSp>
        <p:nvGrpSpPr>
          <p:cNvPr id="530436" name="Group 4"/>
          <p:cNvGrpSpPr>
            <a:grpSpLocks/>
          </p:cNvGrpSpPr>
          <p:nvPr/>
        </p:nvGrpSpPr>
        <p:grpSpPr bwMode="auto">
          <a:xfrm>
            <a:off x="0" y="0"/>
            <a:ext cx="9144000" cy="546100"/>
            <a:chOff x="0" y="0"/>
            <a:chExt cx="5760" cy="344"/>
          </a:xfrm>
        </p:grpSpPr>
        <p:sp>
          <p:nvSpPr>
            <p:cNvPr id="53043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s-ES" sz="2400">
                <a:latin typeface="Times New Roman" pitchFamily="18" charset="0"/>
              </a:endParaRPr>
            </a:p>
          </p:txBody>
        </p:sp>
        <p:sp>
          <p:nvSpPr>
            <p:cNvPr id="53043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s-ES" sz="2400">
                <a:latin typeface="Times New Roman" pitchFamily="18" charset="0"/>
              </a:endParaRPr>
            </a:p>
          </p:txBody>
        </p:sp>
        <p:sp>
          <p:nvSpPr>
            <p:cNvPr id="53043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s-ES">
                <a:solidFill>
                  <a:schemeClr val="hlink"/>
                </a:solidFill>
              </a:endParaRPr>
            </a:p>
          </p:txBody>
        </p:sp>
        <p:sp>
          <p:nvSpPr>
            <p:cNvPr id="53044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s-ES">
                <a:solidFill>
                  <a:schemeClr val="hlink"/>
                </a:solidFill>
              </a:endParaRPr>
            </a:p>
          </p:txBody>
        </p:sp>
        <p:sp>
          <p:nvSpPr>
            <p:cNvPr id="53044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s-ES">
                <a:solidFill>
                  <a:schemeClr val="accent2"/>
                </a:solidFill>
              </a:endParaRPr>
            </a:p>
          </p:txBody>
        </p:sp>
        <p:sp>
          <p:nvSpPr>
            <p:cNvPr id="53044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s-ES">
                <a:solidFill>
                  <a:schemeClr val="hlink"/>
                </a:solidFill>
              </a:endParaRPr>
            </a:p>
          </p:txBody>
        </p:sp>
        <p:sp>
          <p:nvSpPr>
            <p:cNvPr id="53044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s-ES" sz="2400">
                <a:latin typeface="Times New Roman" pitchFamily="18" charset="0"/>
              </a:endParaRPr>
            </a:p>
          </p:txBody>
        </p:sp>
        <p:sp>
          <p:nvSpPr>
            <p:cNvPr id="53044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s-ES">
                <a:solidFill>
                  <a:schemeClr val="accent2"/>
                </a:solidFill>
              </a:endParaRPr>
            </a:p>
          </p:txBody>
        </p:sp>
        <p:sp>
          <p:nvSpPr>
            <p:cNvPr id="53044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s-ES">
                <a:solidFill>
                  <a:schemeClr val="accent2"/>
                </a:solidFill>
              </a:endParaRPr>
            </a:p>
          </p:txBody>
        </p:sp>
      </p:grpSp>
      <p:sp>
        <p:nvSpPr>
          <p:cNvPr id="530446"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530447" name="Rectangle 15"/>
          <p:cNvSpPr>
            <a:spLocks noGrp="1" noChangeArrowheads="1"/>
          </p:cNvSpPr>
          <p:nvPr>
            <p:ph type="body" idx="1"/>
          </p:nvPr>
        </p:nvSpPr>
        <p:spPr bwMode="auto">
          <a:xfrm>
            <a:off x="457200" y="1981200"/>
            <a:ext cx="8229600" cy="411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3044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atin typeface="+mn-lt"/>
              </a:defRPr>
            </a:lvl1pPr>
          </a:lstStyle>
          <a:p>
            <a:r>
              <a:rPr lang="es-ES"/>
              <a:t>Jose V. Chang Gómez</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Lst>
  <p:hf hdr="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Tahoma" pitchFamily="34" charset="0"/>
        </a:defRPr>
      </a:lvl2pPr>
      <a:lvl3pPr algn="l" rtl="0" fontAlgn="base">
        <a:spcBef>
          <a:spcPct val="0"/>
        </a:spcBef>
        <a:spcAft>
          <a:spcPct val="0"/>
        </a:spcAft>
        <a:defRPr sz="2800" b="1">
          <a:solidFill>
            <a:schemeClr val="tx1"/>
          </a:solidFill>
          <a:latin typeface="Tahoma" pitchFamily="34" charset="0"/>
        </a:defRPr>
      </a:lvl3pPr>
      <a:lvl4pPr algn="l" rtl="0" fontAlgn="base">
        <a:spcBef>
          <a:spcPct val="0"/>
        </a:spcBef>
        <a:spcAft>
          <a:spcPct val="0"/>
        </a:spcAft>
        <a:defRPr sz="2800" b="1">
          <a:solidFill>
            <a:schemeClr val="tx1"/>
          </a:solidFill>
          <a:latin typeface="Tahoma" pitchFamily="34" charset="0"/>
        </a:defRPr>
      </a:lvl4pPr>
      <a:lvl5pPr algn="l" rtl="0" fontAlgn="base">
        <a:spcBef>
          <a:spcPct val="0"/>
        </a:spcBef>
        <a:spcAft>
          <a:spcPct val="0"/>
        </a:spcAft>
        <a:defRPr sz="2800" b="1">
          <a:solidFill>
            <a:schemeClr val="tx1"/>
          </a:solidFill>
          <a:latin typeface="Tahoma" pitchFamily="34" charset="0"/>
        </a:defRPr>
      </a:lvl5pPr>
      <a:lvl6pPr marL="457200" algn="l" rtl="0" fontAlgn="base">
        <a:spcBef>
          <a:spcPct val="0"/>
        </a:spcBef>
        <a:spcAft>
          <a:spcPct val="0"/>
        </a:spcAft>
        <a:defRPr sz="2800" b="1">
          <a:solidFill>
            <a:schemeClr val="tx1"/>
          </a:solidFill>
          <a:latin typeface="Tahoma" pitchFamily="34" charset="0"/>
        </a:defRPr>
      </a:lvl6pPr>
      <a:lvl7pPr marL="914400" algn="l" rtl="0" fontAlgn="base">
        <a:spcBef>
          <a:spcPct val="0"/>
        </a:spcBef>
        <a:spcAft>
          <a:spcPct val="0"/>
        </a:spcAft>
        <a:defRPr sz="2800" b="1">
          <a:solidFill>
            <a:schemeClr val="tx1"/>
          </a:solidFill>
          <a:latin typeface="Tahoma" pitchFamily="34" charset="0"/>
        </a:defRPr>
      </a:lvl7pPr>
      <a:lvl8pPr marL="1371600" algn="l" rtl="0" fontAlgn="base">
        <a:spcBef>
          <a:spcPct val="0"/>
        </a:spcBef>
        <a:spcAft>
          <a:spcPct val="0"/>
        </a:spcAft>
        <a:defRPr sz="2800" b="1">
          <a:solidFill>
            <a:schemeClr val="tx1"/>
          </a:solidFill>
          <a:latin typeface="Tahoma" pitchFamily="34" charset="0"/>
        </a:defRPr>
      </a:lvl8pPr>
      <a:lvl9pPr marL="1828800" algn="l" rtl="0" fontAlgn="base">
        <a:spcBef>
          <a:spcPct val="0"/>
        </a:spcBef>
        <a:spcAft>
          <a:spcPct val="0"/>
        </a:spcAft>
        <a:defRPr sz="2800" b="1">
          <a:solidFill>
            <a:schemeClr val="tx1"/>
          </a:solidFill>
          <a:latin typeface="Tahoma" pitchFamily="34"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0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1600" b="1">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Arial" charset="0"/>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Arial" charset="0"/>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ipcc.ch/"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irculoastronomico.cl/secciones/curric.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Documento_de_Microsoft_Office_Word_97-20031.doc"/><Relationship Id="rId2" Type="http://schemas.openxmlformats.org/officeDocument/2006/relationships/slideLayout" Target="../slideLayouts/slideLayout15.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Documento_de_Microsoft_Office_Word_97-20032.doc"/><Relationship Id="rId2" Type="http://schemas.openxmlformats.org/officeDocument/2006/relationships/slideLayout" Target="../slideLayouts/slideLayout17.xml"/><Relationship Id="rId1" Type="http://schemas.openxmlformats.org/officeDocument/2006/relationships/vmlDrawing" Target="../drawings/vmlDrawing3.v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oleObject" Target="../embeddings/oleObject2.bin"/><Relationship Id="rId5" Type="http://schemas.openxmlformats.org/officeDocument/2006/relationships/image" Target="../media/image20.jpeg"/><Relationship Id="rId4" Type="http://schemas.openxmlformats.org/officeDocument/2006/relationships/image" Target="http://www.montessori.edu.co/Dora/Repaso_ecologia/OZONOJPEG.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9.xml"/><Relationship Id="rId1" Type="http://schemas.openxmlformats.org/officeDocument/2006/relationships/vmlDrawing" Target="../drawings/vmlDrawing5.vml"/><Relationship Id="rId5" Type="http://schemas.openxmlformats.org/officeDocument/2006/relationships/hyperlink" Target="http://nic.fb4.noaa.gov/products/stratosphere/tovsto" TargetMode="External"/><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mambiente.munimadrid.es/contamiweb.html#seccion44"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www.terra.com.mx/galeria_de_fotos/images/106/210338.gi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http://www.bosquevibo.org.mx/foto02.jpg" TargetMode="External"/><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8.xml"/><Relationship Id="rId1" Type="http://schemas.openxmlformats.org/officeDocument/2006/relationships/vmlDrawing" Target="../drawings/vmlDrawing6.vml"/><Relationship Id="rId4" Type="http://schemas.openxmlformats.org/officeDocument/2006/relationships/oleObject" Target="../embeddings/oleObject4.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1331913" y="765175"/>
            <a:ext cx="7561262" cy="1943100"/>
          </a:xfrm>
        </p:spPr>
        <p:txBody>
          <a:bodyPr/>
          <a:lstStyle/>
          <a:p>
            <a:pPr algn="ctr"/>
            <a:r>
              <a:rPr lang="es-MX" sz="2800">
                <a:solidFill>
                  <a:schemeClr val="tx1"/>
                </a:solidFill>
              </a:rPr>
              <a:t>Escuela Superior Politécnica del Litoral</a:t>
            </a:r>
            <a:r>
              <a:rPr lang="es-MX" sz="2400" b="0">
                <a:solidFill>
                  <a:schemeClr val="tx1"/>
                </a:solidFill>
              </a:rPr>
              <a:t/>
            </a:r>
            <a:br>
              <a:rPr lang="es-MX" sz="2400" b="0">
                <a:solidFill>
                  <a:schemeClr val="tx1"/>
                </a:solidFill>
              </a:rPr>
            </a:br>
            <a:r>
              <a:rPr lang="es-MX" sz="1800" b="0">
                <a:solidFill>
                  <a:schemeClr val="tx1"/>
                </a:solidFill>
              </a:rPr>
              <a:t/>
            </a:r>
            <a:br>
              <a:rPr lang="es-MX" sz="1800" b="0">
                <a:solidFill>
                  <a:schemeClr val="tx1"/>
                </a:solidFill>
              </a:rPr>
            </a:br>
            <a:r>
              <a:rPr lang="es-MX" sz="2400">
                <a:solidFill>
                  <a:schemeClr val="bg1"/>
                </a:solidFill>
              </a:rPr>
              <a:t>Facultad de Ingeniería Marítima </a:t>
            </a:r>
            <a:br>
              <a:rPr lang="es-MX" sz="2400">
                <a:solidFill>
                  <a:schemeClr val="bg1"/>
                </a:solidFill>
              </a:rPr>
            </a:br>
            <a:r>
              <a:rPr lang="es-MX" sz="2400">
                <a:solidFill>
                  <a:schemeClr val="bg1"/>
                </a:solidFill>
              </a:rPr>
              <a:t>y Ciencias del Mar</a:t>
            </a:r>
            <a:endParaRPr lang="es-ES" sz="2400">
              <a:solidFill>
                <a:schemeClr val="bg1"/>
              </a:solidFill>
            </a:endParaRPr>
          </a:p>
        </p:txBody>
      </p:sp>
      <p:sp>
        <p:nvSpPr>
          <p:cNvPr id="95235" name="Rectangle 3"/>
          <p:cNvSpPr>
            <a:spLocks noGrp="1" noChangeArrowheads="1"/>
          </p:cNvSpPr>
          <p:nvPr>
            <p:ph type="subTitle" idx="1"/>
          </p:nvPr>
        </p:nvSpPr>
        <p:spPr>
          <a:xfrm>
            <a:off x="2124075" y="3141663"/>
            <a:ext cx="6769100" cy="2951162"/>
          </a:xfrm>
        </p:spPr>
        <p:txBody>
          <a:bodyPr/>
          <a:lstStyle/>
          <a:p>
            <a:r>
              <a:rPr lang="es-MX" sz="2000" b="1">
                <a:solidFill>
                  <a:schemeClr val="bg1"/>
                </a:solidFill>
              </a:rPr>
              <a:t>CURSO DE CONTAMINACION</a:t>
            </a:r>
          </a:p>
          <a:p>
            <a:r>
              <a:rPr lang="es-MX" sz="1400">
                <a:solidFill>
                  <a:schemeClr val="bg1"/>
                </a:solidFill>
              </a:rPr>
              <a:t>CODIGO DE MATERIA: FMAR-01818</a:t>
            </a:r>
          </a:p>
          <a:p>
            <a:endParaRPr lang="es-MX" sz="1400" b="1"/>
          </a:p>
          <a:p>
            <a:endParaRPr lang="es-MX" sz="1400" b="1"/>
          </a:p>
          <a:p>
            <a:endParaRPr lang="es-MX" sz="1400" b="1"/>
          </a:p>
          <a:p>
            <a:r>
              <a:rPr lang="es-MX" sz="2000" b="1"/>
              <a:t>PRIMERA PARTE</a:t>
            </a:r>
          </a:p>
          <a:p>
            <a:r>
              <a:rPr lang="es-MX" sz="1200"/>
              <a:t>Versión 1.0 - 2008</a:t>
            </a:r>
          </a:p>
          <a:p>
            <a:endParaRPr lang="es-MX" sz="1200"/>
          </a:p>
          <a:p>
            <a:r>
              <a:rPr lang="es-MX" sz="1800"/>
              <a:t>José V. Chang Gómez</a:t>
            </a:r>
          </a:p>
          <a:p>
            <a:r>
              <a:rPr lang="es-MX" sz="1200"/>
              <a:t>E - mail: jvchang</a:t>
            </a:r>
            <a:r>
              <a:rPr lang="en-US" sz="1200"/>
              <a:t>@espol.edu.ec</a:t>
            </a:r>
          </a:p>
          <a:p>
            <a:endParaRPr lang="es-MX" sz="1200"/>
          </a:p>
          <a:p>
            <a:r>
              <a:rPr lang="es-MX" sz="1200"/>
              <a:t>Guayaquil – Ecuador</a:t>
            </a:r>
          </a:p>
          <a:p>
            <a:endParaRPr lang="es-MX" sz="1200"/>
          </a:p>
          <a:p>
            <a:endParaRPr lang="es-MX" sz="1200"/>
          </a:p>
          <a:p>
            <a:endParaRPr lang="es-MX" sz="1100"/>
          </a:p>
          <a:p>
            <a:endParaRPr lang="es-ES" sz="1300"/>
          </a:p>
        </p:txBody>
      </p:sp>
      <p:pic>
        <p:nvPicPr>
          <p:cNvPr id="184320" name="Picture 0" descr="logo_facultad"/>
          <p:cNvPicPr>
            <a:picLocks noChangeAspect="1" noChangeArrowheads="1"/>
          </p:cNvPicPr>
          <p:nvPr/>
        </p:nvPicPr>
        <p:blipFill>
          <a:blip r:embed="rId2"/>
          <a:srcRect/>
          <a:stretch>
            <a:fillRect/>
          </a:stretch>
        </p:blipFill>
        <p:spPr bwMode="auto">
          <a:xfrm>
            <a:off x="8101013" y="1771650"/>
            <a:ext cx="792162" cy="936625"/>
          </a:xfrm>
          <a:prstGeom prst="rect">
            <a:avLst/>
          </a:prstGeom>
          <a:noFill/>
          <a:ln w="9525">
            <a:noFill/>
            <a:miter lim="800000"/>
            <a:headEnd/>
            <a:tailEnd/>
          </a:ln>
        </p:spPr>
      </p:pic>
      <p:pic>
        <p:nvPicPr>
          <p:cNvPr id="184322" name="Picture 2" descr="logo espol 3"/>
          <p:cNvPicPr>
            <a:picLocks noChangeAspect="1" noChangeArrowheads="1"/>
          </p:cNvPicPr>
          <p:nvPr/>
        </p:nvPicPr>
        <p:blipFill>
          <a:blip r:embed="rId3" cstate="print"/>
          <a:srcRect/>
          <a:stretch>
            <a:fillRect/>
          </a:stretch>
        </p:blipFill>
        <p:spPr bwMode="auto">
          <a:xfrm>
            <a:off x="827088" y="1628775"/>
            <a:ext cx="1152525" cy="944563"/>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pie de página"/>
          <p:cNvSpPr>
            <a:spLocks noGrp="1"/>
          </p:cNvSpPr>
          <p:nvPr>
            <p:ph type="ftr" sz="quarter" idx="10"/>
          </p:nvPr>
        </p:nvSpPr>
        <p:spPr/>
        <p:txBody>
          <a:bodyPr/>
          <a:lstStyle/>
          <a:p>
            <a:r>
              <a:rPr lang="es-ES"/>
              <a:t>Contaminación Ambiental. FIMCM-ESPOL</a:t>
            </a:r>
          </a:p>
        </p:txBody>
      </p:sp>
      <p:sp>
        <p:nvSpPr>
          <p:cNvPr id="6" name="4 Marcador de número de diapositiva"/>
          <p:cNvSpPr>
            <a:spLocks noGrp="1"/>
          </p:cNvSpPr>
          <p:nvPr>
            <p:ph type="sldNum" sz="quarter" idx="11"/>
          </p:nvPr>
        </p:nvSpPr>
        <p:spPr/>
        <p:txBody>
          <a:bodyPr/>
          <a:lstStyle/>
          <a:p>
            <a:fld id="{2866F1F2-02B3-4BFA-B3C0-6C38BFAD8970}" type="slidenum">
              <a:rPr lang="es-ES"/>
              <a:pPr/>
              <a:t>10</a:t>
            </a:fld>
            <a:endParaRPr lang="es-ES"/>
          </a:p>
        </p:txBody>
      </p:sp>
      <p:sp>
        <p:nvSpPr>
          <p:cNvPr id="7" name="5 Marcador de fecha"/>
          <p:cNvSpPr>
            <a:spLocks noGrp="1"/>
          </p:cNvSpPr>
          <p:nvPr>
            <p:ph type="dt" sz="half" idx="12"/>
          </p:nvPr>
        </p:nvSpPr>
        <p:spPr/>
        <p:txBody>
          <a:bodyPr/>
          <a:lstStyle/>
          <a:p>
            <a:r>
              <a:rPr lang="es-ES"/>
              <a:t>Jose V. Chang Gómez</a:t>
            </a:r>
          </a:p>
        </p:txBody>
      </p:sp>
      <p:sp>
        <p:nvSpPr>
          <p:cNvPr id="311298" name="Rectangle 2"/>
          <p:cNvSpPr>
            <a:spLocks noGrp="1" noChangeArrowheads="1"/>
          </p:cNvSpPr>
          <p:nvPr>
            <p:ph type="title"/>
          </p:nvPr>
        </p:nvSpPr>
        <p:spPr>
          <a:xfrm>
            <a:off x="1066800" y="381000"/>
            <a:ext cx="7753350" cy="1447800"/>
          </a:xfrm>
          <a:noFill/>
          <a:ln/>
        </p:spPr>
        <p:txBody>
          <a:bodyPr lIns="90488" tIns="44450" rIns="90488" bIns="44450"/>
          <a:lstStyle/>
          <a:p>
            <a:r>
              <a:rPr lang="es-ES"/>
              <a:t>Efectos adversos en el Aire</a:t>
            </a:r>
          </a:p>
        </p:txBody>
      </p:sp>
      <p:sp>
        <p:nvSpPr>
          <p:cNvPr id="311299" name="Rectangle 3"/>
          <p:cNvSpPr>
            <a:spLocks noGrp="1" noChangeArrowheads="1"/>
          </p:cNvSpPr>
          <p:nvPr>
            <p:ph type="body" idx="1"/>
          </p:nvPr>
        </p:nvSpPr>
        <p:spPr>
          <a:xfrm>
            <a:off x="395288" y="1773238"/>
            <a:ext cx="8367712" cy="4535487"/>
          </a:xfrm>
          <a:noFill/>
          <a:ln/>
        </p:spPr>
        <p:txBody>
          <a:bodyPr lIns="90488" tIns="44450" rIns="90488" bIns="44450"/>
          <a:lstStyle/>
          <a:p>
            <a:pPr marL="457200" indent="-457200">
              <a:spcBef>
                <a:spcPct val="50000"/>
              </a:spcBef>
              <a:buFont typeface="Wingdings" pitchFamily="2" charset="2"/>
              <a:buNone/>
            </a:pPr>
            <a:r>
              <a:rPr lang="es-ES" sz="2400" b="1"/>
              <a:t>Efectos Globales:  </a:t>
            </a:r>
            <a:r>
              <a:rPr lang="es-ES" sz="2400"/>
              <a:t>gases causantes de deterioro de la atmósfera terrestre.</a:t>
            </a:r>
          </a:p>
          <a:p>
            <a:pPr marL="457200" indent="-457200">
              <a:spcBef>
                <a:spcPct val="50000"/>
              </a:spcBef>
              <a:buFont typeface="Wingdings" pitchFamily="2" charset="2"/>
              <a:buNone/>
            </a:pPr>
            <a:endParaRPr lang="es-ES" sz="2400"/>
          </a:p>
          <a:p>
            <a:pPr marL="838200" lvl="1" indent="-381000">
              <a:spcBef>
                <a:spcPct val="50000"/>
              </a:spcBef>
              <a:buClr>
                <a:schemeClr val="tx1"/>
              </a:buClr>
              <a:buSzTx/>
              <a:buFont typeface="Wingdings" pitchFamily="2" charset="2"/>
              <a:buAutoNum type="arabicPeriod"/>
            </a:pPr>
            <a:r>
              <a:rPr lang="es-ES" sz="2000" b="1">
                <a:solidFill>
                  <a:srgbClr val="FF3300"/>
                </a:solidFill>
              </a:rPr>
              <a:t>Calentamiento Global             (Efecto Invernadero)</a:t>
            </a:r>
          </a:p>
          <a:p>
            <a:pPr marL="838200" lvl="1" indent="-381000">
              <a:spcBef>
                <a:spcPct val="50000"/>
              </a:spcBef>
              <a:buClr>
                <a:schemeClr val="tx1"/>
              </a:buClr>
              <a:buSzTx/>
              <a:buFont typeface="Wingdings" pitchFamily="2" charset="2"/>
              <a:buAutoNum type="arabicPeriod"/>
            </a:pPr>
            <a:r>
              <a:rPr lang="es-ES" sz="2000" b="1">
                <a:solidFill>
                  <a:srgbClr val="FF3300"/>
                </a:solidFill>
              </a:rPr>
              <a:t>Agotamiento de la capa de Ozono</a:t>
            </a:r>
          </a:p>
          <a:p>
            <a:pPr marL="838200" lvl="1" indent="-381000">
              <a:spcBef>
                <a:spcPct val="50000"/>
              </a:spcBef>
              <a:buClr>
                <a:schemeClr val="tx1"/>
              </a:buClr>
              <a:buSzTx/>
              <a:buFont typeface="Wingdings" pitchFamily="2" charset="2"/>
              <a:buAutoNum type="arabicPeriod"/>
            </a:pPr>
            <a:r>
              <a:rPr lang="es-ES" sz="2000" b="1">
                <a:solidFill>
                  <a:srgbClr val="FF3300"/>
                </a:solidFill>
              </a:rPr>
              <a:t>Lluvia Ácida</a:t>
            </a:r>
          </a:p>
          <a:p>
            <a:pPr marL="457200" indent="-457200">
              <a:spcBef>
                <a:spcPct val="50000"/>
              </a:spcBef>
            </a:pPr>
            <a:endParaRPr lang="es-ES"/>
          </a:p>
          <a:p>
            <a:pPr marL="457200" indent="-457200">
              <a:spcBef>
                <a:spcPct val="50000"/>
              </a:spcBef>
              <a:buFont typeface="Wingdings" pitchFamily="2" charset="2"/>
              <a:buNone/>
            </a:pPr>
            <a:r>
              <a:rPr lang="es-ES" sz="2400" b="1"/>
              <a:t>Efectos Locales:  </a:t>
            </a:r>
            <a:r>
              <a:rPr lang="es-ES" sz="2400"/>
              <a:t>contaminación en ciudades debido a industrialización, vehículos, entre otros.</a:t>
            </a:r>
          </a:p>
        </p:txBody>
      </p:sp>
      <p:sp>
        <p:nvSpPr>
          <p:cNvPr id="311301" name="Line 5"/>
          <p:cNvSpPr>
            <a:spLocks noChangeShapeType="1"/>
          </p:cNvSpPr>
          <p:nvPr/>
        </p:nvSpPr>
        <p:spPr bwMode="auto">
          <a:xfrm>
            <a:off x="4211638" y="3429000"/>
            <a:ext cx="647700" cy="0"/>
          </a:xfrm>
          <a:prstGeom prst="line">
            <a:avLst/>
          </a:prstGeom>
          <a:noFill/>
          <a:ln w="38100">
            <a:solidFill>
              <a:schemeClr val="tx1"/>
            </a:solidFill>
            <a:miter lim="800000"/>
            <a:headEnd/>
            <a:tailEnd type="triangle" w="med" len="med"/>
          </a:ln>
          <a:effectLst/>
        </p:spPr>
        <p:txBody>
          <a:bodyPr wrap="none"/>
          <a:lstStyle/>
          <a:p>
            <a:endParaRPr lang="es-E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6ED7AC04-97A0-4B9F-AB78-7860B06DACAB}" type="slidenum">
              <a:rPr lang="es-ES"/>
              <a:pPr/>
              <a:t>11</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313346" name="Rectangle 2"/>
          <p:cNvSpPr>
            <a:spLocks noGrp="1" noChangeArrowheads="1"/>
          </p:cNvSpPr>
          <p:nvPr>
            <p:ph type="title"/>
          </p:nvPr>
        </p:nvSpPr>
        <p:spPr>
          <a:xfrm>
            <a:off x="755650" y="333375"/>
            <a:ext cx="8188325" cy="1079500"/>
          </a:xfrm>
          <a:noFill/>
          <a:ln/>
        </p:spPr>
        <p:txBody>
          <a:bodyPr lIns="90488" tIns="44450" rIns="90488" bIns="44450"/>
          <a:lstStyle/>
          <a:p>
            <a:r>
              <a:rPr lang="es-ES"/>
              <a:t>1. Efecto a escala mundial:	</a:t>
            </a:r>
            <a:br>
              <a:rPr lang="es-ES"/>
            </a:br>
            <a:r>
              <a:rPr lang="es-ES"/>
              <a:t>			Calentamiento Global</a:t>
            </a:r>
          </a:p>
        </p:txBody>
      </p:sp>
      <p:sp>
        <p:nvSpPr>
          <p:cNvPr id="313347" name="Rectangle 3"/>
          <p:cNvSpPr>
            <a:spLocks noGrp="1" noChangeArrowheads="1"/>
          </p:cNvSpPr>
          <p:nvPr>
            <p:ph type="body" sz="half" idx="1"/>
          </p:nvPr>
        </p:nvSpPr>
        <p:spPr>
          <a:xfrm>
            <a:off x="179388" y="1484313"/>
            <a:ext cx="4679950" cy="4968875"/>
          </a:xfrm>
          <a:noFill/>
          <a:ln/>
        </p:spPr>
        <p:txBody>
          <a:bodyPr lIns="90488" tIns="44450" rIns="90488" bIns="44450"/>
          <a:lstStyle/>
          <a:p>
            <a:pPr>
              <a:spcBef>
                <a:spcPct val="50000"/>
              </a:spcBef>
              <a:buFont typeface="Wingdings" pitchFamily="2" charset="2"/>
              <a:buNone/>
            </a:pPr>
            <a:r>
              <a:rPr lang="es-ES"/>
              <a:t>En la atmósfera del planeta Tierra existen los llamados "gases de invernadero", los cuales mantienen la temperatura promedio de la superficie de la tierra en alrededor de 15 °C . </a:t>
            </a:r>
          </a:p>
          <a:p>
            <a:pPr>
              <a:spcBef>
                <a:spcPct val="50000"/>
              </a:spcBef>
              <a:buFont typeface="Wingdings" pitchFamily="2" charset="2"/>
              <a:buNone/>
            </a:pPr>
            <a:r>
              <a:rPr lang="es-ES"/>
              <a:t>De otra forma, ésta alcanzaría -18 °C . El efecto invernadero es, en realidad, la retención de la radiación emitida por el sol. </a:t>
            </a:r>
          </a:p>
          <a:p>
            <a:pPr>
              <a:spcBef>
                <a:spcPct val="50000"/>
              </a:spcBef>
              <a:buFont typeface="Wingdings" pitchFamily="2" charset="2"/>
              <a:buNone/>
            </a:pPr>
            <a:r>
              <a:rPr lang="es-ES"/>
              <a:t>Gases causantes:</a:t>
            </a:r>
          </a:p>
          <a:p>
            <a:pPr lvl="1">
              <a:buClr>
                <a:srgbClr val="FF3300"/>
              </a:buClr>
              <a:buSzPct val="75000"/>
              <a:buFont typeface="Wingdings" pitchFamily="2" charset="2"/>
              <a:buChar char="q"/>
            </a:pPr>
            <a:r>
              <a:rPr lang="es-ES" sz="2000"/>
              <a:t>Dióxido de carbono (CO</a:t>
            </a:r>
            <a:r>
              <a:rPr lang="es-ES"/>
              <a:t>2</a:t>
            </a:r>
            <a:r>
              <a:rPr lang="es-ES" sz="2000"/>
              <a:t>)</a:t>
            </a:r>
          </a:p>
          <a:p>
            <a:pPr lvl="1">
              <a:buClr>
                <a:srgbClr val="FF3300"/>
              </a:buClr>
              <a:buSzPct val="75000"/>
              <a:buFont typeface="Wingdings" pitchFamily="2" charset="2"/>
              <a:buChar char="q"/>
            </a:pPr>
            <a:r>
              <a:rPr lang="es-ES" sz="2000"/>
              <a:t>CFC’s  (compuestos químicos)</a:t>
            </a:r>
          </a:p>
          <a:p>
            <a:pPr lvl="1">
              <a:buClr>
                <a:srgbClr val="FF3300"/>
              </a:buClr>
              <a:buSzPct val="75000"/>
              <a:buFont typeface="Wingdings" pitchFamily="2" charset="2"/>
              <a:buChar char="q"/>
            </a:pPr>
            <a:r>
              <a:rPr lang="es-ES" sz="2000"/>
              <a:t>Metano (CH</a:t>
            </a:r>
            <a:r>
              <a:rPr lang="es-ES"/>
              <a:t>4</a:t>
            </a:r>
            <a:r>
              <a:rPr lang="es-ES" sz="2000"/>
              <a:t>)</a:t>
            </a:r>
          </a:p>
        </p:txBody>
      </p:sp>
      <p:pic>
        <p:nvPicPr>
          <p:cNvPr id="313349" name="Picture 5" descr="f1sh0212"/>
          <p:cNvPicPr>
            <a:picLocks noChangeAspect="1" noChangeArrowheads="1"/>
          </p:cNvPicPr>
          <p:nvPr>
            <p:ph sz="half" idx="2"/>
          </p:nvPr>
        </p:nvPicPr>
        <p:blipFill>
          <a:blip r:embed="rId2"/>
          <a:srcRect/>
          <a:stretch>
            <a:fillRect/>
          </a:stretch>
        </p:blipFill>
        <p:spPr>
          <a:xfrm>
            <a:off x="4752975" y="1981200"/>
            <a:ext cx="3830638" cy="4111625"/>
          </a:xfrm>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E8623EE4-049E-4A5B-BDC3-6F2E69205ADB}" type="slidenum">
              <a:rPr lang="es-ES"/>
              <a:pPr/>
              <a:t>12</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357378" name="Rectangle 2"/>
          <p:cNvSpPr>
            <a:spLocks noGrp="1" noChangeArrowheads="1"/>
          </p:cNvSpPr>
          <p:nvPr>
            <p:ph type="title"/>
          </p:nvPr>
        </p:nvSpPr>
        <p:spPr>
          <a:xfrm>
            <a:off x="457200" y="457200"/>
            <a:ext cx="8229600" cy="739775"/>
          </a:xfrm>
        </p:spPr>
        <p:txBody>
          <a:bodyPr/>
          <a:lstStyle/>
          <a:p>
            <a:r>
              <a:rPr lang="es-EC"/>
              <a:t>Efectos del calentamiento global</a:t>
            </a:r>
          </a:p>
        </p:txBody>
      </p:sp>
      <p:sp>
        <p:nvSpPr>
          <p:cNvPr id="357379" name="Rectangle 3"/>
          <p:cNvSpPr>
            <a:spLocks noGrp="1" noChangeArrowheads="1"/>
          </p:cNvSpPr>
          <p:nvPr>
            <p:ph type="body" idx="1"/>
          </p:nvPr>
        </p:nvSpPr>
        <p:spPr>
          <a:xfrm>
            <a:off x="323850" y="1412875"/>
            <a:ext cx="8631238" cy="4719638"/>
          </a:xfrm>
        </p:spPr>
        <p:txBody>
          <a:bodyPr/>
          <a:lstStyle/>
          <a:p>
            <a:pPr>
              <a:lnSpc>
                <a:spcPct val="110000"/>
              </a:lnSpc>
              <a:spcBef>
                <a:spcPct val="40000"/>
              </a:spcBef>
              <a:buFont typeface="Wingdings" pitchFamily="2" charset="2"/>
              <a:buChar char="Ø"/>
            </a:pPr>
            <a:r>
              <a:rPr lang="es-ES"/>
              <a:t>Como resultado del calentamiento global, se presume que en el futuro cercano habrá mayor frecuencia de sequías, tormentas e inundaciones. </a:t>
            </a:r>
          </a:p>
          <a:p>
            <a:pPr>
              <a:lnSpc>
                <a:spcPct val="110000"/>
              </a:lnSpc>
              <a:spcBef>
                <a:spcPct val="55000"/>
              </a:spcBef>
              <a:buFont typeface="Wingdings" pitchFamily="2" charset="2"/>
              <a:buChar char="Ø"/>
            </a:pPr>
            <a:r>
              <a:rPr lang="es-ES"/>
              <a:t>Se ha calculado que por cada 1 </a:t>
            </a:r>
            <a:r>
              <a:rPr lang="es-ES" baseline="30000"/>
              <a:t>c</a:t>
            </a:r>
            <a:r>
              <a:rPr lang="es-ES"/>
              <a:t>C de aumento térmico, el vapor de agua contenido en la atmósfera se incrementa en cerca de 6%, lo que se traduce en sequías prolongadas y, por otro lado, lluvias más intensas, que ya comenzaron su aparición en el siglo XX. </a:t>
            </a:r>
          </a:p>
          <a:p>
            <a:pPr>
              <a:lnSpc>
                <a:spcPct val="110000"/>
              </a:lnSpc>
              <a:spcBef>
                <a:spcPct val="55000"/>
              </a:spcBef>
              <a:buFont typeface="Wingdings" pitchFamily="2" charset="2"/>
              <a:buChar char="Ø"/>
            </a:pPr>
            <a:r>
              <a:rPr lang="es-ES"/>
              <a:t>Como resultado de esta causa la zona marítima, costera, insular y fluvial del Ecuador podría sufrir cambios en el medio físico, biótico y socio económico que no han sido cuantificados en detalle.</a:t>
            </a:r>
          </a:p>
          <a:p>
            <a:pPr>
              <a:lnSpc>
                <a:spcPct val="110000"/>
              </a:lnSpc>
              <a:spcBef>
                <a:spcPct val="55000"/>
              </a:spcBef>
              <a:buFont typeface="Wingdings" pitchFamily="2" charset="2"/>
              <a:buChar char="Ø"/>
            </a:pPr>
            <a:r>
              <a:rPr lang="es-ES"/>
              <a:t>Toda vez que aproximadamente el 50% de la población total vive en estas regiones, mayor investigación en esta área será necesaria.</a:t>
            </a:r>
            <a:r>
              <a:rPr lang="es-ES" sz="1800"/>
              <a:t> </a:t>
            </a:r>
          </a:p>
          <a:p>
            <a:pPr>
              <a:lnSpc>
                <a:spcPct val="90000"/>
              </a:lnSpc>
            </a:pPr>
            <a:endParaRPr lang="es-EC" sz="1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AD90F499-48B3-43E1-B7F3-723A3CC025B5}" type="slidenum">
              <a:rPr lang="es-ES"/>
              <a:pPr/>
              <a:t>13</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506882" name="Rectangle 2"/>
          <p:cNvSpPr>
            <a:spLocks noGrp="1" noChangeArrowheads="1"/>
          </p:cNvSpPr>
          <p:nvPr>
            <p:ph type="title"/>
          </p:nvPr>
        </p:nvSpPr>
        <p:spPr>
          <a:xfrm>
            <a:off x="827088" y="476250"/>
            <a:ext cx="8137525" cy="649288"/>
          </a:xfrm>
        </p:spPr>
        <p:txBody>
          <a:bodyPr/>
          <a:lstStyle/>
          <a:p>
            <a:r>
              <a:rPr lang="es-EC"/>
              <a:t>Aumento global de temperatura atmosférica</a:t>
            </a:r>
            <a:r>
              <a:rPr lang="es-EC" sz="2400"/>
              <a:t> </a:t>
            </a:r>
          </a:p>
        </p:txBody>
      </p:sp>
      <p:sp>
        <p:nvSpPr>
          <p:cNvPr id="506883" name="Rectangle 3"/>
          <p:cNvSpPr>
            <a:spLocks noGrp="1" noChangeArrowheads="1"/>
          </p:cNvSpPr>
          <p:nvPr>
            <p:ph type="body" sz="half" idx="1"/>
          </p:nvPr>
        </p:nvSpPr>
        <p:spPr>
          <a:xfrm>
            <a:off x="179388" y="1196975"/>
            <a:ext cx="8775700" cy="1800225"/>
          </a:xfrm>
        </p:spPr>
        <p:txBody>
          <a:bodyPr/>
          <a:lstStyle/>
          <a:p>
            <a:pPr>
              <a:lnSpc>
                <a:spcPct val="110000"/>
              </a:lnSpc>
              <a:spcBef>
                <a:spcPct val="40000"/>
              </a:spcBef>
            </a:pPr>
            <a:r>
              <a:rPr lang="es-ES"/>
              <a:t>Según estudios, el último decenio ha sido el más cálido del siglo. La temperatura atmosférica ascendió en 0,4 °C durante los 25 años anteriores. </a:t>
            </a:r>
          </a:p>
          <a:p>
            <a:pPr>
              <a:lnSpc>
                <a:spcPct val="95000"/>
              </a:lnSpc>
              <a:spcBef>
                <a:spcPct val="35000"/>
              </a:spcBef>
            </a:pPr>
            <a:r>
              <a:rPr lang="es-ES"/>
              <a:t>Así pues, se ha disparado un proceso de </a:t>
            </a:r>
            <a:r>
              <a:rPr lang="es-ES" b="1"/>
              <a:t>"calentamiento global"</a:t>
            </a:r>
            <a:r>
              <a:rPr lang="es-ES"/>
              <a:t> del cual el ser humano también responsable</a:t>
            </a:r>
            <a:r>
              <a:rPr lang="es-ES" sz="1600"/>
              <a:t>. </a:t>
            </a:r>
            <a:endParaRPr lang="es-EC" sz="1600"/>
          </a:p>
        </p:txBody>
      </p:sp>
      <p:pic>
        <p:nvPicPr>
          <p:cNvPr id="506884" name="Picture 4"/>
          <p:cNvPicPr>
            <a:picLocks noGrp="1" noChangeAspect="1" noChangeArrowheads="1"/>
          </p:cNvPicPr>
          <p:nvPr>
            <p:ph sz="half" idx="2"/>
          </p:nvPr>
        </p:nvPicPr>
        <p:blipFill>
          <a:blip r:embed="rId2"/>
          <a:srcRect/>
          <a:stretch>
            <a:fillRect/>
          </a:stretch>
        </p:blipFill>
        <p:spPr>
          <a:xfrm>
            <a:off x="395288" y="3305175"/>
            <a:ext cx="7921625" cy="3219450"/>
          </a:xfr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5B49347D-DDBC-4648-873D-2ABC8998C305}" type="slidenum">
              <a:rPr lang="es-ES"/>
              <a:pPr/>
              <a:t>14</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507906" name="Rectangle 2"/>
          <p:cNvSpPr>
            <a:spLocks noGrp="1" noChangeArrowheads="1"/>
          </p:cNvSpPr>
          <p:nvPr>
            <p:ph type="title"/>
          </p:nvPr>
        </p:nvSpPr>
        <p:spPr>
          <a:xfrm>
            <a:off x="1331913" y="549275"/>
            <a:ext cx="7354887" cy="503238"/>
          </a:xfrm>
        </p:spPr>
        <p:txBody>
          <a:bodyPr/>
          <a:lstStyle/>
          <a:p>
            <a:r>
              <a:rPr lang="es-ES"/>
              <a:t>Origen del gráfico de temperatura</a:t>
            </a:r>
          </a:p>
        </p:txBody>
      </p:sp>
      <p:sp>
        <p:nvSpPr>
          <p:cNvPr id="507907" name="Rectangle 3"/>
          <p:cNvSpPr>
            <a:spLocks noGrp="1" noChangeArrowheads="1"/>
          </p:cNvSpPr>
          <p:nvPr>
            <p:ph type="body" idx="1"/>
          </p:nvPr>
        </p:nvSpPr>
        <p:spPr>
          <a:xfrm>
            <a:off x="179388" y="1196975"/>
            <a:ext cx="8785225" cy="5327650"/>
          </a:xfrm>
        </p:spPr>
        <p:txBody>
          <a:bodyPr/>
          <a:lstStyle/>
          <a:p>
            <a:pPr>
              <a:spcBef>
                <a:spcPct val="40000"/>
              </a:spcBef>
            </a:pPr>
            <a:r>
              <a:rPr lang="es-ES" sz="2400"/>
              <a:t>Gráfico con las variaciones de temperaturas en el hemisferio norte entre el año 1000 y 1999. </a:t>
            </a:r>
          </a:p>
          <a:p>
            <a:pPr>
              <a:spcBef>
                <a:spcPct val="40000"/>
              </a:spcBef>
            </a:pPr>
            <a:r>
              <a:rPr lang="es-ES" sz="2400"/>
              <a:t>Para la época anterior a los instrumentos como el termómetro, las temperaturas se han reconstruido de (azul) promedio de anillos de árboles, corales, testigos de hielo, informes históricos; y en rojo por datos instrumentales. </a:t>
            </a:r>
          </a:p>
          <a:p>
            <a:pPr>
              <a:spcBef>
                <a:spcPct val="40000"/>
              </a:spcBef>
            </a:pPr>
            <a:r>
              <a:rPr lang="es-ES" sz="2400"/>
              <a:t>A la súbita alza de la temperatura registrada desde comienzos del Siglo XX se le llama "fusta de jinete". </a:t>
            </a:r>
          </a:p>
          <a:p>
            <a:pPr>
              <a:spcBef>
                <a:spcPct val="40000"/>
              </a:spcBef>
            </a:pPr>
            <a:r>
              <a:rPr lang="es-ES" sz="2400"/>
              <a:t>Se considera a este gráfico como una de las pruebas fundamentales de la influencia humana en el aumento de la temperatura global.</a:t>
            </a:r>
            <a:r>
              <a:rPr lang="es-ES" sz="1800"/>
              <a:t> </a:t>
            </a:r>
          </a:p>
          <a:p>
            <a:pPr>
              <a:spcBef>
                <a:spcPct val="40000"/>
              </a:spcBef>
              <a:buFont typeface="Wingdings" pitchFamily="2" charset="2"/>
              <a:buNone/>
            </a:pPr>
            <a:r>
              <a:rPr lang="es-ES" sz="1000" b="1">
                <a:solidFill>
                  <a:srgbClr val="000000"/>
                </a:solidFill>
              </a:rPr>
              <a:t>Fuente: IPCC Third Assessment Report - Naciones Unidas.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DCB7ACD7-DC61-4CBD-9E45-7BC408F7C2FB}" type="slidenum">
              <a:rPr lang="es-ES"/>
              <a:pPr/>
              <a:t>15</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510978" name="Rectangle 2"/>
          <p:cNvSpPr>
            <a:spLocks noGrp="1" noChangeArrowheads="1"/>
          </p:cNvSpPr>
          <p:nvPr>
            <p:ph type="title"/>
          </p:nvPr>
        </p:nvSpPr>
        <p:spPr>
          <a:xfrm>
            <a:off x="323850" y="188913"/>
            <a:ext cx="8362950" cy="719137"/>
          </a:xfrm>
        </p:spPr>
        <p:txBody>
          <a:bodyPr/>
          <a:lstStyle/>
          <a:p>
            <a:r>
              <a:rPr lang="es-MX"/>
              <a:t>Estimaciones de la elevación del nivel del mar</a:t>
            </a:r>
            <a:endParaRPr lang="es-ES"/>
          </a:p>
        </p:txBody>
      </p:sp>
      <p:sp>
        <p:nvSpPr>
          <p:cNvPr id="510979" name="Rectangle 3"/>
          <p:cNvSpPr>
            <a:spLocks noGrp="1" noChangeArrowheads="1"/>
          </p:cNvSpPr>
          <p:nvPr>
            <p:ph type="body" idx="1"/>
          </p:nvPr>
        </p:nvSpPr>
        <p:spPr>
          <a:xfrm>
            <a:off x="0" y="836613"/>
            <a:ext cx="8964613" cy="5616575"/>
          </a:xfrm>
        </p:spPr>
        <p:txBody>
          <a:bodyPr/>
          <a:lstStyle/>
          <a:p>
            <a:pPr>
              <a:lnSpc>
                <a:spcPct val="95000"/>
              </a:lnSpc>
              <a:spcBef>
                <a:spcPct val="35000"/>
              </a:spcBef>
              <a:buClr>
                <a:srgbClr val="FF3300"/>
              </a:buClr>
              <a:buFont typeface="Wingdings" pitchFamily="2" charset="2"/>
              <a:buChar char="q"/>
            </a:pPr>
            <a:r>
              <a:rPr lang="es-ES"/>
              <a:t>Según la OMM, el año 2006 ha sido el sexto año más cálido desde que se comenzaron a hacer los registros en 1861. </a:t>
            </a:r>
          </a:p>
          <a:p>
            <a:pPr>
              <a:lnSpc>
                <a:spcPct val="95000"/>
              </a:lnSpc>
              <a:spcBef>
                <a:spcPct val="35000"/>
              </a:spcBef>
              <a:buClr>
                <a:srgbClr val="FF3300"/>
              </a:buClr>
              <a:buFont typeface="Wingdings" pitchFamily="2" charset="2"/>
              <a:buChar char="q"/>
            </a:pPr>
            <a:r>
              <a:rPr lang="es-ES"/>
              <a:t>Científicos de la NASA, utilizando modelos informáticos, añaden que en 2050 el nivel del mar aumentará en la ciudad de Nueva York entre 0,3 y 1 metro, y de 0,20 a 1,80 metros en la región metropolitana para 2080. </a:t>
            </a:r>
          </a:p>
          <a:p>
            <a:pPr>
              <a:lnSpc>
                <a:spcPct val="95000"/>
              </a:lnSpc>
              <a:spcBef>
                <a:spcPct val="35000"/>
              </a:spcBef>
              <a:buClr>
                <a:srgbClr val="FF3300"/>
              </a:buClr>
              <a:buFont typeface="Wingdings" pitchFamily="2" charset="2"/>
              <a:buChar char="q"/>
            </a:pPr>
            <a:r>
              <a:rPr lang="es-ES"/>
              <a:t>“Cuando se habla del cambio climático, una de las consecuencias suele ser la posible subida del nivel del mar. Un incremento de las temperaturas puede contribuir al deshielo de los polos, y una vez que este se comience a producir, puede ponerse en marcha un bucle de realimentación positiva: el mar comenzaría a penetrar en los glaciares, acelerando su fusión, provocando a su vez un mayor incremento del nivel de mar </a:t>
            </a:r>
            <a:r>
              <a:rPr lang="es-ES" sz="1400" b="1">
                <a:solidFill>
                  <a:srgbClr val="000000"/>
                </a:solidFill>
              </a:rPr>
              <a:t>(Singularidad.wordpress.com).</a:t>
            </a:r>
          </a:p>
          <a:p>
            <a:pPr>
              <a:lnSpc>
                <a:spcPct val="95000"/>
              </a:lnSpc>
              <a:spcBef>
                <a:spcPct val="35000"/>
              </a:spcBef>
              <a:buClr>
                <a:srgbClr val="FF3300"/>
              </a:buClr>
              <a:buFont typeface="Wingdings" pitchFamily="2" charset="2"/>
              <a:buChar char="q"/>
            </a:pPr>
            <a:r>
              <a:rPr lang="es-ES"/>
              <a:t>Un informe del Panel Intergubernamental del Cambio Climático (IPPC) indica que el crecimiento del nivel del</a:t>
            </a:r>
            <a:r>
              <a:rPr lang="es-ES" b="1"/>
              <a:t> </a:t>
            </a:r>
            <a:r>
              <a:rPr lang="es-ES"/>
              <a:t>mar de 1993 a 2003, ha sido de unos 3.1 mm/año, para un total de 0.17 m durante el siglo XX, con unas estimaciones máximas para el siglo XXI entre 0.38 m y 0.59 m. </a:t>
            </a:r>
          </a:p>
          <a:p>
            <a:pPr>
              <a:lnSpc>
                <a:spcPct val="95000"/>
              </a:lnSpc>
              <a:spcBef>
                <a:spcPct val="35000"/>
              </a:spcBef>
              <a:buClr>
                <a:srgbClr val="FF3300"/>
              </a:buClr>
              <a:buFont typeface="Wingdings" pitchFamily="2" charset="2"/>
              <a:buChar char="q"/>
            </a:pPr>
            <a:r>
              <a:rPr lang="es-ES"/>
              <a:t>Estas previsiones han de considerarse moderadas en comparación con algunas anteriores que cifraban dicha subida hasta en 1.40 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A15B8985-6B61-4A0F-8678-62CEED71B455}" type="slidenum">
              <a:rPr lang="es-ES"/>
              <a:pPr/>
              <a:t>16</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512002" name="Rectangle 2"/>
          <p:cNvSpPr>
            <a:spLocks noGrp="1" noChangeArrowheads="1"/>
          </p:cNvSpPr>
          <p:nvPr>
            <p:ph type="title"/>
          </p:nvPr>
        </p:nvSpPr>
        <p:spPr>
          <a:xfrm>
            <a:off x="971550" y="333375"/>
            <a:ext cx="7715250" cy="431800"/>
          </a:xfrm>
        </p:spPr>
        <p:txBody>
          <a:bodyPr/>
          <a:lstStyle/>
          <a:p>
            <a:r>
              <a:rPr lang="es-ES"/>
              <a:t>Niveles del mar</a:t>
            </a:r>
          </a:p>
        </p:txBody>
      </p:sp>
      <p:sp>
        <p:nvSpPr>
          <p:cNvPr id="512003" name="Rectangle 3"/>
          <p:cNvSpPr>
            <a:spLocks noGrp="1" noChangeArrowheads="1"/>
          </p:cNvSpPr>
          <p:nvPr>
            <p:ph type="body" sz="half" idx="1"/>
          </p:nvPr>
        </p:nvSpPr>
        <p:spPr>
          <a:xfrm>
            <a:off x="0" y="765175"/>
            <a:ext cx="9144000" cy="2447925"/>
          </a:xfrm>
        </p:spPr>
        <p:txBody>
          <a:bodyPr/>
          <a:lstStyle/>
          <a:p>
            <a:pPr>
              <a:lnSpc>
                <a:spcPct val="95000"/>
              </a:lnSpc>
              <a:spcBef>
                <a:spcPct val="30000"/>
              </a:spcBef>
              <a:buClr>
                <a:srgbClr val="FF3300"/>
              </a:buClr>
              <a:buFont typeface="Wingdings" pitchFamily="2" charset="2"/>
              <a:buChar char="Ø"/>
            </a:pPr>
            <a:r>
              <a:rPr lang="es-ES"/>
              <a:t>Al observar el pasado reciente, se puede ver un continuo aumento en los niveles del mar. El gráfico muestra los niveles del mar en 3 lugares de Europa durante los últimos 300 años. Durante este período el nivel del mar ha crecido 100 milímetros o más. </a:t>
            </a:r>
          </a:p>
          <a:p>
            <a:pPr>
              <a:lnSpc>
                <a:spcPct val="95000"/>
              </a:lnSpc>
              <a:spcBef>
                <a:spcPct val="30000"/>
              </a:spcBef>
              <a:buClr>
                <a:srgbClr val="FF3300"/>
              </a:buClr>
              <a:buFont typeface="Wingdings" pitchFamily="2" charset="2"/>
              <a:buChar char="Ø"/>
            </a:pPr>
            <a:r>
              <a:rPr lang="es-ES"/>
              <a:t>Pero el crecimiento del nivel del mar no es el mismo en todo el mundo. En algunos lugares, el nivel del mar está bajando según estudios de Crecidas y Descensos del Nivel del Mar en el Mundo.</a:t>
            </a:r>
            <a:r>
              <a:rPr lang="es-ES" sz="2400"/>
              <a:t> </a:t>
            </a:r>
            <a:r>
              <a:rPr lang="es-ES" sz="1000"/>
              <a:t>Referencia: Gráfico basado en datos del </a:t>
            </a:r>
            <a:r>
              <a:rPr lang="es-ES" sz="1000">
                <a:hlinkClick r:id="rId2"/>
              </a:rPr>
              <a:t>Intergovernmental Panel on Climate Change (IPCC)</a:t>
            </a:r>
            <a:r>
              <a:rPr lang="es-ES" sz="1000"/>
              <a:t>. </a:t>
            </a:r>
          </a:p>
        </p:txBody>
      </p:sp>
      <p:pic>
        <p:nvPicPr>
          <p:cNvPr id="512004" name="Picture 4" descr="relativeSeaLevel"/>
          <p:cNvPicPr>
            <a:picLocks noChangeAspect="1" noChangeArrowheads="1"/>
          </p:cNvPicPr>
          <p:nvPr>
            <p:ph sz="half" idx="2"/>
          </p:nvPr>
        </p:nvPicPr>
        <p:blipFill>
          <a:blip r:embed="rId3"/>
          <a:srcRect/>
          <a:stretch>
            <a:fillRect/>
          </a:stretch>
        </p:blipFill>
        <p:spPr>
          <a:xfrm>
            <a:off x="395288" y="3213100"/>
            <a:ext cx="8353425" cy="3284538"/>
          </a:xfr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43D4324C-1980-4A9E-A9C2-7E87EACA7DE5}" type="slidenum">
              <a:rPr lang="es-ES"/>
              <a:pPr/>
              <a:t>17</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513026" name="Rectangle 2"/>
          <p:cNvSpPr>
            <a:spLocks noGrp="1" noChangeArrowheads="1"/>
          </p:cNvSpPr>
          <p:nvPr>
            <p:ph type="title"/>
          </p:nvPr>
        </p:nvSpPr>
        <p:spPr>
          <a:xfrm>
            <a:off x="457200" y="404813"/>
            <a:ext cx="8229600" cy="503237"/>
          </a:xfrm>
        </p:spPr>
        <p:txBody>
          <a:bodyPr/>
          <a:lstStyle/>
          <a:p>
            <a:r>
              <a:rPr lang="es-ES"/>
              <a:t>Variaciones del nivel del mar a nivel mundial</a:t>
            </a:r>
          </a:p>
        </p:txBody>
      </p:sp>
      <p:pic>
        <p:nvPicPr>
          <p:cNvPr id="513027" name="Picture 3" descr="seaLevelRiseFall"/>
          <p:cNvPicPr>
            <a:picLocks noChangeAspect="1" noChangeArrowheads="1"/>
          </p:cNvPicPr>
          <p:nvPr>
            <p:ph type="body" idx="1"/>
          </p:nvPr>
        </p:nvPicPr>
        <p:blipFill>
          <a:blip r:embed="rId2"/>
          <a:srcRect/>
          <a:stretch>
            <a:fillRect/>
          </a:stretch>
        </p:blipFill>
        <p:spPr>
          <a:xfrm>
            <a:off x="323850" y="871538"/>
            <a:ext cx="8424863" cy="5489575"/>
          </a:xfrm>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71A304CD-C01A-493D-9953-8851005D54D2}" type="slidenum">
              <a:rPr lang="es-ES"/>
              <a:pPr/>
              <a:t>18</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514050" name="Rectangle 2"/>
          <p:cNvSpPr>
            <a:spLocks noGrp="1" noChangeArrowheads="1"/>
          </p:cNvSpPr>
          <p:nvPr>
            <p:ph type="title"/>
          </p:nvPr>
        </p:nvSpPr>
        <p:spPr>
          <a:xfrm>
            <a:off x="1763713" y="333375"/>
            <a:ext cx="6923087" cy="503238"/>
          </a:xfrm>
        </p:spPr>
        <p:txBody>
          <a:bodyPr/>
          <a:lstStyle/>
          <a:p>
            <a:r>
              <a:rPr lang="es-ES"/>
              <a:t>Impactos del calentamiento global</a:t>
            </a:r>
          </a:p>
        </p:txBody>
      </p:sp>
      <p:sp>
        <p:nvSpPr>
          <p:cNvPr id="514051" name="Rectangle 3"/>
          <p:cNvSpPr>
            <a:spLocks noGrp="1" noChangeArrowheads="1"/>
          </p:cNvSpPr>
          <p:nvPr>
            <p:ph type="body" idx="1"/>
          </p:nvPr>
        </p:nvSpPr>
        <p:spPr>
          <a:xfrm>
            <a:off x="179388" y="836613"/>
            <a:ext cx="8785225" cy="5832475"/>
          </a:xfrm>
        </p:spPr>
        <p:txBody>
          <a:bodyPr/>
          <a:lstStyle/>
          <a:p>
            <a:pPr>
              <a:spcBef>
                <a:spcPct val="40000"/>
              </a:spcBef>
            </a:pPr>
            <a:r>
              <a:rPr lang="es-ES"/>
              <a:t>Las zonas más afectadas a una subida de la temperatura del planeta de casi 2 </a:t>
            </a:r>
            <a:r>
              <a:rPr lang="es-ES" baseline="30000"/>
              <a:t>o</a:t>
            </a:r>
            <a:r>
              <a:rPr lang="es-ES"/>
              <a:t>C  serían la Amazonia y las regiones árticas. La Amazonia sufriría de sequía, de los cambios en el clima por la pérdida de bosques forestales y de los incendios. En las regiones árticas, los bosques boreales y la tundra del Ártico desaparecerían. </a:t>
            </a:r>
          </a:p>
          <a:p>
            <a:pPr>
              <a:spcBef>
                <a:spcPct val="40000"/>
              </a:spcBef>
            </a:pPr>
            <a:r>
              <a:rPr lang="es-ES"/>
              <a:t>Las zonas que padecerían más de pérdida forestal a causa del cambio climático serían la asiática del continente europeo, el este de China, Canadá y América central. Si la temperatura aumenta de 2 o 3 grados, el 30% de sus bosques podrán estar en peligro, y el 60% si supera los 3 grados. </a:t>
            </a:r>
          </a:p>
          <a:p>
            <a:pPr>
              <a:spcBef>
                <a:spcPct val="40000"/>
              </a:spcBef>
            </a:pPr>
            <a:r>
              <a:rPr lang="es-ES"/>
              <a:t>Además, el norte de Canadá y Siberia podrán enfrentarse a incendios. La sequía y la falta de agua dulce constituirían los nuevos problemas relacionados con el cambio climático en otras regiones. </a:t>
            </a:r>
          </a:p>
          <a:p>
            <a:pPr>
              <a:spcBef>
                <a:spcPct val="40000"/>
              </a:spcBef>
            </a:pPr>
            <a:r>
              <a:rPr lang="es-ES"/>
              <a:t>Los periodos de sequía serán cada vez más intensos en la zona oeste del continente africano, el este de EEUU, América central y países del sur de Europa. Se podría generar desborde de ríos, con inundaciones en África tropical y el noroeste de Sudamérica</a:t>
            </a:r>
            <a:r>
              <a:rPr lang="es-ES" sz="1400"/>
              <a:t>. </a:t>
            </a:r>
            <a:r>
              <a:rPr lang="es-ES" sz="1000" b="1" u="sng"/>
              <a:t>Referencia: </a:t>
            </a:r>
            <a:r>
              <a:rPr lang="es-ES" sz="1000" b="1" u="sng">
                <a:hlinkClick r:id="rId2"/>
              </a:rPr>
              <a:t>Jorge Ianiszewski R.</a:t>
            </a:r>
            <a:r>
              <a:rPr lang="es-ES" sz="1000" b="1" u="sng"/>
              <a:t>, 2006</a:t>
            </a:r>
            <a:r>
              <a:rPr lang="es-ES" sz="1000" b="1"/>
              <a:t/>
            </a:r>
            <a:br>
              <a:rPr lang="es-ES" sz="1000" b="1"/>
            </a:br>
            <a:r>
              <a:rPr lang="es-ES" sz="1200"/>
              <a:t>c</a:t>
            </a:r>
            <a:br>
              <a:rPr lang="es-ES" sz="1200"/>
            </a:br>
            <a:endParaRPr lang="es-ES"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9D504A12-0CCF-4851-B190-3C72AB7D2DF5}" type="slidenum">
              <a:rPr lang="es-ES"/>
              <a:pPr/>
              <a:t>19</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516098" name="Rectangle 2"/>
          <p:cNvSpPr>
            <a:spLocks noGrp="1" noChangeArrowheads="1"/>
          </p:cNvSpPr>
          <p:nvPr>
            <p:ph type="title"/>
          </p:nvPr>
        </p:nvSpPr>
        <p:spPr>
          <a:xfrm>
            <a:off x="457200" y="457200"/>
            <a:ext cx="8229600" cy="931863"/>
          </a:xfrm>
        </p:spPr>
        <p:txBody>
          <a:bodyPr/>
          <a:lstStyle/>
          <a:p>
            <a:r>
              <a:rPr lang="es-ES"/>
              <a:t>Fluctuaciones del CO2 y la temperatura</a:t>
            </a:r>
            <a:br>
              <a:rPr lang="es-ES"/>
            </a:br>
            <a:r>
              <a:rPr lang="es-ES" sz="1000" b="0"/>
              <a:t>Referencia: Atina, Chile</a:t>
            </a:r>
          </a:p>
        </p:txBody>
      </p:sp>
      <p:pic>
        <p:nvPicPr>
          <p:cNvPr id="516099" name="Picture 3" descr="calentamiento_global_consiste04"/>
          <p:cNvPicPr>
            <a:picLocks noChangeAspect="1" noChangeArrowheads="1"/>
          </p:cNvPicPr>
          <p:nvPr>
            <p:ph type="body" idx="1"/>
          </p:nvPr>
        </p:nvPicPr>
        <p:blipFill>
          <a:blip r:embed="rId2"/>
          <a:srcRect/>
          <a:stretch>
            <a:fillRect/>
          </a:stretch>
        </p:blipFill>
        <p:spPr>
          <a:xfrm>
            <a:off x="250825" y="1560513"/>
            <a:ext cx="8713788" cy="4676775"/>
          </a:xfrm>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155381DB-3BA6-45E5-924D-E594ECE2C38B}" type="slidenum">
              <a:rPr lang="es-ES"/>
              <a:pPr/>
              <a:t>2</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169986" name="Rectangle 2"/>
          <p:cNvSpPr>
            <a:spLocks noGrp="1" noChangeArrowheads="1"/>
          </p:cNvSpPr>
          <p:nvPr>
            <p:ph type="title"/>
          </p:nvPr>
        </p:nvSpPr>
        <p:spPr>
          <a:xfrm>
            <a:off x="457200" y="549275"/>
            <a:ext cx="8229600" cy="576263"/>
          </a:xfrm>
        </p:spPr>
        <p:txBody>
          <a:bodyPr/>
          <a:lstStyle/>
          <a:p>
            <a:r>
              <a:rPr lang="es-EC">
                <a:latin typeface="Arial" charset="0"/>
              </a:rPr>
              <a:t>Políticas de curso</a:t>
            </a:r>
          </a:p>
        </p:txBody>
      </p:sp>
      <p:sp>
        <p:nvSpPr>
          <p:cNvPr id="169987" name="Rectangle 3"/>
          <p:cNvSpPr>
            <a:spLocks noGrp="1" noChangeArrowheads="1"/>
          </p:cNvSpPr>
          <p:nvPr>
            <p:ph type="body" idx="1"/>
          </p:nvPr>
        </p:nvSpPr>
        <p:spPr>
          <a:xfrm>
            <a:off x="179388" y="1196975"/>
            <a:ext cx="8785225" cy="5661025"/>
          </a:xfrm>
        </p:spPr>
        <p:txBody>
          <a:bodyPr/>
          <a:lstStyle/>
          <a:p>
            <a:pPr>
              <a:lnSpc>
                <a:spcPct val="80000"/>
              </a:lnSpc>
              <a:buClr>
                <a:srgbClr val="FF3300"/>
              </a:buClr>
              <a:buFont typeface="Wingdings" pitchFamily="2" charset="2"/>
              <a:buChar char="q"/>
            </a:pPr>
            <a:r>
              <a:rPr lang="es-EC" b="1">
                <a:solidFill>
                  <a:srgbClr val="FF3300"/>
                </a:solidFill>
              </a:rPr>
              <a:t>Explicación sobre el contenido y alcance de las políticas de curso:</a:t>
            </a:r>
          </a:p>
          <a:p>
            <a:pPr lvl="1">
              <a:lnSpc>
                <a:spcPct val="80000"/>
              </a:lnSpc>
              <a:spcBef>
                <a:spcPct val="40000"/>
              </a:spcBef>
              <a:buClr>
                <a:srgbClr val="000099"/>
              </a:buClr>
              <a:buSzPct val="75000"/>
              <a:buFont typeface="Wingdings" pitchFamily="2" charset="2"/>
              <a:buChar char="ü"/>
            </a:pPr>
            <a:r>
              <a:rPr lang="es-EC" sz="2000"/>
              <a:t>Tareas:			 20%</a:t>
            </a:r>
          </a:p>
          <a:p>
            <a:pPr lvl="1">
              <a:lnSpc>
                <a:spcPct val="80000"/>
              </a:lnSpc>
              <a:buClr>
                <a:srgbClr val="000099"/>
              </a:buClr>
              <a:buSzPct val="75000"/>
              <a:buFont typeface="Wingdings" pitchFamily="2" charset="2"/>
              <a:buChar char="ü"/>
            </a:pPr>
            <a:r>
              <a:rPr lang="es-EC" sz="2000"/>
              <a:t>Trabajo de investigación:	 20%</a:t>
            </a:r>
          </a:p>
          <a:p>
            <a:pPr lvl="1">
              <a:lnSpc>
                <a:spcPct val="80000"/>
              </a:lnSpc>
              <a:buClr>
                <a:srgbClr val="000099"/>
              </a:buClr>
              <a:buSzPct val="75000"/>
              <a:buFont typeface="Wingdings" pitchFamily="2" charset="2"/>
              <a:buChar char="ü"/>
            </a:pPr>
            <a:r>
              <a:rPr lang="es-EC" sz="2000"/>
              <a:t>Examen escrito:		 60%</a:t>
            </a:r>
          </a:p>
          <a:p>
            <a:pPr>
              <a:lnSpc>
                <a:spcPct val="80000"/>
              </a:lnSpc>
              <a:spcBef>
                <a:spcPct val="40000"/>
              </a:spcBef>
              <a:spcAft>
                <a:spcPct val="35000"/>
              </a:spcAft>
              <a:buClr>
                <a:srgbClr val="FF3300"/>
              </a:buClr>
              <a:buFont typeface="Wingdings" pitchFamily="2" charset="2"/>
              <a:buNone/>
            </a:pPr>
            <a:r>
              <a:rPr lang="es-EC" b="1"/>
              <a:t> </a:t>
            </a:r>
            <a:r>
              <a:rPr lang="es-EC"/>
              <a:t>Entrega del documento políticas de curso durante 1era clase.</a:t>
            </a:r>
          </a:p>
          <a:p>
            <a:pPr>
              <a:lnSpc>
                <a:spcPct val="80000"/>
              </a:lnSpc>
              <a:buClr>
                <a:srgbClr val="FF3300"/>
              </a:buClr>
              <a:buFont typeface="Wingdings" pitchFamily="2" charset="2"/>
              <a:buChar char="q"/>
            </a:pPr>
            <a:r>
              <a:rPr lang="es-EC" b="1">
                <a:solidFill>
                  <a:srgbClr val="FF3300"/>
                </a:solidFill>
              </a:rPr>
              <a:t>Definiciones Principales </a:t>
            </a:r>
            <a:br>
              <a:rPr lang="es-EC" b="1">
                <a:solidFill>
                  <a:srgbClr val="FF3300"/>
                </a:solidFill>
              </a:rPr>
            </a:br>
            <a:r>
              <a:rPr lang="es-EC" b="1">
                <a:solidFill>
                  <a:srgbClr val="FF3300"/>
                </a:solidFill>
              </a:rPr>
              <a:t>				Glosario de Términos</a:t>
            </a:r>
            <a:endParaRPr lang="es-EC">
              <a:solidFill>
                <a:srgbClr val="FF3300"/>
              </a:solidFill>
            </a:endParaRPr>
          </a:p>
          <a:p>
            <a:pPr>
              <a:lnSpc>
                <a:spcPct val="80000"/>
              </a:lnSpc>
              <a:buClr>
                <a:srgbClr val="FF3300"/>
              </a:buClr>
              <a:buFont typeface="Wingdings" pitchFamily="2" charset="2"/>
              <a:buChar char="q"/>
            </a:pPr>
            <a:endParaRPr lang="es-EC"/>
          </a:p>
          <a:p>
            <a:pPr>
              <a:lnSpc>
                <a:spcPct val="80000"/>
              </a:lnSpc>
              <a:buClr>
                <a:srgbClr val="FF3300"/>
              </a:buClr>
              <a:buFont typeface="Wingdings" pitchFamily="2" charset="2"/>
              <a:buChar char="q"/>
            </a:pPr>
            <a:r>
              <a:rPr lang="es-EC"/>
              <a:t>Analizar y estudiar el listado de definiciones principales comúnmente utilizadas en el ámbito de la contaminación ambiental.</a:t>
            </a:r>
          </a:p>
          <a:p>
            <a:pPr>
              <a:spcBef>
                <a:spcPct val="50000"/>
              </a:spcBef>
              <a:buClr>
                <a:srgbClr val="FF3300"/>
              </a:buClr>
              <a:buFont typeface="Wingdings" pitchFamily="2" charset="2"/>
              <a:buChar char="q"/>
            </a:pPr>
            <a:r>
              <a:rPr lang="es-EC"/>
              <a:t>El contenido del programa del curso en el formato de la STA està en como documento adjunto en el SIDWeb, y además consta en el desarrollo de las notas de clase. </a:t>
            </a:r>
          </a:p>
          <a:p>
            <a:pPr>
              <a:spcBef>
                <a:spcPct val="50000"/>
              </a:spcBef>
              <a:buClr>
                <a:srgbClr val="FF3300"/>
              </a:buClr>
              <a:buFont typeface="Wingdings" pitchFamily="2" charset="2"/>
              <a:buChar char="q"/>
            </a:pPr>
            <a:r>
              <a:rPr lang="es-EC"/>
              <a:t>También está disponible en la secretaría de la FIMCM.</a:t>
            </a:r>
          </a:p>
          <a:p>
            <a:pPr>
              <a:lnSpc>
                <a:spcPct val="80000"/>
              </a:lnSpc>
              <a:spcBef>
                <a:spcPct val="30000"/>
              </a:spcBef>
              <a:buFont typeface="Wingdings" pitchFamily="2" charset="2"/>
              <a:buNone/>
            </a:pPr>
            <a:r>
              <a:rPr lang="es-EC" sz="1600">
                <a:latin typeface="Arial" charset="0"/>
              </a:rPr>
              <a:t>	</a:t>
            </a:r>
            <a:endParaRPr lang="es-EC" sz="1200">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F452CA3F-14F7-44D6-9F96-418FE9D12F50}" type="slidenum">
              <a:rPr lang="es-ES"/>
              <a:pPr/>
              <a:t>20</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438278" name="Rectangle 6"/>
          <p:cNvSpPr>
            <a:spLocks noGrp="1" noChangeArrowheads="1"/>
          </p:cNvSpPr>
          <p:nvPr>
            <p:ph type="title"/>
          </p:nvPr>
        </p:nvSpPr>
        <p:spPr>
          <a:xfrm>
            <a:off x="457200" y="457200"/>
            <a:ext cx="8229600" cy="811213"/>
          </a:xfrm>
        </p:spPr>
        <p:txBody>
          <a:bodyPr/>
          <a:lstStyle/>
          <a:p>
            <a:r>
              <a:rPr lang="es-EC"/>
              <a:t>Predicciones a futuro </a:t>
            </a:r>
            <a:r>
              <a:rPr lang="es-EC" sz="1000"/>
              <a:t>Fuente BBC News</a:t>
            </a:r>
            <a:endParaRPr lang="es-ES" sz="1000"/>
          </a:p>
        </p:txBody>
      </p:sp>
      <p:sp>
        <p:nvSpPr>
          <p:cNvPr id="438281" name="Rectangle 9"/>
          <p:cNvSpPr>
            <a:spLocks noGrp="1" noChangeArrowheads="1"/>
          </p:cNvSpPr>
          <p:nvPr>
            <p:ph type="body" sz="half" idx="1"/>
          </p:nvPr>
        </p:nvSpPr>
        <p:spPr>
          <a:xfrm>
            <a:off x="179388" y="1196975"/>
            <a:ext cx="8775700" cy="2160588"/>
          </a:xfrm>
        </p:spPr>
        <p:txBody>
          <a:bodyPr/>
          <a:lstStyle/>
          <a:p>
            <a:pPr>
              <a:buClr>
                <a:schemeClr val="tx1"/>
              </a:buClr>
              <a:buSzTx/>
              <a:buFont typeface="Wingdings" pitchFamily="2" charset="2"/>
              <a:buChar char="Ø"/>
            </a:pPr>
            <a:r>
              <a:rPr lang="es-ES"/>
              <a:t>Científicos predicen que el planeta Tierra se calentará en el orden de 1.4 - 5.8 </a:t>
            </a:r>
            <a:r>
              <a:rPr lang="es-ES" baseline="30000"/>
              <a:t>o </a:t>
            </a:r>
            <a:r>
              <a:rPr lang="es-ES"/>
              <a:t>C para el año 2100. </a:t>
            </a:r>
          </a:p>
          <a:p>
            <a:pPr>
              <a:buClr>
                <a:schemeClr val="tx1"/>
              </a:buClr>
              <a:buSzTx/>
              <a:buFont typeface="Wingdings" pitchFamily="2" charset="2"/>
              <a:buChar char="Ø"/>
            </a:pPr>
            <a:r>
              <a:rPr lang="es-ES"/>
              <a:t>Algunos atribuyen este calentamiento a la emisión de gases de combustibles fósiles y otras actividades humanas. Los escenarios se presentan en la imagen.</a:t>
            </a:r>
          </a:p>
        </p:txBody>
      </p:sp>
      <p:pic>
        <p:nvPicPr>
          <p:cNvPr id="438277" name="Picture 5" descr="temp_change_inf416"/>
          <p:cNvPicPr>
            <a:picLocks noChangeAspect="1" noChangeArrowheads="1"/>
          </p:cNvPicPr>
          <p:nvPr>
            <p:ph sz="half" idx="2"/>
          </p:nvPr>
        </p:nvPicPr>
        <p:blipFill>
          <a:blip r:embed="rId2"/>
          <a:srcRect/>
          <a:stretch>
            <a:fillRect/>
          </a:stretch>
        </p:blipFill>
        <p:spPr>
          <a:xfrm>
            <a:off x="1331913" y="2997200"/>
            <a:ext cx="6696075" cy="3860800"/>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pie de página"/>
          <p:cNvSpPr>
            <a:spLocks noGrp="1"/>
          </p:cNvSpPr>
          <p:nvPr>
            <p:ph type="ftr" sz="quarter" idx="10"/>
          </p:nvPr>
        </p:nvSpPr>
        <p:spPr/>
        <p:txBody>
          <a:bodyPr/>
          <a:lstStyle/>
          <a:p>
            <a:r>
              <a:rPr lang="es-ES"/>
              <a:t>Contaminación Ambiental. FIMCM-ESPOL</a:t>
            </a:r>
          </a:p>
        </p:txBody>
      </p:sp>
      <p:sp>
        <p:nvSpPr>
          <p:cNvPr id="6" name="4 Marcador de número de diapositiva"/>
          <p:cNvSpPr>
            <a:spLocks noGrp="1"/>
          </p:cNvSpPr>
          <p:nvPr>
            <p:ph type="sldNum" sz="quarter" idx="11"/>
          </p:nvPr>
        </p:nvSpPr>
        <p:spPr/>
        <p:txBody>
          <a:bodyPr/>
          <a:lstStyle/>
          <a:p>
            <a:fld id="{B8A20ECF-4D33-4070-9692-DF6F46B4C59F}" type="slidenum">
              <a:rPr lang="es-ES"/>
              <a:pPr/>
              <a:t>21</a:t>
            </a:fld>
            <a:endParaRPr lang="es-ES"/>
          </a:p>
        </p:txBody>
      </p:sp>
      <p:sp>
        <p:nvSpPr>
          <p:cNvPr id="7" name="5 Marcador de fecha"/>
          <p:cNvSpPr>
            <a:spLocks noGrp="1"/>
          </p:cNvSpPr>
          <p:nvPr>
            <p:ph type="dt" sz="half" idx="12"/>
          </p:nvPr>
        </p:nvSpPr>
        <p:spPr/>
        <p:txBody>
          <a:bodyPr/>
          <a:lstStyle/>
          <a:p>
            <a:r>
              <a:rPr lang="es-ES"/>
              <a:t>Jose V. Chang Gómez</a:t>
            </a:r>
          </a:p>
        </p:txBody>
      </p:sp>
      <p:sp>
        <p:nvSpPr>
          <p:cNvPr id="314370" name="Rectangle 2"/>
          <p:cNvSpPr>
            <a:spLocks noGrp="1" noChangeArrowheads="1"/>
          </p:cNvSpPr>
          <p:nvPr>
            <p:ph type="title"/>
          </p:nvPr>
        </p:nvSpPr>
        <p:spPr>
          <a:xfrm>
            <a:off x="900113" y="468313"/>
            <a:ext cx="7669212" cy="1089025"/>
          </a:xfrm>
          <a:noFill/>
          <a:ln/>
        </p:spPr>
        <p:txBody>
          <a:bodyPr lIns="90488" tIns="44450" rIns="90488" bIns="44450"/>
          <a:lstStyle/>
          <a:p>
            <a:r>
              <a:rPr lang="es-ES" sz="2000" b="0"/>
              <a:t/>
            </a:r>
            <a:br>
              <a:rPr lang="es-ES" sz="2000" b="0"/>
            </a:br>
            <a:r>
              <a:rPr lang="es-ES"/>
              <a:t>Gases de invernadero (GEI´s)</a:t>
            </a:r>
            <a:br>
              <a:rPr lang="es-ES"/>
            </a:br>
            <a:r>
              <a:rPr lang="es-ES"/>
              <a:t>responsables del Calentamiento Global</a:t>
            </a:r>
          </a:p>
        </p:txBody>
      </p:sp>
      <p:graphicFrame>
        <p:nvGraphicFramePr>
          <p:cNvPr id="314371" name="Object 3"/>
          <p:cNvGraphicFramePr>
            <a:graphicFrameLocks/>
          </p:cNvGraphicFramePr>
          <p:nvPr>
            <p:ph type="tbl" idx="1"/>
          </p:nvPr>
        </p:nvGraphicFramePr>
        <p:xfrm>
          <a:off x="395288" y="1989138"/>
          <a:ext cx="8748712" cy="4679950"/>
        </p:xfrm>
        <a:graphic>
          <a:graphicData uri="http://schemas.openxmlformats.org/presentationml/2006/ole">
            <p:oleObj spid="_x0000_s314371" name="Documento" r:id="rId3" imgW="7771952" imgH="6399161" progId="Word.Document.8">
              <p:embed/>
            </p:oleObj>
          </a:graphicData>
        </a:graphic>
      </p:graphicFrame>
      <p:sp>
        <p:nvSpPr>
          <p:cNvPr id="314372" name="Rectangle 4"/>
          <p:cNvSpPr>
            <a:spLocks noChangeArrowheads="1"/>
          </p:cNvSpPr>
          <p:nvPr/>
        </p:nvSpPr>
        <p:spPr bwMode="auto">
          <a:xfrm>
            <a:off x="827088" y="5876925"/>
            <a:ext cx="6121400" cy="301625"/>
          </a:xfrm>
          <a:prstGeom prst="rect">
            <a:avLst/>
          </a:prstGeom>
          <a:noFill/>
          <a:ln w="12700">
            <a:noFill/>
            <a:miter lim="800000"/>
            <a:headEnd/>
            <a:tailEnd/>
          </a:ln>
          <a:effectLst/>
        </p:spPr>
        <p:txBody>
          <a:bodyPr lIns="90488" tIns="44450" rIns="90488" bIns="44450">
            <a:spAutoFit/>
          </a:bodyPr>
          <a:lstStyle/>
          <a:p>
            <a:pPr eaLnBrk="0" hangingPunct="0"/>
            <a:r>
              <a:rPr lang="es-ES" sz="1400">
                <a:latin typeface="Book Antiqua" pitchFamily="18" charset="0"/>
              </a:rPr>
              <a:t>Fuente: Wijetilleke &amp; Karunaratne, World Bank Tech. Paper No. 278, 1995</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8A9E1219-404A-4CAF-AD2C-CC16E69008AE}" type="slidenum">
              <a:rPr lang="es-ES"/>
              <a:pPr/>
              <a:t>22</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412674" name="Rectangle 2"/>
          <p:cNvSpPr>
            <a:spLocks noGrp="1" noChangeArrowheads="1"/>
          </p:cNvSpPr>
          <p:nvPr>
            <p:ph type="title"/>
          </p:nvPr>
        </p:nvSpPr>
        <p:spPr>
          <a:xfrm>
            <a:off x="457200" y="457200"/>
            <a:ext cx="8229600" cy="739775"/>
          </a:xfrm>
        </p:spPr>
        <p:txBody>
          <a:bodyPr/>
          <a:lstStyle/>
          <a:p>
            <a:r>
              <a:rPr lang="es-EC"/>
              <a:t>Efecto Invernadero</a:t>
            </a:r>
          </a:p>
        </p:txBody>
      </p:sp>
      <p:sp>
        <p:nvSpPr>
          <p:cNvPr id="412675" name="Rectangle 3"/>
          <p:cNvSpPr>
            <a:spLocks noGrp="1" noChangeArrowheads="1"/>
          </p:cNvSpPr>
          <p:nvPr>
            <p:ph type="body" idx="1"/>
          </p:nvPr>
        </p:nvSpPr>
        <p:spPr>
          <a:xfrm>
            <a:off x="250825" y="1341438"/>
            <a:ext cx="8704263" cy="5256212"/>
          </a:xfrm>
        </p:spPr>
        <p:txBody>
          <a:bodyPr/>
          <a:lstStyle/>
          <a:p>
            <a:pPr>
              <a:spcBef>
                <a:spcPct val="50000"/>
              </a:spcBef>
              <a:buFont typeface="Wingdings" pitchFamily="2" charset="2"/>
              <a:buChar char="Ø"/>
            </a:pPr>
            <a:r>
              <a:rPr lang="es-EC"/>
              <a:t>Se denomina </a:t>
            </a:r>
            <a:r>
              <a:rPr lang="es-EC" b="1"/>
              <a:t>efecto invernadero</a:t>
            </a:r>
            <a:r>
              <a:rPr lang="es-EC"/>
              <a:t> a la absorción, por parte de la atmósfera, de emisiones infrarrojas impidiendo que escapen al espacio exterior aumentando por tanto las temperaturas medias del planeta.</a:t>
            </a:r>
          </a:p>
          <a:p>
            <a:pPr>
              <a:spcBef>
                <a:spcPct val="50000"/>
              </a:spcBef>
              <a:buFont typeface="Wingdings" pitchFamily="2" charset="2"/>
              <a:buChar char="Ø"/>
            </a:pPr>
            <a:r>
              <a:rPr lang="es-EC"/>
              <a:t>El </a:t>
            </a:r>
            <a:r>
              <a:rPr lang="es-EC" b="1"/>
              <a:t>efecto invernadero</a:t>
            </a:r>
            <a:r>
              <a:rPr lang="es-EC"/>
              <a:t> evita que el calor del sol deje la atmósfera y vuelva al espacio. Esto calienta la superficie de la tierra con lo cual se produce el efecto invernadero. </a:t>
            </a:r>
          </a:p>
          <a:p>
            <a:pPr>
              <a:spcBef>
                <a:spcPct val="50000"/>
              </a:spcBef>
              <a:buFont typeface="Wingdings" pitchFamily="2" charset="2"/>
              <a:buChar char="Ø"/>
            </a:pPr>
            <a:r>
              <a:rPr lang="es-EC"/>
              <a:t>Existe una cierta cantidad de gases de efecto invernadero en la atmósfera necesaria para calentar la tierra. </a:t>
            </a:r>
          </a:p>
          <a:p>
            <a:pPr>
              <a:spcBef>
                <a:spcPct val="50000"/>
              </a:spcBef>
              <a:buFont typeface="Wingdings" pitchFamily="2" charset="2"/>
              <a:buChar char="Ø"/>
            </a:pPr>
            <a:r>
              <a:rPr lang="es-EC"/>
              <a:t>Actividades como la quema de combustible fósil crean una capa gaseosa demasiado densa para permitir que escape el calor. </a:t>
            </a:r>
          </a:p>
          <a:p>
            <a:pPr>
              <a:spcBef>
                <a:spcPct val="50000"/>
              </a:spcBef>
              <a:buFont typeface="Wingdings" pitchFamily="2" charset="2"/>
              <a:buChar char="Ø"/>
            </a:pPr>
            <a:r>
              <a:rPr lang="es-EC"/>
              <a:t>Científicos consideran que como consecuencia se está produciendo el calentamiento global. </a:t>
            </a:r>
            <a:endParaRPr lang="es-EC"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D7D364CE-F78D-4C8F-9052-50AC2DA11E22}" type="slidenum">
              <a:rPr lang="es-ES"/>
              <a:pPr/>
              <a:t>23</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406541" name="Rectangle 13"/>
          <p:cNvSpPr>
            <a:spLocks noGrp="1" noChangeArrowheads="1"/>
          </p:cNvSpPr>
          <p:nvPr>
            <p:ph type="title"/>
          </p:nvPr>
        </p:nvSpPr>
        <p:spPr>
          <a:xfrm>
            <a:off x="900113" y="404813"/>
            <a:ext cx="8043862" cy="503237"/>
          </a:xfrm>
        </p:spPr>
        <p:txBody>
          <a:bodyPr/>
          <a:lstStyle/>
          <a:p>
            <a:r>
              <a:rPr lang="es-EC"/>
              <a:t>Esquema del Efecto Invernadero</a:t>
            </a:r>
          </a:p>
        </p:txBody>
      </p:sp>
      <p:pic>
        <p:nvPicPr>
          <p:cNvPr id="406543" name="Picture 15"/>
          <p:cNvPicPr>
            <a:picLocks noChangeAspect="1" noChangeArrowheads="1"/>
          </p:cNvPicPr>
          <p:nvPr>
            <p:ph sz="half" idx="1"/>
          </p:nvPr>
        </p:nvPicPr>
        <p:blipFill>
          <a:blip r:embed="rId2"/>
          <a:srcRect/>
          <a:stretch>
            <a:fillRect/>
          </a:stretch>
        </p:blipFill>
        <p:spPr>
          <a:xfrm>
            <a:off x="1331913" y="981075"/>
            <a:ext cx="6553200" cy="2628900"/>
          </a:xfrm>
        </p:spPr>
      </p:pic>
      <p:sp>
        <p:nvSpPr>
          <p:cNvPr id="406548" name="Rectangle 20"/>
          <p:cNvSpPr>
            <a:spLocks noGrp="1" noChangeArrowheads="1"/>
          </p:cNvSpPr>
          <p:nvPr>
            <p:ph type="body" sz="half" idx="2"/>
          </p:nvPr>
        </p:nvSpPr>
        <p:spPr>
          <a:xfrm>
            <a:off x="179388" y="3573463"/>
            <a:ext cx="8775700" cy="3095625"/>
          </a:xfrm>
        </p:spPr>
        <p:txBody>
          <a:bodyPr/>
          <a:lstStyle/>
          <a:p>
            <a:pPr>
              <a:spcBef>
                <a:spcPct val="50000"/>
              </a:spcBef>
              <a:buFont typeface="Wingdings" pitchFamily="2" charset="2"/>
              <a:buChar char="Ø"/>
            </a:pPr>
            <a:r>
              <a:rPr lang="es-EC" sz="1800"/>
              <a:t>Cuando la luz del Sol alcanza la Tierra ésta se calienta. Como la Tierra no puede almacenar este calor indefinidamente envía una parte de nuevo al espacio. La radiación emitida desde la Tierra no es la misma que la que recibe del Sol: la que emite el sol es visible (VIS) y ultravioleta (UV), mientras que la energía que se emite desde la Tierra no es visible y es menos energética, se llama infrarroja (IR) o radiación de onda larga.</a:t>
            </a:r>
          </a:p>
          <a:p>
            <a:pPr>
              <a:spcBef>
                <a:spcPct val="50000"/>
              </a:spcBef>
              <a:buFont typeface="Wingdings" pitchFamily="2" charset="2"/>
              <a:buChar char="Ø"/>
            </a:pPr>
            <a:r>
              <a:rPr lang="es-EC" sz="1800"/>
              <a:t>Si la Tierra no enviara al espacio la energía que recibe del sol, esta se acumularía y calentaría cada vez más. Pero esto no ocurre porque la energía está en equilibrio. Esta imagen muestra la radiación solar (amarillo) y la infrarroja (rojo) </a:t>
            </a:r>
          </a:p>
          <a:p>
            <a:pPr>
              <a:spcBef>
                <a:spcPct val="50000"/>
              </a:spcBef>
              <a:buFont typeface="Wingdings" pitchFamily="2" charset="2"/>
              <a:buChar char="Ø"/>
            </a:pPr>
            <a:r>
              <a:rPr lang="es-EC" sz="900"/>
              <a:t>Ref.: Environmental Science Published for Everybody round the Earth, Dr. Elmar Uherek - MPI for Chemistry, Mainz, 2004</a:t>
            </a:r>
            <a:br>
              <a:rPr lang="es-EC" sz="900"/>
            </a:br>
            <a:endParaRPr lang="es-EC" sz="9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D31E311A-9101-4AA1-85FF-7013202F56A0}" type="slidenum">
              <a:rPr lang="es-ES"/>
              <a:pPr/>
              <a:t>24</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499714" name="Rectangle 2"/>
          <p:cNvSpPr>
            <a:spLocks noGrp="1" noChangeArrowheads="1"/>
          </p:cNvSpPr>
          <p:nvPr>
            <p:ph type="title"/>
          </p:nvPr>
        </p:nvSpPr>
        <p:spPr>
          <a:xfrm>
            <a:off x="457200" y="457200"/>
            <a:ext cx="8229600" cy="955675"/>
          </a:xfrm>
        </p:spPr>
        <p:txBody>
          <a:bodyPr/>
          <a:lstStyle/>
          <a:p>
            <a:r>
              <a:rPr lang="es-EC" sz="2400" b="0"/>
              <a:t>¿</a:t>
            </a:r>
            <a:r>
              <a:rPr lang="es-EC"/>
              <a:t>Qué ocurre cuando la radiación </a:t>
            </a:r>
            <a:br>
              <a:rPr lang="es-EC"/>
            </a:br>
            <a:r>
              <a:rPr lang="es-EC"/>
              <a:t>atraviesa la atmósfera</a:t>
            </a:r>
            <a:r>
              <a:rPr lang="es-EC" b="0"/>
              <a:t>? </a:t>
            </a:r>
            <a:r>
              <a:rPr lang="es-EC" sz="1400" b="0"/>
              <a:t>Ver gráfico del Efecto de Invernadero</a:t>
            </a:r>
            <a:r>
              <a:rPr lang="es-EC" sz="1200" b="0"/>
              <a:t> </a:t>
            </a:r>
          </a:p>
        </p:txBody>
      </p:sp>
      <p:sp>
        <p:nvSpPr>
          <p:cNvPr id="499715" name="Rectangle 3"/>
          <p:cNvSpPr>
            <a:spLocks noGrp="1" noChangeArrowheads="1"/>
          </p:cNvSpPr>
          <p:nvPr>
            <p:ph type="body" idx="1"/>
          </p:nvPr>
        </p:nvSpPr>
        <p:spPr>
          <a:xfrm>
            <a:off x="179388" y="1484313"/>
            <a:ext cx="8785225" cy="5184775"/>
          </a:xfrm>
        </p:spPr>
        <p:txBody>
          <a:bodyPr/>
          <a:lstStyle/>
          <a:p>
            <a:pPr>
              <a:spcBef>
                <a:spcPct val="50000"/>
              </a:spcBef>
              <a:buFont typeface="Wingdings" pitchFamily="2" charset="2"/>
              <a:buNone/>
            </a:pPr>
            <a:r>
              <a:rPr lang="es-EC" sz="1600" b="1"/>
              <a:t>     (1)</a:t>
            </a:r>
            <a:r>
              <a:rPr lang="es-EC" sz="1600"/>
              <a:t> La luz es la fuente de energía y radiación que recibe la Tierra desde el espacio. </a:t>
            </a:r>
            <a:br>
              <a:rPr lang="es-EC" sz="1600"/>
            </a:br>
            <a:r>
              <a:rPr lang="es-EC" sz="1600" b="1"/>
              <a:t>(2)</a:t>
            </a:r>
            <a:r>
              <a:rPr lang="es-EC" sz="1600"/>
              <a:t> Una parte de la luz alcanza la superficie de la Tierra y es absorbida. </a:t>
            </a:r>
            <a:br>
              <a:rPr lang="es-EC" sz="1600"/>
            </a:br>
            <a:r>
              <a:rPr lang="es-EC" sz="1600" b="1"/>
              <a:t>(3)</a:t>
            </a:r>
            <a:r>
              <a:rPr lang="es-EC" sz="1600"/>
              <a:t>La superficie de la Tierra capta toda la radiación, devuelve una parte (reflexión).  </a:t>
            </a:r>
            <a:br>
              <a:rPr lang="es-EC" sz="1600"/>
            </a:br>
            <a:r>
              <a:rPr lang="es-EC" sz="1600" b="1"/>
              <a:t>(4) </a:t>
            </a:r>
            <a:r>
              <a:rPr lang="es-EC" sz="1600"/>
              <a:t>La reflexión no sólo ocurre en la superficie de la Tierra, una parte de la radiación se envía desde la parte superior de las nubes o por los aerosoles. </a:t>
            </a:r>
            <a:br>
              <a:rPr lang="es-EC" sz="1600"/>
            </a:br>
            <a:r>
              <a:rPr lang="es-EC" sz="1600" b="1"/>
              <a:t>(5) </a:t>
            </a:r>
            <a:r>
              <a:rPr lang="es-EC" sz="1600"/>
              <a:t>La absorción de radiación no se produce sólo en la superficie de la Tierra, ya que las partículas del aire y moléculas de gas también lo hacen. </a:t>
            </a:r>
          </a:p>
          <a:p>
            <a:pPr>
              <a:spcBef>
                <a:spcPct val="50000"/>
              </a:spcBef>
              <a:buFont typeface="Wingdings" pitchFamily="2" charset="2"/>
              <a:buNone/>
            </a:pPr>
            <a:r>
              <a:rPr lang="es-EC" sz="1600" b="1"/>
              <a:t>La porción de radiación que alcanza la superficie de la Tierra la calienta y la devuelve en forma de radiación infrarroja.  ¿ Qué ocurre con esta radiación calorífica?. </a:t>
            </a:r>
          </a:p>
          <a:p>
            <a:pPr>
              <a:spcBef>
                <a:spcPct val="50000"/>
              </a:spcBef>
              <a:buFont typeface="Wingdings" pitchFamily="2" charset="2"/>
              <a:buNone/>
            </a:pPr>
            <a:r>
              <a:rPr lang="es-EC" sz="1600" b="1"/>
              <a:t>	(6) </a:t>
            </a:r>
            <a:r>
              <a:rPr lang="es-EC" sz="1600"/>
              <a:t>La superficie de la Tierra calentada por el Sol es, a su vez, una fuente de radiación calorífica (radiación infrarroja de onda larga). </a:t>
            </a:r>
            <a:br>
              <a:rPr lang="es-EC" sz="1600"/>
            </a:br>
            <a:r>
              <a:rPr lang="es-EC" sz="1600" b="1"/>
              <a:t>(7)</a:t>
            </a:r>
            <a:r>
              <a:rPr lang="es-EC" sz="1600"/>
              <a:t> Una parte de la energía se utiliza para la evaporación del agua. </a:t>
            </a:r>
            <a:br>
              <a:rPr lang="es-EC" sz="1600"/>
            </a:br>
            <a:r>
              <a:rPr lang="es-EC" sz="1600" b="1"/>
              <a:t>(8)</a:t>
            </a:r>
            <a:r>
              <a:rPr lang="es-EC" sz="1600"/>
              <a:t> Una parte de la radiación infrarroja es devuelta directamente al espacio. </a:t>
            </a:r>
            <a:br>
              <a:rPr lang="es-EC" sz="1600"/>
            </a:br>
            <a:r>
              <a:rPr lang="es-EC" sz="1600" b="1"/>
              <a:t>(9)</a:t>
            </a:r>
            <a:r>
              <a:rPr lang="es-EC" sz="1600"/>
              <a:t> Las nubes reflejan luz solar, también absorben y reemiten radiación infrarroja hacia la Tierra.</a:t>
            </a:r>
          </a:p>
          <a:p>
            <a:pPr>
              <a:spcBef>
                <a:spcPct val="30000"/>
              </a:spcBef>
              <a:buFont typeface="Wingdings" pitchFamily="2" charset="2"/>
              <a:buNone/>
            </a:pPr>
            <a:r>
              <a:rPr lang="es-EC" sz="1600" b="1"/>
              <a:t>	(10)</a:t>
            </a:r>
            <a:r>
              <a:rPr lang="es-EC" sz="1600"/>
              <a:t> Hay partículas y gases en el aire que absorben radiación infrarroja. Se llaman gases de efecto invernadero y mantienen la radiación calorífica cercana al suelo.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pie de página"/>
          <p:cNvSpPr>
            <a:spLocks noGrp="1"/>
          </p:cNvSpPr>
          <p:nvPr>
            <p:ph type="ftr" sz="quarter" idx="10"/>
          </p:nvPr>
        </p:nvSpPr>
        <p:spPr/>
        <p:txBody>
          <a:bodyPr/>
          <a:lstStyle/>
          <a:p>
            <a:r>
              <a:rPr lang="es-ES"/>
              <a:t>Contaminación Ambiental. FIMCM-ESPOL</a:t>
            </a:r>
          </a:p>
        </p:txBody>
      </p:sp>
      <p:sp>
        <p:nvSpPr>
          <p:cNvPr id="6" name="3 Marcador de número de diapositiva"/>
          <p:cNvSpPr>
            <a:spLocks noGrp="1"/>
          </p:cNvSpPr>
          <p:nvPr>
            <p:ph type="sldNum" sz="quarter" idx="11"/>
          </p:nvPr>
        </p:nvSpPr>
        <p:spPr/>
        <p:txBody>
          <a:bodyPr/>
          <a:lstStyle/>
          <a:p>
            <a:fld id="{F3BA0C51-9E92-400B-AD2C-BAC4120396C7}" type="slidenum">
              <a:rPr lang="es-ES"/>
              <a:pPr/>
              <a:t>25</a:t>
            </a:fld>
            <a:endParaRPr lang="es-ES"/>
          </a:p>
        </p:txBody>
      </p:sp>
      <p:sp>
        <p:nvSpPr>
          <p:cNvPr id="7" name="4 Marcador de fecha"/>
          <p:cNvSpPr>
            <a:spLocks noGrp="1"/>
          </p:cNvSpPr>
          <p:nvPr>
            <p:ph type="dt" sz="half" idx="12"/>
          </p:nvPr>
        </p:nvSpPr>
        <p:spPr/>
        <p:txBody>
          <a:bodyPr/>
          <a:lstStyle/>
          <a:p>
            <a:r>
              <a:rPr lang="es-ES"/>
              <a:t>Jose V. Chang Gómez</a:t>
            </a:r>
          </a:p>
        </p:txBody>
      </p:sp>
      <p:graphicFrame>
        <p:nvGraphicFramePr>
          <p:cNvPr id="315395" name="Object 3"/>
          <p:cNvGraphicFramePr>
            <a:graphicFrameLocks/>
          </p:cNvGraphicFramePr>
          <p:nvPr>
            <p:ph/>
          </p:nvPr>
        </p:nvGraphicFramePr>
        <p:xfrm>
          <a:off x="539750" y="1773238"/>
          <a:ext cx="8415338" cy="4392612"/>
        </p:xfrm>
        <a:graphic>
          <a:graphicData uri="http://schemas.openxmlformats.org/presentationml/2006/ole">
            <p:oleObj spid="_x0000_s315395" name="Documento" r:id="rId3" imgW="7816266" imgH="5143449" progId="Word.Document.8">
              <p:embed/>
            </p:oleObj>
          </a:graphicData>
        </a:graphic>
      </p:graphicFrame>
      <p:sp>
        <p:nvSpPr>
          <p:cNvPr id="315394" name="Rectangle 2"/>
          <p:cNvSpPr>
            <a:spLocks noGrp="1" noChangeArrowheads="1"/>
          </p:cNvSpPr>
          <p:nvPr>
            <p:ph type="title" idx="4294967295"/>
          </p:nvPr>
        </p:nvSpPr>
        <p:spPr>
          <a:xfrm>
            <a:off x="468313" y="617538"/>
            <a:ext cx="8064500" cy="939800"/>
          </a:xfrm>
          <a:noFill/>
          <a:ln/>
        </p:spPr>
        <p:txBody>
          <a:bodyPr lIns="90488" tIns="44450" rIns="90488" bIns="44450"/>
          <a:lstStyle/>
          <a:p>
            <a:r>
              <a:rPr lang="es-ES"/>
              <a:t>Concentración en la atmósfera de gases 		causantes del Calentamiento Global</a:t>
            </a:r>
          </a:p>
        </p:txBody>
      </p:sp>
      <p:sp>
        <p:nvSpPr>
          <p:cNvPr id="315396" name="Rectangle 4"/>
          <p:cNvSpPr>
            <a:spLocks noChangeArrowheads="1"/>
          </p:cNvSpPr>
          <p:nvPr/>
        </p:nvSpPr>
        <p:spPr bwMode="auto">
          <a:xfrm>
            <a:off x="619125" y="6165850"/>
            <a:ext cx="6761163" cy="271463"/>
          </a:xfrm>
          <a:prstGeom prst="rect">
            <a:avLst/>
          </a:prstGeom>
          <a:noFill/>
          <a:ln w="12700">
            <a:noFill/>
            <a:miter lim="800000"/>
            <a:headEnd/>
            <a:tailEnd/>
          </a:ln>
          <a:effectLst/>
        </p:spPr>
        <p:txBody>
          <a:bodyPr lIns="90488" tIns="44450" rIns="90488" bIns="44450">
            <a:spAutoFit/>
          </a:bodyPr>
          <a:lstStyle/>
          <a:p>
            <a:pPr eaLnBrk="0" hangingPunct="0"/>
            <a:r>
              <a:rPr lang="es-ES" sz="1200">
                <a:latin typeface="Book Antiqua" pitchFamily="18" charset="0"/>
              </a:rPr>
              <a:t>Fuente: Wijetilleke &amp; Karunaratne, World Bank Tech. Paper No. 278, 1995</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pie de página"/>
          <p:cNvSpPr>
            <a:spLocks noGrp="1"/>
          </p:cNvSpPr>
          <p:nvPr>
            <p:ph type="ftr" sz="quarter" idx="10"/>
          </p:nvPr>
        </p:nvSpPr>
        <p:spPr/>
        <p:txBody>
          <a:bodyPr/>
          <a:lstStyle/>
          <a:p>
            <a:r>
              <a:rPr lang="es-ES"/>
              <a:t>Contaminación Ambiental. FIMCM-ESPOL</a:t>
            </a:r>
          </a:p>
        </p:txBody>
      </p:sp>
      <p:sp>
        <p:nvSpPr>
          <p:cNvPr id="5" name="3 Marcador de número de diapositiva"/>
          <p:cNvSpPr>
            <a:spLocks noGrp="1"/>
          </p:cNvSpPr>
          <p:nvPr>
            <p:ph type="sldNum" sz="quarter" idx="11"/>
          </p:nvPr>
        </p:nvSpPr>
        <p:spPr/>
        <p:txBody>
          <a:bodyPr/>
          <a:lstStyle/>
          <a:p>
            <a:fld id="{E6F0CF86-FD99-4300-98E3-947894462662}" type="slidenum">
              <a:rPr lang="es-ES"/>
              <a:pPr/>
              <a:t>26</a:t>
            </a:fld>
            <a:endParaRPr lang="es-ES"/>
          </a:p>
        </p:txBody>
      </p:sp>
      <p:sp>
        <p:nvSpPr>
          <p:cNvPr id="6" name="4 Marcador de fecha"/>
          <p:cNvSpPr>
            <a:spLocks noGrp="1"/>
          </p:cNvSpPr>
          <p:nvPr>
            <p:ph type="dt" sz="half" idx="12"/>
          </p:nvPr>
        </p:nvSpPr>
        <p:spPr/>
        <p:txBody>
          <a:bodyPr/>
          <a:lstStyle/>
          <a:p>
            <a:r>
              <a:rPr lang="es-ES"/>
              <a:t>Jose V. Chang Gómez</a:t>
            </a:r>
          </a:p>
        </p:txBody>
      </p:sp>
      <p:sp>
        <p:nvSpPr>
          <p:cNvPr id="316418" name="Rectangle 2"/>
          <p:cNvSpPr>
            <a:spLocks noGrp="1" noChangeArrowheads="1"/>
          </p:cNvSpPr>
          <p:nvPr>
            <p:ph type="title"/>
          </p:nvPr>
        </p:nvSpPr>
        <p:spPr>
          <a:xfrm>
            <a:off x="457200" y="457200"/>
            <a:ext cx="8229600" cy="1171575"/>
          </a:xfrm>
          <a:noFill/>
          <a:ln/>
        </p:spPr>
        <p:txBody>
          <a:bodyPr lIns="90488" tIns="44450" rIns="90488" bIns="44450"/>
          <a:lstStyle/>
          <a:p>
            <a:r>
              <a:rPr lang="es-ES"/>
              <a:t>Países con mayores </a:t>
            </a:r>
            <a:br>
              <a:rPr lang="es-ES"/>
            </a:br>
            <a:r>
              <a:rPr lang="es-ES"/>
              <a:t>			emisiones de GEI </a:t>
            </a:r>
          </a:p>
        </p:txBody>
      </p:sp>
      <p:pic>
        <p:nvPicPr>
          <p:cNvPr id="316422" name="Picture 6"/>
          <p:cNvPicPr>
            <a:picLocks noChangeAspect="1" noChangeArrowheads="1"/>
          </p:cNvPicPr>
          <p:nvPr>
            <p:ph sz="half" idx="4294967295"/>
          </p:nvPr>
        </p:nvPicPr>
        <p:blipFill>
          <a:blip r:embed="rId2"/>
          <a:srcRect/>
          <a:stretch>
            <a:fillRect/>
          </a:stretch>
        </p:blipFill>
        <p:spPr>
          <a:xfrm>
            <a:off x="468313" y="2044700"/>
            <a:ext cx="8207375" cy="4408488"/>
          </a:xfrm>
          <a:noFill/>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9D6D481C-0886-486D-B374-5A0E2CCBC22E}" type="slidenum">
              <a:rPr lang="es-ES"/>
              <a:pPr/>
              <a:t>27</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403538" name="Rectangle 82"/>
          <p:cNvSpPr>
            <a:spLocks noGrp="1" noChangeArrowheads="1"/>
          </p:cNvSpPr>
          <p:nvPr>
            <p:ph type="title"/>
          </p:nvPr>
        </p:nvSpPr>
        <p:spPr>
          <a:xfrm>
            <a:off x="468313" y="476250"/>
            <a:ext cx="8475662" cy="865188"/>
          </a:xfrm>
        </p:spPr>
        <p:txBody>
          <a:bodyPr/>
          <a:lstStyle/>
          <a:p>
            <a:r>
              <a:rPr lang="es-ES"/>
              <a:t>Fuentes, Tiempos de Vida y Contribución de principales gases de invernadero</a:t>
            </a:r>
            <a:endParaRPr lang="es-EC"/>
          </a:p>
        </p:txBody>
      </p:sp>
      <p:pic>
        <p:nvPicPr>
          <p:cNvPr id="403994" name="Picture 538"/>
          <p:cNvPicPr>
            <a:picLocks noChangeAspect="1" noChangeArrowheads="1"/>
          </p:cNvPicPr>
          <p:nvPr>
            <p:ph idx="1"/>
          </p:nvPr>
        </p:nvPicPr>
        <p:blipFill>
          <a:blip r:embed="rId2"/>
          <a:srcRect/>
          <a:stretch>
            <a:fillRect/>
          </a:stretch>
        </p:blipFill>
        <p:spPr>
          <a:xfrm>
            <a:off x="250825" y="1449388"/>
            <a:ext cx="8713788" cy="5075237"/>
          </a:xfrm>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3E1EAC5F-46C7-4A7D-B6EF-5FB43A7AC3F4}" type="slidenum">
              <a:rPr lang="es-ES"/>
              <a:pPr/>
              <a:t>28</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414722" name="Rectangle 2"/>
          <p:cNvSpPr>
            <a:spLocks noGrp="1" noChangeArrowheads="1"/>
          </p:cNvSpPr>
          <p:nvPr>
            <p:ph type="title"/>
          </p:nvPr>
        </p:nvSpPr>
        <p:spPr>
          <a:xfrm>
            <a:off x="457200" y="457200"/>
            <a:ext cx="8229600" cy="595313"/>
          </a:xfrm>
        </p:spPr>
        <p:txBody>
          <a:bodyPr/>
          <a:lstStyle/>
          <a:p>
            <a:r>
              <a:rPr lang="es-EC"/>
              <a:t>Protocolo de Kyoto</a:t>
            </a:r>
          </a:p>
        </p:txBody>
      </p:sp>
      <p:sp>
        <p:nvSpPr>
          <p:cNvPr id="414723" name="Rectangle 3"/>
          <p:cNvSpPr>
            <a:spLocks noGrp="1" noChangeArrowheads="1"/>
          </p:cNvSpPr>
          <p:nvPr>
            <p:ph type="body" idx="1"/>
          </p:nvPr>
        </p:nvSpPr>
        <p:spPr>
          <a:xfrm>
            <a:off x="0" y="1052513"/>
            <a:ext cx="8964613" cy="5472112"/>
          </a:xfrm>
        </p:spPr>
        <p:txBody>
          <a:bodyPr/>
          <a:lstStyle/>
          <a:p>
            <a:pPr>
              <a:spcBef>
                <a:spcPct val="50000"/>
              </a:spcBef>
              <a:buFont typeface="Wingdings" pitchFamily="2" charset="2"/>
              <a:buChar char="Ø"/>
            </a:pPr>
            <a:r>
              <a:rPr lang="es-ES"/>
              <a:t>El Protocolo de Kyoto, fue adoptado el 11 de diciembre de 1997 en el marco de la Convención de Naciones Unidas sobre Cambios Climáticos, donde los países desarrollados asumieron el compromiso de reducir sus emisiones de carbono en un promedio de 5,2% bajo sus niveles de 1990, en el período comprendido entre los años 2008 y 2012.</a:t>
            </a:r>
            <a:endParaRPr lang="es-EC"/>
          </a:p>
          <a:p>
            <a:pPr>
              <a:spcBef>
                <a:spcPct val="50000"/>
              </a:spcBef>
              <a:buFont typeface="Wingdings" pitchFamily="2" charset="2"/>
              <a:buChar char="Ø"/>
            </a:pPr>
            <a:r>
              <a:rPr lang="es-ES"/>
              <a:t>Para ayudar a cumplir los compromisos cuantificados de reducción de emisiones, el Protocolo de Kyoto define un mecanismo de flexibilidad, llamado Mecanismo de Desarrollo Limpio (MDL). </a:t>
            </a:r>
          </a:p>
          <a:p>
            <a:pPr>
              <a:spcBef>
                <a:spcPct val="50000"/>
              </a:spcBef>
              <a:buFont typeface="Wingdings" pitchFamily="2" charset="2"/>
              <a:buChar char="Ø"/>
            </a:pPr>
            <a:r>
              <a:rPr lang="es-ES"/>
              <a:t>El sistema consiste en que los países no incluidos en los compromisos de reducción, reduzcan sus emisiones y los certificados de reducción de emisiones puedan ser utilizados por estos países. </a:t>
            </a:r>
          </a:p>
          <a:p>
            <a:pPr>
              <a:spcBef>
                <a:spcPct val="50000"/>
              </a:spcBef>
              <a:buFont typeface="Wingdings" pitchFamily="2" charset="2"/>
              <a:buChar char="Ø"/>
            </a:pPr>
            <a:r>
              <a:rPr lang="es-ES"/>
              <a:t>Cabe señalar que los Certificados de Reducción de Emisiones (CER), contemplan 6 diferentes GEI s, que se miden como CO2 equivalente. </a:t>
            </a:r>
          </a:p>
          <a:p>
            <a:pPr>
              <a:spcBef>
                <a:spcPct val="50000"/>
              </a:spcBef>
              <a:buFont typeface="Wingdings" pitchFamily="2" charset="2"/>
              <a:buChar char="Ø"/>
            </a:pPr>
            <a:r>
              <a:rPr lang="es-ES"/>
              <a:t>Ecuador forma parte del tratado de Kyoto desde el año de 1999.</a:t>
            </a:r>
            <a:r>
              <a:rPr lang="es-EC"/>
              <a:t> El tratado entró en vigencia en 2005 luego que la ex URSS ratificara su firma el 2004.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D29CA389-2AF4-4FB3-B226-E218817D6EAA}" type="slidenum">
              <a:rPr lang="es-ES"/>
              <a:pPr/>
              <a:t>29</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321538" name="Rectangle 2"/>
          <p:cNvSpPr>
            <a:spLocks noGrp="1" noChangeArrowheads="1"/>
          </p:cNvSpPr>
          <p:nvPr>
            <p:ph type="title"/>
          </p:nvPr>
        </p:nvSpPr>
        <p:spPr>
          <a:xfrm>
            <a:off x="684213" y="404813"/>
            <a:ext cx="8459787" cy="1152525"/>
          </a:xfrm>
          <a:noFill/>
          <a:ln/>
        </p:spPr>
        <p:txBody>
          <a:bodyPr lIns="90488" tIns="44450" rIns="90488" bIns="44450"/>
          <a:lstStyle/>
          <a:p>
            <a:r>
              <a:rPr lang="es-ES"/>
              <a:t>2. Efecto a escala global: </a:t>
            </a:r>
            <a:br>
              <a:rPr lang="es-ES"/>
            </a:br>
            <a:r>
              <a:rPr lang="es-ES"/>
              <a:t>	Agotamiento de la Capa de Ozono</a:t>
            </a:r>
          </a:p>
        </p:txBody>
      </p:sp>
      <p:sp>
        <p:nvSpPr>
          <p:cNvPr id="321539" name="Rectangle 3"/>
          <p:cNvSpPr>
            <a:spLocks noGrp="1" noChangeArrowheads="1"/>
          </p:cNvSpPr>
          <p:nvPr>
            <p:ph type="body" sz="half" idx="1"/>
          </p:nvPr>
        </p:nvSpPr>
        <p:spPr>
          <a:xfrm>
            <a:off x="179388" y="1557338"/>
            <a:ext cx="4537075" cy="4967287"/>
          </a:xfrm>
          <a:noFill/>
          <a:ln/>
        </p:spPr>
        <p:txBody>
          <a:bodyPr lIns="90488" tIns="44450" rIns="90488" bIns="44450"/>
          <a:lstStyle/>
          <a:p>
            <a:pPr marL="0" indent="0">
              <a:spcBef>
                <a:spcPct val="50000"/>
              </a:spcBef>
              <a:buFont typeface="Wingdings" pitchFamily="2" charset="2"/>
              <a:buNone/>
            </a:pPr>
            <a:r>
              <a:rPr lang="es-ES" sz="1800"/>
              <a:t>La utilización de compuestos CFC s es la principal causante.  Estos son químicos inertes, utilizados en refrigeración industrial, aire acondicionado, aerosoles y elaboración de espumas.</a:t>
            </a:r>
          </a:p>
          <a:p>
            <a:pPr marL="0" indent="0">
              <a:spcBef>
                <a:spcPct val="50000"/>
              </a:spcBef>
              <a:buFont typeface="Wingdings" pitchFamily="2" charset="2"/>
              <a:buNone/>
            </a:pPr>
            <a:r>
              <a:rPr lang="es-ES" sz="1800" b="1"/>
              <a:t>CONCENTRACIÓN DE OZONO  EN LA ESTRATÓSFERA EN CONDICIONES NORMALES</a:t>
            </a:r>
          </a:p>
          <a:p>
            <a:pPr marL="0" indent="0">
              <a:spcBef>
                <a:spcPct val="50000"/>
              </a:spcBef>
              <a:buClr>
                <a:srgbClr val="FF3300"/>
              </a:buClr>
              <a:buSzTx/>
              <a:buFont typeface="Wingdings" pitchFamily="2" charset="2"/>
              <a:buChar char="ü"/>
            </a:pPr>
            <a:r>
              <a:rPr lang="es-ES" sz="1800"/>
              <a:t>La concentración máxima de ozono es 10 partes por millón (ppm) en la estratosfera.</a:t>
            </a:r>
          </a:p>
          <a:p>
            <a:pPr marL="0" indent="0">
              <a:spcBef>
                <a:spcPct val="50000"/>
              </a:spcBef>
              <a:buClr>
                <a:srgbClr val="FF3300"/>
              </a:buClr>
              <a:buSzTx/>
              <a:buFont typeface="Wingdings" pitchFamily="2" charset="2"/>
              <a:buChar char="ü"/>
            </a:pPr>
            <a:r>
              <a:rPr lang="es-ES" sz="1800"/>
              <a:t>En promedio, excede 1 ppm entre 15 a 30 kilómetros de altitud.</a:t>
            </a:r>
          </a:p>
          <a:p>
            <a:pPr marL="0" indent="0">
              <a:spcBef>
                <a:spcPct val="50000"/>
              </a:spcBef>
              <a:buClr>
                <a:srgbClr val="FF3300"/>
              </a:buClr>
              <a:buSzTx/>
              <a:buFont typeface="Wingdings" pitchFamily="2" charset="2"/>
              <a:buChar char="ü"/>
            </a:pPr>
            <a:r>
              <a:rPr lang="es-ES" sz="1800"/>
              <a:t>La concentración varía según altitud, estación, temperatura, hora del día y patrones climáticos.</a:t>
            </a:r>
          </a:p>
          <a:p>
            <a:pPr marL="0" indent="0">
              <a:lnSpc>
                <a:spcPct val="90000"/>
              </a:lnSpc>
              <a:buFont typeface="Wingdings" pitchFamily="2" charset="2"/>
              <a:buNone/>
            </a:pPr>
            <a:endParaRPr lang="es-ES" sz="1800"/>
          </a:p>
        </p:txBody>
      </p:sp>
      <p:pic>
        <p:nvPicPr>
          <p:cNvPr id="321541" name="Picture 5"/>
          <p:cNvPicPr>
            <a:picLocks noChangeAspect="1" noChangeArrowheads="1"/>
          </p:cNvPicPr>
          <p:nvPr>
            <p:ph sz="half" idx="2"/>
          </p:nvPr>
        </p:nvPicPr>
        <p:blipFill>
          <a:blip r:embed="rId2"/>
          <a:srcRect/>
          <a:stretch>
            <a:fillRect/>
          </a:stretch>
        </p:blipFill>
        <p:spPr>
          <a:xfrm>
            <a:off x="4716463" y="1773238"/>
            <a:ext cx="4427537" cy="4968875"/>
          </a:xfrm>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B6FC41CA-E256-4BFA-AF5C-C995D5B1C395}" type="slidenum">
              <a:rPr lang="es-ES"/>
              <a:pPr/>
              <a:t>3</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500738" name="Rectangle 2"/>
          <p:cNvSpPr>
            <a:spLocks noGrp="1" noChangeArrowheads="1"/>
          </p:cNvSpPr>
          <p:nvPr>
            <p:ph type="title"/>
          </p:nvPr>
        </p:nvSpPr>
        <p:spPr>
          <a:xfrm>
            <a:off x="457200" y="333375"/>
            <a:ext cx="8229600" cy="574675"/>
          </a:xfrm>
        </p:spPr>
        <p:txBody>
          <a:bodyPr/>
          <a:lstStyle/>
          <a:p>
            <a:r>
              <a:rPr lang="es-EC"/>
              <a:t>Contenido</a:t>
            </a:r>
          </a:p>
        </p:txBody>
      </p:sp>
      <p:sp>
        <p:nvSpPr>
          <p:cNvPr id="500739" name="Rectangle 3"/>
          <p:cNvSpPr>
            <a:spLocks noGrp="1" noChangeArrowheads="1"/>
          </p:cNvSpPr>
          <p:nvPr>
            <p:ph type="body" idx="1"/>
          </p:nvPr>
        </p:nvSpPr>
        <p:spPr>
          <a:xfrm>
            <a:off x="250825" y="836613"/>
            <a:ext cx="8704263" cy="5832475"/>
          </a:xfrm>
        </p:spPr>
        <p:txBody>
          <a:bodyPr/>
          <a:lstStyle/>
          <a:p>
            <a:pPr>
              <a:buClr>
                <a:schemeClr val="tx1"/>
              </a:buClr>
              <a:buFont typeface="Wingdings" pitchFamily="2" charset="2"/>
              <a:buChar char="q"/>
            </a:pPr>
            <a:r>
              <a:rPr lang="es-ES" sz="1600"/>
              <a:t>Definiciones - Glosario de Términos</a:t>
            </a:r>
          </a:p>
          <a:p>
            <a:pPr>
              <a:buClr>
                <a:schemeClr val="tx1"/>
              </a:buClr>
              <a:buFont typeface="Wingdings" pitchFamily="2" charset="2"/>
              <a:buChar char="q"/>
            </a:pPr>
            <a:r>
              <a:rPr lang="es-ES" sz="1600"/>
              <a:t>Atmósfera: Componentes y estructura</a:t>
            </a:r>
          </a:p>
          <a:p>
            <a:pPr>
              <a:buClr>
                <a:schemeClr val="tx1"/>
              </a:buClr>
              <a:buFont typeface="Wingdings" pitchFamily="2" charset="2"/>
              <a:buChar char="q"/>
            </a:pPr>
            <a:r>
              <a:rPr lang="es-ES" sz="1600"/>
              <a:t>Contaminación Atmosférica</a:t>
            </a:r>
          </a:p>
          <a:p>
            <a:pPr lvl="1">
              <a:buClr>
                <a:schemeClr val="tx1"/>
              </a:buClr>
              <a:buSzPct val="65000"/>
              <a:buFont typeface="Wingdings" pitchFamily="2" charset="2"/>
              <a:buChar char="Ø"/>
            </a:pPr>
            <a:r>
              <a:rPr lang="es-ES" sz="1600"/>
              <a:t>Efectos de las actividades humanas en la atmósfera -  Efectos globales</a:t>
            </a:r>
          </a:p>
          <a:p>
            <a:pPr lvl="2">
              <a:lnSpc>
                <a:spcPct val="80000"/>
              </a:lnSpc>
              <a:spcBef>
                <a:spcPct val="50000"/>
              </a:spcBef>
              <a:buClr>
                <a:schemeClr val="tx1"/>
              </a:buClr>
              <a:buSzPct val="75000"/>
              <a:buFont typeface="Wingdings" pitchFamily="2" charset="2"/>
              <a:buChar char="§"/>
            </a:pPr>
            <a:r>
              <a:rPr lang="es-ES"/>
              <a:t>Calentamiento Global (Efecto Invernadero)</a:t>
            </a:r>
          </a:p>
          <a:p>
            <a:pPr lvl="2">
              <a:lnSpc>
                <a:spcPct val="80000"/>
              </a:lnSpc>
              <a:spcBef>
                <a:spcPct val="50000"/>
              </a:spcBef>
              <a:buClr>
                <a:schemeClr val="tx1"/>
              </a:buClr>
              <a:buSzPct val="75000"/>
              <a:buFont typeface="Wingdings" pitchFamily="2" charset="2"/>
              <a:buChar char="§"/>
            </a:pPr>
            <a:r>
              <a:rPr lang="es-ES"/>
              <a:t>Agotamiento de la capa de Ozono</a:t>
            </a:r>
          </a:p>
          <a:p>
            <a:pPr lvl="2">
              <a:lnSpc>
                <a:spcPct val="80000"/>
              </a:lnSpc>
              <a:spcBef>
                <a:spcPct val="50000"/>
              </a:spcBef>
              <a:buClr>
                <a:schemeClr val="tx1"/>
              </a:buClr>
              <a:buSzPct val="75000"/>
              <a:buFont typeface="Wingdings" pitchFamily="2" charset="2"/>
              <a:buChar char="§"/>
            </a:pPr>
            <a:r>
              <a:rPr lang="es-ES"/>
              <a:t>Lluvia Ácida</a:t>
            </a:r>
          </a:p>
          <a:p>
            <a:pPr lvl="1">
              <a:buClr>
                <a:schemeClr val="tx1"/>
              </a:buClr>
              <a:buSzPct val="65000"/>
              <a:buFont typeface="Wingdings" pitchFamily="2" charset="2"/>
              <a:buChar char="Ø"/>
            </a:pPr>
            <a:r>
              <a:rPr lang="es-ES" sz="1600"/>
              <a:t>Contaminación del aire -  Efectos locales</a:t>
            </a:r>
          </a:p>
          <a:p>
            <a:pPr lvl="1">
              <a:buClr>
                <a:schemeClr val="tx1"/>
              </a:buClr>
              <a:buSzPct val="65000"/>
              <a:buFont typeface="Wingdings" pitchFamily="2" charset="2"/>
              <a:buChar char="Ø"/>
            </a:pPr>
            <a:r>
              <a:rPr lang="es-ES" sz="1600"/>
              <a:t>Emisión e Inmisión  </a:t>
            </a:r>
          </a:p>
          <a:p>
            <a:pPr lvl="1">
              <a:buClr>
                <a:schemeClr val="tx1"/>
              </a:buClr>
              <a:buSzPct val="65000"/>
              <a:buFont typeface="Wingdings" pitchFamily="2" charset="2"/>
              <a:buChar char="Ø"/>
            </a:pPr>
            <a:r>
              <a:rPr lang="es-ES" sz="1600"/>
              <a:t>Principales contaminantes del Aire</a:t>
            </a:r>
          </a:p>
          <a:p>
            <a:pPr lvl="2">
              <a:buClr>
                <a:schemeClr val="tx1"/>
              </a:buClr>
              <a:buSzPct val="75000"/>
              <a:buFont typeface="Wingdings" pitchFamily="2" charset="2"/>
              <a:buChar char="§"/>
            </a:pPr>
            <a:r>
              <a:rPr lang="es-EC"/>
              <a:t>Primarios</a:t>
            </a:r>
          </a:p>
          <a:p>
            <a:pPr lvl="2">
              <a:buClr>
                <a:schemeClr val="tx1"/>
              </a:buClr>
              <a:buSzPct val="75000"/>
              <a:buFont typeface="Wingdings" pitchFamily="2" charset="2"/>
              <a:buChar char="§"/>
            </a:pPr>
            <a:r>
              <a:rPr lang="es-EC"/>
              <a:t>Secundarios </a:t>
            </a:r>
          </a:p>
          <a:p>
            <a:pPr lvl="2">
              <a:buClr>
                <a:schemeClr val="tx1"/>
              </a:buClr>
              <a:buSzPct val="75000"/>
              <a:buFont typeface="Wingdings" pitchFamily="2" charset="2"/>
              <a:buChar char="§"/>
            </a:pPr>
            <a:r>
              <a:rPr lang="es-EC"/>
              <a:t>Contaminantes primarios gaseosos</a:t>
            </a:r>
          </a:p>
          <a:p>
            <a:pPr lvl="2">
              <a:buClr>
                <a:schemeClr val="tx1"/>
              </a:buClr>
              <a:buSzPct val="75000"/>
              <a:buFont typeface="Wingdings" pitchFamily="2" charset="2"/>
              <a:buChar char="§"/>
            </a:pPr>
            <a:r>
              <a:rPr lang="es-EC"/>
              <a:t>Contaminantes primarios no gaseosos</a:t>
            </a:r>
          </a:p>
          <a:p>
            <a:pPr marL="1638300" lvl="3" indent="-266700">
              <a:buClr>
                <a:schemeClr val="tx1"/>
              </a:buClr>
              <a:buSzPct val="75000"/>
              <a:buFont typeface="Wingdings" pitchFamily="2" charset="2"/>
              <a:buChar char="Ø"/>
            </a:pPr>
            <a:r>
              <a:rPr lang="es-EC" sz="1600"/>
              <a:t>Líquidos</a:t>
            </a:r>
          </a:p>
          <a:p>
            <a:pPr marL="1638300" lvl="3" indent="-266700">
              <a:buClr>
                <a:schemeClr val="tx1"/>
              </a:buClr>
              <a:buSzPct val="75000"/>
              <a:buFont typeface="Wingdings" pitchFamily="2" charset="2"/>
              <a:buChar char="Ø"/>
            </a:pPr>
            <a:r>
              <a:rPr lang="es-EC" sz="1600"/>
              <a:t>Sólidos </a:t>
            </a:r>
          </a:p>
          <a:p>
            <a:pPr marL="1638300" lvl="3" indent="-266700">
              <a:buClr>
                <a:schemeClr val="tx1"/>
              </a:buClr>
              <a:buSzPct val="75000"/>
              <a:buFont typeface="Wingdings" pitchFamily="2" charset="2"/>
              <a:buChar char="Ø"/>
            </a:pPr>
            <a:r>
              <a:rPr lang="es-EC" sz="1600"/>
              <a:t>Aerosoles</a:t>
            </a:r>
            <a:endParaRPr lang="es-ES" sz="1600"/>
          </a:p>
          <a:p>
            <a:pPr lvl="1">
              <a:buClr>
                <a:schemeClr val="tx1"/>
              </a:buClr>
              <a:buSzPct val="65000"/>
              <a:buFont typeface="Wingdings" pitchFamily="2" charset="2"/>
              <a:buChar char="Ø"/>
            </a:pPr>
            <a:r>
              <a:rPr lang="es-ES" sz="1600"/>
              <a:t>Estándares de Calidad de Aire Ambiente: Normas de varios países</a:t>
            </a:r>
          </a:p>
          <a:p>
            <a:pPr lvl="1">
              <a:buClr>
                <a:schemeClr val="tx1"/>
              </a:buClr>
              <a:buSzPct val="65000"/>
              <a:buFont typeface="Wingdings" pitchFamily="2" charset="2"/>
              <a:buChar char="Ø"/>
            </a:pPr>
            <a:r>
              <a:rPr lang="es-ES" sz="1600"/>
              <a:t>Formas de controlar la contaminación del aire</a:t>
            </a:r>
          </a:p>
          <a:p>
            <a:pPr>
              <a:lnSpc>
                <a:spcPct val="80000"/>
              </a:lnSpc>
              <a:buFont typeface="Wingdings" pitchFamily="2" charset="2"/>
              <a:buNone/>
            </a:pPr>
            <a:r>
              <a:rPr lang="es-ES" sz="1600"/>
              <a:t> </a:t>
            </a:r>
            <a:endParaRPr lang="es-EC" sz="1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EC9C1152-018D-4A61-BDFE-C9E778FC28DD}" type="slidenum">
              <a:rPr lang="es-ES"/>
              <a:pPr/>
              <a:t>30</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375810" name="Rectangle 2"/>
          <p:cNvSpPr>
            <a:spLocks noGrp="1" noChangeArrowheads="1"/>
          </p:cNvSpPr>
          <p:nvPr>
            <p:ph type="title"/>
          </p:nvPr>
        </p:nvSpPr>
        <p:spPr>
          <a:xfrm>
            <a:off x="457200" y="457200"/>
            <a:ext cx="8229600" cy="1243013"/>
          </a:xfrm>
        </p:spPr>
        <p:txBody>
          <a:bodyPr/>
          <a:lstStyle/>
          <a:p>
            <a:r>
              <a:rPr lang="es-EC"/>
              <a:t>Tamaño aproximado del Agujero </a:t>
            </a:r>
            <a:br>
              <a:rPr lang="es-EC"/>
            </a:br>
            <a:r>
              <a:rPr lang="es-EC"/>
              <a:t>			de la Capa de Ozono</a:t>
            </a:r>
            <a:endParaRPr lang="es-ES"/>
          </a:p>
        </p:txBody>
      </p:sp>
      <p:sp>
        <p:nvSpPr>
          <p:cNvPr id="375811" name="Rectangle 3"/>
          <p:cNvSpPr>
            <a:spLocks noGrp="1" noChangeArrowheads="1"/>
          </p:cNvSpPr>
          <p:nvPr>
            <p:ph type="body" idx="1"/>
          </p:nvPr>
        </p:nvSpPr>
        <p:spPr>
          <a:xfrm>
            <a:off x="250825" y="1773238"/>
            <a:ext cx="8704263" cy="4535487"/>
          </a:xfrm>
        </p:spPr>
        <p:txBody>
          <a:bodyPr/>
          <a:lstStyle/>
          <a:p>
            <a:pPr>
              <a:lnSpc>
                <a:spcPct val="90000"/>
              </a:lnSpc>
              <a:spcBef>
                <a:spcPct val="50000"/>
              </a:spcBef>
              <a:buFont typeface="Wingdings" pitchFamily="2" charset="2"/>
              <a:buChar char="Ø"/>
            </a:pPr>
            <a:r>
              <a:rPr lang="es-ES"/>
              <a:t>El agujero de ozono, que desde hace casi 2 décadas alcanza su máxima extensión entre Septiembre y Octubre sobre buena parte de la Antártida, alcanzó el mayor tamaño conocido hasta ahora: 28 millones de Km</a:t>
            </a:r>
            <a:r>
              <a:rPr lang="es-ES" baseline="30000"/>
              <a:t>2</a:t>
            </a:r>
            <a:r>
              <a:rPr lang="es-ES"/>
              <a:t>, casi 3 veces la superficie de los Estados Unidos. </a:t>
            </a:r>
          </a:p>
          <a:p>
            <a:pPr>
              <a:lnSpc>
                <a:spcPct val="90000"/>
              </a:lnSpc>
              <a:spcBef>
                <a:spcPct val="50000"/>
              </a:spcBef>
              <a:buFont typeface="Wingdings" pitchFamily="2" charset="2"/>
              <a:buChar char="Ø"/>
            </a:pPr>
            <a:r>
              <a:rPr lang="es-ES"/>
              <a:t>La última vez que estuvo cerca de alcanzar esta extensión fue en 1998, cuando abarcó una superficie de 27,2 millones de Km</a:t>
            </a:r>
            <a:r>
              <a:rPr lang="es-ES" baseline="30000"/>
              <a:t>2</a:t>
            </a:r>
            <a:r>
              <a:rPr lang="es-ES"/>
              <a:t>. </a:t>
            </a:r>
          </a:p>
          <a:p>
            <a:pPr>
              <a:lnSpc>
                <a:spcPct val="90000"/>
              </a:lnSpc>
              <a:spcBef>
                <a:spcPct val="50000"/>
              </a:spcBef>
              <a:buFont typeface="Wingdings" pitchFamily="2" charset="2"/>
              <a:buChar char="Ø"/>
            </a:pPr>
            <a:r>
              <a:rPr lang="es-ES"/>
              <a:t>Como la función principal del ozono es filtrar el pasaje de radiaciones ultravioletas a través de la atmósfera, la medición de la capa se realiza indirectamente, valorando con qué intensidad estas radiaciones llegan a la Tierra. </a:t>
            </a:r>
          </a:p>
          <a:p>
            <a:pPr>
              <a:lnSpc>
                <a:spcPct val="90000"/>
              </a:lnSpc>
              <a:spcBef>
                <a:spcPct val="50000"/>
              </a:spcBef>
              <a:buFont typeface="Wingdings" pitchFamily="2" charset="2"/>
              <a:buChar char="Ø"/>
            </a:pPr>
            <a:r>
              <a:rPr lang="es-ES"/>
              <a:t>Al aumentar las radiaciones, esto indica que la capa de ozono es más débil</a:t>
            </a:r>
            <a:r>
              <a:rPr lang="es-ES" sz="180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EA94A053-F331-4EBC-ACBF-38C3488BCC39}" type="slidenum">
              <a:rPr lang="es-ES"/>
              <a:pPr/>
              <a:t>31</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379906" name="Rectangle 2"/>
          <p:cNvSpPr>
            <a:spLocks noGrp="1" noChangeArrowheads="1"/>
          </p:cNvSpPr>
          <p:nvPr>
            <p:ph type="title"/>
          </p:nvPr>
        </p:nvSpPr>
        <p:spPr/>
        <p:txBody>
          <a:bodyPr/>
          <a:lstStyle/>
          <a:p>
            <a:r>
              <a:rPr lang="es-EC"/>
              <a:t>Causas y consecuencias del debilitamiento de la Capa de Ozono</a:t>
            </a:r>
            <a:endParaRPr lang="es-ES"/>
          </a:p>
        </p:txBody>
      </p:sp>
      <p:sp>
        <p:nvSpPr>
          <p:cNvPr id="379907" name="Rectangle 3"/>
          <p:cNvSpPr>
            <a:spLocks noGrp="1" noChangeArrowheads="1"/>
          </p:cNvSpPr>
          <p:nvPr>
            <p:ph type="body" idx="1"/>
          </p:nvPr>
        </p:nvSpPr>
        <p:spPr>
          <a:xfrm>
            <a:off x="250825" y="1700213"/>
            <a:ext cx="8704263" cy="4824412"/>
          </a:xfrm>
        </p:spPr>
        <p:txBody>
          <a:bodyPr/>
          <a:lstStyle/>
          <a:p>
            <a:pPr>
              <a:spcBef>
                <a:spcPct val="50000"/>
              </a:spcBef>
              <a:buClr>
                <a:srgbClr val="FF3300"/>
              </a:buClr>
              <a:buFont typeface="Wingdings" pitchFamily="2" charset="2"/>
              <a:buChar char="q"/>
            </a:pPr>
            <a:r>
              <a:rPr lang="es-ES"/>
              <a:t>El debilitamiento de la capa de ozono sobre el planeta y la existencia estacional de un agujero tiene causas establecidas: </a:t>
            </a:r>
          </a:p>
          <a:p>
            <a:pPr lvl="1">
              <a:spcBef>
                <a:spcPct val="50000"/>
              </a:spcBef>
              <a:buClr>
                <a:srgbClr val="FF3300"/>
              </a:buClr>
              <a:buSzPct val="75000"/>
              <a:buFont typeface="Wingdings" pitchFamily="2" charset="2"/>
              <a:buChar char="ü"/>
            </a:pPr>
            <a:r>
              <a:rPr lang="es-ES" sz="2000"/>
              <a:t>las emisiones de gases que se utilizan para acondicionadores de aire, heladeras y actividades industriales, genéricamente denominados clorofluorcarbonados (CFC) y gases halones. </a:t>
            </a:r>
          </a:p>
          <a:p>
            <a:pPr>
              <a:spcBef>
                <a:spcPct val="50000"/>
              </a:spcBef>
              <a:buClr>
                <a:srgbClr val="FF3300"/>
              </a:buClr>
              <a:buFont typeface="Wingdings" pitchFamily="2" charset="2"/>
              <a:buChar char="q"/>
            </a:pPr>
            <a:r>
              <a:rPr lang="es-ES"/>
              <a:t>Aunque están prohibidos desde 1997, los gases ya emitidos están alcanzando ahora su pico máximo, y eso explica el porqué del enorme agujero y de las perspectivas poco optimistas para -al menos- una década más, luego de la cual el fenómeno estacional podría comenzar muy lentamente a descender. </a:t>
            </a:r>
          </a:p>
          <a:p>
            <a:pPr>
              <a:spcBef>
                <a:spcPct val="50000"/>
              </a:spcBef>
              <a:buClr>
                <a:srgbClr val="FF3300"/>
              </a:buClr>
              <a:buFont typeface="Wingdings" pitchFamily="2" charset="2"/>
              <a:buChar char="q"/>
            </a:pPr>
            <a:r>
              <a:rPr lang="es-ES"/>
              <a:t>No existen demostraciones plenas acerca de las consecuencias que el fenómeno genera para la vida del planeta</a:t>
            </a:r>
            <a:r>
              <a:rPr lang="es-ES" sz="1800"/>
              <a:t>. </a:t>
            </a:r>
          </a:p>
          <a:p>
            <a:pPr>
              <a:lnSpc>
                <a:spcPct val="80000"/>
              </a:lnSpc>
            </a:pPr>
            <a:endParaRPr lang="es-ES" sz="1800"/>
          </a:p>
          <a:p>
            <a:pPr>
              <a:lnSpc>
                <a:spcPct val="80000"/>
              </a:lnSpc>
            </a:pPr>
            <a:endParaRPr lang="es-ES" sz="1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pie de página"/>
          <p:cNvSpPr>
            <a:spLocks noGrp="1"/>
          </p:cNvSpPr>
          <p:nvPr>
            <p:ph type="ftr" sz="quarter" idx="10"/>
          </p:nvPr>
        </p:nvSpPr>
        <p:spPr/>
        <p:txBody>
          <a:bodyPr/>
          <a:lstStyle/>
          <a:p>
            <a:r>
              <a:rPr lang="es-ES"/>
              <a:t>Contaminación Ambiental. FIMCM-ESPOL</a:t>
            </a:r>
          </a:p>
        </p:txBody>
      </p:sp>
      <p:sp>
        <p:nvSpPr>
          <p:cNvPr id="8" name="6 Marcador de número de diapositiva"/>
          <p:cNvSpPr>
            <a:spLocks noGrp="1"/>
          </p:cNvSpPr>
          <p:nvPr>
            <p:ph type="sldNum" sz="quarter" idx="11"/>
          </p:nvPr>
        </p:nvSpPr>
        <p:spPr/>
        <p:txBody>
          <a:bodyPr/>
          <a:lstStyle/>
          <a:p>
            <a:fld id="{33888F6C-CB3D-471D-910A-BF401CBBB316}" type="slidenum">
              <a:rPr lang="es-ES"/>
              <a:pPr/>
              <a:t>32</a:t>
            </a:fld>
            <a:endParaRPr lang="es-ES"/>
          </a:p>
        </p:txBody>
      </p:sp>
      <p:sp>
        <p:nvSpPr>
          <p:cNvPr id="9" name="7 Marcador de fecha"/>
          <p:cNvSpPr>
            <a:spLocks noGrp="1"/>
          </p:cNvSpPr>
          <p:nvPr>
            <p:ph type="dt" sz="half" idx="12"/>
          </p:nvPr>
        </p:nvSpPr>
        <p:spPr/>
        <p:txBody>
          <a:bodyPr/>
          <a:lstStyle/>
          <a:p>
            <a:r>
              <a:rPr lang="es-ES"/>
              <a:t>Jose V. Chang Gómez</a:t>
            </a:r>
          </a:p>
        </p:txBody>
      </p:sp>
      <p:sp>
        <p:nvSpPr>
          <p:cNvPr id="572418" name="Rectangle 2"/>
          <p:cNvSpPr>
            <a:spLocks noGrp="1" noChangeArrowheads="1"/>
          </p:cNvSpPr>
          <p:nvPr>
            <p:ph type="title"/>
          </p:nvPr>
        </p:nvSpPr>
        <p:spPr>
          <a:xfrm>
            <a:off x="457200" y="457200"/>
            <a:ext cx="8229600" cy="668338"/>
          </a:xfrm>
        </p:spPr>
        <p:txBody>
          <a:bodyPr/>
          <a:lstStyle/>
          <a:p>
            <a:r>
              <a:rPr lang="es-EC"/>
              <a:t>Capa de Ozono</a:t>
            </a:r>
            <a:endParaRPr lang="es-ES"/>
          </a:p>
        </p:txBody>
      </p:sp>
      <p:sp>
        <p:nvSpPr>
          <p:cNvPr id="572419" name="Rectangle 3"/>
          <p:cNvSpPr>
            <a:spLocks noGrp="1" noChangeArrowheads="1"/>
          </p:cNvSpPr>
          <p:nvPr>
            <p:ph type="body" sz="half" idx="1"/>
          </p:nvPr>
        </p:nvSpPr>
        <p:spPr>
          <a:xfrm>
            <a:off x="250825" y="1196975"/>
            <a:ext cx="4752975" cy="5051425"/>
          </a:xfrm>
        </p:spPr>
        <p:txBody>
          <a:bodyPr/>
          <a:lstStyle/>
          <a:p>
            <a:pPr algn="just">
              <a:spcBef>
                <a:spcPct val="50000"/>
              </a:spcBef>
              <a:buFont typeface="Wingdings" pitchFamily="2" charset="2"/>
              <a:buChar char="Ø"/>
            </a:pPr>
            <a:r>
              <a:rPr lang="es-ES"/>
              <a:t>Capa de ozono: Es una capa protectora en la atmósfera que filtra una gran cantidad de la radiación ultravioleta del sol. También se llama "ozono atmosférico”.</a:t>
            </a:r>
          </a:p>
          <a:p>
            <a:pPr>
              <a:spcBef>
                <a:spcPct val="50000"/>
              </a:spcBef>
              <a:buFont typeface="Wingdings" pitchFamily="2" charset="2"/>
              <a:buChar char="Ø"/>
            </a:pPr>
            <a:r>
              <a:rPr lang="es-ES"/>
              <a:t>En la estratosfera es bueno (capa de ozono).</a:t>
            </a:r>
          </a:p>
          <a:p>
            <a:pPr>
              <a:spcBef>
                <a:spcPct val="50000"/>
              </a:spcBef>
              <a:buFont typeface="Wingdings" pitchFamily="2" charset="2"/>
              <a:buChar char="Ø"/>
            </a:pPr>
            <a:r>
              <a:rPr lang="es-ES"/>
              <a:t>El ozono a nivel de suelo afecta tanto a seres humanos como a bienes materiales.</a:t>
            </a:r>
          </a:p>
          <a:p>
            <a:pPr>
              <a:spcBef>
                <a:spcPct val="50000"/>
              </a:spcBef>
              <a:buFont typeface="Wingdings" pitchFamily="2" charset="2"/>
              <a:buChar char="Ø"/>
            </a:pPr>
            <a:r>
              <a:rPr lang="es-EC"/>
              <a:t>El smog fotoquímico es ozono a nivel del suelo formado por la reacción de los contaminantes con la luz solar. </a:t>
            </a:r>
            <a:endParaRPr lang="es-ES"/>
          </a:p>
          <a:p>
            <a:pPr>
              <a:lnSpc>
                <a:spcPct val="90000"/>
              </a:lnSpc>
              <a:buFont typeface="Wingdings" pitchFamily="2" charset="2"/>
              <a:buChar char="Ø"/>
            </a:pPr>
            <a:endParaRPr lang="es-ES"/>
          </a:p>
        </p:txBody>
      </p:sp>
      <p:pic>
        <p:nvPicPr>
          <p:cNvPr id="572420" name="Picture 4" descr="http://www.montessori.edu.co/Dora/Repaso_ecologia/OZONOJPEG.jpg"/>
          <p:cNvPicPr>
            <a:picLocks noChangeAspect="1" noChangeArrowheads="1"/>
          </p:cNvPicPr>
          <p:nvPr>
            <p:ph sz="quarter" idx="2"/>
          </p:nvPr>
        </p:nvPicPr>
        <p:blipFill>
          <a:blip r:embed="rId3" r:link="rId4"/>
          <a:srcRect/>
          <a:stretch>
            <a:fillRect/>
          </a:stretch>
        </p:blipFill>
        <p:spPr>
          <a:xfrm>
            <a:off x="6300788" y="765175"/>
            <a:ext cx="2447925" cy="1981200"/>
          </a:xfrm>
          <a:noFill/>
          <a:ln/>
        </p:spPr>
      </p:pic>
      <p:pic>
        <p:nvPicPr>
          <p:cNvPr id="572421" name="Picture 5" descr="La capa de ozono se está debilitando. El agujero antártico es el más grande registrado hasta el presente. "/>
          <p:cNvPicPr>
            <a:picLocks noChangeAspect="1" noChangeArrowheads="1"/>
          </p:cNvPicPr>
          <p:nvPr>
            <p:ph sz="quarter" idx="4294967295"/>
          </p:nvPr>
        </p:nvPicPr>
        <p:blipFill>
          <a:blip r:embed="rId5"/>
          <a:srcRect/>
          <a:stretch>
            <a:fillRect/>
          </a:stretch>
        </p:blipFill>
        <p:spPr>
          <a:xfrm>
            <a:off x="5219700" y="4652963"/>
            <a:ext cx="2663825" cy="1944687"/>
          </a:xfrm>
          <a:noFill/>
          <a:ln/>
        </p:spPr>
      </p:pic>
      <p:graphicFrame>
        <p:nvGraphicFramePr>
          <p:cNvPr id="572422" name="Object 6"/>
          <p:cNvGraphicFramePr>
            <a:graphicFrameLocks noChangeAspect="1"/>
          </p:cNvGraphicFramePr>
          <p:nvPr>
            <p:ph sz="quarter" idx="3"/>
          </p:nvPr>
        </p:nvGraphicFramePr>
        <p:xfrm>
          <a:off x="5111750" y="2671763"/>
          <a:ext cx="3048000" cy="1979612"/>
        </p:xfrm>
        <a:graphic>
          <a:graphicData uri="http://schemas.openxmlformats.org/presentationml/2006/ole">
            <p:oleObj spid="_x0000_s572422" name="Imagen de mapa de bits" r:id="rId6" imgW="3304762" imgH="2276793" progId="Paint.Picture">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0"/>
          </p:nvPr>
        </p:nvSpPr>
        <p:spPr/>
        <p:txBody>
          <a:bodyPr/>
          <a:lstStyle/>
          <a:p>
            <a:r>
              <a:rPr lang="es-ES"/>
              <a:t>Contaminación Ambiental. FIMCM-ESPOL</a:t>
            </a:r>
          </a:p>
        </p:txBody>
      </p:sp>
      <p:sp>
        <p:nvSpPr>
          <p:cNvPr id="7" name="6 Marcador de número de diapositiva"/>
          <p:cNvSpPr>
            <a:spLocks noGrp="1"/>
          </p:cNvSpPr>
          <p:nvPr>
            <p:ph type="sldNum" sz="quarter" idx="11"/>
          </p:nvPr>
        </p:nvSpPr>
        <p:spPr/>
        <p:txBody>
          <a:bodyPr/>
          <a:lstStyle/>
          <a:p>
            <a:fld id="{8E31ABA1-FF72-4AD9-A7BD-EC71F4A491AE}" type="slidenum">
              <a:rPr lang="es-ES"/>
              <a:pPr/>
              <a:t>33</a:t>
            </a:fld>
            <a:endParaRPr lang="es-ES"/>
          </a:p>
        </p:txBody>
      </p:sp>
      <p:sp>
        <p:nvSpPr>
          <p:cNvPr id="8" name="7 Marcador de fecha"/>
          <p:cNvSpPr>
            <a:spLocks noGrp="1"/>
          </p:cNvSpPr>
          <p:nvPr>
            <p:ph type="dt" sz="half" idx="12"/>
          </p:nvPr>
        </p:nvSpPr>
        <p:spPr/>
        <p:txBody>
          <a:bodyPr/>
          <a:lstStyle/>
          <a:p>
            <a:r>
              <a:rPr lang="es-ES"/>
              <a:t>Jose V. Chang Gómez</a:t>
            </a:r>
          </a:p>
        </p:txBody>
      </p:sp>
      <p:sp>
        <p:nvSpPr>
          <p:cNvPr id="381956" name="Rectangle 4"/>
          <p:cNvSpPr>
            <a:spLocks noGrp="1" noChangeArrowheads="1"/>
          </p:cNvSpPr>
          <p:nvPr>
            <p:ph type="title"/>
          </p:nvPr>
        </p:nvSpPr>
        <p:spPr>
          <a:xfrm>
            <a:off x="457200" y="457200"/>
            <a:ext cx="8229600" cy="811213"/>
          </a:xfrm>
        </p:spPr>
        <p:txBody>
          <a:bodyPr/>
          <a:lstStyle/>
          <a:p>
            <a:r>
              <a:rPr lang="es-EC"/>
              <a:t>Imágenes del Agujero de la capa de Ozono en la Antártida</a:t>
            </a:r>
          </a:p>
        </p:txBody>
      </p:sp>
      <p:pic>
        <p:nvPicPr>
          <p:cNvPr id="381958" name="Picture 6"/>
          <p:cNvPicPr>
            <a:picLocks noChangeAspect="1" noChangeArrowheads="1"/>
          </p:cNvPicPr>
          <p:nvPr>
            <p:ph sz="quarter" idx="1"/>
          </p:nvPr>
        </p:nvPicPr>
        <p:blipFill>
          <a:blip r:embed="rId3"/>
          <a:srcRect/>
          <a:stretch>
            <a:fillRect/>
          </a:stretch>
        </p:blipFill>
        <p:spPr>
          <a:xfrm>
            <a:off x="1331913" y="1412875"/>
            <a:ext cx="6191250" cy="2884488"/>
          </a:xfrm>
        </p:spPr>
      </p:pic>
      <p:graphicFrame>
        <p:nvGraphicFramePr>
          <p:cNvPr id="381957" name="Object 5"/>
          <p:cNvGraphicFramePr>
            <a:graphicFrameLocks noChangeAspect="1"/>
          </p:cNvGraphicFramePr>
          <p:nvPr>
            <p:ph sz="quarter" idx="2"/>
          </p:nvPr>
        </p:nvGraphicFramePr>
        <p:xfrm>
          <a:off x="2903538" y="4292600"/>
          <a:ext cx="3057525" cy="333375"/>
        </p:xfrm>
        <a:graphic>
          <a:graphicData uri="http://schemas.openxmlformats.org/presentationml/2006/ole">
            <p:oleObj spid="_x0000_s381957" name="Imagen de mapa de bits" r:id="rId4" imgW="3390476" imgH="333333" progId="Paint.Picture">
              <p:embed/>
            </p:oleObj>
          </a:graphicData>
        </a:graphic>
      </p:graphicFrame>
      <p:sp>
        <p:nvSpPr>
          <p:cNvPr id="381955" name="Rectangle 3"/>
          <p:cNvSpPr>
            <a:spLocks noGrp="1" noChangeArrowheads="1"/>
          </p:cNvSpPr>
          <p:nvPr>
            <p:ph type="body" sz="half" idx="3"/>
          </p:nvPr>
        </p:nvSpPr>
        <p:spPr>
          <a:xfrm>
            <a:off x="179388" y="4652963"/>
            <a:ext cx="8775700" cy="2016125"/>
          </a:xfrm>
        </p:spPr>
        <p:txBody>
          <a:bodyPr/>
          <a:lstStyle/>
          <a:p>
            <a:pPr>
              <a:spcBef>
                <a:spcPct val="50000"/>
              </a:spcBef>
              <a:buFont typeface="Wingdings" pitchFamily="2" charset="2"/>
              <a:buNone/>
            </a:pPr>
            <a:r>
              <a:rPr lang="es-EC" sz="1800"/>
              <a:t>Se observan los niveles de ozono de la Antártida en el periodo de formación del agujero de ozono en 1995 medidos en unidades Dobson (DU). En el momento de mayor pérdida del ozono, el centro del agujero (área roja), puede descender a valores de menos de 100 DU, lo que significa que, dado que los valores normales están alrededor de las 300 DU, la disminución más severa llega a ser del 70%.</a:t>
            </a:r>
            <a:r>
              <a:rPr lang="es-EC" sz="1400"/>
              <a:t> </a:t>
            </a:r>
          </a:p>
          <a:p>
            <a:pPr>
              <a:spcBef>
                <a:spcPct val="50000"/>
              </a:spcBef>
              <a:buFont typeface="Wingdings" pitchFamily="2" charset="2"/>
              <a:buNone/>
            </a:pPr>
            <a:r>
              <a:rPr lang="es-EC" sz="700"/>
              <a:t>	</a:t>
            </a:r>
            <a:r>
              <a:rPr lang="es-EC" sz="1000"/>
              <a:t>Ref. Libro Ciencias de la Tierra y del Medio Ambiente. Fuente Web de NOAA: </a:t>
            </a:r>
            <a:r>
              <a:rPr lang="es-EC" sz="1000">
                <a:hlinkClick r:id="rId5"/>
              </a:rPr>
              <a:t>http://nic.fb4.noaa.gov/products/stratosphere/tovsto</a:t>
            </a:r>
            <a:r>
              <a:rPr lang="es-EC" sz="700"/>
              <a:t>   </a:t>
            </a:r>
            <a:br>
              <a:rPr lang="es-EC" sz="700"/>
            </a:br>
            <a:endParaRPr lang="es-EC" sz="7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B4A092B4-9153-4C77-955D-189DD739BF69}" type="slidenum">
              <a:rPr lang="es-ES"/>
              <a:pPr/>
              <a:t>34</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388098" name="Rectangle 2"/>
          <p:cNvSpPr>
            <a:spLocks noGrp="1" noChangeArrowheads="1"/>
          </p:cNvSpPr>
          <p:nvPr>
            <p:ph type="title"/>
          </p:nvPr>
        </p:nvSpPr>
        <p:spPr>
          <a:xfrm>
            <a:off x="457200" y="457200"/>
            <a:ext cx="8229600" cy="1100138"/>
          </a:xfrm>
        </p:spPr>
        <p:txBody>
          <a:bodyPr/>
          <a:lstStyle/>
          <a:p>
            <a:r>
              <a:rPr lang="es-EC"/>
              <a:t>3. Efecto a escala global:</a:t>
            </a:r>
            <a:br>
              <a:rPr lang="es-EC"/>
            </a:br>
            <a:r>
              <a:rPr lang="es-EC" sz="3200"/>
              <a:t> 					</a:t>
            </a:r>
            <a:r>
              <a:rPr lang="es-EC"/>
              <a:t>Lluvia Ácida</a:t>
            </a:r>
          </a:p>
        </p:txBody>
      </p:sp>
      <p:sp>
        <p:nvSpPr>
          <p:cNvPr id="388099" name="Rectangle 3"/>
          <p:cNvSpPr>
            <a:spLocks noGrp="1" noChangeArrowheads="1"/>
          </p:cNvSpPr>
          <p:nvPr>
            <p:ph type="body" idx="1"/>
          </p:nvPr>
        </p:nvSpPr>
        <p:spPr>
          <a:xfrm>
            <a:off x="250825" y="1628775"/>
            <a:ext cx="8208963" cy="4824413"/>
          </a:xfrm>
        </p:spPr>
        <p:txBody>
          <a:bodyPr/>
          <a:lstStyle/>
          <a:p>
            <a:pPr algn="just">
              <a:spcBef>
                <a:spcPct val="30000"/>
              </a:spcBef>
              <a:buClr>
                <a:srgbClr val="FF3300"/>
              </a:buClr>
              <a:buFont typeface="Wingdings" pitchFamily="2" charset="2"/>
              <a:buChar char="q"/>
            </a:pPr>
            <a:r>
              <a:rPr lang="es-ES"/>
              <a:t>La lluvia ácida es un evento físico-químico de deterioro ambiental que empieza en la atmósfera y culmina en el medio acuático. </a:t>
            </a:r>
          </a:p>
          <a:p>
            <a:pPr algn="just">
              <a:spcBef>
                <a:spcPct val="30000"/>
              </a:spcBef>
              <a:buClr>
                <a:srgbClr val="FF3300"/>
              </a:buClr>
              <a:buFont typeface="Wingdings" pitchFamily="2" charset="2"/>
              <a:buChar char="q"/>
            </a:pPr>
            <a:r>
              <a:rPr lang="es-ES"/>
              <a:t>Este problema ambiental es un ejemplo claro de alteración de origen antrópico de las interacciones existentes entre los sistemas ambientales.</a:t>
            </a:r>
          </a:p>
          <a:p>
            <a:pPr>
              <a:spcBef>
                <a:spcPct val="30000"/>
              </a:spcBef>
              <a:buClr>
                <a:srgbClr val="FF3300"/>
              </a:buClr>
              <a:buFont typeface="Wingdings" pitchFamily="2" charset="2"/>
              <a:buChar char="q"/>
            </a:pPr>
            <a:r>
              <a:rPr lang="es-ES"/>
              <a:t>Las sustancias contaminantes emitidas a la atmósfera por las actividades humanas son dispersadas, donde reaccionan con otros componentes atmosféricos, siendo transportados los productos ácidos resultantes hacia otros lugares, lejos del foco de emisión, donde, integrados en el ciclo hidrológico,  son depositados en la geosfera, afectando a los elementos que se integran en ella: suelos, lagos, bosques y seres vivos.</a:t>
            </a:r>
          </a:p>
          <a:p>
            <a:pPr algn="just">
              <a:spcBef>
                <a:spcPct val="30000"/>
              </a:spcBef>
              <a:buClr>
                <a:srgbClr val="FF3300"/>
              </a:buClr>
              <a:buFont typeface="Wingdings" pitchFamily="2" charset="2"/>
              <a:buChar char="q"/>
            </a:pPr>
            <a:endParaRPr lang="en-US"/>
          </a:p>
          <a:p>
            <a:endParaRPr lang="es-EC"/>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A3A7A4A1-B996-46A9-8DB9-CD9F34376884}" type="slidenum">
              <a:rPr lang="es-ES"/>
              <a:pPr/>
              <a:t>35</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380930" name="Rectangle 2"/>
          <p:cNvSpPr>
            <a:spLocks noGrp="1" noChangeArrowheads="1"/>
          </p:cNvSpPr>
          <p:nvPr>
            <p:ph type="title"/>
          </p:nvPr>
        </p:nvSpPr>
        <p:spPr>
          <a:xfrm>
            <a:off x="457200" y="457200"/>
            <a:ext cx="8229600" cy="1027113"/>
          </a:xfrm>
        </p:spPr>
        <p:txBody>
          <a:bodyPr/>
          <a:lstStyle/>
          <a:p>
            <a:r>
              <a:rPr lang="es-EC"/>
              <a:t>Producción de lluvia acida</a:t>
            </a:r>
            <a:endParaRPr lang="es-ES"/>
          </a:p>
        </p:txBody>
      </p:sp>
      <p:sp>
        <p:nvSpPr>
          <p:cNvPr id="380931" name="Rectangle 3"/>
          <p:cNvSpPr>
            <a:spLocks noGrp="1" noChangeArrowheads="1"/>
          </p:cNvSpPr>
          <p:nvPr>
            <p:ph type="body" idx="1"/>
          </p:nvPr>
        </p:nvSpPr>
        <p:spPr>
          <a:xfrm>
            <a:off x="179388" y="1412875"/>
            <a:ext cx="8785225" cy="5040313"/>
          </a:xfrm>
        </p:spPr>
        <p:txBody>
          <a:bodyPr/>
          <a:lstStyle/>
          <a:p>
            <a:pPr>
              <a:spcBef>
                <a:spcPct val="50000"/>
              </a:spcBef>
              <a:buFont typeface="Wingdings" pitchFamily="2" charset="2"/>
              <a:buNone/>
            </a:pPr>
            <a:r>
              <a:rPr lang="es-ES"/>
              <a:t>Se produce por la reacción de óxidos de azufre (SO x) y de nitrógeno (NO x) emitidos desde procesos de combustión. La reacción entre los óxidos y el vapor de agua en las nubes forma ácidos, los cuales se precipitan al suelo con la lluvia.</a:t>
            </a:r>
          </a:p>
          <a:p>
            <a:pPr algn="just">
              <a:spcBef>
                <a:spcPct val="50000"/>
              </a:spcBef>
              <a:buFont typeface="Wingdings" pitchFamily="2" charset="2"/>
              <a:buNone/>
            </a:pPr>
            <a:r>
              <a:rPr lang="es-ES"/>
              <a:t>Es la precipitación en forma de:</a:t>
            </a:r>
          </a:p>
          <a:p>
            <a:pPr lvl="1" algn="just">
              <a:spcBef>
                <a:spcPct val="50000"/>
              </a:spcBef>
              <a:buClr>
                <a:srgbClr val="FF3300"/>
              </a:buClr>
              <a:buSzPct val="75000"/>
              <a:buFont typeface="Wingdings" pitchFamily="2" charset="2"/>
              <a:buChar char="q"/>
            </a:pPr>
            <a:r>
              <a:rPr lang="es-ES" sz="2000"/>
              <a:t>Lluvia </a:t>
            </a:r>
          </a:p>
          <a:p>
            <a:pPr lvl="1" algn="just">
              <a:spcBef>
                <a:spcPct val="50000"/>
              </a:spcBef>
              <a:buClr>
                <a:srgbClr val="FF3300"/>
              </a:buClr>
              <a:buSzPct val="75000"/>
              <a:buFont typeface="Wingdings" pitchFamily="2" charset="2"/>
              <a:buChar char="q"/>
            </a:pPr>
            <a:r>
              <a:rPr lang="es-ES" sz="2000"/>
              <a:t>Nieve</a:t>
            </a:r>
          </a:p>
          <a:p>
            <a:pPr lvl="1" algn="just">
              <a:spcBef>
                <a:spcPct val="50000"/>
              </a:spcBef>
              <a:buClr>
                <a:srgbClr val="FF3300"/>
              </a:buClr>
              <a:buSzPct val="75000"/>
              <a:buFont typeface="Wingdings" pitchFamily="2" charset="2"/>
              <a:buChar char="q"/>
            </a:pPr>
            <a:r>
              <a:rPr lang="es-ES" sz="2000"/>
              <a:t>Granizo </a:t>
            </a:r>
          </a:p>
          <a:p>
            <a:pPr lvl="1" algn="just">
              <a:spcBef>
                <a:spcPct val="50000"/>
              </a:spcBef>
              <a:buClr>
                <a:srgbClr val="FF3300"/>
              </a:buClr>
              <a:buSzPct val="75000"/>
              <a:buFont typeface="Wingdings" pitchFamily="2" charset="2"/>
              <a:buChar char="q"/>
            </a:pPr>
            <a:r>
              <a:rPr lang="es-ES" sz="2000"/>
              <a:t>Niebla</a:t>
            </a:r>
          </a:p>
          <a:p>
            <a:pPr>
              <a:spcBef>
                <a:spcPct val="50000"/>
              </a:spcBef>
              <a:buFont typeface="Wingdings" pitchFamily="2" charset="2"/>
              <a:buNone/>
            </a:pPr>
            <a:r>
              <a:rPr lang="es-ES"/>
              <a:t>La lluvia es normalmente ácida, con un pH de 5.6 aproximadamente.  Esto se debe a las emisiones naturales de CO2, SO2 y NO. Sin embargo, se considera deposición ácida si el pH es menor a 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pie de página"/>
          <p:cNvSpPr>
            <a:spLocks noGrp="1"/>
          </p:cNvSpPr>
          <p:nvPr>
            <p:ph type="ftr" sz="quarter" idx="10"/>
          </p:nvPr>
        </p:nvSpPr>
        <p:spPr/>
        <p:txBody>
          <a:bodyPr/>
          <a:lstStyle/>
          <a:p>
            <a:r>
              <a:rPr lang="es-ES"/>
              <a:t>Contaminación Ambiental. FIMCM-ESPOL</a:t>
            </a:r>
          </a:p>
        </p:txBody>
      </p:sp>
      <p:sp>
        <p:nvSpPr>
          <p:cNvPr id="6" name="4 Marcador de número de diapositiva"/>
          <p:cNvSpPr>
            <a:spLocks noGrp="1"/>
          </p:cNvSpPr>
          <p:nvPr>
            <p:ph type="sldNum" sz="quarter" idx="11"/>
          </p:nvPr>
        </p:nvSpPr>
        <p:spPr/>
        <p:txBody>
          <a:bodyPr/>
          <a:lstStyle/>
          <a:p>
            <a:fld id="{B9F95E60-F259-4961-AF5E-7EF87018F707}" type="slidenum">
              <a:rPr lang="es-ES"/>
              <a:pPr/>
              <a:t>36</a:t>
            </a:fld>
            <a:endParaRPr lang="es-ES"/>
          </a:p>
        </p:txBody>
      </p:sp>
      <p:sp>
        <p:nvSpPr>
          <p:cNvPr id="7" name="5 Marcador de fecha"/>
          <p:cNvSpPr>
            <a:spLocks noGrp="1"/>
          </p:cNvSpPr>
          <p:nvPr>
            <p:ph type="dt" sz="half" idx="12"/>
          </p:nvPr>
        </p:nvSpPr>
        <p:spPr/>
        <p:txBody>
          <a:bodyPr/>
          <a:lstStyle/>
          <a:p>
            <a:r>
              <a:rPr lang="es-ES"/>
              <a:t>Jose V. Chang Gómez</a:t>
            </a:r>
          </a:p>
        </p:txBody>
      </p:sp>
      <p:sp>
        <p:nvSpPr>
          <p:cNvPr id="389122" name="Rectangle 2"/>
          <p:cNvSpPr>
            <a:spLocks noGrp="1" noChangeArrowheads="1"/>
          </p:cNvSpPr>
          <p:nvPr>
            <p:ph type="title"/>
          </p:nvPr>
        </p:nvSpPr>
        <p:spPr>
          <a:xfrm>
            <a:off x="457200" y="457200"/>
            <a:ext cx="8229600" cy="952500"/>
          </a:xfrm>
        </p:spPr>
        <p:txBody>
          <a:bodyPr/>
          <a:lstStyle/>
          <a:p>
            <a:r>
              <a:rPr lang="es-EC"/>
              <a:t>	Esquema de la lluvia ácida</a:t>
            </a:r>
          </a:p>
        </p:txBody>
      </p:sp>
      <p:pic>
        <p:nvPicPr>
          <p:cNvPr id="389125" name="Picture 5" descr="acidresq.gif (78325 bytes)"/>
          <p:cNvPicPr>
            <a:picLocks noChangeAspect="1" noChangeArrowheads="1"/>
          </p:cNvPicPr>
          <p:nvPr>
            <p:ph idx="1"/>
          </p:nvPr>
        </p:nvPicPr>
        <p:blipFill>
          <a:blip r:embed="rId2"/>
          <a:srcRect/>
          <a:stretch>
            <a:fillRect/>
          </a:stretch>
        </p:blipFill>
        <p:spPr>
          <a:xfrm>
            <a:off x="179388" y="1412875"/>
            <a:ext cx="8785225" cy="5080000"/>
          </a:xfrm>
          <a:noFill/>
          <a:ln/>
        </p:spPr>
      </p:pic>
      <p:sp>
        <p:nvSpPr>
          <p:cNvPr id="389123" name="Rectangle 3"/>
          <p:cNvSpPr>
            <a:spLocks noGrp="1" noChangeArrowheads="1"/>
          </p:cNvSpPr>
          <p:nvPr>
            <p:ph type="body" idx="4294967295"/>
          </p:nvPr>
        </p:nvSpPr>
        <p:spPr>
          <a:xfrm>
            <a:off x="1371600" y="2017713"/>
            <a:ext cx="7772400" cy="4114800"/>
          </a:xfrm>
        </p:spPr>
        <p:txBody>
          <a:bodyPr/>
          <a:lstStyle/>
          <a:p>
            <a:pPr>
              <a:buFont typeface="Wingdings" pitchFamily="2" charset="2"/>
              <a:buNone/>
            </a:pPr>
            <a:endParaRPr lang="en-US" sz="1800"/>
          </a:p>
          <a:p>
            <a:endParaRPr lang="es-EC"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167145AC-7851-4A61-8C5E-AB74CBF610D7}" type="slidenum">
              <a:rPr lang="es-ES"/>
              <a:pPr/>
              <a:t>37</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396290" name="Rectangle 2"/>
          <p:cNvSpPr>
            <a:spLocks noGrp="1" noChangeArrowheads="1"/>
          </p:cNvSpPr>
          <p:nvPr>
            <p:ph type="title"/>
          </p:nvPr>
        </p:nvSpPr>
        <p:spPr>
          <a:xfrm>
            <a:off x="457200" y="457200"/>
            <a:ext cx="8229600" cy="739775"/>
          </a:xfrm>
        </p:spPr>
        <p:txBody>
          <a:bodyPr/>
          <a:lstStyle/>
          <a:p>
            <a:r>
              <a:rPr lang="es-EC"/>
              <a:t>Efectos de la lluvia ácida</a:t>
            </a:r>
          </a:p>
        </p:txBody>
      </p:sp>
      <p:sp>
        <p:nvSpPr>
          <p:cNvPr id="396291" name="Rectangle 3"/>
          <p:cNvSpPr>
            <a:spLocks noGrp="1" noChangeArrowheads="1"/>
          </p:cNvSpPr>
          <p:nvPr>
            <p:ph type="body" idx="1"/>
          </p:nvPr>
        </p:nvSpPr>
        <p:spPr>
          <a:xfrm>
            <a:off x="323850" y="1196975"/>
            <a:ext cx="8631238" cy="5832475"/>
          </a:xfrm>
        </p:spPr>
        <p:txBody>
          <a:bodyPr/>
          <a:lstStyle/>
          <a:p>
            <a:pPr>
              <a:spcBef>
                <a:spcPct val="50000"/>
              </a:spcBef>
              <a:buFont typeface="Wingdings" pitchFamily="2" charset="2"/>
              <a:buChar char="Ø"/>
            </a:pPr>
            <a:r>
              <a:rPr lang="es-ES"/>
              <a:t>Las estructuras metálicas se corroen. </a:t>
            </a:r>
          </a:p>
          <a:p>
            <a:pPr>
              <a:spcBef>
                <a:spcPct val="50000"/>
              </a:spcBef>
              <a:buFont typeface="Wingdings" pitchFamily="2" charset="2"/>
              <a:buChar char="Ø"/>
            </a:pPr>
            <a:r>
              <a:rPr lang="es-ES"/>
              <a:t>Las superficies de los edificios y las estatuas se resquebrajan</a:t>
            </a:r>
            <a:r>
              <a:rPr lang="en-US"/>
              <a:t>.</a:t>
            </a:r>
          </a:p>
          <a:p>
            <a:pPr>
              <a:spcBef>
                <a:spcPct val="50000"/>
              </a:spcBef>
              <a:buFont typeface="Wingdings" pitchFamily="2" charset="2"/>
              <a:buChar char="Ø"/>
            </a:pPr>
            <a:r>
              <a:rPr lang="es-ES"/>
              <a:t>Los objetos de nylon se rompen</a:t>
            </a:r>
            <a:r>
              <a:rPr lang="en-US"/>
              <a:t>.</a:t>
            </a:r>
          </a:p>
          <a:p>
            <a:pPr>
              <a:spcBef>
                <a:spcPct val="50000"/>
              </a:spcBef>
              <a:buFont typeface="Wingdings" pitchFamily="2" charset="2"/>
              <a:buChar char="Ø"/>
            </a:pPr>
            <a:r>
              <a:rPr lang="es-ES"/>
              <a:t>El suelo se desmineraliza y se degradan las aguas subterráneas</a:t>
            </a:r>
            <a:r>
              <a:rPr lang="en-US"/>
              <a:t>.</a:t>
            </a:r>
          </a:p>
          <a:p>
            <a:pPr>
              <a:spcBef>
                <a:spcPct val="50000"/>
              </a:spcBef>
              <a:buFont typeface="Wingdings" pitchFamily="2" charset="2"/>
              <a:buChar char="Ø"/>
            </a:pPr>
            <a:r>
              <a:rPr lang="es-ES"/>
              <a:t>Afecta la fotosíntesis, haciéndola más lenta y los vegetales pueden morir. </a:t>
            </a:r>
            <a:r>
              <a:rPr lang="en-US"/>
              <a:t> </a:t>
            </a:r>
          </a:p>
          <a:p>
            <a:pPr>
              <a:spcBef>
                <a:spcPct val="50000"/>
              </a:spcBef>
              <a:buFont typeface="Wingdings" pitchFamily="2" charset="2"/>
              <a:buChar char="Ø"/>
            </a:pPr>
            <a:r>
              <a:rPr lang="es-ES"/>
              <a:t>Los lagos y ríos “ácidos” son incapaces de sostener su población de peces.</a:t>
            </a:r>
          </a:p>
          <a:p>
            <a:pPr>
              <a:spcBef>
                <a:spcPct val="50000"/>
              </a:spcBef>
              <a:buFont typeface="Wingdings" pitchFamily="2" charset="2"/>
              <a:buChar char="Ø"/>
            </a:pPr>
            <a:r>
              <a:rPr lang="es-ES"/>
              <a:t>Los suelos pobres en caliza y recubiertos de finas capas de tierra son muy afectados por los efectos de la lluvia ácida.</a:t>
            </a:r>
          </a:p>
          <a:p>
            <a:pPr>
              <a:spcBef>
                <a:spcPct val="50000"/>
              </a:spcBef>
              <a:buFont typeface="Wingdings" pitchFamily="2" charset="2"/>
              <a:buChar char="Ø"/>
            </a:pPr>
            <a:r>
              <a:rPr lang="es-ES"/>
              <a:t>El dióxido de azufre irrita la mucosa respiratoria</a:t>
            </a:r>
            <a:r>
              <a:rPr lang="en-US"/>
              <a:t>.</a:t>
            </a:r>
          </a:p>
          <a:p>
            <a:pPr>
              <a:spcBef>
                <a:spcPct val="50000"/>
              </a:spcBef>
              <a:buFont typeface="Wingdings" pitchFamily="2" charset="2"/>
              <a:buChar char="Ø"/>
            </a:pPr>
            <a:r>
              <a:rPr lang="es-ES"/>
              <a:t>Los óxidos de nitrógeno reducen la eficacia de las defensas pulmonares propiciando las infecciones respiratorias en el ser humano.</a:t>
            </a:r>
            <a:r>
              <a:rPr lang="en-US"/>
              <a:t> </a:t>
            </a:r>
          </a:p>
          <a:p>
            <a:pPr>
              <a:lnSpc>
                <a:spcPct val="90000"/>
              </a:lnSpc>
            </a:pPr>
            <a:endParaRPr lang="es-EC"/>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84698B07-F759-482F-B731-68C2DF65D41C}" type="slidenum">
              <a:rPr lang="es-ES"/>
              <a:pPr/>
              <a:t>38</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573442" name="Rectangle 2"/>
          <p:cNvSpPr>
            <a:spLocks noGrp="1" noChangeArrowheads="1"/>
          </p:cNvSpPr>
          <p:nvPr>
            <p:ph type="title"/>
          </p:nvPr>
        </p:nvSpPr>
        <p:spPr>
          <a:xfrm>
            <a:off x="457200" y="476250"/>
            <a:ext cx="8229600" cy="576263"/>
          </a:xfrm>
        </p:spPr>
        <p:txBody>
          <a:bodyPr/>
          <a:lstStyle/>
          <a:p>
            <a:r>
              <a:rPr lang="es-EC"/>
              <a:t>Disminución del pH del agua lluvia</a:t>
            </a:r>
          </a:p>
        </p:txBody>
      </p:sp>
      <p:sp>
        <p:nvSpPr>
          <p:cNvPr id="573443" name="Rectangle 3"/>
          <p:cNvSpPr>
            <a:spLocks noGrp="1" noChangeArrowheads="1"/>
          </p:cNvSpPr>
          <p:nvPr>
            <p:ph type="body" sz="half" idx="1"/>
          </p:nvPr>
        </p:nvSpPr>
        <p:spPr>
          <a:xfrm>
            <a:off x="250825" y="1412875"/>
            <a:ext cx="4176713" cy="5184775"/>
          </a:xfrm>
        </p:spPr>
        <p:txBody>
          <a:bodyPr/>
          <a:lstStyle/>
          <a:p>
            <a:pPr>
              <a:spcBef>
                <a:spcPct val="40000"/>
              </a:spcBef>
              <a:buClr>
                <a:srgbClr val="FF3300"/>
              </a:buClr>
              <a:buFont typeface="Wingdings" pitchFamily="2" charset="2"/>
              <a:buChar char="q"/>
            </a:pPr>
            <a:r>
              <a:rPr lang="es-EC"/>
              <a:t>El agua pura tiene un pH de 7 a 25 ºC y a una presión normal.</a:t>
            </a:r>
          </a:p>
          <a:p>
            <a:pPr>
              <a:spcBef>
                <a:spcPct val="40000"/>
              </a:spcBef>
              <a:buClr>
                <a:srgbClr val="FF3300"/>
              </a:buClr>
              <a:buFont typeface="Wingdings" pitchFamily="2" charset="2"/>
              <a:buChar char="q"/>
            </a:pPr>
            <a:r>
              <a:rPr lang="es-EC"/>
              <a:t>El agua de lluvia es ligeramente ácida porque se combina con el dióxido de carbono del aire formando ácido carbónico y tiene un pH entre 5.7 y 7.  </a:t>
            </a:r>
          </a:p>
          <a:p>
            <a:pPr>
              <a:spcBef>
                <a:spcPct val="40000"/>
              </a:spcBef>
              <a:buClr>
                <a:srgbClr val="FF3300"/>
              </a:buClr>
              <a:buFont typeface="Wingdings" pitchFamily="2" charset="2"/>
              <a:buChar char="q"/>
            </a:pPr>
            <a:r>
              <a:rPr lang="es-EC"/>
              <a:t>En el Ecuador el pH del agua de lluvia es de aproximadamente 5.65 en condiciones normales.</a:t>
            </a:r>
          </a:p>
          <a:p>
            <a:pPr>
              <a:spcBef>
                <a:spcPct val="40000"/>
              </a:spcBef>
              <a:buClr>
                <a:srgbClr val="FF3300"/>
              </a:buClr>
              <a:buFont typeface="Wingdings" pitchFamily="2" charset="2"/>
              <a:buChar char="q"/>
            </a:pPr>
            <a:r>
              <a:rPr lang="es-EC"/>
              <a:t>En lugares contaminados por ácido sulfúrico y ácido nítrico el pH de esa lluvia varía entre 5 y 3.</a:t>
            </a:r>
          </a:p>
        </p:txBody>
      </p:sp>
      <p:pic>
        <p:nvPicPr>
          <p:cNvPr id="573444" name="Picture 4"/>
          <p:cNvPicPr>
            <a:picLocks noChangeAspect="1" noChangeArrowheads="1"/>
          </p:cNvPicPr>
          <p:nvPr>
            <p:ph sz="half" idx="2"/>
          </p:nvPr>
        </p:nvPicPr>
        <p:blipFill>
          <a:blip r:embed="rId2"/>
          <a:srcRect/>
          <a:stretch>
            <a:fillRect/>
          </a:stretch>
        </p:blipFill>
        <p:spPr>
          <a:xfrm>
            <a:off x="4356100" y="1052513"/>
            <a:ext cx="4608513" cy="5400675"/>
          </a:xfrm>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477915FA-7099-4A70-8188-E85412BC8874}" type="slidenum">
              <a:rPr lang="es-ES"/>
              <a:pPr/>
              <a:t>39</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397316" name="Rectangle 4"/>
          <p:cNvSpPr>
            <a:spLocks noGrp="1" noChangeArrowheads="1"/>
          </p:cNvSpPr>
          <p:nvPr>
            <p:ph type="title"/>
          </p:nvPr>
        </p:nvSpPr>
        <p:spPr/>
        <p:txBody>
          <a:bodyPr/>
          <a:lstStyle/>
          <a:p>
            <a:r>
              <a:rPr lang="es-EC"/>
              <a:t>Fuentes de Dióxido de Azufre</a:t>
            </a:r>
          </a:p>
        </p:txBody>
      </p:sp>
      <p:sp>
        <p:nvSpPr>
          <p:cNvPr id="397317" name="Rectangle 5"/>
          <p:cNvSpPr>
            <a:spLocks noGrp="1" noChangeArrowheads="1"/>
          </p:cNvSpPr>
          <p:nvPr>
            <p:ph type="body" sz="half" idx="1"/>
          </p:nvPr>
        </p:nvSpPr>
        <p:spPr>
          <a:xfrm>
            <a:off x="179388" y="2017713"/>
            <a:ext cx="4537075" cy="4364037"/>
          </a:xfrm>
        </p:spPr>
        <p:txBody>
          <a:bodyPr/>
          <a:lstStyle/>
          <a:p>
            <a:pPr>
              <a:spcBef>
                <a:spcPct val="50000"/>
              </a:spcBef>
              <a:buFont typeface="Wingdings" pitchFamily="2" charset="2"/>
              <a:buChar char="Ø"/>
            </a:pPr>
            <a:r>
              <a:rPr lang="es-EC" sz="1800"/>
              <a:t>Las fuentes naturales contribuyen al año con 50 a 70 millones de toneladas de azufre de volcanes, espuma del mar y procesos microbianos. </a:t>
            </a:r>
          </a:p>
          <a:p>
            <a:pPr>
              <a:spcBef>
                <a:spcPct val="50000"/>
              </a:spcBef>
              <a:buFont typeface="Wingdings" pitchFamily="2" charset="2"/>
              <a:buChar char="Ø"/>
            </a:pPr>
            <a:r>
              <a:rPr lang="es-EC" sz="1800"/>
              <a:t>Cada año se liberan en EUA 19.9 millones de toneladas, de las que el 88% proviene de los combustibles.</a:t>
            </a:r>
          </a:p>
          <a:p>
            <a:pPr>
              <a:spcBef>
                <a:spcPct val="50000"/>
              </a:spcBef>
              <a:buFont typeface="Wingdings" pitchFamily="2" charset="2"/>
              <a:buChar char="Ø"/>
            </a:pPr>
            <a:r>
              <a:rPr lang="es-EC" sz="1800"/>
              <a:t>La fuente de más del 50% de la deposición ácida son las chimeneas de enormes plantas que funcionan con carbón.</a:t>
            </a:r>
            <a:r>
              <a:rPr lang="en-US" sz="1800"/>
              <a:t> </a:t>
            </a:r>
          </a:p>
          <a:p>
            <a:endParaRPr lang="es-EC" sz="1800"/>
          </a:p>
        </p:txBody>
      </p:sp>
      <p:pic>
        <p:nvPicPr>
          <p:cNvPr id="397319" name="Picture 7" descr="causaj.JPG (41043 bytes)"/>
          <p:cNvPicPr>
            <a:picLocks noChangeAspect="1" noChangeArrowheads="1"/>
          </p:cNvPicPr>
          <p:nvPr>
            <p:ph sz="half" idx="2"/>
          </p:nvPr>
        </p:nvPicPr>
        <p:blipFill>
          <a:blip r:embed="rId2"/>
          <a:srcRect/>
          <a:stretch>
            <a:fillRect/>
          </a:stretch>
        </p:blipFill>
        <p:spPr>
          <a:xfrm>
            <a:off x="4787900" y="1773238"/>
            <a:ext cx="4176713" cy="4751387"/>
          </a:xfr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4E24677A-7A7C-4E64-9406-6BF5D4356621}" type="slidenum">
              <a:rPr lang="es-ES"/>
              <a:pPr/>
              <a:t>4</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300036" name="Rectangle 4"/>
          <p:cNvSpPr>
            <a:spLocks noGrp="1" noChangeArrowheads="1"/>
          </p:cNvSpPr>
          <p:nvPr>
            <p:ph type="title"/>
          </p:nvPr>
        </p:nvSpPr>
        <p:spPr>
          <a:xfrm>
            <a:off x="457200" y="404813"/>
            <a:ext cx="8291513" cy="936625"/>
          </a:xfrm>
        </p:spPr>
        <p:txBody>
          <a:bodyPr/>
          <a:lstStyle/>
          <a:p>
            <a:r>
              <a:rPr lang="es-EC"/>
              <a:t>Primera parte:  Glosario </a:t>
            </a:r>
            <a:br>
              <a:rPr lang="es-EC"/>
            </a:br>
            <a:r>
              <a:rPr lang="es-EC"/>
              <a:t>¿Qué es la contaminación ambiental?</a:t>
            </a:r>
          </a:p>
        </p:txBody>
      </p:sp>
      <p:sp>
        <p:nvSpPr>
          <p:cNvPr id="300035" name="Rectangle 3"/>
          <p:cNvSpPr>
            <a:spLocks noGrp="1" noChangeArrowheads="1"/>
          </p:cNvSpPr>
          <p:nvPr>
            <p:ph type="body" sz="half" idx="1"/>
          </p:nvPr>
        </p:nvSpPr>
        <p:spPr>
          <a:xfrm>
            <a:off x="250825" y="1412875"/>
            <a:ext cx="5905500" cy="4968875"/>
          </a:xfrm>
        </p:spPr>
        <p:txBody>
          <a:bodyPr/>
          <a:lstStyle/>
          <a:p>
            <a:pPr algn="just">
              <a:spcBef>
                <a:spcPct val="50000"/>
              </a:spcBef>
              <a:buFont typeface="Wingdings" pitchFamily="2" charset="2"/>
              <a:buNone/>
            </a:pPr>
            <a:r>
              <a:rPr lang="es-ES" sz="1800" b="1"/>
              <a:t>Contaminación:</a:t>
            </a:r>
            <a:r>
              <a:rPr lang="es-ES" sz="1800"/>
              <a:t> Presencia en el ambiente de cualquier agente físico, químico y biológico, en lugares, formas y concentraciones tales que puedan ser nocivos para la salud, seguridad o bienestar de la población humana, perjudiciales para la vida animal o vegetal, o impidan el uso y goce normal de los materiales, propiedades y lugares de recreación.</a:t>
            </a:r>
            <a:endParaRPr lang="es-ES" sz="1800" b="1"/>
          </a:p>
          <a:p>
            <a:pPr algn="just">
              <a:spcBef>
                <a:spcPct val="50000"/>
              </a:spcBef>
              <a:buFont typeface="Wingdings" pitchFamily="2" charset="2"/>
              <a:buNone/>
            </a:pPr>
            <a:r>
              <a:rPr lang="es-ES" sz="1800" b="1"/>
              <a:t>Contaminación ambiental:</a:t>
            </a:r>
            <a:r>
              <a:rPr lang="es-ES" sz="1800"/>
              <a:t> Se refiere a cualquier descarga de material o energía hacia el suelo, agua o aire que pueda causar un detrimento agudo (corto plazo), o crónico (largo plazo), al balance ecológico del ambiente o que disminuya la calidad de vida. </a:t>
            </a:r>
            <a:endParaRPr lang="es-ES" sz="1800" b="1"/>
          </a:p>
          <a:p>
            <a:pPr algn="just">
              <a:spcBef>
                <a:spcPct val="50000"/>
              </a:spcBef>
              <a:buFont typeface="Wingdings" pitchFamily="2" charset="2"/>
              <a:buNone/>
            </a:pPr>
            <a:r>
              <a:rPr lang="es-ES" sz="1800" b="1"/>
              <a:t>Contaminación sinérgica:</a:t>
            </a:r>
            <a:r>
              <a:rPr lang="es-ES" sz="1800"/>
              <a:t> Es la acción asociativa entre sustancias o energías que generan un efecto contaminante, a pesar de que los elementos aisladamente puedan ser inocuos.</a:t>
            </a:r>
          </a:p>
          <a:p>
            <a:pPr>
              <a:lnSpc>
                <a:spcPct val="90000"/>
              </a:lnSpc>
            </a:pPr>
            <a:endParaRPr lang="es-EC" sz="1800"/>
          </a:p>
        </p:txBody>
      </p:sp>
      <p:pic>
        <p:nvPicPr>
          <p:cNvPr id="300038" name="Picture 6" descr="Refineri"/>
          <p:cNvPicPr>
            <a:picLocks noChangeAspect="1" noChangeArrowheads="1"/>
          </p:cNvPicPr>
          <p:nvPr>
            <p:ph sz="half" idx="2"/>
          </p:nvPr>
        </p:nvPicPr>
        <p:blipFill>
          <a:blip r:embed="rId2"/>
          <a:srcRect/>
          <a:stretch>
            <a:fillRect/>
          </a:stretch>
        </p:blipFill>
        <p:spPr>
          <a:xfrm>
            <a:off x="6249988" y="1412875"/>
            <a:ext cx="2643187" cy="4640263"/>
          </a:xfrm>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A27B73C2-EBFC-4A7F-A638-8BA74FFCBCD6}" type="slidenum">
              <a:rPr lang="es-ES"/>
              <a:pPr/>
              <a:t>40</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399362" name="Rectangle 2"/>
          <p:cNvSpPr>
            <a:spLocks noGrp="1" noChangeArrowheads="1"/>
          </p:cNvSpPr>
          <p:nvPr>
            <p:ph type="title"/>
          </p:nvPr>
        </p:nvSpPr>
        <p:spPr>
          <a:xfrm>
            <a:off x="457200" y="457200"/>
            <a:ext cx="8229600" cy="811213"/>
          </a:xfrm>
        </p:spPr>
        <p:txBody>
          <a:bodyPr/>
          <a:lstStyle/>
          <a:p>
            <a:r>
              <a:rPr lang="es-EC"/>
              <a:t>Formas de reducción de emisiones</a:t>
            </a:r>
          </a:p>
        </p:txBody>
      </p:sp>
      <p:sp>
        <p:nvSpPr>
          <p:cNvPr id="399363" name="Rectangle 3"/>
          <p:cNvSpPr>
            <a:spLocks noGrp="1" noChangeArrowheads="1"/>
          </p:cNvSpPr>
          <p:nvPr>
            <p:ph type="body" idx="1"/>
          </p:nvPr>
        </p:nvSpPr>
        <p:spPr>
          <a:xfrm>
            <a:off x="395288" y="1557338"/>
            <a:ext cx="8559800" cy="5040312"/>
          </a:xfrm>
        </p:spPr>
        <p:txBody>
          <a:bodyPr/>
          <a:lstStyle/>
          <a:p>
            <a:pPr>
              <a:spcBef>
                <a:spcPct val="50000"/>
              </a:spcBef>
              <a:buFont typeface="Wingdings" pitchFamily="2" charset="2"/>
              <a:buChar char="Ø"/>
            </a:pPr>
            <a:r>
              <a:rPr lang="es-EC"/>
              <a:t>Limpieza del carbón</a:t>
            </a:r>
          </a:p>
          <a:p>
            <a:pPr>
              <a:spcBef>
                <a:spcPct val="50000"/>
              </a:spcBef>
              <a:buFont typeface="Wingdings" pitchFamily="2" charset="2"/>
              <a:buChar char="Ø"/>
            </a:pPr>
            <a:r>
              <a:rPr lang="en-US"/>
              <a:t>C</a:t>
            </a:r>
            <a:r>
              <a:rPr lang="es-EC"/>
              <a:t>ombustión con base de fundente</a:t>
            </a:r>
          </a:p>
          <a:p>
            <a:pPr>
              <a:spcBef>
                <a:spcPct val="50000"/>
              </a:spcBef>
              <a:buFont typeface="Wingdings" pitchFamily="2" charset="2"/>
              <a:buChar char="Ø"/>
            </a:pPr>
            <a:r>
              <a:rPr lang="es-EC"/>
              <a:t>Cambio de combustible: carbón con poco azufre</a:t>
            </a:r>
            <a:r>
              <a:rPr lang="en-US"/>
              <a:t> </a:t>
            </a:r>
          </a:p>
          <a:p>
            <a:pPr>
              <a:spcBef>
                <a:spcPct val="50000"/>
              </a:spcBef>
              <a:buFont typeface="Wingdings" pitchFamily="2" charset="2"/>
              <a:buChar char="Ø"/>
            </a:pPr>
            <a:r>
              <a:rPr lang="es-EC"/>
              <a:t>Empleo de depuradores de gases</a:t>
            </a:r>
          </a:p>
          <a:p>
            <a:pPr>
              <a:spcBef>
                <a:spcPct val="50000"/>
              </a:spcBef>
              <a:buFont typeface="Wingdings" pitchFamily="2" charset="2"/>
              <a:buChar char="Ø"/>
            </a:pPr>
            <a:r>
              <a:rPr lang="es-EC"/>
              <a:t>Plantas de energía alternativa </a:t>
            </a:r>
            <a:r>
              <a:rPr lang="en-US"/>
              <a:t> </a:t>
            </a:r>
          </a:p>
          <a:p>
            <a:pPr>
              <a:spcBef>
                <a:spcPct val="50000"/>
              </a:spcBef>
              <a:buFont typeface="Wingdings" pitchFamily="2" charset="2"/>
              <a:buChar char="Ø"/>
            </a:pPr>
            <a:r>
              <a:rPr lang="es-EC"/>
              <a:t>Reducción en el consumo de electricidad</a:t>
            </a:r>
            <a:r>
              <a:rPr lang="en-US"/>
              <a:t> </a:t>
            </a:r>
            <a:endParaRPr lang="es-EC"/>
          </a:p>
          <a:p>
            <a:pPr>
              <a:spcBef>
                <a:spcPct val="50000"/>
              </a:spcBef>
              <a:buFont typeface="Wingdings" pitchFamily="2" charset="2"/>
              <a:buChar char="Ø"/>
            </a:pPr>
            <a:r>
              <a:rPr lang="es-EC"/>
              <a:t>Algunas plantas industriales vienen comprando permisos de emisión. A los precios actuales, la adquisición de permisos es menos costoso que comprar carbón con poco azufre o instalar depuradores.  </a:t>
            </a:r>
            <a:endParaRPr lang="en-US"/>
          </a:p>
          <a:p>
            <a:pPr>
              <a:buFont typeface="Wingdings" pitchFamily="2" charset="2"/>
              <a:buChar char="Ø"/>
            </a:pPr>
            <a:endParaRPr lang="en-US"/>
          </a:p>
          <a:p>
            <a:pPr>
              <a:buFont typeface="Wingdings" pitchFamily="2" charset="2"/>
              <a:buChar char="Ø"/>
            </a:pPr>
            <a:endParaRPr lang="es-EC"/>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FF0B57B0-78FA-4088-9411-8951765FD638}" type="slidenum">
              <a:rPr lang="es-ES"/>
              <a:pPr/>
              <a:t>41</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332802" name="Rectangle 2"/>
          <p:cNvSpPr>
            <a:spLocks noGrp="1" noChangeArrowheads="1"/>
          </p:cNvSpPr>
          <p:nvPr>
            <p:ph type="title"/>
          </p:nvPr>
        </p:nvSpPr>
        <p:spPr>
          <a:noFill/>
          <a:ln/>
        </p:spPr>
        <p:txBody>
          <a:bodyPr lIns="90488" tIns="44450" rIns="90488" bIns="44450"/>
          <a:lstStyle/>
          <a:p>
            <a:r>
              <a:rPr lang="es-ES"/>
              <a:t>Contaminación del Aire</a:t>
            </a:r>
            <a:br>
              <a:rPr lang="es-ES"/>
            </a:br>
            <a:r>
              <a:rPr lang="es-ES"/>
              <a:t>					Definición</a:t>
            </a:r>
          </a:p>
        </p:txBody>
      </p:sp>
      <p:sp>
        <p:nvSpPr>
          <p:cNvPr id="332804" name="Rectangle 4"/>
          <p:cNvSpPr>
            <a:spLocks noGrp="1" noChangeArrowheads="1"/>
          </p:cNvSpPr>
          <p:nvPr>
            <p:ph type="body" sz="half" idx="1"/>
          </p:nvPr>
        </p:nvSpPr>
        <p:spPr>
          <a:xfrm>
            <a:off x="250825" y="1700213"/>
            <a:ext cx="3816350" cy="4681537"/>
          </a:xfrm>
        </p:spPr>
        <p:txBody>
          <a:bodyPr/>
          <a:lstStyle/>
          <a:p>
            <a:pPr>
              <a:spcBef>
                <a:spcPct val="35000"/>
              </a:spcBef>
              <a:buFont typeface="Wingdings" pitchFamily="2" charset="2"/>
              <a:buChar char="Ø"/>
            </a:pPr>
            <a:r>
              <a:rPr lang="es-ES"/>
              <a:t>Condición atmosférica en la cual existen substancias con una concentración suficientemente alta para producir un efecto medible en el ser humano, animales, vegetación y/o bienes materiales.</a:t>
            </a:r>
            <a:br>
              <a:rPr lang="es-ES"/>
            </a:br>
            <a:endParaRPr lang="es-ES"/>
          </a:p>
          <a:p>
            <a:pPr>
              <a:lnSpc>
                <a:spcPct val="90000"/>
              </a:lnSpc>
              <a:buFont typeface="Wingdings" pitchFamily="2" charset="2"/>
              <a:buChar char="Ø"/>
            </a:pPr>
            <a:r>
              <a:rPr lang="es-ES" sz="1800"/>
              <a:t>Ver documentación sobre estudios de contaminación del aire en las ciudades de Guayaquil y Quito (material de referencia).</a:t>
            </a:r>
            <a:endParaRPr lang="es-EC" sz="1800"/>
          </a:p>
        </p:txBody>
      </p:sp>
      <p:pic>
        <p:nvPicPr>
          <p:cNvPr id="332806" name="Picture 6" descr="CARRO"/>
          <p:cNvPicPr>
            <a:picLocks noChangeAspect="1" noChangeArrowheads="1"/>
          </p:cNvPicPr>
          <p:nvPr>
            <p:ph sz="half" idx="2"/>
          </p:nvPr>
        </p:nvPicPr>
        <p:blipFill>
          <a:blip r:embed="rId2"/>
          <a:srcRect/>
          <a:stretch>
            <a:fillRect/>
          </a:stretch>
        </p:blipFill>
        <p:spPr>
          <a:xfrm>
            <a:off x="4211638" y="1844675"/>
            <a:ext cx="4681537" cy="4537075"/>
          </a:xfrm>
          <a:noFill/>
          <a:ln w="19050">
            <a:solidFill>
              <a:schemeClr val="bg2"/>
            </a:solidFill>
          </a:ln>
        </p:spPr>
      </p:pic>
    </p:spTree>
  </p:cSld>
  <p:clrMapOvr>
    <a:masterClrMapping/>
  </p:clrMapOvr>
  <p:transition advTm="6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220DDE25-04B1-42CD-BB58-B48B876A8DBD}" type="slidenum">
              <a:rPr lang="es-ES"/>
              <a:pPr/>
              <a:t>42</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334850" name="Rectangle 2"/>
          <p:cNvSpPr>
            <a:spLocks noGrp="1" noChangeArrowheads="1"/>
          </p:cNvSpPr>
          <p:nvPr>
            <p:ph type="title"/>
          </p:nvPr>
        </p:nvSpPr>
        <p:spPr>
          <a:xfrm>
            <a:off x="457200" y="404813"/>
            <a:ext cx="8229600" cy="936625"/>
          </a:xfrm>
          <a:noFill/>
          <a:ln/>
        </p:spPr>
        <p:txBody>
          <a:bodyPr lIns="90488" tIns="44450" rIns="90488" bIns="44450"/>
          <a:lstStyle/>
          <a:p>
            <a:r>
              <a:rPr lang="es-ES"/>
              <a:t>Casos Históricos Graves </a:t>
            </a:r>
            <a:br>
              <a:rPr lang="es-ES"/>
            </a:br>
            <a:r>
              <a:rPr lang="es-ES"/>
              <a:t>		de Contaminación del Aire</a:t>
            </a:r>
            <a:r>
              <a:rPr lang="es-ES" sz="2400"/>
              <a:t> </a:t>
            </a:r>
            <a:r>
              <a:rPr lang="es-ES" sz="1800"/>
              <a:t>(1)</a:t>
            </a:r>
            <a:r>
              <a:rPr lang="es-ES" sz="2400"/>
              <a:t> </a:t>
            </a:r>
            <a:endParaRPr lang="es-ES" sz="1800"/>
          </a:p>
        </p:txBody>
      </p:sp>
      <p:sp>
        <p:nvSpPr>
          <p:cNvPr id="334851" name="Rectangle 3"/>
          <p:cNvSpPr>
            <a:spLocks noGrp="1" noChangeArrowheads="1"/>
          </p:cNvSpPr>
          <p:nvPr>
            <p:ph type="body" idx="1"/>
          </p:nvPr>
        </p:nvSpPr>
        <p:spPr>
          <a:xfrm>
            <a:off x="179388" y="1341438"/>
            <a:ext cx="8785225" cy="5183187"/>
          </a:xfrm>
          <a:noFill/>
          <a:ln/>
        </p:spPr>
        <p:txBody>
          <a:bodyPr lIns="90488" tIns="44450" rIns="90488" bIns="44450"/>
          <a:lstStyle/>
          <a:p>
            <a:pPr>
              <a:spcBef>
                <a:spcPct val="30000"/>
              </a:spcBef>
              <a:buClr>
                <a:srgbClr val="FF3300"/>
              </a:buClr>
              <a:buFont typeface="Wingdings" pitchFamily="2" charset="2"/>
              <a:buChar char="q"/>
            </a:pPr>
            <a:r>
              <a:rPr lang="es-EC"/>
              <a:t>A las postrimerías del siglo XIX en plena revolución industrial, la contaminación atmosférica aumentó considerablemente como consecuencia del cambio drástico de la forma de vida del habitante de las ciudades. </a:t>
            </a:r>
          </a:p>
          <a:p>
            <a:pPr>
              <a:spcBef>
                <a:spcPct val="35000"/>
              </a:spcBef>
              <a:buClr>
                <a:srgbClr val="FF3300"/>
              </a:buClr>
              <a:buFont typeface="Wingdings" pitchFamily="2" charset="2"/>
              <a:buChar char="q"/>
            </a:pPr>
            <a:r>
              <a:rPr lang="es-EC"/>
              <a:t>La minería, las actividades metalúrgicas, los sistemas de calefacción, los ferrocarriles, barcos a vapor y otros avances de la época provocaban emisiones crecientes de contaminantes del aire.</a:t>
            </a:r>
          </a:p>
          <a:p>
            <a:pPr>
              <a:spcBef>
                <a:spcPct val="35000"/>
              </a:spcBef>
              <a:buClr>
                <a:srgbClr val="FF3300"/>
              </a:buClr>
              <a:buFont typeface="Wingdings" pitchFamily="2" charset="2"/>
              <a:buChar char="q"/>
            </a:pPr>
            <a:r>
              <a:rPr lang="es-EC"/>
              <a:t>En el siglo XX la situación continuó agravándose, de manera que a través de la historia se pueden observar casos de contaminación del aire que han marcado el inicio de acciones de los gobiernos para el control de los gases contaminantes.</a:t>
            </a:r>
            <a:endParaRPr lang="es-EC" b="1"/>
          </a:p>
          <a:p>
            <a:pPr>
              <a:spcBef>
                <a:spcPct val="35000"/>
              </a:spcBef>
              <a:buFont typeface="Wingdings" pitchFamily="2" charset="2"/>
              <a:buChar char="q"/>
            </a:pPr>
            <a:r>
              <a:rPr lang="es-EC" b="1"/>
              <a:t>Los casos mas resaltantes son:</a:t>
            </a:r>
            <a:r>
              <a:rPr lang="es-EC"/>
              <a:t> </a:t>
            </a:r>
            <a:br>
              <a:rPr lang="es-EC"/>
            </a:br>
            <a:r>
              <a:rPr lang="es-EC"/>
              <a:t>*Caso del Valle del Río Mosela, Bélgica - 1930</a:t>
            </a:r>
            <a:br>
              <a:rPr lang="es-EC"/>
            </a:br>
            <a:r>
              <a:rPr lang="es-EC"/>
              <a:t>*Caso de Donora – EE.UU.. - 1948</a:t>
            </a:r>
            <a:br>
              <a:rPr lang="es-EC"/>
            </a:br>
            <a:r>
              <a:rPr lang="es-EC"/>
              <a:t>*Caso de Londres – 1952</a:t>
            </a:r>
            <a:br>
              <a:rPr lang="es-EC"/>
            </a:br>
            <a:endParaRPr lang="es-EC"/>
          </a:p>
          <a:p>
            <a:pPr>
              <a:spcBef>
                <a:spcPct val="50000"/>
              </a:spcBef>
            </a:pPr>
            <a:endParaRPr lang="es-EC" sz="160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FADD68FF-0BFA-49C4-81C1-9934C3CC6515}" type="slidenum">
              <a:rPr lang="es-ES"/>
              <a:pPr/>
              <a:t>43</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367618" name="Rectangle 2"/>
          <p:cNvSpPr>
            <a:spLocks noGrp="1" noChangeArrowheads="1"/>
          </p:cNvSpPr>
          <p:nvPr>
            <p:ph type="title"/>
          </p:nvPr>
        </p:nvSpPr>
        <p:spPr>
          <a:xfrm>
            <a:off x="457200" y="457200"/>
            <a:ext cx="8229600" cy="739775"/>
          </a:xfrm>
        </p:spPr>
        <p:txBody>
          <a:bodyPr/>
          <a:lstStyle/>
          <a:p>
            <a:r>
              <a:rPr lang="es-ES"/>
              <a:t>Casos Históricos Graves </a:t>
            </a:r>
            <a:br>
              <a:rPr lang="es-ES"/>
            </a:br>
            <a:r>
              <a:rPr lang="es-ES"/>
              <a:t>		de Contaminación del Aire</a:t>
            </a:r>
            <a:r>
              <a:rPr lang="es-ES" sz="2400"/>
              <a:t> </a:t>
            </a:r>
            <a:r>
              <a:rPr lang="es-ES" sz="1800"/>
              <a:t>(2)</a:t>
            </a:r>
            <a:endParaRPr lang="es-EC" sz="1800"/>
          </a:p>
        </p:txBody>
      </p:sp>
      <p:sp>
        <p:nvSpPr>
          <p:cNvPr id="367619" name="Rectangle 3"/>
          <p:cNvSpPr>
            <a:spLocks noGrp="1" noChangeArrowheads="1"/>
          </p:cNvSpPr>
          <p:nvPr>
            <p:ph type="body" idx="1"/>
          </p:nvPr>
        </p:nvSpPr>
        <p:spPr>
          <a:xfrm>
            <a:off x="179388" y="1341438"/>
            <a:ext cx="8775700" cy="5111750"/>
          </a:xfrm>
        </p:spPr>
        <p:txBody>
          <a:bodyPr/>
          <a:lstStyle/>
          <a:p>
            <a:pPr>
              <a:spcBef>
                <a:spcPct val="50000"/>
              </a:spcBef>
              <a:buClr>
                <a:srgbClr val="FF3300"/>
              </a:buClr>
              <a:buSzTx/>
              <a:buFont typeface="Wingdings" pitchFamily="2" charset="2"/>
              <a:buChar char="Ø"/>
            </a:pPr>
            <a:r>
              <a:rPr lang="es-EC"/>
              <a:t>Los 3 casos coincidieron con condiciones meteorológicas que favorecieron la acumulación de ciertos contaminantes, dando lugar al suceso de aumento considerable en la mortalidad, 60, 20 y 4,000 casos registrados. Principalmente ocasionados por la concentración elevada de dióxido de azufre y material particulado, además de la precipitación de ácido sulfúrico (lluvia ácida).</a:t>
            </a:r>
          </a:p>
          <a:p>
            <a:pPr>
              <a:spcBef>
                <a:spcPct val="50000"/>
              </a:spcBef>
              <a:buClr>
                <a:srgbClr val="FF3300"/>
              </a:buClr>
              <a:buSzTx/>
              <a:buFont typeface="Wingdings" pitchFamily="2" charset="2"/>
              <a:buChar char="Ø"/>
            </a:pPr>
            <a:r>
              <a:rPr lang="es-EC"/>
              <a:t>Estos casos, y en particular el de Londres, incentivó a que actualmente la mayoría de ciudades principales haya o esté implementando programas para predecir y determinar los niveles de contaminación del aire, además de las condiciones meteorológicas, que presentándose ambas condiciones adversas podrían implicar consecuencias trágicas.</a:t>
            </a:r>
          </a:p>
          <a:p>
            <a:pPr>
              <a:spcBef>
                <a:spcPct val="50000"/>
              </a:spcBef>
              <a:buClr>
                <a:srgbClr val="FF3300"/>
              </a:buClr>
              <a:buSzTx/>
              <a:buFont typeface="Wingdings" pitchFamily="2" charset="2"/>
              <a:buChar char="Ø"/>
            </a:pPr>
            <a:r>
              <a:rPr lang="es-EC"/>
              <a:t>A pesar de la aplicación de programas preventivos de este tipo, en una fecha tan reciente como 1966, una inversión térmica de cuatro días en la ciudad de Nueva York provocó 168 muertes e innumerables casos de enfermedades.</a:t>
            </a:r>
          </a:p>
          <a:p>
            <a:pPr>
              <a:lnSpc>
                <a:spcPct val="80000"/>
              </a:lnSpc>
            </a:pPr>
            <a:endParaRPr lang="es-E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A61D394D-B831-4621-AA58-7470498596CD}" type="slidenum">
              <a:rPr lang="es-ES"/>
              <a:pPr/>
              <a:t>44</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369666" name="Rectangle 2"/>
          <p:cNvSpPr>
            <a:spLocks noGrp="1" noChangeArrowheads="1"/>
          </p:cNvSpPr>
          <p:nvPr>
            <p:ph type="title"/>
          </p:nvPr>
        </p:nvSpPr>
        <p:spPr/>
        <p:txBody>
          <a:bodyPr/>
          <a:lstStyle/>
          <a:p>
            <a:r>
              <a:rPr lang="es-EC"/>
              <a:t>Características de estos eventos</a:t>
            </a:r>
          </a:p>
        </p:txBody>
      </p:sp>
      <p:sp>
        <p:nvSpPr>
          <p:cNvPr id="369667" name="Rectangle 3"/>
          <p:cNvSpPr>
            <a:spLocks noGrp="1" noChangeArrowheads="1"/>
          </p:cNvSpPr>
          <p:nvPr>
            <p:ph type="body" idx="1"/>
          </p:nvPr>
        </p:nvSpPr>
        <p:spPr>
          <a:xfrm>
            <a:off x="323850" y="1628775"/>
            <a:ext cx="8631238" cy="4679950"/>
          </a:xfrm>
        </p:spPr>
        <p:txBody>
          <a:bodyPr/>
          <a:lstStyle/>
          <a:p>
            <a:pPr>
              <a:spcBef>
                <a:spcPct val="50000"/>
              </a:spcBef>
              <a:buClr>
                <a:srgbClr val="FF3300"/>
              </a:buClr>
              <a:buSzTx/>
              <a:buFont typeface="Wingdings" pitchFamily="2" charset="2"/>
              <a:buChar char="Ø"/>
            </a:pPr>
            <a:r>
              <a:rPr lang="es-ES"/>
              <a:t>Todos los episodios tuvieron duración de 3 días cada uno en promedio.</a:t>
            </a:r>
          </a:p>
          <a:p>
            <a:pPr>
              <a:spcBef>
                <a:spcPct val="50000"/>
              </a:spcBef>
              <a:buClr>
                <a:srgbClr val="FF3300"/>
              </a:buClr>
              <a:buSzTx/>
              <a:buFont typeface="Wingdings" pitchFamily="2" charset="2"/>
              <a:buChar char="Ø"/>
            </a:pPr>
            <a:r>
              <a:rPr lang="es-ES"/>
              <a:t>Las muertes reportadas se iniciaron a partir del segundo día de cada episodio.</a:t>
            </a:r>
          </a:p>
          <a:p>
            <a:pPr>
              <a:spcBef>
                <a:spcPct val="50000"/>
              </a:spcBef>
              <a:buClr>
                <a:srgbClr val="FF3300"/>
              </a:buClr>
              <a:buSzTx/>
              <a:buFont typeface="Wingdings" pitchFamily="2" charset="2"/>
              <a:buChar char="Ø"/>
            </a:pPr>
            <a:r>
              <a:rPr lang="es-ES"/>
              <a:t>El mayor número de muertes se produjo en personas con historial médico proclive a enfermedades pulmonares.</a:t>
            </a:r>
          </a:p>
          <a:p>
            <a:pPr>
              <a:spcBef>
                <a:spcPct val="50000"/>
              </a:spcBef>
              <a:buClr>
                <a:srgbClr val="FF3300"/>
              </a:buClr>
              <a:buSzTx/>
              <a:buFont typeface="Wingdings" pitchFamily="2" charset="2"/>
              <a:buChar char="Ø"/>
            </a:pPr>
            <a:r>
              <a:rPr lang="es-ES"/>
              <a:t>Todos los episodios fueron ocasionados por condiciones climáticas de atrapamiento de contaminantes.</a:t>
            </a:r>
          </a:p>
          <a:p>
            <a:pPr>
              <a:spcBef>
                <a:spcPct val="50000"/>
              </a:spcBef>
              <a:buClr>
                <a:srgbClr val="FF3300"/>
              </a:buClr>
              <a:buSzTx/>
              <a:buFont typeface="Wingdings" pitchFamily="2" charset="2"/>
              <a:buChar char="Ø"/>
            </a:pPr>
            <a:r>
              <a:rPr lang="es-ES"/>
              <a:t>Las fuentes identificadas de contaminantes fueron combustión en industrias y hogares.</a:t>
            </a:r>
          </a:p>
          <a:p>
            <a:pPr>
              <a:spcBef>
                <a:spcPct val="50000"/>
              </a:spcBef>
              <a:buClr>
                <a:srgbClr val="FF3300"/>
              </a:buClr>
              <a:buSzTx/>
              <a:buFont typeface="Wingdings" pitchFamily="2" charset="2"/>
              <a:buChar char="Ø"/>
            </a:pPr>
            <a:r>
              <a:rPr lang="es-ES"/>
              <a:t>Contaminantes del aire:  óxidos de azufre y partículas.</a:t>
            </a:r>
          </a:p>
          <a:p>
            <a:pPr>
              <a:buClr>
                <a:srgbClr val="FF3300"/>
              </a:buClr>
              <a:buSzTx/>
              <a:buFont typeface="Wingdings" pitchFamily="2" charset="2"/>
              <a:buChar char="Ø"/>
            </a:pPr>
            <a:endParaRPr lang="es-ES"/>
          </a:p>
          <a:p>
            <a:endParaRPr lang="es-EC"/>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D3B08771-AD4D-4C2D-B9B4-F3D887FFFE65}" type="slidenum">
              <a:rPr lang="es-ES"/>
              <a:pPr/>
              <a:t>45</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368642" name="Rectangle 2"/>
          <p:cNvSpPr>
            <a:spLocks noGrp="1" noChangeArrowheads="1"/>
          </p:cNvSpPr>
          <p:nvPr>
            <p:ph type="title"/>
          </p:nvPr>
        </p:nvSpPr>
        <p:spPr/>
        <p:txBody>
          <a:bodyPr/>
          <a:lstStyle/>
          <a:p>
            <a:r>
              <a:rPr lang="es-ES"/>
              <a:t>Otros Casos Históricos Graves </a:t>
            </a:r>
            <a:br>
              <a:rPr lang="es-ES"/>
            </a:br>
            <a:r>
              <a:rPr lang="es-ES"/>
              <a:t>	de Contaminación del Aire: México</a:t>
            </a:r>
            <a:endParaRPr lang="es-EC" b="0"/>
          </a:p>
        </p:txBody>
      </p:sp>
      <p:sp>
        <p:nvSpPr>
          <p:cNvPr id="368643" name="Rectangle 3"/>
          <p:cNvSpPr>
            <a:spLocks noGrp="1" noChangeArrowheads="1"/>
          </p:cNvSpPr>
          <p:nvPr>
            <p:ph type="body" idx="1"/>
          </p:nvPr>
        </p:nvSpPr>
        <p:spPr>
          <a:xfrm>
            <a:off x="395288" y="1773238"/>
            <a:ext cx="8559800" cy="4679950"/>
          </a:xfrm>
        </p:spPr>
        <p:txBody>
          <a:bodyPr/>
          <a:lstStyle/>
          <a:p>
            <a:pPr>
              <a:spcBef>
                <a:spcPct val="50000"/>
              </a:spcBef>
              <a:buClr>
                <a:schemeClr val="tx1"/>
              </a:buClr>
              <a:buFont typeface="Wingdings" pitchFamily="2" charset="2"/>
              <a:buChar char="Ø"/>
            </a:pPr>
            <a:r>
              <a:rPr lang="es-EC" sz="2400"/>
              <a:t>Uno de los primeros accidentes de contaminación del aire con causa definida (industrial) y documentados sucedió en 1950 en Poza Rica, México. </a:t>
            </a:r>
          </a:p>
          <a:p>
            <a:pPr>
              <a:spcBef>
                <a:spcPct val="50000"/>
              </a:spcBef>
              <a:buClr>
                <a:schemeClr val="tx1"/>
              </a:buClr>
              <a:buFont typeface="Wingdings" pitchFamily="2" charset="2"/>
              <a:buChar char="Ø"/>
            </a:pPr>
            <a:r>
              <a:rPr lang="es-EC" sz="2400"/>
              <a:t>El problema comenzó cuando una refinería de gas natural descargó inadvertidamente sulfuro de hidrógeno en el aire. </a:t>
            </a:r>
          </a:p>
          <a:p>
            <a:pPr>
              <a:spcBef>
                <a:spcPct val="50000"/>
              </a:spcBef>
              <a:buClr>
                <a:schemeClr val="tx1"/>
              </a:buClr>
              <a:buFont typeface="Wingdings" pitchFamily="2" charset="2"/>
              <a:buChar char="Ø"/>
            </a:pPr>
            <a:r>
              <a:rPr lang="es-EC" sz="2400"/>
              <a:t>Una inversión térmica simultánea agravó el problema.</a:t>
            </a:r>
          </a:p>
          <a:p>
            <a:pPr>
              <a:spcBef>
                <a:spcPct val="50000"/>
              </a:spcBef>
              <a:buClr>
                <a:schemeClr val="tx1"/>
              </a:buClr>
              <a:buFont typeface="Wingdings" pitchFamily="2" charset="2"/>
              <a:buChar char="Ø"/>
            </a:pPr>
            <a:r>
              <a:rPr lang="es-EC" sz="2400"/>
              <a:t>Resultados: 22 muertes y más de 300 casos de enfermedades relacionadas, sobre todo irritación de las vías respiratorias y trastornos del sistema nervioso.</a:t>
            </a:r>
          </a:p>
          <a:p>
            <a:pPr>
              <a:lnSpc>
                <a:spcPct val="80000"/>
              </a:lnSpc>
              <a:buClr>
                <a:schemeClr val="tx1"/>
              </a:buClr>
              <a:buFont typeface="Wingdings" pitchFamily="2" charset="2"/>
              <a:buChar char="Ø"/>
            </a:pPr>
            <a:endParaRPr lang="es-EC"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0"/>
          </p:nvPr>
        </p:nvSpPr>
        <p:spPr/>
        <p:txBody>
          <a:bodyPr/>
          <a:lstStyle/>
          <a:p>
            <a:r>
              <a:rPr lang="es-ES"/>
              <a:t>Contaminación Ambiental. FIMCM-ESPOL</a:t>
            </a:r>
          </a:p>
        </p:txBody>
      </p:sp>
      <p:sp>
        <p:nvSpPr>
          <p:cNvPr id="7" name="6 Marcador de número de diapositiva"/>
          <p:cNvSpPr>
            <a:spLocks noGrp="1"/>
          </p:cNvSpPr>
          <p:nvPr>
            <p:ph type="sldNum" sz="quarter" idx="11"/>
          </p:nvPr>
        </p:nvSpPr>
        <p:spPr/>
        <p:txBody>
          <a:bodyPr/>
          <a:lstStyle/>
          <a:p>
            <a:fld id="{0D15A9DF-B1E7-451B-88E7-36BCAEC7696A}" type="slidenum">
              <a:rPr lang="es-ES"/>
              <a:pPr/>
              <a:t>46</a:t>
            </a:fld>
            <a:endParaRPr lang="es-ES"/>
          </a:p>
        </p:txBody>
      </p:sp>
      <p:sp>
        <p:nvSpPr>
          <p:cNvPr id="8" name="7 Marcador de fecha"/>
          <p:cNvSpPr>
            <a:spLocks noGrp="1"/>
          </p:cNvSpPr>
          <p:nvPr>
            <p:ph type="dt" sz="half" idx="12"/>
          </p:nvPr>
        </p:nvSpPr>
        <p:spPr/>
        <p:txBody>
          <a:bodyPr/>
          <a:lstStyle/>
          <a:p>
            <a:r>
              <a:rPr lang="es-ES"/>
              <a:t>Jose V. Chang Gómez</a:t>
            </a:r>
          </a:p>
        </p:txBody>
      </p:sp>
      <p:sp>
        <p:nvSpPr>
          <p:cNvPr id="370692" name="Rectangle 4"/>
          <p:cNvSpPr>
            <a:spLocks noGrp="1" noChangeArrowheads="1"/>
          </p:cNvSpPr>
          <p:nvPr>
            <p:ph type="title"/>
          </p:nvPr>
        </p:nvSpPr>
        <p:spPr>
          <a:xfrm>
            <a:off x="457200" y="457200"/>
            <a:ext cx="8229600" cy="1027113"/>
          </a:xfrm>
        </p:spPr>
        <p:txBody>
          <a:bodyPr/>
          <a:lstStyle/>
          <a:p>
            <a:r>
              <a:rPr lang="es-EC"/>
              <a:t>Inversión Térmica</a:t>
            </a:r>
          </a:p>
        </p:txBody>
      </p:sp>
      <p:pic>
        <p:nvPicPr>
          <p:cNvPr id="370696" name="Picture 8" descr="inversión térmica"/>
          <p:cNvPicPr>
            <a:picLocks noChangeAspect="1" noChangeArrowheads="1"/>
          </p:cNvPicPr>
          <p:nvPr>
            <p:ph sz="quarter" idx="1"/>
          </p:nvPr>
        </p:nvPicPr>
        <p:blipFill>
          <a:blip r:embed="rId2"/>
          <a:srcRect/>
          <a:stretch>
            <a:fillRect/>
          </a:stretch>
        </p:blipFill>
        <p:spPr>
          <a:xfrm>
            <a:off x="179388" y="1725613"/>
            <a:ext cx="4886325" cy="2024062"/>
          </a:xfrm>
          <a:noFill/>
          <a:ln/>
        </p:spPr>
      </p:pic>
      <p:pic>
        <p:nvPicPr>
          <p:cNvPr id="370695" name="Picture 7" descr="fig28"/>
          <p:cNvPicPr>
            <a:picLocks noChangeAspect="1" noChangeArrowheads="1"/>
          </p:cNvPicPr>
          <p:nvPr>
            <p:ph sz="quarter" idx="2"/>
          </p:nvPr>
        </p:nvPicPr>
        <p:blipFill>
          <a:blip r:embed="rId3"/>
          <a:srcRect/>
          <a:stretch>
            <a:fillRect/>
          </a:stretch>
        </p:blipFill>
        <p:spPr>
          <a:xfrm>
            <a:off x="250825" y="4437063"/>
            <a:ext cx="4741863" cy="1485900"/>
          </a:xfrm>
          <a:noFill/>
          <a:ln/>
        </p:spPr>
      </p:pic>
      <p:sp>
        <p:nvSpPr>
          <p:cNvPr id="370693" name="Rectangle 5"/>
          <p:cNvSpPr>
            <a:spLocks noGrp="1" noChangeArrowheads="1"/>
          </p:cNvSpPr>
          <p:nvPr>
            <p:ph type="body" sz="half" idx="3"/>
          </p:nvPr>
        </p:nvSpPr>
        <p:spPr>
          <a:xfrm>
            <a:off x="5219700" y="1557338"/>
            <a:ext cx="3467100" cy="4535487"/>
          </a:xfrm>
        </p:spPr>
        <p:txBody>
          <a:bodyPr/>
          <a:lstStyle/>
          <a:p>
            <a:pPr>
              <a:spcBef>
                <a:spcPct val="50000"/>
              </a:spcBef>
              <a:buClr>
                <a:srgbClr val="FF3300"/>
              </a:buClr>
              <a:buFont typeface="Wingdings" pitchFamily="2" charset="2"/>
              <a:buChar char="q"/>
            </a:pPr>
            <a:r>
              <a:rPr lang="es-MX"/>
              <a:t>Una inversión térmica es una condición atmosférica causada por una interrupción del perfil normal de la temperatura de la atmósfera. </a:t>
            </a:r>
          </a:p>
          <a:p>
            <a:pPr>
              <a:spcBef>
                <a:spcPct val="50000"/>
              </a:spcBef>
              <a:buClr>
                <a:srgbClr val="FF3300"/>
              </a:buClr>
              <a:buFont typeface="Wingdings" pitchFamily="2" charset="2"/>
              <a:buChar char="q"/>
            </a:pPr>
            <a:r>
              <a:rPr lang="es-MX"/>
              <a:t>La inversión térmica puede retener el ascenso y dispersión de contaminantes de las capas más bajas de la atmósfera y causar un problema localizado de contaminación del aire</a:t>
            </a:r>
            <a:r>
              <a:rPr lang="es-MX" sz="1800"/>
              <a:t>.</a:t>
            </a:r>
            <a:r>
              <a:rPr lang="es-EC" sz="180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30CE97FB-A719-4A8A-AF6F-BF95596D27DA}" type="slidenum">
              <a:rPr lang="es-ES"/>
              <a:pPr/>
              <a:t>47</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335874" name="Rectangle 2"/>
          <p:cNvSpPr>
            <a:spLocks noGrp="1" noChangeArrowheads="1"/>
          </p:cNvSpPr>
          <p:nvPr>
            <p:ph type="title"/>
          </p:nvPr>
        </p:nvSpPr>
        <p:spPr>
          <a:xfrm>
            <a:off x="942975" y="476250"/>
            <a:ext cx="7740650" cy="936625"/>
          </a:xfrm>
          <a:noFill/>
          <a:ln/>
        </p:spPr>
        <p:txBody>
          <a:bodyPr lIns="90488" tIns="44450" rIns="90488" bIns="44450"/>
          <a:lstStyle/>
          <a:p>
            <a:r>
              <a:rPr lang="es-ES"/>
              <a:t>Otros Casos Históricos Graves </a:t>
            </a:r>
            <a:br>
              <a:rPr lang="es-ES"/>
            </a:br>
            <a:r>
              <a:rPr lang="es-ES"/>
              <a:t>de Contaminación del Aire: Chernobil</a:t>
            </a:r>
            <a:r>
              <a:rPr lang="es-ES" sz="2400"/>
              <a:t> </a:t>
            </a:r>
            <a:endParaRPr lang="es-ES" sz="1800" b="0"/>
          </a:p>
        </p:txBody>
      </p:sp>
      <p:sp>
        <p:nvSpPr>
          <p:cNvPr id="335875" name="Rectangle 3"/>
          <p:cNvSpPr>
            <a:spLocks noGrp="1" noChangeArrowheads="1"/>
          </p:cNvSpPr>
          <p:nvPr>
            <p:ph type="body" idx="1"/>
          </p:nvPr>
        </p:nvSpPr>
        <p:spPr>
          <a:xfrm>
            <a:off x="179388" y="1484313"/>
            <a:ext cx="8785225" cy="5373687"/>
          </a:xfrm>
          <a:noFill/>
          <a:ln/>
        </p:spPr>
        <p:txBody>
          <a:bodyPr lIns="90488" tIns="44450" rIns="90488" bIns="44450"/>
          <a:lstStyle/>
          <a:p>
            <a:pPr>
              <a:lnSpc>
                <a:spcPct val="90000"/>
              </a:lnSpc>
              <a:spcBef>
                <a:spcPct val="50000"/>
              </a:spcBef>
              <a:buFont typeface="Wingdings" pitchFamily="2" charset="2"/>
              <a:buChar char="Ø"/>
            </a:pPr>
            <a:r>
              <a:rPr lang="es-EC"/>
              <a:t>Uno de los accidentes más conocidos, que se convirtió en sinónimo de desastre industrial fue el de Chernobil en la Unión Soviética en el año 1986. A pesar de no haber sido el primer accidente que involucraba a una central nuclear, este fue y aún sigue siendo el peor de todos. La explosión fue la culminación de una serie de acontecimientos, atribuibles al mal funcionamiento mecánico y al error humano. </a:t>
            </a:r>
          </a:p>
          <a:p>
            <a:pPr>
              <a:lnSpc>
                <a:spcPct val="90000"/>
              </a:lnSpc>
              <a:spcBef>
                <a:spcPct val="50000"/>
              </a:spcBef>
              <a:buFont typeface="Wingdings" pitchFamily="2" charset="2"/>
              <a:buChar char="Ø"/>
            </a:pPr>
            <a:r>
              <a:rPr lang="es-EC"/>
              <a:t>Murieron 30 trabajadores por exposición radiactiva en los primeros meses y otros 200 trabajadores y bomberos fueron hospitalizados con serios daños provocados por la radiación. </a:t>
            </a:r>
          </a:p>
          <a:p>
            <a:pPr>
              <a:lnSpc>
                <a:spcPct val="90000"/>
              </a:lnSpc>
              <a:spcBef>
                <a:spcPct val="50000"/>
              </a:spcBef>
              <a:buFont typeface="Wingdings" pitchFamily="2" charset="2"/>
              <a:buChar char="Ø"/>
            </a:pPr>
            <a:r>
              <a:rPr lang="es-EC"/>
              <a:t>Otras fueron afectadas por medio de los alimentos provenientes tanto de plantas como de animales que estuvieron expuestos a la radiación. </a:t>
            </a:r>
          </a:p>
          <a:p>
            <a:pPr>
              <a:lnSpc>
                <a:spcPct val="90000"/>
              </a:lnSpc>
              <a:spcBef>
                <a:spcPct val="50000"/>
              </a:spcBef>
              <a:buFont typeface="Wingdings" pitchFamily="2" charset="2"/>
              <a:buChar char="Ø"/>
            </a:pPr>
            <a:r>
              <a:rPr lang="es-EC"/>
              <a:t>Además, debido a que la radiación es mutagénica (capaz de alterar el material genético), los efectos adversos del accidente de Chernobil probablemente afectarán también a las próximas generaciones.</a:t>
            </a:r>
          </a:p>
          <a:p>
            <a:pPr>
              <a:lnSpc>
                <a:spcPct val="80000"/>
              </a:lnSpc>
            </a:pPr>
            <a:endParaRPr lang="es-E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20870AA5-0A47-458D-8F58-4D3D6623047B}" type="slidenum">
              <a:rPr lang="es-ES"/>
              <a:pPr/>
              <a:t>48</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413698" name="Rectangle 2"/>
          <p:cNvSpPr>
            <a:spLocks noGrp="1" noChangeArrowheads="1"/>
          </p:cNvSpPr>
          <p:nvPr>
            <p:ph type="title"/>
          </p:nvPr>
        </p:nvSpPr>
        <p:spPr>
          <a:xfrm>
            <a:off x="457200" y="457200"/>
            <a:ext cx="8229600" cy="884238"/>
          </a:xfrm>
        </p:spPr>
        <p:txBody>
          <a:bodyPr/>
          <a:lstStyle/>
          <a:p>
            <a:r>
              <a:rPr lang="es-EC"/>
              <a:t>Planta de Chernobil</a:t>
            </a:r>
          </a:p>
        </p:txBody>
      </p:sp>
      <p:pic>
        <p:nvPicPr>
          <p:cNvPr id="413699" name="Picture 3"/>
          <p:cNvPicPr>
            <a:picLocks noChangeAspect="1" noChangeArrowheads="1"/>
          </p:cNvPicPr>
          <p:nvPr>
            <p:ph type="body" idx="1"/>
          </p:nvPr>
        </p:nvPicPr>
        <p:blipFill>
          <a:blip r:embed="rId2"/>
          <a:srcRect/>
          <a:stretch>
            <a:fillRect/>
          </a:stretch>
        </p:blipFill>
        <p:spPr>
          <a:xfrm>
            <a:off x="179388" y="1582738"/>
            <a:ext cx="8775700" cy="4797425"/>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72A41230-D17D-4F98-AA67-E6A8DB0ACA83}" type="slidenum">
              <a:rPr lang="es-ES"/>
              <a:pPr/>
              <a:t>49</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444418" name="Rectangle 2"/>
          <p:cNvSpPr>
            <a:spLocks noGrp="1" noChangeArrowheads="1"/>
          </p:cNvSpPr>
          <p:nvPr>
            <p:ph type="title"/>
          </p:nvPr>
        </p:nvSpPr>
        <p:spPr>
          <a:xfrm>
            <a:off x="571500" y="457200"/>
            <a:ext cx="8115300" cy="811213"/>
          </a:xfrm>
        </p:spPr>
        <p:txBody>
          <a:bodyPr/>
          <a:lstStyle/>
          <a:p>
            <a:r>
              <a:rPr lang="es-EC"/>
              <a:t>Emisión e Inmisión</a:t>
            </a:r>
          </a:p>
        </p:txBody>
      </p:sp>
      <p:sp>
        <p:nvSpPr>
          <p:cNvPr id="444419" name="Rectangle 3"/>
          <p:cNvSpPr>
            <a:spLocks noGrp="1" noChangeArrowheads="1"/>
          </p:cNvSpPr>
          <p:nvPr>
            <p:ph type="body" idx="1"/>
          </p:nvPr>
        </p:nvSpPr>
        <p:spPr>
          <a:xfrm>
            <a:off x="250825" y="1196975"/>
            <a:ext cx="8704263" cy="5472113"/>
          </a:xfrm>
        </p:spPr>
        <p:txBody>
          <a:bodyPr/>
          <a:lstStyle/>
          <a:p>
            <a:pPr>
              <a:lnSpc>
                <a:spcPct val="90000"/>
              </a:lnSpc>
              <a:spcBef>
                <a:spcPct val="40000"/>
              </a:spcBef>
              <a:buFont typeface="Wingdings" pitchFamily="2" charset="2"/>
              <a:buNone/>
            </a:pPr>
            <a:r>
              <a:rPr lang="es-ES" sz="1600" b="1">
                <a:solidFill>
                  <a:srgbClr val="FF3300"/>
                </a:solidFill>
              </a:rPr>
              <a:t>	</a:t>
            </a:r>
            <a:r>
              <a:rPr lang="es-ES" b="1">
                <a:solidFill>
                  <a:srgbClr val="FF3300"/>
                </a:solidFill>
              </a:rPr>
              <a:t>Emisión</a:t>
            </a:r>
          </a:p>
          <a:p>
            <a:pPr>
              <a:lnSpc>
                <a:spcPct val="90000"/>
              </a:lnSpc>
              <a:spcBef>
                <a:spcPct val="40000"/>
              </a:spcBef>
              <a:buFont typeface="Wingdings" pitchFamily="2" charset="2"/>
              <a:buChar char="Ø"/>
            </a:pPr>
            <a:r>
              <a:rPr lang="es-ES"/>
              <a:t>La descarga de sustancias en la atmósfera.  Para propósitos de la norma ambiental nacional, la emisión se refiere a la descarga de sustancias provenientes de actividades humanas. (*)</a:t>
            </a:r>
          </a:p>
          <a:p>
            <a:pPr>
              <a:lnSpc>
                <a:spcPct val="90000"/>
              </a:lnSpc>
              <a:spcBef>
                <a:spcPct val="40000"/>
              </a:spcBef>
              <a:buFont typeface="Wingdings" pitchFamily="2" charset="2"/>
              <a:buNone/>
            </a:pPr>
            <a:r>
              <a:rPr lang="es-ES" b="1">
                <a:solidFill>
                  <a:srgbClr val="FF3300"/>
                </a:solidFill>
              </a:rPr>
              <a:t>	Inmisión o Calidad de Aire</a:t>
            </a:r>
          </a:p>
          <a:p>
            <a:pPr>
              <a:lnSpc>
                <a:spcPct val="90000"/>
              </a:lnSpc>
              <a:spcBef>
                <a:spcPct val="40000"/>
              </a:spcBef>
              <a:buFont typeface="Wingdings" pitchFamily="2" charset="2"/>
              <a:buChar char="Ø"/>
            </a:pPr>
            <a:r>
              <a:rPr lang="es-ES"/>
              <a:t>Cantidad actual presente en el aire ambiente de los contaminantes previamente emitidos.</a:t>
            </a:r>
          </a:p>
          <a:p>
            <a:pPr>
              <a:lnSpc>
                <a:spcPct val="90000"/>
              </a:lnSpc>
              <a:spcBef>
                <a:spcPct val="40000"/>
              </a:spcBef>
              <a:buFont typeface="Wingdings" pitchFamily="2" charset="2"/>
              <a:buNone/>
            </a:pPr>
            <a:r>
              <a:rPr lang="es-ES" b="1">
                <a:solidFill>
                  <a:srgbClr val="FF3300"/>
                </a:solidFill>
              </a:rPr>
              <a:t>	Norma de calidad de Aire</a:t>
            </a:r>
            <a:endParaRPr lang="es-EC" b="1">
              <a:solidFill>
                <a:srgbClr val="FF3300"/>
              </a:solidFill>
            </a:endParaRPr>
          </a:p>
          <a:p>
            <a:pPr>
              <a:lnSpc>
                <a:spcPct val="90000"/>
              </a:lnSpc>
              <a:spcBef>
                <a:spcPct val="40000"/>
              </a:spcBef>
              <a:buFont typeface="Wingdings" pitchFamily="2" charset="2"/>
              <a:buChar char="Ø"/>
            </a:pPr>
            <a:r>
              <a:rPr lang="es-ES"/>
              <a:t>Es el valor que establece el límite máximo permisible de concentración, a nivel del suelo, de un contaminante del aire durante un tiempo promedio de muestreo determinado, definido con el propósito de proteger la salud y el ambiente.  </a:t>
            </a:r>
            <a:endParaRPr lang="es-ES" b="1"/>
          </a:p>
          <a:p>
            <a:pPr>
              <a:lnSpc>
                <a:spcPct val="90000"/>
              </a:lnSpc>
              <a:spcBef>
                <a:spcPct val="40000"/>
              </a:spcBef>
              <a:buFont typeface="Wingdings" pitchFamily="2" charset="2"/>
              <a:buNone/>
            </a:pPr>
            <a:r>
              <a:rPr lang="es-ES" b="1">
                <a:solidFill>
                  <a:srgbClr val="FF3300"/>
                </a:solidFill>
              </a:rPr>
              <a:t>	Norma de Emisión</a:t>
            </a:r>
            <a:endParaRPr lang="es-EC" b="1">
              <a:solidFill>
                <a:srgbClr val="FF3300"/>
              </a:solidFill>
            </a:endParaRPr>
          </a:p>
          <a:p>
            <a:pPr>
              <a:lnSpc>
                <a:spcPct val="90000"/>
              </a:lnSpc>
              <a:spcBef>
                <a:spcPct val="40000"/>
              </a:spcBef>
              <a:buFont typeface="Wingdings" pitchFamily="2" charset="2"/>
              <a:buChar char="Ø"/>
            </a:pPr>
            <a:r>
              <a:rPr lang="es-ES"/>
              <a:t>Es el valor que señala la descarga máxima permitida de los contaminantes del aire definidos.</a:t>
            </a:r>
          </a:p>
          <a:p>
            <a:pPr>
              <a:lnSpc>
                <a:spcPct val="90000"/>
              </a:lnSpc>
              <a:spcBef>
                <a:spcPct val="40000"/>
              </a:spcBef>
              <a:buFont typeface="Wingdings" pitchFamily="2" charset="2"/>
              <a:buChar char="Ø"/>
            </a:pPr>
            <a:r>
              <a:rPr lang="es-ES" sz="900"/>
              <a:t>(*) Ref. Libro VI Anexo 4: “Texto Unificado de la Legislación Ambiental Ecuatoriana (TULAS), 2002”.</a:t>
            </a:r>
          </a:p>
          <a:p>
            <a:pPr>
              <a:lnSpc>
                <a:spcPct val="80000"/>
              </a:lnSpc>
            </a:pPr>
            <a:endParaRPr lang="es-EC"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BE0C4402-5C83-410B-9DBA-E220B6796A58}" type="slidenum">
              <a:rPr lang="es-ES"/>
              <a:pPr/>
              <a:t>5</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250885" name="Rectangle 5"/>
          <p:cNvSpPr>
            <a:spLocks noGrp="1" noChangeArrowheads="1"/>
          </p:cNvSpPr>
          <p:nvPr>
            <p:ph type="title"/>
          </p:nvPr>
        </p:nvSpPr>
        <p:spPr>
          <a:xfrm>
            <a:off x="876300" y="404813"/>
            <a:ext cx="7727950" cy="647700"/>
          </a:xfrm>
        </p:spPr>
        <p:txBody>
          <a:bodyPr/>
          <a:lstStyle/>
          <a:p>
            <a:r>
              <a:rPr lang="es-ES" sz="2400" b="0"/>
              <a:t>	</a:t>
            </a:r>
            <a:br>
              <a:rPr lang="es-ES" sz="2400" b="0"/>
            </a:br>
            <a:r>
              <a:rPr lang="es-ES"/>
              <a:t>Atmósfera </a:t>
            </a:r>
            <a:endParaRPr lang="es-EC"/>
          </a:p>
        </p:txBody>
      </p:sp>
      <p:sp>
        <p:nvSpPr>
          <p:cNvPr id="250882" name="Rectangle 2"/>
          <p:cNvSpPr>
            <a:spLocks noGrp="1" noChangeArrowheads="1"/>
          </p:cNvSpPr>
          <p:nvPr>
            <p:ph type="body" idx="1"/>
          </p:nvPr>
        </p:nvSpPr>
        <p:spPr>
          <a:xfrm>
            <a:off x="323850" y="1268413"/>
            <a:ext cx="8496300" cy="5184775"/>
          </a:xfrm>
        </p:spPr>
        <p:txBody>
          <a:bodyPr/>
          <a:lstStyle/>
          <a:p>
            <a:pPr algn="just">
              <a:lnSpc>
                <a:spcPct val="90000"/>
              </a:lnSpc>
              <a:spcBef>
                <a:spcPct val="50000"/>
              </a:spcBef>
              <a:buClr>
                <a:schemeClr val="tx1"/>
              </a:buClr>
              <a:buSzTx/>
              <a:buFont typeface="Wingdings" pitchFamily="2" charset="2"/>
              <a:buChar char="ü"/>
            </a:pPr>
            <a:r>
              <a:rPr lang="es-ES"/>
              <a:t>Es la mezcla de gases y partículas suspendidas que envuelve la Tierra y que permanece en torno a ella gracias a la atracción gravitacional del planeta. </a:t>
            </a:r>
          </a:p>
          <a:p>
            <a:pPr algn="just">
              <a:lnSpc>
                <a:spcPct val="90000"/>
              </a:lnSpc>
              <a:spcBef>
                <a:spcPct val="50000"/>
              </a:spcBef>
              <a:buClr>
                <a:schemeClr val="tx1"/>
              </a:buClr>
              <a:buSzTx/>
              <a:buFont typeface="Wingdings" pitchFamily="2" charset="2"/>
              <a:buChar char="ü"/>
            </a:pPr>
            <a:r>
              <a:rPr lang="es-ES"/>
              <a:t>Los principales componentes de la atmósfera son:</a:t>
            </a:r>
          </a:p>
          <a:p>
            <a:pPr marL="669925" lvl="1" indent="-325438" algn="just">
              <a:lnSpc>
                <a:spcPct val="90000"/>
              </a:lnSpc>
              <a:spcBef>
                <a:spcPct val="50000"/>
              </a:spcBef>
              <a:buClr>
                <a:schemeClr val="tx1"/>
              </a:buClr>
              <a:buSzTx/>
              <a:buFont typeface="Wingdings" pitchFamily="2" charset="2"/>
              <a:buNone/>
            </a:pPr>
            <a:r>
              <a:rPr lang="es-ES" sz="2000"/>
              <a:t>	a) el nitrógeno molecular (78%),  </a:t>
            </a:r>
          </a:p>
          <a:p>
            <a:pPr marL="669925" lvl="1" indent="-325438" algn="just">
              <a:lnSpc>
                <a:spcPct val="90000"/>
              </a:lnSpc>
              <a:spcBef>
                <a:spcPct val="50000"/>
              </a:spcBef>
              <a:buClr>
                <a:schemeClr val="tx1"/>
              </a:buClr>
              <a:buSzTx/>
              <a:buFont typeface="Wingdings" pitchFamily="2" charset="2"/>
              <a:buNone/>
            </a:pPr>
            <a:r>
              <a:rPr lang="es-ES" sz="2000"/>
              <a:t>	b)	 oxígeno molecular (21%), y</a:t>
            </a:r>
          </a:p>
          <a:p>
            <a:pPr marL="669925" lvl="1" indent="-325438" algn="just">
              <a:lnSpc>
                <a:spcPct val="90000"/>
              </a:lnSpc>
              <a:spcBef>
                <a:spcPct val="50000"/>
              </a:spcBef>
              <a:buClr>
                <a:schemeClr val="tx1"/>
              </a:buClr>
              <a:buSzTx/>
              <a:buFont typeface="Wingdings" pitchFamily="2" charset="2"/>
              <a:buNone/>
            </a:pPr>
            <a:r>
              <a:rPr lang="es-ES" sz="2000"/>
              <a:t>	c) otros gases (1%). </a:t>
            </a:r>
          </a:p>
          <a:p>
            <a:pPr algn="just">
              <a:lnSpc>
                <a:spcPct val="90000"/>
              </a:lnSpc>
              <a:spcBef>
                <a:spcPct val="50000"/>
              </a:spcBef>
              <a:buClr>
                <a:schemeClr val="tx1"/>
              </a:buClr>
              <a:buSzTx/>
              <a:buFont typeface="Wingdings" pitchFamily="2" charset="2"/>
              <a:buChar char="ü"/>
            </a:pPr>
            <a:r>
              <a:rPr lang="es-ES"/>
              <a:t>El vapor de agua, el dióxido de carbono (CO2), y otros elementos gaseosos de menor concentración ocupan el 1% restante. </a:t>
            </a:r>
          </a:p>
          <a:p>
            <a:pPr algn="just">
              <a:lnSpc>
                <a:spcPct val="90000"/>
              </a:lnSpc>
              <a:spcBef>
                <a:spcPct val="50000"/>
              </a:spcBef>
              <a:buClr>
                <a:schemeClr val="tx1"/>
              </a:buClr>
              <a:buSzTx/>
              <a:buFont typeface="Wingdings" pitchFamily="2" charset="2"/>
              <a:buChar char="ü"/>
            </a:pPr>
            <a:r>
              <a:rPr lang="es-ES"/>
              <a:t>Se subdivide en troposfera, estratosfera, mesosfera y termosfera.</a:t>
            </a:r>
          </a:p>
          <a:p>
            <a:pPr>
              <a:lnSpc>
                <a:spcPct val="90000"/>
              </a:lnSpc>
              <a:spcBef>
                <a:spcPct val="50000"/>
              </a:spcBef>
              <a:buClr>
                <a:schemeClr val="tx1"/>
              </a:buClr>
              <a:buSzTx/>
              <a:buFont typeface="Wingdings" pitchFamily="2" charset="2"/>
              <a:buChar char="ü"/>
            </a:pPr>
            <a:r>
              <a:rPr lang="es-ES"/>
              <a:t>Es la capa de aire y gases que rodea la tierra, desde 0 hasta 120 Km. sobre el nivel del mar.</a:t>
            </a:r>
          </a:p>
          <a:p>
            <a:pPr algn="just">
              <a:lnSpc>
                <a:spcPct val="90000"/>
              </a:lnSpc>
              <a:spcBef>
                <a:spcPct val="70000"/>
              </a:spcBef>
              <a:buClr>
                <a:schemeClr val="tx1"/>
              </a:buClr>
              <a:buSzTx/>
              <a:buFont typeface="Wingdings" pitchFamily="2" charset="2"/>
              <a:buChar char="ü"/>
            </a:pPr>
            <a:endParaRPr lang="es-ES"/>
          </a:p>
          <a:p>
            <a:pPr algn="just">
              <a:lnSpc>
                <a:spcPct val="90000"/>
              </a:lnSpc>
            </a:pPr>
            <a:endParaRPr lang="es-ES" sz="16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5EBAAEA5-E5ED-4EEA-A6EE-4C5F5ED3ED44}" type="slidenum">
              <a:rPr lang="es-ES"/>
              <a:pPr/>
              <a:t>50</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480258" name="Rectangle 2"/>
          <p:cNvSpPr>
            <a:spLocks noGrp="1" noChangeArrowheads="1"/>
          </p:cNvSpPr>
          <p:nvPr>
            <p:ph type="title"/>
          </p:nvPr>
        </p:nvSpPr>
        <p:spPr>
          <a:xfrm>
            <a:off x="457200" y="457200"/>
            <a:ext cx="8229600" cy="884238"/>
          </a:xfrm>
        </p:spPr>
        <p:txBody>
          <a:bodyPr/>
          <a:lstStyle/>
          <a:p>
            <a:r>
              <a:rPr lang="es-EC"/>
              <a:t>Tipos de contaminantes  </a:t>
            </a:r>
            <a:r>
              <a:rPr lang="es-EC" sz="1800" b="0"/>
              <a:t>(1)</a:t>
            </a:r>
          </a:p>
        </p:txBody>
      </p:sp>
      <p:sp>
        <p:nvSpPr>
          <p:cNvPr id="480259" name="Rectangle 3"/>
          <p:cNvSpPr>
            <a:spLocks noGrp="1" noChangeArrowheads="1"/>
          </p:cNvSpPr>
          <p:nvPr>
            <p:ph type="body" idx="1"/>
          </p:nvPr>
        </p:nvSpPr>
        <p:spPr>
          <a:xfrm>
            <a:off x="539750" y="1412875"/>
            <a:ext cx="8424863" cy="5040313"/>
          </a:xfrm>
        </p:spPr>
        <p:txBody>
          <a:bodyPr/>
          <a:lstStyle/>
          <a:p>
            <a:pPr>
              <a:spcBef>
                <a:spcPct val="50000"/>
              </a:spcBef>
              <a:buFont typeface="Wingdings" pitchFamily="2" charset="2"/>
              <a:buNone/>
            </a:pPr>
            <a:r>
              <a:rPr lang="es-EC" b="1"/>
              <a:t>PRIMARIOS</a:t>
            </a:r>
            <a:r>
              <a:rPr lang="es-EC"/>
              <a:t>: Son sustancias contaminantes vertidas directamente a la atmósfera desde los focos emisores.</a:t>
            </a:r>
            <a:endParaRPr lang="es-EC" b="1"/>
          </a:p>
          <a:p>
            <a:pPr>
              <a:spcBef>
                <a:spcPct val="50000"/>
              </a:spcBef>
              <a:buFont typeface="Wingdings" pitchFamily="2" charset="2"/>
              <a:buNone/>
            </a:pPr>
            <a:r>
              <a:rPr lang="es-EC" b="1"/>
              <a:t>SECUNDARIOS:</a:t>
            </a:r>
            <a:r>
              <a:rPr lang="es-EC"/>
              <a:t> No son vertidos directamente a la atmósfera. </a:t>
            </a:r>
          </a:p>
          <a:p>
            <a:pPr>
              <a:spcBef>
                <a:spcPct val="50000"/>
              </a:spcBef>
              <a:buFont typeface="Wingdings" pitchFamily="2" charset="2"/>
              <a:buNone/>
            </a:pPr>
            <a:r>
              <a:rPr lang="es-EC"/>
              <a:t>Se producen a consecuencia de transformaciones y reacciones químicas o fotoquímicas que sufren los contaminantes primarios en la atmósfera. </a:t>
            </a:r>
            <a:endParaRPr lang="es-EC" b="1" u="sng"/>
          </a:p>
          <a:p>
            <a:pPr>
              <a:spcBef>
                <a:spcPct val="50000"/>
              </a:spcBef>
              <a:buFont typeface="Wingdings" pitchFamily="2" charset="2"/>
              <a:buNone/>
            </a:pPr>
            <a:r>
              <a:rPr lang="es-EC" b="1"/>
              <a:t>CONTAMINANTES PRIMARIOS GASEOSOS</a:t>
            </a:r>
            <a:endParaRPr lang="es-EC"/>
          </a:p>
          <a:p>
            <a:pPr lvl="1">
              <a:spcBef>
                <a:spcPct val="50000"/>
              </a:spcBef>
              <a:buClr>
                <a:srgbClr val="FF3300"/>
              </a:buClr>
              <a:buSzPct val="75000"/>
              <a:buFont typeface="Wingdings" pitchFamily="2" charset="2"/>
              <a:buChar char="Ø"/>
            </a:pPr>
            <a:r>
              <a:rPr lang="es-EC" sz="2000"/>
              <a:t>Dióxido de Azufre         SO2   </a:t>
            </a:r>
          </a:p>
          <a:p>
            <a:pPr lvl="1">
              <a:spcBef>
                <a:spcPct val="50000"/>
              </a:spcBef>
              <a:buClr>
                <a:srgbClr val="FF3300"/>
              </a:buClr>
              <a:buSzPct val="75000"/>
              <a:buFont typeface="Wingdings" pitchFamily="2" charset="2"/>
              <a:buChar char="Ø"/>
            </a:pPr>
            <a:r>
              <a:rPr lang="es-EC" sz="2000"/>
              <a:t>Monóxido de Carbono   CO </a:t>
            </a:r>
          </a:p>
          <a:p>
            <a:pPr lvl="1">
              <a:spcBef>
                <a:spcPct val="50000"/>
              </a:spcBef>
              <a:buClr>
                <a:srgbClr val="FF3300"/>
              </a:buClr>
              <a:buSzPct val="75000"/>
              <a:buFont typeface="Wingdings" pitchFamily="2" charset="2"/>
              <a:buChar char="Ø"/>
            </a:pPr>
            <a:r>
              <a:rPr lang="es-EC" sz="2000"/>
              <a:t>Óxidos de Nitrógeno     NO</a:t>
            </a:r>
            <a:r>
              <a:rPr lang="es-EC" sz="2000" baseline="-25000"/>
              <a:t>X</a:t>
            </a:r>
            <a:r>
              <a:rPr lang="es-EC" sz="2000"/>
              <a:t> 		</a:t>
            </a:r>
          </a:p>
          <a:p>
            <a:pPr lvl="1">
              <a:spcBef>
                <a:spcPct val="50000"/>
              </a:spcBef>
              <a:buClr>
                <a:srgbClr val="FF3300"/>
              </a:buClr>
              <a:buSzPct val="75000"/>
              <a:buFont typeface="Wingdings" pitchFamily="2" charset="2"/>
              <a:buChar char="Ø"/>
            </a:pPr>
            <a:r>
              <a:rPr lang="es-EC" sz="2000"/>
              <a:t>Hidrocarburos               HC</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FFB4CB7F-0C49-48D5-8C24-17D9B748BACF}" type="slidenum">
              <a:rPr lang="es-ES"/>
              <a:pPr/>
              <a:t>51</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481282" name="Rectangle 2"/>
          <p:cNvSpPr>
            <a:spLocks noGrp="1" noChangeArrowheads="1"/>
          </p:cNvSpPr>
          <p:nvPr>
            <p:ph type="title"/>
          </p:nvPr>
        </p:nvSpPr>
        <p:spPr>
          <a:xfrm>
            <a:off x="457200" y="457200"/>
            <a:ext cx="8229600" cy="668338"/>
          </a:xfrm>
        </p:spPr>
        <p:txBody>
          <a:bodyPr/>
          <a:lstStyle/>
          <a:p>
            <a:r>
              <a:rPr lang="es-EC"/>
              <a:t>Tipos de contaminantes  </a:t>
            </a:r>
            <a:r>
              <a:rPr lang="es-EC" sz="1800" b="0"/>
              <a:t>(2)</a:t>
            </a:r>
          </a:p>
        </p:txBody>
      </p:sp>
      <p:sp>
        <p:nvSpPr>
          <p:cNvPr id="481283" name="Rectangle 3"/>
          <p:cNvSpPr>
            <a:spLocks noGrp="1" noChangeArrowheads="1"/>
          </p:cNvSpPr>
          <p:nvPr>
            <p:ph type="body" idx="1"/>
          </p:nvPr>
        </p:nvSpPr>
        <p:spPr>
          <a:xfrm>
            <a:off x="250825" y="1196975"/>
            <a:ext cx="8704263" cy="5256213"/>
          </a:xfrm>
        </p:spPr>
        <p:txBody>
          <a:bodyPr/>
          <a:lstStyle/>
          <a:p>
            <a:pPr>
              <a:spcBef>
                <a:spcPct val="50000"/>
              </a:spcBef>
              <a:buFont typeface="Wingdings" pitchFamily="2" charset="2"/>
              <a:buNone/>
            </a:pPr>
            <a:r>
              <a:rPr lang="es-EC" b="1"/>
              <a:t>CONTAMINANTES PRIMARIOS NO GASEOSOS</a:t>
            </a:r>
          </a:p>
          <a:p>
            <a:pPr>
              <a:spcBef>
                <a:spcPct val="50000"/>
              </a:spcBef>
              <a:buFont typeface="Wingdings" pitchFamily="2" charset="2"/>
              <a:buChar char="Ø"/>
            </a:pPr>
            <a:r>
              <a:rPr lang="es-EC" b="1"/>
              <a:t>LÍQUIDOS: </a:t>
            </a:r>
            <a:r>
              <a:rPr lang="es-EC"/>
              <a:t>Hidrocarburos no quemados</a:t>
            </a:r>
          </a:p>
          <a:p>
            <a:pPr>
              <a:spcBef>
                <a:spcPct val="50000"/>
              </a:spcBef>
              <a:buFont typeface="Wingdings" pitchFamily="2" charset="2"/>
              <a:buChar char="Ø"/>
            </a:pPr>
            <a:r>
              <a:rPr lang="es-EC" b="1"/>
              <a:t>SÓLIDOS: 	</a:t>
            </a:r>
            <a:r>
              <a:rPr lang="es-EC"/>
              <a:t>Partículas en suspensión: de 0 a 10 micras (</a:t>
            </a:r>
            <a:r>
              <a:rPr lang="el-GR"/>
              <a:t>μ</a:t>
            </a:r>
            <a:r>
              <a:rPr lang="es-EC"/>
              <a:t>m) de diámetro</a:t>
            </a:r>
            <a:r>
              <a:rPr lang="es-EC" b="1"/>
              <a:t>. </a:t>
            </a:r>
            <a:endParaRPr lang="es-EC"/>
          </a:p>
          <a:p>
            <a:pPr>
              <a:spcBef>
                <a:spcPct val="50000"/>
              </a:spcBef>
              <a:buFont typeface="Wingdings" pitchFamily="2" charset="2"/>
              <a:buNone/>
            </a:pPr>
            <a:r>
              <a:rPr lang="es-EC"/>
              <a:t>			Partículas sedimentables:</a:t>
            </a:r>
            <a:r>
              <a:rPr lang="es-EC" b="1"/>
              <a:t> </a:t>
            </a:r>
            <a:r>
              <a:rPr lang="es-EC"/>
              <a:t>Diámetro </a:t>
            </a:r>
            <a:r>
              <a:rPr lang="en-US"/>
              <a:t>&gt;</a:t>
            </a:r>
            <a:r>
              <a:rPr lang="es-EC"/>
              <a:t>10 </a:t>
            </a:r>
            <a:r>
              <a:rPr lang="el-GR"/>
              <a:t>μ</a:t>
            </a:r>
            <a:r>
              <a:rPr lang="es-EC"/>
              <a:t>m: caen sobre el 			suelo y bienes de uso </a:t>
            </a:r>
            <a:endParaRPr lang="es-EC" b="1"/>
          </a:p>
          <a:p>
            <a:pPr>
              <a:spcBef>
                <a:spcPct val="50000"/>
              </a:spcBef>
              <a:buFont typeface="Wingdings" pitchFamily="2" charset="2"/>
              <a:buNone/>
            </a:pPr>
            <a:r>
              <a:rPr lang="es-EC" b="1"/>
              <a:t>AEROSOLES</a:t>
            </a:r>
            <a:endParaRPr lang="es-EC"/>
          </a:p>
          <a:p>
            <a:pPr>
              <a:spcBef>
                <a:spcPct val="50000"/>
              </a:spcBef>
              <a:buFont typeface="Wingdings" pitchFamily="2" charset="2"/>
              <a:buChar char="Ø"/>
            </a:pPr>
            <a:r>
              <a:rPr lang="es-EC"/>
              <a:t>Producto de la dispersión de contaminantes sólidos y líquidos en un medio gaseoso. Pueden mantenerse en suspensión durante cierto tiempo y su diámetro es de 0,1 a 50 micras.</a:t>
            </a:r>
          </a:p>
          <a:p>
            <a:pPr>
              <a:spcBef>
                <a:spcPct val="50000"/>
              </a:spcBef>
              <a:buFont typeface="Wingdings" pitchFamily="2" charset="2"/>
              <a:buChar char="Ø"/>
            </a:pPr>
            <a:r>
              <a:rPr lang="es-EC"/>
              <a:t>Un ejemplo de aerosol es el formado por la interacción de partículas de gasolina no quemada arrastradas por los gases calientes del escape de los vehículos a motor.</a:t>
            </a:r>
          </a:p>
          <a:p>
            <a:pPr>
              <a:lnSpc>
                <a:spcPct val="80000"/>
              </a:lnSpc>
              <a:buFont typeface="Wingdings" pitchFamily="2" charset="2"/>
              <a:buChar char="Ø"/>
            </a:pPr>
            <a:endParaRPr lang="es-EC"/>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28D115EC-8E17-433C-B2EC-DD3205531FDD}" type="slidenum">
              <a:rPr lang="es-ES"/>
              <a:pPr/>
              <a:t>52</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482306" name="Rectangle 2"/>
          <p:cNvSpPr>
            <a:spLocks noGrp="1" noChangeArrowheads="1"/>
          </p:cNvSpPr>
          <p:nvPr>
            <p:ph type="title"/>
          </p:nvPr>
        </p:nvSpPr>
        <p:spPr>
          <a:xfrm>
            <a:off x="755650" y="404813"/>
            <a:ext cx="8188325" cy="1079500"/>
          </a:xfrm>
        </p:spPr>
        <p:txBody>
          <a:bodyPr/>
          <a:lstStyle/>
          <a:p>
            <a:r>
              <a:rPr lang="es-EC"/>
              <a:t>Principales Contaminantes Primarios  		Dióxido de Azufre (SO</a:t>
            </a:r>
            <a:r>
              <a:rPr lang="es-EC" baseline="-25000"/>
              <a:t>2</a:t>
            </a:r>
            <a:r>
              <a:rPr lang="es-EC"/>
              <a:t> )</a:t>
            </a:r>
          </a:p>
        </p:txBody>
      </p:sp>
      <p:sp>
        <p:nvSpPr>
          <p:cNvPr id="482307" name="Rectangle 3"/>
          <p:cNvSpPr>
            <a:spLocks noGrp="1" noChangeArrowheads="1"/>
          </p:cNvSpPr>
          <p:nvPr>
            <p:ph type="body" idx="1"/>
          </p:nvPr>
        </p:nvSpPr>
        <p:spPr>
          <a:xfrm>
            <a:off x="250825" y="1412875"/>
            <a:ext cx="8704263" cy="5256213"/>
          </a:xfrm>
        </p:spPr>
        <p:txBody>
          <a:bodyPr/>
          <a:lstStyle/>
          <a:p>
            <a:pPr>
              <a:spcBef>
                <a:spcPct val="50000"/>
              </a:spcBef>
              <a:buFont typeface="Wingdings" pitchFamily="2" charset="2"/>
              <a:buNone/>
            </a:pPr>
            <a:r>
              <a:rPr lang="es-EC" sz="1600"/>
              <a:t>		</a:t>
            </a:r>
            <a:r>
              <a:rPr lang="es-EC" sz="1800"/>
              <a:t>Es un gas incoloro y no inflamable. Poco estable en la atmósfera.</a:t>
            </a:r>
          </a:p>
          <a:p>
            <a:pPr>
              <a:spcBef>
                <a:spcPct val="30000"/>
              </a:spcBef>
              <a:buFont typeface="Wingdings" pitchFamily="2" charset="2"/>
              <a:buNone/>
            </a:pPr>
            <a:r>
              <a:rPr lang="es-EC" sz="1800" b="1"/>
              <a:t>Principales fuentes de emisión</a:t>
            </a:r>
          </a:p>
          <a:p>
            <a:pPr lvl="1">
              <a:spcBef>
                <a:spcPct val="30000"/>
              </a:spcBef>
              <a:buClr>
                <a:srgbClr val="FF3300"/>
              </a:buClr>
              <a:buSzPct val="75000"/>
              <a:buFont typeface="Wingdings" pitchFamily="2" charset="2"/>
              <a:buChar char="Ø"/>
            </a:pPr>
            <a:r>
              <a:rPr lang="es-EC"/>
              <a:t>Combustión de sustancias que contengan azufre.</a:t>
            </a:r>
          </a:p>
          <a:p>
            <a:pPr lvl="1">
              <a:spcBef>
                <a:spcPct val="30000"/>
              </a:spcBef>
              <a:buClr>
                <a:srgbClr val="FF3300"/>
              </a:buClr>
              <a:buSzPct val="75000"/>
              <a:buFont typeface="Wingdings" pitchFamily="2" charset="2"/>
              <a:buChar char="Ø"/>
            </a:pPr>
            <a:r>
              <a:rPr lang="es-EC"/>
              <a:t>Calefacciones y quemadores industriales que emplean carbón y gasóleo.</a:t>
            </a:r>
          </a:p>
          <a:p>
            <a:pPr lvl="1">
              <a:spcBef>
                <a:spcPct val="30000"/>
              </a:spcBef>
              <a:buClr>
                <a:srgbClr val="FF3300"/>
              </a:buClr>
              <a:buSzPct val="75000"/>
              <a:buFont typeface="Wingdings" pitchFamily="2" charset="2"/>
              <a:buChar char="Ø"/>
            </a:pPr>
            <a:r>
              <a:rPr lang="es-EC"/>
              <a:t>Vehículos Diesel.</a:t>
            </a:r>
          </a:p>
          <a:p>
            <a:pPr>
              <a:spcBef>
                <a:spcPct val="50000"/>
              </a:spcBef>
              <a:buClr>
                <a:srgbClr val="FF3300"/>
              </a:buClr>
              <a:buFont typeface="Wingdings" pitchFamily="2" charset="2"/>
              <a:buNone/>
            </a:pPr>
            <a:r>
              <a:rPr lang="es-EC" sz="1800" b="1"/>
              <a:t>Efectos</a:t>
            </a:r>
          </a:p>
          <a:p>
            <a:pPr lvl="1">
              <a:spcBef>
                <a:spcPct val="30000"/>
              </a:spcBef>
              <a:buClr>
                <a:srgbClr val="FF3300"/>
              </a:buClr>
              <a:buSzPct val="75000"/>
              <a:buFont typeface="Wingdings" pitchFamily="2" charset="2"/>
              <a:buChar char="Ø"/>
            </a:pPr>
            <a:r>
              <a:rPr lang="es-EC"/>
              <a:t>Irritación en la vista.</a:t>
            </a:r>
          </a:p>
          <a:p>
            <a:pPr lvl="1">
              <a:spcBef>
                <a:spcPct val="30000"/>
              </a:spcBef>
              <a:buClr>
                <a:srgbClr val="FF3300"/>
              </a:buClr>
              <a:buSzPct val="75000"/>
              <a:buFont typeface="Wingdings" pitchFamily="2" charset="2"/>
              <a:buChar char="Ø"/>
            </a:pPr>
            <a:r>
              <a:rPr lang="es-EC"/>
              <a:t>Aumento de las enfermedades respiratorias (Asma).</a:t>
            </a:r>
          </a:p>
          <a:p>
            <a:pPr lvl="1">
              <a:spcBef>
                <a:spcPct val="30000"/>
              </a:spcBef>
              <a:buClr>
                <a:srgbClr val="FF3300"/>
              </a:buClr>
              <a:buSzPct val="75000"/>
              <a:buFont typeface="Wingdings" pitchFamily="2" charset="2"/>
              <a:buChar char="Ø"/>
            </a:pPr>
            <a:r>
              <a:rPr lang="es-EC"/>
              <a:t>Corrosión en la mayoría de los metales, especialmente hierro y zinc.</a:t>
            </a:r>
          </a:p>
          <a:p>
            <a:pPr lvl="1">
              <a:spcBef>
                <a:spcPct val="30000"/>
              </a:spcBef>
              <a:buClr>
                <a:srgbClr val="FF3300"/>
              </a:buClr>
              <a:buSzPct val="75000"/>
              <a:buFont typeface="Wingdings" pitchFamily="2" charset="2"/>
              <a:buChar char="Ø"/>
            </a:pPr>
            <a:r>
              <a:rPr lang="es-EC"/>
              <a:t>Decoloración de hojas en los vegetales.</a:t>
            </a:r>
            <a:br>
              <a:rPr lang="es-EC"/>
            </a:br>
            <a:endParaRPr lang="es-EC"/>
          </a:p>
          <a:p>
            <a:pPr>
              <a:spcBef>
                <a:spcPct val="30000"/>
              </a:spcBef>
              <a:buFont typeface="Wingdings" pitchFamily="2" charset="2"/>
              <a:buNone/>
            </a:pPr>
            <a:r>
              <a:rPr lang="es-EC" sz="1800"/>
              <a:t>Al combinarse con el oxígeno del aire, una gran parte se oxida a SO3 reaccionando con el vapor de agua de la atmósfera para formar ácido sulfúrico (H2SO4), extremadamente corrosivo y por su mayor peso específico se precipita en forma de llovizna: Lluvia Acida.</a:t>
            </a:r>
            <a:r>
              <a:rPr lang="es-EC" sz="1800">
                <a:hlinkClick r:id="rId2"/>
              </a:rPr>
              <a:t> </a:t>
            </a:r>
            <a:endParaRPr lang="es-EC" sz="18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51A2808F-B146-4C0E-8C1A-D19292E86B67}" type="slidenum">
              <a:rPr lang="es-ES"/>
              <a:pPr/>
              <a:t>53</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483330" name="Rectangle 2"/>
          <p:cNvSpPr>
            <a:spLocks noGrp="1" noChangeArrowheads="1"/>
          </p:cNvSpPr>
          <p:nvPr>
            <p:ph type="title"/>
          </p:nvPr>
        </p:nvSpPr>
        <p:spPr>
          <a:xfrm>
            <a:off x="457200" y="260350"/>
            <a:ext cx="8229600" cy="1081088"/>
          </a:xfrm>
        </p:spPr>
        <p:txBody>
          <a:bodyPr/>
          <a:lstStyle/>
          <a:p>
            <a:r>
              <a:rPr lang="es-EC"/>
              <a:t>Principales Contaminantes Primarios:</a:t>
            </a:r>
            <a:br>
              <a:rPr lang="es-EC"/>
            </a:br>
            <a:r>
              <a:rPr lang="es-EC"/>
              <a:t>	Monóxido de Carbono (CO)</a:t>
            </a:r>
          </a:p>
        </p:txBody>
      </p:sp>
      <p:sp>
        <p:nvSpPr>
          <p:cNvPr id="483331" name="Rectangle 3"/>
          <p:cNvSpPr>
            <a:spLocks noGrp="1" noChangeArrowheads="1"/>
          </p:cNvSpPr>
          <p:nvPr>
            <p:ph type="body" idx="1"/>
          </p:nvPr>
        </p:nvSpPr>
        <p:spPr>
          <a:xfrm>
            <a:off x="0" y="1268413"/>
            <a:ext cx="9144000" cy="5761037"/>
          </a:xfrm>
        </p:spPr>
        <p:txBody>
          <a:bodyPr/>
          <a:lstStyle/>
          <a:p>
            <a:pPr>
              <a:spcBef>
                <a:spcPct val="50000"/>
              </a:spcBef>
              <a:buFont typeface="Wingdings" pitchFamily="2" charset="2"/>
              <a:buNone/>
            </a:pPr>
            <a:r>
              <a:rPr lang="es-EC" sz="1600"/>
              <a:t>	</a:t>
            </a:r>
            <a:r>
              <a:rPr lang="es-EC" sz="1800" b="1"/>
              <a:t>Gas</a:t>
            </a:r>
            <a:r>
              <a:rPr lang="es-EC" sz="1800"/>
              <a:t> inodoro, incoloro, insípido e inflamable, que arde con llama azul. Combina con el oxígeno de la atmósfera formando dióxido de carbono (CO2). Se produce en los procesos de combustión en los que hay combustión incompleta, es el contaminante más abundante.</a:t>
            </a:r>
          </a:p>
          <a:p>
            <a:pPr>
              <a:spcBef>
                <a:spcPct val="50000"/>
              </a:spcBef>
              <a:buFont typeface="Wingdings" pitchFamily="2" charset="2"/>
              <a:buNone/>
            </a:pPr>
            <a:r>
              <a:rPr lang="es-EC" sz="1800" b="1"/>
              <a:t>	Principales fuentes de emisión</a:t>
            </a:r>
          </a:p>
          <a:p>
            <a:pPr lvl="1">
              <a:spcBef>
                <a:spcPct val="25000"/>
              </a:spcBef>
              <a:buClr>
                <a:srgbClr val="FF3300"/>
              </a:buClr>
              <a:buSzPct val="75000"/>
              <a:buFont typeface="Wingdings" pitchFamily="2" charset="2"/>
              <a:buChar char="Ø"/>
            </a:pPr>
            <a:r>
              <a:rPr lang="es-EC" sz="1600" b="1"/>
              <a:t>Vehículos a motor.</a:t>
            </a:r>
          </a:p>
          <a:p>
            <a:pPr lvl="1">
              <a:spcBef>
                <a:spcPct val="25000"/>
              </a:spcBef>
              <a:buClr>
                <a:srgbClr val="FF3300"/>
              </a:buClr>
              <a:buSzPct val="75000"/>
              <a:buFont typeface="Wingdings" pitchFamily="2" charset="2"/>
              <a:buChar char="Ø"/>
            </a:pPr>
            <a:r>
              <a:rPr lang="es-EC" sz="1600" b="1"/>
              <a:t>Industrias.</a:t>
            </a:r>
          </a:p>
          <a:p>
            <a:pPr lvl="1">
              <a:spcBef>
                <a:spcPct val="25000"/>
              </a:spcBef>
              <a:buClr>
                <a:srgbClr val="FF3300"/>
              </a:buClr>
              <a:buSzPct val="75000"/>
              <a:buFont typeface="Wingdings" pitchFamily="2" charset="2"/>
              <a:buChar char="Ø"/>
            </a:pPr>
            <a:r>
              <a:rPr lang="es-EC" sz="1600" b="1"/>
              <a:t>Refinerías de petróleo.</a:t>
            </a:r>
          </a:p>
          <a:p>
            <a:pPr lvl="1">
              <a:spcBef>
                <a:spcPct val="25000"/>
              </a:spcBef>
              <a:buClr>
                <a:srgbClr val="FF3300"/>
              </a:buClr>
              <a:buSzPct val="75000"/>
              <a:buFont typeface="Wingdings" pitchFamily="2" charset="2"/>
              <a:buChar char="Ø"/>
            </a:pPr>
            <a:r>
              <a:rPr lang="es-EC" sz="1600" b="1"/>
              <a:t>Fábricas de acero.</a:t>
            </a:r>
          </a:p>
          <a:p>
            <a:pPr lvl="1">
              <a:spcBef>
                <a:spcPct val="50000"/>
              </a:spcBef>
              <a:buClr>
                <a:srgbClr val="FF3300"/>
              </a:buClr>
              <a:buSzPct val="75000"/>
              <a:buFont typeface="Wingdings" pitchFamily="2" charset="2"/>
              <a:buNone/>
            </a:pPr>
            <a:r>
              <a:rPr lang="es-EC" b="1"/>
              <a:t>Efectos</a:t>
            </a:r>
          </a:p>
          <a:p>
            <a:pPr lvl="1">
              <a:spcBef>
                <a:spcPct val="25000"/>
              </a:spcBef>
              <a:buClr>
                <a:srgbClr val="FF3300"/>
              </a:buClr>
              <a:buSzPct val="75000"/>
              <a:buFont typeface="Wingdings" pitchFamily="2" charset="2"/>
              <a:buChar char="Ø"/>
            </a:pPr>
            <a:r>
              <a:rPr lang="es-EC" sz="1600" b="1"/>
              <a:t>Muy tóxico para las personas puesto que puede causar muerte por asfixia.</a:t>
            </a:r>
          </a:p>
          <a:p>
            <a:pPr lvl="1">
              <a:spcBef>
                <a:spcPct val="25000"/>
              </a:spcBef>
              <a:buClr>
                <a:srgbClr val="FF3300"/>
              </a:buClr>
              <a:buSzPct val="75000"/>
              <a:buFont typeface="Wingdings" pitchFamily="2" charset="2"/>
              <a:buChar char="Ø"/>
            </a:pPr>
            <a:r>
              <a:rPr lang="es-EC" sz="1600" b="1"/>
              <a:t>Efectos directos sobre sistemas circulatorio y respiratorio.</a:t>
            </a:r>
          </a:p>
          <a:p>
            <a:pPr lvl="1">
              <a:spcBef>
                <a:spcPct val="25000"/>
              </a:spcBef>
              <a:buClr>
                <a:srgbClr val="FF3300"/>
              </a:buClr>
              <a:buSzPct val="75000"/>
              <a:buFont typeface="Wingdings" pitchFamily="2" charset="2"/>
              <a:buChar char="Ø"/>
            </a:pPr>
            <a:r>
              <a:rPr lang="es-EC" sz="1600" b="1"/>
              <a:t>Dolores de cabeza, perturbaciones psíquicas y de memoria, disminución de reflejos.</a:t>
            </a:r>
          </a:p>
          <a:p>
            <a:pPr>
              <a:spcBef>
                <a:spcPct val="25000"/>
              </a:spcBef>
              <a:buFont typeface="Wingdings" pitchFamily="2" charset="2"/>
              <a:buChar char="Ø"/>
            </a:pPr>
            <a:r>
              <a:rPr lang="es-EC" sz="1800"/>
              <a:t>Al reaccionar con la hemoglobina de la sangre (Hb), forma carboxihemoglobina (COHb), reduciendo la capacidad de la sangre para transportar oxígeno. Los fumadores tienen niveles de 2 a 4 veces más de (COHb) que los no fumadores.</a:t>
            </a:r>
            <a:r>
              <a:rPr lang="es-EC" sz="1400"/>
              <a:t/>
            </a:r>
            <a:br>
              <a:rPr lang="es-EC" sz="1400"/>
            </a:br>
            <a:endParaRPr lang="es-EC" sz="14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69366BF0-0A62-4E4F-BF56-7500D06D0A8E}" type="slidenum">
              <a:rPr lang="es-ES"/>
              <a:pPr/>
              <a:t>54</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484354" name="Rectangle 2"/>
          <p:cNvSpPr>
            <a:spLocks noGrp="1" noChangeArrowheads="1"/>
          </p:cNvSpPr>
          <p:nvPr>
            <p:ph type="title"/>
          </p:nvPr>
        </p:nvSpPr>
        <p:spPr>
          <a:xfrm>
            <a:off x="1150938" y="404813"/>
            <a:ext cx="7669212" cy="792162"/>
          </a:xfrm>
        </p:spPr>
        <p:txBody>
          <a:bodyPr/>
          <a:lstStyle/>
          <a:p>
            <a:r>
              <a:rPr lang="es-EC"/>
              <a:t>Principales Contaminantes Primarios: 	Óxidos de Nitrógeno (NOx)</a:t>
            </a:r>
          </a:p>
        </p:txBody>
      </p:sp>
      <p:sp>
        <p:nvSpPr>
          <p:cNvPr id="484355" name="Rectangle 3"/>
          <p:cNvSpPr>
            <a:spLocks noGrp="1" noChangeArrowheads="1"/>
          </p:cNvSpPr>
          <p:nvPr>
            <p:ph type="body" idx="1"/>
          </p:nvPr>
        </p:nvSpPr>
        <p:spPr>
          <a:xfrm>
            <a:off x="250825" y="1341438"/>
            <a:ext cx="8704263" cy="5111750"/>
          </a:xfrm>
        </p:spPr>
        <p:txBody>
          <a:bodyPr/>
          <a:lstStyle/>
          <a:p>
            <a:pPr>
              <a:spcBef>
                <a:spcPct val="50000"/>
              </a:spcBef>
              <a:buFont typeface="Wingdings" pitchFamily="2" charset="2"/>
              <a:buChar char="Ø"/>
            </a:pPr>
            <a:r>
              <a:rPr lang="es-EC" sz="1800"/>
              <a:t>Los NOx, provienen de procesos de combustión a altas temperaturas. Al descargarse en una atmósfera saturada de vapor de agua puede dar lugar a la formación de ácido nítrico (HNO3), y por acción de la lluvia o nieve, cae sobre la superficie en forma de Lluvia Acida. </a:t>
            </a:r>
          </a:p>
          <a:p>
            <a:pPr>
              <a:spcBef>
                <a:spcPct val="50000"/>
              </a:spcBef>
              <a:buFont typeface="Wingdings" pitchFamily="2" charset="2"/>
              <a:buNone/>
            </a:pPr>
            <a:r>
              <a:rPr lang="es-EC" sz="1800" b="1"/>
              <a:t>Principales fuentes de emisión</a:t>
            </a:r>
          </a:p>
          <a:p>
            <a:pPr>
              <a:spcBef>
                <a:spcPct val="30000"/>
              </a:spcBef>
              <a:buFont typeface="Wingdings" pitchFamily="2" charset="2"/>
              <a:buChar char="Ø"/>
            </a:pPr>
            <a:r>
              <a:rPr lang="es-EC" sz="1800"/>
              <a:t>Vehículos a motor.</a:t>
            </a:r>
          </a:p>
          <a:p>
            <a:pPr>
              <a:spcBef>
                <a:spcPct val="30000"/>
              </a:spcBef>
              <a:buFont typeface="Wingdings" pitchFamily="2" charset="2"/>
              <a:buChar char="Ø"/>
            </a:pPr>
            <a:r>
              <a:rPr lang="es-EC" sz="1800"/>
              <a:t>Procesos de combustión en las industrias del acero y petroquímicas.</a:t>
            </a:r>
          </a:p>
          <a:p>
            <a:pPr>
              <a:spcBef>
                <a:spcPct val="30000"/>
              </a:spcBef>
              <a:buFont typeface="Wingdings" pitchFamily="2" charset="2"/>
              <a:buChar char="Ø"/>
            </a:pPr>
            <a:r>
              <a:rPr lang="es-EC" sz="1800"/>
              <a:t>Centrales termoeléctricas.</a:t>
            </a:r>
          </a:p>
          <a:p>
            <a:pPr>
              <a:spcBef>
                <a:spcPct val="30000"/>
              </a:spcBef>
              <a:buFont typeface="Wingdings" pitchFamily="2" charset="2"/>
              <a:buChar char="Ø"/>
            </a:pPr>
            <a:r>
              <a:rPr lang="es-EC" sz="1800"/>
              <a:t>Incineradoras.</a:t>
            </a:r>
            <a:br>
              <a:rPr lang="es-EC" sz="1800"/>
            </a:br>
            <a:r>
              <a:rPr lang="es-EC" sz="1800"/>
              <a:t/>
            </a:r>
            <a:br>
              <a:rPr lang="es-EC" sz="1800"/>
            </a:br>
            <a:r>
              <a:rPr lang="es-EC" sz="1800" b="1"/>
              <a:t>Efectos y características:</a:t>
            </a:r>
          </a:p>
          <a:p>
            <a:pPr>
              <a:spcBef>
                <a:spcPct val="30000"/>
              </a:spcBef>
              <a:buFont typeface="Wingdings" pitchFamily="2" charset="2"/>
              <a:buChar char="Ø"/>
            </a:pPr>
            <a:r>
              <a:rPr lang="es-EC" sz="1800"/>
              <a:t>Irritación de ojos, nariz y bronquios.</a:t>
            </a:r>
          </a:p>
          <a:p>
            <a:pPr>
              <a:spcBef>
                <a:spcPct val="30000"/>
              </a:spcBef>
              <a:buFont typeface="Wingdings" pitchFamily="2" charset="2"/>
              <a:buChar char="Ø"/>
            </a:pPr>
            <a:r>
              <a:rPr lang="es-EC" sz="1800"/>
              <a:t>En grandes cantidades puede causar edema y muerte.</a:t>
            </a:r>
          </a:p>
          <a:p>
            <a:pPr>
              <a:spcBef>
                <a:spcPct val="30000"/>
              </a:spcBef>
              <a:buFont typeface="Wingdings" pitchFamily="2" charset="2"/>
              <a:buChar char="Ø"/>
            </a:pPr>
            <a:r>
              <a:rPr lang="es-EC" sz="1800"/>
              <a:t>Lesiones y daños a las plantas, retraso en su crecimiento.</a:t>
            </a:r>
          </a:p>
          <a:p>
            <a:pPr>
              <a:spcBef>
                <a:spcPct val="30000"/>
              </a:spcBef>
              <a:buFont typeface="Wingdings" pitchFamily="2" charset="2"/>
              <a:buChar char="Ø"/>
            </a:pPr>
            <a:r>
              <a:rPr lang="es-EC" sz="1800"/>
              <a:t>Se les atribuyen poderes cancerígenos.</a:t>
            </a:r>
            <a:br>
              <a:rPr lang="es-EC" sz="1800"/>
            </a:br>
            <a:r>
              <a:rPr lang="es-EC" sz="1800"/>
              <a:t/>
            </a:r>
            <a:br>
              <a:rPr lang="es-EC" sz="1800"/>
            </a:br>
            <a:r>
              <a:rPr lang="es-EC" sz="1400"/>
              <a:t/>
            </a:r>
            <a:br>
              <a:rPr lang="es-EC" sz="1400"/>
            </a:br>
            <a:endParaRPr lang="es-EC" sz="1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46EE450F-6797-4CAF-83BA-6CEAE8A72EA1}" type="slidenum">
              <a:rPr lang="es-ES"/>
              <a:pPr/>
              <a:t>55</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485378" name="Rectangle 2"/>
          <p:cNvSpPr>
            <a:spLocks noGrp="1" noChangeArrowheads="1"/>
          </p:cNvSpPr>
          <p:nvPr>
            <p:ph type="title"/>
          </p:nvPr>
        </p:nvSpPr>
        <p:spPr>
          <a:xfrm>
            <a:off x="457200" y="404813"/>
            <a:ext cx="8229600" cy="1008062"/>
          </a:xfrm>
        </p:spPr>
        <p:txBody>
          <a:bodyPr/>
          <a:lstStyle/>
          <a:p>
            <a:r>
              <a:rPr lang="es-EC"/>
              <a:t>Principales Contaminantes Primarios:</a:t>
            </a:r>
            <a:br>
              <a:rPr lang="es-EC"/>
            </a:br>
            <a:r>
              <a:rPr lang="es-EC"/>
              <a:t>		Hidrocarburos (HC)</a:t>
            </a:r>
          </a:p>
        </p:txBody>
      </p:sp>
      <p:sp>
        <p:nvSpPr>
          <p:cNvPr id="485379" name="Rectangle 3"/>
          <p:cNvSpPr>
            <a:spLocks noGrp="1" noChangeArrowheads="1"/>
          </p:cNvSpPr>
          <p:nvPr>
            <p:ph type="body" idx="1"/>
          </p:nvPr>
        </p:nvSpPr>
        <p:spPr>
          <a:xfrm>
            <a:off x="250825" y="1412875"/>
            <a:ext cx="8704263" cy="5445125"/>
          </a:xfrm>
        </p:spPr>
        <p:txBody>
          <a:bodyPr/>
          <a:lstStyle/>
          <a:p>
            <a:pPr>
              <a:spcBef>
                <a:spcPct val="35000"/>
              </a:spcBef>
              <a:buFont typeface="Wingdings" pitchFamily="2" charset="2"/>
              <a:buNone/>
            </a:pPr>
            <a:r>
              <a:rPr lang="es-EC"/>
              <a:t>Son compuestos que contienen carbono e hidrógeno. Tales como el metano, acetileno, benceno, tolueno, entre otros.</a:t>
            </a:r>
          </a:p>
          <a:p>
            <a:pPr>
              <a:spcBef>
                <a:spcPct val="35000"/>
              </a:spcBef>
              <a:buFont typeface="Wingdings" pitchFamily="2" charset="2"/>
              <a:buNone/>
            </a:pPr>
            <a:r>
              <a:rPr lang="es-EC" b="1"/>
              <a:t>Principales fuentes de emisión:</a:t>
            </a:r>
          </a:p>
          <a:p>
            <a:pPr>
              <a:spcBef>
                <a:spcPct val="35000"/>
              </a:spcBef>
              <a:buFont typeface="Wingdings" pitchFamily="2" charset="2"/>
              <a:buChar char="Ø"/>
            </a:pPr>
            <a:r>
              <a:rPr lang="es-EC"/>
              <a:t>Vehículos a motor.</a:t>
            </a:r>
          </a:p>
          <a:p>
            <a:pPr>
              <a:spcBef>
                <a:spcPct val="35000"/>
              </a:spcBef>
              <a:buFont typeface="Wingdings" pitchFamily="2" charset="2"/>
              <a:buChar char="Ø"/>
            </a:pPr>
            <a:r>
              <a:rPr lang="es-EC"/>
              <a:t>Transportes de hidrocarburos.</a:t>
            </a:r>
          </a:p>
          <a:p>
            <a:pPr>
              <a:spcBef>
                <a:spcPct val="35000"/>
              </a:spcBef>
              <a:buFont typeface="Wingdings" pitchFamily="2" charset="2"/>
              <a:buChar char="Ø"/>
            </a:pPr>
            <a:r>
              <a:rPr lang="es-EC"/>
              <a:t>Industrias petroquímicas.</a:t>
            </a:r>
          </a:p>
          <a:p>
            <a:pPr>
              <a:spcBef>
                <a:spcPct val="35000"/>
              </a:spcBef>
              <a:buFont typeface="Wingdings" pitchFamily="2" charset="2"/>
              <a:buNone/>
            </a:pPr>
            <a:r>
              <a:rPr lang="es-EC" b="1"/>
              <a:t>Efectos:</a:t>
            </a:r>
            <a:br>
              <a:rPr lang="es-EC" b="1"/>
            </a:br>
            <a:r>
              <a:rPr lang="es-EC"/>
              <a:t>Al inhalarlos, producen efectos distintos dependiendo del tipo de hidrocarburo. </a:t>
            </a:r>
          </a:p>
          <a:p>
            <a:pPr>
              <a:spcBef>
                <a:spcPct val="35000"/>
              </a:spcBef>
              <a:buFont typeface="Wingdings" pitchFamily="2" charset="2"/>
              <a:buNone/>
            </a:pPr>
            <a:r>
              <a:rPr lang="es-EC"/>
              <a:t>Los hidrocarburos aromáticos: benceno y tolueno, son los más irritantes, pudiendo causar lesiones importantes en las membranas mucosas si sus vapores son inhalados.</a:t>
            </a:r>
          </a:p>
          <a:p>
            <a:pPr>
              <a:spcBef>
                <a:spcPct val="35000"/>
              </a:spcBef>
              <a:buFont typeface="Wingdings" pitchFamily="2" charset="2"/>
              <a:buNone/>
            </a:pPr>
            <a:r>
              <a:rPr lang="es-EC"/>
              <a:t>Los hidrocarburos no saturados son los más peligrosos por su facilidad de reaccionar con la radiación solar originando el smog fotoquímico.  </a:t>
            </a:r>
            <a:br>
              <a:rPr lang="es-EC"/>
            </a:br>
            <a:endParaRPr lang="es-EC"/>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16C8B37A-8AE0-41BE-8C44-04729A15F744}" type="slidenum">
              <a:rPr lang="es-ES"/>
              <a:pPr/>
              <a:t>56</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486402" name="Rectangle 2"/>
          <p:cNvSpPr>
            <a:spLocks noGrp="1" noChangeArrowheads="1"/>
          </p:cNvSpPr>
          <p:nvPr>
            <p:ph type="title"/>
          </p:nvPr>
        </p:nvSpPr>
        <p:spPr>
          <a:xfrm>
            <a:off x="457200" y="457200"/>
            <a:ext cx="8229600" cy="1243013"/>
          </a:xfrm>
        </p:spPr>
        <p:txBody>
          <a:bodyPr/>
          <a:lstStyle/>
          <a:p>
            <a:r>
              <a:rPr lang="es-EC"/>
              <a:t>Principales Contaminantes Primarios:</a:t>
            </a:r>
            <a:br>
              <a:rPr lang="es-EC"/>
            </a:br>
            <a:r>
              <a:rPr lang="es-EC"/>
              <a:t>			Dióxido de Carbono (CO</a:t>
            </a:r>
            <a:r>
              <a:rPr lang="es-EC" sz="2000"/>
              <a:t>2</a:t>
            </a:r>
            <a:r>
              <a:rPr lang="es-EC"/>
              <a:t>)</a:t>
            </a:r>
          </a:p>
        </p:txBody>
      </p:sp>
      <p:sp>
        <p:nvSpPr>
          <p:cNvPr id="486403" name="Rectangle 3"/>
          <p:cNvSpPr>
            <a:spLocks noGrp="1" noChangeArrowheads="1"/>
          </p:cNvSpPr>
          <p:nvPr>
            <p:ph type="body" idx="1"/>
          </p:nvPr>
        </p:nvSpPr>
        <p:spPr>
          <a:xfrm>
            <a:off x="250825" y="1773238"/>
            <a:ext cx="8704263" cy="5084762"/>
          </a:xfrm>
        </p:spPr>
        <p:txBody>
          <a:bodyPr/>
          <a:lstStyle/>
          <a:p>
            <a:pPr>
              <a:spcBef>
                <a:spcPct val="50000"/>
              </a:spcBef>
              <a:buFont typeface="Wingdings" pitchFamily="2" charset="2"/>
              <a:buNone/>
            </a:pPr>
            <a:r>
              <a:rPr lang="es-EC" b="1"/>
              <a:t>Gas</a:t>
            </a:r>
            <a:r>
              <a:rPr lang="es-EC"/>
              <a:t> incoloro, inodoro y no tóxico.</a:t>
            </a:r>
          </a:p>
          <a:p>
            <a:pPr>
              <a:spcBef>
                <a:spcPct val="50000"/>
              </a:spcBef>
              <a:buFont typeface="Wingdings" pitchFamily="2" charset="2"/>
              <a:buNone/>
            </a:pPr>
            <a:r>
              <a:rPr lang="es-EC"/>
              <a:t>Es un componente del aire que se encuentra en estado natural en atmósferas puras.</a:t>
            </a:r>
          </a:p>
          <a:p>
            <a:pPr>
              <a:spcBef>
                <a:spcPct val="50000"/>
              </a:spcBef>
              <a:buFont typeface="Wingdings" pitchFamily="2" charset="2"/>
              <a:buNone/>
            </a:pPr>
            <a:r>
              <a:rPr lang="es-EC"/>
              <a:t>Las alteraciones en su ciclo debido a las actividades humanas, pudieran dar lugar a modificaciones del clima de la Tierra: </a:t>
            </a:r>
            <a:r>
              <a:rPr lang="es-EC" b="1"/>
              <a:t>El efecto invernadero.</a:t>
            </a:r>
          </a:p>
          <a:p>
            <a:pPr>
              <a:spcBef>
                <a:spcPct val="50000"/>
              </a:spcBef>
              <a:buFont typeface="Wingdings" pitchFamily="2" charset="2"/>
              <a:buNone/>
            </a:pPr>
            <a:r>
              <a:rPr lang="es-EC" b="1"/>
              <a:t>Principales fuentes de emisión:</a:t>
            </a:r>
          </a:p>
          <a:p>
            <a:pPr>
              <a:spcBef>
                <a:spcPct val="35000"/>
              </a:spcBef>
              <a:buFont typeface="Wingdings" pitchFamily="2" charset="2"/>
              <a:buChar char="Ø"/>
            </a:pPr>
            <a:r>
              <a:rPr lang="es-EC"/>
              <a:t>Quema de carburantes fósiles.</a:t>
            </a:r>
          </a:p>
          <a:p>
            <a:pPr>
              <a:spcBef>
                <a:spcPct val="35000"/>
              </a:spcBef>
              <a:buFont typeface="Wingdings" pitchFamily="2" charset="2"/>
              <a:buChar char="Ø"/>
            </a:pPr>
            <a:r>
              <a:rPr lang="es-EC"/>
              <a:t>Calefacciones domésticas.</a:t>
            </a:r>
          </a:p>
          <a:p>
            <a:pPr>
              <a:spcBef>
                <a:spcPct val="35000"/>
              </a:spcBef>
              <a:buFont typeface="Wingdings" pitchFamily="2" charset="2"/>
              <a:buChar char="Ø"/>
            </a:pPr>
            <a:r>
              <a:rPr lang="es-EC"/>
              <a:t>Vehículos a motor.</a:t>
            </a:r>
          </a:p>
          <a:p>
            <a:pPr>
              <a:spcBef>
                <a:spcPct val="35000"/>
              </a:spcBef>
              <a:buFont typeface="Wingdings" pitchFamily="2" charset="2"/>
              <a:buChar char="Ø"/>
            </a:pPr>
            <a:r>
              <a:rPr lang="es-EC"/>
              <a:t>Incineración incontrolada de residuos o basuras.</a:t>
            </a:r>
            <a:r>
              <a:rPr lang="es-EC" sz="1800"/>
              <a:t/>
            </a:r>
            <a:br>
              <a:rPr lang="es-EC" sz="1800"/>
            </a:br>
            <a:endParaRPr lang="es-EC" sz="18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FFCA6BED-74F2-48C4-9BF8-A11C44987C59}" type="slidenum">
              <a:rPr lang="es-ES"/>
              <a:pPr/>
              <a:t>57</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487426" name="Rectangle 2"/>
          <p:cNvSpPr>
            <a:spLocks noGrp="1" noChangeArrowheads="1"/>
          </p:cNvSpPr>
          <p:nvPr>
            <p:ph type="title"/>
          </p:nvPr>
        </p:nvSpPr>
        <p:spPr>
          <a:xfrm>
            <a:off x="457200" y="333375"/>
            <a:ext cx="8229600" cy="1079500"/>
          </a:xfrm>
        </p:spPr>
        <p:txBody>
          <a:bodyPr/>
          <a:lstStyle/>
          <a:p>
            <a:r>
              <a:rPr lang="es-EC"/>
              <a:t>Contaminantes primarios:  No gaseosos (Sólidos)</a:t>
            </a:r>
            <a:endParaRPr lang="es-EC" u="sng"/>
          </a:p>
        </p:txBody>
      </p:sp>
      <p:sp>
        <p:nvSpPr>
          <p:cNvPr id="487427" name="Rectangle 3"/>
          <p:cNvSpPr>
            <a:spLocks noGrp="1" noChangeArrowheads="1"/>
          </p:cNvSpPr>
          <p:nvPr>
            <p:ph type="body" idx="1"/>
          </p:nvPr>
        </p:nvSpPr>
        <p:spPr>
          <a:xfrm>
            <a:off x="250825" y="1341438"/>
            <a:ext cx="8704263" cy="5183187"/>
          </a:xfrm>
        </p:spPr>
        <p:txBody>
          <a:bodyPr/>
          <a:lstStyle/>
          <a:p>
            <a:pPr>
              <a:lnSpc>
                <a:spcPct val="80000"/>
              </a:lnSpc>
              <a:buFont typeface="Wingdings" pitchFamily="2" charset="2"/>
              <a:buNone/>
            </a:pPr>
            <a:r>
              <a:rPr lang="es-EC" b="1"/>
              <a:t>Partículas: </a:t>
            </a:r>
            <a:r>
              <a:rPr lang="es-EC"/>
              <a:t>Su procedencia y composición es muy variada.</a:t>
            </a:r>
            <a:br>
              <a:rPr lang="es-EC"/>
            </a:br>
            <a:r>
              <a:rPr lang="es-EC"/>
              <a:t/>
            </a:r>
            <a:br>
              <a:rPr lang="es-EC"/>
            </a:br>
            <a:r>
              <a:rPr lang="es-EC" b="1"/>
              <a:t>Principales fuentes de emisión:</a:t>
            </a:r>
          </a:p>
          <a:p>
            <a:pPr>
              <a:lnSpc>
                <a:spcPct val="80000"/>
              </a:lnSpc>
              <a:buFont typeface="Wingdings" pitchFamily="2" charset="2"/>
              <a:buChar char="Ø"/>
            </a:pPr>
            <a:r>
              <a:rPr lang="es-EC"/>
              <a:t>Proceso de combustión de fuel, gas-oil, alquitranes, etc.</a:t>
            </a:r>
          </a:p>
          <a:p>
            <a:pPr>
              <a:lnSpc>
                <a:spcPct val="80000"/>
              </a:lnSpc>
              <a:buFont typeface="Wingdings" pitchFamily="2" charset="2"/>
              <a:buChar char="Ø"/>
            </a:pPr>
            <a:r>
              <a:rPr lang="es-EC"/>
              <a:t>Polvo del suelo.</a:t>
            </a:r>
          </a:p>
          <a:p>
            <a:pPr>
              <a:lnSpc>
                <a:spcPct val="80000"/>
              </a:lnSpc>
              <a:buFont typeface="Wingdings" pitchFamily="2" charset="2"/>
              <a:buChar char="Ø"/>
            </a:pPr>
            <a:r>
              <a:rPr lang="es-EC"/>
              <a:t>Erupciones volcánicas.</a:t>
            </a:r>
          </a:p>
          <a:p>
            <a:pPr>
              <a:lnSpc>
                <a:spcPct val="80000"/>
              </a:lnSpc>
              <a:buFont typeface="Wingdings" pitchFamily="2" charset="2"/>
              <a:buChar char="Ø"/>
            </a:pPr>
            <a:r>
              <a:rPr lang="es-EC"/>
              <a:t>Incendios.</a:t>
            </a:r>
          </a:p>
          <a:p>
            <a:pPr>
              <a:lnSpc>
                <a:spcPct val="80000"/>
              </a:lnSpc>
              <a:buFont typeface="Wingdings" pitchFamily="2" charset="2"/>
              <a:buChar char="Ø"/>
            </a:pPr>
            <a:r>
              <a:rPr lang="es-EC"/>
              <a:t>Incineraciones no depuradas de basuras, etc.</a:t>
            </a:r>
            <a:br>
              <a:rPr lang="es-EC"/>
            </a:br>
            <a:r>
              <a:rPr lang="es-EC"/>
              <a:t/>
            </a:r>
            <a:br>
              <a:rPr lang="es-EC"/>
            </a:br>
            <a:r>
              <a:rPr lang="es-EC" b="1"/>
              <a:t>Efectos:</a:t>
            </a:r>
          </a:p>
          <a:p>
            <a:pPr>
              <a:lnSpc>
                <a:spcPct val="80000"/>
              </a:lnSpc>
              <a:buFont typeface="Wingdings" pitchFamily="2" charset="2"/>
              <a:buChar char="Ø"/>
            </a:pPr>
            <a:r>
              <a:rPr lang="es-EC"/>
              <a:t>Irritación de ojos y del sistema respiratorio.</a:t>
            </a:r>
          </a:p>
          <a:p>
            <a:pPr>
              <a:lnSpc>
                <a:spcPct val="80000"/>
              </a:lnSpc>
              <a:buFont typeface="Wingdings" pitchFamily="2" charset="2"/>
              <a:buChar char="Ø"/>
            </a:pPr>
            <a:r>
              <a:rPr lang="es-EC"/>
              <a:t>Penetran por las vías respiratorias y se fijan en los alvéolos pulmonares.</a:t>
            </a:r>
          </a:p>
          <a:p>
            <a:pPr>
              <a:lnSpc>
                <a:spcPct val="80000"/>
              </a:lnSpc>
              <a:buFont typeface="Wingdings" pitchFamily="2" charset="2"/>
              <a:buChar char="Ø"/>
            </a:pPr>
            <a:r>
              <a:rPr lang="es-EC"/>
              <a:t>Pueden provocar asma y tumores bronquiales.</a:t>
            </a:r>
          </a:p>
          <a:p>
            <a:pPr>
              <a:lnSpc>
                <a:spcPct val="80000"/>
              </a:lnSpc>
              <a:buFont typeface="Wingdings" pitchFamily="2" charset="2"/>
              <a:buChar char="Ø"/>
            </a:pPr>
            <a:r>
              <a:rPr lang="es-EC"/>
              <a:t>Interfieren la fotosíntesis de las plantas, perturbando el intercambio de CO2 en la atmósfera al impedir la penetración de la luz solar.</a:t>
            </a:r>
          </a:p>
          <a:p>
            <a:pPr>
              <a:lnSpc>
                <a:spcPct val="80000"/>
              </a:lnSpc>
              <a:buFont typeface="Wingdings" pitchFamily="2" charset="2"/>
              <a:buChar char="Ø"/>
            </a:pPr>
            <a:r>
              <a:rPr lang="es-EC"/>
              <a:t>Provocan ennegrecimiento de edificios y bienes de uso.</a:t>
            </a:r>
          </a:p>
          <a:p>
            <a:pPr>
              <a:lnSpc>
                <a:spcPct val="80000"/>
              </a:lnSpc>
              <a:buFont typeface="Wingdings" pitchFamily="2" charset="2"/>
              <a:buChar char="Ø"/>
            </a:pPr>
            <a:r>
              <a:rPr lang="es-EC"/>
              <a:t>Potencian el efecto de otros contaminantes gaseosos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E265D961-FEEF-45E1-A8DA-FC657677C2CF}" type="slidenum">
              <a:rPr lang="es-ES"/>
              <a:pPr/>
              <a:t>58</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493570" name="Rectangle 2"/>
          <p:cNvSpPr>
            <a:spLocks noGrp="1" noChangeArrowheads="1"/>
          </p:cNvSpPr>
          <p:nvPr>
            <p:ph type="title"/>
          </p:nvPr>
        </p:nvSpPr>
        <p:spPr/>
        <p:txBody>
          <a:bodyPr/>
          <a:lstStyle/>
          <a:p>
            <a:r>
              <a:rPr lang="es-ES"/>
              <a:t>Partículas y Polvo	</a:t>
            </a:r>
            <a:br>
              <a:rPr lang="es-ES"/>
            </a:br>
            <a:r>
              <a:rPr lang="es-ES"/>
              <a:t>		Material particulado (PM)</a:t>
            </a:r>
            <a:endParaRPr lang="es-EC"/>
          </a:p>
        </p:txBody>
      </p:sp>
      <p:sp>
        <p:nvSpPr>
          <p:cNvPr id="493571" name="Rectangle 3"/>
          <p:cNvSpPr>
            <a:spLocks noGrp="1" noChangeArrowheads="1"/>
          </p:cNvSpPr>
          <p:nvPr>
            <p:ph type="body" idx="1"/>
          </p:nvPr>
        </p:nvSpPr>
        <p:spPr>
          <a:xfrm>
            <a:off x="323850" y="2017713"/>
            <a:ext cx="8631238" cy="4114800"/>
          </a:xfrm>
        </p:spPr>
        <p:txBody>
          <a:bodyPr/>
          <a:lstStyle/>
          <a:p>
            <a:endParaRPr lang="es-ES"/>
          </a:p>
          <a:p>
            <a:pPr>
              <a:buFont typeface="Wingdings" pitchFamily="2" charset="2"/>
              <a:buChar char="Ø"/>
            </a:pPr>
            <a:r>
              <a:rPr lang="es-ES" sz="2400"/>
              <a:t>Está constituido por material sólido o líquido en forma de partículas, con excepción del agua no combinada, presente en la atmósfera en condiciones normales.  </a:t>
            </a:r>
          </a:p>
          <a:p>
            <a:pPr>
              <a:buFont typeface="Wingdings" pitchFamily="2" charset="2"/>
              <a:buChar char="Ø"/>
            </a:pPr>
            <a:endParaRPr lang="es-ES" sz="2400"/>
          </a:p>
          <a:p>
            <a:pPr>
              <a:buFont typeface="Wingdings" pitchFamily="2" charset="2"/>
              <a:buChar char="Ø"/>
            </a:pPr>
            <a:r>
              <a:rPr lang="es-ES" sz="2400"/>
              <a:t>Se designa como PM2,5 al material particulado cuyo diámetro aerodinámico es menor a 2,5 micrones, y PM10 al material particulado de diámetro aerodinámico menor a 10 micrones</a:t>
            </a:r>
            <a:endParaRPr lang="es-EC" sz="2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B0280C8B-F28F-4AC2-88BB-67C7195884C4}" type="slidenum">
              <a:rPr lang="es-ES"/>
              <a:pPr/>
              <a:t>59</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488450" name="Rectangle 2"/>
          <p:cNvSpPr>
            <a:spLocks noGrp="1" noChangeArrowheads="1"/>
          </p:cNvSpPr>
          <p:nvPr>
            <p:ph type="title"/>
          </p:nvPr>
        </p:nvSpPr>
        <p:spPr/>
        <p:txBody>
          <a:bodyPr/>
          <a:lstStyle/>
          <a:p>
            <a:r>
              <a:rPr lang="es-EC" sz="2400"/>
              <a:t>CONTAMINANTES PRIMARIOS </a:t>
            </a:r>
            <a:br>
              <a:rPr lang="es-EC" sz="2400"/>
            </a:br>
            <a:r>
              <a:rPr lang="es-EC" sz="2400"/>
              <a:t>			NO GASEOSOS (SÓLIDOS )</a:t>
            </a:r>
          </a:p>
        </p:txBody>
      </p:sp>
      <p:sp>
        <p:nvSpPr>
          <p:cNvPr id="488451" name="Rectangle 3"/>
          <p:cNvSpPr>
            <a:spLocks noGrp="1" noChangeArrowheads="1"/>
          </p:cNvSpPr>
          <p:nvPr>
            <p:ph type="body" idx="1"/>
          </p:nvPr>
        </p:nvSpPr>
        <p:spPr>
          <a:xfrm>
            <a:off x="179388" y="2017713"/>
            <a:ext cx="8775700" cy="4840287"/>
          </a:xfrm>
        </p:spPr>
        <p:txBody>
          <a:bodyPr/>
          <a:lstStyle/>
          <a:p>
            <a:pPr>
              <a:buFont typeface="Wingdings" pitchFamily="2" charset="2"/>
              <a:buNone/>
            </a:pPr>
            <a:r>
              <a:rPr lang="es-EC" sz="1800" b="1"/>
              <a:t>Plomo (Pb) </a:t>
            </a:r>
            <a:r>
              <a:rPr lang="es-EC" sz="1800"/>
              <a:t>Es un metal, que no es degradado ni química ni biológicamente por la naturaleza por lo que persiste en ella durante mucho tiempo.</a:t>
            </a:r>
          </a:p>
          <a:p>
            <a:pPr>
              <a:spcBef>
                <a:spcPct val="50000"/>
              </a:spcBef>
              <a:buFont typeface="Wingdings" pitchFamily="2" charset="2"/>
              <a:buNone/>
            </a:pPr>
            <a:r>
              <a:rPr lang="es-EC" sz="1800"/>
              <a:t>La actividad humana ha hecho que haya experimentado un gran aumento, siendo las concentraciones en áreas urbanas de 5 a 50 veces superiores que en las áreas rurales.</a:t>
            </a:r>
          </a:p>
          <a:p>
            <a:pPr>
              <a:lnSpc>
                <a:spcPct val="90000"/>
              </a:lnSpc>
              <a:buFont typeface="Wingdings" pitchFamily="2" charset="2"/>
              <a:buNone/>
            </a:pPr>
            <a:r>
              <a:rPr lang="es-EC" sz="1800" b="1"/>
              <a:t>Principales fuentes de emisión:</a:t>
            </a:r>
          </a:p>
          <a:p>
            <a:pPr>
              <a:lnSpc>
                <a:spcPct val="90000"/>
              </a:lnSpc>
              <a:buFont typeface="Wingdings" pitchFamily="2" charset="2"/>
              <a:buChar char="q"/>
            </a:pPr>
            <a:r>
              <a:rPr lang="es-EC" sz="1800"/>
              <a:t>Los vehículos a motor, debido al contenido de plomo de las gasolinas.</a:t>
            </a:r>
          </a:p>
          <a:p>
            <a:pPr>
              <a:lnSpc>
                <a:spcPct val="90000"/>
              </a:lnSpc>
              <a:buFont typeface="Wingdings" pitchFamily="2" charset="2"/>
              <a:buChar char="q"/>
            </a:pPr>
            <a:r>
              <a:rPr lang="es-EC" sz="1800"/>
              <a:t>Fábricas que utilizan plomo.</a:t>
            </a:r>
          </a:p>
          <a:p>
            <a:pPr>
              <a:lnSpc>
                <a:spcPct val="90000"/>
              </a:lnSpc>
              <a:buFont typeface="Wingdings" pitchFamily="2" charset="2"/>
              <a:buNone/>
            </a:pPr>
            <a:r>
              <a:rPr lang="es-EC" sz="1800" b="1"/>
              <a:t>Efectos:</a:t>
            </a:r>
          </a:p>
          <a:p>
            <a:pPr>
              <a:lnSpc>
                <a:spcPct val="90000"/>
              </a:lnSpc>
              <a:buFont typeface="Wingdings" pitchFamily="2" charset="2"/>
              <a:buChar char="q"/>
            </a:pPr>
            <a:r>
              <a:rPr lang="es-EC" sz="1800"/>
              <a:t>Es uno de los más peligrosos y tóxicos.</a:t>
            </a:r>
          </a:p>
          <a:p>
            <a:pPr>
              <a:lnSpc>
                <a:spcPct val="90000"/>
              </a:lnSpc>
              <a:buFont typeface="Wingdings" pitchFamily="2" charset="2"/>
              <a:buChar char="q"/>
            </a:pPr>
            <a:r>
              <a:rPr lang="es-EC" sz="1800"/>
              <a:t>Puede producir anemia y retraso en el crecimiento de los niños.</a:t>
            </a:r>
          </a:p>
          <a:p>
            <a:pPr>
              <a:lnSpc>
                <a:spcPct val="90000"/>
              </a:lnSpc>
              <a:buFont typeface="Wingdings" pitchFamily="2" charset="2"/>
              <a:buChar char="q"/>
            </a:pPr>
            <a:r>
              <a:rPr lang="es-EC" sz="1800"/>
              <a:t>El empleo de gasolinas sin plomo ha reducido las emisiones de este contaminante.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6D970F1C-D15D-4BC2-AE3A-1AFBB5B9EB97}" type="slidenum">
              <a:rPr lang="es-ES"/>
              <a:pPr/>
              <a:t>6</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251906" name="Rectangle 2"/>
          <p:cNvSpPr>
            <a:spLocks noGrp="1" noChangeArrowheads="1"/>
          </p:cNvSpPr>
          <p:nvPr>
            <p:ph type="title"/>
          </p:nvPr>
        </p:nvSpPr>
        <p:spPr>
          <a:xfrm>
            <a:off x="457200" y="457200"/>
            <a:ext cx="8229600" cy="523875"/>
          </a:xfrm>
        </p:spPr>
        <p:txBody>
          <a:bodyPr/>
          <a:lstStyle/>
          <a:p>
            <a:r>
              <a:rPr lang="es-EC"/>
              <a:t>	Estructura de la Atmósfera</a:t>
            </a:r>
            <a:endParaRPr lang="es-ES"/>
          </a:p>
        </p:txBody>
      </p:sp>
      <p:pic>
        <p:nvPicPr>
          <p:cNvPr id="251908" name="Picture 4" descr="http://www.terra.com.mx/galeria_de_fotos/images/106/210338.gif"/>
          <p:cNvPicPr>
            <a:picLocks noChangeAspect="1" noChangeArrowheads="1"/>
          </p:cNvPicPr>
          <p:nvPr>
            <p:ph idx="1"/>
          </p:nvPr>
        </p:nvPicPr>
        <p:blipFill>
          <a:blip r:embed="rId2" r:link="rId3"/>
          <a:srcRect/>
          <a:stretch>
            <a:fillRect/>
          </a:stretch>
        </p:blipFill>
        <p:spPr>
          <a:xfrm>
            <a:off x="0" y="1125538"/>
            <a:ext cx="8964613" cy="5399087"/>
          </a:xfrm>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E1EF4B2B-78C7-4C41-8E34-BFF1484E086F}" type="slidenum">
              <a:rPr lang="es-ES"/>
              <a:pPr/>
              <a:t>60</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489474" name="Rectangle 2"/>
          <p:cNvSpPr>
            <a:spLocks noGrp="1" noChangeArrowheads="1"/>
          </p:cNvSpPr>
          <p:nvPr>
            <p:ph type="title"/>
          </p:nvPr>
        </p:nvSpPr>
        <p:spPr/>
        <p:txBody>
          <a:bodyPr/>
          <a:lstStyle/>
          <a:p>
            <a:r>
              <a:rPr lang="es-EC"/>
              <a:t>CONTAMINANTES SECUNDARIOS</a:t>
            </a:r>
          </a:p>
        </p:txBody>
      </p:sp>
      <p:sp>
        <p:nvSpPr>
          <p:cNvPr id="489475" name="Rectangle 3"/>
          <p:cNvSpPr>
            <a:spLocks noGrp="1" noChangeArrowheads="1"/>
          </p:cNvSpPr>
          <p:nvPr>
            <p:ph type="body" idx="1"/>
          </p:nvPr>
        </p:nvSpPr>
        <p:spPr>
          <a:xfrm>
            <a:off x="755650" y="2276475"/>
            <a:ext cx="8199438" cy="3856038"/>
          </a:xfrm>
        </p:spPr>
        <p:txBody>
          <a:bodyPr/>
          <a:lstStyle/>
          <a:p>
            <a:pPr>
              <a:buFont typeface="Wingdings" pitchFamily="2" charset="2"/>
              <a:buNone/>
            </a:pPr>
            <a:r>
              <a:rPr lang="es-EC"/>
              <a:t>Las principales alteraciones atmosféricas producidas por los contaminantes secundarios son:</a:t>
            </a:r>
          </a:p>
          <a:p>
            <a:pPr>
              <a:buFont typeface="Wingdings" pitchFamily="2" charset="2"/>
              <a:buNone/>
            </a:pPr>
            <a:endParaRPr lang="es-EC" b="1"/>
          </a:p>
          <a:p>
            <a:pPr>
              <a:buFont typeface="Wingdings" pitchFamily="2" charset="2"/>
              <a:buChar char="Ø"/>
            </a:pPr>
            <a:r>
              <a:rPr lang="es-EC" b="1"/>
              <a:t>El Smog Fotoquímico</a:t>
            </a:r>
          </a:p>
          <a:p>
            <a:pPr>
              <a:buFont typeface="Wingdings" pitchFamily="2" charset="2"/>
              <a:buChar char="Ø"/>
            </a:pPr>
            <a:r>
              <a:rPr lang="es-EC" b="1"/>
              <a:t>Acidificación del Medio (Lluvia Acida)</a:t>
            </a:r>
          </a:p>
          <a:p>
            <a:pPr>
              <a:buFont typeface="Wingdings" pitchFamily="2" charset="2"/>
              <a:buChar char="Ø"/>
            </a:pPr>
            <a:r>
              <a:rPr lang="es-EC" b="1"/>
              <a:t>Disminución de la capa de Ozono</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7656C3EF-7A3F-47B6-B698-CAA671E5EC37}" type="slidenum">
              <a:rPr lang="es-ES"/>
              <a:pPr/>
              <a:t>61</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490500" name="Rectangle 4"/>
          <p:cNvSpPr>
            <a:spLocks noGrp="1" noChangeArrowheads="1"/>
          </p:cNvSpPr>
          <p:nvPr>
            <p:ph type="title"/>
          </p:nvPr>
        </p:nvSpPr>
        <p:spPr>
          <a:xfrm>
            <a:off x="457200" y="457200"/>
            <a:ext cx="8229600" cy="811213"/>
          </a:xfrm>
        </p:spPr>
        <p:txBody>
          <a:bodyPr/>
          <a:lstStyle/>
          <a:p>
            <a:r>
              <a:rPr lang="es-EC"/>
              <a:t>Smog Fotoquímico </a:t>
            </a:r>
            <a:r>
              <a:rPr lang="es-EC" sz="1800" b="0"/>
              <a:t>(1)</a:t>
            </a:r>
          </a:p>
        </p:txBody>
      </p:sp>
      <p:sp>
        <p:nvSpPr>
          <p:cNvPr id="490502" name="Rectangle 6"/>
          <p:cNvSpPr>
            <a:spLocks noGrp="1" noChangeArrowheads="1"/>
          </p:cNvSpPr>
          <p:nvPr>
            <p:ph type="body" sz="half" idx="2"/>
          </p:nvPr>
        </p:nvSpPr>
        <p:spPr>
          <a:xfrm>
            <a:off x="179388" y="3644900"/>
            <a:ext cx="8775700" cy="3213100"/>
          </a:xfrm>
        </p:spPr>
        <p:txBody>
          <a:bodyPr/>
          <a:lstStyle/>
          <a:p>
            <a:pPr>
              <a:spcBef>
                <a:spcPct val="50000"/>
              </a:spcBef>
              <a:buFont typeface="Wingdings" pitchFamily="2" charset="2"/>
              <a:buChar char="Ø"/>
            </a:pPr>
            <a:r>
              <a:rPr lang="es-EC" sz="1800"/>
              <a:t>El smog fotoquímico (niebla fotoquímica) es un término de la contaminación del aire que se usa diariamente. Producida por la aparición de oxidantes en la atmósfera, al reaccionar entre sí los óxidos de nitrógeno (NO x), hidrocarburos (HC) y el oxígeno (O2 ), en presencia de los rayos solares.</a:t>
            </a:r>
          </a:p>
          <a:p>
            <a:pPr>
              <a:spcBef>
                <a:spcPct val="50000"/>
              </a:spcBef>
              <a:buFont typeface="Wingdings" pitchFamily="2" charset="2"/>
              <a:buNone/>
            </a:pPr>
            <a:r>
              <a:rPr lang="es-EC" sz="1800"/>
              <a:t>Esta reacción se ve favorecida con situaciones anticiclónicas (fuerte sol y poco viento), ya que dificultan la dispersión de los contaminantes primarios.</a:t>
            </a:r>
            <a:br>
              <a:rPr lang="es-EC" sz="1800"/>
            </a:br>
            <a:r>
              <a:rPr lang="es-EC" sz="1800" b="1"/>
              <a:t>Efectos:</a:t>
            </a:r>
            <a:r>
              <a:rPr lang="es-EC" sz="1800"/>
              <a:t/>
            </a:r>
            <a:br>
              <a:rPr lang="es-EC" sz="1800"/>
            </a:br>
            <a:r>
              <a:rPr lang="es-EC" sz="1800"/>
              <a:t>Irritación en ojos y mucosas.</a:t>
            </a:r>
            <a:br>
              <a:rPr lang="es-EC" sz="1800"/>
            </a:br>
            <a:r>
              <a:rPr lang="es-EC" sz="1800"/>
              <a:t>Crecimiento de la mortalidad en personas débiles.</a:t>
            </a:r>
          </a:p>
        </p:txBody>
      </p:sp>
      <p:pic>
        <p:nvPicPr>
          <p:cNvPr id="490503" name="Picture 7" descr="fig17"/>
          <p:cNvPicPr>
            <a:picLocks noChangeAspect="1" noChangeArrowheads="1"/>
          </p:cNvPicPr>
          <p:nvPr>
            <p:ph sz="half" idx="1"/>
          </p:nvPr>
        </p:nvPicPr>
        <p:blipFill>
          <a:blip r:embed="rId2"/>
          <a:srcRect/>
          <a:stretch>
            <a:fillRect/>
          </a:stretch>
        </p:blipFill>
        <p:spPr>
          <a:xfrm>
            <a:off x="2411413" y="1557338"/>
            <a:ext cx="4610100" cy="2090737"/>
          </a:xfrm>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B036D867-38AF-482A-B49A-38783A2E6CD7}" type="slidenum">
              <a:rPr lang="es-ES"/>
              <a:pPr/>
              <a:t>62</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492546" name="Rectangle 2"/>
          <p:cNvSpPr>
            <a:spLocks noGrp="1" noChangeArrowheads="1"/>
          </p:cNvSpPr>
          <p:nvPr>
            <p:ph type="title"/>
          </p:nvPr>
        </p:nvSpPr>
        <p:spPr>
          <a:xfrm>
            <a:off x="457200" y="457200"/>
            <a:ext cx="8229600" cy="739775"/>
          </a:xfrm>
        </p:spPr>
        <p:txBody>
          <a:bodyPr/>
          <a:lstStyle/>
          <a:p>
            <a:r>
              <a:rPr lang="es-EC"/>
              <a:t>Smog Fotoquímico </a:t>
            </a:r>
            <a:r>
              <a:rPr lang="es-EC" sz="1800" b="0"/>
              <a:t>(2)</a:t>
            </a:r>
          </a:p>
        </p:txBody>
      </p:sp>
      <p:sp>
        <p:nvSpPr>
          <p:cNvPr id="492547" name="Rectangle 3"/>
          <p:cNvSpPr>
            <a:spLocks noGrp="1" noChangeArrowheads="1"/>
          </p:cNvSpPr>
          <p:nvPr>
            <p:ph type="body" idx="1"/>
          </p:nvPr>
        </p:nvSpPr>
        <p:spPr>
          <a:xfrm>
            <a:off x="179388" y="1196975"/>
            <a:ext cx="8775700" cy="5472113"/>
          </a:xfrm>
        </p:spPr>
        <p:txBody>
          <a:bodyPr/>
          <a:lstStyle/>
          <a:p>
            <a:pPr>
              <a:spcBef>
                <a:spcPct val="50000"/>
              </a:spcBef>
              <a:buFont typeface="Wingdings" pitchFamily="2" charset="2"/>
              <a:buChar char="Ø"/>
            </a:pPr>
            <a:r>
              <a:rPr lang="es-EC" sz="1800"/>
              <a:t>En las ciudades de México, Santiago y Sao Paulo, a diario se informan índices de la calidad del aire para alertar a las personas en riesgo que se encuentran al aire libre. Estos índices son una medida de niveles de contaminantes y partículas en el aire.  </a:t>
            </a:r>
          </a:p>
          <a:p>
            <a:pPr>
              <a:spcBef>
                <a:spcPct val="30000"/>
              </a:spcBef>
              <a:buFont typeface="Wingdings" pitchFamily="2" charset="2"/>
              <a:buNone/>
            </a:pPr>
            <a:r>
              <a:rPr lang="es-EC" sz="1800" b="1"/>
              <a:t>Ozono Troposférico</a:t>
            </a:r>
            <a:r>
              <a:rPr lang="es-EC" sz="1800" b="1" u="sng"/>
              <a:t> </a:t>
            </a:r>
            <a:r>
              <a:rPr lang="es-EC" sz="1800" b="1"/>
              <a:t>(O3)</a:t>
            </a:r>
          </a:p>
          <a:p>
            <a:pPr>
              <a:spcBef>
                <a:spcPct val="30000"/>
              </a:spcBef>
              <a:buFont typeface="Wingdings" pitchFamily="2" charset="2"/>
              <a:buChar char="Ø"/>
            </a:pPr>
            <a:r>
              <a:rPr lang="es-EC" sz="1800"/>
              <a:t>Es quizá el más característico de los contaminantes de origen fotoquímico. Gas incoloro de olor picante y de gran poder oxidante, producido por la acción de la radiación solar al incidir sobre las capas bajas de la atmósfera en presencia de óxidos de nitrógeno (NO x) e hidrocarburos (HC).</a:t>
            </a:r>
          </a:p>
          <a:p>
            <a:pPr>
              <a:spcBef>
                <a:spcPct val="30000"/>
              </a:spcBef>
              <a:buFont typeface="Wingdings" pitchFamily="2" charset="2"/>
              <a:buChar char="Ø"/>
            </a:pPr>
            <a:r>
              <a:rPr lang="es-EC" sz="1800"/>
              <a:t>Considerado muy peligroso en concentraciones </a:t>
            </a:r>
            <a:r>
              <a:rPr lang="en-US" sz="1800"/>
              <a:t>&gt;</a:t>
            </a:r>
            <a:r>
              <a:rPr lang="es-EC" sz="1800"/>
              <a:t>0,1 p.p.m. durante 1hora.</a:t>
            </a:r>
          </a:p>
          <a:p>
            <a:pPr>
              <a:spcBef>
                <a:spcPct val="30000"/>
              </a:spcBef>
              <a:buFont typeface="Wingdings" pitchFamily="2" charset="2"/>
              <a:buNone/>
            </a:pPr>
            <a:r>
              <a:rPr lang="es-EC" sz="1800" b="1"/>
              <a:t>Efectos:</a:t>
            </a:r>
          </a:p>
          <a:p>
            <a:pPr>
              <a:buFont typeface="Wingdings" pitchFamily="2" charset="2"/>
              <a:buChar char="Ø"/>
            </a:pPr>
            <a:r>
              <a:rPr lang="es-EC" sz="1800"/>
              <a:t>En dosis altas y continuadas puede lesionar el sistema nervioso central.</a:t>
            </a:r>
          </a:p>
          <a:p>
            <a:pPr>
              <a:buFont typeface="Wingdings" pitchFamily="2" charset="2"/>
              <a:buChar char="Ø"/>
            </a:pPr>
            <a:r>
              <a:rPr lang="es-EC" sz="1800"/>
              <a:t>Afecta a la vista, sistemas respiratorio y circulatorio.</a:t>
            </a:r>
          </a:p>
          <a:p>
            <a:pPr>
              <a:buFont typeface="Wingdings" pitchFamily="2" charset="2"/>
              <a:buChar char="Ø"/>
            </a:pPr>
            <a:r>
              <a:rPr lang="es-EC" sz="1800"/>
              <a:t>Acelera la calcificación de los huesos.</a:t>
            </a:r>
          </a:p>
          <a:p>
            <a:pPr>
              <a:buFont typeface="Wingdings" pitchFamily="2" charset="2"/>
              <a:buChar char="Ø"/>
            </a:pPr>
            <a:r>
              <a:rPr lang="es-EC" sz="1800"/>
              <a:t>Ataca al caucho causando su rotura.</a:t>
            </a:r>
            <a:br>
              <a:rPr lang="es-EC" sz="1800"/>
            </a:br>
            <a:endParaRPr lang="es-EC" sz="1800"/>
          </a:p>
          <a:p>
            <a:pPr>
              <a:lnSpc>
                <a:spcPct val="80000"/>
              </a:lnSpc>
            </a:pPr>
            <a:endParaRPr lang="es-EC" sz="18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 name="1 Marcador de pie de página"/>
          <p:cNvSpPr>
            <a:spLocks noGrp="1"/>
          </p:cNvSpPr>
          <p:nvPr>
            <p:ph type="ftr" sz="quarter" idx="10"/>
          </p:nvPr>
        </p:nvSpPr>
        <p:spPr/>
        <p:txBody>
          <a:bodyPr/>
          <a:lstStyle/>
          <a:p>
            <a:r>
              <a:rPr lang="es-ES"/>
              <a:t>Contaminación Ambiental. FIMCM-ESPOL</a:t>
            </a:r>
          </a:p>
        </p:txBody>
      </p:sp>
      <p:sp>
        <p:nvSpPr>
          <p:cNvPr id="53" name="2 Marcador de número de diapositiva"/>
          <p:cNvSpPr>
            <a:spLocks noGrp="1"/>
          </p:cNvSpPr>
          <p:nvPr>
            <p:ph type="sldNum" sz="quarter" idx="11"/>
          </p:nvPr>
        </p:nvSpPr>
        <p:spPr/>
        <p:txBody>
          <a:bodyPr/>
          <a:lstStyle/>
          <a:p>
            <a:fld id="{4303CDAD-EF9F-454F-9F75-3B731B9D2AE5}" type="slidenum">
              <a:rPr lang="es-ES"/>
              <a:pPr/>
              <a:t>63</a:t>
            </a:fld>
            <a:endParaRPr lang="es-ES"/>
          </a:p>
        </p:txBody>
      </p:sp>
      <p:sp>
        <p:nvSpPr>
          <p:cNvPr id="54" name="3 Marcador de fecha"/>
          <p:cNvSpPr>
            <a:spLocks noGrp="1"/>
          </p:cNvSpPr>
          <p:nvPr>
            <p:ph type="dt" sz="half" idx="12"/>
          </p:nvPr>
        </p:nvSpPr>
        <p:spPr/>
        <p:txBody>
          <a:bodyPr/>
          <a:lstStyle/>
          <a:p>
            <a:r>
              <a:rPr lang="es-ES"/>
              <a:t>Jose V. Chang Gómez</a:t>
            </a:r>
          </a:p>
        </p:txBody>
      </p:sp>
      <p:sp>
        <p:nvSpPr>
          <p:cNvPr id="465922" name="Rectangle 2"/>
          <p:cNvSpPr>
            <a:spLocks noGrp="1" noChangeArrowheads="1"/>
          </p:cNvSpPr>
          <p:nvPr>
            <p:ph type="title" idx="4294967295"/>
          </p:nvPr>
        </p:nvSpPr>
        <p:spPr>
          <a:xfrm>
            <a:off x="611188" y="333375"/>
            <a:ext cx="8353425" cy="863600"/>
          </a:xfrm>
          <a:noFill/>
          <a:ln/>
        </p:spPr>
        <p:txBody>
          <a:bodyPr lIns="90488" tIns="44450" rIns="90488" bIns="44450"/>
          <a:lstStyle/>
          <a:p>
            <a:r>
              <a:rPr lang="es-ES" sz="2400"/>
              <a:t>Normas de Calidad de aire: Material Particulado (PM)</a:t>
            </a:r>
          </a:p>
        </p:txBody>
      </p:sp>
      <p:graphicFrame>
        <p:nvGraphicFramePr>
          <p:cNvPr id="466000" name="Group 80"/>
          <p:cNvGraphicFramePr>
            <a:graphicFrameLocks noGrp="1"/>
          </p:cNvGraphicFramePr>
          <p:nvPr/>
        </p:nvGraphicFramePr>
        <p:xfrm>
          <a:off x="323850" y="1052513"/>
          <a:ext cx="8640763" cy="5286375"/>
        </p:xfrm>
        <a:graphic>
          <a:graphicData uri="http://schemas.openxmlformats.org/drawingml/2006/table">
            <a:tbl>
              <a:tblPr/>
              <a:tblGrid>
                <a:gridCol w="1152525"/>
                <a:gridCol w="2735263"/>
                <a:gridCol w="2376487"/>
                <a:gridCol w="2376488"/>
              </a:tblGrid>
              <a:tr h="598488">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AÑO</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PTS</a:t>
                      </a:r>
                      <a:endParaRPr kumimoji="0" lang="es-ES"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a:t>
                      </a: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sym typeface="Symbol" pitchFamily="18" charset="2"/>
                        </a:rPr>
                        <a:t> </a:t>
                      </a: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g/</a:t>
                      </a: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sym typeface="Symbol" pitchFamily="18" charset="2"/>
                        </a:rPr>
                        <a:t>m</a:t>
                      </a:r>
                      <a:r>
                        <a:rPr kumimoji="0" lang="es-CL" sz="1600" b="1" i="0" u="none" strike="noStrike" cap="none" normalizeH="0" baseline="30000" smtClean="0">
                          <a:ln>
                            <a:noFill/>
                          </a:ln>
                          <a:solidFill>
                            <a:schemeClr val="tx1"/>
                          </a:solidFill>
                          <a:effectLst/>
                          <a:latin typeface="Tahoma" pitchFamily="34" charset="0"/>
                          <a:ea typeface="Times New Roman" pitchFamily="18" charset="0"/>
                          <a:cs typeface="Arial" charset="0"/>
                          <a:sym typeface="Symbol" pitchFamily="18" charset="2"/>
                        </a:rPr>
                        <a:t>3</a:t>
                      </a: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sym typeface="Symbol" pitchFamily="18" charset="2"/>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PM-10</a:t>
                      </a:r>
                      <a:endParaRPr kumimoji="0" lang="es-ES"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a:t>
                      </a: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sym typeface="Symbol" pitchFamily="18" charset="2"/>
                        </a:rPr>
                        <a:t> </a:t>
                      </a: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g/</a:t>
                      </a: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sym typeface="Symbol" pitchFamily="18" charset="2"/>
                        </a:rPr>
                        <a:t>m</a:t>
                      </a:r>
                      <a:r>
                        <a:rPr kumimoji="0" lang="es-CL" sz="1600" b="1" i="0" u="none" strike="noStrike" cap="none" normalizeH="0" baseline="30000" smtClean="0">
                          <a:ln>
                            <a:noFill/>
                          </a:ln>
                          <a:solidFill>
                            <a:schemeClr val="tx1"/>
                          </a:solidFill>
                          <a:effectLst/>
                          <a:latin typeface="Tahoma" pitchFamily="34" charset="0"/>
                          <a:ea typeface="Times New Roman" pitchFamily="18" charset="0"/>
                          <a:cs typeface="Arial" charset="0"/>
                          <a:sym typeface="Symbol" pitchFamily="18" charset="2"/>
                        </a:rPr>
                        <a:t>3</a:t>
                      </a: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sym typeface="Symbol" pitchFamily="18" charset="2"/>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PM-2,5</a:t>
                      </a:r>
                      <a:endParaRPr kumimoji="0" lang="es-ES"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a:t>
                      </a: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sym typeface="Symbol" pitchFamily="18" charset="2"/>
                        </a:rPr>
                        <a:t> </a:t>
                      </a: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g/</a:t>
                      </a: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sym typeface="Symbol" pitchFamily="18" charset="2"/>
                        </a:rPr>
                        <a:t>m</a:t>
                      </a:r>
                      <a:r>
                        <a:rPr kumimoji="0" lang="es-CL" sz="1600" b="1" i="0" u="none" strike="noStrike" cap="none" normalizeH="0" baseline="30000" smtClean="0">
                          <a:ln>
                            <a:noFill/>
                          </a:ln>
                          <a:solidFill>
                            <a:schemeClr val="tx1"/>
                          </a:solidFill>
                          <a:effectLst/>
                          <a:latin typeface="Tahoma" pitchFamily="34" charset="0"/>
                          <a:ea typeface="Times New Roman" pitchFamily="18" charset="0"/>
                          <a:cs typeface="Arial" charset="0"/>
                          <a:sym typeface="Symbol" pitchFamily="18" charset="2"/>
                        </a:rPr>
                        <a:t>3</a:t>
                      </a: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sym typeface="Symbol" pitchFamily="18" charset="2"/>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cs typeface="Times New Roman" pitchFamily="18" charset="0"/>
                        </a:rPr>
                        <a:t>Ecuador</a:t>
                      </a:r>
                      <a:endParaRPr kumimoji="0" lang="es-ES_tradnl" sz="1600" b="1" i="0" u="none" strike="noStrike" cap="none" normalizeH="0" baseline="0" smtClean="0">
                        <a:ln>
                          <a:noFill/>
                        </a:ln>
                        <a:solidFill>
                          <a:schemeClr val="tx1"/>
                        </a:solidFill>
                        <a:effectLst/>
                        <a:latin typeface="Tahoma" pitchFamily="34"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s-ES"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endPar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  50  (media anual)</a:t>
                      </a: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150 (media 24 h)</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cs typeface="Times New Roman" pitchFamily="18" charset="0"/>
                        </a:rPr>
                        <a:t>  15 (media anual)</a:t>
                      </a: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cs typeface="Times New Roman" pitchFamily="18" charset="0"/>
                        </a:rPr>
                        <a:t>65 (media 24 h)</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4550">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Estados Unidos</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Se reemplazó por los  indicadores PM-10 y PM-2,5.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  50 (media anual)</a:t>
                      </a:r>
                      <a:endParaRPr kumimoji="0" lang="es-ES"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150 (media 24 h)</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15  (media anual)</a:t>
                      </a:r>
                      <a:endParaRPr kumimoji="0" lang="es-ES"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65  (media 24 h)</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488">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Unión Europea</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Se reemplazó por el  indicador PM-10.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30    (media anual)</a:t>
                      </a:r>
                      <a:endParaRPr kumimoji="0" lang="es-ES"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50    (media 24 h)</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  20 (media anual)</a:t>
                      </a:r>
                      <a:endParaRPr kumimoji="0" lang="es-ES"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  40  (media 24 h)</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0900">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OMS</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Se reemplazó por los  indicadores PM-10 y PM-2,5.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Sin Umbral, se recomienda manejo de riesgos</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Sin Umbral, se recomienda manejo de riesgos</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488">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Suiza</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9100" algn="l"/>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70    (media anual)</a:t>
                      </a:r>
                      <a:endParaRPr kumimoji="0" lang="es-ES"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bg2"/>
                        </a:buClr>
                        <a:buSzPct val="75000"/>
                        <a:buFontTx/>
                        <a:buNone/>
                        <a:tabLst>
                          <a:tab pos="419100" algn="l"/>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(media 24 h)  </a:t>
                      </a: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hlinkClick r:id="" action="ppaction://noaction"/>
                        </a:rPr>
                        <a:t>[1]</a:t>
                      </a:r>
                      <a:endPar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20   (media anual)</a:t>
                      </a:r>
                      <a:endParaRPr kumimoji="0" lang="es-ES"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50    (media 24 h)</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No está normado</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488">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Japón </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No regulado</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200  (1 h)</a:t>
                      </a:r>
                      <a:endParaRPr kumimoji="0" lang="es-ES"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100  (media 24 h)</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No está normado</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488">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Alemania</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150   (media anual)</a:t>
                      </a:r>
                      <a:endParaRPr kumimoji="0" lang="es-ES"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300   (media 24 h)</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Próximamente se aplicarán normas UE.</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600" b="1" i="0" u="none" strike="noStrike" cap="none" normalizeH="0" baseline="0" smtClean="0">
                          <a:ln>
                            <a:noFill/>
                          </a:ln>
                          <a:solidFill>
                            <a:schemeClr val="tx1"/>
                          </a:solidFill>
                          <a:effectLst/>
                          <a:latin typeface="Tahoma" pitchFamily="34" charset="0"/>
                          <a:ea typeface="Times New Roman" pitchFamily="18" charset="0"/>
                          <a:cs typeface="Arial" charset="0"/>
                        </a:rPr>
                        <a:t>Próximamente se aplicarán normas UE.</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65970" name="Rectangle 50"/>
          <p:cNvSpPr>
            <a:spLocks noChangeArrowheads="1"/>
          </p:cNvSpPr>
          <p:nvPr/>
        </p:nvSpPr>
        <p:spPr bwMode="auto">
          <a:xfrm>
            <a:off x="1636713" y="4908550"/>
            <a:ext cx="180975" cy="531813"/>
          </a:xfrm>
          <a:prstGeom prst="rect">
            <a:avLst/>
          </a:prstGeom>
          <a:noFill/>
          <a:ln w="12700" algn="ctr">
            <a:noFill/>
            <a:miter lim="800000"/>
            <a:headEnd/>
            <a:tailEnd/>
          </a:ln>
          <a:effectLst/>
        </p:spPr>
        <p:txBody>
          <a:bodyPr wrap="none" lIns="90488" tIns="44450" rIns="90488" bIns="44450" anchor="ctr">
            <a:spAutoFit/>
          </a:bodyPr>
          <a:lstStyle/>
          <a:p>
            <a:r>
              <a:rPr lang="es-ES" sz="1100"/>
              <a:t/>
            </a:r>
            <a:br>
              <a:rPr lang="es-ES" sz="1100"/>
            </a:br>
            <a:endParaRPr lang="es-ES"/>
          </a:p>
        </p:txBody>
      </p:sp>
      <p:sp>
        <p:nvSpPr>
          <p:cNvPr id="465971" name="Rectangle 51"/>
          <p:cNvSpPr>
            <a:spLocks noChangeArrowheads="1"/>
          </p:cNvSpPr>
          <p:nvPr/>
        </p:nvSpPr>
        <p:spPr bwMode="auto">
          <a:xfrm>
            <a:off x="179388" y="6367463"/>
            <a:ext cx="3495675" cy="241300"/>
          </a:xfrm>
          <a:prstGeom prst="rect">
            <a:avLst/>
          </a:prstGeom>
          <a:noFill/>
          <a:ln w="12700" algn="ctr">
            <a:noFill/>
            <a:miter lim="800000"/>
            <a:headEnd/>
            <a:tailEnd/>
          </a:ln>
          <a:effectLst/>
        </p:spPr>
        <p:txBody>
          <a:bodyPr lIns="90488" tIns="44450" rIns="90488" bIns="44450" anchor="ctr">
            <a:spAutoFit/>
          </a:bodyPr>
          <a:lstStyle/>
          <a:p>
            <a:r>
              <a:rPr lang="en-US" sz="1000">
                <a:cs typeface="Times New Roman" pitchFamily="18" charset="0"/>
                <a:hlinkClick r:id="" action="ppaction://noaction"/>
              </a:rPr>
              <a:t>[1]</a:t>
            </a:r>
            <a:r>
              <a:rPr lang="en-US" sz="1000">
                <a:cs typeface="Times New Roman" pitchFamily="18" charset="0"/>
              </a:rPr>
              <a:t> </a:t>
            </a:r>
            <a:r>
              <a:rPr lang="es-CL" sz="1000">
                <a:cs typeface="Times New Roman" pitchFamily="18" charset="0"/>
              </a:rPr>
              <a:t>Se reemplazarán próximamente por el indicador PM-10.</a:t>
            </a:r>
            <a:endParaRPr lang="es-CL"/>
          </a:p>
        </p:txBody>
      </p:sp>
    </p:spTree>
  </p:cSld>
  <p:clrMapOvr>
    <a:masterClrMapping/>
  </p:clrMapOvr>
  <p:transition advTm="6000">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 name="1 Marcador de pie de página"/>
          <p:cNvSpPr>
            <a:spLocks noGrp="1"/>
          </p:cNvSpPr>
          <p:nvPr>
            <p:ph type="ftr" sz="quarter" idx="10"/>
          </p:nvPr>
        </p:nvSpPr>
        <p:spPr/>
        <p:txBody>
          <a:bodyPr/>
          <a:lstStyle/>
          <a:p>
            <a:r>
              <a:rPr lang="es-ES"/>
              <a:t>Contaminación Ambiental. FIMCM-ESPOL</a:t>
            </a:r>
          </a:p>
        </p:txBody>
      </p:sp>
      <p:sp>
        <p:nvSpPr>
          <p:cNvPr id="76" name="2 Marcador de número de diapositiva"/>
          <p:cNvSpPr>
            <a:spLocks noGrp="1"/>
          </p:cNvSpPr>
          <p:nvPr>
            <p:ph type="sldNum" sz="quarter" idx="11"/>
          </p:nvPr>
        </p:nvSpPr>
        <p:spPr/>
        <p:txBody>
          <a:bodyPr/>
          <a:lstStyle/>
          <a:p>
            <a:fld id="{ACCC22A7-35BC-4754-9BA0-11D96EF56B6A}" type="slidenum">
              <a:rPr lang="es-ES"/>
              <a:pPr/>
              <a:t>64</a:t>
            </a:fld>
            <a:endParaRPr lang="es-ES"/>
          </a:p>
        </p:txBody>
      </p:sp>
      <p:sp>
        <p:nvSpPr>
          <p:cNvPr id="77" name="3 Marcador de fecha"/>
          <p:cNvSpPr>
            <a:spLocks noGrp="1"/>
          </p:cNvSpPr>
          <p:nvPr>
            <p:ph type="dt" sz="half" idx="12"/>
          </p:nvPr>
        </p:nvSpPr>
        <p:spPr/>
        <p:txBody>
          <a:bodyPr/>
          <a:lstStyle/>
          <a:p>
            <a:r>
              <a:rPr lang="es-ES"/>
              <a:t>Jose V. Chang Gómez</a:t>
            </a:r>
          </a:p>
        </p:txBody>
      </p:sp>
      <p:sp>
        <p:nvSpPr>
          <p:cNvPr id="467970" name="Rectangle 2"/>
          <p:cNvSpPr>
            <a:spLocks noGrp="1" noChangeArrowheads="1"/>
          </p:cNvSpPr>
          <p:nvPr>
            <p:ph type="title" idx="4294967295"/>
          </p:nvPr>
        </p:nvSpPr>
        <p:spPr>
          <a:xfrm>
            <a:off x="827088" y="476250"/>
            <a:ext cx="7993062" cy="936625"/>
          </a:xfrm>
          <a:noFill/>
          <a:ln/>
        </p:spPr>
        <p:txBody>
          <a:bodyPr lIns="90488" tIns="44450" rIns="90488" bIns="44450"/>
          <a:lstStyle/>
          <a:p>
            <a:r>
              <a:rPr lang="es-ES"/>
              <a:t>Normas de calidad: Dióxido de Azufre (SO</a:t>
            </a:r>
            <a:r>
              <a:rPr lang="es-ES" baseline="-25000"/>
              <a:t>2</a:t>
            </a:r>
            <a:r>
              <a:rPr lang="es-ES"/>
              <a:t>)</a:t>
            </a:r>
          </a:p>
        </p:txBody>
      </p:sp>
      <p:graphicFrame>
        <p:nvGraphicFramePr>
          <p:cNvPr id="468074" name="Group 106"/>
          <p:cNvGraphicFramePr>
            <a:graphicFrameLocks noGrp="1"/>
          </p:cNvGraphicFramePr>
          <p:nvPr/>
        </p:nvGraphicFramePr>
        <p:xfrm>
          <a:off x="468313" y="1557338"/>
          <a:ext cx="8424862" cy="4403725"/>
        </p:xfrm>
        <a:graphic>
          <a:graphicData uri="http://schemas.openxmlformats.org/drawingml/2006/table">
            <a:tbl>
              <a:tblPr/>
              <a:tblGrid>
                <a:gridCol w="2341562"/>
                <a:gridCol w="992188"/>
                <a:gridCol w="1014412"/>
                <a:gridCol w="860425"/>
                <a:gridCol w="1490663"/>
                <a:gridCol w="1725612"/>
              </a:tblGrid>
              <a:tr h="692150">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SO</a:t>
                      </a:r>
                      <a:r>
                        <a:rPr kumimoji="0" lang="es-CL" sz="1800" b="1" i="0" u="none" strike="noStrike" cap="none" normalizeH="0" baseline="-30000" smtClean="0">
                          <a:ln>
                            <a:noFill/>
                          </a:ln>
                          <a:solidFill>
                            <a:schemeClr val="tx1"/>
                          </a:solidFill>
                          <a:effectLst/>
                          <a:latin typeface="Tahoma" pitchFamily="34" charset="0"/>
                          <a:ea typeface="Times New Roman" pitchFamily="18" charset="0"/>
                          <a:cs typeface="Arial" charset="0"/>
                        </a:rPr>
                        <a:t>2</a:t>
                      </a: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 </a:t>
                      </a:r>
                      <a:endParaRPr kumimoji="0" lang="es-E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sym typeface="Symbol" pitchFamily="18" charset="2"/>
                        </a:rPr>
                        <a:t> </a:t>
                      </a: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g/m</a:t>
                      </a:r>
                      <a:r>
                        <a:rPr kumimoji="0" lang="es-CL" sz="1800" b="1" i="0" u="none" strike="noStrike" cap="none" normalizeH="0" baseline="30000" smtClean="0">
                          <a:ln>
                            <a:noFill/>
                          </a:ln>
                          <a:solidFill>
                            <a:schemeClr val="tx1"/>
                          </a:solidFill>
                          <a:effectLst/>
                          <a:latin typeface="Tahoma" pitchFamily="34" charset="0"/>
                          <a:ea typeface="Times New Roman" pitchFamily="18" charset="0"/>
                          <a:cs typeface="Arial" charset="0"/>
                          <a:sym typeface="Symbol" pitchFamily="18" charset="2"/>
                        </a:rPr>
                        <a:t>3</a:t>
                      </a: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sym typeface="Symbol" pitchFamily="18" charset="2"/>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10 min.</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30 min.</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1 h</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24 h</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Anual</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Ecuador </a:t>
                      </a: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200" b="0" i="0" u="none" strike="noStrike" cap="none" normalizeH="0" baseline="0" smtClean="0">
                          <a:ln>
                            <a:noFill/>
                          </a:ln>
                          <a:solidFill>
                            <a:schemeClr val="tx1"/>
                          </a:solidFill>
                          <a:effectLst/>
                          <a:latin typeface="Tahoma" pitchFamily="34" charset="0"/>
                          <a:ea typeface="Times New Roman" pitchFamily="18" charset="0"/>
                          <a:cs typeface="Arial" charset="0"/>
                        </a:rPr>
                        <a:t>(*) Ref. TULAS 2002.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s-EC" sz="1800" b="0" i="0" u="none" strike="noStrike" cap="none" normalizeH="0" baseline="0" smtClean="0">
                        <a:ln>
                          <a:noFill/>
                        </a:ln>
                        <a:solidFill>
                          <a:schemeClr val="tx1"/>
                        </a:solidFill>
                        <a:effectLst/>
                        <a:latin typeface="Tahoma"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350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80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Estados Unidos</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s-EC" sz="1800" b="0" i="0" u="none" strike="noStrike" cap="none" normalizeH="0" baseline="0" smtClean="0">
                        <a:ln>
                          <a:noFill/>
                        </a:ln>
                        <a:solidFill>
                          <a:schemeClr val="tx1"/>
                        </a:solidFill>
                        <a:effectLst/>
                        <a:latin typeface="Tahoma"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365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80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Alemania</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s-EC" sz="1800" b="0" i="0" u="none" strike="noStrike" cap="none" normalizeH="0" baseline="0" smtClean="0">
                        <a:ln>
                          <a:noFill/>
                        </a:ln>
                        <a:solidFill>
                          <a:schemeClr val="tx1"/>
                        </a:solidFill>
                        <a:effectLst/>
                        <a:latin typeface="Tahoma"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400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140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Suiza</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s-EC" sz="1800" b="0" i="0" u="none" strike="noStrike" cap="none" normalizeH="0" baseline="0" smtClean="0">
                        <a:ln>
                          <a:noFill/>
                        </a:ln>
                        <a:solidFill>
                          <a:schemeClr val="tx1"/>
                        </a:solidFill>
                        <a:effectLst/>
                        <a:latin typeface="Tahoma"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100 </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100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30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Japón</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s-EC" sz="1800" b="0" i="0" u="none" strike="noStrike" cap="none" normalizeH="0" baseline="0" smtClean="0">
                        <a:ln>
                          <a:noFill/>
                        </a:ln>
                        <a:solidFill>
                          <a:schemeClr val="tx1"/>
                        </a:solidFill>
                        <a:effectLst/>
                        <a:latin typeface="Tahoma"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260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104</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UE (1997)</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s-EC" sz="1800" b="0" i="0" u="none" strike="noStrike" cap="none" normalizeH="0" baseline="0" smtClean="0">
                        <a:ln>
                          <a:noFill/>
                        </a:ln>
                        <a:solidFill>
                          <a:schemeClr val="tx1"/>
                        </a:solidFill>
                        <a:effectLst/>
                        <a:latin typeface="Tahoma"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350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125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UE (1989)</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s-EC" sz="1800" b="0" i="0" u="none" strike="noStrike" cap="none" normalizeH="0" baseline="0" smtClean="0">
                        <a:ln>
                          <a:noFill/>
                        </a:ln>
                        <a:solidFill>
                          <a:schemeClr val="tx1"/>
                        </a:solidFill>
                        <a:effectLst/>
                        <a:latin typeface="Tahoma"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250-350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80-120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93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OMS (1996)</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500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350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125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rPr>
                        <a:t>50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Tm="6000">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 name="1 Marcador de pie de página"/>
          <p:cNvSpPr>
            <a:spLocks noGrp="1"/>
          </p:cNvSpPr>
          <p:nvPr>
            <p:ph type="ftr" sz="quarter" idx="10"/>
          </p:nvPr>
        </p:nvSpPr>
        <p:spPr/>
        <p:txBody>
          <a:bodyPr/>
          <a:lstStyle/>
          <a:p>
            <a:r>
              <a:rPr lang="es-ES"/>
              <a:t>Contaminación Ambiental. FIMCM-ESPOL</a:t>
            </a:r>
          </a:p>
        </p:txBody>
      </p:sp>
      <p:sp>
        <p:nvSpPr>
          <p:cNvPr id="70" name="2 Marcador de número de diapositiva"/>
          <p:cNvSpPr>
            <a:spLocks noGrp="1"/>
          </p:cNvSpPr>
          <p:nvPr>
            <p:ph type="sldNum" sz="quarter" idx="11"/>
          </p:nvPr>
        </p:nvSpPr>
        <p:spPr/>
        <p:txBody>
          <a:bodyPr/>
          <a:lstStyle/>
          <a:p>
            <a:fld id="{79618F3F-8D86-4BA7-978A-649A8A9EACC6}" type="slidenum">
              <a:rPr lang="es-ES"/>
              <a:pPr/>
              <a:t>65</a:t>
            </a:fld>
            <a:endParaRPr lang="es-ES"/>
          </a:p>
        </p:txBody>
      </p:sp>
      <p:sp>
        <p:nvSpPr>
          <p:cNvPr id="71" name="3 Marcador de fecha"/>
          <p:cNvSpPr>
            <a:spLocks noGrp="1"/>
          </p:cNvSpPr>
          <p:nvPr>
            <p:ph type="dt" sz="half" idx="12"/>
          </p:nvPr>
        </p:nvSpPr>
        <p:spPr/>
        <p:txBody>
          <a:bodyPr/>
          <a:lstStyle/>
          <a:p>
            <a:r>
              <a:rPr lang="es-ES"/>
              <a:t>Jose V. Chang Gómez</a:t>
            </a:r>
          </a:p>
        </p:txBody>
      </p:sp>
      <p:sp>
        <p:nvSpPr>
          <p:cNvPr id="471042" name="Rectangle 2"/>
          <p:cNvSpPr>
            <a:spLocks noGrp="1" noChangeArrowheads="1"/>
          </p:cNvSpPr>
          <p:nvPr>
            <p:ph type="title" idx="4294967295"/>
          </p:nvPr>
        </p:nvSpPr>
        <p:spPr>
          <a:xfrm>
            <a:off x="468313" y="404813"/>
            <a:ext cx="8675687" cy="1079500"/>
          </a:xfrm>
          <a:noFill/>
          <a:ln/>
        </p:spPr>
        <p:txBody>
          <a:bodyPr lIns="90488" tIns="44450" rIns="90488" bIns="44450"/>
          <a:lstStyle/>
          <a:p>
            <a:r>
              <a:rPr lang="es-ES"/>
              <a:t>Normas de calidad: 	Monóxido de Carbono CO)</a:t>
            </a:r>
          </a:p>
        </p:txBody>
      </p:sp>
      <p:graphicFrame>
        <p:nvGraphicFramePr>
          <p:cNvPr id="471172" name="Group 132"/>
          <p:cNvGraphicFramePr>
            <a:graphicFrameLocks noGrp="1"/>
          </p:cNvGraphicFramePr>
          <p:nvPr/>
        </p:nvGraphicFramePr>
        <p:xfrm>
          <a:off x="250825" y="1700213"/>
          <a:ext cx="8642350" cy="3968750"/>
        </p:xfrm>
        <a:graphic>
          <a:graphicData uri="http://schemas.openxmlformats.org/drawingml/2006/table">
            <a:tbl>
              <a:tblPr/>
              <a:tblGrid>
                <a:gridCol w="1911350"/>
                <a:gridCol w="1276350"/>
                <a:gridCol w="1133475"/>
                <a:gridCol w="1062038"/>
                <a:gridCol w="1133475"/>
                <a:gridCol w="1062037"/>
                <a:gridCol w="1063625"/>
              </a:tblGrid>
              <a:tr h="728663">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CO</a:t>
                      </a:r>
                      <a:endParaRPr kumimoji="0" lang="es-E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sym typeface="Symbol" pitchFamily="18" charset="2"/>
                        </a:rPr>
                        <a:t> </a:t>
                      </a: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g/m</a:t>
                      </a:r>
                      <a:r>
                        <a:rPr kumimoji="0" lang="es-CL" sz="1800" b="1" i="0" u="none" strike="noStrike" cap="none" normalizeH="0" baseline="30000" smtClean="0">
                          <a:ln>
                            <a:noFill/>
                          </a:ln>
                          <a:solidFill>
                            <a:schemeClr val="tx1"/>
                          </a:solidFill>
                          <a:effectLst/>
                          <a:latin typeface="Tahoma" pitchFamily="34" charset="0"/>
                          <a:ea typeface="Times New Roman" pitchFamily="18" charset="0"/>
                          <a:cs typeface="Arial" charset="0"/>
                          <a:sym typeface="Symbol" pitchFamily="18" charset="2"/>
                        </a:rPr>
                        <a:t>3</a:t>
                      </a: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sym typeface="Symbol" pitchFamily="18" charset="2"/>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15 min.</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30 min.</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Hora</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8 h</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24 h</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Anual</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238">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Ecuador</a:t>
                      </a: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200" b="0" i="0" u="none" strike="noStrike" cap="none" normalizeH="0" baseline="0" smtClean="0">
                          <a:ln>
                            <a:noFill/>
                          </a:ln>
                          <a:solidFill>
                            <a:schemeClr val="tx1"/>
                          </a:solidFill>
                          <a:effectLst/>
                          <a:latin typeface="Tahoma" pitchFamily="34" charset="0"/>
                          <a:ea typeface="Times New Roman" pitchFamily="18" charset="0"/>
                          <a:cs typeface="Arial" charset="0"/>
                        </a:rPr>
                        <a:t>(*) Ref. TULAS 2002.</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40.000</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10.000</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Estados Unidos</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40.000</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10.000</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Alemania</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30.000</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10.000</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0">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Suiza</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8.000</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238">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Japón</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22.222</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11.111</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863">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OMS (1996)</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100.000</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60.000</a:t>
                      </a:r>
                      <a:endParaRPr kumimoji="0" lang="es-E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30.000</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10.000</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s-CL" sz="1800" b="1" i="0" u="none" strike="noStrike" cap="none" normalizeH="0" baseline="0" smtClean="0">
                          <a:ln>
                            <a:noFill/>
                          </a:ln>
                          <a:solidFill>
                            <a:schemeClr val="tx1"/>
                          </a:solidFill>
                          <a:effectLst/>
                          <a:latin typeface="Tahoma" pitchFamily="34" charset="0"/>
                          <a:ea typeface="Times New Roman" pitchFamily="18" charset="0"/>
                          <a:cs typeface="Arial" charset="0"/>
                        </a:rPr>
                        <a:t>-</a:t>
                      </a:r>
                      <a:endParaRPr kumimoji="0" lang="es-CL" sz="1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Tm="6000">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 name="1 Marcador de pie de página"/>
          <p:cNvSpPr>
            <a:spLocks noGrp="1"/>
          </p:cNvSpPr>
          <p:nvPr>
            <p:ph type="ftr" sz="quarter" idx="10"/>
          </p:nvPr>
        </p:nvSpPr>
        <p:spPr/>
        <p:txBody>
          <a:bodyPr/>
          <a:lstStyle/>
          <a:p>
            <a:r>
              <a:rPr lang="es-ES"/>
              <a:t>Contaminación Ambiental. FIMCM-ESPOL</a:t>
            </a:r>
          </a:p>
        </p:txBody>
      </p:sp>
      <p:sp>
        <p:nvSpPr>
          <p:cNvPr id="46" name="2 Marcador de número de diapositiva"/>
          <p:cNvSpPr>
            <a:spLocks noGrp="1"/>
          </p:cNvSpPr>
          <p:nvPr>
            <p:ph type="sldNum" sz="quarter" idx="11"/>
          </p:nvPr>
        </p:nvSpPr>
        <p:spPr/>
        <p:txBody>
          <a:bodyPr/>
          <a:lstStyle/>
          <a:p>
            <a:fld id="{821168E6-1A52-4C14-8934-07ED4C8A8CCF}" type="slidenum">
              <a:rPr lang="es-ES"/>
              <a:pPr/>
              <a:t>66</a:t>
            </a:fld>
            <a:endParaRPr lang="es-ES"/>
          </a:p>
        </p:txBody>
      </p:sp>
      <p:sp>
        <p:nvSpPr>
          <p:cNvPr id="47" name="3 Marcador de fecha"/>
          <p:cNvSpPr>
            <a:spLocks noGrp="1"/>
          </p:cNvSpPr>
          <p:nvPr>
            <p:ph type="dt" sz="half" idx="12"/>
          </p:nvPr>
        </p:nvSpPr>
        <p:spPr/>
        <p:txBody>
          <a:bodyPr/>
          <a:lstStyle/>
          <a:p>
            <a:r>
              <a:rPr lang="es-ES"/>
              <a:t>Jose V. Chang Gómez</a:t>
            </a:r>
          </a:p>
        </p:txBody>
      </p:sp>
      <p:sp>
        <p:nvSpPr>
          <p:cNvPr id="473090" name="Rectangle 2"/>
          <p:cNvSpPr>
            <a:spLocks noGrp="1" noChangeArrowheads="1"/>
          </p:cNvSpPr>
          <p:nvPr>
            <p:ph type="title" idx="4294967295"/>
          </p:nvPr>
        </p:nvSpPr>
        <p:spPr>
          <a:xfrm>
            <a:off x="1187450" y="476250"/>
            <a:ext cx="7346950" cy="1152525"/>
          </a:xfrm>
          <a:noFill/>
          <a:ln/>
        </p:spPr>
        <p:txBody>
          <a:bodyPr lIns="90488" tIns="44450" rIns="90488" bIns="44450"/>
          <a:lstStyle/>
          <a:p>
            <a:r>
              <a:rPr lang="es-ES"/>
              <a:t>Oxidantes Fotoquímicos</a:t>
            </a:r>
            <a:br>
              <a:rPr lang="es-ES"/>
            </a:br>
            <a:r>
              <a:rPr lang="es-ES"/>
              <a:t>		expresados como Ozono</a:t>
            </a:r>
          </a:p>
        </p:txBody>
      </p:sp>
      <p:graphicFrame>
        <p:nvGraphicFramePr>
          <p:cNvPr id="473154" name="Group 66"/>
          <p:cNvGraphicFramePr>
            <a:graphicFrameLocks noGrp="1"/>
          </p:cNvGraphicFramePr>
          <p:nvPr/>
        </p:nvGraphicFramePr>
        <p:xfrm>
          <a:off x="1116013" y="1916113"/>
          <a:ext cx="6985000" cy="4100514"/>
        </p:xfrm>
        <a:graphic>
          <a:graphicData uri="http://schemas.openxmlformats.org/drawingml/2006/table">
            <a:tbl>
              <a:tblPr/>
              <a:tblGrid>
                <a:gridCol w="3149600"/>
                <a:gridCol w="1328737"/>
                <a:gridCol w="1254125"/>
                <a:gridCol w="1252538"/>
              </a:tblGrid>
              <a:tr h="850900">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1" i="0" u="none" strike="noStrike" cap="none" normalizeH="0" baseline="0" smtClean="0">
                          <a:ln>
                            <a:noFill/>
                          </a:ln>
                          <a:solidFill>
                            <a:schemeClr val="tx1"/>
                          </a:solidFill>
                          <a:effectLst/>
                          <a:latin typeface="Tahoma" pitchFamily="34" charset="0"/>
                          <a:ea typeface="Times New Roman" pitchFamily="18" charset="0"/>
                          <a:cs typeface="Arial" charset="0"/>
                        </a:rPr>
                        <a:t>Ozono  (</a:t>
                      </a:r>
                      <a:r>
                        <a:rPr kumimoji="0" lang="es-CL" sz="2000" b="1" i="0" u="none" strike="noStrike" cap="none" normalizeH="0" baseline="0" smtClean="0">
                          <a:ln>
                            <a:noFill/>
                          </a:ln>
                          <a:solidFill>
                            <a:schemeClr val="tx1"/>
                          </a:solidFill>
                          <a:effectLst/>
                          <a:latin typeface="Tahoma" pitchFamily="34" charset="0"/>
                          <a:ea typeface="Times New Roman" pitchFamily="18" charset="0"/>
                          <a:cs typeface="Arial" charset="0"/>
                          <a:sym typeface="Symbol" pitchFamily="18" charset="2"/>
                        </a:rPr>
                        <a:t> </a:t>
                      </a:r>
                      <a:r>
                        <a:rPr kumimoji="0" lang="es-CL" sz="2000" b="1" i="0" u="none" strike="noStrike" cap="none" normalizeH="0" baseline="0" smtClean="0">
                          <a:ln>
                            <a:noFill/>
                          </a:ln>
                          <a:solidFill>
                            <a:schemeClr val="tx1"/>
                          </a:solidFill>
                          <a:effectLst/>
                          <a:latin typeface="Tahoma" pitchFamily="34" charset="0"/>
                          <a:ea typeface="Times New Roman" pitchFamily="18" charset="0"/>
                          <a:cs typeface="Arial" charset="0"/>
                        </a:rPr>
                        <a:t>g/m</a:t>
                      </a:r>
                      <a:r>
                        <a:rPr kumimoji="0" lang="es-CL" sz="2000" b="1" i="0" u="none" strike="noStrike" cap="none" normalizeH="0" baseline="30000" smtClean="0">
                          <a:ln>
                            <a:noFill/>
                          </a:ln>
                          <a:solidFill>
                            <a:schemeClr val="tx1"/>
                          </a:solidFill>
                          <a:effectLst/>
                          <a:latin typeface="Tahoma" pitchFamily="34" charset="0"/>
                          <a:ea typeface="Times New Roman" pitchFamily="18" charset="0"/>
                          <a:cs typeface="Arial" charset="0"/>
                          <a:sym typeface="Symbol" pitchFamily="18" charset="2"/>
                        </a:rPr>
                        <a:t>3</a:t>
                      </a:r>
                      <a:r>
                        <a:rPr kumimoji="0" lang="es-CL" sz="2000" b="1" i="0" u="none" strike="noStrike" cap="none" normalizeH="0" baseline="0" smtClean="0">
                          <a:ln>
                            <a:noFill/>
                          </a:ln>
                          <a:solidFill>
                            <a:schemeClr val="tx1"/>
                          </a:solidFill>
                          <a:effectLst/>
                          <a:latin typeface="Tahoma" pitchFamily="34" charset="0"/>
                          <a:ea typeface="Times New Roman" pitchFamily="18" charset="0"/>
                          <a:cs typeface="Arial" charset="0"/>
                          <a:sym typeface="Symbol" pitchFamily="18" charset="2"/>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1" i="0" u="none" strike="noStrike" cap="none" normalizeH="0" baseline="0" smtClean="0">
                          <a:ln>
                            <a:noFill/>
                          </a:ln>
                          <a:solidFill>
                            <a:schemeClr val="tx1"/>
                          </a:solidFill>
                          <a:effectLst/>
                          <a:latin typeface="Tahoma" pitchFamily="34" charset="0"/>
                          <a:ea typeface="Times New Roman" pitchFamily="18" charset="0"/>
                          <a:cs typeface="Arial" charset="0"/>
                        </a:rPr>
                        <a:t>30 min.</a:t>
                      </a:r>
                      <a:endPar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1" i="0" u="none" strike="noStrike" cap="none" normalizeH="0" baseline="0" smtClean="0">
                          <a:ln>
                            <a:noFill/>
                          </a:ln>
                          <a:solidFill>
                            <a:schemeClr val="tx1"/>
                          </a:solidFill>
                          <a:effectLst/>
                          <a:latin typeface="Tahoma" pitchFamily="34" charset="0"/>
                          <a:ea typeface="Times New Roman" pitchFamily="18" charset="0"/>
                          <a:cs typeface="Arial" charset="0"/>
                        </a:rPr>
                        <a:t>1 h</a:t>
                      </a:r>
                      <a:endPar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1" i="0" u="none" strike="noStrike" cap="none" normalizeH="0" baseline="0" smtClean="0">
                          <a:ln>
                            <a:noFill/>
                          </a:ln>
                          <a:solidFill>
                            <a:schemeClr val="tx1"/>
                          </a:solidFill>
                          <a:effectLst/>
                          <a:latin typeface="Tahoma" pitchFamily="34" charset="0"/>
                          <a:ea typeface="Times New Roman" pitchFamily="18" charset="0"/>
                          <a:cs typeface="Arial" charset="0"/>
                        </a:rPr>
                        <a:t>8 h</a:t>
                      </a:r>
                      <a:endPar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1513">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1" i="0" u="none" strike="noStrike" cap="none" normalizeH="0" baseline="0" smtClean="0">
                          <a:ln>
                            <a:noFill/>
                          </a:ln>
                          <a:solidFill>
                            <a:schemeClr val="tx1"/>
                          </a:solidFill>
                          <a:effectLst/>
                          <a:latin typeface="Tahoma" pitchFamily="34" charset="0"/>
                          <a:ea typeface="Times New Roman" pitchFamily="18" charset="0"/>
                          <a:cs typeface="Arial" charset="0"/>
                        </a:rPr>
                        <a:t>Ecuador</a:t>
                      </a: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1200" b="0" i="0" u="none" strike="noStrike" cap="none" normalizeH="0" baseline="0" smtClean="0">
                          <a:ln>
                            <a:noFill/>
                          </a:ln>
                          <a:solidFill>
                            <a:schemeClr val="tx1"/>
                          </a:solidFill>
                          <a:effectLst/>
                          <a:latin typeface="Tahoma" pitchFamily="34" charset="0"/>
                          <a:ea typeface="Times New Roman" pitchFamily="18" charset="0"/>
                          <a:cs typeface="Arial" charset="0"/>
                        </a:rPr>
                        <a:t>(*) Ref. TULAS 2002.</a:t>
                      </a:r>
                      <a:endParaRPr kumimoji="0" lang="es-CL" sz="2000" b="1"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rPr>
                        <a:t>160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rPr>
                        <a:t>120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475">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1" i="0" u="none" strike="noStrike" cap="none" normalizeH="0" baseline="0" smtClean="0">
                          <a:ln>
                            <a:noFill/>
                          </a:ln>
                          <a:solidFill>
                            <a:schemeClr val="tx1"/>
                          </a:solidFill>
                          <a:effectLst/>
                          <a:latin typeface="Tahoma" pitchFamily="34" charset="0"/>
                          <a:ea typeface="Times New Roman" pitchFamily="18" charset="0"/>
                          <a:cs typeface="Arial" charset="0"/>
                        </a:rPr>
                        <a:t>Estados Unidos</a:t>
                      </a:r>
                      <a:endPar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rPr>
                        <a:t>240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rPr>
                        <a:t>160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1025">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1" i="0" u="none" strike="noStrike" cap="none" normalizeH="0" baseline="0" smtClean="0">
                          <a:ln>
                            <a:noFill/>
                          </a:ln>
                          <a:solidFill>
                            <a:schemeClr val="tx1"/>
                          </a:solidFill>
                          <a:effectLst/>
                          <a:latin typeface="Tahoma" pitchFamily="34" charset="0"/>
                          <a:ea typeface="Times New Roman" pitchFamily="18" charset="0"/>
                          <a:cs typeface="Arial" charset="0"/>
                        </a:rPr>
                        <a:t>Alemania</a:t>
                      </a:r>
                      <a:endPar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rPr>
                        <a:t>120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s-EC" sz="2000" b="0" i="0" u="none" strike="noStrike" cap="none" normalizeH="0" baseline="0" smtClean="0">
                        <a:ln>
                          <a:noFill/>
                        </a:ln>
                        <a:solidFill>
                          <a:schemeClr val="tx1"/>
                        </a:solidFill>
                        <a:effectLst/>
                        <a:latin typeface="Tahoma"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1" i="0" u="none" strike="noStrike" cap="none" normalizeH="0" baseline="0" smtClean="0">
                          <a:ln>
                            <a:noFill/>
                          </a:ln>
                          <a:solidFill>
                            <a:schemeClr val="tx1"/>
                          </a:solidFill>
                          <a:effectLst/>
                          <a:latin typeface="Tahoma" pitchFamily="34" charset="0"/>
                          <a:ea typeface="Times New Roman" pitchFamily="18" charset="0"/>
                          <a:cs typeface="Arial" charset="0"/>
                        </a:rPr>
                        <a:t>Suiza</a:t>
                      </a:r>
                      <a:endPar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rPr>
                        <a:t>100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rPr>
                        <a:t>120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1" i="0" u="none" strike="noStrike" cap="none" normalizeH="0" baseline="0" smtClean="0">
                          <a:ln>
                            <a:noFill/>
                          </a:ln>
                          <a:solidFill>
                            <a:schemeClr val="tx1"/>
                          </a:solidFill>
                          <a:effectLst/>
                          <a:latin typeface="Tahoma" pitchFamily="34" charset="0"/>
                          <a:ea typeface="Times New Roman" pitchFamily="18" charset="0"/>
                          <a:cs typeface="Arial" charset="0"/>
                        </a:rPr>
                        <a:t>Japón</a:t>
                      </a:r>
                      <a:endPar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rPr>
                        <a:t>120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475">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1" i="0" u="none" strike="noStrike" cap="none" normalizeH="0" baseline="0" smtClean="0">
                          <a:ln>
                            <a:noFill/>
                          </a:ln>
                          <a:solidFill>
                            <a:schemeClr val="tx1"/>
                          </a:solidFill>
                          <a:effectLst/>
                          <a:latin typeface="Tahoma" pitchFamily="34" charset="0"/>
                          <a:ea typeface="Times New Roman" pitchFamily="18" charset="0"/>
                          <a:cs typeface="Arial" charset="0"/>
                        </a:rPr>
                        <a:t>OMS </a:t>
                      </a:r>
                      <a:endPar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rPr>
                        <a: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5851525" algn="l"/>
                        </a:tabLst>
                      </a:pPr>
                      <a:r>
                        <a:rPr kumimoji="0" lang="es-CL" sz="2000" b="0" i="0" u="none" strike="noStrike" cap="none" normalizeH="0" baseline="0" smtClean="0">
                          <a:ln>
                            <a:noFill/>
                          </a:ln>
                          <a:solidFill>
                            <a:schemeClr val="tx1"/>
                          </a:solidFill>
                          <a:effectLst/>
                          <a:latin typeface="Tahoma" pitchFamily="34" charset="0"/>
                          <a:ea typeface="Times New Roman" pitchFamily="18" charset="0"/>
                          <a:cs typeface="Arial" charset="0"/>
                        </a:rPr>
                        <a:t>120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Tm="6000">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12BAEBA4-6EFE-4762-BBF0-3A020AF3B789}" type="slidenum">
              <a:rPr lang="es-ES"/>
              <a:pPr/>
              <a:t>67</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476164" name="Rectangle 4"/>
          <p:cNvSpPr>
            <a:spLocks noGrp="1" noChangeArrowheads="1"/>
          </p:cNvSpPr>
          <p:nvPr>
            <p:ph type="title"/>
          </p:nvPr>
        </p:nvSpPr>
        <p:spPr/>
        <p:txBody>
          <a:bodyPr/>
          <a:lstStyle/>
          <a:p>
            <a:r>
              <a:rPr lang="es-EC"/>
              <a:t>Material Particulado (PM)</a:t>
            </a:r>
            <a:br>
              <a:rPr lang="es-EC"/>
            </a:br>
            <a:r>
              <a:rPr lang="es-EC"/>
              <a:t>				Causa - Efecto</a:t>
            </a:r>
          </a:p>
        </p:txBody>
      </p:sp>
      <p:sp>
        <p:nvSpPr>
          <p:cNvPr id="476163" name="Rectangle 3"/>
          <p:cNvSpPr>
            <a:spLocks noGrp="1" noChangeArrowheads="1"/>
          </p:cNvSpPr>
          <p:nvPr>
            <p:ph type="body" sz="half" idx="1"/>
          </p:nvPr>
        </p:nvSpPr>
        <p:spPr>
          <a:xfrm>
            <a:off x="468313" y="2205038"/>
            <a:ext cx="4524375" cy="4176712"/>
          </a:xfrm>
        </p:spPr>
        <p:txBody>
          <a:bodyPr/>
          <a:lstStyle/>
          <a:p>
            <a:pPr>
              <a:lnSpc>
                <a:spcPct val="90000"/>
              </a:lnSpc>
              <a:buFont typeface="Wingdings" pitchFamily="2" charset="2"/>
              <a:buNone/>
            </a:pPr>
            <a:r>
              <a:rPr lang="es-ES" sz="2000" b="1"/>
              <a:t>Causa de Formación </a:t>
            </a:r>
          </a:p>
          <a:p>
            <a:pPr>
              <a:lnSpc>
                <a:spcPct val="90000"/>
              </a:lnSpc>
              <a:buFont typeface="Wingdings" pitchFamily="2" charset="2"/>
              <a:buNone/>
            </a:pPr>
            <a:endParaRPr lang="es-ES" sz="2000" b="1"/>
          </a:p>
          <a:p>
            <a:pPr>
              <a:lnSpc>
                <a:spcPct val="90000"/>
              </a:lnSpc>
              <a:buFont typeface="Wingdings" pitchFamily="2" charset="2"/>
              <a:buChar char="Ø"/>
            </a:pPr>
            <a:r>
              <a:rPr lang="es-ES" sz="2000"/>
              <a:t>Procesos de combustión</a:t>
            </a:r>
          </a:p>
          <a:p>
            <a:pPr>
              <a:lnSpc>
                <a:spcPct val="90000"/>
              </a:lnSpc>
              <a:spcBef>
                <a:spcPct val="50000"/>
              </a:spcBef>
              <a:buFont typeface="Wingdings" pitchFamily="2" charset="2"/>
              <a:buChar char="Ø"/>
            </a:pPr>
            <a:r>
              <a:rPr lang="es-ES" sz="2000"/>
              <a:t>Procesos de trituración de minerales</a:t>
            </a:r>
          </a:p>
          <a:p>
            <a:pPr>
              <a:lnSpc>
                <a:spcPct val="90000"/>
              </a:lnSpc>
              <a:spcBef>
                <a:spcPct val="50000"/>
              </a:spcBef>
              <a:buFont typeface="Wingdings" pitchFamily="2" charset="2"/>
              <a:buChar char="Ø"/>
            </a:pPr>
            <a:r>
              <a:rPr lang="es-ES" sz="2000"/>
              <a:t>Condensación de gases</a:t>
            </a:r>
          </a:p>
          <a:p>
            <a:pPr>
              <a:lnSpc>
                <a:spcPct val="90000"/>
              </a:lnSpc>
              <a:spcBef>
                <a:spcPct val="50000"/>
              </a:spcBef>
              <a:buFont typeface="Wingdings" pitchFamily="2" charset="2"/>
              <a:buChar char="Ø"/>
            </a:pPr>
            <a:r>
              <a:rPr lang="es-ES" sz="2000"/>
              <a:t>Erosión de suelos</a:t>
            </a:r>
          </a:p>
          <a:p>
            <a:pPr>
              <a:lnSpc>
                <a:spcPct val="90000"/>
              </a:lnSpc>
            </a:pPr>
            <a:endParaRPr lang="es-ES" sz="1800"/>
          </a:p>
          <a:p>
            <a:pPr>
              <a:lnSpc>
                <a:spcPct val="90000"/>
              </a:lnSpc>
            </a:pPr>
            <a:endParaRPr lang="es-EC" sz="1800"/>
          </a:p>
        </p:txBody>
      </p:sp>
      <p:sp>
        <p:nvSpPr>
          <p:cNvPr id="476165" name="Rectangle 5"/>
          <p:cNvSpPr>
            <a:spLocks noGrp="1" noChangeArrowheads="1"/>
          </p:cNvSpPr>
          <p:nvPr>
            <p:ph type="body" sz="half" idx="2"/>
          </p:nvPr>
        </p:nvSpPr>
        <p:spPr>
          <a:xfrm>
            <a:off x="4500563" y="2205038"/>
            <a:ext cx="4454525" cy="4103687"/>
          </a:xfrm>
        </p:spPr>
        <p:txBody>
          <a:bodyPr/>
          <a:lstStyle/>
          <a:p>
            <a:pPr>
              <a:lnSpc>
                <a:spcPct val="90000"/>
              </a:lnSpc>
              <a:buFont typeface="Wingdings" pitchFamily="2" charset="2"/>
              <a:buNone/>
            </a:pPr>
            <a:r>
              <a:rPr lang="es-ES" sz="1800"/>
              <a:t>		</a:t>
            </a:r>
            <a:r>
              <a:rPr lang="es-ES" sz="2000" b="1"/>
              <a:t>Efectos </a:t>
            </a:r>
          </a:p>
          <a:p>
            <a:pPr>
              <a:lnSpc>
                <a:spcPct val="90000"/>
              </a:lnSpc>
              <a:buFont typeface="Wingdings" pitchFamily="2" charset="2"/>
              <a:buNone/>
            </a:pPr>
            <a:r>
              <a:rPr lang="es-ES" sz="1800"/>
              <a:t>	(a concentración alta)</a:t>
            </a:r>
          </a:p>
          <a:p>
            <a:pPr>
              <a:lnSpc>
                <a:spcPct val="90000"/>
              </a:lnSpc>
              <a:spcBef>
                <a:spcPct val="50000"/>
              </a:spcBef>
              <a:buFont typeface="Wingdings" pitchFamily="2" charset="2"/>
              <a:buChar char="Ø"/>
            </a:pPr>
            <a:r>
              <a:rPr lang="es-ES" sz="2000"/>
              <a:t>Partículas mayores a 70 </a:t>
            </a:r>
            <a:r>
              <a:rPr lang="es-ES" sz="2000">
                <a:latin typeface="Symbol" pitchFamily="18" charset="2"/>
              </a:rPr>
              <a:t>m</a:t>
            </a:r>
            <a:r>
              <a:rPr lang="es-ES" sz="2000"/>
              <a:t>m:  Irritación ocular, reducción de visibilidad, acumulación de polvo</a:t>
            </a:r>
          </a:p>
          <a:p>
            <a:pPr>
              <a:lnSpc>
                <a:spcPct val="90000"/>
              </a:lnSpc>
              <a:spcBef>
                <a:spcPct val="50000"/>
              </a:spcBef>
              <a:buFont typeface="Wingdings" pitchFamily="2" charset="2"/>
              <a:buChar char="Ø"/>
            </a:pPr>
            <a:r>
              <a:rPr lang="es-ES" sz="2000"/>
              <a:t>Partículas menores a 10 </a:t>
            </a:r>
            <a:r>
              <a:rPr lang="es-ES" sz="2000">
                <a:latin typeface="Symbol" pitchFamily="18" charset="2"/>
              </a:rPr>
              <a:t>m</a:t>
            </a:r>
            <a:r>
              <a:rPr lang="es-ES" sz="2000"/>
              <a:t>m:  problemas pulmonares, incremento / agravamiento de casos de asma, enfisemas, bronquitis.</a:t>
            </a:r>
          </a:p>
          <a:p>
            <a:pPr>
              <a:lnSpc>
                <a:spcPct val="90000"/>
              </a:lnSpc>
              <a:buFont typeface="Wingdings" pitchFamily="2" charset="2"/>
              <a:buNone/>
            </a:pPr>
            <a:endParaRPr lang="es-ES" sz="1800"/>
          </a:p>
          <a:p>
            <a:pPr>
              <a:lnSpc>
                <a:spcPct val="90000"/>
              </a:lnSpc>
            </a:pPr>
            <a:endParaRPr lang="es-EC" sz="18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2838F5A7-4F5F-4E35-A65D-72F850D61E18}" type="slidenum">
              <a:rPr lang="es-ES"/>
              <a:pPr/>
              <a:t>68</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459778" name="Rectangle 2"/>
          <p:cNvSpPr>
            <a:spLocks noGrp="1" noChangeArrowheads="1"/>
          </p:cNvSpPr>
          <p:nvPr>
            <p:ph type="body" idx="1"/>
          </p:nvPr>
        </p:nvSpPr>
        <p:spPr>
          <a:xfrm>
            <a:off x="250825" y="1700213"/>
            <a:ext cx="8704263" cy="4608512"/>
          </a:xfrm>
          <a:noFill/>
          <a:ln/>
        </p:spPr>
        <p:txBody>
          <a:bodyPr lIns="90488" tIns="44450" rIns="90488" bIns="44450"/>
          <a:lstStyle/>
          <a:p>
            <a:pPr>
              <a:buFont typeface="Wingdings" pitchFamily="2" charset="2"/>
              <a:buNone/>
            </a:pPr>
            <a:r>
              <a:rPr lang="es-EC" sz="1800" b="1"/>
              <a:t>	</a:t>
            </a:r>
            <a:r>
              <a:rPr lang="es-EC" b="1"/>
              <a:t>Aptitud de los ciudadanos:</a:t>
            </a:r>
            <a:endParaRPr lang="es-EC"/>
          </a:p>
          <a:p>
            <a:pPr>
              <a:buFont typeface="Wingdings" pitchFamily="2" charset="2"/>
              <a:buChar char="Ø"/>
            </a:pPr>
            <a:r>
              <a:rPr lang="es-EC"/>
              <a:t>Utilizando medios de transportes masivos. </a:t>
            </a:r>
          </a:p>
          <a:p>
            <a:pPr>
              <a:buFont typeface="Wingdings" pitchFamily="2" charset="2"/>
              <a:buChar char="Ø"/>
            </a:pPr>
            <a:r>
              <a:rPr lang="es-EC"/>
              <a:t>Manteniendo el vehículo en buenas condiciones usándolo solamente en caso de necesidad.</a:t>
            </a:r>
          </a:p>
          <a:p>
            <a:pPr>
              <a:buFont typeface="Wingdings" pitchFamily="2" charset="2"/>
              <a:buChar char="Ø"/>
            </a:pPr>
            <a:r>
              <a:rPr lang="es-EC"/>
              <a:t>Utilizando gasolina sin plomo, siempre que el vehículo lo permita.</a:t>
            </a:r>
          </a:p>
          <a:p>
            <a:pPr>
              <a:buFont typeface="Wingdings" pitchFamily="2" charset="2"/>
              <a:buChar char="Ø"/>
            </a:pPr>
            <a:r>
              <a:rPr lang="es-EC"/>
              <a:t>Encendiendo las calefacciones de las casas únicamente cuando sea necesario.</a:t>
            </a:r>
          </a:p>
          <a:p>
            <a:pPr>
              <a:buFont typeface="Wingdings" pitchFamily="2" charset="2"/>
              <a:buChar char="Ø"/>
            </a:pPr>
            <a:r>
              <a:rPr lang="es-EC"/>
              <a:t>Revisando periódicamente las instalaciones de calefacción con el fin de mantenerlas en óptimas condiciones de funcionamiento. </a:t>
            </a:r>
          </a:p>
          <a:p>
            <a:pPr>
              <a:buFont typeface="Wingdings" pitchFamily="2" charset="2"/>
              <a:buChar char="Ø"/>
            </a:pPr>
            <a:r>
              <a:rPr lang="es-EC"/>
              <a:t>Consumiendo productos en cuya elaboración no se hayan usado sustancias contaminantes.</a:t>
            </a:r>
          </a:p>
          <a:p>
            <a:pPr>
              <a:buFont typeface="Wingdings" pitchFamily="2" charset="2"/>
              <a:buChar char="Ø"/>
            </a:pPr>
            <a:r>
              <a:rPr lang="es-EC"/>
              <a:t>Depositando en los contenedores destinados a ello, los materiales reciclables: vidrio, papel, plástico, pilas, etc.</a:t>
            </a:r>
            <a:endParaRPr lang="es-EC" b="1" u="sng"/>
          </a:p>
        </p:txBody>
      </p:sp>
      <p:sp>
        <p:nvSpPr>
          <p:cNvPr id="459779" name="Rectangle 3"/>
          <p:cNvSpPr>
            <a:spLocks noGrp="1" noChangeArrowheads="1"/>
          </p:cNvSpPr>
          <p:nvPr>
            <p:ph type="title"/>
          </p:nvPr>
        </p:nvSpPr>
        <p:spPr>
          <a:xfrm>
            <a:off x="457200" y="457200"/>
            <a:ext cx="8229600" cy="1027113"/>
          </a:xfrm>
          <a:noFill/>
          <a:ln/>
        </p:spPr>
        <p:txBody>
          <a:bodyPr lIns="90488" tIns="44450" rIns="90488" bIns="44450"/>
          <a:lstStyle/>
          <a:p>
            <a:r>
              <a:rPr lang="es-ES"/>
              <a:t>Formas de reducir </a:t>
            </a:r>
            <a:br>
              <a:rPr lang="es-ES"/>
            </a:br>
            <a:r>
              <a:rPr lang="es-ES"/>
              <a:t>		la contaminación del aire </a:t>
            </a:r>
            <a:r>
              <a:rPr lang="es-ES" sz="1800" b="0"/>
              <a:t>(1)</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765AD76C-51F4-4C28-930E-725FF2AD29CC}" type="slidenum">
              <a:rPr lang="es-ES"/>
              <a:pPr/>
              <a:t>69</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495618" name="Rectangle 2"/>
          <p:cNvSpPr>
            <a:spLocks noGrp="1" noChangeArrowheads="1"/>
          </p:cNvSpPr>
          <p:nvPr>
            <p:ph type="title"/>
          </p:nvPr>
        </p:nvSpPr>
        <p:spPr>
          <a:xfrm>
            <a:off x="457200" y="476250"/>
            <a:ext cx="8507413" cy="649288"/>
          </a:xfrm>
        </p:spPr>
        <p:txBody>
          <a:bodyPr/>
          <a:lstStyle/>
          <a:p>
            <a:r>
              <a:rPr lang="es-EC"/>
              <a:t>Formas de reducir la contaminación del aire </a:t>
            </a:r>
            <a:r>
              <a:rPr lang="es-EC" sz="1800" b="0"/>
              <a:t>(2)</a:t>
            </a:r>
          </a:p>
        </p:txBody>
      </p:sp>
      <p:sp>
        <p:nvSpPr>
          <p:cNvPr id="495619" name="Rectangle 3"/>
          <p:cNvSpPr>
            <a:spLocks noGrp="1" noChangeArrowheads="1"/>
          </p:cNvSpPr>
          <p:nvPr>
            <p:ph type="body" idx="1"/>
          </p:nvPr>
        </p:nvSpPr>
        <p:spPr>
          <a:xfrm>
            <a:off x="179388" y="1196975"/>
            <a:ext cx="8775700" cy="5472113"/>
          </a:xfrm>
        </p:spPr>
        <p:txBody>
          <a:bodyPr/>
          <a:lstStyle/>
          <a:p>
            <a:pPr>
              <a:lnSpc>
                <a:spcPct val="90000"/>
              </a:lnSpc>
              <a:buFont typeface="Wingdings" pitchFamily="2" charset="2"/>
              <a:buNone/>
            </a:pPr>
            <a:r>
              <a:rPr lang="es-EC" b="1"/>
              <a:t>Aptitud de la Industria:</a:t>
            </a:r>
          </a:p>
          <a:p>
            <a:pPr>
              <a:buFont typeface="Wingdings" pitchFamily="2" charset="2"/>
              <a:buChar char="Ø"/>
            </a:pPr>
            <a:r>
              <a:rPr lang="es-ES"/>
              <a:t>Uso de Gas Natural: es el combustible más limpio.  Menores emisiones de CO2, SO2, NO x y partículas.</a:t>
            </a:r>
          </a:p>
          <a:p>
            <a:pPr>
              <a:buFont typeface="Wingdings" pitchFamily="2" charset="2"/>
              <a:buChar char="Ø"/>
            </a:pPr>
            <a:r>
              <a:rPr lang="es-ES"/>
              <a:t>Uso de Combustibles “Limpios”: con bajos contenidos de azufre, nitrógeno y metales pesados.</a:t>
            </a:r>
          </a:p>
          <a:p>
            <a:pPr>
              <a:buFont typeface="Wingdings" pitchFamily="2" charset="2"/>
              <a:buChar char="Ø"/>
            </a:pPr>
            <a:r>
              <a:rPr lang="es-ES"/>
              <a:t>Uso de Equipo de Control y procesos de reducción de Emisiones</a:t>
            </a:r>
            <a:endParaRPr lang="en-US"/>
          </a:p>
          <a:p>
            <a:pPr>
              <a:buFont typeface="Wingdings" pitchFamily="2" charset="2"/>
              <a:buChar char="Ø"/>
            </a:pPr>
            <a:r>
              <a:rPr lang="es-ES"/>
              <a:t>Conservación de Energía: incluye modernización de empresas generadoras de electricidad, de plantas industriales, y mejoramiento de la eficiencia de procesos.</a:t>
            </a:r>
          </a:p>
          <a:p>
            <a:pPr>
              <a:buFont typeface="Wingdings" pitchFamily="2" charset="2"/>
              <a:buChar char="Ø"/>
            </a:pPr>
            <a:r>
              <a:rPr lang="es-EC"/>
              <a:t>Aumentar la vigilancia y control sobre los efectos contaminantes de sus productos.</a:t>
            </a:r>
          </a:p>
          <a:p>
            <a:pPr>
              <a:buFont typeface="Wingdings" pitchFamily="2" charset="2"/>
              <a:buChar char="Ø"/>
            </a:pPr>
            <a:r>
              <a:rPr lang="es-EC"/>
              <a:t>Ofrecer al mercado productos que durante su vida útil contaminen lo menos posible. </a:t>
            </a:r>
          </a:p>
          <a:p>
            <a:pPr>
              <a:buFont typeface="Wingdings" pitchFamily="2" charset="2"/>
              <a:buChar char="Ø"/>
            </a:pPr>
            <a:r>
              <a:rPr lang="es-EC"/>
              <a:t>Fabricar siempre que sea posible, productos reciclables o biodegradables. </a:t>
            </a:r>
          </a:p>
          <a:p>
            <a:pPr>
              <a:buFont typeface="Wingdings" pitchFamily="2" charset="2"/>
              <a:buChar char="Ø"/>
            </a:pPr>
            <a:r>
              <a:rPr lang="es-EC"/>
              <a:t>Utilizando fuentes alternativas de energía, renovables y limpias.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A3E08638-04EE-4F93-9F03-AD250AC3587F}" type="slidenum">
              <a:rPr lang="es-ES"/>
              <a:pPr/>
              <a:t>7</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436229" name="Rectangle 5"/>
          <p:cNvSpPr>
            <a:spLocks noGrp="1" noChangeArrowheads="1"/>
          </p:cNvSpPr>
          <p:nvPr>
            <p:ph type="title"/>
          </p:nvPr>
        </p:nvSpPr>
        <p:spPr>
          <a:xfrm>
            <a:off x="1150938" y="476250"/>
            <a:ext cx="7793037" cy="1081088"/>
          </a:xfrm>
        </p:spPr>
        <p:txBody>
          <a:bodyPr/>
          <a:lstStyle/>
          <a:p>
            <a:r>
              <a:rPr lang="es-EC"/>
              <a:t>Producción de energía</a:t>
            </a:r>
            <a:br>
              <a:rPr lang="es-EC"/>
            </a:br>
            <a:r>
              <a:rPr lang="es-EC"/>
              <a:t>		</a:t>
            </a:r>
            <a:r>
              <a:rPr lang="en-US"/>
              <a:t>± </a:t>
            </a:r>
            <a:r>
              <a:rPr lang="es-EC"/>
              <a:t>Contaminación atmosférica</a:t>
            </a:r>
            <a:endParaRPr lang="es-ES"/>
          </a:p>
        </p:txBody>
      </p:sp>
      <p:graphicFrame>
        <p:nvGraphicFramePr>
          <p:cNvPr id="436231" name="Object 7"/>
          <p:cNvGraphicFramePr>
            <a:graphicFrameLocks noChangeAspect="1"/>
          </p:cNvGraphicFramePr>
          <p:nvPr>
            <p:ph idx="1"/>
          </p:nvPr>
        </p:nvGraphicFramePr>
        <p:xfrm>
          <a:off x="611188" y="1916113"/>
          <a:ext cx="8208962" cy="4587875"/>
        </p:xfrm>
        <a:graphic>
          <a:graphicData uri="http://schemas.openxmlformats.org/presentationml/2006/ole">
            <p:oleObj spid="_x0000_s436231" name="Imagen de mapa de bits" r:id="rId3" imgW="5714286" imgH="3772427" progId="Paint.Picture">
              <p:embed/>
            </p:oleObj>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5F49F18B-28B0-4F46-A5F0-7B4CE3E49583}" type="slidenum">
              <a:rPr lang="es-ES"/>
              <a:pPr/>
              <a:t>70</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496642" name="Rectangle 2"/>
          <p:cNvSpPr>
            <a:spLocks noGrp="1" noChangeArrowheads="1"/>
          </p:cNvSpPr>
          <p:nvPr>
            <p:ph type="title"/>
          </p:nvPr>
        </p:nvSpPr>
        <p:spPr>
          <a:xfrm>
            <a:off x="457200" y="457200"/>
            <a:ext cx="8435975" cy="811213"/>
          </a:xfrm>
        </p:spPr>
        <p:txBody>
          <a:bodyPr/>
          <a:lstStyle/>
          <a:p>
            <a:r>
              <a:rPr lang="es-EC"/>
              <a:t>Formas de reducir la contaminación del aire </a:t>
            </a:r>
            <a:r>
              <a:rPr lang="es-EC" sz="1800" b="0"/>
              <a:t>(3)</a:t>
            </a:r>
          </a:p>
        </p:txBody>
      </p:sp>
      <p:sp>
        <p:nvSpPr>
          <p:cNvPr id="496643" name="Rectangle 3"/>
          <p:cNvSpPr>
            <a:spLocks noGrp="1" noChangeArrowheads="1"/>
          </p:cNvSpPr>
          <p:nvPr>
            <p:ph type="body" idx="1"/>
          </p:nvPr>
        </p:nvSpPr>
        <p:spPr>
          <a:xfrm>
            <a:off x="250825" y="1412875"/>
            <a:ext cx="8704263" cy="5256213"/>
          </a:xfrm>
        </p:spPr>
        <p:txBody>
          <a:bodyPr/>
          <a:lstStyle/>
          <a:p>
            <a:pPr>
              <a:spcBef>
                <a:spcPct val="35000"/>
              </a:spcBef>
              <a:spcAft>
                <a:spcPct val="35000"/>
              </a:spcAft>
              <a:buFont typeface="Wingdings" pitchFamily="2" charset="2"/>
              <a:buNone/>
            </a:pPr>
            <a:r>
              <a:rPr lang="es-EC" sz="1800" b="1"/>
              <a:t>	</a:t>
            </a:r>
            <a:r>
              <a:rPr lang="es-EC" b="1"/>
              <a:t>Aptitud de las Administraciones:</a:t>
            </a:r>
          </a:p>
          <a:p>
            <a:pPr>
              <a:buFont typeface="Wingdings" pitchFamily="2" charset="2"/>
              <a:buChar char="Ø"/>
            </a:pPr>
            <a:r>
              <a:rPr lang="es-EC"/>
              <a:t>Potenciar la plantación de árboles y controlando su poda, tala y quema de hojas.</a:t>
            </a:r>
            <a:endParaRPr lang="es-EC" b="1"/>
          </a:p>
          <a:p>
            <a:pPr>
              <a:buFont typeface="Wingdings" pitchFamily="2" charset="2"/>
              <a:buChar char="Ø"/>
            </a:pPr>
            <a:r>
              <a:rPr lang="es-EC"/>
              <a:t>Encargarse de la recogida y tratamiento de residuos sólidos urbanos.</a:t>
            </a:r>
          </a:p>
          <a:p>
            <a:pPr>
              <a:buFont typeface="Wingdings" pitchFamily="2" charset="2"/>
              <a:buChar char="Ø"/>
            </a:pPr>
            <a:r>
              <a:rPr lang="es-EC"/>
              <a:t>Controlando los vertidos de residuos, (escombros, muebles, etc.).</a:t>
            </a:r>
          </a:p>
          <a:p>
            <a:pPr>
              <a:buFont typeface="Wingdings" pitchFamily="2" charset="2"/>
              <a:buChar char="Ø"/>
            </a:pPr>
            <a:r>
              <a:rPr lang="es-EC"/>
              <a:t>Instalar y mantener redes de control, (estaciones de medida de contaminantes).</a:t>
            </a:r>
          </a:p>
          <a:p>
            <a:pPr>
              <a:buFont typeface="Wingdings" pitchFamily="2" charset="2"/>
              <a:buChar char="Ø"/>
            </a:pPr>
            <a:r>
              <a:rPr lang="es-EC"/>
              <a:t>Tomar las medidas necesarias que posibiliten la reducción de niveles de emisión de contaminantes.</a:t>
            </a:r>
          </a:p>
          <a:p>
            <a:pPr>
              <a:buFont typeface="Wingdings" pitchFamily="2" charset="2"/>
              <a:buChar char="Ø"/>
            </a:pPr>
            <a:r>
              <a:rPr lang="es-EC"/>
              <a:t>Ejerciendo control y vigilancia sobre las actividades potencialmente contaminadoras.</a:t>
            </a:r>
          </a:p>
          <a:p>
            <a:pPr>
              <a:buFont typeface="Wingdings" pitchFamily="2" charset="2"/>
              <a:buChar char="Ø"/>
            </a:pPr>
            <a:r>
              <a:rPr lang="es-EC"/>
              <a:t>Mejorar la calidad de los combustibles.</a:t>
            </a:r>
          </a:p>
          <a:p>
            <a:pPr>
              <a:buFont typeface="Wingdings" pitchFamily="2" charset="2"/>
              <a:buChar char="Ø"/>
            </a:pPr>
            <a:r>
              <a:rPr lang="es-EC"/>
              <a:t>Reglamentar en materia de contaminación ambiental.</a:t>
            </a:r>
            <a:endParaRPr lang="es-ES"/>
          </a:p>
          <a:p>
            <a:endParaRPr lang="es-EC"/>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D8129980-2E2D-4B01-92B5-CFB9C8FC29DB}" type="slidenum">
              <a:rPr lang="es-ES"/>
              <a:pPr/>
              <a:t>71</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557058" name="Rectangle 2"/>
          <p:cNvSpPr>
            <a:spLocks noGrp="1" noChangeArrowheads="1"/>
          </p:cNvSpPr>
          <p:nvPr>
            <p:ph type="title"/>
          </p:nvPr>
        </p:nvSpPr>
        <p:spPr/>
        <p:txBody>
          <a:bodyPr/>
          <a:lstStyle/>
          <a:p>
            <a:r>
              <a:rPr lang="es-EC"/>
              <a:t>…. Glosario</a:t>
            </a:r>
          </a:p>
        </p:txBody>
      </p:sp>
      <p:pic>
        <p:nvPicPr>
          <p:cNvPr id="557059" name="Picture 3" descr="DSC00349"/>
          <p:cNvPicPr>
            <a:picLocks noChangeAspect="1" noChangeArrowheads="1"/>
          </p:cNvPicPr>
          <p:nvPr>
            <p:ph sz="half" idx="1"/>
          </p:nvPr>
        </p:nvPicPr>
        <p:blipFill>
          <a:blip r:embed="rId2"/>
          <a:srcRect/>
          <a:stretch>
            <a:fillRect/>
          </a:stretch>
        </p:blipFill>
        <p:spPr>
          <a:xfrm>
            <a:off x="179388" y="2060575"/>
            <a:ext cx="4105275" cy="4176713"/>
          </a:xfrm>
          <a:noFill/>
          <a:ln/>
        </p:spPr>
      </p:pic>
      <p:sp>
        <p:nvSpPr>
          <p:cNvPr id="557060" name="Rectangle 4"/>
          <p:cNvSpPr>
            <a:spLocks noGrp="1" noChangeArrowheads="1"/>
          </p:cNvSpPr>
          <p:nvPr>
            <p:ph type="body" sz="half" idx="2"/>
          </p:nvPr>
        </p:nvSpPr>
        <p:spPr>
          <a:xfrm>
            <a:off x="4356100" y="1125538"/>
            <a:ext cx="4598988" cy="5327650"/>
          </a:xfrm>
        </p:spPr>
        <p:txBody>
          <a:bodyPr/>
          <a:lstStyle/>
          <a:p>
            <a:pPr>
              <a:spcBef>
                <a:spcPct val="50000"/>
              </a:spcBef>
              <a:buFont typeface="Wingdings" pitchFamily="2" charset="2"/>
              <a:buNone/>
            </a:pPr>
            <a:r>
              <a:rPr lang="es-ES" b="1"/>
              <a:t>Abiótico</a:t>
            </a:r>
            <a:r>
              <a:rPr lang="es-ES"/>
              <a:t> </a:t>
            </a:r>
          </a:p>
          <a:p>
            <a:pPr>
              <a:spcBef>
                <a:spcPct val="50000"/>
              </a:spcBef>
              <a:buFont typeface="Wingdings" pitchFamily="2" charset="2"/>
              <a:buNone/>
            </a:pPr>
            <a:r>
              <a:rPr lang="es-ES"/>
              <a:t>Sin vida. Puede ser un sistema que no contenga vida, o un elemento no viviente.</a:t>
            </a:r>
          </a:p>
          <a:p>
            <a:pPr algn="just">
              <a:spcBef>
                <a:spcPct val="50000"/>
              </a:spcBef>
              <a:buFont typeface="Wingdings" pitchFamily="2" charset="2"/>
              <a:buNone/>
            </a:pPr>
            <a:r>
              <a:rPr lang="es-ES" b="1"/>
              <a:t>Aguas Residuales</a:t>
            </a:r>
            <a:endParaRPr lang="es-ES"/>
          </a:p>
          <a:p>
            <a:pPr algn="just">
              <a:spcBef>
                <a:spcPct val="50000"/>
              </a:spcBef>
              <a:buFont typeface="Wingdings" pitchFamily="2" charset="2"/>
              <a:buNone/>
            </a:pPr>
            <a:r>
              <a:rPr lang="es-ES"/>
              <a:t>Son aguas provenientes de actividades domésticas, industriales, comerciales, agrícolas, pecuarias u otra actividad que, por el uso de que han sido objeto, contienen materia orgánica y otras sustancias químicas que alteran su calidad original.</a:t>
            </a:r>
          </a:p>
          <a:p>
            <a:pPr>
              <a:spcBef>
                <a:spcPct val="50000"/>
              </a:spcBef>
            </a:pPr>
            <a:endParaRPr lang="es-EC"/>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2E024887-44B6-4D7A-AEB0-FF60F4EF45A8}" type="slidenum">
              <a:rPr lang="es-ES"/>
              <a:pPr/>
              <a:t>72</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558082" name="Rectangle 2"/>
          <p:cNvSpPr>
            <a:spLocks noGrp="1" noChangeArrowheads="1"/>
          </p:cNvSpPr>
          <p:nvPr>
            <p:ph type="title"/>
          </p:nvPr>
        </p:nvSpPr>
        <p:spPr>
          <a:xfrm>
            <a:off x="457200" y="457200"/>
            <a:ext cx="8229600" cy="595313"/>
          </a:xfrm>
        </p:spPr>
        <p:txBody>
          <a:bodyPr/>
          <a:lstStyle/>
          <a:p>
            <a:r>
              <a:rPr lang="es-EC"/>
              <a:t>…. Glosario</a:t>
            </a:r>
          </a:p>
        </p:txBody>
      </p:sp>
      <p:sp>
        <p:nvSpPr>
          <p:cNvPr id="558083" name="Rectangle 3"/>
          <p:cNvSpPr>
            <a:spLocks noGrp="1" noChangeArrowheads="1"/>
          </p:cNvSpPr>
          <p:nvPr>
            <p:ph type="body" idx="1"/>
          </p:nvPr>
        </p:nvSpPr>
        <p:spPr>
          <a:xfrm>
            <a:off x="250825" y="1125538"/>
            <a:ext cx="8704263" cy="5194300"/>
          </a:xfrm>
        </p:spPr>
        <p:txBody>
          <a:bodyPr/>
          <a:lstStyle/>
          <a:p>
            <a:pPr algn="just">
              <a:lnSpc>
                <a:spcPct val="85000"/>
              </a:lnSpc>
              <a:spcBef>
                <a:spcPct val="35000"/>
              </a:spcBef>
              <a:buFont typeface="Wingdings" pitchFamily="2" charset="2"/>
              <a:buNone/>
            </a:pPr>
            <a:r>
              <a:rPr lang="es-ES" b="1"/>
              <a:t>Aerosoles:</a:t>
            </a:r>
            <a:r>
              <a:rPr lang="es-ES"/>
              <a:t> Son partículas pequeñas y sólidas de diversa composición química suspendidas en la atmósfera. Tienden a tener relaciones sinérgicas con contaminantes y su gran capacidad asociativa los hace actuar como núcleos de condensación para la formación de nubes.</a:t>
            </a:r>
          </a:p>
          <a:p>
            <a:pPr algn="just">
              <a:lnSpc>
                <a:spcPct val="85000"/>
              </a:lnSpc>
              <a:spcBef>
                <a:spcPct val="35000"/>
              </a:spcBef>
              <a:buFont typeface="Wingdings" pitchFamily="2" charset="2"/>
              <a:buNone/>
            </a:pPr>
            <a:r>
              <a:rPr lang="es-ES" b="1"/>
              <a:t>Ambiente:</a:t>
            </a:r>
            <a:r>
              <a:rPr lang="es-ES"/>
              <a:t> Es el sistema constituido por los subsistemas naturales, económicos y sociales que interrelacionan entre sí, que es susceptible de producir efectos sobre los seres vivos y las sociedades humanas, y condicionar su vida.</a:t>
            </a:r>
          </a:p>
          <a:p>
            <a:pPr algn="just">
              <a:lnSpc>
                <a:spcPct val="85000"/>
              </a:lnSpc>
              <a:spcBef>
                <a:spcPct val="35000"/>
              </a:spcBef>
              <a:buFont typeface="Wingdings" pitchFamily="2" charset="2"/>
              <a:buNone/>
            </a:pPr>
            <a:r>
              <a:rPr lang="es-ES" b="1"/>
              <a:t>Bioacumulación </a:t>
            </a:r>
          </a:p>
          <a:p>
            <a:pPr algn="just">
              <a:lnSpc>
                <a:spcPct val="85000"/>
              </a:lnSpc>
              <a:spcBef>
                <a:spcPct val="35000"/>
              </a:spcBef>
              <a:buFont typeface="Wingdings" pitchFamily="2" charset="2"/>
              <a:buNone/>
            </a:pPr>
            <a:r>
              <a:rPr lang="es-ES"/>
              <a:t>Es el proceso mediante el cual una sustancia contaminante o tóxica es introducida en la cadena alimenticia.  </a:t>
            </a:r>
          </a:p>
          <a:p>
            <a:pPr algn="just">
              <a:lnSpc>
                <a:spcPct val="85000"/>
              </a:lnSpc>
              <a:spcBef>
                <a:spcPct val="35000"/>
              </a:spcBef>
              <a:buFont typeface="Wingdings" pitchFamily="2" charset="2"/>
              <a:buNone/>
            </a:pPr>
            <a:r>
              <a:rPr lang="es-ES"/>
              <a:t>Dicha sustancia es retenida dentro del cuerpo del organismo que la consume y es concentrada en el siguiente nivel de la cadena biológica alimenticia que por lo general termina en el ser humano.</a:t>
            </a:r>
          </a:p>
          <a:p>
            <a:pPr algn="just">
              <a:lnSpc>
                <a:spcPct val="85000"/>
              </a:lnSpc>
              <a:spcBef>
                <a:spcPct val="35000"/>
              </a:spcBef>
              <a:buFont typeface="Wingdings" pitchFamily="2" charset="2"/>
              <a:buNone/>
            </a:pPr>
            <a:r>
              <a:rPr lang="es-ES" b="1"/>
              <a:t>Bioremediación</a:t>
            </a:r>
            <a:r>
              <a:rPr lang="es-ES"/>
              <a:t> </a:t>
            </a:r>
          </a:p>
          <a:p>
            <a:pPr algn="just">
              <a:lnSpc>
                <a:spcPct val="85000"/>
              </a:lnSpc>
              <a:spcBef>
                <a:spcPct val="35000"/>
              </a:spcBef>
              <a:buFont typeface="Wingdings" pitchFamily="2" charset="2"/>
              <a:buNone/>
            </a:pPr>
            <a:r>
              <a:rPr lang="es-ES"/>
              <a:t>El uso de microorganismos para transformar y destruir contaminantes en el medio ambiente.  Se está usando para tratamiento de suelos contaminados por petróleo en la región amazónica del Ecuador.</a:t>
            </a:r>
          </a:p>
          <a:p>
            <a:pPr algn="just">
              <a:lnSpc>
                <a:spcPct val="80000"/>
              </a:lnSpc>
              <a:spcBef>
                <a:spcPct val="50000"/>
              </a:spcBef>
              <a:buFont typeface="Wingdings" pitchFamily="2" charset="2"/>
              <a:buNone/>
            </a:pPr>
            <a:endParaRPr lang="es-ES"/>
          </a:p>
          <a:p>
            <a:pPr>
              <a:lnSpc>
                <a:spcPct val="80000"/>
              </a:lnSpc>
            </a:pPr>
            <a:endParaRPr lang="es-EC"/>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16B1B14D-C616-45FE-8EE2-1816580CD8AE}" type="slidenum">
              <a:rPr lang="es-ES"/>
              <a:pPr/>
              <a:t>73</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560130" name="Rectangle 2"/>
          <p:cNvSpPr>
            <a:spLocks noGrp="1" noChangeArrowheads="1"/>
          </p:cNvSpPr>
          <p:nvPr>
            <p:ph type="title"/>
          </p:nvPr>
        </p:nvSpPr>
        <p:spPr>
          <a:xfrm>
            <a:off x="457200" y="457200"/>
            <a:ext cx="8229600" cy="1243013"/>
          </a:xfrm>
        </p:spPr>
        <p:txBody>
          <a:bodyPr/>
          <a:lstStyle/>
          <a:p>
            <a:r>
              <a:rPr lang="es-EC"/>
              <a:t>Ejemplo de sustancia tóxica</a:t>
            </a:r>
            <a:br>
              <a:rPr lang="es-EC"/>
            </a:br>
            <a:r>
              <a:rPr lang="es-EC"/>
              <a:t>					Caso DDT</a:t>
            </a:r>
          </a:p>
        </p:txBody>
      </p:sp>
      <p:sp>
        <p:nvSpPr>
          <p:cNvPr id="560131" name="Rectangle 3"/>
          <p:cNvSpPr>
            <a:spLocks noGrp="1" noChangeArrowheads="1"/>
          </p:cNvSpPr>
          <p:nvPr>
            <p:ph type="body" idx="1"/>
          </p:nvPr>
        </p:nvSpPr>
        <p:spPr>
          <a:xfrm>
            <a:off x="323850" y="1844675"/>
            <a:ext cx="8631238" cy="4724400"/>
          </a:xfrm>
        </p:spPr>
        <p:txBody>
          <a:bodyPr/>
          <a:lstStyle/>
          <a:p>
            <a:pPr>
              <a:spcBef>
                <a:spcPct val="50000"/>
              </a:spcBef>
              <a:buFont typeface="Wingdings" pitchFamily="2" charset="2"/>
              <a:buChar char="Ø"/>
            </a:pPr>
            <a:r>
              <a:rPr lang="es-ES_tradnl"/>
              <a:t>Entre ellas está el DDT, que es una sustancia órgano clorada desarrollada en 1950 para controlar plagas en cultivos agrícolas y los mosquitos de la malaria. </a:t>
            </a:r>
          </a:p>
          <a:p>
            <a:pPr>
              <a:spcBef>
                <a:spcPct val="50000"/>
              </a:spcBef>
              <a:buFont typeface="Wingdings" pitchFamily="2" charset="2"/>
              <a:buChar char="Ø"/>
            </a:pPr>
            <a:r>
              <a:rPr lang="es-ES_tradnl"/>
              <a:t>En 1958 se otorgó el premio Nobel de Investigación a su inventor. </a:t>
            </a:r>
          </a:p>
          <a:p>
            <a:pPr>
              <a:spcBef>
                <a:spcPct val="50000"/>
              </a:spcBef>
              <a:buFont typeface="Wingdings" pitchFamily="2" charset="2"/>
              <a:buChar char="Ø"/>
            </a:pPr>
            <a:r>
              <a:rPr lang="es-ES_tradnl"/>
              <a:t>En 1960 se descubrió que causaba problema en la salud del ser humano y esto no compensaba su actividad biodestructora. </a:t>
            </a:r>
          </a:p>
          <a:p>
            <a:pPr>
              <a:spcBef>
                <a:spcPct val="50000"/>
              </a:spcBef>
              <a:buFont typeface="Wingdings" pitchFamily="2" charset="2"/>
              <a:buChar char="Ø"/>
            </a:pPr>
            <a:r>
              <a:rPr lang="es-ES_tradnl"/>
              <a:t>La cadena que lo conforma químicamente es muy larga y no se descompone, produciendo </a:t>
            </a:r>
            <a:r>
              <a:rPr lang="es-ES_tradnl" b="1"/>
              <a:t>bioacumulación</a:t>
            </a:r>
            <a:r>
              <a:rPr lang="es-ES_tradnl"/>
              <a:t> (acumulación en el organismo) y </a:t>
            </a:r>
            <a:r>
              <a:rPr lang="es-ES_tradnl" b="1"/>
              <a:t>biomagnificación</a:t>
            </a:r>
            <a:r>
              <a:rPr lang="es-ES_tradnl"/>
              <a:t> (pasar de nivel en la cadena trófica alimenticia).</a:t>
            </a:r>
          </a:p>
          <a:p>
            <a:pPr>
              <a:spcBef>
                <a:spcPct val="50000"/>
              </a:spcBef>
              <a:buFont typeface="Wingdings" pitchFamily="2" charset="2"/>
              <a:buChar char="Ø"/>
            </a:pPr>
            <a:r>
              <a:rPr lang="es-ES" sz="1200" b="1">
                <a:solidFill>
                  <a:srgbClr val="FF3300"/>
                </a:solidFill>
              </a:rPr>
              <a:t>(Ver figura adjunta sobre bioacumulación de pesticidas en cadena trófica de un estuario)</a:t>
            </a:r>
          </a:p>
          <a:p>
            <a:endParaRPr lang="es-EC" sz="18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EC6C64FA-41EF-48CD-8432-C004D9419C0B}" type="slidenum">
              <a:rPr lang="es-ES"/>
              <a:pPr/>
              <a:t>74</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561154" name="Rectangle 2"/>
          <p:cNvSpPr>
            <a:spLocks noGrp="1" noChangeArrowheads="1"/>
          </p:cNvSpPr>
          <p:nvPr>
            <p:ph type="title"/>
          </p:nvPr>
        </p:nvSpPr>
        <p:spPr>
          <a:xfrm>
            <a:off x="827088" y="188913"/>
            <a:ext cx="8081962" cy="1084262"/>
          </a:xfrm>
        </p:spPr>
        <p:txBody>
          <a:bodyPr/>
          <a:lstStyle/>
          <a:p>
            <a:r>
              <a:rPr lang="es-ES" sz="2400"/>
              <a:t>Bioacumulación de pesticidas en cadena trófica de un estuario</a:t>
            </a:r>
          </a:p>
        </p:txBody>
      </p:sp>
      <p:pic>
        <p:nvPicPr>
          <p:cNvPr id="561155" name="Picture 3"/>
          <p:cNvPicPr>
            <a:picLocks noChangeAspect="1" noChangeArrowheads="1"/>
          </p:cNvPicPr>
          <p:nvPr>
            <p:ph idx="1"/>
          </p:nvPr>
        </p:nvPicPr>
        <p:blipFill>
          <a:blip r:embed="rId2"/>
          <a:srcRect/>
          <a:stretch>
            <a:fillRect/>
          </a:stretch>
        </p:blipFill>
        <p:spPr>
          <a:xfrm>
            <a:off x="0" y="1412875"/>
            <a:ext cx="9144000" cy="5489575"/>
          </a:xfrm>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059D2090-8F43-4A15-80E6-372AC1B34D47}" type="slidenum">
              <a:rPr lang="es-ES"/>
              <a:pPr/>
              <a:t>75</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563202" name="Rectangle 2"/>
          <p:cNvSpPr>
            <a:spLocks noGrp="1" noChangeArrowheads="1"/>
          </p:cNvSpPr>
          <p:nvPr>
            <p:ph type="body" idx="1"/>
          </p:nvPr>
        </p:nvSpPr>
        <p:spPr>
          <a:xfrm>
            <a:off x="323850" y="1484313"/>
            <a:ext cx="8496300" cy="5041900"/>
          </a:xfrm>
        </p:spPr>
        <p:txBody>
          <a:bodyPr/>
          <a:lstStyle/>
          <a:p>
            <a:pPr algn="just">
              <a:spcBef>
                <a:spcPct val="50000"/>
              </a:spcBef>
              <a:buFont typeface="Wingdings" pitchFamily="2" charset="2"/>
              <a:buNone/>
            </a:pPr>
            <a:r>
              <a:rPr lang="es-ES" b="1"/>
              <a:t>Contaminantes:</a:t>
            </a:r>
            <a:r>
              <a:rPr lang="es-ES"/>
              <a:t> Toda energía o sustancia química, física o biológica, que por su naturaleza o concentración pueda alterar o modificar agresivamente las características naturales del medio ambiente.</a:t>
            </a:r>
            <a:endParaRPr lang="es-ES" b="1"/>
          </a:p>
          <a:p>
            <a:pPr algn="just">
              <a:spcBef>
                <a:spcPct val="50000"/>
              </a:spcBef>
              <a:buFont typeface="Wingdings" pitchFamily="2" charset="2"/>
              <a:buNone/>
            </a:pPr>
            <a:r>
              <a:rPr lang="es-ES" b="1"/>
              <a:t>Contaminantes primarios:</a:t>
            </a:r>
            <a:r>
              <a:rPr lang="es-ES"/>
              <a:t> Son sustancias producidas por la actividad humana o la naturaleza que entran directamente a la atmósfera alterando su composición normal.</a:t>
            </a:r>
            <a:endParaRPr lang="es-ES" b="1"/>
          </a:p>
          <a:p>
            <a:pPr algn="just">
              <a:spcBef>
                <a:spcPct val="50000"/>
              </a:spcBef>
              <a:buFont typeface="Wingdings" pitchFamily="2" charset="2"/>
              <a:buNone/>
            </a:pPr>
            <a:r>
              <a:rPr lang="es-ES" b="1"/>
              <a:t>Contaminante secundario:</a:t>
            </a:r>
            <a:r>
              <a:rPr lang="es-ES"/>
              <a:t> Son sustancias que se forman en la atmósfera cuando un contaminante primario reacciona con otros componentes presentes en el aire.</a:t>
            </a:r>
          </a:p>
          <a:p>
            <a:pPr algn="just">
              <a:spcBef>
                <a:spcPct val="50000"/>
              </a:spcBef>
              <a:buFont typeface="Wingdings" pitchFamily="2" charset="2"/>
              <a:buNone/>
            </a:pPr>
            <a:r>
              <a:rPr lang="es-ES" b="1"/>
              <a:t>Reciclaje:</a:t>
            </a:r>
            <a:r>
              <a:rPr lang="es-ES"/>
              <a:t> Método de tratamiento que consiste en la transformación de los residuos con fines productivos y de reutilización.</a:t>
            </a:r>
          </a:p>
          <a:p>
            <a:pPr algn="just">
              <a:lnSpc>
                <a:spcPct val="90000"/>
              </a:lnSpc>
            </a:pPr>
            <a:endParaRPr lang="es-ES"/>
          </a:p>
        </p:txBody>
      </p:sp>
      <p:sp>
        <p:nvSpPr>
          <p:cNvPr id="563203" name="Rectangle 3"/>
          <p:cNvSpPr>
            <a:spLocks noGrp="1" noChangeArrowheads="1"/>
          </p:cNvSpPr>
          <p:nvPr>
            <p:ph type="title"/>
          </p:nvPr>
        </p:nvSpPr>
        <p:spPr>
          <a:xfrm>
            <a:off x="457200" y="457200"/>
            <a:ext cx="8229600" cy="739775"/>
          </a:xfrm>
        </p:spPr>
        <p:txBody>
          <a:bodyPr/>
          <a:lstStyle/>
          <a:p>
            <a:r>
              <a:rPr lang="es-EC"/>
              <a:t>… Glosario</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785E8813-D117-4459-9E98-9D247C5A9454}" type="slidenum">
              <a:rPr lang="es-ES"/>
              <a:pPr/>
              <a:t>76</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564226" name="Rectangle 2"/>
          <p:cNvSpPr>
            <a:spLocks noGrp="1" noChangeArrowheads="1"/>
          </p:cNvSpPr>
          <p:nvPr>
            <p:ph type="body" idx="1"/>
          </p:nvPr>
        </p:nvSpPr>
        <p:spPr>
          <a:xfrm>
            <a:off x="179388" y="1125538"/>
            <a:ext cx="8785225" cy="5399087"/>
          </a:xfrm>
        </p:spPr>
        <p:txBody>
          <a:bodyPr/>
          <a:lstStyle/>
          <a:p>
            <a:pPr algn="just">
              <a:spcBef>
                <a:spcPct val="50000"/>
              </a:spcBef>
              <a:buSzTx/>
              <a:buFont typeface="Wingdings" pitchFamily="2" charset="2"/>
              <a:buChar char="ü"/>
            </a:pPr>
            <a:r>
              <a:rPr lang="es-ES" b="1"/>
              <a:t>Desecho Peligroso o Tóxico: </a:t>
            </a:r>
            <a:r>
              <a:rPr lang="es-ES"/>
              <a:t>Los desechos peligrosos o tóxicos han sido definidos como desechos o combinación de desechos que poseen una amenaza sustancial presente o potencial a los seres humanos u otros organismos vivientes debido a que dichos desechos son no degradables o persistentes en la naturaleza. Los desechos peligrosos pueden:</a:t>
            </a:r>
          </a:p>
          <a:p>
            <a:pPr marL="1022350" lvl="2" indent="-350838" algn="just">
              <a:lnSpc>
                <a:spcPct val="80000"/>
              </a:lnSpc>
              <a:spcBef>
                <a:spcPct val="50000"/>
              </a:spcBef>
              <a:buClr>
                <a:schemeClr val="tx1"/>
              </a:buClr>
              <a:buSzTx/>
              <a:buFont typeface="Wingdings" pitchFamily="2" charset="2"/>
              <a:buChar char="ü"/>
            </a:pPr>
            <a:r>
              <a:rPr lang="es-ES" sz="2000" b="0"/>
              <a:t>Ser Bioacumulados o biomagnificados,</a:t>
            </a:r>
          </a:p>
          <a:p>
            <a:pPr marL="1022350" lvl="2" indent="-350838" algn="just">
              <a:lnSpc>
                <a:spcPct val="80000"/>
              </a:lnSpc>
              <a:spcBef>
                <a:spcPct val="50000"/>
              </a:spcBef>
              <a:buClr>
                <a:schemeClr val="tx1"/>
              </a:buClr>
              <a:buSzTx/>
              <a:buFont typeface="Wingdings" pitchFamily="2" charset="2"/>
              <a:buChar char="ü"/>
            </a:pPr>
            <a:r>
              <a:rPr lang="es-ES" sz="2000" b="0"/>
              <a:t>Ser Letales,</a:t>
            </a:r>
          </a:p>
          <a:p>
            <a:pPr marL="1022350" lvl="2" indent="-350838" algn="just">
              <a:lnSpc>
                <a:spcPct val="80000"/>
              </a:lnSpc>
              <a:spcBef>
                <a:spcPct val="50000"/>
              </a:spcBef>
              <a:buClr>
                <a:schemeClr val="tx1"/>
              </a:buClr>
              <a:buSzTx/>
              <a:buFont typeface="Wingdings" pitchFamily="2" charset="2"/>
              <a:buChar char="ü"/>
            </a:pPr>
            <a:r>
              <a:rPr lang="es-ES" sz="2000" b="0"/>
              <a:t>Causar un efecto perjudicial acumulativo</a:t>
            </a:r>
            <a:r>
              <a:rPr lang="es-ES" sz="2000"/>
              <a:t>.</a:t>
            </a:r>
          </a:p>
          <a:p>
            <a:pPr algn="just">
              <a:lnSpc>
                <a:spcPct val="80000"/>
              </a:lnSpc>
              <a:spcBef>
                <a:spcPct val="50000"/>
              </a:spcBef>
              <a:buSzTx/>
              <a:buFont typeface="Wingdings" pitchFamily="2" charset="2"/>
              <a:buChar char="ü"/>
            </a:pPr>
            <a:r>
              <a:rPr lang="es-ES"/>
              <a:t>Las siguientes propiedades son usadas para definir un desecho peligroso:</a:t>
            </a:r>
          </a:p>
          <a:p>
            <a:pPr marL="669925" lvl="1" indent="-325438" algn="just">
              <a:lnSpc>
                <a:spcPct val="80000"/>
              </a:lnSpc>
              <a:spcBef>
                <a:spcPct val="50000"/>
              </a:spcBef>
              <a:buClr>
                <a:srgbClr val="FF3300"/>
              </a:buClr>
              <a:buSzPct val="75000"/>
              <a:buFont typeface="Wingdings" pitchFamily="2" charset="2"/>
              <a:buChar char="Ø"/>
            </a:pPr>
            <a:r>
              <a:rPr lang="es-ES"/>
              <a:t>Corrosividad,</a:t>
            </a:r>
          </a:p>
          <a:p>
            <a:pPr marL="669925" lvl="1" indent="-325438" algn="just">
              <a:lnSpc>
                <a:spcPct val="80000"/>
              </a:lnSpc>
              <a:spcBef>
                <a:spcPct val="50000"/>
              </a:spcBef>
              <a:buClr>
                <a:srgbClr val="FF3300"/>
              </a:buClr>
              <a:buSzPct val="75000"/>
              <a:buFont typeface="Wingdings" pitchFamily="2" charset="2"/>
              <a:buChar char="Ø"/>
            </a:pPr>
            <a:r>
              <a:rPr lang="es-ES"/>
              <a:t>Reactividad,</a:t>
            </a:r>
          </a:p>
          <a:p>
            <a:pPr marL="669925" lvl="1" indent="-325438" algn="just">
              <a:lnSpc>
                <a:spcPct val="80000"/>
              </a:lnSpc>
              <a:spcBef>
                <a:spcPct val="50000"/>
              </a:spcBef>
              <a:buClr>
                <a:srgbClr val="FF3300"/>
              </a:buClr>
              <a:buSzPct val="75000"/>
              <a:buFont typeface="Wingdings" pitchFamily="2" charset="2"/>
              <a:buChar char="Ø"/>
            </a:pPr>
            <a:r>
              <a:rPr lang="es-ES"/>
              <a:t>Flamabilidad,</a:t>
            </a:r>
          </a:p>
          <a:p>
            <a:pPr marL="669925" lvl="1" indent="-325438" algn="just">
              <a:lnSpc>
                <a:spcPct val="80000"/>
              </a:lnSpc>
              <a:spcBef>
                <a:spcPct val="50000"/>
              </a:spcBef>
              <a:buClr>
                <a:srgbClr val="FF3300"/>
              </a:buClr>
              <a:buSzPct val="75000"/>
              <a:buFont typeface="Wingdings" pitchFamily="2" charset="2"/>
              <a:buChar char="Ø"/>
            </a:pPr>
            <a:r>
              <a:rPr lang="es-ES"/>
              <a:t>Toxicidad,</a:t>
            </a:r>
          </a:p>
          <a:p>
            <a:pPr marL="669925" lvl="1" indent="-325438" algn="just">
              <a:lnSpc>
                <a:spcPct val="80000"/>
              </a:lnSpc>
              <a:spcBef>
                <a:spcPct val="50000"/>
              </a:spcBef>
              <a:buClr>
                <a:srgbClr val="FF3300"/>
              </a:buClr>
              <a:buSzPct val="75000"/>
              <a:buFont typeface="Wingdings" pitchFamily="2" charset="2"/>
              <a:buChar char="Ø"/>
            </a:pPr>
            <a:r>
              <a:rPr lang="es-ES"/>
              <a:t>Carcinogenicidad.</a:t>
            </a:r>
          </a:p>
        </p:txBody>
      </p:sp>
      <p:sp>
        <p:nvSpPr>
          <p:cNvPr id="564227" name="Rectangle 3"/>
          <p:cNvSpPr>
            <a:spLocks noGrp="1" noChangeArrowheads="1"/>
          </p:cNvSpPr>
          <p:nvPr>
            <p:ph type="title"/>
          </p:nvPr>
        </p:nvSpPr>
        <p:spPr>
          <a:xfrm>
            <a:off x="457200" y="457200"/>
            <a:ext cx="8229600" cy="595313"/>
          </a:xfrm>
        </p:spPr>
        <p:txBody>
          <a:bodyPr/>
          <a:lstStyle/>
          <a:p>
            <a:r>
              <a:rPr lang="es-EC"/>
              <a:t>…. Glosario</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6D83673C-B75E-42A3-9166-7A06F33B43EF}" type="slidenum">
              <a:rPr lang="es-ES"/>
              <a:pPr/>
              <a:t>77</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565250" name="Rectangle 2"/>
          <p:cNvSpPr>
            <a:spLocks noGrp="1" noChangeArrowheads="1"/>
          </p:cNvSpPr>
          <p:nvPr>
            <p:ph type="body" sz="half" idx="1"/>
          </p:nvPr>
        </p:nvSpPr>
        <p:spPr>
          <a:xfrm>
            <a:off x="179388" y="1628775"/>
            <a:ext cx="5761037" cy="4752975"/>
          </a:xfrm>
        </p:spPr>
        <p:txBody>
          <a:bodyPr/>
          <a:lstStyle/>
          <a:p>
            <a:pPr algn="just">
              <a:spcBef>
                <a:spcPct val="35000"/>
              </a:spcBef>
              <a:buFont typeface="Wingdings" pitchFamily="2" charset="2"/>
              <a:buNone/>
            </a:pPr>
            <a:r>
              <a:rPr lang="es-ES" b="1"/>
              <a:t>Ecología:</a:t>
            </a:r>
            <a:r>
              <a:rPr lang="es-ES"/>
              <a:t> Ciencia que estudia las interacciones entre los seres vivos con su ambiente.</a:t>
            </a:r>
            <a:r>
              <a:rPr lang="es-ES" b="1"/>
              <a:t> </a:t>
            </a:r>
            <a:r>
              <a:rPr lang="es-ES"/>
              <a:t>Ciencia que estudia a los seres vivos en sus distintos niveles de organización y sus interrelaciones entre ellos y con el medio ambiente.</a:t>
            </a:r>
            <a:endParaRPr lang="es-ES" b="1"/>
          </a:p>
          <a:p>
            <a:pPr algn="just">
              <a:spcBef>
                <a:spcPct val="35000"/>
              </a:spcBef>
              <a:buFont typeface="Wingdings" pitchFamily="2" charset="2"/>
              <a:buNone/>
            </a:pPr>
            <a:r>
              <a:rPr lang="es-ES" b="1"/>
              <a:t>Ecosistema:</a:t>
            </a:r>
            <a:r>
              <a:rPr lang="es-ES"/>
              <a:t> Complejo dinámico de comunidades vegetales, animales y de microorganismos y su medio físico que interactúan como una unidad funcional. </a:t>
            </a:r>
          </a:p>
          <a:p>
            <a:pPr algn="just">
              <a:spcBef>
                <a:spcPct val="40000"/>
              </a:spcBef>
              <a:buFont typeface="Wingdings" pitchFamily="2" charset="2"/>
              <a:buNone/>
            </a:pPr>
            <a:r>
              <a:rPr lang="es-ES"/>
              <a:t>La unidad funcional básica de interacción de los organismos vivos entre sí y de éstos con el ambiente, en un espacio y tiempo determinados</a:t>
            </a:r>
            <a:r>
              <a:rPr lang="es-ES" sz="1800"/>
              <a:t>.</a:t>
            </a:r>
            <a:endParaRPr lang="es-ES" sz="1800" b="1"/>
          </a:p>
          <a:p>
            <a:pPr algn="just">
              <a:lnSpc>
                <a:spcPct val="90000"/>
              </a:lnSpc>
              <a:buFont typeface="Wingdings" pitchFamily="2" charset="2"/>
              <a:buNone/>
            </a:pPr>
            <a:endParaRPr lang="es-ES" sz="1800" b="1"/>
          </a:p>
        </p:txBody>
      </p:sp>
      <p:pic>
        <p:nvPicPr>
          <p:cNvPr id="565251" name="Picture 3" descr="http://www.bosquevibo.org.mx/foto02.jpg"/>
          <p:cNvPicPr>
            <a:picLocks noChangeAspect="1" noChangeArrowheads="1"/>
          </p:cNvPicPr>
          <p:nvPr>
            <p:ph sz="half" idx="2"/>
          </p:nvPr>
        </p:nvPicPr>
        <p:blipFill>
          <a:blip r:embed="rId2" r:link="rId3"/>
          <a:srcRect/>
          <a:stretch>
            <a:fillRect/>
          </a:stretch>
        </p:blipFill>
        <p:spPr>
          <a:xfrm>
            <a:off x="6084888" y="1916113"/>
            <a:ext cx="2855912" cy="4608512"/>
          </a:xfrm>
          <a:noFill/>
          <a:ln/>
        </p:spPr>
      </p:pic>
      <p:sp>
        <p:nvSpPr>
          <p:cNvPr id="565252" name="Rectangle 4"/>
          <p:cNvSpPr>
            <a:spLocks noGrp="1" noChangeArrowheads="1"/>
          </p:cNvSpPr>
          <p:nvPr>
            <p:ph type="title"/>
          </p:nvPr>
        </p:nvSpPr>
        <p:spPr>
          <a:xfrm>
            <a:off x="457200" y="457200"/>
            <a:ext cx="8229600" cy="1027113"/>
          </a:xfrm>
        </p:spPr>
        <p:txBody>
          <a:bodyPr/>
          <a:lstStyle/>
          <a:p>
            <a:r>
              <a:rPr lang="es-EC"/>
              <a:t>…. Glosario</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AD21E1A9-CBAD-402A-81B8-5D912B37CBC9}" type="slidenum">
              <a:rPr lang="es-ES"/>
              <a:pPr/>
              <a:t>78</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566274" name="Rectangle 2"/>
          <p:cNvSpPr>
            <a:spLocks noGrp="1" noChangeArrowheads="1"/>
          </p:cNvSpPr>
          <p:nvPr>
            <p:ph type="body" idx="1"/>
          </p:nvPr>
        </p:nvSpPr>
        <p:spPr>
          <a:xfrm>
            <a:off x="250825" y="1341438"/>
            <a:ext cx="8642350" cy="5327650"/>
          </a:xfrm>
        </p:spPr>
        <p:txBody>
          <a:bodyPr/>
          <a:lstStyle/>
          <a:p>
            <a:pPr algn="just">
              <a:lnSpc>
                <a:spcPct val="80000"/>
              </a:lnSpc>
            </a:pPr>
            <a:endParaRPr lang="es-ES" sz="1400" b="1"/>
          </a:p>
          <a:p>
            <a:pPr algn="just">
              <a:lnSpc>
                <a:spcPct val="90000"/>
              </a:lnSpc>
              <a:spcBef>
                <a:spcPct val="50000"/>
              </a:spcBef>
              <a:buClr>
                <a:srgbClr val="FF3300"/>
              </a:buClr>
              <a:buFont typeface="Wingdings" pitchFamily="2" charset="2"/>
              <a:buChar char="q"/>
            </a:pPr>
            <a:r>
              <a:rPr lang="es-ES" b="1"/>
              <a:t>Educación Ambiental:</a:t>
            </a:r>
            <a:r>
              <a:rPr lang="es-ES"/>
              <a:t> El proceso permanente de carácter interdisciplinario, orientado a la formación de una ciudadanía que reconozca valores, aclare conceptos y desarrolle las habilidades y actitudes necesarias para una convivencia armónica entre seres humanos, su cultura y su medio biofísico circundante.</a:t>
            </a:r>
          </a:p>
          <a:p>
            <a:pPr algn="just">
              <a:lnSpc>
                <a:spcPct val="90000"/>
              </a:lnSpc>
              <a:spcBef>
                <a:spcPct val="50000"/>
              </a:spcBef>
              <a:buClr>
                <a:srgbClr val="FF3300"/>
              </a:buClr>
              <a:buFont typeface="Wingdings" pitchFamily="2" charset="2"/>
              <a:buChar char="q"/>
            </a:pPr>
            <a:r>
              <a:rPr lang="es-ES" b="1"/>
              <a:t>Enfermedad:</a:t>
            </a:r>
            <a:r>
              <a:rPr lang="es-ES"/>
              <a:t> Alteración o desviación del estado fisiológico en una o varias partes del cuerpo, por causas en general conocidas, manifestada por síntomas y signos característicos, y cuya evolución es mas o menos previsible.</a:t>
            </a:r>
            <a:endParaRPr lang="es-ES" b="1"/>
          </a:p>
          <a:p>
            <a:pPr algn="just">
              <a:lnSpc>
                <a:spcPct val="90000"/>
              </a:lnSpc>
              <a:spcBef>
                <a:spcPct val="50000"/>
              </a:spcBef>
              <a:buClr>
                <a:srgbClr val="FF3300"/>
              </a:buClr>
              <a:buFont typeface="Wingdings" pitchFamily="2" charset="2"/>
              <a:buChar char="q"/>
            </a:pPr>
            <a:r>
              <a:rPr lang="es-ES" b="1"/>
              <a:t>Especie:</a:t>
            </a:r>
            <a:r>
              <a:rPr lang="es-ES"/>
              <a:t> Clasificación taxonómica formada por el conjunto de poblaciones naturales que pueden hibridarse entre sí real o potencialmente. Se determina de forma empírica: dos individuos pertenecen a la misma especie si pueden generar descendencia reproducible; en caso contrario son de especies diferentes.</a:t>
            </a:r>
          </a:p>
        </p:txBody>
      </p:sp>
      <p:sp>
        <p:nvSpPr>
          <p:cNvPr id="566275" name="Rectangle 3"/>
          <p:cNvSpPr>
            <a:spLocks noGrp="1" noChangeArrowheads="1"/>
          </p:cNvSpPr>
          <p:nvPr>
            <p:ph type="title"/>
          </p:nvPr>
        </p:nvSpPr>
        <p:spPr>
          <a:xfrm>
            <a:off x="457200" y="457200"/>
            <a:ext cx="8229600" cy="1127125"/>
          </a:xfrm>
        </p:spPr>
        <p:txBody>
          <a:bodyPr/>
          <a:lstStyle/>
          <a:p>
            <a:r>
              <a:rPr lang="es-EC"/>
              <a:t>….. Glosario</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94C0DDA5-EC21-4625-B509-9864E0687BCE}" type="slidenum">
              <a:rPr lang="es-ES"/>
              <a:pPr/>
              <a:t>79</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568322" name="Rectangle 2"/>
          <p:cNvSpPr>
            <a:spLocks noGrp="1" noChangeArrowheads="1"/>
          </p:cNvSpPr>
          <p:nvPr>
            <p:ph type="body" idx="1"/>
          </p:nvPr>
        </p:nvSpPr>
        <p:spPr>
          <a:xfrm>
            <a:off x="179388" y="1628775"/>
            <a:ext cx="8713787" cy="5229225"/>
          </a:xfrm>
        </p:spPr>
        <p:txBody>
          <a:bodyPr/>
          <a:lstStyle/>
          <a:p>
            <a:pPr algn="just">
              <a:spcBef>
                <a:spcPct val="50000"/>
              </a:spcBef>
              <a:buFont typeface="Wingdings" pitchFamily="2" charset="2"/>
              <a:buNone/>
            </a:pPr>
            <a:r>
              <a:rPr lang="es-ES" b="1"/>
              <a:t>Licencia Ambiental:</a:t>
            </a:r>
            <a:r>
              <a:rPr lang="es-ES"/>
              <a:t> Documento de autorización, otorgado por el Ministerio del Ambiente, o sus delegados, como resultado de la presentación y evaluación de un informe preventivo, o estudio de impacto ambiental, cuando previamente a la realización de una obra o actividad se cumplan los requisitos establecidos en la Ley para evitar o minimizar y restaurar o compensar los daños ambientales que las mismas puedan ocasionar.</a:t>
            </a:r>
          </a:p>
          <a:p>
            <a:pPr algn="just">
              <a:spcBef>
                <a:spcPct val="50000"/>
              </a:spcBef>
              <a:buFont typeface="Wingdings" pitchFamily="2" charset="2"/>
              <a:buNone/>
            </a:pPr>
            <a:r>
              <a:rPr lang="es-ES" b="1"/>
              <a:t>Impacto ambiental:</a:t>
            </a:r>
            <a:r>
              <a:rPr lang="es-ES"/>
              <a:t> Cualquier cambio neto, positivo o negativo, que se provoca sobre el ambiente como consecuencia, directa o indirecta, de acciones antrópicas susceptibles de producir alteraciones que afecten la salud, la capacidad productiva de los recursos naturales y los procesos ecológicos esenciales.</a:t>
            </a:r>
          </a:p>
          <a:p>
            <a:pPr algn="just">
              <a:spcBef>
                <a:spcPct val="50000"/>
              </a:spcBef>
              <a:buFont typeface="Wingdings" pitchFamily="2" charset="2"/>
              <a:buNone/>
            </a:pPr>
            <a:endParaRPr lang="es-ES" b="1"/>
          </a:p>
        </p:txBody>
      </p:sp>
      <p:sp>
        <p:nvSpPr>
          <p:cNvPr id="568323" name="Rectangle 3"/>
          <p:cNvSpPr>
            <a:spLocks noGrp="1" noChangeArrowheads="1"/>
          </p:cNvSpPr>
          <p:nvPr>
            <p:ph type="title"/>
          </p:nvPr>
        </p:nvSpPr>
        <p:spPr>
          <a:xfrm>
            <a:off x="457200" y="457200"/>
            <a:ext cx="8229600" cy="884238"/>
          </a:xfrm>
        </p:spPr>
        <p:txBody>
          <a:bodyPr/>
          <a:lstStyle/>
          <a:p>
            <a:r>
              <a:rPr lang="es-EC"/>
              <a:t>….. Glosario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9BAD461D-ACA5-485F-A47C-06052185B679}" type="slidenum">
              <a:rPr lang="es-ES"/>
              <a:pPr/>
              <a:t>8</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363522" name="Rectangle 2"/>
          <p:cNvSpPr>
            <a:spLocks noGrp="1" noChangeArrowheads="1"/>
          </p:cNvSpPr>
          <p:nvPr>
            <p:ph type="title"/>
          </p:nvPr>
        </p:nvSpPr>
        <p:spPr/>
        <p:txBody>
          <a:bodyPr/>
          <a:lstStyle/>
          <a:p>
            <a:r>
              <a:rPr lang="es-EC"/>
              <a:t>Origen de la </a:t>
            </a:r>
            <a:br>
              <a:rPr lang="es-EC"/>
            </a:br>
            <a:r>
              <a:rPr lang="es-EC"/>
              <a:t>		Contaminación atmosférica</a:t>
            </a:r>
          </a:p>
        </p:txBody>
      </p:sp>
      <p:sp>
        <p:nvSpPr>
          <p:cNvPr id="363523" name="Rectangle 3"/>
          <p:cNvSpPr>
            <a:spLocks noGrp="1" noChangeArrowheads="1"/>
          </p:cNvSpPr>
          <p:nvPr>
            <p:ph type="body" idx="1"/>
          </p:nvPr>
        </p:nvSpPr>
        <p:spPr>
          <a:xfrm>
            <a:off x="468313" y="1844675"/>
            <a:ext cx="8486775" cy="4287838"/>
          </a:xfrm>
        </p:spPr>
        <p:txBody>
          <a:bodyPr/>
          <a:lstStyle/>
          <a:p>
            <a:pPr>
              <a:spcBef>
                <a:spcPct val="50000"/>
              </a:spcBef>
              <a:buFont typeface="Wingdings" pitchFamily="2" charset="2"/>
              <a:buChar char="Ø"/>
            </a:pPr>
            <a:r>
              <a:rPr lang="es-ES" sz="2400"/>
              <a:t>La contaminación atmosférica es generada por varias causas, siendo las más importantes:</a:t>
            </a:r>
          </a:p>
          <a:p>
            <a:pPr lvl="1">
              <a:spcBef>
                <a:spcPct val="50000"/>
              </a:spcBef>
              <a:buClr>
                <a:srgbClr val="FF3300"/>
              </a:buClr>
              <a:buSzPct val="75000"/>
              <a:buFont typeface="Wingdings" pitchFamily="2" charset="2"/>
              <a:buChar char="q"/>
            </a:pPr>
            <a:r>
              <a:rPr lang="es-ES" sz="2000"/>
              <a:t>la lluvia ácida, </a:t>
            </a:r>
          </a:p>
          <a:p>
            <a:pPr lvl="1">
              <a:spcBef>
                <a:spcPct val="50000"/>
              </a:spcBef>
              <a:buClr>
                <a:srgbClr val="FF3300"/>
              </a:buClr>
              <a:buSzPct val="75000"/>
              <a:buFont typeface="Wingdings" pitchFamily="2" charset="2"/>
              <a:buChar char="q"/>
            </a:pPr>
            <a:r>
              <a:rPr lang="es-ES" sz="2000"/>
              <a:t>el calentamiento global,</a:t>
            </a:r>
          </a:p>
          <a:p>
            <a:pPr lvl="1">
              <a:spcBef>
                <a:spcPct val="50000"/>
              </a:spcBef>
              <a:buClr>
                <a:srgbClr val="FF3300"/>
              </a:buClr>
              <a:buSzPct val="75000"/>
              <a:buFont typeface="Wingdings" pitchFamily="2" charset="2"/>
              <a:buChar char="q"/>
            </a:pPr>
            <a:r>
              <a:rPr lang="es-ES" sz="2000"/>
              <a:t> y los fragmentos de polvos atmosféricos; producidos a su vez por la utilización a gran escala de los combustibles fósiles, que son los mayores contaminantes del aire. </a:t>
            </a:r>
          </a:p>
          <a:p>
            <a:pPr>
              <a:spcBef>
                <a:spcPct val="50000"/>
              </a:spcBef>
              <a:buFont typeface="Wingdings" pitchFamily="2" charset="2"/>
              <a:buChar char="Ø"/>
            </a:pPr>
            <a:r>
              <a:rPr lang="es-ES" sz="2400"/>
              <a:t>Los efectos que estos agentes provocan tienen lugar en dos medios: medio abiótico y medio biótico.</a:t>
            </a:r>
            <a:endParaRPr lang="es-MX" sz="2400"/>
          </a:p>
          <a:p>
            <a:pPr>
              <a:spcBef>
                <a:spcPct val="50000"/>
              </a:spcBef>
              <a:buFont typeface="Wingdings" pitchFamily="2" charset="2"/>
              <a:buChar char="Ø"/>
            </a:pPr>
            <a:endParaRPr lang="es-ES" sz="2400"/>
          </a:p>
          <a:p>
            <a:endParaRPr lang="es-EC" sz="2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0"/>
          </p:nvPr>
        </p:nvSpPr>
        <p:spPr/>
        <p:txBody>
          <a:bodyPr/>
          <a:lstStyle/>
          <a:p>
            <a:r>
              <a:rPr lang="es-ES"/>
              <a:t>Contaminación Ambiental. FIMCM-ESPOL</a:t>
            </a:r>
          </a:p>
        </p:txBody>
      </p:sp>
      <p:sp>
        <p:nvSpPr>
          <p:cNvPr id="7" name="6 Marcador de número de diapositiva"/>
          <p:cNvSpPr>
            <a:spLocks noGrp="1"/>
          </p:cNvSpPr>
          <p:nvPr>
            <p:ph type="sldNum" sz="quarter" idx="11"/>
          </p:nvPr>
        </p:nvSpPr>
        <p:spPr/>
        <p:txBody>
          <a:bodyPr/>
          <a:lstStyle/>
          <a:p>
            <a:fld id="{7F4EF854-5308-4822-976B-4C1D6620E684}" type="slidenum">
              <a:rPr lang="es-ES"/>
              <a:pPr/>
              <a:t>80</a:t>
            </a:fld>
            <a:endParaRPr lang="es-ES"/>
          </a:p>
        </p:txBody>
      </p:sp>
      <p:sp>
        <p:nvSpPr>
          <p:cNvPr id="8" name="7 Marcador de fecha"/>
          <p:cNvSpPr>
            <a:spLocks noGrp="1"/>
          </p:cNvSpPr>
          <p:nvPr>
            <p:ph type="dt" sz="half" idx="12"/>
          </p:nvPr>
        </p:nvSpPr>
        <p:spPr/>
        <p:txBody>
          <a:bodyPr/>
          <a:lstStyle/>
          <a:p>
            <a:r>
              <a:rPr lang="es-ES"/>
              <a:t>Jose V. Chang Gómez</a:t>
            </a:r>
          </a:p>
        </p:txBody>
      </p:sp>
      <p:sp>
        <p:nvSpPr>
          <p:cNvPr id="569346" name="Rectangle 2"/>
          <p:cNvSpPr>
            <a:spLocks noGrp="1" noChangeArrowheads="1"/>
          </p:cNvSpPr>
          <p:nvPr>
            <p:ph type="title"/>
          </p:nvPr>
        </p:nvSpPr>
        <p:spPr>
          <a:xfrm>
            <a:off x="457200" y="457200"/>
            <a:ext cx="8229600" cy="739775"/>
          </a:xfrm>
        </p:spPr>
        <p:txBody>
          <a:bodyPr/>
          <a:lstStyle/>
          <a:p>
            <a:r>
              <a:rPr lang="es-EC"/>
              <a:t>….. Glosario</a:t>
            </a:r>
          </a:p>
        </p:txBody>
      </p:sp>
      <p:sp>
        <p:nvSpPr>
          <p:cNvPr id="569347" name="Rectangle 3"/>
          <p:cNvSpPr>
            <a:spLocks noGrp="1" noChangeArrowheads="1"/>
          </p:cNvSpPr>
          <p:nvPr>
            <p:ph type="body" sz="half" idx="1"/>
          </p:nvPr>
        </p:nvSpPr>
        <p:spPr>
          <a:xfrm>
            <a:off x="179388" y="1268413"/>
            <a:ext cx="5472112" cy="5040312"/>
          </a:xfrm>
        </p:spPr>
        <p:txBody>
          <a:bodyPr/>
          <a:lstStyle/>
          <a:p>
            <a:pPr algn="just">
              <a:spcBef>
                <a:spcPct val="50000"/>
              </a:spcBef>
              <a:buClr>
                <a:schemeClr val="tx1"/>
              </a:buClr>
              <a:buSzTx/>
              <a:buFont typeface="Wingdings" pitchFamily="2" charset="2"/>
              <a:buChar char="Ø"/>
            </a:pPr>
            <a:r>
              <a:rPr lang="es-ES" b="1"/>
              <a:t>Monóxido de Carbono (CO):</a:t>
            </a:r>
            <a:r>
              <a:rPr lang="es-ES"/>
              <a:t> Esta sustancia es producida por la combustión incompleta de carburantes y ciertos procesos biológicos e industriales. Actúa en la sangre suplantando al oxígeno (O2) e impidiendo su llegada al cerebro y los músculos, incluyendo el corazón.</a:t>
            </a:r>
            <a:endParaRPr lang="es-ES" b="1"/>
          </a:p>
          <a:p>
            <a:pPr algn="just">
              <a:spcBef>
                <a:spcPct val="50000"/>
              </a:spcBef>
              <a:buClr>
                <a:schemeClr val="tx1"/>
              </a:buClr>
              <a:buSzTx/>
              <a:buFont typeface="Wingdings" pitchFamily="2" charset="2"/>
              <a:buChar char="Ø"/>
            </a:pPr>
            <a:r>
              <a:rPr lang="es-ES" b="1"/>
              <a:t>Microorganismos: </a:t>
            </a:r>
            <a:r>
              <a:rPr lang="es-ES"/>
              <a:t>Son aquellos organismos que son demasiado pequeños para ser visibles sin la ayuda de un microscopio.  Pueden ser unicelulares o multicelulares.  Se agrupan en protozoos, algas, hongos, bacterias y virus.  Patógenos son microorganismos que causan enfermedades infecciosas en seres humanos o en animales.</a:t>
            </a:r>
            <a:endParaRPr lang="es-ES" b="1"/>
          </a:p>
          <a:p>
            <a:pPr algn="just">
              <a:spcBef>
                <a:spcPct val="50000"/>
              </a:spcBef>
              <a:buFont typeface="Wingdings" pitchFamily="2" charset="2"/>
              <a:buNone/>
            </a:pPr>
            <a:endParaRPr lang="es-ES"/>
          </a:p>
        </p:txBody>
      </p:sp>
      <p:pic>
        <p:nvPicPr>
          <p:cNvPr id="569348" name="Picture 4" descr="i3_f1"/>
          <p:cNvPicPr>
            <a:picLocks noChangeAspect="1" noChangeArrowheads="1"/>
          </p:cNvPicPr>
          <p:nvPr>
            <p:ph sz="quarter" idx="2"/>
          </p:nvPr>
        </p:nvPicPr>
        <p:blipFill>
          <a:blip r:embed="rId3"/>
          <a:srcRect/>
          <a:stretch>
            <a:fillRect/>
          </a:stretch>
        </p:blipFill>
        <p:spPr>
          <a:xfrm>
            <a:off x="5795963" y="4437063"/>
            <a:ext cx="3168650" cy="1981200"/>
          </a:xfrm>
          <a:noFill/>
          <a:ln/>
        </p:spPr>
      </p:pic>
      <p:graphicFrame>
        <p:nvGraphicFramePr>
          <p:cNvPr id="569349" name="Object 5"/>
          <p:cNvGraphicFramePr>
            <a:graphicFrameLocks noChangeAspect="1"/>
          </p:cNvGraphicFramePr>
          <p:nvPr>
            <p:ph sz="quarter" idx="3"/>
          </p:nvPr>
        </p:nvGraphicFramePr>
        <p:xfrm>
          <a:off x="5722938" y="2024063"/>
          <a:ext cx="2940050" cy="1979612"/>
        </p:xfrm>
        <a:graphic>
          <a:graphicData uri="http://schemas.openxmlformats.org/presentationml/2006/ole">
            <p:oleObj spid="_x0000_s569349" name="Imagen de mapa de bits" r:id="rId4" imgW="3191320" imgH="2276793" progId="Paint.Picture">
              <p:embed/>
            </p:oleObj>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DF694888-DCB2-4A3D-BAA1-AC8D3ABD0A1B}" type="slidenum">
              <a:rPr lang="es-ES"/>
              <a:pPr/>
              <a:t>81</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570370" name="Rectangle 2"/>
          <p:cNvSpPr>
            <a:spLocks noGrp="1" noChangeArrowheads="1"/>
          </p:cNvSpPr>
          <p:nvPr>
            <p:ph type="title"/>
          </p:nvPr>
        </p:nvSpPr>
        <p:spPr>
          <a:xfrm>
            <a:off x="457200" y="457200"/>
            <a:ext cx="8229600" cy="955675"/>
          </a:xfrm>
        </p:spPr>
        <p:txBody>
          <a:bodyPr/>
          <a:lstStyle/>
          <a:p>
            <a:r>
              <a:rPr lang="es-EC"/>
              <a:t>….. Glosario</a:t>
            </a:r>
          </a:p>
        </p:txBody>
      </p:sp>
      <p:sp>
        <p:nvSpPr>
          <p:cNvPr id="570371" name="Rectangle 3"/>
          <p:cNvSpPr>
            <a:spLocks noGrp="1" noChangeArrowheads="1"/>
          </p:cNvSpPr>
          <p:nvPr>
            <p:ph type="body" idx="1"/>
          </p:nvPr>
        </p:nvSpPr>
        <p:spPr>
          <a:xfrm>
            <a:off x="323850" y="1484313"/>
            <a:ext cx="8631238" cy="5040312"/>
          </a:xfrm>
        </p:spPr>
        <p:txBody>
          <a:bodyPr/>
          <a:lstStyle/>
          <a:p>
            <a:pPr algn="just">
              <a:spcBef>
                <a:spcPct val="35000"/>
              </a:spcBef>
              <a:buFont typeface="Wingdings" pitchFamily="2" charset="2"/>
              <a:buNone/>
            </a:pPr>
            <a:r>
              <a:rPr lang="es-ES" b="1"/>
              <a:t>Partículas Totales en Suspensión</a:t>
            </a:r>
            <a:r>
              <a:rPr lang="es-ES"/>
              <a:t>: Son materiales sólidos de un diámetro inferior a 50 micrómetros (µm) lo que les permite flotar en el aire. Su fracción más gruesa, entre 10 y 50 µm forma capas de suciedad en el ambiente</a:t>
            </a:r>
            <a:endParaRPr lang="es-ES" b="1"/>
          </a:p>
          <a:p>
            <a:pPr algn="just">
              <a:spcBef>
                <a:spcPct val="35000"/>
              </a:spcBef>
              <a:buFont typeface="Wingdings" pitchFamily="2" charset="2"/>
              <a:buNone/>
            </a:pPr>
            <a:r>
              <a:rPr lang="es-ES" b="1"/>
              <a:t>Pesticidas: </a:t>
            </a:r>
            <a:r>
              <a:rPr lang="es-ES"/>
              <a:t>Son productos químicos originalmente inventados para mejorar el ambiente humano controlando formas de vida indeseable tales como pestes o insectos. Sin embargo, su aplicación ha causado problemas de contaminación. Son persistentes, bioacumulativos y no degradables por actividad biológica o química.</a:t>
            </a:r>
          </a:p>
          <a:p>
            <a:pPr algn="just">
              <a:spcBef>
                <a:spcPct val="35000"/>
              </a:spcBef>
              <a:buFont typeface="Wingdings" pitchFamily="2" charset="2"/>
              <a:buNone/>
            </a:pPr>
            <a:r>
              <a:rPr lang="es-ES" b="1"/>
              <a:t>Emisiones Contaminantes:</a:t>
            </a:r>
            <a:r>
              <a:rPr lang="es-ES"/>
              <a:t> La generación o descarga de materia o energía, en cualquier cantidad, estado físico o forma, que al actuar en los seres vivos, en la atmósfera, agua, suelo, subsuelo o cualquier elemento natural, afecte negativamente su composición o condición natural.</a:t>
            </a:r>
            <a:endParaRPr lang="es-ES" b="1"/>
          </a:p>
          <a:p>
            <a:pPr algn="just">
              <a:lnSpc>
                <a:spcPct val="80000"/>
              </a:lnSpc>
              <a:spcBef>
                <a:spcPct val="50000"/>
              </a:spcBef>
              <a:buFont typeface="Wingdings" pitchFamily="2" charset="2"/>
              <a:buNone/>
            </a:pPr>
            <a:endParaRPr lang="es-EC"/>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5205C331-1604-4001-A55D-329DDD7903C6}" type="slidenum">
              <a:rPr lang="es-ES"/>
              <a:pPr/>
              <a:t>82</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571394" name="Rectangle 2"/>
          <p:cNvSpPr>
            <a:spLocks noGrp="1" noChangeArrowheads="1"/>
          </p:cNvSpPr>
          <p:nvPr>
            <p:ph type="title"/>
          </p:nvPr>
        </p:nvSpPr>
        <p:spPr>
          <a:xfrm>
            <a:off x="457200" y="457200"/>
            <a:ext cx="8229600" cy="811213"/>
          </a:xfrm>
        </p:spPr>
        <p:txBody>
          <a:bodyPr/>
          <a:lstStyle/>
          <a:p>
            <a:r>
              <a:rPr lang="es-EC"/>
              <a:t>…. Glosario</a:t>
            </a:r>
          </a:p>
        </p:txBody>
      </p:sp>
      <p:sp>
        <p:nvSpPr>
          <p:cNvPr id="571395" name="Rectangle 3"/>
          <p:cNvSpPr>
            <a:spLocks noGrp="1" noChangeArrowheads="1"/>
          </p:cNvSpPr>
          <p:nvPr>
            <p:ph type="body" sz="half" idx="1"/>
          </p:nvPr>
        </p:nvSpPr>
        <p:spPr>
          <a:xfrm>
            <a:off x="250825" y="1196975"/>
            <a:ext cx="8704263" cy="2447925"/>
          </a:xfrm>
        </p:spPr>
        <p:txBody>
          <a:bodyPr/>
          <a:lstStyle/>
          <a:p>
            <a:pPr algn="just">
              <a:lnSpc>
                <a:spcPct val="90000"/>
              </a:lnSpc>
              <a:spcBef>
                <a:spcPct val="50000"/>
              </a:spcBef>
              <a:buFont typeface="Wingdings" pitchFamily="2" charset="2"/>
              <a:buChar char="Ø"/>
            </a:pPr>
            <a:r>
              <a:rPr lang="es-ES" b="1"/>
              <a:t>Residuos Industriales no Peligrosos:</a:t>
            </a:r>
            <a:r>
              <a:rPr lang="es-ES"/>
              <a:t> Todos aquellos residuos en cualquier estado físico generados en los procesos industriales que no contengan las características que los hagan peligrosos.</a:t>
            </a:r>
            <a:endParaRPr lang="es-ES" b="1"/>
          </a:p>
          <a:p>
            <a:pPr algn="just">
              <a:lnSpc>
                <a:spcPct val="90000"/>
              </a:lnSpc>
              <a:spcBef>
                <a:spcPct val="50000"/>
              </a:spcBef>
              <a:buFont typeface="Wingdings" pitchFamily="2" charset="2"/>
              <a:buChar char="Ø"/>
            </a:pPr>
            <a:r>
              <a:rPr lang="es-ES" b="1"/>
              <a:t>Residuos Sólidos:</a:t>
            </a:r>
            <a:r>
              <a:rPr lang="es-ES"/>
              <a:t> Todos aquellos residuos en estado sólido que provengan de actividades domésticas o de establecimientos industriales, mercantiles y de servicios que no posean las características que los hagan peligroso</a:t>
            </a:r>
          </a:p>
        </p:txBody>
      </p:sp>
      <p:pic>
        <p:nvPicPr>
          <p:cNvPr id="571396" name="Picture 4"/>
          <p:cNvPicPr>
            <a:picLocks noGrp="1" noChangeAspect="1" noChangeArrowheads="1"/>
          </p:cNvPicPr>
          <p:nvPr>
            <p:ph sz="half" idx="2"/>
          </p:nvPr>
        </p:nvPicPr>
        <p:blipFill>
          <a:blip r:embed="rId2"/>
          <a:srcRect/>
          <a:stretch>
            <a:fillRect/>
          </a:stretch>
        </p:blipFill>
        <p:spPr>
          <a:xfrm>
            <a:off x="827088" y="3644900"/>
            <a:ext cx="7632700" cy="2808288"/>
          </a:xfrm>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39231277-F7EC-4171-B2BE-CC89C536A89B}" type="slidenum">
              <a:rPr lang="es-ES"/>
              <a:pPr/>
              <a:t>83</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574466" name="Rectangle 2"/>
          <p:cNvSpPr>
            <a:spLocks noGrp="1" noChangeArrowheads="1"/>
          </p:cNvSpPr>
          <p:nvPr>
            <p:ph type="title"/>
          </p:nvPr>
        </p:nvSpPr>
        <p:spPr>
          <a:xfrm>
            <a:off x="457200" y="549275"/>
            <a:ext cx="8229600" cy="647700"/>
          </a:xfrm>
        </p:spPr>
        <p:txBody>
          <a:bodyPr/>
          <a:lstStyle/>
          <a:p>
            <a:r>
              <a:rPr lang="es-EC"/>
              <a:t>Bibliografía </a:t>
            </a:r>
          </a:p>
        </p:txBody>
      </p:sp>
      <p:sp>
        <p:nvSpPr>
          <p:cNvPr id="574467" name="Rectangle 3"/>
          <p:cNvSpPr>
            <a:spLocks noGrp="1" noChangeArrowheads="1"/>
          </p:cNvSpPr>
          <p:nvPr>
            <p:ph type="body" idx="1"/>
          </p:nvPr>
        </p:nvSpPr>
        <p:spPr>
          <a:xfrm>
            <a:off x="468313" y="1268413"/>
            <a:ext cx="8280400" cy="5329237"/>
          </a:xfrm>
        </p:spPr>
        <p:txBody>
          <a:bodyPr/>
          <a:lstStyle/>
          <a:p>
            <a:pPr>
              <a:lnSpc>
                <a:spcPct val="90000"/>
              </a:lnSpc>
              <a:spcBef>
                <a:spcPct val="50000"/>
              </a:spcBef>
              <a:buClr>
                <a:srgbClr val="FF3300"/>
              </a:buClr>
              <a:buFont typeface="Wingdings" pitchFamily="2" charset="2"/>
              <a:buChar char="Ø"/>
            </a:pPr>
            <a:r>
              <a:rPr lang="es-ES_tradnl"/>
              <a:t>“Ciencias Ambientales”,  </a:t>
            </a:r>
            <a:r>
              <a:rPr lang="es-ES_tradnl" i="1"/>
              <a:t>Pearson</a:t>
            </a:r>
            <a:r>
              <a:rPr lang="es-ES_tradnl"/>
              <a:t>, McGraw Hill, 2000.</a:t>
            </a:r>
          </a:p>
          <a:p>
            <a:pPr>
              <a:lnSpc>
                <a:spcPct val="90000"/>
              </a:lnSpc>
              <a:spcBef>
                <a:spcPct val="50000"/>
              </a:spcBef>
              <a:buClr>
                <a:srgbClr val="FF3300"/>
              </a:buClr>
              <a:buFont typeface="Wingdings" pitchFamily="2" charset="2"/>
              <a:buChar char="Ø"/>
            </a:pPr>
            <a:r>
              <a:rPr lang="es-ES_tradnl"/>
              <a:t>“</a:t>
            </a:r>
            <a:r>
              <a:rPr lang="es-EC"/>
              <a:t>Conceptos básicos de Meteorología y Contaminación del Aire”</a:t>
            </a:r>
            <a:r>
              <a:rPr lang="es-ES_tradnl"/>
              <a:t>, CEPIS, 2001</a:t>
            </a:r>
          </a:p>
          <a:p>
            <a:pPr>
              <a:lnSpc>
                <a:spcPct val="90000"/>
              </a:lnSpc>
              <a:spcBef>
                <a:spcPct val="50000"/>
              </a:spcBef>
              <a:buClr>
                <a:srgbClr val="FF3300"/>
              </a:buClr>
              <a:buFont typeface="Wingdings" pitchFamily="2" charset="2"/>
              <a:buChar char="Ø"/>
            </a:pPr>
            <a:r>
              <a:rPr lang="es-ES_tradnl"/>
              <a:t>“Contaminación del Aire, origen y control”, Kenneth Wark, Cecil F. Warner, Limusa - Grupo Noriega Editores, 1992. </a:t>
            </a:r>
          </a:p>
          <a:p>
            <a:pPr>
              <a:lnSpc>
                <a:spcPct val="90000"/>
              </a:lnSpc>
              <a:spcBef>
                <a:spcPct val="50000"/>
              </a:spcBef>
              <a:buClr>
                <a:srgbClr val="FF3300"/>
              </a:buClr>
              <a:buFont typeface="Wingdings" pitchFamily="2" charset="2"/>
              <a:buChar char="Ø"/>
            </a:pPr>
            <a:r>
              <a:rPr lang="es-ES_tradnl"/>
              <a:t>Intergovernmental Panel on Climate Change (IPPC), 2007.</a:t>
            </a:r>
          </a:p>
          <a:p>
            <a:pPr>
              <a:lnSpc>
                <a:spcPct val="90000"/>
              </a:lnSpc>
              <a:spcBef>
                <a:spcPct val="50000"/>
              </a:spcBef>
              <a:buClr>
                <a:srgbClr val="FF3300"/>
              </a:buClr>
              <a:buFont typeface="Wingdings" pitchFamily="2" charset="2"/>
              <a:buChar char="Ø"/>
            </a:pPr>
            <a:r>
              <a:rPr lang="es-ES_tradnl"/>
              <a:t>“Introduction to Environmental Engineering”, </a:t>
            </a:r>
            <a:r>
              <a:rPr lang="es-ES_tradnl" i="1"/>
              <a:t>Davis / Cornwell</a:t>
            </a:r>
            <a:r>
              <a:rPr lang="es-ES_tradnl"/>
              <a:t>, Mc Graw Hill, 1993.</a:t>
            </a:r>
          </a:p>
          <a:p>
            <a:pPr>
              <a:lnSpc>
                <a:spcPct val="90000"/>
              </a:lnSpc>
              <a:spcBef>
                <a:spcPct val="50000"/>
              </a:spcBef>
              <a:buClr>
                <a:srgbClr val="FF3300"/>
              </a:buClr>
              <a:buFont typeface="Wingdings" pitchFamily="2" charset="2"/>
              <a:buChar char="Ø"/>
            </a:pPr>
            <a:r>
              <a:rPr lang="es-ES_tradnl"/>
              <a:t>“Manual de referencia de la Ingeniería Ambiental”, Robert Corbitt, Mc Graw Hill, 2003. </a:t>
            </a:r>
          </a:p>
          <a:p>
            <a:pPr>
              <a:lnSpc>
                <a:spcPct val="90000"/>
              </a:lnSpc>
              <a:spcBef>
                <a:spcPct val="50000"/>
              </a:spcBef>
              <a:buClr>
                <a:srgbClr val="FF3300"/>
              </a:buClr>
              <a:buFont typeface="Wingdings" pitchFamily="2" charset="2"/>
              <a:buChar char="Ø"/>
            </a:pPr>
            <a:r>
              <a:rPr lang="es-ES_tradnl"/>
              <a:t>Notas de Clase del Curso “Contaminación”, José V. Chang, Profesor FIMCM-ESPOL, 2006.</a:t>
            </a:r>
          </a:p>
          <a:p>
            <a:pPr>
              <a:lnSpc>
                <a:spcPct val="90000"/>
              </a:lnSpc>
              <a:spcBef>
                <a:spcPct val="50000"/>
              </a:spcBef>
              <a:buClr>
                <a:srgbClr val="FF3300"/>
              </a:buClr>
              <a:buFont typeface="Wingdings" pitchFamily="2" charset="2"/>
              <a:buChar char="Ø"/>
            </a:pPr>
            <a:r>
              <a:rPr lang="es-ES_tradnl"/>
              <a:t>Texto Unificado de Legislación Ambiental Secundaria, TULAS, 2002</a:t>
            </a:r>
          </a:p>
          <a:p>
            <a:pPr>
              <a:lnSpc>
                <a:spcPct val="90000"/>
              </a:lnSpc>
              <a:spcBef>
                <a:spcPct val="50000"/>
              </a:spcBef>
              <a:buClr>
                <a:srgbClr val="FF3300"/>
              </a:buClr>
              <a:buFont typeface="Wingdings" pitchFamily="2" charset="2"/>
              <a:buChar char="Ø"/>
            </a:pPr>
            <a:r>
              <a:rPr lang="es-ES"/>
              <a:t>Wijetilleke &amp; Karunaratne, World Bank Tech. Paper No. 278, 1995</a:t>
            </a:r>
          </a:p>
          <a:p>
            <a:pPr>
              <a:lnSpc>
                <a:spcPct val="90000"/>
              </a:lnSpc>
              <a:spcBef>
                <a:spcPct val="50000"/>
              </a:spcBef>
              <a:buClr>
                <a:srgbClr val="FF3300"/>
              </a:buClr>
              <a:buFont typeface="Wingdings" pitchFamily="2" charset="2"/>
              <a:buChar char="Ø"/>
            </a:pPr>
            <a:endParaRPr lang="es-EC"/>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4 Marcador de pie de página"/>
          <p:cNvSpPr>
            <a:spLocks noGrp="1"/>
          </p:cNvSpPr>
          <p:nvPr>
            <p:ph type="ftr" sz="quarter" idx="10"/>
          </p:nvPr>
        </p:nvSpPr>
        <p:spPr/>
        <p:txBody>
          <a:bodyPr/>
          <a:lstStyle/>
          <a:p>
            <a:r>
              <a:rPr lang="es-ES"/>
              <a:t>Contaminación Ambiental. FIMCM-ESPOL</a:t>
            </a:r>
          </a:p>
        </p:txBody>
      </p:sp>
      <p:sp>
        <p:nvSpPr>
          <p:cNvPr id="5" name="5 Marcador de número de diapositiva"/>
          <p:cNvSpPr>
            <a:spLocks noGrp="1"/>
          </p:cNvSpPr>
          <p:nvPr>
            <p:ph type="sldNum" sz="quarter" idx="11"/>
          </p:nvPr>
        </p:nvSpPr>
        <p:spPr/>
        <p:txBody>
          <a:bodyPr/>
          <a:lstStyle/>
          <a:p>
            <a:fld id="{CFE5675D-BE01-499F-9AA1-81D00CB89DD3}" type="slidenum">
              <a:rPr lang="es-ES"/>
              <a:pPr/>
              <a:t>9</a:t>
            </a:fld>
            <a:endParaRPr lang="es-ES"/>
          </a:p>
        </p:txBody>
      </p:sp>
      <p:sp>
        <p:nvSpPr>
          <p:cNvPr id="6" name="6 Marcador de fecha"/>
          <p:cNvSpPr>
            <a:spLocks noGrp="1"/>
          </p:cNvSpPr>
          <p:nvPr>
            <p:ph type="dt" sz="half" idx="12"/>
          </p:nvPr>
        </p:nvSpPr>
        <p:spPr/>
        <p:txBody>
          <a:bodyPr/>
          <a:lstStyle/>
          <a:p>
            <a:r>
              <a:rPr lang="es-ES"/>
              <a:t>Jose V. Chang Gómez</a:t>
            </a:r>
          </a:p>
        </p:txBody>
      </p:sp>
      <p:sp>
        <p:nvSpPr>
          <p:cNvPr id="309250" name="Rectangle 2"/>
          <p:cNvSpPr>
            <a:spLocks noGrp="1" noChangeArrowheads="1"/>
          </p:cNvSpPr>
          <p:nvPr>
            <p:ph type="title"/>
          </p:nvPr>
        </p:nvSpPr>
        <p:spPr>
          <a:xfrm>
            <a:off x="684213" y="404813"/>
            <a:ext cx="8064500" cy="1008062"/>
          </a:xfrm>
          <a:noFill/>
          <a:ln/>
        </p:spPr>
        <p:txBody>
          <a:bodyPr lIns="90488" tIns="44450" rIns="90488" bIns="44450"/>
          <a:lstStyle/>
          <a:p>
            <a:r>
              <a:rPr lang="es-ES"/>
              <a:t>Suposiciones básicas en el </a:t>
            </a:r>
            <a:br>
              <a:rPr lang="es-ES"/>
            </a:br>
            <a:r>
              <a:rPr lang="es-ES"/>
              <a:t>Control de la Contaminación del Aire</a:t>
            </a:r>
          </a:p>
        </p:txBody>
      </p:sp>
      <p:sp>
        <p:nvSpPr>
          <p:cNvPr id="309251" name="Rectangle 3"/>
          <p:cNvSpPr>
            <a:spLocks noGrp="1" noChangeArrowheads="1"/>
          </p:cNvSpPr>
          <p:nvPr>
            <p:ph type="body" sz="half" idx="1"/>
          </p:nvPr>
        </p:nvSpPr>
        <p:spPr>
          <a:xfrm>
            <a:off x="250825" y="1557338"/>
            <a:ext cx="8642350" cy="4824412"/>
          </a:xfrm>
          <a:noFill/>
          <a:ln/>
        </p:spPr>
        <p:txBody>
          <a:bodyPr lIns="90488" tIns="44450" rIns="90488" bIns="44450"/>
          <a:lstStyle/>
          <a:p>
            <a:pPr>
              <a:spcBef>
                <a:spcPct val="50000"/>
              </a:spcBef>
              <a:buFont typeface="Wingdings" pitchFamily="2" charset="2"/>
              <a:buNone/>
            </a:pPr>
            <a:r>
              <a:rPr lang="es-EC"/>
              <a:t>El control racional de la contaminación del aire tiene su primer antecedente en 4 suposiciones básicas desarrolladas por la Asociación Americana para el Avance de la Ciencia (American Association for the Advancement of Science. </a:t>
            </a:r>
            <a:r>
              <a:rPr lang="es-EC" i="1"/>
              <a:t>Air Conservation</a:t>
            </a:r>
            <a:r>
              <a:rPr lang="es-EC"/>
              <a:t>. Washington, D.C., 1965.): </a:t>
            </a:r>
          </a:p>
          <a:p>
            <a:pPr marL="762000" lvl="1" indent="-304800">
              <a:spcBef>
                <a:spcPct val="50000"/>
              </a:spcBef>
              <a:buClr>
                <a:schemeClr val="tx1"/>
              </a:buClr>
              <a:buSzTx/>
              <a:buFont typeface="Wingdings" pitchFamily="2" charset="2"/>
              <a:buAutoNum type="arabicPeriod"/>
            </a:pPr>
            <a:r>
              <a:rPr lang="es-ES" sz="2000" b="1">
                <a:solidFill>
                  <a:srgbClr val="FF3300"/>
                </a:solidFill>
              </a:rPr>
              <a:t>La Contaminación Atmosférica es parte integral de toda sociedad industrial</a:t>
            </a:r>
          </a:p>
          <a:p>
            <a:pPr marL="762000" lvl="1" indent="-304800">
              <a:spcBef>
                <a:spcPct val="50000"/>
              </a:spcBef>
              <a:buClr>
                <a:schemeClr val="tx1"/>
              </a:buClr>
              <a:buSzTx/>
              <a:buFont typeface="Wingdings" pitchFamily="2" charset="2"/>
              <a:buAutoNum type="arabicPeriod"/>
            </a:pPr>
            <a:r>
              <a:rPr lang="es-ES" sz="2000" b="1">
                <a:solidFill>
                  <a:srgbClr val="FF3300"/>
                </a:solidFill>
              </a:rPr>
              <a:t>El aire es de dominio público,  no hay fronteras que actúen como barreras.</a:t>
            </a:r>
          </a:p>
          <a:p>
            <a:pPr marL="762000" lvl="1" indent="-304800">
              <a:spcBef>
                <a:spcPct val="50000"/>
              </a:spcBef>
              <a:buClr>
                <a:schemeClr val="tx1"/>
              </a:buClr>
              <a:buSzTx/>
              <a:buFont typeface="Wingdings" pitchFamily="2" charset="2"/>
              <a:buAutoNum type="arabicPeriod"/>
            </a:pPr>
            <a:r>
              <a:rPr lang="es-ES" sz="2000" b="1">
                <a:solidFill>
                  <a:srgbClr val="FF3300"/>
                </a:solidFill>
              </a:rPr>
              <a:t>La contaminación es un componente inevitable de la vida moderna</a:t>
            </a:r>
          </a:p>
          <a:p>
            <a:pPr marL="762000" lvl="1" indent="-304800">
              <a:spcBef>
                <a:spcPct val="50000"/>
              </a:spcBef>
              <a:buClr>
                <a:schemeClr val="tx1"/>
              </a:buClr>
              <a:buSzTx/>
              <a:buFont typeface="Wingdings" pitchFamily="2" charset="2"/>
              <a:buAutoNum type="arabicPeriod"/>
            </a:pPr>
            <a:r>
              <a:rPr lang="es-ES" sz="2000" b="1">
                <a:solidFill>
                  <a:srgbClr val="FF3300"/>
                </a:solidFill>
              </a:rPr>
              <a:t>Al reducir la contaminación del aire no se debe generar contaminación en otros sectores del medio ambiente</a:t>
            </a:r>
          </a:p>
        </p:txBody>
      </p:sp>
    </p:spTree>
  </p:cSld>
  <p:clrMapOvr>
    <a:masterClrMapping/>
  </p:clrMapOvr>
  <p:transition advTm="6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09251">
                                            <p:txEl>
                                              <p:pRg st="0" end="0"/>
                                            </p:txEl>
                                          </p:spTgt>
                                        </p:tgtEl>
                                        <p:attrNameLst>
                                          <p:attrName>style.visibility</p:attrName>
                                        </p:attrNameLst>
                                      </p:cBhvr>
                                      <p:to>
                                        <p:strVal val="visible"/>
                                      </p:to>
                                    </p:set>
                                    <p:anim to="" calcmode="lin" valueType="num">
                                      <p:cBhvr>
                                        <p:cTn id="7" dur="1" fill="hold"/>
                                        <p:tgtEl>
                                          <p:spTgt spid="309251">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499"/>
                                          </p:stCondLst>
                                        </p:cTn>
                                        <p:tgtEl>
                                          <p:spTgt spid="309251">
                                            <p:txEl>
                                              <p:pRg st="1" end="1"/>
                                            </p:txEl>
                                          </p:spTgt>
                                        </p:tgtEl>
                                        <p:attrNameLst>
                                          <p:attrName>style.visibility</p:attrName>
                                        </p:attrNameLst>
                                      </p:cBhvr>
                                      <p:to>
                                        <p:strVal val="visible"/>
                                      </p:to>
                                    </p:set>
                                    <p:anim to="" calcmode="lin" valueType="num">
                                      <p:cBhvr>
                                        <p:cTn id="10" dur="1" fill="hold"/>
                                        <p:tgtEl>
                                          <p:spTgt spid="309251">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499"/>
                                          </p:stCondLst>
                                        </p:cTn>
                                        <p:tgtEl>
                                          <p:spTgt spid="309251">
                                            <p:txEl>
                                              <p:pRg st="2" end="2"/>
                                            </p:txEl>
                                          </p:spTgt>
                                        </p:tgtEl>
                                        <p:attrNameLst>
                                          <p:attrName>style.visibility</p:attrName>
                                        </p:attrNameLst>
                                      </p:cBhvr>
                                      <p:to>
                                        <p:strVal val="visible"/>
                                      </p:to>
                                    </p:set>
                                    <p:anim to="" calcmode="lin" valueType="num">
                                      <p:cBhvr>
                                        <p:cTn id="13" dur="1" fill="hold"/>
                                        <p:tgtEl>
                                          <p:spTgt spid="309251">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499"/>
                                          </p:stCondLst>
                                        </p:cTn>
                                        <p:tgtEl>
                                          <p:spTgt spid="309251">
                                            <p:txEl>
                                              <p:pRg st="3" end="3"/>
                                            </p:txEl>
                                          </p:spTgt>
                                        </p:tgtEl>
                                        <p:attrNameLst>
                                          <p:attrName>style.visibility</p:attrName>
                                        </p:attrNameLst>
                                      </p:cBhvr>
                                      <p:to>
                                        <p:strVal val="visible"/>
                                      </p:to>
                                    </p:set>
                                    <p:anim to="" calcmode="lin" valueType="num">
                                      <p:cBhvr>
                                        <p:cTn id="16" dur="1" fill="hold"/>
                                        <p:tgtEl>
                                          <p:spTgt spid="309251">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499"/>
                                          </p:stCondLst>
                                        </p:cTn>
                                        <p:tgtEl>
                                          <p:spTgt spid="309251">
                                            <p:txEl>
                                              <p:pRg st="4" end="4"/>
                                            </p:txEl>
                                          </p:spTgt>
                                        </p:tgtEl>
                                        <p:attrNameLst>
                                          <p:attrName>style.visibility</p:attrName>
                                        </p:attrNameLst>
                                      </p:cBhvr>
                                      <p:to>
                                        <p:strVal val="visible"/>
                                      </p:to>
                                    </p:set>
                                    <p:anim to="" calcmode="lin" valueType="num">
                                      <p:cBhvr>
                                        <p:cTn id="19" dur="1" fill="hold"/>
                                        <p:tgtEl>
                                          <p:spTgt spid="30925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build="p" autoUpdateAnimBg="0"/>
    </p:bldLst>
  </p:timing>
</p:sld>
</file>

<file path=ppt/theme/theme1.xml><?xml version="1.0" encoding="utf-8"?>
<a:theme xmlns:a="http://schemas.openxmlformats.org/drawingml/2006/main" name="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2309</TotalTime>
  <Words>7402</Words>
  <Application>Microsoft PowerPoint</Application>
  <PresentationFormat>Presentación en pantalla (4:3)</PresentationFormat>
  <Paragraphs>907</Paragraphs>
  <Slides>83</Slides>
  <Notes>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2</vt:i4>
      </vt:variant>
      <vt:variant>
        <vt:lpstr>Títulos de diapositiva</vt:lpstr>
      </vt:variant>
      <vt:variant>
        <vt:i4>83</vt:i4>
      </vt:variant>
    </vt:vector>
  </HeadingPairs>
  <TitlesOfParts>
    <vt:vector size="93" baseType="lpstr">
      <vt:lpstr>Arial</vt:lpstr>
      <vt:lpstr>Tahoma</vt:lpstr>
      <vt:lpstr>Times New Roman</vt:lpstr>
      <vt:lpstr>Wingdings</vt:lpstr>
      <vt:lpstr>Arial Black</vt:lpstr>
      <vt:lpstr>Book Antiqua</vt:lpstr>
      <vt:lpstr>Symbol</vt:lpstr>
      <vt:lpstr>Píxel</vt:lpstr>
      <vt:lpstr>Documento de Microsoft Word</vt:lpstr>
      <vt:lpstr>Imagen de mapa de bits</vt:lpstr>
      <vt:lpstr>Escuela Superior Politécnica del Litoral  Facultad de Ingeniería Marítima  y Ciencias del Mar</vt:lpstr>
      <vt:lpstr>Políticas de curso</vt:lpstr>
      <vt:lpstr>Contenido</vt:lpstr>
      <vt:lpstr>Primera parte:  Glosario  ¿Qué es la contaminación ambiental?</vt:lpstr>
      <vt:lpstr>  Atmósfera </vt:lpstr>
      <vt:lpstr> Estructura de la Atmósfera</vt:lpstr>
      <vt:lpstr>Producción de energía   ± Contaminación atmosférica</vt:lpstr>
      <vt:lpstr>Origen de la    Contaminación atmosférica</vt:lpstr>
      <vt:lpstr>Suposiciones básicas en el  Control de la Contaminación del Aire</vt:lpstr>
      <vt:lpstr>Efectos adversos en el Aire</vt:lpstr>
      <vt:lpstr>1. Efecto a escala mundial:     Calentamiento Global</vt:lpstr>
      <vt:lpstr>Efectos del calentamiento global</vt:lpstr>
      <vt:lpstr>Aumento global de temperatura atmosférica </vt:lpstr>
      <vt:lpstr>Origen del gráfico de temperatura</vt:lpstr>
      <vt:lpstr>Estimaciones de la elevación del nivel del mar</vt:lpstr>
      <vt:lpstr>Niveles del mar</vt:lpstr>
      <vt:lpstr>Variaciones del nivel del mar a nivel mundial</vt:lpstr>
      <vt:lpstr>Impactos del calentamiento global</vt:lpstr>
      <vt:lpstr>Fluctuaciones del CO2 y la temperatura Referencia: Atina, Chile</vt:lpstr>
      <vt:lpstr>Predicciones a futuro Fuente BBC News</vt:lpstr>
      <vt:lpstr> Gases de invernadero (GEI´s) responsables del Calentamiento Global</vt:lpstr>
      <vt:lpstr>Efecto Invernadero</vt:lpstr>
      <vt:lpstr>Esquema del Efecto Invernadero</vt:lpstr>
      <vt:lpstr>¿Qué ocurre cuando la radiación  atraviesa la atmósfera? Ver gráfico del Efecto de Invernadero </vt:lpstr>
      <vt:lpstr>Concentración en la atmósfera de gases   causantes del Calentamiento Global</vt:lpstr>
      <vt:lpstr>Países con mayores     emisiones de GEI </vt:lpstr>
      <vt:lpstr>Fuentes, Tiempos de Vida y Contribución de principales gases de invernadero</vt:lpstr>
      <vt:lpstr>Protocolo de Kyoto</vt:lpstr>
      <vt:lpstr>2. Efecto a escala global:   Agotamiento de la Capa de Ozono</vt:lpstr>
      <vt:lpstr>Tamaño aproximado del Agujero     de la Capa de Ozono</vt:lpstr>
      <vt:lpstr>Causas y consecuencias del debilitamiento de la Capa de Ozono</vt:lpstr>
      <vt:lpstr>Capa de Ozono</vt:lpstr>
      <vt:lpstr>Imágenes del Agujero de la capa de Ozono en la Antártida</vt:lpstr>
      <vt:lpstr>3. Efecto a escala global:       Lluvia Ácida</vt:lpstr>
      <vt:lpstr>Producción de lluvia acida</vt:lpstr>
      <vt:lpstr> Esquema de la lluvia ácida</vt:lpstr>
      <vt:lpstr>Efectos de la lluvia ácida</vt:lpstr>
      <vt:lpstr>Disminución del pH del agua lluvia</vt:lpstr>
      <vt:lpstr>Fuentes de Dióxido de Azufre</vt:lpstr>
      <vt:lpstr>Formas de reducción de emisiones</vt:lpstr>
      <vt:lpstr>Contaminación del Aire      Definición</vt:lpstr>
      <vt:lpstr>Casos Históricos Graves    de Contaminación del Aire (1) </vt:lpstr>
      <vt:lpstr>Casos Históricos Graves    de Contaminación del Aire (2)</vt:lpstr>
      <vt:lpstr>Características de estos eventos</vt:lpstr>
      <vt:lpstr>Otros Casos Históricos Graves   de Contaminación del Aire: México</vt:lpstr>
      <vt:lpstr>Inversión Térmica</vt:lpstr>
      <vt:lpstr>Otros Casos Históricos Graves  de Contaminación del Aire: Chernobil </vt:lpstr>
      <vt:lpstr>Planta de Chernobil</vt:lpstr>
      <vt:lpstr>Emisión e Inmisión</vt:lpstr>
      <vt:lpstr>Tipos de contaminantes  (1)</vt:lpstr>
      <vt:lpstr>Tipos de contaminantes  (2)</vt:lpstr>
      <vt:lpstr>Principales Contaminantes Primarios    Dióxido de Azufre (SO2 )</vt:lpstr>
      <vt:lpstr>Principales Contaminantes Primarios:  Monóxido de Carbono (CO)</vt:lpstr>
      <vt:lpstr>Principales Contaminantes Primarios:  Óxidos de Nitrógeno (NOx)</vt:lpstr>
      <vt:lpstr>Principales Contaminantes Primarios:   Hidrocarburos (HC)</vt:lpstr>
      <vt:lpstr>Principales Contaminantes Primarios:    Dióxido de Carbono (CO2)</vt:lpstr>
      <vt:lpstr>Contaminantes primarios:  No gaseosos (Sólidos)</vt:lpstr>
      <vt:lpstr>Partículas y Polvo    Material particulado (PM)</vt:lpstr>
      <vt:lpstr>CONTAMINANTES PRIMARIOS     NO GASEOSOS (SÓLIDOS )</vt:lpstr>
      <vt:lpstr>CONTAMINANTES SECUNDARIOS</vt:lpstr>
      <vt:lpstr>Smog Fotoquímico (1)</vt:lpstr>
      <vt:lpstr>Smog Fotoquímico (2)</vt:lpstr>
      <vt:lpstr>Normas de Calidad de aire: Material Particulado (PM)</vt:lpstr>
      <vt:lpstr>Normas de calidad: Dióxido de Azufre (SO2)</vt:lpstr>
      <vt:lpstr>Normas de calidad:  Monóxido de Carbono CO)</vt:lpstr>
      <vt:lpstr>Oxidantes Fotoquímicos   expresados como Ozono</vt:lpstr>
      <vt:lpstr>Material Particulado (PM)     Causa - Efecto</vt:lpstr>
      <vt:lpstr>Formas de reducir    la contaminación del aire (1)</vt:lpstr>
      <vt:lpstr>Formas de reducir la contaminación del aire (2)</vt:lpstr>
      <vt:lpstr>Formas de reducir la contaminación del aire (3)</vt:lpstr>
      <vt:lpstr>…. Glosario</vt:lpstr>
      <vt:lpstr>…. Glosario</vt:lpstr>
      <vt:lpstr>Ejemplo de sustancia tóxica      Caso DDT</vt:lpstr>
      <vt:lpstr>Bioacumulación de pesticidas en cadena trófica de un estuario</vt:lpstr>
      <vt:lpstr>… Glosario</vt:lpstr>
      <vt:lpstr>…. Glosario</vt:lpstr>
      <vt:lpstr>…. Glosario</vt:lpstr>
      <vt:lpstr>….. Glosario</vt:lpstr>
      <vt:lpstr>….. Glosario</vt:lpstr>
      <vt:lpstr>….. Glosario</vt:lpstr>
      <vt:lpstr>….. Glosario</vt:lpstr>
      <vt:lpstr>…. Glosario</vt:lpstr>
      <vt:lpstr>Bibliografía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Contaminacion Ambiental 1era Parte v1 2007</dc:title>
  <dc:subject>Notas de clase FIMCM - ESPOL</dc:subject>
  <dc:creator>Jose V. Chang</dc:creator>
  <cp:lastModifiedBy>Administrador</cp:lastModifiedBy>
  <cp:revision>117</cp:revision>
  <cp:lastPrinted>1601-01-01T00:00:00Z</cp:lastPrinted>
  <dcterms:created xsi:type="dcterms:W3CDTF">2003-05-29T13:49:05Z</dcterms:created>
  <dcterms:modified xsi:type="dcterms:W3CDTF">2009-07-28T17:22:37Z</dcterms:modified>
</cp:coreProperties>
</file>