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8" r:id="rId2"/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7" r:id="rId33"/>
    <p:sldId id="294" r:id="rId34"/>
    <p:sldId id="300" r:id="rId35"/>
    <p:sldId id="298" r:id="rId36"/>
    <p:sldId id="299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206944-FC2E-4F16-B61E-C6136CCD915E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2A100F-1605-481E-93CA-1A76F920504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E619C7-E53B-4919-9073-76B0C3005152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C7582D-ECF1-4787-A903-D7B25FDC95A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57E9A9A-6062-4EE9-9532-88B77B45C4A1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AFC34F-DBC8-4684-99A8-C36C4D34145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D7D23D-196E-45C9-917B-AC46B33BE836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00BD6F-E432-463C-A68F-7DE18FD531A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CC8D2F1-CF78-4A92-9E3A-DDCDB0A75352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426425-7C2D-46D5-8F99-2616EFB9129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87FFD6-8DB3-4E0D-9737-F40A52D157A9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A4135B-68A8-44D4-B2BB-2C0BAD41D3C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453AA21-E8F2-45C9-AC7F-74D4D7CF641D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C38AC3-6EEA-41A9-BE9D-7487959188CC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23BFCC-73B4-4387-9EA8-D40E3ED9B0FB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2CFAABB-7866-43FE-AF32-9B6F9CF3B04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20C46F-1330-4CD7-B4ED-77C56D569F57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2C4E10-61D7-4022-9A01-DF56052ECAC7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8123F6-9D5D-4B32-B525-6008D266D996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8FFB58-0922-42B7-8635-DA3D9777F16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4933FB-5A96-4618-9012-1AFC07022EE8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CFC10D-399F-4AE5-BDFB-DD7111A52A2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5B9F6A35-F402-43EB-AFDB-B56D14064521}" type="datetimeFigureOut">
              <a:rPr lang="es-ES" smtClean="0"/>
              <a:pPr>
                <a:defRPr/>
              </a:pPr>
              <a:t>26/07/2009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F3E13345-493F-4E3E-84B9-9DF35F2DFFB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1143000" y="2819400"/>
            <a:ext cx="7924800" cy="1447800"/>
          </a:xfrm>
          <a:prstGeom prst="round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0"/>
            <a:ext cx="8153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1371600" y="2895600"/>
            <a:ext cx="754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accent1">
                    <a:lumMod val="75000"/>
                  </a:schemeClr>
                </a:solidFill>
              </a:rPr>
              <a:t>“Creación de un Marco de Control para la Administración del Riesgo Operativo relacionado con la Tecnología de Información como modelo para las Cooperativas de Ahorro y Crédito del Ecuador”</a:t>
            </a:r>
            <a:endParaRPr lang="es-ES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E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47800" y="4876801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Presentado por: </a:t>
            </a:r>
          </a:p>
          <a:p>
            <a:endParaRPr lang="es-ES" b="1" i="1" dirty="0" smtClean="0">
              <a:solidFill>
                <a:srgbClr val="0070C0"/>
              </a:solidFill>
            </a:endParaRPr>
          </a:p>
          <a:p>
            <a:r>
              <a:rPr lang="es-ES" b="1" i="1" dirty="0" smtClean="0">
                <a:solidFill>
                  <a:srgbClr val="0070C0"/>
                </a:solidFill>
              </a:rPr>
              <a:t>Jimmy Brito Domínguez</a:t>
            </a:r>
            <a:endParaRPr lang="es-ES" b="1" i="1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43000" y="2209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Tema de Tesis:</a:t>
            </a:r>
            <a:endParaRPr lang="es-ES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indent="-530225" algn="just">
              <a:buFont typeface="Wingdings" pitchFamily="2" charset="2"/>
              <a:buChar char="q"/>
            </a:pPr>
            <a:r>
              <a:rPr lang="es-ES" sz="2000" dirty="0" smtClean="0"/>
              <a:t>COBIT: Objetivos de Control para tecnología de información y tecnología relacionada</a:t>
            </a:r>
          </a:p>
          <a:p>
            <a:pPr marL="530225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MX" sz="2000" dirty="0" smtClean="0"/>
              <a:t>Misión de COBIT:</a:t>
            </a:r>
          </a:p>
          <a:p>
            <a:pPr marL="530225" lvl="0" indent="-11113" algn="just"/>
            <a:r>
              <a:rPr lang="es-CO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Investigar, desarrollar, publicar y promover un conjunto internacional y actualizado de objetivos de control para tecnología de información que sea de uso cotidiano para gerentes y auditores.</a:t>
            </a:r>
            <a:endParaRPr lang="es-MX" sz="2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COBIT y el Gobierno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MX" sz="2400" dirty="0" smtClean="0"/>
              <a:t>Características de COBIT:</a:t>
            </a:r>
          </a:p>
          <a:p>
            <a:pPr marL="860425" lvl="0" indent="-341313" algn="just">
              <a:buFont typeface="Courier New" pitchFamily="49" charset="0"/>
              <a:buChar char="o"/>
            </a:pPr>
            <a:r>
              <a:rPr lang="es-EC" sz="2000" dirty="0" smtClean="0"/>
              <a:t>Orientado al negocio</a:t>
            </a:r>
          </a:p>
          <a:p>
            <a:pPr marL="860425" lvl="0" indent="-341313" algn="just">
              <a:buFont typeface="Courier New" pitchFamily="49" charset="0"/>
              <a:buChar char="o"/>
            </a:pPr>
            <a:r>
              <a:rPr lang="es-EC" sz="2000" dirty="0" smtClean="0"/>
              <a:t>Alineado con estándares y regulaciones “generalmente aceptadas”</a:t>
            </a:r>
          </a:p>
          <a:p>
            <a:pPr marL="860425" lvl="0" indent="-341313" algn="just">
              <a:buFont typeface="Courier New" pitchFamily="49" charset="0"/>
              <a:buChar char="o"/>
            </a:pPr>
            <a:r>
              <a:rPr lang="es-EC" sz="2000" dirty="0" smtClean="0"/>
              <a:t>Basado en una revisión crítica y analítica de las tareas y actividades en TI</a:t>
            </a:r>
          </a:p>
          <a:p>
            <a:pPr marL="860425" lvl="0" indent="-341313" algn="just">
              <a:buFont typeface="Courier New" pitchFamily="49" charset="0"/>
              <a:buChar char="o"/>
            </a:pPr>
            <a:r>
              <a:rPr lang="es-EC" sz="2000" dirty="0" smtClean="0"/>
              <a:t>Alineado con estándares de control y auditoría (COSO, IFAC, IIA, ISACA, AICPA)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COBIT y el Gobierno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6"/>
          <p:cNvSpPr txBox="1">
            <a:spLocks noChangeArrowheads="1"/>
          </p:cNvSpPr>
          <p:nvPr/>
        </p:nvSpPr>
        <p:spPr bwMode="auto">
          <a:xfrm>
            <a:off x="6553200" y="609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CO" dirty="0"/>
          </a:p>
        </p:txBody>
      </p:sp>
      <p:sp>
        <p:nvSpPr>
          <p:cNvPr id="58372" name="Rectangle 1028"/>
          <p:cNvSpPr>
            <a:spLocks noChangeArrowheads="1"/>
          </p:cNvSpPr>
          <p:nvPr/>
        </p:nvSpPr>
        <p:spPr bwMode="auto">
          <a:xfrm>
            <a:off x="3200400" y="3124200"/>
            <a:ext cx="2514600" cy="12285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s-CO" sz="1800" b="1" dirty="0">
                <a:latin typeface="Arial" charset="0"/>
              </a:rPr>
              <a:t>Recursos de TI</a:t>
            </a:r>
            <a:endParaRPr lang="es-CO" sz="1800" dirty="0">
              <a:latin typeface="Arial" charset="0"/>
            </a:endParaRPr>
          </a:p>
          <a:p>
            <a:pPr algn="ctr" eaLnBrk="0" hangingPunct="0">
              <a:defRPr/>
            </a:pPr>
            <a:r>
              <a:rPr lang="es-CO" sz="1400" dirty="0" smtClean="0">
                <a:latin typeface="Arial" charset="0"/>
              </a:rPr>
              <a:t>Aplicaciones</a:t>
            </a:r>
          </a:p>
          <a:p>
            <a:pPr algn="ctr" eaLnBrk="0" hangingPunct="0">
              <a:defRPr/>
            </a:pPr>
            <a:r>
              <a:rPr lang="es-CO" sz="1400" dirty="0" smtClean="0"/>
              <a:t>Información</a:t>
            </a:r>
          </a:p>
          <a:p>
            <a:pPr algn="ctr" eaLnBrk="0" hangingPunct="0">
              <a:defRPr/>
            </a:pPr>
            <a:r>
              <a:rPr lang="es-CO" sz="1400" dirty="0" smtClean="0">
                <a:latin typeface="Arial" charset="0"/>
              </a:rPr>
              <a:t>Infraestructura</a:t>
            </a:r>
          </a:p>
          <a:p>
            <a:pPr algn="ctr" eaLnBrk="0" hangingPunct="0">
              <a:defRPr/>
            </a:pPr>
            <a:r>
              <a:rPr lang="es-CO" sz="1400" dirty="0" smtClean="0"/>
              <a:t>Personas</a:t>
            </a:r>
            <a:endParaRPr lang="es-CO" sz="1400" dirty="0">
              <a:latin typeface="Arial" charset="0"/>
            </a:endParaRPr>
          </a:p>
        </p:txBody>
      </p:sp>
      <p:sp>
        <p:nvSpPr>
          <p:cNvPr id="58373" name="Rectangle 1029"/>
          <p:cNvSpPr>
            <a:spLocks noChangeArrowheads="1"/>
          </p:cNvSpPr>
          <p:nvPr/>
        </p:nvSpPr>
        <p:spPr bwMode="auto">
          <a:xfrm>
            <a:off x="3200400" y="1524000"/>
            <a:ext cx="2514600" cy="1117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s-CO" sz="1800" b="1" dirty="0" smtClean="0">
                <a:latin typeface="Arial" charset="0"/>
              </a:rPr>
              <a:t>Información</a:t>
            </a:r>
            <a:endParaRPr lang="es-CO" sz="1200" dirty="0">
              <a:latin typeface="Arial" charset="0"/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s-CO" sz="1400" dirty="0">
                <a:latin typeface="Arial" charset="0"/>
              </a:rPr>
              <a:t>Efectividad,  Eficiencia,  Confidencialidad, Integridad, Disponibilidad, Cumplimiento, Confiabilidad</a:t>
            </a:r>
          </a:p>
        </p:txBody>
      </p:sp>
      <p:sp>
        <p:nvSpPr>
          <p:cNvPr id="28677" name="Line 1030" descr="Mármol blanco"/>
          <p:cNvSpPr>
            <a:spLocks noChangeShapeType="1"/>
          </p:cNvSpPr>
          <p:nvPr/>
        </p:nvSpPr>
        <p:spPr bwMode="auto">
          <a:xfrm>
            <a:off x="4343400" y="2667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8440" name="Rectangle 1096"/>
          <p:cNvSpPr>
            <a:spLocks noChangeArrowheads="1"/>
          </p:cNvSpPr>
          <p:nvPr/>
        </p:nvSpPr>
        <p:spPr bwMode="auto">
          <a:xfrm>
            <a:off x="3352800" y="76200"/>
            <a:ext cx="2133600" cy="133626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s-CO" sz="1800" b="1" dirty="0">
                <a:solidFill>
                  <a:schemeClr val="accent2"/>
                </a:solidFill>
                <a:latin typeface="Arial" pitchFamily="34" charset="0"/>
              </a:rPr>
              <a:t>COBIT</a:t>
            </a:r>
          </a:p>
          <a:p>
            <a:pPr algn="ctr" eaLnBrk="0" hangingPunct="0">
              <a:lnSpc>
                <a:spcPct val="90000"/>
              </a:lnSpc>
            </a:pPr>
            <a:r>
              <a:rPr lang="es-CO" sz="1800" b="1" dirty="0">
                <a:solidFill>
                  <a:schemeClr val="accent2"/>
                </a:solidFill>
                <a:latin typeface="Arial" pitchFamily="34" charset="0"/>
              </a:rPr>
              <a:t>Objetivos del </a:t>
            </a:r>
            <a:r>
              <a:rPr lang="es-CO" sz="1800" b="1" dirty="0" smtClean="0">
                <a:solidFill>
                  <a:schemeClr val="accent2"/>
                </a:solidFill>
                <a:latin typeface="Arial" pitchFamily="34" charset="0"/>
              </a:rPr>
              <a:t>Negocio</a:t>
            </a:r>
          </a:p>
          <a:p>
            <a:pPr algn="ctr" eaLnBrk="0" hangingPunct="0">
              <a:lnSpc>
                <a:spcPct val="90000"/>
              </a:lnSpc>
            </a:pPr>
            <a:r>
              <a:rPr lang="es-CO" b="1" dirty="0" smtClean="0">
                <a:solidFill>
                  <a:schemeClr val="accent2"/>
                </a:solidFill>
                <a:latin typeface="Arial" pitchFamily="34" charset="0"/>
              </a:rPr>
              <a:t>Objetivos del Gobierno</a:t>
            </a:r>
            <a:endParaRPr lang="es-CO" sz="1200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8443" name="Rectangle 1099"/>
          <p:cNvSpPr>
            <a:spLocks noChangeArrowheads="1"/>
          </p:cNvSpPr>
          <p:nvPr/>
        </p:nvSpPr>
        <p:spPr bwMode="auto">
          <a:xfrm>
            <a:off x="6527799" y="3092450"/>
            <a:ext cx="1905001" cy="565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s-CO" sz="1800" b="1" dirty="0">
                <a:latin typeface="Arial" charset="0"/>
              </a:rPr>
              <a:t>Planeac</a:t>
            </a:r>
            <a:r>
              <a:rPr lang="es-CO" sz="2000" b="1" dirty="0">
                <a:latin typeface="Arial" charset="0"/>
              </a:rPr>
              <a:t>i</a:t>
            </a:r>
            <a:r>
              <a:rPr lang="es-CO" sz="1800" b="1" dirty="0">
                <a:latin typeface="Arial" charset="0"/>
              </a:rPr>
              <a:t>ón y Organización</a:t>
            </a:r>
          </a:p>
        </p:txBody>
      </p:sp>
      <p:sp>
        <p:nvSpPr>
          <p:cNvPr id="28707" name="AutoShape 1100"/>
          <p:cNvSpPr>
            <a:spLocks noChangeArrowheads="1"/>
          </p:cNvSpPr>
          <p:nvPr/>
        </p:nvSpPr>
        <p:spPr bwMode="auto">
          <a:xfrm rot="1424955">
            <a:off x="5943751" y="2551893"/>
            <a:ext cx="673100" cy="520700"/>
          </a:xfrm>
          <a:prstGeom prst="rightArrow">
            <a:avLst>
              <a:gd name="adj1" fmla="val 50000"/>
              <a:gd name="adj2" fmla="val 6464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28704" name="Text Box 1102"/>
          <p:cNvSpPr txBox="1">
            <a:spLocks noChangeArrowheads="1"/>
          </p:cNvSpPr>
          <p:nvPr/>
        </p:nvSpPr>
        <p:spPr bwMode="auto">
          <a:xfrm>
            <a:off x="5867400" y="457200"/>
            <a:ext cx="3200401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ES" sz="1000" dirty="0"/>
              <a:t>PO1. Definir un plan estratégico de TI</a:t>
            </a:r>
          </a:p>
          <a:p>
            <a:pPr lvl="0"/>
            <a:r>
              <a:rPr lang="es-ES" sz="1000" dirty="0"/>
              <a:t>PO2. Definir la arquitectura de información</a:t>
            </a:r>
          </a:p>
          <a:p>
            <a:pPr lvl="0"/>
            <a:r>
              <a:rPr lang="es-ES" sz="1000" dirty="0"/>
              <a:t>PO3. Determinar la dirección tecnológica</a:t>
            </a:r>
          </a:p>
          <a:p>
            <a:pPr lvl="0"/>
            <a:r>
              <a:rPr lang="es-ES" sz="1000" dirty="0"/>
              <a:t>PO4. Definir los procesos, organización y relaciones de TI</a:t>
            </a:r>
          </a:p>
          <a:p>
            <a:pPr lvl="0"/>
            <a:r>
              <a:rPr lang="es-ES" sz="1000" dirty="0"/>
              <a:t>PO5. Administrar la inversión de TI</a:t>
            </a:r>
          </a:p>
          <a:p>
            <a:pPr lvl="0"/>
            <a:r>
              <a:rPr lang="es-ES" sz="1000" dirty="0"/>
              <a:t>PO6. Comunicación de la directrices  Gerenciales</a:t>
            </a:r>
          </a:p>
          <a:p>
            <a:pPr lvl="0"/>
            <a:r>
              <a:rPr lang="es-ES" sz="1000" dirty="0"/>
              <a:t>PO7. Administración del Recurso Humano de TI</a:t>
            </a:r>
          </a:p>
          <a:p>
            <a:pPr lvl="0"/>
            <a:r>
              <a:rPr lang="es-ES" sz="1000" dirty="0"/>
              <a:t>PO8. Administrar con Calidad</a:t>
            </a:r>
          </a:p>
          <a:p>
            <a:pPr lvl="0"/>
            <a:r>
              <a:rPr lang="es-ES" sz="1000" dirty="0"/>
              <a:t>PO9. Analizar y Administrar Riesgos</a:t>
            </a:r>
          </a:p>
          <a:p>
            <a:r>
              <a:rPr lang="es-ES" sz="1000" dirty="0"/>
              <a:t>PO10. Administración de Proyectos</a:t>
            </a:r>
            <a:endParaRPr lang="es-CO" sz="1000" dirty="0"/>
          </a:p>
        </p:txBody>
      </p:sp>
      <p:cxnSp>
        <p:nvCxnSpPr>
          <p:cNvPr id="28705" name="AutoShape 1103"/>
          <p:cNvCxnSpPr>
            <a:cxnSpLocks noChangeShapeType="1"/>
            <a:stCxn id="58443" idx="0"/>
            <a:endCxn id="28704" idx="2"/>
          </p:cNvCxnSpPr>
          <p:nvPr/>
        </p:nvCxnSpPr>
        <p:spPr bwMode="auto">
          <a:xfrm rot="16200000" flipV="1">
            <a:off x="7070726" y="2682875"/>
            <a:ext cx="806450" cy="126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697" name="AutoShape 1105"/>
          <p:cNvSpPr>
            <a:spLocks noChangeArrowheads="1"/>
          </p:cNvSpPr>
          <p:nvPr/>
        </p:nvSpPr>
        <p:spPr bwMode="auto">
          <a:xfrm rot="5410670">
            <a:off x="7054850" y="3841750"/>
            <a:ext cx="596900" cy="533400"/>
          </a:xfrm>
          <a:prstGeom prst="rightArrow">
            <a:avLst>
              <a:gd name="adj1" fmla="val 50000"/>
              <a:gd name="adj2" fmla="val 5595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8450" name="Rectangle 1106"/>
          <p:cNvSpPr>
            <a:spLocks noChangeArrowheads="1"/>
          </p:cNvSpPr>
          <p:nvPr/>
        </p:nvSpPr>
        <p:spPr bwMode="auto">
          <a:xfrm>
            <a:off x="6210300" y="4495800"/>
            <a:ext cx="2133600" cy="5905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s-CO" sz="2000" b="1" dirty="0">
                <a:latin typeface="Arial" charset="0"/>
              </a:rPr>
              <a:t>Adquisición e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es-CO" sz="2000" b="1" dirty="0">
                <a:latin typeface="Arial" charset="0"/>
              </a:rPr>
              <a:t>Implementación</a:t>
            </a:r>
            <a:endParaRPr lang="es-CO" b="1" dirty="0"/>
          </a:p>
        </p:txBody>
      </p:sp>
      <p:sp>
        <p:nvSpPr>
          <p:cNvPr id="28700" name="Text Box 1108"/>
          <p:cNvSpPr txBox="1">
            <a:spLocks noChangeArrowheads="1"/>
          </p:cNvSpPr>
          <p:nvPr/>
        </p:nvSpPr>
        <p:spPr bwMode="auto">
          <a:xfrm>
            <a:off x="5486400" y="5486400"/>
            <a:ext cx="3581400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ES" sz="1000" dirty="0"/>
              <a:t>AI1. Identificación de soluciones automatizadas</a:t>
            </a:r>
          </a:p>
          <a:p>
            <a:pPr lvl="0"/>
            <a:r>
              <a:rPr lang="es-ES" sz="1000" dirty="0"/>
              <a:t>AI2. Adquisición y mantenimiento de Software de aplicación</a:t>
            </a:r>
          </a:p>
          <a:p>
            <a:pPr lvl="0"/>
            <a:r>
              <a:rPr lang="es-ES" sz="1000" dirty="0"/>
              <a:t>AI3. Adquisición y mantenimiento de la infraestructura tecnológica</a:t>
            </a:r>
          </a:p>
          <a:p>
            <a:pPr lvl="0"/>
            <a:r>
              <a:rPr lang="es-ES" sz="1000" dirty="0"/>
              <a:t>AI4. Facilitar la Operación y el Uso</a:t>
            </a:r>
          </a:p>
          <a:p>
            <a:pPr lvl="0"/>
            <a:r>
              <a:rPr lang="es-ES" sz="1000" dirty="0"/>
              <a:t>AI5. Proveer Recursos de TI</a:t>
            </a:r>
          </a:p>
          <a:p>
            <a:pPr lvl="0"/>
            <a:r>
              <a:rPr lang="es-ES" sz="1000" dirty="0"/>
              <a:t>AI6. Administración de Cambios</a:t>
            </a:r>
          </a:p>
          <a:p>
            <a:r>
              <a:rPr lang="es-ES" sz="1000" dirty="0"/>
              <a:t>AI7. Instalar y Acreditar soluciones y cambios</a:t>
            </a:r>
            <a:endParaRPr lang="es-CO" sz="1000" dirty="0">
              <a:latin typeface="Arial" pitchFamily="34" charset="0"/>
            </a:endParaRPr>
          </a:p>
        </p:txBody>
      </p:sp>
      <p:cxnSp>
        <p:nvCxnSpPr>
          <p:cNvPr id="28701" name="AutoShape 1109"/>
          <p:cNvCxnSpPr>
            <a:cxnSpLocks noChangeShapeType="1"/>
            <a:stCxn id="58450" idx="2"/>
            <a:endCxn id="28700" idx="0"/>
          </p:cNvCxnSpPr>
          <p:nvPr/>
        </p:nvCxnSpPr>
        <p:spPr bwMode="auto">
          <a:xfrm rot="5400000">
            <a:off x="7077075" y="5286375"/>
            <a:ext cx="400050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91" name="AutoShape 1111"/>
          <p:cNvSpPr>
            <a:spLocks noChangeArrowheads="1"/>
          </p:cNvSpPr>
          <p:nvPr/>
        </p:nvSpPr>
        <p:spPr bwMode="auto">
          <a:xfrm rot="20040000">
            <a:off x="2519363" y="2366963"/>
            <a:ext cx="673100" cy="520700"/>
          </a:xfrm>
          <a:prstGeom prst="rightArrow">
            <a:avLst>
              <a:gd name="adj1" fmla="val 50000"/>
              <a:gd name="adj2" fmla="val 6464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28692" name="AutoShape 1112"/>
          <p:cNvSpPr>
            <a:spLocks noChangeArrowheads="1"/>
          </p:cNvSpPr>
          <p:nvPr/>
        </p:nvSpPr>
        <p:spPr bwMode="auto">
          <a:xfrm rot="5615717" flipH="1">
            <a:off x="1240007" y="3902024"/>
            <a:ext cx="673100" cy="520700"/>
          </a:xfrm>
          <a:prstGeom prst="rightArrow">
            <a:avLst>
              <a:gd name="adj1" fmla="val 50000"/>
              <a:gd name="adj2" fmla="val 6464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8457" name="Rectangle 1113"/>
          <p:cNvSpPr>
            <a:spLocks noChangeArrowheads="1"/>
          </p:cNvSpPr>
          <p:nvPr/>
        </p:nvSpPr>
        <p:spPr bwMode="auto">
          <a:xfrm>
            <a:off x="538163" y="3048000"/>
            <a:ext cx="1981200" cy="7053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s-CO" sz="2000" b="1" dirty="0" smtClean="0">
                <a:latin typeface="Arial" charset="0"/>
              </a:rPr>
              <a:t>Monitorear y Evaluar</a:t>
            </a:r>
            <a:endParaRPr lang="es-CO" dirty="0"/>
          </a:p>
        </p:txBody>
      </p:sp>
      <p:sp>
        <p:nvSpPr>
          <p:cNvPr id="28695" name="Text Box 1115"/>
          <p:cNvSpPr txBox="1">
            <a:spLocks noChangeArrowheads="1"/>
          </p:cNvSpPr>
          <p:nvPr/>
        </p:nvSpPr>
        <p:spPr bwMode="auto">
          <a:xfrm>
            <a:off x="304800" y="685800"/>
            <a:ext cx="2667000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ES" sz="1000" dirty="0"/>
              <a:t>ME1. Monitorear y Evaluar el desempeño de TI</a:t>
            </a:r>
          </a:p>
          <a:p>
            <a:pPr lvl="0"/>
            <a:r>
              <a:rPr lang="es-ES" sz="1000" dirty="0"/>
              <a:t>ME2. Monitorear y Evaluar el Control Interno</a:t>
            </a:r>
          </a:p>
          <a:p>
            <a:pPr lvl="0"/>
            <a:r>
              <a:rPr lang="es-ES" sz="1000" dirty="0"/>
              <a:t>ME3. Asegurar el cumplimiento de requerimientos Externos</a:t>
            </a:r>
          </a:p>
          <a:p>
            <a:r>
              <a:rPr lang="es-ES" sz="1000" dirty="0"/>
              <a:t>ME4. Proveer gobierno de TI</a:t>
            </a:r>
            <a:endParaRPr lang="es-CO" sz="1000" dirty="0">
              <a:latin typeface="Arial" pitchFamily="34" charset="0"/>
            </a:endParaRPr>
          </a:p>
        </p:txBody>
      </p:sp>
      <p:sp>
        <p:nvSpPr>
          <p:cNvPr id="28686" name="AutoShape 1118"/>
          <p:cNvSpPr>
            <a:spLocks noChangeArrowheads="1"/>
          </p:cNvSpPr>
          <p:nvPr/>
        </p:nvSpPr>
        <p:spPr bwMode="auto">
          <a:xfrm flipH="1">
            <a:off x="4606588" y="5548885"/>
            <a:ext cx="749300" cy="458788"/>
          </a:xfrm>
          <a:prstGeom prst="rightArrow">
            <a:avLst>
              <a:gd name="adj1" fmla="val 50000"/>
              <a:gd name="adj2" fmla="val 8166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8463" name="Rectangle 1119"/>
          <p:cNvSpPr>
            <a:spLocks noChangeArrowheads="1"/>
          </p:cNvSpPr>
          <p:nvPr/>
        </p:nvSpPr>
        <p:spPr bwMode="auto">
          <a:xfrm>
            <a:off x="3352800" y="6038850"/>
            <a:ext cx="1524000" cy="8284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es-CO" sz="2000" b="1" dirty="0" smtClean="0">
                <a:latin typeface="Arial" charset="0"/>
              </a:rPr>
              <a:t>Entregar y dar Soporte</a:t>
            </a:r>
            <a:endParaRPr lang="es-CO" b="1" dirty="0"/>
          </a:p>
        </p:txBody>
      </p:sp>
      <p:sp>
        <p:nvSpPr>
          <p:cNvPr id="28689" name="Text Box 1121"/>
          <p:cNvSpPr txBox="1">
            <a:spLocks noChangeArrowheads="1"/>
          </p:cNvSpPr>
          <p:nvPr/>
        </p:nvSpPr>
        <p:spPr bwMode="auto">
          <a:xfrm>
            <a:off x="62887" y="4572001"/>
            <a:ext cx="2985113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ES" sz="1000" dirty="0"/>
              <a:t>DS1. Definir y administrar del nivel de servicio</a:t>
            </a:r>
          </a:p>
          <a:p>
            <a:pPr lvl="0"/>
            <a:r>
              <a:rPr lang="es-ES" sz="1000" dirty="0"/>
              <a:t>DS2. Administrar servicios de terceros</a:t>
            </a:r>
          </a:p>
          <a:p>
            <a:pPr lvl="0"/>
            <a:r>
              <a:rPr lang="es-ES" sz="1000" dirty="0"/>
              <a:t>DS3. Administrar el desempeño y la capacidad</a:t>
            </a:r>
          </a:p>
          <a:p>
            <a:pPr lvl="0"/>
            <a:r>
              <a:rPr lang="es-ES" sz="1000" dirty="0"/>
              <a:t>DS4. Asegurar el servicio continuo</a:t>
            </a:r>
          </a:p>
          <a:p>
            <a:pPr lvl="0"/>
            <a:r>
              <a:rPr lang="es-ES" sz="1000" dirty="0"/>
              <a:t>DS5. Garantizar la seguridad de los sistemas</a:t>
            </a:r>
          </a:p>
          <a:p>
            <a:pPr lvl="0"/>
            <a:r>
              <a:rPr lang="es-ES" sz="1000" dirty="0"/>
              <a:t>DS6. Identificación y asignación de costos</a:t>
            </a:r>
          </a:p>
          <a:p>
            <a:pPr lvl="0"/>
            <a:r>
              <a:rPr lang="es-ES" sz="1000" dirty="0"/>
              <a:t>DS7. Educar y Entrenar a los Usuarios</a:t>
            </a:r>
          </a:p>
          <a:p>
            <a:pPr lvl="0"/>
            <a:r>
              <a:rPr lang="es-ES" sz="1000" dirty="0"/>
              <a:t>DS8. Administrar la Mesa de Servicio y los Incidentes</a:t>
            </a:r>
          </a:p>
          <a:p>
            <a:pPr lvl="0"/>
            <a:r>
              <a:rPr lang="es-ES" sz="1000" dirty="0"/>
              <a:t>DS9. Administración de la configuración</a:t>
            </a:r>
          </a:p>
          <a:p>
            <a:pPr lvl="0"/>
            <a:r>
              <a:rPr lang="es-ES" sz="1000" dirty="0"/>
              <a:t>DS10. Administración de problemas e incidentes</a:t>
            </a:r>
          </a:p>
          <a:p>
            <a:pPr lvl="0"/>
            <a:r>
              <a:rPr lang="es-ES" sz="1000" dirty="0"/>
              <a:t>DS11. Administración de datos</a:t>
            </a:r>
          </a:p>
          <a:p>
            <a:pPr lvl="0"/>
            <a:r>
              <a:rPr lang="es-ES" sz="1000" dirty="0"/>
              <a:t>DS12. Administración del Ambiente Físico</a:t>
            </a:r>
          </a:p>
          <a:p>
            <a:r>
              <a:rPr lang="es-ES" sz="1000" dirty="0"/>
              <a:t>DS13. Administración de Operaciones</a:t>
            </a:r>
            <a:endParaRPr lang="es-CO" sz="1000" dirty="0">
              <a:latin typeface="Arial" pitchFamily="34" charset="0"/>
            </a:endParaRPr>
          </a:p>
        </p:txBody>
      </p:sp>
      <p:sp>
        <p:nvSpPr>
          <p:cNvPr id="28690" name="Line 1122"/>
          <p:cNvSpPr>
            <a:spLocks noChangeShapeType="1"/>
          </p:cNvSpPr>
          <p:nvPr/>
        </p:nvSpPr>
        <p:spPr bwMode="auto">
          <a:xfrm flipH="1">
            <a:off x="3073400" y="632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8468" name="Text Box 1124"/>
          <p:cNvSpPr txBox="1">
            <a:spLocks noChangeArrowheads="1"/>
          </p:cNvSpPr>
          <p:nvPr/>
        </p:nvSpPr>
        <p:spPr bwMode="auto">
          <a:xfrm>
            <a:off x="3200400" y="4724400"/>
            <a:ext cx="25146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1800" b="1" dirty="0">
                <a:latin typeface="Arial" charset="0"/>
              </a:rPr>
              <a:t>Procesos de TI</a:t>
            </a:r>
          </a:p>
          <a:p>
            <a:pPr algn="ctr">
              <a:spcBef>
                <a:spcPct val="50000"/>
              </a:spcBef>
              <a:defRPr/>
            </a:pPr>
            <a:r>
              <a:rPr lang="es-MX" sz="1400" dirty="0">
                <a:latin typeface="Arial" charset="0"/>
              </a:rPr>
              <a:t>Dominios, Procesos y Tareas</a:t>
            </a:r>
            <a:endParaRPr lang="es-ES" sz="1400" dirty="0">
              <a:latin typeface="Arial" charset="0"/>
            </a:endParaRPr>
          </a:p>
        </p:txBody>
      </p:sp>
      <p:sp>
        <p:nvSpPr>
          <p:cNvPr id="28684" name="Line 1125" descr="Mármol blanco"/>
          <p:cNvSpPr>
            <a:spLocks noChangeShapeType="1"/>
          </p:cNvSpPr>
          <p:nvPr/>
        </p:nvSpPr>
        <p:spPr bwMode="auto">
          <a:xfrm>
            <a:off x="4343400" y="4343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28685" name="Rectangle 1126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3048000" cy="609600"/>
          </a:xfrm>
        </p:spPr>
        <p:txBody>
          <a:bodyPr/>
          <a:lstStyle/>
          <a:p>
            <a:r>
              <a:rPr lang="es-MX" sz="2800" dirty="0" smtClean="0"/>
              <a:t>Procesos de TI</a:t>
            </a:r>
            <a:endParaRPr lang="es-ES" sz="2800" dirty="0" smtClean="0"/>
          </a:p>
        </p:txBody>
      </p:sp>
      <p:cxnSp>
        <p:nvCxnSpPr>
          <p:cNvPr id="42" name="AutoShape 1103"/>
          <p:cNvCxnSpPr>
            <a:cxnSpLocks noChangeShapeType="1"/>
          </p:cNvCxnSpPr>
          <p:nvPr/>
        </p:nvCxnSpPr>
        <p:spPr bwMode="auto">
          <a:xfrm rot="16200000" flipV="1">
            <a:off x="898524" y="2454275"/>
            <a:ext cx="1111250" cy="1270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4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 Servicios a través de ITIL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143000" y="2209800"/>
            <a:ext cx="685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519113">
              <a:buFont typeface="Wingdings" pitchFamily="2" charset="2"/>
              <a:buChar char="q"/>
            </a:pPr>
            <a:r>
              <a:rPr lang="es-MX" dirty="0" smtClean="0"/>
              <a:t>ITIL: </a:t>
            </a:r>
            <a:r>
              <a:rPr lang="es-ES" dirty="0" smtClean="0"/>
              <a:t>Librería de Infraestructura de TI</a:t>
            </a:r>
          </a:p>
          <a:p>
            <a:pPr marL="519113" indent="-519113">
              <a:buFont typeface="Wingdings" pitchFamily="2" charset="2"/>
              <a:buChar char="q"/>
            </a:pPr>
            <a:endParaRPr lang="es-MX" dirty="0" smtClean="0"/>
          </a:p>
          <a:p>
            <a:pPr marL="519113" indent="-519113">
              <a:buFont typeface="Wingdings" pitchFamily="2" charset="2"/>
              <a:buChar char="q"/>
            </a:pPr>
            <a:r>
              <a:rPr lang="es-MX" dirty="0" smtClean="0"/>
              <a:t>Mejores prácticas de gestión y </a:t>
            </a:r>
            <a:r>
              <a:rPr lang="es-MX" b="1" i="1" dirty="0" smtClean="0"/>
              <a:t>entrega de servicios de TI</a:t>
            </a:r>
          </a:p>
          <a:p>
            <a:pPr marL="519113" indent="-519113">
              <a:buFont typeface="Wingdings" pitchFamily="2" charset="2"/>
              <a:buChar char="q"/>
            </a:pPr>
            <a:endParaRPr lang="es-MX" dirty="0" smtClean="0"/>
          </a:p>
          <a:p>
            <a:pPr marL="519113" indent="-519113">
              <a:buFont typeface="Wingdings" pitchFamily="2" charset="2"/>
              <a:buChar char="q"/>
            </a:pPr>
            <a:r>
              <a:rPr lang="es-ES" dirty="0" smtClean="0"/>
              <a:t>Calidad y eficiencia en las operaciones de TI, abarcando la infraestructura, desarrollo y operaciones de TI.</a:t>
            </a:r>
          </a:p>
          <a:p>
            <a:pPr marL="519113" indent="-519113">
              <a:buFont typeface="Wingdings" pitchFamily="2" charset="2"/>
              <a:buChar char="q"/>
            </a:pPr>
            <a:endParaRPr lang="es-MX" dirty="0" smtClean="0"/>
          </a:p>
          <a:p>
            <a:pPr marL="519113" indent="-519113">
              <a:buFont typeface="Wingdings" pitchFamily="2" charset="2"/>
              <a:buChar char="q"/>
            </a:pPr>
            <a:r>
              <a:rPr lang="es-MX" dirty="0" smtClean="0"/>
              <a:t>Áreas de la organización como “clientes”:</a:t>
            </a:r>
          </a:p>
          <a:p>
            <a:pPr marL="976313" lvl="1" indent="-519113">
              <a:buFont typeface="Wingdings" pitchFamily="2" charset="2"/>
              <a:buChar char="q"/>
            </a:pPr>
            <a:r>
              <a:rPr lang="es-MX" dirty="0" smtClean="0"/>
              <a:t>Niveles de Servicio</a:t>
            </a:r>
          </a:p>
          <a:p>
            <a:pPr marL="976313" lvl="1" indent="-519113">
              <a:buFont typeface="Wingdings" pitchFamily="2" charset="2"/>
              <a:buChar char="q"/>
            </a:pPr>
            <a:r>
              <a:rPr lang="es-MX" dirty="0" smtClean="0"/>
              <a:t>Alta disponibilidad y continuidad</a:t>
            </a:r>
          </a:p>
          <a:p>
            <a:pPr marL="976313" lvl="1" indent="-519113">
              <a:buFont typeface="Wingdings" pitchFamily="2" charset="2"/>
              <a:buChar char="q"/>
            </a:pPr>
            <a:r>
              <a:rPr lang="es-MX" dirty="0" smtClean="0"/>
              <a:t>Alta tecnología a menor costo y oportunamente</a:t>
            </a:r>
          </a:p>
          <a:p>
            <a:pPr marL="976313" lvl="1" indent="-519113">
              <a:buFont typeface="Wingdings" pitchFamily="2" charset="2"/>
              <a:buChar char="q"/>
            </a:pPr>
            <a:r>
              <a:rPr lang="es-MX" dirty="0" smtClean="0"/>
              <a:t>Enfoque en los procesos del negocio</a:t>
            </a:r>
          </a:p>
          <a:p>
            <a:pPr marL="976313" lvl="1" indent="-519113">
              <a:buFont typeface="Wingdings" pitchFamily="2" charset="2"/>
              <a:buChar char="q"/>
            </a:pPr>
            <a:r>
              <a:rPr lang="es-MX" dirty="0" smtClean="0"/>
              <a:t>Agregar valor al negocio: Utilidad + Garantía</a:t>
            </a:r>
          </a:p>
          <a:p>
            <a:pPr marL="519113" indent="-519113">
              <a:buFont typeface="Wingdings" pitchFamily="2" charset="2"/>
              <a:buChar char="q"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 Servicios a través de ITIL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BLOGGER_PHOTO_ID_5228421905211518770" descr="itsm-v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2514600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990600" y="2133600"/>
            <a:ext cx="220980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Estrategia de Servicio: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400" dirty="0" smtClean="0"/>
              <a:t>Generación de Estrategias</a:t>
            </a:r>
            <a:endParaRPr lang="es-ES" sz="105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400" dirty="0" smtClean="0"/>
              <a:t>Gestión del Portafolio de Servicios</a:t>
            </a:r>
            <a:endParaRPr lang="es-ES" sz="105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400" dirty="0" smtClean="0"/>
              <a:t>Gestión de la Demanda</a:t>
            </a:r>
            <a:endParaRPr lang="es-ES" sz="105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400" dirty="0" smtClean="0"/>
              <a:t>Gestión Financiera</a:t>
            </a:r>
            <a:endParaRPr lang="es-ES" sz="14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39504" y="4038600"/>
            <a:ext cx="22098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Operación del Servicio: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Gestión de Eventos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Gestión de Incidentes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Gestión de Peticiones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Gestión de Problemas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Gestión de Accesos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Monitorización y Control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Operación de TI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Centro de Servicio al Usuario</a:t>
            </a:r>
            <a:endParaRPr lang="es-ES" sz="14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657600" y="5751493"/>
            <a:ext cx="2438400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Mejoramiento Continuo:</a:t>
            </a:r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Proceso de Mejora del Ciclo de Vida del Servicio</a:t>
            </a:r>
            <a:endParaRPr lang="es-ES" sz="1400" dirty="0" smtClean="0"/>
          </a:p>
          <a:p>
            <a:pPr marL="177800" lvl="0" indent="-177800">
              <a:buFont typeface="Arial" pitchFamily="34" charset="0"/>
              <a:buChar char="•"/>
            </a:pPr>
            <a:r>
              <a:rPr lang="es-MX" sz="1400" dirty="0" smtClean="0"/>
              <a:t>Informes del Servicio</a:t>
            </a:r>
            <a:endParaRPr lang="es-ES" sz="14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6324600" y="4572000"/>
            <a:ext cx="289560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Transición del Servicio: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Planificación y Soporte de la Transición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Gestión de Cambios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Gestión de la Configuración y Activos del Servicio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Gestión de Entregas y Despliegues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Validación y Pruebas del Servicio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Evaluación</a:t>
            </a:r>
            <a:endParaRPr lang="es-ES" sz="1300" dirty="0" smtClean="0"/>
          </a:p>
          <a:p>
            <a:pPr marL="231775" lvl="1" indent="-171450">
              <a:buFont typeface="Arial" pitchFamily="34" charset="0"/>
              <a:buChar char="•"/>
            </a:pPr>
            <a:r>
              <a:rPr lang="es-MX" sz="1300" dirty="0" smtClean="0"/>
              <a:t>Gestión del Conocimiento</a:t>
            </a:r>
            <a:endParaRPr lang="es-ES" sz="14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365544" y="2057400"/>
            <a:ext cx="27432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Diseño del Servicio: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del Catálogo de Servicios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del Nivel de Servicio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 la Capacidad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 la Disponibilidad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 la Continuidad del Servicio de TI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 la Seguridad de la Información</a:t>
            </a:r>
          </a:p>
          <a:p>
            <a:pPr marL="231775" lvl="1" indent="-171450">
              <a:buFont typeface="Arial" pitchFamily="34" charset="0"/>
              <a:buChar char="•"/>
            </a:pPr>
            <a:r>
              <a:rPr lang="es-EC" sz="1400" dirty="0" smtClean="0"/>
              <a:t>Gestión de Proveedores</a:t>
            </a:r>
            <a:endParaRPr lang="es-ES" sz="1400" b="1" dirty="0"/>
          </a:p>
        </p:txBody>
      </p:sp>
      <p:cxnSp>
        <p:nvCxnSpPr>
          <p:cNvPr id="21" name="20 Conector recto de flecha"/>
          <p:cNvCxnSpPr/>
          <p:nvPr/>
        </p:nvCxnSpPr>
        <p:spPr>
          <a:xfrm rot="16200000" flipH="1">
            <a:off x="3086100" y="24003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5257800" y="220980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 rot="10800000">
            <a:off x="5562600" y="4114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6200000" flipV="1">
            <a:off x="3695700" y="52959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3124200" y="37338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 </a:t>
            </a:r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Seguridad a través de ISO 27000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19200" y="2133600"/>
            <a:ext cx="762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ISO 27001:</a:t>
            </a:r>
          </a:p>
          <a:p>
            <a:r>
              <a:rPr lang="es-ES" dirty="0" smtClean="0"/>
              <a:t>Requisitos para establecer, implantar, poner en funcionamiento, controlar, revisar, mantener y mejorar un SGSI documentado.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ISO </a:t>
            </a:r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</a:rPr>
              <a:t>27002:</a:t>
            </a:r>
          </a:p>
          <a:p>
            <a:r>
              <a:rPr lang="es-MX" dirty="0" smtClean="0"/>
              <a:t>Características de un SGSI, cómo se diseña, cómo se aplica y como se mantiene. Conjunto </a:t>
            </a:r>
            <a:r>
              <a:rPr lang="es-MX" dirty="0" smtClean="0"/>
              <a:t>de buenas prácticas sobre objetivos de control de la seguridad de la información, compuesta por 11 dominios, 39 Objetivos de control y 133 </a:t>
            </a:r>
            <a:r>
              <a:rPr lang="es-MX" dirty="0" smtClean="0"/>
              <a:t>controles.</a:t>
            </a:r>
          </a:p>
          <a:p>
            <a:endParaRPr lang="es-MX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Busca tres características de la información:</a:t>
            </a:r>
          </a:p>
          <a:p>
            <a:pPr marL="811213" lvl="1" indent="-354013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Confidencialidad</a:t>
            </a:r>
          </a:p>
          <a:p>
            <a:pPr marL="811213" lvl="1" indent="-354013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Integridad  y,</a:t>
            </a:r>
          </a:p>
          <a:p>
            <a:pPr marL="811213" lvl="1" indent="-354013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</a:rPr>
              <a:t>Disponibilidad</a:t>
            </a:r>
            <a:endParaRPr lang="es-E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 </a:t>
            </a:r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Seguridad a través de ISO 27000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7921" y="2667000"/>
            <a:ext cx="7821279" cy="259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1524000" y="25908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Objetivos de Control ISO 27002:2005 (17799)</a:t>
            </a:r>
            <a:endParaRPr lang="es-ES" sz="16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de Control Interno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10 Image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2743200"/>
            <a:ext cx="5410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3000" y="2209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50000"/>
                  </a:schemeClr>
                </a:solidFill>
              </a:rPr>
              <a:t>COSO-ERM:</a:t>
            </a:r>
          </a:p>
          <a:p>
            <a:endParaRPr lang="es-ES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ES" dirty="0" smtClean="0"/>
              <a:t>Marco Control Interno Organizacional basado en el riesgo</a:t>
            </a:r>
          </a:p>
          <a:p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de Control Interno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BASILEA II:</a:t>
            </a:r>
          </a:p>
          <a:p>
            <a:pPr algn="just"/>
            <a:r>
              <a:rPr lang="es-ES" dirty="0" smtClean="0"/>
              <a:t>Directrices para el funcionamiento y operación de las Entidades Financieras</a:t>
            </a:r>
            <a:endParaRPr lang="es-ES" dirty="0"/>
          </a:p>
        </p:txBody>
      </p:sp>
      <p:grpSp>
        <p:nvGrpSpPr>
          <p:cNvPr id="27" name="26 Grupo"/>
          <p:cNvGrpSpPr/>
          <p:nvPr/>
        </p:nvGrpSpPr>
        <p:grpSpPr>
          <a:xfrm>
            <a:off x="3276600" y="3048000"/>
            <a:ext cx="5334000" cy="3352800"/>
            <a:chOff x="2724150" y="4297363"/>
            <a:chExt cx="3895725" cy="2560637"/>
          </a:xfrm>
        </p:grpSpPr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4010025" y="4297363"/>
              <a:ext cx="1314450" cy="409575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</a:rPr>
                <a:t>BASILEA II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2724150" y="5218113"/>
              <a:ext cx="1228725" cy="669925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Mínimos requerimientos de Capital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038600" y="5218113"/>
              <a:ext cx="1228725" cy="669925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Revisión de Supervisor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5391150" y="5218113"/>
              <a:ext cx="1228725" cy="669925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Disciplina de Mercado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 rot="10800000" flipV="1">
              <a:off x="3381375" y="4706938"/>
              <a:ext cx="1285875" cy="228600"/>
            </a:xfrm>
            <a:prstGeom prst="bentConnector3">
              <a:avLst>
                <a:gd name="adj1" fmla="val 292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3381375" y="4935538"/>
              <a:ext cx="0" cy="2825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>
              <a:off x="4657725" y="4706938"/>
              <a:ext cx="9525" cy="511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4667250" y="4935538"/>
              <a:ext cx="13620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>
              <a:off x="6029325" y="4935538"/>
              <a:ext cx="0" cy="2825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2724150" y="6257925"/>
              <a:ext cx="1019175" cy="600075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700">
              <a:solidFill>
                <a:srgbClr val="666666"/>
              </a:solidFill>
              <a:round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Riesgo de Crédito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3838575" y="6248400"/>
              <a:ext cx="1019175" cy="600075"/>
            </a:xfrm>
            <a:prstGeom prst="ellipse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Riesgo de Mercado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4943475" y="6248400"/>
              <a:ext cx="1019175" cy="600075"/>
            </a:xfrm>
            <a:prstGeom prst="ellipse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Riesgo Operativo</a:t>
              </a:r>
              <a:endPara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>
              <a:off x="3190875" y="5888038"/>
              <a:ext cx="0" cy="3603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3" name="AutoShape 15"/>
            <p:cNvCxnSpPr>
              <a:cxnSpLocks noChangeShapeType="1"/>
            </p:cNvCxnSpPr>
            <p:nvPr/>
          </p:nvCxnSpPr>
          <p:spPr bwMode="auto">
            <a:xfrm>
              <a:off x="3190875" y="6000750"/>
              <a:ext cx="227647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4324350" y="6000750"/>
              <a:ext cx="0" cy="2476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5467350" y="6000750"/>
              <a:ext cx="0" cy="257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de Control Interno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0"/>
            <a:ext cx="259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BASILEA II </a:t>
            </a:r>
            <a:r>
              <a:rPr lang="es-ES" dirty="0" smtClean="0"/>
              <a:t>define el riesgo operativo como: </a:t>
            </a:r>
          </a:p>
          <a:p>
            <a:endParaRPr lang="es-ES" dirty="0" smtClean="0"/>
          </a:p>
          <a:p>
            <a:r>
              <a:rPr lang="es-MX" dirty="0" smtClean="0"/>
              <a:t>La </a:t>
            </a:r>
            <a:r>
              <a:rPr lang="es-MX" dirty="0" smtClean="0"/>
              <a:t>posibilidad de que se ocasionen pérdidas financieras por eventos derivados de fallas o insuficiencias en los procesos, personas, tecnología de información y por eventos </a:t>
            </a:r>
            <a:r>
              <a:rPr lang="es-MX" dirty="0" smtClean="0"/>
              <a:t>externos</a:t>
            </a:r>
          </a:p>
          <a:p>
            <a:endParaRPr lang="es-MX" dirty="0" smtClean="0"/>
          </a:p>
          <a:p>
            <a:endParaRPr lang="es-MX" dirty="0" smtClean="0"/>
          </a:p>
        </p:txBody>
      </p:sp>
      <p:pic>
        <p:nvPicPr>
          <p:cNvPr id="25" name="24 Image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2057400"/>
            <a:ext cx="533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533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/>
              <a:t>INTRODUCCIÓN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18288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Escándalos Financieros y caída de las torres gemelas, mayor énfasis en la administración de riesgos.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El riesgo y la gestión empresarial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El riesgo y las Instituciones financieras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Las Cooperativas en el Sistema Financiero Ecuatoriano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Las Cooperativas y la Tecnología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Las Cooperativas frente a los Organismos de Control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/>
          </a:p>
          <a:p>
            <a:pPr marL="176213" indent="-176213">
              <a:buFont typeface="Arial" pitchFamily="34" charset="0"/>
              <a:buChar char="•"/>
            </a:pPr>
            <a:r>
              <a:rPr lang="es-ES" dirty="0" smtClean="0"/>
              <a:t>Las Cooperativas frente al Riesgo Operacional</a:t>
            </a:r>
          </a:p>
          <a:p>
            <a:pPr marL="176213" indent="-176213">
              <a:buFont typeface="Arial" pitchFamily="34" charset="0"/>
              <a:buChar char="•"/>
            </a:pPr>
            <a:endParaRPr lang="es-ES" dirty="0" smtClean="0"/>
          </a:p>
          <a:p>
            <a:pPr marL="176213" indent="-176213"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de Control Interno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La Norma 834 (Emitida por la SBS el 20 de Octubre del 2005):</a:t>
            </a:r>
            <a:endParaRPr lang="es-ES" dirty="0" smtClean="0"/>
          </a:p>
          <a:p>
            <a:endParaRPr lang="es-ES" dirty="0" smtClean="0"/>
          </a:p>
          <a:p>
            <a:r>
              <a:rPr lang="es-MX" dirty="0" smtClean="0"/>
              <a:t>En la norma 834 de Riesgo Operativo se establecieron los lineamientos mínimos que deben seguir las entidades financieras para garantizar la continuidad del negocio frente a posibles riesgos a los que pudiera estar expuesta la entidad. Para ello, establece que se deben administrar en forma apropiada los procesos, personas, tecnología de información y los eventos externos</a:t>
            </a:r>
            <a:r>
              <a:rPr lang="es-MX" dirty="0" smtClean="0"/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de Control Interno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La Norma 834:</a:t>
            </a:r>
            <a:endParaRPr lang="es-ES" dirty="0" smtClean="0"/>
          </a:p>
          <a:p>
            <a:endParaRPr lang="es-ES" dirty="0" smtClean="0"/>
          </a:p>
        </p:txBody>
      </p:sp>
      <p:pic>
        <p:nvPicPr>
          <p:cNvPr id="10" name="9 Image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2209800"/>
            <a:ext cx="5867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447800" y="4953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* Se requiere complementar la administración del Riesgo Legal</a:t>
            </a: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del riesgo Operativo en las COAC’s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La SBS emprendió una campaña masiva de capacitación y difusión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En el mes de Julio del 2009 emprendieron una revisión de monitoreo.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Dificultades para la implementación del riesgo operativo: Falta de recursos financieros, tecnológicos y de personas.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Resistencia al cambio o poco entendimiento de los beneficios de implementación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Necesidad de que los sistemas de información incorporen mejores  mecanismos de seguridad y sean flexibles para la incorporación de los lineamientos de la administración del riesgo operativo.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del riesgo Operativo en las COAC’s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El Consejo de Administración y los diferentes comités de apoyo administrativo tienen una alta responsabilidad en la administración del riesgo operativo.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Responsabilidades del Comité de Riesgos.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Mayor enfoque de auditoria orientado hacia el riesgo de Auditores Externos y Calificadoras de Riesgo.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Pilares para la gestión del riesgo en las COAC’s: Gobierno Corporativo, Administración del Riesgo y Cumplimiento.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del riesgo Operativo en las COAC’s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general, para una adecuada gestión de riesgos es necesario que se cumplan con los siguientes lineamientos:</a:t>
            </a:r>
            <a:endParaRPr lang="es-ES" dirty="0" smtClean="0"/>
          </a:p>
          <a:p>
            <a:r>
              <a:rPr lang="es-MX" dirty="0" smtClean="0"/>
              <a:t> 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Establecer un adecuado ambiente de administración de Riesgos.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Realizar una gestión proactiva de los riesgos.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Asumir e implementar las observaciones y recomendaciones de las entidades de control.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Transparencia de la información financiera y de la gestión de riesgos realizada.</a:t>
            </a: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La Administración del Riesgo Operativo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Administración del riesgo Operativo en las COAC’s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95400" y="2286001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general, para una adecuada gestión de riesgos es necesario que se cumplan con los siguientes lineamientos:</a:t>
            </a:r>
            <a:endParaRPr lang="es-ES" dirty="0" smtClean="0"/>
          </a:p>
          <a:p>
            <a:r>
              <a:rPr lang="es-MX" dirty="0" smtClean="0"/>
              <a:t> 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Establecer un adecuado ambiente de administración de Riesgos.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Realizar una gestión proactiva de los riesgos.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Asumir e implementar las observaciones y recomendaciones de las entidades de control.</a:t>
            </a:r>
            <a:endParaRPr lang="es-ES" dirty="0" smtClean="0"/>
          </a:p>
          <a:p>
            <a:pPr marL="530225" lvl="0" indent="-530225">
              <a:buFont typeface="Wingdings" pitchFamily="2" charset="2"/>
              <a:buChar char="v"/>
            </a:pPr>
            <a:r>
              <a:rPr lang="es-MX" dirty="0" smtClean="0"/>
              <a:t>Transparencia de la información financiera y de la gestión de riesgos realizada</a:t>
            </a:r>
            <a:r>
              <a:rPr lang="es-MX" dirty="0" smtClean="0"/>
              <a:t>.</a:t>
            </a:r>
          </a:p>
          <a:p>
            <a:pPr marL="530225" lvl="0" indent="-530225">
              <a:buFont typeface="Wingdings" pitchFamily="2" charset="2"/>
              <a:buChar char="v"/>
            </a:pPr>
            <a:endParaRPr lang="es-MX" dirty="0" smtClean="0"/>
          </a:p>
          <a:p>
            <a:pPr marL="530225" lvl="0" indent="-530225"/>
            <a:r>
              <a:rPr lang="es-MX" dirty="0" smtClean="0"/>
              <a:t>El rol de la Unidad de Riesgos</a:t>
            </a:r>
          </a:p>
          <a:p>
            <a:pPr marL="530225" lvl="0" indent="-530225"/>
            <a:endParaRPr lang="es-MX" dirty="0" smtClean="0"/>
          </a:p>
          <a:p>
            <a:pPr marL="530225" lvl="0" indent="-530225"/>
            <a:r>
              <a:rPr lang="es-MX" dirty="0" smtClean="0"/>
              <a:t>El rol de Auditoria Interna</a:t>
            </a: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391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Lineamientos para la Administración del Riesgo Tecnológico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362200"/>
            <a:ext cx="7086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 smtClean="0"/>
              <a:t>Definir una estrategia corporativa para administrar el riesgo </a:t>
            </a:r>
            <a:r>
              <a:rPr lang="es-MX" dirty="0" smtClean="0"/>
              <a:t>tecnológico: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Crear </a:t>
            </a:r>
            <a:r>
              <a:rPr lang="es-MX" dirty="0" smtClean="0"/>
              <a:t>una Cultura Organizacional enfocada al Riesgo </a:t>
            </a:r>
            <a:r>
              <a:rPr lang="es-MX" dirty="0" smtClean="0"/>
              <a:t>Tecnológico: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Organización </a:t>
            </a:r>
            <a:r>
              <a:rPr lang="es-MX" dirty="0" smtClean="0"/>
              <a:t>del Área de </a:t>
            </a:r>
            <a:r>
              <a:rPr lang="es-MX" dirty="0" smtClean="0"/>
              <a:t>TI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Definición </a:t>
            </a:r>
            <a:r>
              <a:rPr lang="es-MX" dirty="0" smtClean="0"/>
              <a:t>de los procesos de </a:t>
            </a:r>
            <a:r>
              <a:rPr lang="es-MX" dirty="0" smtClean="0"/>
              <a:t>TI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Analizar </a:t>
            </a:r>
            <a:r>
              <a:rPr lang="es-MX" dirty="0" smtClean="0"/>
              <a:t>y evaluar los riesgos de tecnología y su impacto sobre </a:t>
            </a:r>
            <a:r>
              <a:rPr lang="es-MX" dirty="0" smtClean="0"/>
              <a:t>el negocio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Diseñar </a:t>
            </a:r>
            <a:r>
              <a:rPr lang="es-MX" dirty="0" smtClean="0"/>
              <a:t>e Implementar un Plan de Acción </a:t>
            </a:r>
            <a:r>
              <a:rPr lang="es-MX" dirty="0" smtClean="0"/>
              <a:t>continuo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MX" dirty="0" smtClean="0"/>
              <a:t>Monitorear y alimentar una base de datos de Eventos: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MX" dirty="0" smtClean="0"/>
              <a:t>Mejoramiento </a:t>
            </a:r>
            <a:r>
              <a:rPr lang="es-MX" dirty="0" smtClean="0"/>
              <a:t>continuo</a:t>
            </a:r>
          </a:p>
          <a:p>
            <a:pPr marL="342900" indent="-342900">
              <a:buFont typeface="+mj-lt"/>
              <a:buAutoNum type="arabicPeriod"/>
            </a:pP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391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Lineamientos para la Administración del Riesgo Tecnológico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3552825" y="2143125"/>
            <a:ext cx="1600200" cy="4191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Definir Estrategia de  Adm. de Riesgos de TI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3552825" y="2876550"/>
            <a:ext cx="1600200" cy="40957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Cultura Organizacional de Riesgos de TI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3552825" y="3562350"/>
            <a:ext cx="1600200" cy="3905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Organización del Área de TI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125" name="AutoShape 5"/>
          <p:cNvCxnSpPr>
            <a:cxnSpLocks noChangeShapeType="1"/>
          </p:cNvCxnSpPr>
          <p:nvPr/>
        </p:nvCxnSpPr>
        <p:spPr bwMode="auto">
          <a:xfrm>
            <a:off x="4352925" y="2609850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552825" y="4229100"/>
            <a:ext cx="1600200" cy="428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Definición de los Procesos de TI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552825" y="4905375"/>
            <a:ext cx="1600200" cy="40957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Análisis de los Riesgos de TI y su Impacto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128" name="AutoShape 8"/>
          <p:cNvCxnSpPr>
            <a:cxnSpLocks noChangeShapeType="1"/>
          </p:cNvCxnSpPr>
          <p:nvPr/>
        </p:nvCxnSpPr>
        <p:spPr bwMode="auto">
          <a:xfrm>
            <a:off x="4352925" y="3314700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9" name="AutoShape 9"/>
          <p:cNvCxnSpPr>
            <a:cxnSpLocks noChangeShapeType="1"/>
          </p:cNvCxnSpPr>
          <p:nvPr/>
        </p:nvCxnSpPr>
        <p:spPr bwMode="auto">
          <a:xfrm>
            <a:off x="4371975" y="3981450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0" name="AutoShape 10"/>
          <p:cNvCxnSpPr>
            <a:cxnSpLocks noChangeShapeType="1"/>
          </p:cNvCxnSpPr>
          <p:nvPr/>
        </p:nvCxnSpPr>
        <p:spPr bwMode="auto">
          <a:xfrm>
            <a:off x="4381500" y="4657725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3552825" y="5581650"/>
            <a:ext cx="1600200" cy="40957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Diseño e Implementación de un Plan de Acción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132" name="AutoShape 12"/>
          <p:cNvCxnSpPr>
            <a:cxnSpLocks noChangeShapeType="1"/>
          </p:cNvCxnSpPr>
          <p:nvPr/>
        </p:nvCxnSpPr>
        <p:spPr bwMode="auto">
          <a:xfrm>
            <a:off x="4381500" y="5314950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3552825" y="6296025"/>
            <a:ext cx="1600200" cy="40957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38100">
            <a:solidFill>
              <a:srgbClr val="C6D9F1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Monitoreo y Base de datos de Eventos</a:t>
            </a:r>
            <a:endParaRPr kumimoji="0" lang="es-E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134" name="AutoShape 14"/>
          <p:cNvCxnSpPr>
            <a:cxnSpLocks noChangeShapeType="1"/>
          </p:cNvCxnSpPr>
          <p:nvPr/>
        </p:nvCxnSpPr>
        <p:spPr bwMode="auto">
          <a:xfrm>
            <a:off x="4381500" y="6048375"/>
            <a:ext cx="9525" cy="2476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cxnSp>
        <p:nvCxnSpPr>
          <p:cNvPr id="5135" name="AutoShape 15"/>
          <p:cNvCxnSpPr>
            <a:cxnSpLocks noChangeShapeType="1"/>
          </p:cNvCxnSpPr>
          <p:nvPr/>
        </p:nvCxnSpPr>
        <p:spPr bwMode="auto">
          <a:xfrm flipH="1">
            <a:off x="3038475" y="6486525"/>
            <a:ext cx="514350" cy="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/>
          </a:ln>
        </p:spPr>
      </p:cxnSp>
      <p:cxnSp>
        <p:nvCxnSpPr>
          <p:cNvPr id="5136" name="AutoShape 16"/>
          <p:cNvCxnSpPr>
            <a:cxnSpLocks noChangeShapeType="1"/>
          </p:cNvCxnSpPr>
          <p:nvPr/>
        </p:nvCxnSpPr>
        <p:spPr bwMode="auto">
          <a:xfrm flipV="1">
            <a:off x="3038475" y="2390775"/>
            <a:ext cx="0" cy="409575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/>
          </a:ln>
        </p:spPr>
      </p:cxnSp>
      <p:cxnSp>
        <p:nvCxnSpPr>
          <p:cNvPr id="5137" name="AutoShape 17"/>
          <p:cNvCxnSpPr>
            <a:cxnSpLocks noChangeShapeType="1"/>
          </p:cNvCxnSpPr>
          <p:nvPr/>
        </p:nvCxnSpPr>
        <p:spPr bwMode="auto">
          <a:xfrm>
            <a:off x="3038475" y="2390775"/>
            <a:ext cx="514350" cy="0"/>
          </a:xfrm>
          <a:prstGeom prst="straightConnector1">
            <a:avLst/>
          </a:prstGeom>
          <a:noFill/>
          <a:ln w="38100">
            <a:solidFill>
              <a:srgbClr val="95B3D7"/>
            </a:solidFill>
            <a:round/>
            <a:headEnd/>
            <a:tailEnd type="triangle" w="med" len="med"/>
          </a:ln>
          <a:effectLst/>
        </p:spPr>
      </p:cxn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600200" y="3200400"/>
            <a:ext cx="1450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</a:rPr>
              <a:t>Mejoramiento Continuo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Planificación y Administración de la Tecnología de Información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362200"/>
            <a:ext cx="7086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Evaluación de Riesgos de 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Planificación estratégica de Tecnología de Información alineado con la planificación estratégica del negocio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Políticas y procedimientos inherentes al proceso de planeación estratégica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Plan Operativo Anual de Tecnología de Información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Presupuesto de 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Estructura Orgánico Funcional de 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Conformación de un Comité de Informática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Actas de Aprobación  del Plan estratégico, Plan Anual y Presupuesto por parte del Consejo de Administración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Planificación y Administración de la Tecnología de Información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362200"/>
            <a:ext cx="7086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Manual de Políticas y procedimientos de TI aprobado y difundido.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Plan de capacitación del personal de TI y plan de capacitación de Usuarios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Políticas y procedimientos para la evaluación del personal de TI y la evaluación de la efectividad de los planes de capacitación. Código de Ética y Acuerdos de confidencialidad del personal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Control e inventario de Activos de 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Políticas y procedimientos de adquisición de recursos de tecnología de información de acuerdo a la planificación estratégica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Disponer de documentación técnica detallada de la infraestructura </a:t>
            </a:r>
            <a:r>
              <a:rPr lang="es-ES" sz="2000" dirty="0" smtClean="0"/>
              <a:t>tecnológica</a:t>
            </a:r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533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/>
              <a:t>OBJETIVOS GENERALES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1828800"/>
            <a:ext cx="762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lvl="0" indent="-354013">
              <a:buFont typeface="Wingdings" pitchFamily="2" charset="2"/>
              <a:buChar char="ü"/>
            </a:pPr>
            <a:r>
              <a:rPr lang="es-MX" dirty="0"/>
              <a:t>Establecer los lineamientos de control para la Gestión Integral de Riesgos tecnológicos en las Cooperativas de Ahorro y Crédito del Ecuador bajo las normas internacionales vigentes y aquellas establecidas por la Superintendencia de Bancos y Seguros del Ecuador.</a:t>
            </a:r>
            <a:endParaRPr lang="es-ES" dirty="0"/>
          </a:p>
          <a:p>
            <a:endParaRPr lang="es-ES" dirty="0"/>
          </a:p>
          <a:p>
            <a:pPr marL="354013" lvl="0" indent="-354013">
              <a:buFont typeface="Wingdings" pitchFamily="2" charset="2"/>
              <a:buChar char="ü"/>
            </a:pPr>
            <a:r>
              <a:rPr lang="es-MX" dirty="0"/>
              <a:t>Determinar la factibilidad de implementación a la que se enfrentan las Cooperativas de Ahorro y Crédito Ecuatorianas para la implementación de los controles de la gestión tecnológica bajo el marco de regulación gubernamental existente.</a:t>
            </a:r>
            <a:endParaRPr lang="es-ES" dirty="0"/>
          </a:p>
          <a:p>
            <a:endParaRPr lang="es-ES" dirty="0"/>
          </a:p>
          <a:p>
            <a:pPr marL="354013" lvl="0" indent="-354013">
              <a:buFont typeface="Wingdings" pitchFamily="2" charset="2"/>
              <a:buChar char="ü"/>
            </a:pPr>
            <a:r>
              <a:rPr lang="es-MX" dirty="0"/>
              <a:t>Presentar la visión gerencial sobre la forma en que se implementa un adecuado gobierno de tecnología de información que agrega valor a los procesos de los diferentes niveles en la pirámide organizacional de las Cooperativa de Ahorro y Crédito Ecuatorianas.</a:t>
            </a:r>
            <a:endParaRPr lang="es-ES" dirty="0"/>
          </a:p>
          <a:p>
            <a:pPr marL="176213" indent="-176213">
              <a:buFont typeface="Wingdings" pitchFamily="2" charset="2"/>
              <a:buChar char="ü"/>
            </a:pPr>
            <a:endParaRPr lang="es-ES" dirty="0" smtClean="0"/>
          </a:p>
          <a:p>
            <a:pPr marL="176213" indent="-176213">
              <a:buFont typeface="Wingdings" pitchFamily="2" charset="2"/>
              <a:buChar char="ü"/>
            </a:pPr>
            <a:endParaRPr lang="es-ES" dirty="0" smtClean="0"/>
          </a:p>
          <a:p>
            <a:pPr marL="176213" indent="-176213">
              <a:buFont typeface="Wingdings" pitchFamily="2" charset="2"/>
              <a:buChar char="ü"/>
            </a:pP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Seguridad de la Información y la Alta disponibilidad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362200"/>
            <a:ext cx="7086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Clasificar la Información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Definir los roles de Propietario de la Información  y de Jefe de Seguridad Informática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Diseñar e implementar políticas y procedimientos de seguridad de la información aprobadas y difundidas formalmente. </a:t>
            </a:r>
            <a:r>
              <a:rPr lang="es-ES" sz="2000" b="1" dirty="0" smtClean="0"/>
              <a:t>La Política de Seguridad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Implementación de controles para minimizar el impacto de las vulnerabilidades e incidentes de seguridad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Implementación de un sistema de Gestión de seguridad de la información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Establecer políticas y procedimientos de control de acceso a la información y los recursos de TI.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Definir los responsables de definir, implementar y controlar la gestión de seguridad de la información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000" dirty="0" smtClean="0"/>
          </a:p>
          <a:p>
            <a:pPr marL="342900" indent="-342900"/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Seguridad de la Información y la Alta disponibilidad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362200"/>
            <a:ext cx="7086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Evaluar el SGSI en forma periódica y promover su actualización y mejora continua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Implementar mecanismos de protección y condiciones físicas y ambientales para el óptimo funcionamiento de los recursos de TI </a:t>
            </a:r>
            <a:endParaRPr lang="es-E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Gestión apropiada del personal de TI: selección, incorporación, evaluación y salida. Perfiles definidos e inducción al cargo.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Adecuados controles lógicos para el acceso a los recursos de TI.</a:t>
            </a:r>
          </a:p>
          <a:p>
            <a:pPr marL="342900" indent="-342900">
              <a:buFont typeface="Arial" pitchFamily="34" charset="0"/>
              <a:buChar char="•"/>
            </a:pPr>
            <a:endParaRPr lang="es-ES" sz="2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Seguridad de la Información y la Alta disponibilidad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95400" y="2133600"/>
            <a:ext cx="7086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ES" sz="2000" b="1" u="sng" dirty="0" smtClean="0"/>
              <a:t>El Plan de Continuidad del Negocio: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Evaluar y medir los riesgos de TI y su impacto en el Negocio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Definir el objetivo de Punto de recuperación y el Objetivo de Tiempo de recuperación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Diseñar, implementar y difundir formalmente un Plan de Continuidad del Negocio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Definir pruebas periódicas del </a:t>
            </a:r>
            <a:r>
              <a:rPr lang="es-ES" sz="2000" dirty="0" err="1" smtClean="0"/>
              <a:t>BCP</a:t>
            </a:r>
            <a:r>
              <a:rPr lang="es-ES" sz="2000" dirty="0" smtClean="0"/>
              <a:t>, establecer su efectividad y realizar las mejoras necesarias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Establecer acciones preventivas, inmediatas y de recuperación, los responsables y los recursos necesarios para el cumplimiento del </a:t>
            </a:r>
            <a:r>
              <a:rPr lang="es-ES" sz="2000" dirty="0" err="1" smtClean="0"/>
              <a:t>BCP</a:t>
            </a:r>
            <a:endParaRPr lang="es-E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Disponer de un Centro Alterno de Recuperación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 smtClean="0"/>
              <a:t>Procedimientos formales de respaldo de la información electrónica y documental; y, de los programas</a:t>
            </a:r>
            <a:endParaRPr lang="es-ES" sz="20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Entrega de Servicios y la Calidad de los procesos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95400" y="22860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just"/>
            <a:r>
              <a:rPr lang="es-ES" b="1" u="sng" dirty="0" smtClean="0"/>
              <a:t>La Gestión de Servicios de Tecnología de Información: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371600" y="2743200"/>
            <a:ext cx="731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políticas y procedimientos para la administración de eventos e incidentes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una Mesa de Ayuda o </a:t>
            </a:r>
            <a:r>
              <a:rPr lang="es-ES" dirty="0" err="1" smtClean="0"/>
              <a:t>Help</a:t>
            </a:r>
            <a:r>
              <a:rPr lang="es-ES" dirty="0" smtClean="0"/>
              <a:t> </a:t>
            </a:r>
            <a:r>
              <a:rPr lang="es-ES" dirty="0" err="1" smtClean="0"/>
              <a:t>desk</a:t>
            </a:r>
            <a:r>
              <a:rPr lang="es-ES" dirty="0" smtClean="0"/>
              <a:t> para atender los requerimientos de los Usuarios en forma oportuna bajo procedimientos claros y específicos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Acuerdos y niveles de servicio para la atención de requerimientos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Acuerdos de Nivel de Servicio y Acuerdos de Confidencialidad con los proveedores externos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Políticas y procedimientos para la administración de servicios provistos por terceros 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manuales operativos de las operaciones de TI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manuales de configuraciones de los recursos de TI</a:t>
            </a:r>
          </a:p>
          <a:p>
            <a:pPr marL="265113" indent="-265113">
              <a:buFont typeface="Arial" pitchFamily="34" charset="0"/>
              <a:buChar char="•"/>
            </a:pPr>
            <a:endParaRPr lang="es-ES" dirty="0" smtClean="0"/>
          </a:p>
          <a:p>
            <a:pPr marL="265113" indent="-265113"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Entrega de Servicios y la Calidad de los procesos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95400" y="22860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just"/>
            <a:r>
              <a:rPr lang="es-ES" b="1" u="sng" dirty="0" smtClean="0"/>
              <a:t>Adquisición y mantenimiento de Sistemas de Información: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Metodología para la administración de proyectos de sistemas de información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Establecer una metodología formal  para la administración del ciclo de vida de los sistemas de información, así como de nuevas adquisiciones y proyectos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Adecuada segregación de funciones en el desarrollo de aplicaciones y control de versiones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Separación de las áreas de desarrollo, preproducción y producción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Adecuadas pruebas y autorización de cambios. Monitoreo de los cambios efectuados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Adecuada capacitación y entrenamiento de los Usuarios en los cambios efectuados</a:t>
            </a:r>
          </a:p>
          <a:p>
            <a:pPr marL="354013" indent="-354013" algn="just">
              <a:buFont typeface="Arial" pitchFamily="34" charset="0"/>
              <a:buChar char="•"/>
            </a:pPr>
            <a:r>
              <a:rPr lang="es-ES" dirty="0" smtClean="0"/>
              <a:t>Disponer de manuales técnicos y de Usuario debidamente formalizados y actualizados</a:t>
            </a: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Entrega de Servicios y la Calidad de los procesos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Redes y Comunicaciones: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47800" y="2667000"/>
            <a:ext cx="708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Administración de las redes y comunicaciones es compleja, requiere de actualización técnica constante.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Definición del rol de administrador de redes y comunicaciones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Diseño integral de los servicios de redes y comunicaciones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Planificación de medidas preventivas y correctivas contra amenazas y para la optimización y calidad de la infraestructura de la red corporativa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Definir políticas y procedimientos para la administración  integral de la red corporativa, lo que incluye su monitoreo y mejoramiento continuo</a:t>
            </a:r>
          </a:p>
          <a:p>
            <a:pPr marL="176213" indent="-176213" algn="just">
              <a:buFont typeface="Arial" pitchFamily="34" charset="0"/>
              <a:buChar char="•"/>
            </a:pPr>
            <a:r>
              <a:rPr lang="es-ES" dirty="0" smtClean="0"/>
              <a:t>Disponer de recursos y servicios de red de alta disponibilidad para garantizar la continuidad y calidad de las redes y comunicaciones de la Entidad</a:t>
            </a:r>
          </a:p>
          <a:p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Entrega de Servicios y la Calidad de los procesos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Redes y Comunicaciones: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371600" y="26670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Disponer de proveedores principales y secundarios de los servicios de red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Implementar herramientas de administración monitoreo proactivos bajo protocolos que garanticen seguridad, control y calidad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 Políticas, procedimientos y mecanismos de protección frente a ataques internos y externos a la red corporativa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smtClean="0"/>
              <a:t>Definir políticas de control de acceso y segregación de redes (</a:t>
            </a:r>
            <a:r>
              <a:rPr lang="es-ES" dirty="0" err="1" smtClean="0"/>
              <a:t>VLAN’s</a:t>
            </a:r>
            <a:r>
              <a:rPr lang="es-ES" dirty="0" smtClean="0"/>
              <a:t>)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Restricción de accesos remotos y protección de los mismos (</a:t>
            </a:r>
            <a:r>
              <a:rPr lang="es-ES" dirty="0" err="1" smtClean="0"/>
              <a:t>VPN’s</a:t>
            </a:r>
            <a:r>
              <a:rPr lang="es-ES" dirty="0" smtClean="0"/>
              <a:t>)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Estandarización y seguimiento de normas de seguridad para el cableado estructurado y diseño del core de la red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Controles lógicos, protección perimetral y en profundidad y </a:t>
            </a:r>
            <a:r>
              <a:rPr lang="es-ES" dirty="0" err="1" smtClean="0"/>
              <a:t>ethical</a:t>
            </a:r>
            <a:r>
              <a:rPr lang="es-ES" dirty="0" smtClean="0"/>
              <a:t> hacking</a:t>
            </a: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Marco de Control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Impacto de la Tecnología de Información en la cadena de valor del negocio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Mejorar y formalizar los procesos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Capacitar, concientizar y despertar en el personal el apetito hacia el riesgo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Innovación de la seguridad y protección de uno de los activos mas preciado: la información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Medición del riesgo y toma de decisiones oportunas basado en su impacto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Eficiencia e innovación competitiva a través de la optimización y disminución de pérdidas ocasionadas por fraudes o errores operativos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Comprensión de la alta dirección sobre el rol de TI en la organización y comprensión del área de TI sobre el servicio a sus “clientes”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s-ES" dirty="0" smtClean="0"/>
              <a:t>Garantizar el servicio continuo, minimizar el riesgo </a:t>
            </a:r>
            <a:r>
              <a:rPr lang="es-ES" dirty="0" err="1" smtClean="0"/>
              <a:t>reputacional</a:t>
            </a:r>
            <a:r>
              <a:rPr lang="es-ES" dirty="0" smtClean="0"/>
              <a:t> y mejorar la calidad en el servicio al cliente. Percepción positiva en los clientes</a:t>
            </a:r>
          </a:p>
          <a:p>
            <a:endParaRPr lang="es-E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Herramientas para la Administración del Riesgo tecnológico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10" name="9 CuadroTexto"/>
          <p:cNvSpPr txBox="1"/>
          <p:nvPr/>
        </p:nvSpPr>
        <p:spPr>
          <a:xfrm>
            <a:off x="1219200" y="1905000"/>
            <a:ext cx="7391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dirty="0" smtClean="0"/>
              <a:t>Existen diferentes herramientas informáticas para garantizar una adecuada gestión del riesgo tecnológico. Algunas de ellas son:</a:t>
            </a:r>
          </a:p>
          <a:p>
            <a:pPr algn="just"/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COBIT </a:t>
            </a:r>
            <a:r>
              <a:rPr lang="es-ES" sz="2000" dirty="0" err="1" smtClean="0"/>
              <a:t>ADVISOR</a:t>
            </a: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err="1" smtClean="0"/>
              <a:t>ACL</a:t>
            </a: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err="1" smtClean="0"/>
              <a:t>AUTOAUDIT</a:t>
            </a: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Sistemas Internos (Bases de Datos de Eventos)</a:t>
            </a:r>
          </a:p>
          <a:p>
            <a:pPr algn="just">
              <a:buFont typeface="Arial" pitchFamily="34" charset="0"/>
              <a:buChar char="•"/>
            </a:pPr>
            <a:endParaRPr lang="es-ES" sz="2000" dirty="0" smtClean="0"/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Pistas de auditoria: control versus eficiencia</a:t>
            </a: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/>
              <a:t>Segregación de funciones en sistemas de producción</a:t>
            </a:r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Conclusiones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Las Cooperativas de Ahorro y Crédito en el Ecuador en los últimos años han tenido un crecimiento muy importante a nivel financiero y operacional, lo que se ve reflejado en el aumento de los depósitos a la vista y las operaciones de crédito; convirtiéndose después de los bancos, en el principal subsector financiero del País</a:t>
            </a:r>
            <a:r>
              <a:rPr lang="es-ES" dirty="0" smtClean="0"/>
              <a:t>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dirty="0" smtClean="0"/>
          </a:p>
          <a:p>
            <a:pPr marL="265113" indent="-265113" algn="just">
              <a:buFont typeface="Arial" pitchFamily="34" charset="0"/>
              <a:buChar char="•"/>
            </a:pPr>
            <a:r>
              <a:rPr lang="es-ES" dirty="0" smtClean="0"/>
              <a:t>El uso de la tecnología y los sistemas de información en las Cooperativas de Ahorro y Crédito es un aspecto fundamental dentro de la planificación estratégica, la realización de sus operaciones, el control interno y financiero y el mejoramiento de los productos y servicios ofrecidos a sus clientes.</a:t>
            </a:r>
            <a:endParaRPr lang="es-ES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533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/>
              <a:t>OBJETIVOS ESPECÍFICOS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1828801"/>
            <a:ext cx="7620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2913" lvl="0" indent="-442913" algn="just">
              <a:buFont typeface="Wingdings" pitchFamily="2" charset="2"/>
              <a:buChar char="q"/>
            </a:pPr>
            <a:r>
              <a:rPr lang="es-ES" sz="2000" dirty="0"/>
              <a:t>Analizar el impacto que tienen los sistemas de información en el Sistema Financiero Cooperativo y su aprovechamiento dentro de sus operaciones así como en la toma de decisiones a nivel gerencial</a:t>
            </a:r>
            <a:r>
              <a:rPr lang="es-ES" sz="2000" dirty="0" smtClean="0"/>
              <a:t>.</a:t>
            </a:r>
          </a:p>
          <a:p>
            <a:pPr marL="442913" lvl="0" indent="-442913" algn="just"/>
            <a:endParaRPr lang="es-ES" sz="2000" dirty="0"/>
          </a:p>
          <a:p>
            <a:pPr marL="442913" lvl="0" indent="-442913" algn="just">
              <a:buFont typeface="Wingdings" pitchFamily="2" charset="2"/>
              <a:buChar char="q"/>
            </a:pPr>
            <a:r>
              <a:rPr lang="es-ES" sz="2000" dirty="0"/>
              <a:t>Analizar la forma en que el control interno interviene dentro de la gestión de tecnología de información.</a:t>
            </a:r>
          </a:p>
          <a:p>
            <a:pPr marL="442913" lvl="0" indent="-442913" algn="just">
              <a:buFont typeface="Wingdings" pitchFamily="2" charset="2"/>
              <a:buChar char="q"/>
            </a:pPr>
            <a:endParaRPr lang="es-ES" sz="2000" dirty="0" smtClean="0"/>
          </a:p>
          <a:p>
            <a:pPr marL="442913" lvl="0" indent="-442913" algn="just">
              <a:buFont typeface="Wingdings" pitchFamily="2" charset="2"/>
              <a:buChar char="q"/>
            </a:pPr>
            <a:r>
              <a:rPr lang="es-ES" sz="2000" dirty="0" smtClean="0"/>
              <a:t>Identificar </a:t>
            </a:r>
            <a:r>
              <a:rPr lang="es-ES" sz="2000" dirty="0"/>
              <a:t>los estándares, lineamientos y mejores prácticas relacionadas con una gestión de tecnología de información exitosa enfocada en la mitigación de los riesgos relacionados.</a:t>
            </a:r>
          </a:p>
          <a:p>
            <a:pPr marL="442913" lvl="0" indent="-442913" algn="just">
              <a:buFont typeface="Wingdings" pitchFamily="2" charset="2"/>
              <a:buChar char="q"/>
            </a:pPr>
            <a:endParaRPr lang="es-ES" sz="2000" dirty="0" smtClean="0"/>
          </a:p>
          <a:p>
            <a:pPr marL="442913" lvl="0" indent="-442913" algn="just">
              <a:buFont typeface="Wingdings" pitchFamily="2" charset="2"/>
              <a:buChar char="q"/>
            </a:pPr>
            <a:r>
              <a:rPr lang="es-ES" sz="2000" dirty="0" smtClean="0"/>
              <a:t>Analizar </a:t>
            </a:r>
            <a:r>
              <a:rPr lang="es-ES" sz="2000" dirty="0"/>
              <a:t>la evolución y aplicación de las normas y lineamientos sobre la gestión del riesgo operativo por parte del Sistema Financiero Cooperativo.</a:t>
            </a:r>
          </a:p>
          <a:p>
            <a:pPr marL="176213" indent="-176213" algn="just">
              <a:buFont typeface="Wingdings" pitchFamily="2" charset="2"/>
              <a:buChar char="ü"/>
            </a:pPr>
            <a:endParaRPr lang="es-ES" sz="2000" dirty="0" smtClean="0"/>
          </a:p>
          <a:p>
            <a:pPr marL="176213" indent="-176213" algn="just">
              <a:buFont typeface="Wingdings" pitchFamily="2" charset="2"/>
              <a:buChar char="ü"/>
            </a:pPr>
            <a:endParaRPr lang="es-ES" sz="2000" dirty="0" smtClean="0"/>
          </a:p>
          <a:p>
            <a:pPr marL="176213" indent="-176213" algn="just">
              <a:buFont typeface="Wingdings" pitchFamily="2" charset="2"/>
              <a:buChar char="ü"/>
            </a:pPr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Conclusiones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El </a:t>
            </a:r>
            <a:r>
              <a:rPr lang="es-ES" dirty="0" smtClean="0"/>
              <a:t>Control Interno es una herramienta fundamental para lograr la eficiencia, eficacia, productividad y el desarrollo operativo y administrativo de las COAC’s, bajo un ambiente de prevención de riesgos y </a:t>
            </a:r>
            <a:r>
              <a:rPr lang="es-ES" dirty="0" err="1" smtClean="0"/>
              <a:t>proactividad</a:t>
            </a:r>
            <a:r>
              <a:rPr lang="es-ES" dirty="0" smtClean="0"/>
              <a:t> en el logro de los objetivos institucionales.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Las </a:t>
            </a:r>
            <a:r>
              <a:rPr lang="es-ES" dirty="0" smtClean="0"/>
              <a:t>Cooperativas de Ahorro y Crédito tienen la necesidad de adaptar su gestión hacia una cultura de prevención y administración de los diferentes  riesgos a los cuales se enfrenta su giro de negocio; entre los que según el Acuerdo de Basilea se componen en riesgo de mercado, riesgo de liquidez y riesgo operacional.</a:t>
            </a: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Conclusiones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La </a:t>
            </a:r>
            <a:r>
              <a:rPr lang="es-ES" dirty="0" smtClean="0"/>
              <a:t>Superintendencia de Bancos y Seguros del Ecuador consciente de la necesidad de que las COAC’s incorporen a sus procesos de negocio la administración integral de sus riesgos de acuerdo a los lineamientos del Acuerdo de Basilea, ha emitido un conjunto de resoluciones y normativas orientadas hacia una administración de los riesgos, responsable y eficaz en las Entidades Financieras que se encuentran bajo su control.  </a:t>
            </a:r>
            <a:endParaRPr lang="es-ES" dirty="0" smtClean="0"/>
          </a:p>
          <a:p>
            <a:pPr marL="265113" lvl="0" indent="-265113" algn="just"/>
            <a:endParaRPr lang="es-ES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La </a:t>
            </a:r>
            <a:r>
              <a:rPr lang="es-ES" dirty="0" smtClean="0"/>
              <a:t>resolución conocida como 834 emitida por la Superintendencia de Bancos incorpora los lineamientos y mejores prácticas de control interno para la administración del riesgo operacional para las Entidades Financieras del Ecuador e identifica 4 aspectos de la administración del riesgo operacional que deben ser administrados en forma adecuada: los procesos, las personas, la tecnología de información y los eventos externos.</a:t>
            </a: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Conclusiones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La </a:t>
            </a:r>
            <a:r>
              <a:rPr lang="es-ES" dirty="0" smtClean="0"/>
              <a:t>administración del riesgo tecnológico es un aspecto fundamental dentro de la gestión de riesgo operativo y es una de las responsabilidades y desafíos más importantes a las cuales se enfrentan las COAC’s en el Ecuador, debido a que involucra el uso de recursos organizacionales, humanos, financieros y tecnológicos.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Existen </a:t>
            </a:r>
            <a:r>
              <a:rPr lang="es-ES" dirty="0" smtClean="0"/>
              <a:t>en la actualidad una serie de lineamientos, estándares y mejores prácticas para una efectiva administración del riesgo, la entrega de servicios y la seguridad relacionada con la tecnología de información, entre los que se encuentran: COBIT, ISO 27001, ITIL, entre otros.</a:t>
            </a: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Conclusiones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Es </a:t>
            </a:r>
            <a:r>
              <a:rPr lang="es-ES" dirty="0" smtClean="0"/>
              <a:t>posible dentro de las COAC’s crear un marco de control integral para la administración del riesgo tecnológico, basado en las directrices de COSO-ERM, ISO 27001, COBIT y la Resolución 834 que garantice la seguridad de la información, la salvaguarda de los recursos tecnológicos y la continuidad del negocio.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dirty="0" smtClean="0"/>
              <a:t>El </a:t>
            </a:r>
            <a:r>
              <a:rPr lang="es-ES" dirty="0" smtClean="0"/>
              <a:t>rol de auditoría ha evolucionado en los últimos años de tal forma que se ha convertido en un factor importante dentro de la evaluación del riesgo tecnológico y en la mejora continua de los procesos de TI, a través del uso de herramientas tecnológicas para el análisis de las operaciones, la evaluación de riesgos y la planificación de la auditoría. </a:t>
            </a:r>
            <a:endParaRPr lang="es-E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Recomendaciones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sz="1700" dirty="0" smtClean="0"/>
              <a:t>Las </a:t>
            </a:r>
            <a:r>
              <a:rPr lang="es-ES" sz="1700" dirty="0" smtClean="0"/>
              <a:t>Cooperativas de Ahorro y Crédito deben estar conscientes sobre la necesidad de incorporar a sus procesos de negocio la administración del riesgo operacional y del control interno como una oportunidad para lograr los objetivos institucionales; agregar valor a sus líneas de negocio y estructuras organizacionales; alcanzar una ventaja competitiva frente a la competencia; y, garantizar en forma sustentable su desarrollo administrativo, operativo, financiero y tecnológico.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sz="1700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sz="1700" dirty="0" smtClean="0"/>
              <a:t>Las </a:t>
            </a:r>
            <a:r>
              <a:rPr lang="es-ES" sz="1700" dirty="0" smtClean="0"/>
              <a:t>Cooperativas de Ahorro y Crédito a través de los diferentes marcos de referencia, como COBIT, ITIL, ISO 27000 y la Norma 834,  deben adaptar sus lineamientos, políticas y procedimientos de control interno hacia la administración y continuidad de sus procesos de Tecnología de Información, ya que estos últimos, son la base fundamental sobre la que se desarrollan sus operaciones y cuya interrupción pueden generar pérdidas importantes a nivel financiero y </a:t>
            </a:r>
            <a:r>
              <a:rPr lang="es-ES" sz="1700" dirty="0" err="1" smtClean="0"/>
              <a:t>reputacional</a:t>
            </a:r>
            <a:r>
              <a:rPr lang="es-ES" sz="1700" dirty="0" smtClean="0"/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Conclusiones y recomendaciones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endParaRPr lang="es-MX" sz="2000" dirty="0" smtClean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620000" cy="533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bg2">
                    <a:lumMod val="50000"/>
                  </a:schemeClr>
                </a:solidFill>
              </a:rPr>
              <a:t>Recomendaciones</a:t>
            </a:r>
            <a:endParaRPr lang="es-ES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95400" y="2286000"/>
            <a:ext cx="7391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lvl="0" indent="-265113" algn="just">
              <a:buFont typeface="Arial" pitchFamily="34" charset="0"/>
              <a:buChar char="•"/>
            </a:pPr>
            <a:r>
              <a:rPr lang="es-ES" sz="1700" dirty="0" smtClean="0"/>
              <a:t>La </a:t>
            </a:r>
            <a:r>
              <a:rPr lang="es-ES" sz="1700" dirty="0" smtClean="0"/>
              <a:t>Administración del riesgo tecnológico permitirá a las COAC’s hacer frente a diversos eventos y escenarios de riesgo que pudieran poner  en peligro la continuidad operativa del negocio; y para ello, es necesaria la participación de toda la organización y el apoyo fundamental de la Gerencia General en la definición y formalización de las políticas de seguridad y en la implementación de un adecuado control interno de la tecnología de información.</a:t>
            </a:r>
          </a:p>
          <a:p>
            <a:pPr marL="265113" lvl="0" indent="-265113" algn="just">
              <a:buFont typeface="Arial" pitchFamily="34" charset="0"/>
              <a:buChar char="•"/>
            </a:pPr>
            <a:endParaRPr lang="es-ES" sz="1700" dirty="0" smtClean="0"/>
          </a:p>
          <a:p>
            <a:pPr marL="265113" lvl="0" indent="-265113" algn="just">
              <a:buFont typeface="Arial" pitchFamily="34" charset="0"/>
              <a:buChar char="•"/>
            </a:pPr>
            <a:r>
              <a:rPr lang="es-ES" sz="1700" dirty="0" smtClean="0"/>
              <a:t>En </a:t>
            </a:r>
            <a:r>
              <a:rPr lang="es-ES" sz="1700" dirty="0" smtClean="0"/>
              <a:t>el mercado están disponibles diversas herramientas informáticas para la administración del riesgo tecnológico basado en los estándares y mejores prácticas que pueden ser utilizados por los responsables de definir, implementar y controlar el riesgo tecnológico en las COAC’s.</a:t>
            </a:r>
            <a:endParaRPr lang="es-ES" sz="17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533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/>
              <a:t>OBJETIVOS ESPECÍFICOS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1600200"/>
            <a:ext cx="7620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Establecer las diferentes variables que debe considerar una Cooperativa de Ahorro y Crédito para la implementación de los controles tecnológicos.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Determinar la forma en que el </a:t>
            </a:r>
            <a:r>
              <a:rPr lang="es-ES" sz="2000" dirty="0" smtClean="0"/>
              <a:t>control </a:t>
            </a:r>
            <a:r>
              <a:rPr lang="es-ES" sz="2000" dirty="0" smtClean="0"/>
              <a:t>interno interviene dentro de la cadena de valor de una Cooperativa de Ahorro y Crédito y el impacto que ésta genera.  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Analizar la forma en que las herramientas informáticas apoyan en la gestión del riesgo operativo tecnológico.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Definir un Marco de Control Integral para la gestión del riesgo tecnológico dentro de las Instituciones Financieras del sector de cooperativas.</a:t>
            </a:r>
          </a:p>
          <a:p>
            <a:pPr marL="176213" indent="-176213">
              <a:buFont typeface="Wingdings" pitchFamily="2" charset="2"/>
              <a:buChar char="ü"/>
            </a:pPr>
            <a:endParaRPr lang="es-ES" sz="2000" dirty="0" smtClean="0"/>
          </a:p>
          <a:p>
            <a:pPr marL="176213" indent="-176213">
              <a:buFont typeface="Wingdings" pitchFamily="2" charset="2"/>
              <a:buChar char="ü"/>
            </a:pPr>
            <a:endParaRPr lang="es-ES" sz="2000" dirty="0" smtClean="0"/>
          </a:p>
          <a:p>
            <a:pPr marL="176213" indent="-176213">
              <a:buFont typeface="Wingdings" pitchFamily="2" charset="2"/>
              <a:buChar char="ü"/>
            </a:pPr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533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Impacto de la Tecnología de Información en el Sistema Financiero Cooperativo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1600200"/>
            <a:ext cx="7620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Evolución del Cooperativismo en el Ecuador.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El Cooperativismo y el Microcrédito.  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Impacto del Cooperativismo en la Economía Ecuatoriana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Principios de las </a:t>
            </a:r>
            <a:r>
              <a:rPr lang="es-ES" sz="2000" dirty="0" smtClean="0"/>
              <a:t>Microfinanzas</a:t>
            </a:r>
            <a:endParaRPr lang="es-ES" sz="2000" dirty="0" smtClean="0"/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La bancarización en los servicios ofrecidos en las Cooperativas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Automatización de operaciones del core del negocio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ES" sz="2000" dirty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Toma de decisiones gerenciales</a:t>
            </a:r>
          </a:p>
          <a:p>
            <a:pPr marL="176213" indent="-176213">
              <a:buFont typeface="Wingdings" pitchFamily="2" charset="2"/>
              <a:buChar char="ü"/>
            </a:pPr>
            <a:endParaRPr lang="es-E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95400" y="2743200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COBIT 4.1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ISO 27002:2005  </a:t>
            </a:r>
          </a:p>
          <a:p>
            <a:pPr marL="530225" lvl="0" indent="-530225" algn="just">
              <a:buFont typeface="Wingdings" pitchFamily="2" charset="2"/>
              <a:buChar char="q"/>
            </a:pPr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ITIL 3</a:t>
            </a:r>
          </a:p>
          <a:p>
            <a:pPr marL="530225" lvl="0" indent="-530225" algn="just"/>
            <a:endParaRPr lang="es-ES" sz="2000" dirty="0" smtClean="0"/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PMBOK 3</a:t>
            </a:r>
          </a:p>
          <a:p>
            <a:pPr marL="176213" indent="-176213"/>
            <a:endParaRPr lang="es-ES" sz="2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Estándares para el Control Interno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ES" sz="2000" dirty="0" smtClean="0"/>
              <a:t>ISACA: Asociación en Control y Auditoría de Sistemas de Información</a:t>
            </a:r>
          </a:p>
          <a:p>
            <a:pPr marL="530225" lvl="0" indent="-530225" algn="just">
              <a:buFont typeface="Wingdings" pitchFamily="2" charset="2"/>
              <a:buChar char="q"/>
            </a:pPr>
            <a:r>
              <a:rPr lang="es-MX" sz="2000" dirty="0" smtClean="0"/>
              <a:t>IT Governance: Objetivos y Filosofía</a:t>
            </a:r>
          </a:p>
          <a:p>
            <a:pPr marL="987425" lvl="1" indent="-530225" algn="just">
              <a:buFont typeface="Courier New" pitchFamily="49" charset="0"/>
              <a:buChar char="o"/>
            </a:pPr>
            <a:r>
              <a:rPr lang="es-EC" sz="2000" dirty="0" smtClean="0"/>
              <a:t>Que la TI esté alineada con la empresa y produzca los beneficios prometidos.</a:t>
            </a:r>
          </a:p>
          <a:p>
            <a:pPr marL="987425" lvl="1" indent="-530225" algn="just">
              <a:buFont typeface="Courier New" pitchFamily="49" charset="0"/>
              <a:buChar char="o"/>
            </a:pPr>
            <a:r>
              <a:rPr lang="es-EC" sz="2000" dirty="0" smtClean="0"/>
              <a:t>Que la TI habilite a la empresa al explotar oportunidades y generar los máximos beneficios.</a:t>
            </a:r>
          </a:p>
          <a:p>
            <a:pPr marL="987425" lvl="1" indent="-530225" algn="just">
              <a:buFont typeface="Courier New" pitchFamily="49" charset="0"/>
              <a:buChar char="o"/>
            </a:pPr>
            <a:r>
              <a:rPr lang="es-EC" sz="2000" dirty="0" smtClean="0"/>
              <a:t>Que se mida el desempeño de los procesos de TI en forma eficiente y continua.</a:t>
            </a:r>
          </a:p>
          <a:p>
            <a:pPr marL="987425" lvl="1" indent="-530225" algn="just">
              <a:buFont typeface="Courier New" pitchFamily="49" charset="0"/>
              <a:buChar char="o"/>
            </a:pPr>
            <a:r>
              <a:rPr lang="es-EC" sz="2000" dirty="0" smtClean="0"/>
              <a:t>Que los recursos de la TI se empleen responsablemente.</a:t>
            </a:r>
          </a:p>
          <a:p>
            <a:pPr marL="987425" lvl="1" indent="-530225" algn="just">
              <a:buFont typeface="Courier New" pitchFamily="49" charset="0"/>
              <a:buChar char="o"/>
            </a:pPr>
            <a:r>
              <a:rPr lang="es-EC" sz="2000" dirty="0" smtClean="0"/>
              <a:t>Que los riesgos relacionados con la TI se manejen adecuadamente.</a:t>
            </a:r>
            <a:endParaRPr lang="es-ES" sz="20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COBIT y el Gobierno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0"/>
            <a:ext cx="81534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capig.org.ec/subidos_2008/logo_ES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 redondeado"/>
          <p:cNvSpPr/>
          <p:nvPr/>
        </p:nvSpPr>
        <p:spPr>
          <a:xfrm>
            <a:off x="990600" y="1066800"/>
            <a:ext cx="8153400" cy="6096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/>
              <a:t>El Control Interno dentro del Gobierno de TI: Lineamientos y Estándares Vigentes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9200" y="2133601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0225" lvl="0" indent="-530225" algn="just">
              <a:buFont typeface="Wingdings" pitchFamily="2" charset="2"/>
              <a:buChar char="q"/>
            </a:pPr>
            <a:r>
              <a:rPr lang="es-MX" sz="2000" dirty="0" smtClean="0"/>
              <a:t>Áreas de acción para la gestión de TI: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990600" y="1676400"/>
            <a:ext cx="7010400" cy="3810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COBIT y el Gobierno de TI</a:t>
            </a:r>
            <a:endParaRPr lang="es-ES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 rot="10800000">
            <a:off x="3738012" y="5690004"/>
            <a:ext cx="2254598" cy="939396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6633915">
            <a:off x="4703735" y="4724588"/>
            <a:ext cx="2801922" cy="888956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65F9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 rot="19479383">
            <a:off x="2698750" y="3202840"/>
            <a:ext cx="2655702" cy="8694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D9959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14912241">
            <a:off x="2196736" y="4724588"/>
            <a:ext cx="2805989" cy="888956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2CDD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 rot="2138284">
            <a:off x="4332367" y="3200400"/>
            <a:ext cx="2678033" cy="909303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2D69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966478" y="4360209"/>
            <a:ext cx="1700611" cy="52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Gobierno de TI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245007" y="3303693"/>
            <a:ext cx="1700611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Alineamiento Estratégico</a:t>
            </a:r>
            <a:endParaRPr kumimoji="0" lang="es-E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052121" y="3303693"/>
            <a:ext cx="131067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Entrega de Valor</a:t>
            </a:r>
            <a:endParaRPr kumimoji="0" lang="es-E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5541691" y="4664394"/>
            <a:ext cx="192590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Administración de Riesgos</a:t>
            </a:r>
            <a:endParaRPr kumimoji="0" lang="es-ES" sz="32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4018012" y="5915296"/>
            <a:ext cx="15752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Administración de Recursos</a:t>
            </a:r>
            <a:endParaRPr kumimoji="0" lang="es-E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438400" y="4664394"/>
            <a:ext cx="173421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Medición del Desempeño</a:t>
            </a:r>
            <a:endParaRPr kumimoji="0" lang="es-E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1169</TotalTime>
  <Words>4133</Words>
  <Application>Microsoft Office PowerPoint</Application>
  <PresentationFormat>Presentación en pantalla (4:3)</PresentationFormat>
  <Paragraphs>440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46" baseType="lpstr">
      <vt:lpstr>Solsticio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Procesos de TI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Jimmy Brito</dc:creator>
  <cp:lastModifiedBy>Jimmy Brito</cp:lastModifiedBy>
  <cp:revision>320</cp:revision>
  <dcterms:created xsi:type="dcterms:W3CDTF">2009-07-23T15:47:45Z</dcterms:created>
  <dcterms:modified xsi:type="dcterms:W3CDTF">2009-07-27T05:12:52Z</dcterms:modified>
</cp:coreProperties>
</file>