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E8BEE0-B361-4FB4-8E13-053EFF73AA20}" type="datetimeFigureOut">
              <a:rPr lang="es-ES" smtClean="0"/>
              <a:t>02/07/2009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CEA6BA-C477-4A4C-82C6-F7160EDF76F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5286388"/>
            <a:ext cx="8458200" cy="1222375"/>
          </a:xfrm>
        </p:spPr>
        <p:txBody>
          <a:bodyPr/>
          <a:lstStyle/>
          <a:p>
            <a:pPr lvl="0"/>
            <a:r>
              <a:rPr lang="es-EC" cap="none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ahoma" pitchFamily="34" charset="0"/>
              </a:rPr>
              <a:t>Henry Marín Solórzano</a:t>
            </a:r>
            <a:r>
              <a:rPr lang="es-EC" sz="44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es-EC" sz="44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4214818"/>
            <a:ext cx="8458200" cy="914400"/>
          </a:xfrm>
        </p:spPr>
        <p:txBody>
          <a:bodyPr/>
          <a:lstStyle/>
          <a:p>
            <a:pPr lvl="0"/>
            <a:r>
              <a:rPr lang="es-EC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ahoma" pitchFamily="34" charset="0"/>
              </a:rPr>
              <a:t>Estudiante</a:t>
            </a:r>
            <a:r>
              <a:rPr lang="es-EC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ahoma" pitchFamily="34" charset="0"/>
              </a:rPr>
              <a:t>:</a:t>
            </a:r>
            <a:endParaRPr lang="es-ES" sz="1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3553" name="Imagen 1" descr="Dibu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85728"/>
            <a:ext cx="1285875" cy="1381125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643042" y="1643050"/>
            <a:ext cx="635795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Contaminación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Tema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Descripci</a:t>
            </a: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ó</a:t>
            </a: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n y an</a:t>
            </a: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á</a:t>
            </a: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lisis de impactos ambientales t</a:t>
            </a: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í</a:t>
            </a: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picos relacionados a la actividad de producci</a:t>
            </a: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ó</a:t>
            </a: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n acu</a:t>
            </a: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í</a:t>
            </a: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cola en el Ecuador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Principales Impactos en la Actividad </a:t>
            </a:r>
            <a:r>
              <a:rPr lang="es-ES" dirty="0" err="1" smtClean="0"/>
              <a:t>Acuicola</a:t>
            </a:r>
            <a:r>
              <a:rPr lang="es-ES" dirty="0" smtClean="0"/>
              <a:t> en El Ecuador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" sz="2400" dirty="0" smtClean="0"/>
              <a:t>• </a:t>
            </a:r>
            <a:r>
              <a:rPr lang="es-ES" sz="2400" dirty="0" smtClean="0"/>
              <a:t>Construcción de piscinas, canales y carreteras de acceso</a:t>
            </a:r>
          </a:p>
          <a:p>
            <a:pPr>
              <a:buNone/>
            </a:pPr>
            <a:r>
              <a:rPr lang="es-ES" sz="2400" dirty="0" smtClean="0"/>
              <a:t>• Dragados y deposición de materiales de dragado</a:t>
            </a:r>
          </a:p>
          <a:p>
            <a:pPr>
              <a:buNone/>
            </a:pPr>
            <a:r>
              <a:rPr lang="es-ES" sz="2400" dirty="0" smtClean="0"/>
              <a:t>• Destrucción o degradación de </a:t>
            </a:r>
            <a:r>
              <a:rPr lang="es-ES" sz="2400" dirty="0" err="1" smtClean="0"/>
              <a:t>ecosistemascosteros</a:t>
            </a:r>
            <a:r>
              <a:rPr lang="es-ES" sz="2400" dirty="0" smtClean="0"/>
              <a:t> acuáticos (humedales, pantanos de aguas salobres, </a:t>
            </a:r>
            <a:r>
              <a:rPr lang="es-ES" sz="2400" dirty="0" smtClean="0"/>
              <a:t>manglares y </a:t>
            </a:r>
            <a:r>
              <a:rPr lang="es-ES" sz="2400" dirty="0" smtClean="0"/>
              <a:t>bancos de lodo)</a:t>
            </a:r>
          </a:p>
          <a:p>
            <a:pPr>
              <a:buNone/>
            </a:pPr>
            <a:r>
              <a:rPr lang="es-ES" sz="2400" dirty="0" smtClean="0"/>
              <a:t>• Alteración del flujo </a:t>
            </a:r>
            <a:r>
              <a:rPr lang="es-ES" sz="2400" dirty="0" err="1" smtClean="0"/>
              <a:t>estuarino</a:t>
            </a:r>
            <a:r>
              <a:rPr lang="es-ES" sz="2400" dirty="0" smtClean="0"/>
              <a:t> y de la hidrología local</a:t>
            </a:r>
          </a:p>
          <a:p>
            <a:pPr>
              <a:buNone/>
            </a:pPr>
            <a:r>
              <a:rPr lang="es-ES" sz="2400" dirty="0" smtClean="0"/>
              <a:t>• Pérdida de hábitat, y reducción de la productividad y elasticidad del ecosistema</a:t>
            </a:r>
          </a:p>
          <a:p>
            <a:pPr>
              <a:buNone/>
            </a:pPr>
            <a:r>
              <a:rPr lang="es-ES" sz="2400" dirty="0" smtClean="0"/>
              <a:t>• Pérdida del “stock” de camarón silvestre, aves acuáticas y otros organismos </a:t>
            </a:r>
            <a:r>
              <a:rPr lang="es-ES" sz="2400" dirty="0" err="1" smtClean="0"/>
              <a:t>estuarino</a:t>
            </a:r>
            <a:r>
              <a:rPr lang="es-ES" sz="2400" dirty="0" smtClean="0"/>
              <a:t>-dependientes.</a:t>
            </a:r>
          </a:p>
          <a:p>
            <a:pPr>
              <a:buNone/>
            </a:pPr>
            <a:r>
              <a:rPr lang="es-ES" sz="2400" dirty="0" smtClean="0"/>
              <a:t>• Desertificación del área </a:t>
            </a:r>
            <a:r>
              <a:rPr lang="es-ES" sz="2400" dirty="0" smtClean="0"/>
              <a:t>local.</a:t>
            </a:r>
            <a:endParaRPr lang="es-E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• </a:t>
            </a:r>
            <a:r>
              <a:rPr lang="es-ES" dirty="0" smtClean="0"/>
              <a:t>Alteración del microclima</a:t>
            </a:r>
          </a:p>
          <a:p>
            <a:pPr>
              <a:buNone/>
            </a:pPr>
            <a:r>
              <a:rPr lang="es-ES" dirty="0" smtClean="0"/>
              <a:t>• Aumento de erosión y sedimentación del suelo</a:t>
            </a:r>
          </a:p>
          <a:p>
            <a:pPr>
              <a:buNone/>
            </a:pPr>
            <a:r>
              <a:rPr lang="es-ES" dirty="0" smtClean="0"/>
              <a:t>• Incremento de erosión de playas</a:t>
            </a:r>
          </a:p>
          <a:p>
            <a:pPr>
              <a:buNone/>
            </a:pPr>
            <a:r>
              <a:rPr lang="es-ES" dirty="0" smtClean="0"/>
              <a:t>• Incremento de riesgos naturales (inundaciones, erosión)</a:t>
            </a:r>
          </a:p>
          <a:p>
            <a:pPr>
              <a:buNone/>
            </a:pPr>
            <a:r>
              <a:rPr lang="es-ES" dirty="0" smtClean="0"/>
              <a:t>• Salinización del agua subterránea por intrusión o percolación</a:t>
            </a:r>
          </a:p>
          <a:p>
            <a:pPr>
              <a:buNone/>
            </a:pPr>
            <a:r>
              <a:rPr lang="es-ES" dirty="0" smtClean="0"/>
              <a:t>• Extracción de agua subterránea para llenar </a:t>
            </a:r>
            <a:r>
              <a:rPr lang="es-ES" dirty="0" smtClean="0"/>
              <a:t>piscinas</a:t>
            </a:r>
          </a:p>
          <a:p>
            <a:pPr>
              <a:buNone/>
            </a:pPr>
            <a:r>
              <a:rPr lang="es-ES" dirty="0" smtClean="0"/>
              <a:t>    Pérdida </a:t>
            </a:r>
            <a:r>
              <a:rPr lang="es-ES" dirty="0" smtClean="0"/>
              <a:t>de reciclaje de nutrientes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800" dirty="0" smtClean="0"/>
              <a:t>• Intrusión de agua salina y salinización de los acuíferos </a:t>
            </a:r>
          </a:p>
          <a:p>
            <a:pPr>
              <a:buNone/>
            </a:pPr>
            <a:r>
              <a:rPr lang="es-ES" sz="2800" dirty="0" smtClean="0"/>
              <a:t>• Degradación del agua de suministro para agricultura y consumo humano</a:t>
            </a:r>
          </a:p>
          <a:p>
            <a:pPr>
              <a:buNone/>
            </a:pPr>
            <a:r>
              <a:rPr lang="es-ES" sz="2800" dirty="0" smtClean="0"/>
              <a:t>• Hundimiento de tierra</a:t>
            </a:r>
          </a:p>
          <a:p>
            <a:pPr>
              <a:buNone/>
            </a:pPr>
            <a:r>
              <a:rPr lang="es-ES" sz="2800" dirty="0" smtClean="0"/>
              <a:t>• Toma de agua </a:t>
            </a:r>
            <a:r>
              <a:rPr lang="es-ES" sz="2800" dirty="0" err="1" smtClean="0"/>
              <a:t>estuarina</a:t>
            </a: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• </a:t>
            </a:r>
            <a:r>
              <a:rPr lang="es-ES" sz="2800" dirty="0" smtClean="0"/>
              <a:t>Extracción larvas y juveniles de peces y mariscos</a:t>
            </a:r>
          </a:p>
          <a:p>
            <a:pPr>
              <a:buNone/>
            </a:pPr>
            <a:r>
              <a:rPr lang="es-ES" sz="2800" dirty="0" smtClean="0"/>
              <a:t>• </a:t>
            </a:r>
            <a:r>
              <a:rPr lang="es-ES" sz="2800" dirty="0" smtClean="0"/>
              <a:t>Menores capturas para subsistencia de pescadores y grupos de usuarios costeros</a:t>
            </a:r>
          </a:p>
          <a:p>
            <a:pPr>
              <a:buNone/>
            </a:pPr>
            <a:r>
              <a:rPr lang="es-ES" sz="2800" dirty="0" smtClean="0"/>
              <a:t>• Pérdida en la existencia de semillas para los camaroneros</a:t>
            </a:r>
          </a:p>
          <a:p>
            <a:pPr>
              <a:buNone/>
            </a:pPr>
            <a:r>
              <a:rPr lang="es-ES" sz="2800" dirty="0" smtClean="0"/>
              <a:t>• Reducción de “stock” en las pesquerías</a:t>
            </a:r>
            <a:endParaRPr lang="es-E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sz="3300" dirty="0" smtClean="0"/>
              <a:t>    Descarga </a:t>
            </a:r>
            <a:r>
              <a:rPr lang="es-ES" sz="3300" dirty="0" smtClean="0"/>
              <a:t>de efluentes de piscinas</a:t>
            </a:r>
          </a:p>
          <a:p>
            <a:pPr>
              <a:buNone/>
            </a:pPr>
            <a:r>
              <a:rPr lang="es-ES" sz="3300" dirty="0" smtClean="0"/>
              <a:t>• </a:t>
            </a:r>
            <a:r>
              <a:rPr lang="es-ES" sz="3300" dirty="0" err="1" smtClean="0"/>
              <a:t>Eutroficación</a:t>
            </a:r>
            <a:r>
              <a:rPr lang="es-ES" sz="3300" dirty="0" smtClean="0"/>
              <a:t> de aguas adyacentes por materia orgánica y fertilizantes inorgánicos en las piscinas</a:t>
            </a:r>
          </a:p>
          <a:p>
            <a:pPr>
              <a:buNone/>
            </a:pPr>
            <a:r>
              <a:rPr lang="es-ES" sz="3300" dirty="0" smtClean="0"/>
              <a:t>• Contaminación química de las aguas costeras por uso de drogas/antibióticos; químicos para control de pestes, promoción de crecimiento y desinfección</a:t>
            </a:r>
          </a:p>
          <a:p>
            <a:pPr>
              <a:buNone/>
            </a:pPr>
            <a:r>
              <a:rPr lang="es-ES" sz="3300" dirty="0" smtClean="0"/>
              <a:t>• Enfermedades en la vida silvestre y mortalidad en los sistemas acuáticos adyacentes</a:t>
            </a:r>
          </a:p>
          <a:p>
            <a:pPr>
              <a:buNone/>
            </a:pPr>
            <a:r>
              <a:rPr lang="es-ES" sz="3300" dirty="0" smtClean="0"/>
              <a:t>• Cambios en la biota béntica y diversidad de especies</a:t>
            </a:r>
          </a:p>
          <a:p>
            <a:pPr>
              <a:buNone/>
            </a:pPr>
            <a:r>
              <a:rPr lang="es-ES" sz="3300" dirty="0" smtClean="0"/>
              <a:t>• Reducción de productividad en las camaroneras cercanas, por agua contaminada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    Efectos </a:t>
            </a:r>
            <a:r>
              <a:rPr lang="es-ES" dirty="0" smtClean="0"/>
              <a:t>en la salud humana</a:t>
            </a:r>
          </a:p>
          <a:p>
            <a:pPr>
              <a:buNone/>
            </a:pPr>
            <a:r>
              <a:rPr lang="es-ES" dirty="0" smtClean="0"/>
              <a:t>• Proliferación de patógenos antibiótico-resistentes</a:t>
            </a:r>
          </a:p>
          <a:p>
            <a:pPr>
              <a:buNone/>
            </a:pPr>
            <a:r>
              <a:rPr lang="es-ES" dirty="0" smtClean="0"/>
              <a:t>• Sobrepesca de </a:t>
            </a:r>
            <a:r>
              <a:rPr lang="es-ES" dirty="0" err="1" smtClean="0"/>
              <a:t>postlarvas</a:t>
            </a:r>
            <a:r>
              <a:rPr lang="es-ES" dirty="0" smtClean="0"/>
              <a:t> y hembras ovadas del camarón</a:t>
            </a:r>
          </a:p>
          <a:p>
            <a:pPr>
              <a:buNone/>
            </a:pPr>
            <a:r>
              <a:rPr lang="es-ES" dirty="0" smtClean="0"/>
              <a:t>• Declinación de las poblaciones de camarón silvestre a lo largo de la costa</a:t>
            </a:r>
          </a:p>
          <a:p>
            <a:pPr>
              <a:buNone/>
            </a:pPr>
            <a:r>
              <a:rPr lang="es-ES" dirty="0" smtClean="0"/>
              <a:t>• Captura incidental</a:t>
            </a:r>
          </a:p>
          <a:p>
            <a:pPr>
              <a:buNone/>
            </a:pPr>
            <a:r>
              <a:rPr lang="es-ES" dirty="0" smtClean="0"/>
              <a:t>• Bajas capturas para los pescadores y grupos de usuarios costeros</a:t>
            </a:r>
          </a:p>
          <a:p>
            <a:pPr>
              <a:buNone/>
            </a:pPr>
            <a:r>
              <a:rPr lang="es-ES" dirty="0" smtClean="0"/>
              <a:t>• Pérdida del “stock” de semillas para los camaroneros</a:t>
            </a:r>
          </a:p>
          <a:p>
            <a:pPr>
              <a:buNone/>
            </a:pPr>
            <a:r>
              <a:rPr lang="es-ES" dirty="0" smtClean="0"/>
              <a:t>• “Stocks” pesqueros reducidos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    Efectos </a:t>
            </a:r>
            <a:r>
              <a:rPr lang="es-ES" dirty="0" smtClean="0"/>
              <a:t>en la salud humana</a:t>
            </a:r>
          </a:p>
          <a:p>
            <a:pPr>
              <a:buNone/>
            </a:pPr>
            <a:r>
              <a:rPr lang="es-ES" dirty="0" smtClean="0"/>
              <a:t>• Proliferación de patógenos antibiótico-resistentes</a:t>
            </a:r>
          </a:p>
          <a:p>
            <a:pPr>
              <a:buNone/>
            </a:pPr>
            <a:r>
              <a:rPr lang="es-ES" dirty="0" smtClean="0"/>
              <a:t>• Sobrepesca de </a:t>
            </a:r>
            <a:r>
              <a:rPr lang="es-ES" dirty="0" err="1" smtClean="0"/>
              <a:t>postlarvas</a:t>
            </a:r>
            <a:r>
              <a:rPr lang="es-ES" dirty="0" smtClean="0"/>
              <a:t> y hembras ovadas del camarón</a:t>
            </a:r>
          </a:p>
          <a:p>
            <a:pPr>
              <a:buNone/>
            </a:pPr>
            <a:r>
              <a:rPr lang="es-ES" dirty="0" smtClean="0"/>
              <a:t>• Declinación de las poblaciones de camarón silvestre a lo largo de la costa</a:t>
            </a:r>
          </a:p>
          <a:p>
            <a:pPr>
              <a:buNone/>
            </a:pPr>
            <a:r>
              <a:rPr lang="es-ES" dirty="0" smtClean="0"/>
              <a:t>• Captura incidental</a:t>
            </a:r>
          </a:p>
          <a:p>
            <a:pPr>
              <a:buNone/>
            </a:pPr>
            <a:r>
              <a:rPr lang="es-ES" dirty="0" smtClean="0"/>
              <a:t>• Bajas capturas para los pescadores y grupos de usuarios costeros</a:t>
            </a:r>
          </a:p>
          <a:p>
            <a:pPr>
              <a:buNone/>
            </a:pPr>
            <a:r>
              <a:rPr lang="es-ES" dirty="0" smtClean="0"/>
              <a:t>• Pérdida del “stock” de semillas para los camaroneros</a:t>
            </a:r>
          </a:p>
          <a:p>
            <a:pPr>
              <a:buNone/>
            </a:pPr>
            <a:r>
              <a:rPr lang="es-ES" dirty="0" smtClean="0"/>
              <a:t>• “Stocks” pesqueros reducidos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Introducción </a:t>
            </a:r>
            <a:r>
              <a:rPr lang="es-ES" dirty="0" smtClean="0"/>
              <a:t>de enfermedades a las camaroneras existentes y a los ecosistemas locales</a:t>
            </a:r>
          </a:p>
          <a:p>
            <a:pPr>
              <a:buNone/>
            </a:pPr>
            <a:r>
              <a:rPr lang="es-ES" dirty="0" smtClean="0"/>
              <a:t>• Pérdida de la productividad de la acuicultura</a:t>
            </a:r>
          </a:p>
          <a:p>
            <a:pPr>
              <a:buNone/>
            </a:pPr>
            <a:r>
              <a:rPr lang="es-ES" dirty="0" smtClean="0"/>
              <a:t>• Pérdida de vida acuática o cambios en la </a:t>
            </a:r>
            <a:r>
              <a:rPr lang="es-ES" dirty="0" err="1" smtClean="0"/>
              <a:t>composicióny</a:t>
            </a:r>
            <a:r>
              <a:rPr lang="es-ES" dirty="0" smtClean="0"/>
              <a:t> diversidad de especies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Evaluación de Impacto </a:t>
            </a:r>
            <a:r>
              <a:rPr lang="es-ES" b="1" dirty="0" smtClean="0"/>
              <a:t>Ambiental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EIA requiere realizar varias tareas: identificación, descripción del medio afectado, predicción y estimación de impactos, selección de la alternativa de la actuación propuesta y el resumen y presentación de la información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714348" y="50004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s-EC" sz="2800" b="1" dirty="0">
                <a:solidFill>
                  <a:schemeClr val="tx2"/>
                </a:solidFill>
                <a:latin typeface="Times New Roman" charset="0"/>
              </a:rPr>
              <a:t>MATRIZ INTERACTIVA DE LEOPOLD</a:t>
            </a:r>
            <a:endParaRPr lang="en-US" sz="2800" b="1" dirty="0">
              <a:solidFill>
                <a:schemeClr val="tx2"/>
              </a:solidFill>
              <a:latin typeface="Times New Roman" charset="0"/>
            </a:endParaRPr>
          </a:p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charset="0"/>
              </a:rPr>
              <a:t>M = </a:t>
            </a:r>
            <a:r>
              <a:rPr lang="en-US" sz="2800" b="1" dirty="0" err="1">
                <a:solidFill>
                  <a:schemeClr val="tx2"/>
                </a:solidFill>
                <a:latin typeface="Times New Roman" charset="0"/>
              </a:rPr>
              <a:t>magnitud</a:t>
            </a:r>
            <a:r>
              <a:rPr lang="en-US" sz="2800" b="1" dirty="0">
                <a:solidFill>
                  <a:schemeClr val="tx2"/>
                </a:solidFill>
                <a:latin typeface="Times New Roman" charset="0"/>
              </a:rPr>
              <a:t>            I= </a:t>
            </a:r>
            <a:r>
              <a:rPr lang="en-US" sz="2800" b="1" dirty="0" err="1">
                <a:solidFill>
                  <a:schemeClr val="tx2"/>
                </a:solidFill>
                <a:latin typeface="Times New Roman" charset="0"/>
              </a:rPr>
              <a:t>importancia</a:t>
            </a:r>
            <a:endParaRPr lang="en-US" sz="2800" b="1" dirty="0">
              <a:solidFill>
                <a:schemeClr val="tx2"/>
              </a:solidFill>
              <a:latin typeface="Times New Roman" charset="0"/>
            </a:endParaRP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785918" y="1571612"/>
            <a:ext cx="5167313" cy="4876801"/>
            <a:chOff x="1497" y="864"/>
            <a:chExt cx="3255" cy="3072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766" y="1403"/>
              <a:ext cx="2626" cy="2533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548" y="2385"/>
              <a:ext cx="1062" cy="540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V="1">
              <a:off x="2548" y="2385"/>
              <a:ext cx="1062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ES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014" y="1165"/>
              <a:ext cx="27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Acciones que causan impacto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660" y="2442"/>
              <a:ext cx="3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M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75" y="2655"/>
              <a:ext cx="3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I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 rot="16200000">
              <a:off x="293" y="2068"/>
              <a:ext cx="26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Elementos ambientales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Matriz de </a:t>
            </a:r>
            <a:r>
              <a:rPr lang="es-ES" dirty="0" err="1" smtClean="0"/>
              <a:t>Leopold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 magnitud de una interacción es su extensión y escala y se describe mediante la asignación de un valor numérico comprendido entre 1 y 10, donde 10 representa una gran magnitud y 1 una pequeña. Los valores próximos al 5 en la escala de magnitud representan impactos de extensión intermedia.</a:t>
            </a:r>
          </a:p>
          <a:p>
            <a:r>
              <a:rPr lang="es-ES" dirty="0" smtClean="0"/>
              <a:t>La asignación de un valor numérico de la magnitud de una interacción debe basarse en una valoración objetiva de los hechos relacionados con el impacto previsto.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Ventajas de la Matriz de </a:t>
            </a:r>
            <a:r>
              <a:rPr lang="es-ES" b="1" dirty="0" err="1" smtClean="0"/>
              <a:t>Leopold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s-ES" dirty="0" smtClean="0"/>
              <a:t>Puede extenderse o contraerse (acciones y factores ambientales)</a:t>
            </a:r>
          </a:p>
          <a:p>
            <a:pPr lvl="0"/>
            <a:r>
              <a:rPr lang="es-ES" dirty="0" smtClean="0"/>
              <a:t>Muy útil como elemento de “</a:t>
            </a:r>
            <a:r>
              <a:rPr lang="es-ES" dirty="0" err="1" smtClean="0"/>
              <a:t>screening</a:t>
            </a:r>
            <a:r>
              <a:rPr lang="es-ES" dirty="0" smtClean="0"/>
              <a:t>” para desarrollar una identificación de impactos </a:t>
            </a:r>
          </a:p>
          <a:p>
            <a:pPr lvl="0"/>
            <a:r>
              <a:rPr lang="es-ES" dirty="0" smtClean="0"/>
              <a:t>Puede proporcionar un medio valioso para comunicar los impactos al proporcionar un desarrollo visual de los elementos impactados y de las principales acciones de los impactos </a:t>
            </a:r>
          </a:p>
          <a:p>
            <a:pPr lvl="0"/>
            <a:r>
              <a:rPr lang="es-ES" dirty="0" smtClean="0"/>
              <a:t>Puede utilizarse para identificar impactos beneficiosos y adversos mediante el uso de símbolos adecuados como el + O el –</a:t>
            </a:r>
          </a:p>
          <a:p>
            <a:pPr lvl="0"/>
            <a:r>
              <a:rPr lang="es-ES" dirty="0" smtClean="0"/>
              <a:t>Puede emplearse para identificar impactos en varias fases temporales del proyecto (fases de construcción, explotación y abandono)</a:t>
            </a:r>
          </a:p>
          <a:p>
            <a:pPr lvl="0"/>
            <a:r>
              <a:rPr lang="es-ES" dirty="0" smtClean="0"/>
              <a:t>Para describir impactos asociados a varios ámbitos espaciales, es decir en el emplazamiento y en la región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178592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s-EC" b="1" dirty="0" smtClean="0"/>
              <a:t>Criterios de calidad  de aguas  para la preservación de flora y fauna en aguas dulces frías o cálidas, y en aguas marinas y de estuarios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"/>
          <a:ext cx="9143999" cy="6946734"/>
        </p:xfrm>
        <a:graphic>
          <a:graphicData uri="http://schemas.openxmlformats.org/drawingml/2006/table">
            <a:tbl>
              <a:tblPr/>
              <a:tblGrid>
                <a:gridCol w="1914750"/>
                <a:gridCol w="1795206"/>
                <a:gridCol w="954281"/>
                <a:gridCol w="1493254"/>
                <a:gridCol w="1493254"/>
                <a:gridCol w="1493254"/>
              </a:tblGrid>
              <a:tr h="19594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cap="small" dirty="0">
                          <a:latin typeface="Calibri"/>
                          <a:ea typeface="Times New Roman"/>
                          <a:cs typeface="Times New Roman"/>
                        </a:rPr>
                        <a:t>Parámetros</a:t>
                      </a:r>
                      <a:endParaRPr lang="es-ES" sz="1200" b="1" cap="small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27559" marR="27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cap="small" dirty="0">
                          <a:latin typeface="Calibri"/>
                          <a:ea typeface="Times New Roman"/>
                          <a:cs typeface="Times New Roman"/>
                        </a:rPr>
                        <a:t>Expresados</a:t>
                      </a:r>
                      <a:endParaRPr lang="es-ES" sz="1200" b="1" cap="small" dirty="0">
                        <a:latin typeface="Book Antiqu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cap="small" dirty="0">
                          <a:latin typeface="Calibri"/>
                          <a:ea typeface="Times New Roman"/>
                          <a:cs typeface="Times New Roman"/>
                        </a:rPr>
                        <a:t>como</a:t>
                      </a:r>
                      <a:endParaRPr lang="es-ES" sz="1200" b="1" cap="small" dirty="0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27559" marR="27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cap="small">
                          <a:latin typeface="Calibri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200" b="1" cap="small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27559" marR="27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cap="small">
                          <a:latin typeface="Calibri"/>
                          <a:ea typeface="Times New Roman"/>
                          <a:cs typeface="Times New Roman"/>
                        </a:rPr>
                        <a:t>Límite máximo permisible</a:t>
                      </a:r>
                      <a:endParaRPr lang="es-ES" sz="600" b="1" cap="small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27559" marR="27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18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cap="small">
                          <a:latin typeface="Calibri"/>
                          <a:ea typeface="Times New Roman"/>
                          <a:cs typeface="Times New Roman"/>
                        </a:rPr>
                        <a:t>Agua fría dulce</a:t>
                      </a:r>
                      <a:endParaRPr lang="es-ES" sz="1200" b="1" cap="small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27559" marR="27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cap="small">
                          <a:latin typeface="Calibri"/>
                          <a:ea typeface="Times New Roman"/>
                          <a:cs typeface="Times New Roman"/>
                        </a:rPr>
                        <a:t>Agua cálida dulce</a:t>
                      </a:r>
                      <a:endParaRPr lang="es-ES" sz="1200" b="1" cap="small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27559" marR="27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cap="small">
                          <a:latin typeface="Calibri"/>
                          <a:ea typeface="Times New Roman"/>
                          <a:cs typeface="Times New Roman"/>
                        </a:rPr>
                        <a:t>Agua marina y de estuario</a:t>
                      </a:r>
                      <a:endParaRPr lang="es-ES" sz="1200" b="1" cap="small"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27559" marR="27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Oxígeno Disuelto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O.D.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No menor al 80% y no menor a 6 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No menor al 60% y no menor a 5 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No menor al 60% y no menor a 5 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1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Potencial de hidrógeno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pH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6, 5-9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6, 5-9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6, 5-9, 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Sulfuro de hidrógeno ionizado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1200" baseline="-25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0,0002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0,0002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0,0002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Amoniaco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NH</a:t>
                      </a:r>
                      <a:r>
                        <a:rPr lang="es-ES" sz="1200" baseline="-25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0,02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0,02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0,4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Aluminio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Al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0,1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0,1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Arsénico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As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Bario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Ba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1,0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1,0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1,0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Berilio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Be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0,1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0,1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Boro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0,75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0,75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5,0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Cadmio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Cd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0,001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0,001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0,005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Cianuro Libre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CN</a:t>
                      </a:r>
                      <a:r>
                        <a:rPr lang="es-ES" sz="1200" baseline="300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0,01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0,01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0,01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Zinc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Zn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0,18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0,18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0,17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Cloro residual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0,01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0,01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0,01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Estaño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Sn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2,00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Cobalto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Plomo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Pb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0,01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Cobre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Cu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0,02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0,02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Cromo total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Cr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Grasas y aceites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Sustancias solubles en hexano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0,3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0,3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0,3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Hierro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Fe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0,3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0,3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0,3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Hidrocarburos Totales de Petróleo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TPH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Materia flotante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>
                          <a:latin typeface="Calibri"/>
                          <a:ea typeface="Calibri"/>
                          <a:cs typeface="Times New Roman"/>
                        </a:rPr>
                        <a:t>visible</a:t>
                      </a: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b="1" cap="small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Calibri"/>
                          <a:ea typeface="Calibri"/>
                          <a:cs typeface="Times New Roman"/>
                        </a:rPr>
                        <a:t>Ausencia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Calibri"/>
                          <a:ea typeface="Calibri"/>
                          <a:cs typeface="Times New Roman"/>
                        </a:rPr>
                        <a:t>Ausencia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>
                          <a:latin typeface="Calibri"/>
                          <a:ea typeface="Calibri"/>
                          <a:cs typeface="Times New Roman"/>
                        </a:rPr>
                        <a:t>Ausencia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59" marR="27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0" y="-2"/>
          <a:ext cx="9143999" cy="6740398"/>
        </p:xfrm>
        <a:graphic>
          <a:graphicData uri="http://schemas.openxmlformats.org/drawingml/2006/table">
            <a:tbl>
              <a:tblPr/>
              <a:tblGrid>
                <a:gridCol w="1914747"/>
                <a:gridCol w="1795205"/>
                <a:gridCol w="954282"/>
                <a:gridCol w="1493255"/>
                <a:gridCol w="1493255"/>
                <a:gridCol w="1493255"/>
              </a:tblGrid>
              <a:tr h="361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Mercurio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Hg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0,0002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0,0002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0,0001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Níquel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Ni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0,025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0,025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0,1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3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Plaguicidas organoclorados totales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Concentración de </a:t>
                      </a:r>
                      <a:r>
                        <a:rPr lang="es-ES" sz="1800" dirty="0" err="1">
                          <a:latin typeface="Calibri"/>
                          <a:ea typeface="Calibri"/>
                          <a:cs typeface="Times New Roman"/>
                        </a:rPr>
                        <a:t>organoclorados</a:t>
                      </a: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 totales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</a:t>
                      </a: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g/l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10,0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10,0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10,0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3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Plaguicidas organofosforados totales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Concentración de organofosforados totales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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g/l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10,0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10,0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10,0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3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Piretroides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Concentración de piretroides totales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0,05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3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Tensoactivos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Sustancias activas al azul de metileno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mg/l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1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Temperatura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Condiciones naturales + 3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Máxima 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Condiciones naturales + 3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Máxima 32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Condiciones naturales + 3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Máxima 32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Coliformes Fecales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nmp/100 ml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Turbiedad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La turbiedad de las aguas de estuarios debe ser considerada de acuerdo a los siguientes límites:</a:t>
            </a:r>
          </a:p>
          <a:p>
            <a:pPr lvl="0"/>
            <a:r>
              <a:rPr lang="es-ES" dirty="0" smtClean="0"/>
              <a:t>Condición natural (Valor de fondo) más 5%, si la turbiedad natural varía entre 0 y 50 UTN (unidad de turbidez </a:t>
            </a:r>
            <a:r>
              <a:rPr lang="es-ES" dirty="0" err="1" smtClean="0"/>
              <a:t>nefelométrica</a:t>
            </a:r>
            <a:r>
              <a:rPr lang="es-ES" dirty="0" smtClean="0"/>
              <a:t>);</a:t>
            </a:r>
            <a:endParaRPr lang="es-ES" dirty="0" smtClean="0"/>
          </a:p>
          <a:p>
            <a:pPr lvl="0"/>
            <a:r>
              <a:rPr lang="es-ES" dirty="0" smtClean="0"/>
              <a:t>Condición natural (Valor de fondo) más 10%, si la turbiedad natural varía entre 50 y 100 UTN, y,</a:t>
            </a:r>
          </a:p>
          <a:p>
            <a:pPr lvl="0"/>
            <a:r>
              <a:rPr lang="es-ES" dirty="0" smtClean="0"/>
              <a:t>Condición natural (Valor de fondo) más 20%, si la turbiedad natural es mayor que 100 UTN</a:t>
            </a:r>
            <a:r>
              <a:rPr lang="es-ES" dirty="0" smtClean="0"/>
              <a:t>;</a:t>
            </a:r>
            <a:endParaRPr lang="es-ES" dirty="0" smtClean="0"/>
          </a:p>
          <a:p>
            <a:pPr lvl="0"/>
            <a:r>
              <a:rPr lang="es-ES" dirty="0" smtClean="0"/>
              <a:t>Ausencia de sustancias </a:t>
            </a:r>
            <a:r>
              <a:rPr lang="es-ES" dirty="0" err="1" smtClean="0"/>
              <a:t>antropogénicas</a:t>
            </a:r>
            <a:r>
              <a:rPr lang="es-ES" dirty="0" smtClean="0"/>
              <a:t> que produzcan cambios en color, olor y sabor del agua en el cuerpo receptor, de modo que no perjudiquen a la flora y fauna acuáticas y que tampoco impidan el aprovechamiento óptimo del cuerpo receptor.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1178</Words>
  <Application>Microsoft Office PowerPoint</Application>
  <PresentationFormat>Presentación en pantalla (4:3)</PresentationFormat>
  <Paragraphs>263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Viajes</vt:lpstr>
      <vt:lpstr>Henry Marín Solórzano </vt:lpstr>
      <vt:lpstr>Evaluación de Impacto Ambiental</vt:lpstr>
      <vt:lpstr>Diapositiva 3</vt:lpstr>
      <vt:lpstr>Matriz de Leopold</vt:lpstr>
      <vt:lpstr>Ventajas de la Matriz de Leopold</vt:lpstr>
      <vt:lpstr>Criterios de calidad  de aguas  para la preservación de flora y fauna en aguas dulces frías o cálidas, y en aguas marinas y de estuarios </vt:lpstr>
      <vt:lpstr>Diapositiva 7</vt:lpstr>
      <vt:lpstr>Diapositiva 8</vt:lpstr>
      <vt:lpstr>Turbiedad</vt:lpstr>
      <vt:lpstr>Principales Impactos en la Actividad Acuicola en El Ecuador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ESPOL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Marín Solórzano </dc:title>
  <dc:creator>FIMCM</dc:creator>
  <cp:lastModifiedBy>FIMCM</cp:lastModifiedBy>
  <cp:revision>2</cp:revision>
  <dcterms:created xsi:type="dcterms:W3CDTF">2009-07-02T15:32:12Z</dcterms:created>
  <dcterms:modified xsi:type="dcterms:W3CDTF">2009-07-02T15:42:57Z</dcterms:modified>
</cp:coreProperties>
</file>