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notesMasterIdLst>
    <p:notesMasterId r:id="rId15"/>
  </p:notesMasterIdLst>
  <p:sldIdLst>
    <p:sldId id="256" r:id="rId2"/>
    <p:sldId id="260" r:id="rId3"/>
    <p:sldId id="266" r:id="rId4"/>
    <p:sldId id="261" r:id="rId5"/>
    <p:sldId id="262" r:id="rId6"/>
    <p:sldId id="257" r:id="rId7"/>
    <p:sldId id="265" r:id="rId8"/>
    <p:sldId id="259" r:id="rId9"/>
    <p:sldId id="263" r:id="rId10"/>
    <p:sldId id="267" r:id="rId11"/>
    <p:sldId id="268" r:id="rId12"/>
    <p:sldId id="269" r:id="rId13"/>
    <p:sldId id="264" r:id="rId14"/>
  </p:sldIdLst>
  <p:sldSz cx="9144000" cy="6858000" type="screen4x3"/>
  <p:notesSz cx="6858000" cy="9144000"/>
  <p:defaultTextStyle>
    <a:defPPr>
      <a:defRPr lang="es-EC"/>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4" d="100"/>
          <a:sy n="54" d="100"/>
        </p:scale>
        <p:origin x="-7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87D6966-3DAD-4FBA-924B-5E4C053DFD0E}" type="datetimeFigureOut">
              <a:rPr lang="es-EC"/>
              <a:pPr>
                <a:defRPr/>
              </a:pPr>
              <a:t>29/07/2009</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C"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C"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5EFC56B-565F-4FAC-9D0A-14BC8D8A01B8}" type="slidenum">
              <a:rPr lang="es-EC"/>
              <a:pPr>
                <a:defRPr/>
              </a:pPr>
              <a:t>‹Nº›</a:t>
            </a:fld>
            <a:endParaRPr lang="es-EC"/>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150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2150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1383A4-E16D-49C1-90A8-09A171C90031}" type="slidenum">
              <a:rPr lang="es-EC" smtClean="0"/>
              <a:pPr fontAlgn="base">
                <a:spcBef>
                  <a:spcPct val="0"/>
                </a:spcBef>
                <a:spcAft>
                  <a:spcPct val="0"/>
                </a:spcAft>
                <a:defRPr/>
              </a:pPr>
              <a:t>7</a:t>
            </a:fld>
            <a:endParaRPr lang="es-EC"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253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2253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97E363-9798-43CD-8A7B-1C8C605B3575}" type="slidenum">
              <a:rPr lang="es-EC" smtClean="0"/>
              <a:pPr fontAlgn="base">
                <a:spcBef>
                  <a:spcPct val="0"/>
                </a:spcBef>
                <a:spcAft>
                  <a:spcPct val="0"/>
                </a:spcAft>
                <a:defRPr/>
              </a:pPr>
              <a:t>11</a:t>
            </a:fld>
            <a:endParaRPr lang="es-EC"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5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s-ES" smtClean="0"/>
              <a:t>Haga clic para modificar el estilo de título del patrón</a:t>
            </a:r>
            <a:endParaRPr lang="en-US"/>
          </a:p>
        </p:txBody>
      </p:sp>
      <p:sp>
        <p:nvSpPr>
          <p:cNvPr id="20" name="19 Subtítulo"/>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7" name="18 Marcador de fecha"/>
          <p:cNvSpPr>
            <a:spLocks noGrp="1"/>
          </p:cNvSpPr>
          <p:nvPr>
            <p:ph type="dt" sz="half" idx="10"/>
          </p:nvPr>
        </p:nvSpPr>
        <p:spPr/>
        <p:txBody>
          <a:bodyPr/>
          <a:lstStyle>
            <a:lvl1pPr>
              <a:defRPr/>
            </a:lvl1pPr>
            <a:extLst/>
          </a:lstStyle>
          <a:p>
            <a:pPr>
              <a:defRPr/>
            </a:pPr>
            <a:fld id="{94D0AB9E-D547-431C-804D-95FD7A52A83B}" type="datetimeFigureOut">
              <a:rPr lang="es-EC"/>
              <a:pPr>
                <a:defRPr/>
              </a:pPr>
              <a:t>29/07/2009</a:t>
            </a:fld>
            <a:endParaRPr lang="es-EC"/>
          </a:p>
        </p:txBody>
      </p:sp>
      <p:sp>
        <p:nvSpPr>
          <p:cNvPr id="8" name="7 Marcador de pie de página"/>
          <p:cNvSpPr>
            <a:spLocks noGrp="1"/>
          </p:cNvSpPr>
          <p:nvPr>
            <p:ph type="ftr" sz="quarter" idx="11"/>
          </p:nvPr>
        </p:nvSpPr>
        <p:spPr/>
        <p:txBody>
          <a:bodyPr/>
          <a:lstStyle>
            <a:lvl1pPr>
              <a:defRPr/>
            </a:lvl1pPr>
            <a:extLst/>
          </a:lstStyle>
          <a:p>
            <a:pPr>
              <a:defRPr/>
            </a:pPr>
            <a:endParaRPr lang="es-EC"/>
          </a:p>
        </p:txBody>
      </p:sp>
      <p:sp>
        <p:nvSpPr>
          <p:cNvPr id="9" name="10 Marcador de número de diapositiva"/>
          <p:cNvSpPr>
            <a:spLocks noGrp="1"/>
          </p:cNvSpPr>
          <p:nvPr>
            <p:ph type="sldNum" sz="quarter" idx="12"/>
          </p:nvPr>
        </p:nvSpPr>
        <p:spPr/>
        <p:txBody>
          <a:bodyPr/>
          <a:lstStyle>
            <a:lvl1pPr>
              <a:defRPr/>
            </a:lvl1pPr>
            <a:extLst/>
          </a:lstStyle>
          <a:p>
            <a:pPr>
              <a:defRPr/>
            </a:pPr>
            <a:fld id="{5BA5C653-C2C3-461F-AA7E-B10189FEB9E1}" type="slidenum">
              <a:rPr lang="es-EC"/>
              <a:pPr>
                <a:defRPr/>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4 Marcador de fecha"/>
          <p:cNvSpPr>
            <a:spLocks noGrp="1"/>
          </p:cNvSpPr>
          <p:nvPr>
            <p:ph type="dt" sz="half" idx="10"/>
          </p:nvPr>
        </p:nvSpPr>
        <p:spPr/>
        <p:txBody>
          <a:bodyPr/>
          <a:lstStyle>
            <a:lvl1pPr>
              <a:defRPr/>
            </a:lvl1pPr>
          </a:lstStyle>
          <a:p>
            <a:pPr>
              <a:defRPr/>
            </a:pPr>
            <a:fld id="{7CB6F127-D5AC-41FE-9AF3-B58C87B9D001}" type="datetimeFigureOut">
              <a:rPr lang="es-EC"/>
              <a:pPr>
                <a:defRPr/>
              </a:pPr>
              <a:t>29/07/2009</a:t>
            </a:fld>
            <a:endParaRPr lang="es-EC"/>
          </a:p>
        </p:txBody>
      </p:sp>
      <p:sp>
        <p:nvSpPr>
          <p:cNvPr id="5" name="17 Marcador de pie de página"/>
          <p:cNvSpPr>
            <a:spLocks noGrp="1"/>
          </p:cNvSpPr>
          <p:nvPr>
            <p:ph type="ftr" sz="quarter" idx="11"/>
          </p:nvPr>
        </p:nvSpPr>
        <p:spPr/>
        <p:txBody>
          <a:bodyPr/>
          <a:lstStyle>
            <a:lvl1pPr>
              <a:defRPr/>
            </a:lvl1pPr>
          </a:lstStyle>
          <a:p>
            <a:pPr>
              <a:defRPr/>
            </a:pPr>
            <a:endParaRPr lang="es-EC"/>
          </a:p>
        </p:txBody>
      </p:sp>
      <p:sp>
        <p:nvSpPr>
          <p:cNvPr id="6" name="4 Marcador de número de diapositiva"/>
          <p:cNvSpPr>
            <a:spLocks noGrp="1"/>
          </p:cNvSpPr>
          <p:nvPr>
            <p:ph type="sldNum" sz="quarter" idx="12"/>
          </p:nvPr>
        </p:nvSpPr>
        <p:spPr/>
        <p:txBody>
          <a:bodyPr/>
          <a:lstStyle>
            <a:lvl1pPr>
              <a:defRPr/>
            </a:lvl1pPr>
          </a:lstStyle>
          <a:p>
            <a:pPr>
              <a:defRPr/>
            </a:pPr>
            <a:fld id="{D57A337F-8C9B-418C-8B90-112C9F1924C3}" type="slidenum">
              <a:rPr lang="es-EC"/>
              <a:pPr>
                <a:defRPr/>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4 Marcador de fecha"/>
          <p:cNvSpPr>
            <a:spLocks noGrp="1"/>
          </p:cNvSpPr>
          <p:nvPr>
            <p:ph type="dt" sz="half" idx="10"/>
          </p:nvPr>
        </p:nvSpPr>
        <p:spPr/>
        <p:txBody>
          <a:bodyPr/>
          <a:lstStyle>
            <a:lvl1pPr>
              <a:defRPr/>
            </a:lvl1pPr>
          </a:lstStyle>
          <a:p>
            <a:pPr>
              <a:defRPr/>
            </a:pPr>
            <a:fld id="{5792B131-FDD8-467E-B662-06512212D8BD}" type="datetimeFigureOut">
              <a:rPr lang="es-EC"/>
              <a:pPr>
                <a:defRPr/>
              </a:pPr>
              <a:t>29/07/2009</a:t>
            </a:fld>
            <a:endParaRPr lang="es-EC"/>
          </a:p>
        </p:txBody>
      </p:sp>
      <p:sp>
        <p:nvSpPr>
          <p:cNvPr id="5" name="17 Marcador de pie de página"/>
          <p:cNvSpPr>
            <a:spLocks noGrp="1"/>
          </p:cNvSpPr>
          <p:nvPr>
            <p:ph type="ftr" sz="quarter" idx="11"/>
          </p:nvPr>
        </p:nvSpPr>
        <p:spPr/>
        <p:txBody>
          <a:bodyPr/>
          <a:lstStyle>
            <a:lvl1pPr>
              <a:defRPr/>
            </a:lvl1pPr>
          </a:lstStyle>
          <a:p>
            <a:pPr>
              <a:defRPr/>
            </a:pPr>
            <a:endParaRPr lang="es-EC"/>
          </a:p>
        </p:txBody>
      </p:sp>
      <p:sp>
        <p:nvSpPr>
          <p:cNvPr id="6" name="4 Marcador de número de diapositiva"/>
          <p:cNvSpPr>
            <a:spLocks noGrp="1"/>
          </p:cNvSpPr>
          <p:nvPr>
            <p:ph type="sldNum" sz="quarter" idx="12"/>
          </p:nvPr>
        </p:nvSpPr>
        <p:spPr/>
        <p:txBody>
          <a:bodyPr/>
          <a:lstStyle>
            <a:lvl1pPr>
              <a:defRPr/>
            </a:lvl1pPr>
          </a:lstStyle>
          <a:p>
            <a:pPr>
              <a:defRPr/>
            </a:pPr>
            <a:fld id="{3A2CD825-1F63-479D-89A1-7E17A5425219}" type="slidenum">
              <a:rPr lang="es-EC"/>
              <a:pPr>
                <a:defRPr/>
              </a:pPr>
              <a:t>‹Nº›</a:t>
            </a:fld>
            <a:endParaRPr lang="es-EC"/>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C"/>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a:xfrm>
            <a:off x="457200" y="6245225"/>
            <a:ext cx="2133600" cy="476250"/>
          </a:xfrm>
        </p:spPr>
        <p:txBody>
          <a:bodyPr/>
          <a:lstStyle>
            <a:lvl1pPr>
              <a:defRPr/>
            </a:lvl1pPr>
          </a:lstStyle>
          <a:p>
            <a:pPr>
              <a:defRPr/>
            </a:pPr>
            <a:endParaRPr lang="es-ES"/>
          </a:p>
        </p:txBody>
      </p:sp>
      <p:sp>
        <p:nvSpPr>
          <p:cNvPr id="6" name="5 Marcador de pie de página"/>
          <p:cNvSpPr>
            <a:spLocks noGrp="1"/>
          </p:cNvSpPr>
          <p:nvPr>
            <p:ph type="ftr" sz="quarter" idx="11"/>
          </p:nvPr>
        </p:nvSpPr>
        <p:spPr>
          <a:xfrm>
            <a:off x="3124200" y="6245225"/>
            <a:ext cx="2895600" cy="476250"/>
          </a:xfrm>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a:xfrm>
            <a:off x="6553200" y="6245225"/>
            <a:ext cx="2133600" cy="476250"/>
          </a:xfrm>
        </p:spPr>
        <p:txBody>
          <a:bodyPr/>
          <a:lstStyle>
            <a:lvl1pPr>
              <a:defRPr/>
            </a:lvl1pPr>
          </a:lstStyle>
          <a:p>
            <a:pPr>
              <a:defRPr/>
            </a:pPr>
            <a:fld id="{B7F122A8-62DD-4009-8F43-C7E1126A7AC3}"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lang="es-ES" smtClean="0"/>
              <a:t>Haga clic para modificar el estilo de título del patrón</a:t>
            </a:r>
            <a:endParaRPr lang="en-US"/>
          </a:p>
        </p:txBody>
      </p:sp>
      <p:sp>
        <p:nvSpPr>
          <p:cNvPr id="3" name="2 Marcador de contenido"/>
          <p:cNvSpPr>
            <a:spLocks noGrp="1"/>
          </p:cNvSpPr>
          <p:nvPr>
            <p:ph idx="1"/>
          </p:nvPr>
        </p:nvSpPr>
        <p:spPr>
          <a:xfrm>
            <a:off x="502920" y="530352"/>
            <a:ext cx="8183880" cy="4187952"/>
          </a:xfrm>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4 Marcador de fecha"/>
          <p:cNvSpPr>
            <a:spLocks noGrp="1"/>
          </p:cNvSpPr>
          <p:nvPr>
            <p:ph type="dt" sz="half" idx="10"/>
          </p:nvPr>
        </p:nvSpPr>
        <p:spPr/>
        <p:txBody>
          <a:bodyPr/>
          <a:lstStyle>
            <a:lvl1pPr>
              <a:defRPr/>
            </a:lvl1pPr>
          </a:lstStyle>
          <a:p>
            <a:pPr>
              <a:defRPr/>
            </a:pPr>
            <a:fld id="{10B4A1FE-4931-4ED2-BDE2-EA4FD83D2E59}" type="datetimeFigureOut">
              <a:rPr lang="es-EC"/>
              <a:pPr>
                <a:defRPr/>
              </a:pPr>
              <a:t>29/07/2009</a:t>
            </a:fld>
            <a:endParaRPr lang="es-EC"/>
          </a:p>
        </p:txBody>
      </p:sp>
      <p:sp>
        <p:nvSpPr>
          <p:cNvPr id="5" name="17 Marcador de pie de página"/>
          <p:cNvSpPr>
            <a:spLocks noGrp="1"/>
          </p:cNvSpPr>
          <p:nvPr>
            <p:ph type="ftr" sz="quarter" idx="11"/>
          </p:nvPr>
        </p:nvSpPr>
        <p:spPr/>
        <p:txBody>
          <a:bodyPr/>
          <a:lstStyle>
            <a:lvl1pPr>
              <a:defRPr/>
            </a:lvl1pPr>
          </a:lstStyle>
          <a:p>
            <a:pPr>
              <a:defRPr/>
            </a:pPr>
            <a:endParaRPr lang="es-EC"/>
          </a:p>
        </p:txBody>
      </p:sp>
      <p:sp>
        <p:nvSpPr>
          <p:cNvPr id="6" name="4 Marcador de número de diapositiva"/>
          <p:cNvSpPr>
            <a:spLocks noGrp="1"/>
          </p:cNvSpPr>
          <p:nvPr>
            <p:ph type="sldNum" sz="quarter" idx="12"/>
          </p:nvPr>
        </p:nvSpPr>
        <p:spPr/>
        <p:txBody>
          <a:bodyPr/>
          <a:lstStyle>
            <a:lvl1pPr>
              <a:defRPr/>
            </a:lvl1pPr>
          </a:lstStyle>
          <a:p>
            <a:pPr>
              <a:defRPr/>
            </a:pPr>
            <a:fld id="{D0A09941-0A05-4234-92C9-F9391C1371DC}" type="slidenum">
              <a:rPr lang="es-EC"/>
              <a:pPr>
                <a:defRPr/>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3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4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Título"/>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36B0ADAD-E0F3-4D20-84B0-0C6CE85D1635}" type="datetimeFigureOut">
              <a:rPr lang="es-EC"/>
              <a:pPr>
                <a:defRPr/>
              </a:pPr>
              <a:t>29/07/2009</a:t>
            </a:fld>
            <a:endParaRPr lang="es-EC"/>
          </a:p>
        </p:txBody>
      </p:sp>
      <p:sp>
        <p:nvSpPr>
          <p:cNvPr id="7" name="4 Marcador de pie de página"/>
          <p:cNvSpPr>
            <a:spLocks noGrp="1"/>
          </p:cNvSpPr>
          <p:nvPr>
            <p:ph type="ftr" sz="quarter" idx="11"/>
          </p:nvPr>
        </p:nvSpPr>
        <p:spPr/>
        <p:txBody>
          <a:bodyPr/>
          <a:lstStyle>
            <a:lvl1pPr>
              <a:defRPr/>
            </a:lvl1pPr>
            <a:extLst/>
          </a:lstStyle>
          <a:p>
            <a:pPr>
              <a:defRPr/>
            </a:pPr>
            <a:endParaRPr lang="es-EC"/>
          </a:p>
        </p:txBody>
      </p:sp>
      <p:sp>
        <p:nvSpPr>
          <p:cNvPr id="8" name="5 Marcador de número de diapositiva"/>
          <p:cNvSpPr>
            <a:spLocks noGrp="1"/>
          </p:cNvSpPr>
          <p:nvPr>
            <p:ph type="sldNum" sz="quarter" idx="12"/>
          </p:nvPr>
        </p:nvSpPr>
        <p:spPr/>
        <p:txBody>
          <a:bodyPr/>
          <a:lstStyle>
            <a:lvl1pPr>
              <a:defRPr/>
            </a:lvl1pPr>
            <a:extLst/>
          </a:lstStyle>
          <a:p>
            <a:pPr>
              <a:defRPr/>
            </a:pPr>
            <a:fld id="{6F04B885-C56F-4736-8C73-8F727299B9AF}" type="slidenum">
              <a:rPr lang="es-EC"/>
              <a:pPr>
                <a:defRPr/>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4 Marcador de fecha"/>
          <p:cNvSpPr>
            <a:spLocks noGrp="1"/>
          </p:cNvSpPr>
          <p:nvPr>
            <p:ph type="dt" sz="half" idx="10"/>
          </p:nvPr>
        </p:nvSpPr>
        <p:spPr/>
        <p:txBody>
          <a:bodyPr/>
          <a:lstStyle>
            <a:lvl1pPr>
              <a:defRPr/>
            </a:lvl1pPr>
          </a:lstStyle>
          <a:p>
            <a:pPr>
              <a:defRPr/>
            </a:pPr>
            <a:fld id="{B06C8ECE-65B7-4F3C-9AF0-4F0645E14FEA}" type="datetimeFigureOut">
              <a:rPr lang="es-EC"/>
              <a:pPr>
                <a:defRPr/>
              </a:pPr>
              <a:t>29/07/2009</a:t>
            </a:fld>
            <a:endParaRPr lang="es-EC"/>
          </a:p>
        </p:txBody>
      </p:sp>
      <p:sp>
        <p:nvSpPr>
          <p:cNvPr id="6" name="17 Marcador de pie de página"/>
          <p:cNvSpPr>
            <a:spLocks noGrp="1"/>
          </p:cNvSpPr>
          <p:nvPr>
            <p:ph type="ftr" sz="quarter" idx="11"/>
          </p:nvPr>
        </p:nvSpPr>
        <p:spPr/>
        <p:txBody>
          <a:bodyPr/>
          <a:lstStyle>
            <a:lvl1pPr>
              <a:defRPr/>
            </a:lvl1pPr>
          </a:lstStyle>
          <a:p>
            <a:pPr>
              <a:defRPr/>
            </a:pPr>
            <a:endParaRPr lang="es-EC"/>
          </a:p>
        </p:txBody>
      </p:sp>
      <p:sp>
        <p:nvSpPr>
          <p:cNvPr id="7" name="4 Marcador de número de diapositiva"/>
          <p:cNvSpPr>
            <a:spLocks noGrp="1"/>
          </p:cNvSpPr>
          <p:nvPr>
            <p:ph type="sldNum" sz="quarter" idx="12"/>
          </p:nvPr>
        </p:nvSpPr>
        <p:spPr/>
        <p:txBody>
          <a:bodyPr/>
          <a:lstStyle>
            <a:lvl1pPr>
              <a:defRPr/>
            </a:lvl1pPr>
          </a:lstStyle>
          <a:p>
            <a:pPr>
              <a:defRPr/>
            </a:pPr>
            <a:fld id="{2DFFFF2E-C3F0-42EB-A8DE-343AD7253782}" type="slidenum">
              <a:rPr lang="es-EC"/>
              <a:pPr>
                <a:defRPr/>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lvl1pPr>
              <a:defRPr b="1"/>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24 Marcador de fecha"/>
          <p:cNvSpPr>
            <a:spLocks noGrp="1"/>
          </p:cNvSpPr>
          <p:nvPr>
            <p:ph type="dt" sz="half" idx="10"/>
          </p:nvPr>
        </p:nvSpPr>
        <p:spPr/>
        <p:txBody>
          <a:bodyPr/>
          <a:lstStyle>
            <a:lvl1pPr>
              <a:defRPr/>
            </a:lvl1pPr>
          </a:lstStyle>
          <a:p>
            <a:pPr>
              <a:defRPr/>
            </a:pPr>
            <a:fld id="{8B770845-862F-4981-A740-D98AAC778183}" type="datetimeFigureOut">
              <a:rPr lang="es-EC"/>
              <a:pPr>
                <a:defRPr/>
              </a:pPr>
              <a:t>29/07/2009</a:t>
            </a:fld>
            <a:endParaRPr lang="es-EC"/>
          </a:p>
        </p:txBody>
      </p:sp>
      <p:sp>
        <p:nvSpPr>
          <p:cNvPr id="8" name="17 Marcador de pie de página"/>
          <p:cNvSpPr>
            <a:spLocks noGrp="1"/>
          </p:cNvSpPr>
          <p:nvPr>
            <p:ph type="ftr" sz="quarter" idx="11"/>
          </p:nvPr>
        </p:nvSpPr>
        <p:spPr/>
        <p:txBody>
          <a:bodyPr/>
          <a:lstStyle>
            <a:lvl1pPr>
              <a:defRPr/>
            </a:lvl1pPr>
          </a:lstStyle>
          <a:p>
            <a:pPr>
              <a:defRPr/>
            </a:pPr>
            <a:endParaRPr lang="es-EC"/>
          </a:p>
        </p:txBody>
      </p:sp>
      <p:sp>
        <p:nvSpPr>
          <p:cNvPr id="9" name="4 Marcador de número de diapositiva"/>
          <p:cNvSpPr>
            <a:spLocks noGrp="1"/>
          </p:cNvSpPr>
          <p:nvPr>
            <p:ph type="sldNum" sz="quarter" idx="12"/>
          </p:nvPr>
        </p:nvSpPr>
        <p:spPr/>
        <p:txBody>
          <a:bodyPr/>
          <a:lstStyle>
            <a:lvl1pPr>
              <a:defRPr/>
            </a:lvl1pPr>
          </a:lstStyle>
          <a:p>
            <a:pPr>
              <a:defRPr/>
            </a:pPr>
            <a:fld id="{5DDDB413-105D-4CF6-8E5D-508EF0D19DE3}" type="slidenum">
              <a:rPr lang="es-EC"/>
              <a:pPr>
                <a:defRPr/>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4 Marcador de fecha"/>
          <p:cNvSpPr>
            <a:spLocks noGrp="1"/>
          </p:cNvSpPr>
          <p:nvPr>
            <p:ph type="dt" sz="half" idx="10"/>
          </p:nvPr>
        </p:nvSpPr>
        <p:spPr/>
        <p:txBody>
          <a:bodyPr/>
          <a:lstStyle>
            <a:lvl1pPr>
              <a:defRPr/>
            </a:lvl1pPr>
          </a:lstStyle>
          <a:p>
            <a:pPr>
              <a:defRPr/>
            </a:pPr>
            <a:fld id="{ACE18681-593D-4292-8E07-1ED10E3685CC}" type="datetimeFigureOut">
              <a:rPr lang="es-EC"/>
              <a:pPr>
                <a:defRPr/>
              </a:pPr>
              <a:t>29/07/2009</a:t>
            </a:fld>
            <a:endParaRPr lang="es-EC"/>
          </a:p>
        </p:txBody>
      </p:sp>
      <p:sp>
        <p:nvSpPr>
          <p:cNvPr id="4" name="17 Marcador de pie de página"/>
          <p:cNvSpPr>
            <a:spLocks noGrp="1"/>
          </p:cNvSpPr>
          <p:nvPr>
            <p:ph type="ftr" sz="quarter" idx="11"/>
          </p:nvPr>
        </p:nvSpPr>
        <p:spPr/>
        <p:txBody>
          <a:bodyPr/>
          <a:lstStyle>
            <a:lvl1pPr>
              <a:defRPr/>
            </a:lvl1pPr>
          </a:lstStyle>
          <a:p>
            <a:pPr>
              <a:defRPr/>
            </a:pPr>
            <a:endParaRPr lang="es-EC"/>
          </a:p>
        </p:txBody>
      </p:sp>
      <p:sp>
        <p:nvSpPr>
          <p:cNvPr id="5" name="4 Marcador de número de diapositiva"/>
          <p:cNvSpPr>
            <a:spLocks noGrp="1"/>
          </p:cNvSpPr>
          <p:nvPr>
            <p:ph type="sldNum" sz="quarter" idx="12"/>
          </p:nvPr>
        </p:nvSpPr>
        <p:spPr/>
        <p:txBody>
          <a:bodyPr/>
          <a:lstStyle>
            <a:lvl1pPr>
              <a:defRPr/>
            </a:lvl1pPr>
          </a:lstStyle>
          <a:p>
            <a:pPr>
              <a:defRPr/>
            </a:pPr>
            <a:fld id="{3538BDBD-C221-4B02-B976-BA8BB56A27BF}" type="slidenum">
              <a:rPr lang="es-EC"/>
              <a:pPr>
                <a:defRPr/>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1 Marcador de fecha"/>
          <p:cNvSpPr>
            <a:spLocks noGrp="1"/>
          </p:cNvSpPr>
          <p:nvPr>
            <p:ph type="dt" sz="half" idx="10"/>
          </p:nvPr>
        </p:nvSpPr>
        <p:spPr/>
        <p:txBody>
          <a:bodyPr/>
          <a:lstStyle>
            <a:lvl1pPr>
              <a:defRPr/>
            </a:lvl1pPr>
            <a:extLst/>
          </a:lstStyle>
          <a:p>
            <a:pPr>
              <a:defRPr/>
            </a:pPr>
            <a:fld id="{D8285669-B8F2-4B5A-8D6A-172DA4F84BCE}" type="datetimeFigureOut">
              <a:rPr lang="es-EC"/>
              <a:pPr>
                <a:defRPr/>
              </a:pPr>
              <a:t>29/07/2009</a:t>
            </a:fld>
            <a:endParaRPr lang="es-EC"/>
          </a:p>
        </p:txBody>
      </p:sp>
      <p:sp>
        <p:nvSpPr>
          <p:cNvPr id="4" name="2 Marcador de pie de página"/>
          <p:cNvSpPr>
            <a:spLocks noGrp="1"/>
          </p:cNvSpPr>
          <p:nvPr>
            <p:ph type="ftr" sz="quarter" idx="11"/>
          </p:nvPr>
        </p:nvSpPr>
        <p:spPr/>
        <p:txBody>
          <a:bodyPr/>
          <a:lstStyle>
            <a:lvl1pPr>
              <a:defRPr/>
            </a:lvl1pPr>
            <a:extLst/>
          </a:lstStyle>
          <a:p>
            <a:pPr>
              <a:defRPr/>
            </a:pPr>
            <a:endParaRPr lang="es-EC"/>
          </a:p>
        </p:txBody>
      </p:sp>
      <p:sp>
        <p:nvSpPr>
          <p:cNvPr id="5" name="3 Marcador de número de diapositiva"/>
          <p:cNvSpPr>
            <a:spLocks noGrp="1"/>
          </p:cNvSpPr>
          <p:nvPr>
            <p:ph type="sldNum" sz="quarter" idx="12"/>
          </p:nvPr>
        </p:nvSpPr>
        <p:spPr/>
        <p:txBody>
          <a:bodyPr/>
          <a:lstStyle>
            <a:lvl1pPr>
              <a:defRPr/>
            </a:lvl1pPr>
            <a:extLst/>
          </a:lstStyle>
          <a:p>
            <a:pPr>
              <a:defRPr/>
            </a:pPr>
            <a:fld id="{E837A590-9F86-4EE3-A8EF-16AEEBCDE7B5}" type="slidenum">
              <a:rPr lang="es-EC"/>
              <a:pPr>
                <a:defRPr/>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4 Marcador de fecha"/>
          <p:cNvSpPr>
            <a:spLocks noGrp="1"/>
          </p:cNvSpPr>
          <p:nvPr>
            <p:ph type="dt" sz="half" idx="10"/>
          </p:nvPr>
        </p:nvSpPr>
        <p:spPr/>
        <p:txBody>
          <a:bodyPr/>
          <a:lstStyle>
            <a:lvl1pPr>
              <a:defRPr/>
            </a:lvl1pPr>
          </a:lstStyle>
          <a:p>
            <a:pPr>
              <a:defRPr/>
            </a:pPr>
            <a:fld id="{C0525410-7BD5-4FEA-81F4-9BAFC4C468CD}" type="datetimeFigureOut">
              <a:rPr lang="es-EC"/>
              <a:pPr>
                <a:defRPr/>
              </a:pPr>
              <a:t>29/07/2009</a:t>
            </a:fld>
            <a:endParaRPr lang="es-EC"/>
          </a:p>
        </p:txBody>
      </p:sp>
      <p:sp>
        <p:nvSpPr>
          <p:cNvPr id="6" name="17 Marcador de pie de página"/>
          <p:cNvSpPr>
            <a:spLocks noGrp="1"/>
          </p:cNvSpPr>
          <p:nvPr>
            <p:ph type="ftr" sz="quarter" idx="11"/>
          </p:nvPr>
        </p:nvSpPr>
        <p:spPr/>
        <p:txBody>
          <a:bodyPr/>
          <a:lstStyle>
            <a:lvl1pPr>
              <a:defRPr/>
            </a:lvl1pPr>
          </a:lstStyle>
          <a:p>
            <a:pPr>
              <a:defRPr/>
            </a:pPr>
            <a:endParaRPr lang="es-EC"/>
          </a:p>
        </p:txBody>
      </p:sp>
      <p:sp>
        <p:nvSpPr>
          <p:cNvPr id="7" name="4 Marcador de número de diapositiva"/>
          <p:cNvSpPr>
            <a:spLocks noGrp="1"/>
          </p:cNvSpPr>
          <p:nvPr>
            <p:ph type="sldNum" sz="quarter" idx="12"/>
          </p:nvPr>
        </p:nvSpPr>
        <p:spPr/>
        <p:txBody>
          <a:bodyPr/>
          <a:lstStyle>
            <a:lvl1pPr>
              <a:defRPr/>
            </a:lvl1pPr>
          </a:lstStyle>
          <a:p>
            <a:pPr>
              <a:defRPr/>
            </a:pPr>
            <a:fld id="{6E930DC9-5D34-4CFA-815A-2898602C9B8D}" type="slidenum">
              <a:rPr lang="es-EC"/>
              <a:pPr>
                <a:defRPr/>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4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5 Redondear rectángulo de esquina sencilla"/>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s-ES" smtClean="0"/>
              <a:t>Haga clic para modificar el estilo de título del patrón</a:t>
            </a:r>
            <a:endParaRPr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s-ES" noProof="0" smtClean="0"/>
              <a:t>Haga clic en el icono para agregar una imagen</a:t>
            </a:r>
            <a:endParaRPr lang="en-US" noProof="0"/>
          </a:p>
        </p:txBody>
      </p:sp>
      <p:sp>
        <p:nvSpPr>
          <p:cNvPr id="7" name="4 Marcador de fecha"/>
          <p:cNvSpPr>
            <a:spLocks noGrp="1"/>
          </p:cNvSpPr>
          <p:nvPr>
            <p:ph type="dt" sz="half" idx="10"/>
          </p:nvPr>
        </p:nvSpPr>
        <p:spPr/>
        <p:txBody>
          <a:bodyPr/>
          <a:lstStyle>
            <a:lvl1pPr>
              <a:defRPr/>
            </a:lvl1pPr>
            <a:extLst/>
          </a:lstStyle>
          <a:p>
            <a:pPr>
              <a:defRPr/>
            </a:pPr>
            <a:fld id="{1FBBE76B-627E-44AE-A4DA-956A852550A2}" type="datetimeFigureOut">
              <a:rPr lang="es-EC"/>
              <a:pPr>
                <a:defRPr/>
              </a:pPr>
              <a:t>29/07/2009</a:t>
            </a:fld>
            <a:endParaRPr lang="es-EC"/>
          </a:p>
        </p:txBody>
      </p:sp>
      <p:sp>
        <p:nvSpPr>
          <p:cNvPr id="8" name="5 Marcador de pie de página"/>
          <p:cNvSpPr>
            <a:spLocks noGrp="1"/>
          </p:cNvSpPr>
          <p:nvPr>
            <p:ph type="ftr" sz="quarter" idx="11"/>
          </p:nvPr>
        </p:nvSpPr>
        <p:spPr/>
        <p:txBody>
          <a:bodyPr/>
          <a:lstStyle>
            <a:lvl1pPr>
              <a:defRPr/>
            </a:lvl1pPr>
            <a:extLst/>
          </a:lstStyle>
          <a:p>
            <a:pPr>
              <a:defRPr/>
            </a:pPr>
            <a:endParaRPr lang="es-EC"/>
          </a:p>
        </p:txBody>
      </p:sp>
      <p:sp>
        <p:nvSpPr>
          <p:cNvPr id="9" name="6 Marcador de número de diapositiva"/>
          <p:cNvSpPr>
            <a:spLocks noGrp="1"/>
          </p:cNvSpPr>
          <p:nvPr>
            <p:ph type="sldNum" sz="quarter" idx="12"/>
          </p:nvPr>
        </p:nvSpPr>
        <p:spPr/>
        <p:txBody>
          <a:bodyPr/>
          <a:lstStyle>
            <a:lvl1pPr>
              <a:defRPr/>
            </a:lvl1pPr>
            <a:extLst/>
          </a:lstStyle>
          <a:p>
            <a:pPr>
              <a:defRPr/>
            </a:pPr>
            <a:fld id="{805904E0-01D9-4F12-A563-033E4626608A}" type="slidenum">
              <a:rPr lang="es-EC"/>
              <a:pPr>
                <a:defRPr/>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12 Marcador de título"/>
          <p:cNvSpPr>
            <a:spLocks noGrp="1"/>
          </p:cNvSpPr>
          <p:nvPr>
            <p:ph type="title"/>
          </p:nvPr>
        </p:nvSpPr>
        <p:spPr>
          <a:xfrm>
            <a:off x="503238" y="4986338"/>
            <a:ext cx="8183562" cy="1050925"/>
          </a:xfrm>
          <a:prstGeom prst="rect">
            <a:avLst/>
          </a:prstGeom>
        </p:spPr>
        <p:txBody>
          <a:bodyPr vert="horz" anchor="b">
            <a:normAutofit/>
          </a:bodyPr>
          <a:lstStyle>
            <a:extLst/>
          </a:lstStyle>
          <a:p>
            <a:r>
              <a:rPr lang="es-ES" smtClean="0"/>
              <a:t>Haga clic para modificar el estilo de título del patrón</a:t>
            </a:r>
            <a:endParaRPr lang="en-US"/>
          </a:p>
        </p:txBody>
      </p:sp>
      <p:sp>
        <p:nvSpPr>
          <p:cNvPr id="1031" name="3 Marcador de texto"/>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25" name="24 Marcador de fecha"/>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defRPr>
            </a:lvl1pPr>
            <a:extLst/>
          </a:lstStyle>
          <a:p>
            <a:pPr>
              <a:defRPr/>
            </a:pPr>
            <a:fld id="{FDCD9CF8-F531-45F5-81EA-B802006D24E2}" type="datetimeFigureOut">
              <a:rPr lang="es-EC"/>
              <a:pPr>
                <a:defRPr/>
              </a:pPr>
              <a:t>29/07/2009</a:t>
            </a:fld>
            <a:endParaRPr lang="es-EC"/>
          </a:p>
        </p:txBody>
      </p:sp>
      <p:sp>
        <p:nvSpPr>
          <p:cNvPr id="18" name="17 Marcador de pie de página"/>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defRPr>
            </a:lvl1pPr>
            <a:extLst/>
          </a:lstStyle>
          <a:p>
            <a:pPr>
              <a:defRPr/>
            </a:pPr>
            <a:endParaRPr lang="es-EC"/>
          </a:p>
        </p:txBody>
      </p:sp>
      <p:sp>
        <p:nvSpPr>
          <p:cNvPr id="5" name="4 Marcador de número de diapositiva"/>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defRPr>
            </a:lvl1pPr>
            <a:extLst/>
          </a:lstStyle>
          <a:p>
            <a:pPr>
              <a:defRPr/>
            </a:pPr>
            <a:fld id="{88B29E0E-A761-4663-BF27-F9ABE7B2B1C1}" type="slidenum">
              <a:rPr lang="es-EC"/>
              <a:pPr>
                <a:defRPr/>
              </a:pPr>
              <a:t>‹Nº›</a:t>
            </a:fld>
            <a:endParaRPr lang="es-EC"/>
          </a:p>
        </p:txBody>
      </p:sp>
    </p:spTree>
  </p:cSld>
  <p:clrMap bg1="lt1" tx1="dk1" bg2="lt2" tx2="dk2" accent1="accent1" accent2="accent2" accent3="accent3" accent4="accent4" accent5="accent5" accent6="accent6" hlink="hlink" folHlink="folHlink"/>
  <p:sldLayoutIdLst>
    <p:sldLayoutId id="2147483812" r:id="rId1"/>
    <p:sldLayoutId id="2147483805" r:id="rId2"/>
    <p:sldLayoutId id="2147483813" r:id="rId3"/>
    <p:sldLayoutId id="2147483806" r:id="rId4"/>
    <p:sldLayoutId id="2147483807" r:id="rId5"/>
    <p:sldLayoutId id="2147483808" r:id="rId6"/>
    <p:sldLayoutId id="2147483814" r:id="rId7"/>
    <p:sldLayoutId id="2147483809" r:id="rId8"/>
    <p:sldLayoutId id="2147483815" r:id="rId9"/>
    <p:sldLayoutId id="2147483810" r:id="rId10"/>
    <p:sldLayoutId id="2147483811" r:id="rId11"/>
    <p:sldLayoutId id="2147483816" r:id="rId12"/>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sz="20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file:///J:\CONT\Diversity%20index%20-%20Wikipedia,%20the%20free%20encyclopedia_archivos\d741271ab8cc2665ebc2a604e7346e4d.png" TargetMode="External"/><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
          <p:cNvPicPr>
            <a:picLocks noChangeAspect="1" noChangeArrowheads="1"/>
          </p:cNvPicPr>
          <p:nvPr/>
        </p:nvPicPr>
        <p:blipFill>
          <a:blip r:embed="rId2">
            <a:lum bright="40000" contrast="-40000"/>
          </a:blip>
          <a:srcRect/>
          <a:stretch>
            <a:fillRect/>
          </a:stretch>
        </p:blipFill>
        <p:spPr bwMode="auto">
          <a:xfrm>
            <a:off x="3286125" y="3714750"/>
            <a:ext cx="2428875" cy="2511425"/>
          </a:xfrm>
          <a:prstGeom prst="rect">
            <a:avLst/>
          </a:prstGeom>
          <a:noFill/>
          <a:ln w="9525">
            <a:noFill/>
            <a:miter lim="800000"/>
            <a:headEnd/>
            <a:tailEnd/>
          </a:ln>
        </p:spPr>
      </p:pic>
      <p:sp>
        <p:nvSpPr>
          <p:cNvPr id="2" name="1 Título"/>
          <p:cNvSpPr>
            <a:spLocks noGrp="1"/>
          </p:cNvSpPr>
          <p:nvPr>
            <p:ph type="ctrTitle"/>
          </p:nvPr>
        </p:nvSpPr>
        <p:spPr>
          <a:xfrm>
            <a:off x="928688" y="857250"/>
            <a:ext cx="7772400" cy="1828800"/>
          </a:xfrm>
        </p:spPr>
        <p:txBody>
          <a:bodyPr>
            <a:normAutofit fontScale="90000"/>
          </a:bodyPr>
          <a:lstStyle/>
          <a:p>
            <a:pPr eaLnBrk="1" fontAlgn="auto" hangingPunct="1">
              <a:spcAft>
                <a:spcPts val="0"/>
              </a:spcAft>
              <a:defRPr/>
            </a:pPr>
            <a:r>
              <a:rPr lang="es-EC" dirty="0" smtClean="0"/>
              <a:t>Metodología para calcular el índice de diversidad acuática/biológica. </a:t>
            </a:r>
            <a:endParaRPr lang="es-EC" dirty="0"/>
          </a:p>
        </p:txBody>
      </p:sp>
      <p:sp>
        <p:nvSpPr>
          <p:cNvPr id="7172" name="2 Subtítulo"/>
          <p:cNvSpPr>
            <a:spLocks noGrp="1"/>
          </p:cNvSpPr>
          <p:nvPr>
            <p:ph type="subTitle" idx="1"/>
          </p:nvPr>
        </p:nvSpPr>
        <p:spPr>
          <a:xfrm>
            <a:off x="2214563" y="5072063"/>
            <a:ext cx="4271962" cy="914400"/>
          </a:xfrm>
        </p:spPr>
        <p:txBody>
          <a:bodyPr/>
          <a:lstStyle/>
          <a:p>
            <a:pPr marL="36513" eaLnBrk="1" hangingPunct="1">
              <a:spcBef>
                <a:spcPct val="0"/>
              </a:spcBef>
            </a:pPr>
            <a:r>
              <a:rPr lang="es-ES" sz="2400" smtClean="0">
                <a:solidFill>
                  <a:schemeClr val="tx1"/>
                </a:solidFill>
              </a:rPr>
              <a:t>JEFFREY VARGAS PEREZ</a:t>
            </a:r>
            <a:endParaRPr lang="es-EC" sz="240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3238" y="4983163"/>
            <a:ext cx="8183562" cy="1052512"/>
          </a:xfrm>
        </p:spPr>
        <p:txBody>
          <a:bodyPr>
            <a:normAutofit fontScale="90000"/>
          </a:bodyPr>
          <a:lstStyle/>
          <a:p>
            <a:pPr eaLnBrk="1" fontAlgn="auto" hangingPunct="1">
              <a:spcAft>
                <a:spcPts val="0"/>
              </a:spcAft>
              <a:defRPr/>
            </a:pPr>
            <a:r>
              <a:rPr lang="es-EC" u="sng" dirty="0" smtClean="0">
                <a:solidFill>
                  <a:schemeClr val="accent1">
                    <a:tint val="88000"/>
                    <a:satMod val="150000"/>
                  </a:schemeClr>
                </a:solidFill>
              </a:rPr>
              <a:t>ÍNDICE DE SHANNON Y WEAVER</a:t>
            </a:r>
            <a:r>
              <a:rPr lang="es-EC" dirty="0" smtClean="0">
                <a:solidFill>
                  <a:schemeClr val="accent1">
                    <a:tint val="88000"/>
                    <a:satMod val="150000"/>
                  </a:schemeClr>
                </a:solidFill>
              </a:rPr>
              <a:t/>
            </a:r>
            <a:br>
              <a:rPr lang="es-EC" dirty="0" smtClean="0">
                <a:solidFill>
                  <a:schemeClr val="accent1">
                    <a:tint val="88000"/>
                    <a:satMod val="150000"/>
                  </a:schemeClr>
                </a:solidFill>
              </a:rPr>
            </a:br>
            <a:endParaRPr lang="es-EC" dirty="0">
              <a:solidFill>
                <a:schemeClr val="accent1">
                  <a:tint val="88000"/>
                  <a:satMod val="150000"/>
                </a:schemeClr>
              </a:solidFill>
            </a:endParaRPr>
          </a:p>
        </p:txBody>
      </p:sp>
      <p:sp>
        <p:nvSpPr>
          <p:cNvPr id="3" name="2 Marcador de contenido"/>
          <p:cNvSpPr>
            <a:spLocks noGrp="1"/>
          </p:cNvSpPr>
          <p:nvPr>
            <p:ph idx="1"/>
          </p:nvPr>
        </p:nvSpPr>
        <p:spPr>
          <a:xfrm>
            <a:off x="503238" y="530225"/>
            <a:ext cx="8183562" cy="4187825"/>
          </a:xfrm>
        </p:spPr>
        <p:txBody>
          <a:bodyPr>
            <a:normAutofit fontScale="55000" lnSpcReduction="20000"/>
          </a:bodyPr>
          <a:lstStyle/>
          <a:p>
            <a:pPr marL="265176" indent="-265176" eaLnBrk="1" fontAlgn="auto" hangingPunct="1">
              <a:spcAft>
                <a:spcPts val="0"/>
              </a:spcAft>
              <a:buFont typeface="Wingdings 2"/>
              <a:buChar char=""/>
              <a:defRPr/>
            </a:pPr>
            <a:r>
              <a:rPr lang="es-EC" dirty="0" smtClean="0"/>
              <a:t>Este índice fue desarrollado para medir la cantidad de información que se puede transmitir en un código, por ejemplo, en las señales telefónicas (Shannon y </a:t>
            </a:r>
            <a:r>
              <a:rPr lang="es-EC" dirty="0" err="1" smtClean="0"/>
              <a:t>Weaver</a:t>
            </a:r>
            <a:r>
              <a:rPr lang="es-EC" dirty="0" smtClean="0"/>
              <a:t>, 1949). La fórmula de cálculo es la siguiente:</a:t>
            </a:r>
          </a:p>
          <a:p>
            <a:pPr marL="265176" indent="-265176" eaLnBrk="1" fontAlgn="auto" hangingPunct="1">
              <a:spcAft>
                <a:spcPts val="0"/>
              </a:spcAft>
              <a:buFont typeface="Wingdings 2"/>
              <a:buChar char=""/>
              <a:defRPr/>
            </a:pPr>
            <a:endParaRPr lang="es-ES" dirty="0" smtClean="0"/>
          </a:p>
          <a:p>
            <a:pPr marL="265176" indent="-265176" eaLnBrk="1" fontAlgn="auto" hangingPunct="1">
              <a:spcAft>
                <a:spcPts val="0"/>
              </a:spcAft>
              <a:buFont typeface="Wingdings 2"/>
              <a:buChar char=""/>
              <a:defRPr/>
            </a:pPr>
            <a:endParaRPr lang="es-ES" dirty="0" smtClean="0"/>
          </a:p>
          <a:p>
            <a:pPr marL="265176" indent="-265176" eaLnBrk="1" fontAlgn="auto" hangingPunct="1">
              <a:spcAft>
                <a:spcPts val="0"/>
              </a:spcAft>
              <a:buFont typeface="Wingdings 2"/>
              <a:buChar char=""/>
              <a:defRPr/>
            </a:pPr>
            <a:endParaRPr lang="es-ES" dirty="0" smtClean="0"/>
          </a:p>
          <a:p>
            <a:pPr marL="265176" indent="-265176" eaLnBrk="1" fontAlgn="auto" hangingPunct="1">
              <a:spcAft>
                <a:spcPts val="0"/>
              </a:spcAft>
              <a:buFont typeface="Wingdings 2"/>
              <a:buChar char=""/>
              <a:defRPr/>
            </a:pPr>
            <a:endParaRPr lang="es-ES" dirty="0" smtClean="0"/>
          </a:p>
          <a:p>
            <a:pPr marL="265176" indent="-265176" eaLnBrk="1" fontAlgn="auto" hangingPunct="1">
              <a:spcAft>
                <a:spcPts val="0"/>
              </a:spcAft>
              <a:buFont typeface="Wingdings 2"/>
              <a:buChar char=""/>
              <a:defRPr/>
            </a:pPr>
            <a:endParaRPr lang="es-ES" dirty="0" smtClean="0"/>
          </a:p>
          <a:p>
            <a:pPr marL="265176" indent="-265176" eaLnBrk="1" fontAlgn="auto" hangingPunct="1">
              <a:spcAft>
                <a:spcPts val="0"/>
              </a:spcAft>
              <a:buFont typeface="Wingdings 2"/>
              <a:buChar char=""/>
              <a:defRPr/>
            </a:pPr>
            <a:r>
              <a:rPr lang="es-ES" dirty="0" smtClean="0"/>
              <a:t>Pi=Proporción de individuos de cada especie en la comunidad, esta proporción se estima a partir de n/N, que es la relación entre el número de individuos de la especie i(ni) y el número total de individuos de todas las especies (N) Esta fórmula se utiliza Log en base 2, pero usualmente se utiliza Log10 o en </a:t>
            </a:r>
            <a:r>
              <a:rPr lang="es-ES" dirty="0" err="1" smtClean="0"/>
              <a:t>ln</a:t>
            </a:r>
            <a:r>
              <a:rPr lang="es-ES" dirty="0" smtClean="0"/>
              <a:t> para una mayor facilidad de cálculo, los resultados serán comparables si los datos fueron realizados con los misma base. El índice de Shannon – </a:t>
            </a:r>
            <a:r>
              <a:rPr lang="es-ES" dirty="0" err="1" smtClean="0"/>
              <a:t>Wiener</a:t>
            </a:r>
            <a:r>
              <a:rPr lang="es-ES" dirty="0" smtClean="0"/>
              <a:t> esta descrito para comunidades indefinidamente grandes que no se pueden estudiar en su totalidad, resultados es un valor estimado. </a:t>
            </a:r>
            <a:endParaRPr lang="es-EC" dirty="0" smtClean="0"/>
          </a:p>
          <a:p>
            <a:pPr marL="265176" indent="-265176" eaLnBrk="1" fontAlgn="auto" hangingPunct="1">
              <a:spcAft>
                <a:spcPts val="0"/>
              </a:spcAft>
              <a:buFont typeface="Wingdings 2"/>
              <a:buChar char=""/>
              <a:defRPr/>
            </a:pPr>
            <a:endParaRPr lang="es-EC" dirty="0"/>
          </a:p>
        </p:txBody>
      </p:sp>
      <p:sp>
        <p:nvSpPr>
          <p:cNvPr id="16388"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ES">
              <a:latin typeface="Verdana" pitchFamily="34" charset="0"/>
            </a:endParaRPr>
          </a:p>
        </p:txBody>
      </p:sp>
      <p:pic>
        <p:nvPicPr>
          <p:cNvPr id="16389" name="Imagen 5" descr=" H = -\sum_{i=1}^S p_i \ln p_i "/>
          <p:cNvPicPr>
            <a:picLocks noChangeAspect="1" noChangeArrowheads="1"/>
          </p:cNvPicPr>
          <p:nvPr/>
        </p:nvPicPr>
        <p:blipFill>
          <a:blip r:embed="rId2"/>
          <a:srcRect/>
          <a:stretch>
            <a:fillRect/>
          </a:stretch>
        </p:blipFill>
        <p:spPr bwMode="auto">
          <a:xfrm>
            <a:off x="3143250" y="1428750"/>
            <a:ext cx="2263775" cy="785813"/>
          </a:xfrm>
          <a:prstGeom prst="rect">
            <a:avLst/>
          </a:prstGeom>
          <a:noFill/>
          <a:ln w="9525">
            <a:noFill/>
            <a:miter lim="800000"/>
            <a:headEnd/>
            <a:tailEnd/>
          </a:ln>
        </p:spPr>
      </p:pic>
      <p:sp>
        <p:nvSpPr>
          <p:cNvPr id="16390" name="Rectangle 3"/>
          <p:cNvSpPr>
            <a:spLocks noChangeArrowheads="1"/>
          </p:cNvSpPr>
          <p:nvPr/>
        </p:nvSpPr>
        <p:spPr bwMode="auto">
          <a:xfrm>
            <a:off x="0" y="1085850"/>
            <a:ext cx="9144000" cy="0"/>
          </a:xfrm>
          <a:prstGeom prst="rect">
            <a:avLst/>
          </a:prstGeom>
          <a:noFill/>
          <a:ln w="9525">
            <a:noFill/>
            <a:miter lim="800000"/>
            <a:headEnd/>
            <a:tailEnd/>
          </a:ln>
        </p:spPr>
        <p:txBody>
          <a:bodyPr wrap="none" anchor="ctr">
            <a:spAutoFit/>
          </a:bodyPr>
          <a:lstStyle/>
          <a:p>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625" y="5643563"/>
            <a:ext cx="8183563" cy="1050925"/>
          </a:xfrm>
        </p:spPr>
        <p:txBody>
          <a:bodyPr>
            <a:normAutofit fontScale="90000"/>
          </a:bodyPr>
          <a:lstStyle/>
          <a:p>
            <a:pPr eaLnBrk="1" fontAlgn="auto" hangingPunct="1">
              <a:spcAft>
                <a:spcPts val="0"/>
              </a:spcAft>
              <a:defRPr/>
            </a:pPr>
            <a:r>
              <a:rPr lang="es-ES" dirty="0" smtClean="0">
                <a:solidFill>
                  <a:schemeClr val="accent1">
                    <a:tint val="88000"/>
                    <a:satMod val="150000"/>
                  </a:schemeClr>
                </a:solidFill>
              </a:rPr>
              <a:t>Calcular el índice de diversidad de Shannon de Aves en 40 </a:t>
            </a:r>
            <a:r>
              <a:rPr lang="es-ES" dirty="0" err="1" smtClean="0">
                <a:solidFill>
                  <a:schemeClr val="accent1">
                    <a:tint val="88000"/>
                    <a:satMod val="150000"/>
                  </a:schemeClr>
                </a:solidFill>
              </a:rPr>
              <a:t>Ha.</a:t>
            </a:r>
            <a:r>
              <a:rPr lang="es-EC" dirty="0" smtClean="0">
                <a:solidFill>
                  <a:schemeClr val="accent1">
                    <a:tint val="88000"/>
                    <a:satMod val="150000"/>
                  </a:schemeClr>
                </a:solidFill>
              </a:rPr>
              <a:t/>
            </a:r>
            <a:br>
              <a:rPr lang="es-EC" dirty="0" smtClean="0">
                <a:solidFill>
                  <a:schemeClr val="accent1">
                    <a:tint val="88000"/>
                    <a:satMod val="150000"/>
                  </a:schemeClr>
                </a:solidFill>
              </a:rPr>
            </a:br>
            <a:endParaRPr lang="es-EC" dirty="0">
              <a:solidFill>
                <a:schemeClr val="accent1">
                  <a:tint val="88000"/>
                  <a:satMod val="150000"/>
                </a:schemeClr>
              </a:solidFill>
            </a:endParaRPr>
          </a:p>
        </p:txBody>
      </p:sp>
      <p:sp>
        <p:nvSpPr>
          <p:cNvPr id="17411" name="2 Marcador de contenido"/>
          <p:cNvSpPr>
            <a:spLocks noGrp="1"/>
          </p:cNvSpPr>
          <p:nvPr>
            <p:ph idx="1"/>
          </p:nvPr>
        </p:nvSpPr>
        <p:spPr>
          <a:xfrm>
            <a:off x="503238" y="530225"/>
            <a:ext cx="8183562" cy="4187825"/>
          </a:xfrm>
        </p:spPr>
        <p:txBody>
          <a:bodyPr/>
          <a:lstStyle/>
          <a:p>
            <a:pPr eaLnBrk="1" hangingPunct="1"/>
            <a:endParaRPr lang="es-ES" smtClean="0"/>
          </a:p>
        </p:txBody>
      </p:sp>
      <p:pic>
        <p:nvPicPr>
          <p:cNvPr id="17412" name="Picture 2"/>
          <p:cNvPicPr>
            <a:picLocks noChangeAspect="1" noChangeArrowheads="1"/>
          </p:cNvPicPr>
          <p:nvPr/>
        </p:nvPicPr>
        <p:blipFill>
          <a:blip r:embed="rId3"/>
          <a:srcRect/>
          <a:stretch>
            <a:fillRect/>
          </a:stretch>
        </p:blipFill>
        <p:spPr bwMode="auto">
          <a:xfrm>
            <a:off x="1214438" y="285750"/>
            <a:ext cx="6573837" cy="4714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3238" y="4983163"/>
            <a:ext cx="8183562" cy="1052512"/>
          </a:xfrm>
        </p:spPr>
        <p:txBody>
          <a:bodyPr/>
          <a:lstStyle/>
          <a:p>
            <a:pPr eaLnBrk="1" fontAlgn="auto" hangingPunct="1">
              <a:spcAft>
                <a:spcPts val="0"/>
              </a:spcAft>
              <a:defRPr/>
            </a:pPr>
            <a:r>
              <a:rPr lang="es-EC" u="sng" dirty="0" smtClean="0">
                <a:solidFill>
                  <a:schemeClr val="accent1">
                    <a:tint val="88000"/>
                    <a:satMod val="150000"/>
                  </a:schemeClr>
                </a:solidFill>
              </a:rPr>
              <a:t>INDICE DE SIMPSON </a:t>
            </a:r>
            <a:endParaRPr lang="es-EC" dirty="0" smtClean="0">
              <a:solidFill>
                <a:schemeClr val="accent1">
                  <a:tint val="88000"/>
                  <a:satMod val="150000"/>
                </a:schemeClr>
              </a:solidFill>
            </a:endParaRPr>
          </a:p>
        </p:txBody>
      </p:sp>
      <p:sp>
        <p:nvSpPr>
          <p:cNvPr id="3" name="2 Marcador de contenido"/>
          <p:cNvSpPr>
            <a:spLocks noGrp="1"/>
          </p:cNvSpPr>
          <p:nvPr>
            <p:ph idx="1"/>
          </p:nvPr>
        </p:nvSpPr>
        <p:spPr>
          <a:xfrm>
            <a:off x="503238" y="530225"/>
            <a:ext cx="8183562" cy="4613275"/>
          </a:xfrm>
        </p:spPr>
        <p:txBody>
          <a:bodyPr>
            <a:normAutofit fontScale="77500" lnSpcReduction="20000"/>
          </a:bodyPr>
          <a:lstStyle/>
          <a:p>
            <a:pPr marL="265176" indent="-265176" eaLnBrk="1" fontAlgn="auto" hangingPunct="1">
              <a:spcAft>
                <a:spcPts val="0"/>
              </a:spcAft>
              <a:buFont typeface="Wingdings 2"/>
              <a:buChar char=""/>
              <a:defRPr/>
            </a:pPr>
            <a:r>
              <a:rPr lang="es-ES" dirty="0" smtClean="0"/>
              <a:t>Es conocido como la medida de concentración y refiere la probabilidad de extraer dos individuos  de la misma especie, también se emplea como un índice de dominancia dad a su marcada dependencia de las especies mas abundantes.</a:t>
            </a:r>
            <a:endParaRPr lang="es-EC" dirty="0" smtClean="0"/>
          </a:p>
          <a:p>
            <a:pPr marL="265176" indent="-265176" eaLnBrk="1" fontAlgn="auto" hangingPunct="1">
              <a:spcAft>
                <a:spcPts val="0"/>
              </a:spcAft>
              <a:buFont typeface="Wingdings 2"/>
              <a:buChar char=""/>
              <a:defRPr/>
            </a:pPr>
            <a:endParaRPr lang="es-EC" dirty="0" smtClean="0"/>
          </a:p>
          <a:p>
            <a:pPr marL="265176" indent="-265176" eaLnBrk="1" fontAlgn="auto" hangingPunct="1">
              <a:spcAft>
                <a:spcPts val="0"/>
              </a:spcAft>
              <a:buFont typeface="Wingdings 2"/>
              <a:buChar char=""/>
              <a:defRPr/>
            </a:pPr>
            <a:endParaRPr lang="es-ES" dirty="0" smtClean="0"/>
          </a:p>
          <a:p>
            <a:pPr marL="265176" indent="-265176" eaLnBrk="1" fontAlgn="auto" hangingPunct="1">
              <a:spcAft>
                <a:spcPts val="0"/>
              </a:spcAft>
              <a:buFont typeface="Wingdings 2"/>
              <a:buChar char=""/>
              <a:defRPr/>
            </a:pPr>
            <a:endParaRPr lang="es-EC" dirty="0" smtClean="0"/>
          </a:p>
          <a:p>
            <a:pPr marL="265176" indent="-265176" eaLnBrk="1" fontAlgn="auto" hangingPunct="1">
              <a:spcAft>
                <a:spcPts val="0"/>
              </a:spcAft>
              <a:buFont typeface="Wingdings 2"/>
              <a:buChar char=""/>
              <a:defRPr/>
            </a:pPr>
            <a:endParaRPr lang="es-ES" dirty="0" smtClean="0"/>
          </a:p>
          <a:p>
            <a:pPr marL="265176" indent="-265176" eaLnBrk="1" fontAlgn="auto" hangingPunct="1">
              <a:spcAft>
                <a:spcPts val="0"/>
              </a:spcAft>
              <a:buFont typeface="Wingdings 2"/>
              <a:buChar char=""/>
              <a:defRPr/>
            </a:pPr>
            <a:r>
              <a:rPr lang="es-ES" dirty="0" smtClean="0"/>
              <a:t>Note que, con los valores cerca de cero que corresponde casi a los ecosistemas muy diversos o heterogéneos y valores uno correspondiendo a los ecosistemas más homogéneos. Biólogos que encuentran esto a veces confundiendo usan 1 / D en cambio; confusamente, esta cantidad recíproca </a:t>
            </a:r>
            <a:endParaRPr lang="es-EC" dirty="0" smtClean="0"/>
          </a:p>
        </p:txBody>
      </p:sp>
      <p:pic>
        <p:nvPicPr>
          <p:cNvPr id="18436" name="Picture 2" descr="\tilde{D} = 1 - D = 1 - \sum_{i=1}^S p_i^2,"/>
          <p:cNvPicPr>
            <a:picLocks noChangeAspect="1" noChangeArrowheads="1"/>
          </p:cNvPicPr>
          <p:nvPr/>
        </p:nvPicPr>
        <p:blipFill>
          <a:blip r:embed="rId2" r:link="rId3"/>
          <a:srcRect/>
          <a:stretch>
            <a:fillRect/>
          </a:stretch>
        </p:blipFill>
        <p:spPr bwMode="auto">
          <a:xfrm>
            <a:off x="1643063" y="2286000"/>
            <a:ext cx="2814637" cy="722313"/>
          </a:xfrm>
          <a:prstGeom prst="rect">
            <a:avLst/>
          </a:prstGeom>
          <a:noFill/>
          <a:ln w="9525">
            <a:noFill/>
            <a:miter lim="800000"/>
            <a:headEnd/>
            <a:tailEnd/>
          </a:ln>
        </p:spPr>
      </p:pic>
      <p:pic>
        <p:nvPicPr>
          <p:cNvPr id="18437" name="Picture 3" descr="0 \leq D \leq 1"/>
          <p:cNvPicPr>
            <a:picLocks noChangeAspect="1" noChangeArrowheads="1"/>
          </p:cNvPicPr>
          <p:nvPr/>
        </p:nvPicPr>
        <p:blipFill>
          <a:blip r:embed="rId4"/>
          <a:srcRect/>
          <a:stretch>
            <a:fillRect/>
          </a:stretch>
        </p:blipFill>
        <p:spPr bwMode="auto">
          <a:xfrm>
            <a:off x="5929313" y="2500313"/>
            <a:ext cx="1476375" cy="290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Grp="1" noChangeAspect="1" noChangeArrowheads="1"/>
          </p:cNvPicPr>
          <p:nvPr>
            <p:ph idx="1"/>
          </p:nvPr>
        </p:nvPicPr>
        <p:blipFill>
          <a:blip r:embed="rId2"/>
          <a:srcRect/>
          <a:stretch>
            <a:fillRect/>
          </a:stretch>
        </p:blipFill>
        <p:spPr>
          <a:xfrm>
            <a:off x="571500" y="1143000"/>
            <a:ext cx="7980363" cy="4525963"/>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03238" y="4983163"/>
            <a:ext cx="8183562" cy="1052512"/>
          </a:xfrm>
        </p:spPr>
        <p:txBody>
          <a:bodyPr/>
          <a:lstStyle/>
          <a:p>
            <a:pPr eaLnBrk="1" fontAlgn="auto" hangingPunct="1">
              <a:spcAft>
                <a:spcPts val="0"/>
              </a:spcAft>
              <a:defRPr/>
            </a:pPr>
            <a:r>
              <a:rPr lang="es-PE" dirty="0">
                <a:solidFill>
                  <a:schemeClr val="accent1">
                    <a:tint val="88000"/>
                    <a:satMod val="150000"/>
                  </a:schemeClr>
                </a:solidFill>
              </a:rPr>
              <a:t>Introducción</a:t>
            </a:r>
            <a:endParaRPr lang="es-ES" dirty="0">
              <a:solidFill>
                <a:schemeClr val="accent1">
                  <a:tint val="88000"/>
                  <a:satMod val="150000"/>
                </a:schemeClr>
              </a:solidFill>
            </a:endParaRPr>
          </a:p>
        </p:txBody>
      </p:sp>
      <p:sp>
        <p:nvSpPr>
          <p:cNvPr id="3075" name="Rectangle 3"/>
          <p:cNvSpPr>
            <a:spLocks noGrp="1" noChangeArrowheads="1"/>
          </p:cNvSpPr>
          <p:nvPr>
            <p:ph idx="1"/>
          </p:nvPr>
        </p:nvSpPr>
        <p:spPr>
          <a:xfrm>
            <a:off x="357188" y="785813"/>
            <a:ext cx="8435975" cy="4525962"/>
          </a:xfrm>
        </p:spPr>
        <p:txBody>
          <a:bodyPr>
            <a:normAutofit fontScale="92500"/>
          </a:bodyPr>
          <a:lstStyle/>
          <a:p>
            <a:pPr marL="265176" indent="-265176" eaLnBrk="1" fontAlgn="auto" hangingPunct="1">
              <a:spcAft>
                <a:spcPts val="0"/>
              </a:spcAft>
              <a:buFont typeface="Wingdings 2"/>
              <a:buChar char=""/>
              <a:defRPr/>
            </a:pPr>
            <a:r>
              <a:rPr lang="es-PE" dirty="0"/>
              <a:t>Pérdida de biodiversidad como consecuencia de las actividades humanas, ya sea de manera directa (sobreexplotación) o indirecta (alteración del hábitat)</a:t>
            </a:r>
            <a:br>
              <a:rPr lang="es-PE" dirty="0"/>
            </a:br>
            <a:r>
              <a:rPr lang="es-PE" sz="1200" dirty="0"/>
              <a:t/>
            </a:r>
            <a:br>
              <a:rPr lang="es-PE" sz="1200" dirty="0"/>
            </a:br>
            <a:r>
              <a:rPr lang="es-PE" dirty="0"/>
              <a:t>Mayor interés hacia programas de conservación.</a:t>
            </a:r>
          </a:p>
          <a:p>
            <a:pPr marL="265176" indent="-265176" eaLnBrk="1" fontAlgn="auto" hangingPunct="1">
              <a:spcAft>
                <a:spcPts val="0"/>
              </a:spcAft>
              <a:buFont typeface="Wingdings 2"/>
              <a:buChar char=""/>
              <a:defRPr/>
            </a:pPr>
            <a:endParaRPr lang="es-PE" dirty="0"/>
          </a:p>
          <a:p>
            <a:pPr marL="265176" indent="-265176" eaLnBrk="1" fontAlgn="auto" hangingPunct="1">
              <a:spcAft>
                <a:spcPts val="0"/>
              </a:spcAft>
              <a:buFont typeface="Wingdings 2"/>
              <a:buChar char=""/>
              <a:defRPr/>
            </a:pPr>
            <a:r>
              <a:rPr lang="es-PE" dirty="0"/>
              <a:t>La base para un análisis objetivo de la biodiversidad y su cambio reside en su correcta evaluación y monitoreo.</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3238" y="4983163"/>
            <a:ext cx="8183562" cy="1052512"/>
          </a:xfrm>
        </p:spPr>
        <p:txBody>
          <a:bodyPr/>
          <a:lstStyle/>
          <a:p>
            <a:pPr eaLnBrk="1" fontAlgn="auto" hangingPunct="1">
              <a:spcAft>
                <a:spcPts val="0"/>
              </a:spcAft>
              <a:defRPr/>
            </a:pPr>
            <a:r>
              <a:rPr lang="es-ES" dirty="0" smtClean="0">
                <a:solidFill>
                  <a:schemeClr val="accent1">
                    <a:tint val="88000"/>
                    <a:satMod val="150000"/>
                  </a:schemeClr>
                </a:solidFill>
              </a:rPr>
              <a:t>DIVERSIDAD</a:t>
            </a:r>
            <a:endParaRPr lang="es-EC" dirty="0">
              <a:solidFill>
                <a:schemeClr val="accent1">
                  <a:tint val="88000"/>
                  <a:satMod val="150000"/>
                </a:schemeClr>
              </a:solidFill>
            </a:endParaRPr>
          </a:p>
        </p:txBody>
      </p:sp>
      <p:sp>
        <p:nvSpPr>
          <p:cNvPr id="3" name="2 Marcador de contenido"/>
          <p:cNvSpPr>
            <a:spLocks noGrp="1"/>
          </p:cNvSpPr>
          <p:nvPr>
            <p:ph idx="1"/>
          </p:nvPr>
        </p:nvSpPr>
        <p:spPr>
          <a:xfrm>
            <a:off x="503238" y="530225"/>
            <a:ext cx="8183562" cy="4187825"/>
          </a:xfrm>
        </p:spPr>
        <p:txBody>
          <a:bodyPr>
            <a:normAutofit fontScale="70000" lnSpcReduction="20000"/>
          </a:bodyPr>
          <a:lstStyle/>
          <a:p>
            <a:pPr marL="265176" indent="-265176" algn="just" eaLnBrk="1" fontAlgn="auto" hangingPunct="1">
              <a:spcAft>
                <a:spcPts val="0"/>
              </a:spcAft>
              <a:buFont typeface="Wingdings 2"/>
              <a:buChar char=""/>
              <a:defRPr/>
            </a:pPr>
            <a:r>
              <a:rPr lang="es-ES" dirty="0" smtClean="0"/>
              <a:t>La </a:t>
            </a:r>
            <a:r>
              <a:rPr lang="es-ES" dirty="0"/>
              <a:t>diversidad es un término utilizado para expresar el grado en el cual el número total de organismos individuales en un ecosistema (o área, comunidad o nivel trófico) está repartido en diferentes especies. La diversidad es mínima cuando todos los organismos pertenecen a la misma especie, como ocurre por ejemplo en un monocultivo como en el caso de la acuicultura donde se tiene un estanque realizando policultivo de dos especies (camarón, tilapia, chame) el número de especies es baja pero el número de individuos es elevada. La diversidad es máxima en ambientes naturales estables con una variación máxima en sustrato y condiciones de vida (o sea, donde el número de nichos sea máximo), tal como ocurre por ejemplo en los arrecifes de coral de los océanos tropicales, donde en un solo lugar se encuentra una gran variedad de especies </a:t>
            </a:r>
            <a:r>
              <a:rPr lang="es-ES" dirty="0" err="1"/>
              <a:t>icticas</a:t>
            </a:r>
            <a:r>
              <a:rPr lang="es-ES" dirty="0"/>
              <a:t>, y diversos crustáceos y moluscos. </a:t>
            </a:r>
            <a:endParaRPr lang="es-EC" dirty="0"/>
          </a:p>
        </p:txBody>
      </p:sp>
      <p:pic>
        <p:nvPicPr>
          <p:cNvPr id="9220" name="Picture 2"/>
          <p:cNvPicPr>
            <a:picLocks noChangeAspect="1" noChangeArrowheads="1"/>
          </p:cNvPicPr>
          <p:nvPr/>
        </p:nvPicPr>
        <p:blipFill>
          <a:blip r:embed="rId2"/>
          <a:srcRect/>
          <a:stretch>
            <a:fillRect/>
          </a:stretch>
        </p:blipFill>
        <p:spPr bwMode="auto">
          <a:xfrm>
            <a:off x="5643563" y="4572000"/>
            <a:ext cx="2679700" cy="199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428625" y="0"/>
            <a:ext cx="8183563" cy="1050925"/>
          </a:xfrm>
        </p:spPr>
        <p:txBody>
          <a:bodyPr/>
          <a:lstStyle/>
          <a:p>
            <a:pPr eaLnBrk="1" fontAlgn="auto" hangingPunct="1">
              <a:spcAft>
                <a:spcPts val="0"/>
              </a:spcAft>
              <a:defRPr/>
            </a:pPr>
            <a:r>
              <a:rPr lang="es-ES" dirty="0" smtClean="0">
                <a:solidFill>
                  <a:schemeClr val="accent1">
                    <a:tint val="88000"/>
                    <a:satMod val="150000"/>
                  </a:schemeClr>
                </a:solidFill>
              </a:rPr>
              <a:t>BIODIVERSIDAD</a:t>
            </a:r>
            <a:endParaRPr lang="es-EC" dirty="0">
              <a:solidFill>
                <a:schemeClr val="accent1">
                  <a:tint val="88000"/>
                  <a:satMod val="150000"/>
                </a:schemeClr>
              </a:solidFill>
            </a:endParaRPr>
          </a:p>
        </p:txBody>
      </p:sp>
      <p:sp>
        <p:nvSpPr>
          <p:cNvPr id="10243" name="Rectangle 3"/>
          <p:cNvSpPr>
            <a:spLocks noGrp="1" noChangeArrowheads="1"/>
          </p:cNvSpPr>
          <p:nvPr>
            <p:ph type="body" sz="half" idx="4294967295"/>
          </p:nvPr>
        </p:nvSpPr>
        <p:spPr>
          <a:xfrm>
            <a:off x="0" y="1143000"/>
            <a:ext cx="8785225" cy="2997200"/>
          </a:xfrm>
        </p:spPr>
        <p:txBody>
          <a:bodyPr/>
          <a:lstStyle/>
          <a:p>
            <a:pPr algn="just" eaLnBrk="1" hangingPunct="1">
              <a:lnSpc>
                <a:spcPct val="90000"/>
              </a:lnSpc>
              <a:buFontTx/>
              <a:buNone/>
            </a:pPr>
            <a:r>
              <a:rPr lang="es-PE" sz="2400" smtClean="0"/>
              <a:t> Variabilidad entre los organismos vivientes de todas las fuentes, incluyendo, entre otros, los organismos terrestres, marinos y de otros ecosistemas acuáticos, así como los complejos ecológicos de los que forman parte; esto incluye diversidad dentro de las especies, entre especies y de ecosistemas.</a:t>
            </a:r>
            <a:endParaRPr lang="es-ES" sz="2400" smtClean="0"/>
          </a:p>
        </p:txBody>
      </p:sp>
      <p:pic>
        <p:nvPicPr>
          <p:cNvPr id="10244" name="Picture 13" descr="plants"/>
          <p:cNvPicPr>
            <a:picLocks noChangeAspect="1" noChangeArrowheads="1"/>
          </p:cNvPicPr>
          <p:nvPr>
            <p:ph sz="quarter" idx="4294967295"/>
          </p:nvPr>
        </p:nvPicPr>
        <p:blipFill>
          <a:blip r:embed="rId2"/>
          <a:srcRect/>
          <a:stretch>
            <a:fillRect/>
          </a:stretch>
        </p:blipFill>
        <p:spPr>
          <a:xfrm>
            <a:off x="357188" y="3929063"/>
            <a:ext cx="3167062" cy="2492375"/>
          </a:xfrm>
          <a:noFill/>
        </p:spPr>
      </p:pic>
      <p:pic>
        <p:nvPicPr>
          <p:cNvPr id="10245" name="Picture 2"/>
          <p:cNvPicPr>
            <a:picLocks noGrp="1" noChangeAspect="1" noChangeArrowheads="1"/>
          </p:cNvPicPr>
          <p:nvPr>
            <p:ph sz="half" idx="4294967295"/>
          </p:nvPr>
        </p:nvPicPr>
        <p:blipFill>
          <a:blip r:embed="rId3"/>
          <a:srcRect/>
          <a:stretch>
            <a:fillRect/>
          </a:stretch>
        </p:blipFill>
        <p:spPr>
          <a:xfrm>
            <a:off x="5143500" y="4000500"/>
            <a:ext cx="3071813" cy="2570163"/>
          </a:xfr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sz="half" idx="1"/>
          </p:nvPr>
        </p:nvSpPr>
        <p:spPr>
          <a:xfrm>
            <a:off x="428625" y="714375"/>
            <a:ext cx="8280400" cy="3024188"/>
          </a:xfrm>
        </p:spPr>
        <p:txBody>
          <a:bodyPr>
            <a:normAutofit lnSpcReduction="10000"/>
          </a:bodyPr>
          <a:lstStyle/>
          <a:p>
            <a:pPr marL="265176" indent="-265176" algn="just" eaLnBrk="1" fontAlgn="auto" hangingPunct="1">
              <a:lnSpc>
                <a:spcPct val="90000"/>
              </a:lnSpc>
              <a:spcAft>
                <a:spcPts val="0"/>
              </a:spcAft>
              <a:buFontTx/>
              <a:buNone/>
              <a:defRPr/>
            </a:pPr>
            <a:r>
              <a:rPr lang="es-PE" dirty="0"/>
              <a:t>Actualmente el significado y la importancia de la biodiversidad no están en duda y se han desarrollado una gran cantidad de parámetros para medirla como un indicador del estado de los sistemas ecológicos, con aplicabilidad práctica para fines de conservación, manejo y monitoreo ambiental.</a:t>
            </a:r>
            <a:endParaRPr lang="es-ES" dirty="0"/>
          </a:p>
        </p:txBody>
      </p:sp>
      <p:pic>
        <p:nvPicPr>
          <p:cNvPr id="11267" name="Picture 2"/>
          <p:cNvPicPr>
            <a:picLocks noGrp="1" noChangeAspect="1" noChangeArrowheads="1"/>
          </p:cNvPicPr>
          <p:nvPr>
            <p:ph sz="half" idx="2"/>
          </p:nvPr>
        </p:nvPicPr>
        <p:blipFill>
          <a:blip r:embed="rId2"/>
          <a:srcRect/>
          <a:stretch>
            <a:fillRect/>
          </a:stretch>
        </p:blipFill>
        <p:spPr>
          <a:xfrm>
            <a:off x="428625" y="5357813"/>
            <a:ext cx="2671763" cy="1077912"/>
          </a:xfrm>
          <a:noFill/>
        </p:spPr>
      </p:pic>
      <p:pic>
        <p:nvPicPr>
          <p:cNvPr id="11268" name="Picture 3"/>
          <p:cNvPicPr>
            <a:picLocks noChangeAspect="1" noChangeArrowheads="1"/>
          </p:cNvPicPr>
          <p:nvPr/>
        </p:nvPicPr>
        <p:blipFill>
          <a:blip r:embed="rId3"/>
          <a:srcRect/>
          <a:stretch>
            <a:fillRect/>
          </a:stretch>
        </p:blipFill>
        <p:spPr bwMode="auto">
          <a:xfrm>
            <a:off x="5572125" y="4000500"/>
            <a:ext cx="2646363" cy="1500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Grp="1" noChangeAspect="1" noChangeArrowheads="1"/>
          </p:cNvPicPr>
          <p:nvPr>
            <p:ph idx="1"/>
          </p:nvPr>
        </p:nvPicPr>
        <p:blipFill>
          <a:blip r:embed="rId2"/>
          <a:srcRect/>
          <a:stretch>
            <a:fillRect/>
          </a:stretch>
        </p:blipFill>
        <p:spPr>
          <a:xfrm>
            <a:off x="857250" y="1071563"/>
            <a:ext cx="7215188" cy="4735512"/>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00063" y="5500688"/>
            <a:ext cx="8183562" cy="1050925"/>
          </a:xfrm>
        </p:spPr>
        <p:txBody>
          <a:bodyPr>
            <a:normAutofit fontScale="90000"/>
          </a:bodyPr>
          <a:lstStyle/>
          <a:p>
            <a:pPr eaLnBrk="1" fontAlgn="auto" hangingPunct="1">
              <a:spcAft>
                <a:spcPts val="0"/>
              </a:spcAft>
              <a:defRPr/>
            </a:pPr>
            <a:r>
              <a:rPr lang="es-PE" sz="4000" dirty="0">
                <a:solidFill>
                  <a:schemeClr val="accent1">
                    <a:tint val="88000"/>
                    <a:satMod val="150000"/>
                  </a:schemeClr>
                </a:solidFill>
              </a:rPr>
              <a:t>Métodos de medición al nivel de especies</a:t>
            </a:r>
            <a:endParaRPr lang="es-ES" sz="4000" dirty="0">
              <a:solidFill>
                <a:schemeClr val="accent1">
                  <a:tint val="88000"/>
                  <a:satMod val="150000"/>
                </a:schemeClr>
              </a:solidFill>
            </a:endParaRPr>
          </a:p>
        </p:txBody>
      </p:sp>
      <p:sp>
        <p:nvSpPr>
          <p:cNvPr id="13315" name="Rectangle 3"/>
          <p:cNvSpPr>
            <a:spLocks noGrp="1" noChangeArrowheads="1"/>
          </p:cNvSpPr>
          <p:nvPr>
            <p:ph idx="1"/>
          </p:nvPr>
        </p:nvSpPr>
        <p:spPr>
          <a:xfrm>
            <a:off x="500063" y="357188"/>
            <a:ext cx="8229600" cy="5068887"/>
          </a:xfrm>
        </p:spPr>
        <p:txBody>
          <a:bodyPr/>
          <a:lstStyle/>
          <a:p>
            <a:pPr eaLnBrk="1" hangingPunct="1">
              <a:lnSpc>
                <a:spcPct val="80000"/>
              </a:lnSpc>
              <a:buFontTx/>
              <a:buNone/>
            </a:pPr>
            <a:r>
              <a:rPr lang="es-PE" sz="2400" smtClean="0"/>
              <a:t>Para</a:t>
            </a:r>
            <a:r>
              <a:rPr lang="es-ES" sz="2400" smtClean="0"/>
              <a:t> comprender los cambios de la biodiversidad con relación a la estructura del paisaje y principalmente para medir y monitorear los efectos de las actividades humanas se separa la diversidad en los siguientes componentes:</a:t>
            </a:r>
          </a:p>
          <a:p>
            <a:pPr eaLnBrk="1" hangingPunct="1">
              <a:lnSpc>
                <a:spcPct val="80000"/>
              </a:lnSpc>
              <a:buFontTx/>
              <a:buNone/>
            </a:pPr>
            <a:endParaRPr lang="es-ES" sz="1000" smtClean="0"/>
          </a:p>
          <a:p>
            <a:pPr eaLnBrk="1" hangingPunct="1">
              <a:lnSpc>
                <a:spcPct val="80000"/>
              </a:lnSpc>
            </a:pPr>
            <a:r>
              <a:rPr lang="es-ES" sz="2400" b="1" smtClean="0"/>
              <a:t>Diversidad alfa </a:t>
            </a:r>
            <a:r>
              <a:rPr lang="es-ES" sz="2400" b="1" smtClean="0">
                <a:sym typeface="Wingdings" pitchFamily="2" charset="2"/>
              </a:rPr>
              <a:t> </a:t>
            </a:r>
            <a:r>
              <a:rPr lang="es-ES" sz="2400" smtClean="0"/>
              <a:t>es la riqueza de especies de una comunidad particular a la que consideramos homogénea. </a:t>
            </a:r>
          </a:p>
          <a:p>
            <a:pPr eaLnBrk="1" hangingPunct="1">
              <a:lnSpc>
                <a:spcPct val="80000"/>
              </a:lnSpc>
            </a:pPr>
            <a:r>
              <a:rPr lang="es-ES" sz="2400" b="1" smtClean="0"/>
              <a:t>Diversidad beta </a:t>
            </a:r>
            <a:r>
              <a:rPr lang="es-ES" sz="2400" b="1" smtClean="0">
                <a:sym typeface="Wingdings" pitchFamily="2" charset="2"/>
              </a:rPr>
              <a:t> </a:t>
            </a:r>
            <a:r>
              <a:rPr lang="es-ES" sz="2400" smtClean="0"/>
              <a:t>es el grado de cambio o reemplazo en la composición de especies entre diferentes comunidades en un paisaje.</a:t>
            </a:r>
          </a:p>
          <a:p>
            <a:pPr eaLnBrk="1" hangingPunct="1">
              <a:lnSpc>
                <a:spcPct val="80000"/>
              </a:lnSpc>
            </a:pPr>
            <a:r>
              <a:rPr lang="es-ES" sz="2400" b="1" smtClean="0"/>
              <a:t>Diversidad gamma </a:t>
            </a:r>
            <a:r>
              <a:rPr lang="es-ES" sz="2400" b="1" smtClean="0">
                <a:sym typeface="Wingdings" pitchFamily="2" charset="2"/>
              </a:rPr>
              <a:t> </a:t>
            </a:r>
            <a:r>
              <a:rPr lang="es-ES" sz="2400" smtClean="0"/>
              <a:t>es la riqueza de especies del conjunto de comunidades que integran un paisaje, resultante tanto de las diversidades alfa como de las diversidades beta.</a:t>
            </a:r>
          </a:p>
        </p:txBody>
      </p:sp>
    </p:spTree>
  </p:cSld>
  <p:clrMapOvr>
    <a:masterClrMapping/>
  </p:clrMapOvr>
  <p:transition spd="slow">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3238" y="4983163"/>
            <a:ext cx="8183562" cy="1052512"/>
          </a:xfrm>
        </p:spPr>
        <p:txBody>
          <a:bodyPr/>
          <a:lstStyle/>
          <a:p>
            <a:pPr eaLnBrk="1" fontAlgn="auto" hangingPunct="1">
              <a:spcAft>
                <a:spcPts val="0"/>
              </a:spcAft>
              <a:defRPr/>
            </a:pPr>
            <a:endParaRPr lang="es-EC">
              <a:solidFill>
                <a:schemeClr val="accent1">
                  <a:tint val="88000"/>
                  <a:satMod val="150000"/>
                </a:schemeClr>
              </a:solidFill>
            </a:endParaRPr>
          </a:p>
        </p:txBody>
      </p:sp>
      <p:pic>
        <p:nvPicPr>
          <p:cNvPr id="14339" name="Picture 2"/>
          <p:cNvPicPr>
            <a:picLocks noGrp="1" noChangeAspect="1" noChangeArrowheads="1"/>
          </p:cNvPicPr>
          <p:nvPr>
            <p:ph idx="1"/>
          </p:nvPr>
        </p:nvPicPr>
        <p:blipFill>
          <a:blip r:embed="rId2"/>
          <a:srcRect/>
          <a:stretch>
            <a:fillRect/>
          </a:stretch>
        </p:blipFill>
        <p:spPr>
          <a:xfrm>
            <a:off x="142875" y="714375"/>
            <a:ext cx="8712200" cy="5643563"/>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3238" y="4983163"/>
            <a:ext cx="8183562" cy="1052512"/>
          </a:xfrm>
        </p:spPr>
        <p:txBody>
          <a:bodyPr/>
          <a:lstStyle/>
          <a:p>
            <a:pPr eaLnBrk="1" fontAlgn="auto" hangingPunct="1">
              <a:spcAft>
                <a:spcPts val="0"/>
              </a:spcAft>
              <a:defRPr/>
            </a:pPr>
            <a:endParaRPr lang="es-EC">
              <a:solidFill>
                <a:schemeClr val="accent1">
                  <a:tint val="88000"/>
                  <a:satMod val="150000"/>
                </a:schemeClr>
              </a:solidFill>
            </a:endParaRPr>
          </a:p>
        </p:txBody>
      </p:sp>
      <p:pic>
        <p:nvPicPr>
          <p:cNvPr id="15363" name="Picture 2"/>
          <p:cNvPicPr>
            <a:picLocks noGrp="1" noChangeAspect="1" noChangeArrowheads="1"/>
          </p:cNvPicPr>
          <p:nvPr>
            <p:ph idx="1"/>
          </p:nvPr>
        </p:nvPicPr>
        <p:blipFill>
          <a:blip r:embed="rId2"/>
          <a:srcRect/>
          <a:stretch>
            <a:fillRect/>
          </a:stretch>
        </p:blipFill>
        <p:spPr>
          <a:xfrm>
            <a:off x="714375" y="714375"/>
            <a:ext cx="7853363" cy="5286375"/>
          </a:xfr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40</TotalTime>
  <Words>672</Words>
  <Application>Microsoft Office PowerPoint</Application>
  <PresentationFormat>Presentación en pantalla (4:3)</PresentationFormat>
  <Paragraphs>35</Paragraphs>
  <Slides>13</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Verdana</vt:lpstr>
      <vt:lpstr>Wingdings 2</vt:lpstr>
      <vt:lpstr>Calibri</vt:lpstr>
      <vt:lpstr>Wingdings</vt:lpstr>
      <vt:lpstr>Aspecto</vt:lpstr>
      <vt:lpstr>Metodología para calcular el índice de diversidad acuática/biológica. </vt:lpstr>
      <vt:lpstr>Introducción</vt:lpstr>
      <vt:lpstr>DIVERSIDAD</vt:lpstr>
      <vt:lpstr>BIODIVERSIDAD</vt:lpstr>
      <vt:lpstr>Diapositiva 5</vt:lpstr>
      <vt:lpstr>Diapositiva 6</vt:lpstr>
      <vt:lpstr>Métodos de medición al nivel de especies</vt:lpstr>
      <vt:lpstr>Diapositiva 8</vt:lpstr>
      <vt:lpstr>Diapositiva 9</vt:lpstr>
      <vt:lpstr>ÍNDICE DE SHANNON Y WEAVER </vt:lpstr>
      <vt:lpstr>Calcular el índice de diversidad de Shannon de Aves en 40 Ha. </vt:lpstr>
      <vt:lpstr>INDICE DE SIMPSON </vt:lpstr>
      <vt:lpstr>Diapositiva 13</vt:lpstr>
    </vt:vector>
  </TitlesOfParts>
  <Company>SOLIDARIDAD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JORGE VARGAS</dc:creator>
  <cp:lastModifiedBy>Administrador</cp:lastModifiedBy>
  <cp:revision>6</cp:revision>
  <dcterms:created xsi:type="dcterms:W3CDTF">2009-07-02T08:03:38Z</dcterms:created>
  <dcterms:modified xsi:type="dcterms:W3CDTF">2009-07-29T16:15:15Z</dcterms:modified>
</cp:coreProperties>
</file>