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2" r:id="rId5"/>
    <p:sldId id="264" r:id="rId6"/>
    <p:sldId id="265" r:id="rId7"/>
    <p:sldId id="259" r:id="rId8"/>
    <p:sldId id="260" r:id="rId9"/>
    <p:sldId id="261" r:id="rId10"/>
    <p:sldId id="263" r:id="rId11"/>
    <p:sldId id="266" r:id="rId12"/>
    <p:sldId id="267" r:id="rId13"/>
    <p:sldId id="268" r:id="rId14"/>
    <p:sldId id="269" r:id="rId15"/>
    <p:sldId id="274" r:id="rId16"/>
    <p:sldId id="270" r:id="rId17"/>
    <p:sldId id="271" r:id="rId18"/>
    <p:sldId id="272" r:id="rId19"/>
    <p:sldId id="275" r:id="rId20"/>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42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EC467120-57B6-43E5-BAEC-DA3EE01E2177}" type="datetimeFigureOut">
              <a:rPr lang="es-EC" smtClean="0"/>
              <a:t>02/07/2009</a:t>
            </a:fld>
            <a:endParaRPr lang="es-EC"/>
          </a:p>
        </p:txBody>
      </p:sp>
      <p:sp>
        <p:nvSpPr>
          <p:cNvPr id="19" name="18 Marcador de pie de página"/>
          <p:cNvSpPr>
            <a:spLocks noGrp="1"/>
          </p:cNvSpPr>
          <p:nvPr>
            <p:ph type="ftr" sz="quarter" idx="11"/>
          </p:nvPr>
        </p:nvSpPr>
        <p:spPr/>
        <p:txBody>
          <a:bodyPr/>
          <a:lstStyle/>
          <a:p>
            <a:endParaRPr lang="es-EC"/>
          </a:p>
        </p:txBody>
      </p:sp>
      <p:sp>
        <p:nvSpPr>
          <p:cNvPr id="27" name="26 Marcador de número de diapositiva"/>
          <p:cNvSpPr>
            <a:spLocks noGrp="1"/>
          </p:cNvSpPr>
          <p:nvPr>
            <p:ph type="sldNum" sz="quarter" idx="12"/>
          </p:nvPr>
        </p:nvSpPr>
        <p:spPr/>
        <p:txBody>
          <a:bodyPr/>
          <a:lstStyle/>
          <a:p>
            <a:fld id="{4729A157-623F-489F-A0ED-5263C079DE3B}" type="slidenum">
              <a:rPr lang="es-EC" smtClean="0"/>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C467120-57B6-43E5-BAEC-DA3EE01E2177}" type="datetimeFigureOut">
              <a:rPr lang="es-EC" smtClean="0"/>
              <a:t>02/07/2009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729A157-623F-489F-A0ED-5263C079DE3B}"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C467120-57B6-43E5-BAEC-DA3EE01E2177}" type="datetimeFigureOut">
              <a:rPr lang="es-EC" smtClean="0"/>
              <a:t>02/07/2009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729A157-623F-489F-A0ED-5263C079DE3B}"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C467120-57B6-43E5-BAEC-DA3EE01E2177}" type="datetimeFigureOut">
              <a:rPr lang="es-EC" smtClean="0"/>
              <a:t>02/07/2009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729A157-623F-489F-A0ED-5263C079DE3B}"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EC467120-57B6-43E5-BAEC-DA3EE01E2177}" type="datetimeFigureOut">
              <a:rPr lang="es-EC" smtClean="0"/>
              <a:t>02/07/2009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729A157-623F-489F-A0ED-5263C079DE3B}" type="slidenum">
              <a:rPr lang="es-EC" smtClean="0"/>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EC467120-57B6-43E5-BAEC-DA3EE01E2177}" type="datetimeFigureOut">
              <a:rPr lang="es-EC" smtClean="0"/>
              <a:t>02/07/2009</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4729A157-623F-489F-A0ED-5263C079DE3B}"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EC467120-57B6-43E5-BAEC-DA3EE01E2177}" type="datetimeFigureOut">
              <a:rPr lang="es-EC" smtClean="0"/>
              <a:t>02/07/2009</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4729A157-623F-489F-A0ED-5263C079DE3B}"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EC467120-57B6-43E5-BAEC-DA3EE01E2177}" type="datetimeFigureOut">
              <a:rPr lang="es-EC" smtClean="0"/>
              <a:t>02/07/2009</a:t>
            </a:fld>
            <a:endParaRPr lang="es-EC"/>
          </a:p>
        </p:txBody>
      </p:sp>
      <p:sp>
        <p:nvSpPr>
          <p:cNvPr id="8" name="7 Marcador de número de diapositiva"/>
          <p:cNvSpPr>
            <a:spLocks noGrp="1"/>
          </p:cNvSpPr>
          <p:nvPr>
            <p:ph type="sldNum" sz="quarter" idx="11"/>
          </p:nvPr>
        </p:nvSpPr>
        <p:spPr/>
        <p:txBody>
          <a:bodyPr/>
          <a:lstStyle/>
          <a:p>
            <a:fld id="{4729A157-623F-489F-A0ED-5263C079DE3B}" type="slidenum">
              <a:rPr lang="es-EC" smtClean="0"/>
              <a:t>‹Nº›</a:t>
            </a:fld>
            <a:endParaRPr lang="es-EC"/>
          </a:p>
        </p:txBody>
      </p:sp>
      <p:sp>
        <p:nvSpPr>
          <p:cNvPr id="9" name="8 Marcador de pie de página"/>
          <p:cNvSpPr>
            <a:spLocks noGrp="1"/>
          </p:cNvSpPr>
          <p:nvPr>
            <p:ph type="ftr" sz="quarter" idx="12"/>
          </p:nvPr>
        </p:nvSpPr>
        <p:spPr/>
        <p:txBody>
          <a:bodyPr/>
          <a:lstStyle/>
          <a:p>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C467120-57B6-43E5-BAEC-DA3EE01E2177}" type="datetimeFigureOut">
              <a:rPr lang="es-EC" smtClean="0"/>
              <a:t>02/07/2009</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4729A157-623F-489F-A0ED-5263C079DE3B}"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EC467120-57B6-43E5-BAEC-DA3EE01E2177}" type="datetimeFigureOut">
              <a:rPr lang="es-EC" smtClean="0"/>
              <a:t>02/07/2009</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8156448" y="6422064"/>
            <a:ext cx="762000" cy="365125"/>
          </a:xfrm>
        </p:spPr>
        <p:txBody>
          <a:bodyPr/>
          <a:lstStyle/>
          <a:p>
            <a:fld id="{4729A157-623F-489F-A0ED-5263C079DE3B}"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fld id="{EC467120-57B6-43E5-BAEC-DA3EE01E2177}" type="datetimeFigureOut">
              <a:rPr lang="es-EC" smtClean="0"/>
              <a:t>02/07/2009</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4729A157-623F-489F-A0ED-5263C079DE3B}"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C467120-57B6-43E5-BAEC-DA3EE01E2177}" type="datetimeFigureOut">
              <a:rPr lang="es-EC" smtClean="0"/>
              <a:t>02/07/2009</a:t>
            </a:fld>
            <a:endParaRPr lang="es-EC"/>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s-EC"/>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4729A157-623F-489F-A0ED-5263C079DE3B}" type="slidenum">
              <a:rPr lang="es-EC" smtClean="0"/>
              <a:t>‹Nº›</a:t>
            </a:fld>
            <a:endParaRPr lang="es-EC"/>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etapa.net.ec/Agua/agua_pot_pla_pot_tix.aspx" TargetMode="External"/><Relationship Id="rId2" Type="http://schemas.openxmlformats.org/officeDocument/2006/relationships/hyperlink" Target="http://www.etapa.net.ec/Agua/agua_pot_pla_pot_ceb.aspx" TargetMode="Externa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285861"/>
            <a:ext cx="7772400" cy="2314590"/>
          </a:xfrm>
        </p:spPr>
        <p:txBody>
          <a:bodyPr>
            <a:normAutofit fontScale="90000"/>
          </a:bodyPr>
          <a:lstStyle/>
          <a:p>
            <a:r>
              <a:rPr lang="es-EC" sz="2800" dirty="0" smtClean="0"/>
              <a:t>Escuela Superior Politécnica del Litoral</a:t>
            </a:r>
            <a:br>
              <a:rPr lang="es-EC" sz="2800" dirty="0" smtClean="0"/>
            </a:br>
            <a:r>
              <a:rPr lang="es-EC" sz="2800" dirty="0" smtClean="0"/>
              <a:t/>
            </a:r>
            <a:br>
              <a:rPr lang="es-EC" sz="2800" dirty="0" smtClean="0"/>
            </a:br>
            <a:r>
              <a:rPr lang="es-EC" sz="2800" dirty="0" smtClean="0"/>
              <a:t>Diagnóstico </a:t>
            </a:r>
            <a:r>
              <a:rPr lang="es-EC" sz="2800" dirty="0"/>
              <a:t>de la situación ambiental actual de manejo del sistema de agua potable y aguas residuales de la ciudad de Cuenca.</a:t>
            </a:r>
          </a:p>
        </p:txBody>
      </p:sp>
      <p:sp>
        <p:nvSpPr>
          <p:cNvPr id="3" name="2 Subtítulo"/>
          <p:cNvSpPr>
            <a:spLocks noGrp="1"/>
          </p:cNvSpPr>
          <p:nvPr>
            <p:ph type="subTitle" idx="1"/>
          </p:nvPr>
        </p:nvSpPr>
        <p:spPr>
          <a:xfrm>
            <a:off x="1371600" y="3886200"/>
            <a:ext cx="6400800" cy="1828816"/>
          </a:xfrm>
        </p:spPr>
        <p:txBody>
          <a:bodyPr/>
          <a:lstStyle/>
          <a:p>
            <a:r>
              <a:rPr lang="es-EC" dirty="0" smtClean="0"/>
              <a:t>Susana Llivisaca</a:t>
            </a:r>
          </a:p>
          <a:p>
            <a:endParaRPr lang="es-EC" dirty="0" smtClean="0"/>
          </a:p>
          <a:p>
            <a:r>
              <a:rPr lang="es-EC" dirty="0" smtClean="0"/>
              <a:t>Profesor:</a:t>
            </a:r>
          </a:p>
          <a:p>
            <a:r>
              <a:rPr lang="es-EC" dirty="0" err="1" smtClean="0"/>
              <a:t>Msc.</a:t>
            </a:r>
            <a:r>
              <a:rPr lang="es-EC" dirty="0" smtClean="0"/>
              <a:t> José Chang</a:t>
            </a:r>
          </a:p>
          <a:p>
            <a:endParaRPr lang="es-EC"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8662" y="274638"/>
            <a:ext cx="6429420" cy="725470"/>
          </a:xfrm>
        </p:spPr>
        <p:txBody>
          <a:bodyPr>
            <a:normAutofit fontScale="90000"/>
          </a:bodyPr>
          <a:lstStyle/>
          <a:p>
            <a:r>
              <a:rPr lang="es-ES" b="1" dirty="0" err="1" smtClean="0"/>
              <a:t>Monitoreos</a:t>
            </a:r>
            <a:endParaRPr lang="es-EC" dirty="0"/>
          </a:p>
        </p:txBody>
      </p:sp>
      <p:sp>
        <p:nvSpPr>
          <p:cNvPr id="3" name="2 Marcador de contenido"/>
          <p:cNvSpPr>
            <a:spLocks noGrp="1"/>
          </p:cNvSpPr>
          <p:nvPr>
            <p:ph sz="half" idx="1"/>
          </p:nvPr>
        </p:nvSpPr>
        <p:spPr>
          <a:xfrm>
            <a:off x="457200" y="1142984"/>
            <a:ext cx="4038600" cy="5286412"/>
          </a:xfrm>
        </p:spPr>
        <p:txBody>
          <a:bodyPr>
            <a:normAutofit fontScale="55000" lnSpcReduction="20000"/>
          </a:bodyPr>
          <a:lstStyle/>
          <a:p>
            <a:pPr algn="just"/>
            <a:r>
              <a:rPr lang="es-ES" dirty="0" smtClean="0"/>
              <a:t>Los </a:t>
            </a:r>
            <a:r>
              <a:rPr lang="es-ES" dirty="0" err="1"/>
              <a:t>monitoreos</a:t>
            </a:r>
            <a:r>
              <a:rPr lang="es-ES" dirty="0"/>
              <a:t> en las diferentes estaciones tienen una frecuencia de mensual </a:t>
            </a:r>
            <a:r>
              <a:rPr lang="es-ES" dirty="0" smtClean="0"/>
              <a:t>a trimestral</a:t>
            </a:r>
            <a:r>
              <a:rPr lang="es-ES" dirty="0"/>
              <a:t>. </a:t>
            </a:r>
            <a:br>
              <a:rPr lang="es-ES" dirty="0"/>
            </a:br>
            <a:r>
              <a:rPr lang="es-ES" dirty="0"/>
              <a:t/>
            </a:r>
            <a:br>
              <a:rPr lang="es-ES" dirty="0"/>
            </a:br>
            <a:r>
              <a:rPr lang="es-ES" dirty="0"/>
              <a:t>Las variables físicas, químicas y bacteriológicas estudiadas son: </a:t>
            </a:r>
            <a:r>
              <a:rPr lang="es-ES" dirty="0" smtClean="0"/>
              <a:t>O.D., </a:t>
            </a:r>
            <a:r>
              <a:rPr lang="es-ES" dirty="0"/>
              <a:t>temperatura, pH, DBO5, turbiedad, </a:t>
            </a:r>
            <a:r>
              <a:rPr lang="es-ES" dirty="0" err="1"/>
              <a:t>coliformes</a:t>
            </a:r>
            <a:r>
              <a:rPr lang="es-ES" dirty="0"/>
              <a:t>, nitratos, fósforo total, sólidos totales y conductividad. Las nueve variables que encabezan la lista son utilizadas para el cálculo el índice de calidad de agua de la Fundación Sanitaria Nacional de Estados Unidos –</a:t>
            </a:r>
            <a:r>
              <a:rPr lang="es-ES" dirty="0" smtClean="0"/>
              <a:t>NSF. Los </a:t>
            </a:r>
            <a:r>
              <a:rPr lang="es-ES" dirty="0"/>
              <a:t>rangos de clasificación de calidad de agua son los siguientes</a:t>
            </a:r>
            <a:r>
              <a:rPr lang="es-ES" dirty="0" smtClean="0"/>
              <a:t>:</a:t>
            </a:r>
          </a:p>
          <a:p>
            <a:pPr algn="just">
              <a:buNone/>
            </a:pPr>
            <a:endParaRPr lang="es-EC" dirty="0"/>
          </a:p>
          <a:p>
            <a:r>
              <a:rPr lang="es-ES" dirty="0"/>
              <a:t>91 a </a:t>
            </a:r>
            <a:r>
              <a:rPr lang="es-ES" dirty="0" smtClean="0"/>
              <a:t>100</a:t>
            </a:r>
            <a:r>
              <a:rPr lang="es-EC" dirty="0" smtClean="0"/>
              <a:t>	</a:t>
            </a:r>
            <a:r>
              <a:rPr lang="es-ES" dirty="0" smtClean="0"/>
              <a:t>Excelente</a:t>
            </a:r>
          </a:p>
          <a:p>
            <a:pPr>
              <a:buNone/>
            </a:pPr>
            <a:endParaRPr lang="es-EC" dirty="0"/>
          </a:p>
          <a:p>
            <a:r>
              <a:rPr lang="es-ES" dirty="0"/>
              <a:t>71 a </a:t>
            </a:r>
            <a:r>
              <a:rPr lang="es-ES" dirty="0" smtClean="0"/>
              <a:t>90</a:t>
            </a:r>
            <a:r>
              <a:rPr lang="es-EC" dirty="0" smtClean="0"/>
              <a:t>		</a:t>
            </a:r>
            <a:r>
              <a:rPr lang="es-ES" dirty="0" smtClean="0"/>
              <a:t>Buena</a:t>
            </a:r>
          </a:p>
          <a:p>
            <a:pPr>
              <a:buNone/>
            </a:pPr>
            <a:endParaRPr lang="es-EC" dirty="0"/>
          </a:p>
          <a:p>
            <a:r>
              <a:rPr lang="es-ES" dirty="0"/>
              <a:t>51 a </a:t>
            </a:r>
            <a:r>
              <a:rPr lang="es-ES" dirty="0" smtClean="0"/>
              <a:t>70</a:t>
            </a:r>
            <a:r>
              <a:rPr lang="es-EC" dirty="0" smtClean="0"/>
              <a:t>		</a:t>
            </a:r>
            <a:r>
              <a:rPr lang="es-ES" dirty="0" smtClean="0"/>
              <a:t>Media</a:t>
            </a:r>
          </a:p>
          <a:p>
            <a:pPr>
              <a:buNone/>
            </a:pPr>
            <a:endParaRPr lang="es-EC" dirty="0"/>
          </a:p>
          <a:p>
            <a:r>
              <a:rPr lang="es-ES" dirty="0"/>
              <a:t>26 a </a:t>
            </a:r>
            <a:r>
              <a:rPr lang="es-ES" dirty="0" smtClean="0"/>
              <a:t>50</a:t>
            </a:r>
            <a:r>
              <a:rPr lang="es-EC" dirty="0" smtClean="0"/>
              <a:t>		</a:t>
            </a:r>
            <a:r>
              <a:rPr lang="es-ES" dirty="0" smtClean="0"/>
              <a:t>Mala</a:t>
            </a:r>
          </a:p>
          <a:p>
            <a:pPr>
              <a:buNone/>
            </a:pPr>
            <a:endParaRPr lang="es-EC" dirty="0"/>
          </a:p>
          <a:p>
            <a:r>
              <a:rPr lang="es-ES" dirty="0"/>
              <a:t>0 a </a:t>
            </a:r>
            <a:r>
              <a:rPr lang="es-ES" dirty="0" smtClean="0"/>
              <a:t>2</a:t>
            </a:r>
            <a:r>
              <a:rPr lang="es-EC" dirty="0" smtClean="0"/>
              <a:t>		</a:t>
            </a:r>
            <a:r>
              <a:rPr lang="es-ES" dirty="0" smtClean="0"/>
              <a:t>Muy </a:t>
            </a:r>
            <a:r>
              <a:rPr lang="es-ES" dirty="0"/>
              <a:t>mala</a:t>
            </a:r>
            <a:endParaRPr lang="es-EC" dirty="0"/>
          </a:p>
          <a:p>
            <a:endParaRPr lang="es-EC" dirty="0"/>
          </a:p>
        </p:txBody>
      </p:sp>
      <p:pic>
        <p:nvPicPr>
          <p:cNvPr id="5" name="4 Marcador de contenido"/>
          <p:cNvPicPr>
            <a:picLocks noGrp="1"/>
          </p:cNvPicPr>
          <p:nvPr>
            <p:ph sz="half" idx="2"/>
          </p:nvPr>
        </p:nvPicPr>
        <p:blipFill>
          <a:blip r:embed="rId2"/>
          <a:srcRect/>
          <a:stretch>
            <a:fillRect/>
          </a:stretch>
        </p:blipFill>
        <p:spPr bwMode="auto">
          <a:xfrm>
            <a:off x="4857751" y="2071678"/>
            <a:ext cx="3662129" cy="33575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939784"/>
          </a:xfrm>
        </p:spPr>
        <p:txBody>
          <a:bodyPr>
            <a:normAutofit fontScale="90000"/>
          </a:bodyPr>
          <a:lstStyle/>
          <a:p>
            <a:r>
              <a:rPr lang="es-ES" b="1" dirty="0"/>
              <a:t>Resultados en mapas temáticos</a:t>
            </a:r>
            <a:endParaRPr lang="es-EC" dirty="0"/>
          </a:p>
        </p:txBody>
      </p:sp>
      <p:sp>
        <p:nvSpPr>
          <p:cNvPr id="3" name="2 Marcador de contenido"/>
          <p:cNvSpPr>
            <a:spLocks noGrp="1"/>
          </p:cNvSpPr>
          <p:nvPr>
            <p:ph sz="half" idx="1"/>
          </p:nvPr>
        </p:nvSpPr>
        <p:spPr>
          <a:xfrm>
            <a:off x="457200" y="1000108"/>
            <a:ext cx="4038600" cy="5126055"/>
          </a:xfrm>
        </p:spPr>
        <p:txBody>
          <a:bodyPr>
            <a:normAutofit/>
          </a:bodyPr>
          <a:lstStyle/>
          <a:p>
            <a:pPr algn="just"/>
            <a:r>
              <a:rPr lang="es-ES" sz="1600" dirty="0"/>
              <a:t>La base de datos de calidad de agua se ha diseñado para poder dividir los datos en dos grupos: el primero con los datos registrados cuando las descargas domésticas eran vertidas directamente a los ríos (antes) y el segundo grupo con los datos de las campañas realizadas después de la intercepción de las aguas residuales (después).</a:t>
            </a:r>
            <a:r>
              <a:rPr lang="es-ES" dirty="0"/>
              <a:t/>
            </a:r>
            <a:br>
              <a:rPr lang="es-ES" dirty="0"/>
            </a:br>
            <a:endParaRPr lang="es-EC" dirty="0"/>
          </a:p>
        </p:txBody>
      </p:sp>
      <p:sp>
        <p:nvSpPr>
          <p:cNvPr id="4" name="3 Marcador de contenido"/>
          <p:cNvSpPr>
            <a:spLocks noGrp="1"/>
          </p:cNvSpPr>
          <p:nvPr>
            <p:ph sz="half" idx="2"/>
          </p:nvPr>
        </p:nvSpPr>
        <p:spPr/>
        <p:txBody>
          <a:bodyPr>
            <a:normAutofit/>
          </a:bodyPr>
          <a:lstStyle/>
          <a:p>
            <a:endParaRPr lang="es-ES" dirty="0" smtClean="0"/>
          </a:p>
          <a:p>
            <a:endParaRPr lang="es-ES" dirty="0" smtClean="0"/>
          </a:p>
          <a:p>
            <a:endParaRPr lang="es-ES" dirty="0"/>
          </a:p>
          <a:p>
            <a:r>
              <a:rPr lang="es-ES" dirty="0" smtClean="0"/>
              <a:t>DBO </a:t>
            </a:r>
            <a:r>
              <a:rPr lang="es-ES" dirty="0"/>
              <a:t>a 5 </a:t>
            </a:r>
            <a:r>
              <a:rPr lang="es-ES" dirty="0" err="1"/>
              <a:t>dias</a:t>
            </a:r>
            <a:r>
              <a:rPr lang="es-ES" dirty="0"/>
              <a:t> mg/l</a:t>
            </a:r>
            <a:endParaRPr lang="es-EC" dirty="0"/>
          </a:p>
          <a:p>
            <a:pPr>
              <a:buNone/>
            </a:pPr>
            <a:endParaRPr lang="es-EC" dirty="0"/>
          </a:p>
        </p:txBody>
      </p:sp>
      <p:pic>
        <p:nvPicPr>
          <p:cNvPr id="5" name="4 Imagen"/>
          <p:cNvPicPr/>
          <p:nvPr/>
        </p:nvPicPr>
        <p:blipFill>
          <a:blip r:embed="rId2"/>
          <a:srcRect/>
          <a:stretch>
            <a:fillRect/>
          </a:stretch>
        </p:blipFill>
        <p:spPr bwMode="auto">
          <a:xfrm>
            <a:off x="857224" y="3714728"/>
            <a:ext cx="7358114" cy="3143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sz="half" idx="1"/>
          </p:nvPr>
        </p:nvSpPr>
        <p:spPr>
          <a:xfrm>
            <a:off x="457200" y="1214422"/>
            <a:ext cx="4038600" cy="4911741"/>
          </a:xfrm>
        </p:spPr>
        <p:txBody>
          <a:bodyPr/>
          <a:lstStyle/>
          <a:p>
            <a:r>
              <a:rPr lang="es-ES" dirty="0"/>
              <a:t>COLIFORMES FECALES  valores en NMP/100ml</a:t>
            </a:r>
            <a:endParaRPr lang="es-EC" dirty="0"/>
          </a:p>
          <a:p>
            <a:endParaRPr lang="es-EC" dirty="0"/>
          </a:p>
        </p:txBody>
      </p:sp>
      <p:sp>
        <p:nvSpPr>
          <p:cNvPr id="12" name="11 Marcador de contenido"/>
          <p:cNvSpPr>
            <a:spLocks noGrp="1"/>
          </p:cNvSpPr>
          <p:nvPr>
            <p:ph sz="half" idx="2"/>
          </p:nvPr>
        </p:nvSpPr>
        <p:spPr>
          <a:xfrm>
            <a:off x="4648200" y="1285860"/>
            <a:ext cx="4038600" cy="4840303"/>
          </a:xfrm>
        </p:spPr>
        <p:txBody>
          <a:bodyPr/>
          <a:lstStyle/>
          <a:p>
            <a:r>
              <a:rPr lang="es-ES" dirty="0"/>
              <a:t>OXIGENO DISUELTO  </a:t>
            </a:r>
            <a:r>
              <a:rPr lang="es-ES" dirty="0" smtClean="0"/>
              <a:t>mg/l</a:t>
            </a:r>
          </a:p>
          <a:p>
            <a:endParaRPr lang="es-EC" dirty="0"/>
          </a:p>
        </p:txBody>
      </p:sp>
      <p:pic>
        <p:nvPicPr>
          <p:cNvPr id="10" name="Picture 2"/>
          <p:cNvPicPr>
            <a:picLocks noChangeAspect="1" noChangeArrowheads="1"/>
          </p:cNvPicPr>
          <p:nvPr/>
        </p:nvPicPr>
        <p:blipFill>
          <a:blip r:embed="rId2"/>
          <a:srcRect/>
          <a:stretch>
            <a:fillRect/>
          </a:stretch>
        </p:blipFill>
        <p:spPr bwMode="auto">
          <a:xfrm>
            <a:off x="605610" y="2571744"/>
            <a:ext cx="3680638" cy="3451441"/>
          </a:xfrm>
          <a:prstGeom prst="rect">
            <a:avLst/>
          </a:prstGeom>
          <a:noFill/>
          <a:ln w="9525">
            <a:noFill/>
            <a:miter lim="800000"/>
            <a:headEnd/>
            <a:tailEnd/>
          </a:ln>
        </p:spPr>
      </p:pic>
      <p:pic>
        <p:nvPicPr>
          <p:cNvPr id="14" name="Picture 2"/>
          <p:cNvPicPr>
            <a:picLocks noChangeAspect="1" noChangeArrowheads="1"/>
          </p:cNvPicPr>
          <p:nvPr/>
        </p:nvPicPr>
        <p:blipFill>
          <a:blip r:embed="rId3"/>
          <a:srcRect/>
          <a:stretch>
            <a:fillRect/>
          </a:stretch>
        </p:blipFill>
        <p:spPr bwMode="auto">
          <a:xfrm>
            <a:off x="4857752" y="2643182"/>
            <a:ext cx="3714776" cy="33575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457200" y="214290"/>
            <a:ext cx="8229600" cy="857256"/>
          </a:xfrm>
        </p:spPr>
        <p:txBody>
          <a:bodyPr>
            <a:normAutofit/>
          </a:bodyPr>
          <a:lstStyle/>
          <a:p>
            <a:r>
              <a:rPr lang="es-ES" sz="3600" dirty="0"/>
              <a:t>TRATAMIENTOS DE AGUAS </a:t>
            </a:r>
            <a:r>
              <a:rPr lang="es-ES" sz="3600" dirty="0" smtClean="0"/>
              <a:t>RESIDUALES</a:t>
            </a:r>
            <a:endParaRPr lang="es-EC" sz="3600" dirty="0"/>
          </a:p>
        </p:txBody>
      </p:sp>
      <p:sp>
        <p:nvSpPr>
          <p:cNvPr id="10" name="9 Marcador de contenido"/>
          <p:cNvSpPr>
            <a:spLocks noGrp="1"/>
          </p:cNvSpPr>
          <p:nvPr>
            <p:ph idx="1"/>
          </p:nvPr>
        </p:nvSpPr>
        <p:spPr>
          <a:xfrm>
            <a:off x="457200" y="1142984"/>
            <a:ext cx="8229600" cy="5429288"/>
          </a:xfrm>
        </p:spPr>
        <p:txBody>
          <a:bodyPr>
            <a:normAutofit fontScale="47500" lnSpcReduction="20000"/>
          </a:bodyPr>
          <a:lstStyle/>
          <a:p>
            <a:pPr algn="just"/>
            <a:r>
              <a:rPr lang="es-ES" dirty="0" smtClean="0"/>
              <a:t>La </a:t>
            </a:r>
            <a:r>
              <a:rPr lang="es-ES" dirty="0"/>
              <a:t>Empresa Pública Municipal de Telecomunicaciones, Agua Potable, Alcantarillado y Saneamiento de Cuenca - E.T.A.P.A., como responsable de la dotación de los servicios de agua potable y saneamiento, consciente </a:t>
            </a:r>
            <a:r>
              <a:rPr lang="es-ES" dirty="0" smtClean="0"/>
              <a:t>del </a:t>
            </a:r>
            <a:r>
              <a:rPr lang="es-ES" dirty="0"/>
              <a:t>problema que se estaba produciendo, desde 1983 ha realizado una serie de actividades </a:t>
            </a:r>
            <a:r>
              <a:rPr lang="es-ES" dirty="0" smtClean="0"/>
              <a:t>para recuperar </a:t>
            </a:r>
            <a:r>
              <a:rPr lang="es-ES" dirty="0"/>
              <a:t>la calidad de las aguas de los ríos que atraviesan la Ciudad </a:t>
            </a:r>
            <a:r>
              <a:rPr lang="es-ES" dirty="0" smtClean="0"/>
              <a:t>, </a:t>
            </a:r>
            <a:r>
              <a:rPr lang="es-ES" dirty="0"/>
              <a:t>para lo cual realizó la construcción de alrededor 70 Km. de interceptores en las márgenes de los cuatro ríos de Cuenca y de dos quebradas que atraviesan la ciudad, así como la construcción de la Planta de Tratamiento de Aguas Residuales, la misma que actualmente esta en su fase de funcionamiento rutinario desde </a:t>
            </a:r>
            <a:r>
              <a:rPr lang="es-ES" dirty="0" smtClean="0"/>
              <a:t>1999, se </a:t>
            </a:r>
            <a:r>
              <a:rPr lang="es-ES" dirty="0"/>
              <a:t>han implementado los Programas de Control de la Contaminación por Vertidos Líquidos Industriales, de Recolección de Pilas Usadas y el de Recolección de Aceites Usados provenientes de mecánicas y lubricadoras. Además durante la operación de la misma se ha visto la necesidad de emprender con proyectos complementarios </a:t>
            </a:r>
            <a:r>
              <a:rPr lang="es-ES" dirty="0" smtClean="0"/>
              <a:t>como: disminución de </a:t>
            </a:r>
            <a:r>
              <a:rPr lang="es-ES" dirty="0"/>
              <a:t>los costos de los procesos de tratamiento y prolongar la vida útil de la planta, manteniendo la calidad de los servicios </a:t>
            </a:r>
            <a:r>
              <a:rPr lang="es-ES" dirty="0" smtClean="0"/>
              <a:t>.</a:t>
            </a:r>
          </a:p>
          <a:p>
            <a:pPr algn="just">
              <a:buNone/>
            </a:pPr>
            <a:endParaRPr lang="es-ES" dirty="0" smtClean="0"/>
          </a:p>
          <a:p>
            <a:pPr algn="just">
              <a:buNone/>
            </a:pPr>
            <a:r>
              <a:rPr lang="es-ES" b="1" dirty="0"/>
              <a:t>Principales objetivos de PTAR</a:t>
            </a:r>
            <a:endParaRPr lang="es-EC" dirty="0"/>
          </a:p>
          <a:p>
            <a:pPr lvl="0" algn="just"/>
            <a:r>
              <a:rPr lang="es-ES" dirty="0"/>
              <a:t>Interceptar y conducir las aguas residuales que anteriormente eran descargadas en los ríos hacia la PTAR para su posterior </a:t>
            </a:r>
            <a:r>
              <a:rPr lang="es-ES" dirty="0" smtClean="0"/>
              <a:t>depuración. </a:t>
            </a:r>
            <a:endParaRPr lang="es-EC" dirty="0"/>
          </a:p>
          <a:p>
            <a:pPr lvl="0" algn="just"/>
            <a:r>
              <a:rPr lang="es-ES" dirty="0"/>
              <a:t>Tratar las aguas residuales generadas en </a:t>
            </a:r>
            <a:r>
              <a:rPr lang="es-ES" dirty="0" smtClean="0"/>
              <a:t>la </a:t>
            </a:r>
            <a:r>
              <a:rPr lang="es-ES" dirty="0"/>
              <a:t>ciudad de Cuenca, con la finalidad de evitar de que las mismas sean fuente de proliferación de enfermedades que pudieran afectar a la salud de la población de la ciudad y de poblaciones que se encuentran localizadas aguas abajo de la misma. </a:t>
            </a:r>
            <a:endParaRPr lang="es-EC" dirty="0"/>
          </a:p>
          <a:p>
            <a:pPr lvl="0" algn="just"/>
            <a:r>
              <a:rPr lang="es-ES" dirty="0"/>
              <a:t>Devolver al medio ambiente aguas libres de contaminación. </a:t>
            </a:r>
            <a:endParaRPr lang="es-EC" dirty="0"/>
          </a:p>
          <a:p>
            <a:pPr lvl="0" algn="just"/>
            <a:r>
              <a:rPr lang="es-ES" dirty="0"/>
              <a:t>Recuperar la belleza escénica de los ríos, fortaleciendo actividades de esparcimiento y turismo. </a:t>
            </a:r>
            <a:endParaRPr lang="es-EC" dirty="0"/>
          </a:p>
          <a:p>
            <a:pPr algn="just"/>
            <a:r>
              <a:rPr lang="es-ES" dirty="0"/>
              <a:t>Reutilizar el efluente de la PTAR en actividades tales como riego, cultivo de peces, recreación, generación de energía hidroeléctrica, </a:t>
            </a:r>
            <a:r>
              <a:rPr lang="es-ES" dirty="0" smtClean="0"/>
              <a:t>etc.</a:t>
            </a:r>
            <a:endParaRPr lang="es-EC" dirty="0"/>
          </a:p>
          <a:p>
            <a:endParaRPr lang="es-EC"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214422"/>
          </a:xfrm>
        </p:spPr>
        <p:txBody>
          <a:bodyPr>
            <a:normAutofit/>
          </a:bodyPr>
          <a:lstStyle/>
          <a:p>
            <a:pPr algn="l"/>
            <a:r>
              <a:rPr lang="es-ES" sz="3200" b="1" dirty="0"/>
              <a:t>Características de la </a:t>
            </a:r>
            <a:r>
              <a:rPr lang="es-ES" sz="3200" b="1" dirty="0" smtClean="0"/>
              <a:t>Planta</a:t>
            </a:r>
            <a:br>
              <a:rPr lang="es-ES" sz="3200" b="1" dirty="0" smtClean="0"/>
            </a:br>
            <a:r>
              <a:rPr lang="es-ES" sz="2400" b="1" dirty="0" smtClean="0"/>
              <a:t>Tratamiento preliminar</a:t>
            </a:r>
            <a:endParaRPr lang="es-EC" sz="2400" dirty="0"/>
          </a:p>
        </p:txBody>
      </p:sp>
      <p:sp>
        <p:nvSpPr>
          <p:cNvPr id="6" name="5 Marcador de contenido"/>
          <p:cNvSpPr>
            <a:spLocks noGrp="1"/>
          </p:cNvSpPr>
          <p:nvPr>
            <p:ph sz="half" idx="1"/>
          </p:nvPr>
        </p:nvSpPr>
        <p:spPr>
          <a:xfrm>
            <a:off x="457200" y="1142984"/>
            <a:ext cx="4038600" cy="5500726"/>
          </a:xfrm>
        </p:spPr>
        <p:txBody>
          <a:bodyPr>
            <a:normAutofit fontScale="62500" lnSpcReduction="20000"/>
          </a:bodyPr>
          <a:lstStyle/>
          <a:p>
            <a:pPr>
              <a:buNone/>
            </a:pPr>
            <a:r>
              <a:rPr lang="es-EC" b="1" u="sng" dirty="0" smtClean="0"/>
              <a:t>OBJETIVOS PRINCIPALES</a:t>
            </a:r>
            <a:endParaRPr lang="es-EC" dirty="0" smtClean="0"/>
          </a:p>
          <a:p>
            <a:r>
              <a:rPr lang="es-EC" dirty="0" smtClean="0"/>
              <a:t>Retener y evacuar desechos sólidos cuyo tamaño sea mayor a 20 milímetros. </a:t>
            </a:r>
          </a:p>
          <a:p>
            <a:r>
              <a:rPr lang="es-EC" dirty="0" smtClean="0"/>
              <a:t>Evitar que desechos sólidos que por sus características y tamaño interfieran con los procesos biológicos de tratamiento en el sistema de lagunas, así como de que den un aspecto desagradable. </a:t>
            </a:r>
          </a:p>
          <a:p>
            <a:endParaRPr lang="es-EC" dirty="0" smtClean="0"/>
          </a:p>
          <a:p>
            <a:pPr>
              <a:buNone/>
            </a:pPr>
            <a:r>
              <a:rPr lang="es-EC" b="1" u="sng" dirty="0" smtClean="0"/>
              <a:t>CARATERISTICAS</a:t>
            </a:r>
            <a:endParaRPr lang="es-EC" dirty="0" smtClean="0"/>
          </a:p>
          <a:p>
            <a:r>
              <a:rPr lang="es-EC" dirty="0" smtClean="0"/>
              <a:t>Puesto que durante la época de pluviosidad ingresará a la Planta de Tratamiento un caudal máximo de 2.49 m3/s desde el primer año de operación, se han instalado tres cribas mecánicas desde el inicio. </a:t>
            </a:r>
          </a:p>
          <a:p>
            <a:r>
              <a:rPr lang="es-EC" dirty="0" smtClean="0"/>
              <a:t>Con el caudal medio actual ( ~ 1.30 m3/s) y la separación entre barras se espera remover un volumen de 4.50 m3/día. </a:t>
            </a:r>
          </a:p>
          <a:p>
            <a:r>
              <a:rPr lang="es-EC" dirty="0" smtClean="0"/>
              <a:t>Capacidad de remoción de 680 l/s y operación automática. </a:t>
            </a:r>
          </a:p>
          <a:p>
            <a:endParaRPr lang="es-EC" dirty="0"/>
          </a:p>
        </p:txBody>
      </p:sp>
      <p:pic>
        <p:nvPicPr>
          <p:cNvPr id="5122" name="Picture 2"/>
          <p:cNvPicPr>
            <a:picLocks noGrp="1" noChangeAspect="1" noChangeArrowheads="1"/>
          </p:cNvPicPr>
          <p:nvPr>
            <p:ph sz="half" idx="2"/>
          </p:nvPr>
        </p:nvPicPr>
        <p:blipFill>
          <a:blip r:embed="rId2"/>
          <a:srcRect/>
          <a:stretch>
            <a:fillRect/>
          </a:stretch>
        </p:blipFill>
        <p:spPr bwMode="auto">
          <a:xfrm>
            <a:off x="5286380" y="3643314"/>
            <a:ext cx="2724150" cy="2985305"/>
          </a:xfrm>
          <a:prstGeom prst="rect">
            <a:avLst/>
          </a:prstGeom>
          <a:noFill/>
          <a:ln w="9525">
            <a:noFill/>
            <a:miter lim="800000"/>
            <a:headEnd/>
            <a:tailEnd/>
          </a:ln>
        </p:spPr>
      </p:pic>
      <p:pic>
        <p:nvPicPr>
          <p:cNvPr id="4" name="3 Imagen"/>
          <p:cNvPicPr/>
          <p:nvPr/>
        </p:nvPicPr>
        <p:blipFill>
          <a:blip r:embed="rId3"/>
          <a:srcRect/>
          <a:stretch>
            <a:fillRect/>
          </a:stretch>
        </p:blipFill>
        <p:spPr bwMode="auto">
          <a:xfrm>
            <a:off x="5286348" y="0"/>
            <a:ext cx="3857652" cy="3643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457200" y="274638"/>
            <a:ext cx="8229600" cy="654032"/>
          </a:xfrm>
        </p:spPr>
        <p:txBody>
          <a:bodyPr>
            <a:normAutofit/>
          </a:bodyPr>
          <a:lstStyle/>
          <a:p>
            <a:pPr algn="l"/>
            <a:r>
              <a:rPr lang="es-EC" sz="3600" dirty="0" err="1"/>
              <a:t>D</a:t>
            </a:r>
            <a:r>
              <a:rPr lang="es-EC" sz="3600" dirty="0" err="1" smtClean="0"/>
              <a:t>esarenadores</a:t>
            </a:r>
            <a:endParaRPr lang="es-EC" sz="3600" dirty="0"/>
          </a:p>
        </p:txBody>
      </p:sp>
      <p:sp>
        <p:nvSpPr>
          <p:cNvPr id="7" name="6 Marcador de contenido"/>
          <p:cNvSpPr>
            <a:spLocks noGrp="1"/>
          </p:cNvSpPr>
          <p:nvPr>
            <p:ph sz="half" idx="1"/>
          </p:nvPr>
        </p:nvSpPr>
        <p:spPr>
          <a:xfrm>
            <a:off x="357158" y="1142984"/>
            <a:ext cx="3643338" cy="5214974"/>
          </a:xfrm>
        </p:spPr>
        <p:txBody>
          <a:bodyPr>
            <a:normAutofit fontScale="77500" lnSpcReduction="20000"/>
          </a:bodyPr>
          <a:lstStyle/>
          <a:p>
            <a:pPr algn="just">
              <a:buNone/>
            </a:pPr>
            <a:r>
              <a:rPr lang="es-EC" sz="2200" b="1" u="sng" dirty="0" smtClean="0"/>
              <a:t>OBJETIVOS PRINCIPALES</a:t>
            </a:r>
            <a:r>
              <a:rPr lang="es-EC" sz="2200" dirty="0" smtClean="0"/>
              <a:t> </a:t>
            </a:r>
          </a:p>
          <a:p>
            <a:pPr algn="just"/>
            <a:r>
              <a:rPr lang="es-EC" sz="2400" dirty="0" smtClean="0"/>
              <a:t>Retener y evacuar partículas de arena cuyo diámetro sea igual o mayor a 0.2 milímetros, cuyo peso específico sea igual o mayor a 2.65 ó con velocidades de sedimentación superiores a los de los sólidos orgánicos putrescibles contenidos en las aguas residuales, en las condiciones más desfavorables de operación, con todo el caudal de diseño aplicado en una sola unidad. </a:t>
            </a:r>
          </a:p>
          <a:p>
            <a:pPr algn="just"/>
            <a:r>
              <a:rPr lang="es-EC" sz="2400" dirty="0" smtClean="0"/>
              <a:t>Proteger a los </a:t>
            </a:r>
            <a:r>
              <a:rPr lang="es-EC" sz="2400" dirty="0" err="1" smtClean="0"/>
              <a:t>aereadores</a:t>
            </a:r>
            <a:r>
              <a:rPr lang="es-EC" sz="2400" dirty="0" smtClean="0"/>
              <a:t>.</a:t>
            </a:r>
          </a:p>
          <a:p>
            <a:pPr algn="just"/>
            <a:r>
              <a:rPr lang="es-EC" sz="2400" dirty="0" smtClean="0"/>
              <a:t>Reducir la formación de depósitos en las lagunas.</a:t>
            </a:r>
          </a:p>
          <a:p>
            <a:pPr algn="just">
              <a:buNone/>
            </a:pPr>
            <a:endParaRPr lang="es-EC" dirty="0" smtClean="0"/>
          </a:p>
        </p:txBody>
      </p:sp>
      <p:sp>
        <p:nvSpPr>
          <p:cNvPr id="10" name="9 Marcador de contenido"/>
          <p:cNvSpPr>
            <a:spLocks noGrp="1"/>
          </p:cNvSpPr>
          <p:nvPr>
            <p:ph sz="half" idx="2"/>
          </p:nvPr>
        </p:nvSpPr>
        <p:spPr>
          <a:xfrm>
            <a:off x="4500562" y="1000108"/>
            <a:ext cx="3929090" cy="5197493"/>
          </a:xfrm>
        </p:spPr>
        <p:txBody>
          <a:bodyPr>
            <a:normAutofit fontScale="77500" lnSpcReduction="20000"/>
          </a:bodyPr>
          <a:lstStyle/>
          <a:p>
            <a:pPr algn="just"/>
            <a:r>
              <a:rPr lang="es-EC" sz="2400" dirty="0" smtClean="0"/>
              <a:t>Los deflectores de caudal tienen por objeto reducir la velocidad de ingreso de las aguas residuales a los </a:t>
            </a:r>
            <a:r>
              <a:rPr lang="es-EC" sz="2400" dirty="0" err="1" smtClean="0"/>
              <a:t>desarenadores</a:t>
            </a:r>
            <a:r>
              <a:rPr lang="es-EC" sz="2400" dirty="0" smtClean="0"/>
              <a:t>, así como de orientar el sentido de flujo. </a:t>
            </a:r>
            <a:endParaRPr lang="es-EC" sz="2400" dirty="0"/>
          </a:p>
          <a:p>
            <a:pPr algn="just"/>
            <a:r>
              <a:rPr lang="es-EC" sz="2400" dirty="0" smtClean="0"/>
              <a:t>Los mecanismos para retiro, transporte y lavado de arena depositada en el fondo de la estructura</a:t>
            </a:r>
          </a:p>
          <a:p>
            <a:pPr algn="just"/>
            <a:endParaRPr lang="es-EC" dirty="0"/>
          </a:p>
        </p:txBody>
      </p:sp>
      <p:pic>
        <p:nvPicPr>
          <p:cNvPr id="11" name="Picture 2"/>
          <p:cNvPicPr>
            <a:picLocks noChangeAspect="1" noChangeArrowheads="1"/>
          </p:cNvPicPr>
          <p:nvPr/>
        </p:nvPicPr>
        <p:blipFill>
          <a:blip r:embed="rId2"/>
          <a:srcRect/>
          <a:stretch>
            <a:fillRect/>
          </a:stretch>
        </p:blipFill>
        <p:spPr bwMode="auto">
          <a:xfrm>
            <a:off x="4286248" y="3786214"/>
            <a:ext cx="4623534" cy="26431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8229600" cy="725470"/>
          </a:xfrm>
        </p:spPr>
        <p:txBody>
          <a:bodyPr>
            <a:normAutofit/>
          </a:bodyPr>
          <a:lstStyle/>
          <a:p>
            <a:r>
              <a:rPr lang="es-EC" sz="2800" b="1" dirty="0" smtClean="0"/>
              <a:t>Lagunas de aireación</a:t>
            </a:r>
            <a:endParaRPr lang="es-EC" sz="2800" b="1" dirty="0"/>
          </a:p>
        </p:txBody>
      </p:sp>
      <p:sp>
        <p:nvSpPr>
          <p:cNvPr id="3" name="2 Marcador de contenido"/>
          <p:cNvSpPr>
            <a:spLocks noGrp="1"/>
          </p:cNvSpPr>
          <p:nvPr>
            <p:ph sz="half" idx="1"/>
          </p:nvPr>
        </p:nvSpPr>
        <p:spPr>
          <a:xfrm>
            <a:off x="285720" y="928670"/>
            <a:ext cx="4210080" cy="5643602"/>
          </a:xfrm>
        </p:spPr>
        <p:txBody>
          <a:bodyPr>
            <a:normAutofit fontScale="25000" lnSpcReduction="20000"/>
          </a:bodyPr>
          <a:lstStyle/>
          <a:p>
            <a:pPr algn="just"/>
            <a:r>
              <a:rPr lang="es-ES" sz="5200" b="1" dirty="0"/>
              <a:t>Objetivos </a:t>
            </a:r>
            <a:r>
              <a:rPr lang="es-ES" sz="5200" b="1" dirty="0" smtClean="0"/>
              <a:t>principales</a:t>
            </a:r>
          </a:p>
          <a:p>
            <a:pPr algn="just"/>
            <a:r>
              <a:rPr lang="es-ES" sz="5200" dirty="0"/>
              <a:t>Después del tratamiento preliminar las aguas </a:t>
            </a:r>
            <a:r>
              <a:rPr lang="es-ES" sz="5200" dirty="0" smtClean="0"/>
              <a:t>entran </a:t>
            </a:r>
            <a:r>
              <a:rPr lang="es-ES" sz="5200" dirty="0"/>
              <a:t>en las lagunas </a:t>
            </a:r>
            <a:r>
              <a:rPr lang="es-ES" sz="5200" dirty="0" err="1"/>
              <a:t>aeradas</a:t>
            </a:r>
            <a:r>
              <a:rPr lang="es-ES" sz="5200" dirty="0"/>
              <a:t>, las mismas que constituyen las primeras unidades de tratamiento biológico y sus funciones básicas son:</a:t>
            </a:r>
            <a:endParaRPr lang="es-EC" sz="5200" dirty="0"/>
          </a:p>
          <a:p>
            <a:pPr lvl="0" algn="just"/>
            <a:r>
              <a:rPr lang="es-ES" sz="5200" dirty="0"/>
              <a:t>Asimilar la materia orgánica soluble en un período de retención relativamente corto, pero suficiente para un porcentaje de reducción de la DBO </a:t>
            </a:r>
            <a:r>
              <a:rPr lang="es-ES" sz="5200" dirty="0" smtClean="0"/>
              <a:t>en un 90</a:t>
            </a:r>
            <a:r>
              <a:rPr lang="es-ES" sz="5200" dirty="0"/>
              <a:t>%. </a:t>
            </a:r>
            <a:endParaRPr lang="es-EC" sz="5200" dirty="0"/>
          </a:p>
          <a:p>
            <a:pPr lvl="0" algn="just"/>
            <a:r>
              <a:rPr lang="es-ES" sz="5200" dirty="0"/>
              <a:t>Mantener condiciones aeróbicas</a:t>
            </a:r>
            <a:r>
              <a:rPr lang="es-ES" sz="5200" dirty="0" smtClean="0"/>
              <a:t>, </a:t>
            </a:r>
            <a:r>
              <a:rPr lang="es-ES" sz="5200" dirty="0"/>
              <a:t>permitiendo así la separación de sólidos y reducción de la </a:t>
            </a:r>
            <a:r>
              <a:rPr lang="es-ES" sz="5200" dirty="0" smtClean="0"/>
              <a:t>carga. </a:t>
            </a:r>
          </a:p>
          <a:p>
            <a:pPr lvl="0" algn="just">
              <a:buNone/>
            </a:pPr>
            <a:endParaRPr lang="es-EC" dirty="0"/>
          </a:p>
          <a:p>
            <a:pPr algn="just"/>
            <a:r>
              <a:rPr lang="es-ES" sz="5200" b="1" dirty="0"/>
              <a:t>Características</a:t>
            </a:r>
            <a:endParaRPr lang="es-EC" sz="5200" dirty="0"/>
          </a:p>
          <a:p>
            <a:pPr lvl="0" algn="just"/>
            <a:r>
              <a:rPr lang="es-ES" sz="5200" dirty="0"/>
              <a:t>Los taludes de las lagunas están recubiertos con hormigón lanzado con armadura metálica, con mezcla asfáltica en las juntas de las </a:t>
            </a:r>
            <a:r>
              <a:rPr lang="es-ES" sz="5200" dirty="0" err="1"/>
              <a:t>locetas</a:t>
            </a:r>
            <a:r>
              <a:rPr lang="es-ES" sz="5200" dirty="0"/>
              <a:t> para así evitar posibles infiltraciones, así como el crecimiento de vegetación. </a:t>
            </a:r>
            <a:endParaRPr lang="es-EC" sz="5200" dirty="0"/>
          </a:p>
          <a:p>
            <a:pPr lvl="0" algn="just"/>
            <a:r>
              <a:rPr lang="es-ES" sz="5200" dirty="0"/>
              <a:t>La impermeabilización del fondo de las lagunas se lo realizó en base a arcilla compactada. </a:t>
            </a:r>
            <a:endParaRPr lang="es-EC" sz="5200" dirty="0"/>
          </a:p>
          <a:p>
            <a:pPr lvl="0" algn="just"/>
            <a:r>
              <a:rPr lang="es-ES" sz="5200" dirty="0"/>
              <a:t>Los anclajes utilizados para los arreadores están empotrados en los diques con </a:t>
            </a:r>
            <a:r>
              <a:rPr lang="es-ES" sz="5200" dirty="0" smtClean="0"/>
              <a:t>hormigón.</a:t>
            </a:r>
            <a:endParaRPr lang="es-EC" sz="5200" dirty="0"/>
          </a:p>
          <a:p>
            <a:pPr lvl="0" algn="just"/>
            <a:r>
              <a:rPr lang="es-ES" sz="5200" dirty="0"/>
              <a:t>El ingreso de las aguas residuales hacia las lagunas se lo realiza por una tubería de 1 m. </a:t>
            </a:r>
            <a:endParaRPr lang="es-EC" sz="5200" dirty="0"/>
          </a:p>
          <a:p>
            <a:pPr lvl="0" algn="just"/>
            <a:r>
              <a:rPr lang="es-ES" sz="5200" dirty="0"/>
              <a:t>La estructura de salida de las aguas residuales está constituida por un vertedero rectangular de 10 m de </a:t>
            </a:r>
            <a:r>
              <a:rPr lang="es-ES" sz="5200" dirty="0" smtClean="0"/>
              <a:t>longitud.</a:t>
            </a:r>
            <a:endParaRPr lang="es-EC" sz="5200" dirty="0"/>
          </a:p>
        </p:txBody>
      </p:sp>
      <p:sp>
        <p:nvSpPr>
          <p:cNvPr id="5" name="4 Marcador de contenido"/>
          <p:cNvSpPr>
            <a:spLocks noGrp="1"/>
          </p:cNvSpPr>
          <p:nvPr>
            <p:ph sz="half" idx="2"/>
          </p:nvPr>
        </p:nvSpPr>
        <p:spPr>
          <a:xfrm>
            <a:off x="4648200" y="1000108"/>
            <a:ext cx="4038600" cy="5126055"/>
          </a:xfrm>
        </p:spPr>
        <p:txBody>
          <a:bodyPr>
            <a:normAutofit fontScale="25000" lnSpcReduction="20000"/>
          </a:bodyPr>
          <a:lstStyle/>
          <a:p>
            <a:pPr lvl="0" algn="just">
              <a:buNone/>
            </a:pPr>
            <a:endParaRPr lang="es-EC" sz="5200" dirty="0" smtClean="0"/>
          </a:p>
          <a:p>
            <a:pPr algn="just"/>
            <a:r>
              <a:rPr lang="es-ES" sz="5200" b="1" dirty="0" smtClean="0"/>
              <a:t>Dimensiones y unidades</a:t>
            </a:r>
            <a:endParaRPr lang="es-EC" sz="5200" dirty="0" smtClean="0"/>
          </a:p>
          <a:p>
            <a:pPr lvl="0" algn="just"/>
            <a:r>
              <a:rPr lang="es-ES" sz="5200" dirty="0" err="1" smtClean="0"/>
              <a:t>Area</a:t>
            </a:r>
            <a:r>
              <a:rPr lang="es-ES" sz="5200" dirty="0" smtClean="0"/>
              <a:t> = 6 </a:t>
            </a:r>
            <a:r>
              <a:rPr lang="es-ES" sz="5200" dirty="0" err="1" smtClean="0"/>
              <a:t>Ha.</a:t>
            </a:r>
            <a:r>
              <a:rPr lang="es-ES" sz="5200" dirty="0" smtClean="0"/>
              <a:t> (3 </a:t>
            </a:r>
            <a:r>
              <a:rPr lang="es-ES" sz="5200" dirty="0" err="1" smtClean="0"/>
              <a:t>Ha.</a:t>
            </a:r>
            <a:r>
              <a:rPr lang="es-ES" sz="5200" dirty="0" smtClean="0"/>
              <a:t> c/u).</a:t>
            </a:r>
          </a:p>
          <a:p>
            <a:pPr lvl="0" algn="just"/>
            <a:r>
              <a:rPr lang="es-ES" sz="5200" dirty="0" smtClean="0"/>
              <a:t>Profundidad = 4.5 metros </a:t>
            </a:r>
            <a:endParaRPr lang="es-EC" sz="5200" dirty="0" smtClean="0"/>
          </a:p>
          <a:p>
            <a:pPr lvl="0" algn="just"/>
            <a:r>
              <a:rPr lang="es-ES" sz="5200" dirty="0" smtClean="0"/>
              <a:t>Número de Unidades = 2 en Paralelo</a:t>
            </a:r>
            <a:endParaRPr lang="es-EC" sz="5200" dirty="0" smtClean="0"/>
          </a:p>
          <a:p>
            <a:pPr lvl="0" algn="just"/>
            <a:r>
              <a:rPr lang="es-ES" sz="5200" dirty="0" smtClean="0"/>
              <a:t>Volumen = 135.000 m³ c/u </a:t>
            </a:r>
            <a:endParaRPr lang="es-EC" sz="5200" dirty="0" smtClean="0"/>
          </a:p>
          <a:p>
            <a:pPr lvl="0" algn="just"/>
            <a:r>
              <a:rPr lang="es-ES" sz="5200" dirty="0" smtClean="0"/>
              <a:t>Total de </a:t>
            </a:r>
            <a:r>
              <a:rPr lang="es-ES" sz="5200" dirty="0" err="1" smtClean="0"/>
              <a:t>aeradores</a:t>
            </a:r>
            <a:r>
              <a:rPr lang="es-ES" sz="5200" dirty="0" smtClean="0"/>
              <a:t> = 10 unidades en c/u. </a:t>
            </a:r>
            <a:endParaRPr lang="es-EC" sz="5200" dirty="0" smtClean="0"/>
          </a:p>
          <a:p>
            <a:pPr lvl="0" algn="just"/>
            <a:r>
              <a:rPr lang="es-ES" sz="5200" dirty="0" smtClean="0"/>
              <a:t>Angulo de Inclinación = 45° </a:t>
            </a:r>
            <a:endParaRPr lang="es-EC" sz="5200" dirty="0" smtClean="0"/>
          </a:p>
          <a:p>
            <a:pPr lvl="0" algn="just"/>
            <a:r>
              <a:rPr lang="es-ES" sz="5200" dirty="0" smtClean="0"/>
              <a:t>Velocidad de Rotación = 1,750 rpm </a:t>
            </a:r>
            <a:endParaRPr lang="es-EC" sz="5200" dirty="0" smtClean="0"/>
          </a:p>
          <a:p>
            <a:pPr lvl="0" algn="just"/>
            <a:r>
              <a:rPr lang="es-ES" sz="5200" dirty="0" smtClean="0"/>
              <a:t>Los </a:t>
            </a:r>
            <a:r>
              <a:rPr lang="es-ES" sz="5200" dirty="0" err="1" smtClean="0"/>
              <a:t>aeradores</a:t>
            </a:r>
            <a:r>
              <a:rPr lang="es-ES" sz="5200" dirty="0" smtClean="0"/>
              <a:t> son flotantes de alta velocidad para evitar al máximo la sedimentación de sólidos. </a:t>
            </a:r>
            <a:endParaRPr lang="es-EC" sz="5200" dirty="0" smtClean="0"/>
          </a:p>
          <a:p>
            <a:pPr lvl="0" algn="just"/>
            <a:r>
              <a:rPr lang="es-ES" sz="5200" dirty="0" smtClean="0"/>
              <a:t>Sensores de oxígeno con transmisor e indicadores. </a:t>
            </a:r>
            <a:endParaRPr lang="es-EC" sz="5200" dirty="0" smtClean="0"/>
          </a:p>
          <a:p>
            <a:endParaRPr lang="es-EC" dirty="0"/>
          </a:p>
        </p:txBody>
      </p:sp>
      <p:pic>
        <p:nvPicPr>
          <p:cNvPr id="6" name="3 Marcador de contenido"/>
          <p:cNvPicPr>
            <a:picLocks/>
          </p:cNvPicPr>
          <p:nvPr/>
        </p:nvPicPr>
        <p:blipFill>
          <a:blip r:embed="rId2"/>
          <a:srcRect/>
          <a:stretch>
            <a:fillRect/>
          </a:stretch>
        </p:blipFill>
        <p:spPr bwMode="auto">
          <a:xfrm>
            <a:off x="5000628" y="4000504"/>
            <a:ext cx="3723810" cy="26857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357166"/>
            <a:ext cx="8229600" cy="428628"/>
          </a:xfrm>
        </p:spPr>
        <p:txBody>
          <a:bodyPr>
            <a:normAutofit fontScale="90000"/>
          </a:bodyPr>
          <a:lstStyle/>
          <a:p>
            <a:r>
              <a:rPr lang="es-ES" sz="3200" dirty="0"/>
              <a:t>LAGUNAS </a:t>
            </a:r>
            <a:r>
              <a:rPr lang="es-ES" sz="3200" dirty="0" smtClean="0"/>
              <a:t>FACULTATIVAS</a:t>
            </a:r>
            <a:endParaRPr lang="es-EC" sz="3200" dirty="0"/>
          </a:p>
        </p:txBody>
      </p:sp>
      <p:sp>
        <p:nvSpPr>
          <p:cNvPr id="5" name="4 Marcador de contenido"/>
          <p:cNvSpPr>
            <a:spLocks noGrp="1"/>
          </p:cNvSpPr>
          <p:nvPr>
            <p:ph sz="half" idx="1"/>
          </p:nvPr>
        </p:nvSpPr>
        <p:spPr>
          <a:xfrm>
            <a:off x="214282" y="785794"/>
            <a:ext cx="4143404" cy="5929354"/>
          </a:xfrm>
        </p:spPr>
        <p:txBody>
          <a:bodyPr>
            <a:normAutofit fontScale="25000" lnSpcReduction="20000"/>
          </a:bodyPr>
          <a:lstStyle/>
          <a:p>
            <a:pPr algn="just">
              <a:buNone/>
            </a:pPr>
            <a:r>
              <a:rPr lang="es-ES" sz="5200" b="1" dirty="0"/>
              <a:t>Objetivos </a:t>
            </a:r>
            <a:r>
              <a:rPr lang="es-ES" sz="5200" b="1" dirty="0" smtClean="0"/>
              <a:t>principales</a:t>
            </a:r>
            <a:r>
              <a:rPr lang="es-ES" sz="5200" dirty="0"/>
              <a:t> </a:t>
            </a:r>
            <a:endParaRPr lang="es-EC" sz="5200" dirty="0"/>
          </a:p>
          <a:p>
            <a:pPr algn="just"/>
            <a:r>
              <a:rPr lang="es-ES" sz="5200" dirty="0" smtClean="0"/>
              <a:t>Para </a:t>
            </a:r>
            <a:r>
              <a:rPr lang="es-ES" sz="5200" dirty="0"/>
              <a:t>funcionar como facultativas tienen que cumplir dos requisitos </a:t>
            </a:r>
            <a:r>
              <a:rPr lang="es-ES" sz="5200" dirty="0" smtClean="0"/>
              <a:t>: </a:t>
            </a:r>
            <a:r>
              <a:rPr lang="es-ES" sz="5200" dirty="0"/>
              <a:t>tener una adecuada carga facultativa y un balance de oxígeno </a:t>
            </a:r>
            <a:r>
              <a:rPr lang="es-ES" sz="5200" dirty="0" smtClean="0"/>
              <a:t>favorable</a:t>
            </a:r>
            <a:r>
              <a:rPr lang="es-ES" sz="5200" dirty="0"/>
              <a:t>.</a:t>
            </a:r>
            <a:endParaRPr lang="es-EC" sz="5200" dirty="0"/>
          </a:p>
          <a:p>
            <a:pPr algn="just"/>
            <a:r>
              <a:rPr lang="es-ES" sz="5200" b="1" dirty="0"/>
              <a:t>P</a:t>
            </a:r>
            <a:r>
              <a:rPr lang="es-ES" sz="5200" b="1" dirty="0" smtClean="0"/>
              <a:t>ropósito </a:t>
            </a:r>
            <a:r>
              <a:rPr lang="es-ES" sz="5200" dirty="0" smtClean="0"/>
              <a:t>:</a:t>
            </a:r>
            <a:endParaRPr lang="es-EC" sz="5200" dirty="0"/>
          </a:p>
          <a:p>
            <a:pPr lvl="0" algn="just"/>
            <a:r>
              <a:rPr lang="es-ES" sz="5200" dirty="0"/>
              <a:t>Almacenar y asimilar los sólidos biológicos producidos en las lagunas </a:t>
            </a:r>
            <a:r>
              <a:rPr lang="es-ES" sz="5200" dirty="0" err="1" smtClean="0"/>
              <a:t>aereadas</a:t>
            </a:r>
            <a:r>
              <a:rPr lang="es-ES" sz="5200" dirty="0"/>
              <a:t>. </a:t>
            </a:r>
            <a:endParaRPr lang="es-EC" sz="5200" dirty="0"/>
          </a:p>
          <a:p>
            <a:pPr lvl="0" algn="just"/>
            <a:r>
              <a:rPr lang="es-ES" sz="5200" dirty="0"/>
              <a:t>Presentar las condiciones adecuadas de carga orgánica y balance de oxígeno, de modo que se pueda sustentar una adecuada biomasa de algas unicelulares en la parte superior de la laguna. </a:t>
            </a:r>
            <a:endParaRPr lang="es-EC" sz="5200" dirty="0"/>
          </a:p>
          <a:p>
            <a:pPr lvl="0" algn="just"/>
            <a:r>
              <a:rPr lang="es-ES" sz="5200" dirty="0"/>
              <a:t>Presentar las condiciones adecuadas de mortalidad bacteriana, lo cual se da cuando la población de algas al alimentarse básicamente del sistema carbonatado, en las horas de mayor insolación o de mayor </a:t>
            </a:r>
            <a:r>
              <a:rPr lang="es-ES" sz="5200" dirty="0" smtClean="0"/>
              <a:t>actividad, consume </a:t>
            </a:r>
            <a:r>
              <a:rPr lang="es-ES" sz="5200" dirty="0"/>
              <a:t>los bicarbonatos y carbonatos, produciendo un notable incremento del pH y al mismo tiempo una gran mortalidad bacteriana. </a:t>
            </a:r>
            <a:endParaRPr lang="es-EC" sz="5200" dirty="0"/>
          </a:p>
          <a:p>
            <a:pPr lvl="0" algn="just"/>
            <a:r>
              <a:rPr lang="es-ES" sz="5200" dirty="0"/>
              <a:t>Asegurar una adecuada remoción de </a:t>
            </a:r>
            <a:r>
              <a:rPr lang="es-ES" sz="5200" dirty="0" err="1" smtClean="0"/>
              <a:t>nemátodos</a:t>
            </a:r>
            <a:r>
              <a:rPr lang="es-ES" sz="5200" dirty="0" smtClean="0"/>
              <a:t>. </a:t>
            </a:r>
            <a:endParaRPr lang="es-EC" sz="5200" dirty="0"/>
          </a:p>
          <a:p>
            <a:pPr algn="just">
              <a:buNone/>
            </a:pPr>
            <a:endParaRPr lang="es-EC" sz="4000" dirty="0"/>
          </a:p>
          <a:p>
            <a:pPr algn="just">
              <a:buNone/>
            </a:pPr>
            <a:r>
              <a:rPr lang="es-ES" sz="5200" b="1" dirty="0" smtClean="0"/>
              <a:t>Características</a:t>
            </a:r>
            <a:r>
              <a:rPr lang="es-ES" sz="5200" dirty="0"/>
              <a:t> </a:t>
            </a:r>
            <a:endParaRPr lang="es-EC" sz="5200" dirty="0"/>
          </a:p>
          <a:p>
            <a:pPr lvl="0" algn="just"/>
            <a:r>
              <a:rPr lang="es-ES" sz="5200" dirty="0"/>
              <a:t>Los </a:t>
            </a:r>
            <a:r>
              <a:rPr lang="es-ES" sz="5200" dirty="0" smtClean="0"/>
              <a:t>taludes similar a las de </a:t>
            </a:r>
            <a:r>
              <a:rPr lang="es-ES" sz="5200" dirty="0" err="1" smtClean="0"/>
              <a:t>aereación</a:t>
            </a:r>
            <a:r>
              <a:rPr lang="es-ES" sz="5200" dirty="0" smtClean="0"/>
              <a:t>.</a:t>
            </a:r>
          </a:p>
          <a:p>
            <a:pPr lvl="0" algn="just"/>
            <a:r>
              <a:rPr lang="es-ES" sz="5200" dirty="0" smtClean="0"/>
              <a:t>El </a:t>
            </a:r>
            <a:r>
              <a:rPr lang="es-ES" sz="5200" dirty="0"/>
              <a:t>ingreso de las aguas residuales hacia las lagunas se lo realiza por una tubería de 0.9 m. de </a:t>
            </a:r>
            <a:r>
              <a:rPr lang="es-ES" sz="5200" dirty="0" smtClean="0"/>
              <a:t>diámetro.</a:t>
            </a:r>
            <a:endParaRPr lang="es-EC" sz="5200" dirty="0"/>
          </a:p>
          <a:p>
            <a:pPr lvl="0" algn="just"/>
            <a:r>
              <a:rPr lang="es-ES" sz="5200" dirty="0"/>
              <a:t>La estructura de </a:t>
            </a:r>
            <a:r>
              <a:rPr lang="es-ES" sz="5200" dirty="0" smtClean="0"/>
              <a:t>salida </a:t>
            </a:r>
            <a:r>
              <a:rPr lang="es-ES" sz="5200" dirty="0" smtClean="0"/>
              <a:t>similar a las de </a:t>
            </a:r>
            <a:r>
              <a:rPr lang="es-ES" sz="5200" dirty="0" err="1" smtClean="0"/>
              <a:t>aereación</a:t>
            </a:r>
            <a:r>
              <a:rPr lang="es-ES" sz="5600" dirty="0" smtClean="0"/>
              <a:t>.</a:t>
            </a:r>
            <a:endParaRPr lang="es-EC" sz="5600" dirty="0"/>
          </a:p>
        </p:txBody>
      </p:sp>
      <p:sp>
        <p:nvSpPr>
          <p:cNvPr id="6" name="5 Marcador de contenido"/>
          <p:cNvSpPr>
            <a:spLocks noGrp="1"/>
          </p:cNvSpPr>
          <p:nvPr>
            <p:ph sz="half" idx="2"/>
          </p:nvPr>
        </p:nvSpPr>
        <p:spPr>
          <a:xfrm>
            <a:off x="4500562" y="857232"/>
            <a:ext cx="4357718" cy="5268931"/>
          </a:xfrm>
        </p:spPr>
        <p:txBody>
          <a:bodyPr>
            <a:normAutofit fontScale="25000" lnSpcReduction="20000"/>
          </a:bodyPr>
          <a:lstStyle/>
          <a:p>
            <a:pPr algn="just">
              <a:buNone/>
            </a:pPr>
            <a:r>
              <a:rPr lang="es-ES" sz="5200" b="1" dirty="0" smtClean="0"/>
              <a:t>Dimensiones</a:t>
            </a:r>
            <a:endParaRPr lang="es-EC" sz="5200" dirty="0" smtClean="0"/>
          </a:p>
          <a:p>
            <a:pPr lvl="0" algn="just"/>
            <a:r>
              <a:rPr lang="es-ES" sz="5200" dirty="0" err="1" smtClean="0"/>
              <a:t>Area</a:t>
            </a:r>
            <a:r>
              <a:rPr lang="es-ES" sz="5200" dirty="0" smtClean="0"/>
              <a:t> de las lagunas = 13 </a:t>
            </a:r>
            <a:r>
              <a:rPr lang="es-ES" sz="5200" dirty="0" err="1" smtClean="0"/>
              <a:t>Ha.</a:t>
            </a:r>
            <a:r>
              <a:rPr lang="es-ES" sz="5200" dirty="0" smtClean="0"/>
              <a:t> c/u. </a:t>
            </a:r>
            <a:endParaRPr lang="es-ES" sz="5200" dirty="0"/>
          </a:p>
          <a:p>
            <a:pPr lvl="0" algn="just"/>
            <a:r>
              <a:rPr lang="es-ES" sz="5200" dirty="0" smtClean="0"/>
              <a:t>Profundidad = 2 metros. </a:t>
            </a:r>
            <a:endParaRPr lang="es-EC" sz="5200" dirty="0" smtClean="0"/>
          </a:p>
          <a:p>
            <a:pPr lvl="0" algn="just"/>
            <a:r>
              <a:rPr lang="es-ES" sz="5200" dirty="0" smtClean="0"/>
              <a:t>Número de Unidades = 2 en Paralelo.</a:t>
            </a:r>
            <a:endParaRPr lang="es-EC" sz="5200" dirty="0" smtClean="0"/>
          </a:p>
          <a:p>
            <a:pPr lvl="0" algn="just"/>
            <a:r>
              <a:rPr lang="es-ES" sz="5200" dirty="0" smtClean="0"/>
              <a:t>Volumen = 260.000 m³ c/u. </a:t>
            </a:r>
            <a:endParaRPr lang="es-EC" sz="5200" dirty="0" smtClean="0"/>
          </a:p>
          <a:p>
            <a:pPr lvl="0" algn="just"/>
            <a:r>
              <a:rPr lang="es-ES" sz="5200" dirty="0" smtClean="0"/>
              <a:t>Sensores de oxígeno y temperatura con transmisor e indicadores. </a:t>
            </a:r>
            <a:endParaRPr lang="es-EC" sz="5200" dirty="0" smtClean="0"/>
          </a:p>
          <a:p>
            <a:pPr lvl="0" algn="just"/>
            <a:r>
              <a:rPr lang="es-ES" sz="5200" dirty="0" smtClean="0"/>
              <a:t>Sensores de profundidad con transmisores e indicadores. </a:t>
            </a:r>
          </a:p>
          <a:p>
            <a:pPr lvl="0"/>
            <a:endParaRPr lang="es-EC" sz="4200" dirty="0" smtClean="0"/>
          </a:p>
          <a:p>
            <a:pPr>
              <a:buNone/>
            </a:pPr>
            <a:endParaRPr lang="es-EC" dirty="0"/>
          </a:p>
        </p:txBody>
      </p:sp>
      <p:pic>
        <p:nvPicPr>
          <p:cNvPr id="7" name="4 Marcador de contenido"/>
          <p:cNvPicPr>
            <a:picLocks/>
          </p:cNvPicPr>
          <p:nvPr/>
        </p:nvPicPr>
        <p:blipFill>
          <a:blip r:embed="rId2"/>
          <a:srcRect/>
          <a:stretch>
            <a:fillRect/>
          </a:stretch>
        </p:blipFill>
        <p:spPr bwMode="auto">
          <a:xfrm>
            <a:off x="4786314" y="3143248"/>
            <a:ext cx="3714776" cy="2857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28604"/>
            <a:ext cx="8229600" cy="642942"/>
          </a:xfrm>
        </p:spPr>
        <p:txBody>
          <a:bodyPr>
            <a:normAutofit/>
          </a:bodyPr>
          <a:lstStyle/>
          <a:p>
            <a:r>
              <a:rPr lang="es-ES" sz="3200" dirty="0"/>
              <a:t>LAGUNAS DE </a:t>
            </a:r>
            <a:r>
              <a:rPr lang="es-ES" sz="3200" dirty="0" smtClean="0"/>
              <a:t>MADURACION</a:t>
            </a:r>
            <a:endParaRPr lang="es-EC" sz="3200" dirty="0"/>
          </a:p>
        </p:txBody>
      </p:sp>
      <p:sp>
        <p:nvSpPr>
          <p:cNvPr id="6" name="5 Marcador de contenido"/>
          <p:cNvSpPr>
            <a:spLocks noGrp="1"/>
          </p:cNvSpPr>
          <p:nvPr>
            <p:ph sz="half" idx="1"/>
          </p:nvPr>
        </p:nvSpPr>
        <p:spPr>
          <a:xfrm>
            <a:off x="285720" y="1000108"/>
            <a:ext cx="4210080" cy="5857892"/>
          </a:xfrm>
        </p:spPr>
        <p:txBody>
          <a:bodyPr>
            <a:normAutofit fontScale="47500" lnSpcReduction="20000"/>
          </a:bodyPr>
          <a:lstStyle/>
          <a:p>
            <a:pPr>
              <a:buNone/>
            </a:pPr>
            <a:r>
              <a:rPr lang="es-ES" sz="3400" b="1" dirty="0"/>
              <a:t>Objetivos principales</a:t>
            </a:r>
            <a:endParaRPr lang="es-EC" sz="3400" dirty="0"/>
          </a:p>
          <a:p>
            <a:r>
              <a:rPr lang="es-ES" sz="2900" dirty="0"/>
              <a:t>S</a:t>
            </a:r>
            <a:r>
              <a:rPr lang="es-ES" sz="2900" dirty="0" smtClean="0"/>
              <a:t>imilar </a:t>
            </a:r>
            <a:r>
              <a:rPr lang="es-ES" sz="2900" dirty="0"/>
              <a:t>a la de las lagunas facultativas, con excepción de la capacidad de almacenamiento de lodos. A estas unidades no llegan sólidos biológicos que no sean algas unicelulares y prácticamente no acumulan </a:t>
            </a:r>
            <a:r>
              <a:rPr lang="es-ES" sz="2900" dirty="0" smtClean="0"/>
              <a:t>lodos.</a:t>
            </a:r>
          </a:p>
          <a:p>
            <a:r>
              <a:rPr lang="es-ES" sz="2900" b="1" dirty="0" smtClean="0"/>
              <a:t>Propósito:</a:t>
            </a:r>
            <a:endParaRPr lang="es-EC" sz="2900" dirty="0"/>
          </a:p>
          <a:p>
            <a:pPr lvl="0"/>
            <a:r>
              <a:rPr lang="es-ES" sz="2900" dirty="0"/>
              <a:t>Presentar las condiciones adecuadas de balance de </a:t>
            </a:r>
            <a:r>
              <a:rPr lang="es-ES" sz="2900" dirty="0" smtClean="0"/>
              <a:t>oxígeno</a:t>
            </a:r>
            <a:r>
              <a:rPr lang="es-ES" sz="2900" dirty="0"/>
              <a:t>.</a:t>
            </a:r>
            <a:endParaRPr lang="es-EC" sz="2900" dirty="0"/>
          </a:p>
          <a:p>
            <a:pPr lvl="0"/>
            <a:r>
              <a:rPr lang="es-ES" sz="2900" dirty="0"/>
              <a:t>Presentar </a:t>
            </a:r>
            <a:r>
              <a:rPr lang="es-ES" sz="2900" dirty="0" smtClean="0"/>
              <a:t>condiciones </a:t>
            </a:r>
            <a:r>
              <a:rPr lang="es-ES" sz="2900" dirty="0"/>
              <a:t>adecuadas de mortalidad </a:t>
            </a:r>
            <a:r>
              <a:rPr lang="es-ES" sz="2900" dirty="0" smtClean="0"/>
              <a:t>bacteriana.</a:t>
            </a:r>
            <a:endParaRPr lang="es-EC" sz="2900" dirty="0"/>
          </a:p>
          <a:p>
            <a:pPr lvl="0"/>
            <a:r>
              <a:rPr lang="es-ES" sz="2900" dirty="0" smtClean="0"/>
              <a:t>Adecuada </a:t>
            </a:r>
            <a:r>
              <a:rPr lang="es-ES" sz="2900" dirty="0"/>
              <a:t>remoción de </a:t>
            </a:r>
            <a:r>
              <a:rPr lang="es-ES" sz="2900" dirty="0" err="1" smtClean="0"/>
              <a:t>nemátodos</a:t>
            </a:r>
            <a:endParaRPr lang="es-ES" sz="2900" dirty="0" smtClean="0"/>
          </a:p>
          <a:p>
            <a:pPr algn="just">
              <a:buNone/>
            </a:pPr>
            <a:endParaRPr lang="es-EC" dirty="0" smtClean="0"/>
          </a:p>
          <a:p>
            <a:pPr>
              <a:buNone/>
            </a:pPr>
            <a:r>
              <a:rPr lang="es-ES" sz="3400" b="1" dirty="0" smtClean="0"/>
              <a:t>Características</a:t>
            </a:r>
            <a:endParaRPr lang="es-EC" sz="3400" dirty="0"/>
          </a:p>
          <a:p>
            <a:pPr lvl="0"/>
            <a:r>
              <a:rPr lang="es-ES" sz="2900" dirty="0"/>
              <a:t>Los taludes de las lagunas están recubiertos con hormigón lanzado con armadura metálica, con mezcla asfáltica en las juntas de las losetas para así evitar posibles infiltraciones, así como el crecimiento de vegetación. </a:t>
            </a:r>
            <a:endParaRPr lang="es-EC" sz="2900" dirty="0"/>
          </a:p>
          <a:p>
            <a:pPr lvl="0" algn="just"/>
            <a:r>
              <a:rPr lang="es-ES" sz="2900" dirty="0"/>
              <a:t>La impermeabilización del fondo de las lagunas se lo realizó en base a arcilla compactada. </a:t>
            </a:r>
            <a:endParaRPr lang="es-EC" sz="2900" dirty="0"/>
          </a:p>
          <a:p>
            <a:pPr lvl="0"/>
            <a:r>
              <a:rPr lang="es-ES" sz="2900" dirty="0"/>
              <a:t>El ingreso de las aguas residuales hacia las lagunas se lo realiza por una tubería de 0.9 m. </a:t>
            </a:r>
            <a:endParaRPr lang="es-EC" sz="2900" dirty="0"/>
          </a:p>
          <a:p>
            <a:pPr lvl="0" algn="just"/>
            <a:r>
              <a:rPr lang="es-ES" sz="2900" dirty="0"/>
              <a:t>La estructura de salida de las aguas residuales está constituida por un vertedero rectangular de 10 m de </a:t>
            </a:r>
            <a:r>
              <a:rPr lang="es-ES" sz="2900" dirty="0" smtClean="0"/>
              <a:t>longitud.</a:t>
            </a:r>
            <a:endParaRPr lang="es-EC" sz="2900" dirty="0"/>
          </a:p>
          <a:p>
            <a:pPr>
              <a:buNone/>
            </a:pPr>
            <a:endParaRPr lang="es-EC" dirty="0"/>
          </a:p>
        </p:txBody>
      </p:sp>
      <p:sp>
        <p:nvSpPr>
          <p:cNvPr id="4" name="3 Marcador de contenido"/>
          <p:cNvSpPr>
            <a:spLocks noGrp="1"/>
          </p:cNvSpPr>
          <p:nvPr>
            <p:ph sz="half" idx="2"/>
          </p:nvPr>
        </p:nvSpPr>
        <p:spPr>
          <a:xfrm>
            <a:off x="4648200" y="1142984"/>
            <a:ext cx="4038600" cy="5357850"/>
          </a:xfrm>
        </p:spPr>
        <p:txBody>
          <a:bodyPr>
            <a:normAutofit fontScale="47500" lnSpcReduction="20000"/>
          </a:bodyPr>
          <a:lstStyle/>
          <a:p>
            <a:pPr>
              <a:buNone/>
            </a:pPr>
            <a:r>
              <a:rPr lang="es-ES" sz="3400" b="1" dirty="0"/>
              <a:t>Dimensiones y unidades</a:t>
            </a:r>
            <a:endParaRPr lang="es-EC" sz="3400" dirty="0"/>
          </a:p>
          <a:p>
            <a:pPr lvl="0"/>
            <a:r>
              <a:rPr lang="es-ES" dirty="0" err="1"/>
              <a:t>Area</a:t>
            </a:r>
            <a:r>
              <a:rPr lang="es-ES" dirty="0"/>
              <a:t> de las lagunas = 7.4 </a:t>
            </a:r>
            <a:r>
              <a:rPr lang="es-ES" dirty="0" err="1"/>
              <a:t>Ha.</a:t>
            </a:r>
            <a:r>
              <a:rPr lang="es-ES" dirty="0"/>
              <a:t> (Superior), 5.6 </a:t>
            </a:r>
            <a:r>
              <a:rPr lang="es-ES" dirty="0" err="1"/>
              <a:t>Ha.</a:t>
            </a:r>
            <a:r>
              <a:rPr lang="es-ES" dirty="0"/>
              <a:t> (Inferior) </a:t>
            </a:r>
            <a:endParaRPr lang="es-EC" dirty="0"/>
          </a:p>
          <a:p>
            <a:pPr lvl="0"/>
            <a:r>
              <a:rPr lang="es-ES" dirty="0"/>
              <a:t>Número de Unidades = 2 en Paralelo – Inclinación de Taludes = 2:1 </a:t>
            </a:r>
            <a:endParaRPr lang="es-EC" dirty="0"/>
          </a:p>
          <a:p>
            <a:pPr lvl="0"/>
            <a:r>
              <a:rPr lang="es-ES" dirty="0"/>
              <a:t>Profundidad de las lagunas = 2.0 m </a:t>
            </a:r>
            <a:endParaRPr lang="es-EC" dirty="0"/>
          </a:p>
          <a:p>
            <a:pPr lvl="0"/>
            <a:r>
              <a:rPr lang="es-ES" dirty="0"/>
              <a:t>Volumen = 148.000 m³ (Superior), 112.000 m³ (Inferior) </a:t>
            </a:r>
            <a:endParaRPr lang="es-EC" dirty="0"/>
          </a:p>
          <a:p>
            <a:pPr lvl="0"/>
            <a:r>
              <a:rPr lang="es-ES" dirty="0"/>
              <a:t>Sensores de oxígeno y temperatura con transmisor e indicadores. </a:t>
            </a:r>
            <a:endParaRPr lang="es-EC" dirty="0"/>
          </a:p>
          <a:p>
            <a:pPr lvl="0" algn="just"/>
            <a:r>
              <a:rPr lang="es-ES" dirty="0"/>
              <a:t>Sensores de profundidad con transmisores e indicadores. </a:t>
            </a:r>
            <a:endParaRPr lang="es-EC" dirty="0"/>
          </a:p>
          <a:p>
            <a:pPr lvl="0">
              <a:buNone/>
            </a:pPr>
            <a:endParaRPr lang="es-EC" dirty="0"/>
          </a:p>
          <a:p>
            <a:pPr>
              <a:buNone/>
            </a:pPr>
            <a:endParaRPr lang="es-EC" dirty="0"/>
          </a:p>
        </p:txBody>
      </p:sp>
      <p:pic>
        <p:nvPicPr>
          <p:cNvPr id="7" name="6 Imagen"/>
          <p:cNvPicPr/>
          <p:nvPr/>
        </p:nvPicPr>
        <p:blipFill>
          <a:blip r:embed="rId2"/>
          <a:srcRect/>
          <a:stretch>
            <a:fillRect/>
          </a:stretch>
        </p:blipFill>
        <p:spPr bwMode="auto">
          <a:xfrm>
            <a:off x="4786314" y="3500438"/>
            <a:ext cx="4071966" cy="27860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785786" y="928670"/>
            <a:ext cx="7901014" cy="1357322"/>
          </a:xfrm>
        </p:spPr>
        <p:txBody>
          <a:bodyPr/>
          <a:lstStyle/>
          <a:p>
            <a:pPr algn="l"/>
            <a:r>
              <a:rPr lang="es-EC" dirty="0" smtClean="0"/>
              <a:t>Conclusión</a:t>
            </a:r>
            <a:endParaRPr lang="es-EC" dirty="0"/>
          </a:p>
        </p:txBody>
      </p:sp>
      <p:sp>
        <p:nvSpPr>
          <p:cNvPr id="6" name="5 Marcador de contenido"/>
          <p:cNvSpPr>
            <a:spLocks noGrp="1"/>
          </p:cNvSpPr>
          <p:nvPr>
            <p:ph idx="1"/>
          </p:nvPr>
        </p:nvSpPr>
        <p:spPr>
          <a:xfrm>
            <a:off x="457200" y="2357430"/>
            <a:ext cx="8229600" cy="3768733"/>
          </a:xfrm>
        </p:spPr>
        <p:txBody>
          <a:bodyPr>
            <a:normAutofit/>
          </a:bodyPr>
          <a:lstStyle/>
          <a:p>
            <a:r>
              <a:rPr lang="es-EC" sz="2400" dirty="0" smtClean="0"/>
              <a:t>El sistema actual de la ciudad de Cuenca tanto para agua potable y tratamientos de aguas residuales esta acorde con la problemática de la salud publica y medio ambiental, donde sus </a:t>
            </a:r>
            <a:r>
              <a:rPr lang="es-EC" sz="2400" dirty="0" err="1" smtClean="0"/>
              <a:t>monitoreos</a:t>
            </a:r>
            <a:r>
              <a:rPr lang="es-EC" sz="2400" dirty="0" smtClean="0"/>
              <a:t> continuos hacen que estén tecnificándose, suplementando las necesidades de la ciudad a medida que esta o requiera. </a:t>
            </a:r>
            <a:endParaRPr lang="es-EC"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85860"/>
            <a:ext cx="8229600" cy="4840303"/>
          </a:xfrm>
        </p:spPr>
        <p:txBody>
          <a:bodyPr>
            <a:normAutofit fontScale="92500" lnSpcReduction="20000"/>
          </a:bodyPr>
          <a:lstStyle/>
          <a:p>
            <a:endParaRPr lang="es-ES" dirty="0" smtClean="0"/>
          </a:p>
          <a:p>
            <a:r>
              <a:rPr lang="es-ES" dirty="0" smtClean="0"/>
              <a:t>Las Plantas </a:t>
            </a:r>
            <a:r>
              <a:rPr lang="es-ES" dirty="0"/>
              <a:t>de Potabilización de Agua </a:t>
            </a:r>
            <a:r>
              <a:rPr lang="es-ES" dirty="0" smtClean="0"/>
              <a:t>Potable en la ciudad de Cuenca, </a:t>
            </a:r>
            <a:r>
              <a:rPr lang="es-ES" dirty="0"/>
              <a:t>cuentan con la más alta tecnología y los más rigurosos procedimientos de control de calidad</a:t>
            </a:r>
            <a:r>
              <a:rPr lang="es-ES" dirty="0" smtClean="0"/>
              <a:t>.</a:t>
            </a:r>
          </a:p>
          <a:p>
            <a:r>
              <a:rPr lang="es-ES" b="1" dirty="0"/>
              <a:t>Programa </a:t>
            </a:r>
            <a:r>
              <a:rPr lang="es-ES" b="1" dirty="0" smtClean="0"/>
              <a:t>–ETAPA </a:t>
            </a:r>
            <a:r>
              <a:rPr lang="es-ES" dirty="0"/>
              <a:t>PRCP</a:t>
            </a:r>
            <a:endParaRPr lang="es-EC" dirty="0"/>
          </a:p>
          <a:p>
            <a:r>
              <a:rPr lang="es-ES" dirty="0"/>
              <a:t>Nace de la necesidad de reducir </a:t>
            </a:r>
            <a:r>
              <a:rPr lang="es-ES" dirty="0" smtClean="0"/>
              <a:t>las </a:t>
            </a:r>
            <a:r>
              <a:rPr lang="es-ES" dirty="0"/>
              <a:t>pérdidas de agua potable en parámetros técnico-económicos aceptables, es decir hasta que la pérdida económica que ellos representen se igualen o sean inferiores a los gastos que significarían reducirlos más.</a:t>
            </a:r>
            <a:endParaRPr lang="es-EC" dirty="0"/>
          </a:p>
          <a:p>
            <a:endParaRPr lang="es-EC" dirty="0"/>
          </a:p>
          <a:p>
            <a:endParaRPr lang="es-EC" dirty="0"/>
          </a:p>
          <a:p>
            <a:endParaRPr lang="es-EC" dirty="0"/>
          </a:p>
        </p:txBody>
      </p:sp>
      <p:pic>
        <p:nvPicPr>
          <p:cNvPr id="5" name="3 Marcador de contenido"/>
          <p:cNvPicPr>
            <a:picLocks/>
          </p:cNvPicPr>
          <p:nvPr/>
        </p:nvPicPr>
        <p:blipFill>
          <a:blip r:embed="rId2"/>
          <a:srcRect/>
          <a:stretch>
            <a:fillRect/>
          </a:stretch>
        </p:blipFill>
        <p:spPr bwMode="auto">
          <a:xfrm>
            <a:off x="6334476" y="0"/>
            <a:ext cx="2809524" cy="178142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457200" y="142852"/>
            <a:ext cx="8229600" cy="6715148"/>
          </a:xfrm>
        </p:spPr>
        <p:txBody>
          <a:bodyPr>
            <a:normAutofit fontScale="55000" lnSpcReduction="20000"/>
          </a:bodyPr>
          <a:lstStyle/>
          <a:p>
            <a:pPr>
              <a:buNone/>
            </a:pPr>
            <a:r>
              <a:rPr lang="es-ES" b="1" dirty="0"/>
              <a:t>Objetivos generales</a:t>
            </a:r>
            <a:endParaRPr lang="es-EC" dirty="0"/>
          </a:p>
          <a:p>
            <a:pPr lvl="0"/>
            <a:r>
              <a:rPr lang="es-ES" dirty="0"/>
              <a:t>Atender </a:t>
            </a:r>
            <a:r>
              <a:rPr lang="es-ES" dirty="0" smtClean="0"/>
              <a:t>demandas.</a:t>
            </a:r>
            <a:endParaRPr lang="es-EC" dirty="0"/>
          </a:p>
          <a:p>
            <a:pPr lvl="0"/>
            <a:r>
              <a:rPr lang="es-ES" dirty="0"/>
              <a:t>Extender cobertura a zonas marginales. </a:t>
            </a:r>
            <a:endParaRPr lang="es-EC" dirty="0"/>
          </a:p>
          <a:p>
            <a:pPr lvl="0"/>
            <a:r>
              <a:rPr lang="es-ES" dirty="0" smtClean="0"/>
              <a:t>Propiciar </a:t>
            </a:r>
            <a:r>
              <a:rPr lang="es-ES" dirty="0"/>
              <a:t>una mayor equidad social en la distribución y cobro del agua. </a:t>
            </a:r>
            <a:endParaRPr lang="es-EC" dirty="0"/>
          </a:p>
          <a:p>
            <a:pPr lvl="0"/>
            <a:r>
              <a:rPr lang="es-ES" dirty="0"/>
              <a:t>Procurar el uso eficiente del agua entre la población. </a:t>
            </a:r>
            <a:endParaRPr lang="es-EC" dirty="0"/>
          </a:p>
          <a:p>
            <a:pPr>
              <a:buNone/>
            </a:pPr>
            <a:r>
              <a:rPr lang="es-EC" dirty="0"/>
              <a:t> </a:t>
            </a:r>
          </a:p>
          <a:p>
            <a:pPr>
              <a:buNone/>
            </a:pPr>
            <a:r>
              <a:rPr lang="es-ES" b="1" dirty="0"/>
              <a:t>Objetivos específicos</a:t>
            </a:r>
            <a:endParaRPr lang="es-EC" dirty="0"/>
          </a:p>
          <a:p>
            <a:pPr lvl="0"/>
            <a:r>
              <a:rPr lang="es-ES" dirty="0" smtClean="0"/>
              <a:t>Optimizar </a:t>
            </a:r>
            <a:r>
              <a:rPr lang="es-ES" dirty="0"/>
              <a:t>el funcionamiento del sistema durante su vida útil. </a:t>
            </a:r>
            <a:endParaRPr lang="es-EC" dirty="0"/>
          </a:p>
          <a:p>
            <a:pPr lvl="0"/>
            <a:r>
              <a:rPr lang="es-ES" dirty="0"/>
              <a:t>Reducir los costos de producción y distribución del agua. </a:t>
            </a:r>
            <a:endParaRPr lang="es-EC" dirty="0"/>
          </a:p>
          <a:p>
            <a:pPr lvl="0"/>
            <a:r>
              <a:rPr lang="es-ES" dirty="0"/>
              <a:t>Sectorización y </a:t>
            </a:r>
            <a:r>
              <a:rPr lang="es-ES" dirty="0" err="1"/>
              <a:t>Subsectorización</a:t>
            </a:r>
            <a:r>
              <a:rPr lang="es-ES" dirty="0"/>
              <a:t> de la red de distribución. </a:t>
            </a:r>
            <a:endParaRPr lang="es-EC" dirty="0"/>
          </a:p>
          <a:p>
            <a:pPr lvl="0"/>
            <a:r>
              <a:rPr lang="es-ES" dirty="0"/>
              <a:t>Vigilancia permanente de la red de distribución en cuanto a identificación de zonas críticas </a:t>
            </a:r>
            <a:r>
              <a:rPr lang="es-ES" dirty="0" smtClean="0"/>
              <a:t>y </a:t>
            </a:r>
            <a:r>
              <a:rPr lang="es-ES" dirty="0"/>
              <a:t>fugas</a:t>
            </a:r>
            <a:r>
              <a:rPr lang="es-ES" dirty="0" smtClean="0"/>
              <a:t>.</a:t>
            </a:r>
          </a:p>
          <a:p>
            <a:pPr>
              <a:buNone/>
            </a:pPr>
            <a:endParaRPr lang="es-ES" b="1" dirty="0" smtClean="0"/>
          </a:p>
          <a:p>
            <a:pPr>
              <a:buNone/>
            </a:pPr>
            <a:r>
              <a:rPr lang="es-ES" b="1" dirty="0" smtClean="0"/>
              <a:t>Actividades programadas</a:t>
            </a:r>
            <a:r>
              <a:rPr lang="es-ES" dirty="0" smtClean="0"/>
              <a:t> </a:t>
            </a:r>
            <a:endParaRPr lang="es-EC" dirty="0" smtClean="0"/>
          </a:p>
          <a:p>
            <a:pPr lvl="0"/>
            <a:r>
              <a:rPr lang="es-ES" dirty="0" smtClean="0"/>
              <a:t>Reducción a valores próximos al 30% para el año 2010. </a:t>
            </a:r>
            <a:endParaRPr lang="es-EC" dirty="0" smtClean="0"/>
          </a:p>
          <a:p>
            <a:pPr lvl="0"/>
            <a:r>
              <a:rPr lang="es-ES" dirty="0" smtClean="0"/>
              <a:t>Participación </a:t>
            </a:r>
            <a:r>
              <a:rPr lang="es-ES" dirty="0"/>
              <a:t>en la actualización de catastro de redes de distribución. </a:t>
            </a:r>
            <a:endParaRPr lang="es-EC" dirty="0"/>
          </a:p>
          <a:p>
            <a:pPr lvl="0"/>
            <a:r>
              <a:rPr lang="es-ES" dirty="0"/>
              <a:t>Seguimiento a </a:t>
            </a:r>
            <a:r>
              <a:rPr lang="es-ES" dirty="0" err="1"/>
              <a:t>macromedidores</a:t>
            </a:r>
            <a:r>
              <a:rPr lang="es-ES" dirty="0"/>
              <a:t> de reservas y plantas de tratamiento. </a:t>
            </a:r>
            <a:endParaRPr lang="es-EC" dirty="0"/>
          </a:p>
          <a:p>
            <a:pPr lvl="0"/>
            <a:r>
              <a:rPr lang="es-ES" dirty="0" smtClean="0"/>
              <a:t>Sectorización </a:t>
            </a:r>
            <a:r>
              <a:rPr lang="es-ES" dirty="0"/>
              <a:t>y </a:t>
            </a:r>
            <a:r>
              <a:rPr lang="es-ES" dirty="0" err="1"/>
              <a:t>Subsectorización</a:t>
            </a:r>
            <a:r>
              <a:rPr lang="es-ES" dirty="0"/>
              <a:t> de la red de distribución. </a:t>
            </a:r>
            <a:endParaRPr lang="es-EC" dirty="0"/>
          </a:p>
          <a:p>
            <a:pPr lvl="0"/>
            <a:r>
              <a:rPr lang="es-ES" dirty="0"/>
              <a:t>Supervisión de reportes de operación y mantenimiento, centros de reservas y plantas. </a:t>
            </a:r>
            <a:endParaRPr lang="es-EC" dirty="0"/>
          </a:p>
          <a:p>
            <a:pPr lvl="0"/>
            <a:r>
              <a:rPr lang="es-ES" dirty="0"/>
              <a:t>Supervisión y seguimiento a grandes consumidores. </a:t>
            </a:r>
            <a:endParaRPr lang="es-EC" dirty="0"/>
          </a:p>
          <a:p>
            <a:pPr lvl="0"/>
            <a:r>
              <a:rPr lang="es-ES" dirty="0"/>
              <a:t>Seguimiento del Programa de Cambio y Reubicación de medidores. </a:t>
            </a:r>
            <a:endParaRPr lang="es-EC" dirty="0"/>
          </a:p>
          <a:p>
            <a:pPr lvl="0"/>
            <a:r>
              <a:rPr lang="es-ES" dirty="0"/>
              <a:t>Mantenimiento y Control de </a:t>
            </a:r>
            <a:r>
              <a:rPr lang="es-ES" dirty="0" err="1"/>
              <a:t>micromedidores</a:t>
            </a:r>
            <a:r>
              <a:rPr lang="es-ES" dirty="0"/>
              <a:t> (Laboratorio). </a:t>
            </a:r>
            <a:endParaRPr lang="es-EC" dirty="0"/>
          </a:p>
          <a:p>
            <a:pPr lvl="0"/>
            <a:r>
              <a:rPr lang="es-ES" dirty="0"/>
              <a:t>Control de consumos en </a:t>
            </a:r>
            <a:r>
              <a:rPr lang="es-ES" dirty="0" smtClean="0"/>
              <a:t>usuarios gratuitos</a:t>
            </a:r>
            <a:r>
              <a:rPr lang="es-ES" dirty="0"/>
              <a:t>. </a:t>
            </a:r>
            <a:endParaRPr lang="es-EC"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85728"/>
            <a:ext cx="8229600" cy="6286544"/>
          </a:xfrm>
        </p:spPr>
        <p:txBody>
          <a:bodyPr>
            <a:normAutofit fontScale="55000" lnSpcReduction="20000"/>
          </a:bodyPr>
          <a:lstStyle/>
          <a:p>
            <a:pPr>
              <a:buNone/>
            </a:pPr>
            <a:r>
              <a:rPr lang="es-ES" sz="2500" b="1" u="sng" dirty="0" err="1" smtClean="0"/>
              <a:t>Micromedición</a:t>
            </a:r>
            <a:endParaRPr lang="es-EC" sz="2500" u="sng" dirty="0" smtClean="0"/>
          </a:p>
          <a:p>
            <a:pPr>
              <a:buNone/>
            </a:pPr>
            <a:r>
              <a:rPr lang="es-ES" sz="2500" dirty="0" smtClean="0"/>
              <a:t>Es </a:t>
            </a:r>
            <a:r>
              <a:rPr lang="es-ES" sz="2500" dirty="0"/>
              <a:t>el conjunto de actividades que permiten conocer los volúmenes de agua consumidos por la </a:t>
            </a:r>
            <a:r>
              <a:rPr lang="es-ES" sz="2500" dirty="0" smtClean="0"/>
              <a:t>población, pudiendo </a:t>
            </a:r>
            <a:r>
              <a:rPr lang="es-ES" sz="2500" dirty="0"/>
              <a:t>obtenerse en la actualidad estos datos por: sistema, sector y eventualmente por subsector, además se pueden obtener volúmenes de consumo en las distintas categorías: comercial, residencial, industrial, etc</a:t>
            </a:r>
            <a:r>
              <a:rPr lang="es-ES" sz="2500" dirty="0" smtClean="0"/>
              <a:t>.</a:t>
            </a:r>
            <a:endParaRPr lang="es-EC" sz="2500" dirty="0"/>
          </a:p>
          <a:p>
            <a:pPr>
              <a:buNone/>
            </a:pPr>
            <a:endParaRPr lang="es-ES" sz="2500" b="1" u="sng" dirty="0" smtClean="0"/>
          </a:p>
          <a:p>
            <a:pPr>
              <a:buNone/>
            </a:pPr>
            <a:endParaRPr lang="es-ES" sz="2500" b="1" u="sng" dirty="0"/>
          </a:p>
          <a:p>
            <a:pPr>
              <a:buNone/>
            </a:pPr>
            <a:endParaRPr lang="es-ES" sz="2500" b="1" u="sng" dirty="0" smtClean="0"/>
          </a:p>
          <a:p>
            <a:pPr>
              <a:buNone/>
            </a:pPr>
            <a:endParaRPr lang="es-ES" sz="2500" b="1" u="sng" dirty="0" smtClean="0"/>
          </a:p>
          <a:p>
            <a:pPr>
              <a:buNone/>
            </a:pPr>
            <a:endParaRPr lang="es-ES" sz="2500" b="1" u="sng" dirty="0"/>
          </a:p>
          <a:p>
            <a:pPr>
              <a:buNone/>
            </a:pPr>
            <a:endParaRPr lang="es-ES" sz="2500" b="1" u="sng" dirty="0" smtClean="0"/>
          </a:p>
          <a:p>
            <a:pPr>
              <a:buNone/>
            </a:pPr>
            <a:endParaRPr lang="es-ES" sz="2500" b="1" u="sng" dirty="0"/>
          </a:p>
          <a:p>
            <a:pPr>
              <a:buNone/>
            </a:pPr>
            <a:endParaRPr lang="es-ES" sz="2500" b="1" u="sng" dirty="0" smtClean="0"/>
          </a:p>
          <a:p>
            <a:pPr>
              <a:buNone/>
            </a:pPr>
            <a:endParaRPr lang="es-ES" sz="2500" b="1" u="sng" dirty="0"/>
          </a:p>
          <a:p>
            <a:pPr>
              <a:buNone/>
            </a:pPr>
            <a:endParaRPr lang="es-ES" sz="2500" b="1" u="sng" dirty="0" smtClean="0"/>
          </a:p>
          <a:p>
            <a:pPr>
              <a:buNone/>
            </a:pPr>
            <a:endParaRPr lang="es-ES" sz="2500" b="1" u="sng" dirty="0"/>
          </a:p>
          <a:p>
            <a:pPr>
              <a:buNone/>
            </a:pPr>
            <a:endParaRPr lang="es-ES" sz="2500" b="1" u="sng" dirty="0"/>
          </a:p>
          <a:p>
            <a:pPr>
              <a:buNone/>
            </a:pPr>
            <a:endParaRPr lang="es-ES" sz="2500" b="1" u="sng" dirty="0" smtClean="0"/>
          </a:p>
          <a:p>
            <a:pPr>
              <a:buNone/>
            </a:pPr>
            <a:endParaRPr lang="es-ES" sz="2500" b="1" u="sng" dirty="0"/>
          </a:p>
          <a:p>
            <a:pPr>
              <a:buNone/>
            </a:pPr>
            <a:endParaRPr lang="es-ES" sz="2500" b="1" u="sng" dirty="0" smtClean="0"/>
          </a:p>
          <a:p>
            <a:pPr>
              <a:buNone/>
            </a:pPr>
            <a:r>
              <a:rPr lang="es-ES" sz="2500" b="1" u="sng" dirty="0" err="1" smtClean="0"/>
              <a:t>Macromedición</a:t>
            </a:r>
            <a:endParaRPr lang="es-EC" sz="2500" u="sng" dirty="0"/>
          </a:p>
          <a:p>
            <a:r>
              <a:rPr lang="es-ES" sz="2500" dirty="0"/>
              <a:t>Es la medición de caudales generales entregados a la red de distribución, es decir es la medición de volúmenes entregados a los diferentes sistemas y sectores de distribución, con la finalidad de disponer de los datos precisos necesarios conjuntamente con los de </a:t>
            </a:r>
            <a:r>
              <a:rPr lang="es-ES" sz="2500" dirty="0" err="1"/>
              <a:t>micromedición</a:t>
            </a:r>
            <a:r>
              <a:rPr lang="es-ES" sz="2500" dirty="0"/>
              <a:t>, para evaluar con precisión el IANC% en cada </a:t>
            </a:r>
            <a:r>
              <a:rPr lang="es-ES" sz="2500" dirty="0" smtClean="0"/>
              <a:t>zona</a:t>
            </a:r>
            <a:r>
              <a:rPr lang="es-ES" sz="2500" dirty="0"/>
              <a:t>.</a:t>
            </a:r>
            <a:endParaRPr lang="es-EC" sz="2500" dirty="0" smtClean="0"/>
          </a:p>
          <a:p>
            <a:pPr>
              <a:buNone/>
            </a:pPr>
            <a:r>
              <a:rPr lang="es-EC" sz="2500" dirty="0"/>
              <a:t> </a:t>
            </a:r>
          </a:p>
          <a:p>
            <a:r>
              <a:rPr lang="es-ES" sz="2500" b="1" dirty="0" smtClean="0"/>
              <a:t>IANC</a:t>
            </a:r>
            <a:endParaRPr lang="es-EC" sz="2500" dirty="0"/>
          </a:p>
          <a:p>
            <a:r>
              <a:rPr lang="es-ES" sz="2500" dirty="0"/>
              <a:t>El Índice de Agua No Contabilizada es un parámetro de control por medio del cual se puede conocer la relación entre los volúmenes del agua producida y consumida. </a:t>
            </a:r>
            <a:br>
              <a:rPr lang="es-ES" sz="2500" dirty="0"/>
            </a:br>
            <a:endParaRPr lang="es-ES" sz="2500" dirty="0" smtClean="0"/>
          </a:p>
          <a:p>
            <a:endParaRPr lang="es-EC" dirty="0"/>
          </a:p>
        </p:txBody>
      </p:sp>
      <p:pic>
        <p:nvPicPr>
          <p:cNvPr id="5" name="6 Marcador de contenido"/>
          <p:cNvPicPr>
            <a:picLocks/>
          </p:cNvPicPr>
          <p:nvPr/>
        </p:nvPicPr>
        <p:blipFill>
          <a:blip r:embed="rId2"/>
          <a:srcRect/>
          <a:stretch>
            <a:fillRect/>
          </a:stretch>
        </p:blipFill>
        <p:spPr bwMode="auto">
          <a:xfrm>
            <a:off x="2214546" y="1285860"/>
            <a:ext cx="4786346" cy="307183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Marcador de contenido"/>
          <p:cNvSpPr>
            <a:spLocks noGrp="1"/>
          </p:cNvSpPr>
          <p:nvPr>
            <p:ph sz="half" idx="1"/>
          </p:nvPr>
        </p:nvSpPr>
        <p:spPr>
          <a:xfrm>
            <a:off x="457200" y="857232"/>
            <a:ext cx="4038600" cy="5268931"/>
          </a:xfrm>
        </p:spPr>
        <p:txBody>
          <a:bodyPr/>
          <a:lstStyle/>
          <a:p>
            <a:r>
              <a:rPr lang="es-EC" b="1" dirty="0" smtClean="0"/>
              <a:t>Producción (Plantas) Año 2007</a:t>
            </a:r>
          </a:p>
          <a:p>
            <a:endParaRPr lang="es-EC" dirty="0"/>
          </a:p>
        </p:txBody>
      </p:sp>
      <p:sp>
        <p:nvSpPr>
          <p:cNvPr id="11" name="10 Marcador de contenido"/>
          <p:cNvSpPr>
            <a:spLocks noGrp="1"/>
          </p:cNvSpPr>
          <p:nvPr>
            <p:ph sz="half" idx="2"/>
          </p:nvPr>
        </p:nvSpPr>
        <p:spPr>
          <a:xfrm>
            <a:off x="5357818" y="785794"/>
            <a:ext cx="3328982" cy="5340369"/>
          </a:xfrm>
        </p:spPr>
        <p:txBody>
          <a:bodyPr/>
          <a:lstStyle/>
          <a:p>
            <a:pPr>
              <a:buNone/>
            </a:pPr>
            <a:r>
              <a:rPr lang="es-EC" b="1" dirty="0" smtClean="0"/>
              <a:t>    Índice de agua no contabilizada</a:t>
            </a:r>
          </a:p>
          <a:p>
            <a:endParaRPr lang="es-EC" dirty="0"/>
          </a:p>
        </p:txBody>
      </p:sp>
      <p:pic>
        <p:nvPicPr>
          <p:cNvPr id="12" name="Picture 2"/>
          <p:cNvPicPr>
            <a:picLocks noChangeAspect="1" noChangeArrowheads="1"/>
          </p:cNvPicPr>
          <p:nvPr/>
        </p:nvPicPr>
        <p:blipFill>
          <a:blip r:embed="rId2"/>
          <a:srcRect/>
          <a:stretch>
            <a:fillRect/>
          </a:stretch>
        </p:blipFill>
        <p:spPr bwMode="auto">
          <a:xfrm>
            <a:off x="5715008" y="2500306"/>
            <a:ext cx="3164060" cy="3286148"/>
          </a:xfrm>
          <a:prstGeom prst="rect">
            <a:avLst/>
          </a:prstGeom>
          <a:noFill/>
          <a:ln w="9525">
            <a:noFill/>
            <a:miter lim="800000"/>
            <a:headEnd/>
            <a:tailEnd/>
          </a:ln>
        </p:spPr>
      </p:pic>
      <p:pic>
        <p:nvPicPr>
          <p:cNvPr id="2053" name="Picture 5"/>
          <p:cNvPicPr>
            <a:picLocks noChangeAspect="1" noChangeArrowheads="1"/>
          </p:cNvPicPr>
          <p:nvPr/>
        </p:nvPicPr>
        <p:blipFill>
          <a:blip r:embed="rId3"/>
          <a:srcRect/>
          <a:stretch>
            <a:fillRect/>
          </a:stretch>
        </p:blipFill>
        <p:spPr bwMode="auto">
          <a:xfrm>
            <a:off x="142844" y="2643182"/>
            <a:ext cx="5429256" cy="321471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sz="half" idx="1"/>
          </p:nvPr>
        </p:nvSpPr>
        <p:spPr>
          <a:xfrm>
            <a:off x="457200" y="857232"/>
            <a:ext cx="4543428" cy="5268931"/>
          </a:xfrm>
        </p:spPr>
        <p:txBody>
          <a:bodyPr>
            <a:normAutofit fontScale="70000" lnSpcReduction="20000"/>
          </a:bodyPr>
          <a:lstStyle/>
          <a:p>
            <a:pPr algn="just"/>
            <a:r>
              <a:rPr lang="es-ES" b="1" u="sng" dirty="0" smtClean="0"/>
              <a:t>COMO SE DETERMINA EL INDICE DE PÉRDIDAS IANC%</a:t>
            </a:r>
            <a:r>
              <a:rPr lang="es-ES" dirty="0" smtClean="0"/>
              <a:t/>
            </a:r>
            <a:br>
              <a:rPr lang="es-ES" dirty="0" smtClean="0"/>
            </a:br>
            <a:r>
              <a:rPr lang="es-ES" dirty="0" err="1" smtClean="0"/>
              <a:t>Vp</a:t>
            </a:r>
            <a:r>
              <a:rPr lang="es-ES" dirty="0" smtClean="0"/>
              <a:t>=	 volumen producido o 	</a:t>
            </a:r>
            <a:r>
              <a:rPr lang="es-ES" dirty="0" err="1" smtClean="0"/>
              <a:t>macromedido</a:t>
            </a:r>
            <a:r>
              <a:rPr lang="es-ES" dirty="0" smtClean="0"/>
              <a:t>: distribuido 	desde plantas y/o reservas</a:t>
            </a:r>
          </a:p>
          <a:p>
            <a:pPr algn="just">
              <a:buNone/>
            </a:pPr>
            <a:r>
              <a:rPr lang="es-ES" dirty="0"/>
              <a:t>	</a:t>
            </a:r>
            <a:r>
              <a:rPr lang="es-ES" dirty="0" err="1" smtClean="0"/>
              <a:t>Vm</a:t>
            </a:r>
            <a:r>
              <a:rPr lang="es-ES" dirty="0" smtClean="0"/>
              <a:t>=	 volumen </a:t>
            </a:r>
            <a:r>
              <a:rPr lang="es-ES" dirty="0" err="1" smtClean="0"/>
              <a:t>micromedido</a:t>
            </a:r>
            <a:r>
              <a:rPr lang="es-ES" dirty="0" smtClean="0"/>
              <a:t/>
            </a:r>
            <a:br>
              <a:rPr lang="es-ES" dirty="0" smtClean="0"/>
            </a:br>
            <a:r>
              <a:rPr lang="es-ES" dirty="0" smtClean="0"/>
              <a:t>Ve= 	volumen estimado</a:t>
            </a:r>
          </a:p>
          <a:p>
            <a:pPr algn="just">
              <a:buNone/>
            </a:pPr>
            <a:endParaRPr lang="es-EC" dirty="0" smtClean="0"/>
          </a:p>
          <a:p>
            <a:pPr algn="just">
              <a:buNone/>
            </a:pPr>
            <a:endParaRPr lang="es-EC" dirty="0" smtClean="0"/>
          </a:p>
          <a:p>
            <a:pPr algn="just"/>
            <a:r>
              <a:rPr lang="es-EC" dirty="0" smtClean="0"/>
              <a:t> </a:t>
            </a:r>
            <a:r>
              <a:rPr lang="es-ES" b="1" u="sng" dirty="0" smtClean="0"/>
              <a:t>VOLUMEN ESTIMADO Ve</a:t>
            </a:r>
            <a:r>
              <a:rPr lang="es-ES" dirty="0" smtClean="0"/>
              <a:t/>
            </a:r>
            <a:br>
              <a:rPr lang="es-ES" dirty="0" smtClean="0"/>
            </a:br>
            <a:r>
              <a:rPr lang="es-ES" dirty="0" smtClean="0"/>
              <a:t>Corresponde al Volumen de Agua que es utilizado por los usuarios, pero no medido por la Institución: </a:t>
            </a:r>
            <a:endParaRPr lang="es-EC" dirty="0" smtClean="0"/>
          </a:p>
          <a:p>
            <a:pPr lvl="0" algn="just"/>
            <a:r>
              <a:rPr lang="es-ES" dirty="0" smtClean="0"/>
              <a:t>Casas Cerradas </a:t>
            </a:r>
            <a:endParaRPr lang="es-EC" dirty="0" smtClean="0"/>
          </a:p>
          <a:p>
            <a:pPr lvl="0" algn="just"/>
            <a:r>
              <a:rPr lang="es-ES" dirty="0" smtClean="0"/>
              <a:t>Medidores Dañados o Detenidos </a:t>
            </a:r>
            <a:endParaRPr lang="es-EC" dirty="0" smtClean="0"/>
          </a:p>
          <a:p>
            <a:pPr lvl="0" algn="just"/>
            <a:r>
              <a:rPr lang="es-ES" dirty="0" smtClean="0"/>
              <a:t>Locales Sin Medidor </a:t>
            </a:r>
            <a:endParaRPr lang="es-EC" dirty="0" smtClean="0"/>
          </a:p>
          <a:p>
            <a:pPr lvl="0" algn="just"/>
            <a:r>
              <a:rPr lang="es-ES" dirty="0" smtClean="0"/>
              <a:t>Usos Operacionales (lavado y vaciado de redes, Reservas) </a:t>
            </a:r>
            <a:endParaRPr lang="es-EC" dirty="0" smtClean="0"/>
          </a:p>
          <a:p>
            <a:pPr algn="just"/>
            <a:r>
              <a:rPr lang="es-ES" dirty="0" smtClean="0"/>
              <a:t>Usos de Agua en Hidrantes (Incendio, Aseo de parques, etc.)</a:t>
            </a:r>
            <a:endParaRPr lang="es-EC" dirty="0"/>
          </a:p>
        </p:txBody>
      </p:sp>
      <p:pic>
        <p:nvPicPr>
          <p:cNvPr id="10" name="9 Marcador de contenido"/>
          <p:cNvPicPr>
            <a:picLocks noGrp="1"/>
          </p:cNvPicPr>
          <p:nvPr>
            <p:ph sz="half" idx="2"/>
          </p:nvPr>
        </p:nvPicPr>
        <p:blipFill>
          <a:blip r:embed="rId2"/>
          <a:srcRect/>
          <a:stretch>
            <a:fillRect/>
          </a:stretch>
        </p:blipFill>
        <p:spPr bwMode="auto">
          <a:xfrm>
            <a:off x="5519881" y="2786058"/>
            <a:ext cx="2552582" cy="132480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71480"/>
            <a:ext cx="8229600" cy="5786478"/>
          </a:xfrm>
        </p:spPr>
        <p:txBody>
          <a:bodyPr>
            <a:normAutofit fontScale="62500" lnSpcReduction="20000"/>
          </a:bodyPr>
          <a:lstStyle/>
          <a:p>
            <a:r>
              <a:rPr lang="es-ES" b="1" dirty="0"/>
              <a:t>Situación Actual (promedio del año 2007</a:t>
            </a:r>
            <a:r>
              <a:rPr lang="es-ES" b="1" dirty="0" smtClean="0"/>
              <a:t>)</a:t>
            </a:r>
          </a:p>
          <a:p>
            <a:pPr>
              <a:buNone/>
            </a:pPr>
            <a:endParaRPr lang="es-EC" sz="2800" dirty="0"/>
          </a:p>
          <a:p>
            <a:pPr lvl="0"/>
            <a:r>
              <a:rPr lang="es-ES" b="1" dirty="0"/>
              <a:t>Plantas de Tratamiento: </a:t>
            </a:r>
            <a:endParaRPr lang="es-EC" sz="4800" dirty="0"/>
          </a:p>
          <a:p>
            <a:pPr lvl="1"/>
            <a:r>
              <a:rPr lang="es-ES" dirty="0"/>
              <a:t>El Cebollar </a:t>
            </a:r>
            <a:r>
              <a:rPr lang="es-ES" dirty="0" err="1"/>
              <a:t>Qmed</a:t>
            </a:r>
            <a:r>
              <a:rPr lang="es-ES" dirty="0"/>
              <a:t>= 587 l/s (1.521.504 m3/mes) </a:t>
            </a:r>
            <a:endParaRPr lang="es-EC" sz="4400" dirty="0"/>
          </a:p>
          <a:p>
            <a:pPr lvl="1"/>
            <a:r>
              <a:rPr lang="en-US" dirty="0" err="1"/>
              <a:t>Tixán</a:t>
            </a:r>
            <a:r>
              <a:rPr lang="en-US" dirty="0"/>
              <a:t> </a:t>
            </a:r>
            <a:r>
              <a:rPr lang="en-US" dirty="0" err="1"/>
              <a:t>Qmed</a:t>
            </a:r>
            <a:r>
              <a:rPr lang="en-US" dirty="0"/>
              <a:t>= 541 l/s (1.402.272 m3/</a:t>
            </a:r>
            <a:r>
              <a:rPr lang="en-US" dirty="0" err="1"/>
              <a:t>mes</a:t>
            </a:r>
            <a:r>
              <a:rPr lang="en-US" dirty="0"/>
              <a:t>) </a:t>
            </a:r>
            <a:endParaRPr lang="es-EC" sz="4400" dirty="0"/>
          </a:p>
          <a:p>
            <a:pPr lvl="1"/>
            <a:r>
              <a:rPr lang="en-US" dirty="0"/>
              <a:t>TOTAL </a:t>
            </a:r>
            <a:r>
              <a:rPr lang="en-US" dirty="0" err="1"/>
              <a:t>Qmed</a:t>
            </a:r>
            <a:r>
              <a:rPr lang="en-US" dirty="0"/>
              <a:t> = 1.128 l/s (2.923.776 m3/</a:t>
            </a:r>
            <a:r>
              <a:rPr lang="en-US" dirty="0" err="1"/>
              <a:t>mes</a:t>
            </a:r>
            <a:r>
              <a:rPr lang="en-US" dirty="0"/>
              <a:t>) </a:t>
            </a:r>
            <a:endParaRPr lang="en-US" dirty="0" smtClean="0"/>
          </a:p>
          <a:p>
            <a:pPr lvl="1">
              <a:buNone/>
            </a:pPr>
            <a:endParaRPr lang="es-EC" sz="4400" dirty="0"/>
          </a:p>
          <a:p>
            <a:pPr lvl="0"/>
            <a:r>
              <a:rPr lang="es-ES" b="1" dirty="0"/>
              <a:t>Centros de Reserva:</a:t>
            </a:r>
            <a:r>
              <a:rPr lang="es-ES" dirty="0"/>
              <a:t> </a:t>
            </a:r>
            <a:endParaRPr lang="es-EC" sz="4800" dirty="0"/>
          </a:p>
          <a:p>
            <a:pPr lvl="1"/>
            <a:r>
              <a:rPr lang="es-ES" dirty="0"/>
              <a:t>Sistema </a:t>
            </a:r>
            <a:r>
              <a:rPr lang="es-ES" dirty="0" err="1"/>
              <a:t>Tomebamba</a:t>
            </a:r>
            <a:r>
              <a:rPr lang="es-ES" dirty="0"/>
              <a:t>: 6 centros, capacidad total= 26.000 m3 </a:t>
            </a:r>
            <a:endParaRPr lang="es-EC" sz="4400" dirty="0"/>
          </a:p>
          <a:p>
            <a:pPr lvl="1"/>
            <a:r>
              <a:rPr lang="es-ES" dirty="0"/>
              <a:t>Sistema </a:t>
            </a:r>
            <a:r>
              <a:rPr lang="es-ES" dirty="0" err="1"/>
              <a:t>Machángara</a:t>
            </a:r>
            <a:r>
              <a:rPr lang="es-ES" dirty="0"/>
              <a:t>: 11 centros, capacidad total= 42.000 m3 </a:t>
            </a:r>
            <a:endParaRPr lang="es-ES" dirty="0" smtClean="0"/>
          </a:p>
          <a:p>
            <a:pPr lvl="1">
              <a:buNone/>
            </a:pPr>
            <a:endParaRPr lang="es-EC" sz="4400" dirty="0"/>
          </a:p>
          <a:p>
            <a:pPr lvl="0"/>
            <a:r>
              <a:rPr lang="es-ES" b="1" dirty="0"/>
              <a:t>Redes de Distribución:</a:t>
            </a:r>
            <a:r>
              <a:rPr lang="es-ES" dirty="0"/>
              <a:t> </a:t>
            </a:r>
            <a:endParaRPr lang="es-EC" sz="4800" dirty="0"/>
          </a:p>
          <a:p>
            <a:pPr lvl="1"/>
            <a:r>
              <a:rPr lang="es-ES" dirty="0"/>
              <a:t>Zonas de presión o distribución sistemas </a:t>
            </a:r>
            <a:r>
              <a:rPr lang="es-ES" dirty="0" err="1"/>
              <a:t>Tomebamba</a:t>
            </a:r>
            <a:r>
              <a:rPr lang="es-ES" dirty="0"/>
              <a:t> y </a:t>
            </a:r>
            <a:r>
              <a:rPr lang="es-ES" dirty="0" err="1"/>
              <a:t>Machángara</a:t>
            </a:r>
            <a:r>
              <a:rPr lang="es-ES" dirty="0"/>
              <a:t>: 21 zonas </a:t>
            </a:r>
            <a:endParaRPr lang="es-EC" sz="4400" dirty="0"/>
          </a:p>
          <a:p>
            <a:pPr lvl="1"/>
            <a:r>
              <a:rPr lang="es-ES" dirty="0"/>
              <a:t>Zonas de distribución otros sistemas: 4 zonas o sistemas </a:t>
            </a:r>
            <a:endParaRPr lang="es-EC" sz="4400" dirty="0"/>
          </a:p>
          <a:p>
            <a:pPr lvl="1"/>
            <a:r>
              <a:rPr lang="es-ES" dirty="0"/>
              <a:t>Área de cobertura: 6.030 Ha (Urbano) </a:t>
            </a:r>
            <a:endParaRPr lang="es-EC" sz="4400" dirty="0"/>
          </a:p>
          <a:p>
            <a:pPr lvl="1"/>
            <a:r>
              <a:rPr lang="es-ES" dirty="0"/>
              <a:t>Longitud de redes sistemas </a:t>
            </a:r>
            <a:r>
              <a:rPr lang="es-ES" dirty="0" err="1"/>
              <a:t>Tomebamba</a:t>
            </a:r>
            <a:r>
              <a:rPr lang="es-ES" dirty="0"/>
              <a:t> y </a:t>
            </a:r>
            <a:r>
              <a:rPr lang="es-ES" dirty="0" err="1"/>
              <a:t>Machángara</a:t>
            </a:r>
            <a:r>
              <a:rPr lang="es-ES" dirty="0"/>
              <a:t>: 990 Km. </a:t>
            </a:r>
            <a:endParaRPr lang="es-EC" sz="4400" dirty="0"/>
          </a:p>
          <a:p>
            <a:pPr lvl="1"/>
            <a:r>
              <a:rPr lang="es-ES" dirty="0"/>
              <a:t>Número de conexiones domiciliarias: 76.751 (Noviembre 2007) </a:t>
            </a:r>
            <a:endParaRPr lang="es-EC" sz="4400" dirty="0"/>
          </a:p>
          <a:p>
            <a:pPr lvl="1"/>
            <a:r>
              <a:rPr lang="es-ES" dirty="0"/>
              <a:t>Presiones: máxima 75 </a:t>
            </a:r>
            <a:r>
              <a:rPr lang="es-ES" dirty="0" err="1"/>
              <a:t>mca</a:t>
            </a:r>
            <a:r>
              <a:rPr lang="es-ES" dirty="0"/>
              <a:t> mínima 15 </a:t>
            </a:r>
            <a:r>
              <a:rPr lang="es-ES" dirty="0" err="1"/>
              <a:t>mca</a:t>
            </a:r>
            <a:r>
              <a:rPr lang="es-ES" dirty="0"/>
              <a:t> </a:t>
            </a:r>
            <a:r>
              <a:rPr lang="es-EC" dirty="0"/>
              <a:t> </a:t>
            </a:r>
          </a:p>
          <a:p>
            <a:endParaRPr lang="es-EC"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EC"/>
          </a:p>
        </p:txBody>
      </p:sp>
      <p:sp>
        <p:nvSpPr>
          <p:cNvPr id="5" name="4 Marcador de contenido"/>
          <p:cNvSpPr>
            <a:spLocks noGrp="1"/>
          </p:cNvSpPr>
          <p:nvPr>
            <p:ph sz="half" idx="1"/>
          </p:nvPr>
        </p:nvSpPr>
        <p:spPr/>
        <p:txBody>
          <a:bodyPr/>
          <a:lstStyle/>
          <a:p>
            <a:r>
              <a:rPr lang="es-EC" dirty="0" smtClean="0"/>
              <a:t>Sector Urbano:</a:t>
            </a:r>
          </a:p>
          <a:p>
            <a:pPr lvl="0"/>
            <a:r>
              <a:rPr lang="es-ES" sz="1100" u="sng" dirty="0">
                <a:hlinkClick r:id="rId2"/>
              </a:rPr>
              <a:t>Planta de Potabilización de El Cebollar</a:t>
            </a:r>
            <a:r>
              <a:rPr lang="es-ES" sz="1100" u="sng" dirty="0"/>
              <a:t> </a:t>
            </a:r>
            <a:endParaRPr lang="es-EC" sz="1100" u="sng" dirty="0"/>
          </a:p>
          <a:p>
            <a:pPr lvl="0"/>
            <a:r>
              <a:rPr lang="es-ES" sz="1100" u="sng" dirty="0">
                <a:hlinkClick r:id="rId3"/>
              </a:rPr>
              <a:t>Planta de Potabilización de </a:t>
            </a:r>
            <a:r>
              <a:rPr lang="es-ES" sz="1100" u="sng" dirty="0" err="1">
                <a:hlinkClick r:id="rId3"/>
              </a:rPr>
              <a:t>Tixán</a:t>
            </a:r>
            <a:endParaRPr lang="es-EC" sz="1100" u="sng" dirty="0"/>
          </a:p>
          <a:p>
            <a:endParaRPr lang="es-EC" dirty="0" smtClean="0"/>
          </a:p>
          <a:p>
            <a:endParaRPr lang="es-EC" dirty="0"/>
          </a:p>
        </p:txBody>
      </p:sp>
      <p:sp>
        <p:nvSpPr>
          <p:cNvPr id="6" name="5 Marcador de contenido"/>
          <p:cNvSpPr>
            <a:spLocks noGrp="1"/>
          </p:cNvSpPr>
          <p:nvPr>
            <p:ph sz="half" idx="2"/>
          </p:nvPr>
        </p:nvSpPr>
        <p:spPr/>
        <p:txBody>
          <a:bodyPr/>
          <a:lstStyle/>
          <a:p>
            <a:r>
              <a:rPr lang="es-EC" dirty="0" smtClean="0"/>
              <a:t>Sector Rural:</a:t>
            </a:r>
          </a:p>
        </p:txBody>
      </p:sp>
      <p:pic>
        <p:nvPicPr>
          <p:cNvPr id="8" name="7 Imagen"/>
          <p:cNvPicPr/>
          <p:nvPr/>
        </p:nvPicPr>
        <p:blipFill>
          <a:blip r:embed="rId4"/>
          <a:srcRect/>
          <a:stretch>
            <a:fillRect/>
          </a:stretch>
        </p:blipFill>
        <p:spPr bwMode="auto">
          <a:xfrm>
            <a:off x="285720" y="2500306"/>
            <a:ext cx="4071966" cy="3571900"/>
          </a:xfrm>
          <a:prstGeom prst="rect">
            <a:avLst/>
          </a:prstGeom>
          <a:noFill/>
          <a:ln w="9525">
            <a:noFill/>
            <a:miter lim="800000"/>
            <a:headEnd/>
            <a:tailEnd/>
          </a:ln>
        </p:spPr>
      </p:pic>
      <p:pic>
        <p:nvPicPr>
          <p:cNvPr id="9" name="Picture 2"/>
          <p:cNvPicPr>
            <a:picLocks noChangeAspect="1" noChangeArrowheads="1"/>
          </p:cNvPicPr>
          <p:nvPr/>
        </p:nvPicPr>
        <p:blipFill>
          <a:blip r:embed="rId5"/>
          <a:srcRect/>
          <a:stretch>
            <a:fillRect/>
          </a:stretch>
        </p:blipFill>
        <p:spPr bwMode="auto">
          <a:xfrm>
            <a:off x="4714876" y="2428868"/>
            <a:ext cx="4071966" cy="3643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sz="half" idx="1"/>
          </p:nvPr>
        </p:nvSpPr>
        <p:spPr>
          <a:xfrm>
            <a:off x="457200" y="642918"/>
            <a:ext cx="4038600" cy="5786478"/>
          </a:xfrm>
        </p:spPr>
        <p:txBody>
          <a:bodyPr>
            <a:normAutofit fontScale="32500" lnSpcReduction="20000"/>
          </a:bodyPr>
          <a:lstStyle/>
          <a:p>
            <a:pPr>
              <a:buNone/>
            </a:pPr>
            <a:r>
              <a:rPr lang="es-ES" sz="4000" b="1" u="sng" dirty="0"/>
              <a:t>SECTOR </a:t>
            </a:r>
            <a:r>
              <a:rPr lang="es-ES" sz="4000" b="1" u="sng" dirty="0" smtClean="0"/>
              <a:t>URBANO</a:t>
            </a:r>
            <a:r>
              <a:rPr lang="es-ES" sz="4000" dirty="0"/>
              <a:t> </a:t>
            </a:r>
            <a:endParaRPr lang="es-EC" sz="4000" dirty="0"/>
          </a:p>
          <a:p>
            <a:pPr>
              <a:buNone/>
            </a:pPr>
            <a:endParaRPr lang="es-ES" sz="3500" b="1" dirty="0" smtClean="0"/>
          </a:p>
          <a:p>
            <a:pPr>
              <a:buNone/>
            </a:pPr>
            <a:r>
              <a:rPr lang="es-ES" sz="4300" b="1" dirty="0" smtClean="0"/>
              <a:t>Producción</a:t>
            </a:r>
            <a:endParaRPr lang="es-EC" sz="4300" dirty="0"/>
          </a:p>
          <a:p>
            <a:r>
              <a:rPr lang="es-ES" sz="4300" dirty="0"/>
              <a:t>Se encuentra concluida la sustitución de los módulos de sedimentación de la Planta de El Cebollar por un monto de US$ 117.933 y la Impermeabilización de los Centros de Reserva de </a:t>
            </a:r>
            <a:r>
              <a:rPr lang="es-ES" sz="4300" dirty="0" err="1"/>
              <a:t>Tixán</a:t>
            </a:r>
            <a:r>
              <a:rPr lang="es-ES" sz="4300" dirty="0"/>
              <a:t> y Miraflores por un monto de US$ 174.277</a:t>
            </a:r>
            <a:r>
              <a:rPr lang="es-ES" sz="4300" dirty="0" smtClean="0"/>
              <a:t>.</a:t>
            </a:r>
            <a:endParaRPr lang="es-EC" sz="4300" dirty="0" smtClean="0"/>
          </a:p>
          <a:p>
            <a:pPr>
              <a:buNone/>
            </a:pPr>
            <a:r>
              <a:rPr lang="es-EC" sz="4300" dirty="0"/>
              <a:t> </a:t>
            </a:r>
          </a:p>
          <a:p>
            <a:pPr>
              <a:buNone/>
            </a:pPr>
            <a:r>
              <a:rPr lang="es-ES" sz="4300" b="1" dirty="0"/>
              <a:t>Ampliación de Sistemas de Agua </a:t>
            </a:r>
            <a:r>
              <a:rPr lang="es-ES" sz="4300" b="1" dirty="0" smtClean="0"/>
              <a:t>Potable</a:t>
            </a:r>
          </a:p>
          <a:p>
            <a:r>
              <a:rPr lang="es-ES" sz="4300" dirty="0" smtClean="0"/>
              <a:t>Se llevan a cabo los trabajos para el tendido de redes en la vía a </a:t>
            </a:r>
            <a:r>
              <a:rPr lang="es-ES" sz="4300" dirty="0" err="1" smtClean="0"/>
              <a:t>Racar</a:t>
            </a:r>
            <a:r>
              <a:rPr lang="es-ES" sz="4300" dirty="0" smtClean="0"/>
              <a:t>, Pan de Azúcar y </a:t>
            </a:r>
            <a:r>
              <a:rPr lang="es-ES" sz="4300" dirty="0" err="1" smtClean="0"/>
              <a:t>Pumayunga</a:t>
            </a:r>
            <a:r>
              <a:rPr lang="es-ES" sz="4300" dirty="0" smtClean="0"/>
              <a:t> por US$ 1’031.643.</a:t>
            </a:r>
            <a:endParaRPr lang="es-EC" sz="4300" dirty="0" smtClean="0"/>
          </a:p>
          <a:p>
            <a:r>
              <a:rPr lang="es-ES" sz="4300" dirty="0" smtClean="0"/>
              <a:t> Se ejecutaron los trabajos de tendido de nuevas redes de distribución por un monto de US$153.151.</a:t>
            </a:r>
            <a:endParaRPr lang="es-EC" sz="4300" dirty="0" smtClean="0"/>
          </a:p>
          <a:p>
            <a:r>
              <a:rPr lang="es-ES" sz="4300" dirty="0" smtClean="0"/>
              <a:t>Se concluyó la conducción de agua potable desde el tanque Ri5 hacia </a:t>
            </a:r>
            <a:r>
              <a:rPr lang="es-ES" sz="4300" dirty="0" err="1" smtClean="0"/>
              <a:t>Zhiquir</a:t>
            </a:r>
            <a:r>
              <a:rPr lang="es-ES" sz="4300" dirty="0" smtClean="0"/>
              <a:t> por US$ 127.934.</a:t>
            </a:r>
            <a:endParaRPr lang="es-EC" sz="4300" dirty="0" smtClean="0"/>
          </a:p>
          <a:p>
            <a:r>
              <a:rPr lang="es-ES" sz="4300" dirty="0" smtClean="0"/>
              <a:t>Está en proceso de contratación la red de distribución </a:t>
            </a:r>
            <a:r>
              <a:rPr lang="es-ES" sz="4300" dirty="0" err="1" smtClean="0"/>
              <a:t>Tixán</a:t>
            </a:r>
            <a:r>
              <a:rPr lang="es-ES" sz="4300" dirty="0" smtClean="0"/>
              <a:t>-Ochoa León por US$219.229.</a:t>
            </a:r>
            <a:endParaRPr lang="es-EC" sz="4300" dirty="0" smtClean="0"/>
          </a:p>
          <a:p>
            <a:r>
              <a:rPr lang="es-ES" sz="4300" dirty="0" smtClean="0"/>
              <a:t>El Directorio de la Empresa autorizó la firma del contrato para la construcción de la variante en la conducción de agua potable </a:t>
            </a:r>
            <a:r>
              <a:rPr lang="es-ES" sz="4300" dirty="0" err="1" smtClean="0"/>
              <a:t>Tixán</a:t>
            </a:r>
            <a:r>
              <a:rPr lang="es-ES" sz="4300" dirty="0" smtClean="0"/>
              <a:t>-Ricaurte por US$ 769.126</a:t>
            </a:r>
            <a:endParaRPr lang="es-EC" sz="4300" dirty="0"/>
          </a:p>
        </p:txBody>
      </p:sp>
      <p:sp>
        <p:nvSpPr>
          <p:cNvPr id="4" name="3 Marcador de contenido"/>
          <p:cNvSpPr>
            <a:spLocks noGrp="1"/>
          </p:cNvSpPr>
          <p:nvPr>
            <p:ph sz="half" idx="2"/>
          </p:nvPr>
        </p:nvSpPr>
        <p:spPr>
          <a:xfrm>
            <a:off x="4648200" y="571480"/>
            <a:ext cx="4038600" cy="5715040"/>
          </a:xfrm>
        </p:spPr>
        <p:txBody>
          <a:bodyPr>
            <a:noAutofit/>
          </a:bodyPr>
          <a:lstStyle/>
          <a:p>
            <a:pPr>
              <a:buNone/>
            </a:pPr>
            <a:r>
              <a:rPr lang="es-ES" sz="1400" b="1" u="sng" dirty="0"/>
              <a:t>SECTOR </a:t>
            </a:r>
            <a:r>
              <a:rPr lang="es-ES" sz="1400" b="1" u="sng" dirty="0" smtClean="0"/>
              <a:t>RURAL</a:t>
            </a:r>
            <a:endParaRPr lang="es-EC" sz="1400" dirty="0" smtClean="0"/>
          </a:p>
          <a:p>
            <a:pPr>
              <a:buNone/>
            </a:pPr>
            <a:endParaRPr lang="es-ES" sz="1400" b="1" dirty="0" smtClean="0"/>
          </a:p>
          <a:p>
            <a:pPr>
              <a:buNone/>
            </a:pPr>
            <a:r>
              <a:rPr lang="es-ES" sz="1200" b="1" dirty="0" smtClean="0"/>
              <a:t>Ampliación de Sistemas de Agua Potable</a:t>
            </a:r>
            <a:endParaRPr lang="es-EC" sz="1200" dirty="0" smtClean="0"/>
          </a:p>
          <a:p>
            <a:r>
              <a:rPr lang="es-ES" sz="1200" dirty="0" smtClean="0"/>
              <a:t>En </a:t>
            </a:r>
            <a:r>
              <a:rPr lang="es-ES" sz="1200" dirty="0"/>
              <a:t>la parroquia </a:t>
            </a:r>
            <a:r>
              <a:rPr lang="es-ES" sz="1200" dirty="0" err="1"/>
              <a:t>Sayausí</a:t>
            </a:r>
            <a:r>
              <a:rPr lang="es-ES" sz="1200" dirty="0"/>
              <a:t> se concluyeron los trabajos de ampliación de redes de distribución de agua potable, por un monto de US$ 128.477. </a:t>
            </a:r>
            <a:endParaRPr lang="es-EC" sz="1200" dirty="0"/>
          </a:p>
          <a:p>
            <a:r>
              <a:rPr lang="es-ES" sz="1200" dirty="0" smtClean="0"/>
              <a:t>En Chaucha </a:t>
            </a:r>
            <a:r>
              <a:rPr lang="es-ES" sz="1200" dirty="0"/>
              <a:t>se construye el sistema de agua potable para el sector de Habas por un monto de US$23.759. </a:t>
            </a:r>
            <a:r>
              <a:rPr lang="es-ES" sz="1200" dirty="0" smtClean="0"/>
              <a:t>. </a:t>
            </a:r>
            <a:endParaRPr lang="es-EC" sz="1200" dirty="0"/>
          </a:p>
          <a:p>
            <a:r>
              <a:rPr lang="es-ES" sz="1200" dirty="0" smtClean="0"/>
              <a:t>Se autorizó </a:t>
            </a:r>
            <a:r>
              <a:rPr lang="es-ES" sz="1200" dirty="0"/>
              <a:t>la firma del contrato para la construcción de la Planta de Agua Potable de </a:t>
            </a:r>
            <a:r>
              <a:rPr lang="es-ES" sz="1200" dirty="0" err="1"/>
              <a:t>Irquis</a:t>
            </a:r>
            <a:r>
              <a:rPr lang="es-ES" sz="1200" dirty="0"/>
              <a:t> por US$ </a:t>
            </a:r>
            <a:r>
              <a:rPr lang="es-ES" sz="1200" dirty="0" smtClean="0"/>
              <a:t>459.986.</a:t>
            </a:r>
            <a:endParaRPr lang="es-EC" sz="1200" dirty="0"/>
          </a:p>
          <a:p>
            <a:r>
              <a:rPr lang="es-ES" sz="1200" dirty="0" smtClean="0"/>
              <a:t>Se </a:t>
            </a:r>
            <a:r>
              <a:rPr lang="es-ES" sz="1200" dirty="0"/>
              <a:t>concluyó la construcción de una reserva de agua potable de 200m3 para la parroquia de </a:t>
            </a:r>
            <a:r>
              <a:rPr lang="es-ES" sz="1200" dirty="0" err="1"/>
              <a:t>Llacao</a:t>
            </a:r>
            <a:r>
              <a:rPr lang="es-ES" sz="1200" dirty="0"/>
              <a:t>, con un presupuesto de US$ </a:t>
            </a:r>
            <a:r>
              <a:rPr lang="es-ES" sz="1200" dirty="0" smtClean="0"/>
              <a:t>50.748</a:t>
            </a:r>
            <a:endParaRPr lang="es-EC" sz="1200" dirty="0"/>
          </a:p>
          <a:p>
            <a:r>
              <a:rPr lang="es-ES" sz="1200" dirty="0" smtClean="0"/>
              <a:t>En </a:t>
            </a:r>
            <a:r>
              <a:rPr lang="es-ES" sz="1200" dirty="0"/>
              <a:t>la parroquia </a:t>
            </a:r>
            <a:r>
              <a:rPr lang="es-ES" sz="1200" dirty="0" err="1"/>
              <a:t>Quingeo</a:t>
            </a:r>
            <a:r>
              <a:rPr lang="es-ES" sz="1200" dirty="0"/>
              <a:t>, se han concluido los trabajos de construcción del sistema de agua para las comunidades de </a:t>
            </a:r>
            <a:r>
              <a:rPr lang="es-ES" sz="1200" dirty="0" err="1"/>
              <a:t>Cochapamba</a:t>
            </a:r>
            <a:r>
              <a:rPr lang="es-ES" sz="1200" dirty="0"/>
              <a:t>, </a:t>
            </a:r>
            <a:r>
              <a:rPr lang="es-ES" sz="1200" dirty="0" err="1"/>
              <a:t>Mollopamba</a:t>
            </a:r>
            <a:r>
              <a:rPr lang="es-ES" sz="1200" dirty="0"/>
              <a:t> y Señor de los Milagros por la suma de US$ 105.930. </a:t>
            </a:r>
            <a:endParaRPr lang="es-EC" sz="1200" dirty="0"/>
          </a:p>
          <a:p>
            <a:r>
              <a:rPr lang="es-ES" sz="1200" dirty="0" smtClean="0"/>
              <a:t>Se </a:t>
            </a:r>
            <a:r>
              <a:rPr lang="es-ES" sz="1200" dirty="0"/>
              <a:t>ha iniciado el proceso de contratación para el tendido de redes de agua potable en el sector Pampas del Zamora de la parroquia </a:t>
            </a:r>
            <a:r>
              <a:rPr lang="es-ES" sz="1200" dirty="0" err="1"/>
              <a:t>Sidcay</a:t>
            </a:r>
            <a:r>
              <a:rPr lang="es-ES" sz="1200" dirty="0"/>
              <a:t>, por un monto de US$ 209.320. </a:t>
            </a:r>
            <a:endParaRPr lang="es-EC" sz="1200" dirty="0"/>
          </a:p>
          <a:p>
            <a:r>
              <a:rPr lang="es-ES" sz="1200" dirty="0" smtClean="0"/>
              <a:t>El </a:t>
            </a:r>
            <a:r>
              <a:rPr lang="es-ES" sz="1200" dirty="0"/>
              <a:t>sector de </a:t>
            </a:r>
            <a:r>
              <a:rPr lang="es-ES" sz="1200" dirty="0" err="1"/>
              <a:t>Challuabamba</a:t>
            </a:r>
            <a:r>
              <a:rPr lang="es-ES" sz="1200" dirty="0"/>
              <a:t> que anteriormente era abastecido por la Planta de </a:t>
            </a:r>
            <a:r>
              <a:rPr lang="es-ES" sz="1200" dirty="0" err="1"/>
              <a:t>Huajibamba</a:t>
            </a:r>
            <a:r>
              <a:rPr lang="es-ES" sz="1200" dirty="0"/>
              <a:t>, al momento recibe el servicio desde la Planta de </a:t>
            </a:r>
            <a:r>
              <a:rPr lang="es-ES" sz="1200" dirty="0" err="1" smtClean="0"/>
              <a:t>Tixán</a:t>
            </a:r>
            <a:r>
              <a:rPr lang="es-ES" sz="1200" dirty="0" smtClean="0"/>
              <a:t>.</a:t>
            </a:r>
            <a:endParaRPr lang="es-EC"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écnic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269</TotalTime>
  <Words>1855</Words>
  <Application>Microsoft Office PowerPoint</Application>
  <PresentationFormat>Presentación en pantalla (4:3)</PresentationFormat>
  <Paragraphs>219</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Técnico</vt:lpstr>
      <vt:lpstr>Escuela Superior Politécnica del Litoral  Diagnóstico de la situación ambiental actual de manejo del sistema de agua potable y aguas residuales de la ciudad de Cuenca.</vt:lpstr>
      <vt:lpstr>Diapositiva 2</vt:lpstr>
      <vt:lpstr>Diapositiva 3</vt:lpstr>
      <vt:lpstr>Diapositiva 4</vt:lpstr>
      <vt:lpstr>Diapositiva 5</vt:lpstr>
      <vt:lpstr>Diapositiva 6</vt:lpstr>
      <vt:lpstr>Diapositiva 7</vt:lpstr>
      <vt:lpstr>Diapositiva 8</vt:lpstr>
      <vt:lpstr>Diapositiva 9</vt:lpstr>
      <vt:lpstr>Monitoreos</vt:lpstr>
      <vt:lpstr>Resultados en mapas temáticos</vt:lpstr>
      <vt:lpstr>Diapositiva 12</vt:lpstr>
      <vt:lpstr>TRATAMIENTOS DE AGUAS RESIDUALES</vt:lpstr>
      <vt:lpstr>Características de la Planta Tratamiento preliminar</vt:lpstr>
      <vt:lpstr>Desarenadores</vt:lpstr>
      <vt:lpstr>Lagunas de aireación</vt:lpstr>
      <vt:lpstr>LAGUNAS FACULTATIVAS</vt:lpstr>
      <vt:lpstr>LAGUNAS DE MADURACION</vt:lpstr>
      <vt:lpstr>Conclusión</vt:lpstr>
    </vt:vector>
  </TitlesOfParts>
  <Company>Xtratech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Diagnóstico de la situación ambiental actual de manejo del sistema de agua potable y aguas residuales de la ciudad de Cuenca.</dc:title>
  <dc:creator>xtratech</dc:creator>
  <cp:lastModifiedBy>xtratech</cp:lastModifiedBy>
  <cp:revision>21</cp:revision>
  <dcterms:created xsi:type="dcterms:W3CDTF">2009-07-02T09:37:35Z</dcterms:created>
  <dcterms:modified xsi:type="dcterms:W3CDTF">2009-07-02T14:07:31Z</dcterms:modified>
</cp:coreProperties>
</file>