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Lst>
  <p:notesMasterIdLst>
    <p:notesMasterId r:id="rId32"/>
  </p:notesMasterIdLst>
  <p:handoutMasterIdLst>
    <p:handoutMasterId r:id="rId33"/>
  </p:handoutMasterIdLst>
  <p:sldIdLst>
    <p:sldId id="256" r:id="rId2"/>
    <p:sldId id="304" r:id="rId3"/>
    <p:sldId id="340" r:id="rId4"/>
    <p:sldId id="351" r:id="rId5"/>
    <p:sldId id="339" r:id="rId6"/>
    <p:sldId id="341" r:id="rId7"/>
    <p:sldId id="342" r:id="rId8"/>
    <p:sldId id="323" r:id="rId9"/>
    <p:sldId id="325" r:id="rId10"/>
    <p:sldId id="345" r:id="rId11"/>
    <p:sldId id="343" r:id="rId12"/>
    <p:sldId id="344" r:id="rId13"/>
    <p:sldId id="329" r:id="rId14"/>
    <p:sldId id="334" r:id="rId15"/>
    <p:sldId id="347" r:id="rId16"/>
    <p:sldId id="348" r:id="rId17"/>
    <p:sldId id="352" r:id="rId18"/>
    <p:sldId id="349" r:id="rId19"/>
    <p:sldId id="350" r:id="rId20"/>
    <p:sldId id="353" r:id="rId21"/>
    <p:sldId id="355" r:id="rId22"/>
    <p:sldId id="357" r:id="rId23"/>
    <p:sldId id="356" r:id="rId24"/>
    <p:sldId id="358" r:id="rId25"/>
    <p:sldId id="359" r:id="rId26"/>
    <p:sldId id="360" r:id="rId27"/>
    <p:sldId id="361" r:id="rId28"/>
    <p:sldId id="362" r:id="rId29"/>
    <p:sldId id="346" r:id="rId30"/>
    <p:sldId id="336"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75" d="100"/>
          <a:sy n="75" d="100"/>
        </p:scale>
        <p:origin x="-444" y="-7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148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C"/>
          </a:p>
        </p:txBody>
      </p:sp>
      <p:sp>
        <p:nvSpPr>
          <p:cNvPr id="280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C"/>
          </a:p>
        </p:txBody>
      </p:sp>
      <p:sp>
        <p:nvSpPr>
          <p:cNvPr id="280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C"/>
          </a:p>
        </p:txBody>
      </p:sp>
      <p:sp>
        <p:nvSpPr>
          <p:cNvPr id="280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FC317E-CBEA-41A0-9882-2920F0056FAE}" type="slidenum">
              <a:rPr lang="es-EC"/>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C"/>
          </a:p>
        </p:txBody>
      </p:sp>
      <p:sp>
        <p:nvSpPr>
          <p:cNvPr id="234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C"/>
          </a:p>
        </p:txBody>
      </p:sp>
      <p:sp>
        <p:nvSpPr>
          <p:cNvPr id="2345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4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234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C"/>
          </a:p>
        </p:txBody>
      </p:sp>
      <p:sp>
        <p:nvSpPr>
          <p:cNvPr id="234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CDFACF-7D8D-4626-9067-AF25A52F8476}" type="slidenum">
              <a:rPr lang="es-EC"/>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914400" y="1524000"/>
            <a:ext cx="7623175" cy="1752600"/>
          </a:xfrm>
        </p:spPr>
        <p:txBody>
          <a:bodyPr/>
          <a:lstStyle>
            <a:lvl1pPr>
              <a:defRPr sz="3600"/>
            </a:lvl1pPr>
          </a:lstStyle>
          <a:p>
            <a:r>
              <a:rPr lang="es-EC" altLang="en-US"/>
              <a:t>Haga clic para cambiar el estilo de título	</a:t>
            </a:r>
          </a:p>
        </p:txBody>
      </p:sp>
      <p:sp>
        <p:nvSpPr>
          <p:cNvPr id="1013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1900"/>
            </a:lvl1pPr>
          </a:lstStyle>
          <a:p>
            <a:r>
              <a:rPr lang="es-EC" altLang="en-US"/>
              <a:t>Haga clic para modificar el estilo de subtítulo del patrón</a:t>
            </a:r>
          </a:p>
        </p:txBody>
      </p:sp>
      <p:sp>
        <p:nvSpPr>
          <p:cNvPr id="101380" name="Rectangle 4"/>
          <p:cNvSpPr>
            <a:spLocks noGrp="1" noChangeArrowheads="1"/>
          </p:cNvSpPr>
          <p:nvPr>
            <p:ph type="dt" sz="half" idx="2"/>
          </p:nvPr>
        </p:nvSpPr>
        <p:spPr/>
        <p:txBody>
          <a:bodyPr/>
          <a:lstStyle>
            <a:lvl1pPr>
              <a:defRPr/>
            </a:lvl1pPr>
          </a:lstStyle>
          <a:p>
            <a:endParaRPr lang="es-EC" altLang="en-US"/>
          </a:p>
        </p:txBody>
      </p:sp>
      <p:sp>
        <p:nvSpPr>
          <p:cNvPr id="101381" name="Rectangle 5"/>
          <p:cNvSpPr>
            <a:spLocks noGrp="1" noChangeArrowheads="1"/>
          </p:cNvSpPr>
          <p:nvPr>
            <p:ph type="ftr" sz="quarter" idx="3"/>
          </p:nvPr>
        </p:nvSpPr>
        <p:spPr>
          <a:xfrm>
            <a:off x="3124200" y="6243638"/>
            <a:ext cx="2895600" cy="457200"/>
          </a:xfrm>
        </p:spPr>
        <p:txBody>
          <a:bodyPr/>
          <a:lstStyle>
            <a:lvl1pPr>
              <a:defRPr/>
            </a:lvl1pPr>
          </a:lstStyle>
          <a:p>
            <a:endParaRPr lang="es-EC" altLang="en-US"/>
          </a:p>
        </p:txBody>
      </p:sp>
      <p:sp>
        <p:nvSpPr>
          <p:cNvPr id="101382" name="Rectangle 6"/>
          <p:cNvSpPr>
            <a:spLocks noGrp="1" noChangeArrowheads="1"/>
          </p:cNvSpPr>
          <p:nvPr>
            <p:ph type="sldNum" sz="quarter" idx="4"/>
          </p:nvPr>
        </p:nvSpPr>
        <p:spPr/>
        <p:txBody>
          <a:bodyPr/>
          <a:lstStyle>
            <a:lvl1pPr>
              <a:defRPr/>
            </a:lvl1pPr>
          </a:lstStyle>
          <a:p>
            <a:fld id="{82A466A8-F50D-4ECF-B2B2-D678A856BD6C}" type="slidenum">
              <a:rPr lang="es-EC" altLang="en-US"/>
              <a:pPr/>
              <a:t>‹Nº›</a:t>
            </a:fld>
            <a:endParaRPr lang="es-EC" altLang="en-US"/>
          </a:p>
        </p:txBody>
      </p:sp>
      <p:sp>
        <p:nvSpPr>
          <p:cNvPr id="10138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s-ES"/>
          </a:p>
        </p:txBody>
      </p:sp>
      <p:sp>
        <p:nvSpPr>
          <p:cNvPr id="1013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5" name="4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lvl1pPr>
              <a:defRPr/>
            </a:lvl1pPr>
          </a:lstStyle>
          <a:p>
            <a:fld id="{D20D7C78-20CD-4EB3-9207-355058D8B9CA}" type="slidenum">
              <a:rPr lang="es-EC" altLang="en-US"/>
              <a:pPr/>
              <a:t>‹Nº›</a:t>
            </a:fld>
            <a:endParaRPr lang="es-EC"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5" name="4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lvl1pPr>
              <a:defRPr/>
            </a:lvl1pPr>
          </a:lstStyle>
          <a:p>
            <a:fld id="{522B7FB2-8C4F-4002-8254-4B1B99816231}" type="slidenum">
              <a:rPr lang="es-EC" altLang="en-US"/>
              <a:pPr/>
              <a:t>‹Nº›</a:t>
            </a:fld>
            <a:endParaRPr lang="es-EC"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8229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3941763"/>
            <a:ext cx="8229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3638"/>
            <a:ext cx="2133600" cy="457200"/>
          </a:xfrm>
        </p:spPr>
        <p:txBody>
          <a:bodyPr/>
          <a:lstStyle>
            <a:lvl1pPr>
              <a:defRPr/>
            </a:lvl1pPr>
          </a:lstStyle>
          <a:p>
            <a:r>
              <a:rPr lang="es-ES"/>
              <a:t>Curso de Limnologia</a:t>
            </a:r>
            <a:endParaRPr lang="es-EC" alt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fld id="{35FEAE15-4EA8-48B1-8FF4-EE0CCFFB7FCF}" type="slidenum">
              <a:rPr lang="es-EC" altLang="en-US"/>
              <a:pPr/>
              <a:t>‹Nº›</a:t>
            </a:fld>
            <a:endParaRPr lang="es-EC"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3638"/>
            <a:ext cx="2133600" cy="457200"/>
          </a:xfrm>
        </p:spPr>
        <p:txBody>
          <a:bodyPr/>
          <a:lstStyle>
            <a:lvl1pPr>
              <a:defRPr/>
            </a:lvl1pPr>
          </a:lstStyle>
          <a:p>
            <a:r>
              <a:rPr lang="es-ES"/>
              <a:t>Curso de Limnologia</a:t>
            </a:r>
            <a:endParaRPr lang="es-EC" alt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fld id="{AC66E589-8B65-40A3-91A9-9852E49C546D}" type="slidenum">
              <a:rPr lang="es-EC" altLang="en-US"/>
              <a:pPr/>
              <a:t>‹Nº›</a:t>
            </a:fld>
            <a:endParaRPr lang="es-EC"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30725"/>
          </a:xfrm>
        </p:spPr>
        <p:txBody>
          <a:bodyPr/>
          <a:lstStyle/>
          <a:p>
            <a:endParaRPr lang="es-ES"/>
          </a:p>
        </p:txBody>
      </p:sp>
      <p:sp>
        <p:nvSpPr>
          <p:cNvPr id="5" name="4 Marcador de fecha"/>
          <p:cNvSpPr>
            <a:spLocks noGrp="1"/>
          </p:cNvSpPr>
          <p:nvPr>
            <p:ph type="dt" sz="half" idx="10"/>
          </p:nvPr>
        </p:nvSpPr>
        <p:spPr>
          <a:xfrm>
            <a:off x="457200" y="6243638"/>
            <a:ext cx="2133600" cy="457200"/>
          </a:xfrm>
        </p:spPr>
        <p:txBody>
          <a:bodyPr/>
          <a:lstStyle>
            <a:lvl1pPr>
              <a:defRPr/>
            </a:lvl1pPr>
          </a:lstStyle>
          <a:p>
            <a:r>
              <a:rPr lang="es-ES"/>
              <a:t>Curso de Limnologia</a:t>
            </a:r>
            <a:endParaRPr lang="es-EC" alt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fld id="{C86000B4-92EC-4F46-A6DC-4F46D3D43D30}" type="slidenum">
              <a:rPr lang="es-EC" altLang="en-US"/>
              <a:pPr/>
              <a:t>‹Nº›</a:t>
            </a:fld>
            <a:endParaRPr lang="es-EC"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gráfico"/>
          <p:cNvSpPr>
            <a:spLocks noGrp="1"/>
          </p:cNvSpPr>
          <p:nvPr>
            <p:ph type="chart" sz="half" idx="2"/>
          </p:nvPr>
        </p:nvSpPr>
        <p:spPr>
          <a:xfrm>
            <a:off x="4648200" y="1600200"/>
            <a:ext cx="4038600" cy="4530725"/>
          </a:xfrm>
        </p:spPr>
        <p:txBody>
          <a:bodyPr/>
          <a:lstStyle/>
          <a:p>
            <a:endParaRPr lang="es-ES"/>
          </a:p>
        </p:txBody>
      </p:sp>
      <p:sp>
        <p:nvSpPr>
          <p:cNvPr id="5" name="4 Marcador de fecha"/>
          <p:cNvSpPr>
            <a:spLocks noGrp="1"/>
          </p:cNvSpPr>
          <p:nvPr>
            <p:ph type="dt" sz="half" idx="10"/>
          </p:nvPr>
        </p:nvSpPr>
        <p:spPr>
          <a:xfrm>
            <a:off x="457200" y="6243638"/>
            <a:ext cx="2133600" cy="457200"/>
          </a:xfrm>
        </p:spPr>
        <p:txBody>
          <a:bodyPr/>
          <a:lstStyle>
            <a:lvl1pPr>
              <a:defRPr/>
            </a:lvl1pPr>
          </a:lstStyle>
          <a:p>
            <a:r>
              <a:rPr lang="es-ES"/>
              <a:t>Curso de Limnologia</a:t>
            </a:r>
            <a:endParaRPr lang="es-EC" alt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fld id="{56F6D664-38A7-4E44-91A6-6A8D46FF35D8}" type="slidenum">
              <a:rPr lang="es-EC" altLang="en-US"/>
              <a:pPr/>
              <a:t>‹Nº›</a:t>
            </a:fld>
            <a:endParaRPr lang="es-EC"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5" name="4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lvl1pPr>
              <a:defRPr/>
            </a:lvl1pPr>
          </a:lstStyle>
          <a:p>
            <a:fld id="{DAA49A60-B85F-43E3-A37A-B2C0DD0F52F7}" type="slidenum">
              <a:rPr lang="es-EC" altLang="en-US"/>
              <a:pPr/>
              <a:t>‹Nº›</a:t>
            </a:fld>
            <a:endParaRPr lang="es-EC"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5" name="4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lvl1pPr>
              <a:defRPr/>
            </a:lvl1pPr>
          </a:lstStyle>
          <a:p>
            <a:fld id="{8182F41E-D3FD-4900-BC77-F4A14E1B119A}" type="slidenum">
              <a:rPr lang="es-EC" altLang="en-US"/>
              <a:pPr/>
              <a:t>‹Nº›</a:t>
            </a:fld>
            <a:endParaRPr lang="es-EC"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6" name="5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p:txBody>
          <a:bodyPr/>
          <a:lstStyle>
            <a:lvl1pPr>
              <a:defRPr/>
            </a:lvl1pPr>
          </a:lstStyle>
          <a:p>
            <a:fld id="{45FD6DB0-E768-4675-8F41-38FF9ED60F73}" type="slidenum">
              <a:rPr lang="es-EC" altLang="en-US"/>
              <a:pPr/>
              <a:t>‹Nº›</a:t>
            </a:fld>
            <a:endParaRPr lang="es-EC"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8" name="7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9" name="8 Marcador de número de diapositiva"/>
          <p:cNvSpPr>
            <a:spLocks noGrp="1"/>
          </p:cNvSpPr>
          <p:nvPr>
            <p:ph type="sldNum" sz="quarter" idx="12"/>
          </p:nvPr>
        </p:nvSpPr>
        <p:spPr/>
        <p:txBody>
          <a:bodyPr/>
          <a:lstStyle>
            <a:lvl1pPr>
              <a:defRPr/>
            </a:lvl1pPr>
          </a:lstStyle>
          <a:p>
            <a:fld id="{12484F27-137E-4098-B7DB-8866459E20AF}" type="slidenum">
              <a:rPr lang="es-EC" altLang="en-US"/>
              <a:pPr/>
              <a:t>‹Nº›</a:t>
            </a:fld>
            <a:endParaRPr lang="es-EC"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4" name="3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5" name="4 Marcador de número de diapositiva"/>
          <p:cNvSpPr>
            <a:spLocks noGrp="1"/>
          </p:cNvSpPr>
          <p:nvPr>
            <p:ph type="sldNum" sz="quarter" idx="12"/>
          </p:nvPr>
        </p:nvSpPr>
        <p:spPr/>
        <p:txBody>
          <a:bodyPr/>
          <a:lstStyle>
            <a:lvl1pPr>
              <a:defRPr/>
            </a:lvl1pPr>
          </a:lstStyle>
          <a:p>
            <a:fld id="{1B787B79-E762-4D27-800F-24996CADF660}" type="slidenum">
              <a:rPr lang="es-EC" altLang="en-US"/>
              <a:pPr/>
              <a:t>‹Nº›</a:t>
            </a:fld>
            <a:endParaRPr lang="es-EC"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3" name="2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4" name="3 Marcador de número de diapositiva"/>
          <p:cNvSpPr>
            <a:spLocks noGrp="1"/>
          </p:cNvSpPr>
          <p:nvPr>
            <p:ph type="sldNum" sz="quarter" idx="12"/>
          </p:nvPr>
        </p:nvSpPr>
        <p:spPr/>
        <p:txBody>
          <a:bodyPr/>
          <a:lstStyle>
            <a:lvl1pPr>
              <a:defRPr/>
            </a:lvl1pPr>
          </a:lstStyle>
          <a:p>
            <a:fld id="{FF2A702D-11CA-48CB-B4B6-45A9290B5220}" type="slidenum">
              <a:rPr lang="es-EC" altLang="en-US"/>
              <a:pPr/>
              <a:t>‹Nº›</a:t>
            </a:fld>
            <a:endParaRPr lang="es-EC"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6" name="5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p:txBody>
          <a:bodyPr/>
          <a:lstStyle>
            <a:lvl1pPr>
              <a:defRPr/>
            </a:lvl1pPr>
          </a:lstStyle>
          <a:p>
            <a:fld id="{F3CFA536-AED3-4D98-82BE-3292F5B4B7D4}" type="slidenum">
              <a:rPr lang="es-EC" altLang="en-US"/>
              <a:pPr/>
              <a:t>‹Nº›</a:t>
            </a:fld>
            <a:endParaRPr lang="es-EC"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r>
              <a:rPr lang="es-ES"/>
              <a:t>Curso de Limnologia</a:t>
            </a:r>
            <a:endParaRPr lang="es-EC" altLang="en-US"/>
          </a:p>
        </p:txBody>
      </p:sp>
      <p:sp>
        <p:nvSpPr>
          <p:cNvPr id="6" name="5 Marcador de pie de página"/>
          <p:cNvSpPr>
            <a:spLocks noGrp="1"/>
          </p:cNvSpPr>
          <p:nvPr>
            <p:ph type="ftr" sz="quarter" idx="11"/>
          </p:nvPr>
        </p:nvSpPr>
        <p:spPr/>
        <p:txBody>
          <a:bodyPr/>
          <a:lstStyle>
            <a:lvl1pPr>
              <a:defRPr/>
            </a:lvl1p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p:txBody>
          <a:bodyPr/>
          <a:lstStyle>
            <a:lvl1pPr>
              <a:defRPr/>
            </a:lvl1pPr>
          </a:lstStyle>
          <a:p>
            <a:fld id="{1BC84FFD-80B4-49E5-A977-A9E1AFEE236A}" type="slidenum">
              <a:rPr lang="es-EC" altLang="en-US"/>
              <a:pPr/>
              <a:t>‹Nº›</a:t>
            </a:fld>
            <a:endParaRPr lang="es-EC"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altLang="en-US" smtClean="0"/>
              <a:t>Haga clic para cambiar el estilo de título	</a:t>
            </a:r>
          </a:p>
        </p:txBody>
      </p:sp>
      <p:sp>
        <p:nvSpPr>
          <p:cNvPr id="10035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altLang="en-US" smtClean="0"/>
              <a:t>Haga clic para modificar el estilo de texto del patrón</a:t>
            </a:r>
          </a:p>
          <a:p>
            <a:pPr lvl="1"/>
            <a:r>
              <a:rPr lang="es-EC" altLang="en-US" smtClean="0"/>
              <a:t>Segundo nivel</a:t>
            </a:r>
          </a:p>
          <a:p>
            <a:pPr lvl="2"/>
            <a:r>
              <a:rPr lang="es-EC" altLang="en-US" smtClean="0"/>
              <a:t>Tercer nivel</a:t>
            </a:r>
          </a:p>
          <a:p>
            <a:pPr lvl="3"/>
            <a:r>
              <a:rPr lang="es-EC" altLang="en-US" smtClean="0"/>
              <a:t>Cuarto nivel</a:t>
            </a:r>
          </a:p>
          <a:p>
            <a:pPr lvl="4"/>
            <a:r>
              <a:rPr lang="es-EC" altLang="en-US" smtClean="0"/>
              <a:t>Quinto nivel</a:t>
            </a:r>
          </a:p>
        </p:txBody>
      </p:sp>
      <p:sp>
        <p:nvSpPr>
          <p:cNvPr id="10035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r>
              <a:rPr lang="es-ES"/>
              <a:t>Curso de Limnologia</a:t>
            </a:r>
            <a:endParaRPr lang="es-EC" altLang="en-US"/>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a:t>Profesor: Jose V. Chang Gómez</a:t>
            </a:r>
            <a:endParaRPr lang="es-EC" altLang="en-US"/>
          </a:p>
        </p:txBody>
      </p:sp>
      <p:sp>
        <p:nvSpPr>
          <p:cNvPr id="10035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54031D28-94D3-4A4F-92D3-165F1C8395C7}" type="slidenum">
              <a:rPr lang="es-EC" altLang="en-US"/>
              <a:pPr/>
              <a:t>‹Nº›</a:t>
            </a:fld>
            <a:endParaRPr lang="es-EC" altLang="en-US"/>
          </a:p>
        </p:txBody>
      </p:sp>
      <p:sp>
        <p:nvSpPr>
          <p:cNvPr id="1003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s-ES"/>
          </a:p>
        </p:txBody>
      </p:sp>
      <p:sp>
        <p:nvSpPr>
          <p:cNvPr id="10036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s-E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timing>
    <p:tnLst>
      <p:par>
        <p:cTn id="1" dur="indefinite" restart="never" nodeType="tmRoot"/>
      </p:par>
    </p:tnLst>
  </p:timing>
  <p:hf hdr="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2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0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16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http://edufuturo.com/imageBDE/EF/11781.voladero2.jpg" TargetMode="External"/><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341438"/>
            <a:ext cx="7997825" cy="2447925"/>
          </a:xfrm>
        </p:spPr>
        <p:txBody>
          <a:bodyPr/>
          <a:lstStyle/>
          <a:p>
            <a:pPr algn="ctr"/>
            <a:r>
              <a:rPr lang="es-ES" sz="2000"/>
              <a:t>ESCUELA SUPERIOR POLITECNICA DEL LITORAL</a:t>
            </a:r>
            <a:br>
              <a:rPr lang="es-ES" sz="2000"/>
            </a:br>
            <a:r>
              <a:rPr lang="es-ES" sz="2000"/>
              <a:t/>
            </a:r>
            <a:br>
              <a:rPr lang="es-ES" sz="2000"/>
            </a:br>
            <a:r>
              <a:rPr lang="es-ES" sz="2000"/>
              <a:t>FACULTAD DE INGENIERIA MARITIMA Y CIENCIAS DEL MAR</a:t>
            </a:r>
            <a:br>
              <a:rPr lang="es-ES" sz="2000"/>
            </a:br>
            <a:r>
              <a:rPr lang="es-ES" sz="2000"/>
              <a:t/>
            </a:r>
            <a:br>
              <a:rPr lang="es-ES" sz="2000"/>
            </a:br>
            <a:r>
              <a:rPr lang="es-ES" sz="2000"/>
              <a:t/>
            </a:r>
            <a:br>
              <a:rPr lang="es-ES" sz="2000"/>
            </a:br>
            <a:r>
              <a:rPr lang="es-ES" sz="2400"/>
              <a:t>LIMNOLOGIA</a:t>
            </a:r>
            <a:r>
              <a:rPr lang="es-ES_tradnl" sz="1400" b="0"/>
              <a:t> </a:t>
            </a:r>
            <a:br>
              <a:rPr lang="es-ES_tradnl" sz="1400" b="0"/>
            </a:br>
            <a:r>
              <a:rPr lang="es-ES_tradnl" sz="1400" b="0"/>
              <a:t/>
            </a:r>
            <a:br>
              <a:rPr lang="es-ES_tradnl" sz="1400" b="0"/>
            </a:br>
            <a:r>
              <a:rPr lang="es-ES_tradnl" sz="1800"/>
              <a:t>Capítulo 4</a:t>
            </a:r>
            <a:endParaRPr lang="es-ES" sz="1800"/>
          </a:p>
        </p:txBody>
      </p:sp>
      <p:sp>
        <p:nvSpPr>
          <p:cNvPr id="2051" name="Rectangle 3"/>
          <p:cNvSpPr>
            <a:spLocks noGrp="1" noChangeArrowheads="1"/>
          </p:cNvSpPr>
          <p:nvPr>
            <p:ph type="subTitle" idx="1"/>
          </p:nvPr>
        </p:nvSpPr>
        <p:spPr>
          <a:xfrm>
            <a:off x="971550" y="4292600"/>
            <a:ext cx="7562850" cy="2089150"/>
          </a:xfrm>
        </p:spPr>
        <p:txBody>
          <a:bodyPr/>
          <a:lstStyle/>
          <a:p>
            <a:pPr algn="ctr"/>
            <a:r>
              <a:rPr lang="es-EC" sz="1400"/>
              <a:t>Preparado por: </a:t>
            </a:r>
          </a:p>
          <a:p>
            <a:pPr algn="ctr"/>
            <a:r>
              <a:rPr lang="es-EC" sz="1400"/>
              <a:t>José Chang Gómez, Ing. M. Sc.</a:t>
            </a:r>
          </a:p>
          <a:p>
            <a:pPr algn="ctr"/>
            <a:r>
              <a:rPr lang="es-EC" sz="1400"/>
              <a:t>E mail: jvchang </a:t>
            </a:r>
            <a:r>
              <a:rPr lang="en-US" sz="1400">
                <a:cs typeface="Arial" charset="0"/>
              </a:rPr>
              <a:t>@ espol.edu.ec</a:t>
            </a:r>
          </a:p>
          <a:p>
            <a:pPr algn="ctr"/>
            <a:endParaRPr lang="es-EC" sz="1400"/>
          </a:p>
          <a:p>
            <a:pPr algn="ctr"/>
            <a:endParaRPr lang="es-EC" sz="1800"/>
          </a:p>
          <a:p>
            <a:pPr algn="ctr"/>
            <a:r>
              <a:rPr lang="es-EC" sz="1400"/>
              <a:t>II Término 2005</a:t>
            </a:r>
          </a:p>
          <a:p>
            <a:pPr algn="ctr"/>
            <a:r>
              <a:rPr lang="es-EC" sz="1400"/>
              <a:t>Guayaquil - Ecuador</a:t>
            </a:r>
          </a:p>
        </p:txBody>
      </p:sp>
      <p:pic>
        <p:nvPicPr>
          <p:cNvPr id="2052" name="Picture 4" descr="index_r36_c2"/>
          <p:cNvPicPr>
            <a:picLocks noChangeAspect="1" noChangeArrowheads="1"/>
          </p:cNvPicPr>
          <p:nvPr/>
        </p:nvPicPr>
        <p:blipFill>
          <a:blip r:embed="rId2"/>
          <a:srcRect/>
          <a:stretch>
            <a:fillRect/>
          </a:stretch>
        </p:blipFill>
        <p:spPr bwMode="auto">
          <a:xfrm>
            <a:off x="900113" y="2708275"/>
            <a:ext cx="1081087" cy="1036638"/>
          </a:xfrm>
          <a:prstGeom prst="rect">
            <a:avLst/>
          </a:prstGeom>
          <a:noFill/>
        </p:spPr>
      </p:pic>
      <p:pic>
        <p:nvPicPr>
          <p:cNvPr id="2053" name="Picture 5" descr="logo_facultad"/>
          <p:cNvPicPr>
            <a:picLocks noChangeAspect="1" noChangeArrowheads="1"/>
          </p:cNvPicPr>
          <p:nvPr/>
        </p:nvPicPr>
        <p:blipFill>
          <a:blip r:embed="rId3"/>
          <a:srcRect/>
          <a:stretch>
            <a:fillRect/>
          </a:stretch>
        </p:blipFill>
        <p:spPr bwMode="auto">
          <a:xfrm>
            <a:off x="7092950" y="2636838"/>
            <a:ext cx="876300" cy="1079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fecha"/>
          <p:cNvSpPr>
            <a:spLocks noGrp="1"/>
          </p:cNvSpPr>
          <p:nvPr>
            <p:ph type="dt" sz="half" idx="10"/>
          </p:nvPr>
        </p:nvSpPr>
        <p:spPr/>
        <p:txBody>
          <a:bodyPr/>
          <a:lstStyle/>
          <a:p>
            <a:r>
              <a:rPr lang="es-ES"/>
              <a:t>Curso de Limnologia</a:t>
            </a:r>
            <a:endParaRPr lang="es-EC" altLang="en-US"/>
          </a:p>
        </p:txBody>
      </p:sp>
      <p:sp>
        <p:nvSpPr>
          <p:cNvPr id="7" name="5 Marcador de pie de página"/>
          <p:cNvSpPr>
            <a:spLocks noGrp="1"/>
          </p:cNvSpPr>
          <p:nvPr>
            <p:ph type="ftr" sz="quarter" idx="11"/>
          </p:nvPr>
        </p:nvSpPr>
        <p:spPr/>
        <p:txBody>
          <a:bodyPr/>
          <a:lstStyle/>
          <a:p>
            <a:r>
              <a:rPr lang="en-US" altLang="en-US"/>
              <a:t>Profesor: Jose V. Chang Gómez</a:t>
            </a:r>
            <a:endParaRPr lang="es-EC" altLang="en-US"/>
          </a:p>
        </p:txBody>
      </p:sp>
      <p:sp>
        <p:nvSpPr>
          <p:cNvPr id="8" name="6 Marcador de número de diapositiva"/>
          <p:cNvSpPr>
            <a:spLocks noGrp="1"/>
          </p:cNvSpPr>
          <p:nvPr>
            <p:ph type="sldNum" sz="quarter" idx="12"/>
          </p:nvPr>
        </p:nvSpPr>
        <p:spPr/>
        <p:txBody>
          <a:bodyPr/>
          <a:lstStyle/>
          <a:p>
            <a:fld id="{81E0B2B6-7A38-4D9E-8D54-91A77F7E5F07}" type="slidenum">
              <a:rPr lang="es-EC" altLang="en-US"/>
              <a:pPr/>
              <a:t>10</a:t>
            </a:fld>
            <a:endParaRPr lang="es-EC" altLang="en-US"/>
          </a:p>
        </p:txBody>
      </p:sp>
      <p:sp>
        <p:nvSpPr>
          <p:cNvPr id="294914" name="Rectangle 2"/>
          <p:cNvSpPr>
            <a:spLocks noGrp="1" noChangeArrowheads="1"/>
          </p:cNvSpPr>
          <p:nvPr>
            <p:ph type="title"/>
          </p:nvPr>
        </p:nvSpPr>
        <p:spPr/>
        <p:txBody>
          <a:bodyPr/>
          <a:lstStyle/>
          <a:p>
            <a:pPr>
              <a:lnSpc>
                <a:spcPct val="50000"/>
              </a:lnSpc>
            </a:pPr>
            <a:r>
              <a:rPr lang="es-EC" sz="1200" b="0"/>
              <a:t/>
            </a:r>
            <a:br>
              <a:rPr lang="es-EC" sz="1200" b="0"/>
            </a:br>
            <a:r>
              <a:rPr lang="es-EC"/>
              <a:t>Niveles de organización en la naturaleza</a:t>
            </a:r>
            <a:br>
              <a:rPr lang="es-EC"/>
            </a:br>
            <a:r>
              <a:rPr lang="es-EC" sz="900" b="0"/>
              <a:t>Referencia: Libro electrónico </a:t>
            </a:r>
            <a:r>
              <a:rPr lang="es-EC" sz="900" b="0" i="1"/>
              <a:t>CIENCIAS DE LA TIERRA Y DEL MEDIO AMBIENTE</a:t>
            </a:r>
            <a:r>
              <a:rPr lang="es-EC"/>
              <a:t> </a:t>
            </a:r>
          </a:p>
        </p:txBody>
      </p:sp>
      <p:sp>
        <p:nvSpPr>
          <p:cNvPr id="294915" name="Rectangle 3"/>
          <p:cNvSpPr>
            <a:spLocks noGrp="1" noChangeArrowheads="1"/>
          </p:cNvSpPr>
          <p:nvPr>
            <p:ph type="body" sz="half" idx="1"/>
          </p:nvPr>
        </p:nvSpPr>
        <p:spPr/>
        <p:txBody>
          <a:bodyPr/>
          <a:lstStyle/>
          <a:p>
            <a:pPr>
              <a:buFont typeface="Wingdings" pitchFamily="2" charset="2"/>
              <a:buNone/>
            </a:pPr>
            <a:r>
              <a:rPr lang="es-EC" sz="1600"/>
              <a:t> </a:t>
            </a:r>
          </a:p>
        </p:txBody>
      </p:sp>
      <p:sp>
        <p:nvSpPr>
          <p:cNvPr id="294924" name="Rectangle 12"/>
          <p:cNvSpPr>
            <a:spLocks noGrp="1" noChangeArrowheads="1"/>
          </p:cNvSpPr>
          <p:nvPr>
            <p:ph type="body" sz="half" idx="2"/>
          </p:nvPr>
        </p:nvSpPr>
        <p:spPr>
          <a:xfrm>
            <a:off x="4572000" y="765175"/>
            <a:ext cx="4392613" cy="5616575"/>
          </a:xfrm>
        </p:spPr>
        <p:txBody>
          <a:bodyPr/>
          <a:lstStyle/>
          <a:p>
            <a:pPr>
              <a:spcBef>
                <a:spcPct val="30000"/>
              </a:spcBef>
              <a:buClr>
                <a:schemeClr val="tx2"/>
              </a:buClr>
              <a:buSzPct val="75000"/>
              <a:buFont typeface="Wingdings" pitchFamily="2" charset="2"/>
              <a:buChar char="Ø"/>
            </a:pPr>
            <a:r>
              <a:rPr lang="es-EC" sz="2000"/>
              <a:t>Los organismos viven en </a:t>
            </a:r>
            <a:r>
              <a:rPr lang="es-EC" sz="2000" b="1">
                <a:solidFill>
                  <a:srgbClr val="FF0000"/>
                </a:solidFill>
              </a:rPr>
              <a:t>poblaciones</a:t>
            </a:r>
            <a:r>
              <a:rPr lang="es-EC" sz="2000"/>
              <a:t> que se estructuran en </a:t>
            </a:r>
            <a:r>
              <a:rPr lang="es-EC" sz="2000" b="1">
                <a:solidFill>
                  <a:srgbClr val="0000FF"/>
                </a:solidFill>
              </a:rPr>
              <a:t>comunidades</a:t>
            </a:r>
            <a:r>
              <a:rPr lang="es-EC" sz="2000"/>
              <a:t>. </a:t>
            </a:r>
          </a:p>
          <a:p>
            <a:pPr>
              <a:spcBef>
                <a:spcPct val="30000"/>
              </a:spcBef>
              <a:buClr>
                <a:schemeClr val="tx2"/>
              </a:buClr>
              <a:buSzPct val="75000"/>
              <a:buFont typeface="Wingdings" pitchFamily="2" charset="2"/>
              <a:buChar char="Ø"/>
            </a:pPr>
            <a:r>
              <a:rPr lang="es-EC" sz="2000"/>
              <a:t>El concepto de ecosistema es más amplio que el de comunidad porque incluye, además de la comunidad, el ambiente no vivo, con todas las características de clima, temperatura, sustancias químicas presentes, condiciones geológicas, etc. </a:t>
            </a:r>
          </a:p>
          <a:p>
            <a:pPr>
              <a:spcBef>
                <a:spcPct val="30000"/>
              </a:spcBef>
              <a:buClr>
                <a:schemeClr val="tx2"/>
              </a:buClr>
              <a:buSzPct val="75000"/>
              <a:buFont typeface="Wingdings" pitchFamily="2" charset="2"/>
              <a:buChar char="Ø"/>
            </a:pPr>
            <a:r>
              <a:rPr lang="es-EC" sz="2000"/>
              <a:t>El ecosistema estudia las relaciones que mantienen entre sí los seres vivos que componen la comunidad, y además las relaciones con los factores no vivos. </a:t>
            </a:r>
          </a:p>
        </p:txBody>
      </p:sp>
      <p:pic>
        <p:nvPicPr>
          <p:cNvPr id="294920" name="Picture 8"/>
          <p:cNvPicPr>
            <a:picLocks noChangeAspect="1" noChangeArrowheads="1"/>
          </p:cNvPicPr>
          <p:nvPr>
            <p:ph sz="half" idx="4294967295"/>
          </p:nvPr>
        </p:nvPicPr>
        <p:blipFill>
          <a:blip r:embed="rId2"/>
          <a:srcRect/>
          <a:stretch>
            <a:fillRect/>
          </a:stretch>
        </p:blipFill>
        <p:spPr>
          <a:xfrm>
            <a:off x="0" y="981075"/>
            <a:ext cx="4572000" cy="54006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C8E64622-AF0D-4131-8B1C-4C1F7710C9BF}" type="slidenum">
              <a:rPr lang="es-EC" altLang="en-US"/>
              <a:pPr/>
              <a:t>11</a:t>
            </a:fld>
            <a:endParaRPr lang="es-EC" altLang="en-US"/>
          </a:p>
        </p:txBody>
      </p:sp>
      <p:sp>
        <p:nvSpPr>
          <p:cNvPr id="292866" name="Rectangle 2"/>
          <p:cNvSpPr>
            <a:spLocks noGrp="1" noChangeArrowheads="1"/>
          </p:cNvSpPr>
          <p:nvPr>
            <p:ph type="title"/>
          </p:nvPr>
        </p:nvSpPr>
        <p:spPr/>
        <p:txBody>
          <a:bodyPr/>
          <a:lstStyle/>
          <a:p>
            <a:r>
              <a:rPr lang="es-EC"/>
              <a:t>Energía y nutrientes </a:t>
            </a:r>
            <a:r>
              <a:rPr lang="es-EC" sz="1400"/>
              <a:t>….(1)</a:t>
            </a:r>
          </a:p>
        </p:txBody>
      </p:sp>
      <p:sp>
        <p:nvSpPr>
          <p:cNvPr id="292867" name="Rectangle 3"/>
          <p:cNvSpPr>
            <a:spLocks noGrp="1" noChangeArrowheads="1"/>
          </p:cNvSpPr>
          <p:nvPr>
            <p:ph type="body" idx="1"/>
          </p:nvPr>
        </p:nvSpPr>
        <p:spPr>
          <a:xfrm>
            <a:off x="250825" y="981075"/>
            <a:ext cx="8569325" cy="5149850"/>
          </a:xfrm>
        </p:spPr>
        <p:txBody>
          <a:bodyPr/>
          <a:lstStyle/>
          <a:p>
            <a:pPr>
              <a:spcBef>
                <a:spcPct val="50000"/>
              </a:spcBef>
              <a:buClr>
                <a:srgbClr val="0000FF"/>
              </a:buClr>
              <a:buSzPct val="75000"/>
              <a:buFont typeface="Wingdings" pitchFamily="2" charset="2"/>
              <a:buChar char="q"/>
            </a:pPr>
            <a:r>
              <a:rPr lang="es-ES"/>
              <a:t>Los ecosistemas funcionan con energía procedente del Sol, que fluye en una dirección, y con nutrientes, que se reciclan continuamente. </a:t>
            </a:r>
          </a:p>
          <a:p>
            <a:pPr>
              <a:spcBef>
                <a:spcPct val="50000"/>
              </a:spcBef>
              <a:buClr>
                <a:srgbClr val="0000FF"/>
              </a:buClr>
              <a:buSzPct val="75000"/>
              <a:buFont typeface="Wingdings" pitchFamily="2" charset="2"/>
              <a:buChar char="q"/>
            </a:pPr>
            <a:r>
              <a:rPr lang="es-ES"/>
              <a:t>Las plantas usan la energía lumínica transformándola, por medio de un proceso llamado fotosíntesis, en energía química bajo la forma de hidratos de carbono y otros compuestos. </a:t>
            </a:r>
          </a:p>
          <a:p>
            <a:pPr>
              <a:spcBef>
                <a:spcPct val="50000"/>
              </a:spcBef>
              <a:buClr>
                <a:srgbClr val="0000FF"/>
              </a:buClr>
              <a:buSzPct val="75000"/>
              <a:buFont typeface="Wingdings" pitchFamily="2" charset="2"/>
              <a:buChar char="q"/>
            </a:pPr>
            <a:r>
              <a:rPr lang="es-ES"/>
              <a:t>Esta energía es transferida a todo el ecosistema a través de una serie de pasos basados en el comer o ser comido, la llamada red trófica. </a:t>
            </a:r>
          </a:p>
          <a:p>
            <a:pPr>
              <a:spcBef>
                <a:spcPct val="50000"/>
              </a:spcBef>
              <a:buClr>
                <a:srgbClr val="0000FF"/>
              </a:buClr>
              <a:buSzPct val="75000"/>
              <a:buFont typeface="Wingdings" pitchFamily="2" charset="2"/>
              <a:buChar char="q"/>
            </a:pPr>
            <a:r>
              <a:rPr lang="es-ES"/>
              <a:t>En la transferencia de la energía, cada paso se compone de varios niveles tróficos o de alimentación: plantas, herbívoros (que comen vegetales), dos o tres niveles de carnívoros (que comen carne), y organismos responsables de la descomposición. </a:t>
            </a:r>
          </a:p>
          <a:p>
            <a:pPr>
              <a:spcBef>
                <a:spcPct val="50000"/>
              </a:spcBef>
              <a:buClr>
                <a:srgbClr val="0000FF"/>
              </a:buClr>
              <a:buSzPct val="75000"/>
              <a:buFont typeface="Wingdings" pitchFamily="2" charset="2"/>
              <a:buChar char="q"/>
            </a:pPr>
            <a:r>
              <a:rPr lang="es-ES"/>
              <a:t>Sólo parte de la energía fijada por las plantas sigue este camino, llamado red alimentaria de producción. </a:t>
            </a:r>
            <a:endParaRPr lang="es-EC"/>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E9FC3D2B-8EB7-41F8-B6AB-15FDFBB0B650}" type="slidenum">
              <a:rPr lang="es-EC" altLang="en-US"/>
              <a:pPr/>
              <a:t>12</a:t>
            </a:fld>
            <a:endParaRPr lang="es-EC" altLang="en-US"/>
          </a:p>
        </p:txBody>
      </p:sp>
      <p:sp>
        <p:nvSpPr>
          <p:cNvPr id="293890" name="Rectangle 2"/>
          <p:cNvSpPr>
            <a:spLocks noGrp="1" noChangeArrowheads="1"/>
          </p:cNvSpPr>
          <p:nvPr>
            <p:ph type="title"/>
          </p:nvPr>
        </p:nvSpPr>
        <p:spPr/>
        <p:txBody>
          <a:bodyPr/>
          <a:lstStyle/>
          <a:p>
            <a:r>
              <a:rPr lang="es-EC"/>
              <a:t>Energía y nutrientes </a:t>
            </a:r>
            <a:r>
              <a:rPr lang="es-EC" sz="1400"/>
              <a:t>….(2)</a:t>
            </a:r>
          </a:p>
        </p:txBody>
      </p:sp>
      <p:sp>
        <p:nvSpPr>
          <p:cNvPr id="293891" name="Rectangle 3"/>
          <p:cNvSpPr>
            <a:spLocks noGrp="1" noChangeArrowheads="1"/>
          </p:cNvSpPr>
          <p:nvPr>
            <p:ph type="body" idx="1"/>
          </p:nvPr>
        </p:nvSpPr>
        <p:spPr>
          <a:xfrm>
            <a:off x="179388" y="981075"/>
            <a:ext cx="8785225" cy="5149850"/>
          </a:xfrm>
        </p:spPr>
        <p:txBody>
          <a:bodyPr/>
          <a:lstStyle/>
          <a:p>
            <a:pPr>
              <a:lnSpc>
                <a:spcPct val="90000"/>
              </a:lnSpc>
              <a:spcBef>
                <a:spcPct val="50000"/>
              </a:spcBef>
              <a:buClr>
                <a:srgbClr val="0000FF"/>
              </a:buClr>
              <a:buSzPct val="75000"/>
              <a:buFont typeface="Wingdings" pitchFamily="2" charset="2"/>
              <a:buChar char="«"/>
            </a:pPr>
            <a:r>
              <a:rPr lang="es-ES"/>
              <a:t>La materia vegetal y animal no utilizada en esta red, como hojas caídas, ramas, raíces, troncos de árbol y cuerpos muertos de animales, dan sustento a la red alimentaria de la descomposición. </a:t>
            </a:r>
          </a:p>
          <a:p>
            <a:pPr>
              <a:lnSpc>
                <a:spcPct val="90000"/>
              </a:lnSpc>
              <a:spcBef>
                <a:spcPct val="50000"/>
              </a:spcBef>
              <a:buClr>
                <a:srgbClr val="0000FF"/>
              </a:buClr>
              <a:buSzPct val="75000"/>
              <a:buFont typeface="Wingdings" pitchFamily="2" charset="2"/>
              <a:buChar char="«"/>
            </a:pPr>
            <a:r>
              <a:rPr lang="es-ES"/>
              <a:t>Las bacterias, hongos y pequeños animales (generalmente invertebrados) que se alimentan de materia muerta se convierten en fuente de energía para niveles tróficos superiores vinculados a la red alimentaria de producción. </a:t>
            </a:r>
          </a:p>
          <a:p>
            <a:pPr>
              <a:lnSpc>
                <a:spcPct val="90000"/>
              </a:lnSpc>
              <a:spcBef>
                <a:spcPct val="50000"/>
              </a:spcBef>
              <a:buClr>
                <a:srgbClr val="0000FF"/>
              </a:buClr>
              <a:buSzPct val="75000"/>
              <a:buFont typeface="Wingdings" pitchFamily="2" charset="2"/>
              <a:buChar char="«"/>
            </a:pPr>
            <a:r>
              <a:rPr lang="es-ES"/>
              <a:t>De este modo la naturaleza aprovecha al máximo la energía inicialmente fijada por las plantas.</a:t>
            </a:r>
            <a:endParaRPr lang="es-EC"/>
          </a:p>
          <a:p>
            <a:pPr>
              <a:lnSpc>
                <a:spcPct val="90000"/>
              </a:lnSpc>
              <a:spcBef>
                <a:spcPct val="50000"/>
              </a:spcBef>
              <a:buClr>
                <a:srgbClr val="FF0000"/>
              </a:buClr>
              <a:buSzPct val="75000"/>
              <a:buFont typeface="Wingdings" pitchFamily="2" charset="2"/>
              <a:buChar char="«"/>
            </a:pPr>
            <a:r>
              <a:rPr lang="es-ES"/>
              <a:t>En ambas redes alimentarias el número de niveles tróficos es limitado debido a que en cada transferencia se pierde gran cantidad de energía (como calor de respiración) que deja de ser utilizable o transferible al siguiente nivel trófico. </a:t>
            </a:r>
          </a:p>
          <a:p>
            <a:pPr>
              <a:lnSpc>
                <a:spcPct val="90000"/>
              </a:lnSpc>
              <a:spcBef>
                <a:spcPct val="50000"/>
              </a:spcBef>
              <a:buClr>
                <a:srgbClr val="FF0000"/>
              </a:buClr>
              <a:buSzPct val="75000"/>
              <a:buFont typeface="Wingdings" pitchFamily="2" charset="2"/>
              <a:buChar char="«"/>
            </a:pPr>
            <a:r>
              <a:rPr lang="es-ES"/>
              <a:t>Así pues, cada nivel trófico contiene menos energía que el que le sustenta. Debido a esto, por ejemplo, los ciervos o los alces (herbívoros) son más abundantes que los lobos (carnívoros).</a:t>
            </a:r>
            <a:endParaRPr lang="es-EC"/>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fecha"/>
          <p:cNvSpPr>
            <a:spLocks noGrp="1"/>
          </p:cNvSpPr>
          <p:nvPr>
            <p:ph type="dt" sz="half" idx="10"/>
          </p:nvPr>
        </p:nvSpPr>
        <p:spPr/>
        <p:txBody>
          <a:bodyPr/>
          <a:lstStyle/>
          <a:p>
            <a:r>
              <a:rPr lang="es-ES"/>
              <a:t>Curso de Limnologia</a:t>
            </a:r>
            <a:endParaRPr lang="es-EC" altLang="en-US"/>
          </a:p>
        </p:txBody>
      </p:sp>
      <p:sp>
        <p:nvSpPr>
          <p:cNvPr id="5" name="5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6 Marcador de número de diapositiva"/>
          <p:cNvSpPr>
            <a:spLocks noGrp="1"/>
          </p:cNvSpPr>
          <p:nvPr>
            <p:ph type="sldNum" sz="quarter" idx="12"/>
          </p:nvPr>
        </p:nvSpPr>
        <p:spPr/>
        <p:txBody>
          <a:bodyPr/>
          <a:lstStyle/>
          <a:p>
            <a:fld id="{4571F3AB-3EA1-40BB-9108-3640B053F66D}" type="slidenum">
              <a:rPr lang="es-EC" altLang="en-US"/>
              <a:pPr/>
              <a:t>13</a:t>
            </a:fld>
            <a:endParaRPr lang="es-EC" altLang="en-US"/>
          </a:p>
        </p:txBody>
      </p:sp>
      <p:sp>
        <p:nvSpPr>
          <p:cNvPr id="268290" name="Rectangle 2"/>
          <p:cNvSpPr>
            <a:spLocks noGrp="1" noChangeArrowheads="1"/>
          </p:cNvSpPr>
          <p:nvPr>
            <p:ph type="title"/>
          </p:nvPr>
        </p:nvSpPr>
        <p:spPr>
          <a:xfrm>
            <a:off x="468313" y="765175"/>
            <a:ext cx="4032250" cy="1871663"/>
          </a:xfrm>
        </p:spPr>
        <p:txBody>
          <a:bodyPr/>
          <a:lstStyle/>
          <a:p>
            <a:r>
              <a:rPr lang="es-ES_tradnl" sz="1700" b="0">
                <a:effectLst>
                  <a:outerShdw blurRad="38100" dist="38100" dir="2700000" algn="tl">
                    <a:srgbClr val="C0C0C0"/>
                  </a:outerShdw>
                </a:effectLst>
                <a:latin typeface="La Bamba LET" pitchFamily="2" charset="0"/>
              </a:rPr>
              <a:t>  </a:t>
            </a:r>
            <a:r>
              <a:rPr lang="es-ES_tradnl"/>
              <a:t>Pirámide de flujo </a:t>
            </a:r>
            <a:br>
              <a:rPr lang="es-ES_tradnl"/>
            </a:br>
            <a:r>
              <a:rPr lang="es-ES_tradnl"/>
              <a:t>		de energía</a:t>
            </a:r>
            <a:r>
              <a:rPr lang="es-ES_tradnl" sz="1700" b="0">
                <a:effectLst>
                  <a:outerShdw blurRad="38100" dist="38100" dir="2700000" algn="tl">
                    <a:srgbClr val="C0C0C0"/>
                  </a:outerShdw>
                </a:effectLst>
                <a:latin typeface="La Bamba LET" pitchFamily="2" charset="0"/>
              </a:rPr>
              <a:t> </a:t>
            </a:r>
            <a:endParaRPr lang="es-ES" sz="1700" b="0">
              <a:effectLst>
                <a:outerShdw blurRad="38100" dist="38100" dir="2700000" algn="tl">
                  <a:srgbClr val="C0C0C0"/>
                </a:outerShdw>
              </a:effectLst>
              <a:latin typeface="La Bamba LET" pitchFamily="2" charset="0"/>
            </a:endParaRPr>
          </a:p>
        </p:txBody>
      </p:sp>
      <p:pic>
        <p:nvPicPr>
          <p:cNvPr id="268291" name="Picture 3" descr="kdna"/>
          <p:cNvPicPr>
            <a:picLocks noChangeAspect="1" noChangeArrowheads="1"/>
          </p:cNvPicPr>
          <p:nvPr>
            <p:ph type="clipArt" sz="half" idx="2"/>
          </p:nvPr>
        </p:nvPicPr>
        <p:blipFill>
          <a:blip r:embed="rId2" cstate="print"/>
          <a:srcRect/>
          <a:stretch>
            <a:fillRect/>
          </a:stretch>
        </p:blipFill>
        <p:spPr>
          <a:xfrm>
            <a:off x="4876800" y="188913"/>
            <a:ext cx="3559175" cy="6592887"/>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fecha"/>
          <p:cNvSpPr>
            <a:spLocks noGrp="1"/>
          </p:cNvSpPr>
          <p:nvPr>
            <p:ph type="dt" sz="half" idx="10"/>
          </p:nvPr>
        </p:nvSpPr>
        <p:spPr/>
        <p:txBody>
          <a:bodyPr/>
          <a:lstStyle/>
          <a:p>
            <a:r>
              <a:rPr lang="es-ES"/>
              <a:t>Curso de Limnologia</a:t>
            </a:r>
            <a:endParaRPr lang="es-EC" altLang="en-US"/>
          </a:p>
        </p:txBody>
      </p:sp>
      <p:sp>
        <p:nvSpPr>
          <p:cNvPr id="5" name="5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6 Marcador de número de diapositiva"/>
          <p:cNvSpPr>
            <a:spLocks noGrp="1"/>
          </p:cNvSpPr>
          <p:nvPr>
            <p:ph type="sldNum" sz="quarter" idx="12"/>
          </p:nvPr>
        </p:nvSpPr>
        <p:spPr/>
        <p:txBody>
          <a:bodyPr/>
          <a:lstStyle/>
          <a:p>
            <a:fld id="{E9346874-9EEA-450B-BCB2-152690C45073}" type="slidenum">
              <a:rPr lang="es-EC" altLang="en-US"/>
              <a:pPr/>
              <a:t>14</a:t>
            </a:fld>
            <a:endParaRPr lang="es-EC" altLang="en-US"/>
          </a:p>
        </p:txBody>
      </p:sp>
      <p:sp>
        <p:nvSpPr>
          <p:cNvPr id="273410" name="Rectangle 2"/>
          <p:cNvSpPr>
            <a:spLocks noGrp="1" noChangeArrowheads="1"/>
          </p:cNvSpPr>
          <p:nvPr>
            <p:ph type="title"/>
          </p:nvPr>
        </p:nvSpPr>
        <p:spPr>
          <a:xfrm>
            <a:off x="457200" y="277813"/>
            <a:ext cx="8229600" cy="630237"/>
          </a:xfrm>
        </p:spPr>
        <p:txBody>
          <a:bodyPr/>
          <a:lstStyle/>
          <a:p>
            <a:r>
              <a:rPr lang="es-ES_tradnl"/>
              <a:t>Funcionamiento del ecosistema</a:t>
            </a:r>
            <a:endParaRPr lang="es-ES"/>
          </a:p>
        </p:txBody>
      </p:sp>
      <p:sp>
        <p:nvSpPr>
          <p:cNvPr id="273411" name="Rectangle 3"/>
          <p:cNvSpPr>
            <a:spLocks noGrp="1" noChangeArrowheads="1"/>
          </p:cNvSpPr>
          <p:nvPr>
            <p:ph type="body" sz="half" idx="1"/>
          </p:nvPr>
        </p:nvSpPr>
        <p:spPr>
          <a:xfrm>
            <a:off x="395288" y="981075"/>
            <a:ext cx="8424862" cy="5184775"/>
          </a:xfrm>
        </p:spPr>
        <p:txBody>
          <a:bodyPr/>
          <a:lstStyle/>
          <a:p>
            <a:pPr algn="just">
              <a:spcBef>
                <a:spcPct val="50000"/>
              </a:spcBef>
              <a:buClr>
                <a:srgbClr val="FF0000"/>
              </a:buClr>
              <a:buSzTx/>
              <a:buFont typeface="Wingdings" pitchFamily="2" charset="2"/>
              <a:buChar char="["/>
            </a:pPr>
            <a:r>
              <a:rPr lang="es-EC"/>
              <a:t>El funcionamiento de todos los ecosistemas es parecido. Todos necesitan una </a:t>
            </a:r>
            <a:r>
              <a:rPr lang="es-EC" b="1">
                <a:solidFill>
                  <a:srgbClr val="FF0000"/>
                </a:solidFill>
              </a:rPr>
              <a:t>fuente de energía</a:t>
            </a:r>
            <a:r>
              <a:rPr lang="es-EC"/>
              <a:t> que, fluyendo a través de los distintos componentes del ecosistema, mantiene la vida y moviliza el agua, los minerales y otros componentes físicos del ecosistema. </a:t>
            </a:r>
          </a:p>
          <a:p>
            <a:pPr algn="just">
              <a:spcBef>
                <a:spcPct val="50000"/>
              </a:spcBef>
              <a:buClr>
                <a:srgbClr val="FF0000"/>
              </a:buClr>
              <a:buSzTx/>
              <a:buFont typeface="Wingdings" pitchFamily="2" charset="2"/>
              <a:buChar char="["/>
            </a:pPr>
            <a:r>
              <a:rPr lang="es-EC"/>
              <a:t>La fuente primera y principal de energía es </a:t>
            </a:r>
            <a:r>
              <a:rPr lang="es-EC" b="1">
                <a:solidFill>
                  <a:srgbClr val="FF0000"/>
                </a:solidFill>
              </a:rPr>
              <a:t>el sol</a:t>
            </a:r>
            <a:r>
              <a:rPr lang="es-EC"/>
              <a:t>. </a:t>
            </a:r>
          </a:p>
          <a:p>
            <a:pPr>
              <a:spcBef>
                <a:spcPct val="50000"/>
              </a:spcBef>
              <a:buClr>
                <a:srgbClr val="FF0000"/>
              </a:buClr>
              <a:buSzTx/>
              <a:buFont typeface="Wingdings" pitchFamily="2" charset="2"/>
              <a:buChar char="["/>
            </a:pPr>
            <a:r>
              <a:rPr lang="es-EC"/>
              <a:t>En todos los ecosistemas existe, además, un </a:t>
            </a:r>
            <a:r>
              <a:rPr lang="es-EC" b="1"/>
              <a:t>movimiento continuo de los materiales</a:t>
            </a:r>
            <a:r>
              <a:rPr lang="es-EC"/>
              <a:t>. </a:t>
            </a:r>
          </a:p>
          <a:p>
            <a:pPr>
              <a:spcBef>
                <a:spcPct val="50000"/>
              </a:spcBef>
              <a:buClr>
                <a:srgbClr val="FF0000"/>
              </a:buClr>
              <a:buSzTx/>
              <a:buFont typeface="Wingdings" pitchFamily="2" charset="2"/>
              <a:buChar char="["/>
            </a:pPr>
            <a:r>
              <a:rPr lang="es-EC"/>
              <a:t>Los diferentes elementos químicos pasan del suelo, el agua o el aire a los organismos y de unos seres vivos a otros, hasta que vuelven, cerrándose el ciclo, al suelo o al agua o al aire.  </a:t>
            </a:r>
          </a:p>
          <a:p>
            <a:pPr>
              <a:spcBef>
                <a:spcPct val="50000"/>
              </a:spcBef>
              <a:buClr>
                <a:srgbClr val="FF0000"/>
              </a:buClr>
              <a:buSzTx/>
              <a:buFont typeface="Wingdings" pitchFamily="2" charset="2"/>
              <a:buChar char="["/>
            </a:pPr>
            <a:r>
              <a:rPr lang="es-EC"/>
              <a:t>En el ecosistema la materia se recicla (en un ciclo cerrado) y la energía fluye generando organización en el sistema.</a:t>
            </a:r>
            <a:endParaRPr lang="es-ES"/>
          </a:p>
          <a:p>
            <a:pPr>
              <a:buSzTx/>
              <a:buFont typeface="Wingdings" pitchFamily="2" charset="2"/>
              <a:buChar char="["/>
            </a:pPr>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DFED253F-79B9-4BE2-BFA5-81D605821666}" type="slidenum">
              <a:rPr lang="es-EC" altLang="en-US"/>
              <a:pPr/>
              <a:t>15</a:t>
            </a:fld>
            <a:endParaRPr lang="es-EC" altLang="en-US"/>
          </a:p>
        </p:txBody>
      </p:sp>
      <p:sp>
        <p:nvSpPr>
          <p:cNvPr id="307202" name="Rectangle 2"/>
          <p:cNvSpPr>
            <a:spLocks noGrp="1" noChangeArrowheads="1"/>
          </p:cNvSpPr>
          <p:nvPr>
            <p:ph type="title"/>
          </p:nvPr>
        </p:nvSpPr>
        <p:spPr>
          <a:xfrm>
            <a:off x="457200" y="260350"/>
            <a:ext cx="8229600" cy="865188"/>
          </a:xfrm>
        </p:spPr>
        <p:txBody>
          <a:bodyPr/>
          <a:lstStyle/>
          <a:p>
            <a:r>
              <a:rPr lang="es-EC" sz="2400"/>
              <a:t>Relaciones alimentarias, ciclos de materia y flujos de energía</a:t>
            </a:r>
          </a:p>
        </p:txBody>
      </p:sp>
      <p:sp>
        <p:nvSpPr>
          <p:cNvPr id="307203" name="Rectangle 3"/>
          <p:cNvSpPr>
            <a:spLocks noGrp="1" noChangeArrowheads="1"/>
          </p:cNvSpPr>
          <p:nvPr>
            <p:ph type="body" idx="1"/>
          </p:nvPr>
        </p:nvSpPr>
        <p:spPr>
          <a:xfrm>
            <a:off x="250825" y="1196975"/>
            <a:ext cx="8642350" cy="4933950"/>
          </a:xfrm>
        </p:spPr>
        <p:txBody>
          <a:bodyPr/>
          <a:lstStyle/>
          <a:p>
            <a:pPr>
              <a:spcBef>
                <a:spcPct val="40000"/>
              </a:spcBef>
              <a:buFont typeface="Wingdings" pitchFamily="2" charset="2"/>
              <a:buNone/>
            </a:pPr>
            <a:r>
              <a:rPr lang="es-EC" sz="1800"/>
              <a:t>Los ecosistemas se estudian analizando las </a:t>
            </a:r>
            <a:r>
              <a:rPr lang="es-EC" sz="1800" b="1"/>
              <a:t>relaciones alimentarias</a:t>
            </a:r>
            <a:r>
              <a:rPr lang="es-EC" sz="1800"/>
              <a:t>, los</a:t>
            </a:r>
            <a:r>
              <a:rPr lang="es-EC" sz="1800" b="1"/>
              <a:t> ciclos de la materia</a:t>
            </a:r>
            <a:r>
              <a:rPr lang="es-EC" sz="1800"/>
              <a:t> y los </a:t>
            </a:r>
            <a:r>
              <a:rPr lang="es-EC" sz="1800" b="1"/>
              <a:t>flujos de energía</a:t>
            </a:r>
            <a:r>
              <a:rPr lang="es-EC" sz="1800"/>
              <a:t>. </a:t>
            </a:r>
          </a:p>
          <a:p>
            <a:pPr>
              <a:spcBef>
                <a:spcPct val="40000"/>
              </a:spcBef>
              <a:buClr>
                <a:srgbClr val="0000FF"/>
              </a:buClr>
              <a:buSzPct val="75000"/>
              <a:buFont typeface="Wingdings" pitchFamily="2" charset="2"/>
              <a:buChar char="«"/>
            </a:pPr>
            <a:r>
              <a:rPr lang="es-EC" sz="1800"/>
              <a:t>La vida necesita un aporte continuo de energía que llega a la Tierra desde el Sol y pasa de unos organismos a otros a través de la </a:t>
            </a:r>
            <a:r>
              <a:rPr lang="es-EC" sz="1800" b="1">
                <a:solidFill>
                  <a:srgbClr val="FF0000"/>
                </a:solidFill>
              </a:rPr>
              <a:t>cadena trófica</a:t>
            </a:r>
            <a:r>
              <a:rPr lang="es-EC" sz="1800"/>
              <a:t>. </a:t>
            </a:r>
          </a:p>
          <a:p>
            <a:pPr>
              <a:spcBef>
                <a:spcPct val="40000"/>
              </a:spcBef>
              <a:buClr>
                <a:srgbClr val="0000FF"/>
              </a:buClr>
              <a:buSzPct val="75000"/>
              <a:buFont typeface="Wingdings" pitchFamily="2" charset="2"/>
              <a:buChar char="«"/>
            </a:pPr>
            <a:r>
              <a:rPr lang="es-EC" sz="1800"/>
              <a:t>Las redes de alimentación comienzan en las plantas (</a:t>
            </a:r>
            <a:r>
              <a:rPr lang="es-EC" sz="1800" b="1">
                <a:solidFill>
                  <a:srgbClr val="FF0000"/>
                </a:solidFill>
              </a:rPr>
              <a:t>productores</a:t>
            </a:r>
            <a:r>
              <a:rPr lang="es-EC" sz="1800"/>
              <a:t>) que captan la energía luminosa con su actividad fotosintética y la convierten en energía química almacenada en moléculas orgánicas. </a:t>
            </a:r>
          </a:p>
          <a:p>
            <a:pPr>
              <a:spcBef>
                <a:spcPct val="40000"/>
              </a:spcBef>
              <a:buClr>
                <a:srgbClr val="0000FF"/>
              </a:buClr>
              <a:buSzPct val="75000"/>
              <a:buFont typeface="Wingdings" pitchFamily="2" charset="2"/>
              <a:buChar char="«"/>
            </a:pPr>
            <a:r>
              <a:rPr lang="es-EC" sz="1800"/>
              <a:t>Las plantas son devoradas por otros seres vivos que forman el nivel trófico de los </a:t>
            </a:r>
            <a:r>
              <a:rPr lang="es-EC" sz="1800" b="1">
                <a:solidFill>
                  <a:srgbClr val="0000FF"/>
                </a:solidFill>
              </a:rPr>
              <a:t>consumidores primarios</a:t>
            </a:r>
            <a:r>
              <a:rPr lang="es-EC" sz="1800"/>
              <a:t> (herbívoros).  </a:t>
            </a:r>
          </a:p>
          <a:p>
            <a:pPr>
              <a:spcBef>
                <a:spcPct val="40000"/>
              </a:spcBef>
              <a:buClr>
                <a:srgbClr val="0000FF"/>
              </a:buClr>
              <a:buSzPct val="75000"/>
              <a:buFont typeface="Wingdings" pitchFamily="2" charset="2"/>
              <a:buChar char="«"/>
            </a:pPr>
            <a:r>
              <a:rPr lang="es-EC" sz="1800"/>
              <a:t>La cadena alimentaria más corta estaría formada por los dos eslabones citados (ej.: jirafas alimentándose de la vegetación). Pero los herbívoros suelen ser presa, generalmente, de los carnívoros (depredadores) que son </a:t>
            </a:r>
            <a:r>
              <a:rPr lang="es-EC" sz="1800" b="1">
                <a:solidFill>
                  <a:srgbClr val="0000FF"/>
                </a:solidFill>
              </a:rPr>
              <a:t>consumidores secundarios</a:t>
            </a:r>
            <a:r>
              <a:rPr lang="es-EC" sz="1800"/>
              <a:t> en el ecosistema. Cadenas alimentarias de 3 eslabones serían:  </a:t>
            </a:r>
          </a:p>
          <a:p>
            <a:pPr lvl="2" algn="ctr">
              <a:spcBef>
                <a:spcPct val="40000"/>
              </a:spcBef>
              <a:buFont typeface="Wingdings" pitchFamily="2" charset="2"/>
              <a:buNone/>
            </a:pPr>
            <a:r>
              <a:rPr lang="es-EC"/>
              <a:t>hierba </a:t>
            </a:r>
            <a:r>
              <a:rPr lang="es-EC">
                <a:cs typeface="Arial" charset="0"/>
              </a:rPr>
              <a:t>→</a:t>
            </a:r>
            <a:r>
              <a:rPr lang="es-EC"/>
              <a:t> vaca  </a:t>
            </a:r>
            <a:r>
              <a:rPr lang="es-EC">
                <a:cs typeface="Arial" charset="0"/>
              </a:rPr>
              <a:t>→ </a:t>
            </a:r>
            <a:r>
              <a:rPr lang="es-EC"/>
              <a:t>hombre </a:t>
            </a:r>
          </a:p>
          <a:p>
            <a:pPr lvl="2" algn="ctr">
              <a:buFont typeface="Wingdings" pitchFamily="2" charset="2"/>
              <a:buNone/>
            </a:pPr>
            <a:r>
              <a:rPr lang="es-EC"/>
              <a:t>algas </a:t>
            </a:r>
            <a:r>
              <a:rPr lang="es-EC">
                <a:cs typeface="Arial" charset="0"/>
              </a:rPr>
              <a:t>→ </a:t>
            </a:r>
            <a:r>
              <a:rPr lang="es-EC"/>
              <a:t>krill </a:t>
            </a:r>
            <a:r>
              <a:rPr lang="es-EC">
                <a:cs typeface="Arial" charset="0"/>
              </a:rPr>
              <a:t>→</a:t>
            </a:r>
            <a:r>
              <a:rPr lang="es-EC"/>
              <a:t> ballena.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fecha"/>
          <p:cNvSpPr>
            <a:spLocks noGrp="1"/>
          </p:cNvSpPr>
          <p:nvPr>
            <p:ph type="dt" sz="half" idx="10"/>
          </p:nvPr>
        </p:nvSpPr>
        <p:spPr/>
        <p:txBody>
          <a:bodyPr/>
          <a:lstStyle/>
          <a:p>
            <a:r>
              <a:rPr lang="es-ES"/>
              <a:t>Curso de Limnologia</a:t>
            </a:r>
            <a:endParaRPr lang="es-EC" altLang="en-US"/>
          </a:p>
        </p:txBody>
      </p:sp>
      <p:sp>
        <p:nvSpPr>
          <p:cNvPr id="7" name="5 Marcador de pie de página"/>
          <p:cNvSpPr>
            <a:spLocks noGrp="1"/>
          </p:cNvSpPr>
          <p:nvPr>
            <p:ph type="ftr" sz="quarter" idx="11"/>
          </p:nvPr>
        </p:nvSpPr>
        <p:spPr/>
        <p:txBody>
          <a:bodyPr/>
          <a:lstStyle/>
          <a:p>
            <a:r>
              <a:rPr lang="en-US" altLang="en-US"/>
              <a:t>Profesor: Jose V. Chang Gómez</a:t>
            </a:r>
            <a:endParaRPr lang="es-EC" altLang="en-US"/>
          </a:p>
        </p:txBody>
      </p:sp>
      <p:sp>
        <p:nvSpPr>
          <p:cNvPr id="8" name="6 Marcador de número de diapositiva"/>
          <p:cNvSpPr>
            <a:spLocks noGrp="1"/>
          </p:cNvSpPr>
          <p:nvPr>
            <p:ph type="sldNum" sz="quarter" idx="12"/>
          </p:nvPr>
        </p:nvSpPr>
        <p:spPr/>
        <p:txBody>
          <a:bodyPr/>
          <a:lstStyle/>
          <a:p>
            <a:fld id="{9D6233E5-EEB3-4E63-BDC8-864937441277}" type="slidenum">
              <a:rPr lang="es-EC" altLang="en-US"/>
              <a:pPr/>
              <a:t>16</a:t>
            </a:fld>
            <a:endParaRPr lang="es-EC" altLang="en-US"/>
          </a:p>
        </p:txBody>
      </p:sp>
      <p:sp>
        <p:nvSpPr>
          <p:cNvPr id="308226" name="Rectangle 2"/>
          <p:cNvSpPr>
            <a:spLocks noGrp="1" noChangeArrowheads="1"/>
          </p:cNvSpPr>
          <p:nvPr>
            <p:ph type="title"/>
          </p:nvPr>
        </p:nvSpPr>
        <p:spPr/>
        <p:txBody>
          <a:bodyPr/>
          <a:lstStyle/>
          <a:p>
            <a:r>
              <a:rPr lang="es-ES_tradnl"/>
              <a:t>Flujo de energía</a:t>
            </a:r>
            <a:endParaRPr lang="es-ES"/>
          </a:p>
        </p:txBody>
      </p:sp>
      <p:graphicFrame>
        <p:nvGraphicFramePr>
          <p:cNvPr id="308227" name="Object 3" descr="Flujo de energía"/>
          <p:cNvGraphicFramePr>
            <a:graphicFrameLocks noChangeAspect="1"/>
          </p:cNvGraphicFramePr>
          <p:nvPr>
            <p:ph sz="half" idx="1"/>
          </p:nvPr>
        </p:nvGraphicFramePr>
        <p:xfrm>
          <a:off x="611188" y="765175"/>
          <a:ext cx="7632700" cy="3095625"/>
        </p:xfrm>
        <a:graphic>
          <a:graphicData uri="http://schemas.openxmlformats.org/presentationml/2006/ole">
            <p:oleObj spid="_x0000_s308227" r:id="rId3" imgW="4330700" imgH="2667000" progId="Word.Picture.8">
              <p:embed/>
            </p:oleObj>
          </a:graphicData>
        </a:graphic>
      </p:graphicFrame>
      <p:sp>
        <p:nvSpPr>
          <p:cNvPr id="308228" name="Rectangle 4"/>
          <p:cNvSpPr>
            <a:spLocks noGrp="1" noChangeArrowheads="1"/>
          </p:cNvSpPr>
          <p:nvPr>
            <p:ph type="body" sz="half" idx="2"/>
          </p:nvPr>
        </p:nvSpPr>
        <p:spPr>
          <a:xfrm>
            <a:off x="250825" y="3933825"/>
            <a:ext cx="8496300" cy="2592388"/>
          </a:xfrm>
        </p:spPr>
        <p:txBody>
          <a:bodyPr/>
          <a:lstStyle/>
          <a:p>
            <a:pPr algn="just">
              <a:lnSpc>
                <a:spcPct val="80000"/>
              </a:lnSpc>
              <a:buClr>
                <a:srgbClr val="FF0000"/>
              </a:buClr>
              <a:buSzPct val="75000"/>
              <a:buFont typeface="Wingdings" pitchFamily="2" charset="2"/>
              <a:buChar char="q"/>
            </a:pPr>
            <a:r>
              <a:rPr lang="es-ES_tradnl">
                <a:cs typeface="Lucida Sans Unicode" pitchFamily="34" charset="0"/>
              </a:rPr>
              <a:t>Los ecosistemas</a:t>
            </a:r>
            <a:r>
              <a:rPr lang="es-ES">
                <a:cs typeface="Lucida Sans Unicode" pitchFamily="34" charset="0"/>
              </a:rPr>
              <a:t> funcionan gracias al </a:t>
            </a:r>
            <a:r>
              <a:rPr lang="es-ES" b="1">
                <a:cs typeface="Lucida Sans Unicode" pitchFamily="34" charset="0"/>
              </a:rPr>
              <a:t>flujo de energía</a:t>
            </a:r>
            <a:r>
              <a:rPr lang="es-ES_tradnl">
                <a:cs typeface="Lucida Sans Unicode" pitchFamily="34" charset="0"/>
              </a:rPr>
              <a:t>.</a:t>
            </a:r>
          </a:p>
          <a:p>
            <a:pPr algn="just">
              <a:lnSpc>
                <a:spcPct val="80000"/>
              </a:lnSpc>
              <a:buClr>
                <a:srgbClr val="FF0000"/>
              </a:buClr>
              <a:buSzPct val="75000"/>
              <a:buFont typeface="Wingdings" pitchFamily="2" charset="2"/>
              <a:buChar char="q"/>
            </a:pPr>
            <a:r>
              <a:rPr lang="es-ES">
                <a:cs typeface="Lucida Sans Unicode" pitchFamily="34" charset="0"/>
              </a:rPr>
              <a:t>La energía fluye </a:t>
            </a:r>
            <a:r>
              <a:rPr lang="es-ES_tradnl">
                <a:cs typeface="Lucida Sans Unicode" pitchFamily="34" charset="0"/>
              </a:rPr>
              <a:t>por medio de cadena alimentaria.</a:t>
            </a:r>
          </a:p>
          <a:p>
            <a:pPr algn="just">
              <a:lnSpc>
                <a:spcPct val="80000"/>
              </a:lnSpc>
              <a:buClr>
                <a:srgbClr val="FF0000"/>
              </a:buClr>
              <a:buSzPct val="75000"/>
              <a:buFont typeface="Wingdings" pitchFamily="2" charset="2"/>
              <a:buChar char="q"/>
            </a:pPr>
            <a:r>
              <a:rPr lang="es-ES_tradnl">
                <a:cs typeface="Lucida Sans Unicode" pitchFamily="34" charset="0"/>
              </a:rPr>
              <a:t>Nivel trófico: posición respecto a entrada de energía.</a:t>
            </a:r>
            <a:endParaRPr lang="es-ES_tradnl"/>
          </a:p>
          <a:p>
            <a:pPr marL="742950" lvl="1" indent="-285750">
              <a:spcBef>
                <a:spcPct val="40000"/>
              </a:spcBef>
              <a:buClr>
                <a:srgbClr val="0000FF"/>
              </a:buClr>
              <a:buSzPct val="75000"/>
              <a:buFont typeface="Wingdings" pitchFamily="2" charset="2"/>
              <a:buChar char="«"/>
            </a:pPr>
            <a:r>
              <a:rPr lang="es-ES_tradnl"/>
              <a:t>Productores: plantas</a:t>
            </a:r>
          </a:p>
          <a:p>
            <a:pPr marL="742950" lvl="1" indent="-285750" algn="just">
              <a:spcBef>
                <a:spcPct val="0"/>
              </a:spcBef>
              <a:buClr>
                <a:srgbClr val="0000FF"/>
              </a:buClr>
              <a:buSzPct val="75000"/>
              <a:buFont typeface="Wingdings" pitchFamily="2" charset="2"/>
              <a:buChar char="«"/>
            </a:pPr>
            <a:r>
              <a:rPr lang="es-ES_tradnl">
                <a:cs typeface="Lucida Sans Unicode" pitchFamily="34" charset="0"/>
              </a:rPr>
              <a:t>Consumidores </a:t>
            </a:r>
            <a:r>
              <a:rPr lang="es-ES">
                <a:cs typeface="Lucida Sans Unicode" pitchFamily="34" charset="0"/>
              </a:rPr>
              <a:t>primarios</a:t>
            </a:r>
            <a:r>
              <a:rPr lang="es-ES_tradnl">
                <a:cs typeface="Lucida Sans Unicode" pitchFamily="34" charset="0"/>
              </a:rPr>
              <a:t>: </a:t>
            </a:r>
            <a:r>
              <a:rPr lang="es-ES">
                <a:cs typeface="Lucida Sans Unicode" pitchFamily="34" charset="0"/>
              </a:rPr>
              <a:t>herbívoros.  </a:t>
            </a:r>
            <a:endParaRPr lang="es-ES_tradnl">
              <a:cs typeface="Lucida Sans Unicode" pitchFamily="34" charset="0"/>
            </a:endParaRPr>
          </a:p>
          <a:p>
            <a:pPr marL="742950" lvl="1" indent="-285750" algn="just">
              <a:spcBef>
                <a:spcPct val="0"/>
              </a:spcBef>
              <a:buClr>
                <a:srgbClr val="0000FF"/>
              </a:buClr>
              <a:buSzPct val="75000"/>
              <a:buFont typeface="Wingdings" pitchFamily="2" charset="2"/>
              <a:buChar char="«"/>
            </a:pPr>
            <a:r>
              <a:rPr lang="es-ES_tradnl">
                <a:cs typeface="Lucida Sans Unicode" pitchFamily="34" charset="0"/>
              </a:rPr>
              <a:t>Consumidores secundarios: carnívoros.</a:t>
            </a:r>
          </a:p>
          <a:p>
            <a:pPr marL="742950" lvl="1" indent="-285750" algn="just">
              <a:spcBef>
                <a:spcPct val="0"/>
              </a:spcBef>
              <a:buClr>
                <a:srgbClr val="0000FF"/>
              </a:buClr>
              <a:buSzPct val="75000"/>
              <a:buFont typeface="Wingdings" pitchFamily="2" charset="2"/>
              <a:buChar char="«"/>
            </a:pPr>
            <a:r>
              <a:rPr lang="es-ES_tradnl">
                <a:cs typeface="Lucida Sans Unicode" pitchFamily="34" charset="0"/>
              </a:rPr>
              <a:t>Organismos descomponedores.</a:t>
            </a:r>
            <a:endParaRPr lang="es-ES"/>
          </a:p>
          <a:p>
            <a:pPr>
              <a:lnSpc>
                <a:spcPct val="80000"/>
              </a:lnSpc>
            </a:pPr>
            <a:endParaRPr lang="es-ES"/>
          </a:p>
        </p:txBody>
      </p:sp>
      <p:sp>
        <p:nvSpPr>
          <p:cNvPr id="308229" name="Rectangle 5"/>
          <p:cNvSpPr>
            <a:spLocks noChangeArrowheads="1"/>
          </p:cNvSpPr>
          <p:nvPr/>
        </p:nvSpPr>
        <p:spPr bwMode="auto">
          <a:xfrm>
            <a:off x="2405063" y="2095500"/>
            <a:ext cx="9144000" cy="0"/>
          </a:xfrm>
          <a:prstGeom prst="rect">
            <a:avLst/>
          </a:prstGeom>
          <a:noFill/>
          <a:ln w="9525">
            <a:noFill/>
            <a:miter lim="800000"/>
            <a:headEnd/>
            <a:tailEnd/>
          </a:ln>
          <a:effectLst/>
        </p:spPr>
        <p:txBody>
          <a:bodyPr>
            <a:spAutoFit/>
          </a:bodyPr>
          <a:lstStyle/>
          <a:p>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AD41B22F-7355-450A-B897-D63408F9F72C}" type="slidenum">
              <a:rPr lang="es-EC" altLang="en-US"/>
              <a:pPr/>
              <a:t>17</a:t>
            </a:fld>
            <a:endParaRPr lang="es-EC" altLang="en-US"/>
          </a:p>
        </p:txBody>
      </p:sp>
      <p:sp>
        <p:nvSpPr>
          <p:cNvPr id="314370" name="Rectangle 2"/>
          <p:cNvSpPr>
            <a:spLocks noGrp="1" noChangeArrowheads="1"/>
          </p:cNvSpPr>
          <p:nvPr>
            <p:ph type="title"/>
          </p:nvPr>
        </p:nvSpPr>
        <p:spPr>
          <a:xfrm>
            <a:off x="468313" y="260350"/>
            <a:ext cx="8229600" cy="865188"/>
          </a:xfrm>
        </p:spPr>
        <p:txBody>
          <a:bodyPr/>
          <a:lstStyle/>
          <a:p>
            <a:pPr>
              <a:lnSpc>
                <a:spcPct val="50000"/>
              </a:lnSpc>
            </a:pPr>
            <a:r>
              <a:rPr lang="es-EC"/>
              <a:t/>
            </a:r>
            <a:br>
              <a:rPr lang="es-EC"/>
            </a:br>
            <a:r>
              <a:rPr lang="es-EC"/>
              <a:t>Procesos de un ecosistema</a:t>
            </a:r>
            <a:r>
              <a:rPr lang="es-EC" sz="2400"/>
              <a:t> </a:t>
            </a:r>
            <a:br>
              <a:rPr lang="es-EC" sz="2400"/>
            </a:br>
            <a:r>
              <a:rPr lang="es-EC" sz="1000" b="0"/>
              <a:t>Referencia:"Environmental Systems and Public Policy“, H. T. Odum </a:t>
            </a:r>
            <a:r>
              <a:rPr lang="es-EC" sz="1000" b="0" i="1"/>
              <a:t>et al.</a:t>
            </a:r>
            <a:r>
              <a:rPr lang="es-EC" sz="2400"/>
              <a:t> </a:t>
            </a:r>
            <a:br>
              <a:rPr lang="es-EC" sz="2400"/>
            </a:br>
            <a:endParaRPr lang="es-EC" sz="2400"/>
          </a:p>
        </p:txBody>
      </p:sp>
      <p:sp>
        <p:nvSpPr>
          <p:cNvPr id="314371" name="Rectangle 3"/>
          <p:cNvSpPr>
            <a:spLocks noGrp="1" noChangeArrowheads="1"/>
          </p:cNvSpPr>
          <p:nvPr>
            <p:ph type="body" idx="1"/>
          </p:nvPr>
        </p:nvSpPr>
        <p:spPr>
          <a:xfrm>
            <a:off x="250825" y="1125538"/>
            <a:ext cx="8642350" cy="5183187"/>
          </a:xfrm>
        </p:spPr>
        <p:txBody>
          <a:bodyPr/>
          <a:lstStyle/>
          <a:p>
            <a:pPr>
              <a:spcBef>
                <a:spcPct val="40000"/>
              </a:spcBef>
              <a:buClr>
                <a:srgbClr val="0000FF"/>
              </a:buClr>
              <a:buSzPct val="75000"/>
              <a:buFont typeface="Wingdings" pitchFamily="2" charset="2"/>
              <a:buChar char="«"/>
            </a:pPr>
            <a:r>
              <a:rPr lang="es-EC" sz="1800"/>
              <a:t>Algunos organismos son capaces de elaborar su propio alimento a partir de productos químicos, utilizando la energía solar; este proceso se denomina </a:t>
            </a:r>
            <a:r>
              <a:rPr lang="es-EC" sz="1800" b="1"/>
              <a:t>fotosíntesis</a:t>
            </a:r>
            <a:r>
              <a:rPr lang="es-EC" sz="1800"/>
              <a:t>. Las plantas que hacen los productos alimenticios se llaman </a:t>
            </a:r>
            <a:r>
              <a:rPr lang="es-EC" sz="1800" b="1"/>
              <a:t>productores</a:t>
            </a:r>
            <a:r>
              <a:rPr lang="es-EC" sz="1800"/>
              <a:t>. </a:t>
            </a:r>
          </a:p>
          <a:p>
            <a:pPr>
              <a:spcBef>
                <a:spcPct val="40000"/>
              </a:spcBef>
              <a:buClr>
                <a:srgbClr val="0000FF"/>
              </a:buClr>
              <a:buSzPct val="75000"/>
              <a:buFont typeface="Wingdings" pitchFamily="2" charset="2"/>
              <a:buChar char="«"/>
            </a:pPr>
            <a:r>
              <a:rPr lang="es-EC" sz="1800"/>
              <a:t>El alimento producido es utilizado por células vivas para hacer mas células y formar la </a:t>
            </a:r>
            <a:r>
              <a:rPr lang="es-EC" sz="1800" b="1"/>
              <a:t>materia orgánica,</a:t>
            </a:r>
            <a:r>
              <a:rPr lang="es-EC" sz="1800"/>
              <a:t> como lana y grasa. Los productos orgánicos de organismos vivos son, algunas veces denominados </a:t>
            </a:r>
            <a:r>
              <a:rPr lang="es-EC" sz="1800" b="1"/>
              <a:t>biomasa</a:t>
            </a:r>
            <a:r>
              <a:rPr lang="es-EC" sz="1800"/>
              <a:t>. </a:t>
            </a:r>
          </a:p>
          <a:p>
            <a:pPr>
              <a:spcBef>
                <a:spcPct val="40000"/>
              </a:spcBef>
              <a:buClr>
                <a:srgbClr val="0000FF"/>
              </a:buClr>
              <a:buSzPct val="75000"/>
              <a:buFont typeface="Wingdings" pitchFamily="2" charset="2"/>
              <a:buChar char="«"/>
            </a:pPr>
            <a:r>
              <a:rPr lang="es-EC" sz="1800"/>
              <a:t>Ciertos organismos consumen productos elaborados por los productores, a estos organismos se les denomina </a:t>
            </a:r>
            <a:r>
              <a:rPr lang="es-EC" sz="1800" b="1"/>
              <a:t>consumidores</a:t>
            </a:r>
            <a:r>
              <a:rPr lang="es-EC" sz="1800"/>
              <a:t>. Los </a:t>
            </a:r>
            <a:r>
              <a:rPr lang="es-EC" sz="1800" i="1"/>
              <a:t>consumidores</a:t>
            </a:r>
            <a:r>
              <a:rPr lang="es-EC" sz="1800"/>
              <a:t> pueden comer plantas (herbívoros), carne (carnívoros), ó asimilar materia orgánica muerta (descomponedores, como hongos y bacterias). </a:t>
            </a:r>
          </a:p>
          <a:p>
            <a:pPr>
              <a:spcBef>
                <a:spcPct val="40000"/>
              </a:spcBef>
              <a:buClr>
                <a:srgbClr val="0000FF"/>
              </a:buClr>
              <a:buSzPct val="75000"/>
              <a:buFont typeface="Wingdings" pitchFamily="2" charset="2"/>
              <a:buChar char="«"/>
            </a:pPr>
            <a:r>
              <a:rPr lang="es-EC" sz="1800"/>
              <a:t>Luego de que el </a:t>
            </a:r>
            <a:r>
              <a:rPr lang="es-EC" sz="1800" i="1"/>
              <a:t>consumidor</a:t>
            </a:r>
            <a:r>
              <a:rPr lang="es-EC" sz="1800"/>
              <a:t> ha digerido y utilizado este alimento, restan pocos productos químicos de desecho. </a:t>
            </a:r>
          </a:p>
          <a:p>
            <a:pPr>
              <a:spcBef>
                <a:spcPct val="40000"/>
              </a:spcBef>
              <a:buClr>
                <a:srgbClr val="0000FF"/>
              </a:buClr>
              <a:buSzPct val="75000"/>
              <a:buFont typeface="Wingdings" pitchFamily="2" charset="2"/>
              <a:buChar char="«"/>
            </a:pPr>
            <a:r>
              <a:rPr lang="es-EC" sz="1800"/>
              <a:t>Estos productos de desecho, que se necesitan como fertilizante para plantas, se denominan </a:t>
            </a:r>
            <a:r>
              <a:rPr lang="es-EC" sz="1800" b="1"/>
              <a:t>nutrientes</a:t>
            </a:r>
            <a:r>
              <a:rPr lang="es-EC" sz="1800"/>
              <a:t>. Cuando los </a:t>
            </a:r>
            <a:r>
              <a:rPr lang="es-EC" sz="1800" i="1"/>
              <a:t>consumidores</a:t>
            </a:r>
            <a:r>
              <a:rPr lang="es-EC" sz="1800"/>
              <a:t> liberan </a:t>
            </a:r>
            <a:r>
              <a:rPr lang="es-EC" sz="1800" i="1"/>
              <a:t>nutrientes</a:t>
            </a:r>
            <a:r>
              <a:rPr lang="es-EC" sz="1800"/>
              <a:t> y vuelven a ser utilizados por las plantas, se dice que han sido </a:t>
            </a:r>
            <a:r>
              <a:rPr lang="es-EC" sz="1800" b="1"/>
              <a:t>reciclados</a:t>
            </a:r>
            <a:r>
              <a:rPr lang="es-EC" sz="18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Curso de Limnologia</a:t>
            </a:r>
            <a:endParaRPr lang="es-EC" altLang="en-US"/>
          </a:p>
        </p:txBody>
      </p:sp>
      <p:sp>
        <p:nvSpPr>
          <p:cNvPr id="6" name="5 Marcador de pie de página"/>
          <p:cNvSpPr>
            <a:spLocks noGrp="1"/>
          </p:cNvSpPr>
          <p:nvPr>
            <p:ph type="ftr" sz="quarter" idx="11"/>
          </p:nvPr>
        </p:nvSpPr>
        <p:spPr/>
        <p:txBody>
          <a:body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p:txBody>
          <a:bodyPr/>
          <a:lstStyle/>
          <a:p>
            <a:fld id="{CAB4A429-4B27-4EC8-8EB0-293783CE3DDD}" type="slidenum">
              <a:rPr lang="es-EC" altLang="en-US"/>
              <a:pPr/>
              <a:t>18</a:t>
            </a:fld>
            <a:endParaRPr lang="es-EC" altLang="en-US"/>
          </a:p>
        </p:txBody>
      </p:sp>
      <p:sp>
        <p:nvSpPr>
          <p:cNvPr id="309252" name="Rectangle 4"/>
          <p:cNvSpPr>
            <a:spLocks noGrp="1" noChangeArrowheads="1"/>
          </p:cNvSpPr>
          <p:nvPr>
            <p:ph type="title"/>
          </p:nvPr>
        </p:nvSpPr>
        <p:spPr>
          <a:xfrm>
            <a:off x="457200" y="188913"/>
            <a:ext cx="8229600" cy="936625"/>
          </a:xfrm>
        </p:spPr>
        <p:txBody>
          <a:bodyPr/>
          <a:lstStyle/>
          <a:p>
            <a:pPr>
              <a:lnSpc>
                <a:spcPct val="50000"/>
              </a:lnSpc>
            </a:pPr>
            <a:r>
              <a:rPr lang="es-EC"/>
              <a:t/>
            </a:r>
            <a:br>
              <a:rPr lang="es-EC"/>
            </a:br>
            <a:r>
              <a:rPr lang="es-EC"/>
              <a:t>Pirámide de energía de cadena trófica acuática </a:t>
            </a:r>
            <a:br>
              <a:rPr lang="es-EC"/>
            </a:br>
            <a:r>
              <a:rPr lang="es-EC" sz="900" b="0"/>
              <a:t>Referencia: Libro electrónico </a:t>
            </a:r>
            <a:r>
              <a:rPr lang="es-EC" sz="900" b="0" i="1"/>
              <a:t>CIENCIAS DE LA TIERRA Y DEL MEDIO AMBIENTE</a:t>
            </a:r>
            <a:r>
              <a:rPr lang="es-EC"/>
              <a:t> </a:t>
            </a:r>
          </a:p>
        </p:txBody>
      </p:sp>
      <p:sp>
        <p:nvSpPr>
          <p:cNvPr id="309253" name="Rectangle 5"/>
          <p:cNvSpPr>
            <a:spLocks noGrp="1" noChangeArrowheads="1"/>
          </p:cNvSpPr>
          <p:nvPr>
            <p:ph type="body" sz="half" idx="1"/>
          </p:nvPr>
        </p:nvSpPr>
        <p:spPr>
          <a:xfrm>
            <a:off x="179388" y="981075"/>
            <a:ext cx="4537075" cy="5256213"/>
          </a:xfrm>
        </p:spPr>
        <p:txBody>
          <a:bodyPr/>
          <a:lstStyle/>
          <a:p>
            <a:pPr>
              <a:buClr>
                <a:srgbClr val="0000FF"/>
              </a:buClr>
              <a:buSzPct val="75000"/>
              <a:buFont typeface="Wingdings" pitchFamily="2" charset="2"/>
              <a:buChar char="«"/>
            </a:pPr>
            <a:r>
              <a:rPr lang="es-EC" sz="1600"/>
              <a:t>Los detritos (restos orgánicos de seres vivos) constituyen en muchas ocasiones el inicio de nuevas cadenas tróficas. </a:t>
            </a:r>
          </a:p>
          <a:p>
            <a:pPr>
              <a:buClr>
                <a:srgbClr val="0000FF"/>
              </a:buClr>
              <a:buSzPct val="75000"/>
              <a:buFont typeface="Wingdings" pitchFamily="2" charset="2"/>
              <a:buChar char="«"/>
            </a:pPr>
            <a:r>
              <a:rPr lang="es-EC" sz="1600"/>
              <a:t>Los animales de los fondos abisales se nutren de los detritos que van descendiendo de la superficie. </a:t>
            </a:r>
          </a:p>
          <a:p>
            <a:pPr>
              <a:buClr>
                <a:srgbClr val="0000FF"/>
              </a:buClr>
              <a:buSzPct val="75000"/>
              <a:buFont typeface="Wingdings" pitchFamily="2" charset="2"/>
              <a:buChar char="«"/>
            </a:pPr>
            <a:r>
              <a:rPr lang="es-EC" sz="1600"/>
              <a:t>Las diferentes cadenas alimentarias no están aisladas en el ecosistema sino que están interrelacionadas entre sí y se suele hablar de red trófica. </a:t>
            </a:r>
          </a:p>
          <a:p>
            <a:pPr>
              <a:buClr>
                <a:srgbClr val="0000FF"/>
              </a:buClr>
              <a:buSzPct val="75000"/>
              <a:buFont typeface="Wingdings" pitchFamily="2" charset="2"/>
              <a:buChar char="«"/>
            </a:pPr>
            <a:r>
              <a:rPr lang="es-EC" sz="1600"/>
              <a:t>Una representación útil para estudiar todo este entramado trófico son las </a:t>
            </a:r>
            <a:r>
              <a:rPr lang="es-EC" sz="1600" b="1"/>
              <a:t>pirámides</a:t>
            </a:r>
            <a:r>
              <a:rPr lang="es-EC" sz="1600"/>
              <a:t> de biomasa, energía o nº de individuos.</a:t>
            </a:r>
          </a:p>
          <a:p>
            <a:pPr>
              <a:buClr>
                <a:srgbClr val="0000FF"/>
              </a:buClr>
              <a:buSzPct val="75000"/>
              <a:buFont typeface="Wingdings" pitchFamily="2" charset="2"/>
              <a:buChar char="«"/>
            </a:pPr>
            <a:r>
              <a:rPr lang="es-EC" sz="1600"/>
              <a:t>En ellas se ponen varios pisos con su anchura o su superficie proporcional a la magnitud representada. </a:t>
            </a:r>
          </a:p>
          <a:p>
            <a:pPr>
              <a:buClr>
                <a:srgbClr val="0000FF"/>
              </a:buClr>
              <a:buSzPct val="75000"/>
              <a:buFont typeface="Wingdings" pitchFamily="2" charset="2"/>
              <a:buChar char="«"/>
            </a:pPr>
            <a:r>
              <a:rPr lang="es-EC" sz="1600"/>
              <a:t>En el fondo se sitúan los productores; por encima los consumidores de primer orden (herbívoros), después los de segundo orden (carnívoros) y así sucesivamente.  </a:t>
            </a:r>
          </a:p>
        </p:txBody>
      </p:sp>
      <p:pic>
        <p:nvPicPr>
          <p:cNvPr id="309254" name="Picture 6"/>
          <p:cNvPicPr>
            <a:picLocks noChangeAspect="1" noChangeArrowheads="1"/>
          </p:cNvPicPr>
          <p:nvPr>
            <p:ph sz="half" idx="2"/>
          </p:nvPr>
        </p:nvPicPr>
        <p:blipFill>
          <a:blip r:embed="rId2"/>
          <a:srcRect/>
          <a:stretch>
            <a:fillRect/>
          </a:stretch>
        </p:blipFill>
        <p:spPr>
          <a:xfrm>
            <a:off x="4716463" y="1052513"/>
            <a:ext cx="4248150" cy="507841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3719DB5F-BE6E-4BB1-A7F6-4BE1582D76E1}" type="slidenum">
              <a:rPr lang="es-EC" altLang="en-US"/>
              <a:pPr/>
              <a:t>19</a:t>
            </a:fld>
            <a:endParaRPr lang="es-EC" altLang="en-US"/>
          </a:p>
        </p:txBody>
      </p:sp>
      <p:sp>
        <p:nvSpPr>
          <p:cNvPr id="311298" name="Rectangle 2"/>
          <p:cNvSpPr>
            <a:spLocks noGrp="1" noChangeArrowheads="1"/>
          </p:cNvSpPr>
          <p:nvPr>
            <p:ph type="title"/>
          </p:nvPr>
        </p:nvSpPr>
        <p:spPr/>
        <p:txBody>
          <a:bodyPr/>
          <a:lstStyle/>
          <a:p>
            <a:r>
              <a:rPr lang="es-EC"/>
              <a:t>Ciclos de la materia</a:t>
            </a:r>
          </a:p>
        </p:txBody>
      </p:sp>
      <p:sp>
        <p:nvSpPr>
          <p:cNvPr id="311299" name="Rectangle 3"/>
          <p:cNvSpPr>
            <a:spLocks noGrp="1" noChangeArrowheads="1"/>
          </p:cNvSpPr>
          <p:nvPr>
            <p:ph type="body" idx="1"/>
          </p:nvPr>
        </p:nvSpPr>
        <p:spPr>
          <a:xfrm>
            <a:off x="250825" y="1196975"/>
            <a:ext cx="8642350" cy="4933950"/>
          </a:xfrm>
        </p:spPr>
        <p:txBody>
          <a:bodyPr/>
          <a:lstStyle/>
          <a:p>
            <a:pPr>
              <a:spcBef>
                <a:spcPct val="50000"/>
              </a:spcBef>
              <a:buClr>
                <a:srgbClr val="0000FF"/>
              </a:buClr>
              <a:buSzPct val="75000"/>
              <a:buFont typeface="Wingdings" pitchFamily="2" charset="2"/>
              <a:buChar char="«"/>
            </a:pPr>
            <a:r>
              <a:rPr lang="es-EC"/>
              <a:t>Los elementos químicos que forman los seres vivos (</a:t>
            </a:r>
            <a:r>
              <a:rPr lang="es-EC" b="1"/>
              <a:t>oxígeno</a:t>
            </a:r>
            <a:r>
              <a:rPr lang="es-EC"/>
              <a:t>, </a:t>
            </a:r>
            <a:r>
              <a:rPr lang="es-EC" b="1"/>
              <a:t>carbono</a:t>
            </a:r>
            <a:r>
              <a:rPr lang="es-EC"/>
              <a:t>, </a:t>
            </a:r>
            <a:r>
              <a:rPr lang="es-EC" b="1"/>
              <a:t>hidrógeno</a:t>
            </a:r>
            <a:r>
              <a:rPr lang="es-EC"/>
              <a:t>, </a:t>
            </a:r>
            <a:r>
              <a:rPr lang="es-EC" b="1"/>
              <a:t>nitrógeno</a:t>
            </a:r>
            <a:r>
              <a:rPr lang="es-EC"/>
              <a:t>, </a:t>
            </a:r>
            <a:r>
              <a:rPr lang="es-EC" b="1"/>
              <a:t>azufre</a:t>
            </a:r>
            <a:r>
              <a:rPr lang="es-EC"/>
              <a:t> y </a:t>
            </a:r>
            <a:r>
              <a:rPr lang="es-EC" b="1"/>
              <a:t>fósforo</a:t>
            </a:r>
            <a:r>
              <a:rPr lang="es-EC"/>
              <a:t>, etc.) van pasando de unos niveles tróficos a otros. </a:t>
            </a:r>
          </a:p>
          <a:p>
            <a:pPr>
              <a:spcBef>
                <a:spcPct val="50000"/>
              </a:spcBef>
              <a:buClr>
                <a:srgbClr val="0000FF"/>
              </a:buClr>
              <a:buSzPct val="75000"/>
              <a:buFont typeface="Wingdings" pitchFamily="2" charset="2"/>
              <a:buChar char="«"/>
            </a:pPr>
            <a:r>
              <a:rPr lang="es-EC"/>
              <a:t>Las plantas los recogen del suelo o de la atmósfera y los convierten en moléculas orgánicas (glúcidos, lípidos, proteínas y ácidos nucleicos). </a:t>
            </a:r>
          </a:p>
          <a:p>
            <a:pPr>
              <a:spcBef>
                <a:spcPct val="50000"/>
              </a:spcBef>
              <a:buClr>
                <a:srgbClr val="0000FF"/>
              </a:buClr>
              <a:buSzPct val="75000"/>
              <a:buFont typeface="Wingdings" pitchFamily="2" charset="2"/>
              <a:buChar char="«"/>
            </a:pPr>
            <a:r>
              <a:rPr lang="es-EC"/>
              <a:t>Los animales los toman de las plantas o de otros animales. </a:t>
            </a:r>
          </a:p>
          <a:p>
            <a:pPr>
              <a:spcBef>
                <a:spcPct val="50000"/>
              </a:spcBef>
              <a:buClr>
                <a:srgbClr val="0000FF"/>
              </a:buClr>
              <a:buSzPct val="75000"/>
              <a:buFont typeface="Wingdings" pitchFamily="2" charset="2"/>
              <a:buChar char="«"/>
            </a:pPr>
            <a:r>
              <a:rPr lang="es-EC"/>
              <a:t>Después los van devolviendo a la tierra, la atmósfera o las aguas por la respiración, las heces o la descomposición de los cadáveres, cuando mueren. </a:t>
            </a:r>
          </a:p>
          <a:p>
            <a:pPr>
              <a:spcBef>
                <a:spcPct val="50000"/>
              </a:spcBef>
              <a:buClr>
                <a:srgbClr val="0000FF"/>
              </a:buClr>
              <a:buSzPct val="75000"/>
              <a:buFont typeface="Wingdings" pitchFamily="2" charset="2"/>
              <a:buChar char="«"/>
            </a:pPr>
            <a:r>
              <a:rPr lang="es-EC"/>
              <a:t>De esta forma en todo ecosistema se encuentran </a:t>
            </a:r>
            <a:r>
              <a:rPr lang="es-EC" b="1">
                <a:solidFill>
                  <a:srgbClr val="FF0000"/>
                </a:solidFill>
              </a:rPr>
              <a:t>ciclos</a:t>
            </a:r>
            <a:r>
              <a:rPr lang="es-EC"/>
              <a:t> del oxígeno, el carbono, hidrógeno, nitrógeno, etc. cuyo estudio es esencial para conocer su funcionamiento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0AB1A8D2-9658-486D-9997-9314B64F62B0}" type="slidenum">
              <a:rPr lang="es-EC" altLang="en-US"/>
              <a:pPr/>
              <a:t>2</a:t>
            </a:fld>
            <a:endParaRPr lang="es-EC" altLang="en-US"/>
          </a:p>
        </p:txBody>
      </p:sp>
      <p:sp>
        <p:nvSpPr>
          <p:cNvPr id="204802" name="Rectangle 2"/>
          <p:cNvSpPr>
            <a:spLocks noGrp="1" noChangeArrowheads="1"/>
          </p:cNvSpPr>
          <p:nvPr>
            <p:ph type="title"/>
          </p:nvPr>
        </p:nvSpPr>
        <p:spPr>
          <a:xfrm>
            <a:off x="457200" y="277813"/>
            <a:ext cx="8229600" cy="847725"/>
          </a:xfrm>
        </p:spPr>
        <p:txBody>
          <a:bodyPr/>
          <a:lstStyle/>
          <a:p>
            <a:r>
              <a:rPr lang="es-EC"/>
              <a:t>Capítulo 4</a:t>
            </a:r>
            <a:r>
              <a:rPr lang="es-EC" sz="1400"/>
              <a:t> </a:t>
            </a:r>
          </a:p>
        </p:txBody>
      </p:sp>
      <p:sp>
        <p:nvSpPr>
          <p:cNvPr id="204803" name="Rectangle 3"/>
          <p:cNvSpPr>
            <a:spLocks noGrp="1" noChangeArrowheads="1"/>
          </p:cNvSpPr>
          <p:nvPr>
            <p:ph type="body" idx="1"/>
          </p:nvPr>
        </p:nvSpPr>
        <p:spPr>
          <a:xfrm>
            <a:off x="250825" y="908050"/>
            <a:ext cx="8713788" cy="5113338"/>
          </a:xfrm>
        </p:spPr>
        <p:txBody>
          <a:bodyPr/>
          <a:lstStyle/>
          <a:p>
            <a:pPr>
              <a:buFont typeface="Wingdings" pitchFamily="2" charset="2"/>
              <a:buNone/>
            </a:pPr>
            <a:r>
              <a:rPr lang="es-EC" sz="1800" b="1"/>
              <a:t>Contenido:</a:t>
            </a:r>
          </a:p>
          <a:p>
            <a:pPr>
              <a:buFont typeface="Wingdings" pitchFamily="2" charset="2"/>
              <a:buNone/>
            </a:pPr>
            <a:endParaRPr lang="es-EC" sz="1800" b="1"/>
          </a:p>
          <a:p>
            <a:pPr lvl="1"/>
            <a:r>
              <a:rPr lang="es-EC" sz="1800"/>
              <a:t>Biosfera: definición, ubicación en la atmósfera, clasificación</a:t>
            </a:r>
          </a:p>
          <a:p>
            <a:pPr lvl="1"/>
            <a:r>
              <a:rPr lang="es-EC" sz="1800"/>
              <a:t>Biomas: tipos</a:t>
            </a:r>
          </a:p>
          <a:p>
            <a:pPr lvl="1"/>
            <a:r>
              <a:rPr lang="es-EC" sz="1800"/>
              <a:t>Ecosistemas, energía y nutrientes. </a:t>
            </a:r>
          </a:p>
          <a:p>
            <a:pPr lvl="1"/>
            <a:r>
              <a:rPr lang="es-EC" sz="1800"/>
              <a:t>Niveles de organización de la naturaleza</a:t>
            </a:r>
          </a:p>
          <a:p>
            <a:pPr lvl="1"/>
            <a:r>
              <a:rPr lang="es-EC" sz="1800"/>
              <a:t>Pirámide de flujo de energía</a:t>
            </a:r>
          </a:p>
          <a:p>
            <a:pPr lvl="1"/>
            <a:r>
              <a:rPr lang="es-EC" sz="1800"/>
              <a:t>Relaciones alimentarias, ciclos de materia y flujos de energía</a:t>
            </a:r>
          </a:p>
          <a:p>
            <a:pPr lvl="1"/>
            <a:r>
              <a:rPr lang="es-EC" sz="1800"/>
              <a:t>Procesos de un ecosistema</a:t>
            </a:r>
          </a:p>
          <a:p>
            <a:pPr lvl="1"/>
            <a:r>
              <a:rPr lang="es-EC" sz="1800"/>
              <a:t>La comunidad y el ecosistema. </a:t>
            </a:r>
          </a:p>
          <a:p>
            <a:pPr lvl="1"/>
            <a:r>
              <a:rPr lang="es-EC" sz="1800"/>
              <a:t>Componentes de un cuerpo de agua dulce</a:t>
            </a:r>
          </a:p>
          <a:p>
            <a:pPr lvl="1"/>
            <a:r>
              <a:rPr lang="es-EC" sz="1800"/>
              <a:t>Cambios en la concentración de oxígeno, materia orgánica y nutrientes </a:t>
            </a:r>
          </a:p>
          <a:p>
            <a:pPr lvl="1"/>
            <a:r>
              <a:rPr lang="es-EC" sz="1800"/>
              <a:t>Diversidad, sucesión, cadena alimentaria.  </a:t>
            </a:r>
          </a:p>
          <a:p>
            <a:pPr lvl="1"/>
            <a:r>
              <a:rPr lang="es-EC" sz="1800"/>
              <a:t>Desequilibrios en los ecosistemas</a:t>
            </a:r>
          </a:p>
          <a:p>
            <a:pPr lvl="1"/>
            <a:r>
              <a:rPr lang="es-EC" sz="1800"/>
              <a:t>Ejemplo de un ecosistema nacional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29F7740C-F61A-4535-8532-7D530BB188B7}" type="slidenum">
              <a:rPr lang="es-EC" altLang="en-US"/>
              <a:pPr/>
              <a:t>20</a:t>
            </a:fld>
            <a:endParaRPr lang="es-EC" altLang="en-US"/>
          </a:p>
        </p:txBody>
      </p:sp>
      <p:sp>
        <p:nvSpPr>
          <p:cNvPr id="317442" name="Rectangle 2"/>
          <p:cNvSpPr>
            <a:spLocks noGrp="1" noChangeArrowheads="1"/>
          </p:cNvSpPr>
          <p:nvPr>
            <p:ph type="title"/>
          </p:nvPr>
        </p:nvSpPr>
        <p:spPr>
          <a:xfrm>
            <a:off x="457200" y="277813"/>
            <a:ext cx="8229600" cy="847725"/>
          </a:xfrm>
        </p:spPr>
        <p:txBody>
          <a:bodyPr/>
          <a:lstStyle/>
          <a:p>
            <a:r>
              <a:rPr lang="es-EC"/>
              <a:t>Lagos, estanques, corrientes de agua</a:t>
            </a:r>
            <a:endParaRPr lang="es-EC" sz="1400" b="0"/>
          </a:p>
        </p:txBody>
      </p:sp>
      <p:sp>
        <p:nvSpPr>
          <p:cNvPr id="317443" name="Rectangle 3"/>
          <p:cNvSpPr>
            <a:spLocks noGrp="1" noChangeArrowheads="1"/>
          </p:cNvSpPr>
          <p:nvPr>
            <p:ph type="body" idx="1"/>
          </p:nvPr>
        </p:nvSpPr>
        <p:spPr>
          <a:xfrm>
            <a:off x="250825" y="1052513"/>
            <a:ext cx="8642350" cy="5078412"/>
          </a:xfrm>
        </p:spPr>
        <p:txBody>
          <a:bodyPr/>
          <a:lstStyle/>
          <a:p>
            <a:pPr>
              <a:spcBef>
                <a:spcPct val="40000"/>
              </a:spcBef>
              <a:buClr>
                <a:srgbClr val="0000FF"/>
              </a:buClr>
              <a:buSzPct val="75000"/>
              <a:buFont typeface="Wingdings" pitchFamily="2" charset="2"/>
              <a:buChar char="«"/>
            </a:pPr>
            <a:r>
              <a:rPr lang="es-EC"/>
              <a:t>Algunos </a:t>
            </a:r>
            <a:r>
              <a:rPr lang="es-EC" b="1"/>
              <a:t>estanques </a:t>
            </a:r>
            <a:r>
              <a:rPr lang="es-EC"/>
              <a:t>se forman cuando los </a:t>
            </a:r>
            <a:r>
              <a:rPr lang="es-EC" b="1"/>
              <a:t>canales</a:t>
            </a:r>
            <a:r>
              <a:rPr lang="es-EC"/>
              <a:t> se llenan de agua, algunos en áreas bajas de antiguas corrientes, otros en depresiones creadas al derretirse glaciares. </a:t>
            </a:r>
          </a:p>
          <a:p>
            <a:pPr>
              <a:spcBef>
                <a:spcPct val="40000"/>
              </a:spcBef>
              <a:buClr>
                <a:srgbClr val="0000FF"/>
              </a:buClr>
              <a:buSzPct val="75000"/>
              <a:buFont typeface="Wingdings" pitchFamily="2" charset="2"/>
              <a:buChar char="«"/>
            </a:pPr>
            <a:r>
              <a:rPr lang="es-EC"/>
              <a:t>Existen también depresiones en terrenos donde el caudal de agua del subsuelo sale a la superficie creando estanques superficiales. Estos son estanques naturales. </a:t>
            </a:r>
          </a:p>
          <a:p>
            <a:pPr>
              <a:spcBef>
                <a:spcPct val="40000"/>
              </a:spcBef>
              <a:buClr>
                <a:srgbClr val="0000FF"/>
              </a:buClr>
              <a:buSzPct val="75000"/>
              <a:buFont typeface="Wingdings" pitchFamily="2" charset="2"/>
              <a:buChar char="«"/>
            </a:pPr>
            <a:r>
              <a:rPr lang="es-EC"/>
              <a:t>Los humanos también son responsables de la creación de estanques para uso recreativo, acuicultura o agricultura; indiferente a su estructura física original, tienen los mismos patrones ecológicos. </a:t>
            </a:r>
          </a:p>
          <a:p>
            <a:pPr>
              <a:spcBef>
                <a:spcPct val="40000"/>
              </a:spcBef>
              <a:buClr>
                <a:srgbClr val="0000FF"/>
              </a:buClr>
              <a:buSzPct val="75000"/>
              <a:buFont typeface="Wingdings" pitchFamily="2" charset="2"/>
              <a:buChar char="«"/>
            </a:pPr>
            <a:r>
              <a:rPr lang="es-EC"/>
              <a:t>Los estanques contienen tres grupos de productores: </a:t>
            </a:r>
            <a:r>
              <a:rPr lang="es-EC" b="1"/>
              <a:t>fitoplancton</a:t>
            </a:r>
            <a:r>
              <a:rPr lang="es-EC"/>
              <a:t> (pequeñas algas suspendidas), plantas y </a:t>
            </a:r>
            <a:r>
              <a:rPr lang="es-EC" b="1"/>
              <a:t>algas bénticas </a:t>
            </a:r>
            <a:r>
              <a:rPr lang="es-EC"/>
              <a:t>(del fondo). Algunas algas están adheridas a las hojas y tallos de las plantas. </a:t>
            </a:r>
          </a:p>
          <a:p>
            <a:pPr>
              <a:spcBef>
                <a:spcPct val="40000"/>
              </a:spcBef>
              <a:buClr>
                <a:srgbClr val="0000FF"/>
              </a:buClr>
              <a:buSzPct val="75000"/>
              <a:buFont typeface="Wingdings" pitchFamily="2" charset="2"/>
              <a:buChar char="«"/>
            </a:pPr>
            <a:r>
              <a:rPr lang="es-EC"/>
              <a:t>Los drenajes traen al estanque de las áreas circundantes materia orgánica y nutrientes disueltos.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1C4FD856-F56A-467D-897D-AC6DC72EF574}" type="slidenum">
              <a:rPr lang="es-EC" altLang="en-US"/>
              <a:pPr/>
              <a:t>21</a:t>
            </a:fld>
            <a:endParaRPr lang="es-EC" altLang="en-US"/>
          </a:p>
        </p:txBody>
      </p:sp>
      <p:sp>
        <p:nvSpPr>
          <p:cNvPr id="319490" name="Rectangle 2"/>
          <p:cNvSpPr>
            <a:spLocks noGrp="1" noChangeArrowheads="1"/>
          </p:cNvSpPr>
          <p:nvPr>
            <p:ph type="title"/>
          </p:nvPr>
        </p:nvSpPr>
        <p:spPr>
          <a:xfrm>
            <a:off x="323850" y="260350"/>
            <a:ext cx="8229600" cy="938213"/>
          </a:xfrm>
        </p:spPr>
        <p:txBody>
          <a:bodyPr/>
          <a:lstStyle/>
          <a:p>
            <a:pPr>
              <a:lnSpc>
                <a:spcPct val="50000"/>
              </a:lnSpc>
            </a:pPr>
            <a:r>
              <a:rPr lang="es-EC"/>
              <a:t>Componentes de un cuerpo de agua dulce</a:t>
            </a:r>
            <a:br>
              <a:rPr lang="es-EC"/>
            </a:br>
            <a:r>
              <a:rPr lang="es-EC"/>
              <a:t> </a:t>
            </a:r>
            <a:r>
              <a:rPr lang="es-EC" sz="1000" b="0"/>
              <a:t>Referencia:"Environmental Systems and Public Policy“, H. T. Odum </a:t>
            </a:r>
            <a:r>
              <a:rPr lang="es-EC" sz="1000" b="0" i="1"/>
              <a:t>et al.</a:t>
            </a:r>
            <a:r>
              <a:rPr lang="es-EC"/>
              <a:t> </a:t>
            </a:r>
          </a:p>
        </p:txBody>
      </p:sp>
      <p:pic>
        <p:nvPicPr>
          <p:cNvPr id="319491" name="Picture 3"/>
          <p:cNvPicPr>
            <a:picLocks noChangeAspect="1" noChangeArrowheads="1"/>
          </p:cNvPicPr>
          <p:nvPr>
            <p:ph type="body" idx="1"/>
          </p:nvPr>
        </p:nvPicPr>
        <p:blipFill>
          <a:blip r:embed="rId2"/>
          <a:srcRect/>
          <a:stretch>
            <a:fillRect/>
          </a:stretch>
        </p:blipFill>
        <p:spPr>
          <a:xfrm>
            <a:off x="179388" y="981075"/>
            <a:ext cx="8785225" cy="568801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B3B382BB-6C71-4092-8FA0-7CA5537DBA56}" type="slidenum">
              <a:rPr lang="es-EC" altLang="en-US"/>
              <a:pPr/>
              <a:t>22</a:t>
            </a:fld>
            <a:endParaRPr lang="es-EC" altLang="en-US"/>
          </a:p>
        </p:txBody>
      </p:sp>
      <p:sp>
        <p:nvSpPr>
          <p:cNvPr id="321538" name="Rectangle 2"/>
          <p:cNvSpPr>
            <a:spLocks noGrp="1" noChangeArrowheads="1"/>
          </p:cNvSpPr>
          <p:nvPr>
            <p:ph type="title"/>
          </p:nvPr>
        </p:nvSpPr>
        <p:spPr/>
        <p:txBody>
          <a:bodyPr/>
          <a:lstStyle/>
          <a:p>
            <a:r>
              <a:rPr lang="es-EC"/>
              <a:t>Ecosistema de un estanque </a:t>
            </a:r>
          </a:p>
        </p:txBody>
      </p:sp>
      <p:sp>
        <p:nvSpPr>
          <p:cNvPr id="321539" name="Rectangle 3"/>
          <p:cNvSpPr>
            <a:spLocks noGrp="1" noChangeArrowheads="1"/>
          </p:cNvSpPr>
          <p:nvPr>
            <p:ph type="body" idx="1"/>
          </p:nvPr>
        </p:nvSpPr>
        <p:spPr>
          <a:xfrm>
            <a:off x="250825" y="981075"/>
            <a:ext cx="8642350" cy="5327650"/>
          </a:xfrm>
        </p:spPr>
        <p:txBody>
          <a:bodyPr/>
          <a:lstStyle/>
          <a:p>
            <a:pPr>
              <a:buClr>
                <a:srgbClr val="0000FF"/>
              </a:buClr>
              <a:buSzPct val="75000"/>
              <a:buFont typeface="Wingdings" pitchFamily="2" charset="2"/>
              <a:buChar char="«"/>
            </a:pPr>
            <a:r>
              <a:rPr lang="es-EC" sz="1800"/>
              <a:t>El dióxido de carbono necesario para la fotosíntesis proviene del aire y de la descomposición de materia orgánica. </a:t>
            </a:r>
          </a:p>
          <a:p>
            <a:pPr>
              <a:buClr>
                <a:srgbClr val="0000FF"/>
              </a:buClr>
              <a:buSzPct val="75000"/>
              <a:buFont typeface="Wingdings" pitchFamily="2" charset="2"/>
              <a:buChar char="«"/>
            </a:pPr>
            <a:r>
              <a:rPr lang="es-EC" sz="1800"/>
              <a:t>En zonas calcáreas, calcio y carbonato se adicionan al agua por la disolución de rocas calcáreas. El dióxido de carbono y los carbonatos reaccionan formando bicarbonato. </a:t>
            </a:r>
          </a:p>
          <a:p>
            <a:pPr>
              <a:buClr>
                <a:srgbClr val="0000FF"/>
              </a:buClr>
              <a:buSzPct val="75000"/>
              <a:buFont typeface="Wingdings" pitchFamily="2" charset="2"/>
              <a:buChar char="«"/>
            </a:pPr>
            <a:r>
              <a:rPr lang="es-EC" sz="1800"/>
              <a:t>El agua con bicarbonato, calcio y magnesio se denomina </a:t>
            </a:r>
            <a:r>
              <a:rPr lang="es-EC" sz="1800" b="1"/>
              <a:t>agua dura</a:t>
            </a:r>
            <a:r>
              <a:rPr lang="es-EC" sz="1800"/>
              <a:t>. Los estanques de aguas blandas pueden encontrarse en áreas exentas de rocas calcáreas. </a:t>
            </a:r>
          </a:p>
          <a:p>
            <a:pPr>
              <a:buClr>
                <a:srgbClr val="0000FF"/>
              </a:buClr>
              <a:buSzPct val="75000"/>
              <a:buFont typeface="Wingdings" pitchFamily="2" charset="2"/>
              <a:buChar char="«"/>
            </a:pPr>
            <a:r>
              <a:rPr lang="es-EC" sz="1800"/>
              <a:t>El nivel de agua se eleva y cae naturalmente, dentro de los límites del estanque. Este fenómeno se traduce en un proceso diversificado de generación de pantanos y charcos. Estas condiciones ayudan a mantener la diversidad del ecosistema acuático y previene de la concentración excesiva de nutrientes.</a:t>
            </a:r>
          </a:p>
          <a:p>
            <a:pPr>
              <a:buClr>
                <a:srgbClr val="0000FF"/>
              </a:buClr>
              <a:buSzPct val="75000"/>
              <a:buFont typeface="Wingdings" pitchFamily="2" charset="2"/>
              <a:buChar char="«"/>
            </a:pPr>
            <a:r>
              <a:rPr lang="es-EC" sz="1800"/>
              <a:t>La variación de las condiciones secas y húmedas, es importante para ciclos vitales de muchos organismos. La época donde el agua cubre el suelo se denomina </a:t>
            </a:r>
            <a:r>
              <a:rPr lang="es-EC" sz="1800" b="1"/>
              <a:t>hidroperiodo</a:t>
            </a:r>
            <a:r>
              <a:rPr lang="es-EC" sz="1800"/>
              <a:t>. </a:t>
            </a:r>
          </a:p>
          <a:p>
            <a:pPr>
              <a:buClr>
                <a:srgbClr val="0000FF"/>
              </a:buClr>
              <a:buSzPct val="75000"/>
              <a:buFont typeface="Wingdings" pitchFamily="2" charset="2"/>
              <a:buChar char="«"/>
            </a:pPr>
            <a:r>
              <a:rPr lang="es-EC" sz="1800"/>
              <a:t>A medida que el ser humano se desenvolvió alrededor de los lagos, quiso mantener el nivel de agua constante para usar sus muelles y botes.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36329382-4CB0-472D-849F-55D222E38129}" type="slidenum">
              <a:rPr lang="es-EC" altLang="en-US"/>
              <a:pPr/>
              <a:t>23</a:t>
            </a:fld>
            <a:endParaRPr lang="es-EC" altLang="en-US"/>
          </a:p>
        </p:txBody>
      </p:sp>
      <p:sp>
        <p:nvSpPr>
          <p:cNvPr id="320514" name="Rectangle 2"/>
          <p:cNvSpPr>
            <a:spLocks noGrp="1" noChangeArrowheads="1"/>
          </p:cNvSpPr>
          <p:nvPr>
            <p:ph type="title"/>
          </p:nvPr>
        </p:nvSpPr>
        <p:spPr>
          <a:xfrm>
            <a:off x="457200" y="277813"/>
            <a:ext cx="8229600" cy="919162"/>
          </a:xfrm>
        </p:spPr>
        <p:txBody>
          <a:bodyPr/>
          <a:lstStyle/>
          <a:p>
            <a:r>
              <a:rPr lang="es-EC" sz="2400"/>
              <a:t>Ecosistema de un estanque que muestra el almacenamiento y flujo de energía </a:t>
            </a:r>
            <a:r>
              <a:rPr lang="es-EC" sz="800" b="0"/>
              <a:t>Referencia:"Environmental Systems and Public Policy“, H. T. Odum </a:t>
            </a:r>
            <a:r>
              <a:rPr lang="es-EC" sz="800" b="0" i="1"/>
              <a:t>et al.</a:t>
            </a:r>
            <a:r>
              <a:rPr lang="es-EC" sz="800"/>
              <a:t> </a:t>
            </a:r>
          </a:p>
        </p:txBody>
      </p:sp>
      <p:pic>
        <p:nvPicPr>
          <p:cNvPr id="320515" name="Picture 3"/>
          <p:cNvPicPr>
            <a:picLocks noChangeAspect="1" noChangeArrowheads="1"/>
          </p:cNvPicPr>
          <p:nvPr>
            <p:ph type="body" idx="1"/>
          </p:nvPr>
        </p:nvPicPr>
        <p:blipFill>
          <a:blip r:embed="rId2"/>
          <a:srcRect/>
          <a:stretch>
            <a:fillRect/>
          </a:stretch>
        </p:blipFill>
        <p:spPr>
          <a:xfrm>
            <a:off x="250825" y="1268413"/>
            <a:ext cx="8713788" cy="540067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F59C04EE-D58B-4CD9-A57A-04982FA87F30}" type="slidenum">
              <a:rPr lang="es-EC" altLang="en-US"/>
              <a:pPr/>
              <a:t>24</a:t>
            </a:fld>
            <a:endParaRPr lang="es-EC" altLang="en-US"/>
          </a:p>
        </p:txBody>
      </p:sp>
      <p:sp>
        <p:nvSpPr>
          <p:cNvPr id="322562" name="Rectangle 2"/>
          <p:cNvSpPr>
            <a:spLocks noGrp="1" noChangeArrowheads="1"/>
          </p:cNvSpPr>
          <p:nvPr>
            <p:ph type="title"/>
          </p:nvPr>
        </p:nvSpPr>
        <p:spPr>
          <a:xfrm>
            <a:off x="457200" y="277813"/>
            <a:ext cx="8229600" cy="847725"/>
          </a:xfrm>
        </p:spPr>
        <p:txBody>
          <a:bodyPr/>
          <a:lstStyle/>
          <a:p>
            <a:r>
              <a:rPr lang="es-EC"/>
              <a:t>Aguas eutróficas y oligotróficas</a:t>
            </a:r>
          </a:p>
        </p:txBody>
      </p:sp>
      <p:sp>
        <p:nvSpPr>
          <p:cNvPr id="322563" name="Rectangle 3"/>
          <p:cNvSpPr>
            <a:spLocks noGrp="1" noChangeArrowheads="1"/>
          </p:cNvSpPr>
          <p:nvPr>
            <p:ph type="body" idx="1"/>
          </p:nvPr>
        </p:nvSpPr>
        <p:spPr>
          <a:xfrm>
            <a:off x="179388" y="908050"/>
            <a:ext cx="8785225" cy="5473700"/>
          </a:xfrm>
        </p:spPr>
        <p:txBody>
          <a:bodyPr/>
          <a:lstStyle/>
          <a:p>
            <a:pPr>
              <a:buClr>
                <a:srgbClr val="0000FF"/>
              </a:buClr>
              <a:buSzPct val="75000"/>
              <a:buFont typeface="Wingdings" pitchFamily="2" charset="2"/>
              <a:buChar char="«"/>
            </a:pPr>
            <a:r>
              <a:rPr lang="es-EC" sz="1800"/>
              <a:t>El agua con una elevada concentración de nutrientes se denomina </a:t>
            </a:r>
            <a:r>
              <a:rPr lang="es-EC" sz="1800" b="1"/>
              <a:t>eutrófica</a:t>
            </a:r>
            <a:r>
              <a:rPr lang="es-EC" sz="1800"/>
              <a:t>, y aquella con baja concentración de nutrientes: </a:t>
            </a:r>
            <a:r>
              <a:rPr lang="es-EC" sz="1800" b="1"/>
              <a:t>oligotrófica</a:t>
            </a:r>
            <a:r>
              <a:rPr lang="es-EC" sz="1800"/>
              <a:t>. Estos términos son útiles cuando se describen ecosistemas de estanques. </a:t>
            </a:r>
          </a:p>
          <a:p>
            <a:pPr>
              <a:buClr>
                <a:srgbClr val="0000FF"/>
              </a:buClr>
              <a:buSzPct val="75000"/>
              <a:buFont typeface="Wingdings" pitchFamily="2" charset="2"/>
              <a:buChar char="«"/>
            </a:pPr>
            <a:r>
              <a:rPr lang="es-EC" sz="1800"/>
              <a:t>La máxima cantidad de gas que puede disolverse en el agua (nivel de </a:t>
            </a:r>
            <a:r>
              <a:rPr lang="es-EC" sz="1800" b="1"/>
              <a:t>saturación</a:t>
            </a:r>
            <a:r>
              <a:rPr lang="es-EC" sz="1800"/>
              <a:t>) depende de la temperatura. Por ejemplo, el agua dulce saturada con oxígeno a 21° C contiene 9 ppm de oxígeno; cuando la temperatura aumenta, la cantidad de oxígeno disuelto disminuye, causando un excedente que se difunde fuera del agua. Si la temperatura disminuye, el potencial de saturación del agua aumenta. </a:t>
            </a:r>
          </a:p>
          <a:p>
            <a:pPr>
              <a:buClr>
                <a:srgbClr val="0000FF"/>
              </a:buClr>
              <a:buSzPct val="75000"/>
              <a:buFont typeface="Wingdings" pitchFamily="2" charset="2"/>
              <a:buChar char="«"/>
            </a:pPr>
            <a:r>
              <a:rPr lang="es-EC" sz="1800"/>
              <a:t>En aguas eutróficas, durante un día soleado, la fotosíntesis es rápida y en consecuencia, el oxígeno y la materia orgánica se forma rápidamente. </a:t>
            </a:r>
          </a:p>
          <a:p>
            <a:pPr>
              <a:buClr>
                <a:srgbClr val="0000FF"/>
              </a:buClr>
              <a:buSzPct val="75000"/>
              <a:buFont typeface="Wingdings" pitchFamily="2" charset="2"/>
              <a:buChar char="«"/>
            </a:pPr>
            <a:r>
              <a:rPr lang="es-EC" sz="1800"/>
              <a:t>Algo de oxígeno se difunde hacia fuera del sistema, pero la mayor parte se utiliza en la respiración animal y vegetal. </a:t>
            </a:r>
          </a:p>
          <a:p>
            <a:pPr>
              <a:buClr>
                <a:srgbClr val="0000FF"/>
              </a:buClr>
              <a:buSzPct val="75000"/>
              <a:buFont typeface="Wingdings" pitchFamily="2" charset="2"/>
              <a:buChar char="«"/>
            </a:pPr>
            <a:r>
              <a:rPr lang="es-EC" sz="1800"/>
              <a:t>En el proceso de descomposición de desechos y disolución de materia orgánica, los microbios consumen la mayor cantidad del oxígeno producido durante el día. Esto puede bajar el nivel de oxígeno en 1 ó 2 ppm al final de la noche. El nivel más bajo de oxígeno determina la capacidad de sustentación del estanque para muchos organismos.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B4E6194F-9392-4982-BBB0-4EBCB7D2632A}" type="slidenum">
              <a:rPr lang="es-EC" altLang="en-US"/>
              <a:pPr/>
              <a:t>25</a:t>
            </a:fld>
            <a:endParaRPr lang="es-EC" altLang="en-US"/>
          </a:p>
        </p:txBody>
      </p:sp>
      <p:sp>
        <p:nvSpPr>
          <p:cNvPr id="323586" name="Rectangle 2"/>
          <p:cNvSpPr>
            <a:spLocks noGrp="1" noChangeArrowheads="1"/>
          </p:cNvSpPr>
          <p:nvPr>
            <p:ph type="title"/>
          </p:nvPr>
        </p:nvSpPr>
        <p:spPr>
          <a:xfrm>
            <a:off x="457200" y="277813"/>
            <a:ext cx="8435975" cy="1063625"/>
          </a:xfrm>
        </p:spPr>
        <p:txBody>
          <a:bodyPr/>
          <a:lstStyle/>
          <a:p>
            <a:r>
              <a:rPr lang="es-EC" sz="2400"/>
              <a:t>Cambios en la concentración de oxígeno, materia orgánica y nutrientes </a:t>
            </a:r>
            <a:r>
              <a:rPr lang="es-EC" sz="800" b="0"/>
              <a:t>Referencia:"Environmental Systems and Public Policy“, H. T. Odum </a:t>
            </a:r>
            <a:r>
              <a:rPr lang="es-EC" sz="800" b="0" i="1"/>
              <a:t>et al.</a:t>
            </a:r>
            <a:r>
              <a:rPr lang="es-EC" sz="2400"/>
              <a:t> </a:t>
            </a:r>
          </a:p>
        </p:txBody>
      </p:sp>
      <p:pic>
        <p:nvPicPr>
          <p:cNvPr id="323587" name="Picture 3"/>
          <p:cNvPicPr>
            <a:picLocks noChangeAspect="1" noChangeArrowheads="1"/>
          </p:cNvPicPr>
          <p:nvPr>
            <p:ph type="body" idx="1"/>
          </p:nvPr>
        </p:nvPicPr>
        <p:blipFill>
          <a:blip r:embed="rId2"/>
          <a:srcRect/>
          <a:stretch>
            <a:fillRect/>
          </a:stretch>
        </p:blipFill>
        <p:spPr>
          <a:xfrm>
            <a:off x="250825" y="1341438"/>
            <a:ext cx="8569325" cy="53276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76FB2E9C-0792-432B-9C44-CAC556FD8895}" type="slidenum">
              <a:rPr lang="es-EC" altLang="en-US"/>
              <a:pPr/>
              <a:t>26</a:t>
            </a:fld>
            <a:endParaRPr lang="es-EC" altLang="en-US"/>
          </a:p>
        </p:txBody>
      </p:sp>
      <p:sp>
        <p:nvSpPr>
          <p:cNvPr id="324610" name="Rectangle 2"/>
          <p:cNvSpPr>
            <a:spLocks noGrp="1" noChangeArrowheads="1"/>
          </p:cNvSpPr>
          <p:nvPr>
            <p:ph type="title"/>
          </p:nvPr>
        </p:nvSpPr>
        <p:spPr>
          <a:xfrm>
            <a:off x="457200" y="188913"/>
            <a:ext cx="8229600" cy="576262"/>
          </a:xfrm>
        </p:spPr>
        <p:txBody>
          <a:bodyPr/>
          <a:lstStyle/>
          <a:p>
            <a:r>
              <a:rPr lang="es-EC"/>
              <a:t>Análisis del gráfico </a:t>
            </a:r>
            <a:r>
              <a:rPr lang="es-EC" sz="900" b="0"/>
              <a:t>Referencia:"Environmental Systems and Public Policy“, H. T. Odum </a:t>
            </a:r>
            <a:r>
              <a:rPr lang="es-EC" sz="900" b="0" i="1"/>
              <a:t>et al.</a:t>
            </a:r>
            <a:r>
              <a:rPr lang="es-EC"/>
              <a:t> </a:t>
            </a:r>
          </a:p>
        </p:txBody>
      </p:sp>
      <p:sp>
        <p:nvSpPr>
          <p:cNvPr id="324611" name="Rectangle 3"/>
          <p:cNvSpPr>
            <a:spLocks noGrp="1" noChangeArrowheads="1"/>
          </p:cNvSpPr>
          <p:nvPr>
            <p:ph type="body" idx="1"/>
          </p:nvPr>
        </p:nvSpPr>
        <p:spPr>
          <a:xfrm>
            <a:off x="179388" y="836613"/>
            <a:ext cx="8785225" cy="5761037"/>
          </a:xfrm>
        </p:spPr>
        <p:txBody>
          <a:bodyPr/>
          <a:lstStyle/>
          <a:p>
            <a:pPr>
              <a:spcBef>
                <a:spcPct val="40000"/>
              </a:spcBef>
              <a:buClr>
                <a:srgbClr val="FF0000"/>
              </a:buClr>
              <a:buSzPct val="75000"/>
              <a:buFont typeface="Wingdings" pitchFamily="2" charset="2"/>
              <a:buChar char="«"/>
            </a:pPr>
            <a:r>
              <a:rPr lang="es-EC" sz="1800"/>
              <a:t>La variación en estanques oligotróficos es menor debido a que poseen bajos niveles de nutrientes para estimular la fotosíntesis. En el gráfico el segundo día fue nublado, por lo que menos luz solar incidió en el estanque y la fotosíntesis fue menor, ocasionando menos producción de oxígeno y materia orgánica. Plantas y animales respiran día y noche, usando oxígeno y materia orgánica para producir nutrientes. </a:t>
            </a:r>
          </a:p>
          <a:p>
            <a:pPr>
              <a:spcBef>
                <a:spcPct val="40000"/>
              </a:spcBef>
              <a:buClr>
                <a:srgbClr val="FF0000"/>
              </a:buClr>
              <a:buSzPct val="75000"/>
              <a:buFont typeface="Wingdings" pitchFamily="2" charset="2"/>
              <a:buChar char="«"/>
            </a:pPr>
            <a:r>
              <a:rPr lang="es-EC" sz="1800"/>
              <a:t>Ocasionalmente, una </a:t>
            </a:r>
            <a:r>
              <a:rPr lang="es-EC" sz="1800" b="1"/>
              <a:t>matanza de peces</a:t>
            </a:r>
            <a:r>
              <a:rPr lang="es-EC" sz="1800"/>
              <a:t> puede seguir a un periodo de varios días nublados. La respiración es mayor a la producción de oxígeno y algunos peces mueren por falta de oxígeno. Algunos peces que viven en la superficie pueden respirar tragando aire. Aves acuáticas (como patos, garzas y cormoranes) vienen a lagos eutróficos para alimentarse. </a:t>
            </a:r>
          </a:p>
          <a:p>
            <a:pPr>
              <a:spcBef>
                <a:spcPct val="40000"/>
              </a:spcBef>
              <a:buClr>
                <a:srgbClr val="FF0000"/>
              </a:buClr>
              <a:buSzPct val="75000"/>
              <a:buFont typeface="Wingdings" pitchFamily="2" charset="2"/>
              <a:buChar char="«"/>
            </a:pPr>
            <a:r>
              <a:rPr lang="es-EC" sz="1800"/>
              <a:t>Las aguas oligotróficas soportan menos biomasa. Los lagos claros, con pocas algas y plantas flotantes no tienen mucha variación en la disolución de oxígeno. Usualmente son buenos hábitats para peces como la trucha. </a:t>
            </a:r>
          </a:p>
          <a:p>
            <a:pPr>
              <a:spcBef>
                <a:spcPct val="40000"/>
              </a:spcBef>
              <a:buClr>
                <a:srgbClr val="FF0000"/>
              </a:buClr>
              <a:buSzPct val="75000"/>
              <a:buFont typeface="Wingdings" pitchFamily="2" charset="2"/>
              <a:buChar char="«"/>
            </a:pPr>
            <a:r>
              <a:rPr lang="es-EC" sz="1800"/>
              <a:t>El desarrollo de asentamientos humanos provocó la descarga de enormes cantidades de aguas residuales, residuos de agricultura y escombros de carreteras a los lagos y ríos. Haciendo a las aguas eutróficas aún más eutróficas, y pudiendo hacer eutróficas las aguas oligotróficas</a:t>
            </a:r>
            <a:r>
              <a:rPr lang="es-EC" sz="14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6136A966-4F97-46E0-94EA-8963072C8D2D}" type="slidenum">
              <a:rPr lang="es-EC" altLang="en-US"/>
              <a:pPr/>
              <a:t>27</a:t>
            </a:fld>
            <a:endParaRPr lang="es-EC" altLang="en-US"/>
          </a:p>
        </p:txBody>
      </p:sp>
      <p:sp>
        <p:nvSpPr>
          <p:cNvPr id="325634" name="Rectangle 2"/>
          <p:cNvSpPr>
            <a:spLocks noGrp="1" noChangeArrowheads="1"/>
          </p:cNvSpPr>
          <p:nvPr>
            <p:ph type="title"/>
          </p:nvPr>
        </p:nvSpPr>
        <p:spPr/>
        <p:txBody>
          <a:bodyPr/>
          <a:lstStyle/>
          <a:p>
            <a:r>
              <a:rPr lang="es-EC"/>
              <a:t>Impactos por exceso de nutrientes</a:t>
            </a:r>
          </a:p>
        </p:txBody>
      </p:sp>
      <p:sp>
        <p:nvSpPr>
          <p:cNvPr id="325635" name="Rectangle 3"/>
          <p:cNvSpPr>
            <a:spLocks noGrp="1" noChangeArrowheads="1"/>
          </p:cNvSpPr>
          <p:nvPr>
            <p:ph type="body" idx="1"/>
          </p:nvPr>
        </p:nvSpPr>
        <p:spPr>
          <a:xfrm>
            <a:off x="179388" y="836613"/>
            <a:ext cx="8785225" cy="5472112"/>
          </a:xfrm>
        </p:spPr>
        <p:txBody>
          <a:bodyPr/>
          <a:lstStyle/>
          <a:p>
            <a:pPr>
              <a:spcBef>
                <a:spcPct val="30000"/>
              </a:spcBef>
              <a:buClr>
                <a:srgbClr val="0000FF"/>
              </a:buClr>
              <a:buSzPct val="75000"/>
              <a:buFont typeface="Wingdings" pitchFamily="2" charset="2"/>
              <a:buChar char="«"/>
            </a:pPr>
            <a:r>
              <a:rPr lang="es-EC" sz="1600"/>
              <a:t>La introducción de plantas </a:t>
            </a:r>
            <a:r>
              <a:rPr lang="es-EC" sz="1600" b="1"/>
              <a:t>exóticas</a:t>
            </a:r>
            <a:r>
              <a:rPr lang="es-EC" sz="1600"/>
              <a:t>, como los jacintos de agua y las</a:t>
            </a:r>
            <a:r>
              <a:rPr lang="es-EC" sz="1600" i="1"/>
              <a:t> aquileas asiáticas</a:t>
            </a:r>
            <a:r>
              <a:rPr lang="es-EC" sz="1600"/>
              <a:t>, se extiende donde quiera que las condiciones nutritivas sean exageradas. Estas plantas han sido tratadas como pestes: bloquean el movimiento de los botes e interfieren con la pesca y otras actividades recreativas. </a:t>
            </a:r>
          </a:p>
          <a:p>
            <a:pPr>
              <a:spcBef>
                <a:spcPct val="30000"/>
              </a:spcBef>
              <a:buClr>
                <a:srgbClr val="0000FF"/>
              </a:buClr>
              <a:buSzPct val="75000"/>
              <a:buFont typeface="Wingdings" pitchFamily="2" charset="2"/>
              <a:buChar char="«"/>
            </a:pPr>
            <a:r>
              <a:rPr lang="es-EC" sz="1600"/>
              <a:t>En aguas más profundas, la acumulación de materia orgánica se hace tan pesada que en climas nublados se consume mucho oxígeno y se da una </a:t>
            </a:r>
            <a:r>
              <a:rPr lang="es-EC" sz="1600" i="1"/>
              <a:t>matanza de peces</a:t>
            </a:r>
            <a:r>
              <a:rPr lang="es-EC" sz="1600"/>
              <a:t>. Tentativas de remover estas plantas no han sido exitosas, la utilización de herbicidas pone material vegetal en descomposición en la superficie del estanque. </a:t>
            </a:r>
          </a:p>
          <a:p>
            <a:pPr>
              <a:spcBef>
                <a:spcPct val="30000"/>
              </a:spcBef>
              <a:buClr>
                <a:srgbClr val="0000FF"/>
              </a:buClr>
              <a:buSzPct val="75000"/>
              <a:buFont typeface="Wingdings" pitchFamily="2" charset="2"/>
              <a:buChar char="«"/>
            </a:pPr>
            <a:r>
              <a:rPr lang="es-EC" sz="1600"/>
              <a:t>Los descomponedores liberan nutrientes y estimulan nuevamente el crecimiento del mismo tipo de plantas. Criar peces herbívoros, también acelera el ciclo de regeneración de nutrientes y plantas. </a:t>
            </a:r>
          </a:p>
          <a:p>
            <a:pPr>
              <a:spcBef>
                <a:spcPct val="30000"/>
              </a:spcBef>
              <a:buClr>
                <a:srgbClr val="0000FF"/>
              </a:buClr>
              <a:buSzPct val="75000"/>
              <a:buFont typeface="Wingdings" pitchFamily="2" charset="2"/>
              <a:buChar char="«"/>
            </a:pPr>
            <a:r>
              <a:rPr lang="es-EC" sz="1600"/>
              <a:t>Se han realizado muchos esfuerzos para conservar y reciclar nutrientes, eventualmente la mayoría de las aguas residuales de agricultura y desechos serán recicladas para fertilizar bosques, cosechas y pastizales. </a:t>
            </a:r>
          </a:p>
          <a:p>
            <a:pPr>
              <a:spcBef>
                <a:spcPct val="30000"/>
              </a:spcBef>
              <a:buClr>
                <a:srgbClr val="0000FF"/>
              </a:buClr>
              <a:buSzPct val="75000"/>
              <a:buFont typeface="Wingdings" pitchFamily="2" charset="2"/>
              <a:buChar char="«"/>
            </a:pPr>
            <a:r>
              <a:rPr lang="es-EC" sz="1600"/>
              <a:t>Un método para recolectar estos nutrientes ha sido desarrollado utilizando tierras húmedas naturales: pantanos y charcos. Con la ubicación de estas tierras húmedas entre las aguas residuales y ríos y lagos, los nutrientes pueden filtrarse para crecimiento de árboles de pantanos y para mantener "cinturones verdes" y áreas de vida salvaje. </a:t>
            </a:r>
          </a:p>
          <a:p>
            <a:pPr>
              <a:spcBef>
                <a:spcPct val="30000"/>
              </a:spcBef>
              <a:buClr>
                <a:srgbClr val="0000FF"/>
              </a:buClr>
              <a:buSzPct val="75000"/>
              <a:buFont typeface="Wingdings" pitchFamily="2" charset="2"/>
              <a:buChar char="«"/>
            </a:pPr>
            <a:r>
              <a:rPr lang="es-EC" sz="1600"/>
              <a:t>Aún existen estanques oligotróficos en zonas donde el drenaje de aguas incluye únicamente agua de lluvia ó captación de agua de suelos arenosos pobres en nutrientes.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63B9CD05-3C25-4366-B5FF-F714597C6DF6}" type="slidenum">
              <a:rPr lang="es-EC" altLang="en-US"/>
              <a:pPr/>
              <a:t>28</a:t>
            </a:fld>
            <a:endParaRPr lang="es-EC" altLang="en-US"/>
          </a:p>
        </p:txBody>
      </p:sp>
      <p:sp>
        <p:nvSpPr>
          <p:cNvPr id="326658" name="Rectangle 2"/>
          <p:cNvSpPr>
            <a:spLocks noGrp="1" noChangeArrowheads="1"/>
          </p:cNvSpPr>
          <p:nvPr>
            <p:ph type="title"/>
          </p:nvPr>
        </p:nvSpPr>
        <p:spPr>
          <a:xfrm>
            <a:off x="457200" y="277813"/>
            <a:ext cx="8229600" cy="847725"/>
          </a:xfrm>
        </p:spPr>
        <p:txBody>
          <a:bodyPr/>
          <a:lstStyle/>
          <a:p>
            <a:r>
              <a:rPr lang="es-EC"/>
              <a:t>Desequilibrios en los ecosistemas</a:t>
            </a:r>
          </a:p>
        </p:txBody>
      </p:sp>
      <p:sp>
        <p:nvSpPr>
          <p:cNvPr id="326659" name="Rectangle 3"/>
          <p:cNvSpPr>
            <a:spLocks noGrp="1" noChangeArrowheads="1"/>
          </p:cNvSpPr>
          <p:nvPr>
            <p:ph type="body" idx="1"/>
          </p:nvPr>
        </p:nvSpPr>
        <p:spPr>
          <a:xfrm>
            <a:off x="250825" y="908050"/>
            <a:ext cx="8642350" cy="5257800"/>
          </a:xfrm>
        </p:spPr>
        <p:txBody>
          <a:bodyPr/>
          <a:lstStyle/>
          <a:p>
            <a:pPr>
              <a:spcBef>
                <a:spcPct val="40000"/>
              </a:spcBef>
              <a:buClr>
                <a:srgbClr val="FF0000"/>
              </a:buClr>
              <a:buSzPct val="75000"/>
              <a:buFont typeface="Wingdings" pitchFamily="2" charset="2"/>
              <a:buChar char="«"/>
            </a:pPr>
            <a:r>
              <a:rPr lang="es-ES" sz="1600"/>
              <a:t>Los nutrientes circulan en el interior de los ecosistemas. No obstante, existen pérdidas o salidas, y éstas deben equilibrarse por medio de nuevas entradas o el ecosistema dejará de funcionar. Las entradas de nutrientes al sistema proceden de la erosión y desgaste de las rocas, del polvo transportado por el aire, y de las precipitaciones, que pueden transportar materiales a grandes distancias. </a:t>
            </a:r>
          </a:p>
          <a:p>
            <a:pPr>
              <a:spcBef>
                <a:spcPct val="40000"/>
              </a:spcBef>
              <a:buClr>
                <a:srgbClr val="FF0000"/>
              </a:buClr>
              <a:buSzPct val="75000"/>
              <a:buFont typeface="Wingdings" pitchFamily="2" charset="2"/>
              <a:buChar char="«"/>
            </a:pPr>
            <a:r>
              <a:rPr lang="es-ES" sz="1600"/>
              <a:t>Los ecosistemas terrestres pierden cantidades variables de nutrientes, arrastrados por las aguas y depositados en ecosistemas acuáticos y en las tierras bajas asociadas. La erosión, la tala de bosques y las cosechas extraen del suelo una cantidad considerable de nutrientes que deben ser reemplazados. De no ser así, el ecosistema se empobrece. Es por esto por lo que las tierras de cultivo han de ser fertilizadas.</a:t>
            </a:r>
          </a:p>
          <a:p>
            <a:pPr>
              <a:spcBef>
                <a:spcPct val="40000"/>
              </a:spcBef>
              <a:buClr>
                <a:srgbClr val="FF0000"/>
              </a:buClr>
              <a:buSzPct val="75000"/>
              <a:buFont typeface="Wingdings" pitchFamily="2" charset="2"/>
              <a:buChar char="«"/>
            </a:pPr>
            <a:r>
              <a:rPr lang="es-ES" sz="1600"/>
              <a:t>Si la entrada de un nutriente excede en mucho a su salida, el ciclo de nutrientes del ecosistema afectado se sobrecarga, y se produce contaminación. </a:t>
            </a:r>
          </a:p>
          <a:p>
            <a:pPr>
              <a:spcBef>
                <a:spcPct val="40000"/>
              </a:spcBef>
              <a:buClr>
                <a:srgbClr val="FF0000"/>
              </a:buClr>
              <a:buSzPct val="75000"/>
              <a:buFont typeface="Wingdings" pitchFamily="2" charset="2"/>
              <a:buChar char="«"/>
            </a:pPr>
            <a:r>
              <a:rPr lang="es-ES" sz="1600"/>
              <a:t>La contaminación puede considerarse una entrada de nutrientes que supera la capacidad del ecosistema para procesarlos. Los nutrientes perdidos por erosión y lixiviación en las tierras de cultivo, junto con las aguas residuales urbanas y los residuos industriales, van a parar a los ríos, lagos y estuarios. </a:t>
            </a:r>
          </a:p>
          <a:p>
            <a:pPr>
              <a:spcBef>
                <a:spcPct val="40000"/>
              </a:spcBef>
              <a:buClr>
                <a:srgbClr val="FF0000"/>
              </a:buClr>
              <a:buSzPct val="75000"/>
              <a:buFont typeface="Wingdings" pitchFamily="2" charset="2"/>
              <a:buChar char="«"/>
            </a:pPr>
            <a:r>
              <a:rPr lang="es-ES" sz="1600"/>
              <a:t>Estos contaminantes destruyen las plantas y los animales que no pueden tolerar su presencia o el cambio medioambiental que producen; al mismo tiempo favorecen a algunos organismos con mayor tolerancia al cambio. </a:t>
            </a:r>
            <a:endParaRPr lang="es-EC"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BEB807DB-0CBE-489D-9E0C-DCE003FB862E}" type="slidenum">
              <a:rPr lang="es-EC" altLang="en-US"/>
              <a:pPr/>
              <a:t>29</a:t>
            </a:fld>
            <a:endParaRPr lang="es-EC" altLang="en-US"/>
          </a:p>
        </p:txBody>
      </p:sp>
      <p:sp>
        <p:nvSpPr>
          <p:cNvPr id="306178" name="Rectangle 2"/>
          <p:cNvSpPr>
            <a:spLocks noGrp="1" noChangeArrowheads="1"/>
          </p:cNvSpPr>
          <p:nvPr>
            <p:ph type="title"/>
          </p:nvPr>
        </p:nvSpPr>
        <p:spPr>
          <a:xfrm>
            <a:off x="457200" y="277813"/>
            <a:ext cx="8229600" cy="847725"/>
          </a:xfrm>
        </p:spPr>
        <p:txBody>
          <a:bodyPr/>
          <a:lstStyle/>
          <a:p>
            <a:r>
              <a:rPr lang="es-EC"/>
              <a:t>Consecuencia de los desequilibrios</a:t>
            </a:r>
          </a:p>
        </p:txBody>
      </p:sp>
      <p:sp>
        <p:nvSpPr>
          <p:cNvPr id="306179" name="Rectangle 3"/>
          <p:cNvSpPr>
            <a:spLocks noGrp="1" noChangeArrowheads="1"/>
          </p:cNvSpPr>
          <p:nvPr>
            <p:ph type="body" idx="1"/>
          </p:nvPr>
        </p:nvSpPr>
        <p:spPr>
          <a:xfrm>
            <a:off x="457200" y="908050"/>
            <a:ext cx="8435975" cy="5222875"/>
          </a:xfrm>
        </p:spPr>
        <p:txBody>
          <a:bodyPr/>
          <a:lstStyle/>
          <a:p>
            <a:pPr>
              <a:spcBef>
                <a:spcPct val="40000"/>
              </a:spcBef>
              <a:buClr>
                <a:srgbClr val="FF0000"/>
              </a:buClr>
              <a:buSzPct val="75000"/>
              <a:buFont typeface="Wingdings" pitchFamily="2" charset="2"/>
              <a:buChar char="«"/>
            </a:pPr>
            <a:r>
              <a:rPr lang="es-ES" sz="1800"/>
              <a:t>Así, en las nubes llenas de dióxido de azufre y óxidos de nitrógeno procedentes de las áreas industriales, éstos se transforman en ácidos sulfúrico y nítrico diluidos y caen a tierra, en forma de lluvia ácida, sobre grandes extensiones de ecosistemas terrestres y acuáticos. </a:t>
            </a:r>
          </a:p>
          <a:p>
            <a:pPr>
              <a:spcBef>
                <a:spcPct val="40000"/>
              </a:spcBef>
              <a:buClr>
                <a:srgbClr val="FF0000"/>
              </a:buClr>
              <a:buSzPct val="75000"/>
              <a:buFont typeface="Wingdings" pitchFamily="2" charset="2"/>
              <a:buChar char="«"/>
            </a:pPr>
            <a:r>
              <a:rPr lang="es-ES" sz="1800"/>
              <a:t>Esto altera las relaciones ácido-base en algunos de ellos, mueren los peces y los invertebrados acuáticos y se incrementa la acidez del suelo.</a:t>
            </a:r>
            <a:endParaRPr lang="es-EC" sz="1800"/>
          </a:p>
          <a:p>
            <a:pPr>
              <a:lnSpc>
                <a:spcPct val="80000"/>
              </a:lnSpc>
              <a:spcBef>
                <a:spcPct val="50000"/>
              </a:spcBef>
              <a:buClr>
                <a:srgbClr val="FF0000"/>
              </a:buClr>
              <a:buSzPct val="75000"/>
              <a:buFont typeface="Wingdings" pitchFamily="2" charset="2"/>
              <a:buNone/>
            </a:pPr>
            <a:r>
              <a:rPr lang="es-EC" b="1"/>
              <a:t>Sucesión y comunidades</a:t>
            </a:r>
            <a:endParaRPr lang="es-ES" b="1">
              <a:cs typeface="Lucida Sans Unicode" pitchFamily="34" charset="0"/>
            </a:endParaRPr>
          </a:p>
          <a:p>
            <a:pPr>
              <a:lnSpc>
                <a:spcPct val="80000"/>
              </a:lnSpc>
              <a:spcBef>
                <a:spcPct val="50000"/>
              </a:spcBef>
              <a:buClr>
                <a:srgbClr val="FF0000"/>
              </a:buClr>
              <a:buSzPct val="75000"/>
              <a:buFont typeface="Wingdings" pitchFamily="2" charset="2"/>
              <a:buChar char="q"/>
            </a:pPr>
            <a:r>
              <a:rPr lang="es-ES" sz="1800">
                <a:cs typeface="Lucida Sans Unicode" pitchFamily="34" charset="0"/>
              </a:rPr>
              <a:t>La velocidad de la sucesión depende de la competitividad de la especie implicada; </a:t>
            </a:r>
            <a:r>
              <a:rPr lang="es-ES_tradnl" sz="1800">
                <a:cs typeface="Lucida Sans Unicode" pitchFamily="34" charset="0"/>
              </a:rPr>
              <a:t>y </a:t>
            </a:r>
            <a:r>
              <a:rPr lang="es-ES" sz="1800">
                <a:cs typeface="Lucida Sans Unicode" pitchFamily="34" charset="0"/>
              </a:rPr>
              <a:t>de la tolerancia a las condiciones ambientales producidas por el cambio en la vegetación; de la interacción con los animales</a:t>
            </a:r>
            <a:r>
              <a:rPr lang="es-ES" sz="1800"/>
              <a:t> </a:t>
            </a:r>
            <a:r>
              <a:rPr lang="es-ES_tradnl" sz="1800"/>
              <a:t>y el fuego.</a:t>
            </a:r>
          </a:p>
          <a:p>
            <a:pPr>
              <a:lnSpc>
                <a:spcPct val="80000"/>
              </a:lnSpc>
              <a:spcBef>
                <a:spcPct val="50000"/>
              </a:spcBef>
              <a:buClr>
                <a:srgbClr val="FF0000"/>
              </a:buClr>
              <a:buSzPct val="75000"/>
              <a:buFont typeface="Wingdings" pitchFamily="2" charset="2"/>
              <a:buChar char="q"/>
            </a:pPr>
            <a:r>
              <a:rPr lang="es-ES_tradnl" sz="1800"/>
              <a:t>Comunidad que logra alcanzar un equilibrio estable con el ambiente, por lo que no puede ser desplazada por otras, se dice que ha alcanzado </a:t>
            </a:r>
            <a:r>
              <a:rPr lang="es-ES_tradnl" sz="1800" b="1"/>
              <a:t>al clímax.</a:t>
            </a:r>
          </a:p>
          <a:p>
            <a:pPr>
              <a:lnSpc>
                <a:spcPct val="80000"/>
              </a:lnSpc>
            </a:pPr>
            <a:endParaRPr lang="es-ES_tradnl" sz="1800">
              <a:latin typeface="Lucida Sans Unicode" pitchFamily="34" charset="0"/>
              <a:cs typeface="Lucida Sans Unicode" pitchFamily="34" charset="0"/>
            </a:endParaRPr>
          </a:p>
          <a:p>
            <a:pPr>
              <a:lnSpc>
                <a:spcPct val="80000"/>
              </a:lnSpc>
              <a:buFont typeface="Wingdings" pitchFamily="2" charset="2"/>
              <a:buNone/>
            </a:pPr>
            <a:r>
              <a:rPr lang="es-ES_tradnl" sz="1800" b="1">
                <a:cs typeface="Lucida Sans Unicode" pitchFamily="34" charset="0"/>
              </a:rPr>
              <a:t>Hábitat y nicho</a:t>
            </a:r>
          </a:p>
          <a:p>
            <a:pPr>
              <a:lnSpc>
                <a:spcPct val="80000"/>
              </a:lnSpc>
              <a:spcBef>
                <a:spcPct val="50000"/>
              </a:spcBef>
              <a:buClr>
                <a:srgbClr val="0000FF"/>
              </a:buClr>
              <a:buSzPct val="75000"/>
              <a:buFont typeface="Wingdings" pitchFamily="2" charset="2"/>
              <a:buChar char="«"/>
            </a:pPr>
            <a:r>
              <a:rPr lang="es-ES_tradnl" sz="1800">
                <a:cs typeface="Lucida Sans Unicode" pitchFamily="34" charset="0"/>
              </a:rPr>
              <a:t>Hábitat: lugar habitado</a:t>
            </a:r>
            <a:r>
              <a:rPr lang="es-ES" sz="1800">
                <a:cs typeface="Lucida Sans Unicode" pitchFamily="34" charset="0"/>
              </a:rPr>
              <a:t> </a:t>
            </a:r>
            <a:r>
              <a:rPr lang="es-ES_tradnl" sz="1800">
                <a:cs typeface="Lucida Sans Unicode" pitchFamily="34" charset="0"/>
              </a:rPr>
              <a:t>por </a:t>
            </a:r>
            <a:r>
              <a:rPr lang="es-ES" sz="1800">
                <a:cs typeface="Lucida Sans Unicode" pitchFamily="34" charset="0"/>
              </a:rPr>
              <a:t>plantas</a:t>
            </a:r>
            <a:r>
              <a:rPr lang="es-ES_tradnl" sz="1800">
                <a:cs typeface="Lucida Sans Unicode" pitchFamily="34" charset="0"/>
              </a:rPr>
              <a:t>/</a:t>
            </a:r>
            <a:r>
              <a:rPr lang="es-ES" sz="1800">
                <a:cs typeface="Lucida Sans Unicode" pitchFamily="34" charset="0"/>
              </a:rPr>
              <a:t>animales</a:t>
            </a:r>
            <a:r>
              <a:rPr lang="es-ES_tradnl" sz="1800">
                <a:cs typeface="Lucida Sans Unicode" pitchFamily="34" charset="0"/>
              </a:rPr>
              <a:t>. </a:t>
            </a:r>
          </a:p>
          <a:p>
            <a:pPr>
              <a:lnSpc>
                <a:spcPct val="80000"/>
              </a:lnSpc>
              <a:buClr>
                <a:srgbClr val="0000FF"/>
              </a:buClr>
              <a:buSzPct val="75000"/>
              <a:buFont typeface="Wingdings" pitchFamily="2" charset="2"/>
              <a:buChar char="«"/>
            </a:pPr>
            <a:r>
              <a:rPr lang="es-ES_tradnl" sz="1800">
                <a:cs typeface="Lucida Sans Unicode" pitchFamily="34" charset="0"/>
              </a:rPr>
              <a:t>Nicho: papel funcional que desempeña cada especie</a:t>
            </a:r>
            <a:r>
              <a:rPr lang="es-ES_tradnl" sz="1600">
                <a:cs typeface="Lucida Sans Unicode" pitchFamily="34" charset="0"/>
              </a:rPr>
              <a:t>.</a:t>
            </a:r>
            <a:endParaRPr lang="es-ES" sz="1600">
              <a:cs typeface="Lucida Sans Unicode" pitchFamily="34" charset="0"/>
            </a:endParaRPr>
          </a:p>
          <a:p>
            <a:pPr>
              <a:lnSpc>
                <a:spcPct val="80000"/>
              </a:lnSpc>
              <a:spcBef>
                <a:spcPct val="50000"/>
              </a:spcBef>
              <a:buClr>
                <a:srgbClr val="FF0000"/>
              </a:buClr>
              <a:buSzPct val="75000"/>
              <a:buFont typeface="Wingdings" pitchFamily="2" charset="2"/>
              <a:buChar char="q"/>
            </a:pPr>
            <a:endParaRPr lang="es-ES_tradnl" sz="1600" b="1"/>
          </a:p>
          <a:p>
            <a:pPr>
              <a:lnSpc>
                <a:spcPct val="80000"/>
              </a:lnSpc>
            </a:pPr>
            <a:endParaRPr lang="es-EC"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Curso de Limnologia</a:t>
            </a:r>
            <a:endParaRPr lang="es-EC" altLang="en-US"/>
          </a:p>
        </p:txBody>
      </p:sp>
      <p:sp>
        <p:nvSpPr>
          <p:cNvPr id="6" name="5 Marcador de pie de página"/>
          <p:cNvSpPr>
            <a:spLocks noGrp="1"/>
          </p:cNvSpPr>
          <p:nvPr>
            <p:ph type="ftr" sz="quarter" idx="11"/>
          </p:nvPr>
        </p:nvSpPr>
        <p:spPr/>
        <p:txBody>
          <a:body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p:txBody>
          <a:bodyPr/>
          <a:lstStyle/>
          <a:p>
            <a:fld id="{CB0DCD2B-F4A2-4075-938E-D11FBE18B8C1}" type="slidenum">
              <a:rPr lang="es-EC" altLang="en-US"/>
              <a:pPr/>
              <a:t>3</a:t>
            </a:fld>
            <a:endParaRPr lang="es-EC" altLang="en-US"/>
          </a:p>
        </p:txBody>
      </p:sp>
      <p:sp>
        <p:nvSpPr>
          <p:cNvPr id="285704" name="Rectangle 8"/>
          <p:cNvSpPr>
            <a:spLocks noGrp="1" noChangeArrowheads="1"/>
          </p:cNvSpPr>
          <p:nvPr>
            <p:ph type="title"/>
          </p:nvPr>
        </p:nvSpPr>
        <p:spPr>
          <a:xfrm>
            <a:off x="457200" y="188913"/>
            <a:ext cx="8229600" cy="719137"/>
          </a:xfrm>
        </p:spPr>
        <p:txBody>
          <a:bodyPr/>
          <a:lstStyle/>
          <a:p>
            <a:r>
              <a:rPr lang="es-EC"/>
              <a:t>Biosfera: su ubicación en la atmósfera</a:t>
            </a:r>
          </a:p>
        </p:txBody>
      </p:sp>
      <p:pic>
        <p:nvPicPr>
          <p:cNvPr id="285703" name="Picture 7"/>
          <p:cNvPicPr>
            <a:picLocks noChangeArrowheads="1"/>
          </p:cNvPicPr>
          <p:nvPr>
            <p:ph sz="half" idx="1"/>
          </p:nvPr>
        </p:nvPicPr>
        <p:blipFill>
          <a:blip r:embed="rId2"/>
          <a:srcRect/>
          <a:stretch>
            <a:fillRect/>
          </a:stretch>
        </p:blipFill>
        <p:spPr>
          <a:xfrm>
            <a:off x="468313" y="765175"/>
            <a:ext cx="8351837" cy="3384550"/>
          </a:xfrm>
          <a:noFill/>
          <a:ln/>
        </p:spPr>
      </p:pic>
      <p:sp>
        <p:nvSpPr>
          <p:cNvPr id="285701" name="Rectangle 5"/>
          <p:cNvSpPr>
            <a:spLocks noGrp="1" noChangeArrowheads="1"/>
          </p:cNvSpPr>
          <p:nvPr>
            <p:ph type="body" sz="half" idx="2"/>
          </p:nvPr>
        </p:nvSpPr>
        <p:spPr>
          <a:xfrm>
            <a:off x="179388" y="4149725"/>
            <a:ext cx="8785225" cy="2016125"/>
          </a:xfrm>
        </p:spPr>
        <p:txBody>
          <a:bodyPr/>
          <a:lstStyle/>
          <a:p>
            <a:pPr>
              <a:spcBef>
                <a:spcPct val="40000"/>
              </a:spcBef>
              <a:buClr>
                <a:srgbClr val="0000FF"/>
              </a:buClr>
              <a:buSzPct val="75000"/>
              <a:buFont typeface="Wingdings" pitchFamily="2" charset="2"/>
              <a:buChar char="«"/>
            </a:pPr>
            <a:r>
              <a:rPr lang="es-ES" noProof="1"/>
              <a:t>El delgado manto de vida que cubre la Tierra recibe el nombre de </a:t>
            </a:r>
            <a:r>
              <a:rPr lang="es-ES" b="1"/>
              <a:t>B</a:t>
            </a:r>
            <a:r>
              <a:rPr lang="es-ES" b="1" noProof="1"/>
              <a:t>iosfera</a:t>
            </a:r>
            <a:r>
              <a:rPr lang="es-ES" noProof="1"/>
              <a:t>. </a:t>
            </a:r>
            <a:r>
              <a:rPr lang="es-EC"/>
              <a:t>Esta es una capa relativamente delgada de aire, tierra y agua capaz de dar sustento a la vida, que abarca desde unos 10 Km. de altitud en la atmósfera hasta el más profundo de los fondos oceánicos. </a:t>
            </a:r>
          </a:p>
          <a:p>
            <a:pPr>
              <a:spcBef>
                <a:spcPct val="40000"/>
              </a:spcBef>
              <a:buClr>
                <a:srgbClr val="0000FF"/>
              </a:buClr>
              <a:buSzPct val="75000"/>
              <a:buFont typeface="Wingdings" pitchFamily="2" charset="2"/>
              <a:buChar char="«"/>
            </a:pPr>
            <a:r>
              <a:rPr lang="es-EC"/>
              <a:t>En esta zona la vida depende de la energía del Sol y de la circulación del calor y los nutrientes esenciales</a:t>
            </a:r>
            <a:r>
              <a:rPr lang="es-EC" sz="1600"/>
              <a:t>. </a:t>
            </a:r>
          </a:p>
          <a:p>
            <a:pPr>
              <a:lnSpc>
                <a:spcPct val="80000"/>
              </a:lnSpc>
            </a:pPr>
            <a:endParaRPr lang="es-EC" sz="1800" noProof="1"/>
          </a:p>
          <a:p>
            <a:pPr>
              <a:lnSpc>
                <a:spcPct val="80000"/>
              </a:lnSpc>
            </a:pPr>
            <a:endParaRPr lang="es-EC"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Curso de Limnologia</a:t>
            </a:r>
            <a:endParaRPr lang="es-EC" altLang="en-US"/>
          </a:p>
        </p:txBody>
      </p:sp>
      <p:sp>
        <p:nvSpPr>
          <p:cNvPr id="6" name="5 Marcador de pie de página"/>
          <p:cNvSpPr>
            <a:spLocks noGrp="1"/>
          </p:cNvSpPr>
          <p:nvPr>
            <p:ph type="ftr" sz="quarter" idx="11"/>
          </p:nvPr>
        </p:nvSpPr>
        <p:spPr/>
        <p:txBody>
          <a:body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p:txBody>
          <a:bodyPr/>
          <a:lstStyle/>
          <a:p>
            <a:fld id="{A1EE3F84-17B2-4666-AFBB-FFCA4CD87A0C}" type="slidenum">
              <a:rPr lang="es-EC" altLang="en-US"/>
              <a:pPr/>
              <a:t>30</a:t>
            </a:fld>
            <a:endParaRPr lang="es-EC" altLang="en-US"/>
          </a:p>
        </p:txBody>
      </p:sp>
      <p:pic>
        <p:nvPicPr>
          <p:cNvPr id="275458" name="Picture 2" descr="http://edufuturo.com/imageBDE/EF/11781.voladero2.jpg"/>
          <p:cNvPicPr>
            <a:picLocks noChangeAspect="1" noChangeArrowheads="1"/>
          </p:cNvPicPr>
          <p:nvPr/>
        </p:nvPicPr>
        <p:blipFill>
          <a:blip r:embed="rId2" r:link="rId3">
            <a:lum bright="34000" contrast="-28000"/>
          </a:blip>
          <a:srcRect/>
          <a:stretch>
            <a:fillRect/>
          </a:stretch>
        </p:blipFill>
        <p:spPr bwMode="auto">
          <a:xfrm>
            <a:off x="0" y="0"/>
            <a:ext cx="9144000" cy="6858000"/>
          </a:xfrm>
          <a:prstGeom prst="rect">
            <a:avLst/>
          </a:prstGeom>
          <a:noFill/>
        </p:spPr>
      </p:pic>
      <p:sp>
        <p:nvSpPr>
          <p:cNvPr id="275459" name="Rectangle 3"/>
          <p:cNvSpPr>
            <a:spLocks noGrp="1" noChangeArrowheads="1"/>
          </p:cNvSpPr>
          <p:nvPr>
            <p:ph type="title"/>
          </p:nvPr>
        </p:nvSpPr>
        <p:spPr>
          <a:xfrm>
            <a:off x="609600" y="260350"/>
            <a:ext cx="8066088" cy="647700"/>
          </a:xfrm>
        </p:spPr>
        <p:txBody>
          <a:bodyPr/>
          <a:lstStyle/>
          <a:p>
            <a:r>
              <a:rPr lang="es-ES_tradnl" sz="2000"/>
              <a:t>Ejemplo de un ecosistema nacional: Reserva Ecológica El Ángel</a:t>
            </a:r>
            <a:endParaRPr lang="es-ES" sz="2000"/>
          </a:p>
        </p:txBody>
      </p:sp>
      <p:sp>
        <p:nvSpPr>
          <p:cNvPr id="275460" name="Rectangle 4"/>
          <p:cNvSpPr>
            <a:spLocks noGrp="1" noChangeArrowheads="1"/>
          </p:cNvSpPr>
          <p:nvPr>
            <p:ph type="body" sz="half" idx="1"/>
          </p:nvPr>
        </p:nvSpPr>
        <p:spPr>
          <a:xfrm>
            <a:off x="250825" y="836613"/>
            <a:ext cx="8642350" cy="5832475"/>
          </a:xfrm>
        </p:spPr>
        <p:txBody>
          <a:bodyPr/>
          <a:lstStyle/>
          <a:p>
            <a:pPr algn="just">
              <a:spcBef>
                <a:spcPct val="40000"/>
              </a:spcBef>
              <a:spcAft>
                <a:spcPct val="20000"/>
              </a:spcAft>
              <a:buFont typeface="Wingdings" pitchFamily="2" charset="2"/>
              <a:buNone/>
            </a:pPr>
            <a:r>
              <a:rPr lang="es-ES_tradnl" sz="1800" b="1">
                <a:cs typeface="Lucida Sans Unicode" pitchFamily="34" charset="0"/>
              </a:rPr>
              <a:t>Características</a:t>
            </a:r>
          </a:p>
          <a:p>
            <a:pPr algn="just">
              <a:spcBef>
                <a:spcPct val="30000"/>
              </a:spcBef>
              <a:buClr>
                <a:srgbClr val="FF0000"/>
              </a:buClr>
              <a:buSzPct val="75000"/>
              <a:buFont typeface="Wingdings" pitchFamily="2" charset="2"/>
              <a:buChar char="«"/>
            </a:pPr>
            <a:r>
              <a:rPr lang="es-ES_tradnl" sz="1800">
                <a:cs typeface="Lucida Sans Unicode" pitchFamily="34" charset="0"/>
              </a:rPr>
              <a:t>Extensión: </a:t>
            </a:r>
            <a:r>
              <a:rPr lang="es-ES" sz="1800">
                <a:cs typeface="Lucida Sans Unicode" pitchFamily="34" charset="0"/>
              </a:rPr>
              <a:t>15</a:t>
            </a:r>
            <a:r>
              <a:rPr lang="es-ES_tradnl" sz="1800">
                <a:cs typeface="Lucida Sans Unicode" pitchFamily="34" charset="0"/>
              </a:rPr>
              <a:t>.</a:t>
            </a:r>
            <a:r>
              <a:rPr lang="es-ES" sz="1800">
                <a:cs typeface="Lucida Sans Unicode" pitchFamily="34" charset="0"/>
              </a:rPr>
              <a:t>715 hectáreas</a:t>
            </a:r>
            <a:endParaRPr lang="es-ES_tradnl" sz="1800">
              <a:cs typeface="Lucida Sans Unicode" pitchFamily="34" charset="0"/>
            </a:endParaRPr>
          </a:p>
          <a:p>
            <a:pPr algn="just">
              <a:spcBef>
                <a:spcPct val="30000"/>
              </a:spcBef>
              <a:buClr>
                <a:srgbClr val="FF0000"/>
              </a:buClr>
              <a:buSzPct val="75000"/>
              <a:buFont typeface="Wingdings" pitchFamily="2" charset="2"/>
              <a:buChar char="«"/>
            </a:pPr>
            <a:r>
              <a:rPr lang="es-ES_tradnl" sz="1800">
                <a:cs typeface="Lucida Sans Unicode" pitchFamily="34" charset="0"/>
              </a:rPr>
              <a:t>Altura: </a:t>
            </a:r>
            <a:r>
              <a:rPr lang="es-ES" sz="1800">
                <a:cs typeface="Lucida Sans Unicode" pitchFamily="34" charset="0"/>
              </a:rPr>
              <a:t>3</a:t>
            </a:r>
            <a:r>
              <a:rPr lang="es-ES_tradnl" sz="1800">
                <a:cs typeface="Lucida Sans Unicode" pitchFamily="34" charset="0"/>
              </a:rPr>
              <a:t>.</a:t>
            </a:r>
            <a:r>
              <a:rPr lang="es-ES" sz="1800">
                <a:cs typeface="Lucida Sans Unicode" pitchFamily="34" charset="0"/>
              </a:rPr>
              <a:t>644 hasta los 4</a:t>
            </a:r>
            <a:r>
              <a:rPr lang="es-ES_tradnl" sz="1800">
                <a:cs typeface="Lucida Sans Unicode" pitchFamily="34" charset="0"/>
              </a:rPr>
              <a:t>.</a:t>
            </a:r>
            <a:r>
              <a:rPr lang="es-ES" sz="1800">
                <a:cs typeface="Lucida Sans Unicode" pitchFamily="34" charset="0"/>
              </a:rPr>
              <a:t>768 m</a:t>
            </a:r>
            <a:r>
              <a:rPr lang="es-ES_tradnl" sz="1800">
                <a:cs typeface="Lucida Sans Unicode" pitchFamily="34" charset="0"/>
              </a:rPr>
              <a:t>.s.n.m</a:t>
            </a:r>
            <a:r>
              <a:rPr lang="es-ES" sz="1800">
                <a:cs typeface="Lucida Sans Unicode" pitchFamily="34" charset="0"/>
              </a:rPr>
              <a:t>. </a:t>
            </a:r>
            <a:endParaRPr lang="es-ES_tradnl" sz="1800">
              <a:cs typeface="Lucida Sans Unicode" pitchFamily="34" charset="0"/>
            </a:endParaRPr>
          </a:p>
          <a:p>
            <a:pPr algn="just">
              <a:spcBef>
                <a:spcPct val="30000"/>
              </a:spcBef>
              <a:buClr>
                <a:srgbClr val="FF0000"/>
              </a:buClr>
              <a:buSzPct val="75000"/>
              <a:buFont typeface="Wingdings" pitchFamily="2" charset="2"/>
              <a:buChar char="«"/>
            </a:pPr>
            <a:r>
              <a:rPr lang="es-ES_tradnl" sz="1800">
                <a:cs typeface="Lucida Sans Unicode" pitchFamily="34" charset="0"/>
              </a:rPr>
              <a:t>C</a:t>
            </a:r>
            <a:r>
              <a:rPr lang="es-ES" sz="1800">
                <a:cs typeface="Lucida Sans Unicode" pitchFamily="34" charset="0"/>
              </a:rPr>
              <a:t>lima</a:t>
            </a:r>
            <a:r>
              <a:rPr lang="es-ES_tradnl" sz="1800">
                <a:cs typeface="Lucida Sans Unicode" pitchFamily="34" charset="0"/>
              </a:rPr>
              <a:t>:</a:t>
            </a:r>
            <a:r>
              <a:rPr lang="es-ES" sz="1800">
                <a:cs typeface="Lucida Sans Unicode" pitchFamily="34" charset="0"/>
              </a:rPr>
              <a:t> frío</a:t>
            </a:r>
            <a:r>
              <a:rPr lang="es-ES_tradnl" sz="1800">
                <a:cs typeface="Lucida Sans Unicode" pitchFamily="34" charset="0"/>
              </a:rPr>
              <a:t> (0 – 18º)</a:t>
            </a:r>
          </a:p>
          <a:p>
            <a:pPr algn="just">
              <a:spcBef>
                <a:spcPct val="30000"/>
              </a:spcBef>
              <a:buClr>
                <a:srgbClr val="FF0000"/>
              </a:buClr>
              <a:buSzPct val="75000"/>
              <a:buFont typeface="Wingdings" pitchFamily="2" charset="2"/>
              <a:buChar char="«"/>
            </a:pPr>
            <a:r>
              <a:rPr lang="es-ES_tradnl" sz="1800"/>
              <a:t>Vegetación</a:t>
            </a:r>
            <a:r>
              <a:rPr lang="es-ES" sz="1800"/>
              <a:t> natura</a:t>
            </a:r>
            <a:r>
              <a:rPr lang="es-ES_tradnl" sz="1800"/>
              <a:t>l: </a:t>
            </a:r>
            <a:r>
              <a:rPr lang="es-ES" sz="1800"/>
              <a:t>gramíneas</a:t>
            </a:r>
            <a:endParaRPr lang="es-ES_tradnl" sz="1800"/>
          </a:p>
          <a:p>
            <a:pPr algn="just">
              <a:spcBef>
                <a:spcPct val="30000"/>
              </a:spcBef>
              <a:buClr>
                <a:srgbClr val="FF0000"/>
              </a:buClr>
              <a:buSzPct val="75000"/>
              <a:buFont typeface="Wingdings" pitchFamily="2" charset="2"/>
              <a:buChar char="«"/>
            </a:pPr>
            <a:r>
              <a:rPr lang="es-ES_tradnl" sz="1800"/>
              <a:t>Suelos contienen gran cantidad de agua.</a:t>
            </a:r>
          </a:p>
          <a:p>
            <a:pPr algn="just">
              <a:spcBef>
                <a:spcPct val="30000"/>
              </a:spcBef>
              <a:buClr>
                <a:srgbClr val="FF0000"/>
              </a:buClr>
              <a:buSzPct val="75000"/>
              <a:buFont typeface="Wingdings" pitchFamily="2" charset="2"/>
              <a:buChar char="«"/>
            </a:pPr>
            <a:r>
              <a:rPr lang="es-ES_tradnl" sz="1800">
                <a:cs typeface="Lucida Sans Unicode" pitchFamily="34" charset="0"/>
              </a:rPr>
              <a:t>El páramo </a:t>
            </a:r>
            <a:r>
              <a:rPr lang="es-ES" sz="1800">
                <a:cs typeface="Lucida Sans Unicode" pitchFamily="34" charset="0"/>
              </a:rPr>
              <a:t>es húmedo y lluvioso, ocupa el 70</a:t>
            </a:r>
            <a:r>
              <a:rPr lang="es-ES_tradnl" sz="1800">
                <a:cs typeface="Lucida Sans Unicode" pitchFamily="34" charset="0"/>
              </a:rPr>
              <a:t>%</a:t>
            </a:r>
            <a:r>
              <a:rPr lang="es-ES" sz="1800">
                <a:cs typeface="Lucida Sans Unicode" pitchFamily="34" charset="0"/>
              </a:rPr>
              <a:t> del total de la reserva.</a:t>
            </a:r>
          </a:p>
          <a:p>
            <a:pPr>
              <a:spcBef>
                <a:spcPct val="30000"/>
              </a:spcBef>
              <a:spcAft>
                <a:spcPct val="20000"/>
              </a:spcAft>
              <a:buClr>
                <a:srgbClr val="FF0000"/>
              </a:buClr>
              <a:buSzPct val="75000"/>
              <a:buFont typeface="Wingdings" pitchFamily="2" charset="2"/>
              <a:buNone/>
            </a:pPr>
            <a:r>
              <a:rPr lang="es-ES_tradnl" sz="1800" b="1">
                <a:cs typeface="Lucida Sans Unicode" pitchFamily="34" charset="0"/>
              </a:rPr>
              <a:t>Flora:</a:t>
            </a:r>
          </a:p>
          <a:p>
            <a:pPr>
              <a:spcBef>
                <a:spcPct val="30000"/>
              </a:spcBef>
              <a:buClr>
                <a:srgbClr val="0000FF"/>
              </a:buClr>
              <a:buSzPct val="75000"/>
              <a:buFont typeface="Wingdings" pitchFamily="2" charset="2"/>
              <a:buChar char="«"/>
            </a:pPr>
            <a:r>
              <a:rPr lang="es-ES_tradnl" sz="1800">
                <a:cs typeface="Lucida Sans Unicode" pitchFamily="34" charset="0"/>
              </a:rPr>
              <a:t>Los bosques de frailejones: </a:t>
            </a:r>
            <a:r>
              <a:rPr lang="es-ES" sz="1800">
                <a:cs typeface="Lucida Sans Unicode" pitchFamily="34" charset="0"/>
              </a:rPr>
              <a:t>8</a:t>
            </a:r>
            <a:r>
              <a:rPr lang="es-ES_tradnl" sz="1800">
                <a:cs typeface="Lucida Sans Unicode" pitchFamily="34" charset="0"/>
              </a:rPr>
              <a:t>5%</a:t>
            </a:r>
            <a:r>
              <a:rPr lang="es-ES" sz="1800">
                <a:cs typeface="Lucida Sans Unicode" pitchFamily="34" charset="0"/>
              </a:rPr>
              <a:t> de las 15,715 hectáreas de la reserva</a:t>
            </a:r>
            <a:r>
              <a:rPr lang="es-ES_tradnl" sz="1800">
                <a:cs typeface="Lucida Sans Unicode" pitchFamily="34" charset="0"/>
              </a:rPr>
              <a:t>.</a:t>
            </a:r>
            <a:r>
              <a:rPr lang="es-ES" sz="1800">
                <a:cs typeface="Lucida Sans Unicode" pitchFamily="34" charset="0"/>
              </a:rPr>
              <a:t> </a:t>
            </a:r>
            <a:endParaRPr lang="es-ES_tradnl" sz="1800">
              <a:cs typeface="Lucida Sans Unicode" pitchFamily="34" charset="0"/>
            </a:endParaRPr>
          </a:p>
          <a:p>
            <a:pPr>
              <a:spcBef>
                <a:spcPct val="30000"/>
              </a:spcBef>
              <a:buClr>
                <a:srgbClr val="0000FF"/>
              </a:buClr>
              <a:buSzPct val="75000"/>
              <a:buFont typeface="Wingdings" pitchFamily="2" charset="2"/>
              <a:buChar char="«"/>
            </a:pPr>
            <a:r>
              <a:rPr lang="es-ES_tradnl" sz="1800">
                <a:cs typeface="Lucida Sans Unicode" pitchFamily="34" charset="0"/>
              </a:rPr>
              <a:t>Otras especies: aliso, romerillo, chuquiragua</a:t>
            </a:r>
            <a:r>
              <a:rPr lang="es-ES_tradnl" sz="1800"/>
              <a:t>,</a:t>
            </a:r>
            <a:r>
              <a:rPr lang="es-ES" sz="1800"/>
              <a:t> </a:t>
            </a:r>
            <a:r>
              <a:rPr lang="es-ES_tradnl" sz="1800"/>
              <a:t>entre otros.</a:t>
            </a:r>
          </a:p>
          <a:p>
            <a:pPr>
              <a:spcBef>
                <a:spcPct val="30000"/>
              </a:spcBef>
              <a:buClr>
                <a:srgbClr val="0000FF"/>
              </a:buClr>
              <a:buSzPct val="75000"/>
              <a:buFont typeface="Wingdings" pitchFamily="2" charset="2"/>
              <a:buChar char="«"/>
            </a:pPr>
            <a:r>
              <a:rPr lang="es-ES_tradnl" sz="1800"/>
              <a:t>Lagunas: </a:t>
            </a:r>
            <a:r>
              <a:rPr lang="es-ES" sz="1800"/>
              <a:t>plantas acuáticas,</a:t>
            </a:r>
            <a:r>
              <a:rPr lang="es-ES_tradnl" sz="1800"/>
              <a:t> </a:t>
            </a:r>
            <a:r>
              <a:rPr lang="es-ES" sz="1800"/>
              <a:t>algas</a:t>
            </a:r>
            <a:r>
              <a:rPr lang="es-ES_tradnl" sz="1800"/>
              <a:t>,</a:t>
            </a:r>
            <a:r>
              <a:rPr lang="es-ES" sz="1800"/>
              <a:t> minerales</a:t>
            </a:r>
            <a:r>
              <a:rPr lang="es-ES_tradnl" sz="1800"/>
              <a:t> (azufre). </a:t>
            </a:r>
          </a:p>
          <a:p>
            <a:pPr>
              <a:spcBef>
                <a:spcPct val="30000"/>
              </a:spcBef>
              <a:buClr>
                <a:srgbClr val="0000FF"/>
              </a:buClr>
              <a:buSzPct val="75000"/>
              <a:buFont typeface="Wingdings" pitchFamily="2" charset="2"/>
              <a:buChar char="«"/>
            </a:pPr>
            <a:r>
              <a:rPr lang="es-ES_tradnl" sz="1800">
                <a:cs typeface="Lucida Sans Unicode" pitchFamily="34" charset="0"/>
              </a:rPr>
              <a:t>Tipo</a:t>
            </a:r>
            <a:r>
              <a:rPr lang="es-ES" sz="1800">
                <a:cs typeface="Lucida Sans Unicode" pitchFamily="34" charset="0"/>
              </a:rPr>
              <a:t> de plantas acuáticas</a:t>
            </a:r>
            <a:r>
              <a:rPr lang="es-ES_tradnl" sz="1800">
                <a:cs typeface="Lucida Sans Unicode" pitchFamily="34" charset="0"/>
              </a:rPr>
              <a:t> </a:t>
            </a:r>
            <a:r>
              <a:rPr lang="es-ES" sz="1800">
                <a:cs typeface="Lucida Sans Unicode" pitchFamily="34" charset="0"/>
              </a:rPr>
              <a:t>cambia según la profundidad de las aguas</a:t>
            </a:r>
            <a:r>
              <a:rPr lang="es-ES_tradnl" sz="1800">
                <a:cs typeface="Lucida Sans Unicode" pitchFamily="34" charset="0"/>
              </a:rPr>
              <a:t>.</a:t>
            </a:r>
          </a:p>
          <a:p>
            <a:pPr>
              <a:spcBef>
                <a:spcPct val="30000"/>
              </a:spcBef>
              <a:buFont typeface="Wingdings" pitchFamily="2" charset="2"/>
              <a:buNone/>
            </a:pPr>
            <a:r>
              <a:rPr lang="es-ES_tradnl" sz="1800" b="1"/>
              <a:t>Fauna:</a:t>
            </a:r>
            <a:r>
              <a:rPr lang="es-ES_tradnl" sz="1800">
                <a:solidFill>
                  <a:schemeClr val="bg1"/>
                </a:solidFill>
              </a:rPr>
              <a:t> </a:t>
            </a:r>
          </a:p>
          <a:p>
            <a:pPr>
              <a:spcBef>
                <a:spcPct val="30000"/>
              </a:spcBef>
              <a:buClr>
                <a:srgbClr val="0000FF"/>
              </a:buClr>
              <a:buSzPct val="75000"/>
              <a:buFont typeface="Wingdings" pitchFamily="2" charset="2"/>
              <a:buChar char="«"/>
            </a:pPr>
            <a:r>
              <a:rPr lang="es-ES_tradnl" sz="1800"/>
              <a:t>Trucha arco iris, </a:t>
            </a:r>
            <a:r>
              <a:rPr lang="es-ES" sz="1800"/>
              <a:t>jambato, sapo marsupial, perdiz de páramo, pato punteado, cóndor, guarro, curiquingue, quilico, gaviota andina, tórtola, conejo silvestre, lobo de páramo, venado, raposa y chucuri. </a:t>
            </a:r>
            <a:endParaRPr lang="es-ES" sz="1800">
              <a:solidFill>
                <a:srgbClr val="333333"/>
              </a:solidFill>
            </a:endParaRPr>
          </a:p>
          <a:p>
            <a:pPr algn="just">
              <a:lnSpc>
                <a:spcPct val="80000"/>
              </a:lnSpc>
            </a:pPr>
            <a:endParaRPr lang="es-ES" sz="1800">
              <a:solidFill>
                <a:srgbClr val="333333"/>
              </a:solidFill>
              <a:cs typeface="Lucida Sans Unicode"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31CC90FD-2CBD-4A87-B6CD-D1D512533904}" type="slidenum">
              <a:rPr lang="es-EC" altLang="en-US"/>
              <a:pPr/>
              <a:t>4</a:t>
            </a:fld>
            <a:endParaRPr lang="es-EC" altLang="en-US"/>
          </a:p>
        </p:txBody>
      </p:sp>
      <p:sp>
        <p:nvSpPr>
          <p:cNvPr id="312322" name="Rectangle 2"/>
          <p:cNvSpPr>
            <a:spLocks noGrp="1" noChangeArrowheads="1"/>
          </p:cNvSpPr>
          <p:nvPr>
            <p:ph type="title"/>
          </p:nvPr>
        </p:nvSpPr>
        <p:spPr>
          <a:xfrm>
            <a:off x="457200" y="277813"/>
            <a:ext cx="8229600" cy="919162"/>
          </a:xfrm>
        </p:spPr>
        <p:txBody>
          <a:bodyPr/>
          <a:lstStyle/>
          <a:p>
            <a:r>
              <a:rPr lang="es-EC"/>
              <a:t>Ecosistemas y biosfera</a:t>
            </a:r>
          </a:p>
        </p:txBody>
      </p:sp>
      <p:sp>
        <p:nvSpPr>
          <p:cNvPr id="312323" name="Rectangle 3"/>
          <p:cNvSpPr>
            <a:spLocks noGrp="1" noChangeArrowheads="1"/>
          </p:cNvSpPr>
          <p:nvPr>
            <p:ph type="body" idx="1"/>
          </p:nvPr>
        </p:nvSpPr>
        <p:spPr>
          <a:xfrm>
            <a:off x="323850" y="1341438"/>
            <a:ext cx="8569325" cy="4789487"/>
          </a:xfrm>
        </p:spPr>
        <p:txBody>
          <a:bodyPr/>
          <a:lstStyle/>
          <a:p>
            <a:pPr>
              <a:spcBef>
                <a:spcPct val="45000"/>
              </a:spcBef>
              <a:buClr>
                <a:srgbClr val="0000FF"/>
              </a:buClr>
              <a:buSzPct val="75000"/>
              <a:buFont typeface="Wingdings" pitchFamily="2" charset="2"/>
              <a:buChar char="«"/>
            </a:pPr>
            <a:r>
              <a:rPr lang="es-EC"/>
              <a:t>Las divisiones a gran escala de la biosfera en regiones con diferentes patrones de crecimiento reciben el nombre de regiones biogeográficas.</a:t>
            </a:r>
          </a:p>
          <a:p>
            <a:pPr>
              <a:lnSpc>
                <a:spcPct val="90000"/>
              </a:lnSpc>
              <a:spcBef>
                <a:spcPct val="45000"/>
              </a:spcBef>
              <a:buClr>
                <a:srgbClr val="0000FF"/>
              </a:buClr>
              <a:buSzPct val="75000"/>
              <a:buFont typeface="Wingdings" pitchFamily="2" charset="2"/>
              <a:buChar char="«"/>
            </a:pPr>
            <a:r>
              <a:rPr lang="es-EC"/>
              <a:t>La superficie de la tierra, donde existen los seres vivos, se llama </a:t>
            </a:r>
            <a:r>
              <a:rPr lang="es-EC" b="1"/>
              <a:t>biosfera </a:t>
            </a:r>
            <a:r>
              <a:rPr lang="es-EC"/>
              <a:t>y contiene muchos pequeños ecosistemas como son bosques, campiñas, lagos y estepas. </a:t>
            </a:r>
          </a:p>
          <a:p>
            <a:pPr>
              <a:lnSpc>
                <a:spcPct val="90000"/>
              </a:lnSpc>
              <a:spcBef>
                <a:spcPct val="45000"/>
              </a:spcBef>
              <a:buClr>
                <a:srgbClr val="0000FF"/>
              </a:buClr>
              <a:buSzPct val="75000"/>
              <a:buFont typeface="Wingdings" pitchFamily="2" charset="2"/>
              <a:buChar char="«"/>
            </a:pPr>
            <a:r>
              <a:rPr lang="es-EC"/>
              <a:t>A todos los individuos de una especie de organismos, se los denomina </a:t>
            </a:r>
            <a:r>
              <a:rPr lang="es-EC" b="1"/>
              <a:t>población</a:t>
            </a:r>
            <a:r>
              <a:rPr lang="es-EC"/>
              <a:t>. Cada ecosistema contiene diversas poblaciones. </a:t>
            </a:r>
          </a:p>
          <a:p>
            <a:pPr>
              <a:lnSpc>
                <a:spcPct val="90000"/>
              </a:lnSpc>
              <a:spcBef>
                <a:spcPct val="45000"/>
              </a:spcBef>
              <a:buClr>
                <a:srgbClr val="0000FF"/>
              </a:buClr>
              <a:buSzPct val="75000"/>
              <a:buFont typeface="Wingdings" pitchFamily="2" charset="2"/>
              <a:buChar char="«"/>
            </a:pPr>
            <a:r>
              <a:rPr lang="es-EC"/>
              <a:t>Un ecosistema puede contener una población de árboles, una población de ardillas y una población de saltamontes. </a:t>
            </a:r>
          </a:p>
          <a:p>
            <a:pPr>
              <a:lnSpc>
                <a:spcPct val="90000"/>
              </a:lnSpc>
              <a:spcBef>
                <a:spcPct val="45000"/>
              </a:spcBef>
              <a:buClr>
                <a:srgbClr val="0000FF"/>
              </a:buClr>
              <a:buSzPct val="75000"/>
              <a:buFont typeface="Wingdings" pitchFamily="2" charset="2"/>
              <a:buChar char="«"/>
            </a:pPr>
            <a:r>
              <a:rPr lang="es-EC"/>
              <a:t>Las partes vivas de un ecosistema son llamadas </a:t>
            </a:r>
            <a:r>
              <a:rPr lang="es-EC" b="1"/>
              <a:t>comunidades</a:t>
            </a:r>
            <a:r>
              <a:rPr lang="es-EC"/>
              <a:t>. </a:t>
            </a:r>
          </a:p>
          <a:p>
            <a:pPr>
              <a:lnSpc>
                <a:spcPct val="90000"/>
              </a:lnSpc>
              <a:spcBef>
                <a:spcPct val="45000"/>
              </a:spcBef>
              <a:buClr>
                <a:srgbClr val="0000FF"/>
              </a:buClr>
              <a:buSzPct val="75000"/>
              <a:buFont typeface="Wingdings" pitchFamily="2" charset="2"/>
              <a:buChar char="«"/>
            </a:pPr>
            <a:r>
              <a:rPr lang="es-EC"/>
              <a:t>La comunidad está conformada por las poblaciones de muchas especies que interactúan unas con otras.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r>
              <a:rPr lang="es-ES"/>
              <a:t>Curso de Limnologia</a:t>
            </a:r>
            <a:endParaRPr lang="es-EC" altLang="en-US"/>
          </a:p>
        </p:txBody>
      </p:sp>
      <p:sp>
        <p:nvSpPr>
          <p:cNvPr id="6"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7" name="5 Marcador de número de diapositiva"/>
          <p:cNvSpPr>
            <a:spLocks noGrp="1"/>
          </p:cNvSpPr>
          <p:nvPr>
            <p:ph type="sldNum" sz="quarter" idx="12"/>
          </p:nvPr>
        </p:nvSpPr>
        <p:spPr/>
        <p:txBody>
          <a:bodyPr/>
          <a:lstStyle/>
          <a:p>
            <a:fld id="{CC3133B6-C356-4339-97F1-931587AE649F}" type="slidenum">
              <a:rPr lang="es-EC" altLang="en-US"/>
              <a:pPr/>
              <a:t>5</a:t>
            </a:fld>
            <a:endParaRPr lang="es-EC" altLang="en-US"/>
          </a:p>
        </p:txBody>
      </p:sp>
      <p:sp>
        <p:nvSpPr>
          <p:cNvPr id="283652" name="Rectangle 4"/>
          <p:cNvSpPr>
            <a:spLocks noGrp="1" noChangeArrowheads="1"/>
          </p:cNvSpPr>
          <p:nvPr>
            <p:ph type="title"/>
          </p:nvPr>
        </p:nvSpPr>
        <p:spPr/>
        <p:txBody>
          <a:bodyPr/>
          <a:lstStyle/>
          <a:p>
            <a:r>
              <a:rPr lang="es-EC"/>
              <a:t>Esquema gráfico de la Biosfera</a:t>
            </a:r>
          </a:p>
        </p:txBody>
      </p:sp>
      <p:sp>
        <p:nvSpPr>
          <p:cNvPr id="283656" name="Rectangle 8"/>
          <p:cNvSpPr>
            <a:spLocks noGrp="1" noChangeArrowheads="1"/>
          </p:cNvSpPr>
          <p:nvPr>
            <p:ph type="body" idx="1"/>
          </p:nvPr>
        </p:nvSpPr>
        <p:spPr/>
        <p:txBody>
          <a:bodyPr/>
          <a:lstStyle/>
          <a:p>
            <a:endParaRPr lang="es-EC"/>
          </a:p>
        </p:txBody>
      </p:sp>
      <p:pic>
        <p:nvPicPr>
          <p:cNvPr id="283655" name="Picture 7"/>
          <p:cNvPicPr>
            <a:picLocks noChangeAspect="1" noChangeArrowheads="1"/>
          </p:cNvPicPr>
          <p:nvPr>
            <p:ph sz="half" idx="4294967295"/>
          </p:nvPr>
        </p:nvPicPr>
        <p:blipFill>
          <a:blip r:embed="rId2"/>
          <a:srcRect/>
          <a:stretch>
            <a:fillRect/>
          </a:stretch>
        </p:blipFill>
        <p:spPr>
          <a:xfrm>
            <a:off x="0" y="765175"/>
            <a:ext cx="9144000" cy="5832475"/>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Curso de Limnologia</a:t>
            </a:r>
            <a:endParaRPr lang="es-EC" altLang="en-US"/>
          </a:p>
        </p:txBody>
      </p:sp>
      <p:sp>
        <p:nvSpPr>
          <p:cNvPr id="5"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6" name="5 Marcador de número de diapositiva"/>
          <p:cNvSpPr>
            <a:spLocks noGrp="1"/>
          </p:cNvSpPr>
          <p:nvPr>
            <p:ph type="sldNum" sz="quarter" idx="12"/>
          </p:nvPr>
        </p:nvSpPr>
        <p:spPr/>
        <p:txBody>
          <a:bodyPr/>
          <a:lstStyle/>
          <a:p>
            <a:fld id="{4B62A0B9-79C0-454F-9C7E-D0F205AE20EA}" type="slidenum">
              <a:rPr lang="es-EC" altLang="en-US"/>
              <a:pPr/>
              <a:t>6</a:t>
            </a:fld>
            <a:endParaRPr lang="es-EC" altLang="en-US"/>
          </a:p>
        </p:txBody>
      </p:sp>
      <p:sp>
        <p:nvSpPr>
          <p:cNvPr id="288770" name="Rectangle 2"/>
          <p:cNvSpPr>
            <a:spLocks noGrp="1" noChangeArrowheads="1"/>
          </p:cNvSpPr>
          <p:nvPr>
            <p:ph type="title"/>
          </p:nvPr>
        </p:nvSpPr>
        <p:spPr>
          <a:xfrm>
            <a:off x="457200" y="277813"/>
            <a:ext cx="8229600" cy="847725"/>
          </a:xfrm>
        </p:spPr>
        <p:txBody>
          <a:bodyPr/>
          <a:lstStyle/>
          <a:p>
            <a:r>
              <a:rPr lang="es-EC"/>
              <a:t>Clasificación de la Biosfera</a:t>
            </a:r>
          </a:p>
        </p:txBody>
      </p:sp>
      <p:sp>
        <p:nvSpPr>
          <p:cNvPr id="288771" name="Rectangle 3"/>
          <p:cNvSpPr>
            <a:spLocks noGrp="1" noChangeArrowheads="1"/>
          </p:cNvSpPr>
          <p:nvPr>
            <p:ph type="body" idx="1"/>
          </p:nvPr>
        </p:nvSpPr>
        <p:spPr>
          <a:xfrm>
            <a:off x="323850" y="1196975"/>
            <a:ext cx="8496300" cy="4933950"/>
          </a:xfrm>
        </p:spPr>
        <p:txBody>
          <a:bodyPr/>
          <a:lstStyle/>
          <a:p>
            <a:pPr marL="381000" indent="-381000">
              <a:buClr>
                <a:schemeClr val="hlink"/>
              </a:buClr>
              <a:buSzTx/>
              <a:buFont typeface="Wingdings" pitchFamily="2" charset="2"/>
              <a:buNone/>
            </a:pPr>
            <a:r>
              <a:rPr lang="es-EC"/>
              <a:t>Para clasificar sus regiones se emplean diferentes enfoques. </a:t>
            </a:r>
          </a:p>
          <a:p>
            <a:pPr marL="725488" lvl="1" indent="-381000">
              <a:buClr>
                <a:srgbClr val="FF0000"/>
              </a:buClr>
              <a:buSzTx/>
              <a:buFont typeface="Wingdings" pitchFamily="2" charset="2"/>
              <a:buAutoNum type="alphaLcParenR"/>
            </a:pPr>
            <a:r>
              <a:rPr lang="es-EC" sz="1800"/>
              <a:t>Biomas</a:t>
            </a:r>
          </a:p>
          <a:p>
            <a:pPr marL="725488" lvl="1" indent="-381000">
              <a:buClr>
                <a:srgbClr val="FF0000"/>
              </a:buClr>
              <a:buSzTx/>
              <a:buFont typeface="Wingdings" pitchFamily="2" charset="2"/>
              <a:buAutoNum type="alphaLcParenR"/>
            </a:pPr>
            <a:r>
              <a:rPr lang="es-EC" sz="1800"/>
              <a:t>Ecosistemas</a:t>
            </a:r>
          </a:p>
          <a:p>
            <a:pPr marL="725488" lvl="1" indent="-381000">
              <a:buClr>
                <a:srgbClr val="FF0000"/>
              </a:buClr>
              <a:buSzTx/>
              <a:buFont typeface="Wingdings" pitchFamily="2" charset="2"/>
              <a:buAutoNum type="alphaLcParenR"/>
            </a:pPr>
            <a:r>
              <a:rPr lang="es-EC" sz="1800"/>
              <a:t>Energía y Nutrientes</a:t>
            </a:r>
          </a:p>
          <a:p>
            <a:pPr marL="725488" lvl="1" indent="-381000">
              <a:buClr>
                <a:srgbClr val="FF0000"/>
              </a:buClr>
              <a:buSzTx/>
              <a:buFont typeface="Wingdings" pitchFamily="2" charset="2"/>
              <a:buAutoNum type="alphaLcParenR"/>
            </a:pPr>
            <a:r>
              <a:rPr lang="es-EC" sz="1800"/>
              <a:t>Desequilibrios</a:t>
            </a:r>
          </a:p>
          <a:p>
            <a:pPr marL="381000" indent="-381000">
              <a:buClr>
                <a:schemeClr val="hlink"/>
              </a:buClr>
              <a:buSzTx/>
              <a:buFont typeface="Wingdings" pitchFamily="2" charset="2"/>
              <a:buNone/>
            </a:pPr>
            <a:endParaRPr lang="es-ES" sz="1800"/>
          </a:p>
          <a:p>
            <a:pPr marL="381000" indent="-381000">
              <a:buClr>
                <a:schemeClr val="hlink"/>
              </a:buClr>
              <a:buSzTx/>
              <a:buFont typeface="Wingdings" pitchFamily="2" charset="2"/>
              <a:buNone/>
            </a:pPr>
            <a:r>
              <a:rPr lang="es-ES" b="1"/>
              <a:t>BIOMAS</a:t>
            </a:r>
          </a:p>
          <a:p>
            <a:pPr marL="381000" indent="-381000">
              <a:spcBef>
                <a:spcPct val="40000"/>
              </a:spcBef>
              <a:buClr>
                <a:schemeClr val="hlink"/>
              </a:buClr>
              <a:buSzTx/>
              <a:buFont typeface="Wingdings" pitchFamily="2" charset="2"/>
              <a:buNone/>
            </a:pPr>
            <a:r>
              <a:rPr lang="es-ES"/>
              <a:t> Las grandes unidades de vegetación son llamadas </a:t>
            </a:r>
            <a:r>
              <a:rPr lang="es-ES" b="1">
                <a:solidFill>
                  <a:schemeClr val="tx2"/>
                </a:solidFill>
              </a:rPr>
              <a:t>formaciones vegetales</a:t>
            </a:r>
            <a:r>
              <a:rPr lang="es-ES"/>
              <a:t> por los ecólogos europeos y </a:t>
            </a:r>
            <a:r>
              <a:rPr lang="es-ES" b="1">
                <a:solidFill>
                  <a:srgbClr val="FF0000"/>
                </a:solidFill>
              </a:rPr>
              <a:t>biomas</a:t>
            </a:r>
            <a:r>
              <a:rPr lang="es-ES"/>
              <a:t> por los de América del Norte. </a:t>
            </a:r>
          </a:p>
          <a:p>
            <a:pPr marL="381000" indent="-381000">
              <a:spcBef>
                <a:spcPct val="40000"/>
              </a:spcBef>
              <a:buClr>
                <a:schemeClr val="hlink"/>
              </a:buClr>
              <a:buSzTx/>
              <a:buFont typeface="Wingdings" pitchFamily="2" charset="2"/>
              <a:buNone/>
            </a:pPr>
            <a:r>
              <a:rPr lang="es-ES"/>
              <a:t>La principal diferencia entre ambos términos es que los biomas incluyen la vida animal asociada. Los grandes biomas, no obstante, reciben el nombre de las formas dominantes de vida vegetal</a:t>
            </a:r>
            <a:r>
              <a:rPr lang="es-ES" b="1"/>
              <a:t>.</a:t>
            </a:r>
          </a:p>
          <a:p>
            <a:pPr marL="381000" indent="-381000"/>
            <a:endParaRPr lang="es-EC"/>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Curso de Limnologia</a:t>
            </a:r>
            <a:endParaRPr lang="es-EC" altLang="en-US"/>
          </a:p>
        </p:txBody>
      </p:sp>
      <p:sp>
        <p:nvSpPr>
          <p:cNvPr id="6" name="5 Marcador de pie de página"/>
          <p:cNvSpPr>
            <a:spLocks noGrp="1"/>
          </p:cNvSpPr>
          <p:nvPr>
            <p:ph type="ftr" sz="quarter" idx="11"/>
          </p:nvPr>
        </p:nvSpPr>
        <p:spPr/>
        <p:txBody>
          <a:bodyPr/>
          <a:lstStyle/>
          <a:p>
            <a:r>
              <a:rPr lang="en-US" altLang="en-US"/>
              <a:t>Profesor: Jose V. Chang Gómez</a:t>
            </a:r>
            <a:endParaRPr lang="es-EC" altLang="en-US"/>
          </a:p>
        </p:txBody>
      </p:sp>
      <p:sp>
        <p:nvSpPr>
          <p:cNvPr id="7" name="6 Marcador de número de diapositiva"/>
          <p:cNvSpPr>
            <a:spLocks noGrp="1"/>
          </p:cNvSpPr>
          <p:nvPr>
            <p:ph type="sldNum" sz="quarter" idx="12"/>
          </p:nvPr>
        </p:nvSpPr>
        <p:spPr/>
        <p:txBody>
          <a:bodyPr/>
          <a:lstStyle/>
          <a:p>
            <a:fld id="{2F394434-8F7E-4747-B1D9-4E59C4C4DE24}" type="slidenum">
              <a:rPr lang="es-EC" altLang="en-US"/>
              <a:pPr/>
              <a:t>7</a:t>
            </a:fld>
            <a:endParaRPr lang="es-EC" altLang="en-US"/>
          </a:p>
        </p:txBody>
      </p:sp>
      <p:sp>
        <p:nvSpPr>
          <p:cNvPr id="291842" name="Rectangle 2"/>
          <p:cNvSpPr>
            <a:spLocks noGrp="1" noChangeArrowheads="1"/>
          </p:cNvSpPr>
          <p:nvPr>
            <p:ph type="title"/>
          </p:nvPr>
        </p:nvSpPr>
        <p:spPr/>
        <p:txBody>
          <a:bodyPr/>
          <a:lstStyle/>
          <a:p>
            <a:r>
              <a:rPr lang="es-ES"/>
              <a:t>TIPOS DE BIOMAS</a:t>
            </a:r>
          </a:p>
        </p:txBody>
      </p:sp>
      <p:sp>
        <p:nvSpPr>
          <p:cNvPr id="291843" name="Rectangle 3"/>
          <p:cNvSpPr>
            <a:spLocks noGrp="1" noChangeArrowheads="1"/>
          </p:cNvSpPr>
          <p:nvPr>
            <p:ph type="body" sz="half" idx="1"/>
          </p:nvPr>
        </p:nvSpPr>
        <p:spPr>
          <a:xfrm>
            <a:off x="0" y="908050"/>
            <a:ext cx="5724525" cy="5184775"/>
          </a:xfrm>
        </p:spPr>
        <p:txBody>
          <a:bodyPr/>
          <a:lstStyle/>
          <a:p>
            <a:pPr>
              <a:spcBef>
                <a:spcPct val="40000"/>
              </a:spcBef>
              <a:buClr>
                <a:schemeClr val="tx2"/>
              </a:buClr>
              <a:buSzPct val="75000"/>
              <a:buFont typeface="Wingdings" pitchFamily="2" charset="2"/>
              <a:buChar char="q"/>
            </a:pPr>
            <a:r>
              <a:rPr lang="es-ES"/>
              <a:t>Bajo la influencia de la latitud, la elevación y los regímenes asociados de humedad y temperatura, los biomas terrestres varían geográficamente de los trópicos al Ártico, e incluyen diversos tipos de bosques, praderas, monte bajo y desiertos. </a:t>
            </a:r>
          </a:p>
          <a:p>
            <a:pPr>
              <a:spcBef>
                <a:spcPct val="40000"/>
              </a:spcBef>
              <a:buClr>
                <a:schemeClr val="tx2"/>
              </a:buClr>
              <a:buSzPct val="75000"/>
              <a:buFont typeface="Wingdings" pitchFamily="2" charset="2"/>
              <a:buChar char="q"/>
            </a:pPr>
            <a:r>
              <a:rPr lang="es-ES"/>
              <a:t>Estos biomas incluyen también las comunidades de agua dulce asociadas: corrientes, lagos, estanques y humedales. </a:t>
            </a:r>
          </a:p>
          <a:p>
            <a:pPr>
              <a:spcBef>
                <a:spcPct val="40000"/>
              </a:spcBef>
              <a:buClr>
                <a:schemeClr val="tx2"/>
              </a:buClr>
              <a:buSzPct val="75000"/>
              <a:buFont typeface="Wingdings" pitchFamily="2" charset="2"/>
              <a:buChar char="q"/>
            </a:pPr>
            <a:r>
              <a:rPr lang="es-ES"/>
              <a:t>Los medios ambientes marinos, que algunos ecólogos también consideran biomas, comprenden el océano abierto, las regiones litorales (aguas poco profundas), las regiones bentónicas (del fondo oceánico), las costas rocosas, las playas, los estuarios y las llanuras mareales asociadas.</a:t>
            </a:r>
          </a:p>
        </p:txBody>
      </p:sp>
      <p:pic>
        <p:nvPicPr>
          <p:cNvPr id="291844" name="Picture 4"/>
          <p:cNvPicPr>
            <a:picLocks noChangeAspect="1" noChangeArrowheads="1"/>
          </p:cNvPicPr>
          <p:nvPr>
            <p:ph sz="half" idx="2"/>
          </p:nvPr>
        </p:nvPicPr>
        <p:blipFill>
          <a:blip r:embed="rId2"/>
          <a:srcRect/>
          <a:stretch>
            <a:fillRect/>
          </a:stretch>
        </p:blipFill>
        <p:spPr>
          <a:xfrm>
            <a:off x="5795963" y="1412875"/>
            <a:ext cx="3171825" cy="3962400"/>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7" name="Rectangle 3"/>
          <p:cNvSpPr>
            <a:spLocks noGrp="1" noChangeArrowheads="1"/>
          </p:cNvSpPr>
          <p:nvPr>
            <p:ph type="title"/>
          </p:nvPr>
        </p:nvSpPr>
        <p:spPr>
          <a:xfrm>
            <a:off x="685800" y="188913"/>
            <a:ext cx="7772400" cy="576262"/>
          </a:xfrm>
        </p:spPr>
        <p:txBody>
          <a:bodyPr/>
          <a:lstStyle/>
          <a:p>
            <a:r>
              <a:rPr lang="es-ES_tradnl"/>
              <a:t>Ecosistema</a:t>
            </a:r>
            <a:endParaRPr lang="es-ES"/>
          </a:p>
        </p:txBody>
      </p:sp>
      <p:sp>
        <p:nvSpPr>
          <p:cNvPr id="262148" name="Rectangle 4"/>
          <p:cNvSpPr>
            <a:spLocks noGrp="1" noChangeArrowheads="1"/>
          </p:cNvSpPr>
          <p:nvPr>
            <p:ph type="body" idx="1"/>
          </p:nvPr>
        </p:nvSpPr>
        <p:spPr>
          <a:xfrm>
            <a:off x="250825" y="765175"/>
            <a:ext cx="8642350" cy="5365750"/>
          </a:xfrm>
          <a:noFill/>
          <a:ln/>
        </p:spPr>
        <p:txBody>
          <a:bodyPr/>
          <a:lstStyle/>
          <a:p>
            <a:pPr algn="just">
              <a:lnSpc>
                <a:spcPct val="95000"/>
              </a:lnSpc>
              <a:buClr>
                <a:srgbClr val="FF0000"/>
              </a:buClr>
              <a:buSzPct val="75000"/>
              <a:buFont typeface="Wingdings" pitchFamily="2" charset="2"/>
              <a:buNone/>
            </a:pPr>
            <a:r>
              <a:rPr lang="es-ES_tradnl" b="1">
                <a:solidFill>
                  <a:srgbClr val="FF0000"/>
                </a:solidFill>
                <a:cs typeface="Lucida Sans Unicode" pitchFamily="34" charset="0"/>
              </a:rPr>
              <a:t>Ecosistema:</a:t>
            </a:r>
            <a:r>
              <a:rPr lang="es-ES_tradnl">
                <a:cs typeface="Lucida Sans Unicode" pitchFamily="34" charset="0"/>
              </a:rPr>
              <a:t> término </a:t>
            </a:r>
            <a:r>
              <a:rPr lang="es-ES">
                <a:cs typeface="Lucida Sans Unicode" pitchFamily="34" charset="0"/>
              </a:rPr>
              <a:t>acuñado en 1935 por el ecólogo sir </a:t>
            </a:r>
            <a:r>
              <a:rPr lang="es-ES" i="1">
                <a:cs typeface="Lucida Sans Unicode" pitchFamily="34" charset="0"/>
              </a:rPr>
              <a:t>Arthur George Tansley</a:t>
            </a:r>
            <a:r>
              <a:rPr lang="es-ES_tradnl">
                <a:cs typeface="Lucida Sans Unicode" pitchFamily="34" charset="0"/>
              </a:rPr>
              <a:t>, </a:t>
            </a:r>
            <a:r>
              <a:rPr lang="es-ES"/>
              <a:t>para realzar el concepto de que cada ecosistema es un todo integrado. </a:t>
            </a:r>
          </a:p>
          <a:p>
            <a:pPr algn="just">
              <a:lnSpc>
                <a:spcPct val="95000"/>
              </a:lnSpc>
              <a:buClr>
                <a:srgbClr val="FF0000"/>
              </a:buClr>
              <a:buSzPct val="75000"/>
              <a:buFont typeface="Wingdings" pitchFamily="2" charset="2"/>
              <a:buChar char="q"/>
            </a:pPr>
            <a:r>
              <a:rPr lang="es-EC"/>
              <a:t>Un </a:t>
            </a:r>
            <a:r>
              <a:rPr lang="es-EC" b="1"/>
              <a:t>sistema</a:t>
            </a:r>
            <a:r>
              <a:rPr lang="es-EC"/>
              <a:t> es un grupo de partes que están conectadas y trabajan juntas. La tierra está cubierta de cosas vivas e inertes que interactúan formando sistemas, también llamados </a:t>
            </a:r>
            <a:r>
              <a:rPr lang="es-EC" b="1"/>
              <a:t>ecosistemas</a:t>
            </a:r>
            <a:r>
              <a:rPr lang="es-EC"/>
              <a:t> (sistema ecológico). Un ecosistema contiene, cosas vivas como por ejemplo árboles, animales; y cosas inertes como sustancias nutrientes y agua. </a:t>
            </a:r>
            <a:endParaRPr lang="es-ES"/>
          </a:p>
          <a:p>
            <a:pPr algn="just">
              <a:lnSpc>
                <a:spcPct val="95000"/>
              </a:lnSpc>
              <a:buClr>
                <a:srgbClr val="FF0000"/>
              </a:buClr>
              <a:buSzPct val="75000"/>
              <a:buFont typeface="Wingdings" pitchFamily="2" charset="2"/>
              <a:buChar char="q"/>
            </a:pPr>
            <a:r>
              <a:rPr lang="es-ES"/>
              <a:t>Un </a:t>
            </a:r>
            <a:r>
              <a:rPr lang="es-ES" i="1"/>
              <a:t>s</a:t>
            </a:r>
            <a:r>
              <a:rPr lang="es-ES" b="1" i="1"/>
              <a:t>istema</a:t>
            </a:r>
            <a:r>
              <a:rPr lang="es-ES"/>
              <a:t> es un conjunto de partes interdependientes que funcionan como una unidad y requiere entradas y salidas. Las entradas al ecosistema son energía solar, agua, oxígeno, dióxido de carbono, nitrógeno, otros elementos y compuestos. </a:t>
            </a:r>
          </a:p>
          <a:p>
            <a:pPr>
              <a:lnSpc>
                <a:spcPct val="95000"/>
              </a:lnSpc>
              <a:spcBef>
                <a:spcPct val="50000"/>
              </a:spcBef>
              <a:buClr>
                <a:srgbClr val="FF0000"/>
              </a:buClr>
              <a:buSzPct val="75000"/>
              <a:buFont typeface="Wingdings" pitchFamily="2" charset="2"/>
              <a:buChar char="q"/>
            </a:pPr>
            <a:r>
              <a:rPr lang="es-ES"/>
              <a:t>Las salidas del ecosistema incluyen el calor producido por la respiración, agua, oxígeno, dióxido de carbono y nutrientes. La fuerza impulsora fundamental es la energía solar. </a:t>
            </a:r>
          </a:p>
          <a:p>
            <a:pPr>
              <a:lnSpc>
                <a:spcPct val="95000"/>
              </a:lnSpc>
              <a:spcBef>
                <a:spcPct val="50000"/>
              </a:spcBef>
              <a:buClr>
                <a:srgbClr val="FF0000"/>
              </a:buClr>
              <a:buSzPct val="75000"/>
              <a:buFont typeface="Wingdings" pitchFamily="2" charset="2"/>
              <a:buNone/>
            </a:pPr>
            <a:r>
              <a:rPr lang="es-ES">
                <a:cs typeface="Lucida Sans Unicode" pitchFamily="34" charset="0"/>
              </a:rPr>
              <a:t>Según T. Myller (</a:t>
            </a:r>
            <a:r>
              <a:rPr lang="es-ES_tradnl">
                <a:cs typeface="Lucida Sans Unicode" pitchFamily="34" charset="0"/>
              </a:rPr>
              <a:t>1994</a:t>
            </a:r>
            <a:r>
              <a:rPr lang="es-ES">
                <a:cs typeface="Lucida Sans Unicode" pitchFamily="34" charset="0"/>
              </a:rPr>
              <a:t>), </a:t>
            </a:r>
            <a:r>
              <a:rPr lang="es-ES" b="1">
                <a:solidFill>
                  <a:srgbClr val="FF0000"/>
                </a:solidFill>
                <a:cs typeface="Lucida Sans Unicode" pitchFamily="34" charset="0"/>
              </a:rPr>
              <a:t>un ecosistema</a:t>
            </a:r>
            <a:r>
              <a:rPr lang="es-ES">
                <a:cs typeface="Lucida Sans Unicode" pitchFamily="34" charset="0"/>
              </a:rPr>
              <a:t> es una comunidad de especies que interactúan entre sí, con los factores químicos y físicos que constituyen su ambiente vivo.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r>
              <a:rPr lang="es-ES"/>
              <a:t>Curso de Limnologia</a:t>
            </a:r>
            <a:endParaRPr lang="es-EC" altLang="en-US"/>
          </a:p>
        </p:txBody>
      </p:sp>
      <p:sp>
        <p:nvSpPr>
          <p:cNvPr id="6" name="4 Marcador de pie de página"/>
          <p:cNvSpPr>
            <a:spLocks noGrp="1"/>
          </p:cNvSpPr>
          <p:nvPr>
            <p:ph type="ftr" sz="quarter" idx="11"/>
          </p:nvPr>
        </p:nvSpPr>
        <p:spPr/>
        <p:txBody>
          <a:bodyPr/>
          <a:lstStyle/>
          <a:p>
            <a:r>
              <a:rPr lang="en-US" altLang="en-US"/>
              <a:t>Profesor: Jose V. Chang Gómez</a:t>
            </a:r>
            <a:endParaRPr lang="es-EC" altLang="en-US"/>
          </a:p>
        </p:txBody>
      </p:sp>
      <p:sp>
        <p:nvSpPr>
          <p:cNvPr id="7" name="5 Marcador de número de diapositiva"/>
          <p:cNvSpPr>
            <a:spLocks noGrp="1"/>
          </p:cNvSpPr>
          <p:nvPr>
            <p:ph type="sldNum" sz="quarter" idx="12"/>
          </p:nvPr>
        </p:nvSpPr>
        <p:spPr/>
        <p:txBody>
          <a:bodyPr/>
          <a:lstStyle/>
          <a:p>
            <a:fld id="{C0CBED16-726F-45D6-B289-7921D474E059}" type="slidenum">
              <a:rPr lang="es-EC" altLang="en-US"/>
              <a:pPr/>
              <a:t>9</a:t>
            </a:fld>
            <a:endParaRPr lang="es-EC" altLang="en-US"/>
          </a:p>
        </p:txBody>
      </p:sp>
      <p:pic>
        <p:nvPicPr>
          <p:cNvPr id="264194" name="Picture 2" descr="cascada"/>
          <p:cNvPicPr>
            <a:picLocks noChangeAspect="1" noChangeArrowheads="1"/>
          </p:cNvPicPr>
          <p:nvPr/>
        </p:nvPicPr>
        <p:blipFill>
          <a:blip r:embed="rId2">
            <a:lum bright="24000" contrast="-48000"/>
          </a:blip>
          <a:srcRect/>
          <a:stretch>
            <a:fillRect/>
          </a:stretch>
        </p:blipFill>
        <p:spPr bwMode="auto">
          <a:xfrm>
            <a:off x="0" y="0"/>
            <a:ext cx="9144000" cy="6858000"/>
          </a:xfrm>
          <a:prstGeom prst="rect">
            <a:avLst/>
          </a:prstGeom>
          <a:noFill/>
        </p:spPr>
      </p:pic>
      <p:sp>
        <p:nvSpPr>
          <p:cNvPr id="264195" name="Rectangle 3"/>
          <p:cNvSpPr>
            <a:spLocks noGrp="1" noChangeArrowheads="1"/>
          </p:cNvSpPr>
          <p:nvPr>
            <p:ph type="body" idx="1"/>
          </p:nvPr>
        </p:nvSpPr>
        <p:spPr>
          <a:xfrm>
            <a:off x="179388" y="908050"/>
            <a:ext cx="8785225" cy="5689600"/>
          </a:xfrm>
        </p:spPr>
        <p:txBody>
          <a:bodyPr/>
          <a:lstStyle/>
          <a:p>
            <a:pPr>
              <a:lnSpc>
                <a:spcPct val="90000"/>
              </a:lnSpc>
              <a:buClr>
                <a:srgbClr val="FF0000"/>
              </a:buClr>
              <a:buSzPct val="75000"/>
              <a:buFont typeface="Wingdings" pitchFamily="2" charset="2"/>
              <a:buChar char="q"/>
            </a:pPr>
            <a:r>
              <a:rPr lang="es-ES_tradnl"/>
              <a:t>Condiciones climáticas</a:t>
            </a:r>
          </a:p>
          <a:p>
            <a:pPr>
              <a:spcBef>
                <a:spcPct val="30000"/>
              </a:spcBef>
              <a:buClr>
                <a:srgbClr val="FF0000"/>
              </a:buClr>
              <a:buSzPct val="75000"/>
              <a:buFont typeface="Wingdings" pitchFamily="2" charset="2"/>
              <a:buChar char="q"/>
            </a:pPr>
            <a:r>
              <a:rPr lang="es-ES_tradnl"/>
              <a:t>Posición geográfica</a:t>
            </a:r>
          </a:p>
          <a:p>
            <a:pPr>
              <a:spcBef>
                <a:spcPct val="30000"/>
              </a:spcBef>
              <a:buClr>
                <a:srgbClr val="FF0000"/>
              </a:buClr>
              <a:buSzPct val="75000"/>
              <a:buFont typeface="Wingdings" pitchFamily="2" charset="2"/>
              <a:buChar char="q"/>
            </a:pPr>
            <a:r>
              <a:rPr lang="es-ES_tradnl"/>
              <a:t>Su diversidad</a:t>
            </a:r>
          </a:p>
          <a:p>
            <a:pPr>
              <a:spcBef>
                <a:spcPct val="30000"/>
              </a:spcBef>
              <a:buClr>
                <a:srgbClr val="FF0000"/>
              </a:buClr>
              <a:buSzPct val="75000"/>
              <a:buFont typeface="Wingdings" pitchFamily="2" charset="2"/>
              <a:buChar char="q"/>
            </a:pPr>
            <a:r>
              <a:rPr lang="es-ES_tradnl">
                <a:cs typeface="Lucida Sans Unicode" pitchFamily="34" charset="0"/>
              </a:rPr>
              <a:t>S</a:t>
            </a:r>
            <a:r>
              <a:rPr lang="es-ES">
                <a:cs typeface="Lucida Sans Unicode" pitchFamily="34" charset="0"/>
              </a:rPr>
              <a:t>eres vivos</a:t>
            </a:r>
            <a:r>
              <a:rPr lang="es-ES_tradnl">
                <a:cs typeface="Lucida Sans Unicode" pitchFamily="34" charset="0"/>
              </a:rPr>
              <a:t>/</a:t>
            </a:r>
            <a:r>
              <a:rPr lang="es-ES">
                <a:cs typeface="Lucida Sans Unicode" pitchFamily="34" charset="0"/>
              </a:rPr>
              <a:t>no vivos habitan</a:t>
            </a:r>
            <a:r>
              <a:rPr lang="es-ES_tradnl">
                <a:cs typeface="Lucida Sans Unicode" pitchFamily="34" charset="0"/>
              </a:rPr>
              <a:t> </a:t>
            </a:r>
            <a:r>
              <a:rPr lang="es-ES">
                <a:cs typeface="Lucida Sans Unicode" pitchFamily="34" charset="0"/>
              </a:rPr>
              <a:t>una zona determinada.</a:t>
            </a:r>
            <a:endParaRPr lang="es-ES_tradnl"/>
          </a:p>
          <a:p>
            <a:pPr>
              <a:spcBef>
                <a:spcPct val="30000"/>
              </a:spcBef>
              <a:buClr>
                <a:srgbClr val="FF0000"/>
              </a:buClr>
              <a:buSzPct val="75000"/>
              <a:buFont typeface="Wingdings" pitchFamily="2" charset="2"/>
              <a:buChar char="q"/>
            </a:pPr>
            <a:r>
              <a:rPr lang="es-ES_tradnl">
                <a:cs typeface="Lucida Sans Unicode" pitchFamily="34" charset="0"/>
              </a:rPr>
              <a:t>C</a:t>
            </a:r>
            <a:r>
              <a:rPr lang="es-ES">
                <a:cs typeface="Lucida Sans Unicode" pitchFamily="34" charset="0"/>
              </a:rPr>
              <a:t>omponent</a:t>
            </a:r>
            <a:r>
              <a:rPr lang="es-ES_tradnl">
                <a:cs typeface="Lucida Sans Unicode" pitchFamily="34" charset="0"/>
              </a:rPr>
              <a:t>es</a:t>
            </a:r>
            <a:r>
              <a:rPr lang="es-ES">
                <a:cs typeface="Lucida Sans Unicode" pitchFamily="34" charset="0"/>
              </a:rPr>
              <a:t> bióticos</a:t>
            </a:r>
            <a:r>
              <a:rPr lang="es-ES_tradnl">
                <a:cs typeface="Lucida Sans Unicode" pitchFamily="34" charset="0"/>
              </a:rPr>
              <a:t>: </a:t>
            </a:r>
            <a:r>
              <a:rPr lang="es-ES">
                <a:cs typeface="Lucida Sans Unicode" pitchFamily="34" charset="0"/>
              </a:rPr>
              <a:t>productores y</a:t>
            </a:r>
            <a:r>
              <a:rPr lang="es-ES_tradnl">
                <a:cs typeface="Lucida Sans Unicode" pitchFamily="34" charset="0"/>
              </a:rPr>
              <a:t> </a:t>
            </a:r>
            <a:r>
              <a:rPr lang="es-ES">
                <a:cs typeface="Lucida Sans Unicode" pitchFamily="34" charset="0"/>
              </a:rPr>
              <a:t>consumidores</a:t>
            </a:r>
            <a:r>
              <a:rPr lang="es-ES">
                <a:solidFill>
                  <a:srgbClr val="2383C5"/>
                </a:solidFill>
                <a:cs typeface="Lucida Sans Unicode" pitchFamily="34" charset="0"/>
              </a:rPr>
              <a:t>.</a:t>
            </a:r>
          </a:p>
          <a:p>
            <a:pPr>
              <a:spcBef>
                <a:spcPct val="30000"/>
              </a:spcBef>
              <a:buClr>
                <a:srgbClr val="FF0000"/>
              </a:buClr>
              <a:buSzPct val="75000"/>
              <a:buFont typeface="Wingdings" pitchFamily="2" charset="2"/>
              <a:buChar char="q"/>
            </a:pPr>
            <a:r>
              <a:rPr lang="es-ES_tradnl">
                <a:cs typeface="Lucida Sans Unicode" pitchFamily="34" charset="0"/>
              </a:rPr>
              <a:t>Componentes</a:t>
            </a:r>
            <a:r>
              <a:rPr lang="es-ES">
                <a:cs typeface="Lucida Sans Unicode" pitchFamily="34" charset="0"/>
              </a:rPr>
              <a:t> abióticos</a:t>
            </a:r>
            <a:r>
              <a:rPr lang="es-ES_tradnl">
                <a:cs typeface="Lucida Sans Unicode" pitchFamily="34" charset="0"/>
              </a:rPr>
              <a:t>: </a:t>
            </a:r>
            <a:r>
              <a:rPr lang="es-ES">
                <a:cs typeface="Lucida Sans Unicode" pitchFamily="34" charset="0"/>
              </a:rPr>
              <a:t>factores físicos y químicos</a:t>
            </a:r>
            <a:r>
              <a:rPr lang="es-ES_tradnl">
                <a:cs typeface="Lucida Sans Unicode" pitchFamily="34" charset="0"/>
              </a:rPr>
              <a:t>.</a:t>
            </a:r>
            <a:endParaRPr lang="es-ES_tradnl"/>
          </a:p>
          <a:p>
            <a:pPr>
              <a:spcBef>
                <a:spcPct val="30000"/>
              </a:spcBef>
              <a:buClr>
                <a:srgbClr val="FF0000"/>
              </a:buClr>
              <a:buSzPct val="75000"/>
              <a:buFont typeface="Wingdings" pitchFamily="2" charset="2"/>
              <a:buChar char="q"/>
            </a:pPr>
            <a:r>
              <a:rPr lang="es-ES_tradnl"/>
              <a:t>Intercambio de materia y energía</a:t>
            </a:r>
            <a:r>
              <a:rPr lang="es-ES_tradnl" sz="1900">
                <a:latin typeface="Lucida Sans Unicode" pitchFamily="34" charset="0"/>
              </a:rPr>
              <a:t>.</a:t>
            </a:r>
          </a:p>
          <a:p>
            <a:pPr>
              <a:lnSpc>
                <a:spcPct val="90000"/>
              </a:lnSpc>
              <a:spcBef>
                <a:spcPct val="50000"/>
              </a:spcBef>
              <a:buFont typeface="Wingdings" pitchFamily="2" charset="2"/>
              <a:buNone/>
            </a:pPr>
            <a:r>
              <a:rPr lang="es-EC"/>
              <a:t>Los ecosistemas son sistemas complejos como el bosque, el río o el lago, formados por una trama de </a:t>
            </a:r>
            <a:r>
              <a:rPr lang="es-EC" b="1"/>
              <a:t>elementos físicos</a:t>
            </a:r>
            <a:r>
              <a:rPr lang="es-EC"/>
              <a:t> (el </a:t>
            </a:r>
            <a:r>
              <a:rPr lang="es-EC">
                <a:solidFill>
                  <a:srgbClr val="FF0000"/>
                </a:solidFill>
              </a:rPr>
              <a:t>biotopo</a:t>
            </a:r>
            <a:r>
              <a:rPr lang="es-EC"/>
              <a:t>) y </a:t>
            </a:r>
            <a:r>
              <a:rPr lang="es-EC" b="1"/>
              <a:t>biológicos</a:t>
            </a:r>
            <a:r>
              <a:rPr lang="es-EC"/>
              <a:t> (la </a:t>
            </a:r>
            <a:r>
              <a:rPr lang="es-EC">
                <a:solidFill>
                  <a:srgbClr val="FF0000"/>
                </a:solidFill>
              </a:rPr>
              <a:t>biocenosis</a:t>
            </a:r>
            <a:r>
              <a:rPr lang="es-EC"/>
              <a:t> o comunidad de organismos)</a:t>
            </a:r>
          </a:p>
          <a:p>
            <a:pPr>
              <a:lnSpc>
                <a:spcPct val="90000"/>
              </a:lnSpc>
              <a:spcBef>
                <a:spcPct val="50000"/>
              </a:spcBef>
              <a:buFont typeface="Wingdings" pitchFamily="2" charset="2"/>
              <a:buNone/>
            </a:pPr>
            <a:r>
              <a:rPr lang="es-EC"/>
              <a:t>En la naturaleza los átomos están organizados en moléculas y éstas en células. Las células forman tejidos, y éstos, órganos que se reúnen en sistemas, como el digestivo o el circulatorio. </a:t>
            </a:r>
          </a:p>
          <a:p>
            <a:pPr>
              <a:lnSpc>
                <a:spcPct val="90000"/>
              </a:lnSpc>
              <a:spcBef>
                <a:spcPct val="50000"/>
              </a:spcBef>
              <a:buFont typeface="Wingdings" pitchFamily="2" charset="2"/>
              <a:buNone/>
            </a:pPr>
            <a:r>
              <a:rPr lang="es-EC"/>
              <a:t>Un organismo vivo está formado por varios sistemas anatómico-fisiológicos íntimamente unidos entre sí.  La organización de la naturaleza en niveles superiores al de los organismos es la que interesa a la ecología. </a:t>
            </a:r>
            <a:endParaRPr lang="es-ES">
              <a:latin typeface="Lucida Sans Unicode" pitchFamily="34" charset="0"/>
            </a:endParaRPr>
          </a:p>
          <a:p>
            <a:pPr>
              <a:lnSpc>
                <a:spcPct val="90000"/>
              </a:lnSpc>
            </a:pPr>
            <a:endParaRPr lang="es-ES_tradnl">
              <a:solidFill>
                <a:srgbClr val="2383C5"/>
              </a:solidFill>
              <a:latin typeface="Lucida Sans Unicode" pitchFamily="34" charset="0"/>
            </a:endParaRPr>
          </a:p>
        </p:txBody>
      </p:sp>
      <p:sp>
        <p:nvSpPr>
          <p:cNvPr id="264196" name="Rectangle 4"/>
          <p:cNvSpPr>
            <a:spLocks noGrp="1" noChangeArrowheads="1"/>
          </p:cNvSpPr>
          <p:nvPr>
            <p:ph type="title"/>
          </p:nvPr>
        </p:nvSpPr>
        <p:spPr/>
        <p:txBody>
          <a:bodyPr/>
          <a:lstStyle/>
          <a:p>
            <a:r>
              <a:rPr lang="es-ES_tradnl"/>
              <a:t>Características Generales de los Ecosistemas</a:t>
            </a:r>
            <a:endParaRPr lang="es-ES"/>
          </a:p>
        </p:txBody>
      </p:sp>
    </p:spTree>
  </p:cSld>
  <p:clrMapOvr>
    <a:masterClrMapping/>
  </p:clrMapOvr>
</p:sld>
</file>

<file path=ppt/theme/theme1.xml><?xml version="1.0" encoding="utf-8"?>
<a:theme xmlns:a="http://schemas.openxmlformats.org/drawingml/2006/main" name="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1176</TotalTime>
  <Words>3883</Words>
  <Application>Microsoft PowerPoint</Application>
  <PresentationFormat>Presentación en pantalla (4:3)</PresentationFormat>
  <Paragraphs>274</Paragraphs>
  <Slides>30</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8" baseType="lpstr">
      <vt:lpstr>Arial</vt:lpstr>
      <vt:lpstr>Times New Roman</vt:lpstr>
      <vt:lpstr>Wingdings</vt:lpstr>
      <vt:lpstr>Garamond</vt:lpstr>
      <vt:lpstr>Lucida Sans Unicode</vt:lpstr>
      <vt:lpstr>La Bamba LET</vt:lpstr>
      <vt:lpstr>Borde</vt:lpstr>
      <vt:lpstr>Imagen de Microsoft Word</vt:lpstr>
      <vt:lpstr>ESCUELA SUPERIOR POLITECNICA DEL LITORAL  FACULTAD DE INGENIERIA MARITIMA Y CIENCIAS DEL MAR   LIMNOLOGIA   Capítulo 4</vt:lpstr>
      <vt:lpstr>Capítulo 4 </vt:lpstr>
      <vt:lpstr>Biosfera: su ubicación en la atmósfera</vt:lpstr>
      <vt:lpstr>Ecosistemas y biosfera</vt:lpstr>
      <vt:lpstr>Esquema gráfico de la Biosfera</vt:lpstr>
      <vt:lpstr>Clasificación de la Biosfera</vt:lpstr>
      <vt:lpstr>TIPOS DE BIOMAS</vt:lpstr>
      <vt:lpstr>Ecosistema</vt:lpstr>
      <vt:lpstr>Características Generales de los Ecosistemas</vt:lpstr>
      <vt:lpstr> Niveles de organización en la naturaleza Referencia: Libro electrónico CIENCIAS DE LA TIERRA Y DEL MEDIO AMBIENTE </vt:lpstr>
      <vt:lpstr>Energía y nutrientes ….(1)</vt:lpstr>
      <vt:lpstr>Energía y nutrientes ….(2)</vt:lpstr>
      <vt:lpstr>  Pirámide de flujo    de energía </vt:lpstr>
      <vt:lpstr>Funcionamiento del ecosistema</vt:lpstr>
      <vt:lpstr>Relaciones alimentarias, ciclos de materia y flujos de energía</vt:lpstr>
      <vt:lpstr>Flujo de energía</vt:lpstr>
      <vt:lpstr> Procesos de un ecosistema  Referencia:"Environmental Systems and Public Policy“, H. T. Odum et al.  </vt:lpstr>
      <vt:lpstr> Pirámide de energía de cadena trófica acuática  Referencia: Libro electrónico CIENCIAS DE LA TIERRA Y DEL MEDIO AMBIENTE </vt:lpstr>
      <vt:lpstr>Ciclos de la materia</vt:lpstr>
      <vt:lpstr>Lagos, estanques, corrientes de agua</vt:lpstr>
      <vt:lpstr>Componentes de un cuerpo de agua dulce  Referencia:"Environmental Systems and Public Policy“, H. T. Odum et al. </vt:lpstr>
      <vt:lpstr>Ecosistema de un estanque </vt:lpstr>
      <vt:lpstr>Ecosistema de un estanque que muestra el almacenamiento y flujo de energía Referencia:"Environmental Systems and Public Policy“, H. T. Odum et al. </vt:lpstr>
      <vt:lpstr>Aguas eutróficas y oligotróficas</vt:lpstr>
      <vt:lpstr>Cambios en la concentración de oxígeno, materia orgánica y nutrientes Referencia:"Environmental Systems and Public Policy“, H. T. Odum et al. </vt:lpstr>
      <vt:lpstr>Análisis del gráfico Referencia:"Environmental Systems and Public Policy“, H. T. Odum et al. </vt:lpstr>
      <vt:lpstr>Impactos por exceso de nutrientes</vt:lpstr>
      <vt:lpstr>Desequilibrios en los ecosistemas</vt:lpstr>
      <vt:lpstr>Consecuencia de los desequilibrios</vt:lpstr>
      <vt:lpstr>Ejemplo de un ecosistema nacional: Reserva Ecológica El Ángel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4 Ecosistemas energia y nutrientes</dc:title>
  <dc:creator>Jose V. Chang</dc:creator>
  <cp:lastModifiedBy>Administrador</cp:lastModifiedBy>
  <cp:revision>66</cp:revision>
  <dcterms:created xsi:type="dcterms:W3CDTF">2005-10-14T15:45:16Z</dcterms:created>
  <dcterms:modified xsi:type="dcterms:W3CDTF">2009-07-29T18:14:56Z</dcterms:modified>
</cp:coreProperties>
</file>