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94" r:id="rId2"/>
    <p:sldId id="293" r:id="rId3"/>
    <p:sldId id="283" r:id="rId4"/>
    <p:sldId id="258" r:id="rId5"/>
    <p:sldId id="259" r:id="rId6"/>
    <p:sldId id="264" r:id="rId7"/>
    <p:sldId id="284" r:id="rId8"/>
    <p:sldId id="285" r:id="rId9"/>
    <p:sldId id="286" r:id="rId10"/>
    <p:sldId id="287" r:id="rId11"/>
    <p:sldId id="288" r:id="rId12"/>
    <p:sldId id="289" r:id="rId13"/>
    <p:sldId id="290" r:id="rId14"/>
    <p:sldId id="265" r:id="rId15"/>
    <p:sldId id="267" r:id="rId16"/>
    <p:sldId id="266" r:id="rId17"/>
    <p:sldId id="268" r:id="rId18"/>
    <p:sldId id="269" r:id="rId19"/>
    <p:sldId id="270" r:id="rId20"/>
    <p:sldId id="271" r:id="rId21"/>
    <p:sldId id="272" r:id="rId22"/>
    <p:sldId id="291" r:id="rId23"/>
    <p:sldId id="280" r:id="rId24"/>
    <p:sldId id="292" r:id="rId25"/>
    <p:sldId id="273" r:id="rId26"/>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4" d="100"/>
          <a:sy n="54"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C"/>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C"/>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C"/>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5F00B07-941A-4407-94F8-1205C5C96014}" type="slidenum">
              <a:rPr lang="es-EC"/>
              <a:pPr/>
              <a:t>‹Nº›</a:t>
            </a:fld>
            <a:endParaRPr lang="es-EC"/>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914400" y="1524000"/>
            <a:ext cx="7623175" cy="1752600"/>
          </a:xfrm>
        </p:spPr>
        <p:txBody>
          <a:bodyPr/>
          <a:lstStyle>
            <a:lvl1pPr>
              <a:defRPr sz="3600"/>
            </a:lvl1pPr>
          </a:lstStyle>
          <a:p>
            <a:r>
              <a:rPr lang="es-EC" altLang="en-US"/>
              <a:t>Haga clic para cambiar el estilo de título	</a:t>
            </a:r>
          </a:p>
        </p:txBody>
      </p:sp>
      <p:sp>
        <p:nvSpPr>
          <p:cNvPr id="174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1900"/>
            </a:lvl1pPr>
          </a:lstStyle>
          <a:p>
            <a:r>
              <a:rPr lang="es-EC" altLang="en-US"/>
              <a:t>Haga clic para modificar el estilo de subtítulo del patrón</a:t>
            </a:r>
          </a:p>
        </p:txBody>
      </p:sp>
      <p:sp>
        <p:nvSpPr>
          <p:cNvPr id="17412" name="Rectangle 4"/>
          <p:cNvSpPr>
            <a:spLocks noGrp="1" noChangeArrowheads="1"/>
          </p:cNvSpPr>
          <p:nvPr>
            <p:ph type="dt" sz="half" idx="2"/>
          </p:nvPr>
        </p:nvSpPr>
        <p:spPr/>
        <p:txBody>
          <a:bodyPr/>
          <a:lstStyle>
            <a:lvl1pPr>
              <a:defRPr/>
            </a:lvl1pPr>
          </a:lstStyle>
          <a:p>
            <a:endParaRPr lang="es-EC" altLang="en-US"/>
          </a:p>
        </p:txBody>
      </p:sp>
      <p:sp>
        <p:nvSpPr>
          <p:cNvPr id="17413" name="Rectangle 5"/>
          <p:cNvSpPr>
            <a:spLocks noGrp="1" noChangeArrowheads="1"/>
          </p:cNvSpPr>
          <p:nvPr>
            <p:ph type="ftr" sz="quarter" idx="3"/>
          </p:nvPr>
        </p:nvSpPr>
        <p:spPr>
          <a:xfrm>
            <a:off x="3124200" y="6243638"/>
            <a:ext cx="2895600" cy="457200"/>
          </a:xfrm>
        </p:spPr>
        <p:txBody>
          <a:bodyPr/>
          <a:lstStyle>
            <a:lvl1pPr>
              <a:defRPr/>
            </a:lvl1pPr>
          </a:lstStyle>
          <a:p>
            <a:endParaRPr lang="es-EC" altLang="en-US"/>
          </a:p>
        </p:txBody>
      </p:sp>
      <p:sp>
        <p:nvSpPr>
          <p:cNvPr id="17414" name="Rectangle 6"/>
          <p:cNvSpPr>
            <a:spLocks noGrp="1" noChangeArrowheads="1"/>
          </p:cNvSpPr>
          <p:nvPr>
            <p:ph type="sldNum" sz="quarter" idx="4"/>
          </p:nvPr>
        </p:nvSpPr>
        <p:spPr/>
        <p:txBody>
          <a:bodyPr/>
          <a:lstStyle>
            <a:lvl1pPr>
              <a:defRPr/>
            </a:lvl1pPr>
          </a:lstStyle>
          <a:p>
            <a:fld id="{1BA8C0AE-03AD-414E-94C6-3943CF01E6EF}" type="slidenum">
              <a:rPr lang="es-EC" altLang="en-US"/>
              <a:pPr/>
              <a:t>‹Nº›</a:t>
            </a:fld>
            <a:endParaRPr lang="es-EC" altLang="en-US"/>
          </a:p>
        </p:txBody>
      </p:sp>
      <p:sp>
        <p:nvSpPr>
          <p:cNvPr id="1741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s-ES"/>
          </a:p>
        </p:txBody>
      </p:sp>
      <p:sp>
        <p:nvSpPr>
          <p:cNvPr id="1741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lvl1pPr>
              <a:defRPr/>
            </a:lvl1pPr>
          </a:lstStyle>
          <a:p>
            <a:fld id="{97276656-00EC-406B-8CCF-FBD032E0286E}" type="slidenum">
              <a:rPr lang="es-EC" altLang="en-US"/>
              <a:pPr/>
              <a:t>‹Nº›</a:t>
            </a:fld>
            <a:endParaRPr lang="es-EC"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lvl1pPr>
              <a:defRPr/>
            </a:lvl1pPr>
          </a:lstStyle>
          <a:p>
            <a:fld id="{35ADFE09-D557-4CE6-96A9-06F49FAD52E3}" type="slidenum">
              <a:rPr lang="es-EC" altLang="en-US"/>
              <a:pPr/>
              <a:t>‹Nº›</a:t>
            </a:fld>
            <a:endParaRPr lang="es-EC"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4648200" y="1600200"/>
            <a:ext cx="4038600" cy="4530725"/>
          </a:xfrm>
        </p:spPr>
        <p:txBody>
          <a:bodyPr/>
          <a:lstStyle/>
          <a:p>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MX"/>
              <a:t>Curso de Limnología</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Profesor: José V. Chang Gómez, Ing. M.Sc.</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9E0CC41B-1048-43ED-A426-2C4174615852}" type="slidenum">
              <a:rPr lang="es-EC" altLang="en-US"/>
              <a:pPr/>
              <a:t>‹Nº›</a:t>
            </a:fld>
            <a:endParaRPr lang="es-EC"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457200" y="6243638"/>
            <a:ext cx="2133600" cy="457200"/>
          </a:xfrm>
        </p:spPr>
        <p:txBody>
          <a:bodyPr/>
          <a:lstStyle>
            <a:lvl1pPr>
              <a:defRPr/>
            </a:lvl1pPr>
          </a:lstStyle>
          <a:p>
            <a:r>
              <a:rPr lang="es-MX"/>
              <a:t>Curso de Limnología</a:t>
            </a:r>
            <a:endParaRPr lang="es-EC" altLang="en-US"/>
          </a:p>
        </p:txBody>
      </p:sp>
      <p:sp>
        <p:nvSpPr>
          <p:cNvPr id="7" name="6 Marcador de pie de página"/>
          <p:cNvSpPr>
            <a:spLocks noGrp="1"/>
          </p:cNvSpPr>
          <p:nvPr>
            <p:ph type="ftr" sz="quarter" idx="11"/>
          </p:nvPr>
        </p:nvSpPr>
        <p:spPr>
          <a:xfrm>
            <a:off x="3124200" y="6248400"/>
            <a:ext cx="2895600" cy="457200"/>
          </a:xfrm>
        </p:spPr>
        <p:txBody>
          <a:bodyPr/>
          <a:lstStyle>
            <a:lvl1pPr>
              <a:defRPr/>
            </a:lvl1pPr>
          </a:lstStyle>
          <a:p>
            <a:r>
              <a:rPr lang="es-EC" altLang="en-US"/>
              <a:t>Profesor: José V. Chang Gómez, Ing. M.Sc.</a:t>
            </a:r>
          </a:p>
        </p:txBody>
      </p:sp>
      <p:sp>
        <p:nvSpPr>
          <p:cNvPr id="8" name="7 Marcador de número de diapositiva"/>
          <p:cNvSpPr>
            <a:spLocks noGrp="1"/>
          </p:cNvSpPr>
          <p:nvPr>
            <p:ph type="sldNum" sz="quarter" idx="12"/>
          </p:nvPr>
        </p:nvSpPr>
        <p:spPr>
          <a:xfrm>
            <a:off x="6553200" y="6243638"/>
            <a:ext cx="2133600" cy="457200"/>
          </a:xfrm>
        </p:spPr>
        <p:txBody>
          <a:bodyPr/>
          <a:lstStyle>
            <a:lvl1pPr>
              <a:defRPr/>
            </a:lvl1pPr>
          </a:lstStyle>
          <a:p>
            <a:fld id="{5CCEB114-F219-404F-BB6C-3D70AC7D444C}" type="slidenum">
              <a:rPr lang="es-EC" altLang="en-US"/>
              <a:pPr/>
              <a:t>‹Nº›</a:t>
            </a:fld>
            <a:endParaRPr lang="es-EC"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MX"/>
              <a:t>Curso de Limnología</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Profesor: José V. Chang Gómez, Ing. M.Sc.</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E3416E68-1B3E-4315-B542-7B45C98495DD}" type="slidenum">
              <a:rPr lang="es-EC" altLang="en-US"/>
              <a:pPr/>
              <a:t>‹Nº›</a:t>
            </a:fld>
            <a:endParaRPr lang="es-EC"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3638"/>
            <a:ext cx="2133600" cy="457200"/>
          </a:xfrm>
        </p:spPr>
        <p:txBody>
          <a:bodyPr/>
          <a:lstStyle>
            <a:lvl1pPr>
              <a:defRPr/>
            </a:lvl1pPr>
          </a:lstStyle>
          <a:p>
            <a:r>
              <a:rPr lang="es-MX"/>
              <a:t>Curso de Limnología</a:t>
            </a:r>
            <a:endParaRPr lang="es-EC" altLang="en-U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r>
              <a:rPr lang="es-EC" altLang="en-US"/>
              <a:t>Profesor: José V. Chang Gómez, Ing. M.Sc.</a:t>
            </a:r>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48E4E792-4961-4938-89AB-ECBDBA3D6DBE}" type="slidenum">
              <a:rPr lang="es-EC" altLang="en-US"/>
              <a:pPr/>
              <a:t>‹Nº›</a:t>
            </a:fld>
            <a:endParaRPr lang="es-EC"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30725"/>
          </a:xfrm>
        </p:spPr>
        <p:txBody>
          <a:bodyPr/>
          <a:lstStyle/>
          <a:p>
            <a:endParaRPr lang="es-ES"/>
          </a:p>
        </p:txBody>
      </p:sp>
      <p:sp>
        <p:nvSpPr>
          <p:cNvPr id="4" name="3 Marcador de fecha"/>
          <p:cNvSpPr>
            <a:spLocks noGrp="1"/>
          </p:cNvSpPr>
          <p:nvPr>
            <p:ph type="dt" sz="half" idx="10"/>
          </p:nvPr>
        </p:nvSpPr>
        <p:spPr>
          <a:xfrm>
            <a:off x="457200" y="6243638"/>
            <a:ext cx="2133600" cy="457200"/>
          </a:xfrm>
        </p:spPr>
        <p:txBody>
          <a:bodyPr/>
          <a:lstStyle>
            <a:lvl1pPr>
              <a:defRPr/>
            </a:lvl1pPr>
          </a:lstStyle>
          <a:p>
            <a:r>
              <a:rPr lang="es-MX"/>
              <a:t>Curso de Limnología</a:t>
            </a:r>
            <a:endParaRPr lang="es-EC" altLang="en-U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r>
              <a:rPr lang="es-EC" altLang="en-US"/>
              <a:t>Profesor: José V. Chang Gómez, Ing. M.Sc.</a:t>
            </a:r>
          </a:p>
        </p:txBody>
      </p:sp>
      <p:sp>
        <p:nvSpPr>
          <p:cNvPr id="6" name="5 Marcador de número de diapositiva"/>
          <p:cNvSpPr>
            <a:spLocks noGrp="1"/>
          </p:cNvSpPr>
          <p:nvPr>
            <p:ph type="sldNum" sz="quarter" idx="12"/>
          </p:nvPr>
        </p:nvSpPr>
        <p:spPr>
          <a:xfrm>
            <a:off x="6553200" y="6243638"/>
            <a:ext cx="2133600" cy="457200"/>
          </a:xfrm>
        </p:spPr>
        <p:txBody>
          <a:bodyPr/>
          <a:lstStyle>
            <a:lvl1pPr>
              <a:defRPr/>
            </a:lvl1pPr>
          </a:lstStyle>
          <a:p>
            <a:fld id="{C89CFE85-7858-46F5-B137-D4025A4B8E4F}" type="slidenum">
              <a:rPr lang="es-EC" altLang="en-US"/>
              <a:pPr/>
              <a:t>‹Nº›</a:t>
            </a:fld>
            <a:endParaRPr lang="es-EC"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lvl1pPr>
              <a:defRPr/>
            </a:lvl1pPr>
          </a:lstStyle>
          <a:p>
            <a:fld id="{BDC6AFC8-4AF0-41AB-A13E-5F9173D33C60}" type="slidenum">
              <a:rPr lang="es-EC" altLang="en-US"/>
              <a:pPr/>
              <a:t>‹Nº›</a:t>
            </a:fld>
            <a:endParaRPr lang="es-EC"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lvl1pPr>
              <a:defRPr/>
            </a:lvl1pPr>
          </a:lstStyle>
          <a:p>
            <a:fld id="{85A4717D-E541-452C-882F-DA5E899182B6}" type="slidenum">
              <a:rPr lang="es-EC" altLang="en-US"/>
              <a:pPr/>
              <a:t>‹Nº›</a:t>
            </a:fld>
            <a:endParaRPr lang="es-EC"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lvl1pPr>
              <a:defRPr/>
            </a:lvl1pPr>
          </a:lstStyle>
          <a:p>
            <a:fld id="{33BEDC02-0954-4540-B23B-EFC6B7326C59}" type="slidenum">
              <a:rPr lang="es-EC" altLang="en-US"/>
              <a:pPr/>
              <a:t>‹Nº›</a:t>
            </a:fld>
            <a:endParaRPr lang="es-EC"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8" name="7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9" name="8 Marcador de número de diapositiva"/>
          <p:cNvSpPr>
            <a:spLocks noGrp="1"/>
          </p:cNvSpPr>
          <p:nvPr>
            <p:ph type="sldNum" sz="quarter" idx="12"/>
          </p:nvPr>
        </p:nvSpPr>
        <p:spPr/>
        <p:txBody>
          <a:bodyPr/>
          <a:lstStyle>
            <a:lvl1pPr>
              <a:defRPr/>
            </a:lvl1pPr>
          </a:lstStyle>
          <a:p>
            <a:fld id="{4140EBD7-2A90-4360-B303-EED7262FBA62}" type="slidenum">
              <a:rPr lang="es-EC" altLang="en-US"/>
              <a:pPr/>
              <a:t>‹Nº›</a:t>
            </a:fld>
            <a:endParaRPr lang="es-EC"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4" name="3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5" name="4 Marcador de número de diapositiva"/>
          <p:cNvSpPr>
            <a:spLocks noGrp="1"/>
          </p:cNvSpPr>
          <p:nvPr>
            <p:ph type="sldNum" sz="quarter" idx="12"/>
          </p:nvPr>
        </p:nvSpPr>
        <p:spPr/>
        <p:txBody>
          <a:bodyPr/>
          <a:lstStyle>
            <a:lvl1pPr>
              <a:defRPr/>
            </a:lvl1pPr>
          </a:lstStyle>
          <a:p>
            <a:fld id="{3310533B-8721-493A-A1E0-02086C57AE19}" type="slidenum">
              <a:rPr lang="es-EC" altLang="en-US"/>
              <a:pPr/>
              <a:t>‹Nº›</a:t>
            </a:fld>
            <a:endParaRPr lang="es-EC"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3" name="2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4" name="3 Marcador de número de diapositiva"/>
          <p:cNvSpPr>
            <a:spLocks noGrp="1"/>
          </p:cNvSpPr>
          <p:nvPr>
            <p:ph type="sldNum" sz="quarter" idx="12"/>
          </p:nvPr>
        </p:nvSpPr>
        <p:spPr/>
        <p:txBody>
          <a:bodyPr/>
          <a:lstStyle>
            <a:lvl1pPr>
              <a:defRPr/>
            </a:lvl1pPr>
          </a:lstStyle>
          <a:p>
            <a:fld id="{F04802CA-1F0F-4133-AD61-105BF8632D54}" type="slidenum">
              <a:rPr lang="es-EC" altLang="en-US"/>
              <a:pPr/>
              <a:t>‹Nº›</a:t>
            </a:fld>
            <a:endParaRPr lang="es-EC"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lvl1pPr>
              <a:defRPr/>
            </a:lvl1pPr>
          </a:lstStyle>
          <a:p>
            <a:fld id="{AC1AEF0C-8B2A-4659-9319-179FB56D018A}" type="slidenum">
              <a:rPr lang="es-EC" altLang="en-US"/>
              <a:pPr/>
              <a:t>‹Nº›</a:t>
            </a:fld>
            <a:endParaRPr lang="es-EC"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lvl1pPr>
              <a:defRPr/>
            </a:lvl1p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lvl1pPr>
              <a:defRPr/>
            </a:lvl1pPr>
          </a:lstStyle>
          <a:p>
            <a:fld id="{D829AE87-BEF4-4443-A02B-ABAF8CC5B84C}" type="slidenum">
              <a:rPr lang="es-EC" altLang="en-US"/>
              <a:pPr/>
              <a:t>‹Nº›</a:t>
            </a:fld>
            <a:endParaRPr lang="es-EC"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cambiar el estilo de título	</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altLang="en-US" smtClean="0"/>
              <a:t>Haga clic para modificar el estilo de texto del patrón</a:t>
            </a:r>
          </a:p>
          <a:p>
            <a:pPr lvl="1"/>
            <a:r>
              <a:rPr lang="es-EC" altLang="en-US" smtClean="0"/>
              <a:t>Segundo nivel</a:t>
            </a:r>
          </a:p>
          <a:p>
            <a:pPr lvl="2"/>
            <a:r>
              <a:rPr lang="es-EC" altLang="en-US" smtClean="0"/>
              <a:t>Tercer nivel</a:t>
            </a:r>
          </a:p>
          <a:p>
            <a:pPr lvl="3"/>
            <a:r>
              <a:rPr lang="es-EC" altLang="en-US" smtClean="0"/>
              <a:t>Cuarto nivel</a:t>
            </a:r>
          </a:p>
          <a:p>
            <a:pPr lvl="4"/>
            <a:r>
              <a:rPr lang="es-EC" altLang="en-US" smtClean="0"/>
              <a:t>Quinto nivel</a:t>
            </a:r>
          </a:p>
        </p:txBody>
      </p:sp>
      <p:sp>
        <p:nvSpPr>
          <p:cNvPr id="1638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r>
              <a:rPr lang="es-MX"/>
              <a:t>Curso de Limnología</a:t>
            </a:r>
            <a:endParaRPr lang="es-EC" altLang="en-US"/>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r>
              <a:rPr lang="es-EC" altLang="en-US"/>
              <a:t>Profesor: José V. Chang Gómez, Ing. M.Sc.</a:t>
            </a:r>
          </a:p>
        </p:txBody>
      </p:sp>
      <p:sp>
        <p:nvSpPr>
          <p:cNvPr id="1639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C87AD5B6-EAB6-4C69-AE66-8BDAEC2196FD}" type="slidenum">
              <a:rPr lang="es-EC" altLang="en-US"/>
              <a:pPr/>
              <a:t>‹Nº›</a:t>
            </a:fld>
            <a:endParaRPr lang="es-EC" altLang="en-US"/>
          </a:p>
        </p:txBody>
      </p:sp>
      <p:sp>
        <p:nvSpPr>
          <p:cNvPr id="163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s-ES"/>
          </a:p>
        </p:txBody>
      </p:sp>
      <p:sp>
        <p:nvSpPr>
          <p:cNvPr id="1639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iming>
    <p:tnLst>
      <p:par>
        <p:cTn id="1" dur="indefinite" restart="never" nodeType="tmRoot"/>
      </p:par>
    </p:tnLst>
  </p:timing>
  <p:hf hdr="0"/>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2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0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16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4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hoy.com.ec/especial/17/12c1.gif" TargetMode="External"/><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http://www.altercom.org/IMG/jpg/es-represa390.j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sldNum" sz="quarter" idx="4"/>
          </p:nvPr>
        </p:nvSpPr>
        <p:spPr/>
        <p:txBody>
          <a:bodyPr/>
          <a:lstStyle/>
          <a:p>
            <a:fld id="{8B41963A-763F-4522-BA4E-CDEE12E06D7B}" type="slidenum">
              <a:rPr lang="es-EC" altLang="en-US"/>
              <a:pPr/>
              <a:t>1</a:t>
            </a:fld>
            <a:endParaRPr lang="es-EC" altLang="en-US"/>
          </a:p>
        </p:txBody>
      </p:sp>
      <p:sp>
        <p:nvSpPr>
          <p:cNvPr id="67586" name="Rectangle 2"/>
          <p:cNvSpPr>
            <a:spLocks noGrp="1" noChangeArrowheads="1"/>
          </p:cNvSpPr>
          <p:nvPr>
            <p:ph type="ctrTitle"/>
          </p:nvPr>
        </p:nvSpPr>
        <p:spPr>
          <a:xfrm>
            <a:off x="539750" y="1341438"/>
            <a:ext cx="7997825" cy="2447925"/>
          </a:xfrm>
        </p:spPr>
        <p:txBody>
          <a:bodyPr/>
          <a:lstStyle/>
          <a:p>
            <a:pPr algn="ctr"/>
            <a:r>
              <a:rPr lang="es-ES" sz="2000"/>
              <a:t>ESCUELA SUPERIOR POLITECNICA DEL LITORAL</a:t>
            </a:r>
            <a:br>
              <a:rPr lang="es-ES" sz="2000"/>
            </a:br>
            <a:r>
              <a:rPr lang="es-ES" sz="2000"/>
              <a:t/>
            </a:r>
            <a:br>
              <a:rPr lang="es-ES" sz="2000"/>
            </a:br>
            <a:r>
              <a:rPr lang="es-ES" sz="2000"/>
              <a:t>FACULTAD DE INGENIERIA MARITIMA Y CIENCIAS DEL MAR</a:t>
            </a:r>
            <a:br>
              <a:rPr lang="es-ES" sz="2000"/>
            </a:br>
            <a:r>
              <a:rPr lang="es-ES" sz="2000"/>
              <a:t/>
            </a:r>
            <a:br>
              <a:rPr lang="es-ES" sz="2000"/>
            </a:br>
            <a:r>
              <a:rPr lang="es-ES" sz="2000"/>
              <a:t/>
            </a:r>
            <a:br>
              <a:rPr lang="es-ES" sz="2000"/>
            </a:br>
            <a:r>
              <a:rPr lang="es-ES" sz="2400"/>
              <a:t>LIMNOLOGIA</a:t>
            </a:r>
            <a:r>
              <a:rPr lang="es-ES_tradnl" sz="1400" b="0"/>
              <a:t> </a:t>
            </a:r>
            <a:br>
              <a:rPr lang="es-ES_tradnl" sz="1400" b="0"/>
            </a:br>
            <a:r>
              <a:rPr lang="es-ES_tradnl" sz="1400" b="0"/>
              <a:t/>
            </a:r>
            <a:br>
              <a:rPr lang="es-ES_tradnl" sz="1400" b="0"/>
            </a:br>
            <a:r>
              <a:rPr lang="es-ES_tradnl" sz="1800"/>
              <a:t>Capítulo 2</a:t>
            </a:r>
            <a:endParaRPr lang="es-ES" sz="1800"/>
          </a:p>
        </p:txBody>
      </p:sp>
      <p:sp>
        <p:nvSpPr>
          <p:cNvPr id="67587" name="Rectangle 3"/>
          <p:cNvSpPr>
            <a:spLocks noGrp="1" noChangeArrowheads="1"/>
          </p:cNvSpPr>
          <p:nvPr>
            <p:ph type="subTitle" idx="1"/>
          </p:nvPr>
        </p:nvSpPr>
        <p:spPr>
          <a:xfrm>
            <a:off x="971550" y="4292600"/>
            <a:ext cx="7562850" cy="2089150"/>
          </a:xfrm>
        </p:spPr>
        <p:txBody>
          <a:bodyPr/>
          <a:lstStyle/>
          <a:p>
            <a:pPr algn="ctr"/>
            <a:r>
              <a:rPr lang="es-EC" sz="1400"/>
              <a:t>Preparado por: </a:t>
            </a:r>
          </a:p>
          <a:p>
            <a:pPr algn="ctr"/>
            <a:r>
              <a:rPr lang="es-EC" sz="1400"/>
              <a:t>José Chang Gómez, Ing. M. Sc.</a:t>
            </a:r>
          </a:p>
          <a:p>
            <a:pPr algn="ctr"/>
            <a:r>
              <a:rPr lang="es-EC" sz="1400"/>
              <a:t>E mail: jvchang </a:t>
            </a:r>
            <a:r>
              <a:rPr lang="en-US" sz="1400">
                <a:cs typeface="Arial" charset="0"/>
              </a:rPr>
              <a:t>@ espol.edu.ec</a:t>
            </a:r>
          </a:p>
          <a:p>
            <a:pPr algn="ctr"/>
            <a:endParaRPr lang="es-EC" sz="1400"/>
          </a:p>
          <a:p>
            <a:pPr algn="ctr"/>
            <a:endParaRPr lang="es-EC" sz="1800"/>
          </a:p>
          <a:p>
            <a:pPr algn="ctr"/>
            <a:r>
              <a:rPr lang="es-EC" sz="1400"/>
              <a:t>II Término 2005</a:t>
            </a:r>
          </a:p>
          <a:p>
            <a:pPr algn="ctr"/>
            <a:r>
              <a:rPr lang="es-EC" sz="1400"/>
              <a:t>Guayaquil - Ecuador</a:t>
            </a:r>
          </a:p>
        </p:txBody>
      </p:sp>
      <p:pic>
        <p:nvPicPr>
          <p:cNvPr id="67588" name="Picture 4" descr="index_r36_c2"/>
          <p:cNvPicPr>
            <a:picLocks noChangeAspect="1" noChangeArrowheads="1"/>
          </p:cNvPicPr>
          <p:nvPr/>
        </p:nvPicPr>
        <p:blipFill>
          <a:blip r:embed="rId2"/>
          <a:srcRect/>
          <a:stretch>
            <a:fillRect/>
          </a:stretch>
        </p:blipFill>
        <p:spPr bwMode="auto">
          <a:xfrm>
            <a:off x="900113" y="2708275"/>
            <a:ext cx="1081087" cy="1036638"/>
          </a:xfrm>
          <a:prstGeom prst="rect">
            <a:avLst/>
          </a:prstGeom>
          <a:noFill/>
        </p:spPr>
      </p:pic>
      <p:pic>
        <p:nvPicPr>
          <p:cNvPr id="67589" name="Picture 5" descr="logo_facultad"/>
          <p:cNvPicPr>
            <a:picLocks noChangeAspect="1" noChangeArrowheads="1"/>
          </p:cNvPicPr>
          <p:nvPr/>
        </p:nvPicPr>
        <p:blipFill>
          <a:blip r:embed="rId3"/>
          <a:srcRect/>
          <a:stretch>
            <a:fillRect/>
          </a:stretch>
        </p:blipFill>
        <p:spPr bwMode="auto">
          <a:xfrm>
            <a:off x="7092950" y="2636838"/>
            <a:ext cx="876300" cy="1079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DF0F9686-4DA8-4DEF-ADAF-8613E19386C9}" type="slidenum">
              <a:rPr lang="es-EC" altLang="en-US"/>
              <a:pPr/>
              <a:t>10</a:t>
            </a:fld>
            <a:endParaRPr lang="es-EC" altLang="en-US"/>
          </a:p>
        </p:txBody>
      </p:sp>
      <p:sp>
        <p:nvSpPr>
          <p:cNvPr id="46086" name="Rectangle 6"/>
          <p:cNvSpPr>
            <a:spLocks noGrp="1" noChangeArrowheads="1"/>
          </p:cNvSpPr>
          <p:nvPr>
            <p:ph type="title"/>
          </p:nvPr>
        </p:nvSpPr>
        <p:spPr>
          <a:xfrm>
            <a:off x="323850" y="277813"/>
            <a:ext cx="8569325" cy="847725"/>
          </a:xfrm>
        </p:spPr>
        <p:txBody>
          <a:bodyPr/>
          <a:lstStyle/>
          <a:p>
            <a:r>
              <a:rPr lang="es-EC"/>
              <a:t>Esquema de clasificación ecológica de  organismos de agua dulce</a:t>
            </a:r>
            <a:r>
              <a:rPr lang="es-EC" sz="2400"/>
              <a:t>		</a:t>
            </a:r>
            <a:r>
              <a:rPr lang="es-EC" sz="1000" b="0">
                <a:latin typeface="Arial Narrow" pitchFamily="34" charset="0"/>
              </a:rPr>
              <a:t>Referencia: J. Marcano, Ecología y Educación Ambiental </a:t>
            </a:r>
            <a:r>
              <a:rPr lang="es-EC" sz="1000" b="0"/>
              <a:t> </a:t>
            </a:r>
          </a:p>
        </p:txBody>
      </p:sp>
      <p:pic>
        <p:nvPicPr>
          <p:cNvPr id="46085" name="Picture 5"/>
          <p:cNvPicPr>
            <a:picLocks noChangeAspect="1" noChangeArrowheads="1"/>
          </p:cNvPicPr>
          <p:nvPr>
            <p:ph idx="1"/>
          </p:nvPr>
        </p:nvPicPr>
        <p:blipFill>
          <a:blip r:embed="rId2"/>
          <a:srcRect/>
          <a:stretch>
            <a:fillRect/>
          </a:stretch>
        </p:blipFill>
        <p:spPr>
          <a:xfrm>
            <a:off x="179388" y="1155700"/>
            <a:ext cx="8785225" cy="5226050"/>
          </a:xfrm>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EC86434F-CC68-4BC1-93AB-EF7079702E63}" type="slidenum">
              <a:rPr lang="es-EC" altLang="en-US"/>
              <a:pPr/>
              <a:t>11</a:t>
            </a:fld>
            <a:endParaRPr lang="es-EC" altLang="en-US"/>
          </a:p>
        </p:txBody>
      </p:sp>
      <p:sp>
        <p:nvSpPr>
          <p:cNvPr id="48130" name="Rectangle 2"/>
          <p:cNvSpPr>
            <a:spLocks noGrp="1" noChangeArrowheads="1"/>
          </p:cNvSpPr>
          <p:nvPr>
            <p:ph type="title"/>
          </p:nvPr>
        </p:nvSpPr>
        <p:spPr>
          <a:xfrm>
            <a:off x="457200" y="277813"/>
            <a:ext cx="8229600" cy="847725"/>
          </a:xfrm>
        </p:spPr>
        <p:txBody>
          <a:bodyPr/>
          <a:lstStyle/>
          <a:p>
            <a:r>
              <a:rPr lang="es-EC"/>
              <a:t>Ecosistemas dulceacuícolas</a:t>
            </a:r>
          </a:p>
        </p:txBody>
      </p:sp>
      <p:sp>
        <p:nvSpPr>
          <p:cNvPr id="48131" name="Rectangle 3"/>
          <p:cNvSpPr>
            <a:spLocks noGrp="1" noChangeArrowheads="1"/>
          </p:cNvSpPr>
          <p:nvPr>
            <p:ph type="body" idx="1"/>
          </p:nvPr>
        </p:nvSpPr>
        <p:spPr>
          <a:xfrm>
            <a:off x="250825" y="908050"/>
            <a:ext cx="8642350" cy="5545138"/>
          </a:xfrm>
        </p:spPr>
        <p:txBody>
          <a:bodyPr/>
          <a:lstStyle/>
          <a:p>
            <a:pPr>
              <a:lnSpc>
                <a:spcPct val="90000"/>
              </a:lnSpc>
              <a:spcBef>
                <a:spcPct val="35000"/>
              </a:spcBef>
              <a:buClr>
                <a:srgbClr val="FF0000"/>
              </a:buClr>
              <a:buSzPct val="75000"/>
              <a:buFont typeface="Wingdings" pitchFamily="2" charset="2"/>
              <a:buChar char="q"/>
            </a:pPr>
            <a:r>
              <a:rPr lang="es-EC"/>
              <a:t>Los ecosistemas dulceacuícolas son lugares donde el agua es el componente fundamental. Se diferencian de otros ecosistemas acuáticos como los marinos o los costeros porque la concentración de sales no sobrepasa el 10% o bien no son influidos por las mareas. Ejemplos son las lagunas y lagos, los ríos, las aguas termales o los acuíferos subterráneos.</a:t>
            </a:r>
          </a:p>
          <a:p>
            <a:pPr>
              <a:lnSpc>
                <a:spcPct val="90000"/>
              </a:lnSpc>
              <a:spcBef>
                <a:spcPct val="35000"/>
              </a:spcBef>
              <a:buClr>
                <a:srgbClr val="FF0000"/>
              </a:buClr>
              <a:buSzPct val="75000"/>
              <a:buFont typeface="Wingdings" pitchFamily="2" charset="2"/>
              <a:buChar char="q"/>
            </a:pPr>
            <a:r>
              <a:rPr lang="es-EC"/>
              <a:t>En un Informe sobre la biodiversidad del Ecuador publicado en 2001 se agrupa a los ecosistemas dulceacuícolas de acuerdo con la clasificación mundial de los humedales propuesta por la Convención de Ramsar. </a:t>
            </a:r>
          </a:p>
          <a:p>
            <a:pPr>
              <a:lnSpc>
                <a:spcPct val="90000"/>
              </a:lnSpc>
              <a:spcBef>
                <a:spcPct val="35000"/>
              </a:spcBef>
              <a:buClr>
                <a:srgbClr val="FF0000"/>
              </a:buClr>
              <a:buSzPct val="75000"/>
              <a:buFont typeface="Wingdings" pitchFamily="2" charset="2"/>
              <a:buChar char="q"/>
            </a:pPr>
            <a:r>
              <a:rPr lang="es-EC"/>
              <a:t>Se separó los humedales continentales, o sea aquellos que contienen agua dulce o no son influidos por la marea. Siguiendo esta clasificación, se ha determinado que en el Ecuador existen 17 tipos de humedales dulceacuícolas. </a:t>
            </a:r>
          </a:p>
          <a:p>
            <a:pPr>
              <a:lnSpc>
                <a:spcPct val="90000"/>
              </a:lnSpc>
              <a:spcBef>
                <a:spcPct val="35000"/>
              </a:spcBef>
              <a:buClr>
                <a:srgbClr val="FF0000"/>
              </a:buClr>
              <a:buSzPct val="75000"/>
              <a:buFont typeface="Wingdings" pitchFamily="2" charset="2"/>
              <a:buChar char="q"/>
            </a:pPr>
            <a:r>
              <a:rPr lang="es-EC"/>
              <a:t>También hay paisajes dulceacuícolas artificiales, por ejemplo las represas como la Josefina, el embalse Daule Peripa, los reservorios de agua de Cumbayá o del Parque Metropolitano de Quito.</a:t>
            </a:r>
          </a:p>
          <a:p>
            <a:pPr>
              <a:lnSpc>
                <a:spcPct val="90000"/>
              </a:lnSpc>
            </a:pPr>
            <a:endParaRPr lang="es-EC"/>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p>
            <a:fld id="{A4B74FB3-1C3C-40BE-B47A-C028BFF44DD1}" type="slidenum">
              <a:rPr lang="es-EC" altLang="en-US"/>
              <a:pPr/>
              <a:t>12</a:t>
            </a:fld>
            <a:endParaRPr lang="es-EC" altLang="en-US"/>
          </a:p>
        </p:txBody>
      </p:sp>
      <p:sp>
        <p:nvSpPr>
          <p:cNvPr id="49159" name="Rectangle 7"/>
          <p:cNvSpPr>
            <a:spLocks noGrp="1" noChangeArrowheads="1"/>
          </p:cNvSpPr>
          <p:nvPr>
            <p:ph type="title"/>
          </p:nvPr>
        </p:nvSpPr>
        <p:spPr>
          <a:xfrm>
            <a:off x="457200" y="277813"/>
            <a:ext cx="8435975" cy="703262"/>
          </a:xfrm>
        </p:spPr>
        <p:txBody>
          <a:bodyPr/>
          <a:lstStyle/>
          <a:p>
            <a:r>
              <a:rPr lang="es-EC" sz="2400"/>
              <a:t>Ecosistema dulceacuícola: 	Represa Daule Peripa</a:t>
            </a:r>
          </a:p>
        </p:txBody>
      </p:sp>
      <p:pic>
        <p:nvPicPr>
          <p:cNvPr id="49158" name="Picture 6" descr="12c1.gif (58804 bytes)"/>
          <p:cNvPicPr>
            <a:picLocks noChangeAspect="1" noChangeArrowheads="1"/>
          </p:cNvPicPr>
          <p:nvPr>
            <p:ph sz="half" idx="1"/>
          </p:nvPr>
        </p:nvPicPr>
        <p:blipFill>
          <a:blip r:embed="rId2" r:link="rId3"/>
          <a:srcRect/>
          <a:stretch>
            <a:fillRect/>
          </a:stretch>
        </p:blipFill>
        <p:spPr>
          <a:xfrm>
            <a:off x="684213" y="836613"/>
            <a:ext cx="7920037" cy="3168650"/>
          </a:xfrm>
          <a:noFill/>
          <a:ln/>
        </p:spPr>
      </p:pic>
      <p:sp>
        <p:nvSpPr>
          <p:cNvPr id="49155" name="Rectangle 3"/>
          <p:cNvSpPr>
            <a:spLocks noGrp="1" noChangeArrowheads="1"/>
          </p:cNvSpPr>
          <p:nvPr>
            <p:ph type="body" sz="half" idx="2"/>
          </p:nvPr>
        </p:nvSpPr>
        <p:spPr>
          <a:xfrm>
            <a:off x="179388" y="4005263"/>
            <a:ext cx="8640762" cy="2303462"/>
          </a:xfrm>
        </p:spPr>
        <p:txBody>
          <a:bodyPr/>
          <a:lstStyle/>
          <a:p>
            <a:pPr>
              <a:buClr>
                <a:srgbClr val="FF0000"/>
              </a:buClr>
              <a:buSzPct val="75000"/>
            </a:pPr>
            <a:r>
              <a:rPr lang="es-ES" sz="1600">
                <a:solidFill>
                  <a:srgbClr val="000000"/>
                </a:solidFill>
                <a:cs typeface="Times New Roman" pitchFamily="18" charset="0"/>
              </a:rPr>
              <a:t>Suministra agua a la Península de Santa Elena y Manabí. Se creó en 1982 con recursos del BID y una contraparte del Estado.</a:t>
            </a:r>
          </a:p>
          <a:p>
            <a:pPr algn="just">
              <a:buClr>
                <a:srgbClr val="FF0000"/>
              </a:buClr>
              <a:buSzPct val="75000"/>
            </a:pPr>
            <a:r>
              <a:rPr lang="es-ES" sz="1600">
                <a:solidFill>
                  <a:srgbClr val="000000"/>
                </a:solidFill>
                <a:cs typeface="Times New Roman" pitchFamily="18" charset="0"/>
              </a:rPr>
              <a:t>Este embalse se encuentra ubicado a la altura de El Empalme, aguas abajo de la confluencia de los ríos Daule y Peripa, regula las inundaciones del río Daule, beneficiando con riego a 50.000 Ha., de las cuales está en funcionamiento el Proyecto de Riego del Valle del Río Daule que comprende 17.000 Ha. de arroz.   </a:t>
            </a:r>
          </a:p>
          <a:p>
            <a:pPr algn="just">
              <a:buClr>
                <a:srgbClr val="FF0000"/>
              </a:buClr>
              <a:buSzPct val="75000"/>
            </a:pPr>
            <a:r>
              <a:rPr lang="es-ES" sz="1600">
                <a:solidFill>
                  <a:srgbClr val="000000"/>
                </a:solidFill>
                <a:cs typeface="Times New Roman" pitchFamily="18" charset="0"/>
              </a:rPr>
              <a:t>El vaso de la presa comprende 27.000 Ha. de terreno y almacena 6.000 Hm3 de agua.  También opera la central hidroeléctrica MLW con 3 turbinas de 70 MW cada una.</a:t>
            </a:r>
            <a:r>
              <a:rPr lang="es-ES" sz="1600"/>
              <a:t> </a:t>
            </a:r>
            <a:endParaRPr lang="es-EC"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5D023ECF-FD53-43C0-A20D-C37FB6CF6635}" type="slidenum">
              <a:rPr lang="es-EC" altLang="en-US"/>
              <a:pPr/>
              <a:t>13</a:t>
            </a:fld>
            <a:endParaRPr lang="es-EC" altLang="en-US"/>
          </a:p>
        </p:txBody>
      </p:sp>
      <p:sp>
        <p:nvSpPr>
          <p:cNvPr id="52226" name="Rectangle 2"/>
          <p:cNvSpPr>
            <a:spLocks noGrp="1" noChangeArrowheads="1"/>
          </p:cNvSpPr>
          <p:nvPr>
            <p:ph type="title"/>
          </p:nvPr>
        </p:nvSpPr>
        <p:spPr>
          <a:xfrm>
            <a:off x="457200" y="277813"/>
            <a:ext cx="8229600" cy="630237"/>
          </a:xfrm>
        </p:spPr>
        <p:txBody>
          <a:bodyPr/>
          <a:lstStyle/>
          <a:p>
            <a:r>
              <a:rPr lang="es-EC"/>
              <a:t>Importancia de sistemas dulceacuícolas</a:t>
            </a:r>
          </a:p>
        </p:txBody>
      </p:sp>
      <p:sp>
        <p:nvSpPr>
          <p:cNvPr id="52227" name="Rectangle 3"/>
          <p:cNvSpPr>
            <a:spLocks noGrp="1" noChangeArrowheads="1"/>
          </p:cNvSpPr>
          <p:nvPr>
            <p:ph type="body" idx="1"/>
          </p:nvPr>
        </p:nvSpPr>
        <p:spPr>
          <a:xfrm>
            <a:off x="0" y="836613"/>
            <a:ext cx="8964613" cy="5545137"/>
          </a:xfrm>
        </p:spPr>
        <p:txBody>
          <a:bodyPr/>
          <a:lstStyle/>
          <a:p>
            <a:pPr>
              <a:lnSpc>
                <a:spcPct val="90000"/>
              </a:lnSpc>
              <a:spcBef>
                <a:spcPct val="30000"/>
              </a:spcBef>
              <a:buClr>
                <a:srgbClr val="FF0000"/>
              </a:buClr>
              <a:buSzPct val="75000"/>
              <a:buFont typeface="Wingdings" pitchFamily="2" charset="2"/>
              <a:buChar char="q"/>
            </a:pPr>
            <a:r>
              <a:rPr lang="es-EC"/>
              <a:t>Los humedales dulceacuícolas se cuentan entre los ecosistemas más productivos del planeta, pues aportan el agua y la productividad primaria de la que innumerables especies silvestres dependen. </a:t>
            </a:r>
          </a:p>
          <a:p>
            <a:pPr>
              <a:lnSpc>
                <a:spcPct val="90000"/>
              </a:lnSpc>
              <a:spcBef>
                <a:spcPct val="30000"/>
              </a:spcBef>
              <a:buClr>
                <a:srgbClr val="FF0000"/>
              </a:buClr>
              <a:buSzPct val="75000"/>
              <a:buFont typeface="Wingdings" pitchFamily="2" charset="2"/>
              <a:buChar char="q"/>
            </a:pPr>
            <a:r>
              <a:rPr lang="es-EC"/>
              <a:t>Por ejemplo, de las 20.000 especies de peces que hay en el mundo, más del 40% vive en agua dulce. En el Ecuador, los ríos, lagunas, lagos, arroyos, son el hábitat de más de 800 especies de peces, mamíferos como la nutria gigante o los delfines de río, y una gran cantidad de aves, plantas, invertebrados y otros grupos de especies.</a:t>
            </a:r>
          </a:p>
          <a:p>
            <a:pPr>
              <a:lnSpc>
                <a:spcPct val="90000"/>
              </a:lnSpc>
              <a:spcBef>
                <a:spcPct val="30000"/>
              </a:spcBef>
              <a:buClr>
                <a:srgbClr val="FF0000"/>
              </a:buClr>
              <a:buSzPct val="75000"/>
              <a:buFont typeface="Wingdings" pitchFamily="2" charset="2"/>
              <a:buChar char="q"/>
            </a:pPr>
            <a:r>
              <a:rPr lang="es-EC"/>
              <a:t>Desempeñan funciones vitales tales como almacenar agua, proteger contra tormentas e inundaciones, controlar la erosión, recargar y descargar los acuíferos subterráneos, purificar las aguas mediante la retención de nutrientes, sedimentos y contaminantes, y estabilizar las condiciones climáticas locales.</a:t>
            </a:r>
          </a:p>
          <a:p>
            <a:pPr>
              <a:lnSpc>
                <a:spcPct val="90000"/>
              </a:lnSpc>
              <a:spcBef>
                <a:spcPct val="30000"/>
              </a:spcBef>
              <a:buClr>
                <a:srgbClr val="FF0000"/>
              </a:buClr>
              <a:buSzPct val="75000"/>
              <a:buFont typeface="Wingdings" pitchFamily="2" charset="2"/>
              <a:buChar char="q"/>
            </a:pPr>
            <a:r>
              <a:rPr lang="es-EC"/>
              <a:t>Los ecosistemas dulceacuícolas abastecen de agua para el consumo y para la agricultura, albergan animales de importancia económica y alimentaría, sirven para generar energía y como vía de transporte. </a:t>
            </a:r>
          </a:p>
          <a:p>
            <a:pPr>
              <a:lnSpc>
                <a:spcPct val="90000"/>
              </a:lnSpc>
              <a:spcBef>
                <a:spcPct val="30000"/>
              </a:spcBef>
              <a:buClr>
                <a:srgbClr val="FF0000"/>
              </a:buClr>
              <a:buSzPct val="75000"/>
              <a:buFont typeface="Wingdings" pitchFamily="2" charset="2"/>
              <a:buChar char="q"/>
            </a:pPr>
            <a:r>
              <a:rPr lang="es-EC"/>
              <a:t>A pesar de los progresos conseguidos, estos ecosistemas están entre los más amenazados debido a actividades humanas.</a:t>
            </a:r>
          </a:p>
          <a:p>
            <a:pPr>
              <a:lnSpc>
                <a:spcPct val="90000"/>
              </a:lnSpc>
            </a:pPr>
            <a:endParaRPr lang="es-EC"/>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859938E4-EE76-4090-BE6F-D7AF00C72CC7}" type="slidenum">
              <a:rPr lang="es-EC" altLang="en-US"/>
              <a:pPr/>
              <a:t>14</a:t>
            </a:fld>
            <a:endParaRPr lang="es-EC" altLang="en-US"/>
          </a:p>
        </p:txBody>
      </p:sp>
      <p:sp>
        <p:nvSpPr>
          <p:cNvPr id="12290" name="Rectangle 2"/>
          <p:cNvSpPr>
            <a:spLocks noGrp="1" noChangeArrowheads="1"/>
          </p:cNvSpPr>
          <p:nvPr>
            <p:ph type="title"/>
          </p:nvPr>
        </p:nvSpPr>
        <p:spPr>
          <a:xfrm>
            <a:off x="457200" y="404813"/>
            <a:ext cx="8229600" cy="431800"/>
          </a:xfrm>
        </p:spPr>
        <p:txBody>
          <a:bodyPr/>
          <a:lstStyle/>
          <a:p>
            <a:r>
              <a:rPr lang="es-EC"/>
              <a:t>Características de los Lagos </a:t>
            </a:r>
          </a:p>
        </p:txBody>
      </p:sp>
      <p:sp>
        <p:nvSpPr>
          <p:cNvPr id="12291" name="Rectangle 3"/>
          <p:cNvSpPr>
            <a:spLocks noGrp="1" noChangeArrowheads="1"/>
          </p:cNvSpPr>
          <p:nvPr>
            <p:ph type="body" idx="1"/>
          </p:nvPr>
        </p:nvSpPr>
        <p:spPr>
          <a:xfrm>
            <a:off x="395288" y="1125538"/>
            <a:ext cx="8497887" cy="5399087"/>
          </a:xfrm>
        </p:spPr>
        <p:txBody>
          <a:bodyPr/>
          <a:lstStyle/>
          <a:p>
            <a:pPr>
              <a:spcBef>
                <a:spcPct val="35000"/>
              </a:spcBef>
              <a:buFont typeface="Wingdings" pitchFamily="2" charset="2"/>
              <a:buNone/>
            </a:pPr>
            <a:r>
              <a:rPr lang="es-EC"/>
              <a:t>Los lagos son masas de agua dulce o salada que se encuentran rodeados de tierras. Generalmente, están conectados con un sistema fluvial que les provee de agua.  </a:t>
            </a:r>
          </a:p>
          <a:p>
            <a:pPr>
              <a:spcBef>
                <a:spcPct val="35000"/>
              </a:spcBef>
              <a:buFont typeface="Wingdings" pitchFamily="2" charset="2"/>
              <a:buNone/>
            </a:pPr>
            <a:r>
              <a:rPr lang="es-EC"/>
              <a:t>Constituyen una buena reserva de agua dulce por lo que los humanos, desde los inicios de la civilización, han aprendido a construir lagos artificiales, que se llaman embalses o pantanos.</a:t>
            </a:r>
            <a:endParaRPr lang="es-EC" b="1"/>
          </a:p>
          <a:p>
            <a:pPr>
              <a:spcBef>
                <a:spcPct val="35000"/>
              </a:spcBef>
              <a:buFont typeface="Wingdings" pitchFamily="2" charset="2"/>
              <a:buNone/>
            </a:pPr>
            <a:r>
              <a:rPr lang="es-EC" b="1"/>
              <a:t>Características de los lagos</a:t>
            </a:r>
          </a:p>
          <a:p>
            <a:pPr>
              <a:spcBef>
                <a:spcPct val="35000"/>
              </a:spcBef>
            </a:pPr>
            <a:r>
              <a:rPr lang="es-EC"/>
              <a:t>Los lagos son formas del paisaje que dependen de la región en que aparecen y que, a menudo, poseen una flora y fauna muy importantes. Si ocupan grandes extensiones de terreno se definen como mares interiores.</a:t>
            </a:r>
          </a:p>
          <a:p>
            <a:pPr>
              <a:spcBef>
                <a:spcPct val="35000"/>
              </a:spcBef>
            </a:pPr>
            <a:r>
              <a:rPr lang="es-EC"/>
              <a:t>Los lagos pueden ser alimentados por uno o más ríos llamados in misarios. Por su parte, el río por donde desagua se le llama emisario.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BDA1663A-B3E6-4AE1-A793-909D53D1BADF}" type="slidenum">
              <a:rPr lang="es-EC" altLang="en-US"/>
              <a:pPr/>
              <a:t>15</a:t>
            </a:fld>
            <a:endParaRPr lang="es-EC" altLang="en-US"/>
          </a:p>
        </p:txBody>
      </p:sp>
      <p:sp>
        <p:nvSpPr>
          <p:cNvPr id="19458" name="Rectangle 2"/>
          <p:cNvSpPr>
            <a:spLocks noGrp="1" noChangeArrowheads="1"/>
          </p:cNvSpPr>
          <p:nvPr>
            <p:ph type="title"/>
          </p:nvPr>
        </p:nvSpPr>
        <p:spPr>
          <a:xfrm>
            <a:off x="457200" y="404813"/>
            <a:ext cx="8229600" cy="1012825"/>
          </a:xfrm>
        </p:spPr>
        <p:txBody>
          <a:bodyPr/>
          <a:lstStyle/>
          <a:p>
            <a:r>
              <a:rPr lang="es-EC"/>
              <a:t>Características de los lagos </a:t>
            </a:r>
            <a:r>
              <a:rPr lang="es-EC" sz="1400"/>
              <a:t>(2)</a:t>
            </a:r>
          </a:p>
        </p:txBody>
      </p:sp>
      <p:sp>
        <p:nvSpPr>
          <p:cNvPr id="19459" name="Rectangle 3"/>
          <p:cNvSpPr>
            <a:spLocks noGrp="1" noChangeArrowheads="1"/>
          </p:cNvSpPr>
          <p:nvPr>
            <p:ph type="body" idx="1"/>
          </p:nvPr>
        </p:nvSpPr>
        <p:spPr>
          <a:xfrm>
            <a:off x="323850" y="1268413"/>
            <a:ext cx="8362950" cy="4862512"/>
          </a:xfrm>
        </p:spPr>
        <p:txBody>
          <a:bodyPr/>
          <a:lstStyle/>
          <a:p>
            <a:pPr>
              <a:spcBef>
                <a:spcPct val="35000"/>
              </a:spcBef>
            </a:pPr>
            <a:r>
              <a:rPr lang="es-EC"/>
              <a:t>Si carece de emisario, entonces tanto al lago como a su cuenca se le reconocen con el término </a:t>
            </a:r>
            <a:r>
              <a:rPr lang="es-EC" b="1"/>
              <a:t>endorreico</a:t>
            </a:r>
            <a:r>
              <a:rPr lang="es-EC"/>
              <a:t>. Los lagos no suelen ser estructuras estables.</a:t>
            </a:r>
          </a:p>
          <a:p>
            <a:pPr>
              <a:spcBef>
                <a:spcPct val="35000"/>
              </a:spcBef>
            </a:pPr>
            <a:r>
              <a:rPr lang="es-EC"/>
              <a:t>Generalmente reciben agua de las precipitaciones, manantiales o afluentes. </a:t>
            </a:r>
          </a:p>
          <a:p>
            <a:pPr>
              <a:spcBef>
                <a:spcPct val="35000"/>
              </a:spcBef>
            </a:pPr>
            <a:r>
              <a:rPr lang="es-EC"/>
              <a:t>En las regiones áridas, donde la evaporación es intensa, el nivel de agua de los lagos varía según las estaciones y éstos llegan a secarse durante largos periodos de tiempo. </a:t>
            </a:r>
          </a:p>
          <a:p>
            <a:pPr>
              <a:spcBef>
                <a:spcPct val="35000"/>
              </a:spcBef>
            </a:pPr>
            <a:r>
              <a:rPr lang="es-EC"/>
              <a:t>Los lagos pueden formarse a cualquier altitud y están distribuidos por todo el mundo, aunque más de la mitad de ellos se sitúan en Canadá. </a:t>
            </a:r>
          </a:p>
          <a:p>
            <a:pPr>
              <a:spcBef>
                <a:spcPct val="35000"/>
              </a:spcBef>
            </a:pPr>
            <a:r>
              <a:rPr lang="es-EC"/>
              <a:t>Son numerosos en latitudes altas, especialmente si además se trata de zonas de montaña sujetas a la influencia de los glaciares. </a:t>
            </a:r>
            <a:r>
              <a:rPr lang="es-EC" sz="1200"/>
              <a:t>(Astromía, 2005)</a:t>
            </a:r>
            <a:endParaRPr lang="es-EC" sz="1200" b="1"/>
          </a:p>
          <a:p>
            <a:endParaRPr lang="es-EC"/>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3A311564-4164-4C7B-854F-4B39960FBF81}" type="slidenum">
              <a:rPr lang="es-EC" altLang="en-US"/>
              <a:pPr/>
              <a:t>16</a:t>
            </a:fld>
            <a:endParaRPr lang="es-EC" altLang="en-US"/>
          </a:p>
        </p:txBody>
      </p:sp>
      <p:sp>
        <p:nvSpPr>
          <p:cNvPr id="13314" name="Rectangle 2"/>
          <p:cNvSpPr>
            <a:spLocks noGrp="1" noChangeArrowheads="1"/>
          </p:cNvSpPr>
          <p:nvPr>
            <p:ph type="title"/>
          </p:nvPr>
        </p:nvSpPr>
        <p:spPr>
          <a:xfrm>
            <a:off x="457200" y="260350"/>
            <a:ext cx="8229600" cy="792163"/>
          </a:xfrm>
        </p:spPr>
        <p:txBody>
          <a:bodyPr/>
          <a:lstStyle/>
          <a:p>
            <a:r>
              <a:rPr lang="es-EC"/>
              <a:t>Clasificación de Lagos por Estratificación Térmica</a:t>
            </a:r>
            <a:r>
              <a:rPr lang="es-EC" sz="2400"/>
              <a:t> </a:t>
            </a:r>
            <a:r>
              <a:rPr lang="es-EC" sz="1400"/>
              <a:t>(1)				</a:t>
            </a:r>
            <a:r>
              <a:rPr lang="es-EC" sz="1000" b="0"/>
              <a:t>F</a:t>
            </a:r>
            <a:r>
              <a:rPr lang="es-EC" sz="1000" b="0">
                <a:latin typeface="Arial Narrow" pitchFamily="34" charset="0"/>
              </a:rPr>
              <a:t>uente: Educación Ambiental / Elementos de Ecología, Marcano, 2005</a:t>
            </a:r>
          </a:p>
        </p:txBody>
      </p:sp>
      <p:sp>
        <p:nvSpPr>
          <p:cNvPr id="13315" name="Rectangle 3"/>
          <p:cNvSpPr>
            <a:spLocks noGrp="1" noChangeArrowheads="1"/>
          </p:cNvSpPr>
          <p:nvPr>
            <p:ph type="body" idx="1"/>
          </p:nvPr>
        </p:nvSpPr>
        <p:spPr>
          <a:xfrm>
            <a:off x="250825" y="1268413"/>
            <a:ext cx="8642350" cy="5040312"/>
          </a:xfrm>
        </p:spPr>
        <p:txBody>
          <a:bodyPr/>
          <a:lstStyle/>
          <a:p>
            <a:pPr>
              <a:lnSpc>
                <a:spcPct val="95000"/>
              </a:lnSpc>
              <a:spcBef>
                <a:spcPct val="40000"/>
              </a:spcBef>
              <a:buFont typeface="Wingdings" pitchFamily="2" charset="2"/>
              <a:buNone/>
            </a:pPr>
            <a:r>
              <a:rPr lang="es-EC"/>
              <a:t>Las diferencias de densidad en las aguas de los lagos resultan del gradiente térmico, e influyen sobre la circulación vertical de las aguas a lo largo del año. </a:t>
            </a:r>
          </a:p>
          <a:p>
            <a:pPr>
              <a:lnSpc>
                <a:spcPct val="95000"/>
              </a:lnSpc>
              <a:spcBef>
                <a:spcPct val="40000"/>
              </a:spcBef>
              <a:buFont typeface="Wingdings" pitchFamily="2" charset="2"/>
              <a:buNone/>
            </a:pPr>
            <a:r>
              <a:rPr lang="es-EC"/>
              <a:t>La circulación general depende de la temperatura y, por consiguiente, va ligada al clima de la región. </a:t>
            </a:r>
          </a:p>
          <a:p>
            <a:pPr>
              <a:lnSpc>
                <a:spcPct val="95000"/>
              </a:lnSpc>
              <a:spcBef>
                <a:spcPct val="40000"/>
              </a:spcBef>
              <a:buFont typeface="Wingdings" pitchFamily="2" charset="2"/>
              <a:buNone/>
            </a:pPr>
            <a:r>
              <a:rPr lang="es-EC"/>
              <a:t>Numerosos autores se han interesado por la clasificación de los lagos en función de sus características de estratificación y mezcla, que son las decisivas desde el punto de vista biológico. Los tipos fundamentales son los siguientes: </a:t>
            </a:r>
            <a:endParaRPr lang="es-EC" b="1"/>
          </a:p>
          <a:p>
            <a:pPr>
              <a:lnSpc>
                <a:spcPct val="95000"/>
              </a:lnSpc>
              <a:spcBef>
                <a:spcPct val="40000"/>
              </a:spcBef>
            </a:pPr>
            <a:r>
              <a:rPr lang="es-EC" b="1"/>
              <a:t>Lagos fríos monomícticos</a:t>
            </a:r>
            <a:r>
              <a:rPr lang="es-EC"/>
              <a:t>. La temperatura del agua profunda y superficial no sobrepasa nunca los 4º C. </a:t>
            </a:r>
          </a:p>
          <a:p>
            <a:pPr>
              <a:lnSpc>
                <a:spcPct val="95000"/>
              </a:lnSpc>
              <a:spcBef>
                <a:spcPct val="40000"/>
              </a:spcBef>
              <a:buFont typeface="Wingdings" pitchFamily="2" charset="2"/>
              <a:buNone/>
            </a:pPr>
            <a:r>
              <a:rPr lang="es-EC"/>
              <a:t>	Cuando las aguas superficiales alcanzan en verano 4º C, puede producirse una circulación vertical que origina la mezcla de las aguas. </a:t>
            </a:r>
          </a:p>
          <a:p>
            <a:pPr>
              <a:lnSpc>
                <a:spcPct val="95000"/>
              </a:lnSpc>
              <a:spcBef>
                <a:spcPct val="40000"/>
              </a:spcBef>
              <a:buFont typeface="Wingdings" pitchFamily="2" charset="2"/>
              <a:buNone/>
            </a:pPr>
            <a:r>
              <a:rPr lang="es-EC"/>
              <a:t>	Estos lagos se encuentran en las regiones polares. </a:t>
            </a:r>
            <a:endParaRPr lang="es-EC"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C3B197F1-A40D-4AA6-9B56-68898FE7E515}" type="slidenum">
              <a:rPr lang="es-EC" altLang="en-US"/>
              <a:pPr/>
              <a:t>17</a:t>
            </a:fld>
            <a:endParaRPr lang="es-EC" altLang="en-US"/>
          </a:p>
        </p:txBody>
      </p:sp>
      <p:sp>
        <p:nvSpPr>
          <p:cNvPr id="20482" name="Rectangle 2"/>
          <p:cNvSpPr>
            <a:spLocks noGrp="1" noChangeArrowheads="1"/>
          </p:cNvSpPr>
          <p:nvPr>
            <p:ph type="title"/>
          </p:nvPr>
        </p:nvSpPr>
        <p:spPr>
          <a:xfrm>
            <a:off x="457200" y="260350"/>
            <a:ext cx="8229600" cy="720725"/>
          </a:xfrm>
        </p:spPr>
        <p:txBody>
          <a:bodyPr/>
          <a:lstStyle/>
          <a:p>
            <a:r>
              <a:rPr lang="es-EC"/>
              <a:t>Clasificación de Lagos por Estratificación Térmica </a:t>
            </a:r>
            <a:r>
              <a:rPr lang="es-EC" sz="1400"/>
              <a:t>(2)</a:t>
            </a:r>
            <a:endParaRPr lang="es-EC" sz="1400" b="0"/>
          </a:p>
        </p:txBody>
      </p:sp>
      <p:sp>
        <p:nvSpPr>
          <p:cNvPr id="20483" name="Rectangle 3"/>
          <p:cNvSpPr>
            <a:spLocks noGrp="1" noChangeArrowheads="1"/>
          </p:cNvSpPr>
          <p:nvPr>
            <p:ph type="body" idx="1"/>
          </p:nvPr>
        </p:nvSpPr>
        <p:spPr>
          <a:xfrm>
            <a:off x="250825" y="1196975"/>
            <a:ext cx="8569325" cy="5111750"/>
          </a:xfrm>
        </p:spPr>
        <p:txBody>
          <a:bodyPr/>
          <a:lstStyle/>
          <a:p>
            <a:pPr>
              <a:spcBef>
                <a:spcPct val="40000"/>
              </a:spcBef>
              <a:buFont typeface="Wingdings" pitchFamily="2" charset="2"/>
              <a:buNone/>
            </a:pPr>
            <a:r>
              <a:rPr lang="es-EC" b="1"/>
              <a:t>Lagos templados dimícticos</a:t>
            </a:r>
            <a:r>
              <a:rPr lang="es-EC"/>
              <a:t>. En los lagos de las zonas templadas suficientemente profundos, se producen ciclos estacionales que alteran la estratificación de las aguas. </a:t>
            </a:r>
          </a:p>
          <a:p>
            <a:pPr>
              <a:spcBef>
                <a:spcPct val="50000"/>
              </a:spcBef>
            </a:pPr>
            <a:r>
              <a:rPr lang="es-EC"/>
              <a:t>Durante el verano, las aguas de las capas superiores se calientan más que las del fondo; este hecho da origen a que se produzca la circulación de las aguas superficiales, las cuales no se mezclan con las del fondo. </a:t>
            </a:r>
          </a:p>
          <a:p>
            <a:pPr>
              <a:spcBef>
                <a:spcPct val="50000"/>
              </a:spcBef>
            </a:pPr>
            <a:r>
              <a:rPr lang="es-EC"/>
              <a:t>La diferencia de temperatura entre las aguas superiores y las profundas da origen a una zona intermedia denominada </a:t>
            </a:r>
            <a:r>
              <a:rPr lang="es-EC" b="1" i="1"/>
              <a:t>termoclina</a:t>
            </a:r>
            <a:r>
              <a:rPr lang="es-EC" b="1"/>
              <a:t> </a:t>
            </a:r>
            <a:r>
              <a:rPr lang="es-EC"/>
              <a:t>que separa dos capas de agua bien diferenciadas: </a:t>
            </a:r>
          </a:p>
          <a:p>
            <a:pPr lvl="2">
              <a:spcBef>
                <a:spcPct val="50000"/>
              </a:spcBef>
              <a:buFont typeface="Wingdings" pitchFamily="2" charset="2"/>
              <a:buNone/>
            </a:pPr>
            <a:r>
              <a:rPr lang="es-EC"/>
              <a:t>a) La que está por encima de la termoclina se denomina </a:t>
            </a:r>
            <a:r>
              <a:rPr lang="es-EC" b="1" i="1"/>
              <a:t>epilimnio</a:t>
            </a:r>
            <a:r>
              <a:rPr lang="es-EC"/>
              <a:t>, con aguas calientes y circulantes; y </a:t>
            </a:r>
          </a:p>
          <a:p>
            <a:pPr lvl="2">
              <a:spcBef>
                <a:spcPct val="50000"/>
              </a:spcBef>
              <a:buFont typeface="Wingdings" pitchFamily="2" charset="2"/>
              <a:buNone/>
            </a:pPr>
            <a:r>
              <a:rPr lang="es-EC"/>
              <a:t>b) la capa profunda por debajo de la termoclina recibe el nombre de </a:t>
            </a:r>
            <a:r>
              <a:rPr lang="es-EC" b="1" i="1"/>
              <a:t>hipolimnio</a:t>
            </a:r>
            <a:r>
              <a:rPr lang="es-EC"/>
              <a:t> y comprende las aguas frías, no circulantes</a:t>
            </a:r>
          </a:p>
          <a:p>
            <a:endParaRPr lang="es-EC"/>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fecha"/>
          <p:cNvSpPr>
            <a:spLocks noGrp="1"/>
          </p:cNvSpPr>
          <p:nvPr>
            <p:ph type="dt" sz="half" idx="10"/>
          </p:nvPr>
        </p:nvSpPr>
        <p:spPr/>
        <p:txBody>
          <a:bodyPr/>
          <a:lstStyle/>
          <a:p>
            <a:r>
              <a:rPr lang="es-MX"/>
              <a:t>Curso de Limnología</a:t>
            </a:r>
            <a:endParaRPr lang="es-EC" altLang="en-US"/>
          </a:p>
        </p:txBody>
      </p:sp>
      <p:sp>
        <p:nvSpPr>
          <p:cNvPr id="5" name="3 Marcador de pie de página"/>
          <p:cNvSpPr>
            <a:spLocks noGrp="1"/>
          </p:cNvSpPr>
          <p:nvPr>
            <p:ph type="ftr" sz="quarter" idx="11"/>
          </p:nvPr>
        </p:nvSpPr>
        <p:spPr/>
        <p:txBody>
          <a:bodyPr/>
          <a:lstStyle/>
          <a:p>
            <a:r>
              <a:rPr lang="es-EC" altLang="en-US"/>
              <a:t>Profesor: José V. Chang Gómez, Ing. M.Sc.</a:t>
            </a:r>
          </a:p>
        </p:txBody>
      </p:sp>
      <p:sp>
        <p:nvSpPr>
          <p:cNvPr id="6" name="4 Marcador de número de diapositiva"/>
          <p:cNvSpPr>
            <a:spLocks noGrp="1"/>
          </p:cNvSpPr>
          <p:nvPr>
            <p:ph type="sldNum" sz="quarter" idx="12"/>
          </p:nvPr>
        </p:nvSpPr>
        <p:spPr/>
        <p:txBody>
          <a:bodyPr/>
          <a:lstStyle/>
          <a:p>
            <a:fld id="{103F1128-0773-4719-A952-8E322697967E}" type="slidenum">
              <a:rPr lang="es-EC" altLang="en-US"/>
              <a:pPr/>
              <a:t>18</a:t>
            </a:fld>
            <a:endParaRPr lang="es-EC" altLang="en-US"/>
          </a:p>
        </p:txBody>
      </p:sp>
      <p:sp>
        <p:nvSpPr>
          <p:cNvPr id="21506" name="Rectangle 2"/>
          <p:cNvSpPr>
            <a:spLocks noGrp="1" noChangeArrowheads="1"/>
          </p:cNvSpPr>
          <p:nvPr>
            <p:ph type="title"/>
          </p:nvPr>
        </p:nvSpPr>
        <p:spPr>
          <a:xfrm>
            <a:off x="457200" y="277813"/>
            <a:ext cx="8229600" cy="774700"/>
          </a:xfrm>
        </p:spPr>
        <p:txBody>
          <a:bodyPr/>
          <a:lstStyle/>
          <a:p>
            <a:pPr>
              <a:lnSpc>
                <a:spcPct val="90000"/>
              </a:lnSpc>
            </a:pPr>
            <a:r>
              <a:rPr lang="es-EC" sz="2400"/>
              <a:t>Clasificación de Lagos por Estratificación Térmica</a:t>
            </a:r>
            <a:r>
              <a:rPr lang="es-EC" sz="2000"/>
              <a:t> </a:t>
            </a:r>
            <a:r>
              <a:rPr lang="es-EC" sz="1600"/>
              <a:t>(3) </a:t>
            </a:r>
            <a:r>
              <a:rPr lang="es-EC" sz="1200" b="0"/>
              <a:t>Fuente: Educación Ambiental, Elementos de Ecología, Marcano, 2005</a:t>
            </a:r>
            <a:r>
              <a:rPr lang="es-EC" sz="1600"/>
              <a:t> </a:t>
            </a:r>
          </a:p>
        </p:txBody>
      </p:sp>
      <p:pic>
        <p:nvPicPr>
          <p:cNvPr id="21507" name="Picture 3" descr="ciclo en lago dimítico"/>
          <p:cNvPicPr>
            <a:picLocks noChangeAspect="1" noChangeArrowheads="1"/>
          </p:cNvPicPr>
          <p:nvPr/>
        </p:nvPicPr>
        <p:blipFill>
          <a:blip r:embed="rId2"/>
          <a:srcRect/>
          <a:stretch>
            <a:fillRect/>
          </a:stretch>
        </p:blipFill>
        <p:spPr bwMode="auto">
          <a:xfrm>
            <a:off x="323850" y="836613"/>
            <a:ext cx="8640763" cy="547211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D15CC7C2-3DB2-4930-921C-BE464C22DC24}" type="slidenum">
              <a:rPr lang="es-EC" altLang="en-US"/>
              <a:pPr/>
              <a:t>19</a:t>
            </a:fld>
            <a:endParaRPr lang="es-EC" altLang="en-US"/>
          </a:p>
        </p:txBody>
      </p:sp>
      <p:sp>
        <p:nvSpPr>
          <p:cNvPr id="22530" name="Rectangle 2"/>
          <p:cNvSpPr>
            <a:spLocks noGrp="1" noChangeArrowheads="1"/>
          </p:cNvSpPr>
          <p:nvPr>
            <p:ph type="title"/>
          </p:nvPr>
        </p:nvSpPr>
        <p:spPr>
          <a:xfrm>
            <a:off x="457200" y="333375"/>
            <a:ext cx="8229600" cy="792163"/>
          </a:xfrm>
        </p:spPr>
        <p:txBody>
          <a:bodyPr/>
          <a:lstStyle/>
          <a:p>
            <a:r>
              <a:rPr lang="es-EC"/>
              <a:t>Clasificación de Lagos por Estratificación Térmica </a:t>
            </a:r>
            <a:r>
              <a:rPr lang="es-EC" sz="1400"/>
              <a:t>(4)</a:t>
            </a:r>
            <a:r>
              <a:rPr lang="es-EC" sz="1600"/>
              <a:t> </a:t>
            </a:r>
            <a:endParaRPr lang="es-EC" sz="1200" b="0"/>
          </a:p>
        </p:txBody>
      </p:sp>
      <p:sp>
        <p:nvSpPr>
          <p:cNvPr id="22531" name="Rectangle 3"/>
          <p:cNvSpPr>
            <a:spLocks noGrp="1" noChangeArrowheads="1"/>
          </p:cNvSpPr>
          <p:nvPr>
            <p:ph type="body" idx="1"/>
          </p:nvPr>
        </p:nvSpPr>
        <p:spPr>
          <a:xfrm>
            <a:off x="179388" y="1268413"/>
            <a:ext cx="8713787" cy="5113337"/>
          </a:xfrm>
        </p:spPr>
        <p:txBody>
          <a:bodyPr/>
          <a:lstStyle/>
          <a:p>
            <a:r>
              <a:rPr lang="es-EC"/>
              <a:t>En el otoño, la temperatura baja en el epilimnio hasta igualar la del hipolimnio; este hecho provoca la circulación total de las aguas del lago, produciendo la mezcla de las aguas superficiales y profundas.</a:t>
            </a:r>
          </a:p>
          <a:p>
            <a:r>
              <a:rPr lang="es-EC"/>
              <a:t>Durante el invierno se produce una estratificación, debido a que las aguas de la superficie se congelan, mientras las aguas del fondo permanecen a 4º C. </a:t>
            </a:r>
          </a:p>
          <a:p>
            <a:r>
              <a:rPr lang="es-EC"/>
              <a:t>Esta temperatura corresponde al máximo de densidad del agua. La descomposición bacteriana se reduce a temperaturas bajas. </a:t>
            </a:r>
          </a:p>
          <a:p>
            <a:r>
              <a:rPr lang="es-EC"/>
              <a:t>Durante la primavera sube la temperatura de las aguas del epilimnio, el hielo se funde y, al hacerse el agua más pesada pues ha aumentado su densidad, desciende hacia el fondo provocando la subida de las aguas profundas.</a:t>
            </a:r>
          </a:p>
          <a:p>
            <a:r>
              <a:rPr lang="es-EC"/>
              <a:t>Así se establece una circulación total de las aguas con la consiguiente fertilización de las capas superiores por el arrastre de nutrientes en suspensión.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p>
            <a:fld id="{6C180E50-D11C-49F0-AA0F-8A5E3EC90A26}" type="slidenum">
              <a:rPr lang="es-EC" altLang="en-US"/>
              <a:pPr/>
              <a:t>2</a:t>
            </a:fld>
            <a:endParaRPr lang="es-EC" altLang="en-US"/>
          </a:p>
        </p:txBody>
      </p:sp>
      <p:sp>
        <p:nvSpPr>
          <p:cNvPr id="64514" name="Rectangle 2"/>
          <p:cNvSpPr>
            <a:spLocks noGrp="1" noChangeArrowheads="1"/>
          </p:cNvSpPr>
          <p:nvPr>
            <p:ph type="title"/>
          </p:nvPr>
        </p:nvSpPr>
        <p:spPr/>
        <p:txBody>
          <a:bodyPr/>
          <a:lstStyle/>
          <a:p>
            <a:r>
              <a:rPr lang="es-EC"/>
              <a:t>Capitulo 2.  	Limnología: Origen de Lagos</a:t>
            </a:r>
          </a:p>
        </p:txBody>
      </p:sp>
      <p:sp>
        <p:nvSpPr>
          <p:cNvPr id="64515" name="Rectangle 3"/>
          <p:cNvSpPr>
            <a:spLocks noGrp="1" noChangeArrowheads="1"/>
          </p:cNvSpPr>
          <p:nvPr>
            <p:ph type="body" sz="half" idx="1"/>
          </p:nvPr>
        </p:nvSpPr>
        <p:spPr>
          <a:xfrm>
            <a:off x="179388" y="981075"/>
            <a:ext cx="5905500" cy="5149850"/>
          </a:xfrm>
        </p:spPr>
        <p:txBody>
          <a:bodyPr/>
          <a:lstStyle/>
          <a:p>
            <a:pPr>
              <a:lnSpc>
                <a:spcPct val="90000"/>
              </a:lnSpc>
              <a:spcBef>
                <a:spcPct val="40000"/>
              </a:spcBef>
              <a:buClr>
                <a:srgbClr val="FF0000"/>
              </a:buClr>
              <a:buSzPct val="75000"/>
              <a:buFont typeface="Wingdings" pitchFamily="2" charset="2"/>
              <a:buChar char="q"/>
            </a:pPr>
            <a:r>
              <a:rPr lang="es-ES" b="1"/>
              <a:t>Lago</a:t>
            </a:r>
            <a:r>
              <a:rPr lang="es-ES"/>
              <a:t>, coactividad natural de la superficie terrestre emergida, en la que el agua permanece sin comunicación directa con el mar abierto.</a:t>
            </a:r>
          </a:p>
          <a:p>
            <a:pPr>
              <a:spcBef>
                <a:spcPct val="40000"/>
              </a:spcBef>
              <a:buClr>
                <a:srgbClr val="FF0000"/>
              </a:buClr>
              <a:buSzPct val="75000"/>
              <a:buFont typeface="Wingdings" pitchFamily="2" charset="2"/>
              <a:buChar char="q"/>
            </a:pPr>
            <a:r>
              <a:rPr lang="es-ES"/>
              <a:t>Se observa el Lago Yaguarcocha, que significa "lago de sangre", debido a que en sus aguas fueron arrojados los cuerpos de miles de indígenas quiteños, a quienes el inca Huayna Cápac venció en una batalla. </a:t>
            </a:r>
          </a:p>
          <a:p>
            <a:pPr>
              <a:spcBef>
                <a:spcPct val="40000"/>
              </a:spcBef>
              <a:buClr>
                <a:srgbClr val="FF0000"/>
              </a:buClr>
              <a:buSzPct val="75000"/>
              <a:buFont typeface="Wingdings" pitchFamily="2" charset="2"/>
              <a:buChar char="q"/>
            </a:pPr>
            <a:r>
              <a:rPr lang="es-ES"/>
              <a:t>Este lago está a 3 Km. de la ciudad de Ibarra. Su tamaño es de 1.700 m. de longitud y ancho, con 230 Ha de superficie. </a:t>
            </a:r>
          </a:p>
          <a:p>
            <a:pPr>
              <a:spcBef>
                <a:spcPct val="40000"/>
              </a:spcBef>
              <a:buClr>
                <a:srgbClr val="FF0000"/>
              </a:buClr>
              <a:buSzPct val="75000"/>
              <a:buFont typeface="Wingdings" pitchFamily="2" charset="2"/>
              <a:buChar char="q"/>
            </a:pPr>
            <a:r>
              <a:rPr lang="es-ES"/>
              <a:t>Lago permanente de origen glaciar, agua dulce alcalina y una profundidad máxima de 9 m. Es el lago con mayor diversidad de fitoplancton en el Ecuador (84 especies registradas).</a:t>
            </a:r>
            <a:r>
              <a:rPr lang="es-EC"/>
              <a:t> </a:t>
            </a:r>
          </a:p>
        </p:txBody>
      </p:sp>
      <p:pic>
        <p:nvPicPr>
          <p:cNvPr id="64516" name="Picture 4" descr="fot_lagos_7"/>
          <p:cNvPicPr>
            <a:picLocks noChangeAspect="1" noChangeArrowheads="1"/>
          </p:cNvPicPr>
          <p:nvPr>
            <p:ph type="clipArt" sz="half" idx="2"/>
          </p:nvPr>
        </p:nvPicPr>
        <p:blipFill>
          <a:blip r:embed="rId2"/>
          <a:srcRect/>
          <a:stretch>
            <a:fillRect/>
          </a:stretch>
        </p:blipFill>
        <p:spPr>
          <a:xfrm>
            <a:off x="6046788" y="2133600"/>
            <a:ext cx="3097212" cy="3097213"/>
          </a:xfr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019ECD24-06C3-422D-9AE5-31A8CF729A07}" type="slidenum">
              <a:rPr lang="es-EC" altLang="en-US"/>
              <a:pPr/>
              <a:t>20</a:t>
            </a:fld>
            <a:endParaRPr lang="es-EC" altLang="en-US"/>
          </a:p>
        </p:txBody>
      </p:sp>
      <p:sp>
        <p:nvSpPr>
          <p:cNvPr id="23554" name="Rectangle 2"/>
          <p:cNvSpPr>
            <a:spLocks noGrp="1" noChangeArrowheads="1"/>
          </p:cNvSpPr>
          <p:nvPr>
            <p:ph type="title"/>
          </p:nvPr>
        </p:nvSpPr>
        <p:spPr>
          <a:xfrm>
            <a:off x="457200" y="333375"/>
            <a:ext cx="8229600" cy="647700"/>
          </a:xfrm>
        </p:spPr>
        <p:txBody>
          <a:bodyPr/>
          <a:lstStyle/>
          <a:p>
            <a:r>
              <a:rPr lang="es-EC"/>
              <a:t>Clasificación de Lagos por Estratificación Térmica </a:t>
            </a:r>
            <a:r>
              <a:rPr lang="es-EC" sz="1400"/>
              <a:t>(5)</a:t>
            </a:r>
            <a:r>
              <a:rPr lang="es-EC" sz="1600"/>
              <a:t> </a:t>
            </a:r>
            <a:endParaRPr lang="es-EC" sz="1200" b="0"/>
          </a:p>
        </p:txBody>
      </p:sp>
      <p:sp>
        <p:nvSpPr>
          <p:cNvPr id="23555" name="Rectangle 3"/>
          <p:cNvSpPr>
            <a:spLocks noGrp="1" noChangeArrowheads="1"/>
          </p:cNvSpPr>
          <p:nvPr>
            <p:ph type="body" idx="1"/>
          </p:nvPr>
        </p:nvSpPr>
        <p:spPr>
          <a:xfrm>
            <a:off x="323850" y="1412875"/>
            <a:ext cx="8496300" cy="4718050"/>
          </a:xfrm>
        </p:spPr>
        <p:txBody>
          <a:bodyPr/>
          <a:lstStyle/>
          <a:p>
            <a:pPr>
              <a:spcBef>
                <a:spcPct val="50000"/>
              </a:spcBef>
            </a:pPr>
            <a:r>
              <a:rPr lang="es-EC" b="1"/>
              <a:t>Lagos templados y subtropicales monomícticos</a:t>
            </a:r>
            <a:r>
              <a:rPr lang="es-EC"/>
              <a:t>. En estos lagos, la temperatura del agua superficial nunca baja a 4º C y en invierno no se hielan. La mezcla vertical de las aguas sólo se puede producir durante la estación fría. </a:t>
            </a:r>
            <a:endParaRPr lang="es-EC" b="1"/>
          </a:p>
          <a:p>
            <a:pPr>
              <a:spcBef>
                <a:spcPct val="50000"/>
              </a:spcBef>
            </a:pPr>
            <a:r>
              <a:rPr lang="es-EC" b="1"/>
              <a:t>Lagos tropicales oligomícticos</a:t>
            </a:r>
            <a:r>
              <a:rPr lang="es-EC"/>
              <a:t>. La temperatura del agua superficial oscila entre 20º - 30º C, manteniéndose casi constante durante todo el año. El gradiente térmico es débil, y se producen por consiguiente cambios poco notorios. La circulación vertical es irregular y rara vez es total. </a:t>
            </a:r>
          </a:p>
          <a:p>
            <a:pPr>
              <a:spcBef>
                <a:spcPct val="50000"/>
              </a:spcBef>
              <a:buFont typeface="Wingdings" pitchFamily="2" charset="2"/>
              <a:buNone/>
            </a:pPr>
            <a:r>
              <a:rPr lang="es-EC"/>
              <a:t>Desde el punto de vista biológico conviene distinguir otro tipo constituido por lagos que son monomícticos templados o subtropicales por sus características; pero geográficamente están situados en la zona tropical, a gran altura, en la montaña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p>
            <a:fld id="{1F35C650-AD47-4134-97D0-716B0440CF5F}" type="slidenum">
              <a:rPr lang="es-EC" altLang="en-US"/>
              <a:pPr/>
              <a:t>21</a:t>
            </a:fld>
            <a:endParaRPr lang="es-EC" altLang="en-US"/>
          </a:p>
        </p:txBody>
      </p:sp>
      <p:sp>
        <p:nvSpPr>
          <p:cNvPr id="24578" name="Rectangle 2"/>
          <p:cNvSpPr>
            <a:spLocks noGrp="1" noChangeArrowheads="1"/>
          </p:cNvSpPr>
          <p:nvPr>
            <p:ph type="title"/>
          </p:nvPr>
        </p:nvSpPr>
        <p:spPr>
          <a:xfrm>
            <a:off x="457200" y="188913"/>
            <a:ext cx="8229600" cy="863600"/>
          </a:xfrm>
        </p:spPr>
        <p:txBody>
          <a:bodyPr/>
          <a:lstStyle/>
          <a:p>
            <a:r>
              <a:rPr lang="es-EC" sz="3200"/>
              <a:t>Tipos de Lagos</a:t>
            </a:r>
            <a:r>
              <a:rPr lang="es-EC"/>
              <a:t> </a:t>
            </a:r>
            <a:r>
              <a:rPr lang="es-EC" sz="1600"/>
              <a:t>(1)</a:t>
            </a:r>
            <a:r>
              <a:rPr lang="es-EC" sz="1400"/>
              <a:t>			</a:t>
            </a:r>
            <a:r>
              <a:rPr lang="es-EC" sz="1000" b="0"/>
              <a:t>Fuente: Astromía, 2005</a:t>
            </a:r>
            <a:r>
              <a:rPr lang="es-EC"/>
              <a:t> </a:t>
            </a:r>
          </a:p>
        </p:txBody>
      </p:sp>
      <p:sp>
        <p:nvSpPr>
          <p:cNvPr id="24579" name="Rectangle 3"/>
          <p:cNvSpPr>
            <a:spLocks noGrp="1" noChangeArrowheads="1"/>
          </p:cNvSpPr>
          <p:nvPr>
            <p:ph type="body" sz="half" idx="1"/>
          </p:nvPr>
        </p:nvSpPr>
        <p:spPr>
          <a:xfrm>
            <a:off x="179388" y="836613"/>
            <a:ext cx="8713787" cy="2952750"/>
          </a:xfrm>
        </p:spPr>
        <p:txBody>
          <a:bodyPr/>
          <a:lstStyle/>
          <a:p>
            <a:pPr>
              <a:spcBef>
                <a:spcPct val="50000"/>
              </a:spcBef>
              <a:buFont typeface="Wingdings" pitchFamily="2" charset="2"/>
              <a:buNone/>
            </a:pPr>
            <a:r>
              <a:rPr lang="es-ES"/>
              <a:t>La mayor parte de las características de los lagos (profundidad, grado de salinidad de las aguas, régimen, formas costeras, etc.) dependen de su origen, por lo que una calificación que de ellos se puede hacer es la genética, por lo que de esta manera existen lagos tectónicos, aluviales, glaciares, de cráter, volcánicos, endorreicos, pelágicos, cársticos.</a:t>
            </a:r>
            <a:endParaRPr lang="es-EC"/>
          </a:p>
          <a:p>
            <a:pPr>
              <a:spcBef>
                <a:spcPct val="50000"/>
              </a:spcBef>
              <a:buFont typeface="Wingdings" pitchFamily="2" charset="2"/>
              <a:buNone/>
            </a:pPr>
            <a:r>
              <a:rPr lang="es-EC" b="1"/>
              <a:t>Tectónicos</a:t>
            </a:r>
            <a:r>
              <a:rPr lang="es-EC"/>
              <a:t>: Son los lagos que rellenan las depresiones originadas por fallas y plegamientos. Están formados por un movimiento del suelo que impide el libre curso de un río.  </a:t>
            </a:r>
            <a:r>
              <a:rPr lang="es-ES"/>
              <a:t>Son lagos profundos, como el Tanganica (1.435 m) y el Baikal (1.741 m) y no suelen tener desagüe hacia el océano. El mayor conjunto de lagos tectónicos es el de África Oriental.</a:t>
            </a:r>
            <a:endParaRPr lang="es-EC"/>
          </a:p>
          <a:p>
            <a:pPr>
              <a:spcBef>
                <a:spcPct val="50000"/>
              </a:spcBef>
              <a:buFont typeface="Wingdings" pitchFamily="2" charset="2"/>
              <a:buNone/>
            </a:pPr>
            <a:endParaRPr lang="es-EC"/>
          </a:p>
          <a:p>
            <a:pPr>
              <a:spcBef>
                <a:spcPct val="50000"/>
              </a:spcBef>
              <a:buFont typeface="Wingdings" pitchFamily="2" charset="2"/>
              <a:buNone/>
            </a:pPr>
            <a:endParaRPr lang="es-EC" sz="1800"/>
          </a:p>
        </p:txBody>
      </p:sp>
      <p:pic>
        <p:nvPicPr>
          <p:cNvPr id="24581" name="Picture 5" descr="rift2"/>
          <p:cNvPicPr>
            <a:picLocks noChangeAspect="1" noChangeArrowheads="1"/>
          </p:cNvPicPr>
          <p:nvPr>
            <p:ph sz="half" idx="2"/>
          </p:nvPr>
        </p:nvPicPr>
        <p:blipFill>
          <a:blip r:embed="rId2"/>
          <a:srcRect/>
          <a:stretch>
            <a:fillRect/>
          </a:stretch>
        </p:blipFill>
        <p:spPr>
          <a:xfrm>
            <a:off x="1116013" y="4149725"/>
            <a:ext cx="7129462" cy="2268538"/>
          </a:xfrm>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fecha"/>
          <p:cNvSpPr>
            <a:spLocks noGrp="1"/>
          </p:cNvSpPr>
          <p:nvPr>
            <p:ph type="dt" sz="half" idx="10"/>
          </p:nvPr>
        </p:nvSpPr>
        <p:spPr/>
        <p:txBody>
          <a:bodyPr/>
          <a:lstStyle/>
          <a:p>
            <a:r>
              <a:rPr lang="es-MX"/>
              <a:t>Curso de Limnología</a:t>
            </a:r>
            <a:endParaRPr lang="es-EC" altLang="en-US"/>
          </a:p>
        </p:txBody>
      </p:sp>
      <p:sp>
        <p:nvSpPr>
          <p:cNvPr id="7" name="6 Marcador de pie de página"/>
          <p:cNvSpPr>
            <a:spLocks noGrp="1"/>
          </p:cNvSpPr>
          <p:nvPr>
            <p:ph type="ftr" sz="quarter" idx="11"/>
          </p:nvPr>
        </p:nvSpPr>
        <p:spPr/>
        <p:txBody>
          <a:bodyPr/>
          <a:lstStyle/>
          <a:p>
            <a:r>
              <a:rPr lang="es-EC" altLang="en-US"/>
              <a:t>Profesor: José V. Chang Gómez, Ing. M.Sc.</a:t>
            </a:r>
          </a:p>
        </p:txBody>
      </p:sp>
      <p:sp>
        <p:nvSpPr>
          <p:cNvPr id="8" name="7 Marcador de número de diapositiva"/>
          <p:cNvSpPr>
            <a:spLocks noGrp="1"/>
          </p:cNvSpPr>
          <p:nvPr>
            <p:ph type="sldNum" sz="quarter" idx="12"/>
          </p:nvPr>
        </p:nvSpPr>
        <p:spPr/>
        <p:txBody>
          <a:bodyPr/>
          <a:lstStyle/>
          <a:p>
            <a:fld id="{987F5083-8508-4C9B-8A4A-C466669133E1}" type="slidenum">
              <a:rPr lang="es-EC" altLang="en-US"/>
              <a:pPr/>
              <a:t>22</a:t>
            </a:fld>
            <a:endParaRPr lang="es-EC" altLang="en-US"/>
          </a:p>
        </p:txBody>
      </p:sp>
      <p:sp>
        <p:nvSpPr>
          <p:cNvPr id="54274" name="Rectangle 2"/>
          <p:cNvSpPr>
            <a:spLocks noGrp="1" noChangeArrowheads="1"/>
          </p:cNvSpPr>
          <p:nvPr>
            <p:ph type="title"/>
          </p:nvPr>
        </p:nvSpPr>
        <p:spPr/>
        <p:txBody>
          <a:bodyPr/>
          <a:lstStyle/>
          <a:p>
            <a:r>
              <a:rPr lang="es-EC" sz="3200"/>
              <a:t>Tipos de Lagos</a:t>
            </a:r>
            <a:r>
              <a:rPr lang="es-EC"/>
              <a:t> </a:t>
            </a:r>
            <a:r>
              <a:rPr lang="es-EC" sz="1600"/>
              <a:t>(2)</a:t>
            </a:r>
          </a:p>
        </p:txBody>
      </p:sp>
      <p:sp>
        <p:nvSpPr>
          <p:cNvPr id="54275" name="Rectangle 3"/>
          <p:cNvSpPr>
            <a:spLocks noGrp="1" noChangeArrowheads="1"/>
          </p:cNvSpPr>
          <p:nvPr>
            <p:ph type="body" sz="half" idx="1"/>
          </p:nvPr>
        </p:nvSpPr>
        <p:spPr>
          <a:xfrm>
            <a:off x="323850" y="1052513"/>
            <a:ext cx="5040313" cy="5256212"/>
          </a:xfrm>
        </p:spPr>
        <p:txBody>
          <a:bodyPr/>
          <a:lstStyle/>
          <a:p>
            <a:pPr>
              <a:spcBef>
                <a:spcPct val="50000"/>
              </a:spcBef>
              <a:buFont typeface="Wingdings" pitchFamily="2" charset="2"/>
              <a:buNone/>
            </a:pPr>
            <a:r>
              <a:rPr lang="es-ES" b="1"/>
              <a:t>Lagos Aluviales</a:t>
            </a:r>
            <a:r>
              <a:rPr lang="es-ES"/>
              <a:t>  se deben a la acumulación o represa del agua en una cuenca al obstruirse su salida natural por los aluviones abandonados por un río o un torrente; son por lo general de modesta profundidad, están invadidos parcialmente por vegetación palustre y tienden a desaparecer por colmatación aluvial. </a:t>
            </a:r>
            <a:endParaRPr lang="es-EC" b="1"/>
          </a:p>
          <a:p>
            <a:pPr>
              <a:spcBef>
                <a:spcPct val="50000"/>
              </a:spcBef>
              <a:buFont typeface="Wingdings" pitchFamily="2" charset="2"/>
              <a:buNone/>
            </a:pPr>
            <a:r>
              <a:rPr lang="es-EC" b="1"/>
              <a:t>Lagos Glaciares</a:t>
            </a:r>
            <a:r>
              <a:rPr lang="es-EC"/>
              <a:t>:  Los glaciares excavan amplias cuencas al pulir el lecho de roca y redistribuir los materiales arrancados. Un lago glaciar se forma cuando las aguas ocupan el hueco erosionado por las masas glaciares.</a:t>
            </a:r>
          </a:p>
        </p:txBody>
      </p:sp>
      <p:pic>
        <p:nvPicPr>
          <p:cNvPr id="54276" name="Picture 4" descr="glaciers%20melting"/>
          <p:cNvPicPr>
            <a:picLocks noChangeAspect="1" noChangeArrowheads="1"/>
          </p:cNvPicPr>
          <p:nvPr>
            <p:ph sz="quarter" idx="2"/>
          </p:nvPr>
        </p:nvPicPr>
        <p:blipFill>
          <a:blip r:embed="rId2"/>
          <a:srcRect/>
          <a:stretch>
            <a:fillRect/>
          </a:stretch>
        </p:blipFill>
        <p:spPr>
          <a:xfrm>
            <a:off x="5435600" y="3716338"/>
            <a:ext cx="3457575" cy="2333625"/>
          </a:xfrm>
          <a:noFill/>
          <a:ln/>
        </p:spPr>
      </p:pic>
      <p:pic>
        <p:nvPicPr>
          <p:cNvPr id="54278" name="Picture 6" descr="landslide"/>
          <p:cNvPicPr>
            <a:picLocks noChangeAspect="1" noChangeArrowheads="1"/>
          </p:cNvPicPr>
          <p:nvPr>
            <p:ph sz="quarter" idx="3"/>
          </p:nvPr>
        </p:nvPicPr>
        <p:blipFill>
          <a:blip r:embed="rId3"/>
          <a:srcRect/>
          <a:stretch>
            <a:fillRect/>
          </a:stretch>
        </p:blipFill>
        <p:spPr>
          <a:xfrm>
            <a:off x="5364163" y="1052513"/>
            <a:ext cx="3455987" cy="2376487"/>
          </a:xfrm>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p>
            <a:fld id="{B7A9C718-8BC4-4F8B-9CB2-AE895B76E4CB}" type="slidenum">
              <a:rPr lang="es-EC" altLang="en-US"/>
              <a:pPr/>
              <a:t>23</a:t>
            </a:fld>
            <a:endParaRPr lang="es-EC" altLang="en-US"/>
          </a:p>
        </p:txBody>
      </p:sp>
      <p:sp>
        <p:nvSpPr>
          <p:cNvPr id="32770" name="Rectangle 2"/>
          <p:cNvSpPr>
            <a:spLocks noGrp="1" noChangeArrowheads="1"/>
          </p:cNvSpPr>
          <p:nvPr>
            <p:ph type="title"/>
          </p:nvPr>
        </p:nvSpPr>
        <p:spPr>
          <a:xfrm>
            <a:off x="457200" y="188913"/>
            <a:ext cx="8229600" cy="719137"/>
          </a:xfrm>
        </p:spPr>
        <p:txBody>
          <a:bodyPr/>
          <a:lstStyle/>
          <a:p>
            <a:r>
              <a:rPr lang="es-EC"/>
              <a:t>Tipos de Lagos </a:t>
            </a:r>
            <a:r>
              <a:rPr lang="es-EC" sz="1400"/>
              <a:t>(3)</a:t>
            </a:r>
          </a:p>
        </p:txBody>
      </p:sp>
      <p:sp>
        <p:nvSpPr>
          <p:cNvPr id="32771" name="Rectangle 3"/>
          <p:cNvSpPr>
            <a:spLocks noGrp="1" noChangeArrowheads="1"/>
          </p:cNvSpPr>
          <p:nvPr>
            <p:ph type="body" sz="half" idx="1"/>
          </p:nvPr>
        </p:nvSpPr>
        <p:spPr>
          <a:xfrm>
            <a:off x="179388" y="908050"/>
            <a:ext cx="5616575" cy="5400675"/>
          </a:xfrm>
        </p:spPr>
        <p:txBody>
          <a:bodyPr/>
          <a:lstStyle/>
          <a:p>
            <a:pPr>
              <a:spcBef>
                <a:spcPct val="35000"/>
              </a:spcBef>
              <a:buFont typeface="Wingdings" pitchFamily="2" charset="2"/>
              <a:buNone/>
            </a:pPr>
            <a:r>
              <a:rPr lang="es-EC" sz="1800" b="1"/>
              <a:t>De cráter</a:t>
            </a:r>
            <a:r>
              <a:rPr lang="es-EC" sz="1800"/>
              <a:t>:  Se pueden dar tras la explosión del cráter de un volcán, el cual forma una caldera volcánica o un hundimiento circular que puede ser inundado tras la extinción formando un lago. </a:t>
            </a:r>
          </a:p>
          <a:p>
            <a:pPr>
              <a:spcBef>
                <a:spcPct val="35000"/>
              </a:spcBef>
              <a:buFont typeface="Wingdings" pitchFamily="2" charset="2"/>
              <a:buNone/>
            </a:pPr>
            <a:r>
              <a:rPr lang="es-EC" sz="1800"/>
              <a:t>	Si el cráter no tiene fisuras y está formado por materiales de escasa porosidad, puede convertirse en un lago permanente si recibe suficiente agua de la lluvia.</a:t>
            </a:r>
          </a:p>
          <a:p>
            <a:pPr>
              <a:spcBef>
                <a:spcPct val="35000"/>
              </a:spcBef>
              <a:buFont typeface="Wingdings" pitchFamily="2" charset="2"/>
              <a:buNone/>
            </a:pPr>
            <a:r>
              <a:rPr lang="es-ES" sz="1800"/>
              <a:t>Se observa el lago de Cuicocha, en la Sierra ecuatoriana, situado en la parte sur del cerro de Cotacachi a una altitud de 3.068 m. Ocupa el seno de un antiguo cráter. </a:t>
            </a:r>
          </a:p>
          <a:p>
            <a:pPr>
              <a:spcBef>
                <a:spcPct val="35000"/>
              </a:spcBef>
              <a:buFont typeface="Wingdings" pitchFamily="2" charset="2"/>
              <a:buNone/>
            </a:pPr>
            <a:r>
              <a:rPr lang="es-ES" sz="1800"/>
              <a:t>El lago tiene un ancho de 2.300 m. y longitud de 3.200 m. Está unido a la carretera Panamericana norte por un ramal asfaltado de 18 Km. que cruza la ciudad de Cotacachi, célebre por sus artesanías de cuero. </a:t>
            </a:r>
            <a:endParaRPr lang="es-EC" sz="1800"/>
          </a:p>
        </p:txBody>
      </p:sp>
      <p:pic>
        <p:nvPicPr>
          <p:cNvPr id="32773" name="Picture 5" descr="fot_lagos_6"/>
          <p:cNvPicPr>
            <a:picLocks noChangeAspect="1" noChangeArrowheads="1"/>
          </p:cNvPicPr>
          <p:nvPr>
            <p:ph sz="half" idx="2"/>
          </p:nvPr>
        </p:nvPicPr>
        <p:blipFill>
          <a:blip r:embed="rId2"/>
          <a:srcRect/>
          <a:stretch>
            <a:fillRect/>
          </a:stretch>
        </p:blipFill>
        <p:spPr>
          <a:xfrm>
            <a:off x="5795963" y="1700213"/>
            <a:ext cx="3168650" cy="3470275"/>
          </a:xfr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r>
              <a:rPr lang="es-MX"/>
              <a:t>Curso de Limnología</a:t>
            </a:r>
            <a:endParaRPr lang="es-EC" altLang="en-US"/>
          </a:p>
        </p:txBody>
      </p:sp>
      <p:sp>
        <p:nvSpPr>
          <p:cNvPr id="6" name="5 Marcador de pie de página"/>
          <p:cNvSpPr>
            <a:spLocks noGrp="1"/>
          </p:cNvSpPr>
          <p:nvPr>
            <p:ph type="ftr" sz="quarter" idx="11"/>
          </p:nvPr>
        </p:nvSpPr>
        <p:spPr/>
        <p:txBody>
          <a:bodyPr/>
          <a:lstStyle/>
          <a:p>
            <a:r>
              <a:rPr lang="es-EC" altLang="en-US"/>
              <a:t>Profesor: José V. Chang Gómez, Ing. M.Sc.</a:t>
            </a:r>
          </a:p>
        </p:txBody>
      </p:sp>
      <p:sp>
        <p:nvSpPr>
          <p:cNvPr id="7" name="6 Marcador de número de diapositiva"/>
          <p:cNvSpPr>
            <a:spLocks noGrp="1"/>
          </p:cNvSpPr>
          <p:nvPr>
            <p:ph type="sldNum" sz="quarter" idx="12"/>
          </p:nvPr>
        </p:nvSpPr>
        <p:spPr/>
        <p:txBody>
          <a:bodyPr/>
          <a:lstStyle/>
          <a:p>
            <a:fld id="{1FAB2F28-1543-4BB2-8375-A3554BDFDDCA}" type="slidenum">
              <a:rPr lang="es-EC" altLang="en-US"/>
              <a:pPr/>
              <a:t>24</a:t>
            </a:fld>
            <a:endParaRPr lang="es-EC" altLang="en-US"/>
          </a:p>
        </p:txBody>
      </p:sp>
      <p:sp>
        <p:nvSpPr>
          <p:cNvPr id="58370" name="Rectangle 2"/>
          <p:cNvSpPr>
            <a:spLocks noGrp="1" noChangeArrowheads="1"/>
          </p:cNvSpPr>
          <p:nvPr>
            <p:ph type="title"/>
          </p:nvPr>
        </p:nvSpPr>
        <p:spPr/>
        <p:txBody>
          <a:bodyPr/>
          <a:lstStyle/>
          <a:p>
            <a:r>
              <a:rPr lang="es-EC"/>
              <a:t>Tipos de Lagos </a:t>
            </a:r>
            <a:r>
              <a:rPr lang="es-EC" sz="1400"/>
              <a:t>(4)</a:t>
            </a:r>
          </a:p>
        </p:txBody>
      </p:sp>
      <p:sp>
        <p:nvSpPr>
          <p:cNvPr id="58371" name="Rectangle 3"/>
          <p:cNvSpPr>
            <a:spLocks noGrp="1" noChangeArrowheads="1"/>
          </p:cNvSpPr>
          <p:nvPr>
            <p:ph type="body" sz="half" idx="1"/>
          </p:nvPr>
        </p:nvSpPr>
        <p:spPr>
          <a:xfrm>
            <a:off x="323850" y="908050"/>
            <a:ext cx="8362950" cy="3241675"/>
          </a:xfrm>
        </p:spPr>
        <p:txBody>
          <a:bodyPr/>
          <a:lstStyle/>
          <a:p>
            <a:pPr>
              <a:spcBef>
                <a:spcPct val="35000"/>
              </a:spcBef>
              <a:buFont typeface="Wingdings" pitchFamily="2" charset="2"/>
              <a:buNone/>
            </a:pPr>
            <a:r>
              <a:rPr lang="es-EC" b="1"/>
              <a:t>Endorreicos</a:t>
            </a:r>
            <a:r>
              <a:rPr lang="es-EC"/>
              <a:t>: 	Son depresiones en la corteza terrestre que no poseen salida hacia el mar. Contienen aguas generalmente saladas, debido a la progresiva concentración de sales por efecto de la evaporación.</a:t>
            </a:r>
          </a:p>
          <a:p>
            <a:pPr>
              <a:spcBef>
                <a:spcPct val="35000"/>
              </a:spcBef>
              <a:buFont typeface="Wingdings" pitchFamily="2" charset="2"/>
              <a:buNone/>
            </a:pPr>
            <a:r>
              <a:rPr lang="es-EC" b="1"/>
              <a:t>Pelágicos</a:t>
            </a:r>
            <a:r>
              <a:rPr lang="es-EC"/>
              <a:t>: 	Los lagos pelágicos no son más que vestigios de antiguos mares que quedaron rodeados de tierras.</a:t>
            </a:r>
          </a:p>
          <a:p>
            <a:pPr>
              <a:spcBef>
                <a:spcPct val="35000"/>
              </a:spcBef>
              <a:buFont typeface="Wingdings" pitchFamily="2" charset="2"/>
              <a:buNone/>
            </a:pPr>
            <a:r>
              <a:rPr lang="es-ES" b="1"/>
              <a:t>Cársticos</a:t>
            </a:r>
            <a:r>
              <a:rPr lang="es-ES"/>
              <a:t>: 	Se forman en aquellos terrenos cuya naturaleza se presta a los fenómenos cársticos* (caliza, yeso, sal gema); ocupan las depresiones cerradas o concavidades conocidas con los nombres de dolinas y poljes y su desagüe es subterráneo</a:t>
            </a:r>
            <a:r>
              <a:rPr lang="es-ES" sz="1800"/>
              <a:t>.</a:t>
            </a:r>
            <a:endParaRPr lang="es-EC" sz="1800"/>
          </a:p>
          <a:p>
            <a:endParaRPr lang="es-EC" sz="1800"/>
          </a:p>
          <a:p>
            <a:endParaRPr lang="es-EC" sz="1800"/>
          </a:p>
        </p:txBody>
      </p:sp>
      <p:pic>
        <p:nvPicPr>
          <p:cNvPr id="58373" name="Picture 5" descr="r%20karst"/>
          <p:cNvPicPr>
            <a:picLocks noChangeAspect="1" noChangeArrowheads="1"/>
          </p:cNvPicPr>
          <p:nvPr>
            <p:ph sz="half" idx="2"/>
          </p:nvPr>
        </p:nvPicPr>
        <p:blipFill>
          <a:blip r:embed="rId2"/>
          <a:srcRect/>
          <a:stretch>
            <a:fillRect/>
          </a:stretch>
        </p:blipFill>
        <p:spPr>
          <a:xfrm>
            <a:off x="1979613" y="3933825"/>
            <a:ext cx="5688012" cy="2374900"/>
          </a:xfrm>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3 Marcador de fecha"/>
          <p:cNvSpPr>
            <a:spLocks noGrp="1"/>
          </p:cNvSpPr>
          <p:nvPr>
            <p:ph type="dt" sz="half" idx="10"/>
          </p:nvPr>
        </p:nvSpPr>
        <p:spPr/>
        <p:txBody>
          <a:bodyPr/>
          <a:lstStyle/>
          <a:p>
            <a:r>
              <a:rPr lang="es-MX"/>
              <a:t>Curso de Limnología</a:t>
            </a:r>
            <a:endParaRPr lang="es-EC" altLang="en-US"/>
          </a:p>
        </p:txBody>
      </p:sp>
      <p:sp>
        <p:nvSpPr>
          <p:cNvPr id="53" name="4 Marcador de pie de página"/>
          <p:cNvSpPr>
            <a:spLocks noGrp="1"/>
          </p:cNvSpPr>
          <p:nvPr>
            <p:ph type="ftr" sz="quarter" idx="11"/>
          </p:nvPr>
        </p:nvSpPr>
        <p:spPr/>
        <p:txBody>
          <a:bodyPr/>
          <a:lstStyle/>
          <a:p>
            <a:r>
              <a:rPr lang="es-EC" altLang="en-US"/>
              <a:t>Profesor: José V. Chang Gómez, Ing. M.Sc.</a:t>
            </a:r>
          </a:p>
        </p:txBody>
      </p:sp>
      <p:sp>
        <p:nvSpPr>
          <p:cNvPr id="54" name="5 Marcador de número de diapositiva"/>
          <p:cNvSpPr>
            <a:spLocks noGrp="1"/>
          </p:cNvSpPr>
          <p:nvPr>
            <p:ph type="sldNum" sz="quarter" idx="12"/>
          </p:nvPr>
        </p:nvSpPr>
        <p:spPr/>
        <p:txBody>
          <a:bodyPr/>
          <a:lstStyle/>
          <a:p>
            <a:fld id="{AEECD1A7-0726-401D-A92C-70102BF43EC7}" type="slidenum">
              <a:rPr lang="es-EC" altLang="en-US"/>
              <a:pPr/>
              <a:t>25</a:t>
            </a:fld>
            <a:endParaRPr lang="es-EC" altLang="en-US"/>
          </a:p>
        </p:txBody>
      </p:sp>
      <p:sp>
        <p:nvSpPr>
          <p:cNvPr id="25602" name="Rectangle 2"/>
          <p:cNvSpPr>
            <a:spLocks noGrp="1" noChangeArrowheads="1"/>
          </p:cNvSpPr>
          <p:nvPr>
            <p:ph type="title"/>
          </p:nvPr>
        </p:nvSpPr>
        <p:spPr>
          <a:xfrm>
            <a:off x="457200" y="277813"/>
            <a:ext cx="8229600" cy="774700"/>
          </a:xfrm>
        </p:spPr>
        <p:txBody>
          <a:bodyPr/>
          <a:lstStyle/>
          <a:p>
            <a:r>
              <a:rPr lang="es-EC"/>
              <a:t>Dimensiones de algunos Lagos	</a:t>
            </a:r>
            <a:r>
              <a:rPr lang="es-EC" sz="1400"/>
              <a:t>									</a:t>
            </a:r>
            <a:r>
              <a:rPr lang="es-EC" sz="900" b="0"/>
              <a:t>Fuente: Astromía, 2005</a:t>
            </a:r>
            <a:r>
              <a:rPr lang="es-EC" sz="1400"/>
              <a:t> </a:t>
            </a:r>
          </a:p>
        </p:txBody>
      </p:sp>
      <p:graphicFrame>
        <p:nvGraphicFramePr>
          <p:cNvPr id="25603" name="Group 3"/>
          <p:cNvGraphicFramePr>
            <a:graphicFrameLocks noGrp="1"/>
          </p:cNvGraphicFramePr>
          <p:nvPr>
            <p:ph idx="1"/>
          </p:nvPr>
        </p:nvGraphicFramePr>
        <p:xfrm>
          <a:off x="395288" y="1125538"/>
          <a:ext cx="8353425" cy="5005387"/>
        </p:xfrm>
        <a:graphic>
          <a:graphicData uri="http://schemas.openxmlformats.org/drawingml/2006/table">
            <a:tbl>
              <a:tblPr/>
              <a:tblGrid>
                <a:gridCol w="2357437"/>
                <a:gridCol w="1752600"/>
                <a:gridCol w="2078038"/>
                <a:gridCol w="2165350"/>
              </a:tblGrid>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Lago</a:t>
                      </a:r>
                      <a:r>
                        <a:rPr kumimoji="0" lang="es-ES" sz="1800" b="0" i="0" u="none" strike="noStrike" cap="none" normalizeH="0" baseline="0" smtClean="0">
                          <a:ln>
                            <a:noFill/>
                          </a:ln>
                          <a:solidFill>
                            <a:schemeClr val="tx1"/>
                          </a:solidFill>
                          <a:effectLst/>
                          <a:latin typeface="Arial" charset="0"/>
                        </a:rPr>
                        <a:t>  </a:t>
                      </a:r>
                    </a:p>
                  </a:txBody>
                  <a:tcPr anchor="b" horzOverflow="overflow">
                    <a:lnL cap="flat">
                      <a:noFill/>
                    </a:lnL>
                    <a:lnR>
                      <a:noFill/>
                    </a:lnR>
                    <a:lnT cap="flat">
                      <a:noFill/>
                    </a:lnT>
                    <a:lnB>
                      <a:noFill/>
                    </a:lnB>
                    <a:lnTlToBr>
                      <a:noFill/>
                    </a:lnTlToBr>
                    <a:lnBlToTr>
                      <a:noFill/>
                    </a:lnBlToTr>
                    <a:solidFill>
                      <a:srgbClr val="F0E2D4"/>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Continente</a:t>
                      </a:r>
                      <a:endParaRPr kumimoji="0" lang="es-ES" sz="1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solidFill>
                      <a:srgbClr val="D6E2F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Superficie</a:t>
                      </a:r>
                      <a:r>
                        <a:rPr kumimoji="0" lang="es-ES" sz="1800" b="1" i="0" u="none" strike="noStrike" cap="none" normalizeH="0" baseline="0" smtClean="0">
                          <a:ln>
                            <a:noFill/>
                          </a:ln>
                          <a:solidFill>
                            <a:schemeClr val="tx1"/>
                          </a:solidFill>
                          <a:effectLst/>
                          <a:latin typeface="Arial" charset="0"/>
                        </a:rPr>
                        <a:t> </a:t>
                      </a:r>
                      <a:r>
                        <a:rPr kumimoji="0" lang="es-ES" sz="1800" b="0" i="0" u="none" strike="noStrike" cap="none" normalizeH="0" baseline="0" smtClean="0">
                          <a:ln>
                            <a:noFill/>
                          </a:ln>
                          <a:solidFill>
                            <a:schemeClr val="tx1"/>
                          </a:solidFill>
                          <a:effectLst/>
                          <a:latin typeface="Arial" charset="0"/>
                        </a:rPr>
                        <a:t>(km</a:t>
                      </a:r>
                      <a:r>
                        <a:rPr kumimoji="0" lang="es-ES" sz="1700" b="0" i="0" u="none" strike="noStrike" cap="none" normalizeH="0" baseline="30000" smtClean="0">
                          <a:ln>
                            <a:noFill/>
                          </a:ln>
                          <a:solidFill>
                            <a:schemeClr val="tx1"/>
                          </a:solidFill>
                          <a:effectLst/>
                          <a:latin typeface="Arial" charset="0"/>
                        </a:rPr>
                        <a:t>2</a:t>
                      </a:r>
                      <a:r>
                        <a:rPr kumimoji="0" lang="es-ES" sz="1100" b="0" i="0" u="none" strike="noStrike" cap="none" normalizeH="0" baseline="0" smtClean="0">
                          <a:ln>
                            <a:noFill/>
                          </a:ln>
                          <a:solidFill>
                            <a:schemeClr val="tx1"/>
                          </a:solidFill>
                          <a:effectLst/>
                          <a:latin typeface="Arial" charset="0"/>
                        </a:rPr>
                        <a:t>)</a:t>
                      </a:r>
                      <a:endParaRPr kumimoji="0" lang="es-ES" sz="18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solidFill>
                      <a:srgbClr val="E0EAD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Profundidad</a:t>
                      </a:r>
                      <a:r>
                        <a:rPr kumimoji="0" lang="es-ES" sz="1800" b="1" i="0" u="none" strike="noStrike" cap="none" normalizeH="0" baseline="0" smtClean="0">
                          <a:ln>
                            <a:noFill/>
                          </a:ln>
                          <a:solidFill>
                            <a:schemeClr val="tx1"/>
                          </a:solidFill>
                          <a:effectLst/>
                          <a:latin typeface="Arial" charset="0"/>
                        </a:rPr>
                        <a:t> </a:t>
                      </a:r>
                      <a:r>
                        <a:rPr kumimoji="0" lang="es-ES" sz="1800" b="0" i="0" u="none" strike="noStrike" cap="none" normalizeH="0" baseline="0" smtClean="0">
                          <a:ln>
                            <a:noFill/>
                          </a:ln>
                          <a:solidFill>
                            <a:schemeClr val="tx1"/>
                          </a:solidFill>
                          <a:effectLst/>
                          <a:latin typeface="Arial" charset="0"/>
                        </a:rPr>
                        <a:t>(m)</a:t>
                      </a:r>
                    </a:p>
                  </a:txBody>
                  <a:tcPr anchor="b" horzOverflow="overflow">
                    <a:lnL>
                      <a:noFill/>
                    </a:lnL>
                    <a:lnR cap="flat">
                      <a:noFill/>
                    </a:lnR>
                    <a:lnT cap="flat">
                      <a:noFill/>
                    </a:lnT>
                    <a:lnB>
                      <a:noFill/>
                    </a:lnB>
                    <a:lnTlToBr>
                      <a:noFill/>
                    </a:lnTlToBr>
                    <a:lnBlToTr>
                      <a:noFill/>
                    </a:lnBlToTr>
                    <a:solidFill>
                      <a:srgbClr val="E8D4E0"/>
                    </a:solidFill>
                  </a:tcPr>
                </a:tc>
              </a:tr>
              <a:tr h="454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Mar Caspio</a:t>
                      </a:r>
                    </a:p>
                  </a:txBody>
                  <a:tcPr anchor="ctr" horzOverflow="overflow">
                    <a:lnL cap="flat">
                      <a:noFill/>
                    </a:lnL>
                    <a:lnR>
                      <a:noFill/>
                    </a:lnR>
                    <a:lnT>
                      <a:noFill/>
                    </a:lnT>
                    <a:lnB>
                      <a:noFill/>
                    </a:lnB>
                    <a:lnTlToBr>
                      <a:noFill/>
                    </a:lnTlToBr>
                    <a:lnBlToTr>
                      <a:noFill/>
                    </a:lnBlToTr>
                    <a:solidFill>
                      <a:srgbClr val="FFFCF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Asia</a:t>
                      </a:r>
                    </a:p>
                  </a:txBody>
                  <a:tcPr anchor="ctr" horzOverflow="overflow">
                    <a:lnL>
                      <a:noFill/>
                    </a:lnL>
                    <a:lnR>
                      <a:noFill/>
                    </a:lnR>
                    <a:lnT>
                      <a:noFill/>
                    </a:lnT>
                    <a:lnB>
                      <a:noFill/>
                    </a:lnB>
                    <a:lnTlToBr>
                      <a:noFill/>
                    </a:lnTlToBr>
                    <a:lnBlToTr>
                      <a:noFill/>
                    </a:lnBlToTr>
                    <a:solidFill>
                      <a:srgbClr val="F2FA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371.000</a:t>
                      </a:r>
                    </a:p>
                  </a:txBody>
                  <a:tcPr anchor="ctr" horzOverflow="overflow">
                    <a:lnL>
                      <a:noFill/>
                    </a:lnL>
                    <a:lnR>
                      <a:noFill/>
                    </a:lnR>
                    <a:lnT>
                      <a:noFill/>
                    </a:lnT>
                    <a:lnB>
                      <a:noFill/>
                    </a:lnB>
                    <a:lnTlToBr>
                      <a:noFill/>
                    </a:lnTlToBr>
                    <a:lnBlToTr>
                      <a:noFill/>
                    </a:lnBlToTr>
                    <a:solidFill>
                      <a:srgbClr val="FAFEF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1.025</a:t>
                      </a:r>
                    </a:p>
                  </a:txBody>
                  <a:tcPr anchor="ctr" horzOverflow="overflow">
                    <a:lnL>
                      <a:noFill/>
                    </a:lnL>
                    <a:lnR cap="flat">
                      <a:noFill/>
                    </a:lnR>
                    <a:lnT>
                      <a:noFill/>
                    </a:lnT>
                    <a:lnB>
                      <a:noFill/>
                    </a:lnB>
                    <a:lnTlToBr>
                      <a:noFill/>
                    </a:lnTlToBr>
                    <a:lnBlToTr>
                      <a:noFill/>
                    </a:lnBlToTr>
                    <a:solidFill>
                      <a:srgbClr val="FFF2F8"/>
                    </a:solidFill>
                  </a:tcPr>
                </a:tc>
              </a:tr>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Superior</a:t>
                      </a:r>
                    </a:p>
                  </a:txBody>
                  <a:tcPr anchor="ctr" horzOverflow="overflow">
                    <a:lnL cap="flat">
                      <a:noFill/>
                    </a:lnL>
                    <a:lnR>
                      <a:noFill/>
                    </a:lnR>
                    <a:lnT>
                      <a:noFill/>
                    </a:lnT>
                    <a:lnB>
                      <a:noFill/>
                    </a:lnB>
                    <a:lnTlToBr>
                      <a:noFill/>
                    </a:lnTlToBr>
                    <a:lnBlToTr>
                      <a:noFill/>
                    </a:lnBlToTr>
                    <a:solidFill>
                      <a:srgbClr val="FFF4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Norteamérica</a:t>
                      </a:r>
                    </a:p>
                  </a:txBody>
                  <a:tcPr anchor="ctr" horzOverflow="overflow">
                    <a:lnL>
                      <a:noFill/>
                    </a:lnL>
                    <a:lnR>
                      <a:noFill/>
                    </a:lnR>
                    <a:lnT>
                      <a:noFill/>
                    </a:lnT>
                    <a:lnB>
                      <a:noFill/>
                    </a:lnB>
                    <a:lnTlToBr>
                      <a:noFill/>
                    </a:lnTlToBr>
                    <a:lnBlToTr>
                      <a:noFill/>
                    </a:lnBlToTr>
                    <a:solidFill>
                      <a:srgbClr val="E8F4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82.000</a:t>
                      </a:r>
                    </a:p>
                  </a:txBody>
                  <a:tcPr anchor="ctr" horzOverflow="overflow">
                    <a:lnL>
                      <a:noFill/>
                    </a:lnL>
                    <a:lnR>
                      <a:noFill/>
                    </a:lnR>
                    <a:lnT>
                      <a:noFill/>
                    </a:lnT>
                    <a:lnB>
                      <a:noFill/>
                    </a:lnB>
                    <a:lnTlToBr>
                      <a:noFill/>
                    </a:lnTlToBr>
                    <a:lnBlToTr>
                      <a:noFill/>
                    </a:lnBlToTr>
                    <a:solidFill>
                      <a:srgbClr val="F2F8E4"/>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406</a:t>
                      </a:r>
                    </a:p>
                  </a:txBody>
                  <a:tcPr anchor="ctr" horzOverflow="overflow">
                    <a:lnL>
                      <a:noFill/>
                    </a:lnL>
                    <a:lnR cap="flat">
                      <a:noFill/>
                    </a:lnR>
                    <a:lnT>
                      <a:noFill/>
                    </a:lnT>
                    <a:lnB>
                      <a:noFill/>
                    </a:lnB>
                    <a:lnTlToBr>
                      <a:noFill/>
                    </a:lnTlToBr>
                    <a:lnBlToTr>
                      <a:noFill/>
                    </a:lnBlToTr>
                    <a:solidFill>
                      <a:srgbClr val="FAEAF0"/>
                    </a:solidFill>
                  </a:tcPr>
                </a:tc>
              </a:tr>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Victoria</a:t>
                      </a:r>
                    </a:p>
                  </a:txBody>
                  <a:tcPr anchor="ctr" horzOverflow="overflow">
                    <a:lnL cap="flat">
                      <a:noFill/>
                    </a:lnL>
                    <a:lnR>
                      <a:noFill/>
                    </a:lnR>
                    <a:lnT>
                      <a:noFill/>
                    </a:lnT>
                    <a:lnB>
                      <a:noFill/>
                    </a:lnB>
                    <a:lnTlToBr>
                      <a:noFill/>
                    </a:lnTlToBr>
                    <a:lnBlToTr>
                      <a:noFill/>
                    </a:lnBlToTr>
                    <a:solidFill>
                      <a:srgbClr val="FFFCF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África</a:t>
                      </a:r>
                    </a:p>
                  </a:txBody>
                  <a:tcPr anchor="ctr" horzOverflow="overflow">
                    <a:lnL>
                      <a:noFill/>
                    </a:lnL>
                    <a:lnR>
                      <a:noFill/>
                    </a:lnR>
                    <a:lnT>
                      <a:noFill/>
                    </a:lnT>
                    <a:lnB>
                      <a:noFill/>
                    </a:lnB>
                    <a:lnTlToBr>
                      <a:noFill/>
                    </a:lnTlToBr>
                    <a:lnBlToTr>
                      <a:noFill/>
                    </a:lnBlToTr>
                    <a:solidFill>
                      <a:srgbClr val="F2FA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70.000</a:t>
                      </a:r>
                    </a:p>
                  </a:txBody>
                  <a:tcPr anchor="ctr" horzOverflow="overflow">
                    <a:lnL>
                      <a:noFill/>
                    </a:lnL>
                    <a:lnR>
                      <a:noFill/>
                    </a:lnR>
                    <a:lnT>
                      <a:noFill/>
                    </a:lnT>
                    <a:lnB>
                      <a:noFill/>
                    </a:lnB>
                    <a:lnTlToBr>
                      <a:noFill/>
                    </a:lnTlToBr>
                    <a:lnBlToTr>
                      <a:noFill/>
                    </a:lnBlToTr>
                    <a:solidFill>
                      <a:srgbClr val="FAFEF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82 </a:t>
                      </a:r>
                    </a:p>
                  </a:txBody>
                  <a:tcPr anchor="ctr" horzOverflow="overflow">
                    <a:lnL>
                      <a:noFill/>
                    </a:lnL>
                    <a:lnR cap="flat">
                      <a:noFill/>
                    </a:lnR>
                    <a:lnT>
                      <a:noFill/>
                    </a:lnT>
                    <a:lnB>
                      <a:noFill/>
                    </a:lnB>
                    <a:lnTlToBr>
                      <a:noFill/>
                    </a:lnTlToBr>
                    <a:lnBlToTr>
                      <a:noFill/>
                    </a:lnBlToTr>
                    <a:solidFill>
                      <a:srgbClr val="FFF2F8"/>
                    </a:solidFill>
                  </a:tcPr>
                </a:tc>
              </a:tr>
              <a:tr h="454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Hurón</a:t>
                      </a:r>
                    </a:p>
                  </a:txBody>
                  <a:tcPr anchor="ctr" horzOverflow="overflow">
                    <a:lnL cap="flat">
                      <a:noFill/>
                    </a:lnL>
                    <a:lnR>
                      <a:noFill/>
                    </a:lnR>
                    <a:lnT>
                      <a:noFill/>
                    </a:lnT>
                    <a:lnB>
                      <a:noFill/>
                    </a:lnB>
                    <a:lnTlToBr>
                      <a:noFill/>
                    </a:lnTlToBr>
                    <a:lnBlToTr>
                      <a:noFill/>
                    </a:lnBlToTr>
                    <a:solidFill>
                      <a:srgbClr val="FFF4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Norteamérica</a:t>
                      </a:r>
                    </a:p>
                  </a:txBody>
                  <a:tcPr anchor="ctr" horzOverflow="overflow">
                    <a:lnL>
                      <a:noFill/>
                    </a:lnL>
                    <a:lnR>
                      <a:noFill/>
                    </a:lnR>
                    <a:lnT>
                      <a:noFill/>
                    </a:lnT>
                    <a:lnB>
                      <a:noFill/>
                    </a:lnB>
                    <a:lnTlToBr>
                      <a:noFill/>
                    </a:lnTlToBr>
                    <a:lnBlToTr>
                      <a:noFill/>
                    </a:lnBlToTr>
                    <a:solidFill>
                      <a:srgbClr val="E8F4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60.000</a:t>
                      </a:r>
                    </a:p>
                  </a:txBody>
                  <a:tcPr anchor="ctr" horzOverflow="overflow">
                    <a:lnL>
                      <a:noFill/>
                    </a:lnL>
                    <a:lnR>
                      <a:noFill/>
                    </a:lnR>
                    <a:lnT>
                      <a:noFill/>
                    </a:lnT>
                    <a:lnB>
                      <a:noFill/>
                    </a:lnB>
                    <a:lnTlToBr>
                      <a:noFill/>
                    </a:lnTlToBr>
                    <a:lnBlToTr>
                      <a:noFill/>
                    </a:lnBlToTr>
                    <a:solidFill>
                      <a:srgbClr val="F2F8E4"/>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229</a:t>
                      </a:r>
                    </a:p>
                  </a:txBody>
                  <a:tcPr anchor="ctr" horzOverflow="overflow">
                    <a:lnL>
                      <a:noFill/>
                    </a:lnL>
                    <a:lnR cap="flat">
                      <a:noFill/>
                    </a:lnR>
                    <a:lnT>
                      <a:noFill/>
                    </a:lnT>
                    <a:lnB>
                      <a:noFill/>
                    </a:lnB>
                    <a:lnTlToBr>
                      <a:noFill/>
                    </a:lnTlToBr>
                    <a:lnBlToTr>
                      <a:noFill/>
                    </a:lnBlToTr>
                    <a:solidFill>
                      <a:srgbClr val="FAEAF0"/>
                    </a:solidFill>
                  </a:tcPr>
                </a:tc>
              </a:tr>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Michigan </a:t>
                      </a:r>
                    </a:p>
                  </a:txBody>
                  <a:tcPr anchor="ctr" horzOverflow="overflow">
                    <a:lnL cap="flat">
                      <a:noFill/>
                    </a:lnL>
                    <a:lnR>
                      <a:noFill/>
                    </a:lnR>
                    <a:lnT>
                      <a:noFill/>
                    </a:lnT>
                    <a:lnB>
                      <a:noFill/>
                    </a:lnB>
                    <a:lnTlToBr>
                      <a:noFill/>
                    </a:lnTlToBr>
                    <a:lnBlToTr>
                      <a:noFill/>
                    </a:lnBlToTr>
                    <a:solidFill>
                      <a:srgbClr val="FFFCF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Norteamérica</a:t>
                      </a:r>
                    </a:p>
                  </a:txBody>
                  <a:tcPr anchor="ctr" horzOverflow="overflow">
                    <a:lnL>
                      <a:noFill/>
                    </a:lnL>
                    <a:lnR>
                      <a:noFill/>
                    </a:lnR>
                    <a:lnT>
                      <a:noFill/>
                    </a:lnT>
                    <a:lnB>
                      <a:noFill/>
                    </a:lnB>
                    <a:lnTlToBr>
                      <a:noFill/>
                    </a:lnTlToBr>
                    <a:lnBlToTr>
                      <a:noFill/>
                    </a:lnBlToTr>
                    <a:solidFill>
                      <a:srgbClr val="F2FA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58.000</a:t>
                      </a:r>
                    </a:p>
                  </a:txBody>
                  <a:tcPr anchor="ctr" horzOverflow="overflow">
                    <a:lnL>
                      <a:noFill/>
                    </a:lnL>
                    <a:lnR>
                      <a:noFill/>
                    </a:lnR>
                    <a:lnT>
                      <a:noFill/>
                    </a:lnT>
                    <a:lnB>
                      <a:noFill/>
                    </a:lnB>
                    <a:lnTlToBr>
                      <a:noFill/>
                    </a:lnTlToBr>
                    <a:lnBlToTr>
                      <a:noFill/>
                    </a:lnBlToTr>
                    <a:solidFill>
                      <a:srgbClr val="FAFEF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281</a:t>
                      </a:r>
                    </a:p>
                  </a:txBody>
                  <a:tcPr anchor="ctr" horzOverflow="overflow">
                    <a:lnL>
                      <a:noFill/>
                    </a:lnL>
                    <a:lnR cap="flat">
                      <a:noFill/>
                    </a:lnR>
                    <a:lnT>
                      <a:noFill/>
                    </a:lnT>
                    <a:lnB>
                      <a:noFill/>
                    </a:lnB>
                    <a:lnTlToBr>
                      <a:noFill/>
                    </a:lnTlToBr>
                    <a:lnBlToTr>
                      <a:noFill/>
                    </a:lnBlToTr>
                    <a:solidFill>
                      <a:srgbClr val="FFF2F8"/>
                    </a:solidFill>
                  </a:tcPr>
                </a:tc>
              </a:tr>
              <a:tr h="454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Mar de Aral </a:t>
                      </a:r>
                    </a:p>
                  </a:txBody>
                  <a:tcPr anchor="ctr" horzOverflow="overflow">
                    <a:lnL cap="flat">
                      <a:noFill/>
                    </a:lnL>
                    <a:lnR>
                      <a:noFill/>
                    </a:lnR>
                    <a:lnT>
                      <a:noFill/>
                    </a:lnT>
                    <a:lnB>
                      <a:noFill/>
                    </a:lnB>
                    <a:lnTlToBr>
                      <a:noFill/>
                    </a:lnTlToBr>
                    <a:lnBlToTr>
                      <a:noFill/>
                    </a:lnBlToTr>
                    <a:solidFill>
                      <a:srgbClr val="FFF4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Asia</a:t>
                      </a:r>
                    </a:p>
                  </a:txBody>
                  <a:tcPr anchor="ctr" horzOverflow="overflow">
                    <a:lnL>
                      <a:noFill/>
                    </a:lnL>
                    <a:lnR>
                      <a:noFill/>
                    </a:lnR>
                    <a:lnT>
                      <a:noFill/>
                    </a:lnT>
                    <a:lnB>
                      <a:noFill/>
                    </a:lnB>
                    <a:lnTlToBr>
                      <a:noFill/>
                    </a:lnTlToBr>
                    <a:lnBlToTr>
                      <a:noFill/>
                    </a:lnBlToTr>
                    <a:solidFill>
                      <a:srgbClr val="E8F4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34.000</a:t>
                      </a:r>
                    </a:p>
                  </a:txBody>
                  <a:tcPr anchor="ctr" horzOverflow="overflow">
                    <a:lnL>
                      <a:noFill/>
                    </a:lnL>
                    <a:lnR>
                      <a:noFill/>
                    </a:lnR>
                    <a:lnT>
                      <a:noFill/>
                    </a:lnT>
                    <a:lnB>
                      <a:noFill/>
                    </a:lnB>
                    <a:lnTlToBr>
                      <a:noFill/>
                    </a:lnTlToBr>
                    <a:lnBlToTr>
                      <a:noFill/>
                    </a:lnBlToTr>
                    <a:solidFill>
                      <a:srgbClr val="F2F8E4"/>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65</a:t>
                      </a:r>
                    </a:p>
                  </a:txBody>
                  <a:tcPr anchor="ctr" horzOverflow="overflow">
                    <a:lnL>
                      <a:noFill/>
                    </a:lnL>
                    <a:lnR cap="flat">
                      <a:noFill/>
                    </a:lnR>
                    <a:lnT>
                      <a:noFill/>
                    </a:lnT>
                    <a:lnB>
                      <a:noFill/>
                    </a:lnB>
                    <a:lnTlToBr>
                      <a:noFill/>
                    </a:lnTlToBr>
                    <a:lnBlToTr>
                      <a:noFill/>
                    </a:lnBlToTr>
                    <a:solidFill>
                      <a:srgbClr val="FAEAF0"/>
                    </a:solidFill>
                  </a:tcPr>
                </a:tc>
              </a:tr>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Tanganica   </a:t>
                      </a:r>
                    </a:p>
                  </a:txBody>
                  <a:tcPr anchor="ctr" horzOverflow="overflow">
                    <a:lnL cap="flat">
                      <a:noFill/>
                    </a:lnL>
                    <a:lnR>
                      <a:noFill/>
                    </a:lnR>
                    <a:lnT>
                      <a:noFill/>
                    </a:lnT>
                    <a:lnB>
                      <a:noFill/>
                    </a:lnB>
                    <a:lnTlToBr>
                      <a:noFill/>
                    </a:lnTlToBr>
                    <a:lnBlToTr>
                      <a:noFill/>
                    </a:lnBlToTr>
                    <a:solidFill>
                      <a:srgbClr val="FFFCF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África</a:t>
                      </a:r>
                    </a:p>
                  </a:txBody>
                  <a:tcPr anchor="ctr" horzOverflow="overflow">
                    <a:lnL>
                      <a:noFill/>
                    </a:lnL>
                    <a:lnR>
                      <a:noFill/>
                    </a:lnR>
                    <a:lnT>
                      <a:noFill/>
                    </a:lnT>
                    <a:lnB>
                      <a:noFill/>
                    </a:lnB>
                    <a:lnTlToBr>
                      <a:noFill/>
                    </a:lnTlToBr>
                    <a:lnBlToTr>
                      <a:noFill/>
                    </a:lnBlToTr>
                    <a:solidFill>
                      <a:srgbClr val="F2FA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33.000</a:t>
                      </a:r>
                    </a:p>
                  </a:txBody>
                  <a:tcPr anchor="ctr" horzOverflow="overflow">
                    <a:lnL>
                      <a:noFill/>
                    </a:lnL>
                    <a:lnR>
                      <a:noFill/>
                    </a:lnR>
                    <a:lnT>
                      <a:noFill/>
                    </a:lnT>
                    <a:lnB>
                      <a:noFill/>
                    </a:lnB>
                    <a:lnTlToBr>
                      <a:noFill/>
                    </a:lnTlToBr>
                    <a:lnBlToTr>
                      <a:noFill/>
                    </a:lnBlToTr>
                    <a:solidFill>
                      <a:srgbClr val="FAFEF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1.470</a:t>
                      </a:r>
                    </a:p>
                  </a:txBody>
                  <a:tcPr anchor="ctr" horzOverflow="overflow">
                    <a:lnL>
                      <a:noFill/>
                    </a:lnL>
                    <a:lnR cap="flat">
                      <a:noFill/>
                    </a:lnR>
                    <a:lnT>
                      <a:noFill/>
                    </a:lnT>
                    <a:lnB>
                      <a:noFill/>
                    </a:lnB>
                    <a:lnTlToBr>
                      <a:noFill/>
                    </a:lnTlToBr>
                    <a:lnBlToTr>
                      <a:noFill/>
                    </a:lnBlToTr>
                    <a:solidFill>
                      <a:srgbClr val="FFF2F8"/>
                    </a:solidFill>
                  </a:tcPr>
                </a:tc>
              </a:tr>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Baikal </a:t>
                      </a:r>
                    </a:p>
                  </a:txBody>
                  <a:tcPr anchor="ctr" horzOverflow="overflow">
                    <a:lnL cap="flat">
                      <a:noFill/>
                    </a:lnL>
                    <a:lnR>
                      <a:noFill/>
                    </a:lnR>
                    <a:lnT>
                      <a:noFill/>
                    </a:lnT>
                    <a:lnB>
                      <a:noFill/>
                    </a:lnB>
                    <a:lnTlToBr>
                      <a:noFill/>
                    </a:lnTlToBr>
                    <a:lnBlToTr>
                      <a:noFill/>
                    </a:lnBlToTr>
                    <a:solidFill>
                      <a:srgbClr val="FFF4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Asia</a:t>
                      </a:r>
                    </a:p>
                  </a:txBody>
                  <a:tcPr anchor="ctr" horzOverflow="overflow">
                    <a:lnL>
                      <a:noFill/>
                    </a:lnL>
                    <a:lnR>
                      <a:noFill/>
                    </a:lnR>
                    <a:lnT>
                      <a:noFill/>
                    </a:lnT>
                    <a:lnB>
                      <a:noFill/>
                    </a:lnB>
                    <a:lnTlToBr>
                      <a:noFill/>
                    </a:lnTlToBr>
                    <a:lnBlToTr>
                      <a:noFill/>
                    </a:lnBlToTr>
                    <a:solidFill>
                      <a:srgbClr val="E8F4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31.500</a:t>
                      </a:r>
                    </a:p>
                  </a:txBody>
                  <a:tcPr anchor="ctr" horzOverflow="overflow">
                    <a:lnL>
                      <a:noFill/>
                    </a:lnL>
                    <a:lnR>
                      <a:noFill/>
                    </a:lnR>
                    <a:lnT>
                      <a:noFill/>
                    </a:lnT>
                    <a:lnB>
                      <a:noFill/>
                    </a:lnB>
                    <a:lnTlToBr>
                      <a:noFill/>
                    </a:lnTlToBr>
                    <a:lnBlToTr>
                      <a:noFill/>
                    </a:lnBlToTr>
                    <a:solidFill>
                      <a:srgbClr val="F2F8E4"/>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1.620</a:t>
                      </a:r>
                    </a:p>
                  </a:txBody>
                  <a:tcPr anchor="ctr" horzOverflow="overflow">
                    <a:lnL>
                      <a:noFill/>
                    </a:lnL>
                    <a:lnR cap="flat">
                      <a:noFill/>
                    </a:lnR>
                    <a:lnT>
                      <a:noFill/>
                    </a:lnT>
                    <a:lnB>
                      <a:noFill/>
                    </a:lnB>
                    <a:lnTlToBr>
                      <a:noFill/>
                    </a:lnTlToBr>
                    <a:lnBlToTr>
                      <a:noFill/>
                    </a:lnBlToTr>
                    <a:solidFill>
                      <a:srgbClr val="FAEAF0"/>
                    </a:solidFill>
                  </a:tcPr>
                </a:tc>
              </a:tr>
              <a:tr h="454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Gran Lago del Oso</a:t>
                      </a:r>
                    </a:p>
                  </a:txBody>
                  <a:tcPr anchor="ctr" horzOverflow="overflow">
                    <a:lnL cap="flat">
                      <a:noFill/>
                    </a:lnL>
                    <a:lnR>
                      <a:noFill/>
                    </a:lnR>
                    <a:lnT>
                      <a:noFill/>
                    </a:lnT>
                    <a:lnB>
                      <a:noFill/>
                    </a:lnB>
                    <a:lnTlToBr>
                      <a:noFill/>
                    </a:lnTlToBr>
                    <a:lnBlToTr>
                      <a:noFill/>
                    </a:lnBlToTr>
                    <a:solidFill>
                      <a:srgbClr val="FFFCF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Norteamérica</a:t>
                      </a:r>
                    </a:p>
                  </a:txBody>
                  <a:tcPr anchor="ctr" horzOverflow="overflow">
                    <a:lnL>
                      <a:noFill/>
                    </a:lnL>
                    <a:lnR>
                      <a:noFill/>
                    </a:lnR>
                    <a:lnT>
                      <a:noFill/>
                    </a:lnT>
                    <a:lnB>
                      <a:noFill/>
                    </a:lnB>
                    <a:lnTlToBr>
                      <a:noFill/>
                    </a:lnTlToBr>
                    <a:lnBlToTr>
                      <a:noFill/>
                    </a:lnBlToTr>
                    <a:solidFill>
                      <a:srgbClr val="F2FA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31.000</a:t>
                      </a:r>
                    </a:p>
                  </a:txBody>
                  <a:tcPr anchor="ctr" horzOverflow="overflow">
                    <a:lnL>
                      <a:noFill/>
                    </a:lnL>
                    <a:lnR>
                      <a:noFill/>
                    </a:lnR>
                    <a:lnT>
                      <a:noFill/>
                    </a:lnT>
                    <a:lnB>
                      <a:noFill/>
                    </a:lnB>
                    <a:lnTlToBr>
                      <a:noFill/>
                    </a:lnTlToBr>
                    <a:lnBlToTr>
                      <a:noFill/>
                    </a:lnBlToTr>
                    <a:solidFill>
                      <a:srgbClr val="FAFEF0"/>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446</a:t>
                      </a:r>
                    </a:p>
                  </a:txBody>
                  <a:tcPr anchor="ctr" horzOverflow="overflow">
                    <a:lnL>
                      <a:noFill/>
                    </a:lnL>
                    <a:lnR cap="flat">
                      <a:noFill/>
                    </a:lnR>
                    <a:lnT>
                      <a:noFill/>
                    </a:lnT>
                    <a:lnB>
                      <a:noFill/>
                    </a:lnB>
                    <a:lnTlToBr>
                      <a:noFill/>
                    </a:lnTlToBr>
                    <a:lnBlToTr>
                      <a:noFill/>
                    </a:lnBlToTr>
                    <a:solidFill>
                      <a:srgbClr val="FFF2F8"/>
                    </a:solidFill>
                  </a:tcPr>
                </a:tc>
              </a:tr>
              <a:tr h="455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Malawi</a:t>
                      </a:r>
                    </a:p>
                  </a:txBody>
                  <a:tcPr anchor="ctr" horzOverflow="overflow">
                    <a:lnL cap="flat">
                      <a:noFill/>
                    </a:lnL>
                    <a:lnR>
                      <a:noFill/>
                    </a:lnR>
                    <a:lnT>
                      <a:noFill/>
                    </a:lnT>
                    <a:lnB cap="flat">
                      <a:noFill/>
                    </a:lnB>
                    <a:lnTlToBr>
                      <a:noFill/>
                    </a:lnTlToBr>
                    <a:lnBlToTr>
                      <a:noFill/>
                    </a:lnBlToTr>
                    <a:solidFill>
                      <a:srgbClr val="FFF4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África</a:t>
                      </a:r>
                    </a:p>
                  </a:txBody>
                  <a:tcPr anchor="ctr" horzOverflow="overflow">
                    <a:lnL>
                      <a:noFill/>
                    </a:lnL>
                    <a:lnR>
                      <a:noFill/>
                    </a:lnR>
                    <a:lnT>
                      <a:noFill/>
                    </a:lnT>
                    <a:lnB cap="flat">
                      <a:noFill/>
                    </a:lnB>
                    <a:lnTlToBr>
                      <a:noFill/>
                    </a:lnTlToBr>
                    <a:lnBlToTr>
                      <a:noFill/>
                    </a:lnBlToTr>
                    <a:solidFill>
                      <a:srgbClr val="E8F4FF"/>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29.000</a:t>
                      </a:r>
                    </a:p>
                  </a:txBody>
                  <a:tcPr anchor="ctr" horzOverflow="overflow">
                    <a:lnL>
                      <a:noFill/>
                    </a:lnL>
                    <a:lnR>
                      <a:noFill/>
                    </a:lnR>
                    <a:lnT>
                      <a:noFill/>
                    </a:lnT>
                    <a:lnB cap="flat">
                      <a:noFill/>
                    </a:lnB>
                    <a:lnTlToBr>
                      <a:noFill/>
                    </a:lnTlToBr>
                    <a:lnBlToTr>
                      <a:noFill/>
                    </a:lnBlToTr>
                    <a:solidFill>
                      <a:srgbClr val="F2F8E4"/>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 695</a:t>
                      </a:r>
                    </a:p>
                  </a:txBody>
                  <a:tcPr anchor="ctr" horzOverflow="overflow">
                    <a:lnL>
                      <a:noFill/>
                    </a:lnL>
                    <a:lnR cap="flat">
                      <a:noFill/>
                    </a:lnR>
                    <a:lnT>
                      <a:noFill/>
                    </a:lnT>
                    <a:lnB cap="flat">
                      <a:noFill/>
                    </a:lnB>
                    <a:lnTlToBr>
                      <a:noFill/>
                    </a:lnTlToBr>
                    <a:lnBlToTr>
                      <a:noFill/>
                    </a:lnBlToTr>
                    <a:solidFill>
                      <a:srgbClr val="FAEAF0"/>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E74FB451-E711-4A1A-B347-CA6D6763F5AA}" type="slidenum">
              <a:rPr lang="es-EC" altLang="en-US"/>
              <a:pPr/>
              <a:t>3</a:t>
            </a:fld>
            <a:endParaRPr lang="es-EC" altLang="en-US"/>
          </a:p>
        </p:txBody>
      </p:sp>
      <p:sp>
        <p:nvSpPr>
          <p:cNvPr id="36866" name="Rectangle 2"/>
          <p:cNvSpPr>
            <a:spLocks noGrp="1" noChangeArrowheads="1"/>
          </p:cNvSpPr>
          <p:nvPr>
            <p:ph type="title"/>
          </p:nvPr>
        </p:nvSpPr>
        <p:spPr>
          <a:xfrm>
            <a:off x="457200" y="404813"/>
            <a:ext cx="8229600" cy="1012825"/>
          </a:xfrm>
        </p:spPr>
        <p:txBody>
          <a:bodyPr/>
          <a:lstStyle/>
          <a:p>
            <a:r>
              <a:rPr lang="es-EC"/>
              <a:t>Origen y desaparición de los lagos</a:t>
            </a:r>
            <a:br>
              <a:rPr lang="es-EC"/>
            </a:br>
            <a:endParaRPr lang="es-EC"/>
          </a:p>
        </p:txBody>
      </p:sp>
      <p:sp>
        <p:nvSpPr>
          <p:cNvPr id="36867" name="Rectangle 3"/>
          <p:cNvSpPr>
            <a:spLocks noGrp="1" noChangeArrowheads="1"/>
          </p:cNvSpPr>
          <p:nvPr>
            <p:ph type="body" idx="1"/>
          </p:nvPr>
        </p:nvSpPr>
        <p:spPr>
          <a:xfrm>
            <a:off x="323850" y="1268413"/>
            <a:ext cx="8640763" cy="4862512"/>
          </a:xfrm>
        </p:spPr>
        <p:txBody>
          <a:bodyPr/>
          <a:lstStyle/>
          <a:p>
            <a:pPr>
              <a:spcBef>
                <a:spcPct val="50000"/>
              </a:spcBef>
              <a:buClr>
                <a:srgbClr val="FF0000"/>
              </a:buClr>
              <a:buSzPct val="75000"/>
              <a:buFont typeface="Wingdings" pitchFamily="2" charset="2"/>
              <a:buChar char="q"/>
            </a:pPr>
            <a:r>
              <a:rPr lang="es-EC"/>
              <a:t>Los lagos surgen de fenómenos cuya naturaleza es fundamentalmente geológica. </a:t>
            </a:r>
          </a:p>
          <a:p>
            <a:pPr>
              <a:spcBef>
                <a:spcPct val="50000"/>
              </a:spcBef>
              <a:buClr>
                <a:srgbClr val="FF0000"/>
              </a:buClr>
              <a:buSzPct val="75000"/>
              <a:buFont typeface="Wingdings" pitchFamily="2" charset="2"/>
              <a:buChar char="q"/>
            </a:pPr>
            <a:r>
              <a:rPr lang="es-EC"/>
              <a:t>Debido a la naturaleza cóncava de su cuenca tiene una tendencia hacia la obliteración, a medida que se va llenando de sedimentos, por lo que un lago vive sus diferentes etapas de evolución cuando la cuenca se llena finalmente.</a:t>
            </a:r>
          </a:p>
          <a:p>
            <a:pPr>
              <a:spcBef>
                <a:spcPct val="50000"/>
              </a:spcBef>
              <a:buClr>
                <a:srgbClr val="FF0000"/>
              </a:buClr>
              <a:buSzPct val="75000"/>
              <a:buFont typeface="Wingdings" pitchFamily="2" charset="2"/>
              <a:buChar char="q"/>
            </a:pPr>
            <a:r>
              <a:rPr lang="es-EC"/>
              <a:t>Eventualmente, al obliterarse estas depresiones, en su lugar se encontrarán pantanos, arenas movedizas y bosques. </a:t>
            </a:r>
          </a:p>
          <a:p>
            <a:pPr>
              <a:spcBef>
                <a:spcPct val="50000"/>
              </a:spcBef>
              <a:buClr>
                <a:srgbClr val="FF0000"/>
              </a:buClr>
              <a:buSzPct val="75000"/>
              <a:buFont typeface="Wingdings" pitchFamily="2" charset="2"/>
              <a:buChar char="q"/>
            </a:pPr>
            <a:r>
              <a:rPr lang="es-EC"/>
              <a:t>En esos casos parecen haber sido estadios sucesionales que precedieron a las instancias terrestres.</a:t>
            </a:r>
          </a:p>
          <a:p>
            <a:pPr>
              <a:spcBef>
                <a:spcPct val="50000"/>
              </a:spcBef>
              <a:buClr>
                <a:srgbClr val="FF0000"/>
              </a:buClr>
              <a:buSzPct val="75000"/>
              <a:buFont typeface="Wingdings" pitchFamily="2" charset="2"/>
              <a:buChar char="q"/>
            </a:pPr>
            <a:r>
              <a:rPr lang="es-EC"/>
              <a:t>Cambios climáticos o geológicos pueden provocar la desaparición de los lagos grandes y profundos, por desecación o drenaje.</a:t>
            </a:r>
          </a:p>
          <a:p>
            <a:endParaRPr lang="es-EC"/>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fecha"/>
          <p:cNvSpPr>
            <a:spLocks noGrp="1"/>
          </p:cNvSpPr>
          <p:nvPr>
            <p:ph type="dt" sz="half" idx="10"/>
          </p:nvPr>
        </p:nvSpPr>
        <p:spPr/>
        <p:txBody>
          <a:bodyPr/>
          <a:lstStyle/>
          <a:p>
            <a:r>
              <a:rPr lang="es-MX"/>
              <a:t>Curso de Limnología</a:t>
            </a:r>
            <a:endParaRPr lang="es-EC" altLang="en-US"/>
          </a:p>
        </p:txBody>
      </p:sp>
      <p:sp>
        <p:nvSpPr>
          <p:cNvPr id="7" name="6 Marcador de pie de página"/>
          <p:cNvSpPr>
            <a:spLocks noGrp="1"/>
          </p:cNvSpPr>
          <p:nvPr>
            <p:ph type="ftr" sz="quarter" idx="11"/>
          </p:nvPr>
        </p:nvSpPr>
        <p:spPr/>
        <p:txBody>
          <a:bodyPr/>
          <a:lstStyle/>
          <a:p>
            <a:r>
              <a:rPr lang="es-EC" altLang="en-US"/>
              <a:t>Profesor: José V. Chang Gómez, Ing. M.Sc.</a:t>
            </a:r>
          </a:p>
        </p:txBody>
      </p:sp>
      <p:sp>
        <p:nvSpPr>
          <p:cNvPr id="8" name="7 Marcador de número de diapositiva"/>
          <p:cNvSpPr>
            <a:spLocks noGrp="1"/>
          </p:cNvSpPr>
          <p:nvPr>
            <p:ph type="sldNum" sz="quarter" idx="12"/>
          </p:nvPr>
        </p:nvSpPr>
        <p:spPr/>
        <p:txBody>
          <a:bodyPr/>
          <a:lstStyle/>
          <a:p>
            <a:fld id="{2ED666F5-9EAC-4AEF-B6FC-C0356804B310}" type="slidenum">
              <a:rPr lang="es-EC" altLang="en-US"/>
              <a:pPr/>
              <a:t>4</a:t>
            </a:fld>
            <a:endParaRPr lang="es-EC" altLang="en-US"/>
          </a:p>
        </p:txBody>
      </p:sp>
      <p:sp>
        <p:nvSpPr>
          <p:cNvPr id="5122" name="Rectangle 2"/>
          <p:cNvSpPr>
            <a:spLocks noGrp="1" noChangeArrowheads="1"/>
          </p:cNvSpPr>
          <p:nvPr>
            <p:ph type="title"/>
          </p:nvPr>
        </p:nvSpPr>
        <p:spPr>
          <a:xfrm>
            <a:off x="457200" y="277813"/>
            <a:ext cx="8229600" cy="558800"/>
          </a:xfrm>
        </p:spPr>
        <p:txBody>
          <a:bodyPr/>
          <a:lstStyle/>
          <a:p>
            <a:r>
              <a:rPr lang="es-EC"/>
              <a:t>Formación de los Lagos </a:t>
            </a:r>
            <a:r>
              <a:rPr lang="es-EC" sz="1400"/>
              <a:t>(1)		</a:t>
            </a:r>
            <a:r>
              <a:rPr lang="es-EC" sz="1200" b="0"/>
              <a:t>Fuente: USGS/ EPA, 2005</a:t>
            </a:r>
          </a:p>
        </p:txBody>
      </p:sp>
      <p:sp>
        <p:nvSpPr>
          <p:cNvPr id="5123" name="Rectangle 3"/>
          <p:cNvSpPr>
            <a:spLocks noGrp="1" noChangeArrowheads="1"/>
          </p:cNvSpPr>
          <p:nvPr>
            <p:ph type="body" sz="half" idx="1"/>
          </p:nvPr>
        </p:nvSpPr>
        <p:spPr>
          <a:xfrm>
            <a:off x="0" y="908050"/>
            <a:ext cx="5580063" cy="5222875"/>
          </a:xfrm>
        </p:spPr>
        <p:txBody>
          <a:bodyPr/>
          <a:lstStyle/>
          <a:p>
            <a:pPr>
              <a:spcBef>
                <a:spcPct val="50000"/>
              </a:spcBef>
            </a:pPr>
            <a:r>
              <a:rPr lang="es-EC"/>
              <a:t>Un lago es en realidad un componente más del agua superficial del planeta; es un lugar donde el agua superficial que procede de los escurrimientos de la lluvia, y de filtraciones del agua subterránea, se ha acumulado debido a una inclinación del terreno. </a:t>
            </a:r>
          </a:p>
          <a:p>
            <a:pPr>
              <a:spcBef>
                <a:spcPct val="50000"/>
              </a:spcBef>
            </a:pPr>
            <a:r>
              <a:rPr lang="es-EC"/>
              <a:t>Un depósito de agua es muy similar a un lago, aunque en realidad, es un lago hecho por el ser humano que se forma cuando se construye una represa en un río. </a:t>
            </a:r>
          </a:p>
          <a:p>
            <a:pPr>
              <a:spcBef>
                <a:spcPct val="50000"/>
              </a:spcBef>
            </a:pPr>
            <a:r>
              <a:rPr lang="es-EC"/>
              <a:t>El agua del río al acumularse detrás de la represa, forma un depósito o embalse.</a:t>
            </a:r>
          </a:p>
          <a:p>
            <a:pPr>
              <a:spcBef>
                <a:spcPct val="50000"/>
              </a:spcBef>
            </a:pPr>
            <a:r>
              <a:rPr lang="es-EC"/>
              <a:t>Obsérvese la represa de Chongón, ubicada en el Km. 25 de la vía a la Costa, con 280 Hm3 de capacidad de almacenamiento.</a:t>
            </a:r>
          </a:p>
        </p:txBody>
      </p:sp>
      <p:pic>
        <p:nvPicPr>
          <p:cNvPr id="5124" name="Picture 4"/>
          <p:cNvPicPr>
            <a:picLocks noGrp="1" noChangeAspect="1" noChangeArrowheads="1"/>
          </p:cNvPicPr>
          <p:nvPr>
            <p:ph sz="quarter" idx="2"/>
          </p:nvPr>
        </p:nvPicPr>
        <p:blipFill>
          <a:blip r:embed="rId2"/>
          <a:srcRect/>
          <a:stretch>
            <a:fillRect/>
          </a:stretch>
        </p:blipFill>
        <p:spPr>
          <a:xfrm>
            <a:off x="5508625" y="836613"/>
            <a:ext cx="3455988" cy="2562225"/>
          </a:xfrm>
          <a:ln/>
        </p:spPr>
      </p:pic>
      <p:pic>
        <p:nvPicPr>
          <p:cNvPr id="5127" name="Picture 7" descr="(JPEG)"/>
          <p:cNvPicPr>
            <a:picLocks noChangeAspect="1" noChangeArrowheads="1"/>
          </p:cNvPicPr>
          <p:nvPr>
            <p:ph sz="quarter" idx="3"/>
          </p:nvPr>
        </p:nvPicPr>
        <p:blipFill>
          <a:blip r:embed="rId3" r:link="rId4"/>
          <a:srcRect/>
          <a:stretch>
            <a:fillRect/>
          </a:stretch>
        </p:blipFill>
        <p:spPr>
          <a:xfrm>
            <a:off x="5580063" y="3532188"/>
            <a:ext cx="3241675" cy="2544762"/>
          </a:xfr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B73DDCA0-9628-4C82-817C-3A3CA88BFD67}" type="slidenum">
              <a:rPr lang="es-EC" altLang="en-US"/>
              <a:pPr/>
              <a:t>5</a:t>
            </a:fld>
            <a:endParaRPr lang="es-EC" altLang="en-US"/>
          </a:p>
        </p:txBody>
      </p:sp>
      <p:sp>
        <p:nvSpPr>
          <p:cNvPr id="6146" name="Rectangle 2"/>
          <p:cNvSpPr>
            <a:spLocks noGrp="1" noChangeArrowheads="1"/>
          </p:cNvSpPr>
          <p:nvPr>
            <p:ph type="title"/>
          </p:nvPr>
        </p:nvSpPr>
        <p:spPr>
          <a:xfrm>
            <a:off x="457200" y="277813"/>
            <a:ext cx="8229600" cy="774700"/>
          </a:xfrm>
        </p:spPr>
        <p:txBody>
          <a:bodyPr/>
          <a:lstStyle/>
          <a:p>
            <a:r>
              <a:rPr lang="es-EC"/>
              <a:t>Formación de los Lagos </a:t>
            </a:r>
            <a:r>
              <a:rPr lang="es-EC" sz="1400"/>
              <a:t>(2)</a:t>
            </a:r>
          </a:p>
        </p:txBody>
      </p:sp>
      <p:sp>
        <p:nvSpPr>
          <p:cNvPr id="6147" name="Rectangle 3"/>
          <p:cNvSpPr>
            <a:spLocks noGrp="1" noChangeArrowheads="1"/>
          </p:cNvSpPr>
          <p:nvPr>
            <p:ph type="body" idx="1"/>
          </p:nvPr>
        </p:nvSpPr>
        <p:spPr>
          <a:xfrm>
            <a:off x="179388" y="908050"/>
            <a:ext cx="8713787" cy="5473700"/>
          </a:xfrm>
        </p:spPr>
        <p:txBody>
          <a:bodyPr/>
          <a:lstStyle/>
          <a:p>
            <a:pPr>
              <a:lnSpc>
                <a:spcPct val="90000"/>
              </a:lnSpc>
              <a:spcBef>
                <a:spcPct val="40000"/>
              </a:spcBef>
            </a:pPr>
            <a:r>
              <a:rPr lang="es-EC"/>
              <a:t>Existe variedad de lagos de agua fresca, desde estanques de pesca hasta el lago llamado "Lake Superior" (el lago más grande del mundo), con una superficie de 83.000 Km2.</a:t>
            </a:r>
          </a:p>
          <a:p>
            <a:pPr>
              <a:lnSpc>
                <a:spcPct val="90000"/>
              </a:lnSpc>
              <a:spcBef>
                <a:spcPct val="40000"/>
              </a:spcBef>
            </a:pPr>
            <a:r>
              <a:rPr lang="es-EC"/>
              <a:t>La mayoría de los lagos contienen agua fresca, pero algunos pueden ser salobres, como aquellos que no tienen filtraciones hacia ríos. </a:t>
            </a:r>
          </a:p>
          <a:p>
            <a:pPr>
              <a:lnSpc>
                <a:spcPct val="90000"/>
              </a:lnSpc>
              <a:spcBef>
                <a:spcPct val="40000"/>
              </a:spcBef>
            </a:pPr>
            <a:r>
              <a:rPr lang="es-EC"/>
              <a:t>Aún más, algunos lagos como el Gran Lago Salado (Great Salt Lake) son más salobres que los océanos (EPA, 2005). </a:t>
            </a:r>
          </a:p>
          <a:p>
            <a:pPr>
              <a:lnSpc>
                <a:spcPct val="90000"/>
              </a:lnSpc>
              <a:spcBef>
                <a:spcPct val="40000"/>
              </a:spcBef>
            </a:pPr>
            <a:r>
              <a:rPr lang="es-EC"/>
              <a:t>La mayoría de los lagos tienen una gran cantidad de vida acuática, pero no el Mar Muerto, ya que es demasiado salobre para tener vida acuática. </a:t>
            </a:r>
          </a:p>
          <a:p>
            <a:pPr>
              <a:lnSpc>
                <a:spcPct val="90000"/>
              </a:lnSpc>
              <a:spcBef>
                <a:spcPct val="40000"/>
              </a:spcBef>
            </a:pPr>
            <a:r>
              <a:rPr lang="es-EC"/>
              <a:t>Los lagos que fueron formados por la fuerza erosiva de los antiguos glaciares, como los Grandes Lagos, pueden tener miles de pies de profundidad. </a:t>
            </a:r>
          </a:p>
          <a:p>
            <a:pPr>
              <a:lnSpc>
                <a:spcPct val="90000"/>
              </a:lnSpc>
              <a:spcBef>
                <a:spcPct val="40000"/>
              </a:spcBef>
            </a:pPr>
            <a:r>
              <a:rPr lang="es-EC"/>
              <a:t>Sin embargo, algunos lagos grandes pueden tener sólo unos metros de profundidad, como el lago Pontchartrain en la ciudad de New Orleáns del Estado de Louisiana que tiene una profundidad de alrededor de 5 m.</a:t>
            </a:r>
          </a:p>
          <a:p>
            <a:pPr>
              <a:lnSpc>
                <a:spcPct val="80000"/>
              </a:lnSpc>
            </a:pPr>
            <a:endParaRPr lang="es-EC"/>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CBAE45B5-77C0-4064-8A34-318B639E39CB}" type="slidenum">
              <a:rPr lang="es-EC" altLang="en-US"/>
              <a:pPr/>
              <a:t>6</a:t>
            </a:fld>
            <a:endParaRPr lang="es-EC" altLang="en-US"/>
          </a:p>
        </p:txBody>
      </p:sp>
      <p:sp>
        <p:nvSpPr>
          <p:cNvPr id="11266" name="Rectangle 2"/>
          <p:cNvSpPr>
            <a:spLocks noGrp="1" noChangeArrowheads="1"/>
          </p:cNvSpPr>
          <p:nvPr>
            <p:ph type="title"/>
          </p:nvPr>
        </p:nvSpPr>
        <p:spPr/>
        <p:txBody>
          <a:bodyPr/>
          <a:lstStyle/>
          <a:p>
            <a:r>
              <a:rPr lang="es-EC"/>
              <a:t>Origen de los Lagos </a:t>
            </a:r>
          </a:p>
        </p:txBody>
      </p:sp>
      <p:sp>
        <p:nvSpPr>
          <p:cNvPr id="11267" name="Rectangle 3"/>
          <p:cNvSpPr>
            <a:spLocks noGrp="1" noChangeArrowheads="1"/>
          </p:cNvSpPr>
          <p:nvPr>
            <p:ph type="body" idx="1"/>
          </p:nvPr>
        </p:nvSpPr>
        <p:spPr>
          <a:xfrm>
            <a:off x="179388" y="908050"/>
            <a:ext cx="8713787" cy="5400675"/>
          </a:xfrm>
        </p:spPr>
        <p:txBody>
          <a:bodyPr/>
          <a:lstStyle/>
          <a:p>
            <a:pPr marL="381000" indent="-381000">
              <a:lnSpc>
                <a:spcPct val="90000"/>
              </a:lnSpc>
              <a:spcBef>
                <a:spcPct val="40000"/>
              </a:spcBef>
              <a:buFont typeface="Wingdings" pitchFamily="2" charset="2"/>
              <a:buNone/>
            </a:pPr>
            <a:r>
              <a:rPr lang="es-EC"/>
              <a:t>Desde el punto de vista ecológico, tiene gran interés el conocimiento del origen de los ambientes lénticos (lagos y lagunas), pues esto determina su forma y persistencia y explica la duración de estos sistemas, cuya permanencia es transitoria. </a:t>
            </a:r>
          </a:p>
          <a:p>
            <a:pPr marL="381000" indent="-381000">
              <a:lnSpc>
                <a:spcPct val="90000"/>
              </a:lnSpc>
              <a:spcBef>
                <a:spcPct val="40000"/>
              </a:spcBef>
              <a:buFont typeface="Wingdings" pitchFamily="2" charset="2"/>
              <a:buNone/>
            </a:pPr>
            <a:r>
              <a:rPr lang="es-EC"/>
              <a:t>La vida de los lagos en general es relativamente breve. Los lagos se originan por diversas causas, entre las cuales está la acción de los glaciares. Muchos lagos actuales tienen ese origen, por tanto no pasan los 11 mil años de existencia</a:t>
            </a:r>
            <a:r>
              <a:rPr lang="es-EC" sz="1800"/>
              <a:t>. </a:t>
            </a:r>
          </a:p>
          <a:p>
            <a:pPr marL="381000" indent="-381000">
              <a:spcBef>
                <a:spcPct val="40000"/>
              </a:spcBef>
              <a:buFont typeface="Wingdings" pitchFamily="2" charset="2"/>
              <a:buNone/>
            </a:pPr>
            <a:r>
              <a:rPr lang="es-EC" sz="1800"/>
              <a:t>La acción de los glaciares para formar lagos puede ocurrir por </a:t>
            </a:r>
            <a:r>
              <a:rPr lang="es-EC" sz="1800" b="1" i="1"/>
              <a:t>excavación</a:t>
            </a:r>
            <a:r>
              <a:rPr lang="es-EC" sz="1800"/>
              <a:t>, por </a:t>
            </a:r>
            <a:r>
              <a:rPr lang="es-EC" sz="1800" b="1" i="1"/>
              <a:t>deposición de materiales</a:t>
            </a:r>
            <a:r>
              <a:rPr lang="es-EC" sz="1800"/>
              <a:t> que cierran una cuenca y por </a:t>
            </a:r>
            <a:r>
              <a:rPr lang="es-EC" sz="1800" b="1" i="1"/>
              <a:t>obstrucción</a:t>
            </a:r>
            <a:r>
              <a:rPr lang="es-EC" sz="1800" i="1"/>
              <a:t> de hielo</a:t>
            </a:r>
            <a:r>
              <a:rPr lang="es-EC" sz="1800"/>
              <a:t>. </a:t>
            </a:r>
          </a:p>
          <a:p>
            <a:pPr marL="381000" indent="-381000">
              <a:lnSpc>
                <a:spcPct val="90000"/>
              </a:lnSpc>
              <a:spcBef>
                <a:spcPct val="40000"/>
              </a:spcBef>
              <a:buFont typeface="Wingdings" pitchFamily="2" charset="2"/>
              <a:buNone/>
            </a:pPr>
            <a:r>
              <a:rPr lang="es-EC" sz="1800"/>
              <a:t>Algunos lagos y lagunas se originaron por otras causas: </a:t>
            </a:r>
          </a:p>
          <a:p>
            <a:pPr marL="725488" lvl="1" indent="-381000">
              <a:lnSpc>
                <a:spcPct val="90000"/>
              </a:lnSpc>
              <a:spcBef>
                <a:spcPct val="40000"/>
              </a:spcBef>
              <a:buClr>
                <a:srgbClr val="FF0000"/>
              </a:buClr>
              <a:buSzTx/>
              <a:buFont typeface="Wingdings" pitchFamily="2" charset="2"/>
              <a:buAutoNum type="alphaLcParenR"/>
            </a:pPr>
            <a:r>
              <a:rPr lang="es-EC" sz="1800"/>
              <a:t>derrumbes que obstruyeron pasos estrechos o gargantas entre dos montañas; </a:t>
            </a:r>
          </a:p>
          <a:p>
            <a:pPr marL="725488" lvl="1" indent="-381000">
              <a:lnSpc>
                <a:spcPct val="90000"/>
              </a:lnSpc>
              <a:spcBef>
                <a:spcPct val="30000"/>
              </a:spcBef>
              <a:buClr>
                <a:srgbClr val="FF0000"/>
              </a:buClr>
              <a:buSzTx/>
              <a:buFont typeface="Wingdings" pitchFamily="2" charset="2"/>
              <a:buAutoNum type="alphaLcParenR"/>
            </a:pPr>
            <a:r>
              <a:rPr lang="es-EC" sz="1800"/>
              <a:t>movimientos tectónicos de la tierra; </a:t>
            </a:r>
          </a:p>
          <a:p>
            <a:pPr marL="725488" lvl="1" indent="-381000">
              <a:lnSpc>
                <a:spcPct val="90000"/>
              </a:lnSpc>
              <a:spcBef>
                <a:spcPct val="30000"/>
              </a:spcBef>
              <a:buClr>
                <a:srgbClr val="FF0000"/>
              </a:buClr>
              <a:buSzTx/>
              <a:buFont typeface="Wingdings" pitchFamily="2" charset="2"/>
              <a:buAutoNum type="alphaLcParenR"/>
            </a:pPr>
            <a:r>
              <a:rPr lang="es-EC" sz="1800"/>
              <a:t>disolución de rocas calcáreas debido a la acción de las aguas con hundimiento del fondo; </a:t>
            </a:r>
          </a:p>
          <a:p>
            <a:pPr marL="725488" lvl="1" indent="-381000">
              <a:lnSpc>
                <a:spcPct val="90000"/>
              </a:lnSpc>
              <a:spcBef>
                <a:spcPct val="30000"/>
              </a:spcBef>
              <a:buClr>
                <a:srgbClr val="FF0000"/>
              </a:buClr>
              <a:buSzTx/>
              <a:buFont typeface="Wingdings" pitchFamily="2" charset="2"/>
              <a:buAutoNum type="alphaLcParenR"/>
            </a:pPr>
            <a:r>
              <a:rPr lang="es-EC" sz="1800"/>
              <a:t>represamiento de aguas en cráteres de volcanes apagados.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2D543BD7-2962-49EE-9910-6CB08BD5AFF9}" type="slidenum">
              <a:rPr lang="es-EC" altLang="en-US"/>
              <a:pPr/>
              <a:t>7</a:t>
            </a:fld>
            <a:endParaRPr lang="es-EC" altLang="en-US"/>
          </a:p>
        </p:txBody>
      </p:sp>
      <p:sp>
        <p:nvSpPr>
          <p:cNvPr id="43010" name="Rectangle 2"/>
          <p:cNvSpPr>
            <a:spLocks noGrp="1" noChangeArrowheads="1"/>
          </p:cNvSpPr>
          <p:nvPr>
            <p:ph type="title"/>
          </p:nvPr>
        </p:nvSpPr>
        <p:spPr>
          <a:xfrm>
            <a:off x="457200" y="277813"/>
            <a:ext cx="8229600" cy="919162"/>
          </a:xfrm>
        </p:spPr>
        <p:txBody>
          <a:bodyPr/>
          <a:lstStyle/>
          <a:p>
            <a:r>
              <a:rPr lang="es-EC"/>
              <a:t>Tipos de ambientes dulceacuícolas</a:t>
            </a:r>
          </a:p>
        </p:txBody>
      </p:sp>
      <p:sp>
        <p:nvSpPr>
          <p:cNvPr id="43011" name="Rectangle 3"/>
          <p:cNvSpPr>
            <a:spLocks noGrp="1" noChangeArrowheads="1"/>
          </p:cNvSpPr>
          <p:nvPr>
            <p:ph type="body" idx="1"/>
          </p:nvPr>
        </p:nvSpPr>
        <p:spPr>
          <a:xfrm>
            <a:off x="179388" y="981075"/>
            <a:ext cx="8713787" cy="5149850"/>
          </a:xfrm>
        </p:spPr>
        <p:txBody>
          <a:bodyPr/>
          <a:lstStyle/>
          <a:p>
            <a:pPr>
              <a:lnSpc>
                <a:spcPct val="90000"/>
              </a:lnSpc>
              <a:spcBef>
                <a:spcPct val="30000"/>
              </a:spcBef>
              <a:buClr>
                <a:srgbClr val="FF0000"/>
              </a:buClr>
              <a:buSzPct val="75000"/>
              <a:buFont typeface="Wingdings" pitchFamily="2" charset="2"/>
              <a:buChar char="q"/>
            </a:pPr>
            <a:r>
              <a:rPr lang="es-EC"/>
              <a:t>El agua constituye una sustancia esencial para el desarrollo de la vida.  Es la sustancia más abundante en el protoplasma de los seres vivos. En todos los continentes existen masas de agua dulce más o menos extensas que forman lagos, lagunas, ríos, riachuelos y barrancos. </a:t>
            </a:r>
          </a:p>
          <a:p>
            <a:pPr>
              <a:lnSpc>
                <a:spcPct val="90000"/>
              </a:lnSpc>
              <a:spcBef>
                <a:spcPct val="30000"/>
              </a:spcBef>
              <a:buClr>
                <a:srgbClr val="FF0000"/>
              </a:buClr>
              <a:buSzPct val="75000"/>
              <a:buFont typeface="Wingdings" pitchFamily="2" charset="2"/>
              <a:buChar char="q"/>
            </a:pPr>
            <a:r>
              <a:rPr lang="es-EC"/>
              <a:t>Las aguas dulces constituyen un hábitat donde viven y se desarrollan gran variedad de seres vivos, los cuales dependen del agua para su subsistencia.  En cuanto a las masas de aguas continentales se distinguen 2 tipos: </a:t>
            </a:r>
          </a:p>
          <a:p>
            <a:pPr>
              <a:lnSpc>
                <a:spcPct val="90000"/>
              </a:lnSpc>
              <a:spcBef>
                <a:spcPct val="30000"/>
              </a:spcBef>
              <a:buClr>
                <a:srgbClr val="FF0000"/>
              </a:buClr>
              <a:buSzPct val="75000"/>
              <a:buFont typeface="Wingdings" pitchFamily="2" charset="2"/>
              <a:buChar char="q"/>
            </a:pPr>
            <a:r>
              <a:rPr lang="es-EC" b="1"/>
              <a:t>Aguas lénticas o estancadas</a:t>
            </a:r>
            <a:r>
              <a:rPr lang="es-EC"/>
              <a:t>, comprenden todas las aguas interiores que no presentan corriente continua. A este grupo pertenecen los lagos, lagunas, charcas y pantanos. En estos sistemas, según su tamaño, pueden haber movimientos de agua: olas y mareas. </a:t>
            </a:r>
          </a:p>
          <a:p>
            <a:pPr>
              <a:lnSpc>
                <a:spcPct val="90000"/>
              </a:lnSpc>
              <a:spcBef>
                <a:spcPct val="30000"/>
              </a:spcBef>
              <a:buClr>
                <a:srgbClr val="FF0000"/>
              </a:buClr>
              <a:buSzPct val="75000"/>
              <a:buFont typeface="Wingdings" pitchFamily="2" charset="2"/>
              <a:buChar char="q"/>
            </a:pPr>
            <a:r>
              <a:rPr lang="es-EC" b="1"/>
              <a:t>Aguas lóticas o corrientes</a:t>
            </a:r>
            <a:r>
              <a:rPr lang="es-EC"/>
              <a:t>, incluyen todas las masas de agua que se mueven continuamente en una misma dirección. Existe por consiguiente un movimiento definido y de avance irreversible. Este sistema comprende: los manantiales, barrancos, riachuelos y ríos.  </a:t>
            </a:r>
            <a:br>
              <a:rPr lang="es-EC"/>
            </a:br>
            <a:endParaRPr lang="es-EC"/>
          </a:p>
          <a:p>
            <a:pPr>
              <a:lnSpc>
                <a:spcPct val="80000"/>
              </a:lnSpc>
            </a:pPr>
            <a:endParaRPr lang="es-EC"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952641BB-CF4D-4252-B853-F0C47103BCBA}" type="slidenum">
              <a:rPr lang="es-EC" altLang="en-US"/>
              <a:pPr/>
              <a:t>8</a:t>
            </a:fld>
            <a:endParaRPr lang="es-EC" altLang="en-US"/>
          </a:p>
        </p:txBody>
      </p:sp>
      <p:sp>
        <p:nvSpPr>
          <p:cNvPr id="44034" name="Rectangle 2"/>
          <p:cNvSpPr>
            <a:spLocks noGrp="1" noChangeArrowheads="1"/>
          </p:cNvSpPr>
          <p:nvPr>
            <p:ph type="title"/>
          </p:nvPr>
        </p:nvSpPr>
        <p:spPr/>
        <p:txBody>
          <a:bodyPr/>
          <a:lstStyle/>
          <a:p>
            <a:r>
              <a:rPr lang="es-EC"/>
              <a:t>Clasificación ecológica de los organismos de agua dulce </a:t>
            </a:r>
            <a:r>
              <a:rPr lang="es-EC" sz="1400"/>
              <a:t>(1)</a:t>
            </a:r>
          </a:p>
        </p:txBody>
      </p:sp>
      <p:sp>
        <p:nvSpPr>
          <p:cNvPr id="44035" name="Rectangle 3"/>
          <p:cNvSpPr>
            <a:spLocks noGrp="1" noChangeArrowheads="1"/>
          </p:cNvSpPr>
          <p:nvPr>
            <p:ph type="body" idx="1"/>
          </p:nvPr>
        </p:nvSpPr>
        <p:spPr>
          <a:xfrm>
            <a:off x="250825" y="1341438"/>
            <a:ext cx="8642350" cy="5111750"/>
          </a:xfrm>
        </p:spPr>
        <p:txBody>
          <a:bodyPr/>
          <a:lstStyle/>
          <a:p>
            <a:pPr>
              <a:spcBef>
                <a:spcPct val="30000"/>
              </a:spcBef>
              <a:buClr>
                <a:srgbClr val="FF0000"/>
              </a:buClr>
              <a:buSzPct val="75000"/>
              <a:buFont typeface="Wingdings" pitchFamily="2" charset="2"/>
              <a:buNone/>
            </a:pPr>
            <a:r>
              <a:rPr lang="es-EC"/>
              <a:t>Las condiciones físicas y químicas dominantes en los medios acuáticos determinan el tipo de organismos que viven en ese medio. Se han propuesto varias clasificaciones ecológicas de los organismos acuáticos; la más aceptada actualmente es la que se presenta a continuación: </a:t>
            </a:r>
          </a:p>
          <a:p>
            <a:pPr>
              <a:spcBef>
                <a:spcPct val="30000"/>
              </a:spcBef>
              <a:buClr>
                <a:srgbClr val="FF0000"/>
              </a:buClr>
              <a:buSzPct val="75000"/>
              <a:buFont typeface="Wingdings" pitchFamily="2" charset="2"/>
              <a:buNone/>
            </a:pPr>
            <a:r>
              <a:rPr lang="es-EC" b="1"/>
              <a:t>1.</a:t>
            </a:r>
            <a:r>
              <a:rPr lang="es-EC"/>
              <a:t>	</a:t>
            </a:r>
            <a:r>
              <a:rPr lang="es-EC" b="1"/>
              <a:t>Plancton: 	</a:t>
            </a:r>
            <a:r>
              <a:rPr lang="es-EC"/>
              <a:t>Comprende los organismos que viven suspendidos en las aguas y que, por carecer de medios de locomoción o ser estos muy débiles, se mueven o se trasladan a merced de los movimientos de las masas de agua o de las corrientes. Generalmente son organismos pequeños, la mayoría microscópicos.  </a:t>
            </a:r>
          </a:p>
          <a:p>
            <a:pPr>
              <a:spcBef>
                <a:spcPct val="30000"/>
              </a:spcBef>
              <a:buClr>
                <a:srgbClr val="FF0000"/>
              </a:buClr>
              <a:buSzPct val="75000"/>
              <a:buFont typeface="Wingdings" pitchFamily="2" charset="2"/>
              <a:buNone/>
            </a:pPr>
            <a:r>
              <a:rPr lang="es-EC" b="1"/>
              <a:t>2.	Necton:	</a:t>
            </a:r>
            <a:r>
              <a:rPr lang="es-EC"/>
              <a:t>Son organismos capaces de nadar libremente y, por tanto, de trasladarse de un lugar a otro recorriendo a veces grandes distancias (migraciones). En aguas dulces, los peces son los principales representantes de esta clase, aunque también hay algunas especies de anfibios y otros grupos.  </a:t>
            </a:r>
            <a:endParaRPr lang="es-EC"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MX"/>
              <a:t>Curso de Limnología</a:t>
            </a:r>
            <a:endParaRPr lang="es-EC" altLang="en-US"/>
          </a:p>
        </p:txBody>
      </p:sp>
      <p:sp>
        <p:nvSpPr>
          <p:cNvPr id="5" name="4 Marcador de pie de página"/>
          <p:cNvSpPr>
            <a:spLocks noGrp="1"/>
          </p:cNvSpPr>
          <p:nvPr>
            <p:ph type="ftr" sz="quarter" idx="11"/>
          </p:nvPr>
        </p:nvSpPr>
        <p:spPr/>
        <p:txBody>
          <a:bodyPr/>
          <a:lstStyle/>
          <a:p>
            <a:r>
              <a:rPr lang="es-EC" altLang="en-US"/>
              <a:t>Profesor: José V. Chang Gómez, Ing. M.Sc.</a:t>
            </a:r>
          </a:p>
        </p:txBody>
      </p:sp>
      <p:sp>
        <p:nvSpPr>
          <p:cNvPr id="6" name="5 Marcador de número de diapositiva"/>
          <p:cNvSpPr>
            <a:spLocks noGrp="1"/>
          </p:cNvSpPr>
          <p:nvPr>
            <p:ph type="sldNum" sz="quarter" idx="12"/>
          </p:nvPr>
        </p:nvSpPr>
        <p:spPr/>
        <p:txBody>
          <a:bodyPr/>
          <a:lstStyle/>
          <a:p>
            <a:fld id="{AC5626B0-FE83-4C32-99D0-3719DA51DDAB}" type="slidenum">
              <a:rPr lang="es-EC" altLang="en-US"/>
              <a:pPr/>
              <a:t>9</a:t>
            </a:fld>
            <a:endParaRPr lang="es-EC" altLang="en-US"/>
          </a:p>
        </p:txBody>
      </p:sp>
      <p:sp>
        <p:nvSpPr>
          <p:cNvPr id="45058" name="Rectangle 2"/>
          <p:cNvSpPr>
            <a:spLocks noGrp="1" noChangeArrowheads="1"/>
          </p:cNvSpPr>
          <p:nvPr>
            <p:ph type="title"/>
          </p:nvPr>
        </p:nvSpPr>
        <p:spPr/>
        <p:txBody>
          <a:bodyPr/>
          <a:lstStyle/>
          <a:p>
            <a:r>
              <a:rPr lang="es-EC"/>
              <a:t>Clasificación ecológica de los organismos de agua dulce </a:t>
            </a:r>
            <a:r>
              <a:rPr lang="es-EC" sz="1400"/>
              <a:t>(2)</a:t>
            </a:r>
          </a:p>
        </p:txBody>
      </p:sp>
      <p:sp>
        <p:nvSpPr>
          <p:cNvPr id="45059" name="Rectangle 3"/>
          <p:cNvSpPr>
            <a:spLocks noGrp="1" noChangeArrowheads="1"/>
          </p:cNvSpPr>
          <p:nvPr>
            <p:ph type="body" idx="1"/>
          </p:nvPr>
        </p:nvSpPr>
        <p:spPr>
          <a:xfrm>
            <a:off x="250825" y="1484313"/>
            <a:ext cx="8642350" cy="4824412"/>
          </a:xfrm>
        </p:spPr>
        <p:txBody>
          <a:bodyPr/>
          <a:lstStyle/>
          <a:p>
            <a:pPr>
              <a:spcBef>
                <a:spcPct val="40000"/>
              </a:spcBef>
              <a:buFont typeface="Wingdings" pitchFamily="2" charset="2"/>
              <a:buNone/>
            </a:pPr>
            <a:r>
              <a:rPr lang="es-EC" b="1"/>
              <a:t>3.	Bentos:</a:t>
            </a:r>
            <a:r>
              <a:rPr lang="es-EC"/>
              <a:t>	Comprende los organismos que viven en el fondo o 			fijos a él y por tanto dependen de éste para su existencia. 		La mayoría de los organismos que forman el bentos son 		invertebrados.</a:t>
            </a:r>
          </a:p>
          <a:p>
            <a:pPr>
              <a:spcBef>
                <a:spcPct val="40000"/>
              </a:spcBef>
              <a:buFont typeface="Wingdings" pitchFamily="2" charset="2"/>
              <a:buNone/>
            </a:pPr>
            <a:r>
              <a:rPr lang="es-EC" b="1"/>
              <a:t>4. Neuston:	</a:t>
            </a:r>
            <a:r>
              <a:rPr lang="es-EC"/>
              <a:t>A este grupo pertenecen los organismos que nada o 			"caminan" sobre la superficie del agua. La mayoría son 			insectos.  </a:t>
            </a:r>
          </a:p>
          <a:p>
            <a:pPr>
              <a:spcBef>
                <a:spcPct val="40000"/>
              </a:spcBef>
              <a:buFont typeface="Wingdings" pitchFamily="2" charset="2"/>
              <a:buNone/>
            </a:pPr>
            <a:r>
              <a:rPr lang="es-EC" b="1"/>
              <a:t>5.  Seston:</a:t>
            </a:r>
            <a:r>
              <a:rPr lang="es-EC"/>
              <a:t> 	Es un término adoptado recientemente y se aplica a la 			mezcla heterogénea de organismos vivientes y no </a:t>
            </a:r>
            <a:br>
              <a:rPr lang="es-EC"/>
            </a:br>
            <a:r>
              <a:rPr lang="es-EC"/>
              <a:t>       		vivientes que flotan sobre las aguas.  </a:t>
            </a:r>
          </a:p>
          <a:p>
            <a:pPr>
              <a:spcBef>
                <a:spcPct val="40000"/>
              </a:spcBef>
              <a:buFont typeface="Wingdings" pitchFamily="2" charset="2"/>
              <a:buNone/>
            </a:pPr>
            <a:r>
              <a:rPr lang="es-EC" b="1"/>
              <a:t>6.	Perifiton:	</a:t>
            </a:r>
            <a:r>
              <a:rPr lang="es-EC"/>
              <a:t>Organismos vegetales y animales que se adhieren a los 			tallos y hojas de plantas con raíces fijas en los fondos. </a:t>
            </a:r>
          </a:p>
        </p:txBody>
      </p:sp>
    </p:spTree>
  </p:cSld>
  <p:clrMapOvr>
    <a:masterClrMapping/>
  </p:clrMapOvr>
</p:sld>
</file>

<file path=ppt/theme/theme1.xml><?xml version="1.0" encoding="utf-8"?>
<a:theme xmlns:a="http://schemas.openxmlformats.org/drawingml/2006/main" name="Borde">
  <a:themeElements>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378</TotalTime>
  <Words>2937</Words>
  <Application>Microsoft PowerPoint</Application>
  <PresentationFormat>Presentación en pantalla (4:3)</PresentationFormat>
  <Paragraphs>239</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Times New Roman</vt:lpstr>
      <vt:lpstr>Wingdings</vt:lpstr>
      <vt:lpstr>Garamond</vt:lpstr>
      <vt:lpstr>Arial Narrow</vt:lpstr>
      <vt:lpstr>Borde</vt:lpstr>
      <vt:lpstr>ESCUELA SUPERIOR POLITECNICA DEL LITORAL  FACULTAD DE INGENIERIA MARITIMA Y CIENCIAS DEL MAR   LIMNOLOGIA   Capítulo 2</vt:lpstr>
      <vt:lpstr>Capitulo 2.   Limnología: Origen de Lagos</vt:lpstr>
      <vt:lpstr>Origen y desaparición de los lagos </vt:lpstr>
      <vt:lpstr>Formación de los Lagos (1)  Fuente: USGS/ EPA, 2005</vt:lpstr>
      <vt:lpstr>Formación de los Lagos (2)</vt:lpstr>
      <vt:lpstr>Origen de los Lagos </vt:lpstr>
      <vt:lpstr>Tipos de ambientes dulceacuícolas</vt:lpstr>
      <vt:lpstr>Clasificación ecológica de los organismos de agua dulce (1)</vt:lpstr>
      <vt:lpstr>Clasificación ecológica de los organismos de agua dulce (2)</vt:lpstr>
      <vt:lpstr>Esquema de clasificación ecológica de  organismos de agua dulce  Referencia: J. Marcano, Ecología y Educación Ambiental  </vt:lpstr>
      <vt:lpstr>Ecosistemas dulceacuícolas</vt:lpstr>
      <vt:lpstr>Ecosistema dulceacuícola:  Represa Daule Peripa</vt:lpstr>
      <vt:lpstr>Importancia de sistemas dulceacuícolas</vt:lpstr>
      <vt:lpstr>Características de los Lagos </vt:lpstr>
      <vt:lpstr>Características de los lagos (2)</vt:lpstr>
      <vt:lpstr>Clasificación de Lagos por Estratificación Térmica (1)    Fuente: Educación Ambiental / Elementos de Ecología, Marcano, 2005</vt:lpstr>
      <vt:lpstr>Clasificación de Lagos por Estratificación Térmica (2)</vt:lpstr>
      <vt:lpstr>Clasificación de Lagos por Estratificación Térmica (3) Fuente: Educación Ambiental, Elementos de Ecología, Marcano, 2005 </vt:lpstr>
      <vt:lpstr>Clasificación de Lagos por Estratificación Térmica (4) </vt:lpstr>
      <vt:lpstr>Clasificación de Lagos por Estratificación Térmica (5) </vt:lpstr>
      <vt:lpstr>Tipos de Lagos (1)   Fuente: Astromía, 2005 </vt:lpstr>
      <vt:lpstr>Tipos de Lagos (2)</vt:lpstr>
      <vt:lpstr>Tipos de Lagos (3)</vt:lpstr>
      <vt:lpstr>Tipos de Lagos (4)</vt:lpstr>
      <vt:lpstr>Dimensiones de algunos Lagos          Fuente: Astromía, 2005 </vt:lpstr>
    </vt:vector>
  </TitlesOfParts>
  <Company>ESPOL-FIMCM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2.   Perspectivas de la Limnología</dc:title>
  <dc:creator> José V. Chang</dc:creator>
  <cp:lastModifiedBy>Administrador</cp:lastModifiedBy>
  <cp:revision>31</cp:revision>
  <dcterms:created xsi:type="dcterms:W3CDTF">2005-11-09T03:01:03Z</dcterms:created>
  <dcterms:modified xsi:type="dcterms:W3CDTF">2009-07-29T18:13:55Z</dcterms:modified>
</cp:coreProperties>
</file>