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9" r:id="rId1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225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225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ABBA237-624F-4615-80F4-90F185274566}"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31746" name="Group 2"/>
          <p:cNvGrpSpPr>
            <a:grpSpLocks/>
          </p:cNvGrpSpPr>
          <p:nvPr/>
        </p:nvGrpSpPr>
        <p:grpSpPr bwMode="auto">
          <a:xfrm>
            <a:off x="-6350" y="20638"/>
            <a:ext cx="9144000" cy="6858000"/>
            <a:chOff x="0" y="0"/>
            <a:chExt cx="5760" cy="4320"/>
          </a:xfrm>
        </p:grpSpPr>
        <p:sp>
          <p:nvSpPr>
            <p:cNvPr id="317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317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s-ES"/>
            </a:p>
          </p:txBody>
        </p:sp>
      </p:grpSp>
      <p:sp>
        <p:nvSpPr>
          <p:cNvPr id="31749"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s-ES"/>
          </a:p>
        </p:txBody>
      </p:sp>
      <p:grpSp>
        <p:nvGrpSpPr>
          <p:cNvPr id="31750" name="Group 6"/>
          <p:cNvGrpSpPr>
            <a:grpSpLocks/>
          </p:cNvGrpSpPr>
          <p:nvPr/>
        </p:nvGrpSpPr>
        <p:grpSpPr bwMode="auto">
          <a:xfrm>
            <a:off x="-1588" y="6034088"/>
            <a:ext cx="7845426" cy="850900"/>
            <a:chOff x="0" y="3792"/>
            <a:chExt cx="4942" cy="536"/>
          </a:xfrm>
        </p:grpSpPr>
        <p:sp>
          <p:nvSpPr>
            <p:cNvPr id="317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s-ES"/>
            </a:p>
          </p:txBody>
        </p:sp>
        <p:grpSp>
          <p:nvGrpSpPr>
            <p:cNvPr id="31752" name="Group 8"/>
            <p:cNvGrpSpPr>
              <a:grpSpLocks/>
            </p:cNvGrpSpPr>
            <p:nvPr userDrawn="1"/>
          </p:nvGrpSpPr>
          <p:grpSpPr bwMode="auto">
            <a:xfrm>
              <a:off x="2486" y="3792"/>
              <a:ext cx="2456" cy="536"/>
              <a:chOff x="2486" y="3792"/>
              <a:chExt cx="2456" cy="536"/>
            </a:xfrm>
          </p:grpSpPr>
          <p:sp>
            <p:nvSpPr>
              <p:cNvPr id="31753"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s-ES"/>
              </a:p>
            </p:txBody>
          </p:sp>
          <p:sp>
            <p:nvSpPr>
              <p:cNvPr id="317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s-ES"/>
              </a:p>
            </p:txBody>
          </p:sp>
          <p:sp>
            <p:nvSpPr>
              <p:cNvPr id="317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s-ES"/>
              </a:p>
            </p:txBody>
          </p:sp>
          <p:sp>
            <p:nvSpPr>
              <p:cNvPr id="317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s-ES"/>
              </a:p>
            </p:txBody>
          </p:sp>
          <p:sp>
            <p:nvSpPr>
              <p:cNvPr id="317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s-ES"/>
              </a:p>
            </p:txBody>
          </p:sp>
        </p:grpSp>
        <p:sp>
          <p:nvSpPr>
            <p:cNvPr id="317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s-ES"/>
            </a:p>
          </p:txBody>
        </p:sp>
      </p:grpSp>
      <p:grpSp>
        <p:nvGrpSpPr>
          <p:cNvPr id="31759" name="Group 15"/>
          <p:cNvGrpSpPr>
            <a:grpSpLocks/>
          </p:cNvGrpSpPr>
          <p:nvPr/>
        </p:nvGrpSpPr>
        <p:grpSpPr bwMode="auto">
          <a:xfrm>
            <a:off x="627063" y="6021388"/>
            <a:ext cx="5684837" cy="849312"/>
            <a:chOff x="395" y="3793"/>
            <a:chExt cx="3581" cy="535"/>
          </a:xfrm>
        </p:grpSpPr>
        <p:sp>
          <p:nvSpPr>
            <p:cNvPr id="31760"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s-ES"/>
            </a:p>
          </p:txBody>
        </p:sp>
        <p:sp>
          <p:nvSpPr>
            <p:cNvPr id="31761"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s-ES"/>
            </a:p>
          </p:txBody>
        </p:sp>
        <p:sp>
          <p:nvSpPr>
            <p:cNvPr id="31762"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s-ES"/>
            </a:p>
          </p:txBody>
        </p:sp>
        <p:sp>
          <p:nvSpPr>
            <p:cNvPr id="31763"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s-ES"/>
            </a:p>
          </p:txBody>
        </p:sp>
        <p:sp>
          <p:nvSpPr>
            <p:cNvPr id="31764"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s-ES"/>
            </a:p>
          </p:txBody>
        </p:sp>
        <p:sp>
          <p:nvSpPr>
            <p:cNvPr id="31765"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s-ES"/>
            </a:p>
          </p:txBody>
        </p:sp>
      </p:grpSp>
      <p:sp>
        <p:nvSpPr>
          <p:cNvPr id="31766" name="Rectangle 22"/>
          <p:cNvSpPr>
            <a:spLocks noGrp="1" noChangeArrowheads="1"/>
          </p:cNvSpPr>
          <p:nvPr>
            <p:ph type="ctrTitle" sz="quarter"/>
          </p:nvPr>
        </p:nvSpPr>
        <p:spPr>
          <a:xfrm>
            <a:off x="457200" y="1447800"/>
            <a:ext cx="8229600" cy="1736725"/>
          </a:xfrm>
        </p:spPr>
        <p:txBody>
          <a:bodyPr/>
          <a:lstStyle>
            <a:lvl1pPr>
              <a:defRPr sz="5400"/>
            </a:lvl1pPr>
          </a:lstStyle>
          <a:p>
            <a:r>
              <a:rPr lang="es-ES"/>
              <a:t>Haga clic para cambiar el estilo de título	</a:t>
            </a:r>
          </a:p>
        </p:txBody>
      </p:sp>
      <p:sp>
        <p:nvSpPr>
          <p:cNvPr id="3176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s-ES"/>
              <a:t>Haga clic para modificar el estilo de subtítulo del patrón</a:t>
            </a:r>
          </a:p>
        </p:txBody>
      </p:sp>
      <p:sp>
        <p:nvSpPr>
          <p:cNvPr id="31768" name="Rectangle 24"/>
          <p:cNvSpPr>
            <a:spLocks noGrp="1" noChangeArrowheads="1"/>
          </p:cNvSpPr>
          <p:nvPr>
            <p:ph type="dt" sz="quarter" idx="2"/>
          </p:nvPr>
        </p:nvSpPr>
        <p:spPr/>
        <p:txBody>
          <a:bodyPr/>
          <a:lstStyle>
            <a:lvl1pPr>
              <a:defRPr/>
            </a:lvl1pPr>
          </a:lstStyle>
          <a:p>
            <a:endParaRPr lang="es-ES"/>
          </a:p>
        </p:txBody>
      </p:sp>
      <p:sp>
        <p:nvSpPr>
          <p:cNvPr id="31769" name="Rectangle 25"/>
          <p:cNvSpPr>
            <a:spLocks noGrp="1" noChangeArrowheads="1"/>
          </p:cNvSpPr>
          <p:nvPr>
            <p:ph type="sldNum" sz="quarter" idx="4"/>
          </p:nvPr>
        </p:nvSpPr>
        <p:spPr/>
        <p:txBody>
          <a:bodyPr/>
          <a:lstStyle>
            <a:lvl1pPr>
              <a:defRPr/>
            </a:lvl1pPr>
          </a:lstStyle>
          <a:p>
            <a:fld id="{07FE5C48-03B6-4B29-9850-FFCF5DDBC39B}" type="slidenum">
              <a:rPr lang="es-ES"/>
              <a:pPr/>
              <a:t>‹Nº›</a:t>
            </a:fld>
            <a:endParaRPr lang="es-ES"/>
          </a:p>
        </p:txBody>
      </p:sp>
      <p:sp>
        <p:nvSpPr>
          <p:cNvPr id="31770" name="Rectangle 26"/>
          <p:cNvSpPr>
            <a:spLocks noGrp="1" noChangeArrowheads="1"/>
          </p:cNvSpPr>
          <p:nvPr>
            <p:ph type="ftr" sz="quarter" idx="3"/>
          </p:nvPr>
        </p:nvSpPr>
        <p:spPr/>
        <p:txBody>
          <a:bodyPr/>
          <a:lstStyle>
            <a:lvl1pPr>
              <a:defRPr/>
            </a:lvl1pPr>
          </a:lstStyle>
          <a:p>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18BA56E-DE08-4B1D-9A52-6163549BECDC}"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28600"/>
            <a:ext cx="2057400" cy="5867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28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31C7BC0-FB90-4EBA-AE3A-E9C9455A0C17}"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C9E0A0E-0E7C-44B9-A5F3-C072728B4F3A}"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7186A01-F52C-4D86-B3A6-666B1019D5A0}"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EA9489B0-3397-4139-A37D-E51AC4787A18}"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F4715AA7-B69B-4663-BB96-2543B79F59D8}"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675D6D2A-7416-4544-B7C5-789629E47293}"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A41C5FE9-6D7C-4423-9703-DA292EA86FF0}"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8BF0A2A-826A-48EF-A7FA-9804BDB77146}"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041E0BD-AB55-4AF1-9617-FEA3EE6D93E6}"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0"/>
            <a:ext cx="9144000" cy="6858000"/>
            <a:chOff x="0" y="0"/>
            <a:chExt cx="5760" cy="4320"/>
          </a:xfrm>
        </p:grpSpPr>
        <p:sp>
          <p:nvSpPr>
            <p:cNvPr id="3072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s-ES"/>
            </a:p>
          </p:txBody>
        </p:sp>
        <p:sp>
          <p:nvSpPr>
            <p:cNvPr id="3072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s-ES"/>
            </a:p>
          </p:txBody>
        </p:sp>
      </p:grpSp>
      <p:sp>
        <p:nvSpPr>
          <p:cNvPr id="30725"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s-ES"/>
          </a:p>
        </p:txBody>
      </p:sp>
      <p:grpSp>
        <p:nvGrpSpPr>
          <p:cNvPr id="30726" name="Group 6"/>
          <p:cNvGrpSpPr>
            <a:grpSpLocks/>
          </p:cNvGrpSpPr>
          <p:nvPr/>
        </p:nvGrpSpPr>
        <p:grpSpPr bwMode="auto">
          <a:xfrm>
            <a:off x="0" y="6019800"/>
            <a:ext cx="7848600" cy="857250"/>
            <a:chOff x="0" y="3792"/>
            <a:chExt cx="4944" cy="540"/>
          </a:xfrm>
        </p:grpSpPr>
        <p:sp>
          <p:nvSpPr>
            <p:cNvPr id="3072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s-ES"/>
            </a:p>
          </p:txBody>
        </p:sp>
        <p:grpSp>
          <p:nvGrpSpPr>
            <p:cNvPr id="30728" name="Group 8"/>
            <p:cNvGrpSpPr>
              <a:grpSpLocks/>
            </p:cNvGrpSpPr>
            <p:nvPr userDrawn="1"/>
          </p:nvGrpSpPr>
          <p:grpSpPr bwMode="auto">
            <a:xfrm>
              <a:off x="2486" y="3792"/>
              <a:ext cx="2458" cy="540"/>
              <a:chOff x="2486" y="3792"/>
              <a:chExt cx="2458" cy="540"/>
            </a:xfrm>
          </p:grpSpPr>
          <p:sp>
            <p:nvSpPr>
              <p:cNvPr id="30729"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s-ES"/>
              </a:p>
            </p:txBody>
          </p:sp>
          <p:sp>
            <p:nvSpPr>
              <p:cNvPr id="3073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s-ES"/>
              </a:p>
            </p:txBody>
          </p:sp>
          <p:sp>
            <p:nvSpPr>
              <p:cNvPr id="3073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s-ES"/>
              </a:p>
            </p:txBody>
          </p:sp>
          <p:sp>
            <p:nvSpPr>
              <p:cNvPr id="3073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s-ES"/>
              </a:p>
            </p:txBody>
          </p:sp>
          <p:sp>
            <p:nvSpPr>
              <p:cNvPr id="3073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s-ES"/>
              </a:p>
            </p:txBody>
          </p:sp>
        </p:grpSp>
        <p:sp>
          <p:nvSpPr>
            <p:cNvPr id="3073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s-ES"/>
            </a:p>
          </p:txBody>
        </p:sp>
      </p:grpSp>
      <p:grpSp>
        <p:nvGrpSpPr>
          <p:cNvPr id="30735" name="Group 15"/>
          <p:cNvGrpSpPr>
            <a:grpSpLocks/>
          </p:cNvGrpSpPr>
          <p:nvPr/>
        </p:nvGrpSpPr>
        <p:grpSpPr bwMode="auto">
          <a:xfrm>
            <a:off x="627063" y="6021388"/>
            <a:ext cx="5684837" cy="849312"/>
            <a:chOff x="395" y="3793"/>
            <a:chExt cx="3581" cy="535"/>
          </a:xfrm>
        </p:grpSpPr>
        <p:sp>
          <p:nvSpPr>
            <p:cNvPr id="30736"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s-ES"/>
            </a:p>
          </p:txBody>
        </p:sp>
        <p:sp>
          <p:nvSpPr>
            <p:cNvPr id="30737"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s-ES"/>
            </a:p>
          </p:txBody>
        </p:sp>
        <p:sp>
          <p:nvSpPr>
            <p:cNvPr id="30738"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s-ES"/>
            </a:p>
          </p:txBody>
        </p:sp>
        <p:sp>
          <p:nvSpPr>
            <p:cNvPr id="30739"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s-ES"/>
            </a:p>
          </p:txBody>
        </p:sp>
        <p:sp>
          <p:nvSpPr>
            <p:cNvPr id="30740"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s-ES"/>
            </a:p>
          </p:txBody>
        </p:sp>
        <p:sp>
          <p:nvSpPr>
            <p:cNvPr id="30741"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s-ES"/>
            </a:p>
          </p:txBody>
        </p:sp>
      </p:grpSp>
      <p:sp>
        <p:nvSpPr>
          <p:cNvPr id="30742"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30743"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0744"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s-ES"/>
          </a:p>
        </p:txBody>
      </p:sp>
      <p:sp>
        <p:nvSpPr>
          <p:cNvPr id="30745"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s-ES"/>
          </a:p>
        </p:txBody>
      </p:sp>
      <p:sp>
        <p:nvSpPr>
          <p:cNvPr id="30746"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83ABC026-E47B-45CB-8F32-918C073BF9A7}"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ES" b="1" dirty="0"/>
              <a:t>MORFOMETRÍA DE UN LAGO</a:t>
            </a:r>
          </a:p>
        </p:txBody>
      </p:sp>
      <p:sp>
        <p:nvSpPr>
          <p:cNvPr id="2051" name="Rectangle 3"/>
          <p:cNvSpPr>
            <a:spLocks noGrp="1" noChangeArrowheads="1"/>
          </p:cNvSpPr>
          <p:nvPr>
            <p:ph type="subTitle" idx="1"/>
          </p:nvPr>
        </p:nvSpPr>
        <p:spPr/>
        <p:txBody>
          <a:bodyPr/>
          <a:lstStyle/>
          <a:p>
            <a:r>
              <a:rPr lang="es-ES"/>
              <a:t>Por: Analy Guamán Galarza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ES"/>
              <a:t>Parámetros morfométricos</a:t>
            </a:r>
          </a:p>
        </p:txBody>
      </p:sp>
      <p:sp>
        <p:nvSpPr>
          <p:cNvPr id="11267" name="Rectangle 3"/>
          <p:cNvSpPr>
            <a:spLocks noGrp="1" noChangeArrowheads="1"/>
          </p:cNvSpPr>
          <p:nvPr>
            <p:ph type="body" idx="1"/>
          </p:nvPr>
        </p:nvSpPr>
        <p:spPr/>
        <p:txBody>
          <a:bodyPr/>
          <a:lstStyle/>
          <a:p>
            <a:pPr algn="just"/>
            <a:r>
              <a:rPr lang="es-ES"/>
              <a:t>La longitud del radio de la línea de la orilla (L) es la circunferencia de un circulo de un área igual al lago:</a:t>
            </a:r>
          </a:p>
          <a:p>
            <a:pPr algn="ctr"/>
            <a:r>
              <a:rPr lang="es-ES"/>
              <a:t>Dl= L/ 2  √ ( π A0 )</a:t>
            </a:r>
          </a:p>
          <a:p>
            <a:pPr algn="just"/>
            <a:r>
              <a:rPr lang="es-ES"/>
              <a:t>Lagos muy circulares como los lagos creados se aproximan al mínimo del desarrollo de la línea en la orilla.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ES"/>
              <a:t>Parámetros morfométricos</a:t>
            </a:r>
          </a:p>
        </p:txBody>
      </p:sp>
      <p:sp>
        <p:nvSpPr>
          <p:cNvPr id="12291" name="Rectangle 3"/>
          <p:cNvSpPr>
            <a:spLocks noGrp="1" noChangeArrowheads="1"/>
          </p:cNvSpPr>
          <p:nvPr>
            <p:ph type="body" idx="1"/>
          </p:nvPr>
        </p:nvSpPr>
        <p:spPr/>
        <p:txBody>
          <a:bodyPr/>
          <a:lstStyle/>
          <a:p>
            <a:r>
              <a:rPr lang="es-EC" b="1"/>
              <a:t>Coordenadas cartesianas</a:t>
            </a:r>
            <a:endParaRPr lang="es-EC"/>
          </a:p>
          <a:p>
            <a:pPr algn="just"/>
            <a:r>
              <a:rPr lang="es-EC"/>
              <a:t>Las coordenadas cartesianas sirven, por una parte, para representar el contorno</a:t>
            </a:r>
          </a:p>
          <a:p>
            <a:pPr algn="just"/>
            <a:r>
              <a:rPr lang="es-EC"/>
              <a:t>del lago,como datos de entrada para calcular la dimensión fractal y los coeficientes de Fourier. </a:t>
            </a:r>
            <a:endParaRPr 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s-ES"/>
              <a:t>Parámetros morfométricos</a:t>
            </a:r>
          </a:p>
        </p:txBody>
      </p:sp>
      <p:sp>
        <p:nvSpPr>
          <p:cNvPr id="32771" name="Rectangle 3"/>
          <p:cNvSpPr>
            <a:spLocks noGrp="1" noChangeArrowheads="1"/>
          </p:cNvSpPr>
          <p:nvPr>
            <p:ph type="body" idx="1"/>
          </p:nvPr>
        </p:nvSpPr>
        <p:spPr/>
        <p:txBody>
          <a:bodyPr/>
          <a:lstStyle/>
          <a:p>
            <a:pPr>
              <a:lnSpc>
                <a:spcPct val="80000"/>
              </a:lnSpc>
            </a:pPr>
            <a:r>
              <a:rPr lang="es-EC" sz="2800" b="1"/>
              <a:t>Definición del contorno de un lago</a:t>
            </a:r>
            <a:endParaRPr lang="es-EC" sz="2800"/>
          </a:p>
          <a:p>
            <a:pPr algn="just">
              <a:lnSpc>
                <a:spcPct val="80000"/>
              </a:lnSpc>
            </a:pPr>
            <a:r>
              <a:rPr lang="es-EC" sz="2800"/>
              <a:t>Se utiliza la línea en el mapa, o en la batimetría, como representación de la costa o límite del lago. Cuanto menor sea la pendiente de la franja litoral de un lago, mayor es, la probabilidad de que pequeñas variaciones en el nivel de la superficie del agua del lago lleguen a traducirse en cambios significativos en el tamaño y la forma de su contorno; esto hace que el contorno se aparte de la línea ideal para convertirse de hecho en una franja más o menos extensa, y variable en el tiempo.</a:t>
            </a:r>
            <a:endParaRPr lang="es-E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s-ES"/>
          </a:p>
        </p:txBody>
      </p:sp>
      <p:pic>
        <p:nvPicPr>
          <p:cNvPr id="13316" name="Picture 4"/>
          <p:cNvPicPr>
            <a:picLocks noChangeAspect="1" noChangeArrowheads="1"/>
          </p:cNvPicPr>
          <p:nvPr>
            <p:ph type="body" idx="1"/>
          </p:nvPr>
        </p:nvPicPr>
        <p:blipFill>
          <a:blip r:embed="rId2"/>
          <a:srcRect/>
          <a:stretch>
            <a:fillRect/>
          </a:stretch>
        </p:blipFill>
        <p:spPr>
          <a:xfrm>
            <a:off x="2051050" y="0"/>
            <a:ext cx="5648325" cy="6524625"/>
          </a:xfr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s-ES"/>
          </a:p>
        </p:txBody>
      </p:sp>
      <p:sp>
        <p:nvSpPr>
          <p:cNvPr id="15363" name="Rectangle 3"/>
          <p:cNvSpPr>
            <a:spLocks noGrp="1" noChangeArrowheads="1"/>
          </p:cNvSpPr>
          <p:nvPr>
            <p:ph type="body" idx="1"/>
          </p:nvPr>
        </p:nvSpPr>
        <p:spPr>
          <a:xfrm>
            <a:off x="539750" y="2060575"/>
            <a:ext cx="8229600" cy="4525963"/>
          </a:xfrm>
        </p:spPr>
        <p:txBody>
          <a:bodyPr/>
          <a:lstStyle/>
          <a:p>
            <a:r>
              <a:rPr lang="es-ES" sz="15000"/>
              <a:t>Gracias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a:t>Introducción:</a:t>
            </a:r>
          </a:p>
        </p:txBody>
      </p:sp>
      <p:sp>
        <p:nvSpPr>
          <p:cNvPr id="3075" name="Rectangle 3"/>
          <p:cNvSpPr>
            <a:spLocks noGrp="1" noChangeArrowheads="1"/>
          </p:cNvSpPr>
          <p:nvPr>
            <p:ph type="body" idx="1"/>
          </p:nvPr>
        </p:nvSpPr>
        <p:spPr/>
        <p:txBody>
          <a:bodyPr/>
          <a:lstStyle/>
          <a:p>
            <a:pPr algn="just"/>
            <a:r>
              <a:rPr lang="es-ES"/>
              <a:t>La morfología que presenta un lago varía dependiendo de las características físicas, químicas y los parámetros biológicos.</a:t>
            </a:r>
          </a:p>
          <a:p>
            <a:pPr algn="just"/>
            <a:r>
              <a:rPr lang="es-ES"/>
              <a:t>Formas son muy variadas.</a:t>
            </a:r>
          </a:p>
          <a:p>
            <a:pPr algn="just"/>
            <a:r>
              <a:rPr lang="es-ES"/>
              <a:t>Reflejan su origen; movimientos de agua tuvieron efecto, carga de los materiales de los lugares circundantes.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s-ES"/>
              <a:t>Parámetros morfométricos </a:t>
            </a:r>
          </a:p>
        </p:txBody>
      </p:sp>
      <p:sp>
        <p:nvSpPr>
          <p:cNvPr id="4099" name="Rectangle 3"/>
          <p:cNvSpPr>
            <a:spLocks noGrp="1" noChangeArrowheads="1"/>
          </p:cNvSpPr>
          <p:nvPr>
            <p:ph type="body" idx="1"/>
          </p:nvPr>
        </p:nvSpPr>
        <p:spPr/>
        <p:txBody>
          <a:bodyPr/>
          <a:lstStyle/>
          <a:p>
            <a:pPr algn="just"/>
            <a:r>
              <a:rPr lang="es-ES"/>
              <a:t>Estos parámetros describen la form y  características físicas de un lago.</a:t>
            </a:r>
          </a:p>
          <a:p>
            <a:pPr algn="just"/>
            <a:r>
              <a:rPr lang="es-ES"/>
              <a:t>Longitud máxima, Área, Volumen, profundidad máxima, media y relativa, línea costera o de orilla, línea costera del medio ambiente, Ancho máximo. </a:t>
            </a:r>
          </a:p>
          <a:p>
            <a:pPr algn="just"/>
            <a:r>
              <a:rPr lang="es-ES"/>
              <a:t>Mapa batimétrico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ES"/>
              <a:t>Parámetros morfométricos</a:t>
            </a:r>
          </a:p>
        </p:txBody>
      </p:sp>
      <p:sp>
        <p:nvSpPr>
          <p:cNvPr id="5123" name="Rectangle 3"/>
          <p:cNvSpPr>
            <a:spLocks noGrp="1" noChangeArrowheads="1"/>
          </p:cNvSpPr>
          <p:nvPr>
            <p:ph type="body" idx="1"/>
          </p:nvPr>
        </p:nvSpPr>
        <p:spPr/>
        <p:txBody>
          <a:bodyPr/>
          <a:lstStyle/>
          <a:p>
            <a:r>
              <a:rPr lang="es-ES" sz="3600" b="1"/>
              <a:t>Longitud Máxima (l):</a:t>
            </a:r>
            <a:endParaRPr lang="es-ES" sz="3600"/>
          </a:p>
          <a:p>
            <a:pPr algn="just"/>
            <a:r>
              <a:rPr lang="es-ES" sz="3600"/>
              <a:t>Es la distancia de la superficie de un lago entre los puntos más distantes de la orilla. </a:t>
            </a:r>
          </a:p>
          <a:p>
            <a:pPr algn="just"/>
            <a:r>
              <a:rPr lang="es-ES" sz="3600"/>
              <a:t>Viento va interactuar con el lago sin la participación de la tierra.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
              <a:t>Parámetros morfométricos</a:t>
            </a:r>
          </a:p>
        </p:txBody>
      </p:sp>
      <p:sp>
        <p:nvSpPr>
          <p:cNvPr id="6147" name="Rectangle 3"/>
          <p:cNvSpPr>
            <a:spLocks noGrp="1" noChangeArrowheads="1"/>
          </p:cNvSpPr>
          <p:nvPr>
            <p:ph type="body" idx="1"/>
          </p:nvPr>
        </p:nvSpPr>
        <p:spPr/>
        <p:txBody>
          <a:bodyPr/>
          <a:lstStyle/>
          <a:p>
            <a:r>
              <a:rPr lang="es-ES" b="1"/>
              <a:t>Ancho Máximo ( b ):</a:t>
            </a:r>
          </a:p>
          <a:p>
            <a:pPr>
              <a:buFontTx/>
              <a:buNone/>
            </a:pPr>
            <a:endParaRPr lang="es-ES"/>
          </a:p>
          <a:p>
            <a:pPr algn="just"/>
            <a:r>
              <a:rPr lang="es-ES"/>
              <a:t>Es la distancia máxima de la superficie de un lago a un ángulo recto de la línea entre  las costas. La medida del ancho b es igual al área dividida para la longitud máxima. b=A/1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
              <a:t>Parámetros morfométricos</a:t>
            </a:r>
          </a:p>
        </p:txBody>
      </p:sp>
      <p:sp>
        <p:nvSpPr>
          <p:cNvPr id="7171" name="Rectangle 3"/>
          <p:cNvSpPr>
            <a:spLocks noGrp="1" noChangeArrowheads="1"/>
          </p:cNvSpPr>
          <p:nvPr>
            <p:ph type="body" idx="1"/>
          </p:nvPr>
        </p:nvSpPr>
        <p:spPr/>
        <p:txBody>
          <a:bodyPr/>
          <a:lstStyle/>
          <a:p>
            <a:r>
              <a:rPr lang="es-ES" b="1"/>
              <a:t>Área ( A ):</a:t>
            </a:r>
            <a:endParaRPr lang="es-ES"/>
          </a:p>
          <a:p>
            <a:r>
              <a:rPr lang="es-ES"/>
              <a:t>El área de la superficie y cada contorno de la profundidad z es mejor determinarla por integración digital o polimetría.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
              <a:t>Parámetros morfométricos</a:t>
            </a:r>
          </a:p>
        </p:txBody>
      </p:sp>
      <p:sp>
        <p:nvSpPr>
          <p:cNvPr id="8195" name="Rectangle 3"/>
          <p:cNvSpPr>
            <a:spLocks noGrp="1" noChangeArrowheads="1"/>
          </p:cNvSpPr>
          <p:nvPr>
            <p:ph type="body" idx="1"/>
          </p:nvPr>
        </p:nvSpPr>
        <p:spPr/>
        <p:txBody>
          <a:bodyPr/>
          <a:lstStyle/>
          <a:p>
            <a:r>
              <a:rPr lang="es-ES" b="1"/>
              <a:t>Volumen ( V ):</a:t>
            </a:r>
            <a:endParaRPr lang="es-ES"/>
          </a:p>
          <a:p>
            <a:pPr algn="just"/>
            <a:r>
              <a:rPr lang="es-ES"/>
              <a:t>Es la integración de las áreas de cada estratos a profundidades de la superficie en el punto de profundidad máxima. </a:t>
            </a:r>
          </a:p>
          <a:p>
            <a:pPr algn="just"/>
            <a:endParaRPr lang="es-ES"/>
          </a:p>
          <a:p>
            <a:pPr algn="ctr"/>
            <a:r>
              <a:rPr lang="es-ES"/>
              <a:t>V= h/3 (A1 + A2 +  √A1A2)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
              <a:t>Parámetros morfométricos</a:t>
            </a:r>
          </a:p>
        </p:txBody>
      </p:sp>
      <p:sp>
        <p:nvSpPr>
          <p:cNvPr id="9219" name="Rectangle 3"/>
          <p:cNvSpPr>
            <a:spLocks noGrp="1" noChangeArrowheads="1"/>
          </p:cNvSpPr>
          <p:nvPr>
            <p:ph type="body" idx="1"/>
          </p:nvPr>
        </p:nvSpPr>
        <p:spPr/>
        <p:txBody>
          <a:bodyPr/>
          <a:lstStyle/>
          <a:p>
            <a:pPr>
              <a:lnSpc>
                <a:spcPct val="90000"/>
              </a:lnSpc>
            </a:pPr>
            <a:r>
              <a:rPr lang="es-ES" sz="2800" b="1"/>
              <a:t>Profundidad  Maxima Zm:</a:t>
            </a:r>
            <a:r>
              <a:rPr lang="es-ES" sz="2800"/>
              <a:t> </a:t>
            </a:r>
          </a:p>
          <a:p>
            <a:pPr algn="just">
              <a:lnSpc>
                <a:spcPct val="90000"/>
              </a:lnSpc>
            </a:pPr>
            <a:r>
              <a:rPr lang="es-ES" sz="2800"/>
              <a:t>Es la mayor profundidad de un lago</a:t>
            </a:r>
            <a:endParaRPr lang="es-ES" sz="2800" b="1"/>
          </a:p>
          <a:p>
            <a:pPr algn="just">
              <a:lnSpc>
                <a:spcPct val="90000"/>
              </a:lnSpc>
            </a:pPr>
            <a:r>
              <a:rPr lang="es-ES" sz="2800" b="1"/>
              <a:t>Profundidad media Z</a:t>
            </a:r>
            <a:r>
              <a:rPr lang="es-ES" sz="2800"/>
              <a:t>: el volumen dividido para el area de superficie.</a:t>
            </a:r>
          </a:p>
          <a:p>
            <a:pPr algn="ctr">
              <a:lnSpc>
                <a:spcPct val="90000"/>
              </a:lnSpc>
            </a:pPr>
            <a:r>
              <a:rPr lang="es-ES" sz="2800"/>
              <a:t>Z = V/A</a:t>
            </a:r>
            <a:endParaRPr lang="es-ES" sz="2800" b="1"/>
          </a:p>
          <a:p>
            <a:pPr algn="just">
              <a:lnSpc>
                <a:spcPct val="90000"/>
              </a:lnSpc>
            </a:pPr>
            <a:r>
              <a:rPr lang="es-ES" sz="2800" b="1"/>
              <a:t>Profundidad relativa</a:t>
            </a:r>
            <a:r>
              <a:rPr lang="es-ES" sz="2800"/>
              <a:t> </a:t>
            </a:r>
            <a:r>
              <a:rPr lang="es-ES" sz="2800" b="1"/>
              <a:t>Zr</a:t>
            </a:r>
            <a:r>
              <a:rPr lang="es-ES" sz="2800"/>
              <a:t>: el radio de la profundidad maxima como un porcentaje de diámetro de la media en la superficie de de un lago, expresado como porcentaje.</a:t>
            </a:r>
          </a:p>
          <a:p>
            <a:pPr algn="ctr">
              <a:lnSpc>
                <a:spcPct val="90000"/>
              </a:lnSpc>
            </a:pPr>
            <a:r>
              <a:rPr lang="es-ES" sz="2800"/>
              <a:t>Zr =  ( 50 Zm √ π ) / √A0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s-ES"/>
          </a:p>
        </p:txBody>
      </p:sp>
      <p:sp>
        <p:nvSpPr>
          <p:cNvPr id="10243" name="Rectangle 3"/>
          <p:cNvSpPr>
            <a:spLocks noGrp="1" noChangeArrowheads="1"/>
          </p:cNvSpPr>
          <p:nvPr>
            <p:ph type="body" idx="1"/>
          </p:nvPr>
        </p:nvSpPr>
        <p:spPr/>
        <p:txBody>
          <a:bodyPr/>
          <a:lstStyle/>
          <a:p>
            <a:pPr>
              <a:lnSpc>
                <a:spcPct val="90000"/>
              </a:lnSpc>
            </a:pPr>
            <a:r>
              <a:rPr lang="es-ES" b="1"/>
              <a:t>Linea de Orilla:</a:t>
            </a:r>
            <a:endParaRPr lang="es-ES"/>
          </a:p>
          <a:p>
            <a:pPr algn="just">
              <a:lnSpc>
                <a:spcPct val="90000"/>
              </a:lnSpc>
            </a:pPr>
            <a:r>
              <a:rPr lang="es-ES"/>
              <a:t>La intersección de la tierra permanente con el agua es constantemente cerca en la mayoría de los lagos naturales, esto puede fluctuar.</a:t>
            </a:r>
          </a:p>
          <a:p>
            <a:pPr algn="just">
              <a:lnSpc>
                <a:spcPct val="90000"/>
              </a:lnSpc>
            </a:pPr>
            <a:r>
              <a:rPr lang="es-ES"/>
              <a:t>  La longitud de la línea de la orilla puede ser determinada directamente o con la medición de mapas ( cartómetro o rotómetro ).</a:t>
            </a:r>
          </a:p>
        </p:txBody>
      </p:sp>
    </p:spTree>
  </p:cSld>
  <p:clrMapOvr>
    <a:masterClrMapping/>
  </p:clrMapOvr>
</p:sld>
</file>

<file path=ppt/theme/theme1.xml><?xml version="1.0" encoding="utf-8"?>
<a:theme xmlns:a="http://schemas.openxmlformats.org/drawingml/2006/main" name="Cumbre">
  <a:themeElements>
    <a:clrScheme name="Cumbr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Cumb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mbre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Cumbre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Cumbre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Cumbre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Cumbr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umbre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Cumbre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Cumbre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Cumbre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76</TotalTime>
  <Words>568</Words>
  <Application>Microsoft Office PowerPoint</Application>
  <PresentationFormat>Presentación en pantalla (4:3)</PresentationFormat>
  <Paragraphs>48</Paragraphs>
  <Slides>14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Wingdings</vt:lpstr>
      <vt:lpstr>Cumbre</vt:lpstr>
      <vt:lpstr>MORFOMETRÍA DE UN LAGO</vt:lpstr>
      <vt:lpstr>Introducción:</vt:lpstr>
      <vt:lpstr>Parámetros morfométricos </vt:lpstr>
      <vt:lpstr>Parámetros morfométricos</vt:lpstr>
      <vt:lpstr>Parámetros morfométricos</vt:lpstr>
      <vt:lpstr>Parámetros morfométricos</vt:lpstr>
      <vt:lpstr>Parámetros morfométricos</vt:lpstr>
      <vt:lpstr>Parámetros morfométricos</vt:lpstr>
      <vt:lpstr>Diapositiva 9</vt:lpstr>
      <vt:lpstr>Parámetros morfométricos</vt:lpstr>
      <vt:lpstr>Parámetros morfométricos</vt:lpstr>
      <vt:lpstr>Parámetros morfométricos</vt:lpstr>
      <vt:lpstr>Diapositiva 13</vt:lpstr>
      <vt:lpstr>Diapositiva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MORFOMETRÍA DE UN LAGO</dc:title>
  <dc:creator>WinXp2</dc:creator>
  <cp:lastModifiedBy>Administrador</cp:lastModifiedBy>
  <cp:revision>4</cp:revision>
  <dcterms:created xsi:type="dcterms:W3CDTF">2007-11-29T11:50:22Z</dcterms:created>
  <dcterms:modified xsi:type="dcterms:W3CDTF">2009-07-30T18:02:26Z</dcterms:modified>
</cp:coreProperties>
</file>