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89D32A-0B6C-4E57-9961-959C3EBB88B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464A8-3FED-4185-A869-A7F4D57D4CB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FB601-EEA1-499D-BB86-A2D9B674FC9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7C07422-B008-414D-BE2A-43B4C0621C5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0579DB-A087-4650-BC67-9B2A6D197F2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165C93-BAC5-4575-B196-09F7ED85770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439B1-7C36-45D7-9CE4-196325BCA9B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5E639-E668-4454-A02C-66E0DAE6DC9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D3F17-3AC9-4D5D-9C4F-3F53237D279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519F7-056F-4541-BAB7-52D8AA6C0B0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40E0F-7759-4802-A636-952B8356364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62296-89AA-4020-A78F-D2D7F6CDB20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0C5AA-DD7D-4727-AB18-1A3F975997C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DFDBB-0413-4363-8480-E69F91C47AE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4B82DF-A6F9-42D0-B428-96FE7B98CB1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Hoja_de_c_lculo_de_Microsoft_Office_Excel_97-20031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Hoja_de_c_lculo_de_Microsoft_Office_Excel_97-200317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8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Hoja_de_c_lculo_de_Microsoft_Office_Excel_97-200319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Hoja_de_c_lculo_de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Hoja_de_c_lculo_de_Microsoft_Office_Excel_97-20036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Hoja_de_c_lculo_de_Microsoft_Office_Excel_97-20038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9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Hoja_de_c_lculo_de_Microsoft_Office_Excel_97-200310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Hoja_de_c_lculo_de_Microsoft_Office_Excel_97-20031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Calidad de Agua del Estero Salado</a:t>
            </a:r>
            <a:r>
              <a:rPr lang="es-ES" dirty="0"/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83063" y="5949950"/>
            <a:ext cx="4960937" cy="700088"/>
          </a:xfrm>
        </p:spPr>
        <p:txBody>
          <a:bodyPr/>
          <a:lstStyle/>
          <a:p>
            <a:r>
              <a:rPr lang="es-ES"/>
              <a:t>Andrés Avilés V.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Nitrato</a:t>
            </a:r>
            <a:r>
              <a:rPr lang="es-ES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65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/>
              <a:t>En flujo, el lo que se refiere al ión nitrato, las variaciones entre aguas superficiales y las de fondo no son significativas, pero también conservándose el esquema de que las aguas de fondo se presentan con concentraciones más elevadas que las de superficie </a:t>
            </a:r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4787900" y="2420938"/>
          <a:ext cx="4038600" cy="2132012"/>
        </p:xfrm>
        <a:graphic>
          <a:graphicData uri="http://schemas.openxmlformats.org/presentationml/2006/ole">
            <p:oleObj spid="_x0000_s27657" name="Hoja de cálculo" r:id="rId3" imgW="4238549" imgH="22384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Fosfato</a:t>
            </a:r>
            <a:r>
              <a:rPr lang="es-ES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0997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El Comportamiento de fosfato entre las aguas superficiales y las de fondo es similar a los otros nutrientes, ya que se observa que las más altas concentraciones aparecen en aguas de fondo 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787900" y="1484313"/>
          <a:ext cx="3382963" cy="2008187"/>
        </p:xfrm>
        <a:graphic>
          <a:graphicData uri="http://schemas.openxmlformats.org/presentationml/2006/ole">
            <p:oleObj spid="_x0000_s29701" name="Hoja de cálculo" r:id="rId3" imgW="4248302" imgH="2190902" progId="Excel.Sheet.8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859338" y="3716338"/>
          <a:ext cx="3241675" cy="1909762"/>
        </p:xfrm>
        <a:graphic>
          <a:graphicData uri="http://schemas.openxmlformats.org/presentationml/2006/ole">
            <p:oleObj spid="_x0000_s29702" name="Hoja de cálculo" r:id="rId4" imgW="4267200" imgH="21909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Silicato</a:t>
            </a:r>
            <a:r>
              <a:rPr lang="es-ES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27463" cy="4492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El silicato, se presenta también con similar esquema de distribución ya que se observa mayor concentración en aguas de fondo , también es evidente que las más elevadas concentraciones se orientan hacia aguas cercanas a la ciudad de Guayaquil 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5003800" y="1971675"/>
          <a:ext cx="3600450" cy="1984375"/>
        </p:xfrm>
        <a:graphic>
          <a:graphicData uri="http://schemas.openxmlformats.org/presentationml/2006/ole">
            <p:oleObj spid="_x0000_s30725" name="Hoja de cálculo" r:id="rId3" imgW="4238549" imgH="2219249" progId="Excel.Sheet.8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5003800" y="4098925"/>
          <a:ext cx="3529013" cy="1944688"/>
        </p:xfrm>
        <a:graphic>
          <a:graphicData uri="http://schemas.openxmlformats.org/presentationml/2006/ole">
            <p:oleObj spid="_x0000_s30726" name="Hoja de cálculo" r:id="rId4" imgW="4238549" imgH="219090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Clorofila "a"</a:t>
            </a:r>
            <a:r>
              <a:rPr lang="es-ES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4330700" cy="4718050"/>
          </a:xfrm>
        </p:spPr>
        <p:txBody>
          <a:bodyPr/>
          <a:lstStyle/>
          <a:p>
            <a:r>
              <a:rPr lang="es-ES"/>
              <a:t>En Julio 1998, las concentraciones de clorofila "a" fueron variables en superficie, medio y fondo en las riberas este y oeste.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268413"/>
            <a:ext cx="3981450" cy="497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Parámetros microbiológicos</a:t>
            </a:r>
            <a:r>
              <a:rPr lang="es-ES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2400"/>
              <a:t>En lo que se refiere a parámetros microbiológicos los resultados de coliformes fecales y totales del Estero Salado, si se toma como criterio de referencia 1000 NMP/100ml de coliformes totales, más del 50% se encuentran sobre ese nivel 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973263"/>
          <a:ext cx="4038600" cy="1816100"/>
        </p:xfrm>
        <a:graphic>
          <a:graphicData uri="http://schemas.openxmlformats.org/presentationml/2006/ole">
            <p:oleObj spid="_x0000_s32772" name="Hoja de cálculo" r:id="rId3" imgW="6057900" imgH="2162251" progId="Excel.Sheet.8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643438" y="3860800"/>
          <a:ext cx="4038600" cy="1847850"/>
        </p:xfrm>
        <a:graphic>
          <a:graphicData uri="http://schemas.openxmlformats.org/presentationml/2006/ole">
            <p:oleObj spid="_x0000_s32774" name="Hoja de cálculo" r:id="rId4" imgW="6048451" imgH="21528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Metales pesados</a:t>
            </a:r>
            <a:r>
              <a:rPr lang="es-ES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/>
              <a:t>PLOMO</a:t>
            </a:r>
          </a:p>
          <a:p>
            <a:pPr>
              <a:buFont typeface="Wingdings" pitchFamily="2" charset="2"/>
              <a:buNone/>
            </a:pPr>
            <a:endParaRPr lang="es-ES" b="1"/>
          </a:p>
          <a:p>
            <a:r>
              <a:rPr lang="es-ES" b="1"/>
              <a:t> ARSENICO</a:t>
            </a:r>
          </a:p>
          <a:p>
            <a:pPr>
              <a:buFont typeface="Wingdings" pitchFamily="2" charset="2"/>
              <a:buNone/>
            </a:pPr>
            <a:endParaRPr lang="es-ES" b="1"/>
          </a:p>
          <a:p>
            <a:r>
              <a:rPr lang="es-ES" b="1"/>
              <a:t>SELENIO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/>
              <a:t>PLOMO, ARSENICO Y SELENIO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A lo largo de las estaciones del río y considerando el período de mareas, Plomo, Arsénico y Selenio se presentan con valores inferiores a 0.06, 0.002 y 0.002 ppm respectivamente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/>
              <a:t/>
            </a:r>
            <a:br>
              <a:rPr lang="es-ES" sz="4000" b="1"/>
            </a:br>
            <a:r>
              <a:rPr lang="es-ES" sz="4000" b="1"/>
              <a:t>Contenido referencial según Estándares de la OIEA (mg/l), según Fleming</a:t>
            </a:r>
          </a:p>
        </p:txBody>
      </p:sp>
      <p:graphicFrame>
        <p:nvGraphicFramePr>
          <p:cNvPr id="38097" name="Group 209"/>
          <p:cNvGraphicFramePr>
            <a:graphicFrameLocks noGrp="1"/>
          </p:cNvGraphicFramePr>
          <p:nvPr>
            <p:ph idx="1"/>
          </p:nvPr>
        </p:nvGraphicFramePr>
        <p:xfrm>
          <a:off x="1331913" y="2636838"/>
          <a:ext cx="6994525" cy="3349625"/>
        </p:xfrm>
        <a:graphic>
          <a:graphicData uri="http://schemas.openxmlformats.org/drawingml/2006/table">
            <a:tbl>
              <a:tblPr/>
              <a:tblGrid>
                <a:gridCol w="1398587"/>
                <a:gridCol w="1398588"/>
                <a:gridCol w="1400175"/>
                <a:gridCol w="1398587"/>
                <a:gridCol w="1398588"/>
              </a:tblGrid>
              <a:tr h="1301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ESTUARIO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LITORAL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 ABIERTO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0.00011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0.000027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0.000012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0.0195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0.01-0.02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0.00002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/>
              <a:t>Registro Oficial No 204 (05.06.89)</a:t>
            </a:r>
            <a:r>
              <a:rPr lang="es-ES" sz="4000"/>
              <a:t> </a:t>
            </a:r>
          </a:p>
        </p:txBody>
      </p:sp>
      <p:graphicFrame>
        <p:nvGraphicFramePr>
          <p:cNvPr id="41084" name="Group 124"/>
          <p:cNvGraphicFramePr>
            <a:graphicFrameLocks noGrp="1"/>
          </p:cNvGraphicFramePr>
          <p:nvPr>
            <p:ph idx="1"/>
          </p:nvPr>
        </p:nvGraphicFramePr>
        <p:xfrm>
          <a:off x="1116013" y="1484313"/>
          <a:ext cx="6994525" cy="3422650"/>
        </p:xfrm>
        <a:graphic>
          <a:graphicData uri="http://schemas.openxmlformats.org/drawingml/2006/table">
            <a:tbl>
              <a:tblPr/>
              <a:tblGrid>
                <a:gridCol w="1398587"/>
                <a:gridCol w="1398588"/>
                <a:gridCol w="1400175"/>
                <a:gridCol w="1398587"/>
                <a:gridCol w="1398588"/>
              </a:tblGrid>
              <a:tr h="1366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Consumo humano y doméstico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Fuente de abastecimiento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Agrícola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Pecuario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86" name="Rectangle 126"/>
          <p:cNvSpPr>
            <a:spLocks noChangeArrowheads="1"/>
          </p:cNvSpPr>
          <p:nvPr/>
        </p:nvSpPr>
        <p:spPr bwMode="auto">
          <a:xfrm>
            <a:off x="1476375" y="5300663"/>
            <a:ext cx="64436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b="1"/>
              <a:t>Comparando con normas de agua que el contenido de Pb, As, y Se, se hallan en el limite permisible en aguas de consumo humano.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/>
              <a:t>Calidad de Agua del Estero Salado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Las aguas del Estero Salado se caracterizan por tener una elevada turbiedad y color, con un alto contenido de sólidos suspendidos y disueltos. El pH en promedio supera ligeramente el punto neutro. El contenido de oxigeno disuelto resulta casi siempre alrededor del punto crítico para la supervivencia de los peces y en ciertos puntos del estero las condiciones son anóxicas (ausencia total de oxigeno disuelto), no permitiendo el desarrollo del plancton. Además de presentar trazas de hidrocarburos, pesticidas y contenido de metales pesados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Parámetros químicos</a:t>
            </a:r>
            <a:r>
              <a:rPr lang="es-ES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2800" b="1"/>
              <a:t>Temperatura</a:t>
            </a:r>
          </a:p>
          <a:p>
            <a:pPr>
              <a:lnSpc>
                <a:spcPct val="80000"/>
              </a:lnSpc>
            </a:pPr>
            <a:r>
              <a:rPr lang="es-ES" sz="2800" b="1"/>
              <a:t>Salinidad</a:t>
            </a:r>
            <a:r>
              <a:rPr lang="es-ES" sz="2800"/>
              <a:t> </a:t>
            </a:r>
          </a:p>
          <a:p>
            <a:pPr>
              <a:lnSpc>
                <a:spcPct val="80000"/>
              </a:lnSpc>
            </a:pPr>
            <a:r>
              <a:rPr lang="es-ES" sz="2800" b="1"/>
              <a:t>Oxigeno disuelto</a:t>
            </a:r>
            <a:r>
              <a:rPr lang="es-ES" sz="2800"/>
              <a:t> </a:t>
            </a:r>
          </a:p>
          <a:p>
            <a:pPr>
              <a:lnSpc>
                <a:spcPct val="80000"/>
              </a:lnSpc>
            </a:pPr>
            <a:r>
              <a:rPr lang="es-ES" sz="2800" b="1"/>
              <a:t>DBO</a:t>
            </a:r>
            <a:r>
              <a:rPr lang="es-ES" sz="2800"/>
              <a:t> </a:t>
            </a:r>
          </a:p>
          <a:p>
            <a:pPr>
              <a:lnSpc>
                <a:spcPct val="80000"/>
              </a:lnSpc>
            </a:pPr>
            <a:r>
              <a:rPr lang="es-ES" sz="2800" b="1"/>
              <a:t>pH</a:t>
            </a:r>
            <a:r>
              <a:rPr lang="es-ES" sz="2800"/>
              <a:t> </a:t>
            </a:r>
          </a:p>
          <a:p>
            <a:pPr>
              <a:lnSpc>
                <a:spcPct val="80000"/>
              </a:lnSpc>
            </a:pPr>
            <a:r>
              <a:rPr lang="es-ES" sz="2800" b="1"/>
              <a:t>Nitrito</a:t>
            </a:r>
            <a:r>
              <a:rPr lang="es-ES" sz="2800"/>
              <a:t> </a:t>
            </a:r>
          </a:p>
          <a:p>
            <a:pPr>
              <a:lnSpc>
                <a:spcPct val="80000"/>
              </a:lnSpc>
            </a:pPr>
            <a:r>
              <a:rPr lang="es-ES" sz="2800" b="1"/>
              <a:t>Nitrato</a:t>
            </a:r>
            <a:r>
              <a:rPr lang="es-ES" sz="2800"/>
              <a:t> </a:t>
            </a:r>
          </a:p>
          <a:p>
            <a:pPr>
              <a:lnSpc>
                <a:spcPct val="80000"/>
              </a:lnSpc>
            </a:pPr>
            <a:r>
              <a:rPr lang="es-ES" sz="2800" b="1"/>
              <a:t>Fosfato</a:t>
            </a:r>
            <a:r>
              <a:rPr lang="es-ES" sz="2800"/>
              <a:t> </a:t>
            </a:r>
          </a:p>
          <a:p>
            <a:pPr>
              <a:lnSpc>
                <a:spcPct val="80000"/>
              </a:lnSpc>
            </a:pPr>
            <a:r>
              <a:rPr lang="es-ES" sz="2800" b="1"/>
              <a:t>Silicato</a:t>
            </a:r>
            <a:r>
              <a:rPr lang="es-ES" sz="2800"/>
              <a:t> </a:t>
            </a:r>
          </a:p>
          <a:p>
            <a:pPr>
              <a:lnSpc>
                <a:spcPct val="80000"/>
              </a:lnSpc>
            </a:pPr>
            <a:r>
              <a:rPr lang="es-ES" sz="2800" b="1"/>
              <a:t>Clorofila "a"</a:t>
            </a:r>
            <a:r>
              <a:rPr lang="es-ES" sz="2800"/>
              <a:t> </a:t>
            </a:r>
          </a:p>
          <a:p>
            <a:pPr>
              <a:lnSpc>
                <a:spcPct val="80000"/>
              </a:lnSpc>
            </a:pPr>
            <a:endParaRPr lang="es-E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Temperatura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/>
              <a:t>No se observa variaciones  significativas entre la temperatura de las aguas superficiales y las de fondo en flujo </a:t>
            </a:r>
          </a:p>
          <a:p>
            <a:endParaRPr lang="es-ES" sz="280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646238"/>
          <a:ext cx="4037013" cy="2095500"/>
        </p:xfrm>
        <a:graphic>
          <a:graphicData uri="http://schemas.openxmlformats.org/presentationml/2006/ole">
            <p:oleObj spid="_x0000_s9220" name="Hoja de cálculo" r:id="rId3" imgW="4257751" imgH="2209800" progId="Excel.Sheet.8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648200" y="4000500"/>
          <a:ext cx="4038600" cy="2070100"/>
        </p:xfrm>
        <a:graphic>
          <a:graphicData uri="http://schemas.openxmlformats.org/presentationml/2006/ole">
            <p:oleObj spid="_x0000_s9222" name="Hoja de cálculo" r:id="rId4" imgW="4219651" imgH="21622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Salinidad</a:t>
            </a:r>
            <a:r>
              <a:rPr lang="es-ES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/>
              <a:t>En lo que se refiere a salinidad, la que aparece en rangos adecuados para aguas estuarinas, similar a lo que se detectó en la temperatura 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716463" y="1412875"/>
          <a:ext cx="4037012" cy="2112963"/>
        </p:xfrm>
        <a:graphic>
          <a:graphicData uri="http://schemas.openxmlformats.org/presentationml/2006/ole">
            <p:oleObj spid="_x0000_s12292" name="Hoja de cálculo" r:id="rId3" imgW="4276649" imgH="2238451" progId="Excel.Sheet.8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787900" y="3573463"/>
          <a:ext cx="3887788" cy="2189162"/>
        </p:xfrm>
        <a:graphic>
          <a:graphicData uri="http://schemas.openxmlformats.org/presentationml/2006/ole">
            <p:oleObj spid="_x0000_s12294" name="Hoja de cálculo" r:id="rId4" imgW="4162349" imgH="246705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Oxigeno disuelto</a:t>
            </a:r>
            <a:r>
              <a:rPr lang="es-E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400"/>
              <a:t>no se observa marcada influencia de la profundidad sobre la concentración de oxígeno disuelto; por otra parte, se evidencia en este caso el aporte de aguas provenientes del exterior del estero con concentraciones algo más elevadas.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644650"/>
          <a:ext cx="4038600" cy="2100263"/>
        </p:xfrm>
        <a:graphic>
          <a:graphicData uri="http://schemas.openxmlformats.org/presentationml/2006/ole">
            <p:oleObj spid="_x0000_s15364" name="Hoja de cálculo" r:id="rId3" imgW="4286402" imgH="2229002" progId="Excel.Sheet.8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648200" y="4000500"/>
          <a:ext cx="4038600" cy="2070100"/>
        </p:xfrm>
        <a:graphic>
          <a:graphicData uri="http://schemas.openxmlformats.org/presentationml/2006/ole">
            <p:oleObj spid="_x0000_s15366" name="Hoja de cálculo" r:id="rId4" imgW="4219651" imgH="216225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DBO</a:t>
            </a:r>
            <a:r>
              <a:rPr lang="es-ES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/>
              <a:t>Análisis de la demanda biológica de oxígeno en flujo indica que existe un mayor consumo de este parámetro en aguas de fondo 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646238"/>
          <a:ext cx="4038600" cy="2097087"/>
        </p:xfrm>
        <a:graphic>
          <a:graphicData uri="http://schemas.openxmlformats.org/presentationml/2006/ole">
            <p:oleObj spid="_x0000_s18436" name="Hoja de cálculo" r:id="rId3" imgW="4219651" imgH="2190902" progId="Excel.Sheet.8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648200" y="3995738"/>
          <a:ext cx="4038600" cy="2079625"/>
        </p:xfrm>
        <a:graphic>
          <a:graphicData uri="http://schemas.openxmlformats.org/presentationml/2006/ole">
            <p:oleObj spid="_x0000_s18438" name="Hoja de cálculo" r:id="rId4" imgW="4143451" imgH="21336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pH</a:t>
            </a:r>
            <a:r>
              <a:rPr lang="es-ES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/>
              <a:t>El pH tanto en flujo como en reflujo presenta un comportamiento muy similar, encontrándose los valores ligeramente elevados 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655763"/>
          <a:ext cx="4038600" cy="2078037"/>
        </p:xfrm>
        <a:graphic>
          <a:graphicData uri="http://schemas.openxmlformats.org/presentationml/2006/ole">
            <p:oleObj spid="_x0000_s21508" name="Hoja de cálculo" r:id="rId3" imgW="4238549" imgH="2181149" progId="Excel.Sheet.8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648200" y="3957638"/>
          <a:ext cx="4038600" cy="2155825"/>
        </p:xfrm>
        <a:graphic>
          <a:graphicData uri="http://schemas.openxmlformats.org/presentationml/2006/ole">
            <p:oleObj spid="_x0000_s21510" name="Hoja de cálculo" r:id="rId4" imgW="4229100" imgH="22573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Nitrito</a:t>
            </a:r>
            <a:r>
              <a:rPr lang="es-ES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/>
              <a:t>El ión nitrito presenta en flujo, valores más elevados en aguas de fondo en comparación con superficie 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651000"/>
          <a:ext cx="4038600" cy="2087563"/>
        </p:xfrm>
        <a:graphic>
          <a:graphicData uri="http://schemas.openxmlformats.org/presentationml/2006/ole">
            <p:oleObj spid="_x0000_s24580" name="Hoja de cálculo" r:id="rId3" imgW="4238549" imgH="2190902" progId="Excel.Sheet.8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648200" y="4002088"/>
          <a:ext cx="4038600" cy="2068512"/>
        </p:xfrm>
        <a:graphic>
          <a:graphicData uri="http://schemas.openxmlformats.org/presentationml/2006/ole">
            <p:oleObj spid="_x0000_s24582" name="Hoja de cálculo" r:id="rId4" imgW="4276649" imgH="2190902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cantilado">
  <a:themeElements>
    <a:clrScheme name="Acantilado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cantilad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antilado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36</TotalTime>
  <Words>587</Words>
  <Application>Microsoft Office PowerPoint</Application>
  <PresentationFormat>Presentación en pantalla (4:3)</PresentationFormat>
  <Paragraphs>88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Verdana</vt:lpstr>
      <vt:lpstr>Wingdings</vt:lpstr>
      <vt:lpstr>Acantilado</vt:lpstr>
      <vt:lpstr>Hoja de cálculo de Microsoft Office Excel</vt:lpstr>
      <vt:lpstr>Calidad de Agua del Estero Salado </vt:lpstr>
      <vt:lpstr>Calidad de Agua del Estero Salado</vt:lpstr>
      <vt:lpstr>Parámetros químicos </vt:lpstr>
      <vt:lpstr>Temperatura</vt:lpstr>
      <vt:lpstr>Salinidad </vt:lpstr>
      <vt:lpstr>Oxigeno disuelto </vt:lpstr>
      <vt:lpstr>DBO </vt:lpstr>
      <vt:lpstr>pH </vt:lpstr>
      <vt:lpstr>Nitrito </vt:lpstr>
      <vt:lpstr>Nitrato </vt:lpstr>
      <vt:lpstr>Fosfato </vt:lpstr>
      <vt:lpstr>Silicato </vt:lpstr>
      <vt:lpstr>Clorofila "a" </vt:lpstr>
      <vt:lpstr>Parámetros microbiológicos </vt:lpstr>
      <vt:lpstr>Metales pesados </vt:lpstr>
      <vt:lpstr>PLOMO, ARSENICO Y SELENIO</vt:lpstr>
      <vt:lpstr> Contenido referencial según Estándares de la OIEA (mg/l), según Fleming</vt:lpstr>
      <vt:lpstr>Registro Oficial No 204 (05.06.89) </vt:lpstr>
    </vt:vector>
  </TitlesOfParts>
  <Company>ESPOL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 Agua del Estero Salado </dc:title>
  <dc:creator>Maritima Espol</dc:creator>
  <cp:lastModifiedBy>Administrador</cp:lastModifiedBy>
  <cp:revision>3</cp:revision>
  <dcterms:created xsi:type="dcterms:W3CDTF">2005-02-15T17:03:51Z</dcterms:created>
  <dcterms:modified xsi:type="dcterms:W3CDTF">2009-08-03T15:07:53Z</dcterms:modified>
</cp:coreProperties>
</file>