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25"/>
  </p:notesMasterIdLst>
  <p:sldIdLst>
    <p:sldId id="292" r:id="rId2"/>
    <p:sldId id="293" r:id="rId3"/>
    <p:sldId id="294" r:id="rId4"/>
    <p:sldId id="313"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5" r:id="rId22"/>
    <p:sldId id="312" r:id="rId23"/>
    <p:sldId id="314" r:id="rId24"/>
  </p:sldIdLst>
  <p:sldSz cx="9144000" cy="6858000" type="screen4x3"/>
  <p:notesSz cx="6858000" cy="9144000"/>
  <p:defaultTextStyle>
    <a:defPPr>
      <a:defRPr lang="es-MX"/>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CC"/>
    <a:srgbClr val="00CCFF"/>
    <a:srgbClr val="FFFF00"/>
    <a:srgbClr val="EBD36F"/>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59" d="100"/>
          <a:sy n="59" d="100"/>
        </p:scale>
        <p:origin x="-2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s-MX"/>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s-MX"/>
          </a:p>
        </p:txBody>
      </p:sp>
      <p:sp>
        <p:nvSpPr>
          <p:cNvPr id="297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MX" noProof="0" smtClean="0"/>
              <a:t>Haga clic para modificar el estilo de texto del patrón</a:t>
            </a:r>
          </a:p>
          <a:p>
            <a:pPr lvl="1"/>
            <a:r>
              <a:rPr lang="es-MX" noProof="0" smtClean="0"/>
              <a:t>Segundo nivel</a:t>
            </a:r>
          </a:p>
          <a:p>
            <a:pPr lvl="2"/>
            <a:r>
              <a:rPr lang="es-MX" noProof="0" smtClean="0"/>
              <a:t>Tercer nivel</a:t>
            </a:r>
          </a:p>
          <a:p>
            <a:pPr lvl="3"/>
            <a:r>
              <a:rPr lang="es-MX" noProof="0" smtClean="0"/>
              <a:t>Cuarto nivel</a:t>
            </a:r>
          </a:p>
          <a:p>
            <a:pPr lvl="4"/>
            <a:r>
              <a:rPr lang="es-MX" noProof="0" smtClean="0"/>
              <a:t>Quinto nivel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s-MX"/>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7B06A314-8D59-44DC-85B3-33D97B3ECECB}"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2400"/>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7" name="Rectangle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10" name="Rectangle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s-MX"/>
          </a:p>
        </p:txBody>
      </p:sp>
      <p:sp>
        <p:nvSpPr>
          <p:cNvPr id="12" name="Footer Placeholder 16"/>
          <p:cNvSpPr>
            <a:spLocks noGrp="1"/>
          </p:cNvSpPr>
          <p:nvPr>
            <p:ph type="ftr" sz="quarter" idx="11"/>
          </p:nvPr>
        </p:nvSpPr>
        <p:spPr/>
        <p:txBody>
          <a:bodyPr/>
          <a:lstStyle>
            <a:lvl1pPr>
              <a:defRPr/>
            </a:lvl1pPr>
          </a:lstStyle>
          <a:p>
            <a:pPr>
              <a:defRPr/>
            </a:pPr>
            <a:endParaRPr lang="es-MX"/>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45660472-64CB-485E-ABA6-90CFAA100E67}"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s-MX"/>
          </a:p>
        </p:txBody>
      </p:sp>
      <p:sp>
        <p:nvSpPr>
          <p:cNvPr id="5" name="Footer Placeholder 2"/>
          <p:cNvSpPr>
            <a:spLocks noGrp="1"/>
          </p:cNvSpPr>
          <p:nvPr>
            <p:ph type="ftr" sz="quarter" idx="11"/>
          </p:nvPr>
        </p:nvSpPr>
        <p:spPr/>
        <p:txBody>
          <a:bodyPr/>
          <a:lstStyle>
            <a:lvl1pPr>
              <a:defRPr/>
            </a:lvl1pPr>
          </a:lstStyle>
          <a:p>
            <a:pPr>
              <a:defRPr/>
            </a:pPr>
            <a:endParaRPr lang="es-MX"/>
          </a:p>
        </p:txBody>
      </p:sp>
      <p:sp>
        <p:nvSpPr>
          <p:cNvPr id="6" name="Slide Number Placeholder 22"/>
          <p:cNvSpPr>
            <a:spLocks noGrp="1"/>
          </p:cNvSpPr>
          <p:nvPr>
            <p:ph type="sldNum" sz="quarter" idx="12"/>
          </p:nvPr>
        </p:nvSpPr>
        <p:spPr/>
        <p:txBody>
          <a:bodyPr/>
          <a:lstStyle>
            <a:lvl1pPr>
              <a:defRPr/>
            </a:lvl1pPr>
          </a:lstStyle>
          <a:p>
            <a:pPr>
              <a:defRPr/>
            </a:pPr>
            <a:fld id="{C44682F1-3F7A-4ED5-9AEA-9BF43AF7752C}"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s-MX"/>
          </a:p>
        </p:txBody>
      </p:sp>
      <p:sp>
        <p:nvSpPr>
          <p:cNvPr id="5" name="Footer Placeholder 2"/>
          <p:cNvSpPr>
            <a:spLocks noGrp="1"/>
          </p:cNvSpPr>
          <p:nvPr>
            <p:ph type="ftr" sz="quarter" idx="11"/>
          </p:nvPr>
        </p:nvSpPr>
        <p:spPr/>
        <p:txBody>
          <a:bodyPr/>
          <a:lstStyle>
            <a:lvl1pPr>
              <a:defRPr/>
            </a:lvl1pPr>
          </a:lstStyle>
          <a:p>
            <a:pPr>
              <a:defRPr/>
            </a:pPr>
            <a:endParaRPr lang="es-MX"/>
          </a:p>
        </p:txBody>
      </p:sp>
      <p:sp>
        <p:nvSpPr>
          <p:cNvPr id="6" name="Slide Number Placeholder 22"/>
          <p:cNvSpPr>
            <a:spLocks noGrp="1"/>
          </p:cNvSpPr>
          <p:nvPr>
            <p:ph type="sldNum" sz="quarter" idx="12"/>
          </p:nvPr>
        </p:nvSpPr>
        <p:spPr/>
        <p:txBody>
          <a:bodyPr/>
          <a:lstStyle>
            <a:lvl1pPr>
              <a:defRPr/>
            </a:lvl1pPr>
          </a:lstStyle>
          <a:p>
            <a:pPr>
              <a:defRPr/>
            </a:pPr>
            <a:fld id="{A2F45B0C-99BB-4C26-8949-9DC940B30ED3}"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s-MX"/>
          </a:p>
        </p:txBody>
      </p:sp>
      <p:sp>
        <p:nvSpPr>
          <p:cNvPr id="5" name="Footer Placeholder 2"/>
          <p:cNvSpPr>
            <a:spLocks noGrp="1"/>
          </p:cNvSpPr>
          <p:nvPr>
            <p:ph type="ftr" sz="quarter" idx="11"/>
          </p:nvPr>
        </p:nvSpPr>
        <p:spPr/>
        <p:txBody>
          <a:bodyPr/>
          <a:lstStyle>
            <a:lvl1pPr>
              <a:defRPr/>
            </a:lvl1pPr>
          </a:lstStyle>
          <a:p>
            <a:pPr>
              <a:defRPr/>
            </a:pPr>
            <a:endParaRPr lang="es-MX"/>
          </a:p>
        </p:txBody>
      </p:sp>
      <p:sp>
        <p:nvSpPr>
          <p:cNvPr id="6" name="Slide Number Placeholder 22"/>
          <p:cNvSpPr>
            <a:spLocks noGrp="1"/>
          </p:cNvSpPr>
          <p:nvPr>
            <p:ph type="sldNum" sz="quarter" idx="12"/>
          </p:nvPr>
        </p:nvSpPr>
        <p:spPr/>
        <p:txBody>
          <a:bodyPr/>
          <a:lstStyle>
            <a:lvl1pPr>
              <a:defRPr/>
            </a:lvl1pPr>
          </a:lstStyle>
          <a:p>
            <a:pPr>
              <a:defRPr/>
            </a:pPr>
            <a:fld id="{27E86FB7-7C88-4542-B61E-6E7617D83792}"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defRPr/>
            </a:pPr>
            <a:endParaRPr lang="en-US" sz="2400"/>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7" name="Rectangle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8" name="Rectangle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s-MX"/>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s-MX"/>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116F29A-A0C9-466B-A7D0-0F191B3DF767}" type="slidenum">
              <a:rPr lang="es-MX"/>
              <a:pPr>
                <a:defRPr/>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s-MX"/>
          </a:p>
        </p:txBody>
      </p:sp>
      <p:sp>
        <p:nvSpPr>
          <p:cNvPr id="6" name="Footer Placeholder 2"/>
          <p:cNvSpPr>
            <a:spLocks noGrp="1"/>
          </p:cNvSpPr>
          <p:nvPr>
            <p:ph type="ftr" sz="quarter" idx="11"/>
          </p:nvPr>
        </p:nvSpPr>
        <p:spPr/>
        <p:txBody>
          <a:bodyPr/>
          <a:lstStyle>
            <a:lvl1pPr>
              <a:defRPr/>
            </a:lvl1pPr>
          </a:lstStyle>
          <a:p>
            <a:pPr>
              <a:defRPr/>
            </a:pPr>
            <a:endParaRPr lang="es-MX"/>
          </a:p>
        </p:txBody>
      </p:sp>
      <p:sp>
        <p:nvSpPr>
          <p:cNvPr id="7" name="Slide Number Placeholder 22"/>
          <p:cNvSpPr>
            <a:spLocks noGrp="1"/>
          </p:cNvSpPr>
          <p:nvPr>
            <p:ph type="sldNum" sz="quarter" idx="12"/>
          </p:nvPr>
        </p:nvSpPr>
        <p:spPr/>
        <p:txBody>
          <a:bodyPr/>
          <a:lstStyle>
            <a:lvl1pPr>
              <a:defRPr/>
            </a:lvl1pPr>
          </a:lstStyle>
          <a:p>
            <a:pPr>
              <a:defRPr/>
            </a:pPr>
            <a:fld id="{F15B33A8-2E00-4532-B4EF-A1E01601CBAE}"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s-MX"/>
          </a:p>
        </p:txBody>
      </p:sp>
      <p:sp>
        <p:nvSpPr>
          <p:cNvPr id="8" name="Footer Placeholder 2"/>
          <p:cNvSpPr>
            <a:spLocks noGrp="1"/>
          </p:cNvSpPr>
          <p:nvPr>
            <p:ph type="ftr" sz="quarter" idx="11"/>
          </p:nvPr>
        </p:nvSpPr>
        <p:spPr/>
        <p:txBody>
          <a:bodyPr/>
          <a:lstStyle>
            <a:lvl1pPr>
              <a:defRPr/>
            </a:lvl1pPr>
          </a:lstStyle>
          <a:p>
            <a:pPr>
              <a:defRPr/>
            </a:pPr>
            <a:endParaRPr lang="es-MX"/>
          </a:p>
        </p:txBody>
      </p:sp>
      <p:sp>
        <p:nvSpPr>
          <p:cNvPr id="9" name="Slide Number Placeholder 22"/>
          <p:cNvSpPr>
            <a:spLocks noGrp="1"/>
          </p:cNvSpPr>
          <p:nvPr>
            <p:ph type="sldNum" sz="quarter" idx="12"/>
          </p:nvPr>
        </p:nvSpPr>
        <p:spPr/>
        <p:txBody>
          <a:bodyPr/>
          <a:lstStyle>
            <a:lvl1pPr>
              <a:defRPr/>
            </a:lvl1pPr>
          </a:lstStyle>
          <a:p>
            <a:pPr>
              <a:defRPr/>
            </a:pPr>
            <a:fld id="{87FAFA84-A368-4488-B3E3-380932E8DB5B}"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s-MX"/>
          </a:p>
        </p:txBody>
      </p:sp>
      <p:sp>
        <p:nvSpPr>
          <p:cNvPr id="4" name="Footer Placeholder 2"/>
          <p:cNvSpPr>
            <a:spLocks noGrp="1"/>
          </p:cNvSpPr>
          <p:nvPr>
            <p:ph type="ftr" sz="quarter" idx="11"/>
          </p:nvPr>
        </p:nvSpPr>
        <p:spPr/>
        <p:txBody>
          <a:bodyPr/>
          <a:lstStyle>
            <a:lvl1pPr>
              <a:defRPr/>
            </a:lvl1pPr>
          </a:lstStyle>
          <a:p>
            <a:pPr>
              <a:defRPr/>
            </a:pPr>
            <a:endParaRPr lang="es-MX"/>
          </a:p>
        </p:txBody>
      </p:sp>
      <p:sp>
        <p:nvSpPr>
          <p:cNvPr id="5" name="Slide Number Placeholder 22"/>
          <p:cNvSpPr>
            <a:spLocks noGrp="1"/>
          </p:cNvSpPr>
          <p:nvPr>
            <p:ph type="sldNum" sz="quarter" idx="12"/>
          </p:nvPr>
        </p:nvSpPr>
        <p:spPr/>
        <p:txBody>
          <a:bodyPr/>
          <a:lstStyle>
            <a:lvl1pPr>
              <a:defRPr/>
            </a:lvl1pPr>
          </a:lstStyle>
          <a:p>
            <a:pPr>
              <a:defRPr/>
            </a:pPr>
            <a:fld id="{405C24C9-1775-4DB2-B9D4-297DA180D7E2}"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s-MX"/>
          </a:p>
        </p:txBody>
      </p:sp>
      <p:sp>
        <p:nvSpPr>
          <p:cNvPr id="3" name="Footer Placeholder 2"/>
          <p:cNvSpPr>
            <a:spLocks noGrp="1"/>
          </p:cNvSpPr>
          <p:nvPr>
            <p:ph type="ftr" sz="quarter" idx="11"/>
          </p:nvPr>
        </p:nvSpPr>
        <p:spPr/>
        <p:txBody>
          <a:bodyPr/>
          <a:lstStyle>
            <a:lvl1pPr>
              <a:defRPr/>
            </a:lvl1pPr>
          </a:lstStyle>
          <a:p>
            <a:pPr>
              <a:defRPr/>
            </a:pPr>
            <a:endParaRPr lang="es-MX"/>
          </a:p>
        </p:txBody>
      </p:sp>
      <p:sp>
        <p:nvSpPr>
          <p:cNvPr id="4" name="Slide Number Placeholder 22"/>
          <p:cNvSpPr>
            <a:spLocks noGrp="1"/>
          </p:cNvSpPr>
          <p:nvPr>
            <p:ph type="sldNum" sz="quarter" idx="12"/>
          </p:nvPr>
        </p:nvSpPr>
        <p:spPr/>
        <p:txBody>
          <a:bodyPr/>
          <a:lstStyle>
            <a:lvl1pPr>
              <a:defRPr/>
            </a:lvl1pPr>
          </a:lstStyle>
          <a:p>
            <a:pPr>
              <a:defRPr/>
            </a:pPr>
            <a:fld id="{5E38A2F1-5D22-4524-AAF3-CD5611D1C768}"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240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s-MX"/>
          </a:p>
        </p:txBody>
      </p:sp>
      <p:sp>
        <p:nvSpPr>
          <p:cNvPr id="8" name="Footer Placeholder 5"/>
          <p:cNvSpPr>
            <a:spLocks noGrp="1"/>
          </p:cNvSpPr>
          <p:nvPr>
            <p:ph type="ftr" sz="quarter" idx="11"/>
          </p:nvPr>
        </p:nvSpPr>
        <p:spPr/>
        <p:txBody>
          <a:bodyPr/>
          <a:lstStyle>
            <a:lvl1pPr>
              <a:defRPr/>
            </a:lvl1pPr>
          </a:lstStyle>
          <a:p>
            <a:pPr>
              <a:defRPr/>
            </a:pPr>
            <a:endParaRPr lang="es-MX"/>
          </a:p>
        </p:txBody>
      </p:sp>
      <p:sp>
        <p:nvSpPr>
          <p:cNvPr id="9" name="Slide Number Placeholder 6"/>
          <p:cNvSpPr>
            <a:spLocks noGrp="1"/>
          </p:cNvSpPr>
          <p:nvPr>
            <p:ph type="sldNum" sz="quarter" idx="12"/>
          </p:nvPr>
        </p:nvSpPr>
        <p:spPr/>
        <p:txBody>
          <a:bodyPr/>
          <a:lstStyle>
            <a:lvl1pPr>
              <a:defRPr/>
            </a:lvl1pPr>
          </a:lstStyle>
          <a:p>
            <a:pPr>
              <a:defRPr/>
            </a:pPr>
            <a:fld id="{9B967138-DB76-4845-AAF1-3D30EAE956A3}"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240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s-MX"/>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s-MX"/>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F0B4E45F-FA7E-41A2-8D15-3485CFC28AF8}"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sz="240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sz="240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Times New Roman" pitchFamily="18" charset="0"/>
              </a:defRPr>
            </a:lvl1pPr>
          </a:lstStyle>
          <a:p>
            <a:pPr>
              <a:defRPr/>
            </a:pPr>
            <a:endParaRPr lang="es-MX"/>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latin typeface="Times New Roman" pitchFamily="18" charset="0"/>
              </a:defRPr>
            </a:lvl1pPr>
          </a:lstStyle>
          <a:p>
            <a:pPr>
              <a:defRPr/>
            </a:pPr>
            <a:endParaRPr lang="es-MX"/>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5C9F0A39-50AF-4CA3-BDE0-F44BECAA5247}"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830" r:id="rId1"/>
    <p:sldLayoutId id="2147483829" r:id="rId2"/>
    <p:sldLayoutId id="2147483831" r:id="rId3"/>
    <p:sldLayoutId id="2147483828" r:id="rId4"/>
    <p:sldLayoutId id="2147483827" r:id="rId5"/>
    <p:sldLayoutId id="2147483826" r:id="rId6"/>
    <p:sldLayoutId id="2147483825" r:id="rId7"/>
    <p:sldLayoutId id="2147483832" r:id="rId8"/>
    <p:sldLayoutId id="2147483833" r:id="rId9"/>
    <p:sldLayoutId id="2147483824" r:id="rId10"/>
    <p:sldLayoutId id="2147483823"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571625" y="3786188"/>
            <a:ext cx="6172200" cy="785812"/>
          </a:xfrm>
        </p:spPr>
        <p:txBody>
          <a:bodyPr/>
          <a:lstStyle/>
          <a:p>
            <a:pPr eaLnBrk="1" hangingPunct="1"/>
            <a:r>
              <a:rPr lang="en-US" sz="4000" smtClean="0">
                <a:solidFill>
                  <a:schemeClr val="accent1"/>
                </a:solidFill>
              </a:rPr>
              <a:t>INGENIERÍA CELULAR</a:t>
            </a:r>
          </a:p>
        </p:txBody>
      </p:sp>
      <p:sp>
        <p:nvSpPr>
          <p:cNvPr id="6147" name="Title 1"/>
          <p:cNvSpPr>
            <a:spLocks noGrp="1"/>
          </p:cNvSpPr>
          <p:nvPr>
            <p:ph type="ctrTitle"/>
          </p:nvPr>
        </p:nvSpPr>
        <p:spPr>
          <a:xfrm>
            <a:off x="1571625" y="1643063"/>
            <a:ext cx="6172200" cy="1108075"/>
          </a:xfrm>
        </p:spPr>
        <p:txBody>
          <a:bodyPr/>
          <a:lstStyle/>
          <a:p>
            <a:pPr eaLnBrk="1" hangingPunct="1"/>
            <a:r>
              <a:rPr sz="4800" smtClean="0"/>
              <a:t>CAPÍTULO 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2"/>
          <p:cNvSpPr>
            <a:spLocks noGrp="1"/>
          </p:cNvSpPr>
          <p:nvPr>
            <p:ph sz="quarter" idx="1"/>
          </p:nvPr>
        </p:nvSpPr>
        <p:spPr>
          <a:xfrm>
            <a:off x="357188" y="142875"/>
            <a:ext cx="8501062" cy="6500813"/>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buFont typeface="Arial" charset="0"/>
              <a:buAutoNum type="arabicPeriod" startAt="2"/>
            </a:pPr>
            <a:endParaRPr lang="en-US" sz="2000" smtClean="0">
              <a:latin typeface="Arial" charset="0"/>
            </a:endParaRPr>
          </a:p>
          <a:p>
            <a:pPr eaLnBrk="1" hangingPunct="1">
              <a:buFont typeface="Arial" charset="0"/>
              <a:buAutoNum type="arabicPeriod"/>
            </a:pPr>
            <a:endParaRPr lang="en-US" sz="2000" smtClean="0">
              <a:latin typeface="Arial" charset="0"/>
            </a:endParaRPr>
          </a:p>
          <a:p>
            <a:pPr eaLnBrk="1" hangingPunct="1">
              <a:buFont typeface="Arial" charset="0"/>
              <a:buAutoNum type="arabicPeriod" startAt="2"/>
            </a:pPr>
            <a:r>
              <a:rPr lang="en-US" sz="2000" b="1" smtClean="0">
                <a:latin typeface="Arial" charset="0"/>
              </a:rPr>
              <a:t>Metafase</a:t>
            </a:r>
            <a:r>
              <a:rPr lang="en-US" sz="2000" smtClean="0">
                <a:latin typeface="Arial" charset="0"/>
              </a:rPr>
              <a:t>.- es la etapa de la mitosis durante la cual los pares de cromátidas se mueven hacia el centro de la célula.  Las cromátidas se disponen en una fila formando ángulos rectos con las fibras del huso mitótico.  El centrómero de cada par de cromátidas se pega a una fibra del huso mitótico.  Durante la metafase las cromátidas son gruesas y a menudo se enroscan unas sobre otras.</a:t>
            </a:r>
          </a:p>
        </p:txBody>
      </p:sp>
      <p:pic>
        <p:nvPicPr>
          <p:cNvPr id="15363" name="Picture 4" descr="Profase I.png"/>
          <p:cNvPicPr>
            <a:picLocks noChangeAspect="1"/>
          </p:cNvPicPr>
          <p:nvPr/>
        </p:nvPicPr>
        <p:blipFill>
          <a:blip r:embed="rId2"/>
          <a:srcRect/>
          <a:stretch>
            <a:fillRect/>
          </a:stretch>
        </p:blipFill>
        <p:spPr bwMode="auto">
          <a:xfrm>
            <a:off x="3500438" y="285750"/>
            <a:ext cx="2000250" cy="1801813"/>
          </a:xfrm>
          <a:prstGeom prst="rect">
            <a:avLst/>
          </a:prstGeom>
          <a:noFill/>
          <a:ln w="9525">
            <a:noFill/>
            <a:miter lim="800000"/>
            <a:headEnd/>
            <a:tailEnd/>
          </a:ln>
        </p:spPr>
      </p:pic>
      <p:pic>
        <p:nvPicPr>
          <p:cNvPr id="15364" name="Picture 5" descr="Metafase I.png"/>
          <p:cNvPicPr>
            <a:picLocks noChangeAspect="1"/>
          </p:cNvPicPr>
          <p:nvPr/>
        </p:nvPicPr>
        <p:blipFill>
          <a:blip r:embed="rId3"/>
          <a:srcRect/>
          <a:stretch>
            <a:fillRect/>
          </a:stretch>
        </p:blipFill>
        <p:spPr bwMode="auto">
          <a:xfrm>
            <a:off x="3563938" y="4508500"/>
            <a:ext cx="2071687" cy="1868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625" y="857250"/>
            <a:ext cx="8258175" cy="5357813"/>
          </a:xfrm>
        </p:spPr>
        <p:txBody>
          <a:bodyPr/>
          <a:lstStyle/>
          <a:p>
            <a:pPr marL="457200" indent="-457200" eaLnBrk="1" hangingPunct="1">
              <a:buFont typeface="+mj-lt"/>
              <a:buAutoNum type="arabicPeriod" startAt="3"/>
              <a:defRPr/>
            </a:pPr>
            <a:r>
              <a:rPr lang="es-EC" sz="2000" b="1" dirty="0" smtClean="0">
                <a:latin typeface="+mj-lt"/>
              </a:rPr>
              <a:t>Anafase</a:t>
            </a:r>
            <a:r>
              <a:rPr lang="es-EC" sz="2000" dirty="0" smtClean="0">
                <a:latin typeface="+mj-lt"/>
              </a:rPr>
              <a:t>.- al inicio de la anafase, el </a:t>
            </a:r>
            <a:r>
              <a:rPr lang="es-EC" sz="2000" dirty="0" err="1" smtClean="0">
                <a:latin typeface="+mj-lt"/>
              </a:rPr>
              <a:t>centrómero</a:t>
            </a:r>
            <a:r>
              <a:rPr lang="es-EC" sz="2000" dirty="0" smtClean="0">
                <a:latin typeface="+mj-lt"/>
              </a:rPr>
              <a:t> de cada par de </a:t>
            </a:r>
            <a:r>
              <a:rPr lang="es-EC" sz="2000" dirty="0" err="1" smtClean="0">
                <a:latin typeface="+mj-lt"/>
              </a:rPr>
              <a:t>cromátidas</a:t>
            </a:r>
            <a:r>
              <a:rPr lang="es-EC" sz="2000" dirty="0" smtClean="0">
                <a:latin typeface="+mj-lt"/>
              </a:rPr>
              <a:t> se divide.  Los pares de </a:t>
            </a:r>
            <a:r>
              <a:rPr lang="es-EC" sz="2000" dirty="0" err="1" smtClean="0">
                <a:latin typeface="+mj-lt"/>
              </a:rPr>
              <a:t>cromátidas</a:t>
            </a:r>
            <a:r>
              <a:rPr lang="es-EC" sz="2000" dirty="0" smtClean="0">
                <a:latin typeface="+mj-lt"/>
              </a:rPr>
              <a:t> se separan en cromosomas individuales.                                                                Los cromosomas separados se dirigen hacia los polos o extremos del huso mitótico.  Cada cromosoma se mueve con el </a:t>
            </a:r>
            <a:r>
              <a:rPr lang="es-EC" sz="2000" dirty="0" err="1" smtClean="0">
                <a:latin typeface="+mj-lt"/>
              </a:rPr>
              <a:t>centrómero</a:t>
            </a:r>
            <a:r>
              <a:rPr lang="es-EC" sz="2000" dirty="0" smtClean="0">
                <a:latin typeface="+mj-lt"/>
              </a:rPr>
              <a:t> al frente.  Todos los cromosomas se mueven hacia los polos casi al mismo tiempo.  Un mismo número de cromosomas se moverá hacia cada polo de la célula</a:t>
            </a:r>
            <a:r>
              <a:rPr lang="en-US" sz="2000" dirty="0" smtClean="0">
                <a:latin typeface="+mj-lt"/>
              </a:rPr>
              <a:t>.                          </a:t>
            </a:r>
            <a:endParaRPr lang="en-US" sz="2000" dirty="0">
              <a:latin typeface="+mj-lt"/>
            </a:endParaRPr>
          </a:p>
        </p:txBody>
      </p:sp>
      <p:pic>
        <p:nvPicPr>
          <p:cNvPr id="16387" name="Picture 3" descr="Anafase I.png"/>
          <p:cNvPicPr>
            <a:picLocks noChangeAspect="1"/>
          </p:cNvPicPr>
          <p:nvPr/>
        </p:nvPicPr>
        <p:blipFill>
          <a:blip r:embed="rId2"/>
          <a:srcRect/>
          <a:stretch>
            <a:fillRect/>
          </a:stretch>
        </p:blipFill>
        <p:spPr bwMode="auto">
          <a:xfrm>
            <a:off x="3500438" y="3786188"/>
            <a:ext cx="2286000" cy="2062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323850" y="620713"/>
            <a:ext cx="5543550" cy="2663825"/>
          </a:xfrm>
        </p:spPr>
        <p:txBody>
          <a:bodyPr/>
          <a:lstStyle/>
          <a:p>
            <a:pPr marL="457200" indent="-457200" eaLnBrk="1" hangingPunct="1">
              <a:buFont typeface="Arial" charset="0"/>
              <a:buAutoNum type="arabicPeriod" startAt="4"/>
            </a:pPr>
            <a:r>
              <a:rPr lang="es-EC" sz="2000" b="1" smtClean="0">
                <a:latin typeface="Arial" charset="0"/>
              </a:rPr>
              <a:t>Telofase</a:t>
            </a:r>
            <a:r>
              <a:rPr lang="es-EC" sz="2000" smtClean="0">
                <a:latin typeface="Arial" charset="0"/>
              </a:rPr>
              <a:t>.- en esta fase, los cromosomas toman nuevamente forma de hilos, se alargan y quedan como estaban al inicio de la profase.                                                                                            El huso mitótico se rompe, reaparece el nucleolo y se forma una membrana nuclear alrededor de cada masa de cromatina.            </a:t>
            </a:r>
            <a:endParaRPr lang="es-EC" sz="2000" b="1" smtClean="0">
              <a:latin typeface="Arial" charset="0"/>
            </a:endParaRPr>
          </a:p>
        </p:txBody>
      </p:sp>
      <p:sp>
        <p:nvSpPr>
          <p:cNvPr id="17411" name="Rectangle 6"/>
          <p:cNvSpPr>
            <a:spLocks noGrp="1"/>
          </p:cNvSpPr>
          <p:nvPr>
            <p:ph type="body" sz="half" idx="4294967295"/>
          </p:nvPr>
        </p:nvSpPr>
        <p:spPr>
          <a:xfrm>
            <a:off x="250825" y="3860800"/>
            <a:ext cx="8713788" cy="2305050"/>
          </a:xfrm>
        </p:spPr>
        <p:txBody>
          <a:bodyPr/>
          <a:lstStyle/>
          <a:p>
            <a:pPr marL="285750" indent="-285750" eaLnBrk="1" hangingPunct="1">
              <a:buFont typeface="Arial" charset="0"/>
              <a:buNone/>
            </a:pPr>
            <a:r>
              <a:rPr lang="es-EC" sz="2000" b="1" smtClean="0">
                <a:latin typeface="Arial" charset="0"/>
              </a:rPr>
              <a:t>Citocinesis</a:t>
            </a:r>
          </a:p>
          <a:p>
            <a:pPr marL="285750" indent="-285750" eaLnBrk="1" hangingPunct="1"/>
            <a:r>
              <a:rPr lang="es-EC" sz="2000" smtClean="0">
                <a:latin typeface="Arial" charset="0"/>
              </a:rPr>
              <a:t>La citocinesis es la división del citoplasma, que es un proceso separado a la división del núcleo.</a:t>
            </a:r>
          </a:p>
          <a:p>
            <a:pPr marL="285750" indent="-285750" eaLnBrk="1" hangingPunct="1"/>
            <a:endParaRPr lang="es-EC" sz="2000" smtClean="0">
              <a:latin typeface="Arial" charset="0"/>
            </a:endParaRPr>
          </a:p>
          <a:p>
            <a:pPr marL="285750" indent="-285750" eaLnBrk="1" hangingPunct="1"/>
            <a:r>
              <a:rPr lang="es-EC" sz="2000" smtClean="0">
                <a:latin typeface="Arial" charset="0"/>
              </a:rPr>
              <a:t>En las </a:t>
            </a:r>
            <a:r>
              <a:rPr lang="es-EC" sz="2000" b="1" smtClean="0">
                <a:latin typeface="Arial" charset="0"/>
              </a:rPr>
              <a:t>células animales</a:t>
            </a:r>
            <a:r>
              <a:rPr lang="es-EC" sz="2000" smtClean="0">
                <a:latin typeface="Arial" charset="0"/>
              </a:rPr>
              <a:t>, el citoplasma se concentra a lo largo del ecuador hasta que se forman dos células hijas (por estrangulación).</a:t>
            </a:r>
          </a:p>
        </p:txBody>
      </p:sp>
      <p:pic>
        <p:nvPicPr>
          <p:cNvPr id="17412" name="Picture 3" descr="Telofase I.png"/>
          <p:cNvPicPr>
            <a:picLocks noChangeAspect="1"/>
          </p:cNvPicPr>
          <p:nvPr/>
        </p:nvPicPr>
        <p:blipFill>
          <a:blip r:embed="rId2"/>
          <a:srcRect/>
          <a:stretch>
            <a:fillRect/>
          </a:stretch>
        </p:blipFill>
        <p:spPr bwMode="auto">
          <a:xfrm>
            <a:off x="6516688" y="836613"/>
            <a:ext cx="2071687" cy="188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500063" y="500063"/>
            <a:ext cx="8186737" cy="5857875"/>
          </a:xfrm>
        </p:spPr>
        <p:txBody>
          <a:bodyPr/>
          <a:lstStyle/>
          <a:p>
            <a:pPr eaLnBrk="1" hangingPunct="1"/>
            <a:endParaRPr lang="es-EC" sz="2000" smtClean="0">
              <a:latin typeface="Arial" charset="0"/>
            </a:endParaRPr>
          </a:p>
          <a:p>
            <a:pPr eaLnBrk="1" hangingPunct="1"/>
            <a:endParaRPr lang="es-EC" sz="2000" smtClean="0">
              <a:latin typeface="Arial" charset="0"/>
            </a:endParaRPr>
          </a:p>
          <a:p>
            <a:pPr eaLnBrk="1" hangingPunct="1"/>
            <a:endParaRPr lang="es-EC" sz="2000" smtClean="0">
              <a:latin typeface="Arial" charset="0"/>
            </a:endParaRPr>
          </a:p>
          <a:p>
            <a:pPr eaLnBrk="1" hangingPunct="1"/>
            <a:endParaRPr lang="es-EC" sz="2000" smtClean="0">
              <a:latin typeface="Arial" charset="0"/>
            </a:endParaRPr>
          </a:p>
          <a:p>
            <a:pPr eaLnBrk="1" hangingPunct="1"/>
            <a:endParaRPr lang="es-EC" sz="2000" smtClean="0">
              <a:latin typeface="Arial" charset="0"/>
            </a:endParaRPr>
          </a:p>
          <a:p>
            <a:pPr eaLnBrk="1" hangingPunct="1"/>
            <a:endParaRPr lang="es-EC" sz="2000" smtClean="0">
              <a:latin typeface="Arial" charset="0"/>
            </a:endParaRPr>
          </a:p>
          <a:p>
            <a:pPr eaLnBrk="1" hangingPunct="1"/>
            <a:endParaRPr lang="es-EC" sz="2000" smtClean="0">
              <a:latin typeface="Arial" charset="0"/>
            </a:endParaRPr>
          </a:p>
          <a:p>
            <a:pPr eaLnBrk="1" hangingPunct="1">
              <a:buFont typeface="Wingdings 2" pitchFamily="18" charset="2"/>
              <a:buNone/>
            </a:pPr>
            <a:endParaRPr lang="es-EC" sz="2000" smtClean="0">
              <a:latin typeface="Arial" charset="0"/>
            </a:endParaRPr>
          </a:p>
          <a:p>
            <a:pPr eaLnBrk="1" hangingPunct="1"/>
            <a:r>
              <a:rPr lang="es-EC" sz="2000" smtClean="0">
                <a:latin typeface="Arial" charset="0"/>
              </a:rPr>
              <a:t>En las </a:t>
            </a:r>
            <a:r>
              <a:rPr lang="es-EC" sz="2000" b="1" smtClean="0">
                <a:latin typeface="Arial" charset="0"/>
              </a:rPr>
              <a:t>células vegetales</a:t>
            </a:r>
            <a:r>
              <a:rPr lang="es-EC" sz="2000" smtClean="0">
                <a:latin typeface="Arial" charset="0"/>
              </a:rPr>
              <a:t>, en medio del huso mitótico se empieza a formar una membrana delicada llamada la </a:t>
            </a:r>
            <a:r>
              <a:rPr lang="es-EC" sz="2000" b="1" smtClean="0">
                <a:latin typeface="Arial" charset="0"/>
              </a:rPr>
              <a:t>placa celular</a:t>
            </a:r>
            <a:r>
              <a:rPr lang="es-EC" sz="2000" smtClean="0">
                <a:latin typeface="Arial" charset="0"/>
              </a:rPr>
              <a:t>.  Más tarde se forma una nueva pared celular a ambos lados de la placa celular y dos nuevas células hijas (por tabicación).</a:t>
            </a:r>
          </a:p>
          <a:p>
            <a:pPr eaLnBrk="1" hangingPunct="1"/>
            <a:endParaRPr lang="es-EC" sz="2000" smtClean="0">
              <a:latin typeface="Arial" charset="0"/>
            </a:endParaRPr>
          </a:p>
          <a:p>
            <a:pPr eaLnBrk="1" hangingPunct="1"/>
            <a:r>
              <a:rPr lang="es-EC" sz="2000" smtClean="0">
                <a:latin typeface="Arial" charset="0"/>
              </a:rPr>
              <a:t>En algunos tipos de células, la mitosis que es la división nuclear, puede ocurrir sin que haya división citoplasmática.  En ese caso aparecen células con varios núcleos.</a:t>
            </a:r>
          </a:p>
        </p:txBody>
      </p:sp>
      <p:pic>
        <p:nvPicPr>
          <p:cNvPr id="18435" name="Picture 4" descr="citocinesis.gif"/>
          <p:cNvPicPr>
            <a:picLocks noChangeAspect="1"/>
          </p:cNvPicPr>
          <p:nvPr/>
        </p:nvPicPr>
        <p:blipFill>
          <a:blip r:embed="rId2"/>
          <a:srcRect/>
          <a:stretch>
            <a:fillRect/>
          </a:stretch>
        </p:blipFill>
        <p:spPr bwMode="auto">
          <a:xfrm>
            <a:off x="1835150" y="836613"/>
            <a:ext cx="2376488" cy="1914525"/>
          </a:xfrm>
          <a:prstGeom prst="rect">
            <a:avLst/>
          </a:prstGeom>
          <a:noFill/>
          <a:ln w="9525">
            <a:noFill/>
            <a:miter lim="800000"/>
            <a:headEnd/>
            <a:tailEnd/>
          </a:ln>
        </p:spPr>
      </p:pic>
      <p:pic>
        <p:nvPicPr>
          <p:cNvPr id="18436" name="Picture 5" descr="citocinesis_fin"/>
          <p:cNvPicPr>
            <a:picLocks noChangeAspect="1" noChangeArrowheads="1"/>
          </p:cNvPicPr>
          <p:nvPr/>
        </p:nvPicPr>
        <p:blipFill>
          <a:blip r:embed="rId3"/>
          <a:srcRect/>
          <a:stretch>
            <a:fillRect/>
          </a:stretch>
        </p:blipFill>
        <p:spPr bwMode="auto">
          <a:xfrm>
            <a:off x="4859338" y="765175"/>
            <a:ext cx="2447925" cy="197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p:cNvSpPr>
          <p:nvPr>
            <p:ph type="title" idx="4294967295"/>
          </p:nvPr>
        </p:nvSpPr>
        <p:spPr>
          <a:xfrm>
            <a:off x="468313" y="260350"/>
            <a:ext cx="8131175" cy="796925"/>
          </a:xfrm>
        </p:spPr>
        <p:txBody>
          <a:bodyPr/>
          <a:lstStyle/>
          <a:p>
            <a:pPr algn="ctr"/>
            <a:r>
              <a:rPr lang="en-US" sz="4800" smtClean="0">
                <a:solidFill>
                  <a:schemeClr val="accent1"/>
                </a:solidFill>
              </a:rPr>
              <a:t>Significado de la mitosis</a:t>
            </a:r>
            <a:endParaRPr lang="es-ES" sz="4800" smtClean="0">
              <a:solidFill>
                <a:schemeClr val="accent1"/>
              </a:solidFill>
            </a:endParaRPr>
          </a:p>
        </p:txBody>
      </p:sp>
      <p:sp>
        <p:nvSpPr>
          <p:cNvPr id="19459" name="Content Placeholder 2"/>
          <p:cNvSpPr>
            <a:spLocks noGrp="1"/>
          </p:cNvSpPr>
          <p:nvPr>
            <p:ph sz="quarter" idx="1"/>
          </p:nvPr>
        </p:nvSpPr>
        <p:spPr>
          <a:xfrm>
            <a:off x="179388" y="1557338"/>
            <a:ext cx="3810000" cy="4465637"/>
          </a:xfrm>
        </p:spPr>
        <p:txBody>
          <a:bodyPr/>
          <a:lstStyle/>
          <a:p>
            <a:pPr eaLnBrk="1" hangingPunct="1">
              <a:lnSpc>
                <a:spcPct val="80000"/>
              </a:lnSpc>
            </a:pPr>
            <a:r>
              <a:rPr lang="es-EC" sz="2000" smtClean="0">
                <a:latin typeface="Arial" charset="0"/>
              </a:rPr>
              <a:t>Tanto en las plantas como en los animales, la mitosis tiene como resultado la formación de dos células hijas idénticas entre sí y a la célula madre que les dio origen.</a:t>
            </a:r>
          </a:p>
          <a:p>
            <a:pPr eaLnBrk="1" hangingPunct="1">
              <a:lnSpc>
                <a:spcPct val="80000"/>
              </a:lnSpc>
            </a:pPr>
            <a:endParaRPr lang="es-EC" sz="2000" smtClean="0">
              <a:latin typeface="Arial" charset="0"/>
            </a:endParaRPr>
          </a:p>
          <a:p>
            <a:pPr eaLnBrk="1" hangingPunct="1">
              <a:lnSpc>
                <a:spcPct val="80000"/>
              </a:lnSpc>
            </a:pPr>
            <a:r>
              <a:rPr lang="es-EC" sz="2000" smtClean="0">
                <a:latin typeface="Arial" charset="0"/>
              </a:rPr>
              <a:t>Cada fase de la mitosis necesita su propio tiempo para completarse.</a:t>
            </a:r>
          </a:p>
          <a:p>
            <a:pPr eaLnBrk="1" hangingPunct="1">
              <a:lnSpc>
                <a:spcPct val="80000"/>
              </a:lnSpc>
            </a:pPr>
            <a:endParaRPr lang="es-EC" sz="2000" smtClean="0">
              <a:latin typeface="Arial" charset="0"/>
            </a:endParaRPr>
          </a:p>
          <a:p>
            <a:pPr eaLnBrk="1" hangingPunct="1">
              <a:lnSpc>
                <a:spcPct val="80000"/>
              </a:lnSpc>
            </a:pPr>
            <a:r>
              <a:rPr lang="es-EC" sz="2000" smtClean="0">
                <a:latin typeface="Arial" charset="0"/>
              </a:rPr>
              <a:t>El tiempo que necesita una célula para dividirse por completo depende del tipo de célula y de las condiciones ambientales en  las que vive</a:t>
            </a:r>
            <a:r>
              <a:rPr lang="en-US" sz="2000" smtClean="0">
                <a:latin typeface="Arial" charset="0"/>
              </a:rPr>
              <a:t>.</a:t>
            </a:r>
          </a:p>
        </p:txBody>
      </p:sp>
      <p:sp>
        <p:nvSpPr>
          <p:cNvPr id="19460" name="Content Placeholder 10"/>
          <p:cNvSpPr>
            <a:spLocks noGrp="1"/>
          </p:cNvSpPr>
          <p:nvPr>
            <p:ph sz="quarter" idx="2"/>
          </p:nvPr>
        </p:nvSpPr>
        <p:spPr>
          <a:xfrm>
            <a:off x="4140200" y="1268413"/>
            <a:ext cx="4752975" cy="5327650"/>
          </a:xfrm>
        </p:spPr>
        <p:txBody>
          <a:bodyPr/>
          <a:lstStyle/>
          <a:p>
            <a:pPr eaLnBrk="1" hangingPunct="1">
              <a:lnSpc>
                <a:spcPct val="80000"/>
              </a:lnSpc>
            </a:pPr>
            <a:r>
              <a:rPr lang="es-EC" sz="2000" smtClean="0">
                <a:latin typeface="Arial" charset="0"/>
              </a:rPr>
              <a:t>Debido a que el número de cromosomas de la célula madre es igual al de las células hijas, estas últimas pueden llevar a cabo las mismas actividades que realizaba la célula madre.</a:t>
            </a:r>
          </a:p>
          <a:p>
            <a:pPr eaLnBrk="1" hangingPunct="1">
              <a:lnSpc>
                <a:spcPct val="80000"/>
              </a:lnSpc>
            </a:pPr>
            <a:endParaRPr lang="es-EC" sz="2000" smtClean="0">
              <a:latin typeface="Arial" charset="0"/>
            </a:endParaRPr>
          </a:p>
          <a:p>
            <a:pPr eaLnBrk="1" hangingPunct="1">
              <a:lnSpc>
                <a:spcPct val="80000"/>
              </a:lnSpc>
            </a:pPr>
            <a:r>
              <a:rPr lang="es-EC" sz="2000" smtClean="0">
                <a:latin typeface="Arial" charset="0"/>
              </a:rPr>
              <a:t>La mitosis es una forma de aumentar el número de células sin cambiar las características de las mismas.</a:t>
            </a:r>
          </a:p>
          <a:p>
            <a:pPr eaLnBrk="1" hangingPunct="1">
              <a:lnSpc>
                <a:spcPct val="80000"/>
              </a:lnSpc>
            </a:pPr>
            <a:endParaRPr lang="es-EC" sz="2000" smtClean="0">
              <a:latin typeface="Arial" charset="0"/>
            </a:endParaRPr>
          </a:p>
          <a:p>
            <a:pPr eaLnBrk="1" hangingPunct="1">
              <a:lnSpc>
                <a:spcPct val="80000"/>
              </a:lnSpc>
            </a:pPr>
            <a:r>
              <a:rPr lang="es-EC" sz="2000" smtClean="0">
                <a:latin typeface="Arial" charset="0"/>
              </a:rPr>
              <a:t>En los organismos unicelulares, la mitosis es la forma de  producir mucha progenie idéntica entre sí.</a:t>
            </a:r>
          </a:p>
          <a:p>
            <a:pPr eaLnBrk="1" hangingPunct="1">
              <a:lnSpc>
                <a:spcPct val="80000"/>
              </a:lnSpc>
            </a:pPr>
            <a:endParaRPr lang="es-EC" sz="2000" smtClean="0">
              <a:latin typeface="Arial" charset="0"/>
            </a:endParaRPr>
          </a:p>
          <a:p>
            <a:pPr eaLnBrk="1" hangingPunct="1">
              <a:lnSpc>
                <a:spcPct val="80000"/>
              </a:lnSpc>
            </a:pPr>
            <a:r>
              <a:rPr lang="es-EC" sz="2000" smtClean="0">
                <a:latin typeface="Arial" charset="0"/>
              </a:rPr>
              <a:t>La reproducción de algo vivo, a partir de una sola célula madre, es un tipo de </a:t>
            </a:r>
            <a:r>
              <a:rPr lang="es-EC" sz="2000" b="1" smtClean="0">
                <a:latin typeface="Arial" charset="0"/>
              </a:rPr>
              <a:t>reproducción asexual</a:t>
            </a:r>
            <a:r>
              <a:rPr lang="es-EC" sz="2000" smtClean="0">
                <a:latin typeface="Arial"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785813" y="142875"/>
            <a:ext cx="7772400" cy="703263"/>
          </a:xfrm>
        </p:spPr>
        <p:txBody>
          <a:bodyPr/>
          <a:lstStyle/>
          <a:p>
            <a:pPr algn="ctr" eaLnBrk="1" hangingPunct="1"/>
            <a:r>
              <a:rPr lang="es-MX" smtClean="0">
                <a:solidFill>
                  <a:schemeClr val="accent1"/>
                </a:solidFill>
              </a:rPr>
              <a:t>¿Qué es la meiosis?</a:t>
            </a:r>
            <a:endParaRPr lang="en-US" smtClean="0">
              <a:solidFill>
                <a:schemeClr val="accent1"/>
              </a:solidFill>
            </a:endParaRPr>
          </a:p>
        </p:txBody>
      </p:sp>
      <p:sp>
        <p:nvSpPr>
          <p:cNvPr id="3" name="Content Placeholder 2"/>
          <p:cNvSpPr>
            <a:spLocks noGrp="1"/>
          </p:cNvSpPr>
          <p:nvPr>
            <p:ph sz="quarter" idx="1"/>
          </p:nvPr>
        </p:nvSpPr>
        <p:spPr>
          <a:xfrm>
            <a:off x="500063" y="857250"/>
            <a:ext cx="8286750" cy="5715000"/>
          </a:xfrm>
        </p:spPr>
        <p:txBody>
          <a:bodyPr/>
          <a:lstStyle/>
          <a:p>
            <a:pPr eaLnBrk="1" hangingPunct="1">
              <a:defRPr/>
            </a:pPr>
            <a:r>
              <a:rPr lang="es-EC" sz="2000" dirty="0" smtClean="0">
                <a:latin typeface="+mj-lt"/>
              </a:rPr>
              <a:t>La </a:t>
            </a:r>
            <a:r>
              <a:rPr lang="es-EC" sz="2000" b="1" dirty="0" smtClean="0">
                <a:latin typeface="+mj-lt"/>
              </a:rPr>
              <a:t>meiosis</a:t>
            </a:r>
            <a:r>
              <a:rPr lang="es-EC" sz="2000" dirty="0" smtClean="0">
                <a:latin typeface="+mj-lt"/>
              </a:rPr>
              <a:t> es la división celular en la que el número de cromosomas se reduce a la mitad y se forman </a:t>
            </a:r>
            <a:r>
              <a:rPr lang="es-EC" sz="2000" b="1" dirty="0" smtClean="0">
                <a:latin typeface="+mj-lt"/>
              </a:rPr>
              <a:t>gametos</a:t>
            </a:r>
            <a:r>
              <a:rPr lang="es-EC" sz="2000" dirty="0" smtClean="0">
                <a:latin typeface="+mj-lt"/>
              </a:rPr>
              <a:t>.</a:t>
            </a:r>
          </a:p>
          <a:p>
            <a:pPr eaLnBrk="1" hangingPunct="1">
              <a:defRPr/>
            </a:pPr>
            <a:endParaRPr lang="es-EC" sz="2000" dirty="0" smtClean="0">
              <a:latin typeface="+mj-lt"/>
            </a:endParaRPr>
          </a:p>
          <a:p>
            <a:pPr eaLnBrk="1" hangingPunct="1">
              <a:defRPr/>
            </a:pPr>
            <a:r>
              <a:rPr lang="es-EC" sz="2000" dirty="0" smtClean="0">
                <a:latin typeface="+mj-lt"/>
              </a:rPr>
              <a:t>La meiosis empieza con el número diploide de cromosomas.  La célula pasa por dos divisiones sucesivas, pero los cromosomas se duplican una sola vez  dando como resultado cuatro células hijas, cada una con la mitad del número diploide de cromosomas que la célula madre.</a:t>
            </a:r>
          </a:p>
          <a:p>
            <a:pPr eaLnBrk="1" hangingPunct="1">
              <a:defRPr/>
            </a:pPr>
            <a:endParaRPr lang="es-EC" sz="2000" dirty="0" smtClean="0">
              <a:latin typeface="+mj-lt"/>
            </a:endParaRPr>
          </a:p>
          <a:p>
            <a:pPr eaLnBrk="1" hangingPunct="1">
              <a:defRPr/>
            </a:pPr>
            <a:r>
              <a:rPr lang="es-EC" sz="2000" dirty="0" smtClean="0">
                <a:latin typeface="+mj-lt"/>
              </a:rPr>
              <a:t>La mitad del número diploide se lo llama </a:t>
            </a:r>
            <a:r>
              <a:rPr lang="es-EC" sz="2000" b="1" dirty="0" smtClean="0">
                <a:latin typeface="+mj-lt"/>
              </a:rPr>
              <a:t>número </a:t>
            </a:r>
            <a:r>
              <a:rPr lang="es-EC" sz="2000" b="1" dirty="0" err="1" smtClean="0">
                <a:latin typeface="+mj-lt"/>
              </a:rPr>
              <a:t>monoploide</a:t>
            </a:r>
            <a:r>
              <a:rPr lang="es-EC" sz="2000" b="1" dirty="0" smtClean="0">
                <a:latin typeface="+mj-lt"/>
              </a:rPr>
              <a:t> </a:t>
            </a:r>
            <a:r>
              <a:rPr lang="es-EC" sz="2000" dirty="0" smtClean="0">
                <a:latin typeface="+mj-lt"/>
              </a:rPr>
              <a:t>o </a:t>
            </a:r>
            <a:r>
              <a:rPr lang="es-EC" sz="2000" b="1" dirty="0" smtClean="0">
                <a:latin typeface="+mj-lt"/>
              </a:rPr>
              <a:t>número haploide</a:t>
            </a:r>
            <a:r>
              <a:rPr lang="es-EC" sz="2000" dirty="0" smtClean="0">
                <a:latin typeface="+mj-lt"/>
              </a:rPr>
              <a:t>.</a:t>
            </a:r>
          </a:p>
          <a:p>
            <a:pPr eaLnBrk="1" hangingPunct="1">
              <a:defRPr/>
            </a:pPr>
            <a:endParaRPr lang="es-EC" sz="2000" dirty="0" smtClean="0">
              <a:latin typeface="+mj-lt"/>
            </a:endParaRPr>
          </a:p>
          <a:p>
            <a:pPr eaLnBrk="1" hangingPunct="1">
              <a:defRPr/>
            </a:pPr>
            <a:r>
              <a:rPr lang="es-EC" sz="2000" dirty="0" smtClean="0">
                <a:latin typeface="+mj-lt"/>
              </a:rPr>
              <a:t>Mientras el número diploide se representa por </a:t>
            </a:r>
            <a:r>
              <a:rPr lang="es-EC" sz="2000" b="1" i="1" dirty="0" smtClean="0">
                <a:latin typeface="+mj-lt"/>
              </a:rPr>
              <a:t>2n</a:t>
            </a:r>
            <a:r>
              <a:rPr lang="es-EC" sz="2000" dirty="0" smtClean="0">
                <a:latin typeface="+mj-lt"/>
              </a:rPr>
              <a:t>, el haploide se representa por </a:t>
            </a:r>
            <a:r>
              <a:rPr lang="es-EC" sz="2000" b="1" i="1" dirty="0" smtClean="0">
                <a:latin typeface="+mj-lt"/>
              </a:rPr>
              <a:t>n</a:t>
            </a:r>
            <a:r>
              <a:rPr lang="es-EC" sz="2000" dirty="0" smtClean="0">
                <a:latin typeface="+mj-lt"/>
              </a:rPr>
              <a:t>.  Cuando dos gametos con el número </a:t>
            </a:r>
            <a:r>
              <a:rPr lang="es-EC" sz="2000" i="1" dirty="0" smtClean="0">
                <a:latin typeface="+mj-lt"/>
              </a:rPr>
              <a:t>n</a:t>
            </a:r>
            <a:r>
              <a:rPr lang="es-EC" sz="2000" dirty="0" smtClean="0">
                <a:latin typeface="+mj-lt"/>
              </a:rPr>
              <a:t> de cromosomas se unen, el </a:t>
            </a:r>
            <a:r>
              <a:rPr lang="es-EC" sz="2000" b="1" dirty="0" smtClean="0">
                <a:latin typeface="+mj-lt"/>
              </a:rPr>
              <a:t>cigoto</a:t>
            </a:r>
            <a:r>
              <a:rPr lang="es-EC" sz="2000" dirty="0" smtClean="0">
                <a:latin typeface="+mj-lt"/>
              </a:rPr>
              <a:t> formado tiene </a:t>
            </a:r>
            <a:r>
              <a:rPr lang="es-EC" sz="2000" i="1" dirty="0" smtClean="0">
                <a:latin typeface="+mj-lt"/>
              </a:rPr>
              <a:t>2n</a:t>
            </a:r>
            <a:r>
              <a:rPr lang="es-EC" sz="2000" dirty="0" smtClean="0">
                <a:latin typeface="+mj-lt"/>
              </a:rPr>
              <a:t> de cromosomas.  </a:t>
            </a:r>
            <a:r>
              <a:rPr lang="en-US" sz="2000" dirty="0" smtClean="0">
                <a:latin typeface="+mj-lt"/>
              </a:rPr>
              <a:t>El </a:t>
            </a:r>
            <a:r>
              <a:rPr lang="en-US" sz="2000" b="1" dirty="0" err="1" smtClean="0">
                <a:latin typeface="+mj-lt"/>
              </a:rPr>
              <a:t>cigoto</a:t>
            </a:r>
            <a:r>
              <a:rPr lang="en-US" sz="2000" dirty="0" smtClean="0">
                <a:latin typeface="+mj-lt"/>
              </a:rPr>
              <a:t> </a:t>
            </a:r>
            <a:r>
              <a:rPr lang="en-US" sz="2000" dirty="0" err="1" smtClean="0">
                <a:latin typeface="+mj-lt"/>
              </a:rPr>
              <a:t>es</a:t>
            </a:r>
            <a:r>
              <a:rPr lang="en-US" sz="2000" dirty="0" smtClean="0">
                <a:latin typeface="+mj-lt"/>
              </a:rPr>
              <a:t> la </a:t>
            </a:r>
            <a:r>
              <a:rPr lang="en-US" sz="2000" dirty="0" err="1" smtClean="0">
                <a:latin typeface="+mj-lt"/>
              </a:rPr>
              <a:t>célula</a:t>
            </a:r>
            <a:r>
              <a:rPr lang="en-US" sz="2000" dirty="0" smtClean="0">
                <a:latin typeface="+mj-lt"/>
              </a:rPr>
              <a:t> </a:t>
            </a:r>
            <a:r>
              <a:rPr lang="en-US" sz="2000" dirty="0" err="1" smtClean="0">
                <a:latin typeface="+mj-lt"/>
              </a:rPr>
              <a:t>que</a:t>
            </a:r>
            <a:r>
              <a:rPr lang="en-US" sz="2000" dirty="0" smtClean="0">
                <a:latin typeface="+mj-lt"/>
              </a:rPr>
              <a:t> se forma </a:t>
            </a:r>
            <a:r>
              <a:rPr lang="en-US" sz="2000" dirty="0" err="1" smtClean="0">
                <a:latin typeface="+mj-lt"/>
              </a:rPr>
              <a:t>por</a:t>
            </a:r>
            <a:r>
              <a:rPr lang="en-US" sz="2000" dirty="0" smtClean="0">
                <a:latin typeface="+mj-lt"/>
              </a:rPr>
              <a:t> la </a:t>
            </a:r>
            <a:r>
              <a:rPr lang="en-US" sz="2000" dirty="0" err="1" smtClean="0">
                <a:latin typeface="+mj-lt"/>
              </a:rPr>
              <a:t>unión</a:t>
            </a:r>
            <a:r>
              <a:rPr lang="en-US" sz="2000" dirty="0" smtClean="0">
                <a:latin typeface="+mj-lt"/>
              </a:rPr>
              <a:t> de un </a:t>
            </a:r>
            <a:r>
              <a:rPr lang="en-US" sz="2000" dirty="0" err="1" smtClean="0">
                <a:latin typeface="+mj-lt"/>
              </a:rPr>
              <a:t>óvulo</a:t>
            </a:r>
            <a:r>
              <a:rPr lang="en-US" sz="2000" dirty="0" smtClean="0">
                <a:latin typeface="+mj-lt"/>
              </a:rPr>
              <a:t> y un </a:t>
            </a:r>
            <a:r>
              <a:rPr lang="en-US" sz="2000" dirty="0" err="1" smtClean="0">
                <a:latin typeface="+mj-lt"/>
              </a:rPr>
              <a:t>espermatozoide</a:t>
            </a:r>
            <a:r>
              <a:rPr lang="en-US" sz="2000" dirty="0" smtClean="0">
                <a:latin typeface="+mj-lt"/>
              </a:rPr>
              <a:t>.</a:t>
            </a:r>
            <a:endParaRPr lang="en-US" sz="20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sz="quarter" idx="1"/>
          </p:nvPr>
        </p:nvSpPr>
        <p:spPr>
          <a:xfrm>
            <a:off x="428625" y="214313"/>
            <a:ext cx="8258175" cy="6357937"/>
          </a:xfrm>
        </p:spPr>
        <p:txBody>
          <a:bodyPr/>
          <a:lstStyle/>
          <a:p>
            <a:pPr eaLnBrk="1" hangingPunct="1"/>
            <a:r>
              <a:rPr lang="es-EC" sz="2000" smtClean="0">
                <a:latin typeface="Arial" charset="0"/>
              </a:rPr>
              <a:t>La interfase antes de la meiosis es similar a la interfase de la mitosis.</a:t>
            </a:r>
          </a:p>
          <a:p>
            <a:pPr eaLnBrk="1" hangingPunct="1"/>
            <a:endParaRPr lang="es-EC" sz="2000" smtClean="0">
              <a:latin typeface="Arial" charset="0"/>
            </a:endParaRPr>
          </a:p>
          <a:p>
            <a:pPr eaLnBrk="1" hangingPunct="1"/>
            <a:r>
              <a:rPr lang="es-EC" sz="2000" smtClean="0">
                <a:latin typeface="Arial" charset="0"/>
              </a:rPr>
              <a:t>Antes que la célula empiece la primera división de la meiosis, el ADN en los cromosomas del núcleo de la célula se duplica.</a:t>
            </a:r>
          </a:p>
          <a:p>
            <a:pPr eaLnBrk="1" hangingPunct="1"/>
            <a:endParaRPr lang="es-EC" sz="2000" smtClean="0">
              <a:latin typeface="Arial" charset="0"/>
            </a:endParaRPr>
          </a:p>
          <a:p>
            <a:pPr eaLnBrk="1" hangingPunct="1"/>
            <a:r>
              <a:rPr lang="es-EC" sz="2000" smtClean="0">
                <a:latin typeface="Arial" charset="0"/>
              </a:rPr>
              <a:t>La célula tienen dos juegos completos de cromosomas y está lista para comenzar la meiosis.</a:t>
            </a:r>
          </a:p>
          <a:p>
            <a:pPr eaLnBrk="1" hangingPunct="1"/>
            <a:endParaRPr lang="es-EC" sz="2000" smtClean="0">
              <a:latin typeface="Arial" charset="0"/>
            </a:endParaRPr>
          </a:p>
          <a:p>
            <a:pPr algn="ctr" eaLnBrk="1" hangingPunct="1">
              <a:buFont typeface="Wingdings 2" pitchFamily="18" charset="2"/>
              <a:buNone/>
            </a:pPr>
            <a:r>
              <a:rPr lang="es-EC" sz="4000" smtClean="0">
                <a:solidFill>
                  <a:schemeClr val="accent1"/>
                </a:solidFill>
                <a:latin typeface="Arial" charset="0"/>
              </a:rPr>
              <a:t>Las etapas de la meiosis</a:t>
            </a:r>
          </a:p>
          <a:p>
            <a:pPr eaLnBrk="1" hangingPunct="1"/>
            <a:endParaRPr lang="es-EC" sz="2000" smtClean="0">
              <a:latin typeface="Arial" charset="0"/>
            </a:endParaRPr>
          </a:p>
          <a:p>
            <a:pPr eaLnBrk="1" hangingPunct="1"/>
            <a:r>
              <a:rPr lang="es-EC" sz="2000" smtClean="0">
                <a:latin typeface="Arial" charset="0"/>
              </a:rPr>
              <a:t>La meiosis</a:t>
            </a:r>
            <a:r>
              <a:rPr lang="es-EC" sz="2000" b="1" smtClean="0">
                <a:latin typeface="Arial" charset="0"/>
              </a:rPr>
              <a:t> </a:t>
            </a:r>
            <a:r>
              <a:rPr lang="es-EC" sz="2000" smtClean="0">
                <a:latin typeface="Arial" charset="0"/>
              </a:rPr>
              <a:t>consiste en dos divisiones sucesivas, cada una de las cuales se divide en fases similares a las de la mitosis.</a:t>
            </a:r>
          </a:p>
          <a:p>
            <a:pPr eaLnBrk="1" hangingPunct="1"/>
            <a:endParaRPr lang="es-EC" sz="2000" smtClean="0">
              <a:latin typeface="Arial" charset="0"/>
            </a:endParaRPr>
          </a:p>
          <a:p>
            <a:pPr eaLnBrk="1" hangingPunct="1"/>
            <a:r>
              <a:rPr lang="es-EC" sz="2000" smtClean="0">
                <a:latin typeface="Arial" charset="0"/>
              </a:rPr>
              <a:t>La primera división se llama </a:t>
            </a:r>
            <a:r>
              <a:rPr lang="es-EC" sz="2000" b="1" smtClean="0">
                <a:latin typeface="Arial" charset="0"/>
              </a:rPr>
              <a:t>Meiosis I </a:t>
            </a:r>
            <a:r>
              <a:rPr lang="es-EC" sz="2000" smtClean="0">
                <a:latin typeface="Arial" charset="0"/>
              </a:rPr>
              <a:t>y la segunda </a:t>
            </a:r>
            <a:r>
              <a:rPr lang="es-EC" sz="2000" b="1" smtClean="0">
                <a:latin typeface="Arial" charset="0"/>
              </a:rPr>
              <a:t>Meiosis II</a:t>
            </a:r>
            <a:r>
              <a:rPr lang="es-EC" sz="2000" smtClean="0">
                <a:latin typeface="Arial" charset="0"/>
              </a:rPr>
              <a:t>.  A cada etapa de la primera división se le pone al final el número romano </a:t>
            </a:r>
            <a:r>
              <a:rPr lang="es-EC" sz="2000" b="1" smtClean="0">
                <a:latin typeface="Arial" charset="0"/>
              </a:rPr>
              <a:t>I</a:t>
            </a:r>
            <a:r>
              <a:rPr lang="es-EC" sz="2000" smtClean="0">
                <a:latin typeface="Arial" charset="0"/>
              </a:rPr>
              <a:t> y cada etapa de la segunda división va seguida por el número </a:t>
            </a:r>
            <a:r>
              <a:rPr lang="es-EC" sz="2000" b="1" smtClean="0">
                <a:latin typeface="Arial" charset="0"/>
              </a:rPr>
              <a:t>II</a:t>
            </a:r>
            <a:r>
              <a:rPr lang="es-EC" sz="2000" smtClean="0">
                <a:latin typeface="Arial" charset="0"/>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625" y="476250"/>
            <a:ext cx="8286750" cy="6192838"/>
          </a:xfrm>
        </p:spPr>
        <p:txBody>
          <a:bodyPr/>
          <a:lstStyle/>
          <a:p>
            <a:pPr marL="514350" indent="-514350">
              <a:buFont typeface="Arial" charset="0"/>
              <a:buAutoNum type="arabicPeriod"/>
            </a:pPr>
            <a:r>
              <a:rPr lang="es-EC" sz="2000" b="1" smtClean="0">
                <a:latin typeface="Arial" charset="0"/>
              </a:rPr>
              <a:t>Profase I</a:t>
            </a:r>
            <a:r>
              <a:rPr lang="es-EC" sz="2000" smtClean="0">
                <a:latin typeface="Arial" charset="0"/>
              </a:rPr>
              <a:t>.- en la primera profase de la meiosis, la cromatina se acorta y condensa. Los cromosomas aparecen en forma de cromátidas unidas por un centrómero. Desaparecen la membrana nuclear y el nucleolo.  </a:t>
            </a:r>
          </a:p>
          <a:p>
            <a:pPr marL="514350" indent="-514350">
              <a:buFont typeface="Arial" charset="0"/>
              <a:buNone/>
            </a:pPr>
            <a:r>
              <a:rPr lang="es-EC" sz="2000" smtClean="0">
                <a:latin typeface="Arial" charset="0"/>
              </a:rPr>
              <a:t>	En la profase I, los </a:t>
            </a:r>
            <a:r>
              <a:rPr lang="es-EC" sz="2000" b="1" smtClean="0">
                <a:latin typeface="Arial" charset="0"/>
              </a:rPr>
              <a:t>cromosomas homólogos </a:t>
            </a:r>
            <a:r>
              <a:rPr lang="es-EC" sz="2000" smtClean="0">
                <a:latin typeface="Arial" charset="0"/>
              </a:rPr>
              <a:t>se alinean.  Los cromosomas homólogos llevan el mismo tipo de información genética y en el mismo orden.  Los homólogos se aparean y se entrelazan.  El pareo de los cromosomas homólogos se llama </a:t>
            </a:r>
            <a:r>
              <a:rPr lang="es-EC" sz="2000" b="1" smtClean="0">
                <a:latin typeface="Arial" charset="0"/>
              </a:rPr>
              <a:t>sinapsis</a:t>
            </a:r>
            <a:r>
              <a:rPr lang="es-EC" sz="2000" smtClean="0">
                <a:latin typeface="Arial" charset="0"/>
              </a:rPr>
              <a:t>.  Cada cromosoma se compone de dos cromátidas, las cuatro cromátidas de un par homólogo constituyen una </a:t>
            </a:r>
            <a:r>
              <a:rPr lang="es-EC" sz="2000" b="1" smtClean="0">
                <a:latin typeface="Arial" charset="0"/>
              </a:rPr>
              <a:t>tétrada</a:t>
            </a:r>
            <a:r>
              <a:rPr lang="es-EC" sz="2000" smtClean="0">
                <a:latin typeface="Arial" charset="0"/>
              </a:rPr>
              <a:t>.  A veces las cromátidas se rompen e intercambian partes, a este intercambio de material de cromátidas se llama </a:t>
            </a:r>
            <a:r>
              <a:rPr lang="es-EC" sz="2000" b="1" smtClean="0">
                <a:latin typeface="Arial" charset="0"/>
              </a:rPr>
              <a:t>entrecruzamiento</a:t>
            </a:r>
            <a:r>
              <a:rPr lang="es-EC" sz="2000" smtClean="0">
                <a:latin typeface="Arial" charset="0"/>
              </a:rPr>
              <a:t>.</a:t>
            </a:r>
          </a:p>
          <a:p>
            <a:pPr marL="514350" indent="-514350">
              <a:buFont typeface="Arial" charset="0"/>
              <a:buAutoNum type="arabicPeriod"/>
            </a:pPr>
            <a:endParaRPr lang="es-EC" sz="2000" smtClean="0">
              <a:latin typeface="Arial" charset="0"/>
            </a:endParaRPr>
          </a:p>
          <a:p>
            <a:pPr marL="514350" indent="-514350">
              <a:buFont typeface="Arial" charset="0"/>
              <a:buAutoNum type="arabicPeriod"/>
            </a:pPr>
            <a:endParaRPr lang="es-EC" sz="2000" smtClean="0">
              <a:latin typeface="Arial" charset="0"/>
            </a:endParaRPr>
          </a:p>
          <a:p>
            <a:pPr marL="514350" indent="-514350">
              <a:buFont typeface="Arial" charset="0"/>
              <a:buAutoNum type="arabicPeriod"/>
            </a:pPr>
            <a:endParaRPr lang="es-EC" sz="2000" smtClean="0">
              <a:latin typeface="Arial" charset="0"/>
            </a:endParaRPr>
          </a:p>
          <a:p>
            <a:pPr marL="514350" indent="-514350">
              <a:buFont typeface="Arial" charset="0"/>
              <a:buAutoNum type="arabicPeriod"/>
            </a:pPr>
            <a:endParaRPr lang="es-EC" sz="2000" smtClean="0">
              <a:latin typeface="Arial" charset="0"/>
            </a:endParaRPr>
          </a:p>
          <a:p>
            <a:pPr marL="514350" indent="-514350">
              <a:buFont typeface="Arial" charset="0"/>
              <a:buAutoNum type="arabicPeriod"/>
            </a:pPr>
            <a:endParaRPr lang="es-EC" sz="2000" smtClean="0">
              <a:latin typeface="Arial" charset="0"/>
            </a:endParaRPr>
          </a:p>
          <a:p>
            <a:pPr marL="514350" indent="-514350">
              <a:buFont typeface="Wingdings 2" pitchFamily="18" charset="2"/>
              <a:buNone/>
            </a:pPr>
            <a:r>
              <a:rPr lang="es-EC" sz="2000" smtClean="0">
                <a:latin typeface="Arial" charset="0"/>
              </a:rPr>
              <a:t>      </a:t>
            </a:r>
          </a:p>
        </p:txBody>
      </p:sp>
      <p:pic>
        <p:nvPicPr>
          <p:cNvPr id="22531" name="Picture 3" descr="Profase I 1.png"/>
          <p:cNvPicPr>
            <a:picLocks noChangeAspect="1"/>
          </p:cNvPicPr>
          <p:nvPr/>
        </p:nvPicPr>
        <p:blipFill>
          <a:blip r:embed="rId2"/>
          <a:srcRect/>
          <a:stretch>
            <a:fillRect/>
          </a:stretch>
        </p:blipFill>
        <p:spPr bwMode="auto">
          <a:xfrm>
            <a:off x="3635375" y="4724400"/>
            <a:ext cx="1938338" cy="1824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88" y="857250"/>
            <a:ext cx="5500687" cy="5357813"/>
          </a:xfrm>
        </p:spPr>
        <p:txBody>
          <a:bodyPr/>
          <a:lstStyle/>
          <a:p>
            <a:pPr marL="514350" indent="-514350">
              <a:buFont typeface="+mj-lt"/>
              <a:buAutoNum type="arabicPeriod" startAt="2"/>
              <a:defRPr/>
            </a:pPr>
            <a:r>
              <a:rPr lang="es-EC" sz="2000" b="1" dirty="0" smtClean="0">
                <a:latin typeface="+mj-lt"/>
              </a:rPr>
              <a:t>Metafase I</a:t>
            </a:r>
            <a:r>
              <a:rPr lang="es-EC" sz="2000" dirty="0" smtClean="0">
                <a:latin typeface="+mj-lt"/>
              </a:rPr>
              <a:t>.- en esta fase  las tétradas se alinean a lo largo del ecuador de la célula, en ángulo recto con las fibras del huso mitótico.  Cada cromosoma esta pegado a una de las fibras del huso mitótico.</a:t>
            </a:r>
          </a:p>
          <a:p>
            <a:pPr marL="514350" indent="-514350">
              <a:buFont typeface="Wingdings 2" pitchFamily="18" charset="2"/>
              <a:buNone/>
              <a:defRPr/>
            </a:pPr>
            <a:r>
              <a:rPr lang="es-EC" sz="2000" dirty="0" smtClean="0">
                <a:latin typeface="+mj-lt"/>
              </a:rPr>
              <a:t> </a:t>
            </a:r>
          </a:p>
          <a:p>
            <a:pPr marL="514350" indent="-514350">
              <a:buFont typeface="Wingdings 2" pitchFamily="18" charset="2"/>
              <a:buNone/>
              <a:defRPr/>
            </a:pPr>
            <a:endParaRPr lang="es-EC" sz="2000" dirty="0" smtClean="0">
              <a:latin typeface="+mj-lt"/>
            </a:endParaRPr>
          </a:p>
          <a:p>
            <a:pPr marL="514350" indent="-514350">
              <a:buFont typeface="Wingdings 2" pitchFamily="18" charset="2"/>
              <a:buNone/>
              <a:defRPr/>
            </a:pPr>
            <a:endParaRPr lang="es-EC" sz="2000" dirty="0" smtClean="0">
              <a:latin typeface="+mj-lt"/>
            </a:endParaRPr>
          </a:p>
          <a:p>
            <a:pPr marL="514350" indent="-514350">
              <a:buFont typeface="+mj-lt"/>
              <a:buAutoNum type="arabicPeriod" startAt="3"/>
              <a:defRPr/>
            </a:pPr>
            <a:r>
              <a:rPr lang="es-EC" sz="2000" dirty="0" smtClean="0">
                <a:latin typeface="+mj-lt"/>
              </a:rPr>
              <a:t> A</a:t>
            </a:r>
            <a:r>
              <a:rPr lang="es-EC" sz="2000" b="1" dirty="0" smtClean="0">
                <a:latin typeface="+mj-lt"/>
              </a:rPr>
              <a:t>nafase I</a:t>
            </a:r>
            <a:r>
              <a:rPr lang="es-EC" sz="2000" dirty="0" smtClean="0">
                <a:latin typeface="+mj-lt"/>
              </a:rPr>
              <a:t>.- los pares homólogos de cromosomas se separan.  Cada cromosoma de cada par se mueve hacia cada uno de los polos de la célula.                                               Los cromosomas todavía se componen de dos </a:t>
            </a:r>
            <a:r>
              <a:rPr lang="es-EC" sz="2000" dirty="0" err="1" smtClean="0">
                <a:latin typeface="+mj-lt"/>
              </a:rPr>
              <a:t>cromátidas</a:t>
            </a:r>
            <a:r>
              <a:rPr lang="es-EC" sz="2000" dirty="0" smtClean="0">
                <a:latin typeface="+mj-lt"/>
              </a:rPr>
              <a:t> unidas por un </a:t>
            </a:r>
            <a:r>
              <a:rPr lang="es-EC" sz="2000" dirty="0" err="1" smtClean="0">
                <a:latin typeface="+mj-lt"/>
              </a:rPr>
              <a:t>centrómero</a:t>
            </a:r>
            <a:r>
              <a:rPr lang="es-EC" sz="2000" dirty="0" smtClean="0">
                <a:latin typeface="+mj-lt"/>
              </a:rPr>
              <a:t>.</a:t>
            </a:r>
            <a:endParaRPr lang="es-EC" sz="2000" dirty="0">
              <a:latin typeface="+mj-lt"/>
            </a:endParaRPr>
          </a:p>
        </p:txBody>
      </p:sp>
      <p:pic>
        <p:nvPicPr>
          <p:cNvPr id="23555" name="Content Placeholder 6" descr="Anafase I 1.png"/>
          <p:cNvPicPr>
            <a:picLocks noGrp="1" noChangeAspect="1"/>
          </p:cNvPicPr>
          <p:nvPr>
            <p:ph sz="quarter" idx="2"/>
          </p:nvPr>
        </p:nvPicPr>
        <p:blipFill>
          <a:blip r:embed="rId2"/>
          <a:srcRect/>
          <a:stretch>
            <a:fillRect/>
          </a:stretch>
        </p:blipFill>
        <p:spPr>
          <a:xfrm>
            <a:off x="6572250" y="3714750"/>
            <a:ext cx="1806575" cy="1687513"/>
          </a:xfrm>
        </p:spPr>
      </p:pic>
      <p:pic>
        <p:nvPicPr>
          <p:cNvPr id="23556" name="Picture 3" descr="Metafase I 1.png"/>
          <p:cNvPicPr>
            <a:picLocks noChangeAspect="1"/>
          </p:cNvPicPr>
          <p:nvPr/>
        </p:nvPicPr>
        <p:blipFill>
          <a:blip r:embed="rId3"/>
          <a:srcRect/>
          <a:stretch>
            <a:fillRect/>
          </a:stretch>
        </p:blipFill>
        <p:spPr bwMode="auto">
          <a:xfrm>
            <a:off x="6500813" y="857250"/>
            <a:ext cx="1825625" cy="1744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68313" y="908050"/>
            <a:ext cx="5472112" cy="2520950"/>
          </a:xfrm>
        </p:spPr>
        <p:txBody>
          <a:bodyPr/>
          <a:lstStyle/>
          <a:p>
            <a:pPr marL="457200" indent="-457200">
              <a:lnSpc>
                <a:spcPct val="90000"/>
              </a:lnSpc>
              <a:buFont typeface="Arial" charset="0"/>
              <a:buAutoNum type="arabicPeriod" startAt="4"/>
            </a:pPr>
            <a:r>
              <a:rPr lang="es-EC" sz="2000" b="1" smtClean="0">
                <a:latin typeface="Arial" charset="0"/>
              </a:rPr>
              <a:t>Telofase I</a:t>
            </a:r>
            <a:r>
              <a:rPr lang="es-EC" sz="2000" smtClean="0">
                <a:latin typeface="Arial" charset="0"/>
              </a:rPr>
              <a:t>.- durante la telofase I se divide el citoplasma formando dos células.   Cada cromosoma todavía se compone por dos cromátidas unidas por un centrómero.  La membrana nuclear se forma alrededor de los cromosomas, cada una de las células hijas tiene un núcleo con cromosomas recombinados diploides.</a:t>
            </a:r>
            <a:endParaRPr lang="es-EC" sz="2000" smtClean="0"/>
          </a:p>
        </p:txBody>
      </p:sp>
      <p:sp>
        <p:nvSpPr>
          <p:cNvPr id="24579" name="Rectangle 6"/>
          <p:cNvSpPr>
            <a:spLocks noGrp="1"/>
          </p:cNvSpPr>
          <p:nvPr>
            <p:ph type="body" sz="half" idx="4294967295"/>
          </p:nvPr>
        </p:nvSpPr>
        <p:spPr>
          <a:xfrm>
            <a:off x="539750" y="4149725"/>
            <a:ext cx="8280400" cy="1871663"/>
          </a:xfrm>
        </p:spPr>
        <p:txBody>
          <a:bodyPr/>
          <a:lstStyle/>
          <a:p>
            <a:pPr>
              <a:lnSpc>
                <a:spcPct val="90000"/>
              </a:lnSpc>
            </a:pPr>
            <a:r>
              <a:rPr lang="es-EC" sz="2000" smtClean="0">
                <a:latin typeface="Arial" charset="0"/>
              </a:rPr>
              <a:t>Después de la telofase I, se completa la primera división celular de la meiosis.  Las dos células entran en una fase llamada </a:t>
            </a:r>
            <a:r>
              <a:rPr lang="es-EC" sz="2000" b="1" smtClean="0">
                <a:latin typeface="Arial" charset="0"/>
              </a:rPr>
              <a:t>intercinesis</a:t>
            </a:r>
            <a:r>
              <a:rPr lang="es-EC" sz="2000" smtClean="0">
                <a:latin typeface="Arial" charset="0"/>
              </a:rPr>
              <a:t>.  La intercinesis es similar a la interfase, pero los cromosomas no se duplican.                                                                                            Las fases de la segunda división celular ocurren en las dos células formadas por la primera división.</a:t>
            </a:r>
            <a:endParaRPr lang="es-ES" sz="2000" smtClean="0"/>
          </a:p>
        </p:txBody>
      </p:sp>
      <p:pic>
        <p:nvPicPr>
          <p:cNvPr id="24580" name="Content Placeholder 4" descr="Telofase I 1.png"/>
          <p:cNvPicPr>
            <a:picLocks noGrp="1" noChangeAspect="1"/>
          </p:cNvPicPr>
          <p:nvPr>
            <p:ph sz="quarter" idx="2"/>
          </p:nvPr>
        </p:nvPicPr>
        <p:blipFill>
          <a:blip r:embed="rId2"/>
          <a:srcRect/>
          <a:stretch>
            <a:fillRect/>
          </a:stretch>
        </p:blipFill>
        <p:spPr>
          <a:xfrm>
            <a:off x="6659563" y="1268413"/>
            <a:ext cx="1751012" cy="16478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85813" y="500063"/>
            <a:ext cx="7467600" cy="631825"/>
          </a:xfrm>
        </p:spPr>
        <p:txBody>
          <a:bodyPr/>
          <a:lstStyle/>
          <a:p>
            <a:pPr algn="ctr" eaLnBrk="1" hangingPunct="1"/>
            <a:r>
              <a:rPr lang="en-US" smtClean="0">
                <a:solidFill>
                  <a:schemeClr val="accent1"/>
                </a:solidFill>
              </a:rPr>
              <a:t>MITOSIS Y MEIOSIS</a:t>
            </a:r>
          </a:p>
        </p:txBody>
      </p:sp>
      <p:sp>
        <p:nvSpPr>
          <p:cNvPr id="7171" name="Content Placeholder 4"/>
          <p:cNvSpPr>
            <a:spLocks noGrp="1"/>
          </p:cNvSpPr>
          <p:nvPr>
            <p:ph sz="quarter" idx="1"/>
          </p:nvPr>
        </p:nvSpPr>
        <p:spPr/>
        <p:txBody>
          <a:bodyPr/>
          <a:lstStyle/>
          <a:p>
            <a:endParaRPr lang="en-US" smtClean="0"/>
          </a:p>
        </p:txBody>
      </p:sp>
      <p:pic>
        <p:nvPicPr>
          <p:cNvPr id="7172" name="Picture 5" descr="mitosis y meiosis 2"/>
          <p:cNvPicPr>
            <a:picLocks noChangeAspect="1" noChangeArrowheads="1"/>
          </p:cNvPicPr>
          <p:nvPr/>
        </p:nvPicPr>
        <p:blipFill>
          <a:blip r:embed="rId2"/>
          <a:srcRect/>
          <a:stretch>
            <a:fillRect/>
          </a:stretch>
        </p:blipFill>
        <p:spPr bwMode="auto">
          <a:xfrm>
            <a:off x="1692275" y="1916113"/>
            <a:ext cx="6261100" cy="3713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179388" y="188913"/>
            <a:ext cx="5256212" cy="6430962"/>
          </a:xfrm>
        </p:spPr>
        <p:txBody>
          <a:bodyPr/>
          <a:lstStyle/>
          <a:p>
            <a:pPr marL="457200" indent="-457200">
              <a:buFont typeface="Arial" charset="0"/>
              <a:buAutoNum type="arabicPeriod" startAt="5"/>
            </a:pPr>
            <a:r>
              <a:rPr lang="es-EC" sz="1800" b="1" smtClean="0">
                <a:latin typeface="Arial" charset="0"/>
              </a:rPr>
              <a:t>Profase II</a:t>
            </a:r>
            <a:r>
              <a:rPr lang="es-EC" sz="1800" smtClean="0">
                <a:latin typeface="Arial" charset="0"/>
              </a:rPr>
              <a:t>.- en esta fase, la membrana nuclear y el núcleo se rompen.  Los cromosomas se acortan y se hacen visibles.  Cada cromosoma se compone de dos cromátidas y un centrómero.</a:t>
            </a:r>
          </a:p>
          <a:p>
            <a:pPr marL="457200" indent="-457200">
              <a:buFont typeface="Arial" charset="0"/>
              <a:buAutoNum type="arabicPeriod" startAt="5"/>
            </a:pPr>
            <a:endParaRPr lang="es-EC" sz="1800" smtClean="0">
              <a:latin typeface="Arial" charset="0"/>
            </a:endParaRPr>
          </a:p>
          <a:p>
            <a:pPr marL="457200" indent="-457200">
              <a:buFont typeface="Arial" charset="0"/>
              <a:buAutoNum type="arabicPeriod" startAt="5"/>
            </a:pPr>
            <a:r>
              <a:rPr lang="es-EC" sz="1800" b="1" smtClean="0">
                <a:latin typeface="Arial" charset="0"/>
              </a:rPr>
              <a:t>Metafase II</a:t>
            </a:r>
            <a:r>
              <a:rPr lang="es-EC" sz="1800" smtClean="0">
                <a:latin typeface="Arial" charset="0"/>
              </a:rPr>
              <a:t>.- las cromátidas todavía pegadas por el centrómero, se mueven hacia el ecuador de la célula.</a:t>
            </a:r>
          </a:p>
          <a:p>
            <a:pPr marL="457200" indent="-457200">
              <a:buFont typeface="Arial" charset="0"/>
              <a:buAutoNum type="arabicPeriod" startAt="5"/>
            </a:pPr>
            <a:endParaRPr lang="es-EC" sz="1800" smtClean="0">
              <a:latin typeface="Arial" charset="0"/>
            </a:endParaRPr>
          </a:p>
          <a:p>
            <a:pPr marL="457200" indent="-457200">
              <a:buFont typeface="Arial" charset="0"/>
              <a:buAutoNum type="arabicPeriod" startAt="5"/>
            </a:pPr>
            <a:r>
              <a:rPr lang="es-EC" sz="1800" b="1" smtClean="0">
                <a:latin typeface="Arial" charset="0"/>
              </a:rPr>
              <a:t>Anafase II</a:t>
            </a:r>
            <a:r>
              <a:rPr lang="es-EC" sz="1800" smtClean="0">
                <a:latin typeface="Arial" charset="0"/>
              </a:rPr>
              <a:t>.- las cromátidas se separan.  Una cromátida de cada cromosoma se mueve hacia un polo de la célula y la otra cromátida hacia el otro polo.</a:t>
            </a:r>
          </a:p>
          <a:p>
            <a:pPr marL="457200" indent="-457200">
              <a:buFont typeface="Arial" charset="0"/>
              <a:buAutoNum type="arabicPeriod" startAt="5"/>
            </a:pPr>
            <a:endParaRPr lang="es-EC" sz="1800" smtClean="0">
              <a:latin typeface="Arial" charset="0"/>
            </a:endParaRPr>
          </a:p>
          <a:p>
            <a:pPr marL="457200" indent="-457200">
              <a:buFont typeface="Arial" charset="0"/>
              <a:buAutoNum type="arabicPeriod" startAt="5"/>
            </a:pPr>
            <a:r>
              <a:rPr lang="es-EC" sz="1800" b="1" smtClean="0">
                <a:latin typeface="Arial" charset="0"/>
              </a:rPr>
              <a:t>Telofase II</a:t>
            </a:r>
            <a:r>
              <a:rPr lang="es-EC" sz="1800" smtClean="0">
                <a:latin typeface="Arial" charset="0"/>
              </a:rPr>
              <a:t>.- en esta fase, el citoplasma se divide, formando dos células cada una con el número monoploide de cromosomas.  En cada célula hija, se forma la membrana nuclear alrededor de los cromosomas.</a:t>
            </a:r>
          </a:p>
        </p:txBody>
      </p:sp>
      <p:pic>
        <p:nvPicPr>
          <p:cNvPr id="25603" name="Picture 5" descr="meiosis II"/>
          <p:cNvPicPr>
            <a:picLocks noChangeAspect="1" noChangeArrowheads="1"/>
          </p:cNvPicPr>
          <p:nvPr>
            <p:ph sz="quarter" idx="4294967295"/>
          </p:nvPr>
        </p:nvPicPr>
        <p:blipFill>
          <a:blip r:embed="rId2"/>
          <a:srcRect/>
          <a:stretch>
            <a:fillRect/>
          </a:stretch>
        </p:blipFill>
        <p:spPr>
          <a:xfrm>
            <a:off x="5435600" y="1052513"/>
            <a:ext cx="3506788" cy="4691062"/>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323850" y="549275"/>
            <a:ext cx="8497888" cy="725488"/>
          </a:xfrm>
        </p:spPr>
        <p:txBody>
          <a:bodyPr/>
          <a:lstStyle/>
          <a:p>
            <a:r>
              <a:rPr lang="es-EC" sz="3800" smtClean="0">
                <a:solidFill>
                  <a:schemeClr val="accent1"/>
                </a:solidFill>
              </a:rPr>
              <a:t>Los gametos femeninos y masculinos</a:t>
            </a:r>
            <a:endParaRPr lang="es-ES" sz="3800" smtClean="0">
              <a:solidFill>
                <a:schemeClr val="accent1"/>
              </a:solidFill>
            </a:endParaRPr>
          </a:p>
        </p:txBody>
      </p:sp>
      <p:sp>
        <p:nvSpPr>
          <p:cNvPr id="26627" name="Rectangle 3"/>
          <p:cNvSpPr>
            <a:spLocks noGrp="1"/>
          </p:cNvSpPr>
          <p:nvPr>
            <p:ph type="body" idx="1"/>
          </p:nvPr>
        </p:nvSpPr>
        <p:spPr>
          <a:xfrm>
            <a:off x="250825" y="1700213"/>
            <a:ext cx="8497888" cy="4176712"/>
          </a:xfrm>
        </p:spPr>
        <p:txBody>
          <a:bodyPr/>
          <a:lstStyle/>
          <a:p>
            <a:r>
              <a:rPr lang="es-EC" sz="2000" smtClean="0">
                <a:latin typeface="Arial" charset="0"/>
              </a:rPr>
              <a:t>La formación de gametos por meiosis se llama </a:t>
            </a:r>
            <a:r>
              <a:rPr lang="es-EC" sz="2000" b="1" smtClean="0">
                <a:latin typeface="Arial" charset="0"/>
              </a:rPr>
              <a:t>gametogénesis</a:t>
            </a:r>
            <a:r>
              <a:rPr lang="es-EC" sz="2000" smtClean="0">
                <a:latin typeface="Arial" charset="0"/>
              </a:rPr>
              <a:t> y es diferente en hombres y en mujeres.  </a:t>
            </a:r>
          </a:p>
          <a:p>
            <a:endParaRPr lang="es-EC" sz="2000" smtClean="0">
              <a:latin typeface="Arial" charset="0"/>
            </a:endParaRPr>
          </a:p>
          <a:p>
            <a:r>
              <a:rPr lang="es-EC" sz="2000" smtClean="0">
                <a:latin typeface="Arial" charset="0"/>
              </a:rPr>
              <a:t>En los machos, la gametogénesis tiene como resultado la formación de células espermáticas y se llama </a:t>
            </a:r>
            <a:r>
              <a:rPr lang="es-EC" sz="2000" b="1" smtClean="0">
                <a:latin typeface="Arial" charset="0"/>
              </a:rPr>
              <a:t>espermatogénesis</a:t>
            </a:r>
            <a:r>
              <a:rPr lang="es-EC" sz="2000" smtClean="0">
                <a:latin typeface="Arial" charset="0"/>
              </a:rPr>
              <a:t>.  La producción de espermatozoides ocurre en los testículos, órganos reproductores masculinos.</a:t>
            </a:r>
          </a:p>
          <a:p>
            <a:endParaRPr lang="es-EC" sz="2000" smtClean="0">
              <a:latin typeface="Arial" charset="0"/>
            </a:endParaRPr>
          </a:p>
          <a:p>
            <a:r>
              <a:rPr lang="es-EC" sz="2000" smtClean="0">
                <a:latin typeface="Arial" charset="0"/>
              </a:rPr>
              <a:t>En la hembra, los óvulos se forman en los ovarios que son los órganos reproductores.  La formación de gametos en las hembras se llama </a:t>
            </a:r>
            <a:r>
              <a:rPr lang="es-EC" sz="2000" b="1" smtClean="0">
                <a:latin typeface="Arial" charset="0"/>
              </a:rPr>
              <a:t>ovogénesis</a:t>
            </a:r>
            <a:r>
              <a:rPr lang="es-EC" sz="2000" smtClean="0">
                <a:latin typeface="Arial" charset="0"/>
              </a:rPr>
              <a:t>.</a:t>
            </a:r>
          </a:p>
          <a:p>
            <a:pPr>
              <a:buFont typeface="Wingdings 2" pitchFamily="18" charset="2"/>
              <a:buNone/>
            </a:pPr>
            <a:endParaRPr lang="es-ES" sz="200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sz="quarter" idx="1"/>
          </p:nvPr>
        </p:nvSpPr>
        <p:spPr>
          <a:xfrm>
            <a:off x="250825" y="260350"/>
            <a:ext cx="8642350" cy="6264275"/>
          </a:xfrm>
        </p:spPr>
        <p:txBody>
          <a:bodyPr/>
          <a:lstStyle/>
          <a:p>
            <a:r>
              <a:rPr lang="es-EC" sz="2000" smtClean="0">
                <a:latin typeface="Arial" charset="0"/>
              </a:rPr>
              <a:t>Tanto la ovogénesis como la espermatogénesis tienen como resultado la formación de gametos monoploides.  Sin embargo, hay diferencias entre ambos tipos de gametogénesis, la espermatogénesis forma cuatro espermatozoides del mismo tamaño y la ovogénesis forma un óvulo grande al igual que tres cuerpos polares que se desintegran y solo el óvulo es un gameto funcional.</a:t>
            </a:r>
          </a:p>
        </p:txBody>
      </p:sp>
      <p:pic>
        <p:nvPicPr>
          <p:cNvPr id="27651" name="Picture 8" descr="gametogenesis"/>
          <p:cNvPicPr>
            <a:picLocks noChangeAspect="1" noChangeArrowheads="1"/>
          </p:cNvPicPr>
          <p:nvPr/>
        </p:nvPicPr>
        <p:blipFill>
          <a:blip r:embed="rId2"/>
          <a:srcRect/>
          <a:stretch>
            <a:fillRect/>
          </a:stretch>
        </p:blipFill>
        <p:spPr bwMode="auto">
          <a:xfrm>
            <a:off x="1331913" y="2349500"/>
            <a:ext cx="6624637" cy="4022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85750" y="142875"/>
            <a:ext cx="8501063" cy="774700"/>
          </a:xfrm>
        </p:spPr>
        <p:txBody>
          <a:bodyPr/>
          <a:lstStyle/>
          <a:p>
            <a:pPr algn="ctr"/>
            <a:r>
              <a:rPr lang="es-EC" smtClean="0">
                <a:solidFill>
                  <a:schemeClr val="accent1"/>
                </a:solidFill>
              </a:rPr>
              <a:t>Comparación entre mitosis y meiosis</a:t>
            </a:r>
          </a:p>
        </p:txBody>
      </p:sp>
      <p:graphicFrame>
        <p:nvGraphicFramePr>
          <p:cNvPr id="4" name="Content Placeholder 3"/>
          <p:cNvGraphicFramePr>
            <a:graphicFrameLocks noGrp="1"/>
          </p:cNvGraphicFramePr>
          <p:nvPr>
            <p:ph sz="quarter" idx="1"/>
          </p:nvPr>
        </p:nvGraphicFramePr>
        <p:xfrm>
          <a:off x="785813" y="1285875"/>
          <a:ext cx="7429500" cy="4786313"/>
        </p:xfrm>
        <a:graphic>
          <a:graphicData uri="http://schemas.openxmlformats.org/drawingml/2006/table">
            <a:tbl>
              <a:tblPr firstRow="1" bandRow="1">
                <a:tableStyleId>{5C22544A-7EE6-4342-B048-85BDC9FD1C3A}</a:tableStyleId>
              </a:tblPr>
              <a:tblGrid>
                <a:gridCol w="3714777"/>
                <a:gridCol w="3714777"/>
              </a:tblGrid>
              <a:tr h="453182">
                <a:tc>
                  <a:txBody>
                    <a:bodyPr/>
                    <a:lstStyle/>
                    <a:p>
                      <a:r>
                        <a:rPr lang="es-EC" sz="1600" noProof="0" dirty="0" smtClean="0">
                          <a:solidFill>
                            <a:schemeClr val="tx1"/>
                          </a:solidFill>
                          <a:latin typeface="+mj-lt"/>
                        </a:rPr>
                        <a:t>MITOSIS</a:t>
                      </a:r>
                      <a:endParaRPr lang="es-EC" sz="1600" noProof="0" dirty="0">
                        <a:solidFill>
                          <a:schemeClr val="tx1"/>
                        </a:solidFill>
                        <a:latin typeface="+mj-lt"/>
                      </a:endParaRPr>
                    </a:p>
                  </a:txBody>
                  <a:tcPr>
                    <a:solidFill>
                      <a:schemeClr val="accent1">
                        <a:lumMod val="40000"/>
                        <a:lumOff val="60000"/>
                      </a:schemeClr>
                    </a:solidFill>
                  </a:tcPr>
                </a:tc>
                <a:tc>
                  <a:txBody>
                    <a:bodyPr/>
                    <a:lstStyle/>
                    <a:p>
                      <a:r>
                        <a:rPr lang="es-EC" sz="1600" noProof="0" dirty="0" smtClean="0">
                          <a:solidFill>
                            <a:schemeClr val="tx1"/>
                          </a:solidFill>
                          <a:latin typeface="+mj-lt"/>
                        </a:rPr>
                        <a:t>MEIOSIS</a:t>
                      </a:r>
                      <a:endParaRPr lang="es-EC" sz="1600" noProof="0" dirty="0">
                        <a:solidFill>
                          <a:schemeClr val="tx1"/>
                        </a:solidFill>
                        <a:latin typeface="+mj-lt"/>
                      </a:endParaRPr>
                    </a:p>
                  </a:txBody>
                  <a:tcPr>
                    <a:solidFill>
                      <a:schemeClr val="accent1">
                        <a:lumMod val="40000"/>
                        <a:lumOff val="60000"/>
                      </a:schemeClr>
                    </a:solidFill>
                  </a:tcPr>
                </a:tc>
              </a:tr>
              <a:tr h="707709">
                <a:tc>
                  <a:txBody>
                    <a:bodyPr/>
                    <a:lstStyle/>
                    <a:p>
                      <a:r>
                        <a:rPr lang="es-EC" sz="1600" noProof="0" dirty="0" smtClean="0">
                          <a:latin typeface="+mj-lt"/>
                        </a:rPr>
                        <a:t>Ocurre</a:t>
                      </a:r>
                      <a:r>
                        <a:rPr lang="es-EC" sz="1600" baseline="0" noProof="0" dirty="0" smtClean="0">
                          <a:latin typeface="+mj-lt"/>
                        </a:rPr>
                        <a:t> en la mayoría de las células </a:t>
                      </a:r>
                      <a:r>
                        <a:rPr lang="es-EC" sz="1600" baseline="0" noProof="0" dirty="0" err="1" smtClean="0">
                          <a:latin typeface="+mj-lt"/>
                        </a:rPr>
                        <a:t>eucarióticas</a:t>
                      </a:r>
                      <a:r>
                        <a:rPr lang="es-EC" sz="1600" baseline="0" noProof="0" dirty="0" smtClean="0">
                          <a:latin typeface="+mj-lt"/>
                        </a:rPr>
                        <a:t>.</a:t>
                      </a:r>
                      <a:endParaRPr lang="es-EC" sz="1600" noProof="0" dirty="0">
                        <a:latin typeface="+mj-lt"/>
                      </a:endParaRPr>
                    </a:p>
                  </a:txBody>
                  <a:tcPr/>
                </a:tc>
                <a:tc>
                  <a:txBody>
                    <a:bodyPr/>
                    <a:lstStyle/>
                    <a:p>
                      <a:r>
                        <a:rPr lang="es-EC" sz="1600" noProof="0" dirty="0" smtClean="0">
                          <a:latin typeface="+mj-lt"/>
                        </a:rPr>
                        <a:t>Ocurre en</a:t>
                      </a:r>
                      <a:r>
                        <a:rPr lang="es-EC" sz="1600" baseline="0" noProof="0" dirty="0" smtClean="0">
                          <a:latin typeface="+mj-lt"/>
                        </a:rPr>
                        <a:t> la formación de gametos en células </a:t>
                      </a:r>
                      <a:r>
                        <a:rPr lang="es-EC" sz="1600" baseline="0" noProof="0" dirty="0" err="1" smtClean="0">
                          <a:latin typeface="+mj-lt"/>
                        </a:rPr>
                        <a:t>eucarióticas</a:t>
                      </a:r>
                      <a:r>
                        <a:rPr lang="es-EC" sz="1600" baseline="0" noProof="0" dirty="0" smtClean="0">
                          <a:latin typeface="+mj-lt"/>
                        </a:rPr>
                        <a:t>.</a:t>
                      </a:r>
                      <a:endParaRPr lang="es-EC" sz="1600" noProof="0" dirty="0">
                        <a:latin typeface="+mj-lt"/>
                      </a:endParaRPr>
                    </a:p>
                  </a:txBody>
                  <a:tcPr/>
                </a:tc>
              </a:tr>
              <a:tr h="1005692">
                <a:tc>
                  <a:txBody>
                    <a:bodyPr/>
                    <a:lstStyle/>
                    <a:p>
                      <a:r>
                        <a:rPr lang="es-EC" sz="1600" noProof="0" dirty="0" smtClean="0">
                          <a:latin typeface="+mj-lt"/>
                        </a:rPr>
                        <a:t>No hay</a:t>
                      </a:r>
                      <a:r>
                        <a:rPr lang="es-EC" sz="1600" baseline="0" noProof="0" dirty="0" smtClean="0">
                          <a:latin typeface="+mj-lt"/>
                        </a:rPr>
                        <a:t> apareamiento </a:t>
                      </a:r>
                      <a:r>
                        <a:rPr lang="es-EC" sz="1600" baseline="0" noProof="0" smtClean="0">
                          <a:latin typeface="+mj-lt"/>
                        </a:rPr>
                        <a:t>de cromosomas </a:t>
                      </a:r>
                      <a:r>
                        <a:rPr lang="es-EC" sz="1600" baseline="0" noProof="0" dirty="0" smtClean="0">
                          <a:latin typeface="+mj-lt"/>
                        </a:rPr>
                        <a:t>homólogos.</a:t>
                      </a:r>
                      <a:endParaRPr lang="es-EC" sz="1600" noProof="0" dirty="0">
                        <a:latin typeface="+mj-lt"/>
                      </a:endParaRPr>
                    </a:p>
                  </a:txBody>
                  <a:tcPr/>
                </a:tc>
                <a:tc>
                  <a:txBody>
                    <a:bodyPr/>
                    <a:lstStyle/>
                    <a:p>
                      <a:r>
                        <a:rPr lang="es-EC" sz="1600" noProof="0" dirty="0" smtClean="0">
                          <a:latin typeface="+mj-lt"/>
                        </a:rPr>
                        <a:t>Los cromosomas homólogos se parean en sinapsis y puede ocurrir</a:t>
                      </a:r>
                      <a:r>
                        <a:rPr lang="es-EC" sz="1600" baseline="0" noProof="0" dirty="0" smtClean="0">
                          <a:latin typeface="+mj-lt"/>
                        </a:rPr>
                        <a:t> entrecruzamiento.</a:t>
                      </a:r>
                      <a:endParaRPr lang="es-EC" sz="1600" noProof="0" dirty="0">
                        <a:latin typeface="+mj-lt"/>
                      </a:endParaRPr>
                    </a:p>
                  </a:txBody>
                  <a:tcPr/>
                </a:tc>
              </a:tr>
              <a:tr h="707709">
                <a:tc>
                  <a:txBody>
                    <a:bodyPr/>
                    <a:lstStyle/>
                    <a:p>
                      <a:r>
                        <a:rPr lang="es-EC" sz="1600" noProof="0" dirty="0" smtClean="0">
                          <a:latin typeface="+mj-lt"/>
                        </a:rPr>
                        <a:t>Se mantiene el número de cromosomas.</a:t>
                      </a:r>
                      <a:endParaRPr lang="es-EC" sz="1600" noProof="0" dirty="0">
                        <a:latin typeface="+mj-lt"/>
                      </a:endParaRPr>
                    </a:p>
                  </a:txBody>
                  <a:tcPr/>
                </a:tc>
                <a:tc>
                  <a:txBody>
                    <a:bodyPr/>
                    <a:lstStyle/>
                    <a:p>
                      <a:r>
                        <a:rPr lang="es-EC" sz="1600" noProof="0" dirty="0" smtClean="0">
                          <a:latin typeface="+mj-lt"/>
                        </a:rPr>
                        <a:t>El</a:t>
                      </a:r>
                      <a:r>
                        <a:rPr lang="es-EC" sz="1600" baseline="0" noProof="0" dirty="0" smtClean="0">
                          <a:latin typeface="+mj-lt"/>
                        </a:rPr>
                        <a:t> número de cromosomas se divide de diploide a </a:t>
                      </a:r>
                      <a:r>
                        <a:rPr lang="es-EC" sz="1600" baseline="0" noProof="0" dirty="0" err="1" smtClean="0">
                          <a:latin typeface="+mj-lt"/>
                        </a:rPr>
                        <a:t>monoploide</a:t>
                      </a:r>
                      <a:r>
                        <a:rPr lang="es-EC" sz="1600" baseline="0" noProof="0" dirty="0" smtClean="0">
                          <a:latin typeface="+mj-lt"/>
                        </a:rPr>
                        <a:t>.</a:t>
                      </a:r>
                      <a:endParaRPr lang="es-EC" sz="1600" noProof="0" dirty="0">
                        <a:latin typeface="+mj-lt"/>
                      </a:endParaRPr>
                    </a:p>
                  </a:txBody>
                  <a:tcPr/>
                </a:tc>
              </a:tr>
              <a:tr h="453182">
                <a:tc>
                  <a:txBody>
                    <a:bodyPr/>
                    <a:lstStyle/>
                    <a:p>
                      <a:r>
                        <a:rPr lang="es-EC" sz="1600" noProof="0" dirty="0" smtClean="0">
                          <a:latin typeface="+mj-lt"/>
                        </a:rPr>
                        <a:t>Una división.</a:t>
                      </a:r>
                      <a:endParaRPr lang="es-EC" sz="1600" noProof="0" dirty="0">
                        <a:latin typeface="+mj-lt"/>
                      </a:endParaRPr>
                    </a:p>
                  </a:txBody>
                  <a:tcPr/>
                </a:tc>
                <a:tc>
                  <a:txBody>
                    <a:bodyPr/>
                    <a:lstStyle/>
                    <a:p>
                      <a:r>
                        <a:rPr lang="es-EC" sz="1600" noProof="0" dirty="0" smtClean="0">
                          <a:latin typeface="+mj-lt"/>
                        </a:rPr>
                        <a:t>Dos divisiones.</a:t>
                      </a:r>
                      <a:endParaRPr lang="es-EC" sz="1600" noProof="0" dirty="0">
                        <a:latin typeface="+mj-lt"/>
                      </a:endParaRPr>
                    </a:p>
                  </a:txBody>
                  <a:tcPr/>
                </a:tc>
              </a:tr>
              <a:tr h="453182">
                <a:tc>
                  <a:txBody>
                    <a:bodyPr/>
                    <a:lstStyle/>
                    <a:p>
                      <a:r>
                        <a:rPr lang="es-EC" sz="1600" noProof="0" dirty="0" smtClean="0">
                          <a:latin typeface="+mj-lt"/>
                        </a:rPr>
                        <a:t>Se producen dos células</a:t>
                      </a:r>
                      <a:r>
                        <a:rPr lang="es-EC" sz="1600" baseline="0" noProof="0" dirty="0" smtClean="0">
                          <a:latin typeface="+mj-lt"/>
                        </a:rPr>
                        <a:t> hijas.</a:t>
                      </a:r>
                      <a:endParaRPr lang="es-EC" sz="1600" noProof="0" dirty="0">
                        <a:latin typeface="+mj-lt"/>
                      </a:endParaRPr>
                    </a:p>
                  </a:txBody>
                  <a:tcPr/>
                </a:tc>
                <a:tc>
                  <a:txBody>
                    <a:bodyPr/>
                    <a:lstStyle/>
                    <a:p>
                      <a:r>
                        <a:rPr lang="es-EC" sz="1600" noProof="0" dirty="0" smtClean="0">
                          <a:latin typeface="+mj-lt"/>
                        </a:rPr>
                        <a:t>Se producen cuatro células hijas.</a:t>
                      </a:r>
                      <a:endParaRPr lang="es-EC" sz="1600" noProof="0" dirty="0">
                        <a:latin typeface="+mj-lt"/>
                      </a:endParaRPr>
                    </a:p>
                  </a:txBody>
                  <a:tcPr/>
                </a:tc>
              </a:tr>
              <a:tr h="1005692">
                <a:tc>
                  <a:txBody>
                    <a:bodyPr/>
                    <a:lstStyle/>
                    <a:p>
                      <a:r>
                        <a:rPr lang="es-EC" sz="1600" noProof="0" dirty="0" smtClean="0">
                          <a:latin typeface="+mj-lt"/>
                        </a:rPr>
                        <a:t>Las células hijas son idénticas entre sí y a la célula madre.</a:t>
                      </a:r>
                      <a:endParaRPr lang="es-EC" sz="1600" noProof="0" dirty="0">
                        <a:latin typeface="+mj-lt"/>
                      </a:endParaRPr>
                    </a:p>
                  </a:txBody>
                  <a:tcPr/>
                </a:tc>
                <a:tc>
                  <a:txBody>
                    <a:bodyPr/>
                    <a:lstStyle/>
                    <a:p>
                      <a:r>
                        <a:rPr lang="es-EC" sz="1600" noProof="0" dirty="0" smtClean="0">
                          <a:latin typeface="+mj-lt"/>
                        </a:rPr>
                        <a:t>Las células hijas tienen combinaciones variadas de cromosomas y no son idénticas</a:t>
                      </a:r>
                      <a:r>
                        <a:rPr lang="es-EC" sz="1600" baseline="0" noProof="0" dirty="0" smtClean="0">
                          <a:latin typeface="+mj-lt"/>
                        </a:rPr>
                        <a:t> a la célula madre.</a:t>
                      </a:r>
                      <a:endParaRPr lang="es-EC" sz="1600" noProof="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a:xfrm>
            <a:off x="285750" y="214313"/>
            <a:ext cx="8686800" cy="795337"/>
          </a:xfrm>
        </p:spPr>
        <p:txBody>
          <a:bodyPr/>
          <a:lstStyle/>
          <a:p>
            <a:pPr algn="ctr" eaLnBrk="1" hangingPunct="1"/>
            <a:r>
              <a:rPr lang="en-US" smtClean="0">
                <a:solidFill>
                  <a:schemeClr val="accent1"/>
                </a:solidFill>
              </a:rPr>
              <a:t>Sumario</a:t>
            </a:r>
          </a:p>
        </p:txBody>
      </p:sp>
      <p:sp>
        <p:nvSpPr>
          <p:cNvPr id="3" name="Content Placeholder 2"/>
          <p:cNvSpPr>
            <a:spLocks noGrp="1"/>
          </p:cNvSpPr>
          <p:nvPr>
            <p:ph sz="quarter" idx="1"/>
          </p:nvPr>
        </p:nvSpPr>
        <p:spPr>
          <a:xfrm>
            <a:off x="357188" y="1071563"/>
            <a:ext cx="8634412" cy="5429250"/>
          </a:xfrm>
        </p:spPr>
        <p:txBody>
          <a:bodyPr>
            <a:normAutofit/>
          </a:bodyPr>
          <a:lstStyle/>
          <a:p>
            <a:pPr algn="ctr" eaLnBrk="1" hangingPunct="1">
              <a:lnSpc>
                <a:spcPct val="80000"/>
              </a:lnSpc>
              <a:buFont typeface="Wingdings 2" pitchFamily="18" charset="2"/>
              <a:buNone/>
            </a:pPr>
            <a:endParaRPr lang="en-US" sz="2400" smtClean="0"/>
          </a:p>
          <a:p>
            <a:pPr algn="just" eaLnBrk="1" hangingPunct="1">
              <a:lnSpc>
                <a:spcPct val="70000"/>
              </a:lnSpc>
              <a:spcBef>
                <a:spcPts val="600"/>
              </a:spcBef>
              <a:buClr>
                <a:srgbClr val="7030A0"/>
              </a:buClr>
              <a:buFont typeface="Wingdings" pitchFamily="2" charset="2"/>
              <a:buChar char="Ø"/>
            </a:pPr>
            <a:r>
              <a:rPr lang="es-ES" sz="3200" smtClean="0">
                <a:latin typeface="Arial" charset="0"/>
                <a:cs typeface="Arial" charset="0"/>
              </a:rPr>
              <a:t>Mitosis y meiosis: </a:t>
            </a:r>
          </a:p>
          <a:p>
            <a:pPr algn="just" eaLnBrk="1" hangingPunct="1">
              <a:lnSpc>
                <a:spcPct val="70000"/>
              </a:lnSpc>
              <a:spcBef>
                <a:spcPts val="600"/>
              </a:spcBef>
              <a:buClr>
                <a:srgbClr val="7030A0"/>
              </a:buClr>
              <a:buFont typeface="Tahoma" pitchFamily="34" charset="0"/>
              <a:buAutoNum type="arabicPeriod"/>
            </a:pPr>
            <a:r>
              <a:rPr lang="es-MX" sz="3200" smtClean="0">
                <a:latin typeface="Arial" charset="0"/>
                <a:cs typeface="Arial" charset="0"/>
              </a:rPr>
              <a:t>¿Qué es la mitosis?</a:t>
            </a:r>
            <a:r>
              <a:rPr lang="es-ES" sz="3200" smtClean="0">
                <a:latin typeface="Arial" charset="0"/>
                <a:cs typeface="Arial" charset="0"/>
              </a:rPr>
              <a:t> </a:t>
            </a:r>
          </a:p>
          <a:p>
            <a:pPr algn="just" eaLnBrk="1" hangingPunct="1">
              <a:lnSpc>
                <a:spcPct val="70000"/>
              </a:lnSpc>
              <a:spcBef>
                <a:spcPts val="600"/>
              </a:spcBef>
              <a:buClr>
                <a:srgbClr val="7030A0"/>
              </a:buClr>
              <a:buFont typeface="Tahoma" pitchFamily="34" charset="0"/>
              <a:buAutoNum type="arabicPeriod"/>
            </a:pPr>
            <a:r>
              <a:rPr lang="es-MX" sz="3200" smtClean="0">
                <a:latin typeface="Arial" charset="0"/>
                <a:cs typeface="Arial" charset="0"/>
              </a:rPr>
              <a:t>División de las células</a:t>
            </a:r>
            <a:r>
              <a:rPr lang="es-ES" sz="3200" smtClean="0">
                <a:latin typeface="Arial" charset="0"/>
                <a:cs typeface="Arial" charset="0"/>
              </a:rPr>
              <a:t> </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La interfase </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Las fases de la mitosis </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Significado de la mitosis </a:t>
            </a:r>
          </a:p>
          <a:p>
            <a:pPr algn="just" eaLnBrk="1" hangingPunct="1">
              <a:lnSpc>
                <a:spcPct val="70000"/>
              </a:lnSpc>
              <a:spcBef>
                <a:spcPts val="600"/>
              </a:spcBef>
              <a:buClr>
                <a:srgbClr val="7030A0"/>
              </a:buClr>
              <a:buFont typeface="Tahoma" pitchFamily="34" charset="0"/>
              <a:buAutoNum type="arabicPeriod"/>
            </a:pPr>
            <a:r>
              <a:rPr lang="es-MX" sz="3200" smtClean="0">
                <a:latin typeface="Arial" charset="0"/>
                <a:cs typeface="Arial" charset="0"/>
              </a:rPr>
              <a:t>¿Qué es la meiosis?</a:t>
            </a:r>
            <a:r>
              <a:rPr lang="es-ES" sz="3200" smtClean="0">
                <a:latin typeface="Arial" charset="0"/>
                <a:cs typeface="Arial" charset="0"/>
              </a:rPr>
              <a:t> </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Las etapas de la meiosis  </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Los gametos masculinos y femeninos</a:t>
            </a:r>
          </a:p>
          <a:p>
            <a:pPr algn="just" eaLnBrk="1" hangingPunct="1">
              <a:lnSpc>
                <a:spcPct val="70000"/>
              </a:lnSpc>
              <a:spcBef>
                <a:spcPts val="600"/>
              </a:spcBef>
              <a:buClr>
                <a:srgbClr val="7030A0"/>
              </a:buClr>
              <a:buFont typeface="Tahoma" pitchFamily="34" charset="0"/>
              <a:buAutoNum type="arabicPeriod"/>
            </a:pPr>
            <a:r>
              <a:rPr lang="es-ES" sz="3200" smtClean="0">
                <a:latin typeface="Arial" charset="0"/>
                <a:cs typeface="Arial" charset="0"/>
              </a:rPr>
              <a:t>Comparación entre mitosis y meiosis</a:t>
            </a:r>
            <a:endParaRPr lang="es-ES" sz="3200" b="1" smtClean="0">
              <a:latin typeface="Arial" charset="0"/>
              <a:cs typeface="Arial" charset="0"/>
            </a:endParaRPr>
          </a:p>
          <a:p>
            <a:pPr algn="just" eaLnBrk="1" hangingPunct="1">
              <a:lnSpc>
                <a:spcPct val="70000"/>
              </a:lnSpc>
              <a:spcBef>
                <a:spcPts val="600"/>
              </a:spcBef>
              <a:buFont typeface="Wingdings" pitchFamily="2" charset="2"/>
              <a:buChar char="Ø"/>
            </a:pPr>
            <a:r>
              <a:rPr lang="es-ES" sz="3200" smtClean="0">
                <a:latin typeface="Arial" charset="0"/>
                <a:cs typeface="Arial" charset="0"/>
              </a:rPr>
              <a:t>Código genético y síntesis de proteínas</a:t>
            </a:r>
            <a:endParaRPr lang="es-ES" sz="3200" b="1" smtClean="0">
              <a:latin typeface="Arial" charset="0"/>
              <a:cs typeface="Arial" charset="0"/>
            </a:endParaRPr>
          </a:p>
          <a:p>
            <a:pPr algn="just" eaLnBrk="1" hangingPunct="1">
              <a:lnSpc>
                <a:spcPct val="70000"/>
              </a:lnSpc>
              <a:spcBef>
                <a:spcPts val="600"/>
              </a:spcBef>
              <a:buFont typeface="Wingdings" pitchFamily="2" charset="2"/>
              <a:buChar char="Ø"/>
            </a:pPr>
            <a:r>
              <a:rPr lang="es-ES" sz="3200" smtClean="0">
                <a:latin typeface="Arial" charset="0"/>
                <a:cs typeface="Arial" charset="0"/>
              </a:rPr>
              <a:t>La genética y Gregor Mendel</a:t>
            </a:r>
            <a:endParaRPr lang="en-US" sz="32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sz="quarter" idx="1"/>
          </p:nvPr>
        </p:nvSpPr>
        <p:spPr>
          <a:xfrm>
            <a:off x="428625" y="571500"/>
            <a:ext cx="8329613" cy="5643563"/>
          </a:xfrm>
        </p:spPr>
        <p:txBody>
          <a:bodyPr/>
          <a:lstStyle/>
          <a:p>
            <a:r>
              <a:rPr lang="es-EC" sz="2000" smtClean="0">
                <a:latin typeface="Arial" charset="0"/>
              </a:rPr>
              <a:t>Las células del cuerpo humano se clasifican en células somáticas y células sexuales.</a:t>
            </a:r>
          </a:p>
          <a:p>
            <a:endParaRPr lang="es-EC" sz="2000" smtClean="0">
              <a:latin typeface="Arial" charset="0"/>
            </a:endParaRPr>
          </a:p>
          <a:p>
            <a:pPr>
              <a:spcBef>
                <a:spcPct val="50000"/>
              </a:spcBef>
            </a:pPr>
            <a:r>
              <a:rPr lang="es-EC" sz="2000" smtClean="0">
                <a:latin typeface="Arial" charset="0"/>
              </a:rPr>
              <a:t>Las células somáticas son </a:t>
            </a:r>
            <a:r>
              <a:rPr lang="es-MX" sz="2000" smtClean="0">
                <a:latin typeface="Arial" charset="0"/>
                <a:cs typeface="Times New Roman" pitchFamily="18" charset="0"/>
              </a:rPr>
              <a:t>todas las células del cuerpo a excepción del espermatozoide y del óvulo.  Son células que contienen 23 pares de cromosomas (células diploides) y se representan como células </a:t>
            </a:r>
            <a:r>
              <a:rPr lang="es-MX" sz="2400" b="1" smtClean="0">
                <a:solidFill>
                  <a:schemeClr val="accent2"/>
                </a:solidFill>
                <a:latin typeface="Arial" charset="0"/>
                <a:cs typeface="Times New Roman" pitchFamily="18" charset="0"/>
              </a:rPr>
              <a:t>2n</a:t>
            </a:r>
            <a:r>
              <a:rPr lang="es-MX" sz="2000" b="1" smtClean="0">
                <a:latin typeface="Arial" charset="0"/>
                <a:cs typeface="Times New Roman" pitchFamily="18" charset="0"/>
              </a:rPr>
              <a:t> </a:t>
            </a:r>
            <a:r>
              <a:rPr lang="es-MX" sz="2000" smtClean="0">
                <a:latin typeface="Arial" charset="0"/>
                <a:cs typeface="Times New Roman" pitchFamily="18" charset="0"/>
              </a:rPr>
              <a:t> (n= 23 cromosomas), lo que significa que tienen  23 cromosomas apareados, es decir 46 cromosomas.</a:t>
            </a:r>
          </a:p>
          <a:p>
            <a:pPr>
              <a:spcBef>
                <a:spcPct val="50000"/>
              </a:spcBef>
            </a:pPr>
            <a:endParaRPr lang="es-MX" sz="2000" smtClean="0">
              <a:latin typeface="Arial" charset="0"/>
              <a:cs typeface="Times New Roman" pitchFamily="18" charset="0"/>
            </a:endParaRPr>
          </a:p>
          <a:p>
            <a:pPr>
              <a:spcBef>
                <a:spcPct val="50000"/>
              </a:spcBef>
            </a:pPr>
            <a:r>
              <a:rPr lang="es-MX" sz="2000" smtClean="0">
                <a:latin typeface="Arial" charset="0"/>
                <a:cs typeface="Times New Roman" pitchFamily="18" charset="0"/>
              </a:rPr>
              <a:t>Las células sexuales son el espermatozoide y el óvulo, también llamados </a:t>
            </a:r>
            <a:r>
              <a:rPr lang="es-MX" sz="2000" b="1" smtClean="0">
                <a:latin typeface="Arial" charset="0"/>
                <a:cs typeface="Times New Roman" pitchFamily="18" charset="0"/>
              </a:rPr>
              <a:t>gametos.</a:t>
            </a:r>
            <a:r>
              <a:rPr lang="es-MX" sz="2000" smtClean="0">
                <a:latin typeface="Arial" charset="0"/>
                <a:cs typeface="Times New Roman" pitchFamily="18" charset="0"/>
              </a:rPr>
              <a:t>  Son células que contienen 23 cromosomas (células monoploides o haploides) y se representan como células </a:t>
            </a:r>
            <a:r>
              <a:rPr lang="es-MX" sz="2400" b="1" smtClean="0">
                <a:solidFill>
                  <a:schemeClr val="accent2"/>
                </a:solidFill>
                <a:latin typeface="Arial" charset="0"/>
                <a:cs typeface="Times New Roman" pitchFamily="18" charset="0"/>
              </a:rPr>
              <a:t>n</a:t>
            </a:r>
            <a:r>
              <a:rPr lang="es-MX" sz="2000" b="1" smtClean="0">
                <a:latin typeface="Arial" charset="0"/>
                <a:cs typeface="Times New Roman" pitchFamily="18" charset="0"/>
              </a:rPr>
              <a:t> </a:t>
            </a:r>
            <a:r>
              <a:rPr lang="es-MX" sz="2000" smtClean="0">
                <a:latin typeface="Arial" charset="0"/>
                <a:cs typeface="Times New Roman" pitchFamily="18" charset="0"/>
              </a:rPr>
              <a:t> (n= 23 cromosomas), lo que significa que tienen  23 cromosomas y en la fecundación formarán el cigoto o huevo fecundado con 2n (23 pares de cromosomas = célula diploide)</a:t>
            </a:r>
          </a:p>
          <a:p>
            <a:endParaRPr lang="es-EC" sz="2000"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85813" y="142875"/>
            <a:ext cx="7772400" cy="774700"/>
          </a:xfrm>
        </p:spPr>
        <p:txBody>
          <a:bodyPr/>
          <a:lstStyle/>
          <a:p>
            <a:pPr algn="ctr" eaLnBrk="1" hangingPunct="1"/>
            <a:r>
              <a:rPr lang="es-MX" smtClean="0">
                <a:solidFill>
                  <a:schemeClr val="accent1"/>
                </a:solidFill>
              </a:rPr>
              <a:t>¿</a:t>
            </a:r>
            <a:r>
              <a:rPr lang="en-US" smtClean="0">
                <a:solidFill>
                  <a:schemeClr val="accent1"/>
                </a:solidFill>
              </a:rPr>
              <a:t>Qué es la mitosis?</a:t>
            </a:r>
          </a:p>
        </p:txBody>
      </p:sp>
      <p:sp>
        <p:nvSpPr>
          <p:cNvPr id="3" name="Content Placeholder 2"/>
          <p:cNvSpPr>
            <a:spLocks noGrp="1"/>
          </p:cNvSpPr>
          <p:nvPr>
            <p:ph sz="quarter" idx="1"/>
          </p:nvPr>
        </p:nvSpPr>
        <p:spPr>
          <a:xfrm>
            <a:off x="323850" y="908050"/>
            <a:ext cx="3963988" cy="5689600"/>
          </a:xfrm>
        </p:spPr>
        <p:txBody>
          <a:bodyPr>
            <a:normAutofit/>
          </a:bodyPr>
          <a:lstStyle/>
          <a:p>
            <a:pPr eaLnBrk="1" hangingPunct="1">
              <a:lnSpc>
                <a:spcPct val="90000"/>
              </a:lnSpc>
            </a:pPr>
            <a:r>
              <a:rPr lang="en-US" smtClean="0"/>
              <a:t> </a:t>
            </a:r>
            <a:r>
              <a:rPr lang="es-EC" sz="1900" smtClean="0">
                <a:latin typeface="Arial" charset="0"/>
                <a:cs typeface="Arial" charset="0"/>
              </a:rPr>
              <a:t>La Teoría Celular dice que los seres vivientes están formados por células y que las nuevas células provienen de células ya existentes.</a:t>
            </a:r>
          </a:p>
          <a:p>
            <a:pPr eaLnBrk="1" hangingPunct="1">
              <a:lnSpc>
                <a:spcPct val="90000"/>
              </a:lnSpc>
            </a:pPr>
            <a:endParaRPr lang="es-EC" sz="1900" smtClean="0">
              <a:latin typeface="Arial" charset="0"/>
              <a:cs typeface="Arial" charset="0"/>
            </a:endParaRPr>
          </a:p>
          <a:p>
            <a:pPr eaLnBrk="1" hangingPunct="1">
              <a:lnSpc>
                <a:spcPct val="90000"/>
              </a:lnSpc>
            </a:pPr>
            <a:r>
              <a:rPr lang="es-EC" sz="1900" smtClean="0">
                <a:latin typeface="Arial" charset="0"/>
                <a:cs typeface="Arial" charset="0"/>
              </a:rPr>
              <a:t>Las nuevas células se producen por el proceso de </a:t>
            </a:r>
            <a:r>
              <a:rPr lang="es-EC" sz="1900" b="1" smtClean="0">
                <a:latin typeface="Arial" charset="0"/>
                <a:cs typeface="Arial" charset="0"/>
              </a:rPr>
              <a:t>división celular.</a:t>
            </a:r>
          </a:p>
          <a:p>
            <a:pPr eaLnBrk="1" hangingPunct="1">
              <a:lnSpc>
                <a:spcPct val="90000"/>
              </a:lnSpc>
            </a:pPr>
            <a:endParaRPr lang="es-EC" sz="1900" smtClean="0">
              <a:latin typeface="Arial" charset="0"/>
              <a:cs typeface="Arial" charset="0"/>
            </a:endParaRPr>
          </a:p>
          <a:p>
            <a:pPr eaLnBrk="1" hangingPunct="1">
              <a:lnSpc>
                <a:spcPct val="90000"/>
              </a:lnSpc>
            </a:pPr>
            <a:r>
              <a:rPr lang="es-EC" sz="1900" smtClean="0">
                <a:latin typeface="Arial" charset="0"/>
                <a:cs typeface="Arial" charset="0"/>
              </a:rPr>
              <a:t>Cuando una célula se divide, se dividen también el núcleo y el citoplasma.</a:t>
            </a:r>
          </a:p>
          <a:p>
            <a:pPr eaLnBrk="1" hangingPunct="1">
              <a:lnSpc>
                <a:spcPct val="90000"/>
              </a:lnSpc>
            </a:pPr>
            <a:endParaRPr lang="es-EC" sz="1900" smtClean="0">
              <a:latin typeface="Arial" charset="0"/>
              <a:cs typeface="Arial" charset="0"/>
            </a:endParaRPr>
          </a:p>
          <a:p>
            <a:pPr eaLnBrk="1" hangingPunct="1">
              <a:lnSpc>
                <a:spcPct val="90000"/>
              </a:lnSpc>
            </a:pPr>
            <a:r>
              <a:rPr lang="es-EC" sz="1900" smtClean="0">
                <a:latin typeface="Arial" charset="0"/>
                <a:cs typeface="Arial" charset="0"/>
              </a:rPr>
              <a:t>La célula que se divide se llama </a:t>
            </a:r>
            <a:r>
              <a:rPr lang="es-EC" sz="1900" b="1" smtClean="0">
                <a:latin typeface="Arial" charset="0"/>
                <a:cs typeface="Arial" charset="0"/>
              </a:rPr>
              <a:t>célula madre</a:t>
            </a:r>
            <a:r>
              <a:rPr lang="es-EC" sz="1900" smtClean="0">
                <a:latin typeface="Arial" charset="0"/>
                <a:cs typeface="Arial" charset="0"/>
              </a:rPr>
              <a:t>.</a:t>
            </a:r>
          </a:p>
          <a:p>
            <a:pPr eaLnBrk="1" hangingPunct="1">
              <a:lnSpc>
                <a:spcPct val="90000"/>
              </a:lnSpc>
            </a:pPr>
            <a:endParaRPr lang="es-EC" sz="1900" smtClean="0">
              <a:latin typeface="Arial" charset="0"/>
              <a:cs typeface="Arial" charset="0"/>
            </a:endParaRPr>
          </a:p>
          <a:p>
            <a:pPr eaLnBrk="1" hangingPunct="1">
              <a:lnSpc>
                <a:spcPct val="90000"/>
              </a:lnSpc>
            </a:pPr>
            <a:r>
              <a:rPr lang="es-EC" sz="1900" smtClean="0">
                <a:latin typeface="Arial" charset="0"/>
                <a:cs typeface="Arial" charset="0"/>
              </a:rPr>
              <a:t>Las células que se forman se llaman </a:t>
            </a:r>
            <a:r>
              <a:rPr lang="es-EC" sz="1900" b="1" smtClean="0">
                <a:latin typeface="Arial" charset="0"/>
                <a:cs typeface="Arial" charset="0"/>
              </a:rPr>
              <a:t>células hijas</a:t>
            </a:r>
            <a:r>
              <a:rPr lang="es-EC" sz="1900" smtClean="0">
                <a:latin typeface="Arial" charset="0"/>
                <a:cs typeface="Arial" charset="0"/>
              </a:rPr>
              <a:t>.</a:t>
            </a:r>
            <a:endParaRPr lang="es-EC" sz="1900" smtClean="0"/>
          </a:p>
        </p:txBody>
      </p:sp>
      <p:sp>
        <p:nvSpPr>
          <p:cNvPr id="4" name="Content Placeholder 3"/>
          <p:cNvSpPr>
            <a:spLocks noGrp="1"/>
          </p:cNvSpPr>
          <p:nvPr>
            <p:ph sz="quarter" idx="2"/>
          </p:nvPr>
        </p:nvSpPr>
        <p:spPr>
          <a:xfrm>
            <a:off x="4643438" y="1071563"/>
            <a:ext cx="4143375" cy="5500687"/>
          </a:xfrm>
        </p:spPr>
        <p:txBody>
          <a:bodyPr>
            <a:normAutofit/>
          </a:bodyPr>
          <a:lstStyle/>
          <a:p>
            <a:pPr eaLnBrk="1" hangingPunct="1">
              <a:lnSpc>
                <a:spcPct val="90000"/>
              </a:lnSpc>
            </a:pPr>
            <a:r>
              <a:rPr lang="es-EC" sz="2000" smtClean="0">
                <a:latin typeface="Arial" charset="0"/>
                <a:cs typeface="Arial" charset="0"/>
              </a:rPr>
              <a:t>La división celular provee células nuevas para el crecimiento, para curar heridas y para reemplazar partes dañadas del cuerpo.</a:t>
            </a:r>
            <a:endParaRPr lang="es-EC" smtClean="0"/>
          </a:p>
          <a:p>
            <a:pPr eaLnBrk="1" hangingPunct="1">
              <a:lnSpc>
                <a:spcPct val="90000"/>
              </a:lnSpc>
            </a:pPr>
            <a:endParaRPr lang="es-EC" smtClean="0"/>
          </a:p>
          <a:p>
            <a:pPr eaLnBrk="1" hangingPunct="1">
              <a:lnSpc>
                <a:spcPct val="90000"/>
              </a:lnSpc>
            </a:pPr>
            <a:r>
              <a:rPr lang="es-EC" sz="2000" smtClean="0">
                <a:latin typeface="Arial" charset="0"/>
                <a:cs typeface="Arial" charset="0"/>
              </a:rPr>
              <a:t>El núcleo de una célula controla las actividades de la misma.</a:t>
            </a:r>
          </a:p>
          <a:p>
            <a:pPr eaLnBrk="1" hangingPunct="1">
              <a:lnSpc>
                <a:spcPct val="90000"/>
              </a:lnSpc>
            </a:pPr>
            <a:endParaRPr lang="es-EC" sz="2000" smtClean="0">
              <a:latin typeface="Arial" charset="0"/>
              <a:cs typeface="Arial" charset="0"/>
            </a:endParaRPr>
          </a:p>
          <a:p>
            <a:pPr eaLnBrk="1" hangingPunct="1">
              <a:lnSpc>
                <a:spcPct val="90000"/>
              </a:lnSpc>
            </a:pPr>
            <a:r>
              <a:rPr lang="es-EC" sz="2000" smtClean="0">
                <a:latin typeface="Arial" charset="0"/>
                <a:cs typeface="Arial" charset="0"/>
              </a:rPr>
              <a:t>Los cromosomas llevan la información para el control de dichas actividades.</a:t>
            </a:r>
          </a:p>
          <a:p>
            <a:pPr eaLnBrk="1" hangingPunct="1">
              <a:lnSpc>
                <a:spcPct val="90000"/>
              </a:lnSpc>
            </a:pPr>
            <a:endParaRPr lang="es-EC" sz="2000" smtClean="0">
              <a:latin typeface="Arial" charset="0"/>
              <a:cs typeface="Arial" charset="0"/>
            </a:endParaRPr>
          </a:p>
          <a:p>
            <a:pPr eaLnBrk="1" hangingPunct="1">
              <a:lnSpc>
                <a:spcPct val="90000"/>
              </a:lnSpc>
            </a:pPr>
            <a:r>
              <a:rPr lang="es-EC" sz="2000" smtClean="0">
                <a:latin typeface="Arial" charset="0"/>
                <a:cs typeface="Arial" charset="0"/>
              </a:rPr>
              <a:t>Durante la división celular, los cromosomas se pasan a las nuevas células que se for</a:t>
            </a:r>
            <a:r>
              <a:rPr lang="en-US" sz="2000" smtClean="0">
                <a:latin typeface="Arial" charset="0"/>
                <a:cs typeface="Arial" charset="0"/>
              </a:rPr>
              <a:t>man.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sz="quarter" idx="1"/>
          </p:nvPr>
        </p:nvSpPr>
        <p:spPr>
          <a:xfrm>
            <a:off x="539750" y="333375"/>
            <a:ext cx="4092575" cy="4248150"/>
          </a:xfrm>
        </p:spPr>
        <p:txBody>
          <a:bodyPr/>
          <a:lstStyle/>
          <a:p>
            <a:pPr eaLnBrk="1" hangingPunct="1"/>
            <a:r>
              <a:rPr lang="es-EC" sz="2000" smtClean="0">
                <a:latin typeface="Arial" charset="0"/>
                <a:cs typeface="Arial" charset="0"/>
              </a:rPr>
              <a:t>Cada tipo de organismo está formado por células que contienen cierto número de cromosomas.  Los cromosomas en las células del cuerpo de muchos organismos están en pares, por ejemplo: en el gato hay 38, en la vaca 60, en la cebolla 16 y en el arroz 14.</a:t>
            </a:r>
          </a:p>
          <a:p>
            <a:pPr eaLnBrk="1" hangingPunct="1"/>
            <a:endParaRPr lang="es-EC" sz="2000" smtClean="0">
              <a:latin typeface="Arial" charset="0"/>
              <a:cs typeface="Arial" charset="0"/>
            </a:endParaRPr>
          </a:p>
          <a:p>
            <a:pPr eaLnBrk="1" hangingPunct="1"/>
            <a:r>
              <a:rPr lang="es-EC" sz="2000" smtClean="0">
                <a:latin typeface="Arial" charset="0"/>
                <a:cs typeface="Arial" charset="0"/>
              </a:rPr>
              <a:t>Los pares de cromosomas iguales se llaman </a:t>
            </a:r>
            <a:r>
              <a:rPr lang="es-EC" sz="2000" b="1" smtClean="0">
                <a:latin typeface="Arial" charset="0"/>
                <a:cs typeface="Arial" charset="0"/>
              </a:rPr>
              <a:t>cromosomas homólogos</a:t>
            </a:r>
            <a:r>
              <a:rPr lang="es-EC" sz="2000" smtClean="0">
                <a:latin typeface="Arial" charset="0"/>
                <a:cs typeface="Arial" charset="0"/>
              </a:rPr>
              <a:t>.</a:t>
            </a:r>
          </a:p>
          <a:p>
            <a:pPr eaLnBrk="1" hangingPunct="1">
              <a:buFont typeface="Wingdings 2" pitchFamily="18" charset="2"/>
              <a:buNone/>
            </a:pPr>
            <a:endParaRPr lang="es-EC" sz="2000" smtClean="0">
              <a:latin typeface="Arial" charset="0"/>
              <a:cs typeface="Arial" charset="0"/>
            </a:endParaRPr>
          </a:p>
        </p:txBody>
      </p:sp>
      <p:sp>
        <p:nvSpPr>
          <p:cNvPr id="11267" name="Content Placeholder 3"/>
          <p:cNvSpPr>
            <a:spLocks noGrp="1"/>
          </p:cNvSpPr>
          <p:nvPr>
            <p:ph sz="quarter" idx="2"/>
          </p:nvPr>
        </p:nvSpPr>
        <p:spPr>
          <a:xfrm>
            <a:off x="4787900" y="333375"/>
            <a:ext cx="4000500" cy="3937000"/>
          </a:xfrm>
        </p:spPr>
        <p:txBody>
          <a:bodyPr/>
          <a:lstStyle/>
          <a:p>
            <a:pPr eaLnBrk="1" hangingPunct="1"/>
            <a:r>
              <a:rPr lang="es-ES" sz="2000" smtClean="0">
                <a:latin typeface="Arial" charset="0"/>
              </a:rPr>
              <a:t>La </a:t>
            </a:r>
            <a:r>
              <a:rPr lang="es-ES" sz="2000" b="1" smtClean="0">
                <a:latin typeface="Arial" charset="0"/>
              </a:rPr>
              <a:t>mitosis </a:t>
            </a:r>
            <a:r>
              <a:rPr lang="es-ES" sz="2000" smtClean="0">
                <a:latin typeface="Arial" charset="0"/>
              </a:rPr>
              <a:t>es el proceso de formación de dos células idénticas (generalmente) por replicación y división de los cromosomas de la célula original que da como resultado una "copia" de la misma. </a:t>
            </a:r>
            <a:endParaRPr lang="es-MX" sz="2000" smtClean="0">
              <a:latin typeface="Arial" charset="0"/>
            </a:endParaRPr>
          </a:p>
          <a:p>
            <a:pPr eaLnBrk="1" hangingPunct="1">
              <a:buFont typeface="Wingdings 2" pitchFamily="18" charset="2"/>
              <a:buNone/>
            </a:pPr>
            <a:endParaRPr lang="es-EC" sz="2000" smtClean="0">
              <a:latin typeface="Arial" charset="0"/>
              <a:cs typeface="Arial" charset="0"/>
            </a:endParaRPr>
          </a:p>
          <a:p>
            <a:pPr eaLnBrk="1" hangingPunct="1"/>
            <a:r>
              <a:rPr lang="es-EC" sz="2000" smtClean="0">
                <a:latin typeface="Arial" charset="0"/>
                <a:cs typeface="Arial" charset="0"/>
              </a:rPr>
              <a:t>En la mitosis, cada célula hija recibe el mismo número de cromosomas que tenía la célula madre.</a:t>
            </a:r>
          </a:p>
        </p:txBody>
      </p:sp>
      <p:pic>
        <p:nvPicPr>
          <p:cNvPr id="11268" name="Picture 4" descr="mitosis.jpg"/>
          <p:cNvPicPr>
            <a:picLocks noChangeAspect="1"/>
          </p:cNvPicPr>
          <p:nvPr/>
        </p:nvPicPr>
        <p:blipFill>
          <a:blip r:embed="rId2"/>
          <a:srcRect/>
          <a:stretch>
            <a:fillRect/>
          </a:stretch>
        </p:blipFill>
        <p:spPr bwMode="auto">
          <a:xfrm>
            <a:off x="3132138" y="4652963"/>
            <a:ext cx="3459162" cy="1976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755650" y="333375"/>
            <a:ext cx="7772400" cy="703263"/>
          </a:xfrm>
        </p:spPr>
        <p:txBody>
          <a:bodyPr/>
          <a:lstStyle/>
          <a:p>
            <a:pPr algn="ctr" eaLnBrk="1" hangingPunct="1"/>
            <a:r>
              <a:rPr lang="en-US" smtClean="0">
                <a:solidFill>
                  <a:schemeClr val="accent1"/>
                </a:solidFill>
              </a:rPr>
              <a:t>División de las células</a:t>
            </a:r>
          </a:p>
        </p:txBody>
      </p:sp>
      <p:sp>
        <p:nvSpPr>
          <p:cNvPr id="3" name="Content Placeholder 2"/>
          <p:cNvSpPr>
            <a:spLocks noGrp="1"/>
          </p:cNvSpPr>
          <p:nvPr>
            <p:ph sz="quarter" idx="1"/>
          </p:nvPr>
        </p:nvSpPr>
        <p:spPr>
          <a:xfrm>
            <a:off x="357188" y="1071563"/>
            <a:ext cx="8501062" cy="5357812"/>
          </a:xfrm>
        </p:spPr>
        <p:txBody>
          <a:bodyPr/>
          <a:lstStyle/>
          <a:p>
            <a:pPr eaLnBrk="1" hangingPunct="1"/>
            <a:r>
              <a:rPr lang="es-EC" sz="2000" smtClean="0">
                <a:latin typeface="Arial" charset="0"/>
              </a:rPr>
              <a:t>Una célula no crece indefinidamente, cuando llega a cierto tamaño, se divide.</a:t>
            </a:r>
          </a:p>
          <a:p>
            <a:pPr eaLnBrk="1" hangingPunct="1"/>
            <a:endParaRPr lang="es-EC" sz="2000" smtClean="0">
              <a:latin typeface="Arial" charset="0"/>
            </a:endParaRPr>
          </a:p>
          <a:p>
            <a:pPr eaLnBrk="1" hangingPunct="1"/>
            <a:r>
              <a:rPr lang="es-EC" sz="2000" smtClean="0">
                <a:latin typeface="Arial" charset="0"/>
              </a:rPr>
              <a:t>A medida que crece una célula, su superficie no crece tan rápidamente como su volumen.</a:t>
            </a:r>
          </a:p>
          <a:p>
            <a:pPr eaLnBrk="1" hangingPunct="1"/>
            <a:endParaRPr lang="es-EC" sz="2000" smtClean="0">
              <a:latin typeface="Arial" charset="0"/>
            </a:endParaRPr>
          </a:p>
          <a:p>
            <a:pPr eaLnBrk="1" hangingPunct="1"/>
            <a:r>
              <a:rPr lang="es-EC" sz="2000" smtClean="0">
                <a:latin typeface="Arial" charset="0"/>
              </a:rPr>
              <a:t>Los aminoácidos y otros materiales que necesitan las células deben entrar  a través de la membrana celular, y el bióxido de carbono y otros desechos deben salir a través de la misma.</a:t>
            </a:r>
          </a:p>
          <a:p>
            <a:pPr eaLnBrk="1" hangingPunct="1"/>
            <a:endParaRPr lang="es-EC" sz="2000" smtClean="0">
              <a:latin typeface="Arial" charset="0"/>
            </a:endParaRPr>
          </a:p>
          <a:p>
            <a:pPr eaLnBrk="1" hangingPunct="1"/>
            <a:r>
              <a:rPr lang="es-EC" sz="2000" smtClean="0">
                <a:latin typeface="Arial" charset="0"/>
              </a:rPr>
              <a:t>Mientras crece la célula, se llega a un punto en que la membrana celular es muy pequeña para permitir la salida y entrada de materiales.</a:t>
            </a:r>
          </a:p>
          <a:p>
            <a:pPr eaLnBrk="1" hangingPunct="1"/>
            <a:endParaRPr lang="es-EC" sz="2000" smtClean="0">
              <a:latin typeface="Arial" charset="0"/>
            </a:endParaRPr>
          </a:p>
          <a:p>
            <a:pPr eaLnBrk="1" hangingPunct="1"/>
            <a:r>
              <a:rPr lang="es-EC" sz="2000" smtClean="0">
                <a:latin typeface="Arial" charset="0"/>
              </a:rPr>
              <a:t>Cuando una célula se divide, el área de la superficie aumenta con respecto al volumen.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714375" y="142875"/>
            <a:ext cx="7772400" cy="785813"/>
          </a:xfrm>
        </p:spPr>
        <p:txBody>
          <a:bodyPr/>
          <a:lstStyle/>
          <a:p>
            <a:pPr algn="ctr" eaLnBrk="1" hangingPunct="1"/>
            <a:r>
              <a:rPr lang="en-US" smtClean="0">
                <a:solidFill>
                  <a:schemeClr val="accent1"/>
                </a:solidFill>
              </a:rPr>
              <a:t>La interfase</a:t>
            </a:r>
          </a:p>
        </p:txBody>
      </p:sp>
      <p:sp>
        <p:nvSpPr>
          <p:cNvPr id="3" name="Content Placeholder 2"/>
          <p:cNvSpPr>
            <a:spLocks noGrp="1"/>
          </p:cNvSpPr>
          <p:nvPr>
            <p:ph sz="quarter" idx="1"/>
          </p:nvPr>
        </p:nvSpPr>
        <p:spPr>
          <a:xfrm>
            <a:off x="395288" y="1196975"/>
            <a:ext cx="4071937" cy="5164138"/>
          </a:xfrm>
        </p:spPr>
        <p:txBody>
          <a:bodyPr/>
          <a:lstStyle/>
          <a:p>
            <a:pPr eaLnBrk="1" hangingPunct="1">
              <a:defRPr/>
            </a:pPr>
            <a:r>
              <a:rPr lang="es-EC" sz="2000" dirty="0" smtClean="0">
                <a:latin typeface="+mj-lt"/>
              </a:rPr>
              <a:t>La </a:t>
            </a:r>
            <a:r>
              <a:rPr lang="es-EC" sz="2000" dirty="0" err="1" smtClean="0">
                <a:latin typeface="+mj-lt"/>
              </a:rPr>
              <a:t>interfase</a:t>
            </a:r>
            <a:r>
              <a:rPr lang="es-EC" sz="2000" dirty="0" smtClean="0">
                <a:latin typeface="+mj-lt"/>
              </a:rPr>
              <a:t> es el período en el cual las células llevan a cabo una serie de actividades previas a la mitosis.</a:t>
            </a:r>
          </a:p>
          <a:p>
            <a:pPr eaLnBrk="1" hangingPunct="1">
              <a:defRPr/>
            </a:pPr>
            <a:endParaRPr lang="es-EC" sz="2000" dirty="0" smtClean="0">
              <a:latin typeface="+mj-lt"/>
            </a:endParaRPr>
          </a:p>
          <a:p>
            <a:pPr eaLnBrk="1" hangingPunct="1">
              <a:defRPr/>
            </a:pPr>
            <a:r>
              <a:rPr lang="es-EC" sz="2000" dirty="0" smtClean="0">
                <a:latin typeface="+mj-lt"/>
              </a:rPr>
              <a:t>En la </a:t>
            </a:r>
            <a:r>
              <a:rPr lang="es-EC" sz="2000" dirty="0" err="1" smtClean="0">
                <a:latin typeface="+mj-lt"/>
              </a:rPr>
              <a:t>interfase</a:t>
            </a:r>
            <a:r>
              <a:rPr lang="es-EC" sz="2000" dirty="0" smtClean="0">
                <a:latin typeface="+mj-lt"/>
              </a:rPr>
              <a:t>, las células aumentan de tamaño y llevan a cabo la síntesis y el movimiento de materiales hacia dentro y fuera de la célula.  </a:t>
            </a:r>
          </a:p>
          <a:p>
            <a:pPr eaLnBrk="1" hangingPunct="1">
              <a:defRPr/>
            </a:pPr>
            <a:endParaRPr lang="es-EC" sz="2000" dirty="0" smtClean="0">
              <a:latin typeface="+mj-lt"/>
            </a:endParaRPr>
          </a:p>
          <a:p>
            <a:pPr eaLnBrk="1" hangingPunct="1">
              <a:defRPr/>
            </a:pPr>
            <a:r>
              <a:rPr lang="es-EC" sz="2000" dirty="0" smtClean="0">
                <a:latin typeface="+mj-lt"/>
              </a:rPr>
              <a:t>Se forman en la célula muchas clases de materiales como las enzimas y otros tipos de proteínas.</a:t>
            </a:r>
            <a:endParaRPr lang="es-EC" sz="2000" dirty="0">
              <a:latin typeface="+mj-lt"/>
            </a:endParaRPr>
          </a:p>
        </p:txBody>
      </p:sp>
      <p:sp>
        <p:nvSpPr>
          <p:cNvPr id="13316" name="Content Placeholder 3"/>
          <p:cNvSpPr>
            <a:spLocks noGrp="1"/>
          </p:cNvSpPr>
          <p:nvPr>
            <p:ph sz="quarter" idx="2"/>
          </p:nvPr>
        </p:nvSpPr>
        <p:spPr>
          <a:xfrm>
            <a:off x="4859338" y="1214438"/>
            <a:ext cx="3749675" cy="5383212"/>
          </a:xfrm>
        </p:spPr>
        <p:txBody>
          <a:bodyPr/>
          <a:lstStyle/>
          <a:p>
            <a:pPr eaLnBrk="1" hangingPunct="1"/>
            <a:r>
              <a:rPr lang="es-EC" sz="2000" smtClean="0">
                <a:latin typeface="Arial" charset="0"/>
              </a:rPr>
              <a:t>Durante la interfase el ADN dentro de los cromosomas se duplica duplicando el número de cromosomas.</a:t>
            </a:r>
          </a:p>
          <a:p>
            <a:pPr eaLnBrk="1" hangingPunct="1"/>
            <a:endParaRPr lang="es-EC" sz="2000" smtClean="0">
              <a:latin typeface="Arial" charset="0"/>
            </a:endParaRPr>
          </a:p>
          <a:p>
            <a:pPr eaLnBrk="1" hangingPunct="1"/>
            <a:r>
              <a:rPr lang="es-EC" sz="2000" smtClean="0">
                <a:latin typeface="Arial" charset="0"/>
              </a:rPr>
              <a:t>La célula entonces tiene dos juegos idénticos de cromosomas y está lista para la mitosis.</a:t>
            </a:r>
          </a:p>
          <a:p>
            <a:pPr eaLnBrk="1" hangingPunct="1"/>
            <a:endParaRPr lang="es-EC" smtClean="0">
              <a:latin typeface="Arial" charset="0"/>
            </a:endParaRPr>
          </a:p>
        </p:txBody>
      </p:sp>
      <p:pic>
        <p:nvPicPr>
          <p:cNvPr id="13317" name="Picture 4" descr="interfase duplicacion ADN.gif"/>
          <p:cNvPicPr>
            <a:picLocks noChangeAspect="1"/>
          </p:cNvPicPr>
          <p:nvPr/>
        </p:nvPicPr>
        <p:blipFill>
          <a:blip r:embed="rId2"/>
          <a:srcRect/>
          <a:stretch>
            <a:fillRect/>
          </a:stretch>
        </p:blipFill>
        <p:spPr bwMode="auto">
          <a:xfrm>
            <a:off x="5500688" y="4286250"/>
            <a:ext cx="2667000" cy="2151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55650" y="404813"/>
            <a:ext cx="7772400" cy="776287"/>
          </a:xfrm>
        </p:spPr>
        <p:txBody>
          <a:bodyPr/>
          <a:lstStyle/>
          <a:p>
            <a:pPr algn="ctr" eaLnBrk="1" hangingPunct="1"/>
            <a:r>
              <a:rPr lang="en-US" smtClean="0">
                <a:solidFill>
                  <a:schemeClr val="accent1"/>
                </a:solidFill>
              </a:rPr>
              <a:t>Fases de la mitosis</a:t>
            </a:r>
          </a:p>
        </p:txBody>
      </p:sp>
      <p:sp>
        <p:nvSpPr>
          <p:cNvPr id="14339" name="Content Placeholder 2"/>
          <p:cNvSpPr>
            <a:spLocks noGrp="1"/>
          </p:cNvSpPr>
          <p:nvPr>
            <p:ph sz="quarter" idx="1"/>
          </p:nvPr>
        </p:nvSpPr>
        <p:spPr>
          <a:xfrm>
            <a:off x="250825" y="1628775"/>
            <a:ext cx="8501063" cy="4248150"/>
          </a:xfrm>
        </p:spPr>
        <p:txBody>
          <a:bodyPr/>
          <a:lstStyle/>
          <a:p>
            <a:pPr eaLnBrk="1" hangingPunct="1">
              <a:buFont typeface="Wingdings 2" pitchFamily="18" charset="2"/>
              <a:buNone/>
            </a:pPr>
            <a:r>
              <a:rPr lang="es-EC" sz="2000" smtClean="0">
                <a:latin typeface="Arial" charset="0"/>
              </a:rPr>
              <a:t>La mitosis comprende cuatro fases:</a:t>
            </a:r>
          </a:p>
          <a:p>
            <a:pPr eaLnBrk="1" hangingPunct="1">
              <a:buFont typeface="Wingdings 2" pitchFamily="18" charset="2"/>
              <a:buNone/>
            </a:pPr>
            <a:endParaRPr lang="es-EC" sz="2000" smtClean="0">
              <a:latin typeface="Arial" charset="0"/>
            </a:endParaRPr>
          </a:p>
          <a:p>
            <a:pPr eaLnBrk="1" hangingPunct="1">
              <a:buFont typeface="Arial" charset="0"/>
              <a:buAutoNum type="arabicPeriod"/>
            </a:pPr>
            <a:r>
              <a:rPr lang="es-EC" sz="2000" b="1" smtClean="0">
                <a:latin typeface="Arial" charset="0"/>
              </a:rPr>
              <a:t>Profase</a:t>
            </a:r>
            <a:r>
              <a:rPr lang="es-EC" sz="2000" smtClean="0">
                <a:latin typeface="Arial" charset="0"/>
              </a:rPr>
              <a:t>.- al empezar la profase, el material cromosómico se condensa y empieza a aparecer como barras cortas.  Cuando se acorta la </a:t>
            </a:r>
            <a:r>
              <a:rPr lang="es-EC" sz="2000" b="1" smtClean="0">
                <a:latin typeface="Arial" charset="0"/>
              </a:rPr>
              <a:t>cromatima</a:t>
            </a:r>
            <a:r>
              <a:rPr lang="es-EC" sz="2000" smtClean="0">
                <a:latin typeface="Arial" charset="0"/>
              </a:rPr>
              <a:t>, es un indicador que se está iniciando la mitosis.  Cada cromosoma consta de dos hebras llamadas </a:t>
            </a:r>
            <a:r>
              <a:rPr lang="es-EC" sz="2000" b="1" smtClean="0">
                <a:latin typeface="Arial" charset="0"/>
              </a:rPr>
              <a:t>cromátidas</a:t>
            </a:r>
            <a:r>
              <a:rPr lang="es-EC" sz="2000" smtClean="0">
                <a:latin typeface="Arial" charset="0"/>
              </a:rPr>
              <a:t>, cada par de cromátidas se mantiene unido por un </a:t>
            </a:r>
            <a:r>
              <a:rPr lang="es-EC" sz="2000" b="1" smtClean="0">
                <a:latin typeface="Arial" charset="0"/>
              </a:rPr>
              <a:t>centrómero</a:t>
            </a:r>
            <a:r>
              <a:rPr lang="es-EC" sz="2000" smtClean="0">
                <a:latin typeface="Arial" charset="0"/>
              </a:rPr>
              <a:t>.                                                                                           A medida que los cromosomas se hacen visibles, la membrana nuclear y el nucleolo se desintegran  gradualmente y aparece una nueva estructura: el </a:t>
            </a:r>
            <a:r>
              <a:rPr lang="es-EC" sz="2000" b="1" smtClean="0">
                <a:latin typeface="Arial" charset="0"/>
              </a:rPr>
              <a:t>huso mitótico</a:t>
            </a:r>
            <a:r>
              <a:rPr lang="es-EC" sz="2000" smtClean="0">
                <a:latin typeface="Arial" charset="0"/>
              </a:rPr>
              <a:t>, que es una estructura tridimensional de forma elíptica.                                                                                          El huso mitótico son microtúbulos que se extienden por la célula, estas fibras guían  a los cromosomas en sus movimientos durante la mitosis.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1185</TotalTime>
  <Words>2177</Words>
  <Application>Microsoft PowerPoint</Application>
  <PresentationFormat>Presentación en pantalla (4:3)</PresentationFormat>
  <Paragraphs>167</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Times New Roman</vt:lpstr>
      <vt:lpstr>Wingdings 2</vt:lpstr>
      <vt:lpstr>Wingdings</vt:lpstr>
      <vt:lpstr>Tahoma</vt:lpstr>
      <vt:lpstr>Equity</vt:lpstr>
      <vt:lpstr>CAPÍTULO IV</vt:lpstr>
      <vt:lpstr>MITOSIS Y MEIOSIS</vt:lpstr>
      <vt:lpstr>Sumario</vt:lpstr>
      <vt:lpstr>Diapositiva 4</vt:lpstr>
      <vt:lpstr>¿Qué es la mitosis?</vt:lpstr>
      <vt:lpstr>Diapositiva 6</vt:lpstr>
      <vt:lpstr>División de las células</vt:lpstr>
      <vt:lpstr>La interfase</vt:lpstr>
      <vt:lpstr>Fases de la mitosis</vt:lpstr>
      <vt:lpstr>Diapositiva 10</vt:lpstr>
      <vt:lpstr>Diapositiva 11</vt:lpstr>
      <vt:lpstr>Diapositiva 12</vt:lpstr>
      <vt:lpstr>Diapositiva 13</vt:lpstr>
      <vt:lpstr>Significado de la mitosis</vt:lpstr>
      <vt:lpstr>¿Qué es la meiosis?</vt:lpstr>
      <vt:lpstr>Diapositiva 16</vt:lpstr>
      <vt:lpstr>Diapositiva 17</vt:lpstr>
      <vt:lpstr>Diapositiva 18</vt:lpstr>
      <vt:lpstr>Diapositiva 19</vt:lpstr>
      <vt:lpstr>Diapositiva 20</vt:lpstr>
      <vt:lpstr>Los gametos femeninos y masculinos</vt:lpstr>
      <vt:lpstr>Diapositiva 22</vt:lpstr>
      <vt:lpstr>Comparación entre mitosis y meiosis</vt:lpstr>
    </vt:vector>
  </TitlesOfParts>
  <Company>ITESM Unidad Navojoa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Pedro  Ayala</dc:creator>
  <cp:lastModifiedBy>Administrador</cp:lastModifiedBy>
  <cp:revision>157</cp:revision>
  <dcterms:created xsi:type="dcterms:W3CDTF">2006-01-13T09:34:28Z</dcterms:created>
  <dcterms:modified xsi:type="dcterms:W3CDTF">2009-08-03T17:55:42Z</dcterms:modified>
</cp:coreProperties>
</file>