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3" r:id="rId39"/>
    <p:sldId id="295" r:id="rId40"/>
    <p:sldId id="296" r:id="rId41"/>
    <p:sldId id="297" r:id="rId42"/>
    <p:sldId id="298" r:id="rId43"/>
    <p:sldId id="299" r:id="rId44"/>
    <p:sldId id="301" r:id="rId45"/>
    <p:sldId id="300"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7" r:id="rId91"/>
    <p:sldId id="346"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29"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30" r:id="rId175"/>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60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F9956E8-BF09-4F35-864E-84B17D8EC13A}" type="datetimeFigureOut">
              <a:rPr lang="es-EC"/>
              <a:pPr>
                <a:defRPr/>
              </a:pPr>
              <a:t>04/08/2009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3556223-8FCB-406B-8FEB-E4968C95116B}"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8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8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614151-09C9-44BF-B5D8-82023615D4D3}" type="slidenum">
              <a:rPr lang="es-EC" smtClean="0"/>
              <a:pPr/>
              <a:t>136</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9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189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A252AE-FD76-46D3-AC92-3D31CD37D518}" type="slidenum">
              <a:rPr lang="es-EC" smtClean="0"/>
              <a:pPr/>
              <a:t>168</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16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fld id="{4D4E223B-96B8-439C-A722-06C00EA776F6}" type="datetimeFigureOut">
              <a:rPr lang="es-EC"/>
              <a:pPr>
                <a:defRPr/>
              </a:pPr>
              <a:t>04/08/2009</a:t>
            </a:fld>
            <a:endParaRPr lang="es-EC"/>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C"/>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E80EA8EB-AFFE-4BD2-9D17-5F8B6F8B4AFA}"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C56106F-E859-46B7-BE56-125742B5A37D}" type="datetimeFigureOut">
              <a:rPr lang="es-EC"/>
              <a:pPr>
                <a:defRPr/>
              </a:pPr>
              <a:t>04/08/2009</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9F2B021D-DB2F-4FF0-80A9-1AF1A8541B32}"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1C6FFE9-F4E4-4412-A3FD-7C41E04438E5}" type="datetimeFigureOut">
              <a:rPr lang="es-EC"/>
              <a:pPr>
                <a:defRPr/>
              </a:pPr>
              <a:t>04/08/2009</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070B8990-6B92-496F-82D6-21FF341AF461}"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F13BF765-05C0-4038-BD21-9E0A2846FB02}" type="datetimeFigureOut">
              <a:rPr lang="es-EC"/>
              <a:pPr>
                <a:defRPr/>
              </a:pPr>
              <a:t>04/08/2009</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4350396B-647B-4CB9-9DC2-876FAEB1ACBC}"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FC1DC543-1599-49B2-B50D-BAC6CF71E5B5}" type="datetimeFigureOut">
              <a:rPr lang="es-EC"/>
              <a:pPr>
                <a:defRPr/>
              </a:pPr>
              <a:t>04/08/2009</a:t>
            </a:fld>
            <a:endParaRPr lang="es-EC"/>
          </a:p>
        </p:txBody>
      </p:sp>
      <p:sp>
        <p:nvSpPr>
          <p:cNvPr id="7" name="4 Marcador de pie de página"/>
          <p:cNvSpPr>
            <a:spLocks noGrp="1"/>
          </p:cNvSpPr>
          <p:nvPr>
            <p:ph type="ftr" sz="quarter" idx="11"/>
          </p:nvPr>
        </p:nvSpPr>
        <p:spPr/>
        <p:txBody>
          <a:bodyPr/>
          <a:lstStyle>
            <a:lvl1pPr>
              <a:defRPr/>
            </a:lvl1pPr>
            <a:extLst/>
          </a:lstStyle>
          <a:p>
            <a:pPr>
              <a:defRPr/>
            </a:pPr>
            <a:endParaRPr lang="es-EC"/>
          </a:p>
        </p:txBody>
      </p:sp>
      <p:sp>
        <p:nvSpPr>
          <p:cNvPr id="8" name="5 Marcador de número de diapositiva"/>
          <p:cNvSpPr>
            <a:spLocks noGrp="1"/>
          </p:cNvSpPr>
          <p:nvPr>
            <p:ph type="sldNum" sz="quarter" idx="12"/>
          </p:nvPr>
        </p:nvSpPr>
        <p:spPr/>
        <p:txBody>
          <a:bodyPr/>
          <a:lstStyle>
            <a:lvl1pPr>
              <a:defRPr/>
            </a:lvl1pPr>
            <a:extLst/>
          </a:lstStyle>
          <a:p>
            <a:pPr>
              <a:defRPr/>
            </a:pPr>
            <a:fld id="{BD5FE412-D30F-4AE2-85C7-737D7D82AB44}"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769E61AF-216D-4BC3-B0D0-7C537F3DA619}" type="datetimeFigureOut">
              <a:rPr lang="es-EC"/>
              <a:pPr>
                <a:defRPr/>
              </a:pPr>
              <a:t>04/08/2009</a:t>
            </a:fld>
            <a:endParaRPr lang="es-EC"/>
          </a:p>
        </p:txBody>
      </p:sp>
      <p:sp>
        <p:nvSpPr>
          <p:cNvPr id="6" name="5 Marcador de pie de página"/>
          <p:cNvSpPr>
            <a:spLocks noGrp="1"/>
          </p:cNvSpPr>
          <p:nvPr>
            <p:ph type="ftr" sz="quarter" idx="11"/>
          </p:nvPr>
        </p:nvSpPr>
        <p:spPr/>
        <p:txBody>
          <a:bodyPr/>
          <a:lstStyle>
            <a:lvl1pPr>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lvl1pPr>
            <a:extLst/>
          </a:lstStyle>
          <a:p>
            <a:pPr>
              <a:defRPr/>
            </a:pPr>
            <a:fld id="{44908CDB-7E36-4B6F-BE2E-893C610B8F2D}"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77D008BC-8126-4CB1-9122-8DCA74C9D18D}" type="datetimeFigureOut">
              <a:rPr lang="es-EC"/>
              <a:pPr>
                <a:defRPr/>
              </a:pPr>
              <a:t>04/08/2009</a:t>
            </a:fld>
            <a:endParaRPr lang="es-EC"/>
          </a:p>
        </p:txBody>
      </p:sp>
      <p:sp>
        <p:nvSpPr>
          <p:cNvPr id="8" name="7 Marcador de pie de página"/>
          <p:cNvSpPr>
            <a:spLocks noGrp="1"/>
          </p:cNvSpPr>
          <p:nvPr>
            <p:ph type="ftr" sz="quarter" idx="11"/>
          </p:nvPr>
        </p:nvSpPr>
        <p:spPr/>
        <p:txBody>
          <a:bodyPr/>
          <a:lstStyle>
            <a:lvl1pPr>
              <a:defRPr/>
            </a:lvl1pPr>
            <a:extLst/>
          </a:lstStyle>
          <a:p>
            <a:pPr>
              <a:defRPr/>
            </a:pPr>
            <a:endParaRPr lang="es-EC"/>
          </a:p>
        </p:txBody>
      </p:sp>
      <p:sp>
        <p:nvSpPr>
          <p:cNvPr id="9" name="8 Marcador de número de diapositiva"/>
          <p:cNvSpPr>
            <a:spLocks noGrp="1"/>
          </p:cNvSpPr>
          <p:nvPr>
            <p:ph type="sldNum" sz="quarter" idx="12"/>
          </p:nvPr>
        </p:nvSpPr>
        <p:spPr/>
        <p:txBody>
          <a:bodyPr/>
          <a:lstStyle>
            <a:lvl1pPr>
              <a:defRPr/>
            </a:lvl1pPr>
            <a:extLst/>
          </a:lstStyle>
          <a:p>
            <a:pPr>
              <a:defRPr/>
            </a:pPr>
            <a:fld id="{1FDBD0F6-85FF-4D94-991C-5E6D7472B172}"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83FBD6A6-CE9A-4C82-A238-91C8701C0D45}" type="datetimeFigureOut">
              <a:rPr lang="es-EC"/>
              <a:pPr>
                <a:defRPr/>
              </a:pPr>
              <a:t>04/08/2009</a:t>
            </a:fld>
            <a:endParaRPr lang="es-EC"/>
          </a:p>
        </p:txBody>
      </p:sp>
      <p:sp>
        <p:nvSpPr>
          <p:cNvPr id="4" name="3 Marcador de pie de página"/>
          <p:cNvSpPr>
            <a:spLocks noGrp="1"/>
          </p:cNvSpPr>
          <p:nvPr>
            <p:ph type="ftr" sz="quarter" idx="11"/>
          </p:nvPr>
        </p:nvSpPr>
        <p:spPr/>
        <p:txBody>
          <a:bodyPr/>
          <a:lstStyle>
            <a:lvl1pPr>
              <a:defRPr/>
            </a:lvl1pPr>
            <a:extLst/>
          </a:lstStyle>
          <a:p>
            <a:pPr>
              <a:defRPr/>
            </a:pPr>
            <a:endParaRPr lang="es-EC"/>
          </a:p>
        </p:txBody>
      </p:sp>
      <p:sp>
        <p:nvSpPr>
          <p:cNvPr id="5" name="4 Marcador de número de diapositiva"/>
          <p:cNvSpPr>
            <a:spLocks noGrp="1"/>
          </p:cNvSpPr>
          <p:nvPr>
            <p:ph type="sldNum" sz="quarter" idx="12"/>
          </p:nvPr>
        </p:nvSpPr>
        <p:spPr/>
        <p:txBody>
          <a:bodyPr/>
          <a:lstStyle>
            <a:lvl1pPr>
              <a:defRPr/>
            </a:lvl1pPr>
            <a:extLst/>
          </a:lstStyle>
          <a:p>
            <a:pPr>
              <a:defRPr/>
            </a:pPr>
            <a:fld id="{9B91D0E1-F861-41F4-9005-02EDC0EF9B91}"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550C48EF-925B-4D8D-943D-6DF369EED02F}" type="datetimeFigureOut">
              <a:rPr lang="es-EC"/>
              <a:pPr>
                <a:defRPr/>
              </a:pPr>
              <a:t>04/08/2009</a:t>
            </a:fld>
            <a:endParaRPr lang="es-EC"/>
          </a:p>
        </p:txBody>
      </p:sp>
      <p:sp>
        <p:nvSpPr>
          <p:cNvPr id="3" name="21 Marcador de pie de página"/>
          <p:cNvSpPr>
            <a:spLocks noGrp="1"/>
          </p:cNvSpPr>
          <p:nvPr>
            <p:ph type="ftr" sz="quarter" idx="11"/>
          </p:nvPr>
        </p:nvSpPr>
        <p:spPr/>
        <p:txBody>
          <a:bodyPr/>
          <a:lstStyle>
            <a:lvl1pPr>
              <a:defRPr/>
            </a:lvl1pPr>
          </a:lstStyle>
          <a:p>
            <a:pPr>
              <a:defRPr/>
            </a:pPr>
            <a:endParaRPr lang="es-EC"/>
          </a:p>
        </p:txBody>
      </p:sp>
      <p:sp>
        <p:nvSpPr>
          <p:cNvPr id="4" name="17 Marcador de número de diapositiva"/>
          <p:cNvSpPr>
            <a:spLocks noGrp="1"/>
          </p:cNvSpPr>
          <p:nvPr>
            <p:ph type="sldNum" sz="quarter" idx="12"/>
          </p:nvPr>
        </p:nvSpPr>
        <p:spPr/>
        <p:txBody>
          <a:bodyPr/>
          <a:lstStyle>
            <a:lvl1pPr>
              <a:defRPr/>
            </a:lvl1pPr>
          </a:lstStyle>
          <a:p>
            <a:pPr>
              <a:defRPr/>
            </a:pPr>
            <a:fld id="{4DA5485E-D2AE-45BA-8F2D-82A6C5BE22DA}"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20245948-51C4-41C5-B10B-9E70C4FBD5DC}" type="datetimeFigureOut">
              <a:rPr lang="es-EC"/>
              <a:pPr>
                <a:defRPr/>
              </a:pPr>
              <a:t>04/08/2009</a:t>
            </a:fld>
            <a:endParaRPr lang="es-EC"/>
          </a:p>
        </p:txBody>
      </p:sp>
      <p:sp>
        <p:nvSpPr>
          <p:cNvPr id="6" name="5 Marcador de pie de página"/>
          <p:cNvSpPr>
            <a:spLocks noGrp="1"/>
          </p:cNvSpPr>
          <p:nvPr>
            <p:ph type="ftr" sz="quarter" idx="11"/>
          </p:nvPr>
        </p:nvSpPr>
        <p:spPr/>
        <p:txBody>
          <a:bodyPr/>
          <a:lstStyle>
            <a:lvl1pPr>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lvl1pPr>
            <a:extLst/>
          </a:lstStyle>
          <a:p>
            <a:pPr>
              <a:defRPr/>
            </a:pPr>
            <a:fld id="{DF8369AD-DAF1-4BB1-9B7F-896553DA8EE0}"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5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6 Triángulo rectángulo"/>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1" name="10 CuadroTexto"/>
          <p:cNvSpPr txBox="1"/>
          <p:nvPr userDrawn="1"/>
        </p:nvSpPr>
        <p:spPr>
          <a:xfrm>
            <a:off x="3581400" y="6477000"/>
            <a:ext cx="1905000" cy="400050"/>
          </a:xfrm>
          <a:prstGeom prst="rect">
            <a:avLst/>
          </a:prstGeom>
          <a:noFill/>
        </p:spPr>
        <p:txBody>
          <a:bodyPr>
            <a:spAutoFit/>
          </a:bodyPr>
          <a:lstStyle/>
          <a:p>
            <a:pPr algn="ctr" fontAlgn="auto">
              <a:spcBef>
                <a:spcPts val="0"/>
              </a:spcBef>
              <a:spcAft>
                <a:spcPts val="0"/>
              </a:spcAft>
              <a:defRPr/>
            </a:pPr>
            <a:r>
              <a:rPr lang="es-ES" sz="1000" dirty="0">
                <a:latin typeface="+mn-lt"/>
                <a:cs typeface="+mn-cs"/>
              </a:rPr>
              <a:t>Por: Ecuador Marcillo, </a:t>
            </a:r>
            <a:r>
              <a:rPr lang="es-ES" sz="1000" dirty="0" err="1">
                <a:latin typeface="+mn-lt"/>
                <a:cs typeface="+mn-cs"/>
              </a:rPr>
              <a:t>M.Sc.</a:t>
            </a:r>
            <a:endParaRPr lang="es-ES" sz="1000" dirty="0">
              <a:latin typeface="+mn-lt"/>
              <a:cs typeface="+mn-cs"/>
            </a:endParaRPr>
          </a:p>
          <a:p>
            <a:pPr algn="ctr" fontAlgn="auto">
              <a:spcBef>
                <a:spcPts val="0"/>
              </a:spcBef>
              <a:spcAft>
                <a:spcPts val="0"/>
              </a:spcAft>
              <a:defRPr/>
            </a:pPr>
            <a:r>
              <a:rPr lang="es-ES" sz="1000" dirty="0">
                <a:latin typeface="+mn-lt"/>
                <a:cs typeface="+mn-cs"/>
              </a:rPr>
              <a:t>FIMCM-ESPOL</a:t>
            </a:r>
            <a:endParaRPr lang="es-EC" sz="1000" dirty="0">
              <a:latin typeface="+mn-lt"/>
              <a:cs typeface="+mn-cs"/>
            </a:endParaRPr>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2" name="4 Marcador de fecha"/>
          <p:cNvSpPr>
            <a:spLocks noGrp="1"/>
          </p:cNvSpPr>
          <p:nvPr>
            <p:ph type="dt" sz="half" idx="10"/>
          </p:nvPr>
        </p:nvSpPr>
        <p:spPr/>
        <p:txBody>
          <a:bodyPr/>
          <a:lstStyle>
            <a:lvl1pPr>
              <a:defRPr>
                <a:solidFill>
                  <a:schemeClr val="tx1"/>
                </a:solidFill>
              </a:defRPr>
            </a:lvl1pPr>
            <a:extLst/>
          </a:lstStyle>
          <a:p>
            <a:pPr>
              <a:defRPr/>
            </a:pPr>
            <a:fld id="{5C62CBEE-21C6-437A-B00A-B2E881C038CD}" type="datetimeFigureOut">
              <a:rPr lang="es-EC"/>
              <a:pPr>
                <a:defRPr/>
              </a:pPr>
              <a:t>04/08/2009</a:t>
            </a:fld>
            <a:endParaRPr lang="es-EC"/>
          </a:p>
        </p:txBody>
      </p:sp>
      <p:sp>
        <p:nvSpPr>
          <p:cNvPr id="13"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C"/>
          </a:p>
        </p:txBody>
      </p:sp>
      <p:sp>
        <p:nvSpPr>
          <p:cNvPr id="14" name="6 Marcador de número de diapositiva"/>
          <p:cNvSpPr>
            <a:spLocks noGrp="1"/>
          </p:cNvSpPr>
          <p:nvPr>
            <p:ph type="sldNum" sz="quarter" idx="12"/>
          </p:nvPr>
        </p:nvSpPr>
        <p:spPr/>
        <p:txBody>
          <a:bodyPr/>
          <a:lstStyle>
            <a:lvl1pPr>
              <a:defRPr>
                <a:solidFill>
                  <a:schemeClr val="tx1"/>
                </a:solidFill>
              </a:defRPr>
            </a:lvl1pPr>
            <a:extLst/>
          </a:lstStyle>
          <a:p>
            <a:pPr>
              <a:defRPr/>
            </a:pPr>
            <a:fld id="{AA21652D-5E5B-4C10-BF2D-76A7F9394D12}"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5369"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B617802E-E298-4DAD-9678-C49B7DA48DEE}" type="datetimeFigureOut">
              <a:rPr lang="es-EC"/>
              <a:pPr>
                <a:defRPr/>
              </a:pPr>
              <a:t>04/08/2009</a:t>
            </a:fld>
            <a:endParaRPr lang="es-EC"/>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s-EC"/>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955B2AB8-5AE5-4E8E-B1D1-8242CB638DB9}" type="slidenum">
              <a:rPr lang="es-EC"/>
              <a:pPr>
                <a:defRPr/>
              </a:pPr>
              <a:t>‹Nº›</a:t>
            </a:fld>
            <a:endParaRPr lang="es-EC"/>
          </a:p>
        </p:txBody>
      </p:sp>
      <p:sp>
        <p:nvSpPr>
          <p:cNvPr id="11" name="10 CuadroTexto"/>
          <p:cNvSpPr txBox="1"/>
          <p:nvPr userDrawn="1"/>
        </p:nvSpPr>
        <p:spPr>
          <a:xfrm>
            <a:off x="3581400" y="6477000"/>
            <a:ext cx="1905000" cy="400050"/>
          </a:xfrm>
          <a:prstGeom prst="rect">
            <a:avLst/>
          </a:prstGeom>
          <a:noFill/>
        </p:spPr>
        <p:txBody>
          <a:bodyPr>
            <a:spAutoFit/>
          </a:bodyPr>
          <a:lstStyle/>
          <a:p>
            <a:pPr algn="ctr" fontAlgn="auto">
              <a:spcBef>
                <a:spcPts val="0"/>
              </a:spcBef>
              <a:spcAft>
                <a:spcPts val="0"/>
              </a:spcAft>
              <a:defRPr/>
            </a:pPr>
            <a:r>
              <a:rPr lang="es-ES" sz="1000" dirty="0">
                <a:latin typeface="+mn-lt"/>
                <a:cs typeface="+mn-cs"/>
              </a:rPr>
              <a:t>Por: Ecuador Marcillo, </a:t>
            </a:r>
            <a:r>
              <a:rPr lang="es-ES" sz="1000" dirty="0" err="1">
                <a:latin typeface="+mn-lt"/>
                <a:cs typeface="+mn-cs"/>
              </a:rPr>
              <a:t>M.Sc.</a:t>
            </a:r>
            <a:endParaRPr lang="es-ES" sz="1000" dirty="0">
              <a:latin typeface="+mn-lt"/>
              <a:cs typeface="+mn-cs"/>
            </a:endParaRPr>
          </a:p>
          <a:p>
            <a:pPr algn="ctr" fontAlgn="auto">
              <a:spcBef>
                <a:spcPts val="0"/>
              </a:spcBef>
              <a:spcAft>
                <a:spcPts val="0"/>
              </a:spcAft>
              <a:defRPr/>
            </a:pPr>
            <a:r>
              <a:rPr lang="es-ES" sz="1000" dirty="0">
                <a:latin typeface="+mn-lt"/>
                <a:cs typeface="+mn-cs"/>
              </a:rPr>
              <a:t>FIMCM-ESPOL</a:t>
            </a:r>
            <a:endParaRPr lang="es-EC" sz="10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791" r:id="rId1"/>
    <p:sldLayoutId id="2147483787" r:id="rId2"/>
    <p:sldLayoutId id="2147483792" r:id="rId3"/>
    <p:sldLayoutId id="2147483793" r:id="rId4"/>
    <p:sldLayoutId id="2147483794" r:id="rId5"/>
    <p:sldLayoutId id="2147483795" r:id="rId6"/>
    <p:sldLayoutId id="2147483788" r:id="rId7"/>
    <p:sldLayoutId id="2147483796" r:id="rId8"/>
    <p:sldLayoutId id="2147483797" r:id="rId9"/>
    <p:sldLayoutId id="2147483789" r:id="rId10"/>
    <p:sldLayoutId id="214748379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9.vml"/></Relationships>
</file>

<file path=ppt/slides/_rels/slide10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xml"/><Relationship Id="rId1" Type="http://schemas.openxmlformats.org/officeDocument/2006/relationships/vmlDrawing" Target="../drawings/vmlDrawing10.vml"/></Relationships>
</file>

<file path=ppt/slides/_rels/slide1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9.xml"/><Relationship Id="rId1" Type="http://schemas.openxmlformats.org/officeDocument/2006/relationships/vmlDrawing" Target="../drawings/vmlDrawing11.vml"/></Relationships>
</file>

<file path=ppt/slides/_rels/slide1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12.vml"/></Relationships>
</file>

<file path=ppt/slides/_rels/slide1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9.xml"/><Relationship Id="rId1" Type="http://schemas.openxmlformats.org/officeDocument/2006/relationships/vmlDrawing" Target="../drawings/vmlDrawing13.vml"/></Relationships>
</file>

<file path=ppt/slides/_rels/slide1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9.xml"/><Relationship Id="rId1" Type="http://schemas.openxmlformats.org/officeDocument/2006/relationships/vmlDrawing" Target="../drawings/vmlDrawing14.vml"/></Relationships>
</file>

<file path=ppt/slides/_rels/slide1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1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3.v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4.v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5.v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vmlDrawing" Target="../drawings/vmlDrawing6.vml"/></Relationships>
</file>

<file path=ppt/slides/_rels/slide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7.vml"/></Relationships>
</file>

<file path=ppt/slides/_rels/slide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xml"/><Relationship Id="rId1" Type="http://schemas.openxmlformats.org/officeDocument/2006/relationships/vmlDrawing" Target="../drawings/vmlDrawing8.vml"/></Relationships>
</file>

<file path=ppt/slides/_rels/slide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eaLnBrk="1" fontAlgn="auto" hangingPunct="1">
              <a:spcAft>
                <a:spcPts val="0"/>
              </a:spcAft>
              <a:defRPr/>
            </a:pPr>
            <a:r>
              <a:rPr lang="es-EC" dirty="0" smtClean="0"/>
              <a:t>ESCUELA SUPERIOR </a:t>
            </a:r>
            <a:br>
              <a:rPr lang="es-EC" dirty="0" smtClean="0"/>
            </a:br>
            <a:r>
              <a:rPr lang="es-EC" dirty="0" smtClean="0"/>
              <a:t>POLITÉCNICA DEL LITORAL</a:t>
            </a:r>
            <a:br>
              <a:rPr lang="es-EC" dirty="0" smtClean="0"/>
            </a:br>
            <a:r>
              <a:rPr lang="es-EC" sz="3100" dirty="0" smtClean="0">
                <a:solidFill>
                  <a:schemeClr val="bg2">
                    <a:lumMod val="25000"/>
                  </a:schemeClr>
                </a:solidFill>
              </a:rPr>
              <a:t>FACULTAD DE INGENIERÍA MARÍTIMA </a:t>
            </a:r>
            <a:br>
              <a:rPr lang="es-EC" sz="3100" dirty="0" smtClean="0">
                <a:solidFill>
                  <a:schemeClr val="bg2">
                    <a:lumMod val="25000"/>
                  </a:schemeClr>
                </a:solidFill>
              </a:rPr>
            </a:br>
            <a:r>
              <a:rPr lang="es-EC" sz="3100" dirty="0" smtClean="0">
                <a:solidFill>
                  <a:schemeClr val="bg2">
                    <a:lumMod val="25000"/>
                  </a:schemeClr>
                </a:solidFill>
              </a:rPr>
              <a:t>Y CIENCIAS DEL MAR</a:t>
            </a:r>
            <a:endParaRPr lang="es-EC" dirty="0">
              <a:solidFill>
                <a:schemeClr val="bg2">
                  <a:lumMod val="25000"/>
                </a:schemeClr>
              </a:solidFill>
            </a:endParaRPr>
          </a:p>
        </p:txBody>
      </p:sp>
      <p:sp>
        <p:nvSpPr>
          <p:cNvPr id="23555" name="2 Subtítulo"/>
          <p:cNvSpPr>
            <a:spLocks noGrp="1"/>
          </p:cNvSpPr>
          <p:nvPr>
            <p:ph type="subTitle" idx="1"/>
          </p:nvPr>
        </p:nvSpPr>
        <p:spPr>
          <a:xfrm>
            <a:off x="685800" y="3611563"/>
            <a:ext cx="7772400" cy="1200150"/>
          </a:xfrm>
        </p:spPr>
        <p:txBody>
          <a:bodyPr/>
          <a:lstStyle/>
          <a:p>
            <a:pPr marR="0" eaLnBrk="1" hangingPunct="1"/>
            <a:r>
              <a:rPr lang="es-EC" sz="2400" smtClean="0"/>
              <a:t>"TECNOLOGÍA DE PRODUCCIÓN DE ALEVINES </a:t>
            </a:r>
          </a:p>
          <a:p>
            <a:pPr marR="0" eaLnBrk="1" hangingPunct="1"/>
            <a:r>
              <a:rPr lang="es-EC" sz="2400" smtClean="0"/>
              <a:t>MONOSEXO DE TILAPIA"</a:t>
            </a:r>
          </a:p>
        </p:txBody>
      </p:sp>
      <p:pic>
        <p:nvPicPr>
          <p:cNvPr id="23556" name="3 Imagen" descr="C:\Documents and Settings\Jonathan\My Documents\My Skype Pictures\My Pictures\Emblemas Universidad\sfsf.bmp"/>
          <p:cNvPicPr>
            <a:picLocks noChangeAspect="1" noChangeArrowheads="1"/>
          </p:cNvPicPr>
          <p:nvPr/>
        </p:nvPicPr>
        <p:blipFill>
          <a:blip r:embed="rId2"/>
          <a:srcRect l="12569" t="11810" r="13126" b="13387"/>
          <a:stretch>
            <a:fillRect/>
          </a:stretch>
        </p:blipFill>
        <p:spPr bwMode="auto">
          <a:xfrm>
            <a:off x="914400" y="1143000"/>
            <a:ext cx="1079500" cy="900113"/>
          </a:xfrm>
          <a:prstGeom prst="rect">
            <a:avLst/>
          </a:prstGeom>
          <a:noFill/>
          <a:ln w="9525">
            <a:noFill/>
            <a:miter lim="800000"/>
            <a:headEnd/>
            <a:tailEnd/>
          </a:ln>
        </p:spPr>
      </p:pic>
      <p:pic>
        <p:nvPicPr>
          <p:cNvPr id="23557" name="4 Imagen" descr="FIMCM"/>
          <p:cNvPicPr>
            <a:picLocks noChangeAspect="1" noChangeArrowheads="1"/>
          </p:cNvPicPr>
          <p:nvPr/>
        </p:nvPicPr>
        <p:blipFill>
          <a:blip r:embed="rId3"/>
          <a:srcRect/>
          <a:stretch>
            <a:fillRect/>
          </a:stretch>
        </p:blipFill>
        <p:spPr bwMode="auto">
          <a:xfrm>
            <a:off x="7162800" y="1081088"/>
            <a:ext cx="744538" cy="900112"/>
          </a:xfrm>
          <a:prstGeom prst="rect">
            <a:avLst/>
          </a:prstGeom>
          <a:noFill/>
          <a:ln w="9525">
            <a:noFill/>
            <a:miter lim="800000"/>
            <a:headEnd/>
            <a:tailEnd/>
          </a:ln>
        </p:spPr>
      </p:pic>
      <p:sp>
        <p:nvSpPr>
          <p:cNvPr id="7" name="6 CuadroTexto"/>
          <p:cNvSpPr txBox="1"/>
          <p:nvPr/>
        </p:nvSpPr>
        <p:spPr>
          <a:xfrm>
            <a:off x="2971800" y="5486400"/>
            <a:ext cx="3276600" cy="1200329"/>
          </a:xfrm>
          <a:prstGeom prst="rect">
            <a:avLst/>
          </a:prstGeom>
          <a:noFill/>
        </p:spPr>
        <p:txBody>
          <a:bodyPr>
            <a:spAutoFit/>
          </a:bodyPr>
          <a:lstStyle/>
          <a:p>
            <a:pPr algn="ctr" fontAlgn="auto">
              <a:spcBef>
                <a:spcPts val="0"/>
              </a:spcBef>
              <a:spcAft>
                <a:spcPts val="0"/>
              </a:spcAft>
              <a:defRPr/>
            </a:pPr>
            <a:r>
              <a:rPr lang="es-EC"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Ecuador Marcillo Gallino</a:t>
            </a:r>
            <a:endParaRPr lang="es-EC"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endParaRPr>
          </a:p>
          <a:p>
            <a:pPr algn="ctr" fontAlgn="auto">
              <a:spcBef>
                <a:spcPts val="0"/>
              </a:spcBef>
              <a:spcAft>
                <a:spcPts val="0"/>
              </a:spcAft>
              <a:defRPr/>
            </a:pPr>
            <a:r>
              <a:rPr lang="es-EC"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Jerry </a:t>
            </a:r>
            <a:r>
              <a:rPr lang="es-EC" b="1" i="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Landívar</a:t>
            </a:r>
            <a:r>
              <a:rPr lang="es-EC"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 Zambrano</a:t>
            </a:r>
          </a:p>
          <a:p>
            <a:pPr algn="ctr" fontAlgn="auto">
              <a:spcBef>
                <a:spcPts val="0"/>
              </a:spcBef>
              <a:spcAft>
                <a:spcPts val="0"/>
              </a:spcAft>
              <a:defRPr/>
            </a:pPr>
            <a:endParaRPr lang="es-ES"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endParaRPr>
          </a:p>
          <a:p>
            <a:pPr algn="ctr" fontAlgn="auto">
              <a:spcBef>
                <a:spcPts val="0"/>
              </a:spcBef>
              <a:spcAft>
                <a:spcPts val="0"/>
              </a:spcAft>
              <a:defRPr/>
            </a:pPr>
            <a:r>
              <a:rPr lang="es-ES"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2008</a:t>
            </a:r>
            <a:endParaRPr lang="es-EC"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32771" name="1 Marcador de contenido"/>
          <p:cNvSpPr>
            <a:spLocks noGrp="1"/>
          </p:cNvSpPr>
          <p:nvPr>
            <p:ph idx="1"/>
          </p:nvPr>
        </p:nvSpPr>
        <p:spPr/>
        <p:txBody>
          <a:bodyPr/>
          <a:lstStyle/>
          <a:p>
            <a:pPr algn="just" eaLnBrk="1" hangingPunct="1"/>
            <a:r>
              <a:rPr lang="es-EC" smtClean="0"/>
              <a:t>Dentro de la ictiofauna de los ríos de nuestro país, la familia Cichlidae presenta seis géneros, con catorce especies clasificadas; los cíclidos comunes de los ríos de la costa ecuatoriana son: vieja azul (</a:t>
            </a:r>
            <a:r>
              <a:rPr lang="es-EC" i="1" smtClean="0"/>
              <a:t>Aequidens rivulatus)</a:t>
            </a:r>
            <a:r>
              <a:rPr lang="es-EC" smtClean="0"/>
              <a:t>, vieja colorada (</a:t>
            </a:r>
            <a:r>
              <a:rPr lang="es-EC" i="1" smtClean="0"/>
              <a:t>Cichlasoma festae), </a:t>
            </a:r>
            <a:r>
              <a:rPr lang="es-EC" smtClean="0"/>
              <a:t>vieja (</a:t>
            </a:r>
            <a:r>
              <a:rPr lang="es-EC" i="1" smtClean="0"/>
              <a:t>Aequidens sapayensis)  </a:t>
            </a:r>
            <a:r>
              <a:rPr lang="es-EC" smtClean="0"/>
              <a:t>y </a:t>
            </a:r>
            <a:r>
              <a:rPr lang="es-EC" i="1" smtClean="0"/>
              <a:t>Cichlaurus festae</a:t>
            </a:r>
            <a:r>
              <a:rPr lang="es-EC" smtClean="0"/>
              <a:t>.</a:t>
            </a:r>
          </a:p>
        </p:txBody>
      </p:sp>
      <p:sp>
        <p:nvSpPr>
          <p:cNvPr id="4" name="2 Título"/>
          <p:cNvSpPr>
            <a:spLocks noGrp="1"/>
          </p:cNvSpPr>
          <p:nvPr>
            <p:ph type="title"/>
          </p:nvPr>
        </p:nvSpPr>
        <p:spPr/>
        <p:txBody>
          <a:bodyPr>
            <a:normAutofit fontScale="90000"/>
          </a:bodyPr>
          <a:lstStyle/>
          <a:p>
            <a:pPr eaLnBrk="1" fontAlgn="auto" hangingPunct="1">
              <a:spcAft>
                <a:spcPts val="0"/>
              </a:spcAft>
              <a:defRPr/>
            </a:pPr>
            <a:r>
              <a:rPr lang="es-EC" dirty="0" smtClean="0"/>
              <a:t>1.1 Cultivo de tilapia en Ecuador </a:t>
            </a:r>
            <a:r>
              <a:rPr lang="es-EC" sz="1100" b="0" dirty="0" smtClean="0">
                <a:effectLst/>
              </a:rPr>
              <a:t>(cont.)</a:t>
            </a:r>
            <a:endParaRPr lang="es-EC" sz="1100" b="0" dirty="0">
              <a:effectLs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77500" lnSpcReduction="20000"/>
          </a:bodyPr>
          <a:lstStyle/>
          <a:p>
            <a:pPr algn="just">
              <a:defRPr/>
            </a:pPr>
            <a:r>
              <a:rPr lang="es-EC" dirty="0" smtClean="0"/>
              <a:t>Transcurridos 21 días necesarios para la obtención de postlarvas, las faenas para su captura se inician con la evacuación del nivel del agua en el estanque, procurando mantener el agua a nivel de la caja de pesca. Seguida-mente, se capturan los reproductores que están confina-dos en la caja de pesca, los cuales serán transferidos a otras instalaciones transitorias (jaulas de mantenimiento), hasta el inicio de un nuevo ciclo de reproducción. Luego se realiza la captura de postlarvas con artes de pesca de </a:t>
            </a:r>
            <a:r>
              <a:rPr lang="es-EC" dirty="0" err="1" smtClean="0"/>
              <a:t>ma</a:t>
            </a:r>
            <a:r>
              <a:rPr lang="es-EC" dirty="0" smtClean="0"/>
              <a:t>-no (challos con diámetro de malla de luz de 1.4mm), </a:t>
            </a:r>
            <a:r>
              <a:rPr lang="es-EC" dirty="0" err="1" smtClean="0"/>
              <a:t>efec-tuando</a:t>
            </a:r>
            <a:r>
              <a:rPr lang="es-EC" dirty="0" smtClean="0"/>
              <a:t> la captura por la parte periférica de la caja de pesca. Las postlarvas capturadas son transferidas al </a:t>
            </a:r>
            <a:r>
              <a:rPr lang="es-EC" dirty="0" err="1" smtClean="0"/>
              <a:t>clasi-ficador</a:t>
            </a:r>
            <a:r>
              <a:rPr lang="es-EC" dirty="0" smtClean="0"/>
              <a:t> para postlarvas. Las actividades destinadas a la cosecha se planificarán durante las primeras horas de la mañana, debido a las condiciones favorables de tempera-tura. </a:t>
            </a:r>
          </a:p>
        </p:txBody>
      </p:sp>
      <p:sp>
        <p:nvSpPr>
          <p:cNvPr id="3" name="2 Título"/>
          <p:cNvSpPr>
            <a:spLocks noGrp="1"/>
          </p:cNvSpPr>
          <p:nvPr>
            <p:ph type="title"/>
          </p:nvPr>
        </p:nvSpPr>
        <p:spPr/>
        <p:txBody>
          <a:bodyPr/>
          <a:lstStyle/>
          <a:p>
            <a:pPr>
              <a:defRPr/>
            </a:pPr>
            <a:r>
              <a:rPr lang="es-EC" dirty="0" smtClean="0"/>
              <a:t>6.3.7 Captura de postlarvas</a:t>
            </a:r>
            <a:endParaRPr lang="es-EC"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117763" name="1 Marcador de contenido"/>
          <p:cNvSpPr>
            <a:spLocks noGrp="1"/>
          </p:cNvSpPr>
          <p:nvPr>
            <p:ph idx="1"/>
          </p:nvPr>
        </p:nvSpPr>
        <p:spPr/>
        <p:txBody>
          <a:bodyPr/>
          <a:lstStyle/>
          <a:p>
            <a:pPr algn="just"/>
            <a:r>
              <a:rPr lang="es-EC" smtClean="0"/>
              <a:t>Las postlarvas capturadas son seleccionadas usando un clasificador ("LANZAM"; ver Foto #3) construido con tubos de PVC y con malla metálica (diámetro de 3.2mm). </a:t>
            </a:r>
          </a:p>
          <a:p>
            <a:pPr algn="just"/>
            <a:endParaRPr lang="es-EC" smtClean="0"/>
          </a:p>
          <a:p>
            <a:pPr algn="just"/>
            <a:r>
              <a:rPr lang="es-EC" smtClean="0"/>
              <a:t>Las postlarvas que logran atravesar la malla (considerando la altura del pez) poseen una longitud de entre 7 a 11mm, siendo éstas aptas para los procesos de reversión química del sexo (Gráfico #3).</a:t>
            </a:r>
          </a:p>
        </p:txBody>
      </p:sp>
      <p:sp>
        <p:nvSpPr>
          <p:cNvPr id="3" name="2 Título"/>
          <p:cNvSpPr>
            <a:spLocks noGrp="1"/>
          </p:cNvSpPr>
          <p:nvPr>
            <p:ph type="title"/>
          </p:nvPr>
        </p:nvSpPr>
        <p:spPr/>
        <p:txBody>
          <a:bodyPr/>
          <a:lstStyle/>
          <a:p>
            <a:pPr>
              <a:defRPr/>
            </a:pPr>
            <a:r>
              <a:rPr lang="es-EC" dirty="0" smtClean="0"/>
              <a:t>6.3.8 Selección de postlarvas</a:t>
            </a:r>
            <a:endParaRPr lang="es-EC"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2400" b="1" dirty="0" smtClean="0"/>
              <a:t>Foto #3.</a:t>
            </a:r>
            <a:r>
              <a:rPr lang="es-EC" sz="2400" dirty="0" smtClean="0"/>
              <a:t> Clasificador "LANZAM” para Separar Postlarvas.</a:t>
            </a:r>
            <a:endParaRPr lang="es-EC" sz="2400" dirty="0"/>
          </a:p>
        </p:txBody>
      </p:sp>
      <p:pic>
        <p:nvPicPr>
          <p:cNvPr id="5" name="4 Imagen"/>
          <p:cNvPicPr>
            <a:picLocks noChangeAspect="1"/>
          </p:cNvPicPr>
          <p:nvPr/>
        </p:nvPicPr>
        <p:blipFill>
          <a:blip r:embed="rId2"/>
          <a:srcRect l="5408" t="2509" r="2394" b="1376"/>
          <a:stretch>
            <a:fillRect/>
          </a:stretch>
        </p:blipFill>
        <p:spPr bwMode="auto">
          <a:xfrm>
            <a:off x="1752600" y="457200"/>
            <a:ext cx="5558285" cy="3924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1800" b="1" dirty="0" smtClean="0"/>
              <a:t>Gráfico #3.</a:t>
            </a:r>
            <a:r>
              <a:rPr lang="es-EC" sz="1800" dirty="0" smtClean="0"/>
              <a:t> Porcentaje de postlarvas que atraviesan el clasificador en función de su  talla (tomado de </a:t>
            </a:r>
            <a:r>
              <a:rPr lang="es-EC" sz="1800" dirty="0" err="1" smtClean="0"/>
              <a:t>Popma</a:t>
            </a:r>
            <a:r>
              <a:rPr lang="es-EC" sz="1800" dirty="0" smtClean="0"/>
              <a:t> T, 1.987).</a:t>
            </a:r>
            <a:endParaRPr lang="es-EC" sz="1800" dirty="0"/>
          </a:p>
        </p:txBody>
      </p:sp>
      <p:sp>
        <p:nvSpPr>
          <p:cNvPr id="92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9218" name="Object 1"/>
          <p:cNvGraphicFramePr>
            <a:graphicFrameLocks noChangeAspect="1"/>
          </p:cNvGraphicFramePr>
          <p:nvPr/>
        </p:nvGraphicFramePr>
        <p:xfrm>
          <a:off x="2286000" y="609600"/>
          <a:ext cx="4706938" cy="3922713"/>
        </p:xfrm>
        <a:graphic>
          <a:graphicData uri="http://schemas.openxmlformats.org/presentationml/2006/ole">
            <p:oleObj spid="_x0000_s9218" name="AutoCAD Drawing" r:id="rId3" imgW="8905875" imgH="3933825" progId="AutoCAD.Drawing.16">
              <p:embed/>
            </p:oleObj>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lnSpcReduction="10000"/>
          </a:bodyPr>
          <a:lstStyle/>
          <a:p>
            <a:pPr algn="just">
              <a:defRPr/>
            </a:pPr>
            <a:r>
              <a:rPr lang="es-EC" dirty="0" smtClean="0"/>
              <a:t>Las postlarvas a reversar son mantenidas en jaulas en estanque de tierra; para aplicar esta técnica los peces en tratamiento se </a:t>
            </a:r>
            <a:r>
              <a:rPr lang="es-EC" dirty="0" err="1" smtClean="0"/>
              <a:t>incorpo-ran</a:t>
            </a:r>
            <a:r>
              <a:rPr lang="es-EC" dirty="0" smtClean="0"/>
              <a:t> en un ciclo biológico de producción. La energía solar, necesaria para los procesos de fotosíntesis, proporciona oxígeno; </a:t>
            </a:r>
            <a:r>
              <a:rPr lang="es-EC" dirty="0" err="1" smtClean="0"/>
              <a:t>contribu</a:t>
            </a:r>
            <a:r>
              <a:rPr lang="es-EC" dirty="0" smtClean="0"/>
              <a:t>-yendo en la producción de materia orgánica vegetal en la piscina, que sirve de alimento ocasional para postlarvas y proporcionan es-</a:t>
            </a:r>
            <a:r>
              <a:rPr lang="es-EC" dirty="0" err="1" smtClean="0"/>
              <a:t>tabilidad</a:t>
            </a:r>
            <a:r>
              <a:rPr lang="es-EC" dirty="0" smtClean="0"/>
              <a:t> en los parámetros que influyen en la cadena trófica.</a:t>
            </a:r>
          </a:p>
        </p:txBody>
      </p:sp>
      <p:sp>
        <p:nvSpPr>
          <p:cNvPr id="3" name="2 Título"/>
          <p:cNvSpPr>
            <a:spLocks noGrp="1"/>
          </p:cNvSpPr>
          <p:nvPr>
            <p:ph type="title"/>
          </p:nvPr>
        </p:nvSpPr>
        <p:spPr/>
        <p:txBody>
          <a:bodyPr>
            <a:normAutofit fontScale="90000"/>
          </a:bodyPr>
          <a:lstStyle/>
          <a:p>
            <a:pPr>
              <a:defRPr/>
            </a:pPr>
            <a:r>
              <a:rPr lang="es-EC" dirty="0" smtClean="0"/>
              <a:t>6.3.9 Transferencia de postlarvas a los módulos de reversión</a:t>
            </a:r>
            <a:endParaRPr lang="es-EC"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85000" lnSpcReduction="20000"/>
          </a:bodyPr>
          <a:lstStyle/>
          <a:p>
            <a:pPr algn="just">
              <a:defRPr/>
            </a:pPr>
            <a:r>
              <a:rPr lang="es-EC" dirty="0" smtClean="0"/>
              <a:t>Luego de clasificar las postlarvas, se las cuantifica previo a su transferencia a los módulos de reversión. El conteo se realiza por el método de comparación, tomando para el efecto, un patrón con un número conocido (1.000 a 2.000 postlarvas); luego de la cuantificación, éstas son transferidas a las jaulas de reversión.</a:t>
            </a:r>
          </a:p>
          <a:p>
            <a:pPr algn="just">
              <a:defRPr/>
            </a:pPr>
            <a:endParaRPr lang="es-EC" dirty="0" smtClean="0"/>
          </a:p>
          <a:p>
            <a:pPr algn="just">
              <a:defRPr/>
            </a:pPr>
            <a:r>
              <a:rPr lang="es-EC" dirty="0" smtClean="0"/>
              <a:t>El módulo de reversión está compuesto de las siguientes partes:</a:t>
            </a:r>
          </a:p>
          <a:p>
            <a:pPr algn="just">
              <a:defRPr/>
            </a:pPr>
            <a:endParaRPr lang="es-EC" dirty="0" smtClean="0"/>
          </a:p>
          <a:p>
            <a:pPr lvl="1" algn="just">
              <a:defRPr/>
            </a:pPr>
            <a:r>
              <a:rPr lang="es-EC" b="1" dirty="0" smtClean="0"/>
              <a:t>a) Estructura de soporte:</a:t>
            </a:r>
            <a:r>
              <a:rPr lang="es-EC" dirty="0" smtClean="0"/>
              <a:t> Los flotadores utilizados son dos tubos de PVC de 6 pulgadas de diámetro, con viguetas paralelas de madera (2x2 pulgadas), como unidad de soporte para las jaulas de reversión (Figura #15).</a:t>
            </a:r>
          </a:p>
        </p:txBody>
      </p:sp>
      <p:sp>
        <p:nvSpPr>
          <p:cNvPr id="4" name="2 Título"/>
          <p:cNvSpPr>
            <a:spLocks noGrp="1"/>
          </p:cNvSpPr>
          <p:nvPr>
            <p:ph type="title"/>
          </p:nvPr>
        </p:nvSpPr>
        <p:spPr/>
        <p:txBody>
          <a:bodyPr>
            <a:normAutofit fontScale="90000"/>
          </a:bodyPr>
          <a:lstStyle/>
          <a:p>
            <a:pPr>
              <a:defRPr/>
            </a:pPr>
            <a:r>
              <a:rPr lang="es-EC" dirty="0" smtClean="0"/>
              <a:t>6.3.9 Transferencia de postlarvas a los módulos de reversión </a:t>
            </a:r>
            <a:r>
              <a:rPr lang="es-EC" sz="1100" b="0" dirty="0" smtClean="0">
                <a:effectLst/>
              </a:rPr>
              <a:t>(cont.)</a:t>
            </a:r>
            <a:endParaRPr lang="es-EC" sz="1100" b="0" dirty="0">
              <a:effectLs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2400" b="1" dirty="0" smtClean="0"/>
              <a:t>Figura #15.</a:t>
            </a:r>
            <a:r>
              <a:rPr lang="es-EC" sz="2400" dirty="0" smtClean="0"/>
              <a:t> Estructura de Soporte para el módulo de reversión.</a:t>
            </a:r>
            <a:endParaRPr lang="es-EC" sz="2400" dirty="0"/>
          </a:p>
        </p:txBody>
      </p:sp>
      <p:pic>
        <p:nvPicPr>
          <p:cNvPr id="121860" name="4 Imagen"/>
          <p:cNvPicPr>
            <a:picLocks noChangeAspect="1"/>
          </p:cNvPicPr>
          <p:nvPr/>
        </p:nvPicPr>
        <p:blipFill>
          <a:blip r:embed="rId2"/>
          <a:srcRect/>
          <a:stretch>
            <a:fillRect/>
          </a:stretch>
        </p:blipFill>
        <p:spPr bwMode="auto">
          <a:xfrm>
            <a:off x="1295400" y="1066800"/>
            <a:ext cx="6283325" cy="335915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122883" name="1 Marcador de contenido"/>
          <p:cNvSpPr>
            <a:spLocks noGrp="1"/>
          </p:cNvSpPr>
          <p:nvPr>
            <p:ph idx="1"/>
          </p:nvPr>
        </p:nvSpPr>
        <p:spPr/>
        <p:txBody>
          <a:bodyPr/>
          <a:lstStyle/>
          <a:p>
            <a:pPr lvl="1" algn="just"/>
            <a:r>
              <a:rPr lang="es-EC" b="1" smtClean="0"/>
              <a:t>b) Jaulas de reversión:</a:t>
            </a:r>
            <a:r>
              <a:rPr lang="es-EC" smtClean="0"/>
              <a:t> Las jaulas utilizadas en el proceso de reversión química del sexo, tienen 3m</a:t>
            </a:r>
            <a:r>
              <a:rPr lang="es-EC" baseline="30000" smtClean="0"/>
              <a:t>2 </a:t>
            </a:r>
            <a:r>
              <a:rPr lang="es-EC" smtClean="0"/>
              <a:t>de superficie y 0,7m de profundidad, que se sujetan a las estructuras de soporte de madera. Las jaulas están construidas con red de 1,5mm de ojo de malla (Figura #16).</a:t>
            </a:r>
          </a:p>
          <a:p>
            <a:pPr lvl="1" algn="just"/>
            <a:r>
              <a:rPr lang="es-EC" b="1" smtClean="0"/>
              <a:t>c) Rejilla de protección:</a:t>
            </a:r>
            <a:r>
              <a:rPr lang="es-EC" smtClean="0"/>
              <a:t> El módulo de reversión se complementa con una rejilla de bambú o malla plástica, que cubre el 70% de la superficie de las jaulas. La rejilla suministra  sombra y protege las postlarvas de las aves depredadoras (Figura #17).</a:t>
            </a:r>
          </a:p>
        </p:txBody>
      </p:sp>
      <p:sp>
        <p:nvSpPr>
          <p:cNvPr id="4" name="2 Título"/>
          <p:cNvSpPr>
            <a:spLocks noGrp="1"/>
          </p:cNvSpPr>
          <p:nvPr>
            <p:ph type="title"/>
          </p:nvPr>
        </p:nvSpPr>
        <p:spPr/>
        <p:txBody>
          <a:bodyPr>
            <a:normAutofit fontScale="90000"/>
          </a:bodyPr>
          <a:lstStyle/>
          <a:p>
            <a:pPr>
              <a:defRPr/>
            </a:pPr>
            <a:r>
              <a:rPr lang="es-EC" dirty="0" smtClean="0"/>
              <a:t>6.3.9 Transferencia de postlarvas a los módulos de reversión </a:t>
            </a:r>
            <a:r>
              <a:rPr lang="es-EC" sz="1100" b="0" dirty="0" smtClean="0">
                <a:effectLst/>
              </a:rPr>
              <a:t>(cont.)</a:t>
            </a:r>
            <a:endParaRPr lang="es-EC" sz="1100" b="0" dirty="0">
              <a:effectLs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lstStyle/>
          <a:p>
            <a:pPr>
              <a:defRPr/>
            </a:pPr>
            <a:r>
              <a:rPr lang="es-EC" b="1" dirty="0" smtClean="0"/>
              <a:t>Figura #16.</a:t>
            </a:r>
            <a:r>
              <a:rPr lang="es-EC" dirty="0" smtClean="0"/>
              <a:t> Jaula de Reversión Química.</a:t>
            </a:r>
            <a:endParaRPr lang="es-EC" dirty="0"/>
          </a:p>
        </p:txBody>
      </p:sp>
      <p:pic>
        <p:nvPicPr>
          <p:cNvPr id="123908" name="4 Imagen"/>
          <p:cNvPicPr>
            <a:picLocks noChangeAspect="1"/>
          </p:cNvPicPr>
          <p:nvPr/>
        </p:nvPicPr>
        <p:blipFill>
          <a:blip r:embed="rId2"/>
          <a:srcRect/>
          <a:stretch>
            <a:fillRect/>
          </a:stretch>
        </p:blipFill>
        <p:spPr bwMode="auto">
          <a:xfrm>
            <a:off x="1524000" y="1066800"/>
            <a:ext cx="5629275" cy="3443288"/>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2400" b="1" dirty="0" smtClean="0"/>
              <a:t>Figura #17. Estructura de Soporte con Rejilla de Bambú.</a:t>
            </a:r>
            <a:endParaRPr lang="es-EC" sz="2400" dirty="0"/>
          </a:p>
        </p:txBody>
      </p:sp>
      <p:pic>
        <p:nvPicPr>
          <p:cNvPr id="124932" name="4 Imagen"/>
          <p:cNvPicPr>
            <a:picLocks noChangeAspect="1"/>
          </p:cNvPicPr>
          <p:nvPr/>
        </p:nvPicPr>
        <p:blipFill>
          <a:blip r:embed="rId2"/>
          <a:srcRect/>
          <a:stretch>
            <a:fillRect/>
          </a:stretch>
        </p:blipFill>
        <p:spPr bwMode="auto">
          <a:xfrm>
            <a:off x="1219200" y="1447800"/>
            <a:ext cx="6345238" cy="2914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texto"/>
          <p:cNvSpPr>
            <a:spLocks noGrp="1"/>
          </p:cNvSpPr>
          <p:nvPr>
            <p:ph type="body" sz="half" idx="2"/>
          </p:nvPr>
        </p:nvSpPr>
        <p:spPr>
          <a:xfrm>
            <a:off x="1141413" y="5443538"/>
            <a:ext cx="7162800" cy="647700"/>
          </a:xfrm>
        </p:spPr>
        <p:txBody>
          <a:bodyPr/>
          <a:lstStyle/>
          <a:p>
            <a:pPr marR="0" eaLnBrk="1" hangingPunct="1"/>
            <a:r>
              <a:rPr lang="es-EC" smtClean="0"/>
              <a:t>Fotografía: Jonathan Castro</a:t>
            </a:r>
          </a:p>
        </p:txBody>
      </p:sp>
      <p:pic>
        <p:nvPicPr>
          <p:cNvPr id="5" name="4 Marcador de contenido" descr="D:\1-18-2008 Acuicultura Agua Dulce II\DSC02541.JPG"/>
          <p:cNvPicPr>
            <a:picLocks noGrp="1" noChangeAspect="1"/>
          </p:cNvPicPr>
          <p:nvPr>
            <p:ph type="pic" idx="1"/>
          </p:nvPr>
        </p:nvPicPr>
        <p:blipFill>
          <a:blip r:embed="rId2" cstate="print"/>
          <a:srcRect t="12389" b="12389"/>
          <a:stretch>
            <a:fillRect/>
          </a:stretch>
        </p:blipFill>
        <p:spPr>
          <a:xfrm>
            <a:off x="228600" y="411480"/>
            <a:ext cx="8686800" cy="4389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Título"/>
          <p:cNvSpPr>
            <a:spLocks noGrp="1"/>
          </p:cNvSpPr>
          <p:nvPr>
            <p:ph type="title"/>
          </p:nvPr>
        </p:nvSpPr>
        <p:spPr/>
        <p:txBody>
          <a:bodyPr>
            <a:normAutofit fontScale="90000"/>
          </a:bodyPr>
          <a:lstStyle/>
          <a:p>
            <a:pPr eaLnBrk="1" fontAlgn="auto" hangingPunct="1">
              <a:spcAft>
                <a:spcPts val="0"/>
              </a:spcAft>
              <a:defRPr/>
            </a:pPr>
            <a:r>
              <a:rPr lang="es-EC" sz="2400" b="1" dirty="0" smtClean="0">
                <a:solidFill>
                  <a:schemeClr val="tx1">
                    <a:lumMod val="95000"/>
                  </a:schemeClr>
                </a:solidFill>
              </a:rPr>
              <a:t>Foto #1. </a:t>
            </a:r>
            <a:r>
              <a:rPr lang="es-EC" sz="2400" dirty="0" smtClean="0">
                <a:solidFill>
                  <a:schemeClr val="tx1">
                    <a:lumMod val="95000"/>
                  </a:schemeClr>
                </a:solidFill>
              </a:rPr>
              <a:t>Ejemplar macho de </a:t>
            </a:r>
            <a:r>
              <a:rPr lang="es-EC" sz="2400" i="1" dirty="0" err="1" smtClean="0">
                <a:solidFill>
                  <a:schemeClr val="tx1">
                    <a:lumMod val="95000"/>
                  </a:schemeClr>
                </a:solidFill>
              </a:rPr>
              <a:t>Aequidens</a:t>
            </a:r>
            <a:r>
              <a:rPr lang="es-EC" sz="2400" i="1" dirty="0" smtClean="0">
                <a:solidFill>
                  <a:schemeClr val="tx1">
                    <a:lumMod val="95000"/>
                  </a:schemeClr>
                </a:solidFill>
              </a:rPr>
              <a:t> </a:t>
            </a:r>
            <a:r>
              <a:rPr lang="es-EC" sz="2400" i="1" dirty="0" err="1" smtClean="0">
                <a:solidFill>
                  <a:schemeClr val="tx1">
                    <a:lumMod val="95000"/>
                  </a:schemeClr>
                </a:solidFill>
              </a:rPr>
              <a:t>rivulatus</a:t>
            </a:r>
            <a:r>
              <a:rPr lang="es-EC" dirty="0" smtClean="0">
                <a:solidFill>
                  <a:schemeClr val="tx1">
                    <a:lumMod val="95000"/>
                  </a:schemeClr>
                </a:solidFill>
              </a:rPr>
              <a:t>. </a:t>
            </a:r>
            <a:r>
              <a:rPr lang="es-EC" dirty="0" smtClean="0"/>
              <a:t/>
            </a:r>
            <a:br>
              <a:rPr lang="es-EC" dirty="0" smtClean="0"/>
            </a:br>
            <a:endParaRPr lang="es-EC"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a:bodyPr>
          <a:lstStyle/>
          <a:p>
            <a:pPr lvl="1" algn="just">
              <a:defRPr/>
            </a:pPr>
            <a:r>
              <a:rPr lang="es-EC" b="1" dirty="0" smtClean="0"/>
              <a:t>d) Otras infraestructuras: </a:t>
            </a:r>
            <a:r>
              <a:rPr lang="es-EC" dirty="0" smtClean="0"/>
              <a:t>Además de las jaulas, el proceso de la reversión química del sexo se lo puede realizar en diferentes infraestructuras que pueden variar, desde piletas de cemento, cuadradas y circulares, hasta estanques de 200m</a:t>
            </a:r>
            <a:r>
              <a:rPr lang="es-EC" baseline="30000" dirty="0" smtClean="0"/>
              <a:t>2</a:t>
            </a:r>
            <a:r>
              <a:rPr lang="es-EC" dirty="0" smtClean="0"/>
              <a:t>.</a:t>
            </a:r>
          </a:p>
          <a:p>
            <a:pPr algn="just">
              <a:defRPr/>
            </a:pPr>
            <a:endParaRPr lang="es-EC" dirty="0" smtClean="0"/>
          </a:p>
          <a:p>
            <a:pPr lvl="1" algn="just">
              <a:defRPr/>
            </a:pPr>
            <a:r>
              <a:rPr lang="es-EC" dirty="0" smtClean="0"/>
              <a:t>Dado que las postlarvas son susceptibles a cambios de temperatura, es importante que este parámetro sea lo más constantes durante el proceso de reversión química. Esto se consigue con la construcción de estanques de tierra, el uso de invernaderos o manteniendo una columna baja del nivel de agua en el estanque, para así mantener temperaturas altas (sobre los 26</a:t>
            </a:r>
            <a:r>
              <a:rPr lang="es-EC" baseline="30000" dirty="0" smtClean="0"/>
              <a:t>o</a:t>
            </a:r>
            <a:r>
              <a:rPr lang="es-EC" dirty="0" smtClean="0"/>
              <a:t>C) y estables. </a:t>
            </a:r>
          </a:p>
        </p:txBody>
      </p:sp>
      <p:sp>
        <p:nvSpPr>
          <p:cNvPr id="4" name="2 Título"/>
          <p:cNvSpPr>
            <a:spLocks noGrp="1"/>
          </p:cNvSpPr>
          <p:nvPr>
            <p:ph type="title"/>
          </p:nvPr>
        </p:nvSpPr>
        <p:spPr/>
        <p:txBody>
          <a:bodyPr>
            <a:normAutofit fontScale="90000"/>
          </a:bodyPr>
          <a:lstStyle/>
          <a:p>
            <a:pPr>
              <a:defRPr/>
            </a:pPr>
            <a:r>
              <a:rPr lang="es-EC" dirty="0" smtClean="0"/>
              <a:t>6.3.9 Transferencia de postlarvas a los módulos de reversión </a:t>
            </a:r>
            <a:r>
              <a:rPr lang="es-EC" sz="1100" b="0" dirty="0" smtClean="0">
                <a:effectLst/>
              </a:rPr>
              <a:t>(cont.)</a:t>
            </a:r>
            <a:endParaRPr lang="es-EC" sz="1100" b="0" dirty="0">
              <a:effectLst/>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85000" lnSpcReduction="10000"/>
          </a:bodyPr>
          <a:lstStyle/>
          <a:p>
            <a:pPr algn="just">
              <a:defRPr/>
            </a:pPr>
            <a:r>
              <a:rPr lang="es-EC" b="1" dirty="0" smtClean="0"/>
              <a:t>d.1) Estanques de concreto.</a:t>
            </a:r>
            <a:r>
              <a:rPr lang="es-EC" dirty="0" smtClean="0"/>
              <a:t> Los trabajos de reversión química del sexo en este tipo de infraestructura, es mejor controlada desde el punto de vista del manejo de las poblaciones, sin embargo el manejo sobre la calidad del agua se vuelve más sensible, por el riesgo de mortalidades por infección ocasionadas por hongos, bacterias y protozoarios; a más de la vulnerabilidad debido a la variación del amonio, nitritos y oxígeno. Por lo antes mencionado, es importante un manejo que involucre tratamientos preventivos y profilácticos, como el uso del formol; además de realizar limpieza diaria para retirar restos de la alimentación y recolección de los animales muertos.</a:t>
            </a:r>
          </a:p>
        </p:txBody>
      </p:sp>
      <p:sp>
        <p:nvSpPr>
          <p:cNvPr id="4" name="2 Título"/>
          <p:cNvSpPr>
            <a:spLocks noGrp="1"/>
          </p:cNvSpPr>
          <p:nvPr>
            <p:ph type="title"/>
          </p:nvPr>
        </p:nvSpPr>
        <p:spPr/>
        <p:txBody>
          <a:bodyPr>
            <a:normAutofit fontScale="90000"/>
          </a:bodyPr>
          <a:lstStyle/>
          <a:p>
            <a:pPr>
              <a:defRPr/>
            </a:pPr>
            <a:r>
              <a:rPr lang="es-EC" dirty="0" smtClean="0"/>
              <a:t>6.3.9 Transferencia de postlarvas a los módulos de reversión </a:t>
            </a:r>
            <a:r>
              <a:rPr lang="es-EC" sz="1100" b="0" dirty="0" smtClean="0">
                <a:effectLst/>
              </a:rPr>
              <a:t>(cont.)</a:t>
            </a:r>
            <a:endParaRPr lang="es-EC" sz="1100" b="0" dirty="0">
              <a:effectLst/>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20000"/>
          </a:bodyPr>
          <a:lstStyle/>
          <a:p>
            <a:pPr lvl="1" algn="just">
              <a:defRPr/>
            </a:pPr>
            <a:r>
              <a:rPr lang="es-EC" dirty="0" smtClean="0"/>
              <a:t>Normalmente las mortalidades han sido reportadas entre el día 12 y 14 del tratamiento hormonal; en especial, en estanques que al inicio no han sido debidamente lavados y desinfectados. </a:t>
            </a:r>
          </a:p>
          <a:p>
            <a:pPr algn="just">
              <a:defRPr/>
            </a:pPr>
            <a:endParaRPr lang="es-EC" dirty="0" smtClean="0"/>
          </a:p>
          <a:p>
            <a:pPr lvl="1" algn="just">
              <a:defRPr/>
            </a:pPr>
            <a:r>
              <a:rPr lang="es-EC" dirty="0" smtClean="0"/>
              <a:t>Las densidades de transferencia de las postlarvas que se utilizan en este tipo de sistema de producción oscila entre los 500 a 2.000 animales/m</a:t>
            </a:r>
            <a:r>
              <a:rPr lang="es-EC" baseline="30000" dirty="0" smtClean="0"/>
              <a:t>2</a:t>
            </a:r>
            <a:r>
              <a:rPr lang="es-EC" dirty="0" smtClean="0"/>
              <a:t> ó más, dependiendo de las condiciones de la calidad y capacidad de recambio de agua (Cantor, 2.007). En este último caso se debe asegurar de tener una capacidad de recambio intensivo. Algunos investigadores trabajan con una dosis hormonal de 30 a 45 </a:t>
            </a:r>
            <a:r>
              <a:rPr lang="es-EC" baseline="30000" dirty="0" smtClean="0"/>
              <a:t>mg</a:t>
            </a:r>
            <a:r>
              <a:rPr lang="es-EC" dirty="0" smtClean="0"/>
              <a:t>/</a:t>
            </a:r>
            <a:r>
              <a:rPr lang="es-EC" baseline="-25000" dirty="0" smtClean="0"/>
              <a:t>kg</a:t>
            </a:r>
            <a:r>
              <a:rPr lang="es-EC" dirty="0" smtClean="0"/>
              <a:t> de alimento (Cantor, 2.007). A pesar de lo manifestado, se recomienda que la dosis no sea menor de 60 </a:t>
            </a:r>
            <a:r>
              <a:rPr lang="es-EC" baseline="30000" dirty="0" smtClean="0"/>
              <a:t>mg</a:t>
            </a:r>
            <a:r>
              <a:rPr lang="es-EC" dirty="0" smtClean="0"/>
              <a:t>/</a:t>
            </a:r>
            <a:r>
              <a:rPr lang="es-EC" baseline="-25000" dirty="0" smtClean="0"/>
              <a:t>kg</a:t>
            </a:r>
            <a:r>
              <a:rPr lang="es-EC" dirty="0" smtClean="0"/>
              <a:t> de alimento.</a:t>
            </a:r>
          </a:p>
        </p:txBody>
      </p:sp>
      <p:sp>
        <p:nvSpPr>
          <p:cNvPr id="4" name="2 Título"/>
          <p:cNvSpPr>
            <a:spLocks noGrp="1"/>
          </p:cNvSpPr>
          <p:nvPr>
            <p:ph type="title"/>
          </p:nvPr>
        </p:nvSpPr>
        <p:spPr/>
        <p:txBody>
          <a:bodyPr>
            <a:normAutofit fontScale="90000"/>
          </a:bodyPr>
          <a:lstStyle/>
          <a:p>
            <a:pPr>
              <a:defRPr/>
            </a:pPr>
            <a:r>
              <a:rPr lang="es-EC" dirty="0" smtClean="0"/>
              <a:t>6.3.9 Transferencia de postlarvas a los módulos de reversión </a:t>
            </a:r>
            <a:r>
              <a:rPr lang="es-EC" sz="1100" b="0" dirty="0" smtClean="0">
                <a:effectLst/>
              </a:rPr>
              <a:t>(cont.)</a:t>
            </a:r>
            <a:endParaRPr lang="es-EC" sz="1100" b="0" dirty="0">
              <a:effectLs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texto"/>
          <p:cNvSpPr>
            <a:spLocks noGrp="1"/>
          </p:cNvSpPr>
          <p:nvPr>
            <p:ph type="body" sz="half" idx="2"/>
          </p:nvPr>
        </p:nvSpPr>
        <p:spPr>
          <a:xfrm>
            <a:off x="1141413" y="5443538"/>
            <a:ext cx="7162800" cy="647700"/>
          </a:xfrm>
        </p:spPr>
        <p:txBody>
          <a:bodyPr/>
          <a:lstStyle/>
          <a:p>
            <a:pPr marR="0"/>
            <a:endParaRPr lang="es-EC" smtClean="0"/>
          </a:p>
          <a:p>
            <a:pPr marR="0"/>
            <a:r>
              <a:rPr lang="es-EC" smtClean="0"/>
              <a:t>Fotografía: Jonathan Castro.</a:t>
            </a:r>
            <a:endParaRPr lang="es-EC" b="1" smtClean="0"/>
          </a:p>
        </p:txBody>
      </p:sp>
      <p:sp>
        <p:nvSpPr>
          <p:cNvPr id="4" name="3 Título"/>
          <p:cNvSpPr>
            <a:spLocks noGrp="1"/>
          </p:cNvSpPr>
          <p:nvPr>
            <p:ph type="title"/>
          </p:nvPr>
        </p:nvSpPr>
        <p:spPr/>
        <p:txBody>
          <a:bodyPr>
            <a:noAutofit/>
          </a:bodyPr>
          <a:lstStyle/>
          <a:p>
            <a:pPr>
              <a:defRPr/>
            </a:pPr>
            <a:r>
              <a:rPr lang="es-EC" sz="2400" b="1" dirty="0" smtClean="0"/>
              <a:t>Foto #4.</a:t>
            </a:r>
            <a:r>
              <a:rPr lang="es-EC" sz="2400" dirty="0" smtClean="0"/>
              <a:t> Estanques de cemento (FIMCM-ESPOL) utilizados para la reversión química de sexo.</a:t>
            </a:r>
            <a:endParaRPr lang="es-EC" sz="2400" dirty="0"/>
          </a:p>
        </p:txBody>
      </p:sp>
      <p:pic>
        <p:nvPicPr>
          <p:cNvPr id="5" name="4 Imagen" descr="E:\Fotos cemento\P1010766.JPG"/>
          <p:cNvPicPr>
            <a:picLocks noChangeAspect="1"/>
          </p:cNvPicPr>
          <p:nvPr/>
        </p:nvPicPr>
        <p:blipFill>
          <a:blip r:embed="rId2" cstate="print"/>
          <a:srcRect/>
          <a:stretch>
            <a:fillRect/>
          </a:stretch>
        </p:blipFill>
        <p:spPr bwMode="auto">
          <a:xfrm>
            <a:off x="1600200" y="381000"/>
            <a:ext cx="5622521" cy="4218709"/>
          </a:xfrm>
          <a:prstGeom prst="rect">
            <a:avLst/>
          </a:prstGeom>
          <a:noFill/>
          <a:ln w="9525">
            <a:noFill/>
            <a:miter lim="800000"/>
            <a:headEnd/>
            <a:tailEnd/>
          </a:ln>
          <a:effectLst>
            <a:outerShdw blurRad="50800" dist="38100" dir="10800000" algn="r" rotWithShape="0">
              <a:prstClr val="black">
                <a:alpha val="40000"/>
              </a:prstClr>
            </a:outerShdw>
          </a:effectLst>
          <a:scene3d>
            <a:camera prst="orthographicFront"/>
            <a:lightRig rig="threePt" dir="t"/>
          </a:scene3d>
          <a:sp3d>
            <a:bevelT w="165100" prst="coolSlant"/>
          </a:sp3d>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130051" name="1 Marcador de contenido"/>
          <p:cNvSpPr>
            <a:spLocks noGrp="1"/>
          </p:cNvSpPr>
          <p:nvPr>
            <p:ph idx="1"/>
          </p:nvPr>
        </p:nvSpPr>
        <p:spPr/>
        <p:txBody>
          <a:bodyPr/>
          <a:lstStyle/>
          <a:p>
            <a:pPr lvl="1" algn="just"/>
            <a:r>
              <a:rPr lang="es-EC" b="1" smtClean="0"/>
              <a:t>d.2) Canaletas. </a:t>
            </a:r>
            <a:r>
              <a:rPr lang="es-EC" smtClean="0"/>
              <a:t>Este sistema de producción, se presenta eficiente, igual que el anterior; sin embargo, se manejan volúmenes de producción más bajos, lo que hace necesario aumentar el número de canaletas, por lo que existe un incremento en costos de inversión y mano de obra. Las densidades reportadas son de 500 a 3.700 postlarvas/m</a:t>
            </a:r>
            <a:r>
              <a:rPr lang="es-EC" baseline="30000" smtClean="0"/>
              <a:t>3</a:t>
            </a:r>
            <a:r>
              <a:rPr lang="es-EC" smtClean="0"/>
              <a:t> (Cantor, 2.007).</a:t>
            </a:r>
          </a:p>
        </p:txBody>
      </p:sp>
      <p:sp>
        <p:nvSpPr>
          <p:cNvPr id="4" name="2 Título"/>
          <p:cNvSpPr>
            <a:spLocks noGrp="1"/>
          </p:cNvSpPr>
          <p:nvPr>
            <p:ph type="title"/>
          </p:nvPr>
        </p:nvSpPr>
        <p:spPr/>
        <p:txBody>
          <a:bodyPr>
            <a:normAutofit fontScale="90000"/>
          </a:bodyPr>
          <a:lstStyle/>
          <a:p>
            <a:pPr>
              <a:defRPr/>
            </a:pPr>
            <a:r>
              <a:rPr lang="es-EC" dirty="0" smtClean="0"/>
              <a:t>6.3.9 Transferencia de postlarvas a los módulos de reversión </a:t>
            </a:r>
            <a:r>
              <a:rPr lang="es-EC" sz="1100" b="0" dirty="0" smtClean="0">
                <a:effectLst/>
              </a:rPr>
              <a:t>(cont.)</a:t>
            </a:r>
            <a:endParaRPr lang="es-EC" sz="1100" b="0" dirty="0">
              <a:effectLs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texto"/>
          <p:cNvSpPr>
            <a:spLocks noGrp="1"/>
          </p:cNvSpPr>
          <p:nvPr>
            <p:ph type="body" sz="half" idx="2"/>
          </p:nvPr>
        </p:nvSpPr>
        <p:spPr>
          <a:xfrm>
            <a:off x="1141413" y="5443538"/>
            <a:ext cx="7162800" cy="647700"/>
          </a:xfrm>
        </p:spPr>
        <p:txBody>
          <a:bodyPr/>
          <a:lstStyle/>
          <a:p>
            <a:pPr marR="0"/>
            <a:endParaRPr lang="es-EC" smtClean="0"/>
          </a:p>
          <a:p>
            <a:pPr marR="0"/>
            <a:r>
              <a:rPr lang="es-EC" smtClean="0"/>
              <a:t>Tomado de Cantor, 2.007.</a:t>
            </a:r>
          </a:p>
        </p:txBody>
      </p:sp>
      <p:sp>
        <p:nvSpPr>
          <p:cNvPr id="4" name="3 Título"/>
          <p:cNvSpPr>
            <a:spLocks noGrp="1"/>
          </p:cNvSpPr>
          <p:nvPr>
            <p:ph type="title"/>
          </p:nvPr>
        </p:nvSpPr>
        <p:spPr/>
        <p:txBody>
          <a:bodyPr>
            <a:noAutofit/>
          </a:bodyPr>
          <a:lstStyle/>
          <a:p>
            <a:pPr>
              <a:defRPr/>
            </a:pPr>
            <a:r>
              <a:rPr lang="es-EC" sz="2400" b="1" dirty="0" smtClean="0"/>
              <a:t>Foto #5.</a:t>
            </a:r>
            <a:r>
              <a:rPr lang="es-EC" sz="2400" dirty="0" smtClean="0"/>
              <a:t> Canaletas utilizadas para la reversión química en postlarvas.</a:t>
            </a:r>
            <a:endParaRPr lang="es-EC" sz="2400" dirty="0"/>
          </a:p>
        </p:txBody>
      </p:sp>
      <p:pic>
        <p:nvPicPr>
          <p:cNvPr id="5" name="4 Imagen"/>
          <p:cNvPicPr>
            <a:picLocks noChangeAspect="1"/>
          </p:cNvPicPr>
          <p:nvPr/>
        </p:nvPicPr>
        <p:blipFill>
          <a:blip r:embed="rId2"/>
          <a:srcRect l="23334" t="19980" r="36667" b="12386"/>
          <a:stretch>
            <a:fillRect/>
          </a:stretch>
        </p:blipFill>
        <p:spPr bwMode="auto">
          <a:xfrm>
            <a:off x="2667000" y="100013"/>
            <a:ext cx="3706813" cy="4700587"/>
          </a:xfrm>
          <a:prstGeom prst="rect">
            <a:avLst/>
          </a:prstGeom>
          <a:noFill/>
          <a:ln w="9525">
            <a:noFill/>
            <a:miter lim="800000"/>
            <a:headEnd/>
            <a:tailEnd/>
          </a:ln>
          <a:effectLst>
            <a:outerShdw blurRad="50800" dist="38100" dir="13500000" algn="br" rotWithShape="0">
              <a:prstClr val="black">
                <a:alpha val="40000"/>
              </a:prstClr>
            </a:outerShdw>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132099" name="1 Marcador de contenido"/>
          <p:cNvSpPr>
            <a:spLocks noGrp="1"/>
          </p:cNvSpPr>
          <p:nvPr>
            <p:ph idx="1"/>
          </p:nvPr>
        </p:nvSpPr>
        <p:spPr/>
        <p:txBody>
          <a:bodyPr/>
          <a:lstStyle/>
          <a:p>
            <a:pPr algn="just"/>
            <a:r>
              <a:rPr lang="es-EC" b="1" smtClean="0"/>
              <a:t>d.3) Estanques de tierra.</a:t>
            </a:r>
            <a:r>
              <a:rPr lang="es-EC" smtClean="0"/>
              <a:t> Ésta se presenta también como una alternativa, en donde el costo de la infraestructura y mano de obra son más económicos. Las densidades de transferencia van desde las 200 hasta las 500 postlarvas/m</a:t>
            </a:r>
            <a:r>
              <a:rPr lang="es-EC" baseline="30000" smtClean="0"/>
              <a:t>2</a:t>
            </a:r>
            <a:r>
              <a:rPr lang="es-EC" smtClean="0"/>
              <a:t>. </a:t>
            </a:r>
          </a:p>
        </p:txBody>
      </p:sp>
      <p:sp>
        <p:nvSpPr>
          <p:cNvPr id="4" name="2 Título"/>
          <p:cNvSpPr>
            <a:spLocks noGrp="1"/>
          </p:cNvSpPr>
          <p:nvPr>
            <p:ph type="title"/>
          </p:nvPr>
        </p:nvSpPr>
        <p:spPr/>
        <p:txBody>
          <a:bodyPr>
            <a:normAutofit fontScale="90000"/>
          </a:bodyPr>
          <a:lstStyle/>
          <a:p>
            <a:pPr>
              <a:defRPr/>
            </a:pPr>
            <a:r>
              <a:rPr lang="es-EC" dirty="0" smtClean="0"/>
              <a:t>6.3.9 Transferencia de postlarvas a los módulos de reversión </a:t>
            </a:r>
            <a:r>
              <a:rPr lang="es-EC" sz="1100" b="0" dirty="0" smtClean="0">
                <a:effectLst/>
              </a:rPr>
              <a:t>(cont.)</a:t>
            </a:r>
            <a:endParaRPr lang="es-EC" sz="1100" b="0" dirty="0">
              <a:effectLst/>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texto"/>
          <p:cNvSpPr>
            <a:spLocks noGrp="1"/>
          </p:cNvSpPr>
          <p:nvPr>
            <p:ph type="body" sz="half" idx="2"/>
          </p:nvPr>
        </p:nvSpPr>
        <p:spPr>
          <a:xfrm>
            <a:off x="1141413" y="5443538"/>
            <a:ext cx="7162800" cy="647700"/>
          </a:xfrm>
        </p:spPr>
        <p:txBody>
          <a:bodyPr/>
          <a:lstStyle/>
          <a:p>
            <a:pPr marR="0"/>
            <a:endParaRPr lang="es-EC" smtClean="0"/>
          </a:p>
          <a:p>
            <a:pPr marR="0"/>
            <a:r>
              <a:rPr lang="es-EC" smtClean="0"/>
              <a:t>Tomado de Cantor, 2.007.</a:t>
            </a:r>
          </a:p>
        </p:txBody>
      </p:sp>
      <p:sp>
        <p:nvSpPr>
          <p:cNvPr id="4" name="3 Título"/>
          <p:cNvSpPr>
            <a:spLocks noGrp="1"/>
          </p:cNvSpPr>
          <p:nvPr>
            <p:ph type="title"/>
          </p:nvPr>
        </p:nvSpPr>
        <p:spPr/>
        <p:txBody>
          <a:bodyPr>
            <a:noAutofit/>
          </a:bodyPr>
          <a:lstStyle/>
          <a:p>
            <a:pPr>
              <a:defRPr/>
            </a:pPr>
            <a:r>
              <a:rPr lang="es-EC" sz="2400" b="1" dirty="0" smtClean="0"/>
              <a:t>Foto #6.</a:t>
            </a:r>
            <a:r>
              <a:rPr lang="es-EC" sz="2400" dirty="0" smtClean="0"/>
              <a:t> Estanques de tierra utilizados para la reversión sexual.</a:t>
            </a:r>
            <a:endParaRPr lang="es-EC" sz="2400" dirty="0"/>
          </a:p>
        </p:txBody>
      </p:sp>
      <p:pic>
        <p:nvPicPr>
          <p:cNvPr id="5" name="4 Imagen"/>
          <p:cNvPicPr>
            <a:picLocks noChangeAspect="1"/>
          </p:cNvPicPr>
          <p:nvPr/>
        </p:nvPicPr>
        <p:blipFill>
          <a:blip r:embed="rId2"/>
          <a:srcRect l="35693" t="18755" r="34634" b="51775"/>
          <a:stretch>
            <a:fillRect/>
          </a:stretch>
        </p:blipFill>
        <p:spPr bwMode="auto">
          <a:xfrm>
            <a:off x="2057400" y="838200"/>
            <a:ext cx="5064125" cy="37719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62500" lnSpcReduction="20000"/>
          </a:bodyPr>
          <a:lstStyle/>
          <a:p>
            <a:pPr algn="just">
              <a:defRPr/>
            </a:pPr>
            <a:r>
              <a:rPr lang="es-EC" dirty="0" smtClean="0"/>
              <a:t>Prosiguiendo con el proceso de producción de postlarvas reversadas, la siguiente etapa consiste en suministrar una dieta nutricionalmente </a:t>
            </a:r>
            <a:r>
              <a:rPr lang="es-EC" dirty="0" err="1" smtClean="0"/>
              <a:t>com-pleta</a:t>
            </a:r>
            <a:r>
              <a:rPr lang="es-EC" dirty="0" smtClean="0"/>
              <a:t> y que contenga los niveles de hormona masculina requerida.</a:t>
            </a:r>
          </a:p>
          <a:p>
            <a:pPr algn="just">
              <a:defRPr/>
            </a:pPr>
            <a:endParaRPr lang="es-EC" dirty="0" smtClean="0"/>
          </a:p>
          <a:p>
            <a:pPr algn="just">
              <a:defRPr/>
            </a:pPr>
            <a:r>
              <a:rPr lang="es-EC" dirty="0" smtClean="0"/>
              <a:t>Históricamente, las operaciones para reversión química del sexo </a:t>
            </a:r>
            <a:r>
              <a:rPr lang="es-EC" dirty="0" err="1" smtClean="0"/>
              <a:t>estu</a:t>
            </a:r>
            <a:r>
              <a:rPr lang="es-EC" dirty="0" smtClean="0"/>
              <a:t>-vieron restringidas a instalaciones con agua limpia, o tanques internos para evitar la posible dilución de los niveles de hormona en la sangre como resultado de la ingestión del alimento natural en los estanques. Esta precaución impuso una restricción para la aplicación de la </a:t>
            </a:r>
            <a:r>
              <a:rPr lang="es-EC" dirty="0" err="1" smtClean="0"/>
              <a:t>tecnolo-gía</a:t>
            </a:r>
            <a:r>
              <a:rPr lang="es-EC" dirty="0" smtClean="0"/>
              <a:t>; debido a la necesidad de contar con un laboratorio que estuviera provisto con agua de pozo o el uso de filtros adecuados. Sin embargo, durante 1.982-1.983, tanto técnicos israelitas como norteamericanos demostraron experimentalmente que la presencia de abundante </a:t>
            </a:r>
            <a:r>
              <a:rPr lang="es-EC" dirty="0" err="1" smtClean="0"/>
              <a:t>alimen-to</a:t>
            </a:r>
            <a:r>
              <a:rPr lang="es-EC" dirty="0" smtClean="0"/>
              <a:t> natural en suspensión, tal como ocurre en los estanques de tierra, no interfieren en los niveles de acción de la hormona, y se puede obtener una exitosa reversión de sexo (</a:t>
            </a:r>
            <a:r>
              <a:rPr lang="es-EC" dirty="0" err="1" smtClean="0"/>
              <a:t>Popma</a:t>
            </a:r>
            <a:r>
              <a:rPr lang="es-EC" dirty="0" smtClean="0"/>
              <a:t>, 1.987).</a:t>
            </a:r>
            <a:endParaRPr lang="es-EC" dirty="0"/>
          </a:p>
        </p:txBody>
      </p:sp>
      <p:sp>
        <p:nvSpPr>
          <p:cNvPr id="3" name="2 Título"/>
          <p:cNvSpPr>
            <a:spLocks noGrp="1"/>
          </p:cNvSpPr>
          <p:nvPr>
            <p:ph type="title"/>
          </p:nvPr>
        </p:nvSpPr>
        <p:spPr/>
        <p:txBody>
          <a:bodyPr/>
          <a:lstStyle/>
          <a:p>
            <a:pPr>
              <a:defRPr/>
            </a:pPr>
            <a:r>
              <a:rPr lang="es-EC" sz="3200" dirty="0" smtClean="0"/>
              <a:t>6.3.10 Administración de la hormona para reversión química del sexo</a:t>
            </a:r>
            <a:endParaRPr lang="es-EC" sz="32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contenido"/>
          <p:cNvSpPr>
            <a:spLocks noGrp="1"/>
          </p:cNvSpPr>
          <p:nvPr>
            <p:ph idx="1"/>
          </p:nvPr>
        </p:nvSpPr>
        <p:spPr/>
        <p:txBody>
          <a:bodyPr/>
          <a:lstStyle/>
          <a:p>
            <a:r>
              <a:rPr lang="es-EC" b="1" smtClean="0"/>
              <a:t>Los insumos empleados para elaborar una dieta con hormona son de fácil adquisición en el mercado local; a excepción de la hormona que tiene que ser importada. La cantidad requerida de insumos para preparar 1kg de dieta se especifican en la tabla # 4.</a:t>
            </a:r>
          </a:p>
        </p:txBody>
      </p:sp>
      <p:sp>
        <p:nvSpPr>
          <p:cNvPr id="3" name="2 Título"/>
          <p:cNvSpPr>
            <a:spLocks noGrp="1"/>
          </p:cNvSpPr>
          <p:nvPr>
            <p:ph type="title"/>
          </p:nvPr>
        </p:nvSpPr>
        <p:spPr/>
        <p:txBody>
          <a:bodyPr/>
          <a:lstStyle/>
          <a:p>
            <a:pPr>
              <a:defRPr/>
            </a:pPr>
            <a:r>
              <a:rPr lang="es-EC" sz="3200" dirty="0" smtClean="0"/>
              <a:t>6.3.11 Ingredientes utilizados en la dieta para reversión química del sexo</a:t>
            </a:r>
            <a:endParaRPr lang="es-EC"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92500" lnSpcReduction="10000"/>
          </a:bodyPr>
          <a:lstStyle/>
          <a:p>
            <a:pPr marL="365760" indent="-256032" algn="just" eaLnBrk="1" fontAlgn="auto" hangingPunct="1">
              <a:spcAft>
                <a:spcPts val="0"/>
              </a:spcAft>
              <a:buFont typeface="Wingdings 3"/>
              <a:buChar char=""/>
              <a:defRPr/>
            </a:pPr>
            <a:r>
              <a:rPr lang="es-EC" dirty="0" smtClean="0"/>
              <a:t>La tilapia </a:t>
            </a:r>
            <a:r>
              <a:rPr lang="es-EC" dirty="0" err="1" smtClean="0"/>
              <a:t>mossambica</a:t>
            </a:r>
            <a:r>
              <a:rPr lang="es-EC" dirty="0" smtClean="0"/>
              <a:t> (</a:t>
            </a:r>
            <a:r>
              <a:rPr lang="es-EC" i="1" dirty="0" err="1" smtClean="0"/>
              <a:t>Oreochromis</a:t>
            </a:r>
            <a:r>
              <a:rPr lang="es-EC" i="1" dirty="0" smtClean="0"/>
              <a:t> </a:t>
            </a:r>
            <a:r>
              <a:rPr lang="es-EC" i="1" dirty="0" err="1" smtClean="0"/>
              <a:t>mossambicus</a:t>
            </a:r>
            <a:r>
              <a:rPr lang="es-EC" i="1" dirty="0" smtClean="0"/>
              <a:t>) </a:t>
            </a:r>
            <a:r>
              <a:rPr lang="es-EC" dirty="0" smtClean="0"/>
              <a:t>fue introducida en Ecuador desde Colombia, el 19 de Octubre de 1.965 en la zona de Santo Domingo de los Colorados, cuyo clima es subtropical, con precipitaciones medias anuales de 3.150mm, siendo ésta el área de mayor pluviosidad en el país. La ruptura del muro perimetral del estanque ocasionó que se escaparan la mayoría de los ejemplares. Los pocos peces recapturados, fueron transferidos al lago </a:t>
            </a:r>
            <a:r>
              <a:rPr lang="es-EC" dirty="0" err="1" smtClean="0"/>
              <a:t>Yaguarcocha</a:t>
            </a:r>
            <a:r>
              <a:rPr lang="es-EC" dirty="0" smtClean="0"/>
              <a:t> situado a 2.253m.s.n.m, en la provincia de Imbabura (</a:t>
            </a:r>
            <a:r>
              <a:rPr lang="es-EC" dirty="0" err="1" smtClean="0"/>
              <a:t>Ovchynnyk</a:t>
            </a:r>
            <a:r>
              <a:rPr lang="es-EC" dirty="0" smtClean="0"/>
              <a:t>, 1.971).</a:t>
            </a:r>
            <a:endParaRPr lang="es-EC" dirty="0"/>
          </a:p>
        </p:txBody>
      </p:sp>
      <p:sp>
        <p:nvSpPr>
          <p:cNvPr id="4" name="2 Título"/>
          <p:cNvSpPr>
            <a:spLocks noGrp="1"/>
          </p:cNvSpPr>
          <p:nvPr>
            <p:ph type="title"/>
          </p:nvPr>
        </p:nvSpPr>
        <p:spPr/>
        <p:txBody>
          <a:bodyPr>
            <a:normAutofit fontScale="90000"/>
          </a:bodyPr>
          <a:lstStyle/>
          <a:p>
            <a:pPr eaLnBrk="1" fontAlgn="auto" hangingPunct="1">
              <a:spcAft>
                <a:spcPts val="0"/>
              </a:spcAft>
              <a:defRPr/>
            </a:pPr>
            <a:r>
              <a:rPr lang="es-EC" dirty="0" smtClean="0"/>
              <a:t>1.1 Cultivo de tilapia en Ecuador </a:t>
            </a:r>
            <a:r>
              <a:rPr lang="es-EC" sz="1100" b="0" dirty="0" smtClean="0">
                <a:effectLst/>
              </a:rPr>
              <a:t>(cont.)</a:t>
            </a:r>
            <a:endParaRPr lang="es-EC" sz="1100" b="0" dirty="0">
              <a:effectLst/>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texto"/>
          <p:cNvSpPr>
            <a:spLocks noGrp="1"/>
          </p:cNvSpPr>
          <p:nvPr>
            <p:ph type="body" sz="half" idx="2"/>
          </p:nvPr>
        </p:nvSpPr>
        <p:spPr>
          <a:xfrm>
            <a:off x="1141413" y="5443538"/>
            <a:ext cx="7162800" cy="647700"/>
          </a:xfrm>
        </p:spPr>
        <p:txBody>
          <a:bodyPr/>
          <a:lstStyle/>
          <a:p>
            <a:pPr marR="0"/>
            <a:r>
              <a:rPr lang="es-EC" smtClean="0"/>
              <a:t>Los datos mostrados son requeridos para preparar 1kg de alimento.</a:t>
            </a:r>
          </a:p>
          <a:p>
            <a:pPr marR="0"/>
            <a:endParaRPr lang="es-EC" smtClean="0"/>
          </a:p>
        </p:txBody>
      </p:sp>
      <p:sp>
        <p:nvSpPr>
          <p:cNvPr id="4" name="3 Título"/>
          <p:cNvSpPr>
            <a:spLocks noGrp="1"/>
          </p:cNvSpPr>
          <p:nvPr>
            <p:ph type="title"/>
          </p:nvPr>
        </p:nvSpPr>
        <p:spPr/>
        <p:txBody>
          <a:bodyPr>
            <a:noAutofit/>
          </a:bodyPr>
          <a:lstStyle/>
          <a:p>
            <a:pPr>
              <a:defRPr/>
            </a:pPr>
            <a:r>
              <a:rPr lang="es-EC" sz="2000" b="1" dirty="0" smtClean="0"/>
              <a:t>Tabla #4.</a:t>
            </a:r>
            <a:r>
              <a:rPr lang="es-EC" sz="2000" dirty="0" smtClean="0"/>
              <a:t> Insumos Utilizados en la Elaboración de la Dieta para los Procesos de la Reversión Química del Sexo de Tilapia.</a:t>
            </a:r>
            <a:endParaRPr lang="es-EC" sz="2000" dirty="0"/>
          </a:p>
        </p:txBody>
      </p:sp>
      <p:pic>
        <p:nvPicPr>
          <p:cNvPr id="136196" name="Picture 2"/>
          <p:cNvPicPr>
            <a:picLocks noChangeAspect="1" noChangeArrowheads="1"/>
          </p:cNvPicPr>
          <p:nvPr/>
        </p:nvPicPr>
        <p:blipFill>
          <a:blip r:embed="rId2"/>
          <a:srcRect l="25781" t="37500" r="24219" b="38542"/>
          <a:stretch>
            <a:fillRect/>
          </a:stretch>
        </p:blipFill>
        <p:spPr bwMode="auto">
          <a:xfrm>
            <a:off x="1143000" y="2133600"/>
            <a:ext cx="6340475" cy="2278063"/>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20000"/>
          </a:bodyPr>
          <a:lstStyle/>
          <a:p>
            <a:pPr algn="just">
              <a:defRPr/>
            </a:pPr>
            <a:r>
              <a:rPr lang="es-EC" dirty="0" smtClean="0"/>
              <a:t>La harina de pescado, así como el balanceado para pollo, son molidos y tamizados a través de una malla de 1mm de diámetro; de esta manera se homogeniza el tamaño de las partículas de los insumos mencionados, guardando relación con el tamaño de la boca del pez. La hormona es diluida en su totalidad en alcohol potable, previo a su mezcla con los ingredientes.</a:t>
            </a:r>
          </a:p>
          <a:p>
            <a:pPr algn="just">
              <a:defRPr/>
            </a:pPr>
            <a:endParaRPr lang="es-EC" dirty="0" smtClean="0"/>
          </a:p>
          <a:p>
            <a:pPr algn="just">
              <a:defRPr/>
            </a:pPr>
            <a:r>
              <a:rPr lang="es-EC" dirty="0" smtClean="0"/>
              <a:t>Los ingredientes son mezclados con la solución de la hormona; posteriormente, esta mezcla es secada al ambiente y mantenida en seco para su uso.</a:t>
            </a:r>
          </a:p>
        </p:txBody>
      </p:sp>
      <p:sp>
        <p:nvSpPr>
          <p:cNvPr id="4" name="2 Título"/>
          <p:cNvSpPr>
            <a:spLocks noGrp="1"/>
          </p:cNvSpPr>
          <p:nvPr>
            <p:ph type="title"/>
          </p:nvPr>
        </p:nvSpPr>
        <p:spPr/>
        <p:txBody>
          <a:bodyPr/>
          <a:lstStyle/>
          <a:p>
            <a:pPr>
              <a:defRPr/>
            </a:pPr>
            <a:r>
              <a:rPr lang="es-EC" sz="3200" dirty="0" smtClean="0"/>
              <a:t>6.3.11 Ingredientes utilizados en la dieta para reversión química del sexo </a:t>
            </a:r>
            <a:r>
              <a:rPr lang="es-EC" sz="1100" b="0" dirty="0" smtClean="0">
                <a:effectLst/>
              </a:rPr>
              <a:t>(cont.)</a:t>
            </a:r>
            <a:endParaRPr lang="es-EC" sz="1100" b="0" dirty="0">
              <a:effectLst/>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20000"/>
          </a:bodyPr>
          <a:lstStyle/>
          <a:p>
            <a:pPr algn="just">
              <a:defRPr/>
            </a:pPr>
            <a:r>
              <a:rPr lang="es-EC" dirty="0" smtClean="0"/>
              <a:t>Los valores diarios de la ración alimenticia, con la dosis hormonal para postlarvas, se realiza en función de su relación longitud-peso; establecidos en la ecuación de Guerrero (1.975) para </a:t>
            </a:r>
            <a:r>
              <a:rPr lang="es-EC" i="1" dirty="0" err="1" smtClean="0"/>
              <a:t>Oreochromis</a:t>
            </a:r>
            <a:r>
              <a:rPr lang="es-EC" i="1" dirty="0" smtClean="0"/>
              <a:t> </a:t>
            </a:r>
            <a:r>
              <a:rPr lang="es-EC" i="1" dirty="0" err="1" smtClean="0"/>
              <a:t>niloticus</a:t>
            </a:r>
            <a:r>
              <a:rPr lang="es-EC" i="1" dirty="0" smtClean="0"/>
              <a:t>.</a:t>
            </a:r>
            <a:endParaRPr lang="es-EC" dirty="0" smtClean="0"/>
          </a:p>
          <a:p>
            <a:pPr algn="just">
              <a:defRPr/>
            </a:pPr>
            <a:endParaRPr lang="es-EC" dirty="0" smtClean="0"/>
          </a:p>
          <a:p>
            <a:pPr algn="just">
              <a:defRPr/>
            </a:pPr>
            <a:r>
              <a:rPr lang="es-EC" dirty="0" smtClean="0"/>
              <a:t>Los valores de incrementos diarios en longitud, peso, tasa de alimentación y otros, se detallan en la tabla #5. Estos datos fueron establecidos en ensayos previos al crecimiento de postlarvas en piscina de tierra (gráfico #4). La tabla de alimentación se ajustó semanalmente en función de los muestreos de crecimiento en longitud de los peces. </a:t>
            </a:r>
          </a:p>
        </p:txBody>
      </p:sp>
      <p:sp>
        <p:nvSpPr>
          <p:cNvPr id="3" name="2 Título"/>
          <p:cNvSpPr>
            <a:spLocks noGrp="1"/>
          </p:cNvSpPr>
          <p:nvPr>
            <p:ph type="title"/>
          </p:nvPr>
        </p:nvSpPr>
        <p:spPr/>
        <p:txBody>
          <a:bodyPr/>
          <a:lstStyle/>
          <a:p>
            <a:pPr>
              <a:defRPr/>
            </a:pPr>
            <a:r>
              <a:rPr lang="es-EC" sz="3200" dirty="0" smtClean="0"/>
              <a:t>6.3.12 Determinación de la ración alimenticia de la dieta con hormona</a:t>
            </a:r>
            <a:endParaRPr lang="es-EC" sz="32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139267" name="1 Marcador de contenido"/>
          <p:cNvSpPr>
            <a:spLocks noGrp="1"/>
          </p:cNvSpPr>
          <p:nvPr>
            <p:ph idx="1"/>
          </p:nvPr>
        </p:nvSpPr>
        <p:spPr/>
        <p:txBody>
          <a:bodyPr/>
          <a:lstStyle/>
          <a:p>
            <a:pPr algn="just"/>
            <a:r>
              <a:rPr lang="es-EC" smtClean="0"/>
              <a:t>El alimento calculado, con uso de la ecuación de Guerrero (1.975), se refleja en la tabla #5. La ración establecida es dividida en cuatro porciones diarias con horarios de: 08H00, 10H00, 12H00 y 16H00. La dieta con el complejo hormonal es suministrada en forma continua por 28 días, que es el tiempo necesario para que el proceso de reversión química del sexo en tilapias sea eficiente.</a:t>
            </a:r>
          </a:p>
        </p:txBody>
      </p:sp>
      <p:sp>
        <p:nvSpPr>
          <p:cNvPr id="4" name="2 Título"/>
          <p:cNvSpPr>
            <a:spLocks noGrp="1"/>
          </p:cNvSpPr>
          <p:nvPr>
            <p:ph type="title"/>
          </p:nvPr>
        </p:nvSpPr>
        <p:spPr/>
        <p:txBody>
          <a:bodyPr/>
          <a:lstStyle/>
          <a:p>
            <a:pPr>
              <a:defRPr/>
            </a:pPr>
            <a:r>
              <a:rPr lang="es-EC" sz="3200" dirty="0" smtClean="0"/>
              <a:t>6.3.12 Determinación de la ración alimenticia de la dieta con hormona </a:t>
            </a:r>
            <a:r>
              <a:rPr lang="es-EC" sz="1100" b="0" dirty="0" smtClean="0">
                <a:effectLst/>
              </a:rPr>
              <a:t>(cont.)</a:t>
            </a:r>
            <a:endParaRPr lang="es-EC" sz="1100" b="0" dirty="0">
              <a:effectLst/>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Marcador de texto"/>
          <p:cNvSpPr>
            <a:spLocks noGrp="1"/>
          </p:cNvSpPr>
          <p:nvPr>
            <p:ph type="body" sz="half" idx="2"/>
          </p:nvPr>
        </p:nvSpPr>
        <p:spPr>
          <a:xfrm>
            <a:off x="1141413" y="5443538"/>
            <a:ext cx="7162800" cy="647700"/>
          </a:xfrm>
        </p:spPr>
        <p:txBody>
          <a:bodyPr/>
          <a:lstStyle/>
          <a:p>
            <a:pPr marR="0"/>
            <a:r>
              <a:rPr lang="es-EC" smtClean="0"/>
              <a:t>(Tomado de Popma, T., 1.987)</a:t>
            </a:r>
          </a:p>
        </p:txBody>
      </p:sp>
      <p:sp>
        <p:nvSpPr>
          <p:cNvPr id="4" name="3 Título"/>
          <p:cNvSpPr>
            <a:spLocks noGrp="1"/>
          </p:cNvSpPr>
          <p:nvPr>
            <p:ph type="title"/>
          </p:nvPr>
        </p:nvSpPr>
        <p:spPr/>
        <p:txBody>
          <a:bodyPr>
            <a:noAutofit/>
          </a:bodyPr>
          <a:lstStyle/>
          <a:p>
            <a:pPr>
              <a:defRPr/>
            </a:pPr>
            <a:r>
              <a:rPr lang="es-EC" sz="2000" b="1" dirty="0" smtClean="0"/>
              <a:t>Gráfico #4.</a:t>
            </a:r>
            <a:r>
              <a:rPr lang="es-EC" sz="2000" dirty="0" smtClean="0"/>
              <a:t> Grado de crecimiento durante la reversión química en piscina de tierra</a:t>
            </a:r>
            <a:endParaRPr lang="es-EC" sz="2000" dirty="0"/>
          </a:p>
        </p:txBody>
      </p:sp>
      <p:sp>
        <p:nvSpPr>
          <p:cNvPr id="102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0242" name="Object 1"/>
          <p:cNvGraphicFramePr>
            <a:graphicFrameLocks noChangeAspect="1"/>
          </p:cNvGraphicFramePr>
          <p:nvPr/>
        </p:nvGraphicFramePr>
        <p:xfrm>
          <a:off x="2895600" y="49213"/>
          <a:ext cx="3482975" cy="4675187"/>
        </p:xfrm>
        <a:graphic>
          <a:graphicData uri="http://schemas.openxmlformats.org/presentationml/2006/ole">
            <p:oleObj spid="_x0000_s10242" name="AutoCAD Drawing" r:id="rId3" imgW="9058275" imgH="4286250" progId="AutoCAD.Drawing.16">
              <p:embed/>
            </p:oleObj>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2000" b="1" dirty="0" smtClean="0"/>
              <a:t>Tabla #5.</a:t>
            </a:r>
            <a:r>
              <a:rPr lang="es-EC" sz="2000" dirty="0" smtClean="0"/>
              <a:t> Crecimiento y alimentación para reversión química del sexo en Tilapia nilótica (</a:t>
            </a:r>
            <a:r>
              <a:rPr lang="es-EC" sz="2000" i="1" dirty="0" err="1" smtClean="0"/>
              <a:t>Oreochromis</a:t>
            </a:r>
            <a:r>
              <a:rPr lang="es-EC" sz="2000" i="1" dirty="0" smtClean="0"/>
              <a:t> </a:t>
            </a:r>
            <a:r>
              <a:rPr lang="es-EC" sz="2000" i="1" dirty="0" err="1" smtClean="0"/>
              <a:t>niloticus</a:t>
            </a:r>
            <a:r>
              <a:rPr lang="es-EC" sz="2000" dirty="0" smtClean="0"/>
              <a:t>).</a:t>
            </a:r>
            <a:endParaRPr lang="es-EC" sz="2000" dirty="0"/>
          </a:p>
        </p:txBody>
      </p:sp>
      <p:pic>
        <p:nvPicPr>
          <p:cNvPr id="140292" name="Picture 2"/>
          <p:cNvPicPr>
            <a:picLocks noChangeAspect="1" noChangeArrowheads="1"/>
          </p:cNvPicPr>
          <p:nvPr/>
        </p:nvPicPr>
        <p:blipFill>
          <a:blip r:embed="rId2"/>
          <a:srcRect l="25781" t="25000" r="25000" b="10417"/>
          <a:stretch>
            <a:fillRect/>
          </a:stretch>
        </p:blipFill>
        <p:spPr bwMode="auto">
          <a:xfrm>
            <a:off x="2057400" y="76200"/>
            <a:ext cx="4800600" cy="4724400"/>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texto"/>
          <p:cNvSpPr>
            <a:spLocks noGrp="1"/>
          </p:cNvSpPr>
          <p:nvPr>
            <p:ph type="body" sz="half" idx="2"/>
          </p:nvPr>
        </p:nvSpPr>
        <p:spPr>
          <a:xfrm>
            <a:off x="1141413" y="5443538"/>
            <a:ext cx="7162800" cy="647700"/>
          </a:xfrm>
        </p:spPr>
        <p:txBody>
          <a:bodyPr/>
          <a:lstStyle/>
          <a:p>
            <a:pPr marR="0"/>
            <a:r>
              <a:rPr lang="es-ES" b="1" smtClean="0"/>
              <a:t>Estación Piscícola El Chame</a:t>
            </a:r>
            <a:endParaRPr lang="es-EC" smtClean="0"/>
          </a:p>
          <a:p>
            <a:pPr marR="0"/>
            <a:r>
              <a:rPr lang="es-ES" smtClean="0"/>
              <a:t>Postlarvas en jaula en estanque abierto a densidad de 4.000/m2</a:t>
            </a:r>
            <a:endParaRPr lang="es-EC" smtClean="0"/>
          </a:p>
          <a:p>
            <a:pPr marR="0"/>
            <a:r>
              <a:rPr lang="es-ES" smtClean="0"/>
              <a:t>* = El peso (según fórmula) es por cada 1.000 postlarvas</a:t>
            </a:r>
            <a:endParaRPr lang="es-EC" smtClean="0"/>
          </a:p>
          <a:p>
            <a:pPr marR="0"/>
            <a:r>
              <a:rPr lang="it-IT" smtClean="0"/>
              <a:t>Peso (g/1.000) = Lt(mm)3,23 x 0,0074</a:t>
            </a:r>
            <a:endParaRPr lang="es-EC" smtClean="0"/>
          </a:p>
        </p:txBody>
      </p:sp>
      <p:sp>
        <p:nvSpPr>
          <p:cNvPr id="4" name="3 Título"/>
          <p:cNvSpPr>
            <a:spLocks noGrp="1"/>
          </p:cNvSpPr>
          <p:nvPr>
            <p:ph type="title"/>
          </p:nvPr>
        </p:nvSpPr>
        <p:spPr>
          <a:xfrm>
            <a:off x="228600" y="4865688"/>
            <a:ext cx="8075613" cy="561975"/>
          </a:xfrm>
        </p:spPr>
        <p:txBody>
          <a:bodyPr/>
          <a:lstStyle/>
          <a:p>
            <a:pPr>
              <a:defRPr/>
            </a:pPr>
            <a:endParaRPr lang="es-EC"/>
          </a:p>
        </p:txBody>
      </p:sp>
      <p:pic>
        <p:nvPicPr>
          <p:cNvPr id="141316" name="Picture 2"/>
          <p:cNvPicPr>
            <a:picLocks noChangeAspect="1" noChangeArrowheads="1"/>
          </p:cNvPicPr>
          <p:nvPr/>
        </p:nvPicPr>
        <p:blipFill>
          <a:blip r:embed="rId2"/>
          <a:srcRect l="25781" t="31250" r="25000" b="35417"/>
          <a:stretch>
            <a:fillRect/>
          </a:stretch>
        </p:blipFill>
        <p:spPr bwMode="auto">
          <a:xfrm>
            <a:off x="2057400" y="1676400"/>
            <a:ext cx="4800600" cy="2438400"/>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85000" lnSpcReduction="20000"/>
          </a:bodyPr>
          <a:lstStyle/>
          <a:p>
            <a:pPr algn="just">
              <a:defRPr/>
            </a:pPr>
            <a:r>
              <a:rPr lang="es-EC" dirty="0" smtClean="0"/>
              <a:t>Durante el desarrollo del tratamiento de los peces a reversar, es preciso controlar regularmente el crecimiento en postlarvas. Transcurridos los 10 primeros días se realiza un muestreo para determinar los valores absolutos de las longitudes que permitan reajustar nuevas cantidades de raciones alimenticias; además se aprovecha estas actividades para determinar el estado de salud y detectar la presencia de parásitos externos de los peces en tratamiento.</a:t>
            </a:r>
          </a:p>
          <a:p>
            <a:pPr algn="just">
              <a:defRPr/>
            </a:pPr>
            <a:endParaRPr lang="es-EC" dirty="0" smtClean="0"/>
          </a:p>
          <a:p>
            <a:pPr algn="just">
              <a:defRPr/>
            </a:pPr>
            <a:r>
              <a:rPr lang="es-EC" dirty="0" smtClean="0"/>
              <a:t>Es preciso que durante el proceso exista un chequeo de los módulos, en especial de las jaulas de reversión, para realizar limpieza evitando el taponamiento de los ojos de malla ocasionado por las algas, y  para detectar roturas de las mismas.</a:t>
            </a:r>
          </a:p>
        </p:txBody>
      </p:sp>
      <p:sp>
        <p:nvSpPr>
          <p:cNvPr id="3" name="2 Título"/>
          <p:cNvSpPr>
            <a:spLocks noGrp="1"/>
          </p:cNvSpPr>
          <p:nvPr>
            <p:ph type="title"/>
          </p:nvPr>
        </p:nvSpPr>
        <p:spPr/>
        <p:txBody>
          <a:bodyPr>
            <a:normAutofit fontScale="90000"/>
          </a:bodyPr>
          <a:lstStyle/>
          <a:p>
            <a:pPr>
              <a:defRPr/>
            </a:pPr>
            <a:r>
              <a:rPr lang="es-EC" dirty="0" smtClean="0"/>
              <a:t>6.3.13 Control en el desarrollo de postlarvas</a:t>
            </a:r>
            <a:endParaRPr lang="es-EC"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contenido"/>
          <p:cNvSpPr>
            <a:spLocks noGrp="1"/>
          </p:cNvSpPr>
          <p:nvPr>
            <p:ph idx="1"/>
          </p:nvPr>
        </p:nvSpPr>
        <p:spPr/>
        <p:txBody>
          <a:bodyPr/>
          <a:lstStyle/>
          <a:p>
            <a:pPr algn="just"/>
            <a:r>
              <a:rPr lang="es-EC" smtClean="0"/>
              <a:t>El tratamiento de postlarvas para reversión química del sexo es continuo hasta que el tejido gonadal, en las postlarvas, se halle definido en testículo. Transcurridos los 28 días que dura el tratamiento, los alevines deberán adquirir un peso de 0,2-0,4g y de 2,5-4cm de longitud. Los alevines son capturados directamente de las jaulas y transferidos a las piscinas de precría.</a:t>
            </a:r>
          </a:p>
        </p:txBody>
      </p:sp>
      <p:sp>
        <p:nvSpPr>
          <p:cNvPr id="3" name="2 Título"/>
          <p:cNvSpPr>
            <a:spLocks noGrp="1"/>
          </p:cNvSpPr>
          <p:nvPr>
            <p:ph type="title"/>
          </p:nvPr>
        </p:nvSpPr>
        <p:spPr/>
        <p:txBody>
          <a:bodyPr/>
          <a:lstStyle/>
          <a:p>
            <a:pPr>
              <a:defRPr/>
            </a:pPr>
            <a:r>
              <a:rPr lang="es-EC" dirty="0" smtClean="0"/>
              <a:t>6.3.14 Cosecha de alevines</a:t>
            </a:r>
            <a:endParaRPr lang="es-EC"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70000" lnSpcReduction="20000"/>
          </a:bodyPr>
          <a:lstStyle/>
          <a:p>
            <a:pPr algn="just">
              <a:defRPr/>
            </a:pPr>
            <a:r>
              <a:rPr lang="es-EC" dirty="0" smtClean="0"/>
              <a:t>Para determinar el número existente de alevines almacenados en la jaula de reversión, se procede en base a un volumen de un número de peces. Para estos trabajos se selecciona un colador y se cuenta uno a uno hasta llenarlo completamente con peces (FAO, 1.986b), conocido el número de peces existente en el tamiz, éste servirá como patrón de referencia para calcular los animales mantenidos en la jaula. </a:t>
            </a:r>
          </a:p>
          <a:p>
            <a:pPr algn="just">
              <a:defRPr/>
            </a:pPr>
            <a:endParaRPr lang="es-EC" dirty="0" smtClean="0"/>
          </a:p>
          <a:p>
            <a:pPr algn="just">
              <a:defRPr/>
            </a:pPr>
            <a:r>
              <a:rPr lang="es-EC" dirty="0" smtClean="0"/>
              <a:t>Los alevines cuantificados son transferidos en baldes o tanques de transportación, tomando medidas de seguridad pertinentes según el caso, tales como: buena aireación en los tanques, den-</a:t>
            </a:r>
            <a:r>
              <a:rPr lang="es-EC" dirty="0" err="1" smtClean="0"/>
              <a:t>sidad</a:t>
            </a:r>
            <a:r>
              <a:rPr lang="es-EC" dirty="0" smtClean="0"/>
              <a:t> de animales adecuada, entre otras. Los alevines en el es-tanque de </a:t>
            </a:r>
            <a:r>
              <a:rPr lang="es-EC" dirty="0" err="1" smtClean="0"/>
              <a:t>precría</a:t>
            </a:r>
            <a:r>
              <a:rPr lang="es-EC" dirty="0" smtClean="0"/>
              <a:t> permanecerán hasta completar el estadio </a:t>
            </a:r>
            <a:r>
              <a:rPr lang="es-EC" dirty="0" err="1" smtClean="0"/>
              <a:t>juve-nil</a:t>
            </a:r>
            <a:r>
              <a:rPr lang="es-EC" dirty="0" smtClean="0"/>
              <a:t>, posteriormente serán  transferidos a estanques para engorde hasta que alcancen la talla comercial necesaria.</a:t>
            </a:r>
          </a:p>
        </p:txBody>
      </p:sp>
      <p:sp>
        <p:nvSpPr>
          <p:cNvPr id="3" name="2 Título"/>
          <p:cNvSpPr>
            <a:spLocks noGrp="1"/>
          </p:cNvSpPr>
          <p:nvPr>
            <p:ph type="title"/>
          </p:nvPr>
        </p:nvSpPr>
        <p:spPr/>
        <p:txBody>
          <a:bodyPr>
            <a:normAutofit fontScale="90000"/>
          </a:bodyPr>
          <a:lstStyle/>
          <a:p>
            <a:pPr>
              <a:defRPr/>
            </a:pPr>
            <a:r>
              <a:rPr lang="es-EC" dirty="0" smtClean="0"/>
              <a:t>6.3.15 Estimación del número de alevines</a:t>
            </a:r>
            <a:endParaRPr lang="es-EC"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77500" lnSpcReduction="20000"/>
          </a:bodyPr>
          <a:lstStyle/>
          <a:p>
            <a:pPr marL="365760" indent="-256032" algn="just" eaLnBrk="1" fontAlgn="auto" hangingPunct="1">
              <a:spcAft>
                <a:spcPts val="0"/>
              </a:spcAft>
              <a:buFont typeface="Wingdings 3"/>
              <a:buChar char=""/>
              <a:defRPr/>
            </a:pPr>
            <a:r>
              <a:rPr lang="es-EC" dirty="0" smtClean="0"/>
              <a:t>Piscicultores particulares introdujeron desde Brasil, en el año 1.974, la tilapia nilótica </a:t>
            </a:r>
            <a:r>
              <a:rPr lang="es-EC" i="1" dirty="0" smtClean="0"/>
              <a:t>(</a:t>
            </a:r>
            <a:r>
              <a:rPr lang="es-EC" i="1" dirty="0" err="1" smtClean="0"/>
              <a:t>Oreochromis</a:t>
            </a:r>
            <a:r>
              <a:rPr lang="es-EC" i="1" dirty="0" smtClean="0"/>
              <a:t> </a:t>
            </a:r>
            <a:r>
              <a:rPr lang="es-EC" i="1" dirty="0" err="1" smtClean="0"/>
              <a:t>niloticus</a:t>
            </a:r>
            <a:r>
              <a:rPr lang="es-EC" i="1" dirty="0" smtClean="0"/>
              <a:t>). </a:t>
            </a:r>
            <a:r>
              <a:rPr lang="es-EC" dirty="0" smtClean="0"/>
              <a:t>Algunos organismos públicos, pero autónomos, desarrollaron </a:t>
            </a:r>
            <a:r>
              <a:rPr lang="es-EC" dirty="0" err="1" smtClean="0"/>
              <a:t>progra</a:t>
            </a:r>
            <a:r>
              <a:rPr lang="es-EC" dirty="0" smtClean="0"/>
              <a:t>-mas piscícolas, como el caso de PREDESUR (Programa Re-</a:t>
            </a:r>
            <a:r>
              <a:rPr lang="es-EC" dirty="0" err="1" smtClean="0"/>
              <a:t>gional</a:t>
            </a:r>
            <a:r>
              <a:rPr lang="es-EC" dirty="0" smtClean="0"/>
              <a:t> Ecuatoriano para el Desarrollo del Sur), que comenzó en 1.976, construyendo seis estaciones para el cultivo de peces, cuya función fue prever de alevines para programas de extensión e incluyen especies introducidas como tilapia y carpa. Otras instituciones con programas similares son: el Rancho Ronald, con el grupo 4F, Ministerio de Agricultura y Ganadería de Pichincha y Esmeralda, SEDRI (Servicio para el Desarrollo Rural Integral) y Consejo Provincial de </a:t>
            </a:r>
            <a:r>
              <a:rPr lang="es-EC" dirty="0" err="1" smtClean="0"/>
              <a:t>Pichin-cha</a:t>
            </a:r>
            <a:r>
              <a:rPr lang="es-EC" dirty="0" smtClean="0"/>
              <a:t> (Álvarez, 1.984). Posteriormente a inicios de los años 80 se introduce al país el híbrido rojo de tilapia (</a:t>
            </a:r>
            <a:r>
              <a:rPr lang="es-EC" i="1" dirty="0" err="1" smtClean="0"/>
              <a:t>Oreochromis</a:t>
            </a:r>
            <a:r>
              <a:rPr lang="es-EC" i="1" dirty="0" smtClean="0"/>
              <a:t> sp.), </a:t>
            </a:r>
            <a:r>
              <a:rPr lang="es-EC" dirty="0" smtClean="0"/>
              <a:t>especie que predomina en los cultivos comerciales.</a:t>
            </a:r>
            <a:endParaRPr lang="es-EC" dirty="0"/>
          </a:p>
        </p:txBody>
      </p:sp>
      <p:sp>
        <p:nvSpPr>
          <p:cNvPr id="4" name="2 Título"/>
          <p:cNvSpPr>
            <a:spLocks noGrp="1"/>
          </p:cNvSpPr>
          <p:nvPr>
            <p:ph type="title"/>
          </p:nvPr>
        </p:nvSpPr>
        <p:spPr/>
        <p:txBody>
          <a:bodyPr>
            <a:normAutofit fontScale="90000"/>
          </a:bodyPr>
          <a:lstStyle/>
          <a:p>
            <a:pPr eaLnBrk="1" fontAlgn="auto" hangingPunct="1">
              <a:spcAft>
                <a:spcPts val="0"/>
              </a:spcAft>
              <a:defRPr/>
            </a:pPr>
            <a:r>
              <a:rPr lang="es-EC" dirty="0" smtClean="0"/>
              <a:t>1.1 Cultivo de tilapia en Ecuador </a:t>
            </a:r>
            <a:r>
              <a:rPr lang="es-EC" sz="1100" b="0" dirty="0" smtClean="0">
                <a:effectLst/>
              </a:rPr>
              <a:t>(cont.)</a:t>
            </a:r>
            <a:endParaRPr lang="es-EC" sz="1100" b="0" dirty="0">
              <a:effectLs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defRPr/>
            </a:pPr>
            <a:r>
              <a:rPr lang="es-EC" sz="4000" dirty="0" smtClean="0"/>
              <a:t>7 FACTORES FÍSICOS QUE AFECTAN A LA REVERSIÓN QUÍMICA DEL SEXO</a:t>
            </a:r>
            <a:endParaRPr lang="es-EC" sz="4000" dirty="0"/>
          </a:p>
        </p:txBody>
      </p:sp>
      <p:sp>
        <p:nvSpPr>
          <p:cNvPr id="3" name="2 Marcador de texto"/>
          <p:cNvSpPr>
            <a:spLocks noGrp="1"/>
          </p:cNvSpPr>
          <p:nvPr>
            <p:ph type="body" idx="1"/>
          </p:nvPr>
        </p:nvSpPr>
        <p:spPr>
          <a:xfrm>
            <a:off x="3922713" y="2932113"/>
            <a:ext cx="4572000" cy="1454150"/>
          </a:xfrm>
        </p:spPr>
        <p:txBody>
          <a:bodyPr>
            <a:normAutofit fontScale="62500" lnSpcReduction="20000"/>
          </a:bodyPr>
          <a:lstStyle/>
          <a:p>
            <a:pPr>
              <a:defRPr/>
            </a:pPr>
            <a:r>
              <a:rPr lang="es-EC" dirty="0" smtClean="0"/>
              <a:t>La factibilidad técnica de reversión química del sexo en tilapia, ha sido ampliamente demostrada, pero muchos de los aspectos del procedimiento, tradicionalmente sugeridos, son precauciones lógicas adaptadas para reducir las posibles fuentes de error dentro de los procesos de producción de alevines reversados.</a:t>
            </a:r>
          </a:p>
        </p:txBody>
      </p:sp>
      <p:pic>
        <p:nvPicPr>
          <p:cNvPr id="4"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92500" lnSpcReduction="20000"/>
          </a:bodyPr>
          <a:lstStyle/>
          <a:p>
            <a:pPr algn="just">
              <a:defRPr/>
            </a:pPr>
            <a:r>
              <a:rPr lang="es-EC" dirty="0" smtClean="0"/>
              <a:t>Un ejemplo de precaución que eventualmente demostró ser innecesario, fue utilizar durante el periodo de tratamiento un medio de cultivo que no contenga alimento natural. Otras </a:t>
            </a:r>
            <a:r>
              <a:rPr lang="es-EC" dirty="0" err="1" smtClean="0"/>
              <a:t>precaucio-nes</a:t>
            </a:r>
            <a:r>
              <a:rPr lang="es-EC" dirty="0" smtClean="0"/>
              <a:t> de interés que tuvieron eco incluyen: tamaño inicial máximo del pez, tamaño final mínimo del alevín, duración mínima del tratamiento y </a:t>
            </a:r>
            <a:r>
              <a:rPr lang="es-EC" dirty="0" err="1" smtClean="0"/>
              <a:t>fre-cuencia</a:t>
            </a:r>
            <a:r>
              <a:rPr lang="es-EC" dirty="0" smtClean="0"/>
              <a:t> de alimentación. Estudios colaterales se desarrollaron en la ESPOL, con la finalidad de determinar, en forma precisa, los factores ante-</a:t>
            </a:r>
            <a:r>
              <a:rPr lang="es-EC" dirty="0" err="1" smtClean="0"/>
              <a:t>riormente</a:t>
            </a:r>
            <a:r>
              <a:rPr lang="es-EC" dirty="0" smtClean="0"/>
              <a:t> enunciados que tienen importancia práctica en los procesos de reversión química del sexo de tilapia a escala comercial.</a:t>
            </a:r>
          </a:p>
        </p:txBody>
      </p:sp>
      <p:sp>
        <p:nvSpPr>
          <p:cNvPr id="3" name="2 Título"/>
          <p:cNvSpPr>
            <a:spLocks noGrp="1"/>
          </p:cNvSpPr>
          <p:nvPr>
            <p:ph type="title"/>
          </p:nvPr>
        </p:nvSpPr>
        <p:spPr/>
        <p:txBody>
          <a:bodyPr/>
          <a:lstStyle/>
          <a:p>
            <a:pPr>
              <a:defRPr/>
            </a:pPr>
            <a:r>
              <a:rPr lang="es-EC" sz="3200" dirty="0" smtClean="0"/>
              <a:t>7 FACTORES FÍSICOS QUE AFECTAN A LA REVERSIÓN QUÍMICA DEL SEXO</a:t>
            </a:r>
            <a:endParaRPr lang="es-EC" sz="32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77500" lnSpcReduction="20000"/>
          </a:bodyPr>
          <a:lstStyle/>
          <a:p>
            <a:pPr algn="just">
              <a:defRPr/>
            </a:pPr>
            <a:r>
              <a:rPr lang="es-EC" dirty="0" smtClean="0"/>
              <a:t>El sexo en tilapia se define en un estadio final del </a:t>
            </a:r>
            <a:r>
              <a:rPr lang="es-EC" dirty="0" err="1" smtClean="0"/>
              <a:t>desa-rrollo</a:t>
            </a:r>
            <a:r>
              <a:rPr lang="es-EC" dirty="0" smtClean="0"/>
              <a:t> de la </a:t>
            </a:r>
            <a:r>
              <a:rPr lang="es-EC" dirty="0" err="1" smtClean="0"/>
              <a:t>postlarva</a:t>
            </a:r>
            <a:r>
              <a:rPr lang="es-EC" dirty="0" smtClean="0"/>
              <a:t>. La sabiduría tradicional de los cultivadores, sugiere que la reversión química del sexo no debería intentarse en peces que excedan los 11mm de longitud, debido a que los ovarios de la hembra </a:t>
            </a:r>
            <a:r>
              <a:rPr lang="es-EC" dirty="0" err="1" smtClean="0"/>
              <a:t>genéti-camente</a:t>
            </a:r>
            <a:r>
              <a:rPr lang="es-EC" dirty="0" smtClean="0"/>
              <a:t> están ya diferenciados sexualmente, lo que daría como consecuencia, que el tratamiento a realizarse no sea efectivo para la población a revertir. </a:t>
            </a:r>
          </a:p>
          <a:p>
            <a:pPr algn="just">
              <a:defRPr/>
            </a:pPr>
            <a:endParaRPr lang="es-EC" dirty="0" smtClean="0"/>
          </a:p>
          <a:p>
            <a:pPr algn="just">
              <a:defRPr/>
            </a:pPr>
            <a:r>
              <a:rPr lang="es-EC" dirty="0" smtClean="0"/>
              <a:t>Investigaciones efectuadas por la ESPOL, con postlarvas de tamaño entre 7-11mm, no se obtuvo hembras después de los 28 días de tratamiento con dieta hormonal; mientras que, el ensayo realizado en postlarvas de un tamaño inicial de 12-16mm, presentó un 8% de hembras (P&lt; 0,05).</a:t>
            </a:r>
          </a:p>
        </p:txBody>
      </p:sp>
      <p:sp>
        <p:nvSpPr>
          <p:cNvPr id="3" name="2 Título"/>
          <p:cNvSpPr>
            <a:spLocks noGrp="1"/>
          </p:cNvSpPr>
          <p:nvPr>
            <p:ph type="title"/>
          </p:nvPr>
        </p:nvSpPr>
        <p:spPr/>
        <p:txBody>
          <a:bodyPr>
            <a:normAutofit fontScale="90000"/>
          </a:bodyPr>
          <a:lstStyle/>
          <a:p>
            <a:pPr>
              <a:defRPr/>
            </a:pPr>
            <a:r>
              <a:rPr lang="es-EC" dirty="0" smtClean="0"/>
              <a:t>7.1 Tamaño inicial máximo para tratamiento</a:t>
            </a:r>
            <a:endParaRPr lang="es-EC"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lnSpcReduction="10000"/>
          </a:bodyPr>
          <a:lstStyle/>
          <a:p>
            <a:pPr algn="just">
              <a:defRPr/>
            </a:pPr>
            <a:r>
              <a:rPr lang="es-EC" dirty="0" smtClean="0"/>
              <a:t>Parecería lógico que los porcentajes de hembras (tilapias no reversadas) se incrementen o se desvíen hacia los individuos que presentan mayor longitud en los ensayos experimentales realizados. Para establecer la aseveración de los resultados preliminares obtenidos, se diseñó un estudio consecutivo más detallado. Postlarvas que fueron capturadas de una misma unidad de cultivo antes del tratamiento, fueron divididas en cuatro grupos. (Ver tabla #6).</a:t>
            </a:r>
          </a:p>
        </p:txBody>
      </p:sp>
      <p:sp>
        <p:nvSpPr>
          <p:cNvPr id="4" name="2 Título"/>
          <p:cNvSpPr>
            <a:spLocks noGrp="1"/>
          </p:cNvSpPr>
          <p:nvPr>
            <p:ph type="title"/>
          </p:nvPr>
        </p:nvSpPr>
        <p:spPr/>
        <p:txBody>
          <a:bodyPr>
            <a:normAutofit fontScale="90000"/>
          </a:bodyPr>
          <a:lstStyle/>
          <a:p>
            <a:pPr>
              <a:defRPr/>
            </a:pPr>
            <a:r>
              <a:rPr lang="es-EC" dirty="0" smtClean="0"/>
              <a:t>7.1 Tamaño inicial máximo para tratamiento </a:t>
            </a:r>
            <a:r>
              <a:rPr lang="es-EC" sz="1100" b="0" dirty="0" smtClean="0">
                <a:effectLst/>
              </a:rPr>
              <a:t>(cont.)</a:t>
            </a:r>
            <a:endParaRPr lang="es-EC" sz="1100" b="0" dirty="0">
              <a:effectLst/>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lstStyle/>
          <a:p>
            <a:pPr>
              <a:defRPr/>
            </a:pPr>
            <a:r>
              <a:rPr lang="es-EC" sz="2000" b="1" dirty="0" smtClean="0"/>
              <a:t>Tabla #6.</a:t>
            </a:r>
            <a:r>
              <a:rPr lang="es-EC" sz="2000" dirty="0" smtClean="0"/>
              <a:t> Estructuras de tallas de las postlarvas de tilapias.</a:t>
            </a:r>
            <a:endParaRPr lang="es-EC" sz="2000" dirty="0"/>
          </a:p>
        </p:txBody>
      </p:sp>
      <p:pic>
        <p:nvPicPr>
          <p:cNvPr id="149508" name="Picture 2"/>
          <p:cNvPicPr>
            <a:picLocks noChangeAspect="1" noChangeArrowheads="1"/>
          </p:cNvPicPr>
          <p:nvPr/>
        </p:nvPicPr>
        <p:blipFill>
          <a:blip r:embed="rId2"/>
          <a:srcRect l="36719" t="30208" r="35156" b="56250"/>
          <a:stretch>
            <a:fillRect/>
          </a:stretch>
        </p:blipFill>
        <p:spPr bwMode="auto">
          <a:xfrm>
            <a:off x="2667000" y="2971800"/>
            <a:ext cx="3346450" cy="1208088"/>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85000" lnSpcReduction="20000"/>
          </a:bodyPr>
          <a:lstStyle/>
          <a:p>
            <a:pPr algn="just">
              <a:defRPr/>
            </a:pPr>
            <a:r>
              <a:rPr lang="es-EC" dirty="0" smtClean="0"/>
              <a:t>En los ensayos experimentales se suministró por 28 días la dieta con la hormona. Al finalizar los estudios, los resultados establecieron, que los grupos con las estructuras de tallas entre 7-11 y 12-13mm fueron sexualmente revertidos en forma exitosa.</a:t>
            </a:r>
          </a:p>
          <a:p>
            <a:pPr algn="just">
              <a:defRPr/>
            </a:pPr>
            <a:endParaRPr lang="es-EC" dirty="0" smtClean="0"/>
          </a:p>
          <a:p>
            <a:pPr algn="just">
              <a:defRPr/>
            </a:pPr>
            <a:r>
              <a:rPr lang="es-EC" dirty="0" smtClean="0"/>
              <a:t>El tratamiento con estructura de talla entre 14-15mm, presentó un 7% de hembras (2% adicional al número normal). Este incremento fue ligeramente significativo (P&lt;0.20), pero de escaso impacto práctico, especialmente si el grupo de esta estructura es una pequeña fracción del número de postlarvas en una determinada población de peces a ser tratadas con la dosis hormonal.</a:t>
            </a:r>
          </a:p>
        </p:txBody>
      </p:sp>
      <p:sp>
        <p:nvSpPr>
          <p:cNvPr id="4" name="2 Título"/>
          <p:cNvSpPr>
            <a:spLocks noGrp="1"/>
          </p:cNvSpPr>
          <p:nvPr>
            <p:ph type="title"/>
          </p:nvPr>
        </p:nvSpPr>
        <p:spPr/>
        <p:txBody>
          <a:bodyPr>
            <a:normAutofit fontScale="90000"/>
          </a:bodyPr>
          <a:lstStyle/>
          <a:p>
            <a:pPr>
              <a:defRPr/>
            </a:pPr>
            <a:r>
              <a:rPr lang="es-EC" dirty="0" smtClean="0"/>
              <a:t>7.1 Tamaño inicial máximo para tratamiento </a:t>
            </a:r>
            <a:r>
              <a:rPr lang="es-EC" sz="1100" b="0" dirty="0" smtClean="0">
                <a:effectLst/>
              </a:rPr>
              <a:t>(cont.)</a:t>
            </a:r>
            <a:endParaRPr lang="es-EC" sz="1100" b="0" dirty="0">
              <a:effectLst/>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77500" lnSpcReduction="20000"/>
          </a:bodyPr>
          <a:lstStyle/>
          <a:p>
            <a:pPr algn="just">
              <a:defRPr/>
            </a:pPr>
            <a:r>
              <a:rPr lang="es-EC" dirty="0" smtClean="0"/>
              <a:t>Dentro del grupo de 16-17mm, la frecuencia de hembras aumentó a un 13%, cifra inaceptable para iniciar los procesos de reversión sexual por el alto porcentaje de hembras presente en el cultivo </a:t>
            </a:r>
            <a:r>
              <a:rPr lang="es-EC" dirty="0" err="1" smtClean="0"/>
              <a:t>monosexual</a:t>
            </a:r>
            <a:r>
              <a:rPr lang="es-EC" dirty="0" smtClean="0"/>
              <a:t>. Es notable que aproximadamente  el 75% de las  hembras genotípicas se convirtieron fenotípicamente en machos cuando el tratamiento fue de 16-17mm.</a:t>
            </a:r>
          </a:p>
          <a:p>
            <a:pPr algn="just">
              <a:defRPr/>
            </a:pPr>
            <a:endParaRPr lang="es-EC" dirty="0" smtClean="0"/>
          </a:p>
          <a:p>
            <a:pPr algn="just">
              <a:defRPr/>
            </a:pPr>
            <a:r>
              <a:rPr lang="es-EC" dirty="0" smtClean="0"/>
              <a:t>Se concluyó, en general, que idealmente las postlarvas seleccionadas deberían empezar el tratamiento a los 13mm o menos; pero, postlarvas de 14 y 15mm pueden incluirse siempre y cuando éstas no excedan del 10% del número total de la población seleccionada para los procesos de reversión química del sexo (Gráfico #5).</a:t>
            </a:r>
          </a:p>
        </p:txBody>
      </p:sp>
      <p:sp>
        <p:nvSpPr>
          <p:cNvPr id="4" name="2 Título"/>
          <p:cNvSpPr>
            <a:spLocks noGrp="1"/>
          </p:cNvSpPr>
          <p:nvPr>
            <p:ph type="title"/>
          </p:nvPr>
        </p:nvSpPr>
        <p:spPr/>
        <p:txBody>
          <a:bodyPr>
            <a:normAutofit fontScale="90000"/>
          </a:bodyPr>
          <a:lstStyle/>
          <a:p>
            <a:pPr>
              <a:defRPr/>
            </a:pPr>
            <a:r>
              <a:rPr lang="es-EC" dirty="0" smtClean="0"/>
              <a:t>7.1 Tamaño inicial máximo para tratamiento </a:t>
            </a:r>
            <a:r>
              <a:rPr lang="es-EC" sz="1100" b="0" dirty="0" smtClean="0">
                <a:effectLst/>
              </a:rPr>
              <a:t>(cont.)</a:t>
            </a:r>
            <a:endParaRPr lang="es-EC" sz="1100" b="0" dirty="0">
              <a:effectLst/>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2000" b="1" dirty="0" smtClean="0"/>
              <a:t>Gráfico #5.</a:t>
            </a:r>
            <a:r>
              <a:rPr lang="es-EC" sz="2000" dirty="0" smtClean="0"/>
              <a:t> Porcentaje de machos y de hembras fenotípicas en función del tamaño inicial para el tratamiento de reversión química del sexo. (Tomado de </a:t>
            </a:r>
            <a:r>
              <a:rPr lang="es-EC" sz="2000" dirty="0" err="1" smtClean="0"/>
              <a:t>Popma</a:t>
            </a:r>
            <a:r>
              <a:rPr lang="es-EC" sz="2000" dirty="0" smtClean="0"/>
              <a:t>, T., 1.987).</a:t>
            </a:r>
            <a:endParaRPr lang="es-EC" sz="2000" dirty="0"/>
          </a:p>
        </p:txBody>
      </p:sp>
      <p:sp>
        <p:nvSpPr>
          <p:cNvPr id="112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1266" name="Object 1"/>
          <p:cNvGraphicFramePr>
            <a:graphicFrameLocks noChangeAspect="1"/>
          </p:cNvGraphicFramePr>
          <p:nvPr/>
        </p:nvGraphicFramePr>
        <p:xfrm>
          <a:off x="2743200" y="304800"/>
          <a:ext cx="3473450" cy="4370388"/>
        </p:xfrm>
        <a:graphic>
          <a:graphicData uri="http://schemas.openxmlformats.org/presentationml/2006/ole">
            <p:oleObj spid="_x0000_s11266" name="AutoCAD Drawing" r:id="rId3" imgW="9058275" imgH="4286250" progId="AutoCAD.Drawing.16">
              <p:embed/>
            </p:oleObj>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70000" lnSpcReduction="20000"/>
          </a:bodyPr>
          <a:lstStyle/>
          <a:p>
            <a:pPr algn="just">
              <a:defRPr/>
            </a:pPr>
            <a:r>
              <a:rPr lang="es-EC" dirty="0" smtClean="0"/>
              <a:t>Todas las especies de tilapia son conocidas por su madurez sexual temprana. La especie de tilapia más común, </a:t>
            </a:r>
            <a:r>
              <a:rPr lang="es-EC" i="1" dirty="0" err="1" smtClean="0"/>
              <a:t>Oreochromis</a:t>
            </a:r>
            <a:r>
              <a:rPr lang="es-EC" i="1" dirty="0" smtClean="0"/>
              <a:t> </a:t>
            </a:r>
            <a:r>
              <a:rPr lang="es-EC" i="1" dirty="0" err="1" smtClean="0"/>
              <a:t>niloticus</a:t>
            </a:r>
            <a:r>
              <a:rPr lang="es-EC" i="1" dirty="0" smtClean="0"/>
              <a:t>, </a:t>
            </a:r>
            <a:r>
              <a:rPr lang="es-EC" dirty="0" smtClean="0"/>
              <a:t>alcanzan su madurez sexual entre 30-40g. En condiciones ambientales las tilapias pueden crecer 30-40g en un intervalo de 2-4 meses (</a:t>
            </a:r>
            <a:r>
              <a:rPr lang="es-EC" dirty="0" err="1" smtClean="0"/>
              <a:t>Arul</a:t>
            </a:r>
            <a:r>
              <a:rPr lang="es-EC" dirty="0" smtClean="0"/>
              <a:t> </a:t>
            </a:r>
            <a:r>
              <a:rPr lang="es-EC" dirty="0" err="1" smtClean="0"/>
              <a:t>Suresh</a:t>
            </a:r>
            <a:r>
              <a:rPr lang="es-EC" dirty="0" smtClean="0"/>
              <a:t>, 2.000). </a:t>
            </a:r>
          </a:p>
          <a:p>
            <a:pPr algn="just">
              <a:defRPr/>
            </a:pPr>
            <a:endParaRPr lang="es-EC" dirty="0" smtClean="0"/>
          </a:p>
          <a:p>
            <a:pPr algn="just">
              <a:defRPr/>
            </a:pPr>
            <a:r>
              <a:rPr lang="es-EC" dirty="0" smtClean="0"/>
              <a:t>Los aportes de la energía alimentaria, en virtud de sus requerimientos nutricionales en su ciclo de vida, no se limitan sólo al crecimiento o a la simple producción de gametos, sino también, al desarrollo de los caracteres sexuales secundarios, desarrollo gonadal, comportamientos reproductivos, incubación bucal, protección de las larvas; lo que significa gastos de energía suplementaria. Por tal razón, las hembras por su precocidad reproductiva alcanzan una menor longitud en comparación con los machos.</a:t>
            </a:r>
          </a:p>
        </p:txBody>
      </p:sp>
      <p:sp>
        <p:nvSpPr>
          <p:cNvPr id="3" name="2 Título"/>
          <p:cNvSpPr>
            <a:spLocks noGrp="1"/>
          </p:cNvSpPr>
          <p:nvPr>
            <p:ph type="title"/>
          </p:nvPr>
        </p:nvSpPr>
        <p:spPr/>
        <p:txBody>
          <a:bodyPr>
            <a:normAutofit fontScale="90000"/>
          </a:bodyPr>
          <a:lstStyle/>
          <a:p>
            <a:pPr>
              <a:defRPr/>
            </a:pPr>
            <a:r>
              <a:rPr lang="es-EC" dirty="0" smtClean="0"/>
              <a:t>7.2 Tamaño final mínimo post tratamiento</a:t>
            </a:r>
            <a:endParaRPr lang="es-EC"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70000" lnSpcReduction="20000"/>
          </a:bodyPr>
          <a:lstStyle/>
          <a:p>
            <a:pPr algn="just">
              <a:defRPr/>
            </a:pPr>
            <a:r>
              <a:rPr lang="es-EC" dirty="0" smtClean="0"/>
              <a:t>Para que el proceso de la reversión sexual sea efectivo, el tratamiento hormonal debe continuar hasta que el tejido gonadal de las postlarvas se haya diferenciado en testículos. Por lo tanto, parece lógico que después del tratamiento de la reversión química del sexo, las hembras sean aquellas que estén entre los peces más pequeños por no haber alcanzado un tamaño mínimo de desarrollo.</a:t>
            </a:r>
          </a:p>
          <a:p>
            <a:pPr algn="just">
              <a:defRPr/>
            </a:pPr>
            <a:endParaRPr lang="es-EC" dirty="0" smtClean="0"/>
          </a:p>
          <a:p>
            <a:pPr algn="just">
              <a:defRPr/>
            </a:pPr>
            <a:r>
              <a:rPr lang="es-EC" dirty="0" smtClean="0"/>
              <a:t>En dos ensayos preliminares efectuados en la ESPOL, cada uno ocasionó una reversión sexual global del 98% de machos, los análisis de los tejidos gonadales de los peces sacrificados fueron examinados en base al tamaño final de los alevines. Los resultados de las gónadas examinadas obtenidas de ejemplares menores que 18mm de longitud, proporcionaron solamente el 1% de hembras; en el segundo grupo, con longitudes entre 12 a 17mm (P&lt;0.05),  proporcionaron del  5 al 7%  de hembras.</a:t>
            </a:r>
          </a:p>
        </p:txBody>
      </p:sp>
      <p:sp>
        <p:nvSpPr>
          <p:cNvPr id="4" name="2 Título"/>
          <p:cNvSpPr>
            <a:spLocks noGrp="1"/>
          </p:cNvSpPr>
          <p:nvPr>
            <p:ph type="title"/>
          </p:nvPr>
        </p:nvSpPr>
        <p:spPr/>
        <p:txBody>
          <a:bodyPr>
            <a:normAutofit fontScale="90000"/>
          </a:bodyPr>
          <a:lstStyle/>
          <a:p>
            <a:pPr>
              <a:defRPr/>
            </a:pPr>
            <a:r>
              <a:rPr lang="es-EC" dirty="0" smtClean="0"/>
              <a:t>7.2 Tamaño final mínimo post tratamiento </a:t>
            </a:r>
            <a:r>
              <a:rPr lang="es-EC" sz="1100" b="0" dirty="0" smtClean="0">
                <a:effectLst/>
              </a:rPr>
              <a:t>(cont.)</a:t>
            </a:r>
            <a:endParaRPr lang="es-EC" sz="1100" b="0"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texto"/>
          <p:cNvSpPr>
            <a:spLocks noGrp="1"/>
          </p:cNvSpPr>
          <p:nvPr>
            <p:ph type="body" sz="half" idx="2"/>
          </p:nvPr>
        </p:nvSpPr>
        <p:spPr>
          <a:xfrm>
            <a:off x="1141413" y="5443538"/>
            <a:ext cx="7162800" cy="647700"/>
          </a:xfrm>
        </p:spPr>
        <p:txBody>
          <a:bodyPr/>
          <a:lstStyle/>
          <a:p>
            <a:pPr marR="0" eaLnBrk="1" hangingPunct="1"/>
            <a:r>
              <a:rPr lang="es-EC" smtClean="0"/>
              <a:t>Fotografía: Jonathan Castro</a:t>
            </a:r>
          </a:p>
        </p:txBody>
      </p:sp>
      <p:pic>
        <p:nvPicPr>
          <p:cNvPr id="5" name="4 Marcador de contenido" descr="D:\1-18-2008 Acuicultura Agua Dulce II\DSC02547.JPG"/>
          <p:cNvPicPr>
            <a:picLocks noGrp="1" noChangeAspect="1"/>
          </p:cNvPicPr>
          <p:nvPr>
            <p:ph type="pic" idx="1"/>
          </p:nvPr>
        </p:nvPicPr>
        <p:blipFill>
          <a:blip r:embed="rId2" cstate="print"/>
          <a:srcRect t="12281" b="12281"/>
          <a:stretch>
            <a:fillRect/>
          </a:stretch>
        </p:blipFill>
        <p:spPr>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Título"/>
          <p:cNvSpPr>
            <a:spLocks noGrp="1"/>
          </p:cNvSpPr>
          <p:nvPr>
            <p:ph type="title"/>
          </p:nvPr>
        </p:nvSpPr>
        <p:spPr/>
        <p:txBody>
          <a:bodyPr>
            <a:normAutofit fontScale="90000"/>
          </a:bodyPr>
          <a:lstStyle/>
          <a:p>
            <a:pPr eaLnBrk="1" fontAlgn="auto" hangingPunct="1">
              <a:spcAft>
                <a:spcPts val="0"/>
              </a:spcAft>
              <a:defRPr/>
            </a:pPr>
            <a:r>
              <a:rPr lang="es-EC" b="1" dirty="0" smtClean="0">
                <a:solidFill>
                  <a:schemeClr val="tx1">
                    <a:lumMod val="95000"/>
                  </a:schemeClr>
                </a:solidFill>
              </a:rPr>
              <a:t>Foto #2.</a:t>
            </a:r>
            <a:r>
              <a:rPr lang="es-EC" dirty="0" smtClean="0">
                <a:solidFill>
                  <a:schemeClr val="tx1">
                    <a:lumMod val="95000"/>
                  </a:schemeClr>
                </a:solidFill>
              </a:rPr>
              <a:t> Ejemplar de </a:t>
            </a:r>
            <a:r>
              <a:rPr lang="es-EC" i="1" dirty="0" err="1" smtClean="0">
                <a:solidFill>
                  <a:schemeClr val="tx1">
                    <a:lumMod val="95000"/>
                  </a:schemeClr>
                </a:solidFill>
              </a:rPr>
              <a:t>Oreochromis</a:t>
            </a:r>
            <a:r>
              <a:rPr lang="es-EC" i="1" dirty="0" smtClean="0">
                <a:solidFill>
                  <a:schemeClr val="tx1">
                    <a:lumMod val="95000"/>
                  </a:schemeClr>
                </a:solidFill>
              </a:rPr>
              <a:t> sp</a:t>
            </a:r>
            <a:r>
              <a:rPr lang="es-EC" dirty="0" smtClean="0">
                <a:solidFill>
                  <a:schemeClr val="tx1">
                    <a:lumMod val="95000"/>
                  </a:schemeClr>
                </a:solidFill>
              </a:rPr>
              <a:t>. </a:t>
            </a:r>
            <a:r>
              <a:rPr lang="es-EC" b="1" dirty="0" smtClean="0"/>
              <a:t/>
            </a:r>
            <a:br>
              <a:rPr lang="es-EC" b="1" dirty="0" smtClean="0"/>
            </a:br>
            <a:endParaRPr lang="es-EC"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contenido"/>
          <p:cNvSpPr>
            <a:spLocks noGrp="1"/>
          </p:cNvSpPr>
          <p:nvPr>
            <p:ph idx="1"/>
          </p:nvPr>
        </p:nvSpPr>
        <p:spPr/>
        <p:txBody>
          <a:bodyPr/>
          <a:lstStyle/>
          <a:p>
            <a:pPr algn="just"/>
            <a:r>
              <a:rPr lang="es-EC" smtClean="0"/>
              <a:t>Para definir con mayor precisión la impor-tancia de la longitud final post tratamiento, en un ensayo subsiguiente, se suministró por 4 semanas alimento con hormona a postlar-vas, las cuales se dividieron en tres grupos. (Ver tabla #7).</a:t>
            </a:r>
          </a:p>
        </p:txBody>
      </p:sp>
      <p:pic>
        <p:nvPicPr>
          <p:cNvPr id="154627" name="Picture 2"/>
          <p:cNvPicPr>
            <a:picLocks noChangeAspect="1" noChangeArrowheads="1"/>
          </p:cNvPicPr>
          <p:nvPr/>
        </p:nvPicPr>
        <p:blipFill>
          <a:blip r:embed="rId2"/>
          <a:srcRect l="36719" t="41667" r="35156" b="42708"/>
          <a:stretch>
            <a:fillRect/>
          </a:stretch>
        </p:blipFill>
        <p:spPr bwMode="auto">
          <a:xfrm>
            <a:off x="2743200" y="4343400"/>
            <a:ext cx="4114800" cy="1714500"/>
          </a:xfrm>
          <a:prstGeom prst="rect">
            <a:avLst/>
          </a:prstGeom>
          <a:noFill/>
          <a:ln w="9525">
            <a:noFill/>
            <a:miter lim="800000"/>
            <a:headEnd/>
            <a:tailEnd/>
          </a:ln>
        </p:spPr>
      </p:pic>
      <p:sp>
        <p:nvSpPr>
          <p:cNvPr id="5" name="2 Título"/>
          <p:cNvSpPr>
            <a:spLocks noGrp="1"/>
          </p:cNvSpPr>
          <p:nvPr>
            <p:ph type="title"/>
          </p:nvPr>
        </p:nvSpPr>
        <p:spPr/>
        <p:txBody>
          <a:bodyPr>
            <a:normAutofit fontScale="90000"/>
          </a:bodyPr>
          <a:lstStyle/>
          <a:p>
            <a:pPr>
              <a:defRPr/>
            </a:pPr>
            <a:r>
              <a:rPr lang="es-EC" dirty="0" smtClean="0"/>
              <a:t>7.2 Tamaño final mínimo post tratamiento </a:t>
            </a:r>
            <a:r>
              <a:rPr lang="es-EC" sz="1100" b="0" dirty="0" smtClean="0">
                <a:effectLst/>
              </a:rPr>
              <a:t>(cont.)</a:t>
            </a:r>
            <a:endParaRPr lang="es-EC" sz="1100" b="0" dirty="0">
              <a:effectLst/>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70000" lnSpcReduction="20000"/>
          </a:bodyPr>
          <a:lstStyle/>
          <a:p>
            <a:pPr algn="just">
              <a:defRPr/>
            </a:pPr>
            <a:r>
              <a:rPr lang="es-EC" dirty="0" smtClean="0"/>
              <a:t>Los resultados del estudio de diferenciación de las gónadas, mostraron que solamente los grupos más pequeños, con longitudes finales entre 11 y 13mm o menor, obtuvieron un porcentaje significativamente mayor de hembras; es decir, un 23%. El grupo #2, entre 14 a 16mm, presentó 2% adicional en relación al porcentaje mínimo requerido, que es de 95% para poder revertir en forma exitosa una determinada población.</a:t>
            </a:r>
          </a:p>
          <a:p>
            <a:pPr algn="just">
              <a:defRPr/>
            </a:pPr>
            <a:endParaRPr lang="es-EC" dirty="0" smtClean="0"/>
          </a:p>
          <a:p>
            <a:pPr algn="just">
              <a:defRPr/>
            </a:pPr>
            <a:r>
              <a:rPr lang="es-EC" dirty="0" smtClean="0"/>
              <a:t>Concluimos que, la eficacia del tratamiento de reversión, en condiciones de abundante alimento natural, debería ponerse en duda si se obtiene longitudes menores o iguales a 13mm después de cuatro semanas de tratamiento con la dieta hormonal. En este caso, los individuos más pequeños deberían ser separados de la población, clasificándolos a través de una malla de 3,2mm. El tratamiento hormonal de los individuos más pequeños debería expandirse durante una semana más. (Gráfico #6).</a:t>
            </a:r>
          </a:p>
        </p:txBody>
      </p:sp>
      <p:sp>
        <p:nvSpPr>
          <p:cNvPr id="5" name="2 Título"/>
          <p:cNvSpPr>
            <a:spLocks noGrp="1"/>
          </p:cNvSpPr>
          <p:nvPr>
            <p:ph type="title"/>
          </p:nvPr>
        </p:nvSpPr>
        <p:spPr/>
        <p:txBody>
          <a:bodyPr>
            <a:normAutofit fontScale="90000"/>
          </a:bodyPr>
          <a:lstStyle/>
          <a:p>
            <a:pPr>
              <a:defRPr/>
            </a:pPr>
            <a:r>
              <a:rPr lang="es-EC" dirty="0" smtClean="0"/>
              <a:t>7.2 Tamaño final mínimo post tratamiento </a:t>
            </a:r>
            <a:r>
              <a:rPr lang="es-EC" sz="1100" b="0" dirty="0" smtClean="0">
                <a:effectLst/>
              </a:rPr>
              <a:t>(cont.)</a:t>
            </a:r>
            <a:endParaRPr lang="es-EC" sz="1100" b="0" dirty="0">
              <a:effectLst/>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Marcador de texto"/>
          <p:cNvSpPr>
            <a:spLocks noGrp="1"/>
          </p:cNvSpPr>
          <p:nvPr>
            <p:ph type="body" sz="half" idx="2"/>
          </p:nvPr>
        </p:nvSpPr>
        <p:spPr>
          <a:xfrm>
            <a:off x="1141413" y="5443538"/>
            <a:ext cx="7162800" cy="647700"/>
          </a:xfrm>
        </p:spPr>
        <p:txBody>
          <a:bodyPr/>
          <a:lstStyle/>
          <a:p>
            <a:pPr marR="0"/>
            <a:endParaRPr lang="es-EC" smtClean="0"/>
          </a:p>
          <a:p>
            <a:pPr marR="0"/>
            <a:endParaRPr lang="es-EC" smtClean="0"/>
          </a:p>
          <a:p>
            <a:pPr marR="0"/>
            <a:r>
              <a:rPr lang="es-EC" smtClean="0"/>
              <a:t>(Tomado de Popma T., 1.987).</a:t>
            </a:r>
          </a:p>
        </p:txBody>
      </p:sp>
      <p:sp>
        <p:nvSpPr>
          <p:cNvPr id="4" name="3 Título"/>
          <p:cNvSpPr>
            <a:spLocks noGrp="1"/>
          </p:cNvSpPr>
          <p:nvPr>
            <p:ph type="title"/>
          </p:nvPr>
        </p:nvSpPr>
        <p:spPr/>
        <p:txBody>
          <a:bodyPr>
            <a:noAutofit/>
          </a:bodyPr>
          <a:lstStyle/>
          <a:p>
            <a:pPr>
              <a:defRPr/>
            </a:pPr>
            <a:r>
              <a:rPr lang="es-EC" sz="2000" b="1" dirty="0" smtClean="0"/>
              <a:t>Gráfico #6.</a:t>
            </a:r>
            <a:r>
              <a:rPr lang="es-EC" sz="2000" dirty="0" smtClean="0"/>
              <a:t> Porcentaje de machos y hembras fenotípicas en función del tamaño final, después del tratamiento de la reversión química del sexo</a:t>
            </a:r>
            <a:endParaRPr lang="es-EC" sz="2000" dirty="0"/>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2290" name="Object 1"/>
          <p:cNvGraphicFramePr>
            <a:graphicFrameLocks noChangeAspect="1"/>
          </p:cNvGraphicFramePr>
          <p:nvPr/>
        </p:nvGraphicFramePr>
        <p:xfrm>
          <a:off x="2820988" y="309563"/>
          <a:ext cx="3016250" cy="4170362"/>
        </p:xfrm>
        <a:graphic>
          <a:graphicData uri="http://schemas.openxmlformats.org/presentationml/2006/ole">
            <p:oleObj spid="_x0000_s12290" name="AutoCAD Drawing" r:id="rId3" imgW="9058275" imgH="4286250" progId="AutoCAD.Drawing.16">
              <p:embed/>
            </p:oleObj>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156675" name="1 Marcador de contenido"/>
          <p:cNvSpPr>
            <a:spLocks noGrp="1"/>
          </p:cNvSpPr>
          <p:nvPr>
            <p:ph idx="1"/>
          </p:nvPr>
        </p:nvSpPr>
        <p:spPr/>
        <p:txBody>
          <a:bodyPr/>
          <a:lstStyle/>
          <a:p>
            <a:r>
              <a:rPr lang="es-EC" smtClean="0"/>
              <a:t>Parte de la población de los individuos más pequeños (conteniendo 7% hembras) continuaron con el tratamiento hasta que todos alcanzaron una longitud mínima de 17mm. El resultado fue un valor final de solamente el 1% de hembras fenotípicas  (P&lt;0.01)  (Gráfico #7).</a:t>
            </a:r>
          </a:p>
        </p:txBody>
      </p:sp>
      <p:sp>
        <p:nvSpPr>
          <p:cNvPr id="4" name="2 Título"/>
          <p:cNvSpPr>
            <a:spLocks noGrp="1"/>
          </p:cNvSpPr>
          <p:nvPr>
            <p:ph type="title"/>
          </p:nvPr>
        </p:nvSpPr>
        <p:spPr/>
        <p:txBody>
          <a:bodyPr>
            <a:normAutofit fontScale="90000"/>
          </a:bodyPr>
          <a:lstStyle/>
          <a:p>
            <a:pPr>
              <a:defRPr/>
            </a:pPr>
            <a:r>
              <a:rPr lang="es-EC" dirty="0" smtClean="0"/>
              <a:t>7.2 Tamaño final mínimo post tratamiento </a:t>
            </a:r>
            <a:r>
              <a:rPr lang="es-EC" sz="1100" b="0" dirty="0" smtClean="0">
                <a:effectLst/>
              </a:rPr>
              <a:t>(cont.)</a:t>
            </a:r>
            <a:endParaRPr lang="es-EC" sz="1100" b="0" dirty="0">
              <a:effectLst/>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1 Marcador de texto"/>
          <p:cNvSpPr>
            <a:spLocks noGrp="1"/>
          </p:cNvSpPr>
          <p:nvPr>
            <p:ph type="body" sz="half" idx="2"/>
          </p:nvPr>
        </p:nvSpPr>
        <p:spPr>
          <a:xfrm>
            <a:off x="1141413" y="5443538"/>
            <a:ext cx="7162800" cy="647700"/>
          </a:xfrm>
        </p:spPr>
        <p:txBody>
          <a:bodyPr/>
          <a:lstStyle/>
          <a:p>
            <a:pPr marR="0"/>
            <a:endParaRPr lang="es-EC" smtClean="0"/>
          </a:p>
          <a:p>
            <a:pPr marR="0"/>
            <a:r>
              <a:rPr lang="es-EC" smtClean="0"/>
              <a:t>(Tomado de Popma T., 1.987).</a:t>
            </a:r>
          </a:p>
        </p:txBody>
      </p:sp>
      <p:sp>
        <p:nvSpPr>
          <p:cNvPr id="4" name="3 Título"/>
          <p:cNvSpPr>
            <a:spLocks noGrp="1"/>
          </p:cNvSpPr>
          <p:nvPr>
            <p:ph type="title"/>
          </p:nvPr>
        </p:nvSpPr>
        <p:spPr/>
        <p:txBody>
          <a:bodyPr>
            <a:noAutofit/>
          </a:bodyPr>
          <a:lstStyle/>
          <a:p>
            <a:pPr>
              <a:defRPr/>
            </a:pPr>
            <a:r>
              <a:rPr lang="es-EC" sz="1400" b="1" dirty="0" smtClean="0"/>
              <a:t>Gráfico #7.</a:t>
            </a:r>
            <a:r>
              <a:rPr lang="es-EC" sz="1400" dirty="0" smtClean="0"/>
              <a:t> Porcentaje de machos y hembras fenotípicas. Efecto de la longitud final (final tratamiento) en la eficiencia de la reversión química. Se puede notar la influencia del tiempo sobre la longitud y su reflejo en el incremento del porcentaje de machos</a:t>
            </a:r>
            <a:endParaRPr lang="es-EC" sz="1400" dirty="0"/>
          </a:p>
        </p:txBody>
      </p:sp>
      <p:sp>
        <p:nvSpPr>
          <p:cNvPr id="133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3314" name="Object 1"/>
          <p:cNvGraphicFramePr>
            <a:graphicFrameLocks noChangeAspect="1"/>
          </p:cNvGraphicFramePr>
          <p:nvPr/>
        </p:nvGraphicFramePr>
        <p:xfrm>
          <a:off x="2206625" y="381000"/>
          <a:ext cx="4113213" cy="4183063"/>
        </p:xfrm>
        <a:graphic>
          <a:graphicData uri="http://schemas.openxmlformats.org/presentationml/2006/ole">
            <p:oleObj spid="_x0000_s13314" name="AutoCAD Drawing" r:id="rId3" imgW="9058275" imgH="4286250" progId="AutoCAD.Drawing.16">
              <p:embed/>
            </p:oleObj>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156674" name="1 Marcador de contenido"/>
          <p:cNvSpPr>
            <a:spLocks noGrp="1"/>
          </p:cNvSpPr>
          <p:nvPr>
            <p:ph idx="1"/>
          </p:nvPr>
        </p:nvSpPr>
        <p:spPr/>
        <p:txBody>
          <a:bodyPr>
            <a:normAutofit fontScale="70000" lnSpcReduction="20000"/>
          </a:bodyPr>
          <a:lstStyle/>
          <a:p>
            <a:pPr algn="just">
              <a:defRPr/>
            </a:pPr>
            <a:r>
              <a:rPr lang="es-EC" dirty="0" smtClean="0"/>
              <a:t>El análisis estadístico de los ensayos sugiere, que a pesar de que la reversión del sexo puede estar completa después de 21 días de tratamiento, la tasa promedio de éxito se mejora extendiendo el procedimiento a un mínimo de 25 días.</a:t>
            </a:r>
          </a:p>
          <a:p>
            <a:pPr algn="just">
              <a:defRPr/>
            </a:pPr>
            <a:endParaRPr lang="es-EC" dirty="0" smtClean="0"/>
          </a:p>
          <a:p>
            <a:pPr algn="just">
              <a:defRPr/>
            </a:pPr>
            <a:r>
              <a:rPr lang="es-EC" dirty="0" smtClean="0"/>
              <a:t>En dos de seis ensayos, 99% de los peces resultaron machos fenotípicamente después de 21 días de tratamiento, pero la tasa promedio de éxito para este grupo fue solamente 95% machos. En 2 ensayos de tratamiento, con duración de 25 a 28 días, la frecuencia promedio de machos fenotípicos se incrementó a más del 98% (P&lt;0.05). Cuatro pares de comparaciones entre esos en-sayos sugirieron (P=0.10) que los tratamientos con menos del 95% de machos después de 21 días puede ser mejorado </a:t>
            </a:r>
            <a:r>
              <a:rPr lang="es-EC" dirty="0" err="1" smtClean="0"/>
              <a:t>exten-diendo</a:t>
            </a:r>
            <a:r>
              <a:rPr lang="es-EC" dirty="0" smtClean="0"/>
              <a:t> su tratamiento con hormonas durante una semana. (Gráfico #8).</a:t>
            </a:r>
          </a:p>
        </p:txBody>
      </p:sp>
      <p:sp>
        <p:nvSpPr>
          <p:cNvPr id="3" name="2 Título"/>
          <p:cNvSpPr>
            <a:spLocks noGrp="1"/>
          </p:cNvSpPr>
          <p:nvPr>
            <p:ph type="title"/>
          </p:nvPr>
        </p:nvSpPr>
        <p:spPr/>
        <p:txBody>
          <a:bodyPr>
            <a:normAutofit fontScale="90000"/>
          </a:bodyPr>
          <a:lstStyle/>
          <a:p>
            <a:pPr>
              <a:defRPr/>
            </a:pPr>
            <a:r>
              <a:rPr lang="es-EC" dirty="0" smtClean="0"/>
              <a:t>7.3 Duración mínima del tratamiento</a:t>
            </a:r>
            <a:endParaRPr lang="es-EC"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texto"/>
          <p:cNvSpPr>
            <a:spLocks noGrp="1"/>
          </p:cNvSpPr>
          <p:nvPr>
            <p:ph type="body" sz="half" idx="2"/>
          </p:nvPr>
        </p:nvSpPr>
        <p:spPr>
          <a:xfrm>
            <a:off x="1141413" y="5443538"/>
            <a:ext cx="7162800" cy="647700"/>
          </a:xfrm>
        </p:spPr>
        <p:txBody>
          <a:bodyPr/>
          <a:lstStyle/>
          <a:p>
            <a:pPr marR="0"/>
            <a:endParaRPr lang="es-ES" smtClean="0"/>
          </a:p>
          <a:p>
            <a:pPr marR="0"/>
            <a:r>
              <a:rPr lang="es-EC" smtClean="0"/>
              <a:t>(Tomado de Popma T., 1.987)</a:t>
            </a:r>
          </a:p>
        </p:txBody>
      </p:sp>
      <p:sp>
        <p:nvSpPr>
          <p:cNvPr id="4" name="3 Título"/>
          <p:cNvSpPr>
            <a:spLocks noGrp="1"/>
          </p:cNvSpPr>
          <p:nvPr>
            <p:ph type="title"/>
          </p:nvPr>
        </p:nvSpPr>
        <p:spPr/>
        <p:txBody>
          <a:bodyPr>
            <a:normAutofit fontScale="90000"/>
          </a:bodyPr>
          <a:lstStyle/>
          <a:p>
            <a:pPr>
              <a:defRPr/>
            </a:pPr>
            <a:r>
              <a:rPr lang="es-EC" sz="1300" b="1" dirty="0" smtClean="0"/>
              <a:t>Gráfico #8.</a:t>
            </a:r>
            <a:r>
              <a:rPr lang="es-EC" sz="1300" dirty="0" smtClean="0"/>
              <a:t> Porcentaje de machos fenotípicos de acuerdo con la duración del tratamiento. </a:t>
            </a:r>
            <a:br>
              <a:rPr lang="es-EC" sz="1300" dirty="0" smtClean="0"/>
            </a:br>
            <a:r>
              <a:rPr lang="es-EC" sz="1300" dirty="0" smtClean="0"/>
              <a:t>A: Promedios de todos los ensayos a los 21 y 28 días independientemente. </a:t>
            </a:r>
            <a:br>
              <a:rPr lang="es-EC" sz="1300" dirty="0" smtClean="0"/>
            </a:br>
            <a:r>
              <a:rPr lang="es-EC" sz="1300" dirty="0" smtClean="0"/>
              <a:t>B: Promedios de los resultados de los mismos ensayos (apareados) pero llevados a 28 días. </a:t>
            </a:r>
            <a:br>
              <a:rPr lang="es-EC" sz="1300" dirty="0" smtClean="0"/>
            </a:br>
            <a:r>
              <a:rPr lang="es-EC" sz="1300" dirty="0" smtClean="0"/>
              <a:t>NS = no significativo (150-200 postlarvas/grupo).</a:t>
            </a:r>
            <a:r>
              <a:rPr lang="es-EC" dirty="0" smtClean="0"/>
              <a:t/>
            </a:r>
            <a:br>
              <a:rPr lang="es-EC" dirty="0" smtClean="0"/>
            </a:br>
            <a:endParaRPr lang="es-EC" dirty="0"/>
          </a:p>
        </p:txBody>
      </p:sp>
      <p:pic>
        <p:nvPicPr>
          <p:cNvPr id="158724" name="4 Imagen"/>
          <p:cNvPicPr>
            <a:picLocks noChangeAspect="1"/>
          </p:cNvPicPr>
          <p:nvPr/>
        </p:nvPicPr>
        <p:blipFill>
          <a:blip r:embed="rId2"/>
          <a:srcRect l="34116" t="24103" r="31886" b="11026"/>
          <a:stretch>
            <a:fillRect/>
          </a:stretch>
        </p:blipFill>
        <p:spPr bwMode="auto">
          <a:xfrm>
            <a:off x="2760663" y="152400"/>
            <a:ext cx="3182937" cy="4556125"/>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159747" name="1 Marcador de contenido"/>
          <p:cNvSpPr>
            <a:spLocks noGrp="1"/>
          </p:cNvSpPr>
          <p:nvPr>
            <p:ph idx="1"/>
          </p:nvPr>
        </p:nvSpPr>
        <p:spPr/>
        <p:txBody>
          <a:bodyPr/>
          <a:lstStyle/>
          <a:p>
            <a:pPr algn="just"/>
            <a:r>
              <a:rPr lang="es-EC" smtClean="0"/>
              <a:t>Se concluye tentativamente que, bajo las con-diciones prevalecientes en la estación "El Chame", el alimento tratado con hormona debería ser suministrado por lo menos 25 días, inclusive si los peces hubieran alcanza-do el tamaño normalmente considerado como aceptable.</a:t>
            </a:r>
          </a:p>
        </p:txBody>
      </p:sp>
      <p:sp>
        <p:nvSpPr>
          <p:cNvPr id="4" name="2 Título"/>
          <p:cNvSpPr>
            <a:spLocks noGrp="1"/>
          </p:cNvSpPr>
          <p:nvPr>
            <p:ph type="title"/>
          </p:nvPr>
        </p:nvSpPr>
        <p:spPr/>
        <p:txBody>
          <a:bodyPr>
            <a:normAutofit fontScale="90000"/>
          </a:bodyPr>
          <a:lstStyle/>
          <a:p>
            <a:pPr>
              <a:defRPr/>
            </a:pPr>
            <a:r>
              <a:rPr lang="es-EC" dirty="0" smtClean="0"/>
              <a:t>7.3 Duración mínima del tratamiento </a:t>
            </a:r>
            <a:r>
              <a:rPr lang="es-EC" sz="1100" b="0" dirty="0" smtClean="0">
                <a:effectLst/>
              </a:rPr>
              <a:t>(cont.)</a:t>
            </a:r>
            <a:endParaRPr lang="es-EC" sz="1100" b="0" dirty="0">
              <a:effectLst/>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77500" lnSpcReduction="20000"/>
          </a:bodyPr>
          <a:lstStyle/>
          <a:p>
            <a:pPr algn="just">
              <a:defRPr/>
            </a:pPr>
            <a:r>
              <a:rPr lang="es-EC" dirty="0" smtClean="0"/>
              <a:t>En peces, la maduración y posiblemente también la </a:t>
            </a:r>
            <a:r>
              <a:rPr lang="es-EC" dirty="0" err="1" smtClean="0"/>
              <a:t>elabo</a:t>
            </a:r>
            <a:r>
              <a:rPr lang="es-EC" dirty="0" smtClean="0"/>
              <a:t>-ración de los gametos, requieren la presencia de las </a:t>
            </a:r>
            <a:r>
              <a:rPr lang="es-EC" dirty="0" err="1" smtClean="0"/>
              <a:t>hor</a:t>
            </a:r>
            <a:r>
              <a:rPr lang="es-EC" dirty="0" smtClean="0"/>
              <a:t>-monas sexuales, las cuales son producidas por células especializadas en los ovarios y en los testículos, en niveles determinados, bajo la influencia de la </a:t>
            </a:r>
            <a:r>
              <a:rPr lang="es-EC" dirty="0" err="1" smtClean="0"/>
              <a:t>gonadotropina</a:t>
            </a:r>
            <a:r>
              <a:rPr lang="es-EC" dirty="0" smtClean="0"/>
              <a:t>, pro-</a:t>
            </a:r>
            <a:r>
              <a:rPr lang="es-EC" dirty="0" err="1" smtClean="0"/>
              <a:t>veniente</a:t>
            </a:r>
            <a:r>
              <a:rPr lang="es-EC" dirty="0" smtClean="0"/>
              <a:t> de la hipófisis (</a:t>
            </a:r>
            <a:r>
              <a:rPr lang="es-EC" dirty="0" err="1" smtClean="0"/>
              <a:t>Lagler</a:t>
            </a:r>
            <a:r>
              <a:rPr lang="es-EC" dirty="0" smtClean="0"/>
              <a:t> </a:t>
            </a:r>
            <a:r>
              <a:rPr lang="es-EC" i="1" dirty="0" smtClean="0"/>
              <a:t>et al.</a:t>
            </a:r>
            <a:r>
              <a:rPr lang="es-EC" dirty="0" smtClean="0"/>
              <a:t>, 1.984).</a:t>
            </a:r>
          </a:p>
          <a:p>
            <a:pPr algn="just">
              <a:defRPr/>
            </a:pPr>
            <a:endParaRPr lang="es-EC" dirty="0" smtClean="0"/>
          </a:p>
          <a:p>
            <a:pPr algn="just">
              <a:defRPr/>
            </a:pPr>
            <a:r>
              <a:rPr lang="es-EC" dirty="0" smtClean="0"/>
              <a:t>En el caso del género </a:t>
            </a:r>
            <a:r>
              <a:rPr lang="es-EC" dirty="0" err="1" smtClean="0"/>
              <a:t>Oreochromis</a:t>
            </a:r>
            <a:r>
              <a:rPr lang="es-EC" dirty="0" smtClean="0"/>
              <a:t>, que nacen </a:t>
            </a:r>
            <a:r>
              <a:rPr lang="es-EC" dirty="0" err="1" smtClean="0"/>
              <a:t>indiferen</a:t>
            </a:r>
            <a:r>
              <a:rPr lang="es-EC" dirty="0" smtClean="0"/>
              <a:t>-ciados fenotípicamente, necesitan, a lo largo de su </a:t>
            </a:r>
            <a:r>
              <a:rPr lang="es-EC" dirty="0" err="1" smtClean="0"/>
              <a:t>desa-rrollo</a:t>
            </a:r>
            <a:r>
              <a:rPr lang="es-EC" dirty="0" smtClean="0"/>
              <a:t> gonadal, pequeñas cantidades de hormonas que son suministradas por glándulas específicas, las mismas que estimulan el desarrollo gonadal; y que se encuentran en forma constante en la sangre, hasta la inducción de </a:t>
            </a:r>
            <a:r>
              <a:rPr lang="es-EC" dirty="0" err="1" smtClean="0"/>
              <a:t>nue</a:t>
            </a:r>
            <a:r>
              <a:rPr lang="es-EC" dirty="0" smtClean="0"/>
              <a:t>-vos estímulos que provoquen liberación de otras </a:t>
            </a:r>
            <a:r>
              <a:rPr lang="es-EC" dirty="0" err="1" smtClean="0"/>
              <a:t>hormo-nas</a:t>
            </a:r>
            <a:r>
              <a:rPr lang="es-EC" dirty="0" smtClean="0"/>
              <a:t>.</a:t>
            </a:r>
            <a:endParaRPr lang="es-EC" dirty="0"/>
          </a:p>
        </p:txBody>
      </p:sp>
      <p:sp>
        <p:nvSpPr>
          <p:cNvPr id="3" name="2 Título"/>
          <p:cNvSpPr>
            <a:spLocks noGrp="1"/>
          </p:cNvSpPr>
          <p:nvPr>
            <p:ph type="title"/>
          </p:nvPr>
        </p:nvSpPr>
        <p:spPr/>
        <p:txBody>
          <a:bodyPr/>
          <a:lstStyle/>
          <a:p>
            <a:pPr>
              <a:defRPr/>
            </a:pPr>
            <a:r>
              <a:rPr lang="es-EC" dirty="0" smtClean="0"/>
              <a:t>7.4 Frecuencia de alimentación</a:t>
            </a:r>
            <a:endParaRPr lang="es-EC"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70000" lnSpcReduction="20000"/>
          </a:bodyPr>
          <a:lstStyle/>
          <a:p>
            <a:pPr algn="just">
              <a:defRPr/>
            </a:pPr>
            <a:r>
              <a:rPr lang="es-EC" dirty="0" smtClean="0"/>
              <a:t>Es de suponerse de este mismo modo que, los niveles de </a:t>
            </a:r>
            <a:r>
              <a:rPr lang="es-EC" dirty="0" err="1" smtClean="0"/>
              <a:t>metil</a:t>
            </a:r>
            <a:r>
              <a:rPr lang="es-EC" dirty="0" smtClean="0"/>
              <a:t>-testosterona podrán permanecer en la sangre, sin la necesidad de aportaciones muy frecuentes, tal como se pude apreciar en los trabajos de R. </a:t>
            </a:r>
            <a:r>
              <a:rPr lang="es-EC" dirty="0" err="1" smtClean="0"/>
              <a:t>Johanstone</a:t>
            </a:r>
            <a:r>
              <a:rPr lang="es-EC" dirty="0" smtClean="0"/>
              <a:t>, D. J. Macintosh and R. S. Wright (1.983). Pero como es comprobado por los mismos autores y por </a:t>
            </a:r>
            <a:r>
              <a:rPr lang="es-EC" dirty="0" err="1" smtClean="0"/>
              <a:t>Chery</a:t>
            </a:r>
            <a:r>
              <a:rPr lang="es-EC" dirty="0" smtClean="0"/>
              <a:t> Ann </a:t>
            </a:r>
            <a:r>
              <a:rPr lang="es-EC" dirty="0" err="1" smtClean="0"/>
              <a:t>Gaudie</a:t>
            </a:r>
            <a:r>
              <a:rPr lang="es-EC" dirty="0" smtClean="0"/>
              <a:t> (1.984), esta capacidad de retención de la 17 alfa-</a:t>
            </a:r>
            <a:r>
              <a:rPr lang="es-EC" dirty="0" err="1" smtClean="0"/>
              <a:t>metiltestosterona</a:t>
            </a:r>
            <a:r>
              <a:rPr lang="es-EC" dirty="0" smtClean="0"/>
              <a:t> en la sangre es sólo de una hora.        </a:t>
            </a:r>
          </a:p>
          <a:p>
            <a:pPr algn="just">
              <a:defRPr/>
            </a:pPr>
            <a:endParaRPr lang="es-EC" dirty="0" smtClean="0"/>
          </a:p>
          <a:p>
            <a:pPr algn="just">
              <a:defRPr/>
            </a:pPr>
            <a:r>
              <a:rPr lang="es-EC" dirty="0" smtClean="0"/>
              <a:t>En los procesos de reversión química del sexo, el alimento trata-do con hormonas es normalmente administrado 4 veces durante el día, 7 días por semana, para poder asegurar un adecuado nivel hormonal en la sangre. Si la frecuencia de alimentación pudiera ser reducida, sin comprometer la eficacia de la reversión del se-</a:t>
            </a:r>
            <a:r>
              <a:rPr lang="es-EC" dirty="0" err="1" smtClean="0"/>
              <a:t>xo</a:t>
            </a:r>
            <a:r>
              <a:rPr lang="es-EC" dirty="0" smtClean="0"/>
              <a:t>, se beneficiarían las operaciones comerciales por la reducción en mano de obra y logística de trabajo.</a:t>
            </a:r>
            <a:endParaRPr lang="es-EC" dirty="0"/>
          </a:p>
        </p:txBody>
      </p:sp>
      <p:sp>
        <p:nvSpPr>
          <p:cNvPr id="4" name="2 Título"/>
          <p:cNvSpPr>
            <a:spLocks noGrp="1"/>
          </p:cNvSpPr>
          <p:nvPr>
            <p:ph type="title"/>
          </p:nvPr>
        </p:nvSpPr>
        <p:spPr/>
        <p:txBody>
          <a:bodyPr/>
          <a:lstStyle/>
          <a:p>
            <a:pPr>
              <a:defRPr/>
            </a:pPr>
            <a:r>
              <a:rPr lang="es-EC" dirty="0" smtClean="0"/>
              <a:t>7.4 Frecuencia de alimentación</a:t>
            </a:r>
            <a:endParaRPr lang="es-EC"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92500" lnSpcReduction="20000"/>
          </a:bodyPr>
          <a:lstStyle/>
          <a:p>
            <a:pPr marL="365760" indent="-256032" algn="just" eaLnBrk="1" fontAlgn="auto" hangingPunct="1">
              <a:spcAft>
                <a:spcPts val="0"/>
              </a:spcAft>
              <a:buFont typeface="Wingdings 3"/>
              <a:buChar char=""/>
              <a:defRPr/>
            </a:pPr>
            <a:r>
              <a:rPr lang="es-EC" dirty="0" smtClean="0"/>
              <a:t>La Escuela Superior Politécnica del Litoral (ESPOL), a través de su Facultad de Ingeniaría Marítima y Ciencias del Mar, emprendió trabajos de investigación más significativos para el desarrollo sustentable de la producción de tilapia. La investigación tuvo el apoyo de: CONACYT (Consejo Nacional de Ciencia y Tecnología), Subsecretaría de Recursos Pesqueros, CONUEP (Consejo Nacional de Universidades y Escuelas Politécnicas) y el AID (Agencia Internacional para el Desarrollo). Desde 1.983-1.987 se desarrolló el “Proyecto de Investigación Piscícola con Especies Nativas y Exóticas en la Cuenca del Río Guayas”.</a:t>
            </a:r>
            <a:endParaRPr lang="es-EC" dirty="0"/>
          </a:p>
        </p:txBody>
      </p:sp>
      <p:sp>
        <p:nvSpPr>
          <p:cNvPr id="4" name="2 Título"/>
          <p:cNvSpPr>
            <a:spLocks noGrp="1"/>
          </p:cNvSpPr>
          <p:nvPr>
            <p:ph type="title"/>
          </p:nvPr>
        </p:nvSpPr>
        <p:spPr/>
        <p:txBody>
          <a:bodyPr>
            <a:normAutofit fontScale="90000"/>
          </a:bodyPr>
          <a:lstStyle/>
          <a:p>
            <a:pPr eaLnBrk="1" fontAlgn="auto" hangingPunct="1">
              <a:spcAft>
                <a:spcPts val="0"/>
              </a:spcAft>
              <a:defRPr/>
            </a:pPr>
            <a:r>
              <a:rPr lang="es-EC" dirty="0" smtClean="0"/>
              <a:t>1.1 Cultivo de tilapia en Ecuador </a:t>
            </a:r>
            <a:r>
              <a:rPr lang="es-EC" sz="1100" b="0" dirty="0" smtClean="0">
                <a:effectLst/>
              </a:rPr>
              <a:t>(cont.)</a:t>
            </a:r>
            <a:endParaRPr lang="es-EC" sz="1100" b="0" dirty="0">
              <a:effectLst/>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162819" name="1 Marcador de contenido"/>
          <p:cNvSpPr>
            <a:spLocks noGrp="1"/>
          </p:cNvSpPr>
          <p:nvPr>
            <p:ph idx="1"/>
          </p:nvPr>
        </p:nvSpPr>
        <p:spPr/>
        <p:txBody>
          <a:bodyPr/>
          <a:lstStyle/>
          <a:p>
            <a:pPr algn="just"/>
            <a:r>
              <a:rPr lang="es-EC" smtClean="0"/>
              <a:t>Landívar (1.989), en su estudio de frecuencia de alimentación, establece que la dieta para la reversión química del sexo, puede sumi-nistrarse durante 6 días a la semana con 2 dosis diarias, obteniendo un porcentaje de machos significativamente igual al tratamien-to de 7 días a la semana y en 4 dosis diarias (P=0,05). (Gráfico #9).</a:t>
            </a:r>
          </a:p>
        </p:txBody>
      </p:sp>
      <p:sp>
        <p:nvSpPr>
          <p:cNvPr id="4" name="2 Título"/>
          <p:cNvSpPr>
            <a:spLocks noGrp="1"/>
          </p:cNvSpPr>
          <p:nvPr>
            <p:ph type="title"/>
          </p:nvPr>
        </p:nvSpPr>
        <p:spPr/>
        <p:txBody>
          <a:bodyPr/>
          <a:lstStyle/>
          <a:p>
            <a:pPr>
              <a:defRPr/>
            </a:pPr>
            <a:r>
              <a:rPr lang="es-EC" dirty="0" smtClean="0"/>
              <a:t>7.4 Frecuencia de alimentación</a:t>
            </a:r>
            <a:endParaRPr lang="es-EC"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1600" b="1" dirty="0" smtClean="0"/>
              <a:t>Gráfico #9.</a:t>
            </a:r>
            <a:r>
              <a:rPr lang="es-EC" sz="1600" dirty="0" smtClean="0"/>
              <a:t> Efecto de la frecuencia de alimentación en la eficiencia de la reversión química.  C = control: 4 veces al día de lunes a domingo; T1=2 veces al día de lunes a domingo; T2 = 2 veces al día de lunes a sábados y T3=2 veces al día de lunes a viernes. Letras no iguales indican diferencia significativa (P &lt; 0,05) entres los tratamientos.</a:t>
            </a:r>
            <a:endParaRPr lang="es-EC" sz="1600" dirty="0"/>
          </a:p>
        </p:txBody>
      </p:sp>
      <p:sp>
        <p:nvSpPr>
          <p:cNvPr id="143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4338" name="Object 1"/>
          <p:cNvGraphicFramePr>
            <a:graphicFrameLocks noChangeAspect="1"/>
          </p:cNvGraphicFramePr>
          <p:nvPr/>
        </p:nvGraphicFramePr>
        <p:xfrm>
          <a:off x="1828800" y="204788"/>
          <a:ext cx="5548313" cy="4443412"/>
        </p:xfrm>
        <a:graphic>
          <a:graphicData uri="http://schemas.openxmlformats.org/presentationml/2006/ole">
            <p:oleObj spid="_x0000_s14338" name="AutoCAD Drawing" r:id="rId3" imgW="9058275" imgH="4295775" progId="AutoCAD.Drawing.16">
              <p:embed/>
            </p:oleObj>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0" y="5608638"/>
            <a:ext cx="4114800" cy="792162"/>
          </a:xfrm>
        </p:spPr>
        <p:txBody>
          <a:bodyPr>
            <a:normAutofit fontScale="90000"/>
          </a:bodyPr>
          <a:lstStyle/>
          <a:p>
            <a:pPr>
              <a:defRPr/>
            </a:pPr>
            <a:r>
              <a:rPr lang="es-EC" sz="2000" dirty="0" smtClean="0"/>
              <a:t>Figura # 18. Esquema de producción de alevines </a:t>
            </a:r>
            <a:r>
              <a:rPr lang="es-EC" sz="2000" dirty="0" err="1" smtClean="0"/>
              <a:t>monosexo</a:t>
            </a:r>
            <a:r>
              <a:rPr lang="es-EC" sz="2000" dirty="0" smtClean="0"/>
              <a:t> de tilapia. </a:t>
            </a:r>
            <a:endParaRPr lang="es-EC" sz="2000" dirty="0"/>
          </a:p>
        </p:txBody>
      </p:sp>
      <p:pic>
        <p:nvPicPr>
          <p:cNvPr id="163843" name="2 Imagen"/>
          <p:cNvPicPr>
            <a:picLocks noChangeAspect="1" noChangeArrowheads="1"/>
          </p:cNvPicPr>
          <p:nvPr/>
        </p:nvPicPr>
        <p:blipFill>
          <a:blip r:embed="rId2"/>
          <a:srcRect l="14793" r="2634" b="2907"/>
          <a:stretch>
            <a:fillRect/>
          </a:stretch>
        </p:blipFill>
        <p:spPr bwMode="auto">
          <a:xfrm>
            <a:off x="152400" y="152400"/>
            <a:ext cx="4648200" cy="6324600"/>
          </a:xfrm>
          <a:prstGeom prst="rect">
            <a:avLst/>
          </a:prstGeom>
          <a:noFill/>
          <a:ln w="9525">
            <a:solidFill>
              <a:schemeClr val="tx1"/>
            </a:solidFill>
            <a:miter lim="800000"/>
            <a:headEnd/>
            <a:tailEnd/>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C" dirty="0" smtClean="0"/>
              <a:t>8 SEXADO CON LA TÉCNICA SQUASH (Morales, 1.991)</a:t>
            </a:r>
            <a:endParaRPr lang="es-EC" dirty="0"/>
          </a:p>
        </p:txBody>
      </p:sp>
      <p:sp>
        <p:nvSpPr>
          <p:cNvPr id="3" name="2 Marcador de texto"/>
          <p:cNvSpPr>
            <a:spLocks noGrp="1"/>
          </p:cNvSpPr>
          <p:nvPr>
            <p:ph type="body" idx="1"/>
          </p:nvPr>
        </p:nvSpPr>
        <p:spPr>
          <a:xfrm>
            <a:off x="3922713" y="2932113"/>
            <a:ext cx="4572000" cy="1454150"/>
          </a:xfrm>
        </p:spPr>
        <p:txBody>
          <a:bodyPr>
            <a:normAutofit fontScale="85000" lnSpcReduction="20000"/>
          </a:bodyPr>
          <a:lstStyle/>
          <a:p>
            <a:pPr algn="just">
              <a:defRPr/>
            </a:pPr>
            <a:r>
              <a:rPr lang="es-EC" dirty="0" smtClean="0"/>
              <a:t>Es un procedimiento que permite conocer con prontitud el resultado (porcentaje) de machos obtenidos, una vez finalizado el tratamiento de reversión química de sexo.</a:t>
            </a:r>
            <a:endParaRPr lang="es-EC" dirty="0"/>
          </a:p>
        </p:txBody>
      </p:sp>
      <p:pic>
        <p:nvPicPr>
          <p:cNvPr id="4"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descr="C:\Documents and Settings\Jonathan\My Documents\Joncas\Libro de tilapia\Exposiciones\Fotos\Resultados Google para Imagen http--www_revistaaquatic_com-aquatic-html-art1507-foto2_jpg_archivos\jaulastilapia_archivos\foto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rot="16200000">
            <a:off x="2410223" y="878692"/>
            <a:ext cx="4488267" cy="5778885"/>
          </a:xfrm>
          <a:prstGeom prst="flowChartAlternateProcess">
            <a:avLst/>
          </a:prstGeom>
          <a:noFill/>
        </p:spPr>
      </p:pic>
      <p:sp>
        <p:nvSpPr>
          <p:cNvPr id="2" name="1 Marcador de contenido"/>
          <p:cNvSpPr>
            <a:spLocks noGrp="1"/>
          </p:cNvSpPr>
          <p:nvPr>
            <p:ph idx="1"/>
          </p:nvPr>
        </p:nvSpPr>
        <p:spPr/>
        <p:txBody>
          <a:bodyPr>
            <a:normAutofit fontScale="85000" lnSpcReduction="20000"/>
          </a:bodyPr>
          <a:lstStyle/>
          <a:p>
            <a:pPr algn="just">
              <a:defRPr/>
            </a:pPr>
            <a:r>
              <a:rPr lang="es-EC" dirty="0" smtClean="0"/>
              <a:t>Para aplicar esta técnica, es necesario mantener en cultivo una </a:t>
            </a:r>
            <a:r>
              <a:rPr lang="es-EC" dirty="0" err="1" smtClean="0"/>
              <a:t>submuestra</a:t>
            </a:r>
            <a:r>
              <a:rPr lang="es-EC" dirty="0" smtClean="0"/>
              <a:t> de ejemplares revertidos, los que posteriormente serán sacrificados; el paso siguiente será extraer las gónadas de los ejemplares en estudio.</a:t>
            </a:r>
          </a:p>
          <a:p>
            <a:pPr algn="just">
              <a:defRPr/>
            </a:pPr>
            <a:endParaRPr lang="es-EC" dirty="0" smtClean="0"/>
          </a:p>
          <a:p>
            <a:pPr algn="just">
              <a:defRPr/>
            </a:pPr>
            <a:r>
              <a:rPr lang="es-EC" dirty="0" smtClean="0"/>
              <a:t>El colorante, empleado para la tinción del tejido gonadal, es el </a:t>
            </a:r>
            <a:r>
              <a:rPr lang="es-EC" dirty="0" err="1" smtClean="0"/>
              <a:t>aceto</a:t>
            </a:r>
            <a:r>
              <a:rPr lang="es-EC" dirty="0" smtClean="0"/>
              <a:t>-carmín, el mismo que se detalla en la tabla # 8.</a:t>
            </a:r>
          </a:p>
          <a:p>
            <a:pPr algn="just">
              <a:defRPr/>
            </a:pPr>
            <a:endParaRPr lang="es-EC" dirty="0" smtClean="0"/>
          </a:p>
          <a:p>
            <a:pPr algn="just">
              <a:defRPr/>
            </a:pPr>
            <a:r>
              <a:rPr lang="es-EC" dirty="0" smtClean="0"/>
              <a:t>Agregar 0.5g de rojo carmín en 100ml de ácido acético glacial al 45%, hervir por espacio de 2 a 4 minutos, enfriar la solución, al final tamizarla en papel filtro para retener las moléculas de mayor volumen.</a:t>
            </a:r>
          </a:p>
        </p:txBody>
      </p:sp>
      <p:sp>
        <p:nvSpPr>
          <p:cNvPr id="3" name="2 Título"/>
          <p:cNvSpPr>
            <a:spLocks noGrp="1"/>
          </p:cNvSpPr>
          <p:nvPr>
            <p:ph type="title"/>
          </p:nvPr>
        </p:nvSpPr>
        <p:spPr/>
        <p:txBody>
          <a:bodyPr>
            <a:normAutofit fontScale="90000"/>
          </a:bodyPr>
          <a:lstStyle/>
          <a:p>
            <a:pPr>
              <a:defRPr/>
            </a:pPr>
            <a:r>
              <a:rPr lang="es-EC" dirty="0" smtClean="0"/>
              <a:t>8 SEXADO CON LA TÉCNICA SQUASH (Morales, 1.991)</a:t>
            </a:r>
            <a:endParaRPr lang="es-EC"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Resultados Google para Imagen http--www_revistaaquatic_com-aquatic-html-art1507-foto2_jpg_archivos\jaulastilapia_archivos\foto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rot="16200000">
            <a:off x="2410223" y="878692"/>
            <a:ext cx="4488267" cy="5778885"/>
          </a:xfrm>
          <a:prstGeom prst="flowChartAlternateProcess">
            <a:avLst/>
          </a:prstGeom>
          <a:noFill/>
        </p:spPr>
      </p:pic>
      <p:sp>
        <p:nvSpPr>
          <p:cNvPr id="2" name="1 Marcador de contenido"/>
          <p:cNvSpPr>
            <a:spLocks noGrp="1"/>
          </p:cNvSpPr>
          <p:nvPr>
            <p:ph idx="1"/>
          </p:nvPr>
        </p:nvSpPr>
        <p:spPr/>
        <p:txBody>
          <a:bodyPr>
            <a:normAutofit lnSpcReduction="10000"/>
          </a:bodyPr>
          <a:lstStyle/>
          <a:p>
            <a:pPr algn="just">
              <a:defRPr/>
            </a:pPr>
            <a:r>
              <a:rPr lang="es-EC" dirty="0" smtClean="0"/>
              <a:t>Las gónadas a analizar, serán tratadas con rojo carmín, el cual debe actuar por un lapso de 3 a 5 minutos. El tinte es rápidamente absorbido por el tejido gonadal; las placas montadas con las gónadas son observadas al microscopio.</a:t>
            </a:r>
          </a:p>
          <a:p>
            <a:pPr algn="just">
              <a:defRPr/>
            </a:pPr>
            <a:r>
              <a:rPr lang="es-EC" dirty="0" smtClean="0"/>
              <a:t>Según el análisis microscópico, el tejido ovárico de la hembra es claramente </a:t>
            </a:r>
            <a:r>
              <a:rPr lang="es-EC" dirty="0" err="1" smtClean="0"/>
              <a:t>identifi</a:t>
            </a:r>
            <a:r>
              <a:rPr lang="es-EC" dirty="0" smtClean="0"/>
              <a:t>-cado por la presencia de </a:t>
            </a:r>
            <a:r>
              <a:rPr lang="es-EC" dirty="0" err="1" smtClean="0"/>
              <a:t>oocitos</a:t>
            </a:r>
            <a:r>
              <a:rPr lang="es-EC" dirty="0" smtClean="0"/>
              <a:t> con núcleos ligeramente teñidos y rodeados de un cito-plasma más oscuro. (Foto #7).</a:t>
            </a:r>
          </a:p>
          <a:p>
            <a:pPr>
              <a:defRPr/>
            </a:pPr>
            <a:endParaRPr lang="es-EC" dirty="0"/>
          </a:p>
        </p:txBody>
      </p:sp>
      <p:sp>
        <p:nvSpPr>
          <p:cNvPr id="4" name="2 Título"/>
          <p:cNvSpPr>
            <a:spLocks noGrp="1"/>
          </p:cNvSpPr>
          <p:nvPr>
            <p:ph type="title"/>
          </p:nvPr>
        </p:nvSpPr>
        <p:spPr/>
        <p:txBody>
          <a:bodyPr>
            <a:normAutofit fontScale="90000"/>
          </a:bodyPr>
          <a:lstStyle/>
          <a:p>
            <a:pPr>
              <a:defRPr/>
            </a:pPr>
            <a:r>
              <a:rPr lang="es-EC" dirty="0" smtClean="0"/>
              <a:t>8 SEXADO CON LA TÉCNICA SQUASH (Morales, 1.991) </a:t>
            </a:r>
            <a:r>
              <a:rPr lang="es-EC" sz="1100" b="0" dirty="0" smtClean="0">
                <a:effectLst/>
              </a:rPr>
              <a:t>(cont.)</a:t>
            </a:r>
            <a:endParaRPr lang="es-EC" sz="1100" b="0" dirty="0">
              <a:effectLst/>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rmAutofit fontScale="90000"/>
          </a:bodyPr>
          <a:lstStyle/>
          <a:p>
            <a:pPr>
              <a:defRPr/>
            </a:pPr>
            <a:r>
              <a:rPr lang="es-ES" b="1" dirty="0" smtClean="0"/>
              <a:t>Foto #7.</a:t>
            </a:r>
            <a:r>
              <a:rPr lang="es-ES" dirty="0" smtClean="0"/>
              <a:t> Observación Microscópica de Gónadas Femeninas, donde se aprecian </a:t>
            </a:r>
            <a:r>
              <a:rPr lang="es-ES" dirty="0" err="1" smtClean="0"/>
              <a:t>oocitos</a:t>
            </a:r>
            <a:r>
              <a:rPr lang="es-ES" dirty="0" smtClean="0"/>
              <a:t> en etapa de desarrollo.</a:t>
            </a:r>
            <a:endParaRPr lang="es-EC" dirty="0"/>
          </a:p>
        </p:txBody>
      </p:sp>
      <p:pic>
        <p:nvPicPr>
          <p:cNvPr id="5" name="4 Imagen"/>
          <p:cNvPicPr>
            <a:picLocks noChangeAspect="1"/>
          </p:cNvPicPr>
          <p:nvPr/>
        </p:nvPicPr>
        <p:blipFill>
          <a:blip r:embed="rId2"/>
          <a:srcRect l="2454" t="4942" r="2454" b="3409"/>
          <a:stretch>
            <a:fillRect/>
          </a:stretch>
        </p:blipFill>
        <p:spPr bwMode="auto">
          <a:xfrm>
            <a:off x="1600200" y="533400"/>
            <a:ext cx="6138820" cy="3871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texto"/>
          <p:cNvSpPr>
            <a:spLocks noGrp="1"/>
          </p:cNvSpPr>
          <p:nvPr>
            <p:ph type="body" sz="half" idx="2"/>
          </p:nvPr>
        </p:nvSpPr>
        <p:spPr>
          <a:xfrm>
            <a:off x="1141413" y="5443538"/>
            <a:ext cx="7162800" cy="647700"/>
          </a:xfrm>
        </p:spPr>
        <p:txBody>
          <a:bodyPr/>
          <a:lstStyle/>
          <a:p>
            <a:pPr marR="0"/>
            <a:r>
              <a:rPr lang="es-EC" smtClean="0"/>
              <a:t>El tejido testicular presenta un aspecto grumoso (Foto #8). En las observaciones se puede registrar la presencia de ovotestis, las cuales son consideradas estériles (Arias, 1.995).</a:t>
            </a:r>
          </a:p>
        </p:txBody>
      </p:sp>
      <p:sp>
        <p:nvSpPr>
          <p:cNvPr id="4" name="3 Título"/>
          <p:cNvSpPr>
            <a:spLocks noGrp="1"/>
          </p:cNvSpPr>
          <p:nvPr>
            <p:ph type="title"/>
          </p:nvPr>
        </p:nvSpPr>
        <p:spPr/>
        <p:txBody>
          <a:bodyPr/>
          <a:lstStyle/>
          <a:p>
            <a:pPr>
              <a:defRPr/>
            </a:pPr>
            <a:r>
              <a:rPr lang="es-EC" sz="1600" b="1" dirty="0" smtClean="0"/>
              <a:t>Foto #8.</a:t>
            </a:r>
            <a:r>
              <a:rPr lang="es-EC" sz="1600" dirty="0" smtClean="0"/>
              <a:t> Observación microscópica de gónadas masculinas de textura granular.</a:t>
            </a:r>
            <a:endParaRPr lang="es-EC" sz="1600" dirty="0"/>
          </a:p>
        </p:txBody>
      </p:sp>
      <p:pic>
        <p:nvPicPr>
          <p:cNvPr id="5" name="4 Imagen"/>
          <p:cNvPicPr>
            <a:picLocks noChangeAspect="1"/>
          </p:cNvPicPr>
          <p:nvPr/>
        </p:nvPicPr>
        <p:blipFill>
          <a:blip r:embed="rId2"/>
          <a:srcRect l="2521" t="5238" r="2521" b="3380"/>
          <a:stretch>
            <a:fillRect/>
          </a:stretch>
        </p:blipFill>
        <p:spPr bwMode="auto">
          <a:xfrm>
            <a:off x="1600200" y="533400"/>
            <a:ext cx="5696022" cy="3893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texto"/>
          <p:cNvSpPr>
            <a:spLocks noGrp="1"/>
          </p:cNvSpPr>
          <p:nvPr>
            <p:ph type="body" sz="half" idx="2"/>
          </p:nvPr>
        </p:nvSpPr>
        <p:spPr>
          <a:xfrm>
            <a:off x="1141413" y="5443538"/>
            <a:ext cx="7162800" cy="647700"/>
          </a:xfrm>
        </p:spPr>
        <p:txBody>
          <a:bodyPr/>
          <a:lstStyle/>
          <a:p>
            <a:pPr marR="0"/>
            <a:r>
              <a:rPr lang="es-EC" smtClean="0"/>
              <a:t>La aparición de ovotestis, son considerados normales cuando resultan de la insuficiencia de las dosis o de la duración impropia y no sincronizada del tratamiento (Yamamoto, </a:t>
            </a:r>
            <a:r>
              <a:rPr lang="es-ES" smtClean="0"/>
              <a:t>1.962; Nakamura and Iwahashi, 1.982). (Foto #9).</a:t>
            </a:r>
            <a:endParaRPr lang="es-EC" smtClean="0"/>
          </a:p>
        </p:txBody>
      </p:sp>
      <p:sp>
        <p:nvSpPr>
          <p:cNvPr id="4" name="3 Título"/>
          <p:cNvSpPr>
            <a:spLocks noGrp="1"/>
          </p:cNvSpPr>
          <p:nvPr>
            <p:ph type="title"/>
          </p:nvPr>
        </p:nvSpPr>
        <p:spPr/>
        <p:txBody>
          <a:bodyPr>
            <a:noAutofit/>
          </a:bodyPr>
          <a:lstStyle/>
          <a:p>
            <a:pPr>
              <a:defRPr/>
            </a:pPr>
            <a:r>
              <a:rPr lang="es-EC" sz="1600" b="1" dirty="0" smtClean="0"/>
              <a:t>Foto #9.</a:t>
            </a:r>
            <a:r>
              <a:rPr lang="es-EC" sz="1600" dirty="0" smtClean="0"/>
              <a:t> Observación microscópica de ovotestis, donde se aprecian </a:t>
            </a:r>
            <a:r>
              <a:rPr lang="es-EC" sz="1600" dirty="0" err="1" smtClean="0"/>
              <a:t>oocitos</a:t>
            </a:r>
            <a:r>
              <a:rPr lang="es-EC" sz="1600" dirty="0" smtClean="0"/>
              <a:t> en formación y testes de aspecto granular.</a:t>
            </a:r>
            <a:endParaRPr lang="es-EC" sz="1600" dirty="0"/>
          </a:p>
        </p:txBody>
      </p:sp>
      <p:pic>
        <p:nvPicPr>
          <p:cNvPr id="5" name="4 Imagen"/>
          <p:cNvPicPr>
            <a:picLocks noChangeAspect="1"/>
          </p:cNvPicPr>
          <p:nvPr/>
        </p:nvPicPr>
        <p:blipFill>
          <a:blip r:embed="rId2"/>
          <a:srcRect l="17540" t="27055" r="26225" b="18791"/>
          <a:stretch>
            <a:fillRect/>
          </a:stretch>
        </p:blipFill>
        <p:spPr bwMode="auto">
          <a:xfrm>
            <a:off x="1447800" y="152400"/>
            <a:ext cx="6427661" cy="4642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C" dirty="0" smtClean="0"/>
              <a:t>9 EFECTO DE LA REVERSIÓN SEXUAL EN LAS HEMBRAS</a:t>
            </a:r>
            <a:endParaRPr lang="es-EC" dirty="0"/>
          </a:p>
        </p:txBody>
      </p:sp>
      <p:sp>
        <p:nvSpPr>
          <p:cNvPr id="3" name="2 Marcador de texto"/>
          <p:cNvSpPr>
            <a:spLocks noGrp="1"/>
          </p:cNvSpPr>
          <p:nvPr>
            <p:ph type="body" idx="1"/>
          </p:nvPr>
        </p:nvSpPr>
        <p:spPr>
          <a:xfrm>
            <a:off x="3922713" y="2932113"/>
            <a:ext cx="4572000" cy="1454150"/>
          </a:xfrm>
        </p:spPr>
        <p:txBody>
          <a:bodyPr>
            <a:normAutofit fontScale="77500" lnSpcReduction="20000"/>
          </a:bodyPr>
          <a:lstStyle/>
          <a:p>
            <a:pPr algn="just">
              <a:defRPr/>
            </a:pPr>
            <a:r>
              <a:rPr lang="es-EC" dirty="0" smtClean="0"/>
              <a:t>Establecido el éxito de la reversión química del sexo en machos, los investigadores empezaron trabajos preliminares de uso de los estrógenos para la producción de alevines hembras de tilapia.</a:t>
            </a:r>
          </a:p>
        </p:txBody>
      </p:sp>
      <p:pic>
        <p:nvPicPr>
          <p:cNvPr id="4"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92500" lnSpcReduction="10000"/>
          </a:bodyPr>
          <a:lstStyle/>
          <a:p>
            <a:pPr marL="365760" indent="-256032" algn="just" eaLnBrk="1" fontAlgn="auto" hangingPunct="1">
              <a:spcAft>
                <a:spcPts val="0"/>
              </a:spcAft>
              <a:buFont typeface="Wingdings 3"/>
              <a:buChar char=""/>
              <a:defRPr/>
            </a:pPr>
            <a:r>
              <a:rPr lang="es-EC" dirty="0" smtClean="0"/>
              <a:t>En la estación piscícola experimental El Chame en la ESPOL, se realizaron ensayos para la producción de alevines </a:t>
            </a:r>
            <a:r>
              <a:rPr lang="es-EC" dirty="0" err="1" smtClean="0"/>
              <a:t>monosexo</a:t>
            </a:r>
            <a:r>
              <a:rPr lang="es-EC" dirty="0" smtClean="0"/>
              <a:t> de tilapia, adaptando técnicas existentes. Los resultados fueron altamente favorables, la producción de alevines reversados excedió en un 23% las metas propuestas. Para mayo de 1.987, se había producido casi 500.000 alevines machos. El análisis de los resultados indicó que la producción de alevines </a:t>
            </a:r>
            <a:r>
              <a:rPr lang="es-EC" dirty="0" err="1" smtClean="0"/>
              <a:t>monosexo</a:t>
            </a:r>
            <a:r>
              <a:rPr lang="es-EC" dirty="0" smtClean="0"/>
              <a:t> no constituiría una barrera económica o técnica para el éxito del cultivo comercial de tilapia en Ecuador. </a:t>
            </a:r>
            <a:endParaRPr lang="es-EC" dirty="0"/>
          </a:p>
        </p:txBody>
      </p:sp>
      <p:sp>
        <p:nvSpPr>
          <p:cNvPr id="4" name="2 Título"/>
          <p:cNvSpPr>
            <a:spLocks noGrp="1"/>
          </p:cNvSpPr>
          <p:nvPr>
            <p:ph type="title"/>
          </p:nvPr>
        </p:nvSpPr>
        <p:spPr/>
        <p:txBody>
          <a:bodyPr>
            <a:normAutofit fontScale="90000"/>
          </a:bodyPr>
          <a:lstStyle/>
          <a:p>
            <a:pPr eaLnBrk="1" fontAlgn="auto" hangingPunct="1">
              <a:spcAft>
                <a:spcPts val="0"/>
              </a:spcAft>
              <a:defRPr/>
            </a:pPr>
            <a:r>
              <a:rPr lang="es-EC" dirty="0" smtClean="0"/>
              <a:t>1.1 Cultivo de tilapia en Ecuador </a:t>
            </a:r>
            <a:r>
              <a:rPr lang="es-EC" sz="1100" b="0" dirty="0" smtClean="0">
                <a:effectLst/>
              </a:rPr>
              <a:t>(cont.)</a:t>
            </a:r>
            <a:endParaRPr lang="es-EC" sz="1100" b="0" dirty="0">
              <a:effectLst/>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Resultados Google para Imagen http--www_revistaaquatic_com-aquatic-html-art1507-foto2_jpg_archivos\jaulastilapia_archivos\foto6.jpg"/>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rot="16200000">
            <a:off x="4912361" y="3464561"/>
            <a:ext cx="2367279" cy="30479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2035" name="1 Marcador de contenido"/>
          <p:cNvSpPr>
            <a:spLocks noGrp="1"/>
          </p:cNvSpPr>
          <p:nvPr>
            <p:ph idx="1"/>
          </p:nvPr>
        </p:nvSpPr>
        <p:spPr>
          <a:xfrm>
            <a:off x="457200" y="1481138"/>
            <a:ext cx="8229600" cy="3929062"/>
          </a:xfrm>
        </p:spPr>
        <p:txBody>
          <a:bodyPr/>
          <a:lstStyle/>
          <a:p>
            <a:pPr algn="just"/>
            <a:r>
              <a:rPr lang="es-EC" smtClean="0"/>
              <a:t>El cultivo de poblaciones hembras no fue lla-mativo para los productores, porque tuvieron incrementos en longitud poco significativos; además, se presentaron desoves por la intro-ducción accidental de machos en los cultivos.</a:t>
            </a:r>
          </a:p>
        </p:txBody>
      </p:sp>
      <p:sp>
        <p:nvSpPr>
          <p:cNvPr id="3" name="2 Título"/>
          <p:cNvSpPr>
            <a:spLocks noGrp="1"/>
          </p:cNvSpPr>
          <p:nvPr>
            <p:ph type="title"/>
          </p:nvPr>
        </p:nvSpPr>
        <p:spPr/>
        <p:txBody>
          <a:bodyPr>
            <a:normAutofit fontScale="90000"/>
          </a:bodyPr>
          <a:lstStyle/>
          <a:p>
            <a:pPr>
              <a:defRPr/>
            </a:pPr>
            <a:r>
              <a:rPr lang="es-EC" dirty="0" smtClean="0"/>
              <a:t>9 EFECTO DE LA REVERSIÓN SEXUAL EN LAS HEMBRAS</a:t>
            </a:r>
            <a:endParaRPr lang="es-EC"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Resultados Google para Imagen http--www_revistaaquatic_com-aquatic-html-art1507-foto2_jpg_archivos\jaulastilapia_archivos\foto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rot="16200000">
            <a:off x="2410223" y="878692"/>
            <a:ext cx="4488267" cy="5778885"/>
          </a:xfrm>
          <a:prstGeom prst="flowChartAlternateProcess">
            <a:avLst/>
          </a:prstGeom>
          <a:noFill/>
        </p:spPr>
      </p:pic>
      <p:sp>
        <p:nvSpPr>
          <p:cNvPr id="2" name="1 Marcador de contenido"/>
          <p:cNvSpPr>
            <a:spLocks noGrp="1"/>
          </p:cNvSpPr>
          <p:nvPr>
            <p:ph idx="1"/>
          </p:nvPr>
        </p:nvSpPr>
        <p:spPr/>
        <p:txBody>
          <a:bodyPr>
            <a:normAutofit fontScale="77500" lnSpcReduction="20000"/>
          </a:bodyPr>
          <a:lstStyle/>
          <a:p>
            <a:pPr algn="just">
              <a:defRPr/>
            </a:pPr>
            <a:r>
              <a:rPr lang="es-EC" dirty="0" smtClean="0"/>
              <a:t>La aplicación de estrógenos también se ha empleado en la producción de machos, pero estableciendo un camino indirecto en la producción. Las especies que son </a:t>
            </a:r>
            <a:r>
              <a:rPr lang="es-EC" dirty="0" err="1" smtClean="0"/>
              <a:t>suscep-tibles</a:t>
            </a:r>
            <a:r>
              <a:rPr lang="es-EC" dirty="0" smtClean="0"/>
              <a:t> de ser empleadas para estos fines son: </a:t>
            </a:r>
            <a:r>
              <a:rPr lang="es-EC" i="1" dirty="0" err="1" smtClean="0"/>
              <a:t>Oreochromis</a:t>
            </a:r>
            <a:r>
              <a:rPr lang="es-EC" i="1" dirty="0" smtClean="0"/>
              <a:t> </a:t>
            </a:r>
            <a:r>
              <a:rPr lang="es-EC" i="1" dirty="0" err="1" smtClean="0"/>
              <a:t>aureus</a:t>
            </a:r>
            <a:r>
              <a:rPr lang="es-EC" dirty="0" smtClean="0"/>
              <a:t> y </a:t>
            </a:r>
            <a:r>
              <a:rPr lang="es-EC" i="1" dirty="0" err="1" smtClean="0"/>
              <a:t>Oreochromis</a:t>
            </a:r>
            <a:r>
              <a:rPr lang="es-EC" i="1" dirty="0" smtClean="0"/>
              <a:t> </a:t>
            </a:r>
            <a:r>
              <a:rPr lang="es-EC" i="1" dirty="0" err="1" smtClean="0"/>
              <a:t>hornorum</a:t>
            </a:r>
            <a:r>
              <a:rPr lang="es-EC" dirty="0" smtClean="0"/>
              <a:t>. En estas especies, los machos presentan </a:t>
            </a:r>
            <a:r>
              <a:rPr lang="es-EC" dirty="0" err="1" smtClean="0"/>
              <a:t>homogametismos</a:t>
            </a:r>
            <a:r>
              <a:rPr lang="es-EC" dirty="0" smtClean="0"/>
              <a:t>. Los estrógenos </a:t>
            </a:r>
            <a:r>
              <a:rPr lang="es-EC" dirty="0" err="1" smtClean="0"/>
              <a:t>utili-zados</a:t>
            </a:r>
            <a:r>
              <a:rPr lang="es-EC" dirty="0" smtClean="0"/>
              <a:t> para estos procesos han sido: </a:t>
            </a:r>
            <a:r>
              <a:rPr lang="es-EC" dirty="0" err="1" smtClean="0"/>
              <a:t>estrión</a:t>
            </a:r>
            <a:r>
              <a:rPr lang="es-EC" dirty="0" smtClean="0"/>
              <a:t>, </a:t>
            </a:r>
            <a:r>
              <a:rPr lang="es-EC" dirty="0" err="1" smtClean="0"/>
              <a:t>estrona</a:t>
            </a:r>
            <a:r>
              <a:rPr lang="es-EC" dirty="0" smtClean="0"/>
              <a:t> y 17 beta estradiol.</a:t>
            </a:r>
          </a:p>
          <a:p>
            <a:pPr algn="just">
              <a:defRPr/>
            </a:pPr>
            <a:endParaRPr lang="es-EC" dirty="0" smtClean="0"/>
          </a:p>
          <a:p>
            <a:pPr algn="just">
              <a:defRPr/>
            </a:pPr>
            <a:r>
              <a:rPr lang="es-EC" dirty="0" smtClean="0"/>
              <a:t>El desarrollo de la tecnología de producción, implica </a:t>
            </a:r>
            <a:r>
              <a:rPr lang="es-EC" dirty="0" err="1" smtClean="0"/>
              <a:t>ela-borar</a:t>
            </a:r>
            <a:r>
              <a:rPr lang="es-EC" dirty="0" smtClean="0"/>
              <a:t> una dieta con el estrógeno y suministrar el alimento a postlarvas con gónadas indiferenciadas, las cuales son observadas durante el tratamiento de la reversión sexual, en el estadio juvenil hasta que alcanza la talla de madurez en el cultivo. </a:t>
            </a:r>
          </a:p>
        </p:txBody>
      </p:sp>
      <p:sp>
        <p:nvSpPr>
          <p:cNvPr id="4" name="2 Título"/>
          <p:cNvSpPr>
            <a:spLocks noGrp="1"/>
          </p:cNvSpPr>
          <p:nvPr>
            <p:ph type="title"/>
          </p:nvPr>
        </p:nvSpPr>
        <p:spPr/>
        <p:txBody>
          <a:bodyPr>
            <a:normAutofit fontScale="90000"/>
          </a:bodyPr>
          <a:lstStyle/>
          <a:p>
            <a:pPr>
              <a:defRPr/>
            </a:pPr>
            <a:r>
              <a:rPr lang="es-EC" dirty="0" smtClean="0"/>
              <a:t>9 EFECTO DE LA REVERSIÓN SEXUAL EN LAS HEMBRAS </a:t>
            </a:r>
            <a:r>
              <a:rPr lang="es-EC" sz="1100" b="0" dirty="0" smtClean="0">
                <a:effectLst/>
              </a:rPr>
              <a:t>(cont.)</a:t>
            </a:r>
            <a:endParaRPr lang="es-EC" sz="1100" b="0" dirty="0">
              <a:effectLst/>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Resultados Google para Imagen http--www_revistaaquatic_com-aquatic-html-art1507-foto2_jpg_archivos\jaulastilapia_archivos\foto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rot="16200000">
            <a:off x="2410223" y="878692"/>
            <a:ext cx="4488267" cy="5778885"/>
          </a:xfrm>
          <a:prstGeom prst="flowChartAlternateProcess">
            <a:avLst/>
          </a:prstGeom>
          <a:noFill/>
        </p:spPr>
      </p:pic>
      <p:sp>
        <p:nvSpPr>
          <p:cNvPr id="2" name="1 Marcador de contenido"/>
          <p:cNvSpPr>
            <a:spLocks noGrp="1"/>
          </p:cNvSpPr>
          <p:nvPr>
            <p:ph idx="1"/>
          </p:nvPr>
        </p:nvSpPr>
        <p:spPr/>
        <p:txBody>
          <a:bodyPr>
            <a:normAutofit fontScale="85000" lnSpcReduction="10000"/>
          </a:bodyPr>
          <a:lstStyle/>
          <a:p>
            <a:pPr algn="just">
              <a:defRPr/>
            </a:pPr>
            <a:r>
              <a:rPr lang="es-EC" dirty="0" smtClean="0"/>
              <a:t>En la continuidad de los trabajos, se procede a </a:t>
            </a:r>
            <a:r>
              <a:rPr lang="es-EC" dirty="0" err="1" smtClean="0"/>
              <a:t>reali</a:t>
            </a:r>
            <a:r>
              <a:rPr lang="es-EC" dirty="0" smtClean="0"/>
              <a:t>-zar un “cruce de prueba” con cada una de las </a:t>
            </a:r>
            <a:r>
              <a:rPr lang="es-EC" dirty="0" err="1" smtClean="0"/>
              <a:t>hem-bras</a:t>
            </a:r>
            <a:r>
              <a:rPr lang="es-EC" dirty="0" smtClean="0"/>
              <a:t>, llevando paralelamente un control de los </a:t>
            </a:r>
            <a:r>
              <a:rPr lang="es-EC" dirty="0" err="1" smtClean="0"/>
              <a:t>alevi-nes</a:t>
            </a:r>
            <a:r>
              <a:rPr lang="es-EC" dirty="0" smtClean="0"/>
              <a:t> que produce cada una de ellas, evitando que se mezclen para que cada camada de alevines se </a:t>
            </a:r>
            <a:r>
              <a:rPr lang="es-EC" dirty="0" err="1" smtClean="0"/>
              <a:t>desa-rrolle</a:t>
            </a:r>
            <a:r>
              <a:rPr lang="es-EC" dirty="0" smtClean="0"/>
              <a:t> hasta una talla de </a:t>
            </a:r>
            <a:r>
              <a:rPr lang="es-EC" dirty="0" err="1" smtClean="0"/>
              <a:t>sexado</a:t>
            </a:r>
            <a:r>
              <a:rPr lang="es-EC" dirty="0" smtClean="0"/>
              <a:t>; y de esta manera, identificar a las hembras con genotipo homocigótico que produzcan solo machos. Estas hembras son seleccionadas y nuevamente cruzadas con machos normales para de esta manera obtener alevines de gónadas conocidas, que serán tratadas con hormonas femeninas hasta la madurez sexual. Estas hembras servirán como lotes de producción a gran escala de postlarvas.</a:t>
            </a:r>
          </a:p>
        </p:txBody>
      </p:sp>
      <p:sp>
        <p:nvSpPr>
          <p:cNvPr id="4" name="2 Título"/>
          <p:cNvSpPr>
            <a:spLocks noGrp="1"/>
          </p:cNvSpPr>
          <p:nvPr>
            <p:ph type="title"/>
          </p:nvPr>
        </p:nvSpPr>
        <p:spPr/>
        <p:txBody>
          <a:bodyPr>
            <a:normAutofit fontScale="90000"/>
          </a:bodyPr>
          <a:lstStyle/>
          <a:p>
            <a:pPr>
              <a:defRPr/>
            </a:pPr>
            <a:r>
              <a:rPr lang="es-EC" dirty="0" smtClean="0"/>
              <a:t>9 EFECTO DE LA REVERSIÓN SEXUAL EN LAS HEMBRAS </a:t>
            </a:r>
            <a:r>
              <a:rPr lang="es-EC" sz="1100" b="0" dirty="0" smtClean="0">
                <a:effectLst/>
              </a:rPr>
              <a:t>(cont.)</a:t>
            </a:r>
            <a:endParaRPr lang="es-EC" sz="1100" b="0" dirty="0">
              <a:effectLst/>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Resultados Google para Imagen http--www_revistaaquatic_com-aquatic-html-art1507-foto2_jpg_archivos\jaulastilapia_archivos\foto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rot="16200000">
            <a:off x="2410223" y="878692"/>
            <a:ext cx="4488267" cy="5778885"/>
          </a:xfrm>
          <a:prstGeom prst="flowChartAlternateProcess">
            <a:avLst/>
          </a:prstGeom>
          <a:noFill/>
        </p:spPr>
      </p:pic>
      <p:sp>
        <p:nvSpPr>
          <p:cNvPr id="175107" name="1 Marcador de contenido"/>
          <p:cNvSpPr>
            <a:spLocks noGrp="1"/>
          </p:cNvSpPr>
          <p:nvPr>
            <p:ph idx="1"/>
          </p:nvPr>
        </p:nvSpPr>
        <p:spPr/>
        <p:txBody>
          <a:bodyPr/>
          <a:lstStyle/>
          <a:p>
            <a:pPr algn="just"/>
            <a:r>
              <a:rPr lang="es-EC" smtClean="0"/>
              <a:t>Las ventajas relevantes de este sistema de producción son:</a:t>
            </a:r>
          </a:p>
          <a:p>
            <a:pPr algn="just"/>
            <a:endParaRPr lang="es-EC" smtClean="0"/>
          </a:p>
          <a:p>
            <a:pPr lvl="1" algn="just"/>
            <a:r>
              <a:rPr lang="es-EC" smtClean="0"/>
              <a:t>Obtención de 100% de machos.</a:t>
            </a:r>
          </a:p>
          <a:p>
            <a:pPr algn="just"/>
            <a:endParaRPr lang="es-EC" smtClean="0"/>
          </a:p>
          <a:p>
            <a:pPr lvl="1" algn="just"/>
            <a:r>
              <a:rPr lang="es-EC" smtClean="0"/>
              <a:t>Se descarta el temor con respecto al consumo de peces tratados con hormonas, puesto que las post-larvas no son tratadas con las hormonas estable-cidas en los tratamientos químicos (Arredondo </a:t>
            </a:r>
            <a:r>
              <a:rPr lang="es-EC" i="1" smtClean="0"/>
              <a:t>et al.</a:t>
            </a:r>
            <a:r>
              <a:rPr lang="es-EC" smtClean="0"/>
              <a:t>, 1.994).</a:t>
            </a:r>
          </a:p>
        </p:txBody>
      </p:sp>
      <p:sp>
        <p:nvSpPr>
          <p:cNvPr id="4" name="2 Título"/>
          <p:cNvSpPr>
            <a:spLocks noGrp="1"/>
          </p:cNvSpPr>
          <p:nvPr>
            <p:ph type="title"/>
          </p:nvPr>
        </p:nvSpPr>
        <p:spPr/>
        <p:txBody>
          <a:bodyPr>
            <a:normAutofit fontScale="90000"/>
          </a:bodyPr>
          <a:lstStyle/>
          <a:p>
            <a:pPr>
              <a:defRPr/>
            </a:pPr>
            <a:r>
              <a:rPr lang="es-EC" dirty="0" smtClean="0"/>
              <a:t>9 EFECTO DE LA REVERSIÓN SEXUAL EN LAS HEMBRAS </a:t>
            </a:r>
            <a:r>
              <a:rPr lang="es-EC" sz="1100" b="0" dirty="0" smtClean="0">
                <a:effectLst/>
              </a:rPr>
              <a:t>(cont.)</a:t>
            </a:r>
            <a:endParaRPr lang="es-EC" sz="1100" b="0" dirty="0">
              <a:effectLst/>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defRPr/>
            </a:pPr>
            <a:r>
              <a:rPr lang="es-EC" sz="4000" dirty="0" smtClean="0"/>
              <a:t>10 EFECTIVIDAD DE LA REVERSIÓN SEXUAL EN CICHLIDAE</a:t>
            </a:r>
            <a:endParaRPr lang="es-EC" sz="4000" dirty="0"/>
          </a:p>
        </p:txBody>
      </p:sp>
      <p:sp>
        <p:nvSpPr>
          <p:cNvPr id="3" name="2 Marcador de texto"/>
          <p:cNvSpPr>
            <a:spLocks noGrp="1"/>
          </p:cNvSpPr>
          <p:nvPr>
            <p:ph type="body" idx="1"/>
          </p:nvPr>
        </p:nvSpPr>
        <p:spPr>
          <a:xfrm>
            <a:off x="3922713" y="2932113"/>
            <a:ext cx="4572000" cy="1454150"/>
          </a:xfrm>
        </p:spPr>
        <p:txBody>
          <a:bodyPr>
            <a:normAutofit fontScale="85000" lnSpcReduction="20000"/>
          </a:bodyPr>
          <a:lstStyle/>
          <a:p>
            <a:pPr algn="just">
              <a:defRPr/>
            </a:pPr>
            <a:r>
              <a:rPr lang="es-EC" dirty="0" smtClean="0"/>
              <a:t>La familia </a:t>
            </a:r>
            <a:r>
              <a:rPr lang="es-EC" i="1" dirty="0" err="1" smtClean="0"/>
              <a:t>Cichlidae</a:t>
            </a:r>
            <a:r>
              <a:rPr lang="es-EC" dirty="0" smtClean="0"/>
              <a:t> es una de las más importantes en acuicultura, la cual cuenta con aproximadamente 1.000 especies (</a:t>
            </a:r>
            <a:r>
              <a:rPr lang="es-EC" dirty="0" err="1" smtClean="0"/>
              <a:t>Goldstein</a:t>
            </a:r>
            <a:r>
              <a:rPr lang="es-EC" dirty="0" smtClean="0"/>
              <a:t>, 1.988; </a:t>
            </a:r>
            <a:r>
              <a:rPr lang="es-EC" dirty="0" err="1" smtClean="0"/>
              <a:t>Stiassny</a:t>
            </a:r>
            <a:r>
              <a:rPr lang="es-EC" dirty="0" smtClean="0"/>
              <a:t>, 1.991).</a:t>
            </a:r>
            <a:endParaRPr lang="es-EC" dirty="0"/>
          </a:p>
        </p:txBody>
      </p:sp>
      <p:pic>
        <p:nvPicPr>
          <p:cNvPr id="4"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Resultados Google para Imagen http--www_revistaaquatic_com-aquatic-html-art1507-foto2_jpg_archivos\jaulastilapia_archivos\foto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rot="16200000">
            <a:off x="2410223" y="878692"/>
            <a:ext cx="4488267" cy="5778885"/>
          </a:xfrm>
          <a:prstGeom prst="flowChartAlternateProcess">
            <a:avLst/>
          </a:prstGeom>
          <a:noFill/>
        </p:spPr>
      </p:pic>
      <p:sp>
        <p:nvSpPr>
          <p:cNvPr id="177155" name="1 Marcador de contenido"/>
          <p:cNvSpPr>
            <a:spLocks noGrp="1"/>
          </p:cNvSpPr>
          <p:nvPr>
            <p:ph idx="1"/>
          </p:nvPr>
        </p:nvSpPr>
        <p:spPr/>
        <p:txBody>
          <a:bodyPr/>
          <a:lstStyle/>
          <a:p>
            <a:pPr algn="just"/>
            <a:r>
              <a:rPr lang="es-EC" smtClean="0"/>
              <a:t>Los cíclidos nativos comprenden aproxima-damente el 50% de la ictiofauna de América Central y alrededor del 60% de estos son del género </a:t>
            </a:r>
            <a:r>
              <a:rPr lang="es-EC" i="1" smtClean="0"/>
              <a:t>Cichlasoma</a:t>
            </a:r>
            <a:r>
              <a:rPr lang="es-EC" smtClean="0"/>
              <a:t> (Miller, 1.966, tomado de Luna-Figueroa y Figueroa 2.000). Varias de estos ejemplares alcanzan tallas comerciales adecuadas y son muy apetecidas por los consumidores.</a:t>
            </a:r>
          </a:p>
        </p:txBody>
      </p:sp>
      <p:sp>
        <p:nvSpPr>
          <p:cNvPr id="3" name="2 Título"/>
          <p:cNvSpPr>
            <a:spLocks noGrp="1"/>
          </p:cNvSpPr>
          <p:nvPr>
            <p:ph type="title"/>
          </p:nvPr>
        </p:nvSpPr>
        <p:spPr/>
        <p:txBody>
          <a:bodyPr>
            <a:normAutofit fontScale="90000"/>
          </a:bodyPr>
          <a:lstStyle/>
          <a:p>
            <a:pPr>
              <a:defRPr/>
            </a:pPr>
            <a:r>
              <a:rPr lang="es-EC" dirty="0" smtClean="0"/>
              <a:t>10.EFECTIVIDAD DE LA REVERSIÓN SEXUAL EN CICHLIDAE</a:t>
            </a:r>
            <a:endParaRPr lang="es-EC"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Resultados Google para Imagen http--www_revistaaquatic_com-aquatic-html-art1507-foto2_jpg_archivos\jaulastilapia_archivos\foto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rot="16200000">
            <a:off x="2410223" y="878692"/>
            <a:ext cx="4488267" cy="5778885"/>
          </a:xfrm>
          <a:prstGeom prst="flowChartAlternateProcess">
            <a:avLst/>
          </a:prstGeom>
          <a:noFill/>
        </p:spPr>
      </p:pic>
      <p:sp>
        <p:nvSpPr>
          <p:cNvPr id="2" name="1 Marcador de contenido"/>
          <p:cNvSpPr>
            <a:spLocks noGrp="1"/>
          </p:cNvSpPr>
          <p:nvPr>
            <p:ph idx="1"/>
          </p:nvPr>
        </p:nvSpPr>
        <p:spPr/>
        <p:txBody>
          <a:bodyPr>
            <a:normAutofit fontScale="85000" lnSpcReduction="10000"/>
          </a:bodyPr>
          <a:lstStyle/>
          <a:p>
            <a:pPr algn="just">
              <a:defRPr/>
            </a:pPr>
            <a:r>
              <a:rPr lang="es-EC" dirty="0" smtClean="0"/>
              <a:t>El cíclido ideal es el que presenta hábitos alimenticios </a:t>
            </a:r>
            <a:r>
              <a:rPr lang="es-EC" dirty="0" err="1" smtClean="0"/>
              <a:t>herbivoros</a:t>
            </a:r>
            <a:r>
              <a:rPr lang="es-EC" dirty="0" smtClean="0"/>
              <a:t> que muestren crecimientos rápidos, tole-rancia a concentraciones bajas de oxígeno y la capa-</a:t>
            </a:r>
            <a:r>
              <a:rPr lang="es-EC" dirty="0" err="1" smtClean="0"/>
              <a:t>cidad</a:t>
            </a:r>
            <a:r>
              <a:rPr lang="es-EC" dirty="0" smtClean="0"/>
              <a:t> de reproducirse en condiciones controladas. Entre las especies que se destacan de la </a:t>
            </a:r>
            <a:r>
              <a:rPr lang="es-EC" dirty="0" err="1" smtClean="0"/>
              <a:t>ictiofauna</a:t>
            </a:r>
            <a:r>
              <a:rPr lang="es-EC" dirty="0" smtClean="0"/>
              <a:t> de las aguas dulces ecuatorianas, presentando estas </a:t>
            </a:r>
            <a:r>
              <a:rPr lang="es-EC" dirty="0" err="1" smtClean="0"/>
              <a:t>ca-racterísticas</a:t>
            </a:r>
            <a:r>
              <a:rPr lang="es-EC" dirty="0" smtClean="0"/>
              <a:t> son: </a:t>
            </a:r>
            <a:r>
              <a:rPr lang="es-EC" i="1" dirty="0" err="1" smtClean="0"/>
              <a:t>Aequidens</a:t>
            </a:r>
            <a:r>
              <a:rPr lang="es-EC" i="1" dirty="0" smtClean="0"/>
              <a:t> </a:t>
            </a:r>
            <a:r>
              <a:rPr lang="es-EC" i="1" dirty="0" err="1" smtClean="0"/>
              <a:t>rivulatus</a:t>
            </a:r>
            <a:r>
              <a:rPr lang="es-EC" dirty="0" smtClean="0"/>
              <a:t> y </a:t>
            </a:r>
            <a:r>
              <a:rPr lang="es-EC" i="1" dirty="0" err="1" smtClean="0"/>
              <a:t>Cichlasoma</a:t>
            </a:r>
            <a:r>
              <a:rPr lang="es-EC" i="1" dirty="0" smtClean="0"/>
              <a:t> </a:t>
            </a:r>
            <a:r>
              <a:rPr lang="es-EC" i="1" dirty="0" err="1" smtClean="0"/>
              <a:t>festae</a:t>
            </a:r>
            <a:r>
              <a:rPr lang="es-EC" dirty="0" smtClean="0"/>
              <a:t>  (</a:t>
            </a:r>
            <a:r>
              <a:rPr lang="es-EC" dirty="0" err="1" smtClean="0"/>
              <a:t>Barnhill</a:t>
            </a:r>
            <a:r>
              <a:rPr lang="es-EC" dirty="0" smtClean="0"/>
              <a:t> </a:t>
            </a:r>
            <a:r>
              <a:rPr lang="es-EC" i="1" dirty="0" smtClean="0"/>
              <a:t>et al.</a:t>
            </a:r>
            <a:r>
              <a:rPr lang="es-EC" dirty="0" smtClean="0"/>
              <a:t>, 1.966). El guapote (</a:t>
            </a:r>
            <a:r>
              <a:rPr lang="es-EC" i="1" dirty="0" err="1" smtClean="0"/>
              <a:t>Cichlasoma</a:t>
            </a:r>
            <a:r>
              <a:rPr lang="es-EC" i="1" dirty="0" smtClean="0"/>
              <a:t> </a:t>
            </a:r>
            <a:r>
              <a:rPr lang="es-EC" i="1" dirty="0" err="1" smtClean="0"/>
              <a:t>dovii</a:t>
            </a:r>
            <a:r>
              <a:rPr lang="es-EC" dirty="0" smtClean="0"/>
              <a:t> y </a:t>
            </a:r>
            <a:r>
              <a:rPr lang="es-EC" i="1" dirty="0" smtClean="0"/>
              <a:t>C. managüense</a:t>
            </a:r>
            <a:r>
              <a:rPr lang="es-EC" dirty="0" smtClean="0"/>
              <a:t>) se utiliza en policultivos, sin embargo  es una especie que no ha sido explotado comercialmente, ya que presenta la complejidad de que no se ha podido lograr la reversión sexual (Mora, 2.001).</a:t>
            </a:r>
            <a:endParaRPr lang="es-EC" dirty="0"/>
          </a:p>
        </p:txBody>
      </p:sp>
      <p:sp>
        <p:nvSpPr>
          <p:cNvPr id="4" name="2 Título"/>
          <p:cNvSpPr>
            <a:spLocks noGrp="1"/>
          </p:cNvSpPr>
          <p:nvPr>
            <p:ph type="title"/>
          </p:nvPr>
        </p:nvSpPr>
        <p:spPr/>
        <p:txBody>
          <a:bodyPr>
            <a:normAutofit fontScale="90000"/>
          </a:bodyPr>
          <a:lstStyle/>
          <a:p>
            <a:pPr>
              <a:defRPr/>
            </a:pPr>
            <a:r>
              <a:rPr lang="es-EC" dirty="0" smtClean="0"/>
              <a:t>10.EFECTIVIDAD DE LA REVERSIÓN SEXUAL EN CICHLIDAE </a:t>
            </a:r>
            <a:r>
              <a:rPr lang="es-EC" sz="1100" b="0" dirty="0" smtClean="0">
                <a:effectLst/>
              </a:rPr>
              <a:t>(cont.)</a:t>
            </a:r>
            <a:endParaRPr lang="es-EC" sz="1100" b="0" dirty="0">
              <a:effectLst/>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Resultados Google para Imagen http--www_revistaaquatic_com-aquatic-html-art1507-foto2_jpg_archivos\jaulastilapia_archivos\foto6.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rot="16200000">
            <a:off x="2410223" y="878692"/>
            <a:ext cx="4488267" cy="5778885"/>
          </a:xfrm>
          <a:prstGeom prst="flowChartAlternateProcess">
            <a:avLst/>
          </a:prstGeom>
          <a:noFill/>
        </p:spPr>
      </p:pic>
      <p:sp>
        <p:nvSpPr>
          <p:cNvPr id="2" name="1 Marcador de contenido"/>
          <p:cNvSpPr>
            <a:spLocks noGrp="1"/>
          </p:cNvSpPr>
          <p:nvPr>
            <p:ph idx="1"/>
          </p:nvPr>
        </p:nvSpPr>
        <p:spPr/>
        <p:txBody>
          <a:bodyPr>
            <a:normAutofit lnSpcReduction="10000"/>
          </a:bodyPr>
          <a:lstStyle/>
          <a:p>
            <a:pPr>
              <a:defRPr/>
            </a:pPr>
            <a:r>
              <a:rPr lang="es-EC" dirty="0" smtClean="0"/>
              <a:t>El éxito de reversión química del sexo en tilapias, está basado primordialmente, en los resultados positivos obtenidos con </a:t>
            </a:r>
            <a:r>
              <a:rPr lang="es-EC" i="1" dirty="0" err="1" smtClean="0"/>
              <a:t>Oreochromis</a:t>
            </a:r>
            <a:r>
              <a:rPr lang="es-EC" dirty="0" smtClean="0"/>
              <a:t> </a:t>
            </a:r>
            <a:r>
              <a:rPr lang="es-EC" i="1" dirty="0" err="1" smtClean="0"/>
              <a:t>niloticus</a:t>
            </a:r>
            <a:r>
              <a:rPr lang="es-EC" dirty="0" smtClean="0"/>
              <a:t>. Con el mismo procedimiento hormonal, se ha tratado otras variedades de tilapia como: </a:t>
            </a:r>
            <a:r>
              <a:rPr lang="es-EC" i="1" dirty="0" err="1" smtClean="0"/>
              <a:t>Oreochromis</a:t>
            </a:r>
            <a:r>
              <a:rPr lang="es-EC" i="1" dirty="0" smtClean="0"/>
              <a:t> </a:t>
            </a:r>
            <a:r>
              <a:rPr lang="es-EC" i="1" dirty="0" err="1" smtClean="0"/>
              <a:t>mossambicus</a:t>
            </a:r>
            <a:r>
              <a:rPr lang="es-EC" dirty="0" smtClean="0"/>
              <a:t>, </a:t>
            </a:r>
            <a:r>
              <a:rPr lang="es-EC" i="1" dirty="0" err="1" smtClean="0"/>
              <a:t>Oreochromis</a:t>
            </a:r>
            <a:r>
              <a:rPr lang="es-EC" i="1" dirty="0" smtClean="0"/>
              <a:t> </a:t>
            </a:r>
            <a:r>
              <a:rPr lang="es-EC" i="1" dirty="0" err="1" smtClean="0"/>
              <a:t>aureus</a:t>
            </a:r>
            <a:r>
              <a:rPr lang="es-EC" dirty="0" smtClean="0"/>
              <a:t>, </a:t>
            </a:r>
            <a:r>
              <a:rPr lang="es-EC" i="1" dirty="0" err="1" smtClean="0"/>
              <a:t>Oreochromis</a:t>
            </a:r>
            <a:r>
              <a:rPr lang="es-EC" i="1" dirty="0" smtClean="0"/>
              <a:t> </a:t>
            </a:r>
            <a:r>
              <a:rPr lang="es-EC" i="1" dirty="0" err="1" smtClean="0"/>
              <a:t>hornorum</a:t>
            </a:r>
            <a:r>
              <a:rPr lang="es-EC" dirty="0" smtClean="0"/>
              <a:t> y el híbrido rojo de tilapia. Los estudios de la reversión química del sexo para las especies de tilapia </a:t>
            </a:r>
            <a:r>
              <a:rPr lang="es-EC" i="1" dirty="0" err="1" smtClean="0"/>
              <a:t>rendalli</a:t>
            </a:r>
            <a:r>
              <a:rPr lang="es-EC" i="1" dirty="0" smtClean="0"/>
              <a:t> y </a:t>
            </a:r>
            <a:r>
              <a:rPr lang="es-EC" i="1" dirty="0" err="1" smtClean="0"/>
              <a:t>zilli</a:t>
            </a:r>
            <a:r>
              <a:rPr lang="es-EC" dirty="0" smtClean="0"/>
              <a:t> aún no tienen buenos resultados.</a:t>
            </a:r>
          </a:p>
        </p:txBody>
      </p:sp>
      <p:sp>
        <p:nvSpPr>
          <p:cNvPr id="4" name="2 Título"/>
          <p:cNvSpPr>
            <a:spLocks noGrp="1"/>
          </p:cNvSpPr>
          <p:nvPr>
            <p:ph type="title"/>
          </p:nvPr>
        </p:nvSpPr>
        <p:spPr/>
        <p:txBody>
          <a:bodyPr>
            <a:normAutofit fontScale="90000"/>
          </a:bodyPr>
          <a:lstStyle/>
          <a:p>
            <a:pPr>
              <a:defRPr/>
            </a:pPr>
            <a:r>
              <a:rPr lang="es-EC" dirty="0" smtClean="0"/>
              <a:t>10.EFECTIVIDAD DE LA REVERSIÓN SEXUAL EN CICHLIDAE </a:t>
            </a:r>
            <a:r>
              <a:rPr lang="es-EC" sz="1100" b="0" dirty="0" smtClean="0">
                <a:effectLst/>
              </a:rPr>
              <a:t>(cont.)</a:t>
            </a:r>
            <a:endParaRPr lang="es-EC" sz="1100" b="0" dirty="0">
              <a:effectLst/>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sz="3200" dirty="0" smtClean="0"/>
              <a:t>11.EFECTOS EN EL HOMBRE DEBIDO AL CONSUMO DE PESCADO TRATADO CON HORMONAS</a:t>
            </a:r>
            <a:endParaRPr lang="es-EC" sz="3200" dirty="0"/>
          </a:p>
        </p:txBody>
      </p:sp>
      <p:sp>
        <p:nvSpPr>
          <p:cNvPr id="3" name="2 Marcador de texto"/>
          <p:cNvSpPr>
            <a:spLocks noGrp="1"/>
          </p:cNvSpPr>
          <p:nvPr>
            <p:ph type="body" idx="1"/>
          </p:nvPr>
        </p:nvSpPr>
        <p:spPr>
          <a:xfrm>
            <a:off x="3922713" y="2932113"/>
            <a:ext cx="4572000" cy="1454150"/>
          </a:xfrm>
        </p:spPr>
        <p:txBody>
          <a:bodyPr>
            <a:normAutofit fontScale="77500" lnSpcReduction="20000"/>
          </a:bodyPr>
          <a:lstStyle/>
          <a:p>
            <a:pPr algn="just">
              <a:defRPr/>
            </a:pPr>
            <a:r>
              <a:rPr lang="es-EC" dirty="0" smtClean="0"/>
              <a:t>El justificativo para el uso de los </a:t>
            </a:r>
            <a:r>
              <a:rPr lang="es-EC" dirty="0" err="1" smtClean="0"/>
              <a:t>com</a:t>
            </a:r>
            <a:r>
              <a:rPr lang="es-EC" dirty="0" smtClean="0"/>
              <a:t>-puestos </a:t>
            </a:r>
            <a:r>
              <a:rPr lang="es-EC" dirty="0" err="1" smtClean="0"/>
              <a:t>androgénicos</a:t>
            </a:r>
            <a:r>
              <a:rPr lang="es-EC" dirty="0" smtClean="0"/>
              <a:t> en la reversión química, se basa en las </a:t>
            </a:r>
            <a:r>
              <a:rPr lang="es-EC" dirty="0" err="1" smtClean="0"/>
              <a:t>consideracio-nes</a:t>
            </a:r>
            <a:r>
              <a:rPr lang="es-EC" dirty="0" smtClean="0"/>
              <a:t> de la cantidad total de hormonas que ha sido suministrada a los peces durante el proceso.</a:t>
            </a:r>
            <a:endParaRPr lang="es-EC" dirty="0"/>
          </a:p>
        </p:txBody>
      </p:sp>
      <p:pic>
        <p:nvPicPr>
          <p:cNvPr id="4" name="Picture 4" descr="C:\Documents and Settings\Jonathan\My Documents\Joncas\Libro de tilapia\Exposiciones\Fotos\niltilapia.jpg"/>
          <p:cNvPicPr>
            <a:picLocks noChangeAspect="1" noChangeArrowheads="1"/>
          </p:cNvPicPr>
          <p:nvPr/>
        </p:nvPicPr>
        <p:blipFill>
          <a:blip r:embed="rId3"/>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181251" name="1 Marcador de contenido"/>
          <p:cNvSpPr>
            <a:spLocks noGrp="1"/>
          </p:cNvSpPr>
          <p:nvPr>
            <p:ph idx="1"/>
          </p:nvPr>
        </p:nvSpPr>
        <p:spPr/>
        <p:txBody>
          <a:bodyPr/>
          <a:lstStyle/>
          <a:p>
            <a:pPr algn="just"/>
            <a:r>
              <a:rPr lang="es-EC" smtClean="0"/>
              <a:t>La dosis mínima recomendada de testostero-na, para el hombre es 100 veces mayor que para el total consumido por la tilapia durante la reversión química del sexo. En realidad, la mayor cantidad de dosis de hormona es metabolizada y eliminada antes que el pez alcance su tamaño comercial. Paralelamente, el hígado convierte al compuesto androgéni-co en sustancia más soluble; y al final es eli-minado en la orina o en la bilis.</a:t>
            </a:r>
          </a:p>
        </p:txBody>
      </p:sp>
      <p:sp>
        <p:nvSpPr>
          <p:cNvPr id="3" name="2 Título"/>
          <p:cNvSpPr>
            <a:spLocks noGrp="1"/>
          </p:cNvSpPr>
          <p:nvPr>
            <p:ph type="title"/>
          </p:nvPr>
        </p:nvSpPr>
        <p:spPr/>
        <p:txBody>
          <a:bodyPr>
            <a:normAutofit fontScale="90000"/>
          </a:bodyPr>
          <a:lstStyle/>
          <a:p>
            <a:pPr>
              <a:defRPr/>
            </a:pPr>
            <a:r>
              <a:rPr lang="es-EC" sz="2800" dirty="0" smtClean="0"/>
              <a:t>11.EFECTOS EN EL HOMBRE DEBIDO AL CONSUMO DE PESCADO TRATADO CON HORMONAS</a:t>
            </a:r>
            <a:endParaRPr lang="es-EC"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92500" lnSpcReduction="20000"/>
          </a:bodyPr>
          <a:lstStyle/>
          <a:p>
            <a:pPr marL="365760" indent="-256032" algn="just" eaLnBrk="1" fontAlgn="auto" hangingPunct="1">
              <a:spcAft>
                <a:spcPts val="0"/>
              </a:spcAft>
              <a:buFont typeface="Wingdings 3"/>
              <a:buChar char=""/>
              <a:defRPr/>
            </a:pPr>
            <a:r>
              <a:rPr lang="es-EC" dirty="0" smtClean="0"/>
              <a:t>Paralelamente a la producción de alevines reversados, se realizaron ensayos intensivos de tilapia, hasta un engorde comercial de 300g; la realidad socio económica imperante en 1.987 y 1.988 establecieron la no rentabilidad de estos cultivos.  </a:t>
            </a:r>
          </a:p>
          <a:p>
            <a:pPr marL="365760" indent="-256032" algn="just" eaLnBrk="1" fontAlgn="auto" hangingPunct="1">
              <a:spcAft>
                <a:spcPts val="0"/>
              </a:spcAft>
              <a:buFont typeface="Wingdings 3"/>
              <a:buNone/>
              <a:defRPr/>
            </a:pPr>
            <a:r>
              <a:rPr lang="es-EC" dirty="0" smtClean="0"/>
              <a:t> </a:t>
            </a:r>
          </a:p>
          <a:p>
            <a:pPr marL="365760" indent="-256032" algn="just" eaLnBrk="1" fontAlgn="auto" hangingPunct="1">
              <a:spcAft>
                <a:spcPts val="0"/>
              </a:spcAft>
              <a:buFont typeface="Wingdings 3"/>
              <a:buChar char=""/>
              <a:defRPr/>
            </a:pPr>
            <a:r>
              <a:rPr lang="es-EC" dirty="0" smtClean="0"/>
              <a:t>En noviembre 1.993, empresarios privados realizaron una pequeña exportación del producto congelado a los Estados Unidos. Paradójicamente, los abates de la patología del camarón, conocida como “síndrome de </a:t>
            </a:r>
            <a:r>
              <a:rPr lang="es-EC" dirty="0" err="1" smtClean="0"/>
              <a:t>Taura</a:t>
            </a:r>
            <a:r>
              <a:rPr lang="es-EC" dirty="0" smtClean="0"/>
              <a:t>” en 1.994 y 1.995, ocasionaron interés por los cultivo a escala industrial de tilapia.</a:t>
            </a:r>
            <a:endParaRPr lang="es-EC" dirty="0"/>
          </a:p>
        </p:txBody>
      </p:sp>
      <p:sp>
        <p:nvSpPr>
          <p:cNvPr id="4" name="2 Título"/>
          <p:cNvSpPr>
            <a:spLocks noGrp="1"/>
          </p:cNvSpPr>
          <p:nvPr>
            <p:ph type="title"/>
          </p:nvPr>
        </p:nvSpPr>
        <p:spPr/>
        <p:txBody>
          <a:bodyPr>
            <a:normAutofit fontScale="90000"/>
          </a:bodyPr>
          <a:lstStyle/>
          <a:p>
            <a:pPr eaLnBrk="1" fontAlgn="auto" hangingPunct="1">
              <a:spcAft>
                <a:spcPts val="0"/>
              </a:spcAft>
              <a:defRPr/>
            </a:pPr>
            <a:r>
              <a:rPr lang="es-EC" dirty="0" smtClean="0"/>
              <a:t>1.1 Cultivo de tilapia en Ecuador </a:t>
            </a:r>
            <a:r>
              <a:rPr lang="es-EC" sz="1100" b="0" dirty="0" smtClean="0">
                <a:effectLst/>
              </a:rPr>
              <a:t>(cont.)</a:t>
            </a:r>
            <a:endParaRPr lang="es-EC" sz="1100" b="0" dirty="0">
              <a:effectLst/>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92500"/>
          </a:bodyPr>
          <a:lstStyle/>
          <a:p>
            <a:pPr algn="just">
              <a:defRPr/>
            </a:pPr>
            <a:r>
              <a:rPr lang="es-EC" dirty="0" smtClean="0"/>
              <a:t>Cuando la </a:t>
            </a:r>
            <a:r>
              <a:rPr lang="es-EC" dirty="0" err="1" smtClean="0"/>
              <a:t>metiltestosterona</a:t>
            </a:r>
            <a:r>
              <a:rPr lang="es-EC" dirty="0" smtClean="0"/>
              <a:t> es suministrada oralmente durante el tratamiento de reversión química del sexo, el 90% de la hormona es excretada a las 24 horas siguientes, y sólo 3 semanas después menos del 1% de la hormona permanece en el cuerpo del pez (</a:t>
            </a:r>
            <a:r>
              <a:rPr lang="es-EC" dirty="0" err="1" smtClean="0"/>
              <a:t>Cheryl</a:t>
            </a:r>
            <a:r>
              <a:rPr lang="es-EC" dirty="0" smtClean="0"/>
              <a:t>, 1.984).</a:t>
            </a:r>
          </a:p>
          <a:p>
            <a:pPr algn="just">
              <a:defRPr/>
            </a:pPr>
            <a:endParaRPr lang="es-EC" dirty="0" smtClean="0"/>
          </a:p>
          <a:p>
            <a:pPr algn="just">
              <a:defRPr/>
            </a:pPr>
            <a:r>
              <a:rPr lang="es-EC" dirty="0" smtClean="0"/>
              <a:t>Al pasar el pez por las diferentes fases de crecimiento como: alevín, juvenil y adulto, éste continúa eliminando el remanente del 1% de hormona restante.</a:t>
            </a:r>
          </a:p>
        </p:txBody>
      </p:sp>
      <p:sp>
        <p:nvSpPr>
          <p:cNvPr id="4" name="2 Título"/>
          <p:cNvSpPr>
            <a:spLocks noGrp="1"/>
          </p:cNvSpPr>
          <p:nvPr>
            <p:ph type="title"/>
          </p:nvPr>
        </p:nvSpPr>
        <p:spPr/>
        <p:txBody>
          <a:bodyPr>
            <a:normAutofit fontScale="90000"/>
          </a:bodyPr>
          <a:lstStyle/>
          <a:p>
            <a:pPr>
              <a:defRPr/>
            </a:pPr>
            <a:r>
              <a:rPr lang="es-EC" sz="2800" dirty="0" smtClean="0"/>
              <a:t>11.EFECTOS EN EL HOMBRE DEBIDO AL CONSUMO DE PESCADO TRATADO CON HORMONAS </a:t>
            </a:r>
            <a:r>
              <a:rPr lang="es-EC" sz="1100" b="0" dirty="0" smtClean="0">
                <a:effectLst/>
              </a:rPr>
              <a:t>(cont.)</a:t>
            </a:r>
            <a:endParaRPr lang="es-EC" sz="1100" b="0" dirty="0">
              <a:effectLst/>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92500" lnSpcReduction="20000"/>
          </a:bodyPr>
          <a:lstStyle/>
          <a:p>
            <a:pPr algn="just">
              <a:defRPr/>
            </a:pPr>
            <a:r>
              <a:rPr lang="es-EC" dirty="0" smtClean="0"/>
              <a:t>En el momento de captura de poblaciones revertidas, el contenido de hormona en los peces es insignificante, si ésta se toma en relación con la cantidad de hormona que los peces presentan en un medio natural para un macho adulto de tilapia.</a:t>
            </a:r>
          </a:p>
          <a:p>
            <a:pPr algn="just">
              <a:defRPr/>
            </a:pPr>
            <a:endParaRPr lang="es-EC" dirty="0" smtClean="0"/>
          </a:p>
          <a:p>
            <a:pPr algn="just">
              <a:defRPr/>
            </a:pPr>
            <a:r>
              <a:rPr lang="es-EC" dirty="0" smtClean="0"/>
              <a:t>Investigaciones realizadas sobre la testosterona en el plasma, con ejemplares sexualmente activos, de machos no revertidos y con la presencia de hembras en ambientes naturales, presentaron niveles altos de andrógenos en determinadas edades.</a:t>
            </a:r>
          </a:p>
        </p:txBody>
      </p:sp>
      <p:sp>
        <p:nvSpPr>
          <p:cNvPr id="4" name="2 Título"/>
          <p:cNvSpPr>
            <a:spLocks noGrp="1"/>
          </p:cNvSpPr>
          <p:nvPr>
            <p:ph type="title"/>
          </p:nvPr>
        </p:nvSpPr>
        <p:spPr/>
        <p:txBody>
          <a:bodyPr>
            <a:normAutofit fontScale="90000"/>
          </a:bodyPr>
          <a:lstStyle/>
          <a:p>
            <a:pPr>
              <a:defRPr/>
            </a:pPr>
            <a:r>
              <a:rPr lang="es-EC" sz="2800" dirty="0" smtClean="0"/>
              <a:t>11.EFECTOS EN EL HOMBRE DEBIDO AL CONSUMO DE PESCADO TRATADO CON HORMONAS </a:t>
            </a:r>
            <a:r>
              <a:rPr lang="es-EC" sz="1100" b="0" dirty="0" smtClean="0">
                <a:effectLst/>
              </a:rPr>
              <a:t>(cont.)</a:t>
            </a:r>
            <a:endParaRPr lang="es-EC" sz="1100" b="0" dirty="0">
              <a:effectLst/>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lnSpcReduction="10000"/>
          </a:bodyPr>
          <a:lstStyle/>
          <a:p>
            <a:pPr algn="just">
              <a:defRPr/>
            </a:pPr>
            <a:r>
              <a:rPr lang="es-EC" dirty="0" smtClean="0"/>
              <a:t>La aplicación de la técnica de reversión química del sexo en cultivos a escala comercial, considera que: la dosis hormonal suministrada en el tratamiento de reversión, tiene la eliminación del 90% de la hormona en 24 horas; así como, la eliminación de los remanentes de hormona durante la fase de crecimiento del animal. Por lo que, se duda que el bajo residuo hormonal del tratamiento sea peligroso para la salud de los consumidores.</a:t>
            </a:r>
            <a:endParaRPr lang="es-EC" dirty="0"/>
          </a:p>
        </p:txBody>
      </p:sp>
      <p:sp>
        <p:nvSpPr>
          <p:cNvPr id="4" name="2 Título"/>
          <p:cNvSpPr>
            <a:spLocks noGrp="1"/>
          </p:cNvSpPr>
          <p:nvPr>
            <p:ph type="title"/>
          </p:nvPr>
        </p:nvSpPr>
        <p:spPr/>
        <p:txBody>
          <a:bodyPr>
            <a:normAutofit fontScale="90000"/>
          </a:bodyPr>
          <a:lstStyle/>
          <a:p>
            <a:pPr>
              <a:defRPr/>
            </a:pPr>
            <a:r>
              <a:rPr lang="es-EC" sz="2800" dirty="0" smtClean="0"/>
              <a:t>11.EFECTOS EN EL HOMBRE DEBIDO AL CONSUMO DE PESCADO TRATADO CON HORMONAS </a:t>
            </a:r>
            <a:r>
              <a:rPr lang="es-EC" sz="1100" b="0" dirty="0" smtClean="0">
                <a:effectLst/>
              </a:rPr>
              <a:t>(cont.)</a:t>
            </a:r>
            <a:endParaRPr lang="es-EC" sz="1100" b="0" dirty="0">
              <a:effectLst/>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85000" lnSpcReduction="10000"/>
          </a:bodyPr>
          <a:lstStyle/>
          <a:p>
            <a:pPr algn="just">
              <a:defRPr/>
            </a:pPr>
            <a:r>
              <a:rPr lang="es-EC" dirty="0" smtClean="0"/>
              <a:t>La reversión sexual de tilapia debería abarcar dos aspectos importantes como son: alimento seguro y el argumento medioambiental asociado con el uso de esteroides. Esta es la obligación del productor para asegurar que el consumidor obtenga un producto cultivado bajo técnicas que minimicen los efectos negativos sobre el medio ambiente. La FDA (</a:t>
            </a:r>
            <a:r>
              <a:rPr lang="es-EC" dirty="0" err="1" smtClean="0"/>
              <a:t>Food</a:t>
            </a:r>
            <a:r>
              <a:rPr lang="es-EC" dirty="0" smtClean="0"/>
              <a:t> and </a:t>
            </a:r>
            <a:r>
              <a:rPr lang="es-EC" dirty="0" err="1" smtClean="0"/>
              <a:t>Drug</a:t>
            </a:r>
            <a:r>
              <a:rPr lang="es-EC" dirty="0" smtClean="0"/>
              <a:t> </a:t>
            </a:r>
            <a:r>
              <a:rPr lang="es-EC" dirty="0" err="1" smtClean="0"/>
              <a:t>Administration</a:t>
            </a:r>
            <a:r>
              <a:rPr lang="es-EC" dirty="0" smtClean="0"/>
              <a:t>) de los EE.UU., organismo que regula el uso de drogas en la Acuicultura, se ha basado en numerosas investigaciones, para aprobar el uso de la </a:t>
            </a:r>
            <a:r>
              <a:rPr lang="es-EC" dirty="0" err="1" smtClean="0"/>
              <a:t>metiltestosterona</a:t>
            </a:r>
            <a:r>
              <a:rPr lang="es-EC" dirty="0" smtClean="0"/>
              <a:t>, mientras que aún son cuestionados otros andrógenos, debido a su poca información, en relación a este tratamiento (</a:t>
            </a:r>
            <a:r>
              <a:rPr lang="es-EC" dirty="0" err="1" smtClean="0"/>
              <a:t>Phepls</a:t>
            </a:r>
            <a:r>
              <a:rPr lang="es-EC" dirty="0" smtClean="0"/>
              <a:t> and </a:t>
            </a:r>
            <a:r>
              <a:rPr lang="es-EC" dirty="0" err="1" smtClean="0"/>
              <a:t>Popma</a:t>
            </a:r>
            <a:r>
              <a:rPr lang="es-EC" dirty="0" smtClean="0"/>
              <a:t>, 2.000).</a:t>
            </a:r>
          </a:p>
        </p:txBody>
      </p:sp>
      <p:sp>
        <p:nvSpPr>
          <p:cNvPr id="4" name="2 Título"/>
          <p:cNvSpPr>
            <a:spLocks noGrp="1"/>
          </p:cNvSpPr>
          <p:nvPr>
            <p:ph type="title"/>
          </p:nvPr>
        </p:nvSpPr>
        <p:spPr/>
        <p:txBody>
          <a:bodyPr>
            <a:normAutofit fontScale="90000"/>
          </a:bodyPr>
          <a:lstStyle/>
          <a:p>
            <a:pPr>
              <a:defRPr/>
            </a:pPr>
            <a:r>
              <a:rPr lang="es-EC" sz="2800" dirty="0" smtClean="0"/>
              <a:t>11.EFECTOS EN EL HOMBRE DEBIDO AL CONSUMO DE PESCADO TRATADO CON HORMONAS </a:t>
            </a:r>
            <a:r>
              <a:rPr lang="es-EC" sz="1100" b="0" dirty="0" smtClean="0">
                <a:effectLst/>
              </a:rPr>
              <a:t>(cont.)</a:t>
            </a:r>
            <a:endParaRPr lang="es-EC" sz="1100" b="0" dirty="0">
              <a:effectLst/>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1060450"/>
            <a:ext cx="7772400" cy="1828800"/>
          </a:xfrm>
        </p:spPr>
        <p:txBody>
          <a:bodyPr/>
          <a:lstStyle/>
          <a:p>
            <a:pPr>
              <a:defRPr/>
            </a:pPr>
            <a:endParaRPr lang="es-EC"/>
          </a:p>
        </p:txBody>
      </p:sp>
      <p:sp>
        <p:nvSpPr>
          <p:cNvPr id="186371" name="2 Marcador de texto"/>
          <p:cNvSpPr>
            <a:spLocks noGrp="1"/>
          </p:cNvSpPr>
          <p:nvPr>
            <p:ph type="body" idx="1"/>
          </p:nvPr>
        </p:nvSpPr>
        <p:spPr>
          <a:xfrm>
            <a:off x="7123113" y="3962400"/>
            <a:ext cx="1563687" cy="649288"/>
          </a:xfrm>
        </p:spPr>
        <p:txBody>
          <a:bodyPr/>
          <a:lstStyle/>
          <a:p>
            <a:r>
              <a:rPr lang="es-ES" smtClean="0"/>
              <a:t>Gracias…</a:t>
            </a:r>
            <a:endParaRPr lang="es-EC" smtClean="0"/>
          </a:p>
        </p:txBody>
      </p:sp>
      <p:pic>
        <p:nvPicPr>
          <p:cNvPr id="4"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838200" y="1981200"/>
            <a:ext cx="7162800" cy="312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85000" lnSpcReduction="20000"/>
          </a:bodyPr>
          <a:lstStyle/>
          <a:p>
            <a:pPr marL="365760" indent="-256032" algn="just" eaLnBrk="1" fontAlgn="auto" hangingPunct="1">
              <a:spcAft>
                <a:spcPts val="0"/>
              </a:spcAft>
              <a:buFont typeface="Wingdings 3"/>
              <a:buChar char=""/>
              <a:defRPr/>
            </a:pPr>
            <a:r>
              <a:rPr lang="es-EC" dirty="0" smtClean="0"/>
              <a:t>En 1.999, la presencia del virus del síndrome de la “mancha blanca” en  camaroneras, ocasionó </a:t>
            </a:r>
            <a:r>
              <a:rPr lang="es-EC" dirty="0" err="1" smtClean="0"/>
              <a:t>incre-mentos</a:t>
            </a:r>
            <a:r>
              <a:rPr lang="es-EC" dirty="0" smtClean="0"/>
              <a:t> en las áreas de cultivos de tilapia, pero el crecimiento en la producción aumentó </a:t>
            </a:r>
            <a:r>
              <a:rPr lang="es-EC" dirty="0" err="1" smtClean="0"/>
              <a:t>significati-vamente</a:t>
            </a:r>
            <a:r>
              <a:rPr lang="es-EC" dirty="0" smtClean="0"/>
              <a:t> a partir del año 2.000. Para el año 2.004, en Ecuador existían unas 2.000 hectáreas en producción (Bernal, 2.004).</a:t>
            </a:r>
          </a:p>
          <a:p>
            <a:pPr marL="365760" indent="-256032" algn="just" eaLnBrk="1" fontAlgn="auto" hangingPunct="1">
              <a:spcAft>
                <a:spcPts val="0"/>
              </a:spcAft>
              <a:buFont typeface="Wingdings 3"/>
              <a:buNone/>
              <a:defRPr/>
            </a:pPr>
            <a:endParaRPr lang="es-EC" dirty="0" smtClean="0"/>
          </a:p>
          <a:p>
            <a:pPr marL="365760" indent="-256032" algn="just" eaLnBrk="1" fontAlgn="auto" hangingPunct="1">
              <a:spcAft>
                <a:spcPts val="0"/>
              </a:spcAft>
              <a:buFont typeface="Wingdings 3"/>
              <a:buChar char=""/>
              <a:defRPr/>
            </a:pPr>
            <a:r>
              <a:rPr lang="es-EC" dirty="0" smtClean="0"/>
              <a:t>La tilapia nilótica, línea </a:t>
            </a:r>
            <a:r>
              <a:rPr lang="es-EC" dirty="0" err="1" smtClean="0"/>
              <a:t>chitralada</a:t>
            </a:r>
            <a:r>
              <a:rPr lang="es-EC" dirty="0" smtClean="0"/>
              <a:t>, fue desarrollada en Tailandia en la estación experimental del Instituto de Tecnología Asiático (AIT), a partir de poblaciones </a:t>
            </a:r>
            <a:r>
              <a:rPr lang="es-EC" dirty="0" err="1" smtClean="0"/>
              <a:t>pu</a:t>
            </a:r>
            <a:r>
              <a:rPr lang="es-EC" dirty="0" smtClean="0"/>
              <a:t>-ras de </a:t>
            </a:r>
            <a:r>
              <a:rPr lang="es-EC" i="1" dirty="0" err="1" smtClean="0"/>
              <a:t>Oreochromis</a:t>
            </a:r>
            <a:r>
              <a:rPr lang="es-EC" i="1" dirty="0" smtClean="0"/>
              <a:t> </a:t>
            </a:r>
            <a:r>
              <a:rPr lang="es-EC" i="1" dirty="0" err="1" smtClean="0"/>
              <a:t>niloticus</a:t>
            </a:r>
            <a:r>
              <a:rPr lang="es-EC" dirty="0" smtClean="0"/>
              <a:t> cultivada en el palacio </a:t>
            </a:r>
            <a:r>
              <a:rPr lang="es-EC" dirty="0" err="1" smtClean="0"/>
              <a:t>Chitralada</a:t>
            </a:r>
            <a:r>
              <a:rPr lang="es-EC" dirty="0" smtClean="0"/>
              <a:t> de Bangkok (Castillo </a:t>
            </a:r>
            <a:r>
              <a:rPr lang="es-EC" i="1" dirty="0" smtClean="0"/>
              <a:t>et al. 2007)</a:t>
            </a:r>
            <a:r>
              <a:rPr lang="es-EC" dirty="0" smtClean="0"/>
              <a:t>. La </a:t>
            </a:r>
            <a:r>
              <a:rPr lang="es-EC" dirty="0" err="1" smtClean="0"/>
              <a:t>espe</a:t>
            </a:r>
            <a:r>
              <a:rPr lang="es-EC" dirty="0" smtClean="0"/>
              <a:t>-cie fue introducida, por iniciativa del sector privado, a nuestro país en el año 2.005.  </a:t>
            </a:r>
          </a:p>
          <a:p>
            <a:pPr marL="365760" indent="-256032" eaLnBrk="1" fontAlgn="auto" hangingPunct="1">
              <a:spcAft>
                <a:spcPts val="0"/>
              </a:spcAft>
              <a:buFont typeface="Wingdings 3"/>
              <a:buChar char=""/>
              <a:defRPr/>
            </a:pPr>
            <a:endParaRPr lang="es-EC" dirty="0"/>
          </a:p>
        </p:txBody>
      </p:sp>
      <p:sp>
        <p:nvSpPr>
          <p:cNvPr id="4" name="2 Título"/>
          <p:cNvSpPr>
            <a:spLocks noGrp="1"/>
          </p:cNvSpPr>
          <p:nvPr>
            <p:ph type="title"/>
          </p:nvPr>
        </p:nvSpPr>
        <p:spPr/>
        <p:txBody>
          <a:bodyPr>
            <a:normAutofit fontScale="90000"/>
          </a:bodyPr>
          <a:lstStyle/>
          <a:p>
            <a:pPr eaLnBrk="1" fontAlgn="auto" hangingPunct="1">
              <a:spcAft>
                <a:spcPts val="0"/>
              </a:spcAft>
              <a:defRPr/>
            </a:pPr>
            <a:r>
              <a:rPr lang="es-EC" dirty="0" smtClean="0"/>
              <a:t>1.1 Cultivo de tilapia en Ecuador </a:t>
            </a:r>
            <a:r>
              <a:rPr lang="es-EC" sz="1100" b="0" dirty="0" smtClean="0">
                <a:effectLst/>
              </a:rPr>
              <a:t>(cont.)</a:t>
            </a:r>
            <a:endParaRPr lang="es-EC" sz="1100" b="0" dirty="0">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85000" lnSpcReduction="10000"/>
          </a:bodyPr>
          <a:lstStyle/>
          <a:p>
            <a:pPr marL="365760" indent="-256032" algn="just" eaLnBrk="1" fontAlgn="auto" hangingPunct="1">
              <a:spcAft>
                <a:spcPts val="0"/>
              </a:spcAft>
              <a:buFont typeface="Wingdings 3"/>
              <a:buChar char=""/>
              <a:defRPr/>
            </a:pPr>
            <a:r>
              <a:rPr lang="es-EC" dirty="0" smtClean="0"/>
              <a:t>Se estima que existen cerca de 5.000 hectáreas de producción de tilapia. En Ecuador las tilapias se cultivan en la región Litoral o Costa, siendo la provincia del Guayas donde se focalizan las mayores áreas de producción del cíclido. En la región Interandina o Sierra, los cultivos se realizan en los valles y zonas de clima subtropical; además, el cíclido es cultivado también en el Oriente ecuatoriano.</a:t>
            </a:r>
          </a:p>
          <a:p>
            <a:pPr marL="365760" indent="-256032" algn="just" eaLnBrk="1" fontAlgn="auto" hangingPunct="1">
              <a:spcAft>
                <a:spcPts val="0"/>
              </a:spcAft>
              <a:buFont typeface="Wingdings 3"/>
              <a:buNone/>
              <a:defRPr/>
            </a:pPr>
            <a:r>
              <a:rPr lang="es-EC" dirty="0" smtClean="0"/>
              <a:t> </a:t>
            </a:r>
          </a:p>
          <a:p>
            <a:pPr marL="365760" indent="-256032" algn="just" eaLnBrk="1" fontAlgn="auto" hangingPunct="1">
              <a:spcAft>
                <a:spcPts val="0"/>
              </a:spcAft>
              <a:buFont typeface="Wingdings 3"/>
              <a:buChar char=""/>
              <a:defRPr/>
            </a:pPr>
            <a:r>
              <a:rPr lang="es-EC" dirty="0" smtClean="0"/>
              <a:t>El consumo de este cíclido aumentó en un 226%, y se ubicó en el cuarto lugar de las especies que son más apetecidas en los Estados Unidos, que es nuestro principal consumidor (</a:t>
            </a:r>
            <a:r>
              <a:rPr lang="es-EC" dirty="0" err="1" smtClean="0"/>
              <a:t>Aquanotas</a:t>
            </a:r>
            <a:r>
              <a:rPr lang="es-EC" dirty="0" smtClean="0"/>
              <a:t>, 2.008). </a:t>
            </a:r>
          </a:p>
          <a:p>
            <a:pPr marL="365760" indent="-256032" eaLnBrk="1" fontAlgn="auto" hangingPunct="1">
              <a:spcAft>
                <a:spcPts val="0"/>
              </a:spcAft>
              <a:buFont typeface="Wingdings 3"/>
              <a:buChar char=""/>
              <a:defRPr/>
            </a:pPr>
            <a:endParaRPr lang="es-EC" dirty="0"/>
          </a:p>
        </p:txBody>
      </p:sp>
      <p:sp>
        <p:nvSpPr>
          <p:cNvPr id="4" name="2 Título"/>
          <p:cNvSpPr>
            <a:spLocks noGrp="1"/>
          </p:cNvSpPr>
          <p:nvPr>
            <p:ph type="title"/>
          </p:nvPr>
        </p:nvSpPr>
        <p:spPr/>
        <p:txBody>
          <a:bodyPr>
            <a:normAutofit fontScale="90000"/>
          </a:bodyPr>
          <a:lstStyle/>
          <a:p>
            <a:pPr eaLnBrk="1" fontAlgn="auto" hangingPunct="1">
              <a:spcAft>
                <a:spcPts val="0"/>
              </a:spcAft>
              <a:defRPr/>
            </a:pPr>
            <a:r>
              <a:rPr lang="es-EC" dirty="0" smtClean="0"/>
              <a:t>1.1 Cultivo de tilapia en Ecuador </a:t>
            </a:r>
            <a:r>
              <a:rPr lang="es-EC" sz="1100" b="0" dirty="0" smtClean="0">
                <a:effectLst/>
              </a:rPr>
              <a:t>(cont.)</a:t>
            </a:r>
            <a:endParaRPr lang="es-EC" sz="1100" b="0" dirty="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contenido"/>
          <p:cNvSpPr>
            <a:spLocks noGrp="1"/>
          </p:cNvSpPr>
          <p:nvPr>
            <p:ph idx="1"/>
          </p:nvPr>
        </p:nvSpPr>
        <p:spPr>
          <a:xfrm>
            <a:off x="457200" y="1481138"/>
            <a:ext cx="8229600" cy="2252662"/>
          </a:xfrm>
        </p:spPr>
        <p:txBody>
          <a:bodyPr/>
          <a:lstStyle/>
          <a:p>
            <a:pPr algn="just" eaLnBrk="1" hangingPunct="1"/>
            <a:r>
              <a:rPr lang="es-EC" smtClean="0"/>
              <a:t>El cultivo a escala comercial de tilapia nilótica</a:t>
            </a:r>
            <a:r>
              <a:rPr lang="es-EC" i="1" smtClean="0"/>
              <a:t> </a:t>
            </a:r>
            <a:r>
              <a:rPr lang="es-EC" smtClean="0"/>
              <a:t>(</a:t>
            </a:r>
            <a:r>
              <a:rPr lang="es-EC" i="1" smtClean="0"/>
              <a:t>Oreochromis niloticus</a:t>
            </a:r>
            <a:r>
              <a:rPr lang="es-EC" smtClean="0"/>
              <a:t>) y del híbrido rojo de tilapia en Ecuador (</a:t>
            </a:r>
            <a:r>
              <a:rPr lang="es-EC" i="1" smtClean="0"/>
              <a:t>Oreochromis sp.)</a:t>
            </a:r>
            <a:r>
              <a:rPr lang="es-EC" smtClean="0"/>
              <a:t>, ha tomado gran importancia dentro de la producción de organismos bioacuáticos.</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1.INTRODUCCIÓN</a:t>
            </a:r>
            <a:endParaRPr lang="es-EC" dirty="0"/>
          </a:p>
        </p:txBody>
      </p:sp>
      <p:pic>
        <p:nvPicPr>
          <p:cNvPr id="24580" name="Picture 4" descr="C:\Documents and Settings\Jonathan\My Documents\Joncas\Libro de tilapia\Exposiciones\Fotos\farm-raised%20tilapia.jpg"/>
          <p:cNvPicPr>
            <a:picLocks noChangeAspect="1" noChangeArrowheads="1"/>
          </p:cNvPicPr>
          <p:nvPr/>
        </p:nvPicPr>
        <p:blipFill>
          <a:blip r:embed="rId2"/>
          <a:srcRect/>
          <a:stretch>
            <a:fillRect/>
          </a:stretch>
        </p:blipFill>
        <p:spPr bwMode="auto">
          <a:xfrm>
            <a:off x="2743200" y="3657600"/>
            <a:ext cx="3340100" cy="2451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texto"/>
          <p:cNvSpPr>
            <a:spLocks noGrp="1"/>
          </p:cNvSpPr>
          <p:nvPr>
            <p:ph type="body" sz="half" idx="2"/>
          </p:nvPr>
        </p:nvSpPr>
        <p:spPr>
          <a:xfrm>
            <a:off x="685800" y="5905500"/>
            <a:ext cx="7696200" cy="647700"/>
          </a:xfrm>
        </p:spPr>
        <p:txBody>
          <a:bodyPr/>
          <a:lstStyle/>
          <a:p>
            <a:pPr marR="0" eaLnBrk="1" hangingPunct="1"/>
            <a:r>
              <a:rPr lang="es-ES" sz="1200" b="1" smtClean="0"/>
              <a:t>FUENTE:</a:t>
            </a:r>
            <a:r>
              <a:rPr lang="es-ES" sz="1200" smtClean="0"/>
              <a:t> FISHERIES STATISTICS AND ECONOMICS DIVISION (</a:t>
            </a:r>
            <a:r>
              <a:rPr lang="es-EC" sz="1200" smtClean="0"/>
              <a:t>CÁMARA NACIONAL DE ACUACULTURA).</a:t>
            </a:r>
          </a:p>
        </p:txBody>
      </p:sp>
      <p:sp>
        <p:nvSpPr>
          <p:cNvPr id="4" name="3 Título"/>
          <p:cNvSpPr>
            <a:spLocks noGrp="1"/>
          </p:cNvSpPr>
          <p:nvPr>
            <p:ph type="title"/>
          </p:nvPr>
        </p:nvSpPr>
        <p:spPr>
          <a:xfrm>
            <a:off x="228600" y="5326688"/>
            <a:ext cx="8075432" cy="562672"/>
          </a:xfrm>
        </p:spPr>
        <p:txBody>
          <a:bodyPr>
            <a:normAutofit fontScale="90000"/>
          </a:bodyPr>
          <a:lstStyle/>
          <a:p>
            <a:pPr eaLnBrk="1" fontAlgn="auto" hangingPunct="1">
              <a:spcAft>
                <a:spcPts val="0"/>
              </a:spcAft>
              <a:defRPr/>
            </a:pPr>
            <a:r>
              <a:rPr lang="es-EC" sz="1800" b="1" dirty="0" smtClean="0"/>
              <a:t>Gráfico # 1.</a:t>
            </a:r>
            <a:r>
              <a:rPr lang="es-EC" sz="1800" dirty="0" smtClean="0"/>
              <a:t> Gráfico Comparativo de Exportaciones Ecuatorianas de Tilapia a USA por mes desde 1.993 hasta Diciembre/2.007.</a:t>
            </a:r>
            <a:r>
              <a:rPr lang="es-EC" dirty="0" smtClean="0"/>
              <a:t/>
            </a:r>
            <a:br>
              <a:rPr lang="es-EC" dirty="0" smtClean="0"/>
            </a:br>
            <a:endParaRPr lang="es-EC" dirty="0"/>
          </a:p>
        </p:txBody>
      </p:sp>
      <p:pic>
        <p:nvPicPr>
          <p:cNvPr id="43012" name="5 Imagen"/>
          <p:cNvPicPr>
            <a:picLocks noChangeAspect="1"/>
          </p:cNvPicPr>
          <p:nvPr/>
        </p:nvPicPr>
        <p:blipFill>
          <a:blip r:embed="rId2"/>
          <a:srcRect r="690"/>
          <a:stretch>
            <a:fillRect/>
          </a:stretch>
        </p:blipFill>
        <p:spPr bwMode="auto">
          <a:xfrm>
            <a:off x="604838" y="304800"/>
            <a:ext cx="7700962"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texto"/>
          <p:cNvSpPr>
            <a:spLocks noGrp="1"/>
          </p:cNvSpPr>
          <p:nvPr>
            <p:ph type="body" sz="half" idx="2"/>
          </p:nvPr>
        </p:nvSpPr>
        <p:spPr>
          <a:xfrm>
            <a:off x="1141413" y="5443538"/>
            <a:ext cx="7162800" cy="647700"/>
          </a:xfrm>
        </p:spPr>
        <p:txBody>
          <a:bodyPr/>
          <a:lstStyle/>
          <a:p>
            <a:pPr marR="0" eaLnBrk="1" hangingPunct="1"/>
            <a:r>
              <a:rPr lang="es-ES" b="1" smtClean="0"/>
              <a:t>FUENTE:</a:t>
            </a:r>
            <a:r>
              <a:rPr lang="es-ES" smtClean="0"/>
              <a:t> FISHERIES STATISTICS AND ECONOMICS DIVISION (</a:t>
            </a:r>
            <a:r>
              <a:rPr lang="es-EC" smtClean="0"/>
              <a:t>CÁMARA NACIONAL DE ACUACULTURA).</a:t>
            </a:r>
          </a:p>
        </p:txBody>
      </p:sp>
      <p:sp>
        <p:nvSpPr>
          <p:cNvPr id="4" name="3 Título"/>
          <p:cNvSpPr>
            <a:spLocks noGrp="1"/>
          </p:cNvSpPr>
          <p:nvPr>
            <p:ph type="title"/>
          </p:nvPr>
        </p:nvSpPr>
        <p:spPr/>
        <p:txBody>
          <a:bodyPr>
            <a:noAutofit/>
          </a:bodyPr>
          <a:lstStyle/>
          <a:p>
            <a:pPr eaLnBrk="1" fontAlgn="auto" hangingPunct="1">
              <a:spcAft>
                <a:spcPts val="0"/>
              </a:spcAft>
              <a:defRPr/>
            </a:pPr>
            <a:r>
              <a:rPr lang="es-EC" sz="1600" b="1" dirty="0" smtClean="0"/>
              <a:t>Tabla #1.</a:t>
            </a:r>
            <a:r>
              <a:rPr lang="es-EC" sz="1600" dirty="0" smtClean="0"/>
              <a:t> Resumen Ejecutivo de Estadísticas en las Exportaciones Ecuatorianas de Tilapia (en dólares) a USA desde 1.993 hasta diciembre/2.007.</a:t>
            </a:r>
            <a:endParaRPr lang="es-EC" sz="1600" dirty="0"/>
          </a:p>
        </p:txBody>
      </p:sp>
      <p:pic>
        <p:nvPicPr>
          <p:cNvPr id="44036" name="4 Imagen"/>
          <p:cNvPicPr>
            <a:picLocks noChangeAspect="1"/>
          </p:cNvPicPr>
          <p:nvPr/>
        </p:nvPicPr>
        <p:blipFill>
          <a:blip r:embed="rId2"/>
          <a:srcRect l="4231" t="37064" r="3110" b="30170"/>
          <a:stretch>
            <a:fillRect/>
          </a:stretch>
        </p:blipFill>
        <p:spPr bwMode="auto">
          <a:xfrm>
            <a:off x="242888" y="685800"/>
            <a:ext cx="8443912"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texto"/>
          <p:cNvSpPr>
            <a:spLocks noGrp="1"/>
          </p:cNvSpPr>
          <p:nvPr>
            <p:ph type="body" sz="half" idx="2"/>
          </p:nvPr>
        </p:nvSpPr>
        <p:spPr>
          <a:xfrm>
            <a:off x="1141413" y="5443538"/>
            <a:ext cx="7162800" cy="647700"/>
          </a:xfrm>
        </p:spPr>
        <p:txBody>
          <a:bodyPr/>
          <a:lstStyle/>
          <a:p>
            <a:pPr marR="0" eaLnBrk="1" hangingPunct="1"/>
            <a:r>
              <a:rPr lang="es-ES" b="1" smtClean="0"/>
              <a:t>FUENTE:</a:t>
            </a:r>
            <a:r>
              <a:rPr lang="es-ES" smtClean="0"/>
              <a:t> FISHERIES STATISTICS AND ECONOMICS DIVISION (</a:t>
            </a:r>
            <a:r>
              <a:rPr lang="es-EC" smtClean="0"/>
              <a:t>CÁMARA NACIONAL DE ACUACULTURA).</a:t>
            </a:r>
          </a:p>
        </p:txBody>
      </p:sp>
      <p:sp>
        <p:nvSpPr>
          <p:cNvPr id="4" name="3 Título"/>
          <p:cNvSpPr>
            <a:spLocks noGrp="1"/>
          </p:cNvSpPr>
          <p:nvPr>
            <p:ph type="title"/>
          </p:nvPr>
        </p:nvSpPr>
        <p:spPr/>
        <p:txBody>
          <a:bodyPr>
            <a:normAutofit fontScale="90000"/>
          </a:bodyPr>
          <a:lstStyle/>
          <a:p>
            <a:pPr eaLnBrk="1" fontAlgn="auto" hangingPunct="1">
              <a:spcAft>
                <a:spcPts val="0"/>
              </a:spcAft>
              <a:defRPr/>
            </a:pPr>
            <a:r>
              <a:rPr lang="es-EC" sz="1800" b="1" dirty="0" smtClean="0"/>
              <a:t>Tabla #2.</a:t>
            </a:r>
            <a:r>
              <a:rPr lang="es-EC" sz="1800" dirty="0" smtClean="0"/>
              <a:t> Resumen Ejecutivo de Estadísticas en las Exportaciones Ecuatorianas de Tilapia (en libras) a USA desde 1.993 hasta Diciembre/2.007.</a:t>
            </a:r>
            <a:r>
              <a:rPr lang="es-EC" dirty="0" smtClean="0"/>
              <a:t/>
            </a:r>
            <a:br>
              <a:rPr lang="es-EC" dirty="0" smtClean="0"/>
            </a:br>
            <a:endParaRPr lang="es-EC" dirty="0"/>
          </a:p>
        </p:txBody>
      </p:sp>
      <p:pic>
        <p:nvPicPr>
          <p:cNvPr id="45060" name="4 Imagen"/>
          <p:cNvPicPr>
            <a:picLocks noChangeAspect="1"/>
          </p:cNvPicPr>
          <p:nvPr/>
        </p:nvPicPr>
        <p:blipFill>
          <a:blip r:embed="rId2"/>
          <a:srcRect l="4230" t="42952" r="3229" b="24277"/>
          <a:stretch>
            <a:fillRect/>
          </a:stretch>
        </p:blipFill>
        <p:spPr bwMode="auto">
          <a:xfrm>
            <a:off x="250825" y="533400"/>
            <a:ext cx="8435975" cy="420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texto"/>
          <p:cNvSpPr>
            <a:spLocks noGrp="1"/>
          </p:cNvSpPr>
          <p:nvPr>
            <p:ph type="body" sz="half" idx="2"/>
          </p:nvPr>
        </p:nvSpPr>
        <p:spPr>
          <a:xfrm>
            <a:off x="1141413" y="5443538"/>
            <a:ext cx="7162800" cy="647700"/>
          </a:xfrm>
        </p:spPr>
        <p:txBody>
          <a:bodyPr/>
          <a:lstStyle/>
          <a:p>
            <a:pPr marR="0" eaLnBrk="1" hangingPunct="1"/>
            <a:r>
              <a:rPr lang="es-ES" b="1" smtClean="0"/>
              <a:t>FUENTE:</a:t>
            </a:r>
            <a:r>
              <a:rPr lang="es-ES" smtClean="0"/>
              <a:t> FISHERIES STATISTICS AND ECONOMICS DIVISION (</a:t>
            </a:r>
            <a:r>
              <a:rPr lang="es-EC" smtClean="0"/>
              <a:t>CÁMARA NACIONAL DE ACUACULTURA).</a:t>
            </a:r>
          </a:p>
        </p:txBody>
      </p:sp>
      <p:sp>
        <p:nvSpPr>
          <p:cNvPr id="4" name="3 Título"/>
          <p:cNvSpPr>
            <a:spLocks noGrp="1"/>
          </p:cNvSpPr>
          <p:nvPr>
            <p:ph type="title"/>
          </p:nvPr>
        </p:nvSpPr>
        <p:spPr/>
        <p:txBody>
          <a:bodyPr>
            <a:noAutofit/>
          </a:bodyPr>
          <a:lstStyle/>
          <a:p>
            <a:pPr eaLnBrk="1" fontAlgn="auto" hangingPunct="1">
              <a:spcAft>
                <a:spcPts val="0"/>
              </a:spcAft>
              <a:defRPr/>
            </a:pPr>
            <a:r>
              <a:rPr lang="es-EC" sz="1600" b="1" dirty="0" smtClean="0"/>
              <a:t>Gráfico #2.</a:t>
            </a:r>
            <a:r>
              <a:rPr lang="es-EC" sz="1600" dirty="0" smtClean="0"/>
              <a:t> Gráfico de Exportaciones Ecuatorianas de Tilapia a USA por año, desde 1.993 hasta diciembre/2.007.</a:t>
            </a:r>
            <a:endParaRPr lang="es-EC" sz="1600" dirty="0"/>
          </a:p>
        </p:txBody>
      </p:sp>
      <p:pic>
        <p:nvPicPr>
          <p:cNvPr id="46084" name="4 Imagen"/>
          <p:cNvPicPr>
            <a:picLocks noChangeAspect="1"/>
          </p:cNvPicPr>
          <p:nvPr/>
        </p:nvPicPr>
        <p:blipFill>
          <a:blip r:embed="rId2"/>
          <a:srcRect/>
          <a:stretch>
            <a:fillRect/>
          </a:stretch>
        </p:blipFill>
        <p:spPr bwMode="auto">
          <a:xfrm>
            <a:off x="965200" y="228600"/>
            <a:ext cx="7112000" cy="4572000"/>
          </a:xfrm>
          <a:prstGeom prst="rect">
            <a:avLst/>
          </a:prstGeom>
          <a:noFill/>
          <a:ln w="9525">
            <a:noFill/>
            <a:miter lim="800000"/>
            <a:headEnd/>
            <a:tailEnd/>
          </a:ln>
        </p:spPr>
      </p:pic>
      <p:pic>
        <p:nvPicPr>
          <p:cNvPr id="46085" name="Picture 5" descr="C:\Documents and Settings\Jonathan\My Documents\My Skype Pictures\My Pictures\Gifs\back.gif"/>
          <p:cNvPicPr>
            <a:picLocks noChangeAspect="1" noChangeArrowheads="1" noCrop="1"/>
          </p:cNvPicPr>
          <p:nvPr/>
        </p:nvPicPr>
        <p:blipFill>
          <a:blip r:embed="rId3"/>
          <a:srcRect/>
          <a:stretch>
            <a:fillRect/>
          </a:stretch>
        </p:blipFill>
        <p:spPr bwMode="auto">
          <a:xfrm>
            <a:off x="7848600" y="533400"/>
            <a:ext cx="571500" cy="381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fontAlgn="auto" hangingPunct="1">
              <a:spcAft>
                <a:spcPts val="0"/>
              </a:spcAft>
              <a:defRPr/>
            </a:pPr>
            <a:r>
              <a:rPr lang="es-EC" sz="3100" dirty="0" smtClean="0"/>
              <a:t>2. ASPECTOS BIOLÓGICOS EN LA DETERMINACIÓN DEL SEXO DE LOS CICHLIDAE</a:t>
            </a:r>
            <a:endParaRPr lang="es-EC" dirty="0"/>
          </a:p>
        </p:txBody>
      </p:sp>
      <p:sp>
        <p:nvSpPr>
          <p:cNvPr id="2" name="1 Marcador de contenido"/>
          <p:cNvSpPr>
            <a:spLocks noGrp="1"/>
          </p:cNvSpPr>
          <p:nvPr>
            <p:ph type="body" idx="1"/>
          </p:nvPr>
        </p:nvSpPr>
        <p:spPr>
          <a:xfrm>
            <a:off x="3922713" y="2932113"/>
            <a:ext cx="4572000" cy="1454150"/>
          </a:xfrm>
        </p:spPr>
        <p:txBody>
          <a:bodyPr>
            <a:normAutofit fontScale="77500" lnSpcReduction="20000"/>
          </a:bodyPr>
          <a:lstStyle/>
          <a:p>
            <a:pPr eaLnBrk="1" fontAlgn="auto" hangingPunct="1">
              <a:spcAft>
                <a:spcPts val="0"/>
              </a:spcAft>
              <a:buFont typeface="Wingdings 3"/>
              <a:buNone/>
              <a:defRPr/>
            </a:pPr>
            <a:r>
              <a:rPr lang="es-EC" dirty="0" smtClean="0"/>
              <a:t>"Para que el cultivo a gran escala de cualquier organismo de consumo humano sea eficiente, el recurso debe ser fácilmente renovable". </a:t>
            </a:r>
            <a:r>
              <a:rPr lang="en-US" dirty="0" smtClean="0"/>
              <a:t>(Brian J. Harvey and William Hoar, 1.979).</a:t>
            </a:r>
            <a:endParaRPr lang="es-EC" dirty="0" smtClean="0"/>
          </a:p>
        </p:txBody>
      </p:sp>
      <p:pic>
        <p:nvPicPr>
          <p:cNvPr id="47108"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lnSpcReduction="10000"/>
          </a:bodyPr>
          <a:lstStyle/>
          <a:p>
            <a:pPr marL="365760" indent="-256032" algn="just" eaLnBrk="1" fontAlgn="auto" hangingPunct="1">
              <a:spcAft>
                <a:spcPts val="0"/>
              </a:spcAft>
              <a:buFont typeface="Wingdings 3"/>
              <a:buChar char=""/>
              <a:defRPr/>
            </a:pPr>
            <a:r>
              <a:rPr lang="es-EC" dirty="0" smtClean="0"/>
              <a:t>Los mecanismos que determinan el sexo en tilapias se encuentran en una condición lábil primitiva, tal como acontece en la mayoría de peces teleósteos (</a:t>
            </a:r>
            <a:r>
              <a:rPr lang="es-EC" dirty="0" err="1" smtClean="0"/>
              <a:t>Lagler</a:t>
            </a:r>
            <a:r>
              <a:rPr lang="es-EC" dirty="0" smtClean="0"/>
              <a:t> </a:t>
            </a:r>
            <a:r>
              <a:rPr lang="es-EC" i="1" dirty="0" smtClean="0"/>
              <a:t>et al.</a:t>
            </a:r>
            <a:r>
              <a:rPr lang="es-EC" dirty="0" smtClean="0"/>
              <a:t>, 1.984).</a:t>
            </a:r>
          </a:p>
          <a:p>
            <a:pPr marL="365760" indent="-256032" algn="just" eaLnBrk="1" fontAlgn="auto" hangingPunct="1">
              <a:spcAft>
                <a:spcPts val="0"/>
              </a:spcAft>
              <a:buFont typeface="Wingdings 3"/>
              <a:buNone/>
              <a:defRPr/>
            </a:pPr>
            <a:r>
              <a:rPr lang="es-EC" dirty="0" smtClean="0"/>
              <a:t> </a:t>
            </a:r>
          </a:p>
          <a:p>
            <a:pPr marL="365760" indent="-256032" algn="just" eaLnBrk="1" fontAlgn="auto" hangingPunct="1">
              <a:spcAft>
                <a:spcPts val="0"/>
              </a:spcAft>
              <a:buFont typeface="Wingdings 3"/>
              <a:buChar char=""/>
              <a:defRPr/>
            </a:pPr>
            <a:r>
              <a:rPr lang="es-EC" dirty="0" smtClean="0"/>
              <a:t>En trabajos de investigación sobre </a:t>
            </a:r>
            <a:r>
              <a:rPr lang="es-EC" dirty="0" err="1" smtClean="0"/>
              <a:t>caracteri-zación</a:t>
            </a:r>
            <a:r>
              <a:rPr lang="es-EC" dirty="0" smtClean="0"/>
              <a:t> cromosómica de tilapia nilótica, se ha determinado como número diploide modal 2n=44 cromosomas de tipo </a:t>
            </a:r>
            <a:r>
              <a:rPr lang="es-EC" dirty="0" err="1" smtClean="0"/>
              <a:t>submetacéntrico</a:t>
            </a:r>
            <a:r>
              <a:rPr lang="es-EC" dirty="0" smtClean="0"/>
              <a:t>, </a:t>
            </a:r>
            <a:r>
              <a:rPr lang="es-EC" dirty="0" err="1" smtClean="0"/>
              <a:t>subtelocéntrico</a:t>
            </a:r>
            <a:r>
              <a:rPr lang="es-EC" dirty="0" smtClean="0"/>
              <a:t> y </a:t>
            </a:r>
            <a:r>
              <a:rPr lang="es-EC" dirty="0" err="1" smtClean="0"/>
              <a:t>acrocén-trico</a:t>
            </a:r>
            <a:r>
              <a:rPr lang="es-EC" dirty="0" smtClean="0"/>
              <a:t> (Guillermo </a:t>
            </a:r>
            <a:r>
              <a:rPr lang="es-EC" dirty="0" err="1" smtClean="0"/>
              <a:t>Faifer</a:t>
            </a:r>
            <a:r>
              <a:rPr lang="es-EC" dirty="0" smtClean="0"/>
              <a:t> </a:t>
            </a:r>
            <a:r>
              <a:rPr lang="es-EC" i="1" dirty="0" smtClean="0"/>
              <a:t>et al. 2007</a:t>
            </a:r>
            <a:r>
              <a:rPr lang="es-EC" dirty="0" smtClean="0"/>
              <a:t>).</a:t>
            </a:r>
          </a:p>
          <a:p>
            <a:pPr marL="365760" indent="-256032" eaLnBrk="1" fontAlgn="auto" hangingPunct="1">
              <a:spcAft>
                <a:spcPts val="0"/>
              </a:spcAft>
              <a:buFont typeface="Wingdings 3"/>
              <a:buChar char=""/>
              <a:defRPr/>
            </a:pPr>
            <a:endParaRPr lang="es-EC" dirty="0"/>
          </a:p>
        </p:txBody>
      </p:sp>
      <p:sp>
        <p:nvSpPr>
          <p:cNvPr id="3"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10000"/>
          </a:bodyPr>
          <a:lstStyle/>
          <a:p>
            <a:pPr marL="365760" indent="-256032" algn="just" eaLnBrk="1" fontAlgn="auto" hangingPunct="1">
              <a:spcAft>
                <a:spcPts val="0"/>
              </a:spcAft>
              <a:buFont typeface="Wingdings 3"/>
              <a:buChar char=""/>
              <a:defRPr/>
            </a:pPr>
            <a:r>
              <a:rPr lang="es-EC" dirty="0" smtClean="0"/>
              <a:t>El sexo en tilapias lo definen los cromosomas sexuales. Esto ha sido demostrado en varios trabajos, en los que se ha establecido que, los cromosomas sexuales juegan un papel importante en determinar su sexo (Jalabert </a:t>
            </a:r>
            <a:r>
              <a:rPr lang="es-EC" i="1" dirty="0" smtClean="0"/>
              <a:t>et al.</a:t>
            </a:r>
            <a:r>
              <a:rPr lang="es-EC" dirty="0" smtClean="0"/>
              <a:t>, 1.971; Guerrero, 1.975; </a:t>
            </a:r>
            <a:r>
              <a:rPr lang="es-EC" dirty="0" err="1" smtClean="0"/>
              <a:t>Shelton</a:t>
            </a:r>
            <a:r>
              <a:rPr lang="es-EC" dirty="0" smtClean="0"/>
              <a:t> </a:t>
            </a:r>
            <a:r>
              <a:rPr lang="es-EC" i="1" dirty="0" smtClean="0"/>
              <a:t>et al.,</a:t>
            </a:r>
            <a:r>
              <a:rPr lang="es-EC" dirty="0" smtClean="0"/>
              <a:t> 1.978 y </a:t>
            </a:r>
            <a:r>
              <a:rPr lang="es-EC" dirty="0" err="1" smtClean="0"/>
              <a:t>Calhoun</a:t>
            </a:r>
            <a:r>
              <a:rPr lang="es-EC" dirty="0" smtClean="0"/>
              <a:t> and </a:t>
            </a:r>
            <a:r>
              <a:rPr lang="es-EC" dirty="0" err="1" smtClean="0"/>
              <a:t>Shelton</a:t>
            </a:r>
            <a:r>
              <a:rPr lang="es-EC" dirty="0" smtClean="0"/>
              <a:t>, 1.983).</a:t>
            </a:r>
          </a:p>
          <a:p>
            <a:pPr marL="365760" indent="-256032" algn="just" eaLnBrk="1" fontAlgn="auto" hangingPunct="1">
              <a:spcAft>
                <a:spcPts val="0"/>
              </a:spcAft>
              <a:buFont typeface="Wingdings 3"/>
              <a:buChar char=""/>
              <a:defRPr/>
            </a:pPr>
            <a:r>
              <a:rPr lang="es-EC" dirty="0" err="1" smtClean="0"/>
              <a:t>Moav</a:t>
            </a:r>
            <a:r>
              <a:rPr lang="es-EC" dirty="0" smtClean="0"/>
              <a:t> (no publicado, citado por </a:t>
            </a:r>
            <a:r>
              <a:rPr lang="es-EC" dirty="0" err="1" smtClean="0"/>
              <a:t>Wohlfarth</a:t>
            </a:r>
            <a:r>
              <a:rPr lang="es-EC" dirty="0" smtClean="0"/>
              <a:t> y </a:t>
            </a:r>
            <a:r>
              <a:rPr lang="es-EC" dirty="0" err="1" smtClean="0"/>
              <a:t>Hulara</a:t>
            </a:r>
            <a:r>
              <a:rPr lang="es-EC" dirty="0" smtClean="0"/>
              <a:t>, 1983; Arredondo </a:t>
            </a:r>
            <a:r>
              <a:rPr lang="es-EC" i="1" dirty="0" smtClean="0"/>
              <a:t>et al.</a:t>
            </a:r>
            <a:r>
              <a:rPr lang="es-EC" dirty="0" smtClean="0"/>
              <a:t>, 1.994), propone que el sexo lo definen los cromosomas sexuales y un gen sexual </a:t>
            </a:r>
            <a:r>
              <a:rPr lang="es-EC" dirty="0" err="1" smtClean="0"/>
              <a:t>autosómico</a:t>
            </a:r>
            <a:r>
              <a:rPr lang="es-EC" dirty="0" smtClean="0"/>
              <a:t> simple que tiene alelos múltiples.</a:t>
            </a:r>
            <a:endParaRPr lang="es-EC" dirty="0"/>
          </a:p>
        </p:txBody>
      </p:sp>
      <p:sp>
        <p:nvSpPr>
          <p:cNvPr id="4"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a:bodyPr>
          <a:lstStyle/>
          <a:p>
            <a:pPr marL="365760" indent="-256032" algn="just" eaLnBrk="1" fontAlgn="auto" hangingPunct="1">
              <a:spcAft>
                <a:spcPts val="0"/>
              </a:spcAft>
              <a:buFont typeface="Wingdings 3"/>
              <a:buChar char=""/>
              <a:defRPr/>
            </a:pPr>
            <a:r>
              <a:rPr lang="es-EC" dirty="0" smtClean="0"/>
              <a:t>En 1.988, se establece la participación del "Factor Determinante del Testículo" (FDT) en un gen de los cromosomas para </a:t>
            </a:r>
            <a:r>
              <a:rPr lang="es-EC" b="1" dirty="0" smtClean="0"/>
              <a:t>Y</a:t>
            </a:r>
            <a:r>
              <a:rPr lang="es-EC" dirty="0" smtClean="0"/>
              <a:t>, que libera una sustancia proteica que preserva la definición testicular y demás estructuras del sistema reproductor en el macho. La no presencia del FDT provoca la pérdida de la señal específica de la proteína, por lo que, los órganos sexuales que se encuentran indiferenciados se definen como ovarios y otras estructuras del sistema reproductor en la hembra (</a:t>
            </a:r>
            <a:r>
              <a:rPr lang="es-EC" dirty="0" err="1" smtClean="0"/>
              <a:t>Tave</a:t>
            </a:r>
            <a:r>
              <a:rPr lang="es-EC" dirty="0" smtClean="0"/>
              <a:t>, 1.989).</a:t>
            </a:r>
          </a:p>
        </p:txBody>
      </p:sp>
      <p:sp>
        <p:nvSpPr>
          <p:cNvPr id="4"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51203" name="1 Marcador de contenido"/>
          <p:cNvSpPr>
            <a:spLocks noGrp="1"/>
          </p:cNvSpPr>
          <p:nvPr>
            <p:ph idx="1"/>
          </p:nvPr>
        </p:nvSpPr>
        <p:spPr/>
        <p:txBody>
          <a:bodyPr/>
          <a:lstStyle/>
          <a:p>
            <a:pPr algn="just" eaLnBrk="1" hangingPunct="1"/>
            <a:r>
              <a:rPr lang="es-EC" smtClean="0"/>
              <a:t>El medio ambiente tiene una gran influencia sobre la determinación del sexo en las tila-pias, el factor más importante es la tempe-ratura (TSD= temperature sex determination) presente en especies termosensitivas, en las que están incluidos los Cíclidos, que indica una fuerte interacción entre la temperatura y el genotipo (Castillo, 2.006).</a:t>
            </a:r>
          </a:p>
        </p:txBody>
      </p:sp>
      <p:sp>
        <p:nvSpPr>
          <p:cNvPr id="4"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s-EC" dirty="0" smtClean="0"/>
              <a:t>Para poder interpretar los mecanismos de la definición del sexo en el género </a:t>
            </a:r>
            <a:r>
              <a:rPr lang="es-EC" i="1" dirty="0" err="1" smtClean="0"/>
              <a:t>Oreochromis</a:t>
            </a:r>
            <a:r>
              <a:rPr lang="es-EC" dirty="0" smtClean="0"/>
              <a:t>, se proponen ciertas apreciaciones un poco arbitrarias en relación a los cariotipos que se presentan en estas especies, las mismas que se postulan de la siguiente manera:</a:t>
            </a:r>
          </a:p>
          <a:p>
            <a:pPr marL="365760" indent="-256032" eaLnBrk="1" fontAlgn="auto" hangingPunct="1">
              <a:spcAft>
                <a:spcPts val="0"/>
              </a:spcAft>
              <a:buFont typeface="Wingdings 3"/>
              <a:buChar char=""/>
              <a:defRPr/>
            </a:pPr>
            <a:endParaRPr lang="es-EC" dirty="0" smtClean="0"/>
          </a:p>
          <a:p>
            <a:pPr marL="621792" lvl="1" eaLnBrk="1" fontAlgn="auto" hangingPunct="1">
              <a:spcBef>
                <a:spcPts val="324"/>
              </a:spcBef>
              <a:spcAft>
                <a:spcPts val="0"/>
              </a:spcAft>
              <a:buFont typeface="Verdana"/>
              <a:buChar char="◦"/>
              <a:defRPr/>
            </a:pPr>
            <a:r>
              <a:rPr lang="es-EC" dirty="0" smtClean="0">
                <a:solidFill>
                  <a:schemeClr val="bg2">
                    <a:lumMod val="25000"/>
                  </a:schemeClr>
                </a:solidFill>
              </a:rPr>
              <a:t>Cariotipo similar a la especie humana</a:t>
            </a:r>
          </a:p>
          <a:p>
            <a:pPr marL="621792" lvl="1" eaLnBrk="1" fontAlgn="auto" hangingPunct="1">
              <a:spcBef>
                <a:spcPts val="324"/>
              </a:spcBef>
              <a:spcAft>
                <a:spcPts val="0"/>
              </a:spcAft>
              <a:buFont typeface="Verdana"/>
              <a:buChar char="◦"/>
              <a:defRPr/>
            </a:pPr>
            <a:r>
              <a:rPr lang="es-EC" dirty="0" smtClean="0">
                <a:solidFill>
                  <a:schemeClr val="bg2">
                    <a:lumMod val="25000"/>
                  </a:schemeClr>
                </a:solidFill>
              </a:rPr>
              <a:t>Cariotipo opuesto al de la especie humana</a:t>
            </a:r>
          </a:p>
          <a:p>
            <a:pPr marL="365760" indent="-256032" eaLnBrk="1" fontAlgn="auto" hangingPunct="1">
              <a:spcAft>
                <a:spcPts val="0"/>
              </a:spcAft>
              <a:buFont typeface="Wingdings 3"/>
              <a:buChar char=""/>
              <a:defRPr/>
            </a:pPr>
            <a:endParaRPr lang="es-EC" dirty="0"/>
          </a:p>
        </p:txBody>
      </p:sp>
      <p:sp>
        <p:nvSpPr>
          <p:cNvPr id="4"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contenido"/>
          <p:cNvSpPr>
            <a:spLocks noGrp="1"/>
          </p:cNvSpPr>
          <p:nvPr>
            <p:ph idx="1"/>
          </p:nvPr>
        </p:nvSpPr>
        <p:spPr/>
        <p:txBody>
          <a:bodyPr/>
          <a:lstStyle/>
          <a:p>
            <a:pPr algn="just" eaLnBrk="1" hangingPunct="1"/>
            <a:r>
              <a:rPr lang="es-EC" smtClean="0"/>
              <a:t>Las tilapias tienen una serie de ventajas en los cultivos comerciales:</a:t>
            </a:r>
          </a:p>
          <a:p>
            <a:pPr lvl="1" algn="just" eaLnBrk="1" hangingPunct="1"/>
            <a:r>
              <a:rPr lang="es-EC" smtClean="0"/>
              <a:t>soporta bajas concentraciones de oxígeno,</a:t>
            </a:r>
          </a:p>
          <a:p>
            <a:pPr lvl="1" algn="just" eaLnBrk="1" hangingPunct="1"/>
            <a:r>
              <a:rPr lang="es-EC" smtClean="0"/>
              <a:t>rangos variados de salinidad,</a:t>
            </a:r>
          </a:p>
          <a:p>
            <a:pPr lvl="1" algn="just" eaLnBrk="1" hangingPunct="1"/>
            <a:r>
              <a:rPr lang="es-EC" smtClean="0"/>
              <a:t>manipuleo,</a:t>
            </a:r>
          </a:p>
          <a:p>
            <a:pPr lvl="1" algn="just" eaLnBrk="1" hangingPunct="1"/>
            <a:r>
              <a:rPr lang="es-EC" smtClean="0"/>
              <a:t>crecimiento acelerado,</a:t>
            </a:r>
          </a:p>
          <a:p>
            <a:pPr lvl="1" algn="just" eaLnBrk="1" hangingPunct="1"/>
            <a:r>
              <a:rPr lang="es-EC" smtClean="0"/>
              <a:t>resistencia a la acción de agentes patógenos</a:t>
            </a:r>
          </a:p>
          <a:p>
            <a:pPr lvl="1" algn="just" eaLnBrk="1" hangingPunct="1"/>
            <a:r>
              <a:rPr lang="es-EC" smtClean="0"/>
              <a:t>aprovecha bien la productividad natural del estanque,</a:t>
            </a:r>
          </a:p>
          <a:p>
            <a:pPr lvl="1" algn="just" eaLnBrk="1" hangingPunct="1"/>
            <a:r>
              <a:rPr lang="es-EC" smtClean="0"/>
              <a:t>hace buen uso de subproductos agrícolas y dietas balanceadas.</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1.INTRODUCCIÓN </a:t>
            </a:r>
            <a:r>
              <a:rPr lang="es-EC" sz="1000" b="0" dirty="0" smtClean="0">
                <a:effectLst/>
              </a:rPr>
              <a:t>(continuación)</a:t>
            </a:r>
            <a:endParaRPr lang="es-EC" sz="1000" b="0" dirty="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s-EC" dirty="0" smtClean="0"/>
              <a:t>Cariotipo similar a la especie humana:</a:t>
            </a:r>
          </a:p>
          <a:p>
            <a:pPr marL="365760" indent="-256032" eaLnBrk="1" fontAlgn="auto" hangingPunct="1">
              <a:spcAft>
                <a:spcPts val="0"/>
              </a:spcAft>
              <a:buFont typeface="Wingdings 3"/>
              <a:buChar char=""/>
              <a:defRPr/>
            </a:pPr>
            <a:endParaRPr lang="es-EC" dirty="0" smtClean="0"/>
          </a:p>
          <a:p>
            <a:pPr marL="621792" lvl="1" eaLnBrk="1" fontAlgn="auto" hangingPunct="1">
              <a:spcBef>
                <a:spcPts val="324"/>
              </a:spcBef>
              <a:spcAft>
                <a:spcPts val="0"/>
              </a:spcAft>
              <a:buFont typeface="Verdana"/>
              <a:buChar char="◦"/>
              <a:defRPr/>
            </a:pPr>
            <a:r>
              <a:rPr lang="es-EC" b="1" dirty="0" smtClean="0"/>
              <a:t>XY</a:t>
            </a:r>
            <a:r>
              <a:rPr lang="es-EC" dirty="0" smtClean="0"/>
              <a:t> para el macho (</a:t>
            </a:r>
            <a:r>
              <a:rPr lang="es-EC" dirty="0" err="1" smtClean="0"/>
              <a:t>heterogamético</a:t>
            </a:r>
            <a:r>
              <a:rPr lang="es-EC" dirty="0" smtClean="0"/>
              <a:t>)</a:t>
            </a:r>
          </a:p>
          <a:p>
            <a:pPr marL="621792" lvl="1" eaLnBrk="1" fontAlgn="auto" hangingPunct="1">
              <a:spcBef>
                <a:spcPts val="324"/>
              </a:spcBef>
              <a:spcAft>
                <a:spcPts val="0"/>
              </a:spcAft>
              <a:buFont typeface="Verdana"/>
              <a:buChar char="◦"/>
              <a:defRPr/>
            </a:pPr>
            <a:r>
              <a:rPr lang="es-EC" b="1" dirty="0" smtClean="0"/>
              <a:t>XX</a:t>
            </a:r>
            <a:r>
              <a:rPr lang="es-EC" dirty="0" smtClean="0"/>
              <a:t> para la hembra (</a:t>
            </a:r>
            <a:r>
              <a:rPr lang="es-EC" dirty="0" err="1" smtClean="0"/>
              <a:t>homogamética</a:t>
            </a:r>
            <a:r>
              <a:rPr lang="es-EC" dirty="0" smtClean="0"/>
              <a:t>)</a:t>
            </a:r>
          </a:p>
          <a:p>
            <a:pPr marL="365760" indent="-256032" eaLnBrk="1" fontAlgn="auto" hangingPunct="1">
              <a:spcAft>
                <a:spcPts val="0"/>
              </a:spcAft>
              <a:buFont typeface="Wingdings 3"/>
              <a:buChar char=""/>
              <a:defRPr/>
            </a:pPr>
            <a:endParaRPr lang="es-EC" dirty="0" smtClean="0"/>
          </a:p>
          <a:p>
            <a:pPr marL="365760" indent="-256032" algn="just" eaLnBrk="1" fontAlgn="auto" hangingPunct="1">
              <a:spcAft>
                <a:spcPts val="0"/>
              </a:spcAft>
              <a:buFont typeface="Wingdings 3"/>
              <a:buChar char=""/>
              <a:defRPr/>
            </a:pPr>
            <a:r>
              <a:rPr lang="es-EC" dirty="0" smtClean="0"/>
              <a:t>El macho, por presentar gametos diferentes, es quien determina el sexo de los ejemplares (Fig. #1). Dentro del género </a:t>
            </a:r>
            <a:r>
              <a:rPr lang="es-EC" i="1" dirty="0" err="1" smtClean="0"/>
              <a:t>Oreochromis</a:t>
            </a:r>
            <a:r>
              <a:rPr lang="es-EC" dirty="0" smtClean="0"/>
              <a:t>, las especies que presentan este tipo de características son:</a:t>
            </a:r>
          </a:p>
          <a:p>
            <a:pPr marL="365760" indent="-256032" eaLnBrk="1" fontAlgn="auto" hangingPunct="1">
              <a:spcAft>
                <a:spcPts val="0"/>
              </a:spcAft>
              <a:buFont typeface="Wingdings 3"/>
              <a:buChar char=""/>
              <a:defRPr/>
            </a:pPr>
            <a:endParaRPr lang="es-EC" dirty="0" smtClean="0"/>
          </a:p>
          <a:p>
            <a:pPr marL="621792" lvl="1" eaLnBrk="1" fontAlgn="auto" hangingPunct="1">
              <a:spcBef>
                <a:spcPts val="324"/>
              </a:spcBef>
              <a:spcAft>
                <a:spcPts val="0"/>
              </a:spcAft>
              <a:buFont typeface="Verdana"/>
              <a:buChar char="◦"/>
              <a:defRPr/>
            </a:pPr>
            <a:r>
              <a:rPr lang="es-EC" i="1" dirty="0" err="1" smtClean="0"/>
              <a:t>Oreochromis</a:t>
            </a:r>
            <a:r>
              <a:rPr lang="es-EC" i="1" dirty="0" smtClean="0"/>
              <a:t> </a:t>
            </a:r>
            <a:r>
              <a:rPr lang="es-EC" i="1" dirty="0" err="1" smtClean="0"/>
              <a:t>niloticus</a:t>
            </a:r>
            <a:r>
              <a:rPr lang="es-EC" dirty="0" smtClean="0"/>
              <a:t> (Jalabert </a:t>
            </a:r>
            <a:r>
              <a:rPr lang="es-EC" i="1" dirty="0" smtClean="0"/>
              <a:t>et al</a:t>
            </a:r>
            <a:r>
              <a:rPr lang="es-EC" dirty="0" smtClean="0"/>
              <a:t>., 1.971); y</a:t>
            </a:r>
          </a:p>
          <a:p>
            <a:pPr marL="621792" lvl="1" eaLnBrk="1" fontAlgn="auto" hangingPunct="1">
              <a:spcBef>
                <a:spcPts val="324"/>
              </a:spcBef>
              <a:spcAft>
                <a:spcPts val="0"/>
              </a:spcAft>
              <a:buFont typeface="Verdana"/>
              <a:buChar char="◦"/>
              <a:defRPr/>
            </a:pPr>
            <a:r>
              <a:rPr lang="es-EC" i="1" dirty="0" err="1" smtClean="0"/>
              <a:t>Oreochromis</a:t>
            </a:r>
            <a:r>
              <a:rPr lang="es-EC" i="1" dirty="0" smtClean="0"/>
              <a:t> </a:t>
            </a:r>
            <a:r>
              <a:rPr lang="es-EC" i="1" dirty="0" err="1" smtClean="0"/>
              <a:t>mossambicus</a:t>
            </a:r>
            <a:r>
              <a:rPr lang="es-EC" dirty="0" smtClean="0"/>
              <a:t> (</a:t>
            </a:r>
            <a:r>
              <a:rPr lang="es-EC" dirty="0" err="1" smtClean="0"/>
              <a:t>Chen</a:t>
            </a:r>
            <a:r>
              <a:rPr lang="es-EC" dirty="0" smtClean="0"/>
              <a:t>, 1.969).</a:t>
            </a:r>
          </a:p>
          <a:p>
            <a:pPr marL="365760" indent="-256032" eaLnBrk="1" fontAlgn="auto" hangingPunct="1">
              <a:spcAft>
                <a:spcPts val="0"/>
              </a:spcAft>
              <a:buFont typeface="Wingdings 3"/>
              <a:buChar char=""/>
              <a:defRPr/>
            </a:pPr>
            <a:endParaRPr lang="es-EC" dirty="0"/>
          </a:p>
        </p:txBody>
      </p:sp>
      <p:sp>
        <p:nvSpPr>
          <p:cNvPr id="4"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texto"/>
          <p:cNvSpPr>
            <a:spLocks noGrp="1"/>
          </p:cNvSpPr>
          <p:nvPr>
            <p:ph type="body" sz="half" idx="2"/>
          </p:nvPr>
        </p:nvSpPr>
        <p:spPr>
          <a:xfrm>
            <a:off x="1141413" y="5443538"/>
            <a:ext cx="7162800" cy="647700"/>
          </a:xfrm>
        </p:spPr>
        <p:txBody>
          <a:bodyPr/>
          <a:lstStyle/>
          <a:p>
            <a:pPr marR="0" eaLnBrk="1" hangingPunct="1"/>
            <a:endParaRPr lang="es-ES" smtClean="0"/>
          </a:p>
        </p:txBody>
      </p:sp>
      <p:sp>
        <p:nvSpPr>
          <p:cNvPr id="4" name="3 Título"/>
          <p:cNvSpPr>
            <a:spLocks noGrp="1"/>
          </p:cNvSpPr>
          <p:nvPr>
            <p:ph type="title"/>
          </p:nvPr>
        </p:nvSpPr>
        <p:spPr/>
        <p:txBody>
          <a:bodyPr>
            <a:normAutofit fontScale="90000"/>
          </a:bodyPr>
          <a:lstStyle/>
          <a:p>
            <a:pPr eaLnBrk="1" fontAlgn="auto" hangingPunct="1">
              <a:spcAft>
                <a:spcPts val="0"/>
              </a:spcAft>
              <a:defRPr/>
            </a:pPr>
            <a:r>
              <a:rPr lang="es-EC" sz="1600" b="1" dirty="0" smtClean="0">
                <a:solidFill>
                  <a:schemeClr val="tx1">
                    <a:lumMod val="95000"/>
                  </a:schemeClr>
                </a:solidFill>
              </a:rPr>
              <a:t>Figura #1.</a:t>
            </a:r>
            <a:r>
              <a:rPr lang="es-EC" sz="1600" dirty="0" smtClean="0">
                <a:solidFill>
                  <a:schemeClr val="tx1">
                    <a:lumMod val="95000"/>
                  </a:schemeClr>
                </a:solidFill>
              </a:rPr>
              <a:t> Cuadrado de </a:t>
            </a:r>
            <a:r>
              <a:rPr lang="es-EC" sz="1600" dirty="0" err="1" smtClean="0">
                <a:solidFill>
                  <a:schemeClr val="tx1">
                    <a:lumMod val="95000"/>
                  </a:schemeClr>
                </a:solidFill>
              </a:rPr>
              <a:t>Punnett</a:t>
            </a:r>
            <a:r>
              <a:rPr lang="es-EC" sz="1600" dirty="0" smtClean="0">
                <a:solidFill>
                  <a:schemeClr val="tx1">
                    <a:lumMod val="95000"/>
                  </a:schemeClr>
                </a:solidFill>
              </a:rPr>
              <a:t> para la determinación sexual de </a:t>
            </a:r>
            <a:r>
              <a:rPr lang="es-EC" sz="1600" i="1" dirty="0" err="1" smtClean="0">
                <a:solidFill>
                  <a:schemeClr val="tx1">
                    <a:lumMod val="95000"/>
                  </a:schemeClr>
                </a:solidFill>
              </a:rPr>
              <a:t>Oreochromis</a:t>
            </a:r>
            <a:r>
              <a:rPr lang="es-EC" sz="1600" i="1" dirty="0" smtClean="0">
                <a:solidFill>
                  <a:schemeClr val="tx1">
                    <a:lumMod val="95000"/>
                  </a:schemeClr>
                </a:solidFill>
              </a:rPr>
              <a:t> </a:t>
            </a:r>
            <a:r>
              <a:rPr lang="es-EC" sz="1600" i="1" dirty="0" err="1" smtClean="0">
                <a:solidFill>
                  <a:schemeClr val="tx1">
                    <a:lumMod val="95000"/>
                  </a:schemeClr>
                </a:solidFill>
              </a:rPr>
              <a:t>niloticus</a:t>
            </a:r>
            <a:r>
              <a:rPr lang="es-EC" sz="1600" i="1" dirty="0" smtClean="0">
                <a:solidFill>
                  <a:schemeClr val="tx1">
                    <a:lumMod val="95000"/>
                  </a:schemeClr>
                </a:solidFill>
              </a:rPr>
              <a:t> u O. </a:t>
            </a:r>
            <a:r>
              <a:rPr lang="es-EC" sz="1600" i="1" dirty="0" err="1" smtClean="0">
                <a:solidFill>
                  <a:schemeClr val="tx1">
                    <a:lumMod val="95000"/>
                  </a:schemeClr>
                </a:solidFill>
              </a:rPr>
              <a:t>mossambicus</a:t>
            </a:r>
            <a:r>
              <a:rPr lang="es-EC" sz="1600" dirty="0" smtClean="0">
                <a:solidFill>
                  <a:schemeClr val="tx1">
                    <a:lumMod val="95000"/>
                  </a:schemeClr>
                </a:solidFill>
              </a:rPr>
              <a:t>. Resultando un 50% de hembras XX y un 50% de machos XY.</a:t>
            </a:r>
            <a:endParaRPr lang="es-EC" sz="1600" dirty="0">
              <a:solidFill>
                <a:schemeClr val="tx1">
                  <a:lumMod val="95000"/>
                </a:schemeClr>
              </a:solidFill>
            </a:endParaRPr>
          </a:p>
        </p:txBody>
      </p:sp>
      <p:pic>
        <p:nvPicPr>
          <p:cNvPr id="5" name="4 Imagen"/>
          <p:cNvPicPr>
            <a:picLocks noChangeAspect="1"/>
          </p:cNvPicPr>
          <p:nvPr/>
        </p:nvPicPr>
        <p:blipFill>
          <a:blip r:embed="rId2"/>
          <a:srcRect l="35910" t="44000" r="34782" b="36235"/>
          <a:stretch>
            <a:fillRect/>
          </a:stretch>
        </p:blipFill>
        <p:spPr bwMode="auto">
          <a:xfrm>
            <a:off x="2918369" y="1676400"/>
            <a:ext cx="3330031" cy="27432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39700" h="139700" prst="divot"/>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55299" name="1 Marcador de contenido"/>
          <p:cNvSpPr>
            <a:spLocks noGrp="1"/>
          </p:cNvSpPr>
          <p:nvPr>
            <p:ph idx="1"/>
          </p:nvPr>
        </p:nvSpPr>
        <p:spPr/>
        <p:txBody>
          <a:bodyPr/>
          <a:lstStyle/>
          <a:p>
            <a:pPr eaLnBrk="1" hangingPunct="1"/>
            <a:r>
              <a:rPr lang="es-EC" smtClean="0"/>
              <a:t>Cariotipo opuesto a la especie humana:</a:t>
            </a:r>
          </a:p>
          <a:p>
            <a:pPr eaLnBrk="1" hangingPunct="1"/>
            <a:endParaRPr lang="es-EC" sz="800" b="1" smtClean="0"/>
          </a:p>
          <a:p>
            <a:pPr lvl="1" eaLnBrk="1" hangingPunct="1"/>
            <a:r>
              <a:rPr lang="es-EC" b="1" smtClean="0"/>
              <a:t>ZZ</a:t>
            </a:r>
            <a:r>
              <a:rPr lang="es-EC" smtClean="0"/>
              <a:t> para el macho (homogamético)</a:t>
            </a:r>
          </a:p>
          <a:p>
            <a:pPr lvl="1" eaLnBrk="1" hangingPunct="1"/>
            <a:r>
              <a:rPr lang="es-EC" b="1" smtClean="0"/>
              <a:t>WZ</a:t>
            </a:r>
            <a:r>
              <a:rPr lang="es-EC" smtClean="0"/>
              <a:t> para la hembra (heterogamética)</a:t>
            </a:r>
          </a:p>
          <a:p>
            <a:pPr eaLnBrk="1" hangingPunct="1">
              <a:buFont typeface="Wingdings 3" pitchFamily="18" charset="2"/>
              <a:buNone/>
            </a:pPr>
            <a:r>
              <a:rPr lang="es-EC" sz="800" smtClean="0"/>
              <a:t> </a:t>
            </a:r>
          </a:p>
          <a:p>
            <a:pPr algn="just" eaLnBrk="1" hangingPunct="1"/>
            <a:r>
              <a:rPr lang="es-EC" smtClean="0"/>
              <a:t>La hembra, que presenta gametos diferentes, es quien determina el sexo de la progenie (Figura #2). Como ejemplos de este tipo de definición tenemos:</a:t>
            </a:r>
          </a:p>
          <a:p>
            <a:pPr eaLnBrk="1" hangingPunct="1">
              <a:buFont typeface="Wingdings 3" pitchFamily="18" charset="2"/>
              <a:buNone/>
            </a:pPr>
            <a:r>
              <a:rPr lang="es-EC" sz="800" smtClean="0"/>
              <a:t> </a:t>
            </a:r>
          </a:p>
          <a:p>
            <a:pPr lvl="1" eaLnBrk="1" hangingPunct="1"/>
            <a:r>
              <a:rPr lang="es-EC" i="1" smtClean="0"/>
              <a:t>Oreochromis urolepis hornorum</a:t>
            </a:r>
            <a:r>
              <a:rPr lang="es-EC" smtClean="0"/>
              <a:t> (Chen, 1.969); y</a:t>
            </a:r>
          </a:p>
          <a:p>
            <a:pPr lvl="1" eaLnBrk="1" hangingPunct="1"/>
            <a:r>
              <a:rPr lang="es-EC" i="1" smtClean="0"/>
              <a:t>Oreochromis aureus</a:t>
            </a:r>
            <a:r>
              <a:rPr lang="es-EC" smtClean="0"/>
              <a:t> (Guerrero, 1.975)</a:t>
            </a:r>
          </a:p>
          <a:p>
            <a:pPr eaLnBrk="1" hangingPunct="1"/>
            <a:endParaRPr lang="es-EC" smtClean="0"/>
          </a:p>
        </p:txBody>
      </p:sp>
      <p:sp>
        <p:nvSpPr>
          <p:cNvPr id="4"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texto"/>
          <p:cNvSpPr>
            <a:spLocks noGrp="1"/>
          </p:cNvSpPr>
          <p:nvPr>
            <p:ph type="body" sz="half" idx="2"/>
          </p:nvPr>
        </p:nvSpPr>
        <p:spPr>
          <a:xfrm>
            <a:off x="1141413" y="5443538"/>
            <a:ext cx="7162800" cy="647700"/>
          </a:xfrm>
        </p:spPr>
        <p:txBody>
          <a:bodyPr/>
          <a:lstStyle/>
          <a:p>
            <a:pPr marR="0" eaLnBrk="1" hangingPunct="1"/>
            <a:endParaRPr lang="es-ES" smtClean="0"/>
          </a:p>
        </p:txBody>
      </p:sp>
      <p:sp>
        <p:nvSpPr>
          <p:cNvPr id="4" name="3 Título"/>
          <p:cNvSpPr>
            <a:spLocks noGrp="1"/>
          </p:cNvSpPr>
          <p:nvPr>
            <p:ph type="title"/>
          </p:nvPr>
        </p:nvSpPr>
        <p:spPr/>
        <p:txBody>
          <a:bodyPr>
            <a:normAutofit fontScale="90000"/>
          </a:bodyPr>
          <a:lstStyle/>
          <a:p>
            <a:pPr eaLnBrk="1" hangingPunct="1">
              <a:defRPr/>
            </a:pPr>
            <a:r>
              <a:rPr lang="es-EC" sz="1600" b="1" dirty="0" smtClean="0">
                <a:solidFill>
                  <a:schemeClr val="tx1">
                    <a:lumMod val="95000"/>
                  </a:schemeClr>
                </a:solidFill>
              </a:rPr>
              <a:t>Figura #2. Cuadrado de </a:t>
            </a:r>
            <a:r>
              <a:rPr lang="es-EC" sz="1600" b="1" dirty="0" err="1" smtClean="0">
                <a:solidFill>
                  <a:schemeClr val="tx1">
                    <a:lumMod val="95000"/>
                  </a:schemeClr>
                </a:solidFill>
              </a:rPr>
              <a:t>Punnett</a:t>
            </a:r>
            <a:r>
              <a:rPr lang="es-EC" sz="1600" b="1" dirty="0" smtClean="0">
                <a:solidFill>
                  <a:schemeClr val="tx1">
                    <a:lumMod val="95000"/>
                  </a:schemeClr>
                </a:solidFill>
              </a:rPr>
              <a:t> para la determinación sexual de </a:t>
            </a:r>
            <a:r>
              <a:rPr lang="es-EC" sz="1600" b="1" dirty="0" err="1" smtClean="0">
                <a:solidFill>
                  <a:schemeClr val="tx1">
                    <a:lumMod val="95000"/>
                  </a:schemeClr>
                </a:solidFill>
              </a:rPr>
              <a:t>Oreochromis</a:t>
            </a:r>
            <a:r>
              <a:rPr lang="es-EC" sz="1600" b="1" dirty="0" smtClean="0">
                <a:solidFill>
                  <a:schemeClr val="tx1">
                    <a:lumMod val="95000"/>
                  </a:schemeClr>
                </a:solidFill>
              </a:rPr>
              <a:t> </a:t>
            </a:r>
            <a:r>
              <a:rPr lang="es-EC" sz="1600" b="1" dirty="0" err="1" smtClean="0">
                <a:solidFill>
                  <a:schemeClr val="tx1">
                    <a:lumMod val="95000"/>
                  </a:schemeClr>
                </a:solidFill>
              </a:rPr>
              <a:t>urolepis</a:t>
            </a:r>
            <a:r>
              <a:rPr lang="es-EC" sz="1600" b="1" dirty="0" smtClean="0">
                <a:solidFill>
                  <a:schemeClr val="tx1">
                    <a:lumMod val="95000"/>
                  </a:schemeClr>
                </a:solidFill>
              </a:rPr>
              <a:t> u O. </a:t>
            </a:r>
            <a:r>
              <a:rPr lang="es-EC" sz="1600" b="1" dirty="0" err="1" smtClean="0">
                <a:solidFill>
                  <a:schemeClr val="tx1">
                    <a:lumMod val="95000"/>
                  </a:schemeClr>
                </a:solidFill>
              </a:rPr>
              <a:t>aureus</a:t>
            </a:r>
            <a:r>
              <a:rPr lang="es-EC" sz="1600" b="1" dirty="0" smtClean="0">
                <a:solidFill>
                  <a:schemeClr val="tx1">
                    <a:lumMod val="95000"/>
                  </a:schemeClr>
                </a:solidFill>
              </a:rPr>
              <a:t>. Resultando en un 50% de hembras WZ y un 50% de machos ZZ.</a:t>
            </a:r>
            <a:r>
              <a:rPr lang="es-EC" dirty="0" smtClean="0">
                <a:solidFill>
                  <a:schemeClr val="tx1">
                    <a:lumMod val="95000"/>
                  </a:schemeClr>
                </a:solidFill>
              </a:rPr>
              <a:t/>
            </a:r>
            <a:br>
              <a:rPr lang="es-EC" dirty="0" smtClean="0">
                <a:solidFill>
                  <a:schemeClr val="tx1">
                    <a:lumMod val="95000"/>
                  </a:schemeClr>
                </a:solidFill>
              </a:rPr>
            </a:br>
            <a:endParaRPr lang="es-EC" dirty="0">
              <a:solidFill>
                <a:schemeClr val="tx1">
                  <a:lumMod val="95000"/>
                </a:schemeClr>
              </a:solidFill>
            </a:endParaRPr>
          </a:p>
        </p:txBody>
      </p:sp>
      <p:pic>
        <p:nvPicPr>
          <p:cNvPr id="6" name="5 Imagen"/>
          <p:cNvPicPr/>
          <p:nvPr/>
        </p:nvPicPr>
        <p:blipFill>
          <a:blip r:embed="rId2"/>
          <a:srcRect l="36083" t="44471" r="34428" b="35764"/>
          <a:stretch>
            <a:fillRect/>
          </a:stretch>
        </p:blipFill>
        <p:spPr bwMode="auto">
          <a:xfrm>
            <a:off x="2743200" y="1905000"/>
            <a:ext cx="3328416" cy="27432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39700" h="139700" prst="divot"/>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20000"/>
          </a:bodyPr>
          <a:lstStyle/>
          <a:p>
            <a:pPr algn="just" eaLnBrk="1" hangingPunct="1">
              <a:defRPr/>
            </a:pPr>
            <a:r>
              <a:rPr lang="es-EC" dirty="0" err="1" smtClean="0"/>
              <a:t>Lovshin</a:t>
            </a:r>
            <a:r>
              <a:rPr lang="es-EC" dirty="0" smtClean="0"/>
              <a:t> (1.982) asegura que el Gen con el Factor Determinante para macho con cromosoma </a:t>
            </a:r>
            <a:r>
              <a:rPr lang="es-EC" b="1" dirty="0" smtClean="0"/>
              <a:t>Z</a:t>
            </a:r>
            <a:r>
              <a:rPr lang="es-EC" dirty="0" smtClean="0"/>
              <a:t>, ejerce una dominancia sobre el Gen con el Factor Determinante para las hembras en el cromosoma </a:t>
            </a:r>
            <a:r>
              <a:rPr lang="es-EC" b="1" dirty="0" smtClean="0"/>
              <a:t>X</a:t>
            </a:r>
            <a:r>
              <a:rPr lang="es-EC" dirty="0" smtClean="0"/>
              <a:t>; mientras que, el Gen con el Factor Determinante para machos con el cromosoma </a:t>
            </a:r>
            <a:r>
              <a:rPr lang="es-EC" b="1" dirty="0" smtClean="0"/>
              <a:t>Y</a:t>
            </a:r>
            <a:r>
              <a:rPr lang="es-EC" dirty="0" smtClean="0"/>
              <a:t>, es ligeramente Dominante sobre el Gen con Factor Determinante para hembras con el cromosoma </a:t>
            </a:r>
            <a:r>
              <a:rPr lang="es-EC" b="1" dirty="0" smtClean="0"/>
              <a:t>W</a:t>
            </a:r>
            <a:r>
              <a:rPr lang="es-EC" dirty="0" smtClean="0"/>
              <a:t>. </a:t>
            </a:r>
          </a:p>
          <a:p>
            <a:pPr algn="just" eaLnBrk="1" hangingPunct="1">
              <a:defRPr/>
            </a:pPr>
            <a:endParaRPr lang="es-EC" dirty="0" smtClean="0"/>
          </a:p>
          <a:p>
            <a:pPr algn="just" eaLnBrk="1" hangingPunct="1">
              <a:defRPr/>
            </a:pPr>
            <a:r>
              <a:rPr lang="es-EC" dirty="0" smtClean="0"/>
              <a:t>Lo cual unido a los Genes de origen </a:t>
            </a:r>
            <a:r>
              <a:rPr lang="es-EC" dirty="0" err="1" smtClean="0"/>
              <a:t>autosómicos</a:t>
            </a:r>
            <a:r>
              <a:rPr lang="es-EC" dirty="0" smtClean="0"/>
              <a:t> </a:t>
            </a:r>
            <a:r>
              <a:rPr lang="es-EC" b="1" dirty="0" smtClean="0"/>
              <a:t>A</a:t>
            </a:r>
            <a:r>
              <a:rPr lang="es-EC" dirty="0" smtClean="0"/>
              <a:t> y </a:t>
            </a:r>
            <a:r>
              <a:rPr lang="es-EC" b="1" dirty="0" smtClean="0"/>
              <a:t>a</a:t>
            </a:r>
            <a:r>
              <a:rPr lang="es-EC" dirty="0" smtClean="0"/>
              <a:t> y el </a:t>
            </a:r>
            <a:r>
              <a:rPr lang="es-EC" b="1" dirty="0" smtClean="0"/>
              <a:t>FDT</a:t>
            </a:r>
            <a:r>
              <a:rPr lang="es-EC" dirty="0" smtClean="0"/>
              <a:t> permiten explicar las alteraciones frecuentes en las proporciones mendeliana de sexos esperados (Castillo, 1.994).</a:t>
            </a:r>
            <a:endParaRPr lang="es-EC" dirty="0"/>
          </a:p>
        </p:txBody>
      </p:sp>
      <p:sp>
        <p:nvSpPr>
          <p:cNvPr id="4"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85000" lnSpcReduction="20000"/>
          </a:bodyPr>
          <a:lstStyle/>
          <a:p>
            <a:pPr eaLnBrk="1" hangingPunct="1">
              <a:defRPr/>
            </a:pPr>
            <a:r>
              <a:rPr lang="es-EC" dirty="0" smtClean="0"/>
              <a:t>Las características biológicas generales relacionadas con la determinación del sexo en tilapia, que permite aplicar la tecnología de la reversión química del sexo son: </a:t>
            </a:r>
          </a:p>
          <a:p>
            <a:pPr eaLnBrk="1" hangingPunct="1">
              <a:buFont typeface="Wingdings 3" pitchFamily="18" charset="2"/>
              <a:buNone/>
              <a:defRPr/>
            </a:pPr>
            <a:r>
              <a:rPr lang="es-EC" dirty="0" smtClean="0"/>
              <a:t> </a:t>
            </a:r>
          </a:p>
          <a:p>
            <a:pPr eaLnBrk="1" hangingPunct="1">
              <a:defRPr/>
            </a:pPr>
            <a:r>
              <a:rPr lang="es-EC" dirty="0" smtClean="0"/>
              <a:t>a) El sexo en tilapias es muy inestable poco después de eclosionar las larvas, y puede ser afectado por factores externos e internos.</a:t>
            </a:r>
          </a:p>
          <a:p>
            <a:pPr eaLnBrk="1" hangingPunct="1">
              <a:buFont typeface="Wingdings 3" pitchFamily="18" charset="2"/>
              <a:buNone/>
              <a:defRPr/>
            </a:pPr>
            <a:r>
              <a:rPr lang="es-EC" dirty="0" smtClean="0"/>
              <a:t> </a:t>
            </a:r>
          </a:p>
          <a:p>
            <a:pPr eaLnBrk="1" hangingPunct="1">
              <a:defRPr/>
            </a:pPr>
            <a:r>
              <a:rPr lang="es-EC" dirty="0" smtClean="0"/>
              <a:t>b) El sexo en estos peces se define en un estadio final del desarrollo </a:t>
            </a:r>
            <a:r>
              <a:rPr lang="es-EC" dirty="0" err="1" smtClean="0"/>
              <a:t>postlarval</a:t>
            </a:r>
            <a:r>
              <a:rPr lang="es-EC" dirty="0" smtClean="0"/>
              <a:t>, en una longitud que puede variar dependiendo de la especie de entre 18 y 20mm (</a:t>
            </a:r>
            <a:r>
              <a:rPr lang="es-EC" dirty="0" err="1" smtClean="0"/>
              <a:t>Hepher</a:t>
            </a:r>
            <a:r>
              <a:rPr lang="es-EC" dirty="0" smtClean="0"/>
              <a:t> y </a:t>
            </a:r>
            <a:r>
              <a:rPr lang="es-EC" dirty="0" err="1" smtClean="0"/>
              <a:t>Pruginin</a:t>
            </a:r>
            <a:r>
              <a:rPr lang="es-EC" dirty="0" smtClean="0"/>
              <a:t>, 1.985) ó 15 y 18mm (</a:t>
            </a:r>
            <a:r>
              <a:rPr lang="es-EC" dirty="0" err="1" smtClean="0"/>
              <a:t>Popma</a:t>
            </a:r>
            <a:r>
              <a:rPr lang="es-EC" dirty="0" smtClean="0"/>
              <a:t>, 1.987).</a:t>
            </a:r>
          </a:p>
        </p:txBody>
      </p:sp>
      <p:sp>
        <p:nvSpPr>
          <p:cNvPr id="4"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10000"/>
          </a:bodyPr>
          <a:lstStyle/>
          <a:p>
            <a:pPr algn="just" eaLnBrk="1" hangingPunct="1">
              <a:defRPr/>
            </a:pPr>
            <a:r>
              <a:rPr lang="es-EC" dirty="0" smtClean="0"/>
              <a:t>El periodo crítico larval de inestabilidad sexual, faculta el poder intervenirlos para determinar el sexo en la mayoría de estos peces. </a:t>
            </a:r>
          </a:p>
          <a:p>
            <a:pPr algn="just" eaLnBrk="1" hangingPunct="1">
              <a:defRPr/>
            </a:pPr>
            <a:endParaRPr lang="es-EC" dirty="0" smtClean="0"/>
          </a:p>
          <a:p>
            <a:pPr algn="just" eaLnBrk="1" hangingPunct="1">
              <a:defRPr/>
            </a:pPr>
            <a:r>
              <a:rPr lang="es-EC" dirty="0" smtClean="0"/>
              <a:t>Para obtener poblaciones de machos se </a:t>
            </a:r>
            <a:r>
              <a:rPr lang="es-EC" dirty="0" err="1" smtClean="0"/>
              <a:t>suminis-tra</a:t>
            </a:r>
            <a:r>
              <a:rPr lang="es-EC" dirty="0" smtClean="0"/>
              <a:t> un andrógeno por vía oral de alto poder </a:t>
            </a:r>
            <a:r>
              <a:rPr lang="es-EC" dirty="0" err="1" smtClean="0"/>
              <a:t>androgénico</a:t>
            </a:r>
            <a:r>
              <a:rPr lang="es-EC" dirty="0" smtClean="0"/>
              <a:t>; esta técnica, por la cual se puede revertir la mayor parte de la población, presenta valores mayores al 95% de machos, </a:t>
            </a:r>
            <a:r>
              <a:rPr lang="es-EC" dirty="0" err="1" smtClean="0"/>
              <a:t>planificán-dose</a:t>
            </a:r>
            <a:r>
              <a:rPr lang="es-EC" dirty="0" smtClean="0"/>
              <a:t> cultivos </a:t>
            </a:r>
            <a:r>
              <a:rPr lang="es-EC" dirty="0" err="1" smtClean="0"/>
              <a:t>monosexuales</a:t>
            </a:r>
            <a:r>
              <a:rPr lang="es-EC" dirty="0" smtClean="0"/>
              <a:t> con un alto </a:t>
            </a:r>
            <a:r>
              <a:rPr lang="es-EC" dirty="0" err="1" smtClean="0"/>
              <a:t>rendi</a:t>
            </a:r>
            <a:r>
              <a:rPr lang="es-EC" dirty="0" smtClean="0"/>
              <a:t>-miento en la producción por hectárea en </a:t>
            </a:r>
            <a:r>
              <a:rPr lang="es-EC" dirty="0" err="1" smtClean="0"/>
              <a:t>pisci</a:t>
            </a:r>
            <a:r>
              <a:rPr lang="es-EC" dirty="0" smtClean="0"/>
              <a:t>-factorías comerciales.</a:t>
            </a:r>
            <a:endParaRPr lang="es-EC" dirty="0"/>
          </a:p>
        </p:txBody>
      </p:sp>
      <p:sp>
        <p:nvSpPr>
          <p:cNvPr id="4" name="2 Título"/>
          <p:cNvSpPr>
            <a:spLocks noGrp="1"/>
          </p:cNvSpPr>
          <p:nvPr>
            <p:ph type="title"/>
          </p:nvPr>
        </p:nvSpPr>
        <p:spPr/>
        <p:txBody>
          <a:bodyPr/>
          <a:lstStyle/>
          <a:p>
            <a:pPr eaLnBrk="1" fontAlgn="auto" hangingPunct="1">
              <a:spcAft>
                <a:spcPts val="0"/>
              </a:spcAft>
              <a:defRPr/>
            </a:pPr>
            <a:r>
              <a:rPr lang="es-EC" sz="2600" dirty="0" smtClean="0"/>
              <a:t>2. ASPECTOS BIOLÓGICOS EN LA DETERMINACIÓN DEL SEXO DE LOS CICHLIDAE </a:t>
            </a:r>
            <a:r>
              <a:rPr lang="es-EC" sz="1000" b="0" dirty="0" smtClean="0">
                <a:effectLst/>
              </a:rPr>
              <a:t>(cont.)</a:t>
            </a:r>
            <a:endParaRPr lang="es-EC" sz="1000" b="0" dirty="0">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hangingPunct="1">
              <a:defRPr/>
            </a:pPr>
            <a:r>
              <a:rPr lang="es-EC" dirty="0" smtClean="0"/>
              <a:t>3. ASPECTOS ECOLÓGICOS EN LA REPRODUCCIÓN DE TILAPIAS</a:t>
            </a:r>
            <a:endParaRPr lang="es-EC" dirty="0"/>
          </a:p>
        </p:txBody>
      </p:sp>
      <p:sp>
        <p:nvSpPr>
          <p:cNvPr id="3" name="2 Marcador de texto"/>
          <p:cNvSpPr>
            <a:spLocks noGrp="1"/>
          </p:cNvSpPr>
          <p:nvPr>
            <p:ph type="body" idx="1"/>
          </p:nvPr>
        </p:nvSpPr>
        <p:spPr>
          <a:xfrm>
            <a:off x="3922713" y="2932113"/>
            <a:ext cx="4572000" cy="1454150"/>
          </a:xfrm>
        </p:spPr>
        <p:txBody>
          <a:bodyPr>
            <a:normAutofit fontScale="92500" lnSpcReduction="20000"/>
          </a:bodyPr>
          <a:lstStyle/>
          <a:p>
            <a:pPr eaLnBrk="1" hangingPunct="1">
              <a:defRPr/>
            </a:pPr>
            <a:r>
              <a:rPr lang="es-EC" dirty="0" smtClean="0"/>
              <a:t>Tilapia nilótica</a:t>
            </a:r>
            <a:r>
              <a:rPr lang="es-EC" i="1" dirty="0" smtClean="0"/>
              <a:t> (</a:t>
            </a:r>
            <a:r>
              <a:rPr lang="es-EC" i="1" dirty="0" err="1" smtClean="0"/>
              <a:t>Oreochromis</a:t>
            </a:r>
            <a:r>
              <a:rPr lang="es-EC" i="1" dirty="0" smtClean="0"/>
              <a:t> </a:t>
            </a:r>
            <a:r>
              <a:rPr lang="es-EC" i="1" dirty="0" err="1" smtClean="0"/>
              <a:t>niloticus</a:t>
            </a:r>
            <a:r>
              <a:rPr lang="es-EC" i="1" dirty="0" smtClean="0"/>
              <a:t>),</a:t>
            </a:r>
            <a:r>
              <a:rPr lang="es-EC" dirty="0" smtClean="0"/>
              <a:t> así como el híbrido rojo de tilapia (</a:t>
            </a:r>
            <a:r>
              <a:rPr lang="es-EC" i="1" dirty="0" err="1" smtClean="0"/>
              <a:t>Oreochromis</a:t>
            </a:r>
            <a:r>
              <a:rPr lang="es-EC" i="1" dirty="0" smtClean="0"/>
              <a:t> sp.</a:t>
            </a:r>
            <a:r>
              <a:rPr lang="es-EC" dirty="0" smtClean="0"/>
              <a:t>), gustan de cuerpos de agua </a:t>
            </a:r>
            <a:r>
              <a:rPr lang="es-EC" dirty="0" err="1" smtClean="0"/>
              <a:t>lénticos</a:t>
            </a:r>
            <a:r>
              <a:rPr lang="es-EC" dirty="0" smtClean="0"/>
              <a:t>. </a:t>
            </a:r>
            <a:endParaRPr lang="es-EC" dirty="0"/>
          </a:p>
        </p:txBody>
      </p:sp>
      <p:pic>
        <p:nvPicPr>
          <p:cNvPr id="4"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61443" name="1 Marcador de contenido"/>
          <p:cNvSpPr>
            <a:spLocks noGrp="1"/>
          </p:cNvSpPr>
          <p:nvPr>
            <p:ph idx="1"/>
          </p:nvPr>
        </p:nvSpPr>
        <p:spPr/>
        <p:txBody>
          <a:bodyPr/>
          <a:lstStyle/>
          <a:p>
            <a:pPr algn="just" eaLnBrk="1" hangingPunct="1"/>
            <a:r>
              <a:rPr lang="es-EC" smtClean="0"/>
              <a:t>Las tilapias son peces muy resistentes a toda variación de parámetros físico-químicos del agua, esto ofrece ventajas en la producción. El mantener una buena calidad de agua en el cultivo es una garantía para obtener éxito en la producción de alevines reversados.</a:t>
            </a:r>
          </a:p>
          <a:p>
            <a:pPr algn="just" eaLnBrk="1" hangingPunct="1">
              <a:buFont typeface="Wingdings 3" pitchFamily="18" charset="2"/>
              <a:buNone/>
            </a:pPr>
            <a:r>
              <a:rPr lang="es-EC" smtClean="0"/>
              <a:t> </a:t>
            </a:r>
          </a:p>
          <a:p>
            <a:pPr algn="just" eaLnBrk="1" hangingPunct="1"/>
            <a:r>
              <a:rPr lang="es-EC" smtClean="0"/>
              <a:t>Los requerimientos ecológicos más impor-tantes que se toman en consideración en los procesos de reproducción de estos peces se detallan a continuación.</a:t>
            </a:r>
          </a:p>
          <a:p>
            <a:pPr eaLnBrk="1" hangingPunct="1"/>
            <a:endParaRPr lang="es-EC" smtClean="0"/>
          </a:p>
        </p:txBody>
      </p:sp>
      <p:sp>
        <p:nvSpPr>
          <p:cNvPr id="3" name="2 Título"/>
          <p:cNvSpPr>
            <a:spLocks noGrp="1"/>
          </p:cNvSpPr>
          <p:nvPr>
            <p:ph type="title"/>
          </p:nvPr>
        </p:nvSpPr>
        <p:spPr/>
        <p:txBody>
          <a:bodyPr>
            <a:normAutofit fontScale="90000"/>
          </a:bodyPr>
          <a:lstStyle/>
          <a:p>
            <a:pPr eaLnBrk="1" hangingPunct="1">
              <a:defRPr/>
            </a:pPr>
            <a:r>
              <a:rPr lang="es-EC" dirty="0" smtClean="0"/>
              <a:t>3. ASPECTOS ECOLÓGICOS EN LA REPRODUCCIÓN DE TILAPIAS </a:t>
            </a:r>
            <a:r>
              <a:rPr lang="es-EC" sz="1100" b="0" dirty="0" smtClean="0">
                <a:effectLst/>
              </a:rPr>
              <a:t>(cont.)</a:t>
            </a:r>
            <a:endParaRPr lang="es-EC" sz="1100" b="0" dirty="0">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62467" name="1 Marcador de contenido"/>
          <p:cNvSpPr>
            <a:spLocks noGrp="1"/>
          </p:cNvSpPr>
          <p:nvPr>
            <p:ph idx="1"/>
          </p:nvPr>
        </p:nvSpPr>
        <p:spPr/>
        <p:txBody>
          <a:bodyPr/>
          <a:lstStyle/>
          <a:p>
            <a:pPr eaLnBrk="1" hangingPunct="1"/>
            <a:r>
              <a:rPr lang="es-EC" b="1" smtClean="0"/>
              <a:t>3.1 Temperatura.</a:t>
            </a:r>
            <a:r>
              <a:rPr lang="es-EC" smtClean="0"/>
              <a:t> </a:t>
            </a:r>
          </a:p>
          <a:p>
            <a:pPr lvl="1" algn="just" eaLnBrk="1" hangingPunct="1"/>
            <a:r>
              <a:rPr lang="es-EC" smtClean="0"/>
              <a:t>Los cíclidos son peces que requieren de tempe-raturas elevadas para su desarrollo. La reproduc-ción de tilapias se da entre 22-32°C (Popma and Green, 1.990); el rango óptimo es de 26-29°C; y la temperatura ideal para el engorde de estos peces es de 24-32°C. En nuestro país, las temperaturas enunciadas se dan en todo el litoral, en los valles bajos interandinos y en la región oriental.</a:t>
            </a:r>
          </a:p>
          <a:p>
            <a:pPr eaLnBrk="1" hangingPunct="1"/>
            <a:endParaRPr lang="es-EC" smtClean="0"/>
          </a:p>
        </p:txBody>
      </p:sp>
      <p:sp>
        <p:nvSpPr>
          <p:cNvPr id="4" name="2 Título"/>
          <p:cNvSpPr>
            <a:spLocks noGrp="1"/>
          </p:cNvSpPr>
          <p:nvPr>
            <p:ph type="title"/>
          </p:nvPr>
        </p:nvSpPr>
        <p:spPr/>
        <p:txBody>
          <a:bodyPr>
            <a:normAutofit fontScale="90000"/>
          </a:bodyPr>
          <a:lstStyle/>
          <a:p>
            <a:pPr eaLnBrk="1" hangingPunct="1">
              <a:defRPr/>
            </a:pPr>
            <a:r>
              <a:rPr lang="es-EC" dirty="0" smtClean="0"/>
              <a:t>3. ASPECTOS ECOLÓGICOS EN LA REPRODUCCIÓN DE TILAPIAS </a:t>
            </a:r>
            <a:r>
              <a:rPr lang="es-EC" sz="1100" b="0" dirty="0" smtClean="0">
                <a:effectLst/>
              </a:rPr>
              <a:t>(cont.)</a:t>
            </a:r>
            <a:endParaRPr lang="es-EC" sz="1100" b="0"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365760" lvl="1" indent="-256032" eaLnBrk="1" fontAlgn="auto" hangingPunct="1">
              <a:spcBef>
                <a:spcPts val="400"/>
              </a:spcBef>
              <a:spcAft>
                <a:spcPts val="0"/>
              </a:spcAft>
              <a:buSzPct val="68000"/>
              <a:buFont typeface="Wingdings 3"/>
              <a:buChar char=""/>
              <a:defRPr/>
            </a:pPr>
            <a:r>
              <a:rPr lang="es-EC" sz="2700" dirty="0" smtClean="0"/>
              <a:t>Características que presenta su carne:</a:t>
            </a:r>
          </a:p>
          <a:p>
            <a:pPr marL="603504" lvl="2" indent="-256032" eaLnBrk="1" fontAlgn="auto" hangingPunct="1">
              <a:spcBef>
                <a:spcPts val="400"/>
              </a:spcBef>
              <a:spcAft>
                <a:spcPts val="0"/>
              </a:spcAft>
              <a:buSzPct val="68000"/>
              <a:buFont typeface="Wingdings 3"/>
              <a:buChar char=""/>
              <a:defRPr/>
            </a:pPr>
            <a:r>
              <a:rPr lang="es-EC" sz="2500" dirty="0" smtClean="0"/>
              <a:t>textura firme</a:t>
            </a:r>
          </a:p>
          <a:p>
            <a:pPr marL="603504" lvl="2" indent="-256032" eaLnBrk="1" fontAlgn="auto" hangingPunct="1">
              <a:spcBef>
                <a:spcPts val="400"/>
              </a:spcBef>
              <a:spcAft>
                <a:spcPts val="0"/>
              </a:spcAft>
              <a:buSzPct val="68000"/>
              <a:buFont typeface="Wingdings 3"/>
              <a:buChar char=""/>
              <a:defRPr/>
            </a:pPr>
            <a:r>
              <a:rPr lang="es-EC" sz="2500" dirty="0" smtClean="0"/>
              <a:t>coloración blanca</a:t>
            </a:r>
          </a:p>
          <a:p>
            <a:pPr marL="603504" lvl="2" indent="-256032" eaLnBrk="1" fontAlgn="auto" hangingPunct="1">
              <a:spcBef>
                <a:spcPts val="400"/>
              </a:spcBef>
              <a:spcAft>
                <a:spcPts val="0"/>
              </a:spcAft>
              <a:buSzPct val="68000"/>
              <a:buFont typeface="Wingdings 3"/>
              <a:buChar char=""/>
              <a:defRPr/>
            </a:pPr>
            <a:r>
              <a:rPr lang="es-EC" sz="2500" dirty="0" smtClean="0"/>
              <a:t>pocas espinas intramusculares </a:t>
            </a:r>
          </a:p>
          <a:p>
            <a:pPr marL="603504" lvl="2" indent="-256032" eaLnBrk="1" fontAlgn="auto" hangingPunct="1">
              <a:spcBef>
                <a:spcPts val="400"/>
              </a:spcBef>
              <a:spcAft>
                <a:spcPts val="0"/>
              </a:spcAft>
              <a:buSzPct val="68000"/>
              <a:buFont typeface="Wingdings 3"/>
              <a:buChar char=""/>
              <a:defRPr/>
            </a:pPr>
            <a:r>
              <a:rPr lang="es-EC" sz="2500" dirty="0" smtClean="0"/>
              <a:t>buen sabor</a:t>
            </a:r>
          </a:p>
          <a:p>
            <a:pPr marL="365760" lvl="2" indent="-256032" eaLnBrk="1" fontAlgn="auto" hangingPunct="1">
              <a:spcBef>
                <a:spcPts val="400"/>
              </a:spcBef>
              <a:spcAft>
                <a:spcPts val="0"/>
              </a:spcAft>
              <a:buClr>
                <a:schemeClr val="accent1"/>
              </a:buClr>
              <a:buSzPct val="68000"/>
              <a:buFont typeface="Wingdings 3"/>
              <a:buChar char=""/>
              <a:defRPr/>
            </a:pPr>
            <a:endParaRPr lang="es-ES" sz="2700" dirty="0" smtClean="0"/>
          </a:p>
          <a:p>
            <a:pPr marL="365760" lvl="2" indent="-256032" algn="just" eaLnBrk="1" fontAlgn="auto" hangingPunct="1">
              <a:spcBef>
                <a:spcPts val="400"/>
              </a:spcBef>
              <a:spcAft>
                <a:spcPts val="0"/>
              </a:spcAft>
              <a:buClr>
                <a:schemeClr val="accent1"/>
              </a:buClr>
              <a:buSzPct val="68000"/>
              <a:buFont typeface="Wingdings 3"/>
              <a:buChar char=""/>
              <a:defRPr/>
            </a:pPr>
            <a:r>
              <a:rPr lang="es-ES" sz="2700" dirty="0" smtClean="0"/>
              <a:t>Las características antes mencionadas, </a:t>
            </a:r>
            <a:r>
              <a:rPr lang="es-EC" sz="2700" dirty="0" smtClean="0"/>
              <a:t>hacen que se presente como un producto de alta calidad muy apreciada por los consumidores nacionales y extranjeros.</a:t>
            </a:r>
          </a:p>
          <a:p>
            <a:pPr marL="365760" indent="-256032" eaLnBrk="1" fontAlgn="auto" hangingPunct="1">
              <a:spcAft>
                <a:spcPts val="0"/>
              </a:spcAft>
              <a:buFont typeface="Wingdings 3"/>
              <a:buChar char=""/>
              <a:defRPr/>
            </a:pPr>
            <a:endParaRPr lang="es-EC" dirty="0"/>
          </a:p>
        </p:txBody>
      </p:sp>
      <p:sp>
        <p:nvSpPr>
          <p:cNvPr id="3" name="2 Título"/>
          <p:cNvSpPr>
            <a:spLocks noGrp="1"/>
          </p:cNvSpPr>
          <p:nvPr>
            <p:ph type="title"/>
          </p:nvPr>
        </p:nvSpPr>
        <p:spPr/>
        <p:txBody>
          <a:bodyPr/>
          <a:lstStyle/>
          <a:p>
            <a:pPr eaLnBrk="1" fontAlgn="auto" hangingPunct="1">
              <a:spcAft>
                <a:spcPts val="0"/>
              </a:spcAft>
              <a:defRPr/>
            </a:pPr>
            <a:r>
              <a:rPr lang="es-EC" dirty="0" smtClean="0"/>
              <a:t>1.INTRODUCCIÓN </a:t>
            </a:r>
            <a:r>
              <a:rPr lang="es-EC" sz="1000" b="0" dirty="0" smtClean="0">
                <a:effectLst/>
              </a:rPr>
              <a:t>(continuación)</a:t>
            </a:r>
          </a:p>
        </p:txBody>
      </p:sp>
      <p:pic>
        <p:nvPicPr>
          <p:cNvPr id="26628" name="Picture 5" descr="C:\Documents and Settings\Jonathan\My Documents\My Skype Pictures\My Pictures\Gifs\AG00108_.gif"/>
          <p:cNvPicPr>
            <a:picLocks noChangeAspect="1" noChangeArrowheads="1" noCrop="1"/>
          </p:cNvPicPr>
          <p:nvPr/>
        </p:nvPicPr>
        <p:blipFill>
          <a:blip r:embed="rId2"/>
          <a:srcRect/>
          <a:stretch>
            <a:fillRect/>
          </a:stretch>
        </p:blipFill>
        <p:spPr bwMode="auto">
          <a:xfrm>
            <a:off x="3048000" y="3352800"/>
            <a:ext cx="419100" cy="219075"/>
          </a:xfrm>
          <a:prstGeom prst="rect">
            <a:avLst/>
          </a:prstGeom>
          <a:noFill/>
          <a:ln w="9525">
            <a:noFill/>
            <a:miter lim="800000"/>
            <a:headEnd/>
            <a:tailEnd/>
          </a:ln>
        </p:spPr>
      </p:pic>
      <p:pic>
        <p:nvPicPr>
          <p:cNvPr id="26629" name="Picture 6" descr="C:\Documents and Settings\Jonathan\My Documents\My Skype Pictures\My Pictures\Gifs\AG00108_.gif"/>
          <p:cNvPicPr>
            <a:picLocks noChangeAspect="1" noChangeArrowheads="1" noCrop="1"/>
          </p:cNvPicPr>
          <p:nvPr/>
        </p:nvPicPr>
        <p:blipFill>
          <a:blip r:embed="rId2"/>
          <a:srcRect/>
          <a:stretch>
            <a:fillRect/>
          </a:stretch>
        </p:blipFill>
        <p:spPr bwMode="auto">
          <a:xfrm>
            <a:off x="4038600" y="2524125"/>
            <a:ext cx="419100"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lnSpcReduction="10000"/>
          </a:bodyPr>
          <a:lstStyle/>
          <a:p>
            <a:pPr eaLnBrk="1" hangingPunct="1">
              <a:defRPr/>
            </a:pPr>
            <a:r>
              <a:rPr lang="es-EC" b="1" dirty="0" smtClean="0"/>
              <a:t>3.2 Oxígeno.</a:t>
            </a:r>
            <a:r>
              <a:rPr lang="es-EC" dirty="0" smtClean="0"/>
              <a:t> </a:t>
            </a:r>
          </a:p>
          <a:p>
            <a:pPr lvl="1" algn="just" eaLnBrk="1" hangingPunct="1">
              <a:defRPr/>
            </a:pPr>
            <a:r>
              <a:rPr lang="es-EC" dirty="0" smtClean="0"/>
              <a:t>Es uno de los parámetros más importantes dentro de los procesos de reproducción. El grado de saturación de oxígeno es directamente proporcional a la temperatura y el pH es inversamente </a:t>
            </a:r>
            <a:r>
              <a:rPr lang="es-EC" dirty="0" err="1" smtClean="0"/>
              <a:t>propor-cional</a:t>
            </a:r>
            <a:r>
              <a:rPr lang="es-EC" dirty="0" smtClean="0"/>
              <a:t> a la altitud. Los niveles deseados están sobre los 6ppm, pero se desarrollan normalmente en concentraciones de 5mg/l (</a:t>
            </a:r>
            <a:r>
              <a:rPr lang="es-EC" dirty="0" err="1" smtClean="0"/>
              <a:t>Florez</a:t>
            </a:r>
            <a:r>
              <a:rPr lang="es-EC" dirty="0" smtClean="0"/>
              <a:t> and Medrano, 1.997). Las tilapias tienen la facultad de reducir el consumo de oxígeno cuando las concentraciones del medio son bajas e inferiores a 3mg/l. En estas condiciones, el pez disminuye su metabolismo (</a:t>
            </a:r>
            <a:r>
              <a:rPr lang="es-EC" dirty="0" err="1" smtClean="0"/>
              <a:t>Fondepesca</a:t>
            </a:r>
            <a:r>
              <a:rPr lang="es-EC" dirty="0" smtClean="0"/>
              <a:t>, 1.988).</a:t>
            </a:r>
          </a:p>
        </p:txBody>
      </p:sp>
      <p:sp>
        <p:nvSpPr>
          <p:cNvPr id="4" name="2 Título"/>
          <p:cNvSpPr>
            <a:spLocks noGrp="1"/>
          </p:cNvSpPr>
          <p:nvPr>
            <p:ph type="title"/>
          </p:nvPr>
        </p:nvSpPr>
        <p:spPr/>
        <p:txBody>
          <a:bodyPr>
            <a:normAutofit fontScale="90000"/>
          </a:bodyPr>
          <a:lstStyle/>
          <a:p>
            <a:pPr eaLnBrk="1" hangingPunct="1">
              <a:defRPr/>
            </a:pPr>
            <a:r>
              <a:rPr lang="es-EC" dirty="0" smtClean="0"/>
              <a:t>3. ASPECTOS ECOLÓGICOS EN LA REPRODUCCIÓN DE TILAPIAS </a:t>
            </a:r>
            <a:r>
              <a:rPr lang="es-EC" sz="1100" b="0" dirty="0" smtClean="0">
                <a:effectLst/>
              </a:rPr>
              <a:t>(cont.)</a:t>
            </a:r>
            <a:endParaRPr lang="es-EC" sz="1100" b="0" dirty="0">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64515" name="1 Marcador de contenido"/>
          <p:cNvSpPr>
            <a:spLocks noGrp="1"/>
          </p:cNvSpPr>
          <p:nvPr>
            <p:ph idx="1"/>
          </p:nvPr>
        </p:nvSpPr>
        <p:spPr/>
        <p:txBody>
          <a:bodyPr/>
          <a:lstStyle/>
          <a:p>
            <a:pPr algn="just" eaLnBrk="1" hangingPunct="1"/>
            <a:r>
              <a:rPr lang="es-EC" b="1" smtClean="0"/>
              <a:t>3.3 pH del agua.</a:t>
            </a:r>
            <a:r>
              <a:rPr lang="es-EC" smtClean="0"/>
              <a:t> </a:t>
            </a:r>
          </a:p>
          <a:p>
            <a:pPr lvl="1" algn="just" eaLnBrk="1" hangingPunct="1"/>
            <a:r>
              <a:rPr lang="es-EC" smtClean="0"/>
              <a:t>Rangos entre 6,6-7,5 son óptimos; sin embargo, valores por debajo de 4 y superiores a 11 reducen la supervivencia de los peces. Lecturas de pH entre 4,5-5,5 no permite la reproducción (Piña, 1.993). La estabilidad del pH mejora las condiciones de cultivo, permitiendo el incremento de la productivi-dad natural en el estanque, la misma que, consti-tuye una fuente de alimentación para los organis-mos a cultivar.</a:t>
            </a:r>
          </a:p>
        </p:txBody>
      </p:sp>
      <p:sp>
        <p:nvSpPr>
          <p:cNvPr id="4" name="2 Título"/>
          <p:cNvSpPr>
            <a:spLocks noGrp="1"/>
          </p:cNvSpPr>
          <p:nvPr>
            <p:ph type="title"/>
          </p:nvPr>
        </p:nvSpPr>
        <p:spPr/>
        <p:txBody>
          <a:bodyPr>
            <a:normAutofit fontScale="90000"/>
          </a:bodyPr>
          <a:lstStyle/>
          <a:p>
            <a:pPr eaLnBrk="1" hangingPunct="1">
              <a:defRPr/>
            </a:pPr>
            <a:r>
              <a:rPr lang="es-EC" dirty="0" smtClean="0"/>
              <a:t>3. ASPECTOS ECOLÓGICOS EN LA REPRODUCCIÓN DE TILAPIAS </a:t>
            </a:r>
            <a:r>
              <a:rPr lang="es-EC" sz="1100" b="0" dirty="0" smtClean="0">
                <a:effectLst/>
              </a:rPr>
              <a:t>(cont.)</a:t>
            </a:r>
            <a:endParaRPr lang="es-EC" sz="1100" b="0" dirty="0">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2" name="1 Marcador de contenido"/>
          <p:cNvSpPr>
            <a:spLocks noGrp="1"/>
          </p:cNvSpPr>
          <p:nvPr>
            <p:ph idx="1"/>
          </p:nvPr>
        </p:nvSpPr>
        <p:spPr/>
        <p:txBody>
          <a:bodyPr>
            <a:normAutofit fontScale="92500" lnSpcReduction="10000"/>
          </a:bodyPr>
          <a:lstStyle/>
          <a:p>
            <a:pPr eaLnBrk="1" hangingPunct="1">
              <a:defRPr/>
            </a:pPr>
            <a:r>
              <a:rPr lang="es-EC" b="1" dirty="0" smtClean="0"/>
              <a:t>3.4 Salinidad.</a:t>
            </a:r>
            <a:r>
              <a:rPr lang="es-EC" dirty="0" smtClean="0"/>
              <a:t> </a:t>
            </a:r>
          </a:p>
          <a:p>
            <a:pPr lvl="1" algn="just" eaLnBrk="1" hangingPunct="1">
              <a:defRPr/>
            </a:pPr>
            <a:r>
              <a:rPr lang="es-EC" dirty="0" smtClean="0"/>
              <a:t>La mayoría de las especies de tilapias son eurihalinas y pueden vivir en aguas salobres, mientras que otras variedades viven en agua del mar (Kira, 1.972); niveles sobre los 10ppt no son recomendables para la reproducción de </a:t>
            </a:r>
            <a:r>
              <a:rPr lang="es-EC" i="1" dirty="0" smtClean="0"/>
              <a:t>O. </a:t>
            </a:r>
            <a:r>
              <a:rPr lang="es-EC" i="1" dirty="0" err="1" smtClean="0"/>
              <a:t>niloticus</a:t>
            </a:r>
            <a:r>
              <a:rPr lang="es-EC" dirty="0" smtClean="0"/>
              <a:t> (</a:t>
            </a:r>
            <a:r>
              <a:rPr lang="es-EC" dirty="0" err="1" smtClean="0"/>
              <a:t>Popma</a:t>
            </a:r>
            <a:r>
              <a:rPr lang="es-EC" dirty="0" smtClean="0"/>
              <a:t> and Green, 1.990).</a:t>
            </a:r>
          </a:p>
          <a:p>
            <a:pPr lvl="1" algn="just" eaLnBrk="1" hangingPunct="1">
              <a:buFont typeface="Verdana" pitchFamily="34" charset="0"/>
              <a:buNone/>
              <a:defRPr/>
            </a:pPr>
            <a:endParaRPr lang="es-EC" dirty="0" smtClean="0"/>
          </a:p>
          <a:p>
            <a:pPr eaLnBrk="1" hangingPunct="1">
              <a:defRPr/>
            </a:pPr>
            <a:r>
              <a:rPr lang="es-EC" b="1" dirty="0" smtClean="0"/>
              <a:t>3.5 Alcalinidad y dureza.</a:t>
            </a:r>
            <a:r>
              <a:rPr lang="es-EC" dirty="0" smtClean="0"/>
              <a:t> </a:t>
            </a:r>
          </a:p>
          <a:p>
            <a:pPr lvl="1" eaLnBrk="1" hangingPunct="1">
              <a:defRPr/>
            </a:pPr>
            <a:r>
              <a:rPr lang="es-EC" dirty="0" smtClean="0"/>
              <a:t>Afectan directamente al metabolismo de los organismos reduciendo la producción total de tilapia. Una alcalinidad de aproximadamente 75mg/l de CaCO</a:t>
            </a:r>
            <a:r>
              <a:rPr lang="es-EC" baseline="-25000" dirty="0" smtClean="0"/>
              <a:t>3</a:t>
            </a:r>
            <a:r>
              <a:rPr lang="es-EC" dirty="0" smtClean="0"/>
              <a:t> se considera adecuada y propicia para promover la productividad en los estanques (</a:t>
            </a:r>
            <a:r>
              <a:rPr lang="es-EC" dirty="0" err="1" smtClean="0"/>
              <a:t>Fondepesca</a:t>
            </a:r>
            <a:r>
              <a:rPr lang="es-EC" dirty="0" smtClean="0"/>
              <a:t>, 1.988).</a:t>
            </a:r>
          </a:p>
          <a:p>
            <a:pPr eaLnBrk="1" hangingPunct="1">
              <a:defRPr/>
            </a:pPr>
            <a:endParaRPr lang="es-EC" dirty="0"/>
          </a:p>
        </p:txBody>
      </p:sp>
      <p:sp>
        <p:nvSpPr>
          <p:cNvPr id="4" name="2 Título"/>
          <p:cNvSpPr>
            <a:spLocks noGrp="1"/>
          </p:cNvSpPr>
          <p:nvPr>
            <p:ph type="title"/>
          </p:nvPr>
        </p:nvSpPr>
        <p:spPr/>
        <p:txBody>
          <a:bodyPr>
            <a:normAutofit fontScale="90000"/>
          </a:bodyPr>
          <a:lstStyle/>
          <a:p>
            <a:pPr eaLnBrk="1" hangingPunct="1">
              <a:defRPr/>
            </a:pPr>
            <a:r>
              <a:rPr lang="es-EC" dirty="0" smtClean="0"/>
              <a:t>3. ASPECTOS ECOLÓGICOS EN LA REPRODUCCIÓN DE TILAPIAS </a:t>
            </a:r>
            <a:r>
              <a:rPr lang="es-EC" sz="1100" b="0" dirty="0" smtClean="0">
                <a:effectLst/>
              </a:rPr>
              <a:t>(cont.)</a:t>
            </a:r>
            <a:endParaRPr lang="es-EC" sz="1100" b="0" dirty="0">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jpg"/>
          <p:cNvPicPr>
            <a:picLocks noChangeAspect="1" noChangeArrowheads="1"/>
          </p:cNvPicPr>
          <p:nvPr/>
        </p:nvPicPr>
        <p:blipFill>
          <a:blip r:embed="rId2">
            <a:lum bright="70000" contrast="-70000"/>
          </a:blip>
          <a:srcRect/>
          <a:stretch>
            <a:fillRect/>
          </a:stretch>
        </p:blipFill>
        <p:spPr bwMode="auto">
          <a:xfrm>
            <a:off x="762000" y="890588"/>
            <a:ext cx="7620000" cy="5076825"/>
          </a:xfrm>
          <a:prstGeom prst="cloud">
            <a:avLst/>
          </a:prstGeom>
          <a:noFill/>
        </p:spPr>
      </p:pic>
      <p:sp>
        <p:nvSpPr>
          <p:cNvPr id="66563" name="1 Marcador de contenido"/>
          <p:cNvSpPr>
            <a:spLocks noGrp="1"/>
          </p:cNvSpPr>
          <p:nvPr>
            <p:ph idx="1"/>
          </p:nvPr>
        </p:nvSpPr>
        <p:spPr/>
        <p:txBody>
          <a:bodyPr/>
          <a:lstStyle/>
          <a:p>
            <a:pPr eaLnBrk="1" hangingPunct="1"/>
            <a:r>
              <a:rPr lang="es-EC" b="1" smtClean="0"/>
              <a:t>3.6 Turbidez.</a:t>
            </a:r>
            <a:r>
              <a:rPr lang="es-EC" smtClean="0"/>
              <a:t> </a:t>
            </a:r>
          </a:p>
          <a:p>
            <a:pPr lvl="1" algn="just" eaLnBrk="1" hangingPunct="1"/>
            <a:r>
              <a:rPr lang="es-EC" smtClean="0"/>
              <a:t>Para los procesos de reproducción, la lectura del disco Secchi entre 25-30cm es la recomendable, siempre que ésta sea originada por la productividad primaria.</a:t>
            </a:r>
          </a:p>
          <a:p>
            <a:pPr eaLnBrk="1" hangingPunct="1"/>
            <a:endParaRPr lang="es-EC" smtClean="0"/>
          </a:p>
          <a:p>
            <a:pPr eaLnBrk="1" hangingPunct="1"/>
            <a:r>
              <a:rPr lang="es-EC" b="1" smtClean="0"/>
              <a:t>3.7 Amoniaco.</a:t>
            </a:r>
            <a:r>
              <a:rPr lang="es-EC" smtClean="0"/>
              <a:t> </a:t>
            </a:r>
          </a:p>
          <a:p>
            <a:pPr lvl="1" algn="just" eaLnBrk="1" hangingPunct="1"/>
            <a:r>
              <a:rPr lang="es-EC" smtClean="0"/>
              <a:t>Los niveles de amoníaco (NH</a:t>
            </a:r>
            <a:r>
              <a:rPr lang="es-EC" baseline="-25000" smtClean="0"/>
              <a:t>3</a:t>
            </a:r>
            <a:r>
              <a:rPr lang="es-EC" smtClean="0"/>
              <a:t>), necesitan ser consi-derados debido a su alta toxicidad. Se establece que tales valores en cultivos deben ser menores a 2ppm (Pina López, 1.993). </a:t>
            </a:r>
          </a:p>
          <a:p>
            <a:pPr eaLnBrk="1" hangingPunct="1"/>
            <a:endParaRPr lang="es-EC" smtClean="0"/>
          </a:p>
        </p:txBody>
      </p:sp>
      <p:sp>
        <p:nvSpPr>
          <p:cNvPr id="4" name="2 Título"/>
          <p:cNvSpPr>
            <a:spLocks noGrp="1"/>
          </p:cNvSpPr>
          <p:nvPr>
            <p:ph type="title"/>
          </p:nvPr>
        </p:nvSpPr>
        <p:spPr/>
        <p:txBody>
          <a:bodyPr>
            <a:normAutofit fontScale="90000"/>
          </a:bodyPr>
          <a:lstStyle/>
          <a:p>
            <a:pPr eaLnBrk="1" hangingPunct="1">
              <a:defRPr/>
            </a:pPr>
            <a:r>
              <a:rPr lang="es-EC" dirty="0" smtClean="0"/>
              <a:t>3. ASPECTOS ECOLÓGICOS EN LA REPRODUCCIÓN DE TILAPIAS </a:t>
            </a:r>
            <a:r>
              <a:rPr lang="es-EC" sz="1100" b="0" dirty="0" smtClean="0">
                <a:effectLst/>
              </a:rPr>
              <a:t>(cont.)</a:t>
            </a:r>
            <a:endParaRPr lang="es-EC" sz="1100" b="0" dirty="0">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dirty="0" smtClean="0"/>
              <a:t>4. DESCRIPCIÓN DE HORMONAS ESTEROIDES</a:t>
            </a:r>
            <a:endParaRPr lang="es-EC" dirty="0"/>
          </a:p>
        </p:txBody>
      </p:sp>
      <p:sp>
        <p:nvSpPr>
          <p:cNvPr id="3" name="2 Marcador de texto"/>
          <p:cNvSpPr>
            <a:spLocks noGrp="1"/>
          </p:cNvSpPr>
          <p:nvPr>
            <p:ph type="body" idx="1"/>
          </p:nvPr>
        </p:nvSpPr>
        <p:spPr>
          <a:xfrm>
            <a:off x="3922713" y="2932113"/>
            <a:ext cx="4572000" cy="1454150"/>
          </a:xfrm>
        </p:spPr>
        <p:txBody>
          <a:bodyPr>
            <a:normAutofit fontScale="92500"/>
          </a:bodyPr>
          <a:lstStyle/>
          <a:p>
            <a:pPr eaLnBrk="1" hangingPunct="1">
              <a:defRPr/>
            </a:pPr>
            <a:r>
              <a:rPr lang="es-EC" dirty="0" smtClean="0"/>
              <a:t>Todas las hormonas esteroides poseen un anillo correspondiente al </a:t>
            </a:r>
            <a:r>
              <a:rPr lang="es-EC" dirty="0" err="1" smtClean="0"/>
              <a:t>ciclopentano</a:t>
            </a:r>
            <a:r>
              <a:rPr lang="es-EC" dirty="0" smtClean="0"/>
              <a:t>-per-</a:t>
            </a:r>
            <a:r>
              <a:rPr lang="es-EC" dirty="0" err="1" smtClean="0"/>
              <a:t>hidrofrenanteno</a:t>
            </a:r>
            <a:r>
              <a:rPr lang="es-EC" dirty="0" smtClean="0"/>
              <a:t> (</a:t>
            </a:r>
            <a:r>
              <a:rPr lang="es-EC" dirty="0" err="1" smtClean="0"/>
              <a:t>esterano</a:t>
            </a:r>
            <a:r>
              <a:rPr lang="es-EC" dirty="0" smtClean="0"/>
              <a:t>).</a:t>
            </a:r>
            <a:endParaRPr lang="es-EC" dirty="0"/>
          </a:p>
        </p:txBody>
      </p:sp>
      <p:pic>
        <p:nvPicPr>
          <p:cNvPr id="4"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68611" name="1 Marcador de contenido"/>
          <p:cNvSpPr>
            <a:spLocks noGrp="1"/>
          </p:cNvSpPr>
          <p:nvPr>
            <p:ph idx="1"/>
          </p:nvPr>
        </p:nvSpPr>
        <p:spPr/>
        <p:txBody>
          <a:bodyPr/>
          <a:lstStyle/>
          <a:p>
            <a:pPr algn="just" eaLnBrk="1" hangingPunct="1"/>
            <a:r>
              <a:rPr lang="es-EC" smtClean="0"/>
              <a:t>Estos compuestos se encuentran estructura-dos por cuatro anillos de designación literal, unidos entre sí; los anillos: </a:t>
            </a:r>
            <a:r>
              <a:rPr lang="es-EC" b="1" smtClean="0"/>
              <a:t>A, B</a:t>
            </a:r>
            <a:r>
              <a:rPr lang="es-EC" smtClean="0"/>
              <a:t> y </a:t>
            </a:r>
            <a:r>
              <a:rPr lang="es-EC" b="1" smtClean="0"/>
              <a:t>C</a:t>
            </a:r>
            <a:r>
              <a:rPr lang="es-EC" smtClean="0"/>
              <a:t> se encuentran conformados por seis átomos de carbono, mientras que el anillo </a:t>
            </a:r>
            <a:r>
              <a:rPr lang="es-EC" b="1" smtClean="0"/>
              <a:t>D</a:t>
            </a:r>
            <a:r>
              <a:rPr lang="es-EC" smtClean="0"/>
              <a:t> contiene cinco átomos de carbono (Joachim Ufer, 1.972) (Figura #3).</a:t>
            </a:r>
          </a:p>
        </p:txBody>
      </p:sp>
      <p:sp>
        <p:nvSpPr>
          <p:cNvPr id="4" name="2 Título"/>
          <p:cNvSpPr>
            <a:spLocks noGrp="1"/>
          </p:cNvSpPr>
          <p:nvPr>
            <p:ph type="title"/>
          </p:nvPr>
        </p:nvSpPr>
        <p:spPr/>
        <p:txBody>
          <a:bodyPr>
            <a:normAutofit fontScale="90000"/>
          </a:bodyPr>
          <a:lstStyle/>
          <a:p>
            <a:pPr eaLnBrk="1" hangingPunct="1">
              <a:defRPr/>
            </a:pPr>
            <a:r>
              <a:rPr lang="es-EC" dirty="0" smtClean="0"/>
              <a:t>4.DESCRIPCIÓN DE HORMONAS ESTEROIDES</a:t>
            </a:r>
            <a:r>
              <a:rPr lang="es-EC" sz="1100" b="0" dirty="0" smtClean="0">
                <a:effectLst/>
              </a:rPr>
              <a:t>(cont.)</a:t>
            </a:r>
            <a:endParaRPr lang="es-EC" sz="1100" b="0" dirty="0">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Marcador de texto"/>
          <p:cNvSpPr>
            <a:spLocks noGrp="1"/>
          </p:cNvSpPr>
          <p:nvPr>
            <p:ph type="body" sz="half" idx="2"/>
          </p:nvPr>
        </p:nvSpPr>
        <p:spPr>
          <a:xfrm>
            <a:off x="1141413" y="5443538"/>
            <a:ext cx="7162800" cy="647700"/>
          </a:xfrm>
        </p:spPr>
        <p:txBody>
          <a:bodyPr/>
          <a:lstStyle/>
          <a:p>
            <a:pPr marR="0" eaLnBrk="1" hangingPunct="1"/>
            <a:r>
              <a:rPr lang="es-EC" smtClean="0"/>
              <a:t>Tomado de Joachim Ufer, 1.972.</a:t>
            </a:r>
          </a:p>
        </p:txBody>
      </p:sp>
      <p:sp>
        <p:nvSpPr>
          <p:cNvPr id="4" name="3 Título"/>
          <p:cNvSpPr>
            <a:spLocks noGrp="1"/>
          </p:cNvSpPr>
          <p:nvPr>
            <p:ph type="title"/>
          </p:nvPr>
        </p:nvSpPr>
        <p:spPr/>
        <p:txBody>
          <a:bodyPr>
            <a:normAutofit fontScale="90000"/>
          </a:bodyPr>
          <a:lstStyle/>
          <a:p>
            <a:pPr eaLnBrk="1" hangingPunct="1">
              <a:defRPr/>
            </a:pPr>
            <a:r>
              <a:rPr lang="es-EC" sz="2700" b="1" dirty="0" smtClean="0"/>
              <a:t>Figura #3.</a:t>
            </a:r>
            <a:r>
              <a:rPr lang="es-EC" sz="2700" dirty="0" smtClean="0"/>
              <a:t> Estructura Química del </a:t>
            </a:r>
            <a:r>
              <a:rPr lang="es-EC" sz="2700" dirty="0" err="1" smtClean="0"/>
              <a:t>Esterano</a:t>
            </a:r>
            <a:r>
              <a:rPr lang="es-EC" sz="2700" dirty="0" smtClean="0"/>
              <a:t>.</a:t>
            </a:r>
            <a:br>
              <a:rPr lang="es-EC" sz="2700" dirty="0" smtClean="0"/>
            </a:br>
            <a:r>
              <a:rPr lang="es-EC" dirty="0" smtClean="0"/>
              <a:t/>
            </a:r>
            <a:br>
              <a:rPr lang="es-EC" dirty="0" smtClean="0"/>
            </a:br>
            <a:endParaRPr lang="es-EC" dirty="0"/>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026" name="Object 1"/>
          <p:cNvGraphicFramePr>
            <a:graphicFrameLocks noChangeAspect="1"/>
          </p:cNvGraphicFramePr>
          <p:nvPr/>
        </p:nvGraphicFramePr>
        <p:xfrm>
          <a:off x="1981200" y="762000"/>
          <a:ext cx="5237163" cy="3675063"/>
        </p:xfrm>
        <a:graphic>
          <a:graphicData uri="http://schemas.openxmlformats.org/presentationml/2006/ole">
            <p:oleObj spid="_x0000_s1026" name="AutoCAD Drawing" r:id="rId3" imgW="9058275" imgH="4286250" progId="AutoCAD.Drawing.16">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92500" lnSpcReduction="20000"/>
          </a:bodyPr>
          <a:lstStyle/>
          <a:p>
            <a:pPr algn="just" eaLnBrk="1" hangingPunct="1">
              <a:defRPr/>
            </a:pPr>
            <a:r>
              <a:rPr lang="es-EC" dirty="0" smtClean="0"/>
              <a:t>Todos los átomos de carbono se numeran correlativamente. En la fórmula reproducida para la colesterina (Figura #4), la sustancia fundamental de las hormonas esteroides, puede apreciarse el sistema que se sigue para la numeración de los átomos de carbono.</a:t>
            </a:r>
          </a:p>
          <a:p>
            <a:pPr algn="just" eaLnBrk="1" hangingPunct="1">
              <a:defRPr/>
            </a:pPr>
            <a:endParaRPr lang="es-EC" dirty="0" smtClean="0"/>
          </a:p>
          <a:p>
            <a:pPr algn="just" eaLnBrk="1" hangingPunct="1">
              <a:defRPr/>
            </a:pPr>
            <a:r>
              <a:rPr lang="es-EC" dirty="0" smtClean="0"/>
              <a:t>Característicos, son los dos grupos metilo (CH</a:t>
            </a:r>
            <a:r>
              <a:rPr lang="es-EC" baseline="-25000" dirty="0" smtClean="0"/>
              <a:t>3</a:t>
            </a:r>
            <a:r>
              <a:rPr lang="es-EC" dirty="0" smtClean="0"/>
              <a:t>) en los átomos de carbono 10 y 13; que posen todas las hormonas esteroides, a excepción de los estrógenos y de la aldosterona (</a:t>
            </a:r>
            <a:r>
              <a:rPr lang="es-EC" dirty="0" err="1" smtClean="0"/>
              <a:t>Joachim</a:t>
            </a:r>
            <a:r>
              <a:rPr lang="es-EC" dirty="0" smtClean="0"/>
              <a:t> </a:t>
            </a:r>
            <a:r>
              <a:rPr lang="es-EC" dirty="0" err="1" smtClean="0"/>
              <a:t>Ufer</a:t>
            </a:r>
            <a:r>
              <a:rPr lang="es-EC" dirty="0" smtClean="0"/>
              <a:t>, 1.972). A fin de simplificar su notación, no se expresan ambos grupos metilo, sino que se señala con una raya vertical.</a:t>
            </a:r>
          </a:p>
        </p:txBody>
      </p:sp>
      <p:sp>
        <p:nvSpPr>
          <p:cNvPr id="4" name="2 Título"/>
          <p:cNvSpPr>
            <a:spLocks noGrp="1"/>
          </p:cNvSpPr>
          <p:nvPr>
            <p:ph type="title"/>
          </p:nvPr>
        </p:nvSpPr>
        <p:spPr/>
        <p:txBody>
          <a:bodyPr>
            <a:normAutofit fontScale="90000"/>
          </a:bodyPr>
          <a:lstStyle/>
          <a:p>
            <a:pPr eaLnBrk="1" hangingPunct="1">
              <a:defRPr/>
            </a:pPr>
            <a:r>
              <a:rPr lang="es-EC" dirty="0" smtClean="0"/>
              <a:t>4.DESCRIPCIÓN DE HORMONAS ESTEROIDES</a:t>
            </a:r>
            <a:r>
              <a:rPr lang="es-EC" sz="1100" b="0" dirty="0" smtClean="0">
                <a:effectLst/>
              </a:rPr>
              <a:t>(cont.)</a:t>
            </a:r>
            <a:endParaRPr lang="es-EC" sz="1100" b="0" dirty="0">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texto"/>
          <p:cNvSpPr>
            <a:spLocks noGrp="1"/>
          </p:cNvSpPr>
          <p:nvPr>
            <p:ph type="body" sz="half" idx="2"/>
          </p:nvPr>
        </p:nvSpPr>
        <p:spPr>
          <a:xfrm>
            <a:off x="1141413" y="5443538"/>
            <a:ext cx="7162800" cy="647700"/>
          </a:xfrm>
        </p:spPr>
        <p:txBody>
          <a:bodyPr/>
          <a:lstStyle/>
          <a:p>
            <a:pPr marR="0" eaLnBrk="1" hangingPunct="1"/>
            <a:r>
              <a:rPr lang="es-EC" smtClean="0"/>
              <a:t>Tomado de Joachim Ufer, 1.972.</a:t>
            </a:r>
          </a:p>
          <a:p>
            <a:pPr marR="0" eaLnBrk="1" hangingPunct="1"/>
            <a:endParaRPr lang="es-EC" smtClean="0"/>
          </a:p>
        </p:txBody>
      </p:sp>
      <p:sp>
        <p:nvSpPr>
          <p:cNvPr id="4" name="3 Título"/>
          <p:cNvSpPr>
            <a:spLocks noGrp="1"/>
          </p:cNvSpPr>
          <p:nvPr>
            <p:ph type="title"/>
          </p:nvPr>
        </p:nvSpPr>
        <p:spPr/>
        <p:txBody>
          <a:bodyPr>
            <a:normAutofit fontScale="90000"/>
          </a:bodyPr>
          <a:lstStyle/>
          <a:p>
            <a:pPr eaLnBrk="1" hangingPunct="1">
              <a:defRPr/>
            </a:pPr>
            <a:r>
              <a:rPr lang="es-EC" sz="2700" b="1" dirty="0" smtClean="0"/>
              <a:t>Figura #4.</a:t>
            </a:r>
            <a:r>
              <a:rPr lang="es-EC" sz="2700" dirty="0" smtClean="0"/>
              <a:t> Estructura Química para la Colesterina</a:t>
            </a:r>
            <a:r>
              <a:rPr lang="es-EC" dirty="0" smtClean="0"/>
              <a:t>.</a:t>
            </a:r>
            <a:br>
              <a:rPr lang="es-EC" dirty="0" smtClean="0"/>
            </a:br>
            <a:endParaRPr lang="es-EC" dirty="0"/>
          </a:p>
        </p:txBody>
      </p:sp>
      <p:pic>
        <p:nvPicPr>
          <p:cNvPr id="70660" name="4 Imagen"/>
          <p:cNvPicPr>
            <a:picLocks noChangeAspect="1"/>
          </p:cNvPicPr>
          <p:nvPr/>
        </p:nvPicPr>
        <p:blipFill>
          <a:blip r:embed="rId2"/>
          <a:srcRect l="32050" t="35529" r="12712" b="19530"/>
          <a:stretch>
            <a:fillRect/>
          </a:stretch>
        </p:blipFill>
        <p:spPr bwMode="auto">
          <a:xfrm>
            <a:off x="1447800" y="533400"/>
            <a:ext cx="6553200" cy="40227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92500"/>
          </a:bodyPr>
          <a:lstStyle/>
          <a:p>
            <a:pPr eaLnBrk="1" hangingPunct="1">
              <a:defRPr/>
            </a:pPr>
            <a:r>
              <a:rPr lang="es-EC" dirty="0" smtClean="0"/>
              <a:t>Tomando a consideración el número de átomos de carbono, se dividen los esteroides en:</a:t>
            </a:r>
          </a:p>
          <a:p>
            <a:pPr eaLnBrk="1" hangingPunct="1">
              <a:defRPr/>
            </a:pPr>
            <a:endParaRPr lang="es-EC" dirty="0" smtClean="0"/>
          </a:p>
          <a:p>
            <a:pPr lvl="1" eaLnBrk="1" hangingPunct="1">
              <a:defRPr/>
            </a:pPr>
            <a:r>
              <a:rPr lang="es-EC" dirty="0" smtClean="0"/>
              <a:t>C</a:t>
            </a:r>
            <a:r>
              <a:rPr lang="es-EC" baseline="-25000" dirty="0" smtClean="0"/>
              <a:t>18</a:t>
            </a:r>
            <a:r>
              <a:rPr lang="es-EC" dirty="0" smtClean="0"/>
              <a:t>-esteroides (derivados del </a:t>
            </a:r>
            <a:r>
              <a:rPr lang="es-EC" dirty="0" err="1" smtClean="0"/>
              <a:t>estrano</a:t>
            </a:r>
            <a:r>
              <a:rPr lang="es-EC" dirty="0" smtClean="0"/>
              <a:t>) </a:t>
            </a:r>
          </a:p>
          <a:p>
            <a:pPr lvl="1" eaLnBrk="1" hangingPunct="1">
              <a:defRPr/>
            </a:pPr>
            <a:r>
              <a:rPr lang="es-EC" dirty="0" smtClean="0"/>
              <a:t>C</a:t>
            </a:r>
            <a:r>
              <a:rPr lang="es-EC" baseline="-25000" dirty="0" smtClean="0"/>
              <a:t>19</a:t>
            </a:r>
            <a:r>
              <a:rPr lang="es-EC" dirty="0" smtClean="0"/>
              <a:t>- esteroides (derivados del </a:t>
            </a:r>
            <a:r>
              <a:rPr lang="es-EC" dirty="0" err="1" smtClean="0"/>
              <a:t>androstano</a:t>
            </a:r>
            <a:r>
              <a:rPr lang="es-EC" dirty="0" smtClean="0"/>
              <a:t> y del </a:t>
            </a:r>
            <a:r>
              <a:rPr lang="es-EC" dirty="0" err="1" smtClean="0"/>
              <a:t>testano</a:t>
            </a:r>
            <a:r>
              <a:rPr lang="es-EC" dirty="0" smtClean="0"/>
              <a:t>)</a:t>
            </a:r>
          </a:p>
          <a:p>
            <a:pPr lvl="1" eaLnBrk="1" hangingPunct="1">
              <a:defRPr/>
            </a:pPr>
            <a:r>
              <a:rPr lang="es-EC" dirty="0" smtClean="0"/>
              <a:t>C</a:t>
            </a:r>
            <a:r>
              <a:rPr lang="es-EC" baseline="-25000" dirty="0" smtClean="0"/>
              <a:t>21</a:t>
            </a:r>
            <a:r>
              <a:rPr lang="es-EC" dirty="0" smtClean="0"/>
              <a:t>- esteroides (derivados del </a:t>
            </a:r>
            <a:r>
              <a:rPr lang="es-EC" dirty="0" err="1" smtClean="0"/>
              <a:t>pregnano</a:t>
            </a:r>
            <a:r>
              <a:rPr lang="es-EC" dirty="0" smtClean="0"/>
              <a:t> y del </a:t>
            </a:r>
            <a:r>
              <a:rPr lang="es-EC" dirty="0" err="1" smtClean="0"/>
              <a:t>alopregnano</a:t>
            </a:r>
            <a:r>
              <a:rPr lang="es-EC" dirty="0" smtClean="0"/>
              <a:t>)  </a:t>
            </a:r>
          </a:p>
          <a:p>
            <a:pPr eaLnBrk="1" hangingPunct="1">
              <a:defRPr/>
            </a:pPr>
            <a:endParaRPr lang="es-EC" dirty="0" smtClean="0"/>
          </a:p>
          <a:p>
            <a:pPr eaLnBrk="1" hangingPunct="1">
              <a:defRPr/>
            </a:pPr>
            <a:r>
              <a:rPr lang="es-EC" dirty="0" smtClean="0"/>
              <a:t>Los esteroides tienen la característica de disolverse mal en agua, y en el plasma solamente en escasas proporciones (</a:t>
            </a:r>
            <a:r>
              <a:rPr lang="es-EC" dirty="0" err="1" smtClean="0"/>
              <a:t>Joachim</a:t>
            </a:r>
            <a:r>
              <a:rPr lang="es-EC" dirty="0" smtClean="0"/>
              <a:t> </a:t>
            </a:r>
            <a:r>
              <a:rPr lang="es-EC" dirty="0" err="1" smtClean="0"/>
              <a:t>Ufer</a:t>
            </a:r>
            <a:r>
              <a:rPr lang="es-EC" dirty="0" smtClean="0"/>
              <a:t>, 1.972).</a:t>
            </a:r>
            <a:endParaRPr lang="es-EC" dirty="0"/>
          </a:p>
        </p:txBody>
      </p:sp>
      <p:sp>
        <p:nvSpPr>
          <p:cNvPr id="4" name="2 Título"/>
          <p:cNvSpPr>
            <a:spLocks noGrp="1"/>
          </p:cNvSpPr>
          <p:nvPr>
            <p:ph type="title"/>
          </p:nvPr>
        </p:nvSpPr>
        <p:spPr/>
        <p:txBody>
          <a:bodyPr>
            <a:normAutofit fontScale="90000"/>
          </a:bodyPr>
          <a:lstStyle/>
          <a:p>
            <a:pPr eaLnBrk="1" hangingPunct="1">
              <a:defRPr/>
            </a:pPr>
            <a:r>
              <a:rPr lang="es-EC" dirty="0" smtClean="0"/>
              <a:t>4.DESCRIPCIÓN DE HORMONAS ESTEROIDES</a:t>
            </a:r>
            <a:r>
              <a:rPr lang="es-EC" sz="1100" b="0" dirty="0" smtClean="0">
                <a:effectLst/>
              </a:rPr>
              <a:t>(cont.)</a:t>
            </a:r>
            <a:endParaRPr lang="es-EC" sz="1100" b="0" dirty="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92500" lnSpcReduction="10000"/>
          </a:bodyPr>
          <a:lstStyle/>
          <a:p>
            <a:pPr marL="365760" indent="-256032" algn="just" eaLnBrk="1" fontAlgn="auto" hangingPunct="1">
              <a:spcAft>
                <a:spcPts val="0"/>
              </a:spcAft>
              <a:buFont typeface="Wingdings 3"/>
              <a:buChar char=""/>
              <a:defRPr/>
            </a:pPr>
            <a:r>
              <a:rPr lang="es-EC" dirty="0" smtClean="0"/>
              <a:t>La desventaja que presentan los cultivos de tilapia en cautiverio es su reproducción precoz, causante de una sobrepoblación en los estanques; esta excesiva reproducción minimiza la producción comercial debido al tamaño variado que presentan los peces, causando poco crecimiento en la verdadera población cultivada, debido al enanismo o atrofia en el crecimiento, a causa de la competencia por el alimento y espacio en condiciones controladas (</a:t>
            </a:r>
            <a:r>
              <a:rPr lang="es-EC" dirty="0" err="1" smtClean="0"/>
              <a:t>Lagler</a:t>
            </a:r>
            <a:r>
              <a:rPr lang="es-EC" dirty="0" smtClean="0"/>
              <a:t>, K. and </a:t>
            </a:r>
            <a:r>
              <a:rPr lang="es-EC" dirty="0" err="1" smtClean="0"/>
              <a:t>Steinmetz</a:t>
            </a:r>
            <a:r>
              <a:rPr lang="es-EC" dirty="0" smtClean="0"/>
              <a:t>, 1.975; Morales, 1.991; Arias, 1.995).</a:t>
            </a:r>
            <a:endParaRPr lang="es-EC" dirty="0"/>
          </a:p>
        </p:txBody>
      </p:sp>
      <p:sp>
        <p:nvSpPr>
          <p:cNvPr id="3" name="2 Título"/>
          <p:cNvSpPr>
            <a:spLocks noGrp="1"/>
          </p:cNvSpPr>
          <p:nvPr>
            <p:ph type="title"/>
          </p:nvPr>
        </p:nvSpPr>
        <p:spPr/>
        <p:txBody>
          <a:bodyPr/>
          <a:lstStyle/>
          <a:p>
            <a:pPr eaLnBrk="1" fontAlgn="auto" hangingPunct="1">
              <a:spcAft>
                <a:spcPts val="0"/>
              </a:spcAft>
              <a:defRPr/>
            </a:pPr>
            <a:r>
              <a:rPr lang="es-EC" dirty="0" smtClean="0"/>
              <a:t>1.INTRODUCCIÓN </a:t>
            </a:r>
            <a:r>
              <a:rPr lang="es-EC" sz="1000" b="0" dirty="0" smtClean="0">
                <a:effectLst/>
              </a:rPr>
              <a:t>(continuación)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92500" lnSpcReduction="10000"/>
          </a:bodyPr>
          <a:lstStyle/>
          <a:p>
            <a:pPr algn="just" eaLnBrk="1" hangingPunct="1">
              <a:defRPr/>
            </a:pPr>
            <a:r>
              <a:rPr lang="es-EC" dirty="0" smtClean="0"/>
              <a:t>Los andrógenos pertenecen al grupo de los compuestos denominados C</a:t>
            </a:r>
            <a:r>
              <a:rPr lang="es-EC" baseline="-25000" dirty="0" smtClean="0"/>
              <a:t>19</a:t>
            </a:r>
            <a:r>
              <a:rPr lang="es-EC" dirty="0" smtClean="0"/>
              <a:t>-esteroides. La testosterona, que es la  hormona sexual </a:t>
            </a:r>
            <a:r>
              <a:rPr lang="es-EC" dirty="0" err="1" smtClean="0"/>
              <a:t>mascu-lina</a:t>
            </a:r>
            <a:r>
              <a:rPr lang="es-EC" dirty="0" smtClean="0"/>
              <a:t> natural, se caracteriza por presentar un grupo hidroxilo (OH) en la posición de C</a:t>
            </a:r>
            <a:r>
              <a:rPr lang="es-EC" baseline="-25000" dirty="0" smtClean="0"/>
              <a:t>17</a:t>
            </a:r>
            <a:r>
              <a:rPr lang="es-EC" dirty="0" smtClean="0"/>
              <a:t> (Figura #5); este compuesto sirve de referencia para la síntesis de algunos compuestos importantes que presentan efectos diferentes:</a:t>
            </a:r>
          </a:p>
          <a:p>
            <a:pPr algn="just" eaLnBrk="1" hangingPunct="1">
              <a:defRPr/>
            </a:pPr>
            <a:endParaRPr lang="es-EC" dirty="0" smtClean="0"/>
          </a:p>
          <a:p>
            <a:pPr lvl="1" algn="just" eaLnBrk="1" hangingPunct="1">
              <a:defRPr/>
            </a:pPr>
            <a:r>
              <a:rPr lang="es-EC" dirty="0" smtClean="0"/>
              <a:t>Mediante la esterificación con el ácido </a:t>
            </a:r>
            <a:r>
              <a:rPr lang="es-EC" dirty="0" err="1" smtClean="0"/>
              <a:t>propiónico</a:t>
            </a:r>
            <a:r>
              <a:rPr lang="es-EC" dirty="0" smtClean="0"/>
              <a:t> o con el ácido </a:t>
            </a:r>
            <a:r>
              <a:rPr lang="es-EC" dirty="0" err="1" smtClean="0"/>
              <a:t>enántico</a:t>
            </a:r>
            <a:r>
              <a:rPr lang="es-EC" dirty="0" smtClean="0"/>
              <a:t>, se obtienen compuestos </a:t>
            </a:r>
            <a:r>
              <a:rPr lang="es-EC" dirty="0" err="1" smtClean="0"/>
              <a:t>androgénicos</a:t>
            </a:r>
            <a:r>
              <a:rPr lang="es-EC" dirty="0" smtClean="0"/>
              <a:t> de elevada actividad, con diferente duración de su efectividad.</a:t>
            </a:r>
          </a:p>
          <a:p>
            <a:pPr eaLnBrk="1" hangingPunct="1">
              <a:defRPr/>
            </a:pPr>
            <a:endParaRPr lang="es-EC" dirty="0"/>
          </a:p>
        </p:txBody>
      </p:sp>
      <p:sp>
        <p:nvSpPr>
          <p:cNvPr id="4" name="2 Título"/>
          <p:cNvSpPr>
            <a:spLocks noGrp="1"/>
          </p:cNvSpPr>
          <p:nvPr>
            <p:ph type="title"/>
          </p:nvPr>
        </p:nvSpPr>
        <p:spPr/>
        <p:txBody>
          <a:bodyPr>
            <a:normAutofit fontScale="90000"/>
          </a:bodyPr>
          <a:lstStyle/>
          <a:p>
            <a:pPr eaLnBrk="1" hangingPunct="1">
              <a:defRPr/>
            </a:pPr>
            <a:r>
              <a:rPr lang="es-EC" dirty="0" smtClean="0"/>
              <a:t>4.1 Descripción de los andrógenos</a:t>
            </a:r>
            <a:endParaRPr lang="es-EC"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73731" name="1 Marcador de contenido"/>
          <p:cNvSpPr>
            <a:spLocks noGrp="1"/>
          </p:cNvSpPr>
          <p:nvPr>
            <p:ph idx="1"/>
          </p:nvPr>
        </p:nvSpPr>
        <p:spPr/>
        <p:txBody>
          <a:bodyPr/>
          <a:lstStyle/>
          <a:p>
            <a:pPr lvl="1" algn="just" eaLnBrk="1" hangingPunct="1"/>
            <a:r>
              <a:rPr lang="es-EC" smtClean="0"/>
              <a:t>Introduciendo un grupo metilo (CH</a:t>
            </a:r>
            <a:r>
              <a:rPr lang="es-EC" baseline="-25000" smtClean="0"/>
              <a:t>3</a:t>
            </a:r>
            <a:r>
              <a:rPr lang="es-EC" smtClean="0"/>
              <a:t>) en posición C</a:t>
            </a:r>
            <a:r>
              <a:rPr lang="es-EC" baseline="-25000" smtClean="0"/>
              <a:t>17</a:t>
            </a:r>
            <a:r>
              <a:rPr lang="es-EC" smtClean="0"/>
              <a:t>,</a:t>
            </a:r>
            <a:r>
              <a:rPr lang="es-EC" baseline="-25000" smtClean="0"/>
              <a:t> </a:t>
            </a:r>
            <a:r>
              <a:rPr lang="es-EC" smtClean="0"/>
              <a:t>se obtiene la  metiltestosterona, andrógeno de gran efectividad por vía oral.</a:t>
            </a:r>
          </a:p>
          <a:p>
            <a:pPr algn="just" eaLnBrk="1" hangingPunct="1"/>
            <a:endParaRPr lang="es-EC" smtClean="0"/>
          </a:p>
          <a:p>
            <a:pPr lvl="1" algn="just" eaLnBrk="1" hangingPunct="1"/>
            <a:r>
              <a:rPr lang="es-EC" smtClean="0"/>
              <a:t>Introduciendo un grupo etinilo (-C≡CH) en la posición de C</a:t>
            </a:r>
            <a:r>
              <a:rPr lang="es-EC" baseline="-25000" smtClean="0"/>
              <a:t>17</a:t>
            </a:r>
            <a:r>
              <a:rPr lang="es-EC" smtClean="0"/>
              <a:t>, y además eliminando en forma simultánea el grupo metilo en la posición de C</a:t>
            </a:r>
            <a:r>
              <a:rPr lang="es-EC" baseline="-25000" smtClean="0"/>
              <a:t>19</a:t>
            </a:r>
            <a:r>
              <a:rPr lang="es-EC" smtClean="0"/>
              <a:t>, se obtiene un gestágeno, activo por vía oral. Tanto los ovarios y testículos segregan testosterona (Ufer, 1.972).</a:t>
            </a:r>
          </a:p>
          <a:p>
            <a:pPr eaLnBrk="1" hangingPunct="1"/>
            <a:endParaRPr lang="es-EC" smtClean="0"/>
          </a:p>
        </p:txBody>
      </p:sp>
      <p:sp>
        <p:nvSpPr>
          <p:cNvPr id="4" name="2 Título"/>
          <p:cNvSpPr>
            <a:spLocks noGrp="1"/>
          </p:cNvSpPr>
          <p:nvPr>
            <p:ph type="title"/>
          </p:nvPr>
        </p:nvSpPr>
        <p:spPr/>
        <p:txBody>
          <a:bodyPr>
            <a:normAutofit fontScale="90000"/>
          </a:bodyPr>
          <a:lstStyle/>
          <a:p>
            <a:pPr eaLnBrk="1" hangingPunct="1">
              <a:defRPr/>
            </a:pPr>
            <a:r>
              <a:rPr lang="es-EC" dirty="0" smtClean="0"/>
              <a:t>4.1 Descripción de los andrógenos</a:t>
            </a:r>
            <a:endParaRPr lang="es-EC"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Marcador de texto"/>
          <p:cNvSpPr>
            <a:spLocks noGrp="1"/>
          </p:cNvSpPr>
          <p:nvPr>
            <p:ph type="body" sz="half" idx="2"/>
          </p:nvPr>
        </p:nvSpPr>
        <p:spPr>
          <a:xfrm>
            <a:off x="1141413" y="5443538"/>
            <a:ext cx="7162800" cy="647700"/>
          </a:xfrm>
        </p:spPr>
        <p:txBody>
          <a:bodyPr/>
          <a:lstStyle/>
          <a:p>
            <a:pPr marR="0" eaLnBrk="1" hangingPunct="1"/>
            <a:r>
              <a:rPr lang="es-EC" smtClean="0"/>
              <a:t>Tomado de Joachim Ufer, 1.972.</a:t>
            </a:r>
          </a:p>
        </p:txBody>
      </p:sp>
      <p:sp>
        <p:nvSpPr>
          <p:cNvPr id="4" name="3 Título"/>
          <p:cNvSpPr>
            <a:spLocks noGrp="1"/>
          </p:cNvSpPr>
          <p:nvPr>
            <p:ph type="title"/>
          </p:nvPr>
        </p:nvSpPr>
        <p:spPr/>
        <p:txBody>
          <a:bodyPr/>
          <a:lstStyle/>
          <a:p>
            <a:pPr eaLnBrk="1" hangingPunct="1">
              <a:defRPr/>
            </a:pPr>
            <a:r>
              <a:rPr lang="es-EC" sz="2400" b="1" dirty="0" smtClean="0"/>
              <a:t>Figura #5.</a:t>
            </a:r>
            <a:r>
              <a:rPr lang="es-EC" sz="2400" dirty="0" smtClean="0"/>
              <a:t> Estructura Química de la Testosterona.</a:t>
            </a:r>
            <a:endParaRPr lang="es-EC" sz="2400" dirty="0"/>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2050" name="Object 1"/>
          <p:cNvGraphicFramePr>
            <a:graphicFrameLocks noChangeAspect="1"/>
          </p:cNvGraphicFramePr>
          <p:nvPr/>
        </p:nvGraphicFramePr>
        <p:xfrm>
          <a:off x="2362200" y="838200"/>
          <a:ext cx="4743450" cy="3656013"/>
        </p:xfrm>
        <a:graphic>
          <a:graphicData uri="http://schemas.openxmlformats.org/presentationml/2006/ole">
            <p:oleObj spid="_x0000_s2050" name="AutoCAD Drawing" r:id="rId3" imgW="9058275" imgH="5391150" progId="AutoCAD.Drawing.16">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77500" lnSpcReduction="20000"/>
          </a:bodyPr>
          <a:lstStyle/>
          <a:p>
            <a:pPr algn="just" eaLnBrk="1" hangingPunct="1">
              <a:defRPr/>
            </a:pPr>
            <a:r>
              <a:rPr lang="es-EC" dirty="0" smtClean="0"/>
              <a:t>Los andrógenos actúan sobre los órganos y caracteres sexuales secundarios, tanto en el sexo masculino, así como también en el femenino. Poseen una potente acción metabólica. Su acción fundamental consiste en el desarrollo y mantenimiento de los órganos y  caracteres sexuales secundarios masculinos como: comportamiento reproductor; maduración de gametos en machos (</a:t>
            </a:r>
            <a:r>
              <a:rPr lang="es-EC" dirty="0" err="1" smtClean="0"/>
              <a:t>Lagler</a:t>
            </a:r>
            <a:r>
              <a:rPr lang="es-EC" dirty="0" smtClean="0"/>
              <a:t> </a:t>
            </a:r>
            <a:r>
              <a:rPr lang="es-EC" i="1" dirty="0" smtClean="0"/>
              <a:t>et al.</a:t>
            </a:r>
            <a:r>
              <a:rPr lang="es-EC" dirty="0" smtClean="0"/>
              <a:t>, 1.984). </a:t>
            </a:r>
          </a:p>
          <a:p>
            <a:pPr algn="just" eaLnBrk="1" hangingPunct="1">
              <a:defRPr/>
            </a:pPr>
            <a:r>
              <a:rPr lang="es-EC" dirty="0" smtClean="0"/>
              <a:t>Los andrógenos también contribuyen al crecimiento general y a la síntesis de proteína, tal como acontece con las proteínas </a:t>
            </a:r>
            <a:r>
              <a:rPr lang="es-EC" dirty="0" err="1" smtClean="0"/>
              <a:t>miofibrilares</a:t>
            </a:r>
            <a:r>
              <a:rPr lang="es-EC" dirty="0" smtClean="0"/>
              <a:t>, presentes en mayor cantidad en la  masa muscular de los machos en relación a las hembras de muchos de los vertebrados (</a:t>
            </a:r>
            <a:r>
              <a:rPr lang="es-EC" dirty="0" err="1" smtClean="0"/>
              <a:t>Eckert</a:t>
            </a:r>
            <a:r>
              <a:rPr lang="es-EC" dirty="0" smtClean="0"/>
              <a:t>, </a:t>
            </a:r>
            <a:r>
              <a:rPr lang="es-EC" i="1" dirty="0" smtClean="0"/>
              <a:t>et al.,</a:t>
            </a:r>
            <a:r>
              <a:rPr lang="es-EC" dirty="0" smtClean="0"/>
              <a:t> 1.992). En el sexo femenino, se produce el fenómeno de </a:t>
            </a:r>
            <a:r>
              <a:rPr lang="es-EC" dirty="0" err="1" smtClean="0"/>
              <a:t>virilización</a:t>
            </a:r>
            <a:r>
              <a:rPr lang="es-EC" dirty="0" smtClean="0"/>
              <a:t> y puede inhibir y suprimir la maduración de los folículos ováricos.</a:t>
            </a:r>
          </a:p>
        </p:txBody>
      </p:sp>
      <p:sp>
        <p:nvSpPr>
          <p:cNvPr id="3" name="2 Título"/>
          <p:cNvSpPr>
            <a:spLocks noGrp="1"/>
          </p:cNvSpPr>
          <p:nvPr>
            <p:ph type="title"/>
          </p:nvPr>
        </p:nvSpPr>
        <p:spPr/>
        <p:txBody>
          <a:bodyPr/>
          <a:lstStyle/>
          <a:p>
            <a:pPr eaLnBrk="1" hangingPunct="1">
              <a:defRPr/>
            </a:pPr>
            <a:r>
              <a:rPr lang="es-EC" dirty="0" smtClean="0"/>
              <a:t>4.2 Acción farmacológica </a:t>
            </a:r>
            <a:endParaRPr lang="es-EC"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75779" name="1 Marcador de contenido"/>
          <p:cNvSpPr>
            <a:spLocks noGrp="1"/>
          </p:cNvSpPr>
          <p:nvPr>
            <p:ph idx="1"/>
          </p:nvPr>
        </p:nvSpPr>
        <p:spPr/>
        <p:txBody>
          <a:bodyPr/>
          <a:lstStyle/>
          <a:p>
            <a:pPr algn="just" eaLnBrk="1" hangingPunct="1"/>
            <a:r>
              <a:rPr lang="es-EC" smtClean="0"/>
              <a:t>Para que exista acción androgénica, es nece-sario que las substancias deriven del andros-tano y posean oxígeno en la posición 3 y 17. La potencia androgénica aumenta cuando el oxígeno se encuentra en la posición del carbono 17, formando un grupo hidroxilo, dicha potencia se eleva agregando un halógeno como el flúor en posición 9 (Arias, 1.995).</a:t>
            </a:r>
          </a:p>
        </p:txBody>
      </p:sp>
      <p:sp>
        <p:nvSpPr>
          <p:cNvPr id="3" name="2 Título"/>
          <p:cNvSpPr>
            <a:spLocks noGrp="1"/>
          </p:cNvSpPr>
          <p:nvPr>
            <p:ph type="title"/>
          </p:nvPr>
        </p:nvSpPr>
        <p:spPr/>
        <p:txBody>
          <a:bodyPr>
            <a:normAutofit fontScale="90000"/>
          </a:bodyPr>
          <a:lstStyle/>
          <a:p>
            <a:pPr eaLnBrk="1" hangingPunct="1">
              <a:defRPr/>
            </a:pPr>
            <a:r>
              <a:rPr lang="es-EC" dirty="0" smtClean="0"/>
              <a:t>4.3 Relación entre la estructura química y acción farmacológica</a:t>
            </a:r>
            <a:endParaRPr lang="es-EC"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85000" lnSpcReduction="20000"/>
          </a:bodyPr>
          <a:lstStyle/>
          <a:p>
            <a:pPr algn="just" eaLnBrk="1" hangingPunct="1">
              <a:defRPr/>
            </a:pPr>
            <a:r>
              <a:rPr lang="es-EC" dirty="0" smtClean="0"/>
              <a:t>Una sustitución en las posiciones 1 y 2 y/o agregan-do un doble enlace en el anillo </a:t>
            </a:r>
            <a:r>
              <a:rPr lang="es-EC" b="1" dirty="0" smtClean="0"/>
              <a:t>A </a:t>
            </a:r>
            <a:r>
              <a:rPr lang="es-EC" dirty="0" smtClean="0"/>
              <a:t>del sistema anular esteroide, aumenta la acción anabólica y disminuye la </a:t>
            </a:r>
            <a:r>
              <a:rPr lang="es-EC" dirty="0" err="1" smtClean="0"/>
              <a:t>androgénica</a:t>
            </a:r>
            <a:r>
              <a:rPr lang="es-EC" dirty="0" smtClean="0"/>
              <a:t>, por lo que, se denominan anabólicos (Arias, 1.995).</a:t>
            </a:r>
          </a:p>
          <a:p>
            <a:pPr algn="just" eaLnBrk="1" hangingPunct="1">
              <a:defRPr/>
            </a:pPr>
            <a:endParaRPr lang="es-EC" dirty="0" smtClean="0"/>
          </a:p>
          <a:p>
            <a:pPr algn="just" eaLnBrk="1" hangingPunct="1">
              <a:defRPr/>
            </a:pPr>
            <a:r>
              <a:rPr lang="es-EC" dirty="0" smtClean="0"/>
              <a:t>Agregado un grupo alquilo, que puede ser un metilo (CH</a:t>
            </a:r>
            <a:r>
              <a:rPr lang="es-EC" baseline="-25000" dirty="0" smtClean="0"/>
              <a:t>3</a:t>
            </a:r>
            <a:r>
              <a:rPr lang="es-EC" dirty="0" smtClean="0"/>
              <a:t>) o etilo (CH</a:t>
            </a:r>
            <a:r>
              <a:rPr lang="es-EC" baseline="-25000" dirty="0" smtClean="0"/>
              <a:t>3</a:t>
            </a:r>
            <a:r>
              <a:rPr lang="es-EC" dirty="0" smtClean="0"/>
              <a:t>-CH</a:t>
            </a:r>
            <a:r>
              <a:rPr lang="es-EC" baseline="-25000" dirty="0" smtClean="0"/>
              <a:t>2</a:t>
            </a:r>
            <a:r>
              <a:rPr lang="es-EC" dirty="0" smtClean="0"/>
              <a:t>), en carbono 17, en posición </a:t>
            </a:r>
            <a:r>
              <a:rPr lang="es-EC" dirty="0" err="1" smtClean="0"/>
              <a:t>trans</a:t>
            </a:r>
            <a:r>
              <a:rPr lang="es-EC" dirty="0" smtClean="0"/>
              <a:t> o alfa; confiere al elemento actividad por vía bucal, pero también la propiedad eventual de </a:t>
            </a:r>
            <a:r>
              <a:rPr lang="es-EC" dirty="0" err="1" smtClean="0"/>
              <a:t>provo</a:t>
            </a:r>
            <a:r>
              <a:rPr lang="es-EC" dirty="0" smtClean="0"/>
              <a:t>-car trastornos hepáticos (ictericia), en cambio si el grupo metilo se encuentra en la posición 1, el </a:t>
            </a:r>
            <a:r>
              <a:rPr lang="es-EC" dirty="0" err="1" smtClean="0"/>
              <a:t>com</a:t>
            </a:r>
            <a:r>
              <a:rPr lang="es-EC" dirty="0" smtClean="0"/>
              <a:t>-puesto activo por vía bucal no afecta el hígado (Arias, 1.995).</a:t>
            </a:r>
          </a:p>
          <a:p>
            <a:pPr eaLnBrk="1" hangingPunct="1">
              <a:defRPr/>
            </a:pPr>
            <a:endParaRPr lang="es-EC" dirty="0"/>
          </a:p>
        </p:txBody>
      </p:sp>
      <p:sp>
        <p:nvSpPr>
          <p:cNvPr id="4" name="2 Título"/>
          <p:cNvSpPr>
            <a:spLocks noGrp="1"/>
          </p:cNvSpPr>
          <p:nvPr>
            <p:ph type="title"/>
          </p:nvPr>
        </p:nvSpPr>
        <p:spPr/>
        <p:txBody>
          <a:bodyPr>
            <a:normAutofit fontScale="90000"/>
          </a:bodyPr>
          <a:lstStyle/>
          <a:p>
            <a:pPr eaLnBrk="1" hangingPunct="1">
              <a:defRPr/>
            </a:pPr>
            <a:r>
              <a:rPr lang="es-EC" dirty="0" smtClean="0"/>
              <a:t>4.3 Relación entre la estructura química y acción farmacológica </a:t>
            </a:r>
            <a:r>
              <a:rPr lang="es-EC" sz="1100" b="0" dirty="0" smtClean="0">
                <a:effectLst/>
              </a:rPr>
              <a:t>(cont.)</a:t>
            </a:r>
            <a:endParaRPr lang="es-EC" sz="1100" b="0" dirty="0">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85000" lnSpcReduction="20000"/>
          </a:bodyPr>
          <a:lstStyle/>
          <a:p>
            <a:pPr algn="just" eaLnBrk="1" hangingPunct="1">
              <a:defRPr/>
            </a:pPr>
            <a:r>
              <a:rPr lang="es-EC" dirty="0" smtClean="0"/>
              <a:t>Todos los andrógenos se absorben bien, aunque </a:t>
            </a:r>
            <a:r>
              <a:rPr lang="es-EC" dirty="0" err="1" smtClean="0"/>
              <a:t>len-tamente</a:t>
            </a:r>
            <a:r>
              <a:rPr lang="es-EC" dirty="0" smtClean="0"/>
              <a:t>, por vía muscular en solución oleosa; son liposolubles y se separan lentamente del aceite. La esterificación con estas hormonas disminuye la velo-</a:t>
            </a:r>
            <a:r>
              <a:rPr lang="es-EC" dirty="0" err="1" smtClean="0"/>
              <a:t>cidad</a:t>
            </a:r>
            <a:r>
              <a:rPr lang="es-EC" dirty="0" smtClean="0"/>
              <a:t> de esta absorción, aumentando la duración de la acción y eficacia de las mismas. Preparados de testosterona son poco activos por vía oral, pues una vez absorbidos en el intestino, se metabolizan e inactivan en el hígado (</a:t>
            </a:r>
            <a:r>
              <a:rPr lang="es-EC" dirty="0" err="1" smtClean="0"/>
              <a:t>Poulsen</a:t>
            </a:r>
            <a:r>
              <a:rPr lang="es-EC" dirty="0" smtClean="0"/>
              <a:t>, 1.974; citado por Arias, 1.995); en cambio, los preparados de </a:t>
            </a:r>
            <a:r>
              <a:rPr lang="es-EC" dirty="0" err="1" smtClean="0"/>
              <a:t>testoste-rona</a:t>
            </a:r>
            <a:r>
              <a:rPr lang="es-EC" dirty="0" smtClean="0"/>
              <a:t> que poseen grupo metilo en el carbono 17, como la </a:t>
            </a:r>
            <a:r>
              <a:rPr lang="es-EC" dirty="0" err="1" smtClean="0"/>
              <a:t>metiltestosterona</a:t>
            </a:r>
            <a:r>
              <a:rPr lang="es-EC" dirty="0" smtClean="0"/>
              <a:t>, </a:t>
            </a:r>
            <a:r>
              <a:rPr lang="es-EC" dirty="0" err="1" smtClean="0"/>
              <a:t>fluoximeterolona</a:t>
            </a:r>
            <a:r>
              <a:rPr lang="es-EC" dirty="0" smtClean="0"/>
              <a:t> (Figura #9), </a:t>
            </a:r>
            <a:r>
              <a:rPr lang="es-EC" dirty="0" err="1" smtClean="0"/>
              <a:t>oximetelona</a:t>
            </a:r>
            <a:r>
              <a:rPr lang="es-EC" dirty="0" smtClean="0"/>
              <a:t>, </a:t>
            </a:r>
            <a:r>
              <a:rPr lang="es-EC" dirty="0" err="1" smtClean="0"/>
              <a:t>estenozolal</a:t>
            </a:r>
            <a:r>
              <a:rPr lang="es-EC" dirty="0" smtClean="0"/>
              <a:t>; o bien en el carbono 1, como la </a:t>
            </a:r>
            <a:r>
              <a:rPr lang="es-EC" dirty="0" err="1" smtClean="0"/>
              <a:t>mesterolona</a:t>
            </a:r>
            <a:r>
              <a:rPr lang="es-EC" dirty="0" smtClean="0"/>
              <a:t>, escapan a dicha inactivación y son activos por vía bucal (Arias, 1.995).</a:t>
            </a:r>
            <a:endParaRPr lang="es-EC" dirty="0"/>
          </a:p>
        </p:txBody>
      </p:sp>
      <p:sp>
        <p:nvSpPr>
          <p:cNvPr id="3" name="2 Título"/>
          <p:cNvSpPr>
            <a:spLocks noGrp="1"/>
          </p:cNvSpPr>
          <p:nvPr>
            <p:ph type="title"/>
          </p:nvPr>
        </p:nvSpPr>
        <p:spPr/>
        <p:txBody>
          <a:bodyPr/>
          <a:lstStyle/>
          <a:p>
            <a:pPr eaLnBrk="1" hangingPunct="1">
              <a:defRPr/>
            </a:pPr>
            <a:r>
              <a:rPr lang="es-EC" dirty="0" smtClean="0"/>
              <a:t>4.4 </a:t>
            </a:r>
            <a:r>
              <a:rPr lang="es-EC" dirty="0" err="1" smtClean="0"/>
              <a:t>Farmocinética</a:t>
            </a:r>
            <a:endParaRPr lang="es-EC"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sz="3600" dirty="0" smtClean="0"/>
              <a:t>5 ANDRÓGENOS UTILIZADOS EN LOS PROCESOS DE REVERSIÓN QUÍMICA DEL SEXO</a:t>
            </a:r>
            <a:endParaRPr lang="es-EC" sz="3600" dirty="0"/>
          </a:p>
        </p:txBody>
      </p:sp>
      <p:sp>
        <p:nvSpPr>
          <p:cNvPr id="3" name="2 Marcador de texto"/>
          <p:cNvSpPr>
            <a:spLocks noGrp="1"/>
          </p:cNvSpPr>
          <p:nvPr>
            <p:ph type="body" idx="1"/>
          </p:nvPr>
        </p:nvSpPr>
        <p:spPr>
          <a:xfrm>
            <a:off x="3922713" y="2932113"/>
            <a:ext cx="4572000" cy="1454150"/>
          </a:xfrm>
        </p:spPr>
        <p:txBody>
          <a:bodyPr>
            <a:normAutofit fontScale="62500" lnSpcReduction="20000"/>
          </a:bodyPr>
          <a:lstStyle/>
          <a:p>
            <a:pPr algn="just" eaLnBrk="1" hangingPunct="1">
              <a:defRPr/>
            </a:pPr>
            <a:r>
              <a:rPr lang="es-EC" dirty="0" smtClean="0"/>
              <a:t>Dentro de la tecnología de producción de alevines </a:t>
            </a:r>
            <a:r>
              <a:rPr lang="es-EC" dirty="0" err="1" smtClean="0"/>
              <a:t>monosexo</a:t>
            </a:r>
            <a:r>
              <a:rPr lang="es-EC" dirty="0" smtClean="0"/>
              <a:t> de tilapia, se utilizan los andrógenos, que son activos por vía oral, con dosis de 60 miligramos por cada kilo de alimento preparado, cantidad estándar empleada en los trabajos de reversión química del sexo a escala comercial. </a:t>
            </a:r>
            <a:endParaRPr lang="es-EC" dirty="0"/>
          </a:p>
        </p:txBody>
      </p:sp>
      <p:pic>
        <p:nvPicPr>
          <p:cNvPr id="4"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a:bodyPr>
          <a:lstStyle/>
          <a:p>
            <a:pPr algn="just" eaLnBrk="1" hangingPunct="1">
              <a:defRPr/>
            </a:pPr>
            <a:r>
              <a:rPr lang="es-EC" dirty="0" smtClean="0"/>
              <a:t>En las actividades productivas de alevines mono-sexo de tilapia, se emplean las siguientes </a:t>
            </a:r>
            <a:r>
              <a:rPr lang="es-EC" dirty="0" err="1" smtClean="0"/>
              <a:t>hor</a:t>
            </a:r>
            <a:r>
              <a:rPr lang="es-EC" dirty="0" smtClean="0"/>
              <a:t>-monas: </a:t>
            </a:r>
            <a:r>
              <a:rPr lang="es-EC" dirty="0" err="1" smtClean="0"/>
              <a:t>Metiltestosterona</a:t>
            </a:r>
            <a:r>
              <a:rPr lang="es-EC" dirty="0" smtClean="0"/>
              <a:t> (MT) y </a:t>
            </a:r>
            <a:r>
              <a:rPr lang="es-EC" dirty="0" err="1" smtClean="0"/>
              <a:t>Etiniltestostero-na</a:t>
            </a:r>
            <a:r>
              <a:rPr lang="es-EC" dirty="0" smtClean="0"/>
              <a:t> (ET).</a:t>
            </a:r>
          </a:p>
          <a:p>
            <a:pPr algn="just" eaLnBrk="1" hangingPunct="1">
              <a:defRPr/>
            </a:pPr>
            <a:r>
              <a:rPr lang="es-EC" dirty="0" smtClean="0"/>
              <a:t>17α-Metiltestosterona (17</a:t>
            </a:r>
            <a:r>
              <a:rPr lang="es-EC" dirty="0" smtClean="0">
                <a:sym typeface="Symbol"/>
              </a:rPr>
              <a:t></a:t>
            </a:r>
            <a:r>
              <a:rPr lang="es-EC" dirty="0" smtClean="0"/>
              <a:t>-hidroxi-17α-metil-4-androstan-3-ona) es el andrógeno más </a:t>
            </a:r>
            <a:r>
              <a:rPr lang="es-EC" dirty="0" err="1" smtClean="0"/>
              <a:t>utili-zado</a:t>
            </a:r>
            <a:r>
              <a:rPr lang="es-EC" dirty="0" smtClean="0"/>
              <a:t> en los procesos de reversión química de sexo, a escala comercial para la producción de alevines </a:t>
            </a:r>
            <a:r>
              <a:rPr lang="es-EC" dirty="0" err="1" smtClean="0"/>
              <a:t>monosexo</a:t>
            </a:r>
            <a:r>
              <a:rPr lang="es-EC" dirty="0" smtClean="0"/>
              <a:t> de tilapia, debido a la ventaja que presenta este fármaco, por su inmediata disolución de sus cristales en alcohol.</a:t>
            </a:r>
          </a:p>
        </p:txBody>
      </p:sp>
      <p:sp>
        <p:nvSpPr>
          <p:cNvPr id="3" name="2 Título"/>
          <p:cNvSpPr>
            <a:spLocks noGrp="1"/>
          </p:cNvSpPr>
          <p:nvPr>
            <p:ph type="title"/>
          </p:nvPr>
        </p:nvSpPr>
        <p:spPr/>
        <p:txBody>
          <a:bodyPr/>
          <a:lstStyle/>
          <a:p>
            <a:pPr eaLnBrk="1" hangingPunct="1">
              <a:defRPr/>
            </a:pPr>
            <a:r>
              <a:rPr lang="es-EC" sz="2800" dirty="0" smtClean="0"/>
              <a:t>5.ANDRÓGENOS UTILIZADOS EN LOS PROCESOS DE REVERSIÓN QUÍMICA DEL SEXO</a:t>
            </a:r>
            <a:endParaRPr lang="es-EC"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texto"/>
          <p:cNvSpPr>
            <a:spLocks noGrp="1"/>
          </p:cNvSpPr>
          <p:nvPr>
            <p:ph type="body" sz="half" idx="2"/>
          </p:nvPr>
        </p:nvSpPr>
        <p:spPr>
          <a:xfrm>
            <a:off x="1141413" y="5443538"/>
            <a:ext cx="7162800" cy="647700"/>
          </a:xfrm>
        </p:spPr>
        <p:txBody>
          <a:bodyPr/>
          <a:lstStyle/>
          <a:p>
            <a:pPr marR="0" eaLnBrk="1" hangingPunct="1"/>
            <a:r>
              <a:rPr lang="pt-BR" smtClean="0"/>
              <a:t>Tomado de A. Arias, 1.995.</a:t>
            </a:r>
            <a:endParaRPr lang="es-EC" smtClean="0"/>
          </a:p>
        </p:txBody>
      </p:sp>
      <p:sp>
        <p:nvSpPr>
          <p:cNvPr id="4" name="3 Título"/>
          <p:cNvSpPr>
            <a:spLocks noGrp="1"/>
          </p:cNvSpPr>
          <p:nvPr>
            <p:ph type="title"/>
          </p:nvPr>
        </p:nvSpPr>
        <p:spPr/>
        <p:txBody>
          <a:bodyPr/>
          <a:lstStyle/>
          <a:p>
            <a:pPr eaLnBrk="1" hangingPunct="1">
              <a:defRPr/>
            </a:pPr>
            <a:r>
              <a:rPr lang="es-EC" sz="2000" b="1" dirty="0" smtClean="0"/>
              <a:t>Figura #6. Estructura Química de la 17 Alfa-</a:t>
            </a:r>
            <a:r>
              <a:rPr lang="es-EC" sz="2000" b="1" dirty="0" err="1" smtClean="0"/>
              <a:t>Metiltestosterona</a:t>
            </a:r>
            <a:r>
              <a:rPr lang="es-EC" sz="2000" b="1" dirty="0" smtClean="0"/>
              <a:t>.</a:t>
            </a:r>
            <a:endParaRPr lang="es-EC" sz="2000" dirty="0"/>
          </a:p>
        </p:txBody>
      </p:sp>
      <p:pic>
        <p:nvPicPr>
          <p:cNvPr id="80900" name="4 Imagen"/>
          <p:cNvPicPr>
            <a:picLocks noChangeAspect="1"/>
          </p:cNvPicPr>
          <p:nvPr/>
        </p:nvPicPr>
        <p:blipFill>
          <a:blip r:embed="rId2"/>
          <a:srcRect l="26759" t="36023" r="25320" b="15355"/>
          <a:stretch>
            <a:fillRect/>
          </a:stretch>
        </p:blipFill>
        <p:spPr bwMode="auto">
          <a:xfrm>
            <a:off x="1981200" y="609600"/>
            <a:ext cx="5326063" cy="38401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contenido"/>
          <p:cNvSpPr>
            <a:spLocks noGrp="1"/>
          </p:cNvSpPr>
          <p:nvPr>
            <p:ph idx="1"/>
          </p:nvPr>
        </p:nvSpPr>
        <p:spPr/>
        <p:txBody>
          <a:bodyPr/>
          <a:lstStyle/>
          <a:p>
            <a:pPr algn="just" eaLnBrk="1" hangingPunct="1"/>
            <a:r>
              <a:rPr lang="es-EC" smtClean="0"/>
              <a:t>Múltiples han sido los esfuerzos de investigadores por tratar de reducir el efecto de reproducción precoz en tilapia. Entre las técnicas aplicadas se destaca la reversión química de sexo, siendo ésta la más viable en la producción a escala comercial (Shelton, 1.978).</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1.INTRODUCCIÓN </a:t>
            </a:r>
            <a:r>
              <a:rPr lang="es-EC" sz="1000" b="0" dirty="0" smtClean="0">
                <a:effectLst/>
              </a:rPr>
              <a:t>(continuación)</a:t>
            </a:r>
          </a:p>
        </p:txBody>
      </p:sp>
      <p:pic>
        <p:nvPicPr>
          <p:cNvPr id="28676" name="Picture 4" descr="C:\Documents and Settings\Jonathan\My Documents\Joncas\Libro de tilapia\Exposiciones\Fotos\IMG0033.jpg"/>
          <p:cNvPicPr>
            <a:picLocks noChangeAspect="1" noChangeArrowheads="1"/>
          </p:cNvPicPr>
          <p:nvPr/>
        </p:nvPicPr>
        <p:blipFill>
          <a:blip r:embed="rId2"/>
          <a:srcRect l="17708" t="17188" r="5208" b="7813"/>
          <a:stretch>
            <a:fillRect/>
          </a:stretch>
        </p:blipFill>
        <p:spPr bwMode="auto">
          <a:xfrm>
            <a:off x="4876800" y="3983038"/>
            <a:ext cx="3727450" cy="24177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81923" name="1 Marcador de contenido"/>
          <p:cNvSpPr>
            <a:spLocks noGrp="1"/>
          </p:cNvSpPr>
          <p:nvPr>
            <p:ph idx="1"/>
          </p:nvPr>
        </p:nvSpPr>
        <p:spPr/>
        <p:txBody>
          <a:bodyPr/>
          <a:lstStyle/>
          <a:p>
            <a:pPr algn="just" eaLnBrk="1" hangingPunct="1"/>
            <a:r>
              <a:rPr lang="es-EC" smtClean="0"/>
              <a:t>Con etiniltestosterona </a:t>
            </a:r>
            <a:r>
              <a:rPr lang="es-ES" smtClean="0"/>
              <a:t>(17</a:t>
            </a:r>
            <a:r>
              <a:rPr lang="es-EC" smtClean="0"/>
              <a:t>α</a:t>
            </a:r>
            <a:r>
              <a:rPr lang="es-ES" smtClean="0"/>
              <a:t>-etinil-17</a:t>
            </a:r>
            <a:r>
              <a:rPr lang="es-EC" smtClean="0">
                <a:sym typeface="Symbol" pitchFamily="18" charset="2"/>
              </a:rPr>
              <a:t></a:t>
            </a:r>
            <a:r>
              <a:rPr lang="es-ES" smtClean="0"/>
              <a:t>-hidroxi-4-androstan-3-ona)</a:t>
            </a:r>
            <a:r>
              <a:rPr lang="es-EC" smtClean="0"/>
              <a:t> (Figura #7), obtenemos resultados análogos a la metiltes-tosterona, aunque requiere de varias horas para que sus cristales puedan disolverse en alcohol a temperaturas del medio ambiente (Hepher y Pruginin, 1.985).</a:t>
            </a:r>
          </a:p>
          <a:p>
            <a:pPr eaLnBrk="1" hangingPunct="1">
              <a:buFont typeface="Wingdings 3" pitchFamily="18" charset="2"/>
              <a:buNone/>
            </a:pPr>
            <a:endParaRPr lang="es-EC" smtClean="0"/>
          </a:p>
        </p:txBody>
      </p:sp>
      <p:sp>
        <p:nvSpPr>
          <p:cNvPr id="4" name="2 Título"/>
          <p:cNvSpPr>
            <a:spLocks noGrp="1"/>
          </p:cNvSpPr>
          <p:nvPr>
            <p:ph type="title"/>
          </p:nvPr>
        </p:nvSpPr>
        <p:spPr>
          <a:xfrm>
            <a:off x="457200" y="274638"/>
            <a:ext cx="8458200" cy="1143000"/>
          </a:xfrm>
        </p:spPr>
        <p:txBody>
          <a:bodyPr/>
          <a:lstStyle/>
          <a:p>
            <a:pPr eaLnBrk="1" hangingPunct="1">
              <a:defRPr/>
            </a:pPr>
            <a:r>
              <a:rPr lang="es-EC" sz="2800" dirty="0" smtClean="0"/>
              <a:t>5.ANDRÓGENOS UTILIZADOS EN LOS PROCESOS DE REVERSIÓN QUÍMICA DEL SEXO </a:t>
            </a:r>
            <a:r>
              <a:rPr lang="es-EC" sz="1100" b="0" dirty="0" smtClean="0">
                <a:effectLst/>
              </a:rPr>
              <a:t>(cont.)</a:t>
            </a:r>
            <a:endParaRPr lang="es-EC" sz="1100" b="0" dirty="0">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Marcador de texto"/>
          <p:cNvSpPr>
            <a:spLocks noGrp="1"/>
          </p:cNvSpPr>
          <p:nvPr>
            <p:ph type="body" sz="half" idx="2"/>
          </p:nvPr>
        </p:nvSpPr>
        <p:spPr>
          <a:xfrm>
            <a:off x="1141413" y="5443538"/>
            <a:ext cx="7162800" cy="647700"/>
          </a:xfrm>
        </p:spPr>
        <p:txBody>
          <a:bodyPr/>
          <a:lstStyle/>
          <a:p>
            <a:pPr marR="0" eaLnBrk="1" hangingPunct="1"/>
            <a:r>
              <a:rPr lang="pt-BR" smtClean="0"/>
              <a:t>Tomado de A. Arias, 1.995.</a:t>
            </a:r>
            <a:endParaRPr lang="es-EC" smtClean="0"/>
          </a:p>
        </p:txBody>
      </p:sp>
      <p:sp>
        <p:nvSpPr>
          <p:cNvPr id="4" name="3 Título"/>
          <p:cNvSpPr>
            <a:spLocks noGrp="1"/>
          </p:cNvSpPr>
          <p:nvPr>
            <p:ph type="title"/>
          </p:nvPr>
        </p:nvSpPr>
        <p:spPr/>
        <p:txBody>
          <a:bodyPr/>
          <a:lstStyle/>
          <a:p>
            <a:pPr eaLnBrk="1" hangingPunct="1">
              <a:defRPr/>
            </a:pPr>
            <a:r>
              <a:rPr lang="es-EC" sz="2400" b="1" dirty="0" smtClean="0"/>
              <a:t>Figura #7. Estructura Química del </a:t>
            </a:r>
            <a:r>
              <a:rPr lang="es-EC" sz="2400" b="1" dirty="0" err="1" smtClean="0"/>
              <a:t>Etiniltestosterona</a:t>
            </a:r>
            <a:r>
              <a:rPr lang="es-EC" sz="2400" b="1" dirty="0" smtClean="0"/>
              <a:t>.</a:t>
            </a:r>
            <a:endParaRPr lang="es-EC" sz="2400" dirty="0"/>
          </a:p>
        </p:txBody>
      </p:sp>
      <p:sp>
        <p:nvSpPr>
          <p:cNvPr id="30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3074" name="Object 1"/>
          <p:cNvGraphicFramePr>
            <a:graphicFrameLocks noChangeAspect="1"/>
          </p:cNvGraphicFramePr>
          <p:nvPr/>
        </p:nvGraphicFramePr>
        <p:xfrm>
          <a:off x="1981200" y="685800"/>
          <a:ext cx="5438775" cy="3794125"/>
        </p:xfrm>
        <a:graphic>
          <a:graphicData uri="http://schemas.openxmlformats.org/presentationml/2006/ole">
            <p:oleObj spid="_x0000_s3074" name="AutoCAD Drawing" r:id="rId3" imgW="8943975" imgH="5295900" progId="AutoCAD.Drawing.16">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82947" name="1 Marcador de contenido"/>
          <p:cNvSpPr>
            <a:spLocks noGrp="1"/>
          </p:cNvSpPr>
          <p:nvPr>
            <p:ph idx="1"/>
          </p:nvPr>
        </p:nvSpPr>
        <p:spPr/>
        <p:txBody>
          <a:bodyPr/>
          <a:lstStyle/>
          <a:p>
            <a:pPr algn="just"/>
            <a:r>
              <a:rPr lang="pt-BR" smtClean="0"/>
              <a:t>La Mesterolona (17</a:t>
            </a:r>
            <a:r>
              <a:rPr lang="es-EC" smtClean="0"/>
              <a:t>α</a:t>
            </a:r>
            <a:r>
              <a:rPr lang="pt-BR" smtClean="0"/>
              <a:t>-hidroxi-1</a:t>
            </a:r>
            <a:r>
              <a:rPr lang="es-EC" smtClean="0"/>
              <a:t>α</a:t>
            </a:r>
            <a:r>
              <a:rPr lang="pt-BR" smtClean="0"/>
              <a:t>-metil5-androstano 3-ona) según trabajos de </a:t>
            </a:r>
            <a:r>
              <a:rPr lang="es-ES" smtClean="0"/>
              <a:t>Arias, (1.995), demostró su eficacia como hormona, para sustituir la 17 </a:t>
            </a:r>
            <a:r>
              <a:rPr lang="es-EC" smtClean="0"/>
              <a:t>α</a:t>
            </a:r>
            <a:r>
              <a:rPr lang="es-ES" smtClean="0"/>
              <a:t>-metiltestosterona. </a:t>
            </a:r>
            <a:r>
              <a:rPr lang="es-EC" smtClean="0"/>
              <a:t>La mesterolona (ME), tiene la característica de poseer un grupo metilo en el carbono 1 (Figura #8).</a:t>
            </a:r>
          </a:p>
        </p:txBody>
      </p:sp>
      <p:sp>
        <p:nvSpPr>
          <p:cNvPr id="4" name="2 Título"/>
          <p:cNvSpPr>
            <a:spLocks noGrp="1"/>
          </p:cNvSpPr>
          <p:nvPr>
            <p:ph type="title"/>
          </p:nvPr>
        </p:nvSpPr>
        <p:spPr>
          <a:xfrm>
            <a:off x="457200" y="274638"/>
            <a:ext cx="8458200" cy="1143000"/>
          </a:xfrm>
        </p:spPr>
        <p:txBody>
          <a:bodyPr/>
          <a:lstStyle/>
          <a:p>
            <a:pPr eaLnBrk="1" hangingPunct="1">
              <a:defRPr/>
            </a:pPr>
            <a:r>
              <a:rPr lang="es-EC" sz="2800" dirty="0" smtClean="0"/>
              <a:t>5.ANDRÓGENOS UTILIZADOS EN LOS PROCESOS DE REVERSIÓN QUÍMICA DEL SEXO </a:t>
            </a:r>
            <a:r>
              <a:rPr lang="es-EC" sz="1100" b="0" dirty="0" smtClean="0">
                <a:effectLst/>
              </a:rPr>
              <a:t>(cont.)</a:t>
            </a:r>
            <a:endParaRPr lang="es-EC" sz="1100" b="0" dirty="0">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1 Marcador de texto"/>
          <p:cNvSpPr>
            <a:spLocks noGrp="1"/>
          </p:cNvSpPr>
          <p:nvPr>
            <p:ph type="body" sz="half" idx="2"/>
          </p:nvPr>
        </p:nvSpPr>
        <p:spPr>
          <a:xfrm>
            <a:off x="1141413" y="5443538"/>
            <a:ext cx="7162800" cy="647700"/>
          </a:xfrm>
        </p:spPr>
        <p:txBody>
          <a:bodyPr/>
          <a:lstStyle/>
          <a:p>
            <a:pPr marR="0"/>
            <a:r>
              <a:rPr lang="es-EC" smtClean="0"/>
              <a:t>Tomado de A. Arias, 1.995.</a:t>
            </a:r>
          </a:p>
        </p:txBody>
      </p:sp>
      <p:sp>
        <p:nvSpPr>
          <p:cNvPr id="4" name="3 Título"/>
          <p:cNvSpPr>
            <a:spLocks noGrp="1"/>
          </p:cNvSpPr>
          <p:nvPr>
            <p:ph type="title"/>
          </p:nvPr>
        </p:nvSpPr>
        <p:spPr/>
        <p:txBody>
          <a:bodyPr/>
          <a:lstStyle/>
          <a:p>
            <a:pPr>
              <a:defRPr/>
            </a:pPr>
            <a:r>
              <a:rPr lang="pt-BR" sz="2400" b="1" dirty="0" smtClean="0"/>
              <a:t>Figura #8. </a:t>
            </a:r>
            <a:r>
              <a:rPr lang="es-EC" sz="2400" b="1" dirty="0" smtClean="0"/>
              <a:t>Estructura Química del </a:t>
            </a:r>
            <a:r>
              <a:rPr lang="es-EC" sz="2400" b="1" dirty="0" err="1" smtClean="0"/>
              <a:t>Mesterolona</a:t>
            </a:r>
            <a:r>
              <a:rPr lang="es-EC" sz="2400" b="1" dirty="0" smtClean="0"/>
              <a:t>.</a:t>
            </a:r>
            <a:endParaRPr lang="es-EC" sz="2400" dirty="0"/>
          </a:p>
        </p:txBody>
      </p:sp>
      <p:sp>
        <p:nvSpPr>
          <p:cNvPr id="410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graphicFrame>
        <p:nvGraphicFramePr>
          <p:cNvPr id="4098" name="Object 1"/>
          <p:cNvGraphicFramePr>
            <a:graphicFrameLocks noChangeAspect="1"/>
          </p:cNvGraphicFramePr>
          <p:nvPr/>
        </p:nvGraphicFramePr>
        <p:xfrm>
          <a:off x="2362200" y="1066800"/>
          <a:ext cx="4516438" cy="3348038"/>
        </p:xfrm>
        <a:graphic>
          <a:graphicData uri="http://schemas.openxmlformats.org/presentationml/2006/ole">
            <p:oleObj spid="_x0000_s4098" name="AutoCAD Drawing" r:id="rId3" imgW="9058275" imgH="4286250" progId="AutoCAD.Drawing.16">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20000"/>
          </a:bodyPr>
          <a:lstStyle/>
          <a:p>
            <a:pPr algn="just">
              <a:defRPr/>
            </a:pPr>
            <a:r>
              <a:rPr lang="es-EC" dirty="0" smtClean="0"/>
              <a:t>La dosis establecida por Arias, 90mg por cada kilogramo de alimento, es un valor mayor al establecido para </a:t>
            </a:r>
            <a:r>
              <a:rPr lang="es-EC" dirty="0" err="1" smtClean="0"/>
              <a:t>metiltestosterona</a:t>
            </a:r>
            <a:r>
              <a:rPr lang="es-EC" dirty="0" smtClean="0"/>
              <a:t> (60mg/kg), este incremento en la dosis no es significativa en los costos de producción, sin embargo, por las cantidades incrementadas (&gt;60mg/kg), éstas pueden ser utilizadas en la producción de alevines </a:t>
            </a:r>
            <a:r>
              <a:rPr lang="es-EC" dirty="0" err="1" smtClean="0"/>
              <a:t>monosexo</a:t>
            </a:r>
            <a:r>
              <a:rPr lang="es-EC" dirty="0" smtClean="0"/>
              <a:t> de peces de acuario. El uso de </a:t>
            </a:r>
            <a:r>
              <a:rPr lang="es-EC" dirty="0" err="1" smtClean="0"/>
              <a:t>mesterolona</a:t>
            </a:r>
            <a:r>
              <a:rPr lang="es-EC" dirty="0" smtClean="0"/>
              <a:t> en los procesos productivos a escala comercial de peces para consumo humano, necesitan los fundamentos técnicos que certifique la no existencia de efectos colaterales en la salud humana, por parte del incremento en el peso del análogo hormonal.</a:t>
            </a:r>
            <a:endParaRPr lang="es-EC" dirty="0"/>
          </a:p>
        </p:txBody>
      </p:sp>
      <p:sp>
        <p:nvSpPr>
          <p:cNvPr id="4" name="2 Título"/>
          <p:cNvSpPr>
            <a:spLocks noGrp="1"/>
          </p:cNvSpPr>
          <p:nvPr>
            <p:ph type="title"/>
          </p:nvPr>
        </p:nvSpPr>
        <p:spPr>
          <a:xfrm>
            <a:off x="457200" y="274638"/>
            <a:ext cx="8458200" cy="1143000"/>
          </a:xfrm>
        </p:spPr>
        <p:txBody>
          <a:bodyPr/>
          <a:lstStyle/>
          <a:p>
            <a:pPr eaLnBrk="1" hangingPunct="1">
              <a:defRPr/>
            </a:pPr>
            <a:r>
              <a:rPr lang="es-EC" sz="2800" dirty="0" smtClean="0"/>
              <a:t>5.ANDRÓGENOS UTILIZADOS EN LOS PROCESOS DE REVERSIÓN QUÍMICA DEL SEXO </a:t>
            </a:r>
            <a:r>
              <a:rPr lang="es-EC" sz="1100" b="0" dirty="0" smtClean="0">
                <a:effectLst/>
              </a:rPr>
              <a:t>(cont.)</a:t>
            </a:r>
            <a:endParaRPr lang="es-EC" sz="1100" b="0" dirty="0">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20000"/>
          </a:bodyPr>
          <a:lstStyle/>
          <a:p>
            <a:pPr algn="just">
              <a:defRPr/>
            </a:pPr>
            <a:r>
              <a:rPr lang="es-EC" dirty="0" smtClean="0"/>
              <a:t>Moreno </a:t>
            </a:r>
            <a:r>
              <a:rPr lang="es-EC" i="1" dirty="0" smtClean="0"/>
              <a:t>et al.,</a:t>
            </a:r>
            <a:r>
              <a:rPr lang="es-EC" dirty="0" smtClean="0"/>
              <a:t> (2.003), establecieron el uso de </a:t>
            </a:r>
            <a:r>
              <a:rPr lang="es-EC" dirty="0" err="1" smtClean="0"/>
              <a:t>Fluoximesterona</a:t>
            </a:r>
            <a:r>
              <a:rPr lang="es-EC" dirty="0" smtClean="0"/>
              <a:t> con una dosis oral de 5mg por kilogramo de alimento, en sistemas cerrados de recirculación. Obtuvieron eficiencia en la rever-</a:t>
            </a:r>
            <a:r>
              <a:rPr lang="es-EC" dirty="0" err="1" smtClean="0"/>
              <a:t>sión</a:t>
            </a:r>
            <a:r>
              <a:rPr lang="es-EC" dirty="0" smtClean="0"/>
              <a:t> sexual con el 95% de machos.</a:t>
            </a:r>
          </a:p>
          <a:p>
            <a:pPr algn="just">
              <a:defRPr/>
            </a:pPr>
            <a:endParaRPr lang="es-EC" dirty="0" smtClean="0"/>
          </a:p>
          <a:p>
            <a:pPr algn="just">
              <a:defRPr/>
            </a:pPr>
            <a:r>
              <a:rPr lang="es-EC" dirty="0" smtClean="0"/>
              <a:t>Además de los andrógenos descritos, se han de-</a:t>
            </a:r>
            <a:r>
              <a:rPr lang="es-EC" dirty="0" err="1" smtClean="0"/>
              <a:t>sarrollado</a:t>
            </a:r>
            <a:r>
              <a:rPr lang="es-EC" dirty="0" smtClean="0"/>
              <a:t> investigaciones con: </a:t>
            </a:r>
            <a:r>
              <a:rPr lang="es-EC" dirty="0" err="1" smtClean="0"/>
              <a:t>Mibolerona</a:t>
            </a:r>
            <a:r>
              <a:rPr lang="es-EC" dirty="0" smtClean="0"/>
              <a:t>, utilizando dosis de 2mg por kilogramo de </a:t>
            </a:r>
            <a:r>
              <a:rPr lang="es-EC" dirty="0" err="1" smtClean="0"/>
              <a:t>ali-mento</a:t>
            </a:r>
            <a:r>
              <a:rPr lang="es-EC" dirty="0" smtClean="0"/>
              <a:t> preparado; </a:t>
            </a:r>
            <a:r>
              <a:rPr lang="es-EC" dirty="0" err="1" smtClean="0"/>
              <a:t>trembolona</a:t>
            </a:r>
            <a:r>
              <a:rPr lang="es-EC" dirty="0" smtClean="0"/>
              <a:t> acetato, con dosis que van de 50 a 100mg por kilogramo de </a:t>
            </a:r>
            <a:r>
              <a:rPr lang="es-EC" dirty="0" err="1" smtClean="0"/>
              <a:t>ali-mento</a:t>
            </a:r>
            <a:r>
              <a:rPr lang="es-EC" dirty="0" smtClean="0"/>
              <a:t> preparado, trabajos efectuados por </a:t>
            </a:r>
            <a:r>
              <a:rPr lang="es-EC" dirty="0" err="1" smtClean="0"/>
              <a:t>Phelps</a:t>
            </a:r>
            <a:r>
              <a:rPr lang="es-EC" dirty="0" smtClean="0"/>
              <a:t> y </a:t>
            </a:r>
            <a:r>
              <a:rPr lang="es-EC" dirty="0" err="1" smtClean="0"/>
              <a:t>Popma</a:t>
            </a:r>
            <a:r>
              <a:rPr lang="es-EC" dirty="0" smtClean="0"/>
              <a:t>, 2.000; y </a:t>
            </a:r>
            <a:r>
              <a:rPr lang="es-EC" dirty="0" err="1" smtClean="0"/>
              <a:t>mestanolona</a:t>
            </a:r>
            <a:r>
              <a:rPr lang="es-EC" dirty="0" smtClean="0"/>
              <a:t> usando de 5 a 20mg/kg (Tomado de Castillo, L., 2.006).</a:t>
            </a:r>
          </a:p>
        </p:txBody>
      </p:sp>
      <p:sp>
        <p:nvSpPr>
          <p:cNvPr id="4" name="2 Título"/>
          <p:cNvSpPr>
            <a:spLocks noGrp="1"/>
          </p:cNvSpPr>
          <p:nvPr>
            <p:ph type="title"/>
          </p:nvPr>
        </p:nvSpPr>
        <p:spPr>
          <a:xfrm>
            <a:off x="457200" y="274638"/>
            <a:ext cx="8458200" cy="1143000"/>
          </a:xfrm>
        </p:spPr>
        <p:txBody>
          <a:bodyPr/>
          <a:lstStyle/>
          <a:p>
            <a:pPr eaLnBrk="1" hangingPunct="1">
              <a:defRPr/>
            </a:pPr>
            <a:r>
              <a:rPr lang="es-EC" sz="2800" dirty="0" smtClean="0"/>
              <a:t>5.ANDRÓGENOS UTILIZADOS EN LOS PROCESOS DE REVERSIÓN QUÍMICA DEL SEXO </a:t>
            </a:r>
            <a:r>
              <a:rPr lang="es-EC" sz="1100" b="0" dirty="0" smtClean="0">
                <a:effectLst/>
              </a:rPr>
              <a:t>(cont.)</a:t>
            </a:r>
            <a:endParaRPr lang="es-EC" sz="1100" b="0" dirty="0">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Marcador de texto"/>
          <p:cNvSpPr>
            <a:spLocks noGrp="1"/>
          </p:cNvSpPr>
          <p:nvPr>
            <p:ph type="body" sz="half" idx="2"/>
          </p:nvPr>
        </p:nvSpPr>
        <p:spPr>
          <a:xfrm>
            <a:off x="1141413" y="5443538"/>
            <a:ext cx="7162800" cy="647700"/>
          </a:xfrm>
        </p:spPr>
        <p:txBody>
          <a:bodyPr/>
          <a:lstStyle/>
          <a:p>
            <a:pPr marR="0"/>
            <a:r>
              <a:rPr lang="es-EC" smtClean="0"/>
              <a:t>Tomado de The Merck Index, 1.996.</a:t>
            </a:r>
          </a:p>
        </p:txBody>
      </p:sp>
      <p:sp>
        <p:nvSpPr>
          <p:cNvPr id="4" name="3 Título"/>
          <p:cNvSpPr>
            <a:spLocks noGrp="1"/>
          </p:cNvSpPr>
          <p:nvPr>
            <p:ph type="title"/>
          </p:nvPr>
        </p:nvSpPr>
        <p:spPr/>
        <p:txBody>
          <a:bodyPr/>
          <a:lstStyle/>
          <a:p>
            <a:pPr>
              <a:defRPr/>
            </a:pPr>
            <a:r>
              <a:rPr lang="es-EC" sz="2400" b="1" dirty="0" smtClean="0"/>
              <a:t>Figura #9.</a:t>
            </a:r>
            <a:r>
              <a:rPr lang="es-EC" sz="2400" dirty="0" smtClean="0"/>
              <a:t> Estructura Química de la </a:t>
            </a:r>
            <a:r>
              <a:rPr lang="es-EC" sz="2400" dirty="0" err="1" smtClean="0"/>
              <a:t>Fluoximesterona</a:t>
            </a:r>
            <a:r>
              <a:rPr lang="es-EC" sz="2400" dirty="0" smtClean="0"/>
              <a:t>.</a:t>
            </a:r>
            <a:endParaRPr lang="es-EC" sz="2400" dirty="0"/>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5122" name="Object 1"/>
          <p:cNvGraphicFramePr>
            <a:graphicFrameLocks noChangeAspect="1"/>
          </p:cNvGraphicFramePr>
          <p:nvPr/>
        </p:nvGraphicFramePr>
        <p:xfrm>
          <a:off x="2133600" y="609600"/>
          <a:ext cx="5018088" cy="3687763"/>
        </p:xfrm>
        <a:graphic>
          <a:graphicData uri="http://schemas.openxmlformats.org/presentationml/2006/ole">
            <p:oleObj spid="_x0000_s5122" name="AutoCAD Drawing" r:id="rId3" imgW="9058275" imgH="5391150" progId="AutoCAD.Drawing.16">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sz="4000" dirty="0" smtClean="0"/>
              <a:t>6 PRODUCCIÓN DE ALEVINES MONOSEXO DE TILAPIA</a:t>
            </a:r>
            <a:endParaRPr lang="es-EC" sz="4000" dirty="0"/>
          </a:p>
        </p:txBody>
      </p:sp>
      <p:sp>
        <p:nvSpPr>
          <p:cNvPr id="3" name="2 Marcador de texto"/>
          <p:cNvSpPr>
            <a:spLocks noGrp="1"/>
          </p:cNvSpPr>
          <p:nvPr>
            <p:ph type="body" idx="1"/>
          </p:nvPr>
        </p:nvSpPr>
        <p:spPr>
          <a:xfrm>
            <a:off x="3922713" y="2932113"/>
            <a:ext cx="4572000" cy="1454150"/>
          </a:xfrm>
        </p:spPr>
        <p:txBody>
          <a:bodyPr>
            <a:normAutofit fontScale="70000" lnSpcReduction="20000"/>
          </a:bodyPr>
          <a:lstStyle/>
          <a:p>
            <a:pPr algn="just">
              <a:defRPr/>
            </a:pPr>
            <a:r>
              <a:rPr lang="es-EC" dirty="0" smtClean="0"/>
              <a:t>La tecnología de producción de alevines </a:t>
            </a:r>
            <a:r>
              <a:rPr lang="es-EC" dirty="0" err="1" smtClean="0"/>
              <a:t>monosexo</a:t>
            </a:r>
            <a:r>
              <a:rPr lang="es-EC" dirty="0" smtClean="0"/>
              <a:t> de tilapia, busca contrarrestar la precocidad reproductiva de estos cíclidos, beneficiando el incremento de producción en los cultivos a escala comercial.</a:t>
            </a:r>
            <a:endParaRPr lang="es-EC" dirty="0"/>
          </a:p>
        </p:txBody>
      </p:sp>
      <p:pic>
        <p:nvPicPr>
          <p:cNvPr id="4" name="Picture 4" descr="C:\Documents and Settings\Jonathan\My Documents\Joncas\Libro de tilapia\Exposiciones\Fotos\niltilapia.jpg"/>
          <p:cNvPicPr>
            <a:picLocks noChangeAspect="1" noChangeArrowheads="1"/>
          </p:cNvPicPr>
          <p:nvPr/>
        </p:nvPicPr>
        <p:blipFill>
          <a:blip r:embed="rId2"/>
          <a:srcRect t="18480" r="6000" b="19981"/>
          <a:stretch>
            <a:fillRect/>
          </a:stretch>
        </p:blipFill>
        <p:spPr bwMode="auto">
          <a:xfrm>
            <a:off x="228600" y="2819400"/>
            <a:ext cx="4038600" cy="1761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a:bodyPr>
          <a:lstStyle/>
          <a:p>
            <a:pPr algn="just">
              <a:defRPr/>
            </a:pPr>
            <a:r>
              <a:rPr lang="es-EC" dirty="0" smtClean="0"/>
              <a:t>La tendencia en aplicar la tecnología de </a:t>
            </a:r>
            <a:r>
              <a:rPr lang="es-EC" dirty="0" err="1" smtClean="0"/>
              <a:t>produc-ción</a:t>
            </a:r>
            <a:r>
              <a:rPr lang="es-EC" dirty="0" smtClean="0"/>
              <a:t> de cultivos </a:t>
            </a:r>
            <a:r>
              <a:rPr lang="es-EC" dirty="0" err="1" smtClean="0"/>
              <a:t>monosexuales</a:t>
            </a:r>
            <a:r>
              <a:rPr lang="es-EC" dirty="0" smtClean="0"/>
              <a:t> va encaminada hacia individuos machos, por la ventaja que </a:t>
            </a:r>
            <a:r>
              <a:rPr lang="es-EC" dirty="0" err="1" smtClean="0"/>
              <a:t>tie-nen</a:t>
            </a:r>
            <a:r>
              <a:rPr lang="es-EC" dirty="0" smtClean="0"/>
              <a:t> estos peces en relación a las hembras. En la mayoría de tilapias, los machos tienen mayor crecimiento que las hembras, aun cuando se </a:t>
            </a:r>
            <a:r>
              <a:rPr lang="es-EC" dirty="0" err="1" smtClean="0"/>
              <a:t>cul-tiven</a:t>
            </a:r>
            <a:r>
              <a:rPr lang="es-EC" dirty="0" smtClean="0"/>
              <a:t> por separado (</a:t>
            </a:r>
            <a:r>
              <a:rPr lang="es-EC" dirty="0" err="1" smtClean="0"/>
              <a:t>Hickiing</a:t>
            </a:r>
            <a:r>
              <a:rPr lang="es-EC" dirty="0" smtClean="0"/>
              <a:t>, 1.968; </a:t>
            </a:r>
            <a:r>
              <a:rPr lang="es-EC" dirty="0" err="1" smtClean="0"/>
              <a:t>Pruginin</a:t>
            </a:r>
            <a:r>
              <a:rPr lang="es-EC" dirty="0" smtClean="0"/>
              <a:t>, 1.968; Shell, 1.968). </a:t>
            </a:r>
            <a:r>
              <a:rPr lang="es-EC" dirty="0" err="1" smtClean="0"/>
              <a:t>Mabaye</a:t>
            </a:r>
            <a:r>
              <a:rPr lang="es-EC" dirty="0" smtClean="0"/>
              <a:t> (1.971) y </a:t>
            </a:r>
            <a:r>
              <a:rPr lang="es-EC" dirty="0" err="1" smtClean="0"/>
              <a:t>Fryer</a:t>
            </a:r>
            <a:r>
              <a:rPr lang="es-EC" dirty="0" smtClean="0"/>
              <a:t> and </a:t>
            </a:r>
            <a:r>
              <a:rPr lang="es-EC" dirty="0" err="1" smtClean="0"/>
              <a:t>Yles</a:t>
            </a:r>
            <a:r>
              <a:rPr lang="es-EC" dirty="0" smtClean="0"/>
              <a:t> (1.972), confirman este hecho en varias es-</a:t>
            </a:r>
            <a:r>
              <a:rPr lang="es-EC" dirty="0" err="1" smtClean="0"/>
              <a:t>pecies</a:t>
            </a:r>
            <a:r>
              <a:rPr lang="es-EC" dirty="0" smtClean="0"/>
              <a:t> y atribuyen esta característica a causas genéticas. </a:t>
            </a:r>
            <a:endParaRPr lang="es-EC" dirty="0"/>
          </a:p>
        </p:txBody>
      </p:sp>
      <p:sp>
        <p:nvSpPr>
          <p:cNvPr id="3" name="2 Título"/>
          <p:cNvSpPr>
            <a:spLocks noGrp="1"/>
          </p:cNvSpPr>
          <p:nvPr>
            <p:ph type="title"/>
          </p:nvPr>
        </p:nvSpPr>
        <p:spPr/>
        <p:txBody>
          <a:bodyPr>
            <a:normAutofit fontScale="90000"/>
          </a:bodyPr>
          <a:lstStyle/>
          <a:p>
            <a:pPr>
              <a:defRPr/>
            </a:pPr>
            <a:r>
              <a:rPr lang="es-EC" dirty="0" smtClean="0"/>
              <a:t>6.PRODUCCIÓN DE ALEVINES MONOSEXO DE TILAPIA</a:t>
            </a:r>
            <a:endParaRPr lang="es-EC"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88067" name="1 Marcador de contenido"/>
          <p:cNvSpPr>
            <a:spLocks noGrp="1"/>
          </p:cNvSpPr>
          <p:nvPr>
            <p:ph idx="1"/>
          </p:nvPr>
        </p:nvSpPr>
        <p:spPr/>
        <p:txBody>
          <a:bodyPr/>
          <a:lstStyle/>
          <a:p>
            <a:pPr algn="just"/>
            <a:r>
              <a:rPr lang="es-EC" smtClean="0"/>
              <a:t>Las hembras por su capacidad precoz de re-producción, desvían mucha energía hacia la generación de los productos sexuales. En es-pecies del género </a:t>
            </a:r>
            <a:r>
              <a:rPr lang="es-EC" i="1" smtClean="0"/>
              <a:t>Oreochromis,</a:t>
            </a:r>
            <a:r>
              <a:rPr lang="es-EC" smtClean="0"/>
              <a:t> la incubación bucal establece periodos de ayunos, que in-terfieren en los incrementos de peso de hembras. La técnica establece engordar po-blaciones compuestas de por lo menos un 95% de machos para solucionar el problema de reproducción.</a:t>
            </a:r>
          </a:p>
        </p:txBody>
      </p:sp>
      <p:sp>
        <p:nvSpPr>
          <p:cNvPr id="4" name="2 Título"/>
          <p:cNvSpPr>
            <a:spLocks noGrp="1"/>
          </p:cNvSpPr>
          <p:nvPr>
            <p:ph type="title"/>
          </p:nvPr>
        </p:nvSpPr>
        <p:spPr/>
        <p:txBody>
          <a:bodyPr>
            <a:normAutofit fontScale="90000"/>
          </a:bodyPr>
          <a:lstStyle/>
          <a:p>
            <a:pPr>
              <a:defRPr/>
            </a:pPr>
            <a:r>
              <a:rPr lang="es-EC" dirty="0" smtClean="0"/>
              <a:t>6.PRODUCCIÓN DE ALEVINES MONOSEXO DE TILAPIA </a:t>
            </a:r>
            <a:r>
              <a:rPr lang="es-EC" sz="1100" b="0" dirty="0" smtClean="0">
                <a:effectLst/>
              </a:rPr>
              <a:t>(cont.)</a:t>
            </a:r>
            <a:endParaRPr lang="es-EC" sz="1100" b="0"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2" name="1 Marcador de contenido"/>
          <p:cNvSpPr>
            <a:spLocks noGrp="1"/>
          </p:cNvSpPr>
          <p:nvPr>
            <p:ph idx="1"/>
          </p:nvPr>
        </p:nvSpPr>
        <p:spPr/>
        <p:txBody>
          <a:bodyPr>
            <a:normAutofit fontScale="85000" lnSpcReduction="20000"/>
          </a:bodyPr>
          <a:lstStyle/>
          <a:p>
            <a:pPr marL="365760" indent="-256032" algn="just" eaLnBrk="1" fontAlgn="auto" hangingPunct="1">
              <a:spcAft>
                <a:spcPts val="0"/>
              </a:spcAft>
              <a:buFont typeface="Wingdings 3"/>
              <a:buChar char=""/>
              <a:defRPr/>
            </a:pPr>
            <a:r>
              <a:rPr lang="es-EC" dirty="0" smtClean="0"/>
              <a:t>La reversión química del sexo consiste en el desarrollo de poblaciones </a:t>
            </a:r>
            <a:r>
              <a:rPr lang="es-EC" dirty="0" err="1" smtClean="0"/>
              <a:t>monosexuales</a:t>
            </a:r>
            <a:r>
              <a:rPr lang="es-EC" dirty="0" smtClean="0"/>
              <a:t> (machos), mediante el suministro de un agente hormonal esteroide por un espacio de tiempo establecido, el cual interfiere en los mecanismos de la determinación sexual de la fracción femenina de la población (</a:t>
            </a:r>
            <a:r>
              <a:rPr lang="es-EC" dirty="0" err="1" smtClean="0"/>
              <a:t>Popma</a:t>
            </a:r>
            <a:r>
              <a:rPr lang="es-EC" dirty="0" smtClean="0"/>
              <a:t>, 1.987). </a:t>
            </a:r>
          </a:p>
          <a:p>
            <a:pPr marL="365760" indent="-256032" algn="just" eaLnBrk="1" fontAlgn="auto" hangingPunct="1">
              <a:spcAft>
                <a:spcPts val="0"/>
              </a:spcAft>
              <a:buFont typeface="Wingdings 3"/>
              <a:buChar char=""/>
              <a:defRPr/>
            </a:pPr>
            <a:endParaRPr lang="es-EC" dirty="0" smtClean="0"/>
          </a:p>
          <a:p>
            <a:pPr marL="365760" indent="-256032" algn="just" eaLnBrk="1" fontAlgn="auto" hangingPunct="1">
              <a:spcAft>
                <a:spcPts val="0"/>
              </a:spcAft>
              <a:buFont typeface="Wingdings 3"/>
              <a:buChar char=""/>
              <a:defRPr/>
            </a:pPr>
            <a:r>
              <a:rPr lang="es-EC" dirty="0" err="1" smtClean="0"/>
              <a:t>Yamamoto</a:t>
            </a:r>
            <a:r>
              <a:rPr lang="es-EC" dirty="0" smtClean="0"/>
              <a:t>, en 1.969, concluyó que las hormonas esteroides son los inductores de la diferencia sexual de los peces óseos, teniendo los andrógenos un efecto </a:t>
            </a:r>
            <a:r>
              <a:rPr lang="es-EC" dirty="0" err="1" smtClean="0"/>
              <a:t>masculinizante</a:t>
            </a:r>
            <a:r>
              <a:rPr lang="es-EC" dirty="0" smtClean="0"/>
              <a:t> y los estrógenos una acción </a:t>
            </a:r>
            <a:r>
              <a:rPr lang="es-EC" dirty="0" err="1" smtClean="0"/>
              <a:t>feminizante</a:t>
            </a:r>
            <a:r>
              <a:rPr lang="es-EC" dirty="0" smtClean="0"/>
              <a:t>, refiriéndose a la inducción artificial XX de los machos (productor de esperma) y de las hembras XY (productor de huevo).</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1.INTRODUCCIÓN </a:t>
            </a:r>
            <a:r>
              <a:rPr lang="es-EC" sz="1000" b="0" dirty="0" smtClean="0">
                <a:effectLst/>
              </a:rPr>
              <a:t>(continuación)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89091" name="1 Marcador de contenido"/>
          <p:cNvSpPr>
            <a:spLocks noGrp="1"/>
          </p:cNvSpPr>
          <p:nvPr>
            <p:ph idx="1"/>
          </p:nvPr>
        </p:nvSpPr>
        <p:spPr/>
        <p:txBody>
          <a:bodyPr/>
          <a:lstStyle/>
          <a:p>
            <a:pPr algn="just"/>
            <a:r>
              <a:rPr lang="es-EC" smtClean="0"/>
              <a:t>Las técnicas más usadas para la producción comercial de machos son:</a:t>
            </a:r>
          </a:p>
          <a:p>
            <a:pPr algn="just">
              <a:buFont typeface="Wingdings 3" pitchFamily="18" charset="2"/>
              <a:buNone/>
            </a:pPr>
            <a:endParaRPr lang="es-EC" smtClean="0"/>
          </a:p>
          <a:p>
            <a:pPr lvl="1" algn="just"/>
            <a:r>
              <a:rPr lang="es-EC" smtClean="0"/>
              <a:t>Sexaje manual: apreciación visual de la papila geni-tal.</a:t>
            </a:r>
          </a:p>
          <a:p>
            <a:pPr lvl="1" algn="just"/>
            <a:r>
              <a:rPr lang="es-EC" smtClean="0"/>
              <a:t>Hibridación: cruzamiento o heterosis.</a:t>
            </a:r>
          </a:p>
          <a:p>
            <a:pPr lvl="1" algn="just"/>
            <a:r>
              <a:rPr lang="es-EC" smtClean="0"/>
              <a:t>Reversión química del sexo: suministro de dietas con hormonas (andrógenos o estrógenos) para re-vertir el sexo de los animales para cultivo.</a:t>
            </a:r>
          </a:p>
        </p:txBody>
      </p:sp>
      <p:sp>
        <p:nvSpPr>
          <p:cNvPr id="4" name="2 Título"/>
          <p:cNvSpPr>
            <a:spLocks noGrp="1"/>
          </p:cNvSpPr>
          <p:nvPr>
            <p:ph type="title"/>
          </p:nvPr>
        </p:nvSpPr>
        <p:spPr/>
        <p:txBody>
          <a:bodyPr>
            <a:normAutofit fontScale="90000"/>
          </a:bodyPr>
          <a:lstStyle/>
          <a:p>
            <a:pPr>
              <a:defRPr/>
            </a:pPr>
            <a:r>
              <a:rPr lang="es-EC" dirty="0" smtClean="0"/>
              <a:t>6.PRODUCCIÓN DE ALEVINES MONOSEXO DE TILAPIA </a:t>
            </a:r>
            <a:r>
              <a:rPr lang="es-EC" sz="1100" b="0" dirty="0" smtClean="0">
                <a:effectLst/>
              </a:rPr>
              <a:t>(cont.)</a:t>
            </a:r>
            <a:endParaRPr lang="es-EC" sz="1100" b="0" dirty="0">
              <a:effectLs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90115" name="1 Marcador de contenido"/>
          <p:cNvSpPr>
            <a:spLocks noGrp="1"/>
          </p:cNvSpPr>
          <p:nvPr>
            <p:ph idx="1"/>
          </p:nvPr>
        </p:nvSpPr>
        <p:spPr/>
        <p:txBody>
          <a:bodyPr/>
          <a:lstStyle/>
          <a:p>
            <a:pPr algn="just"/>
            <a:r>
              <a:rPr lang="es-EC" smtClean="0"/>
              <a:t>Este es un procedimiento manual de relativa simplicidad, que permite separar los juveniles machos (30-40g), mediante el examen visual de la papila urogenital.</a:t>
            </a:r>
          </a:p>
          <a:p>
            <a:pPr algn="just">
              <a:buFont typeface="Wingdings 3" pitchFamily="18" charset="2"/>
              <a:buNone/>
            </a:pPr>
            <a:r>
              <a:rPr lang="es-EC" smtClean="0"/>
              <a:t> </a:t>
            </a:r>
          </a:p>
          <a:p>
            <a:pPr algn="just"/>
            <a:r>
              <a:rPr lang="es-EC" smtClean="0"/>
              <a:t>El reconocimiento del dimorfismo sexual también se lo puede efectuar aplicando tinta china o azul de metileno, sobre la papila uro-genital del pez (Piña, 1.993).</a:t>
            </a:r>
          </a:p>
        </p:txBody>
      </p:sp>
      <p:sp>
        <p:nvSpPr>
          <p:cNvPr id="3" name="2 Título"/>
          <p:cNvSpPr>
            <a:spLocks noGrp="1"/>
          </p:cNvSpPr>
          <p:nvPr>
            <p:ph type="title"/>
          </p:nvPr>
        </p:nvSpPr>
        <p:spPr/>
        <p:txBody>
          <a:bodyPr/>
          <a:lstStyle/>
          <a:p>
            <a:pPr>
              <a:defRPr/>
            </a:pPr>
            <a:r>
              <a:rPr lang="es-EC" dirty="0" smtClean="0"/>
              <a:t>6.1 </a:t>
            </a:r>
            <a:r>
              <a:rPr lang="es-EC" dirty="0" err="1" smtClean="0"/>
              <a:t>Sexaje</a:t>
            </a:r>
            <a:r>
              <a:rPr lang="es-EC" dirty="0" smtClean="0"/>
              <a:t> manual</a:t>
            </a:r>
            <a:endParaRPr lang="es-EC"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10000"/>
          </a:bodyPr>
          <a:lstStyle/>
          <a:p>
            <a:pPr algn="just">
              <a:defRPr/>
            </a:pPr>
            <a:r>
              <a:rPr lang="es-EC" dirty="0" smtClean="0"/>
              <a:t>En el caso de los machos, la papila genital pre-</a:t>
            </a:r>
            <a:r>
              <a:rPr lang="es-EC" dirty="0" err="1" smtClean="0"/>
              <a:t>senta</a:t>
            </a:r>
            <a:r>
              <a:rPr lang="es-EC" dirty="0" smtClean="0"/>
              <a:t> un solo orificio, que es la uretra; mientras que las hembras, presentan dos orificios: la </a:t>
            </a:r>
            <a:r>
              <a:rPr lang="es-EC" dirty="0" err="1" smtClean="0"/>
              <a:t>ure-tra</a:t>
            </a:r>
            <a:r>
              <a:rPr lang="es-EC" dirty="0" smtClean="0"/>
              <a:t> y una ranura horizontal denominada oviducto genital (Figura #10).</a:t>
            </a:r>
          </a:p>
          <a:p>
            <a:pPr algn="just">
              <a:buFont typeface="Wingdings 3" pitchFamily="18" charset="2"/>
              <a:buNone/>
              <a:defRPr/>
            </a:pPr>
            <a:r>
              <a:rPr lang="es-EC" dirty="0" smtClean="0"/>
              <a:t>	</a:t>
            </a:r>
          </a:p>
          <a:p>
            <a:pPr algn="just">
              <a:defRPr/>
            </a:pPr>
            <a:r>
              <a:rPr lang="es-EC" dirty="0" smtClean="0"/>
              <a:t>El aprendizaje del método no es complicado para los productores, pero requiere cierto adiestra-miento del personal y un aumento de mano de obra; además se obtiene como resultando la sub-utilización del 50% de los peces examinados (hembras).</a:t>
            </a:r>
          </a:p>
        </p:txBody>
      </p:sp>
      <p:sp>
        <p:nvSpPr>
          <p:cNvPr id="4" name="2 Título"/>
          <p:cNvSpPr>
            <a:spLocks noGrp="1"/>
          </p:cNvSpPr>
          <p:nvPr>
            <p:ph type="title"/>
          </p:nvPr>
        </p:nvSpPr>
        <p:spPr/>
        <p:txBody>
          <a:bodyPr/>
          <a:lstStyle/>
          <a:p>
            <a:pPr>
              <a:defRPr/>
            </a:pPr>
            <a:r>
              <a:rPr lang="es-EC" dirty="0" smtClean="0"/>
              <a:t>6.1 </a:t>
            </a:r>
            <a:r>
              <a:rPr lang="es-EC" dirty="0" err="1" smtClean="0"/>
              <a:t>Sexaje</a:t>
            </a:r>
            <a:r>
              <a:rPr lang="es-EC" dirty="0" smtClean="0"/>
              <a:t> manual </a:t>
            </a:r>
            <a:r>
              <a:rPr lang="es-EC" sz="1000" b="0" dirty="0" smtClean="0">
                <a:effectLst/>
              </a:rPr>
              <a:t>(cont.)</a:t>
            </a:r>
            <a:endParaRPr lang="es-EC" sz="1000" b="0" dirty="0">
              <a:effectLs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2000" b="1" dirty="0" smtClean="0"/>
              <a:t>Figura #10.</a:t>
            </a:r>
            <a:r>
              <a:rPr lang="es-EC" sz="2000" dirty="0" smtClean="0"/>
              <a:t> Genitales de Tilapia (</a:t>
            </a:r>
            <a:r>
              <a:rPr lang="es-EC" sz="2000" i="1" dirty="0" err="1" smtClean="0"/>
              <a:t>Oreochromis</a:t>
            </a:r>
            <a:r>
              <a:rPr lang="es-EC" sz="2000" i="1" dirty="0" smtClean="0"/>
              <a:t> </a:t>
            </a:r>
            <a:r>
              <a:rPr lang="es-EC" sz="2000" i="1" dirty="0" err="1" smtClean="0"/>
              <a:t>niloticus</a:t>
            </a:r>
            <a:r>
              <a:rPr lang="es-EC" sz="2000" dirty="0" smtClean="0"/>
              <a:t>).</a:t>
            </a:r>
            <a:endParaRPr lang="es-EC" sz="2000" dirty="0"/>
          </a:p>
        </p:txBody>
      </p:sp>
      <p:sp>
        <p:nvSpPr>
          <p:cNvPr id="61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6146" name="Object 1"/>
          <p:cNvGraphicFramePr>
            <a:graphicFrameLocks noChangeAspect="1"/>
          </p:cNvGraphicFramePr>
          <p:nvPr/>
        </p:nvGraphicFramePr>
        <p:xfrm>
          <a:off x="1752600" y="457200"/>
          <a:ext cx="5915025" cy="4141788"/>
        </p:xfrm>
        <a:graphic>
          <a:graphicData uri="http://schemas.openxmlformats.org/presentationml/2006/ole">
            <p:oleObj spid="_x0000_s6146" name="AutoCAD Drawing" r:id="rId3" imgW="9058275" imgH="4286250" progId="AutoCAD.Drawing.16">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92163" name="1 Marcador de contenido"/>
          <p:cNvSpPr>
            <a:spLocks noGrp="1"/>
          </p:cNvSpPr>
          <p:nvPr>
            <p:ph idx="1"/>
          </p:nvPr>
        </p:nvSpPr>
        <p:spPr/>
        <p:txBody>
          <a:bodyPr/>
          <a:lstStyle/>
          <a:p>
            <a:pPr algn="just"/>
            <a:r>
              <a:rPr lang="es-EC" smtClean="0"/>
              <a:t>El éxito de un buen sexaje depende de la destreza del personal. Sin embargo, esta téc-nica ha resultado ser económicamente acep-table, en muchos países donde la mano de obra no incremente en forma significativa los costos de producción de juveniles de tilapia (Espol, 1.988).</a:t>
            </a:r>
          </a:p>
        </p:txBody>
      </p:sp>
      <p:sp>
        <p:nvSpPr>
          <p:cNvPr id="4" name="2 Título"/>
          <p:cNvSpPr>
            <a:spLocks noGrp="1"/>
          </p:cNvSpPr>
          <p:nvPr>
            <p:ph type="title"/>
          </p:nvPr>
        </p:nvSpPr>
        <p:spPr/>
        <p:txBody>
          <a:bodyPr/>
          <a:lstStyle/>
          <a:p>
            <a:pPr>
              <a:defRPr/>
            </a:pPr>
            <a:r>
              <a:rPr lang="es-EC" dirty="0" smtClean="0"/>
              <a:t>6.1 </a:t>
            </a:r>
            <a:r>
              <a:rPr lang="es-EC" dirty="0" err="1" smtClean="0"/>
              <a:t>Sexaje</a:t>
            </a:r>
            <a:r>
              <a:rPr lang="es-EC" dirty="0" smtClean="0"/>
              <a:t> manual </a:t>
            </a:r>
            <a:r>
              <a:rPr lang="es-EC" sz="1000" b="0" dirty="0" smtClean="0">
                <a:effectLst/>
              </a:rPr>
              <a:t>(cont.)</a:t>
            </a:r>
            <a:endParaRPr lang="es-EC" sz="1000" b="0" dirty="0">
              <a:effectLs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93187" name="1 Marcador de contenido"/>
          <p:cNvSpPr>
            <a:spLocks noGrp="1"/>
          </p:cNvSpPr>
          <p:nvPr>
            <p:ph idx="1"/>
          </p:nvPr>
        </p:nvSpPr>
        <p:spPr/>
        <p:txBody>
          <a:bodyPr/>
          <a:lstStyle/>
          <a:p>
            <a:pPr algn="just"/>
            <a:r>
              <a:rPr lang="es-EC" smtClean="0"/>
              <a:t>Un híbrido se obtiene mediante el cruce de dos especies genéticamente diferentes. La obtención de híbridos en medio natural se encuentra imposibilitado por las siguientes causas:</a:t>
            </a:r>
          </a:p>
          <a:p>
            <a:pPr algn="just">
              <a:buFont typeface="Wingdings 3" pitchFamily="18" charset="2"/>
              <a:buNone/>
            </a:pPr>
            <a:endParaRPr lang="es-EC" smtClean="0"/>
          </a:p>
          <a:p>
            <a:pPr lvl="1" algn="just"/>
            <a:r>
              <a:rPr lang="es-EC" smtClean="0"/>
              <a:t>Ubicación geográfica.</a:t>
            </a:r>
          </a:p>
          <a:p>
            <a:pPr lvl="1" algn="just"/>
            <a:r>
              <a:rPr lang="es-EC" smtClean="0"/>
              <a:t>Incompatibilidad genética.</a:t>
            </a:r>
          </a:p>
          <a:p>
            <a:pPr lvl="1" algn="just"/>
            <a:r>
              <a:rPr lang="es-EC" smtClean="0"/>
              <a:t>Incompatibilidad en el comportamiento.</a:t>
            </a:r>
          </a:p>
        </p:txBody>
      </p:sp>
      <p:sp>
        <p:nvSpPr>
          <p:cNvPr id="3" name="2 Título"/>
          <p:cNvSpPr>
            <a:spLocks noGrp="1"/>
          </p:cNvSpPr>
          <p:nvPr>
            <p:ph type="title"/>
          </p:nvPr>
        </p:nvSpPr>
        <p:spPr/>
        <p:txBody>
          <a:bodyPr/>
          <a:lstStyle/>
          <a:p>
            <a:pPr>
              <a:defRPr/>
            </a:pPr>
            <a:r>
              <a:rPr lang="es-EC" dirty="0" smtClean="0"/>
              <a:t>6.2 Hibridación</a:t>
            </a:r>
            <a:endParaRPr lang="es-EC"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94211" name="1 Marcador de contenido"/>
          <p:cNvSpPr>
            <a:spLocks noGrp="1"/>
          </p:cNvSpPr>
          <p:nvPr>
            <p:ph idx="1"/>
          </p:nvPr>
        </p:nvSpPr>
        <p:spPr/>
        <p:txBody>
          <a:bodyPr/>
          <a:lstStyle/>
          <a:p>
            <a:pPr algn="just"/>
            <a:r>
              <a:rPr lang="es-EC" smtClean="0"/>
              <a:t>El cruzamiento es realizado con la finalidad de obtener mejores combinaciones de alelos e incrementar el vigor híbrido (heterosis) en las especies, fundamentados en conceptos clásicos de genética como: poliploidia y transferencias de genes.</a:t>
            </a:r>
          </a:p>
        </p:txBody>
      </p:sp>
      <p:sp>
        <p:nvSpPr>
          <p:cNvPr id="4" name="2 Título"/>
          <p:cNvSpPr>
            <a:spLocks noGrp="1"/>
          </p:cNvSpPr>
          <p:nvPr>
            <p:ph type="title"/>
          </p:nvPr>
        </p:nvSpPr>
        <p:spPr/>
        <p:txBody>
          <a:bodyPr/>
          <a:lstStyle/>
          <a:p>
            <a:pPr>
              <a:defRPr/>
            </a:pPr>
            <a:r>
              <a:rPr lang="es-EC" dirty="0" smtClean="0"/>
              <a:t>6.2 Hibridación </a:t>
            </a:r>
            <a:r>
              <a:rPr lang="es-EC" sz="1000" b="0" dirty="0" smtClean="0">
                <a:effectLst/>
              </a:rPr>
              <a:t>(cont.)</a:t>
            </a:r>
            <a:endParaRPr lang="es-EC" sz="1000" b="0" dirty="0">
              <a:effectLs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10000"/>
          </a:bodyPr>
          <a:lstStyle/>
          <a:p>
            <a:pPr algn="just">
              <a:defRPr/>
            </a:pPr>
            <a:r>
              <a:rPr lang="es-EC" dirty="0" smtClean="0"/>
              <a:t>La aplicación de hibridación en el campo de producción acuícola ha sido la siguiente:</a:t>
            </a:r>
          </a:p>
          <a:p>
            <a:pPr algn="just">
              <a:buFont typeface="Wingdings 3" pitchFamily="18" charset="2"/>
              <a:buNone/>
              <a:defRPr/>
            </a:pPr>
            <a:r>
              <a:rPr lang="es-EC" dirty="0" smtClean="0"/>
              <a:t> </a:t>
            </a:r>
          </a:p>
          <a:p>
            <a:pPr lvl="1" algn="just">
              <a:defRPr/>
            </a:pPr>
            <a:r>
              <a:rPr lang="es-EC" dirty="0" smtClean="0"/>
              <a:t>Producción de machos que eviten los problemas de sobrepoblación y enanismo que se presentan en los cultivos de ambos sexos en tilapia, ocasionados por la precocidad reproductiva de estos peces.</a:t>
            </a:r>
          </a:p>
          <a:p>
            <a:pPr algn="just">
              <a:defRPr/>
            </a:pPr>
            <a:endParaRPr lang="es-EC" dirty="0" smtClean="0"/>
          </a:p>
          <a:p>
            <a:pPr lvl="1" algn="just">
              <a:defRPr/>
            </a:pPr>
            <a:r>
              <a:rPr lang="es-EC" dirty="0" smtClean="0"/>
              <a:t>Incremento del vigor híbrido, con especies que tengan mejores atributos que sus progenitores (longitud, altura, peso, crecimiento, hábitos alimenticios, etc.).</a:t>
            </a:r>
          </a:p>
          <a:p>
            <a:pPr algn="just">
              <a:defRPr/>
            </a:pPr>
            <a:endParaRPr lang="es-EC" dirty="0" smtClean="0"/>
          </a:p>
          <a:p>
            <a:pPr lvl="1" algn="just">
              <a:defRPr/>
            </a:pPr>
            <a:r>
              <a:rPr lang="es-EC" dirty="0" smtClean="0"/>
              <a:t>Coloración externa atractiva de estos peces.</a:t>
            </a:r>
          </a:p>
        </p:txBody>
      </p:sp>
      <p:sp>
        <p:nvSpPr>
          <p:cNvPr id="4" name="2 Título"/>
          <p:cNvSpPr>
            <a:spLocks noGrp="1"/>
          </p:cNvSpPr>
          <p:nvPr>
            <p:ph type="title"/>
          </p:nvPr>
        </p:nvSpPr>
        <p:spPr/>
        <p:txBody>
          <a:bodyPr/>
          <a:lstStyle/>
          <a:p>
            <a:pPr>
              <a:defRPr/>
            </a:pPr>
            <a:r>
              <a:rPr lang="es-EC" dirty="0" smtClean="0"/>
              <a:t>6.2 Hibridación </a:t>
            </a:r>
            <a:r>
              <a:rPr lang="es-EC" sz="1000" b="0" dirty="0" smtClean="0">
                <a:effectLst/>
              </a:rPr>
              <a:t>(cont.)</a:t>
            </a:r>
            <a:endParaRPr lang="es-EC" sz="1000" b="0" dirty="0">
              <a:effectLs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96259" name="1 Marcador de contenido"/>
          <p:cNvSpPr>
            <a:spLocks noGrp="1"/>
          </p:cNvSpPr>
          <p:nvPr>
            <p:ph idx="1"/>
          </p:nvPr>
        </p:nvSpPr>
        <p:spPr/>
        <p:txBody>
          <a:bodyPr/>
          <a:lstStyle/>
          <a:p>
            <a:pPr algn="just"/>
            <a:r>
              <a:rPr lang="es-EC" smtClean="0"/>
              <a:t>Los híbridos de tilapia, en algunos casos, al-canzan longitudes mayores que las de sus padres; éstos tienen la ventaja de aprovechar mejor los alimentos y soportar altas densida-des en los cultivos intensivos. </a:t>
            </a:r>
          </a:p>
          <a:p>
            <a:pPr algn="just">
              <a:buFont typeface="Wingdings 3" pitchFamily="18" charset="2"/>
              <a:buNone/>
            </a:pPr>
            <a:r>
              <a:rPr lang="es-EC" smtClean="0"/>
              <a:t> </a:t>
            </a:r>
          </a:p>
          <a:p>
            <a:pPr algn="just"/>
            <a:r>
              <a:rPr lang="es-EC" smtClean="0"/>
              <a:t>Inicialmente, los trabajos de hibridación en tilapia (Hickiing, 1.960) tuvieron como objeti-vo la producción de híbridos estériles, pero lo que se obtuvo fue híbridos 100% machos.</a:t>
            </a:r>
          </a:p>
        </p:txBody>
      </p:sp>
      <p:sp>
        <p:nvSpPr>
          <p:cNvPr id="4" name="2 Título"/>
          <p:cNvSpPr>
            <a:spLocks noGrp="1"/>
          </p:cNvSpPr>
          <p:nvPr>
            <p:ph type="title"/>
          </p:nvPr>
        </p:nvSpPr>
        <p:spPr/>
        <p:txBody>
          <a:bodyPr/>
          <a:lstStyle/>
          <a:p>
            <a:pPr>
              <a:defRPr/>
            </a:pPr>
            <a:r>
              <a:rPr lang="es-EC" dirty="0" smtClean="0"/>
              <a:t>6.2 Hibridación </a:t>
            </a:r>
            <a:r>
              <a:rPr lang="es-EC" sz="1000" b="0" dirty="0" smtClean="0">
                <a:effectLst/>
              </a:rPr>
              <a:t>(cont.)</a:t>
            </a:r>
            <a:endParaRPr lang="es-EC" sz="1000" b="0" dirty="0">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97283" name="1 Marcador de contenido"/>
          <p:cNvSpPr>
            <a:spLocks noGrp="1"/>
          </p:cNvSpPr>
          <p:nvPr>
            <p:ph idx="1"/>
          </p:nvPr>
        </p:nvSpPr>
        <p:spPr/>
        <p:txBody>
          <a:bodyPr/>
          <a:lstStyle/>
          <a:p>
            <a:pPr algn="just"/>
            <a:r>
              <a:rPr lang="es-EC" smtClean="0"/>
              <a:t>En la obtención de ejemplares machos por hibridación, sólo se ha tenido éxitos emple-ando reproductores homogaméticos como en el caso de:</a:t>
            </a:r>
          </a:p>
          <a:p>
            <a:pPr algn="just">
              <a:buFont typeface="Wingdings 3" pitchFamily="18" charset="2"/>
              <a:buNone/>
            </a:pPr>
            <a:r>
              <a:rPr lang="es-EC" smtClean="0"/>
              <a:t> </a:t>
            </a:r>
          </a:p>
          <a:p>
            <a:pPr lvl="1" algn="just"/>
            <a:r>
              <a:rPr lang="pt-BR" smtClean="0"/>
              <a:t>Hembras homogaméticas (XX): </a:t>
            </a:r>
            <a:r>
              <a:rPr lang="pt-BR" i="1" smtClean="0"/>
              <a:t>O. niloticus </a:t>
            </a:r>
            <a:r>
              <a:rPr lang="pt-BR" smtClean="0"/>
              <a:t>u</a:t>
            </a:r>
            <a:r>
              <a:rPr lang="pt-BR" i="1" smtClean="0"/>
              <a:t> O. mossambicus;</a:t>
            </a:r>
            <a:r>
              <a:rPr lang="pt-BR" smtClean="0"/>
              <a:t> y</a:t>
            </a:r>
            <a:endParaRPr lang="es-EC" smtClean="0"/>
          </a:p>
          <a:p>
            <a:pPr algn="just"/>
            <a:endParaRPr lang="es-EC" smtClean="0"/>
          </a:p>
          <a:p>
            <a:pPr lvl="1" algn="just"/>
            <a:r>
              <a:rPr lang="pt-BR" smtClean="0"/>
              <a:t>Machos homogaméticos (ZZ): </a:t>
            </a:r>
            <a:r>
              <a:rPr lang="pt-BR" i="1" smtClean="0"/>
              <a:t>O. urolepis hornorum </a:t>
            </a:r>
            <a:r>
              <a:rPr lang="pt-BR" smtClean="0"/>
              <a:t>u</a:t>
            </a:r>
            <a:r>
              <a:rPr lang="pt-BR" i="1" smtClean="0"/>
              <a:t> O. aureus </a:t>
            </a:r>
            <a:endParaRPr lang="es-EC" smtClean="0"/>
          </a:p>
        </p:txBody>
      </p:sp>
      <p:sp>
        <p:nvSpPr>
          <p:cNvPr id="4" name="2 Título"/>
          <p:cNvSpPr>
            <a:spLocks noGrp="1"/>
          </p:cNvSpPr>
          <p:nvPr>
            <p:ph type="title"/>
          </p:nvPr>
        </p:nvSpPr>
        <p:spPr/>
        <p:txBody>
          <a:bodyPr/>
          <a:lstStyle/>
          <a:p>
            <a:pPr>
              <a:defRPr/>
            </a:pPr>
            <a:r>
              <a:rPr lang="es-EC" dirty="0" smtClean="0"/>
              <a:t>6.2 Hibridación </a:t>
            </a:r>
            <a:r>
              <a:rPr lang="es-EC" sz="1000" b="0" dirty="0" smtClean="0">
                <a:effectLst/>
              </a:rPr>
              <a:t>(cont.)</a:t>
            </a:r>
            <a:endParaRPr lang="es-EC" sz="1000" b="0"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30723" name="1 Marcador de contenido"/>
          <p:cNvSpPr>
            <a:spLocks noGrp="1"/>
          </p:cNvSpPr>
          <p:nvPr>
            <p:ph idx="1"/>
          </p:nvPr>
        </p:nvSpPr>
        <p:spPr/>
        <p:txBody>
          <a:bodyPr/>
          <a:lstStyle/>
          <a:p>
            <a:pPr algn="just" eaLnBrk="1" hangingPunct="1"/>
            <a:r>
              <a:rPr lang="es-EC" smtClean="0"/>
              <a:t>El objetivo principal de esta presentación es dar a conocer los procesos tecnológicos de reversión química del sexo, mediante el uso de la hormona 17-alfa-metil-testosterona, basados en experiencias adquiridas en el Proyecto de Investigación Piscícola, en la estación experimental " El Chame" de ESPOL.</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1.INTRODUCCIÓN </a:t>
            </a:r>
            <a:r>
              <a:rPr lang="es-EC" sz="1000" b="0" dirty="0" smtClean="0">
                <a:effectLst/>
              </a:rPr>
              <a:t>(continuación)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pt-BR" sz="1400" b="1" dirty="0" smtClean="0"/>
              <a:t>Figura #11.</a:t>
            </a:r>
            <a:r>
              <a:rPr lang="pt-BR" sz="1400" dirty="0" smtClean="0"/>
              <a:t> </a:t>
            </a:r>
            <a:r>
              <a:rPr lang="pt-BR" sz="1400" dirty="0" err="1" smtClean="0"/>
              <a:t>Cuadrado</a:t>
            </a:r>
            <a:r>
              <a:rPr lang="pt-BR" sz="1400" dirty="0" smtClean="0"/>
              <a:t> de </a:t>
            </a:r>
            <a:r>
              <a:rPr lang="pt-BR" sz="1400" dirty="0" err="1" smtClean="0"/>
              <a:t>Punnett</a:t>
            </a:r>
            <a:r>
              <a:rPr lang="pt-BR" sz="1400" dirty="0" smtClean="0"/>
              <a:t> de </a:t>
            </a:r>
            <a:r>
              <a:rPr lang="pt-BR" sz="1400" dirty="0" err="1" smtClean="0"/>
              <a:t>cruzamiento</a:t>
            </a:r>
            <a:r>
              <a:rPr lang="pt-BR" sz="1400" dirty="0" smtClean="0"/>
              <a:t> homogamético entre </a:t>
            </a:r>
            <a:r>
              <a:rPr lang="pt-BR" sz="1400" i="1" dirty="0" smtClean="0"/>
              <a:t>O. </a:t>
            </a:r>
            <a:r>
              <a:rPr lang="pt-BR" sz="1400" i="1" dirty="0" err="1" smtClean="0"/>
              <a:t>mossambicus</a:t>
            </a:r>
            <a:r>
              <a:rPr lang="pt-BR" sz="1400" dirty="0" smtClean="0"/>
              <a:t> (XX) u </a:t>
            </a:r>
            <a:r>
              <a:rPr lang="pt-BR" sz="1400" i="1" dirty="0" smtClean="0"/>
              <a:t>O. </a:t>
            </a:r>
            <a:r>
              <a:rPr lang="pt-BR" sz="1400" i="1" dirty="0" err="1" smtClean="0"/>
              <a:t>urolepis</a:t>
            </a:r>
            <a:r>
              <a:rPr lang="pt-BR" sz="1400" i="1" dirty="0" smtClean="0"/>
              <a:t> </a:t>
            </a:r>
            <a:r>
              <a:rPr lang="pt-BR" sz="1400" i="1" dirty="0" err="1" smtClean="0"/>
              <a:t>hornorum</a:t>
            </a:r>
            <a:r>
              <a:rPr lang="pt-BR" sz="1400" dirty="0" smtClean="0"/>
              <a:t> (ZZ). Resultando </a:t>
            </a:r>
            <a:r>
              <a:rPr lang="pt-BR" sz="1400" dirty="0" err="1" smtClean="0"/>
              <a:t>un</a:t>
            </a:r>
            <a:r>
              <a:rPr lang="pt-BR" sz="1400" dirty="0" smtClean="0"/>
              <a:t> 100% de machos XZ.</a:t>
            </a:r>
            <a:endParaRPr lang="es-EC" sz="1400" dirty="0"/>
          </a:p>
        </p:txBody>
      </p:sp>
      <p:pic>
        <p:nvPicPr>
          <p:cNvPr id="106498" name="Picture 2"/>
          <p:cNvPicPr>
            <a:picLocks noChangeAspect="1" noChangeArrowheads="1"/>
          </p:cNvPicPr>
          <p:nvPr/>
        </p:nvPicPr>
        <p:blipFill>
          <a:blip r:embed="rId2"/>
          <a:srcRect l="34375" t="45833" r="32813" b="28125"/>
          <a:stretch>
            <a:fillRect/>
          </a:stretch>
        </p:blipFill>
        <p:spPr bwMode="auto">
          <a:xfrm>
            <a:off x="2362200" y="1676400"/>
            <a:ext cx="4915812" cy="2926080"/>
          </a:xfrm>
          <a:prstGeom prst="rect">
            <a:avLst/>
          </a:prstGeom>
          <a:noFill/>
          <a:ln w="9525">
            <a:noFill/>
            <a:miter lim="800000"/>
            <a:headEnd/>
            <a:tailEnd/>
          </a:ln>
          <a:effectLst/>
          <a:scene3d>
            <a:camera prst="orthographicFront"/>
            <a:lightRig rig="threePt" dir="t"/>
          </a:scene3d>
          <a:sp3d>
            <a:bevelT w="165100" prst="coolSlant"/>
          </a:sp3d>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a:bodyPr>
          <a:lstStyle/>
          <a:p>
            <a:pPr algn="just">
              <a:defRPr/>
            </a:pPr>
            <a:r>
              <a:rPr lang="es-ES" dirty="0" smtClean="0"/>
              <a:t>En los cruces híbridos entre líneas puras de </a:t>
            </a:r>
            <a:r>
              <a:rPr lang="es-ES" i="1" dirty="0" smtClean="0"/>
              <a:t>O. </a:t>
            </a:r>
            <a:r>
              <a:rPr lang="es-ES" i="1" dirty="0" err="1" smtClean="0"/>
              <a:t>aureus</a:t>
            </a:r>
            <a:r>
              <a:rPr lang="es-ES" dirty="0" smtClean="0"/>
              <a:t> macho (Z</a:t>
            </a:r>
            <a:r>
              <a:rPr lang="es-EC" dirty="0" smtClean="0"/>
              <a:t>Z) con </a:t>
            </a:r>
            <a:r>
              <a:rPr lang="es-EC" i="1" dirty="0" smtClean="0"/>
              <a:t>O. </a:t>
            </a:r>
            <a:r>
              <a:rPr lang="es-EC" i="1" dirty="0" err="1" smtClean="0"/>
              <a:t>nilotius</a:t>
            </a:r>
            <a:r>
              <a:rPr lang="es-EC" dirty="0" smtClean="0"/>
              <a:t> hembra, debido a la influencia </a:t>
            </a:r>
            <a:r>
              <a:rPr lang="es-EC" dirty="0" err="1" smtClean="0"/>
              <a:t>autosómica</a:t>
            </a:r>
            <a:r>
              <a:rPr lang="es-EC" dirty="0" smtClean="0"/>
              <a:t>, normalmente se obtiene máximo un 80-95% de machos.</a:t>
            </a:r>
          </a:p>
          <a:p>
            <a:pPr algn="just">
              <a:buFont typeface="Wingdings 3" pitchFamily="18" charset="2"/>
              <a:buNone/>
              <a:defRPr/>
            </a:pPr>
            <a:r>
              <a:rPr lang="es-EC" dirty="0" smtClean="0"/>
              <a:t> </a:t>
            </a:r>
          </a:p>
          <a:p>
            <a:pPr algn="just">
              <a:defRPr/>
            </a:pPr>
            <a:r>
              <a:rPr lang="es-EC" dirty="0" smtClean="0"/>
              <a:t>Los cruces </a:t>
            </a:r>
            <a:r>
              <a:rPr lang="es-EC" dirty="0" err="1" smtClean="0"/>
              <a:t>heterogaméticos</a:t>
            </a:r>
            <a:r>
              <a:rPr lang="es-EC" dirty="0" smtClean="0"/>
              <a:t> nunca producen generaciones 100% de machos (Hembra WX y machos WY; ZX y ZY). El factor Z que determina machos, tiene más influencia sobre el sexo que el factor X que determina hembras (Castillo, L., 2.006).</a:t>
            </a:r>
          </a:p>
        </p:txBody>
      </p:sp>
      <p:sp>
        <p:nvSpPr>
          <p:cNvPr id="4" name="2 Título"/>
          <p:cNvSpPr>
            <a:spLocks noGrp="1"/>
          </p:cNvSpPr>
          <p:nvPr>
            <p:ph type="title"/>
          </p:nvPr>
        </p:nvSpPr>
        <p:spPr/>
        <p:txBody>
          <a:bodyPr/>
          <a:lstStyle/>
          <a:p>
            <a:pPr>
              <a:defRPr/>
            </a:pPr>
            <a:r>
              <a:rPr lang="es-EC" dirty="0" smtClean="0"/>
              <a:t>6.2 Hibridación </a:t>
            </a:r>
            <a:r>
              <a:rPr lang="es-EC" sz="1000" b="0" dirty="0" smtClean="0">
                <a:effectLst/>
              </a:rPr>
              <a:t>(cont.)</a:t>
            </a:r>
            <a:endParaRPr lang="es-EC" sz="1000" b="0" dirty="0">
              <a:effectLs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a:bodyPr>
          <a:lstStyle/>
          <a:p>
            <a:pPr algn="just">
              <a:defRPr/>
            </a:pPr>
            <a:r>
              <a:rPr lang="es-EC" dirty="0" smtClean="0"/>
              <a:t>La condición básica, para la producción del 100% de alevines machos de tilapia, radica en que sus formas originales (progenitores) sean genética-mente puras. Establecido este requerimiento, se obtiene con certeza híbridos machos en un 100% (Morales, 1.991).</a:t>
            </a:r>
          </a:p>
          <a:p>
            <a:pPr algn="just">
              <a:buFont typeface="Wingdings 3" pitchFamily="18" charset="2"/>
              <a:buNone/>
              <a:defRPr/>
            </a:pPr>
            <a:endParaRPr lang="es-EC" dirty="0" smtClean="0"/>
          </a:p>
          <a:p>
            <a:pPr algn="just">
              <a:defRPr/>
            </a:pPr>
            <a:r>
              <a:rPr lang="es-EC" dirty="0" smtClean="0"/>
              <a:t>En el campo productivo de tilapia, múltiples son los trabajos sobre cruzamiento que se han </a:t>
            </a:r>
            <a:r>
              <a:rPr lang="es-EC" dirty="0" err="1" smtClean="0"/>
              <a:t>reali-zado</a:t>
            </a:r>
            <a:r>
              <a:rPr lang="es-EC" dirty="0" smtClean="0"/>
              <a:t> para alevines machos (Tabla #3).</a:t>
            </a:r>
          </a:p>
        </p:txBody>
      </p:sp>
      <p:sp>
        <p:nvSpPr>
          <p:cNvPr id="4" name="2 Título"/>
          <p:cNvSpPr>
            <a:spLocks noGrp="1"/>
          </p:cNvSpPr>
          <p:nvPr>
            <p:ph type="title"/>
          </p:nvPr>
        </p:nvSpPr>
        <p:spPr/>
        <p:txBody>
          <a:bodyPr/>
          <a:lstStyle/>
          <a:p>
            <a:pPr>
              <a:defRPr/>
            </a:pPr>
            <a:r>
              <a:rPr lang="es-EC" dirty="0" smtClean="0"/>
              <a:t>6.2 Hibridación </a:t>
            </a:r>
            <a:r>
              <a:rPr lang="es-EC" sz="1000" b="0" dirty="0" smtClean="0">
                <a:effectLst/>
              </a:rPr>
              <a:t>(cont.)</a:t>
            </a:r>
            <a:endParaRPr lang="es-EC" sz="1000" b="0" dirty="0">
              <a:effectLs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texto"/>
          <p:cNvSpPr>
            <a:spLocks noGrp="1"/>
          </p:cNvSpPr>
          <p:nvPr>
            <p:ph type="body" sz="half" idx="2"/>
          </p:nvPr>
        </p:nvSpPr>
        <p:spPr>
          <a:xfrm>
            <a:off x="1141413" y="5443538"/>
            <a:ext cx="7162800" cy="647700"/>
          </a:xfrm>
        </p:spPr>
        <p:txBody>
          <a:bodyPr/>
          <a:lstStyle/>
          <a:p>
            <a:pPr marR="0"/>
            <a:r>
              <a:rPr lang="es-EC" b="1" smtClean="0"/>
              <a:t>Fuente:</a:t>
            </a:r>
            <a:r>
              <a:rPr lang="es-EC" smtClean="0"/>
              <a:t> Armando Morales (CIB) 1.991y Castillo, L., 1.994.</a:t>
            </a:r>
          </a:p>
        </p:txBody>
      </p:sp>
      <p:sp>
        <p:nvSpPr>
          <p:cNvPr id="4" name="3 Título"/>
          <p:cNvSpPr>
            <a:spLocks noGrp="1"/>
          </p:cNvSpPr>
          <p:nvPr>
            <p:ph type="title"/>
          </p:nvPr>
        </p:nvSpPr>
        <p:spPr/>
        <p:txBody>
          <a:bodyPr/>
          <a:lstStyle/>
          <a:p>
            <a:pPr>
              <a:defRPr/>
            </a:pPr>
            <a:r>
              <a:rPr lang="es-EC" b="1" dirty="0" smtClean="0"/>
              <a:t>Tabla #3.</a:t>
            </a:r>
            <a:r>
              <a:rPr lang="es-EC" dirty="0" smtClean="0"/>
              <a:t> Hibridación de Tilapia.</a:t>
            </a:r>
            <a:endParaRPr lang="es-EC" dirty="0"/>
          </a:p>
        </p:txBody>
      </p:sp>
      <p:pic>
        <p:nvPicPr>
          <p:cNvPr id="101380" name="Picture 1"/>
          <p:cNvPicPr>
            <a:picLocks noChangeAspect="1" noChangeArrowheads="1"/>
          </p:cNvPicPr>
          <p:nvPr/>
        </p:nvPicPr>
        <p:blipFill>
          <a:blip r:embed="rId2"/>
          <a:srcRect l="22656" t="34375" r="21875" b="28125"/>
          <a:stretch>
            <a:fillRect/>
          </a:stretch>
        </p:blipFill>
        <p:spPr bwMode="auto">
          <a:xfrm>
            <a:off x="1143000" y="1219200"/>
            <a:ext cx="6816725" cy="3455988"/>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10000"/>
          </a:bodyPr>
          <a:lstStyle/>
          <a:p>
            <a:pPr algn="just">
              <a:defRPr/>
            </a:pPr>
            <a:r>
              <a:rPr lang="es-EC" dirty="0" smtClean="0"/>
              <a:t>Es otra técnica aplicada para la producción de postlarvas macho en tilapia, bajo el suministro de un andrógeno durante el corto lapso que dura la inestabilidad sexual en tilapias. Con el uso de complejos hormonales se puede revertir, casi en su totalidad, la población a machos (&gt;95%).</a:t>
            </a:r>
          </a:p>
          <a:p>
            <a:pPr algn="just">
              <a:defRPr/>
            </a:pPr>
            <a:endParaRPr lang="es-EC" dirty="0" smtClean="0"/>
          </a:p>
          <a:p>
            <a:pPr algn="just">
              <a:defRPr/>
            </a:pPr>
            <a:r>
              <a:rPr lang="es-EC" dirty="0" smtClean="0"/>
              <a:t>En la etapa inicial, la tecnología experimentó muchos métodos, tales como: inmersión de postlarvas en solución hormonal (</a:t>
            </a:r>
            <a:r>
              <a:rPr lang="es-EC" dirty="0" err="1" smtClean="0"/>
              <a:t>Eckstein</a:t>
            </a:r>
            <a:r>
              <a:rPr lang="es-EC" dirty="0" smtClean="0"/>
              <a:t> y </a:t>
            </a:r>
            <a:r>
              <a:rPr lang="es-EC" dirty="0" err="1" smtClean="0"/>
              <a:t>Spira</a:t>
            </a:r>
            <a:r>
              <a:rPr lang="es-EC" dirty="0" smtClean="0"/>
              <a:t>, 1.965); o, aplicación de inyecciones con solución hormonal (</a:t>
            </a:r>
            <a:r>
              <a:rPr lang="es-EC" dirty="0" err="1" smtClean="0"/>
              <a:t>Hepher</a:t>
            </a:r>
            <a:r>
              <a:rPr lang="es-EC" dirty="0" smtClean="0"/>
              <a:t> and </a:t>
            </a:r>
            <a:r>
              <a:rPr lang="es-EC" dirty="0" err="1" smtClean="0"/>
              <a:t>Pruginin</a:t>
            </a:r>
            <a:r>
              <a:rPr lang="es-EC" dirty="0" smtClean="0"/>
              <a:t>, 1.985).</a:t>
            </a:r>
          </a:p>
        </p:txBody>
      </p:sp>
      <p:sp>
        <p:nvSpPr>
          <p:cNvPr id="3" name="2 Título"/>
          <p:cNvSpPr>
            <a:spLocks noGrp="1"/>
          </p:cNvSpPr>
          <p:nvPr>
            <p:ph type="title"/>
          </p:nvPr>
        </p:nvSpPr>
        <p:spPr/>
        <p:txBody>
          <a:bodyPr/>
          <a:lstStyle/>
          <a:p>
            <a:pPr>
              <a:defRPr/>
            </a:pPr>
            <a:r>
              <a:rPr lang="es-EC" sz="3600" dirty="0" smtClean="0"/>
              <a:t>6.3 Reversión química del sexo</a:t>
            </a:r>
            <a:endParaRPr lang="es-EC" sz="36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77500" lnSpcReduction="20000"/>
          </a:bodyPr>
          <a:lstStyle/>
          <a:p>
            <a:pPr algn="just">
              <a:defRPr/>
            </a:pPr>
            <a:r>
              <a:rPr lang="es-EC" dirty="0" smtClean="0"/>
              <a:t>El método más eficaz es suministrar oralmente el complejo hormonal, que es fijado en  una dieta con los </a:t>
            </a:r>
            <a:r>
              <a:rPr lang="es-EC" dirty="0" err="1" smtClean="0"/>
              <a:t>requerimien</a:t>
            </a:r>
            <a:r>
              <a:rPr lang="es-EC" dirty="0" smtClean="0"/>
              <a:t>-tos alimenticios que necesitan las postlarvas (Guerrero, 1.975). Este complejo es suministrado antes que los </a:t>
            </a:r>
            <a:r>
              <a:rPr lang="es-EC" dirty="0" err="1" smtClean="0"/>
              <a:t>teji</a:t>
            </a:r>
            <a:r>
              <a:rPr lang="es-EC" dirty="0" smtClean="0"/>
              <a:t>-dos de las gónadas se diferencien en testículo u ovario. Después de 28 días de tratamiento, todos o casi todos los peces (&gt;95%) han sido químicamente reversados a </a:t>
            </a:r>
            <a:r>
              <a:rPr lang="es-EC" dirty="0" err="1" smtClean="0"/>
              <a:t>ma-chos</a:t>
            </a:r>
            <a:r>
              <a:rPr lang="es-EC" dirty="0" smtClean="0"/>
              <a:t>.</a:t>
            </a:r>
          </a:p>
          <a:p>
            <a:pPr algn="just">
              <a:defRPr/>
            </a:pPr>
            <a:endParaRPr lang="es-EC" dirty="0" smtClean="0"/>
          </a:p>
          <a:p>
            <a:pPr algn="just">
              <a:defRPr/>
            </a:pPr>
            <a:r>
              <a:rPr lang="es-EC" dirty="0" smtClean="0"/>
              <a:t>La metodología que a continuación se detalla, es un pro-ceso tecnológico que se emplea con éxito en los centros de producción de Espol; y ha servido de soporte técnico dentro del marco productivo de postlarvas </a:t>
            </a:r>
            <a:r>
              <a:rPr lang="es-EC" dirty="0" err="1" smtClean="0"/>
              <a:t>monosexo</a:t>
            </a:r>
            <a:r>
              <a:rPr lang="es-EC" dirty="0" smtClean="0"/>
              <a:t> en Ecuador; así mismo, éste ha sido un marco referencial en la producción de alevines </a:t>
            </a:r>
            <a:r>
              <a:rPr lang="es-EC" dirty="0" err="1" smtClean="0"/>
              <a:t>monosexo</a:t>
            </a:r>
            <a:r>
              <a:rPr lang="es-EC" dirty="0" smtClean="0"/>
              <a:t> en importantes </a:t>
            </a:r>
            <a:r>
              <a:rPr lang="es-EC" dirty="0" err="1" smtClean="0"/>
              <a:t>cen-tros</a:t>
            </a:r>
            <a:r>
              <a:rPr lang="es-EC" dirty="0" smtClean="0"/>
              <a:t> de producción internacional.</a:t>
            </a:r>
          </a:p>
        </p:txBody>
      </p:sp>
      <p:sp>
        <p:nvSpPr>
          <p:cNvPr id="4" name="2 Título"/>
          <p:cNvSpPr>
            <a:spLocks noGrp="1"/>
          </p:cNvSpPr>
          <p:nvPr>
            <p:ph type="title"/>
          </p:nvPr>
        </p:nvSpPr>
        <p:spPr/>
        <p:txBody>
          <a:bodyPr/>
          <a:lstStyle/>
          <a:p>
            <a:pPr>
              <a:defRPr/>
            </a:pPr>
            <a:r>
              <a:rPr lang="es-EC" sz="3600" dirty="0" smtClean="0"/>
              <a:t>6.3 Reversión química del sexo </a:t>
            </a:r>
            <a:r>
              <a:rPr lang="es-EC" sz="1100" b="0" dirty="0" smtClean="0">
                <a:effectLst/>
              </a:rPr>
              <a:t>(cont.)</a:t>
            </a:r>
            <a:endParaRPr lang="es-EC" sz="1100" b="0" dirty="0">
              <a:effectLs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10000"/>
          </a:bodyPr>
          <a:lstStyle/>
          <a:p>
            <a:pPr algn="just">
              <a:defRPr/>
            </a:pPr>
            <a:r>
              <a:rPr lang="es-EC" dirty="0" smtClean="0"/>
              <a:t>Las piscinas empleadas durante la etapa </a:t>
            </a:r>
            <a:r>
              <a:rPr lang="es-EC" dirty="0" err="1" smtClean="0"/>
              <a:t>repro</a:t>
            </a:r>
            <a:r>
              <a:rPr lang="es-EC" dirty="0" smtClean="0"/>
              <a:t>-ductiva presentan superficies que varían de 0.01 a 1 hectárea, con una profundidad media de 1m. Es necesario un buen suministro de agua; el fon-do del estanque debe presentar una buena </a:t>
            </a:r>
            <a:r>
              <a:rPr lang="es-EC" dirty="0" err="1" smtClean="0"/>
              <a:t>pen</a:t>
            </a:r>
            <a:r>
              <a:rPr lang="es-EC" dirty="0" smtClean="0"/>
              <a:t>-diente (1-2%) para una eliminación completa y rápida del nivel de agua en la piscina; la caja de pesca debe ser construida preferentemente de cemento, y debe facilitar la captura de las post-larvas y evitar la erosión en la piscina, la cual debe tener un punto para evacuar y controlar el nivel de la columna del agua (Figura #12).</a:t>
            </a:r>
          </a:p>
        </p:txBody>
      </p:sp>
      <p:sp>
        <p:nvSpPr>
          <p:cNvPr id="3" name="2 Título"/>
          <p:cNvSpPr>
            <a:spLocks noGrp="1"/>
          </p:cNvSpPr>
          <p:nvPr>
            <p:ph type="title"/>
          </p:nvPr>
        </p:nvSpPr>
        <p:spPr/>
        <p:txBody>
          <a:bodyPr>
            <a:normAutofit fontScale="90000"/>
          </a:bodyPr>
          <a:lstStyle/>
          <a:p>
            <a:pPr>
              <a:defRPr/>
            </a:pPr>
            <a:r>
              <a:rPr lang="es-EC" dirty="0" smtClean="0"/>
              <a:t>6.3.1 Estanque para reproducción</a:t>
            </a:r>
            <a:endParaRPr lang="es-EC"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lstStyle/>
          <a:p>
            <a:pPr>
              <a:defRPr/>
            </a:pPr>
            <a:r>
              <a:rPr lang="es-EC" b="1" dirty="0" smtClean="0"/>
              <a:t>Figura #12. Estanque de Reproducción.</a:t>
            </a:r>
            <a:endParaRPr lang="es-EC" dirty="0"/>
          </a:p>
        </p:txBody>
      </p:sp>
      <p:pic>
        <p:nvPicPr>
          <p:cNvPr id="105476" name="4 Imagen"/>
          <p:cNvPicPr>
            <a:picLocks noChangeAspect="1"/>
          </p:cNvPicPr>
          <p:nvPr/>
        </p:nvPicPr>
        <p:blipFill>
          <a:blip r:embed="rId2"/>
          <a:srcRect l="5241" t="30363" r="14653" b="21309"/>
          <a:stretch>
            <a:fillRect/>
          </a:stretch>
        </p:blipFill>
        <p:spPr bwMode="auto">
          <a:xfrm>
            <a:off x="533400" y="609600"/>
            <a:ext cx="7813675" cy="3535363"/>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20000"/>
          </a:bodyPr>
          <a:lstStyle/>
          <a:p>
            <a:pPr algn="just">
              <a:defRPr/>
            </a:pPr>
            <a:r>
              <a:rPr lang="es-EC" dirty="0" smtClean="0"/>
              <a:t>Para iniciar un ciclo de reproducción, es necesario preparar el estanque tomando en consideración el respeto a ciertas normas, las cuales repercutirán con éxito en las posteriores actividades.</a:t>
            </a:r>
          </a:p>
          <a:p>
            <a:pPr algn="just">
              <a:defRPr/>
            </a:pPr>
            <a:endParaRPr lang="es-EC" dirty="0" smtClean="0"/>
          </a:p>
          <a:p>
            <a:pPr lvl="1" algn="just">
              <a:defRPr/>
            </a:pPr>
            <a:r>
              <a:rPr lang="es-EC" b="1" dirty="0" smtClean="0"/>
              <a:t>a) Desbroce de vegetación</a:t>
            </a:r>
            <a:endParaRPr lang="es-EC" dirty="0" smtClean="0"/>
          </a:p>
          <a:p>
            <a:pPr algn="just">
              <a:defRPr/>
            </a:pPr>
            <a:endParaRPr lang="es-EC" dirty="0" smtClean="0"/>
          </a:p>
          <a:p>
            <a:pPr lvl="1" algn="just">
              <a:defRPr/>
            </a:pPr>
            <a:r>
              <a:rPr lang="es-EC" dirty="0" smtClean="0"/>
              <a:t>La abundante vegetación dificulta el movimiento de peces, limita la producción primaria, deteriora la calidad del agua en el estanque, reduce los espacios; además, las plantas acuáticas son excelente refugio para organismos indeseables para el cultivo. El desbroce en el fondo del estanque facilita las faenas de captura de postlarvas.</a:t>
            </a:r>
          </a:p>
        </p:txBody>
      </p:sp>
      <p:sp>
        <p:nvSpPr>
          <p:cNvPr id="3" name="2 Título"/>
          <p:cNvSpPr>
            <a:spLocks noGrp="1"/>
          </p:cNvSpPr>
          <p:nvPr>
            <p:ph type="title"/>
          </p:nvPr>
        </p:nvSpPr>
        <p:spPr/>
        <p:txBody>
          <a:bodyPr/>
          <a:lstStyle/>
          <a:p>
            <a:pPr>
              <a:defRPr/>
            </a:pPr>
            <a:r>
              <a:rPr lang="es-EC" dirty="0" smtClean="0"/>
              <a:t>6.3.2 Preparación de estanque</a:t>
            </a:r>
            <a:endParaRPr lang="es-EC"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77500" lnSpcReduction="20000"/>
          </a:bodyPr>
          <a:lstStyle/>
          <a:p>
            <a:pPr lvl="1" algn="just">
              <a:defRPr/>
            </a:pPr>
            <a:r>
              <a:rPr lang="es-EC" b="1" dirty="0" smtClean="0"/>
              <a:t>b) Eliminación de peces e invertebrados depredadores</a:t>
            </a:r>
            <a:endParaRPr lang="es-EC" dirty="0" smtClean="0"/>
          </a:p>
          <a:p>
            <a:pPr lvl="1" algn="just">
              <a:defRPr/>
            </a:pPr>
            <a:r>
              <a:rPr lang="es-EC" dirty="0" smtClean="0"/>
              <a:t>Los peces e insectos acuáticos depredadores pueden causar pérdidas considerables si no se toman medidas pertinentes, especialmente durante los primeros estadios </a:t>
            </a:r>
            <a:r>
              <a:rPr lang="es-EC" dirty="0" err="1" smtClean="0"/>
              <a:t>postlarvales</a:t>
            </a:r>
            <a:r>
              <a:rPr lang="es-EC" dirty="0" smtClean="0"/>
              <a:t>. Es necesario que el lecho del estanque, los nidos y la caja de pesca sean depurados de organismos extraños al cultivo. El cloro granulado (hipoclorito de calcio), en dosis de 10 a 20g por m</a:t>
            </a:r>
            <a:r>
              <a:rPr lang="es-EC" baseline="30000" dirty="0" smtClean="0"/>
              <a:t>3</a:t>
            </a:r>
            <a:r>
              <a:rPr lang="es-EC" dirty="0" smtClean="0"/>
              <a:t> (</a:t>
            </a:r>
            <a:r>
              <a:rPr lang="es-EC" dirty="0" err="1" smtClean="0"/>
              <a:t>Popma</a:t>
            </a:r>
            <a:r>
              <a:rPr lang="es-EC" dirty="0" smtClean="0"/>
              <a:t> and Green, 1.990) y aplicado uniformemente sobre la superficie del estanque, combate efectivamente los organismos no deseados.</a:t>
            </a:r>
          </a:p>
          <a:p>
            <a:pPr algn="just">
              <a:defRPr/>
            </a:pPr>
            <a:endParaRPr lang="es-EC" dirty="0" smtClean="0"/>
          </a:p>
          <a:p>
            <a:pPr lvl="1" algn="just">
              <a:defRPr/>
            </a:pPr>
            <a:r>
              <a:rPr lang="es-EC" b="1" dirty="0" smtClean="0"/>
              <a:t>c) Colocación del arte de pesca para la captura de reproductores</a:t>
            </a:r>
            <a:endParaRPr lang="es-EC" dirty="0" smtClean="0"/>
          </a:p>
          <a:p>
            <a:pPr lvl="1" algn="just">
              <a:defRPr/>
            </a:pPr>
            <a:r>
              <a:rPr lang="es-EC" dirty="0" smtClean="0"/>
              <a:t>Para capturar los reproductores se coloca en la caja de pesca una red con luz de malla de 3cm de diámetro, la misma que es extendida sobre toda la superficie de la caja antes de elevar el nivel del agua en el estanque (Figura #13). La malla facilitará la captura de los reproductores al final del proceso de reproducción.</a:t>
            </a:r>
          </a:p>
        </p:txBody>
      </p:sp>
      <p:sp>
        <p:nvSpPr>
          <p:cNvPr id="4" name="2 Título"/>
          <p:cNvSpPr>
            <a:spLocks noGrp="1"/>
          </p:cNvSpPr>
          <p:nvPr>
            <p:ph type="title"/>
          </p:nvPr>
        </p:nvSpPr>
        <p:spPr/>
        <p:txBody>
          <a:bodyPr/>
          <a:lstStyle/>
          <a:p>
            <a:pPr>
              <a:defRPr/>
            </a:pPr>
            <a:r>
              <a:rPr lang="es-EC" dirty="0" smtClean="0"/>
              <a:t>6.3.2 Preparación de estanque</a:t>
            </a:r>
            <a:endParaRPr lang="es-EC"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tilapia4sg.jpg"/>
          <p:cNvPicPr>
            <a:picLocks noChangeAspect="1" noChangeArrowheads="1"/>
          </p:cNvPicPr>
          <p:nvPr/>
        </p:nvPicPr>
        <p:blipFill>
          <a:blip r:embed="rId2">
            <a:lum bright="70000" contrast="-70000"/>
          </a:blip>
          <a:srcRect/>
          <a:stretch>
            <a:fillRect/>
          </a:stretch>
        </p:blipFill>
        <p:spPr bwMode="auto">
          <a:xfrm flipV="1">
            <a:off x="1219200" y="1066800"/>
            <a:ext cx="6881813" cy="5065439"/>
          </a:xfrm>
          <a:prstGeom prst="ellipse">
            <a:avLst/>
          </a:prstGeom>
          <a:ln>
            <a:noFill/>
          </a:ln>
          <a:effectLst>
            <a:softEdge rad="112500"/>
          </a:effectLst>
        </p:spPr>
      </p:pic>
      <p:sp>
        <p:nvSpPr>
          <p:cNvPr id="31747" name="1 Marcador de contenido"/>
          <p:cNvSpPr>
            <a:spLocks noGrp="1"/>
          </p:cNvSpPr>
          <p:nvPr>
            <p:ph idx="1"/>
          </p:nvPr>
        </p:nvSpPr>
        <p:spPr/>
        <p:txBody>
          <a:bodyPr/>
          <a:lstStyle/>
          <a:p>
            <a:pPr algn="just" eaLnBrk="1" hangingPunct="1"/>
            <a:r>
              <a:rPr lang="es-EC" smtClean="0"/>
              <a:t>Los miembros de los peces denominados tilapias son peces originarios del África y Palestina, pertenecen a la familia Cichlidae, esta familia es de distribución antropogénica, se los encuentra en: África, América y Asia; son peces principalmente de agua dulce e incluye unas 1.200 especies (Sweeney, 1.997).</a:t>
            </a:r>
          </a:p>
        </p:txBody>
      </p:sp>
      <p:sp>
        <p:nvSpPr>
          <p:cNvPr id="3" name="2 Título"/>
          <p:cNvSpPr>
            <a:spLocks noGrp="1"/>
          </p:cNvSpPr>
          <p:nvPr>
            <p:ph type="title"/>
          </p:nvPr>
        </p:nvSpPr>
        <p:spPr/>
        <p:txBody>
          <a:bodyPr>
            <a:normAutofit fontScale="90000"/>
          </a:bodyPr>
          <a:lstStyle/>
          <a:p>
            <a:pPr eaLnBrk="1" fontAlgn="auto" hangingPunct="1">
              <a:spcAft>
                <a:spcPts val="0"/>
              </a:spcAft>
              <a:defRPr/>
            </a:pPr>
            <a:r>
              <a:rPr lang="es-EC" dirty="0" smtClean="0"/>
              <a:t>1.1 Cultivo de tilapia en Ecuador</a:t>
            </a:r>
            <a:endParaRPr lang="es-EC"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2400" b="1" dirty="0" smtClean="0"/>
              <a:t>Figura #13.</a:t>
            </a:r>
            <a:r>
              <a:rPr lang="es-EC" sz="2400" dirty="0" smtClean="0"/>
              <a:t> Estanque para Reproducción con el Arte de Pesca (vista superior).</a:t>
            </a:r>
            <a:endParaRPr lang="es-EC" sz="2400" dirty="0"/>
          </a:p>
        </p:txBody>
      </p:sp>
      <p:sp>
        <p:nvSpPr>
          <p:cNvPr id="71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7170" name="Object 1"/>
          <p:cNvGraphicFramePr>
            <a:graphicFrameLocks noChangeAspect="1"/>
          </p:cNvGraphicFramePr>
          <p:nvPr/>
        </p:nvGraphicFramePr>
        <p:xfrm>
          <a:off x="2209800" y="533400"/>
          <a:ext cx="4652963" cy="4113213"/>
        </p:xfrm>
        <a:graphic>
          <a:graphicData uri="http://schemas.openxmlformats.org/presentationml/2006/ole">
            <p:oleObj spid="_x0000_s7170" name="AutoCAD Drawing" r:id="rId3" imgW="8905875" imgH="3933825" progId="AutoCAD.Drawing.16">
              <p:embed/>
            </p:oleObj>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108547" name="1 Marcador de contenido"/>
          <p:cNvSpPr>
            <a:spLocks noGrp="1"/>
          </p:cNvSpPr>
          <p:nvPr>
            <p:ph idx="1"/>
          </p:nvPr>
        </p:nvSpPr>
        <p:spPr/>
        <p:txBody>
          <a:bodyPr/>
          <a:lstStyle/>
          <a:p>
            <a:pPr lvl="1" algn="just"/>
            <a:r>
              <a:rPr lang="es-EC" b="1" smtClean="0"/>
              <a:t>d) Nivel del agua en el estanque</a:t>
            </a:r>
            <a:endParaRPr lang="es-EC" smtClean="0"/>
          </a:p>
          <a:p>
            <a:pPr lvl="1" algn="just"/>
            <a:r>
              <a:rPr lang="es-EC" smtClean="0"/>
              <a:t>Luego de preparar el estanque, se eleva el nivel del agua en la piscina, para efecto colocamos en la entrada del agua filtros con diámetro de 1,4mm para evitar así el ingreso de depredadores y organismos extraños al cultivo. Para el ciclo reproductivo, es necesario elevar el nivel del agua en el estanque entre 60-70cm (Figura #14).</a:t>
            </a:r>
          </a:p>
          <a:p>
            <a:endParaRPr lang="es-EC" smtClean="0"/>
          </a:p>
        </p:txBody>
      </p:sp>
      <p:sp>
        <p:nvSpPr>
          <p:cNvPr id="4" name="2 Título"/>
          <p:cNvSpPr>
            <a:spLocks noGrp="1"/>
          </p:cNvSpPr>
          <p:nvPr>
            <p:ph type="title"/>
          </p:nvPr>
        </p:nvSpPr>
        <p:spPr/>
        <p:txBody>
          <a:bodyPr/>
          <a:lstStyle/>
          <a:p>
            <a:pPr>
              <a:defRPr/>
            </a:pPr>
            <a:r>
              <a:rPr lang="es-EC" dirty="0" smtClean="0"/>
              <a:t>6.3.2 Preparación de estanque</a:t>
            </a:r>
            <a:endParaRPr lang="es-EC"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1 Marcador de texto"/>
          <p:cNvSpPr>
            <a:spLocks noGrp="1"/>
          </p:cNvSpPr>
          <p:nvPr>
            <p:ph type="body" sz="half" idx="2"/>
          </p:nvPr>
        </p:nvSpPr>
        <p:spPr>
          <a:xfrm>
            <a:off x="1141413" y="5443538"/>
            <a:ext cx="7162800" cy="647700"/>
          </a:xfrm>
        </p:spPr>
        <p:txBody>
          <a:bodyPr/>
          <a:lstStyle/>
          <a:p>
            <a:pPr marR="0"/>
            <a:endParaRPr lang="es-ES" smtClean="0"/>
          </a:p>
        </p:txBody>
      </p:sp>
      <p:sp>
        <p:nvSpPr>
          <p:cNvPr id="4" name="3 Título"/>
          <p:cNvSpPr>
            <a:spLocks noGrp="1"/>
          </p:cNvSpPr>
          <p:nvPr>
            <p:ph type="title"/>
          </p:nvPr>
        </p:nvSpPr>
        <p:spPr/>
        <p:txBody>
          <a:bodyPr>
            <a:noAutofit/>
          </a:bodyPr>
          <a:lstStyle/>
          <a:p>
            <a:pPr>
              <a:defRPr/>
            </a:pPr>
            <a:r>
              <a:rPr lang="es-EC" sz="2400" b="1" dirty="0" smtClean="0"/>
              <a:t>Figura #14.</a:t>
            </a:r>
            <a:r>
              <a:rPr lang="es-EC" sz="2400" dirty="0" smtClean="0"/>
              <a:t> Estanque para Reproducción con el Nivel del Agua Necesario.</a:t>
            </a:r>
            <a:endParaRPr lang="es-EC" sz="2400" dirty="0"/>
          </a:p>
        </p:txBody>
      </p:sp>
      <p:sp>
        <p:nvSpPr>
          <p:cNvPr id="81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8194" name="Object 1"/>
          <p:cNvGraphicFramePr>
            <a:graphicFrameLocks noChangeAspect="1"/>
          </p:cNvGraphicFramePr>
          <p:nvPr/>
        </p:nvGraphicFramePr>
        <p:xfrm>
          <a:off x="533400" y="1371600"/>
          <a:ext cx="7642225" cy="3190875"/>
        </p:xfrm>
        <a:graphic>
          <a:graphicData uri="http://schemas.openxmlformats.org/presentationml/2006/ole">
            <p:oleObj spid="_x0000_s8194" name="AutoCAD Drawing" r:id="rId3" imgW="9058275" imgH="4286250" progId="AutoCAD.Drawing.16">
              <p:embed/>
            </p:oleObj>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10000"/>
          </a:bodyPr>
          <a:lstStyle/>
          <a:p>
            <a:pPr algn="just">
              <a:defRPr/>
            </a:pPr>
            <a:r>
              <a:rPr lang="es-EC" dirty="0" smtClean="0"/>
              <a:t>Los aspectos más importantes en todo sistema de producción piscícola a gran escala, son la selección y el manejo de reproductores (FAO, 1.986a). La selección de reproductores se define como la separación consciente de un individuo o grupo genético para asegurar la descendencia en cultivos o refuerzo de poblaciones naturales. La aplicación adecuada de los métodos de un programa de cría puede llevar a resultados útiles y deseados en economía y ecología, al mismo tiempo se mantiene la variabilidad genética en la población (Arredondo </a:t>
            </a:r>
            <a:r>
              <a:rPr lang="es-EC" i="1" dirty="0" smtClean="0"/>
              <a:t>et al</a:t>
            </a:r>
            <a:r>
              <a:rPr lang="es-EC" dirty="0" smtClean="0"/>
              <a:t>., 1.994).</a:t>
            </a:r>
          </a:p>
        </p:txBody>
      </p:sp>
      <p:sp>
        <p:nvSpPr>
          <p:cNvPr id="4" name="2 Título"/>
          <p:cNvSpPr>
            <a:spLocks noGrp="1"/>
          </p:cNvSpPr>
          <p:nvPr>
            <p:ph type="title"/>
          </p:nvPr>
        </p:nvSpPr>
        <p:spPr/>
        <p:txBody>
          <a:bodyPr>
            <a:normAutofit fontScale="90000"/>
          </a:bodyPr>
          <a:lstStyle/>
          <a:p>
            <a:pPr>
              <a:defRPr/>
            </a:pPr>
            <a:r>
              <a:rPr lang="es-EC" dirty="0" smtClean="0"/>
              <a:t>6.3.3 Selección de reproductores</a:t>
            </a:r>
            <a:endParaRPr lang="es-EC"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85000" lnSpcReduction="20000"/>
          </a:bodyPr>
          <a:lstStyle/>
          <a:p>
            <a:pPr algn="just">
              <a:defRPr/>
            </a:pPr>
            <a:r>
              <a:rPr lang="es-EC" dirty="0" smtClean="0"/>
              <a:t>Castillo (1.994) establece el empleo de los caracteres fenotípicos y genotípicos para seleccionar los padrotes. Los caracteres externos de importancia dentro de la selección de reproductores en general son:</a:t>
            </a:r>
          </a:p>
          <a:p>
            <a:pPr algn="just">
              <a:defRPr/>
            </a:pPr>
            <a:endParaRPr lang="es-EC" dirty="0" smtClean="0"/>
          </a:p>
          <a:p>
            <a:pPr lvl="1" algn="just">
              <a:defRPr/>
            </a:pPr>
            <a:r>
              <a:rPr lang="es-EC" dirty="0" smtClean="0"/>
              <a:t>Buena talla y peso: direcciona la estrategia del sistema de cruces.</a:t>
            </a:r>
          </a:p>
          <a:p>
            <a:pPr algn="just">
              <a:defRPr/>
            </a:pPr>
            <a:endParaRPr lang="es-EC" dirty="0" smtClean="0"/>
          </a:p>
          <a:p>
            <a:pPr lvl="1" algn="just">
              <a:defRPr/>
            </a:pPr>
            <a:r>
              <a:rPr lang="es-EC" dirty="0" smtClean="0"/>
              <a:t>Ejemplares saludables: garantiza generaciones vigorosas.</a:t>
            </a:r>
          </a:p>
          <a:p>
            <a:pPr algn="just">
              <a:defRPr/>
            </a:pPr>
            <a:endParaRPr lang="es-EC" dirty="0" smtClean="0"/>
          </a:p>
          <a:p>
            <a:pPr lvl="1" algn="just">
              <a:defRPr/>
            </a:pPr>
            <a:r>
              <a:rPr lang="es-EC" dirty="0" smtClean="0"/>
              <a:t>No deben presentar heridas o ulceraciones en el cuerpo: disminuye el riesgo de presencia de microorganismos oportunistas en las nuevas generaciones.</a:t>
            </a:r>
          </a:p>
        </p:txBody>
      </p:sp>
      <p:sp>
        <p:nvSpPr>
          <p:cNvPr id="4" name="2 Título"/>
          <p:cNvSpPr>
            <a:spLocks noGrp="1"/>
          </p:cNvSpPr>
          <p:nvPr>
            <p:ph type="title"/>
          </p:nvPr>
        </p:nvSpPr>
        <p:spPr/>
        <p:txBody>
          <a:bodyPr>
            <a:normAutofit fontScale="90000"/>
          </a:bodyPr>
          <a:lstStyle/>
          <a:p>
            <a:pPr>
              <a:defRPr/>
            </a:pPr>
            <a:r>
              <a:rPr lang="es-EC" dirty="0" smtClean="0"/>
              <a:t>6.3.3 Selección de reproductores</a:t>
            </a:r>
            <a:r>
              <a:rPr lang="es-EC" sz="1100" b="0" dirty="0" smtClean="0">
                <a:effectLst/>
              </a:rPr>
              <a:t> (cont.)</a:t>
            </a:r>
            <a:endParaRPr lang="es-EC" sz="1100" b="0" dirty="0">
              <a:effectLst/>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111619" name="1 Marcador de contenido"/>
          <p:cNvSpPr>
            <a:spLocks noGrp="1"/>
          </p:cNvSpPr>
          <p:nvPr>
            <p:ph idx="1"/>
          </p:nvPr>
        </p:nvSpPr>
        <p:spPr/>
        <p:txBody>
          <a:bodyPr/>
          <a:lstStyle/>
          <a:p>
            <a:pPr lvl="1" algn="just"/>
            <a:r>
              <a:rPr lang="es-EC" smtClean="0"/>
              <a:t>Ausencia de deformaciones en el cuerpo o en ale-tas: disminuye el riesgo de la presencia de genoti-pos asociados a malformaciones o deformidades.</a:t>
            </a:r>
          </a:p>
          <a:p>
            <a:pPr algn="just"/>
            <a:endParaRPr lang="es-EC" smtClean="0"/>
          </a:p>
          <a:p>
            <a:pPr lvl="1" algn="just"/>
            <a:r>
              <a:rPr lang="es-EC" smtClean="0"/>
              <a:t>Libre de parásitos: garantiza la exclusión de parási-tos dentro del proceso de selección.</a:t>
            </a:r>
          </a:p>
          <a:p>
            <a:pPr algn="just"/>
            <a:endParaRPr lang="es-EC" smtClean="0"/>
          </a:p>
          <a:p>
            <a:pPr lvl="1" algn="just"/>
            <a:r>
              <a:rPr lang="es-EC" smtClean="0"/>
              <a:t>Distribución normal de escamas: afianza la homo-geneidad del patrón genético estándar de escamas en el cuerpo del animal.</a:t>
            </a:r>
          </a:p>
        </p:txBody>
      </p:sp>
      <p:sp>
        <p:nvSpPr>
          <p:cNvPr id="4" name="2 Título"/>
          <p:cNvSpPr>
            <a:spLocks noGrp="1"/>
          </p:cNvSpPr>
          <p:nvPr>
            <p:ph type="title"/>
          </p:nvPr>
        </p:nvSpPr>
        <p:spPr/>
        <p:txBody>
          <a:bodyPr>
            <a:normAutofit fontScale="90000"/>
          </a:bodyPr>
          <a:lstStyle/>
          <a:p>
            <a:pPr>
              <a:defRPr/>
            </a:pPr>
            <a:r>
              <a:rPr lang="es-EC" dirty="0" smtClean="0"/>
              <a:t>6.3.3 Selección de reproductores</a:t>
            </a:r>
            <a:r>
              <a:rPr lang="es-EC" sz="1100" b="0" dirty="0" smtClean="0">
                <a:effectLst/>
              </a:rPr>
              <a:t> (cont.)</a:t>
            </a:r>
            <a:endParaRPr lang="es-EC" sz="1100" b="0" dirty="0">
              <a:effectLst/>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contenido"/>
          <p:cNvSpPr>
            <a:spLocks noGrp="1"/>
          </p:cNvSpPr>
          <p:nvPr>
            <p:ph idx="1"/>
          </p:nvPr>
        </p:nvSpPr>
        <p:spPr/>
        <p:txBody>
          <a:bodyPr/>
          <a:lstStyle/>
          <a:p>
            <a:pPr algn="just"/>
            <a:r>
              <a:rPr lang="es-EC" smtClean="0"/>
              <a:t>En trabajos para reproducción a escala co-mercial, la selección de los reproductores de-be realizarse cuando los ejemplares sobrepa-san los 200g de peso y reúnan las caracterís-ticas externas anteriormente mencionadas.</a:t>
            </a:r>
          </a:p>
        </p:txBody>
      </p:sp>
      <p:sp>
        <p:nvSpPr>
          <p:cNvPr id="4" name="2 Título"/>
          <p:cNvSpPr>
            <a:spLocks noGrp="1"/>
          </p:cNvSpPr>
          <p:nvPr>
            <p:ph type="title"/>
          </p:nvPr>
        </p:nvSpPr>
        <p:spPr/>
        <p:txBody>
          <a:bodyPr>
            <a:normAutofit fontScale="90000"/>
          </a:bodyPr>
          <a:lstStyle/>
          <a:p>
            <a:pPr>
              <a:defRPr/>
            </a:pPr>
            <a:r>
              <a:rPr lang="es-EC" dirty="0" smtClean="0"/>
              <a:t>6.3.3 Selección de reproductores</a:t>
            </a:r>
            <a:r>
              <a:rPr lang="es-EC" sz="1100" b="0" dirty="0" smtClean="0">
                <a:effectLst/>
              </a:rPr>
              <a:t> (cont.)</a:t>
            </a:r>
            <a:endParaRPr lang="es-EC" sz="1100" b="0" dirty="0">
              <a:effectLst/>
            </a:endParaRPr>
          </a:p>
        </p:txBody>
      </p:sp>
      <p:pic>
        <p:nvPicPr>
          <p:cNvPr id="112644" name="Picture 4" descr="C:\Documents and Settings\Jonathan\My Documents\Joncas\Libro de tilapia\Exposiciones\Fotos\tilapia1.jpg"/>
          <p:cNvPicPr>
            <a:picLocks noChangeAspect="1" noChangeArrowheads="1"/>
          </p:cNvPicPr>
          <p:nvPr/>
        </p:nvPicPr>
        <p:blipFill>
          <a:blip r:embed="rId2"/>
          <a:srcRect/>
          <a:stretch>
            <a:fillRect/>
          </a:stretch>
        </p:blipFill>
        <p:spPr bwMode="auto">
          <a:xfrm>
            <a:off x="1981200" y="3429000"/>
            <a:ext cx="4648200" cy="3086100"/>
          </a:xfrm>
          <a:prstGeom prst="ellipse">
            <a:avLst/>
          </a:prstGeom>
          <a:ln>
            <a:noFill/>
          </a:ln>
          <a:effectLst>
            <a:softEdge rad="112500"/>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113667" name="1 Marcador de contenido"/>
          <p:cNvSpPr>
            <a:spLocks noGrp="1"/>
          </p:cNvSpPr>
          <p:nvPr>
            <p:ph idx="1"/>
          </p:nvPr>
        </p:nvSpPr>
        <p:spPr/>
        <p:txBody>
          <a:bodyPr/>
          <a:lstStyle/>
          <a:p>
            <a:pPr algn="just"/>
            <a:r>
              <a:rPr lang="es-EC" smtClean="0"/>
              <a:t>El proceso reproductivo de tilapias se efectúa en estanques de tierra en forma natural en donde se utiliza un masivo lote de reproduc-tores, debido a su baja fecundidad y alta pre-cocidad sexual.</a:t>
            </a:r>
          </a:p>
          <a:p>
            <a:pPr algn="just"/>
            <a:endParaRPr lang="es-EC" smtClean="0"/>
          </a:p>
          <a:p>
            <a:pPr algn="just"/>
            <a:r>
              <a:rPr lang="es-EC" smtClean="0"/>
              <a:t>En la tecnología de producción de alevines monosexo se establece 1.000 kilogramos en peso de reproductores de tilapia por hectáre-a.</a:t>
            </a:r>
          </a:p>
        </p:txBody>
      </p:sp>
      <p:sp>
        <p:nvSpPr>
          <p:cNvPr id="3" name="2 Título"/>
          <p:cNvSpPr>
            <a:spLocks noGrp="1"/>
          </p:cNvSpPr>
          <p:nvPr>
            <p:ph type="title"/>
          </p:nvPr>
        </p:nvSpPr>
        <p:spPr/>
        <p:txBody>
          <a:bodyPr/>
          <a:lstStyle/>
          <a:p>
            <a:pPr>
              <a:defRPr/>
            </a:pPr>
            <a:r>
              <a:rPr lang="es-EC" dirty="0" smtClean="0"/>
              <a:t>6.3.4 Lote de reproductores</a:t>
            </a:r>
            <a:endParaRPr lang="es-EC"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contenido"/>
          <p:cNvSpPr>
            <a:spLocks noGrp="1"/>
          </p:cNvSpPr>
          <p:nvPr>
            <p:ph idx="1"/>
          </p:nvPr>
        </p:nvSpPr>
        <p:spPr/>
        <p:txBody>
          <a:bodyPr/>
          <a:lstStyle/>
          <a:p>
            <a:pPr algn="just"/>
            <a:r>
              <a:rPr lang="es-EC" smtClean="0"/>
              <a:t>La relación óptima de hembras con respecto a machos es de 3 a 1. Un déficit de hembras proyecta implantar ciclos de obtención de postlarvas con relaciones de 2:1 ó 1:1, que repercute en obtener un número menor de postlarvas.</a:t>
            </a:r>
          </a:p>
        </p:txBody>
      </p:sp>
      <p:sp>
        <p:nvSpPr>
          <p:cNvPr id="3" name="2 Título"/>
          <p:cNvSpPr>
            <a:spLocks noGrp="1"/>
          </p:cNvSpPr>
          <p:nvPr>
            <p:ph type="title"/>
          </p:nvPr>
        </p:nvSpPr>
        <p:spPr/>
        <p:txBody>
          <a:bodyPr/>
          <a:lstStyle/>
          <a:p>
            <a:pPr>
              <a:defRPr/>
            </a:pPr>
            <a:r>
              <a:rPr lang="es-EC" dirty="0" smtClean="0"/>
              <a:t>6.3.5 Relación sexual</a:t>
            </a:r>
            <a:endParaRPr lang="es-EC"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onathan\My Documents\Joncas\Libro de tilapia\Exposiciones\Fotos\niltilapia_02.jpg"/>
          <p:cNvPicPr>
            <a:picLocks noChangeAspect="1" noChangeArrowheads="1"/>
          </p:cNvPicPr>
          <p:nvPr/>
        </p:nvPicPr>
        <p:blipFill>
          <a:blip r:embed="rId2">
            <a:lum bright="70000" contrast="-70000"/>
          </a:blip>
          <a:srcRect/>
          <a:stretch>
            <a:fillRect/>
          </a:stretch>
        </p:blipFill>
        <p:spPr bwMode="auto">
          <a:xfrm>
            <a:off x="762000" y="862013"/>
            <a:ext cx="7620000" cy="5133975"/>
          </a:xfrm>
          <a:prstGeom prst="teardrop">
            <a:avLst/>
          </a:prstGeom>
          <a:noFill/>
        </p:spPr>
      </p:pic>
      <p:sp>
        <p:nvSpPr>
          <p:cNvPr id="2" name="1 Marcador de contenido"/>
          <p:cNvSpPr>
            <a:spLocks noGrp="1"/>
          </p:cNvSpPr>
          <p:nvPr>
            <p:ph idx="1"/>
          </p:nvPr>
        </p:nvSpPr>
        <p:spPr/>
        <p:txBody>
          <a:bodyPr>
            <a:normAutofit fontScale="92500" lnSpcReduction="10000"/>
          </a:bodyPr>
          <a:lstStyle/>
          <a:p>
            <a:pPr algn="just">
              <a:defRPr/>
            </a:pPr>
            <a:r>
              <a:rPr lang="es-EC" dirty="0" smtClean="0"/>
              <a:t>Efectuada la transferencia de reproductores a los estanques para reproducción, el tiempo estable-</a:t>
            </a:r>
            <a:r>
              <a:rPr lang="es-EC" dirty="0" err="1" smtClean="0"/>
              <a:t>cido</a:t>
            </a:r>
            <a:r>
              <a:rPr lang="es-EC" dirty="0" smtClean="0"/>
              <a:t> para la obtención de postlarvas es de 21 días. Durante el periodo de reproducción, los padrotes son alimentados con balanceado </a:t>
            </a:r>
            <a:r>
              <a:rPr lang="es-EC" dirty="0" err="1" smtClean="0"/>
              <a:t>co-mercial</a:t>
            </a:r>
            <a:r>
              <a:rPr lang="es-EC" dirty="0" smtClean="0"/>
              <a:t> del 30% de proteína bruta (PB), con una tasa diaria de alimentación del 3% en relación con la biomasa existente en el estanque, consideran-do para los cálculos que el suministro diario de alimentación es solo el 50% de la población, puesto que se prevé que el 50% restante se encuentra en fase reproductiva.</a:t>
            </a:r>
            <a:endParaRPr lang="es-EC" dirty="0"/>
          </a:p>
        </p:txBody>
      </p:sp>
      <p:sp>
        <p:nvSpPr>
          <p:cNvPr id="3" name="2 Título"/>
          <p:cNvSpPr>
            <a:spLocks noGrp="1"/>
          </p:cNvSpPr>
          <p:nvPr>
            <p:ph type="title"/>
          </p:nvPr>
        </p:nvSpPr>
        <p:spPr/>
        <p:txBody>
          <a:bodyPr>
            <a:normAutofit fontScale="90000"/>
          </a:bodyPr>
          <a:lstStyle/>
          <a:p>
            <a:pPr>
              <a:defRPr/>
            </a:pPr>
            <a:r>
              <a:rPr lang="es-EC" dirty="0" smtClean="0"/>
              <a:t>6.3.6 Duración del ciclo de reproducción</a:t>
            </a:r>
            <a:endParaRPr lang="es-EC"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Concourse</Template>
  <TotalTime>851</TotalTime>
  <Words>12448</Words>
  <Application>Microsoft Office PowerPoint</Application>
  <PresentationFormat>Presentación en pantalla (4:3)</PresentationFormat>
  <Paragraphs>534</Paragraphs>
  <Slides>174</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174</vt:i4>
      </vt:variant>
    </vt:vector>
  </HeadingPairs>
  <TitlesOfParts>
    <vt:vector size="183" baseType="lpstr">
      <vt:lpstr>Arial</vt:lpstr>
      <vt:lpstr>Lucida Sans Unicode</vt:lpstr>
      <vt:lpstr>Wingdings 3</vt:lpstr>
      <vt:lpstr>Verdana</vt:lpstr>
      <vt:lpstr>Wingdings 2</vt:lpstr>
      <vt:lpstr>Calibri</vt:lpstr>
      <vt:lpstr>Symbol</vt:lpstr>
      <vt:lpstr>Concurrencia</vt:lpstr>
      <vt:lpstr>AutoCAD Drawing</vt:lpstr>
      <vt:lpstr>ESCUELA SUPERIOR  POLITÉCNICA DEL LITORAL FACULTAD DE INGENIERÍA MARÍTIMA  Y CIENCIAS DEL MAR</vt:lpstr>
      <vt:lpstr>1.INTRODUCCIÓN</vt:lpstr>
      <vt:lpstr>1.INTRODUCCIÓN (continuación)</vt:lpstr>
      <vt:lpstr>1.INTRODUCCIÓN (continuación)</vt:lpstr>
      <vt:lpstr>1.INTRODUCCIÓN (continuación)</vt:lpstr>
      <vt:lpstr>1.INTRODUCCIÓN (continuación)</vt:lpstr>
      <vt:lpstr>1.INTRODUCCIÓN (continuación)</vt:lpstr>
      <vt:lpstr>1.INTRODUCCIÓN (continuación)</vt:lpstr>
      <vt:lpstr>1.1 Cultivo de tilapia en Ecuador</vt:lpstr>
      <vt:lpstr>1.1 Cultivo de tilapia en Ecuador (cont.)</vt:lpstr>
      <vt:lpstr>Foto #1. Ejemplar macho de Aequidens rivulatus.  </vt:lpstr>
      <vt:lpstr>1.1 Cultivo de tilapia en Ecuador (cont.)</vt:lpstr>
      <vt:lpstr>1.1 Cultivo de tilapia en Ecuador (cont.)</vt:lpstr>
      <vt:lpstr>Foto #2. Ejemplar de Oreochromis sp.  </vt:lpstr>
      <vt:lpstr>1.1 Cultivo de tilapia en Ecuador (cont.)</vt:lpstr>
      <vt:lpstr>1.1 Cultivo de tilapia en Ecuador (cont.)</vt:lpstr>
      <vt:lpstr>1.1 Cultivo de tilapia en Ecuador (cont.)</vt:lpstr>
      <vt:lpstr>1.1 Cultivo de tilapia en Ecuador (cont.)</vt:lpstr>
      <vt:lpstr>1.1 Cultivo de tilapia en Ecuador (cont.)</vt:lpstr>
      <vt:lpstr>Gráfico # 1. Gráfico Comparativo de Exportaciones Ecuatorianas de Tilapia a USA por mes desde 1.993 hasta Diciembre/2.007. </vt:lpstr>
      <vt:lpstr>Tabla #1. Resumen Ejecutivo de Estadísticas en las Exportaciones Ecuatorianas de Tilapia (en dólares) a USA desde 1.993 hasta diciembre/2.007.</vt:lpstr>
      <vt:lpstr>Tabla #2. Resumen Ejecutivo de Estadísticas en las Exportaciones Ecuatorianas de Tilapia (en libras) a USA desde 1.993 hasta Diciembre/2.007. </vt:lpstr>
      <vt:lpstr>Gráfico #2. Gráfico de Exportaciones Ecuatorianas de Tilapia a USA por año, desde 1.993 hasta diciembre/2.007.</vt:lpstr>
      <vt:lpstr>2. ASPECTOS BIOLÓGICOS EN LA DETERMINACIÓN DEL SEXO DE LOS CICHLIDAE</vt:lpstr>
      <vt:lpstr>2. ASPECTOS BIOLÓGICOS EN LA DETERMINACIÓN DEL SEXO DE LOS CICHLIDAE (cont.)</vt:lpstr>
      <vt:lpstr>2. ASPECTOS BIOLÓGICOS EN LA DETERMINACIÓN DEL SEXO DE LOS CICHLIDAE (cont.)</vt:lpstr>
      <vt:lpstr>2. ASPECTOS BIOLÓGICOS EN LA DETERMINACIÓN DEL SEXO DE LOS CICHLIDAE (cont.)</vt:lpstr>
      <vt:lpstr>2. ASPECTOS BIOLÓGICOS EN LA DETERMINACIÓN DEL SEXO DE LOS CICHLIDAE (cont.)</vt:lpstr>
      <vt:lpstr>2. ASPECTOS BIOLÓGICOS EN LA DETERMINACIÓN DEL SEXO DE LOS CICHLIDAE (cont.)</vt:lpstr>
      <vt:lpstr>2. ASPECTOS BIOLÓGICOS EN LA DETERMINACIÓN DEL SEXO DE LOS CICHLIDAE (cont.)</vt:lpstr>
      <vt:lpstr>Figura #1. Cuadrado de Punnett para la determinación sexual de Oreochromis niloticus u O. mossambicus. Resultando un 50% de hembras XX y un 50% de machos XY.</vt:lpstr>
      <vt:lpstr>2. ASPECTOS BIOLÓGICOS EN LA DETERMINACIÓN DEL SEXO DE LOS CICHLIDAE (cont.)</vt:lpstr>
      <vt:lpstr>Figura #2. Cuadrado de Punnett para la determinación sexual de Oreochromis urolepis u O. aureus. Resultando en un 50% de hembras WZ y un 50% de machos ZZ. </vt:lpstr>
      <vt:lpstr>2. ASPECTOS BIOLÓGICOS EN LA DETERMINACIÓN DEL SEXO DE LOS CICHLIDAE (cont.)</vt:lpstr>
      <vt:lpstr>2. ASPECTOS BIOLÓGICOS EN LA DETERMINACIÓN DEL SEXO DE LOS CICHLIDAE (cont.)</vt:lpstr>
      <vt:lpstr>2. ASPECTOS BIOLÓGICOS EN LA DETERMINACIÓN DEL SEXO DE LOS CICHLIDAE (cont.)</vt:lpstr>
      <vt:lpstr>3. ASPECTOS ECOLÓGICOS EN LA REPRODUCCIÓN DE TILAPIAS</vt:lpstr>
      <vt:lpstr>3. ASPECTOS ECOLÓGICOS EN LA REPRODUCCIÓN DE TILAPIAS (cont.)</vt:lpstr>
      <vt:lpstr>3. ASPECTOS ECOLÓGICOS EN LA REPRODUCCIÓN DE TILAPIAS (cont.)</vt:lpstr>
      <vt:lpstr>3. ASPECTOS ECOLÓGICOS EN LA REPRODUCCIÓN DE TILAPIAS (cont.)</vt:lpstr>
      <vt:lpstr>3. ASPECTOS ECOLÓGICOS EN LA REPRODUCCIÓN DE TILAPIAS (cont.)</vt:lpstr>
      <vt:lpstr>3. ASPECTOS ECOLÓGICOS EN LA REPRODUCCIÓN DE TILAPIAS (cont.)</vt:lpstr>
      <vt:lpstr>3. ASPECTOS ECOLÓGICOS EN LA REPRODUCCIÓN DE TILAPIAS (cont.)</vt:lpstr>
      <vt:lpstr>4. DESCRIPCIÓN DE HORMONAS ESTEROIDES</vt:lpstr>
      <vt:lpstr>4.DESCRIPCIÓN DE HORMONAS ESTEROIDES(cont.)</vt:lpstr>
      <vt:lpstr>Figura #3. Estructura Química del Esterano.  </vt:lpstr>
      <vt:lpstr>4.DESCRIPCIÓN DE HORMONAS ESTEROIDES(cont.)</vt:lpstr>
      <vt:lpstr>Figura #4. Estructura Química para la Colesterina. </vt:lpstr>
      <vt:lpstr>4.DESCRIPCIÓN DE HORMONAS ESTEROIDES(cont.)</vt:lpstr>
      <vt:lpstr>4.1 Descripción de los andrógenos</vt:lpstr>
      <vt:lpstr>4.1 Descripción de los andrógenos</vt:lpstr>
      <vt:lpstr>Figura #5. Estructura Química de la Testosterona.</vt:lpstr>
      <vt:lpstr>4.2 Acción farmacológica </vt:lpstr>
      <vt:lpstr>4.3 Relación entre la estructura química y acción farmacológica</vt:lpstr>
      <vt:lpstr>4.3 Relación entre la estructura química y acción farmacológica (cont.)</vt:lpstr>
      <vt:lpstr>4.4 Farmocinética</vt:lpstr>
      <vt:lpstr>5 ANDRÓGENOS UTILIZADOS EN LOS PROCESOS DE REVERSIÓN QUÍMICA DEL SEXO</vt:lpstr>
      <vt:lpstr>5.ANDRÓGENOS UTILIZADOS EN LOS PROCESOS DE REVERSIÓN QUÍMICA DEL SEXO</vt:lpstr>
      <vt:lpstr>Figura #6. Estructura Química de la 17 Alfa-Metiltestosterona.</vt:lpstr>
      <vt:lpstr>5.ANDRÓGENOS UTILIZADOS EN LOS PROCESOS DE REVERSIÓN QUÍMICA DEL SEXO (cont.)</vt:lpstr>
      <vt:lpstr>Figura #7. Estructura Química del Etiniltestosterona.</vt:lpstr>
      <vt:lpstr>5.ANDRÓGENOS UTILIZADOS EN LOS PROCESOS DE REVERSIÓN QUÍMICA DEL SEXO (cont.)</vt:lpstr>
      <vt:lpstr>Figura #8. Estructura Química del Mesterolona.</vt:lpstr>
      <vt:lpstr>5.ANDRÓGENOS UTILIZADOS EN LOS PROCESOS DE REVERSIÓN QUÍMICA DEL SEXO (cont.)</vt:lpstr>
      <vt:lpstr>5.ANDRÓGENOS UTILIZADOS EN LOS PROCESOS DE REVERSIÓN QUÍMICA DEL SEXO (cont.)</vt:lpstr>
      <vt:lpstr>Figura #9. Estructura Química de la Fluoximesterona.</vt:lpstr>
      <vt:lpstr>6 PRODUCCIÓN DE ALEVINES MONOSEXO DE TILAPIA</vt:lpstr>
      <vt:lpstr>6.PRODUCCIÓN DE ALEVINES MONOSEXO DE TILAPIA</vt:lpstr>
      <vt:lpstr>6.PRODUCCIÓN DE ALEVINES MONOSEXO DE TILAPIA (cont.)</vt:lpstr>
      <vt:lpstr>6.PRODUCCIÓN DE ALEVINES MONOSEXO DE TILAPIA (cont.)</vt:lpstr>
      <vt:lpstr>6.1 Sexaje manual</vt:lpstr>
      <vt:lpstr>6.1 Sexaje manual (cont.)</vt:lpstr>
      <vt:lpstr>Figura #10. Genitales de Tilapia (Oreochromis niloticus).</vt:lpstr>
      <vt:lpstr>6.1 Sexaje manual (cont.)</vt:lpstr>
      <vt:lpstr>6.2 Hibridación</vt:lpstr>
      <vt:lpstr>6.2 Hibridación (cont.)</vt:lpstr>
      <vt:lpstr>6.2 Hibridación (cont.)</vt:lpstr>
      <vt:lpstr>6.2 Hibridación (cont.)</vt:lpstr>
      <vt:lpstr>6.2 Hibridación (cont.)</vt:lpstr>
      <vt:lpstr>Figura #11. Cuadrado de Punnett de cruzamiento homogamético entre O. mossambicus (XX) u O. urolepis hornorum (ZZ). Resultando un 100% de machos XZ.</vt:lpstr>
      <vt:lpstr>6.2 Hibridación (cont.)</vt:lpstr>
      <vt:lpstr>6.2 Hibridación (cont.)</vt:lpstr>
      <vt:lpstr>Tabla #3. Hibridación de Tilapia.</vt:lpstr>
      <vt:lpstr>6.3 Reversión química del sexo</vt:lpstr>
      <vt:lpstr>6.3 Reversión química del sexo (cont.)</vt:lpstr>
      <vt:lpstr>6.3.1 Estanque para reproducción</vt:lpstr>
      <vt:lpstr>Figura #12. Estanque de Reproducción.</vt:lpstr>
      <vt:lpstr>6.3.2 Preparación de estanque</vt:lpstr>
      <vt:lpstr>6.3.2 Preparación de estanque</vt:lpstr>
      <vt:lpstr>Figura #13. Estanque para Reproducción con el Arte de Pesca (vista superior).</vt:lpstr>
      <vt:lpstr>6.3.2 Preparación de estanque</vt:lpstr>
      <vt:lpstr>Figura #14. Estanque para Reproducción con el Nivel del Agua Necesario.</vt:lpstr>
      <vt:lpstr>6.3.3 Selección de reproductores</vt:lpstr>
      <vt:lpstr>6.3.3 Selección de reproductores (cont.)</vt:lpstr>
      <vt:lpstr>6.3.3 Selección de reproductores (cont.)</vt:lpstr>
      <vt:lpstr>6.3.3 Selección de reproductores (cont.)</vt:lpstr>
      <vt:lpstr>6.3.4 Lote de reproductores</vt:lpstr>
      <vt:lpstr>6.3.5 Relación sexual</vt:lpstr>
      <vt:lpstr>6.3.6 Duración del ciclo de reproducción</vt:lpstr>
      <vt:lpstr>6.3.7 Captura de postlarvas</vt:lpstr>
      <vt:lpstr>6.3.8 Selección de postlarvas</vt:lpstr>
      <vt:lpstr>Foto #3. Clasificador "LANZAM” para Separar Postlarvas.</vt:lpstr>
      <vt:lpstr>Gráfico #3. Porcentaje de postlarvas que atraviesan el clasificador en función de su  talla (tomado de Popma T, 1.987).</vt:lpstr>
      <vt:lpstr>6.3.9 Transferencia de postlarvas a los módulos de reversión</vt:lpstr>
      <vt:lpstr>6.3.9 Transferencia de postlarvas a los módulos de reversión (cont.)</vt:lpstr>
      <vt:lpstr>Figura #15. Estructura de Soporte para el módulo de reversión.</vt:lpstr>
      <vt:lpstr>6.3.9 Transferencia de postlarvas a los módulos de reversión (cont.)</vt:lpstr>
      <vt:lpstr>Figura #16. Jaula de Reversión Química.</vt:lpstr>
      <vt:lpstr>Figura #17. Estructura de Soporte con Rejilla de Bambú.</vt:lpstr>
      <vt:lpstr>6.3.9 Transferencia de postlarvas a los módulos de reversión (cont.)</vt:lpstr>
      <vt:lpstr>6.3.9 Transferencia de postlarvas a los módulos de reversión (cont.)</vt:lpstr>
      <vt:lpstr>6.3.9 Transferencia de postlarvas a los módulos de reversión (cont.)</vt:lpstr>
      <vt:lpstr>Foto #4. Estanques de cemento (FIMCM-ESPOL) utilizados para la reversión química de sexo.</vt:lpstr>
      <vt:lpstr>6.3.9 Transferencia de postlarvas a los módulos de reversión (cont.)</vt:lpstr>
      <vt:lpstr>Foto #5. Canaletas utilizadas para la reversión química en postlarvas.</vt:lpstr>
      <vt:lpstr>6.3.9 Transferencia de postlarvas a los módulos de reversión (cont.)</vt:lpstr>
      <vt:lpstr>Foto #6. Estanques de tierra utilizados para la reversión sexual.</vt:lpstr>
      <vt:lpstr>6.3.10 Administración de la hormona para reversión química del sexo</vt:lpstr>
      <vt:lpstr>6.3.11 Ingredientes utilizados en la dieta para reversión química del sexo</vt:lpstr>
      <vt:lpstr>Tabla #4. Insumos Utilizados en la Elaboración de la Dieta para los Procesos de la Reversión Química del Sexo de Tilapia.</vt:lpstr>
      <vt:lpstr>6.3.11 Ingredientes utilizados en la dieta para reversión química del sexo (cont.)</vt:lpstr>
      <vt:lpstr>6.3.12 Determinación de la ración alimenticia de la dieta con hormona</vt:lpstr>
      <vt:lpstr>6.3.12 Determinación de la ración alimenticia de la dieta con hormona (cont.)</vt:lpstr>
      <vt:lpstr>Gráfico #4. Grado de crecimiento durante la reversión química en piscina de tierra</vt:lpstr>
      <vt:lpstr>Tabla #5. Crecimiento y alimentación para reversión química del sexo en Tilapia nilótica (Oreochromis niloticus).</vt:lpstr>
      <vt:lpstr>Diapositiva 126</vt:lpstr>
      <vt:lpstr>6.3.13 Control en el desarrollo de postlarvas</vt:lpstr>
      <vt:lpstr>6.3.14 Cosecha de alevines</vt:lpstr>
      <vt:lpstr>6.3.15 Estimación del número de alevines</vt:lpstr>
      <vt:lpstr>7 FACTORES FÍSICOS QUE AFECTAN A LA REVERSIÓN QUÍMICA DEL SEXO</vt:lpstr>
      <vt:lpstr>7 FACTORES FÍSICOS QUE AFECTAN A LA REVERSIÓN QUÍMICA DEL SEXO</vt:lpstr>
      <vt:lpstr>7.1 Tamaño inicial máximo para tratamiento</vt:lpstr>
      <vt:lpstr>7.1 Tamaño inicial máximo para tratamiento (cont.)</vt:lpstr>
      <vt:lpstr>Tabla #6. Estructuras de tallas de las postlarvas de tilapias.</vt:lpstr>
      <vt:lpstr>7.1 Tamaño inicial máximo para tratamiento (cont.)</vt:lpstr>
      <vt:lpstr>7.1 Tamaño inicial máximo para tratamiento (cont.)</vt:lpstr>
      <vt:lpstr>Gráfico #5. Porcentaje de machos y de hembras fenotípicas en función del tamaño inicial para el tratamiento de reversión química del sexo. (Tomado de Popma, T., 1.987).</vt:lpstr>
      <vt:lpstr>7.2 Tamaño final mínimo post tratamiento</vt:lpstr>
      <vt:lpstr>7.2 Tamaño final mínimo post tratamiento (cont.)</vt:lpstr>
      <vt:lpstr>7.2 Tamaño final mínimo post tratamiento (cont.)</vt:lpstr>
      <vt:lpstr>7.2 Tamaño final mínimo post tratamiento (cont.)</vt:lpstr>
      <vt:lpstr>Gráfico #6. Porcentaje de machos y hembras fenotípicas en función del tamaño final, después del tratamiento de la reversión química del sexo</vt:lpstr>
      <vt:lpstr>7.2 Tamaño final mínimo post tratamiento (cont.)</vt:lpstr>
      <vt:lpstr>Gráfico #7. Porcentaje de machos y hembras fenotípicas. Efecto de la longitud final (final tratamiento) en la eficiencia de la reversión química. Se puede notar la influencia del tiempo sobre la longitud y su reflejo en el incremento del porcentaje de machos</vt:lpstr>
      <vt:lpstr>7.3 Duración mínima del tratamiento</vt:lpstr>
      <vt:lpstr>Gráfico #8. Porcentaje de machos fenotípicos de acuerdo con la duración del tratamiento.  A: Promedios de todos los ensayos a los 21 y 28 días independientemente.  B: Promedios de los resultados de los mismos ensayos (apareados) pero llevados a 28 días.  NS = no significativo (150-200 postlarvas/grupo). </vt:lpstr>
      <vt:lpstr>7.3 Duración mínima del tratamiento (cont.)</vt:lpstr>
      <vt:lpstr>7.4 Frecuencia de alimentación</vt:lpstr>
      <vt:lpstr>7.4 Frecuencia de alimentación</vt:lpstr>
      <vt:lpstr>7.4 Frecuencia de alimentación</vt:lpstr>
      <vt:lpstr>Gráfico #9. Efecto de la frecuencia de alimentación en la eficiencia de la reversión química.  C = control: 4 veces al día de lunes a domingo; T1=2 veces al día de lunes a domingo; T2 = 2 veces al día de lunes a sábados y T3=2 veces al día de lunes a viernes. Letras no iguales indican diferencia significativa (P &lt; 0,05) entres los tratamientos.</vt:lpstr>
      <vt:lpstr>Figura # 18. Esquema de producción de alevines monosexo de tilapia. </vt:lpstr>
      <vt:lpstr>8 SEXADO CON LA TÉCNICA SQUASH (Morales, 1.991)</vt:lpstr>
      <vt:lpstr>8 SEXADO CON LA TÉCNICA SQUASH (Morales, 1.991)</vt:lpstr>
      <vt:lpstr>8 SEXADO CON LA TÉCNICA SQUASH (Morales, 1.991) (cont.)</vt:lpstr>
      <vt:lpstr>Foto #7. Observación Microscópica de Gónadas Femeninas, donde se aprecian oocitos en etapa de desarrollo.</vt:lpstr>
      <vt:lpstr>Foto #8. Observación microscópica de gónadas masculinas de textura granular.</vt:lpstr>
      <vt:lpstr>Foto #9. Observación microscópica de ovotestis, donde se aprecian oocitos en formación y testes de aspecto granular.</vt:lpstr>
      <vt:lpstr>9 EFECTO DE LA REVERSIÓN SEXUAL EN LAS HEMBRAS</vt:lpstr>
      <vt:lpstr>9 EFECTO DE LA REVERSIÓN SEXUAL EN LAS HEMBRAS</vt:lpstr>
      <vt:lpstr>9 EFECTO DE LA REVERSIÓN SEXUAL EN LAS HEMBRAS (cont.)</vt:lpstr>
      <vt:lpstr>9 EFECTO DE LA REVERSIÓN SEXUAL EN LAS HEMBRAS (cont.)</vt:lpstr>
      <vt:lpstr>9 EFECTO DE LA REVERSIÓN SEXUAL EN LAS HEMBRAS (cont.)</vt:lpstr>
      <vt:lpstr>10 EFECTIVIDAD DE LA REVERSIÓN SEXUAL EN CICHLIDAE</vt:lpstr>
      <vt:lpstr>10.EFECTIVIDAD DE LA REVERSIÓN SEXUAL EN CICHLIDAE</vt:lpstr>
      <vt:lpstr>10.EFECTIVIDAD DE LA REVERSIÓN SEXUAL EN CICHLIDAE (cont.)</vt:lpstr>
      <vt:lpstr>10.EFECTIVIDAD DE LA REVERSIÓN SEXUAL EN CICHLIDAE (cont.)</vt:lpstr>
      <vt:lpstr>11.EFECTOS EN EL HOMBRE DEBIDO AL CONSUMO DE PESCADO TRATADO CON HORMONAS</vt:lpstr>
      <vt:lpstr>11.EFECTOS EN EL HOMBRE DEBIDO AL CONSUMO DE PESCADO TRATADO CON HORMONAS</vt:lpstr>
      <vt:lpstr>11.EFECTOS EN EL HOMBRE DEBIDO AL CONSUMO DE PESCADO TRATADO CON HORMONAS (cont.)</vt:lpstr>
      <vt:lpstr>11.EFECTOS EN EL HOMBRE DEBIDO AL CONSUMO DE PESCADO TRATADO CON HORMONAS (cont.)</vt:lpstr>
      <vt:lpstr>11.EFECTOS EN EL HOMBRE DEBIDO AL CONSUMO DE PESCADO TRATADO CON HORMONAS (cont.)</vt:lpstr>
      <vt:lpstr>11.EFECTOS EN EL HOMBRE DEBIDO AL CONSUMO DE PESCADO TRATADO CON HORMONAS (cont.)</vt:lpstr>
      <vt:lpstr>Diapositiva 174</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JONATHAN CASTRO</dc:creator>
  <cp:lastModifiedBy>Administrador</cp:lastModifiedBy>
  <cp:revision>75</cp:revision>
  <dcterms:created xsi:type="dcterms:W3CDTF">2008-04-02T16:32:26Z</dcterms:created>
  <dcterms:modified xsi:type="dcterms:W3CDTF">2009-08-04T19:10:54Z</dcterms:modified>
</cp:coreProperties>
</file>