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 sz="2400">
                <a:latin typeface="Times New Roman" pitchFamily="18" charset="0"/>
              </a:endParaRPr>
            </a:p>
          </p:txBody>
        </p:sp>
        <p:grpSp>
          <p:nvGrpSpPr>
            <p:cNvPr id="717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17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717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717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717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717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718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718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718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718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18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6249AA1-DD2B-47F0-8D11-C7A46EA951C0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362D0E-B4A2-4937-909C-139B08831883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77B292-0DCF-4E50-9944-949946D67D97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DA76C22-16CB-4FBA-862E-A31A51D7B9A9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05830BE-3024-46CD-B5E6-EB2EFEDF2BFC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DA30AE4-494A-44AA-ADF2-99944D34A71B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F9A2AD9-B51F-4AF0-9951-5082BC2F1B47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3FFA6D-7724-4349-BB3A-037166ED6C19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68AC6C-2808-4448-A34D-662FB815DA98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583BE4-FEDB-429D-A82E-8DDBBEBB98DB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2DADFE-75E4-49D9-B8AD-687275DC6566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55C0B-F421-4803-AB12-DBFE0B3C63DC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7A6A4F-6295-42BD-8960-E262A4EAB4D7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FAA225-D720-4E2B-8AA5-523089DAD8C3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5F3F12-345F-4E2D-A892-D29C13E3D084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185E54D8-9194-43BD-8EAF-4AD766CF373A}" type="slidenum">
              <a:rPr lang="es-ES"/>
              <a:pPr/>
              <a:t>‹Nº›</a:t>
            </a:fld>
            <a:endParaRPr lang="es-ES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solidFill>
                  <a:schemeClr val="hlink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solidFill>
                  <a:schemeClr val="hlink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solidFill>
                  <a:schemeClr val="accent2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solidFill>
                  <a:schemeClr val="hlink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solidFill>
                  <a:schemeClr val="accent2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solidFill>
                  <a:schemeClr val="accent2"/>
                </a:solidFill>
              </a:endParaRPr>
            </a:p>
          </p:txBody>
        </p:sp>
      </p:grpSp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ucmp.berkeley.edu/history/images/ray.gif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caliban.mpiz-koeln.mpg.de/~stueber/thome/band1/tafel_088_small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m.ec/imgres?imgurl=http://measure.igpp.ucla.edu/solar-terrestrial-luminaries/aristoteles.jpg&amp;imgrefurl=http://measure.igpp.ucla.edu/solar-terrestrial-luminaries/timeline.html&amp;h=400&amp;w=347&amp;sz=21&amp;tbnid=qL3JZ2VjCdYJ:&amp;tbnh=120&amp;tbnw=104&amp;hl=es&amp;start=4&amp;prev=/images%3Fq%3DArist%25C3%25B3teles%26hl%3Des%26lr%3D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C" sz="4600"/>
              <a:t>CLASIFICACIÓN DE LOS SERES VIVOS</a:t>
            </a:r>
            <a:endParaRPr lang="es-ES" sz="4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1981200"/>
            <a:ext cx="4679950" cy="4256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MX" sz="2000"/>
              <a:t>Botánico inglés John Ray (1628-1705): inventó un método para clasificar las plantas de acuerdo con la estructura de la semilla.</a:t>
            </a:r>
          </a:p>
          <a:p>
            <a:pPr lvl="1">
              <a:lnSpc>
                <a:spcPct val="80000"/>
              </a:lnSpc>
            </a:pPr>
            <a:r>
              <a:rPr lang="es-MX" sz="1700"/>
              <a:t>Vivió 200 años antes que Darwin y Mendel, fue el primero en observar que la especie es un grupo de organismos capaces de entrecruzarse y que las variaciones en una especie son el resultado natural del entrecruzamiento.</a:t>
            </a:r>
          </a:p>
          <a:p>
            <a:pPr lvl="1">
              <a:lnSpc>
                <a:spcPct val="80000"/>
              </a:lnSpc>
            </a:pPr>
            <a:r>
              <a:rPr lang="es-MX" sz="1700"/>
              <a:t>Entendió la necesidad de dar nombres científicos, y dio a cada organismo un nombre en latín. Ej.: el clavel era </a:t>
            </a:r>
            <a:r>
              <a:rPr lang="es-MX" sz="1700" i="1">
                <a:solidFill>
                  <a:schemeClr val="folHlink"/>
                </a:solidFill>
              </a:rPr>
              <a:t>dianthus floribus solitariis, squamis calycinis subovatis brevissimis, carollis crenatis.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s-MX" sz="1600"/>
              <a:t>	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s-MX" sz="1600"/>
              <a:t>	</a:t>
            </a:r>
            <a:r>
              <a:rPr lang="es-MX" sz="1600">
                <a:solidFill>
                  <a:srgbClr val="FF3300"/>
                </a:solidFill>
              </a:rPr>
              <a:t>¿Desventajas?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/>
              <a:t>Los sistemas de clasificación</a:t>
            </a:r>
          </a:p>
        </p:txBody>
      </p:sp>
      <p:pic>
        <p:nvPicPr>
          <p:cNvPr id="37897" name="Picture 9" descr="raysmal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916113"/>
            <a:ext cx="3241675" cy="432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Sistema de Linneo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9138"/>
            <a:ext cx="4752975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MX" sz="2000"/>
              <a:t>Carlos Linneo (Carl von Linné 1707-1778): 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Asignó cada organismo al reino animal o al reino vegetal.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Subdividió cada categoría en categorías más pequeñas.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En ese tiempo se reconocieron especie, género y reino.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En 1753 publicó su sistema de clasificación para plantas y en 1758 para animales.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La especie era (y es) la unidad básica del sistema de clasificación..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Se basaba en las similitudes de la estructura del cuerpo.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Es considerado el fundador de la taxonomía moderna.</a:t>
            </a:r>
            <a:br>
              <a:rPr lang="es-MX" sz="1800"/>
            </a:br>
            <a:endParaRPr lang="es-MX" sz="1800"/>
          </a:p>
        </p:txBody>
      </p:sp>
      <p:pic>
        <p:nvPicPr>
          <p:cNvPr id="39948" name="Picture 12" descr="linne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989138"/>
            <a:ext cx="3687762" cy="417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Nomenclatura Binomial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800"/>
              <a:t>Sistema para dar nombre a todos los organismos (Linneo).</a:t>
            </a:r>
          </a:p>
          <a:p>
            <a:pPr lvl="1">
              <a:lnSpc>
                <a:spcPct val="90000"/>
              </a:lnSpc>
            </a:pPr>
            <a:r>
              <a:rPr lang="es-MX" sz="2400"/>
              <a:t>A cada especie se le da un nombre de dos palabras en latín. Ej.:</a:t>
            </a:r>
          </a:p>
          <a:p>
            <a:pPr lvl="2">
              <a:lnSpc>
                <a:spcPct val="90000"/>
              </a:lnSpc>
            </a:pPr>
            <a:r>
              <a:rPr lang="es-MX" sz="2000" i="1"/>
              <a:t>Homo sapiens</a:t>
            </a:r>
            <a:r>
              <a:rPr lang="es-MX" sz="2000"/>
              <a:t> (ser humano).</a:t>
            </a:r>
          </a:p>
          <a:p>
            <a:pPr lvl="2">
              <a:lnSpc>
                <a:spcPct val="90000"/>
              </a:lnSpc>
            </a:pPr>
            <a:r>
              <a:rPr lang="es-MX" sz="2000" i="1"/>
              <a:t>Zea mays</a:t>
            </a:r>
            <a:r>
              <a:rPr lang="es-MX" sz="2000"/>
              <a:t> (maíz).</a:t>
            </a:r>
          </a:p>
          <a:p>
            <a:pPr lvl="2">
              <a:lnSpc>
                <a:spcPct val="90000"/>
              </a:lnSpc>
            </a:pPr>
            <a:r>
              <a:rPr lang="es-MX" sz="2000" i="1"/>
              <a:t>Oryza sativa</a:t>
            </a:r>
            <a:r>
              <a:rPr lang="es-MX" sz="2000"/>
              <a:t> (arroz)</a:t>
            </a:r>
          </a:p>
        </p:txBody>
      </p:sp>
      <p:pic>
        <p:nvPicPr>
          <p:cNvPr id="43019" name="Picture 11" descr="tafel_088_ico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3213100"/>
            <a:ext cx="2125663" cy="3573463"/>
          </a:xfrm>
          <a:prstGeom prst="rect">
            <a:avLst/>
          </a:prstGeom>
          <a:noFill/>
        </p:spPr>
      </p:pic>
      <p:pic>
        <p:nvPicPr>
          <p:cNvPr id="43021" name="Picture 13" descr="QK99A1K6318831914B3_05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32288" y="3789363"/>
            <a:ext cx="2355850" cy="3024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/>
              <a:t>Nomenclatura Binomial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chemeClr val="bg2"/>
                </a:solidFill>
              </a:rPr>
              <a:t>Reglas:</a:t>
            </a:r>
          </a:p>
          <a:p>
            <a:pPr lvl="1">
              <a:lnSpc>
                <a:spcPct val="90000"/>
              </a:lnSpc>
            </a:pPr>
            <a:r>
              <a:rPr lang="es-ES" sz="1600"/>
              <a:t>La primera palabra indica el género del organismo. La primera letra va con mayúscula.</a:t>
            </a:r>
          </a:p>
          <a:p>
            <a:pPr lvl="1">
              <a:lnSpc>
                <a:spcPct val="90000"/>
              </a:lnSpc>
            </a:pPr>
            <a:r>
              <a:rPr lang="es-ES" sz="1600"/>
              <a:t>La segunda palabra es una palabra específica y descriptiva que indica la especie en particular.</a:t>
            </a:r>
          </a:p>
          <a:p>
            <a:pPr lvl="1">
              <a:lnSpc>
                <a:spcPct val="90000"/>
              </a:lnSpc>
            </a:pPr>
            <a:r>
              <a:rPr lang="es-ES" sz="1600"/>
              <a:t>Se usa latín como idioma.</a:t>
            </a:r>
          </a:p>
          <a:p>
            <a:pPr lvl="1">
              <a:lnSpc>
                <a:spcPct val="90000"/>
              </a:lnSpc>
            </a:pPr>
            <a:r>
              <a:rPr lang="es-ES" sz="1600"/>
              <a:t>Cuando se escribe a mano o a máquina, se subraya. Cuando se imprime, se escribe en bastardillas (cursiva).</a:t>
            </a:r>
          </a:p>
          <a:p>
            <a:pPr lvl="1">
              <a:lnSpc>
                <a:spcPct val="90000"/>
              </a:lnSpc>
            </a:pPr>
            <a:r>
              <a:rPr lang="es-ES" sz="1600"/>
              <a:t>Se puede abreviar, usando la primera letra del nombre del género y el nombre de la especie.</a:t>
            </a:r>
          </a:p>
          <a:p>
            <a:pPr lvl="1">
              <a:lnSpc>
                <a:spcPct val="90000"/>
              </a:lnSpc>
            </a:pPr>
            <a:r>
              <a:rPr lang="es-ES" sz="1600"/>
              <a:t>Si se identifica una subespecie o una variedad, se le añade una tercera palabra al nombre.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267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>
                <a:solidFill>
                  <a:schemeClr val="bg2"/>
                </a:solidFill>
              </a:rPr>
              <a:t>Ventajas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Los científicos de todo el mundo aceptan el latín como el lenguaje de la clasificación.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El latín es un idioma estable que no está sujeto a cambios (lengua muerta).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El sistema muestra las relaciones de especie dentro de un género en particular.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La segunda palabra del nombre en latín es un adjetivo. Este término ayuda a describir la especie.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3600"/>
              <a:t>LA HISTORIA DE LA CLASIFICACIÓN</a:t>
            </a:r>
            <a:endParaRPr lang="es-ES" sz="3600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EC" sz="2400" b="1"/>
              <a:t>¿Por qué se necesita un sistema de clasificación?</a:t>
            </a:r>
          </a:p>
          <a:p>
            <a:pPr lvl="1"/>
            <a:r>
              <a:rPr lang="es-EC" sz="2000" b="1"/>
              <a:t>Imaginar una biblioteca con libros iguales, sin catálogos y con un bibliotecario que habla otro idioma.</a:t>
            </a:r>
          </a:p>
          <a:p>
            <a:pPr lvl="1"/>
            <a:r>
              <a:rPr lang="es-EC" sz="2000" b="1"/>
              <a:t>Esta situación es similar a la que enfrentaron los primeros biólogos.</a:t>
            </a:r>
            <a:endParaRPr lang="es-ES" sz="2000" b="1"/>
          </a:p>
        </p:txBody>
      </p:sp>
      <p:pic>
        <p:nvPicPr>
          <p:cNvPr id="8208" name="Picture 16" descr="bi_bibliote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4763" y="1736725"/>
            <a:ext cx="3375025" cy="4645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/>
              <a:t>¿Por qué se necesita un sistema de clasificación?</a:t>
            </a:r>
            <a:endParaRPr lang="es-ES" sz="4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038600" cy="4256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C" sz="2400"/>
              <a:t>Se han descubierto más de un millón de especies de animales y más de 325.000 especies de plantas.</a:t>
            </a:r>
          </a:p>
          <a:p>
            <a:pPr lvl="1">
              <a:lnSpc>
                <a:spcPct val="80000"/>
              </a:lnSpc>
            </a:pPr>
            <a:r>
              <a:rPr lang="es-EC" sz="2000"/>
              <a:t>La lista aumenta cada año. </a:t>
            </a:r>
          </a:p>
          <a:p>
            <a:pPr>
              <a:lnSpc>
                <a:spcPct val="80000"/>
              </a:lnSpc>
            </a:pPr>
            <a:r>
              <a:rPr lang="es-EC" sz="2400"/>
              <a:t>Una de las tareas de un científico es buscar orden donde parece haber desorden.</a:t>
            </a:r>
          </a:p>
          <a:p>
            <a:pPr lvl="1">
              <a:lnSpc>
                <a:spcPct val="80000"/>
              </a:lnSpc>
            </a:pPr>
            <a:r>
              <a:rPr lang="es-EC" sz="2000"/>
              <a:t>Para ello, se han desarrollado sistemas para agrupar o clasificar los organismos.</a:t>
            </a:r>
          </a:p>
        </p:txBody>
      </p:sp>
      <p:pic>
        <p:nvPicPr>
          <p:cNvPr id="14343" name="Picture 7" descr="biodiversidad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2133600"/>
            <a:ext cx="4357688" cy="37401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Taxonomía</a:t>
            </a:r>
            <a:endParaRPr lang="es-E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8600" cy="4327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C" sz="2000"/>
              <a:t>Es la ciencia de la clasificación que comprende identificar y dar nombre a los organismos, así como, buscar orden en la diversidad.</a:t>
            </a:r>
          </a:p>
          <a:p>
            <a:pPr lvl="1">
              <a:lnSpc>
                <a:spcPct val="80000"/>
              </a:lnSpc>
            </a:pPr>
            <a:r>
              <a:rPr lang="es-EC" sz="1800"/>
              <a:t>Un taxónomo trata de entender las relaciones entre los organismos y de identificar y dar nombre a los organismos </a:t>
            </a:r>
            <a:r>
              <a:rPr lang="es-EC" sz="1800">
                <a:solidFill>
                  <a:srgbClr val="FF3300"/>
                </a:solidFill>
              </a:rPr>
              <a:t>(características del grupo = características del individuo)</a:t>
            </a:r>
            <a:r>
              <a:rPr lang="es-EC" sz="1800"/>
              <a:t>.</a:t>
            </a:r>
          </a:p>
          <a:p>
            <a:pPr>
              <a:lnSpc>
                <a:spcPct val="80000"/>
              </a:lnSpc>
            </a:pPr>
            <a:r>
              <a:rPr lang="es-EC" sz="2000"/>
              <a:t>Un sistema de clasificación provee una forma conveniente de no perder de vista a todas las formas de vida conocidas.</a:t>
            </a:r>
            <a:endParaRPr lang="es-ES" sz="2000"/>
          </a:p>
        </p:txBody>
      </p:sp>
      <p:pic>
        <p:nvPicPr>
          <p:cNvPr id="16395" name="Picture 11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52963" y="2114550"/>
            <a:ext cx="4029075" cy="36195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C"/>
              <a:t>Taxonomía</a:t>
            </a: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C" sz="2000"/>
              <a:t>Los organismos se clasifican para proveer una base precisa para nombrarlos igual en todo el mundo; ya que, los nombres comunes pueden inducir a equivocaciones. Ej.:</a:t>
            </a:r>
          </a:p>
          <a:p>
            <a:pPr lvl="1">
              <a:lnSpc>
                <a:spcPct val="90000"/>
              </a:lnSpc>
            </a:pPr>
            <a:r>
              <a:rPr lang="es-EC" sz="1800"/>
              <a:t>caballo de mar		pez</a:t>
            </a:r>
          </a:p>
          <a:p>
            <a:pPr lvl="1">
              <a:lnSpc>
                <a:spcPct val="90000"/>
              </a:lnSpc>
            </a:pPr>
            <a:r>
              <a:rPr lang="es-EC" sz="1800"/>
              <a:t>pepino de mar		animal</a:t>
            </a:r>
          </a:p>
          <a:p>
            <a:pPr lvl="1">
              <a:lnSpc>
                <a:spcPct val="90000"/>
              </a:lnSpc>
            </a:pPr>
            <a:r>
              <a:rPr lang="es-EC" sz="1800"/>
              <a:t>gusano de aro		hongo</a:t>
            </a:r>
          </a:p>
          <a:p>
            <a:pPr lvl="1">
              <a:lnSpc>
                <a:spcPct val="90000"/>
              </a:lnSpc>
            </a:pPr>
            <a:endParaRPr lang="es-EC" sz="1800"/>
          </a:p>
          <a:p>
            <a:pPr>
              <a:lnSpc>
                <a:spcPct val="90000"/>
              </a:lnSpc>
            </a:pPr>
            <a:endParaRPr lang="es-EC" sz="2000"/>
          </a:p>
          <a:p>
            <a:pPr>
              <a:lnSpc>
                <a:spcPct val="90000"/>
              </a:lnSpc>
            </a:pPr>
            <a:endParaRPr lang="es-ES" sz="2000"/>
          </a:p>
        </p:txBody>
      </p:sp>
      <p:pic>
        <p:nvPicPr>
          <p:cNvPr id="20496" name="Picture 16" descr="jellyfish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419475" y="4195763"/>
            <a:ext cx="2520950" cy="2041525"/>
          </a:xfrm>
          <a:noFill/>
          <a:ln/>
        </p:spPr>
      </p:pic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916238" y="30686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914650" y="33575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916238" y="36449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20494" name="Picture 14" descr="silvfis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3933825"/>
            <a:ext cx="2879725" cy="2703513"/>
          </a:xfrm>
          <a:prstGeom prst="rect">
            <a:avLst/>
          </a:prstGeom>
          <a:noFill/>
        </p:spPr>
      </p:pic>
      <p:pic>
        <p:nvPicPr>
          <p:cNvPr id="20502" name="Picture 22" descr="sepia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6443663" y="4151313"/>
            <a:ext cx="2303462" cy="20859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MX"/>
              <a:t>Los sistemas de clasificación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Los sistemas de clasificación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2263" y="1844675"/>
            <a:ext cx="4681537" cy="4543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MX" sz="2400"/>
              <a:t>Filósofo griego Aristóteles (350 A.C.): dividió en reino vegetal y animal. Introdujo el término </a:t>
            </a:r>
            <a:r>
              <a:rPr lang="es-MX" sz="2400" i="1"/>
              <a:t>especie</a:t>
            </a:r>
            <a:r>
              <a:rPr lang="es-MX" sz="2400"/>
              <a:t> (“formas similares de vida”).</a:t>
            </a:r>
          </a:p>
          <a:p>
            <a:pPr lvl="1">
              <a:lnSpc>
                <a:spcPct val="80000"/>
              </a:lnSpc>
            </a:pPr>
            <a:r>
              <a:rPr lang="es-MX" sz="2000"/>
              <a:t>Actualmente especie: “un grupo de organismos de una clase en particular, estrechamente relacionados, que pueden entrecruzarse y producir crías fértiles”.</a:t>
            </a:r>
          </a:p>
          <a:p>
            <a:pPr lvl="1">
              <a:lnSpc>
                <a:spcPct val="80000"/>
              </a:lnSpc>
            </a:pPr>
            <a:r>
              <a:rPr lang="es-MX" sz="2000"/>
              <a:t>Dividió a los animales según su hábitat en: terrestres, marinos y aéreos.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s-MX" sz="2000">
                <a:solidFill>
                  <a:srgbClr val="FF3300"/>
                </a:solidFill>
              </a:rPr>
              <a:t>	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s-MX" sz="2000">
                <a:solidFill>
                  <a:srgbClr val="FF3300"/>
                </a:solidFill>
              </a:rPr>
              <a:t>	¿Problemas?</a:t>
            </a:r>
          </a:p>
        </p:txBody>
      </p:sp>
      <p:sp>
        <p:nvSpPr>
          <p:cNvPr id="29702" name="AutoShape 6" descr="aristoteles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8275" y="46038"/>
            <a:ext cx="990600" cy="1143000"/>
          </a:xfrm>
          <a:prstGeom prst="rect">
            <a:avLst/>
          </a:prstGeom>
          <a:noFill/>
        </p:spPr>
        <p:txBody>
          <a:bodyPr/>
          <a:lstStyle/>
          <a:p>
            <a:endParaRPr lang="es-ES"/>
          </a:p>
        </p:txBody>
      </p:sp>
      <p:sp>
        <p:nvSpPr>
          <p:cNvPr id="29704" name="AutoShape 8" descr="aristoteles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076700" y="2857500"/>
            <a:ext cx="990600" cy="1143000"/>
          </a:xfrm>
          <a:prstGeom prst="rect">
            <a:avLst/>
          </a:prstGeom>
          <a:noFill/>
        </p:spPr>
        <p:txBody>
          <a:bodyPr/>
          <a:lstStyle/>
          <a:p>
            <a:endParaRPr lang="es-ES"/>
          </a:p>
        </p:txBody>
      </p:sp>
      <p:pic>
        <p:nvPicPr>
          <p:cNvPr id="29705" name="Picture 9" descr="aristote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7950" y="1989138"/>
            <a:ext cx="3560763" cy="410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/>
              <a:t>Los sistemas de clasificación</a:t>
            </a: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1981200"/>
            <a:ext cx="4752975" cy="4400550"/>
          </a:xfrm>
        </p:spPr>
        <p:txBody>
          <a:bodyPr/>
          <a:lstStyle/>
          <a:p>
            <a:r>
              <a:rPr lang="es-MX" sz="2800"/>
              <a:t>Botánico griego Teofrasto (discípulo de Aristóteles).</a:t>
            </a:r>
          </a:p>
          <a:p>
            <a:pPr lvl="1"/>
            <a:r>
              <a:rPr lang="es-MX" sz="2400"/>
              <a:t>Desarrolló un sistema para clasificar las plantas según sus hábitos de crecimiento:</a:t>
            </a:r>
          </a:p>
          <a:p>
            <a:pPr lvl="2"/>
            <a:r>
              <a:rPr lang="es-MX" sz="2000"/>
              <a:t>hierbas</a:t>
            </a:r>
          </a:p>
          <a:p>
            <a:pPr lvl="2"/>
            <a:r>
              <a:rPr lang="es-MX" sz="2000"/>
              <a:t>arbustos</a:t>
            </a:r>
          </a:p>
          <a:p>
            <a:pPr lvl="2"/>
            <a:r>
              <a:rPr lang="es-MX" sz="2000"/>
              <a:t>árboles</a:t>
            </a:r>
          </a:p>
          <a:p>
            <a:pPr lvl="1"/>
            <a:r>
              <a:rPr lang="es-MX" sz="2400"/>
              <a:t>Introdujo la idea de la clasificación basada en similitud de estructuras.</a:t>
            </a:r>
          </a:p>
        </p:txBody>
      </p:sp>
      <p:pic>
        <p:nvPicPr>
          <p:cNvPr id="31756" name="Picture 12" descr="as-teofrast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916113"/>
            <a:ext cx="2722562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/>
              <a:t>Los sistemas de clasificación</a:t>
            </a: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sz="2000"/>
              <a:t>Los sistemas de Aristóteles y Teofrasto se mantuvieron casi 2000 años.</a:t>
            </a:r>
          </a:p>
          <a:p>
            <a:pPr>
              <a:lnSpc>
                <a:spcPct val="90000"/>
              </a:lnSpc>
            </a:pPr>
            <a:r>
              <a:rPr lang="es-MX" sz="2000"/>
              <a:t>Hasta los siglos XVI y XVII, cuando los exploradores llevaron a Europa plantas y animales sin identificar de otras tierras.</a:t>
            </a:r>
          </a:p>
          <a:p>
            <a:pPr>
              <a:lnSpc>
                <a:spcPct val="90000"/>
              </a:lnSpc>
            </a:pPr>
            <a:r>
              <a:rPr lang="es-MX" sz="2000"/>
              <a:t>Se necesitaba otro sistema e hicieron listas organizadas de acuerdo con las características estructurales y el valor medicinal. </a:t>
            </a:r>
          </a:p>
        </p:txBody>
      </p:sp>
      <p:pic>
        <p:nvPicPr>
          <p:cNvPr id="34827" name="Picture 11" descr="sabi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1313" y="3644900"/>
            <a:ext cx="2273300" cy="3065463"/>
          </a:xfrm>
          <a:prstGeom prst="rect">
            <a:avLst/>
          </a:prstGeom>
          <a:noFill/>
        </p:spPr>
      </p:pic>
      <p:pic>
        <p:nvPicPr>
          <p:cNvPr id="34829" name="Picture 13" descr="Cinchona Officinal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7088" y="1711325"/>
            <a:ext cx="2095500" cy="258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íxel">
  <a:themeElements>
    <a:clrScheme name="Pí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í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í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196</TotalTime>
  <Words>797</Words>
  <Application>Microsoft PowerPoint</Application>
  <PresentationFormat>Presentación en pantalla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Times New Roman</vt:lpstr>
      <vt:lpstr>Arial</vt:lpstr>
      <vt:lpstr>Wingdings</vt:lpstr>
      <vt:lpstr>Arial Black</vt:lpstr>
      <vt:lpstr>Píxel</vt:lpstr>
      <vt:lpstr>CLASIFICACIÓN DE LOS SERES VIVOS</vt:lpstr>
      <vt:lpstr>LA HISTORIA DE LA CLASIFICACIÓN</vt:lpstr>
      <vt:lpstr>¿Por qué se necesita un sistema de clasificación?</vt:lpstr>
      <vt:lpstr>Taxonomía</vt:lpstr>
      <vt:lpstr>Taxonomía</vt:lpstr>
      <vt:lpstr>Los sistemas de clasificación</vt:lpstr>
      <vt:lpstr>Los sistemas de clasificación</vt:lpstr>
      <vt:lpstr>Los sistemas de clasificación</vt:lpstr>
      <vt:lpstr>Los sistemas de clasificación</vt:lpstr>
      <vt:lpstr>Los sistemas de clasificación</vt:lpstr>
      <vt:lpstr>Sistema de Linneo</vt:lpstr>
      <vt:lpstr>Nomenclatura Binomial</vt:lpstr>
      <vt:lpstr>Nomenclatura Binomial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Administrador</cp:lastModifiedBy>
  <cp:revision>23</cp:revision>
  <dcterms:created xsi:type="dcterms:W3CDTF">1601-01-01T00:00:00Z</dcterms:created>
  <dcterms:modified xsi:type="dcterms:W3CDTF">2009-08-12T17:27:33Z</dcterms:modified>
</cp:coreProperties>
</file>