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257" r:id="rId3"/>
    <p:sldId id="258" r:id="rId4"/>
    <p:sldId id="259" r:id="rId5"/>
    <p:sldId id="260" r:id="rId6"/>
    <p:sldId id="278" r:id="rId7"/>
    <p:sldId id="261" r:id="rId8"/>
    <p:sldId id="262" r:id="rId9"/>
    <p:sldId id="263" r:id="rId10"/>
    <p:sldId id="268" r:id="rId11"/>
    <p:sldId id="269" r:id="rId12"/>
    <p:sldId id="271" r:id="rId13"/>
    <p:sldId id="270" r:id="rId14"/>
    <p:sldId id="274" r:id="rId15"/>
    <p:sldId id="275" r:id="rId16"/>
    <p:sldId id="276" r:id="rId17"/>
    <p:sldId id="265" r:id="rId18"/>
    <p:sldId id="266" r:id="rId19"/>
    <p:sldId id="267" r:id="rId20"/>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AEC"/>
    <a:srgbClr val="FE3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56" autoAdjust="0"/>
    <p:restoredTop sz="94699" autoAdjust="0"/>
  </p:normalViewPr>
  <p:slideViewPr>
    <p:cSldViewPr>
      <p:cViewPr>
        <p:scale>
          <a:sx n="50" d="100"/>
          <a:sy n="50" d="100"/>
        </p:scale>
        <p:origin x="-936" y="-3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endParaRPr lang="es-E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s-E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endParaRPr lang="es-E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E63C940A-6726-494C-84D3-0376860F0825}"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865A1-9457-449F-947C-2447E715A46F}" type="slidenum">
              <a:rPr lang="es-ES"/>
              <a:pPr/>
              <a:t>14</a:t>
            </a:fld>
            <a:endParaRPr lang="es-ES"/>
          </a:p>
        </p:txBody>
      </p:sp>
      <p:sp>
        <p:nvSpPr>
          <p:cNvPr id="49154" name="Rectangle 2"/>
          <p:cNvSpPr>
            <a:spLocks noRot="1" noChangeArrowheads="1" noTextEdit="1"/>
          </p:cNvSpPr>
          <p:nvPr>
            <p:ph type="sldImg"/>
          </p:nvPr>
        </p:nvSpPr>
        <p:spPr>
          <a:xfrm>
            <a:off x="1981200" y="533400"/>
            <a:ext cx="2895600" cy="2171700"/>
          </a:xfrm>
          <a:ln/>
        </p:spPr>
      </p:sp>
      <p:sp>
        <p:nvSpPr>
          <p:cNvPr id="49155" name="Rectangle 3"/>
          <p:cNvSpPr>
            <a:spLocks noGrp="1" noChangeArrowheads="1"/>
          </p:cNvSpPr>
          <p:nvPr>
            <p:ph type="body" idx="1"/>
          </p:nvPr>
        </p:nvSpPr>
        <p:spPr>
          <a:xfrm>
            <a:off x="228600" y="2819400"/>
            <a:ext cx="6400800" cy="5638800"/>
          </a:xfrm>
        </p:spPr>
        <p:txBody>
          <a:bodyPr/>
          <a:lstStyle/>
          <a:p>
            <a:r>
              <a:rPr lang="es-ES" noProof="1"/>
              <a:t>Life on Earth consists of a hierarchy of structures, with each level of the hierarchy based on the one below it and providing the foundation for the one above it (Fig. 1-2). All of life is built on a chemical foundation based on substances called elements, each of which is a unique type of matter. An atom is the smallest particle of an element that retains the properties of that element. For example, a diamond is made of the element carbon. The smallest possible 'unit of the diamond is an individual carbon atom; any further division would produce isolated subatomic particles that would no longer be carbon. Atoms may combine in specific ways to form assemblies called molecules; for example, one carbon atom can combine with two oxygen atoms to form a molecule of carbon dioxide. Although many simple molecules form spontaneously, only living things manufacture extremely large and complex molecules. The bodies of living things are composed primarily of complex molecules. The molecules of life are called organic molecules, meaning that they contain a framework of carbon, with at least some hydrogen bound to it. Although the chemical arrangement and interaction of atoms and molecules are the building blocks of life, the quality of life itself emerges on the level of the cell. Just as an atom is the smallest unit of an element, so the cell is the smallest unit of life (Fig. 1-3). The difference between a living cell and a conglomeration of chemicals illustrates some of the emergent properties of life.</a:t>
            </a:r>
          </a:p>
          <a:p>
            <a:endParaRPr lang="es-ES" noProof="1"/>
          </a:p>
          <a:p>
            <a:r>
              <a:rPr lang="es-ES" noProof="1"/>
              <a:t>All cells contain (1) genes, units of heredity that provide the information needed to control the life of the cell; (2) subcellular structures called organelles, miniature chemical factories that use the information in the genes and keep the cell alive; and (3) a plasma membrane, a thin sheet surrounding the cell that both encloses a watery medium (the cytoplasm) that contains the organelles and separates the cell from the outside world. Some life-forms, mostly microscopic, consist of just one cell, but larger life-forms are composed of many cells with specialized functions.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2676E-D763-4AC5-86DE-EDDDC9B1CE22}" type="slidenum">
              <a:rPr lang="es-ES"/>
              <a:pPr/>
              <a:t>15</a:t>
            </a:fld>
            <a:endParaRPr lang="es-ES"/>
          </a:p>
        </p:txBody>
      </p:sp>
      <p:sp>
        <p:nvSpPr>
          <p:cNvPr id="51202" name="Rectangle 2"/>
          <p:cNvSpPr>
            <a:spLocks noRot="1" noChangeArrowheads="1" noTextEdit="1"/>
          </p:cNvSpPr>
          <p:nvPr>
            <p:ph type="sldImg"/>
          </p:nvPr>
        </p:nvSpPr>
        <p:spPr>
          <a:xfrm>
            <a:off x="1981200" y="533400"/>
            <a:ext cx="2895600" cy="2171700"/>
          </a:xfrm>
          <a:ln/>
        </p:spPr>
      </p:sp>
      <p:sp>
        <p:nvSpPr>
          <p:cNvPr id="51203" name="Rectangle 3"/>
          <p:cNvSpPr>
            <a:spLocks noGrp="1" noChangeArrowheads="1"/>
          </p:cNvSpPr>
          <p:nvPr>
            <p:ph type="body" idx="1"/>
          </p:nvPr>
        </p:nvSpPr>
        <p:spPr>
          <a:xfrm>
            <a:off x="228600" y="2819400"/>
            <a:ext cx="6400800" cy="5638800"/>
          </a:xfrm>
        </p:spPr>
        <p:txBody>
          <a:bodyPr/>
          <a:lstStyle/>
          <a:p>
            <a:r>
              <a:rPr lang="es-ES" noProof="1"/>
              <a:t>In multicellular life forms, cells of similar type combine to form tissues, which perform a particular function. For example, nervous tissue is composed of nerve cells, and a variety of supporting cells. Various tissue types combine to form a structural unit called an organ (for example, the brain, which contains nervous tissue, connective tissue, and blood). Several organs that collectively perform a single function are called an organ system; for example, together the brain, spinal cord, sense organs, and nerves form the nervous system. All the organ systems functioning cooperatively make up an individual living thing, the organism.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3DE85-3436-4701-92F1-69DAE3E689E3}" type="slidenum">
              <a:rPr lang="es-ES"/>
              <a:pPr/>
              <a:t>16</a:t>
            </a:fld>
            <a:endParaRPr lang="es-ES"/>
          </a:p>
        </p:txBody>
      </p:sp>
      <p:sp>
        <p:nvSpPr>
          <p:cNvPr id="53250" name="Rectangle 2"/>
          <p:cNvSpPr>
            <a:spLocks noRot="1" noChangeArrowheads="1" noTextEdit="1"/>
          </p:cNvSpPr>
          <p:nvPr>
            <p:ph type="sldImg"/>
          </p:nvPr>
        </p:nvSpPr>
        <p:spPr>
          <a:xfrm>
            <a:off x="1981200" y="533400"/>
            <a:ext cx="2895600" cy="2171700"/>
          </a:xfrm>
          <a:ln/>
        </p:spPr>
      </p:sp>
      <p:sp>
        <p:nvSpPr>
          <p:cNvPr id="53251" name="Rectangle 3"/>
          <p:cNvSpPr>
            <a:spLocks noGrp="1" noChangeArrowheads="1"/>
          </p:cNvSpPr>
          <p:nvPr>
            <p:ph type="body" idx="1"/>
          </p:nvPr>
        </p:nvSpPr>
        <p:spPr>
          <a:xfrm>
            <a:off x="228600" y="2819400"/>
            <a:ext cx="6400800" cy="5638800"/>
          </a:xfrm>
        </p:spPr>
        <p:txBody>
          <a:bodyPr/>
          <a:lstStyle/>
          <a:p>
            <a:r>
              <a:rPr lang="es-ES" noProof="1"/>
              <a:t>Beyond individual organisms are broader levels of organization. A group of very similar, potentially interbreeding organisms constitutes a species. Members of the same species that live in a given area are considered a population. Populations of several species living and interacting in the same area form a community. A community plus its nonliving environment, including land, water, and atmosphere, constitute an ecosystem. Finally, the entire surface region of Earth inhabited by living things (but including the nonliving components) is called the biosphere.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17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lang="es-ES"/>
          </a:p>
        </p:txBody>
      </p:sp>
      <p:pic>
        <p:nvPicPr>
          <p:cNvPr id="7171" name="Picture 3" descr="ANABNR2"/>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p:spPr>
      </p:pic>
      <p:sp>
        <p:nvSpPr>
          <p:cNvPr id="7172"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lang="es-ES"/>
          </a:p>
        </p:txBody>
      </p:sp>
      <p:sp>
        <p:nvSpPr>
          <p:cNvPr id="7173" name="Rectangle 5"/>
          <p:cNvSpPr>
            <a:spLocks noGrp="1" noChangeArrowheads="1"/>
          </p:cNvSpPr>
          <p:nvPr>
            <p:ph type="ctrTitle"/>
          </p:nvPr>
        </p:nvSpPr>
        <p:spPr>
          <a:xfrm>
            <a:off x="1143000" y="1981200"/>
            <a:ext cx="7772400" cy="1143000"/>
          </a:xfrm>
        </p:spPr>
        <p:txBody>
          <a:bodyPr/>
          <a:lstStyle>
            <a:lvl1pPr>
              <a:defRPr/>
            </a:lvl1pPr>
          </a:lstStyle>
          <a:p>
            <a:r>
              <a:rPr lang="es-ES"/>
              <a:t>Haga clic para modificar el estilo de título del patrón</a:t>
            </a:r>
          </a:p>
        </p:txBody>
      </p:sp>
      <p:sp>
        <p:nvSpPr>
          <p:cNvPr id="717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s-ES"/>
              <a:t>Haga clic para modificar el estilo de subtítulo del patrón</a:t>
            </a:r>
          </a:p>
        </p:txBody>
      </p:sp>
      <p:sp>
        <p:nvSpPr>
          <p:cNvPr id="7175" name="Rectangle 7"/>
          <p:cNvSpPr>
            <a:spLocks noGrp="1" noChangeArrowheads="1"/>
          </p:cNvSpPr>
          <p:nvPr>
            <p:ph type="dt" sz="half" idx="2"/>
          </p:nvPr>
        </p:nvSpPr>
        <p:spPr>
          <a:xfrm>
            <a:off x="685800" y="6324600"/>
            <a:ext cx="1905000" cy="457200"/>
          </a:xfrm>
        </p:spPr>
        <p:txBody>
          <a:bodyPr/>
          <a:lstStyle>
            <a:lvl1pPr>
              <a:defRPr/>
            </a:lvl1pPr>
          </a:lstStyle>
          <a:p>
            <a:endParaRPr lang="es-ES"/>
          </a:p>
        </p:txBody>
      </p:sp>
      <p:sp>
        <p:nvSpPr>
          <p:cNvPr id="7176" name="Rectangle 8"/>
          <p:cNvSpPr>
            <a:spLocks noGrp="1" noChangeArrowheads="1"/>
          </p:cNvSpPr>
          <p:nvPr>
            <p:ph type="ftr" sz="quarter" idx="3"/>
          </p:nvPr>
        </p:nvSpPr>
        <p:spPr>
          <a:xfrm>
            <a:off x="3124200" y="6324600"/>
            <a:ext cx="2895600" cy="457200"/>
          </a:xfrm>
        </p:spPr>
        <p:txBody>
          <a:bodyPr/>
          <a:lstStyle>
            <a:lvl1pPr>
              <a:defRPr/>
            </a:lvl1pPr>
          </a:lstStyle>
          <a:p>
            <a:endParaRPr lang="es-ES"/>
          </a:p>
        </p:txBody>
      </p:sp>
      <p:sp>
        <p:nvSpPr>
          <p:cNvPr id="7177" name="Rectangle 9"/>
          <p:cNvSpPr>
            <a:spLocks noGrp="1" noChangeArrowheads="1"/>
          </p:cNvSpPr>
          <p:nvPr>
            <p:ph type="sldNum" sz="quarter" idx="4"/>
          </p:nvPr>
        </p:nvSpPr>
        <p:spPr>
          <a:xfrm>
            <a:off x="6553200" y="6324600"/>
            <a:ext cx="1905000" cy="457200"/>
          </a:xfrm>
        </p:spPr>
        <p:txBody>
          <a:bodyPr/>
          <a:lstStyle>
            <a:lvl1pPr>
              <a:defRPr sz="1400"/>
            </a:lvl1pPr>
          </a:lstStyle>
          <a:p>
            <a:fld id="{249DFB80-9F86-4500-8028-742FFEAE7E21}"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837EE6A-5797-457A-BF1A-A05E1314D1A8}" type="slidenum">
              <a:rPr lang="es-ES"/>
              <a:pPr/>
              <a:t>‹Nº›</a:t>
            </a:fld>
            <a:endParaRPr lang="es-E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838200"/>
            <a:ext cx="1943100" cy="53784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838200"/>
            <a:ext cx="5676900" cy="5378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9EB6583-B5BA-43A8-BD47-BDB4AF6CF3E1}" type="slidenum">
              <a:rPr lang="es-ES"/>
              <a:pPr/>
              <a:t>‹Nº›</a:t>
            </a:fld>
            <a:endParaRPr lang="es-E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029200" y="2101850"/>
            <a:ext cx="3810000" cy="4114800"/>
          </a:xfrm>
        </p:spPr>
        <p:txBody>
          <a:bodyPr/>
          <a:lstStyle/>
          <a:p>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DEEB9F7C-B4D3-4166-BA4F-FD5D7D0148A4}" type="slidenum">
              <a:rPr lang="es-ES"/>
              <a:pPr/>
              <a:t>‹Nº›</a:t>
            </a:fld>
            <a:endParaRPr lang="es-E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AF416AA5-B4EF-43D2-9563-D547C854883C}" type="slidenum">
              <a:rPr lang="es-ES"/>
              <a:pPr/>
              <a:t>‹Nº›</a:t>
            </a:fld>
            <a:endParaRPr lang="es-ES"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029200" y="21018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029200" y="42354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8229600" y="6413500"/>
            <a:ext cx="914400" cy="457200"/>
          </a:xfrm>
        </p:spPr>
        <p:txBody>
          <a:bodyPr/>
          <a:lstStyle>
            <a:lvl1pPr>
              <a:defRPr/>
            </a:lvl1pPr>
          </a:lstStyle>
          <a:p>
            <a:fld id="{503A6050-6ACF-4392-BAA0-7B6FBADDE747}" type="slidenum">
              <a:rPr lang="es-ES"/>
              <a:pPr/>
              <a:t>‹Nº›</a:t>
            </a:fld>
            <a:endParaRPr lang="es-E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1066800" y="21018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1066800" y="42354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8229600" y="6413500"/>
            <a:ext cx="914400" cy="457200"/>
          </a:xfrm>
        </p:spPr>
        <p:txBody>
          <a:bodyPr/>
          <a:lstStyle>
            <a:lvl1pPr>
              <a:defRPr/>
            </a:lvl1pPr>
          </a:lstStyle>
          <a:p>
            <a:fld id="{F9386708-E1AF-4433-BB21-9E0DD6599BA7}" type="slidenum">
              <a:rPr lang="es-ES"/>
              <a:pPr/>
              <a:t>‹Nº›</a:t>
            </a:fld>
            <a:endParaRPr lang="es-ES"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066800" y="838200"/>
            <a:ext cx="7772400" cy="53784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8229600" y="6413500"/>
            <a:ext cx="914400" cy="457200"/>
          </a:xfrm>
        </p:spPr>
        <p:txBody>
          <a:bodyPr/>
          <a:lstStyle>
            <a:lvl1pPr>
              <a:defRPr/>
            </a:lvl1pPr>
          </a:lstStyle>
          <a:p>
            <a:fld id="{C1461B84-12B3-4372-9F59-2F21113232B4}" type="slidenum">
              <a:rPr lang="es-ES"/>
              <a:pPr/>
              <a:t>‹Nº›</a:t>
            </a:fld>
            <a:endParaRPr lang="es-ES"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8183409F-29C3-41B8-A62B-BC97AB729F85}" type="slidenum">
              <a:rPr lang="es-ES"/>
              <a:pPr/>
              <a:t>‹Nº›</a:t>
            </a:fld>
            <a:endParaRPr lang="es-ES" sz="1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066800" y="42354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F312C658-D12F-491A-BD8F-D7CDBA282555}" type="slidenum">
              <a:rPr lang="es-ES"/>
              <a:pPr/>
              <a:t>‹Nº›</a:t>
            </a:fld>
            <a:endParaRPr lang="es-E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8840976-82BF-4639-8B96-C86AC25FB7F6}" type="slidenum">
              <a:rPr lang="es-ES"/>
              <a:pPr/>
              <a:t>‹Nº›</a:t>
            </a:fld>
            <a:endParaRPr lang="es-E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4C7C2DE-3F33-4E26-93D0-811B3551E206}" type="slidenum">
              <a:rPr lang="es-ES"/>
              <a:pPr/>
              <a:t>‹Nº›</a:t>
            </a:fld>
            <a:endParaRPr lang="es-E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20F716E-FC53-4195-9388-6D97973AFB69}" type="slidenum">
              <a:rPr lang="es-ES"/>
              <a:pPr/>
              <a:t>‹Nº›</a:t>
            </a:fld>
            <a:endParaRPr lang="es-E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AA8BF67A-2B4C-47A5-B023-1CFC9F6BE549}" type="slidenum">
              <a:rPr lang="es-ES"/>
              <a:pPr/>
              <a:t>‹Nº›</a:t>
            </a:fld>
            <a:endParaRPr lang="es-E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571E76D0-17E5-4786-9253-2478782C4174}" type="slidenum">
              <a:rPr lang="es-ES"/>
              <a:pPr/>
              <a:t>‹Nº›</a:t>
            </a:fld>
            <a:endParaRPr lang="es-E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B572C059-2D7A-4527-A98B-9E54496C1975}" type="slidenum">
              <a:rPr lang="es-ES"/>
              <a:pPr/>
              <a:t>‹Nº›</a:t>
            </a:fld>
            <a:endParaRPr lang="es-E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2474DD9-B641-445D-BC68-CE12EE0137B5}" type="slidenum">
              <a:rPr lang="es-ES"/>
              <a:pPr/>
              <a:t>‹Nº›</a:t>
            </a:fld>
            <a:endParaRPr lang="es-E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D626A41-1719-49A8-9BE3-7B6FFD4D662E}" type="slidenum">
              <a:rPr lang="es-ES"/>
              <a:pPr/>
              <a:t>‹Nº›</a:t>
            </a:fld>
            <a:endParaRPr lang="es-E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es-ES"/>
          </a:p>
        </p:txBody>
      </p:sp>
      <p:sp>
        <p:nvSpPr>
          <p:cNvPr id="614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lang="es-ES"/>
          </a:p>
        </p:txBody>
      </p:sp>
      <p:sp>
        <p:nvSpPr>
          <p:cNvPr id="6148" name="Rectangle 4" descr="Stationery"/>
          <p:cNvSpPr>
            <a:spLocks noChangeArrowheads="1"/>
          </p:cNvSpPr>
          <p:nvPr/>
        </p:nvSpPr>
        <p:spPr bwMode="auto">
          <a:xfrm>
            <a:off x="457200" y="0"/>
            <a:ext cx="1219200" cy="762000"/>
          </a:xfrm>
          <a:prstGeom prst="rect">
            <a:avLst/>
          </a:prstGeom>
          <a:blipFill dpi="0" rotWithShape="0">
            <a:blip r:embed="rId20"/>
            <a:srcRect/>
            <a:tile tx="0" ty="0" sx="100000" sy="100000" flip="none" algn="tl"/>
          </a:blipFill>
          <a:ln w="9525">
            <a:noFill/>
            <a:miter lim="800000"/>
            <a:headEnd/>
            <a:tailEnd/>
          </a:ln>
          <a:effectLst/>
        </p:spPr>
        <p:txBody>
          <a:bodyPr wrap="none" anchor="ctr"/>
          <a:lstStyle/>
          <a:p>
            <a:pPr algn="ctr"/>
            <a:endParaRPr lang="es-ES"/>
          </a:p>
        </p:txBody>
      </p:sp>
      <p:sp>
        <p:nvSpPr>
          <p:cNvPr id="6149" name="Rectangle 5" descr="Stationery"/>
          <p:cNvSpPr>
            <a:spLocks noChangeArrowheads="1"/>
          </p:cNvSpPr>
          <p:nvPr/>
        </p:nvSpPr>
        <p:spPr bwMode="auto">
          <a:xfrm>
            <a:off x="0" y="0"/>
            <a:ext cx="457200" cy="6858000"/>
          </a:xfrm>
          <a:prstGeom prst="rect">
            <a:avLst/>
          </a:prstGeom>
          <a:blipFill dpi="0" rotWithShape="0">
            <a:blip r:embed="rId20"/>
            <a:srcRect/>
            <a:tile tx="0" ty="0" sx="100000" sy="100000" flip="none" algn="tl"/>
          </a:blipFill>
          <a:ln w="9525">
            <a:noFill/>
            <a:miter lim="800000"/>
            <a:headEnd/>
            <a:tailEnd/>
          </a:ln>
          <a:effectLst/>
        </p:spPr>
        <p:txBody>
          <a:bodyPr wrap="none" anchor="ctr"/>
          <a:lstStyle/>
          <a:p>
            <a:pPr algn="ctr"/>
            <a:endParaRPr lang="es-ES"/>
          </a:p>
        </p:txBody>
      </p:sp>
      <p:sp>
        <p:nvSpPr>
          <p:cNvPr id="615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61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defRPr>
            </a:lvl1pPr>
          </a:lstStyle>
          <a:p>
            <a:endParaRPr lang="es-ES"/>
          </a:p>
        </p:txBody>
      </p:sp>
      <p:sp>
        <p:nvSpPr>
          <p:cNvPr id="61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defRPr>
            </a:lvl1pPr>
          </a:lstStyle>
          <a:p>
            <a:endParaRPr lang="es-ES"/>
          </a:p>
        </p:txBody>
      </p:sp>
      <p:pic>
        <p:nvPicPr>
          <p:cNvPr id="6153" name="Picture 9" descr="anabnr2"/>
          <p:cNvPicPr>
            <a:picLocks noChangeAspect="1" noChangeArrowheads="1"/>
          </p:cNvPicPr>
          <p:nvPr/>
        </p:nvPicPr>
        <p:blipFill>
          <a:blip r:embed="rId21"/>
          <a:srcRect/>
          <a:stretch>
            <a:fillRect/>
          </a:stretch>
        </p:blipFill>
        <p:spPr bwMode="auto">
          <a:xfrm>
            <a:off x="1228725" y="0"/>
            <a:ext cx="7915275" cy="754063"/>
          </a:xfrm>
          <a:prstGeom prst="rect">
            <a:avLst/>
          </a:prstGeom>
          <a:noFill/>
        </p:spPr>
      </p:pic>
      <p:sp>
        <p:nvSpPr>
          <p:cNvPr id="615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lang="es-ES"/>
          </a:p>
        </p:txBody>
      </p:sp>
      <p:sp>
        <p:nvSpPr>
          <p:cNvPr id="615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a:solidFill>
                  <a:schemeClr val="tx2"/>
                </a:solidFill>
              </a:defRPr>
            </a:lvl1pPr>
          </a:lstStyle>
          <a:p>
            <a:fld id="{8B45B8F4-98CE-4F4C-9245-D97D2AC89793}" type="slidenum">
              <a:rPr lang="es-ES"/>
              <a:pPr/>
              <a:t>‹Nº›</a:t>
            </a:fld>
            <a:endParaRPr lang="es-ES" sz="1400"/>
          </a:p>
        </p:txBody>
      </p:sp>
      <p:sp>
        <p:nvSpPr>
          <p:cNvPr id="615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www.grandland.newtech.ru/ameba.jpg&amp;imgrefurl=http://www.grandland.newtech.ru/story3.htm&amp;h=225&amp;w=190&amp;prev=/images%3Fq%3Dameba%26svnum%3D10%26hl%3Des%26lr%3D%26ie%3DUTF-8" TargetMode="External"/><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s-ES"/>
              <a:t>¿QUÉ ES LA VIDA?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ctrTitle"/>
          </p:nvPr>
        </p:nvSpPr>
        <p:spPr/>
        <p:txBody>
          <a:bodyPr/>
          <a:lstStyle/>
          <a:p>
            <a:r>
              <a:rPr lang="es-MX" sz="4000">
                <a:solidFill>
                  <a:srgbClr val="FE3934"/>
                </a:solidFill>
              </a:rPr>
              <a:t>NIVELES DE ORGANIZACIÓN BIOLÓGICA</a:t>
            </a:r>
          </a:p>
        </p:txBody>
      </p:sp>
      <p:sp>
        <p:nvSpPr>
          <p:cNvPr id="31752" name="Rectangle 8"/>
          <p:cNvSpPr>
            <a:spLocks noGrp="1" noChangeArrowheads="1"/>
          </p:cNvSpPr>
          <p:nvPr>
            <p:ph type="subTitle" idx="1"/>
          </p:nvPr>
        </p:nvSpPr>
        <p:spPr/>
        <p:txBody>
          <a:bodyPr/>
          <a:lstStyle/>
          <a:p>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1066800" y="692150"/>
            <a:ext cx="7772400" cy="1143000"/>
          </a:xfrm>
        </p:spPr>
        <p:txBody>
          <a:bodyPr/>
          <a:lstStyle/>
          <a:p>
            <a:r>
              <a:rPr lang="es-MX" sz="4000"/>
              <a:t>Niveles de organización biológica</a:t>
            </a:r>
          </a:p>
        </p:txBody>
      </p:sp>
      <p:sp>
        <p:nvSpPr>
          <p:cNvPr id="34821" name="Rectangle 5"/>
          <p:cNvSpPr>
            <a:spLocks noGrp="1" noChangeArrowheads="1"/>
          </p:cNvSpPr>
          <p:nvPr>
            <p:ph type="body" sz="half" idx="1"/>
          </p:nvPr>
        </p:nvSpPr>
        <p:spPr/>
        <p:txBody>
          <a:bodyPr/>
          <a:lstStyle/>
          <a:p>
            <a:r>
              <a:rPr lang="es-MX" sz="2400"/>
              <a:t>Los seres vivos obedecen a las leyes de la física y la química.</a:t>
            </a:r>
          </a:p>
          <a:p>
            <a:r>
              <a:rPr lang="es-MX" sz="2400"/>
              <a:t>Están constituidos por los mismos componentes químicos -átomos y moléculas- que las cosas inanimadas.</a:t>
            </a:r>
          </a:p>
          <a:p>
            <a:pPr>
              <a:buFont typeface="Wingdings" pitchFamily="2" charset="2"/>
              <a:buNone/>
            </a:pPr>
            <a:r>
              <a:rPr lang="es-MX" sz="2400"/>
              <a:t>	</a:t>
            </a:r>
            <a:r>
              <a:rPr lang="es-MX" sz="2400">
                <a:solidFill>
                  <a:srgbClr val="FE3934"/>
                </a:solidFill>
              </a:rPr>
              <a:t>¿Diferencias?</a:t>
            </a:r>
          </a:p>
          <a:p>
            <a:pPr>
              <a:buFont typeface="Wingdings" pitchFamily="2" charset="2"/>
              <a:buNone/>
            </a:pPr>
            <a:r>
              <a:rPr lang="es-MX" sz="2400">
                <a:solidFill>
                  <a:srgbClr val="FE3934"/>
                </a:solidFill>
              </a:rPr>
              <a:t>	</a:t>
            </a:r>
            <a:r>
              <a:rPr lang="es-MX" sz="2400"/>
              <a:t>Considerar </a:t>
            </a:r>
            <a:r>
              <a:rPr lang="es-MX" sz="2400" i="1"/>
              <a:t>E. coli</a:t>
            </a:r>
          </a:p>
        </p:txBody>
      </p:sp>
      <p:pic>
        <p:nvPicPr>
          <p:cNvPr id="34824" name="Picture 8" descr="atomo"/>
          <p:cNvPicPr>
            <a:picLocks noChangeAspect="1" noChangeArrowheads="1"/>
          </p:cNvPicPr>
          <p:nvPr/>
        </p:nvPicPr>
        <p:blipFill>
          <a:blip r:embed="rId2"/>
          <a:srcRect/>
          <a:stretch>
            <a:fillRect/>
          </a:stretch>
        </p:blipFill>
        <p:spPr bwMode="auto">
          <a:xfrm>
            <a:off x="5603875" y="2205038"/>
            <a:ext cx="2352675" cy="2376487"/>
          </a:xfrm>
          <a:prstGeom prst="rect">
            <a:avLst/>
          </a:prstGeom>
          <a:noFill/>
        </p:spPr>
      </p:pic>
      <p:pic>
        <p:nvPicPr>
          <p:cNvPr id="34826" name="Picture 10" descr="molecule"/>
          <p:cNvPicPr>
            <a:picLocks noChangeAspect="1" noChangeArrowheads="1"/>
          </p:cNvPicPr>
          <p:nvPr/>
        </p:nvPicPr>
        <p:blipFill>
          <a:blip r:embed="rId3"/>
          <a:srcRect/>
          <a:stretch>
            <a:fillRect/>
          </a:stretch>
        </p:blipFill>
        <p:spPr bwMode="auto">
          <a:xfrm>
            <a:off x="6769100" y="4694238"/>
            <a:ext cx="2339975" cy="2119312"/>
          </a:xfrm>
          <a:prstGeom prst="rect">
            <a:avLst/>
          </a:prstGeom>
          <a:noFill/>
        </p:spPr>
      </p:pic>
      <p:pic>
        <p:nvPicPr>
          <p:cNvPr id="34828" name="Picture 12" descr="molecul2"/>
          <p:cNvPicPr>
            <a:picLocks noChangeAspect="1" noChangeArrowheads="1"/>
          </p:cNvPicPr>
          <p:nvPr/>
        </p:nvPicPr>
        <p:blipFill>
          <a:blip r:embed="rId4"/>
          <a:srcRect/>
          <a:stretch>
            <a:fillRect/>
          </a:stretch>
        </p:blipFill>
        <p:spPr bwMode="auto">
          <a:xfrm>
            <a:off x="4284663" y="4724400"/>
            <a:ext cx="2430462" cy="1990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Ecoli"/>
          <p:cNvPicPr>
            <a:picLocks noChangeAspect="1" noChangeArrowheads="1"/>
          </p:cNvPicPr>
          <p:nvPr/>
        </p:nvPicPr>
        <p:blipFill>
          <a:blip r:embed="rId2"/>
          <a:srcRect/>
          <a:stretch>
            <a:fillRect/>
          </a:stretch>
        </p:blipFill>
        <p:spPr bwMode="auto">
          <a:xfrm>
            <a:off x="1835150" y="920750"/>
            <a:ext cx="5761038" cy="57324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1066800" y="628650"/>
            <a:ext cx="7772400" cy="784225"/>
          </a:xfrm>
        </p:spPr>
        <p:txBody>
          <a:bodyPr/>
          <a:lstStyle/>
          <a:p>
            <a:r>
              <a:rPr lang="es-MX" sz="4000"/>
              <a:t>Niveles de organización biológica</a:t>
            </a:r>
          </a:p>
        </p:txBody>
      </p:sp>
      <p:sp>
        <p:nvSpPr>
          <p:cNvPr id="36871" name="Rectangle 7"/>
          <p:cNvSpPr>
            <a:spLocks noGrp="1" noChangeArrowheads="1"/>
          </p:cNvSpPr>
          <p:nvPr>
            <p:ph type="body" sz="half" idx="1"/>
          </p:nvPr>
        </p:nvSpPr>
        <p:spPr>
          <a:xfrm>
            <a:off x="468313" y="1484313"/>
            <a:ext cx="8370887" cy="1981200"/>
          </a:xfrm>
        </p:spPr>
        <p:txBody>
          <a:bodyPr/>
          <a:lstStyle/>
          <a:p>
            <a:pPr>
              <a:lnSpc>
                <a:spcPct val="80000"/>
              </a:lnSpc>
            </a:pPr>
            <a:r>
              <a:rPr lang="es-MX" sz="2000"/>
              <a:t>Los átomos que constituyen esta bacteria se combinan entre sí de forma muy específica:</a:t>
            </a:r>
          </a:p>
          <a:p>
            <a:pPr lvl="1">
              <a:lnSpc>
                <a:spcPct val="80000"/>
              </a:lnSpc>
            </a:pPr>
            <a:r>
              <a:rPr lang="es-MX" sz="1800"/>
              <a:t>Gran parte del H y del O están presentes en forma de H</a:t>
            </a:r>
            <a:r>
              <a:rPr lang="es-MX" sz="1800" baseline="-25000"/>
              <a:t>2</a:t>
            </a:r>
            <a:r>
              <a:rPr lang="es-MX" sz="1800"/>
              <a:t>O.</a:t>
            </a:r>
          </a:p>
          <a:p>
            <a:pPr lvl="1">
              <a:lnSpc>
                <a:spcPct val="80000"/>
              </a:lnSpc>
            </a:pPr>
            <a:r>
              <a:rPr lang="es-MX" sz="1800"/>
              <a:t>Tiene 5000 clases de macromoléculas diferentes.</a:t>
            </a:r>
          </a:p>
          <a:p>
            <a:pPr lvl="1">
              <a:lnSpc>
                <a:spcPct val="80000"/>
              </a:lnSpc>
            </a:pPr>
            <a:r>
              <a:rPr lang="es-MX" sz="1800"/>
              <a:t>Casi 1000 están relacionadas con la información genética.</a:t>
            </a:r>
          </a:p>
          <a:p>
            <a:pPr lvl="1">
              <a:lnSpc>
                <a:spcPct val="80000"/>
              </a:lnSpc>
            </a:pPr>
            <a:r>
              <a:rPr lang="es-MX" sz="1800"/>
              <a:t>Algunas macromoléculas interaccionan con el agua para formar una membrana. Así, constituyen una célula.</a:t>
            </a:r>
          </a:p>
        </p:txBody>
      </p:sp>
      <p:graphicFrame>
        <p:nvGraphicFramePr>
          <p:cNvPr id="36973" name="Group 109"/>
          <p:cNvGraphicFramePr>
            <a:graphicFrameLocks noGrp="1"/>
          </p:cNvGraphicFramePr>
          <p:nvPr>
            <p:ph sz="half" idx="2"/>
          </p:nvPr>
        </p:nvGraphicFramePr>
        <p:xfrm>
          <a:off x="1042988" y="3406775"/>
          <a:ext cx="7772400" cy="3406775"/>
        </p:xfrm>
        <a:graphic>
          <a:graphicData uri="http://schemas.openxmlformats.org/drawingml/2006/table">
            <a:tbl>
              <a:tblPr/>
              <a:tblGrid>
                <a:gridCol w="7772400"/>
              </a:tblGrid>
              <a:tr h="28098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rgbClr val="FE3934"/>
                          </a:solidFill>
                          <a:effectLst/>
                          <a:latin typeface="Times New Roman" pitchFamily="18" charset="0"/>
                        </a:rPr>
                        <a:t>Composición atómica de tres organismos representativos</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Elemento                       Humano                       Alfalfa                      Bacteria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225">
                <a:tc>
                  <a:txBody>
                    <a:bodyPr/>
                    <a:lstStyle/>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Carbono                          19,37%                       11,34%                      12,14%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Hidrógeno                         9,31%                         8,72%                        9,94%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Nitrógeno                          5,14%                         0,83%                        3,04%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Oxígeno                           62,81%                       77,90%                      73,68%</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Fósforo                              0,63%                         0,71%                        0,60%</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Azufre                             </a:t>
                      </a:r>
                      <a:r>
                        <a:rPr kumimoji="0" lang="es-MX" sz="1800" b="1" i="0" u="sng" strike="noStrike" cap="none" normalizeH="0" baseline="0" smtClean="0">
                          <a:ln>
                            <a:noFill/>
                          </a:ln>
                          <a:solidFill>
                            <a:schemeClr val="tx1"/>
                          </a:solidFill>
                          <a:effectLst/>
                          <a:latin typeface="Times New Roman" pitchFamily="18" charset="0"/>
                        </a:rPr>
                        <a:t>   0,64%                         0,10%                       0,32%</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CHNOPS</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rgbClr val="241AEC"/>
                          </a:solidFill>
                          <a:effectLst/>
                          <a:latin typeface="Times New Roman" pitchFamily="18" charset="0"/>
                        </a:rPr>
                        <a:t>Total:                                97,90%                       99,60%                    99,72%</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3906838" y="1820863"/>
            <a:ext cx="5119687" cy="4102100"/>
            <a:chOff x="2461" y="1147"/>
            <a:chExt cx="3225" cy="2584"/>
          </a:xfrm>
        </p:grpSpPr>
        <p:pic>
          <p:nvPicPr>
            <p:cNvPr id="47107" name="Picture 3"/>
            <p:cNvPicPr>
              <a:picLocks noChangeAspect="1" noChangeArrowheads="1"/>
            </p:cNvPicPr>
            <p:nvPr/>
          </p:nvPicPr>
          <p:blipFill>
            <a:blip r:embed="rId3">
              <a:lum bright="-12000" contrast="24000"/>
            </a:blip>
            <a:srcRect/>
            <a:stretch>
              <a:fillRect/>
            </a:stretch>
          </p:blipFill>
          <p:spPr bwMode="auto">
            <a:xfrm>
              <a:off x="2461" y="1147"/>
              <a:ext cx="3225" cy="2584"/>
            </a:xfrm>
            <a:prstGeom prst="rect">
              <a:avLst/>
            </a:prstGeom>
            <a:noFill/>
            <a:ln w="76200">
              <a:solidFill>
                <a:schemeClr val="bg1"/>
              </a:solidFill>
              <a:miter lim="800000"/>
              <a:headEnd/>
              <a:tailEnd/>
            </a:ln>
            <a:effectLst/>
          </p:spPr>
        </p:pic>
        <p:sp>
          <p:nvSpPr>
            <p:cNvPr id="47108" name="Rectangle 4"/>
            <p:cNvSpPr>
              <a:spLocks noChangeArrowheads="1"/>
            </p:cNvSpPr>
            <p:nvPr/>
          </p:nvSpPr>
          <p:spPr bwMode="auto">
            <a:xfrm>
              <a:off x="2982" y="2370"/>
              <a:ext cx="92"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O</a:t>
              </a:r>
            </a:p>
          </p:txBody>
        </p:sp>
        <p:sp>
          <p:nvSpPr>
            <p:cNvPr id="47109" name="Rectangle 5"/>
            <p:cNvSpPr>
              <a:spLocks noChangeArrowheads="1"/>
            </p:cNvSpPr>
            <p:nvPr/>
          </p:nvSpPr>
          <p:spPr bwMode="auto">
            <a:xfrm>
              <a:off x="2849" y="2527"/>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H</a:t>
              </a:r>
            </a:p>
          </p:txBody>
        </p:sp>
        <p:sp>
          <p:nvSpPr>
            <p:cNvPr id="47110" name="Rectangle 6"/>
            <p:cNvSpPr>
              <a:spLocks noChangeArrowheads="1"/>
            </p:cNvSpPr>
            <p:nvPr/>
          </p:nvSpPr>
          <p:spPr bwMode="auto">
            <a:xfrm>
              <a:off x="3122" y="2533"/>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H</a:t>
              </a:r>
            </a:p>
          </p:txBody>
        </p:sp>
        <p:sp>
          <p:nvSpPr>
            <p:cNvPr id="47111" name="Rectangle 7"/>
            <p:cNvSpPr>
              <a:spLocks noChangeArrowheads="1"/>
            </p:cNvSpPr>
            <p:nvPr/>
          </p:nvSpPr>
          <p:spPr bwMode="auto">
            <a:xfrm>
              <a:off x="3939" y="2261"/>
              <a:ext cx="261" cy="98"/>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200" b="1" noProof="1">
                  <a:latin typeface="Arial Narrow" pitchFamily="34" charset="0"/>
                </a:rPr>
                <a:t>CH</a:t>
              </a:r>
              <a:r>
                <a:rPr kumimoji="0" lang="es-ES" sz="1200" b="1" baseline="-25000" noProof="1">
                  <a:latin typeface="Arial Narrow" pitchFamily="34" charset="0"/>
                </a:rPr>
                <a:t>2</a:t>
              </a:r>
              <a:r>
                <a:rPr kumimoji="0" lang="es-ES" sz="1200" b="1" noProof="1">
                  <a:latin typeface="Arial Narrow" pitchFamily="34" charset="0"/>
                </a:rPr>
                <a:t>OH</a:t>
              </a:r>
            </a:p>
          </p:txBody>
        </p:sp>
      </p:grpSp>
      <p:sp>
        <p:nvSpPr>
          <p:cNvPr id="47112" name="Rectangle 8"/>
          <p:cNvSpPr>
            <a:spLocks noGrp="1" noChangeArrowheads="1"/>
          </p:cNvSpPr>
          <p:nvPr>
            <p:ph type="title"/>
          </p:nvPr>
        </p:nvSpPr>
        <p:spPr>
          <a:xfrm>
            <a:off x="1066800" y="838200"/>
            <a:ext cx="7772400" cy="790575"/>
          </a:xfrm>
        </p:spPr>
        <p:txBody>
          <a:bodyPr/>
          <a:lstStyle/>
          <a:p>
            <a:pPr algn="ctr"/>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a:t>
            </a:r>
          </a:p>
        </p:txBody>
      </p:sp>
      <p:sp>
        <p:nvSpPr>
          <p:cNvPr id="47113" name="Rectangle 9"/>
          <p:cNvSpPr>
            <a:spLocks noChangeArrowheads="1"/>
          </p:cNvSpPr>
          <p:nvPr/>
        </p:nvSpPr>
        <p:spPr bwMode="auto">
          <a:xfrm>
            <a:off x="1752600" y="5413375"/>
            <a:ext cx="1906588"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Subatómico</a:t>
            </a:r>
          </a:p>
        </p:txBody>
      </p:sp>
      <p:sp>
        <p:nvSpPr>
          <p:cNvPr id="47114" name="Rectangle 10"/>
          <p:cNvSpPr>
            <a:spLocks noChangeArrowheads="1"/>
          </p:cNvSpPr>
          <p:nvPr/>
        </p:nvSpPr>
        <p:spPr bwMode="auto">
          <a:xfrm>
            <a:off x="7177088" y="5675313"/>
            <a:ext cx="75088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Electrón</a:t>
            </a:r>
          </a:p>
        </p:txBody>
      </p:sp>
      <p:sp>
        <p:nvSpPr>
          <p:cNvPr id="47115" name="Rectangle 11"/>
          <p:cNvSpPr>
            <a:spLocks noChangeArrowheads="1"/>
          </p:cNvSpPr>
          <p:nvPr/>
        </p:nvSpPr>
        <p:spPr bwMode="auto">
          <a:xfrm>
            <a:off x="6010275" y="5675313"/>
            <a:ext cx="717550"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Neutrón</a:t>
            </a:r>
          </a:p>
        </p:txBody>
      </p:sp>
      <p:sp>
        <p:nvSpPr>
          <p:cNvPr id="47116" name="Rectangle 12"/>
          <p:cNvSpPr>
            <a:spLocks noChangeArrowheads="1"/>
          </p:cNvSpPr>
          <p:nvPr/>
        </p:nvSpPr>
        <p:spPr bwMode="auto">
          <a:xfrm>
            <a:off x="4911725" y="5675313"/>
            <a:ext cx="603250"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Protón</a:t>
            </a:r>
          </a:p>
        </p:txBody>
      </p:sp>
      <p:sp>
        <p:nvSpPr>
          <p:cNvPr id="47117" name="Rectangle 13"/>
          <p:cNvSpPr>
            <a:spLocks noChangeArrowheads="1"/>
          </p:cNvSpPr>
          <p:nvPr/>
        </p:nvSpPr>
        <p:spPr bwMode="auto">
          <a:xfrm>
            <a:off x="6497638" y="5019675"/>
            <a:ext cx="88423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Nitrógeno</a:t>
            </a:r>
          </a:p>
        </p:txBody>
      </p:sp>
      <p:sp>
        <p:nvSpPr>
          <p:cNvPr id="47118" name="Rectangle 14"/>
          <p:cNvSpPr>
            <a:spLocks noChangeArrowheads="1"/>
          </p:cNvSpPr>
          <p:nvPr/>
        </p:nvSpPr>
        <p:spPr bwMode="auto">
          <a:xfrm>
            <a:off x="5435600" y="5019675"/>
            <a:ext cx="769938"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Carbono</a:t>
            </a:r>
          </a:p>
        </p:txBody>
      </p:sp>
      <p:sp>
        <p:nvSpPr>
          <p:cNvPr id="47119" name="Rectangle 15"/>
          <p:cNvSpPr>
            <a:spLocks noChangeArrowheads="1"/>
          </p:cNvSpPr>
          <p:nvPr/>
        </p:nvSpPr>
        <p:spPr bwMode="auto">
          <a:xfrm>
            <a:off x="4197350" y="5019675"/>
            <a:ext cx="93662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Hidrógeno</a:t>
            </a:r>
          </a:p>
        </p:txBody>
      </p:sp>
      <p:sp>
        <p:nvSpPr>
          <p:cNvPr id="47120" name="Rectangle 16"/>
          <p:cNvSpPr>
            <a:spLocks noChangeArrowheads="1"/>
          </p:cNvSpPr>
          <p:nvPr/>
        </p:nvSpPr>
        <p:spPr bwMode="auto">
          <a:xfrm>
            <a:off x="7678738" y="5019675"/>
            <a:ext cx="75088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Oxígeno</a:t>
            </a:r>
          </a:p>
        </p:txBody>
      </p:sp>
      <p:sp>
        <p:nvSpPr>
          <p:cNvPr id="47121" name="Rectangle 17"/>
          <p:cNvSpPr>
            <a:spLocks noChangeArrowheads="1"/>
          </p:cNvSpPr>
          <p:nvPr/>
        </p:nvSpPr>
        <p:spPr bwMode="auto">
          <a:xfrm>
            <a:off x="7780338" y="4202113"/>
            <a:ext cx="40481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ADN</a:t>
            </a:r>
          </a:p>
        </p:txBody>
      </p:sp>
      <p:sp>
        <p:nvSpPr>
          <p:cNvPr id="47122" name="Rectangle 18"/>
          <p:cNvSpPr>
            <a:spLocks noChangeArrowheads="1"/>
          </p:cNvSpPr>
          <p:nvPr/>
        </p:nvSpPr>
        <p:spPr bwMode="auto">
          <a:xfrm>
            <a:off x="5999163" y="4202113"/>
            <a:ext cx="74136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Glucosa</a:t>
            </a:r>
          </a:p>
        </p:txBody>
      </p:sp>
      <p:sp>
        <p:nvSpPr>
          <p:cNvPr id="47123" name="Rectangle 19"/>
          <p:cNvSpPr>
            <a:spLocks noChangeArrowheads="1"/>
          </p:cNvSpPr>
          <p:nvPr/>
        </p:nvSpPr>
        <p:spPr bwMode="auto">
          <a:xfrm>
            <a:off x="4570413" y="4202113"/>
            <a:ext cx="46831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Agua</a:t>
            </a:r>
          </a:p>
        </p:txBody>
      </p:sp>
      <p:sp>
        <p:nvSpPr>
          <p:cNvPr id="47124" name="Rectangle 20"/>
          <p:cNvSpPr>
            <a:spLocks noChangeArrowheads="1"/>
          </p:cNvSpPr>
          <p:nvPr/>
        </p:nvSpPr>
        <p:spPr bwMode="auto">
          <a:xfrm>
            <a:off x="7623175" y="3308350"/>
            <a:ext cx="6254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Núcleo</a:t>
            </a:r>
          </a:p>
        </p:txBody>
      </p:sp>
      <p:sp>
        <p:nvSpPr>
          <p:cNvPr id="47125" name="Rectangle 21"/>
          <p:cNvSpPr>
            <a:spLocks noChangeArrowheads="1"/>
          </p:cNvSpPr>
          <p:nvPr/>
        </p:nvSpPr>
        <p:spPr bwMode="auto">
          <a:xfrm>
            <a:off x="5851525" y="3308350"/>
            <a:ext cx="1041400"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Cloroplasto</a:t>
            </a:r>
          </a:p>
        </p:txBody>
      </p:sp>
      <p:sp>
        <p:nvSpPr>
          <p:cNvPr id="47126" name="Rectangle 22"/>
          <p:cNvSpPr>
            <a:spLocks noChangeArrowheads="1"/>
          </p:cNvSpPr>
          <p:nvPr/>
        </p:nvSpPr>
        <p:spPr bwMode="auto">
          <a:xfrm>
            <a:off x="4276725" y="3308350"/>
            <a:ext cx="1062038"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Mitocondria</a:t>
            </a:r>
          </a:p>
        </p:txBody>
      </p:sp>
      <p:sp>
        <p:nvSpPr>
          <p:cNvPr id="47127" name="Rectangle 23"/>
          <p:cNvSpPr>
            <a:spLocks noChangeArrowheads="1"/>
          </p:cNvSpPr>
          <p:nvPr/>
        </p:nvSpPr>
        <p:spPr bwMode="auto">
          <a:xfrm>
            <a:off x="5670550" y="2441575"/>
            <a:ext cx="1409700"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Célula Nerviosa</a:t>
            </a:r>
          </a:p>
        </p:txBody>
      </p:sp>
      <p:sp>
        <p:nvSpPr>
          <p:cNvPr id="47128" name="Rectangle 24"/>
          <p:cNvSpPr>
            <a:spLocks noChangeArrowheads="1"/>
          </p:cNvSpPr>
          <p:nvPr/>
        </p:nvSpPr>
        <p:spPr bwMode="auto">
          <a:xfrm>
            <a:off x="2325688" y="4565650"/>
            <a:ext cx="133350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Atómico</a:t>
            </a:r>
          </a:p>
        </p:txBody>
      </p:sp>
      <p:sp>
        <p:nvSpPr>
          <p:cNvPr id="47129" name="Rectangle 25"/>
          <p:cNvSpPr>
            <a:spLocks noChangeArrowheads="1"/>
          </p:cNvSpPr>
          <p:nvPr/>
        </p:nvSpPr>
        <p:spPr bwMode="auto">
          <a:xfrm>
            <a:off x="2103438" y="3719513"/>
            <a:ext cx="155575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Molecular</a:t>
            </a:r>
          </a:p>
        </p:txBody>
      </p:sp>
      <p:sp>
        <p:nvSpPr>
          <p:cNvPr id="47130" name="Rectangle 26"/>
          <p:cNvSpPr>
            <a:spLocks noChangeArrowheads="1"/>
          </p:cNvSpPr>
          <p:nvPr/>
        </p:nvSpPr>
        <p:spPr bwMode="auto">
          <a:xfrm>
            <a:off x="2011363" y="2873375"/>
            <a:ext cx="164782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Organelos</a:t>
            </a:r>
          </a:p>
        </p:txBody>
      </p:sp>
      <p:sp>
        <p:nvSpPr>
          <p:cNvPr id="47131" name="Rectangle 27"/>
          <p:cNvSpPr>
            <a:spLocks noChangeArrowheads="1"/>
          </p:cNvSpPr>
          <p:nvPr/>
        </p:nvSpPr>
        <p:spPr bwMode="auto">
          <a:xfrm>
            <a:off x="2528888" y="2027238"/>
            <a:ext cx="113030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Celular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0-#ppt_w/2"/>
                                          </p:val>
                                        </p:tav>
                                        <p:tav tm="100000">
                                          <p:val>
                                            <p:strVal val="#ppt_x"/>
                                          </p:val>
                                        </p:tav>
                                      </p:tavLst>
                                    </p:anim>
                                    <p:anim calcmode="lin" valueType="num">
                                      <p:cBhvr additive="base">
                                        <p:cTn id="8" dur="500" fill="hold"/>
                                        <p:tgtEl>
                                          <p:spTgt spid="47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slide(fromTop)">
                                      <p:cBhvr>
                                        <p:cTn id="12" dur="500"/>
                                        <p:tgtEl>
                                          <p:spTgt spid="47114"/>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slide(fromTop)">
                                      <p:cBhvr>
                                        <p:cTn id="16" dur="500"/>
                                        <p:tgtEl>
                                          <p:spTgt spid="471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7116"/>
                                        </p:tgtEl>
                                        <p:attrNameLst>
                                          <p:attrName>style.visibility</p:attrName>
                                        </p:attrNameLst>
                                      </p:cBhvr>
                                      <p:to>
                                        <p:strVal val="visible"/>
                                      </p:to>
                                    </p:set>
                                    <p:animEffect transition="in" filter="slide(fromTop)">
                                      <p:cBhvr>
                                        <p:cTn id="20" dur="500"/>
                                        <p:tgtEl>
                                          <p:spTgt spid="471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28"/>
                                        </p:tgtEl>
                                        <p:attrNameLst>
                                          <p:attrName>style.visibility</p:attrName>
                                        </p:attrNameLst>
                                      </p:cBhvr>
                                      <p:to>
                                        <p:strVal val="visible"/>
                                      </p:to>
                                    </p:set>
                                    <p:anim calcmode="lin" valueType="num">
                                      <p:cBhvr additive="base">
                                        <p:cTn id="25" dur="500" fill="hold"/>
                                        <p:tgtEl>
                                          <p:spTgt spid="47128"/>
                                        </p:tgtEl>
                                        <p:attrNameLst>
                                          <p:attrName>ppt_x</p:attrName>
                                        </p:attrNameLst>
                                      </p:cBhvr>
                                      <p:tavLst>
                                        <p:tav tm="0">
                                          <p:val>
                                            <p:strVal val="0-#ppt_w/2"/>
                                          </p:val>
                                        </p:tav>
                                        <p:tav tm="100000">
                                          <p:val>
                                            <p:strVal val="#ppt_x"/>
                                          </p:val>
                                        </p:tav>
                                      </p:tavLst>
                                    </p:anim>
                                    <p:anim calcmode="lin" valueType="num">
                                      <p:cBhvr additive="base">
                                        <p:cTn id="26" dur="500" fill="hold"/>
                                        <p:tgtEl>
                                          <p:spTgt spid="4712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47120"/>
                                        </p:tgtEl>
                                        <p:attrNameLst>
                                          <p:attrName>style.visibility</p:attrName>
                                        </p:attrNameLst>
                                      </p:cBhvr>
                                      <p:to>
                                        <p:strVal val="visible"/>
                                      </p:to>
                                    </p:set>
                                    <p:animEffect transition="in" filter="slide(fromTop)">
                                      <p:cBhvr>
                                        <p:cTn id="30" dur="500"/>
                                        <p:tgtEl>
                                          <p:spTgt spid="47120"/>
                                        </p:tgtEl>
                                      </p:cBhvr>
                                    </p:animEffect>
                                  </p:childTnLst>
                                </p:cTn>
                              </p:par>
                            </p:childTnLst>
                          </p:cTn>
                        </p:par>
                        <p:par>
                          <p:cTn id="31" fill="hold">
                            <p:stCondLst>
                              <p:cond delay="1000"/>
                            </p:stCondLst>
                            <p:childTnLst>
                              <p:par>
                                <p:cTn id="32" presetID="12" presetClass="entr" presetSubtype="1" fill="hold" grpId="0" nodeType="afterEffect">
                                  <p:stCondLst>
                                    <p:cond delay="0"/>
                                  </p:stCondLst>
                                  <p:childTnLst>
                                    <p:set>
                                      <p:cBhvr>
                                        <p:cTn id="33" dur="1" fill="hold">
                                          <p:stCondLst>
                                            <p:cond delay="0"/>
                                          </p:stCondLst>
                                        </p:cTn>
                                        <p:tgtEl>
                                          <p:spTgt spid="47117"/>
                                        </p:tgtEl>
                                        <p:attrNameLst>
                                          <p:attrName>style.visibility</p:attrName>
                                        </p:attrNameLst>
                                      </p:cBhvr>
                                      <p:to>
                                        <p:strVal val="visible"/>
                                      </p:to>
                                    </p:set>
                                    <p:animEffect transition="in" filter="slide(fromTop)">
                                      <p:cBhvr>
                                        <p:cTn id="34" dur="500"/>
                                        <p:tgtEl>
                                          <p:spTgt spid="47117"/>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47118"/>
                                        </p:tgtEl>
                                        <p:attrNameLst>
                                          <p:attrName>style.visibility</p:attrName>
                                        </p:attrNameLst>
                                      </p:cBhvr>
                                      <p:to>
                                        <p:strVal val="visible"/>
                                      </p:to>
                                    </p:set>
                                    <p:animEffect transition="in" filter="slide(fromTop)">
                                      <p:cBhvr>
                                        <p:cTn id="38" dur="500"/>
                                        <p:tgtEl>
                                          <p:spTgt spid="47118"/>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47119"/>
                                        </p:tgtEl>
                                        <p:attrNameLst>
                                          <p:attrName>style.visibility</p:attrName>
                                        </p:attrNameLst>
                                      </p:cBhvr>
                                      <p:to>
                                        <p:strVal val="visible"/>
                                      </p:to>
                                    </p:set>
                                    <p:animEffect transition="in" filter="slide(fromTop)">
                                      <p:cBhvr>
                                        <p:cTn id="42" dur="500"/>
                                        <p:tgtEl>
                                          <p:spTgt spid="471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7129"/>
                                        </p:tgtEl>
                                        <p:attrNameLst>
                                          <p:attrName>style.visibility</p:attrName>
                                        </p:attrNameLst>
                                      </p:cBhvr>
                                      <p:to>
                                        <p:strVal val="visible"/>
                                      </p:to>
                                    </p:set>
                                    <p:anim calcmode="lin" valueType="num">
                                      <p:cBhvr additive="base">
                                        <p:cTn id="47" dur="500" fill="hold"/>
                                        <p:tgtEl>
                                          <p:spTgt spid="47129"/>
                                        </p:tgtEl>
                                        <p:attrNameLst>
                                          <p:attrName>ppt_x</p:attrName>
                                        </p:attrNameLst>
                                      </p:cBhvr>
                                      <p:tavLst>
                                        <p:tav tm="0">
                                          <p:val>
                                            <p:strVal val="0-#ppt_w/2"/>
                                          </p:val>
                                        </p:tav>
                                        <p:tav tm="100000">
                                          <p:val>
                                            <p:strVal val="#ppt_x"/>
                                          </p:val>
                                        </p:tav>
                                      </p:tavLst>
                                    </p:anim>
                                    <p:anim calcmode="lin" valueType="num">
                                      <p:cBhvr additive="base">
                                        <p:cTn id="48" dur="500" fill="hold"/>
                                        <p:tgtEl>
                                          <p:spTgt spid="4712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2" presetClass="entr" presetSubtype="1" fill="hold" grpId="0" nodeType="afterEffect">
                                  <p:stCondLst>
                                    <p:cond delay="0"/>
                                  </p:stCondLst>
                                  <p:childTnLst>
                                    <p:set>
                                      <p:cBhvr>
                                        <p:cTn id="51" dur="1" fill="hold">
                                          <p:stCondLst>
                                            <p:cond delay="0"/>
                                          </p:stCondLst>
                                        </p:cTn>
                                        <p:tgtEl>
                                          <p:spTgt spid="47121"/>
                                        </p:tgtEl>
                                        <p:attrNameLst>
                                          <p:attrName>style.visibility</p:attrName>
                                        </p:attrNameLst>
                                      </p:cBhvr>
                                      <p:to>
                                        <p:strVal val="visible"/>
                                      </p:to>
                                    </p:set>
                                    <p:animEffect transition="in" filter="slide(fromTop)">
                                      <p:cBhvr>
                                        <p:cTn id="52" dur="500"/>
                                        <p:tgtEl>
                                          <p:spTgt spid="47121"/>
                                        </p:tgtEl>
                                      </p:cBhvr>
                                    </p:animEffect>
                                  </p:childTnLst>
                                </p:cTn>
                              </p:par>
                            </p:childTnLst>
                          </p:cTn>
                        </p:par>
                        <p:par>
                          <p:cTn id="53" fill="hold">
                            <p:stCondLst>
                              <p:cond delay="1000"/>
                            </p:stCondLst>
                            <p:childTnLst>
                              <p:par>
                                <p:cTn id="54" presetID="12" presetClass="entr" presetSubtype="1" fill="hold" grpId="0" nodeType="afterEffect">
                                  <p:stCondLst>
                                    <p:cond delay="0"/>
                                  </p:stCondLst>
                                  <p:childTnLst>
                                    <p:set>
                                      <p:cBhvr>
                                        <p:cTn id="55" dur="1" fill="hold">
                                          <p:stCondLst>
                                            <p:cond delay="0"/>
                                          </p:stCondLst>
                                        </p:cTn>
                                        <p:tgtEl>
                                          <p:spTgt spid="47122"/>
                                        </p:tgtEl>
                                        <p:attrNameLst>
                                          <p:attrName>style.visibility</p:attrName>
                                        </p:attrNameLst>
                                      </p:cBhvr>
                                      <p:to>
                                        <p:strVal val="visible"/>
                                      </p:to>
                                    </p:set>
                                    <p:animEffect transition="in" filter="slide(fromTop)">
                                      <p:cBhvr>
                                        <p:cTn id="56" dur="500"/>
                                        <p:tgtEl>
                                          <p:spTgt spid="47122"/>
                                        </p:tgtEl>
                                      </p:cBhvr>
                                    </p:animEffect>
                                  </p:childTnLst>
                                </p:cTn>
                              </p:par>
                            </p:childTnLst>
                          </p:cTn>
                        </p:par>
                        <p:par>
                          <p:cTn id="57" fill="hold">
                            <p:stCondLst>
                              <p:cond delay="1500"/>
                            </p:stCondLst>
                            <p:childTnLst>
                              <p:par>
                                <p:cTn id="58" presetID="12" presetClass="entr" presetSubtype="1" fill="hold" grpId="0" nodeType="afterEffect">
                                  <p:stCondLst>
                                    <p:cond delay="0"/>
                                  </p:stCondLst>
                                  <p:childTnLst>
                                    <p:set>
                                      <p:cBhvr>
                                        <p:cTn id="59" dur="1" fill="hold">
                                          <p:stCondLst>
                                            <p:cond delay="0"/>
                                          </p:stCondLst>
                                        </p:cTn>
                                        <p:tgtEl>
                                          <p:spTgt spid="47123"/>
                                        </p:tgtEl>
                                        <p:attrNameLst>
                                          <p:attrName>style.visibility</p:attrName>
                                        </p:attrNameLst>
                                      </p:cBhvr>
                                      <p:to>
                                        <p:strVal val="visible"/>
                                      </p:to>
                                    </p:set>
                                    <p:animEffect transition="in" filter="slide(fromTop)">
                                      <p:cBhvr>
                                        <p:cTn id="60" dur="500"/>
                                        <p:tgtEl>
                                          <p:spTgt spid="471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7130"/>
                                        </p:tgtEl>
                                        <p:attrNameLst>
                                          <p:attrName>style.visibility</p:attrName>
                                        </p:attrNameLst>
                                      </p:cBhvr>
                                      <p:to>
                                        <p:strVal val="visible"/>
                                      </p:to>
                                    </p:set>
                                    <p:anim calcmode="lin" valueType="num">
                                      <p:cBhvr additive="base">
                                        <p:cTn id="65" dur="500" fill="hold"/>
                                        <p:tgtEl>
                                          <p:spTgt spid="47130"/>
                                        </p:tgtEl>
                                        <p:attrNameLst>
                                          <p:attrName>ppt_x</p:attrName>
                                        </p:attrNameLst>
                                      </p:cBhvr>
                                      <p:tavLst>
                                        <p:tav tm="0">
                                          <p:val>
                                            <p:strVal val="0-#ppt_w/2"/>
                                          </p:val>
                                        </p:tav>
                                        <p:tav tm="100000">
                                          <p:val>
                                            <p:strVal val="#ppt_x"/>
                                          </p:val>
                                        </p:tav>
                                      </p:tavLst>
                                    </p:anim>
                                    <p:anim calcmode="lin" valueType="num">
                                      <p:cBhvr additive="base">
                                        <p:cTn id="66" dur="500" fill="hold"/>
                                        <p:tgtEl>
                                          <p:spTgt spid="47130"/>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47124"/>
                                        </p:tgtEl>
                                        <p:attrNameLst>
                                          <p:attrName>style.visibility</p:attrName>
                                        </p:attrNameLst>
                                      </p:cBhvr>
                                      <p:to>
                                        <p:strVal val="visible"/>
                                      </p:to>
                                    </p:set>
                                    <p:animEffect transition="in" filter="slide(fromTop)">
                                      <p:cBhvr>
                                        <p:cTn id="70" dur="500"/>
                                        <p:tgtEl>
                                          <p:spTgt spid="47124"/>
                                        </p:tgtEl>
                                      </p:cBhvr>
                                    </p:animEffect>
                                  </p:childTnLst>
                                </p:cTn>
                              </p:par>
                            </p:childTnLst>
                          </p:cTn>
                        </p:par>
                        <p:par>
                          <p:cTn id="71" fill="hold">
                            <p:stCondLst>
                              <p:cond delay="1000"/>
                            </p:stCondLst>
                            <p:childTnLst>
                              <p:par>
                                <p:cTn id="72" presetID="12" presetClass="entr" presetSubtype="1" fill="hold" grpId="0" nodeType="afterEffect">
                                  <p:stCondLst>
                                    <p:cond delay="0"/>
                                  </p:stCondLst>
                                  <p:childTnLst>
                                    <p:set>
                                      <p:cBhvr>
                                        <p:cTn id="73" dur="1" fill="hold">
                                          <p:stCondLst>
                                            <p:cond delay="0"/>
                                          </p:stCondLst>
                                        </p:cTn>
                                        <p:tgtEl>
                                          <p:spTgt spid="47125"/>
                                        </p:tgtEl>
                                        <p:attrNameLst>
                                          <p:attrName>style.visibility</p:attrName>
                                        </p:attrNameLst>
                                      </p:cBhvr>
                                      <p:to>
                                        <p:strVal val="visible"/>
                                      </p:to>
                                    </p:set>
                                    <p:animEffect transition="in" filter="slide(fromTop)">
                                      <p:cBhvr>
                                        <p:cTn id="74" dur="500"/>
                                        <p:tgtEl>
                                          <p:spTgt spid="47125"/>
                                        </p:tgtEl>
                                      </p:cBhvr>
                                    </p:animEffect>
                                  </p:childTnLst>
                                </p:cTn>
                              </p:par>
                            </p:childTnLst>
                          </p:cTn>
                        </p:par>
                        <p:par>
                          <p:cTn id="75" fill="hold">
                            <p:stCondLst>
                              <p:cond delay="1500"/>
                            </p:stCondLst>
                            <p:childTnLst>
                              <p:par>
                                <p:cTn id="76" presetID="12" presetClass="entr" presetSubtype="1" fill="hold" grpId="0" nodeType="afterEffect">
                                  <p:stCondLst>
                                    <p:cond delay="0"/>
                                  </p:stCondLst>
                                  <p:childTnLst>
                                    <p:set>
                                      <p:cBhvr>
                                        <p:cTn id="77" dur="1" fill="hold">
                                          <p:stCondLst>
                                            <p:cond delay="0"/>
                                          </p:stCondLst>
                                        </p:cTn>
                                        <p:tgtEl>
                                          <p:spTgt spid="47126"/>
                                        </p:tgtEl>
                                        <p:attrNameLst>
                                          <p:attrName>style.visibility</p:attrName>
                                        </p:attrNameLst>
                                      </p:cBhvr>
                                      <p:to>
                                        <p:strVal val="visible"/>
                                      </p:to>
                                    </p:set>
                                    <p:animEffect transition="in" filter="slide(fromTop)">
                                      <p:cBhvr>
                                        <p:cTn id="78" dur="500"/>
                                        <p:tgtEl>
                                          <p:spTgt spid="471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7131"/>
                                        </p:tgtEl>
                                        <p:attrNameLst>
                                          <p:attrName>style.visibility</p:attrName>
                                        </p:attrNameLst>
                                      </p:cBhvr>
                                      <p:to>
                                        <p:strVal val="visible"/>
                                      </p:to>
                                    </p:set>
                                    <p:anim calcmode="lin" valueType="num">
                                      <p:cBhvr additive="base">
                                        <p:cTn id="83" dur="500" fill="hold"/>
                                        <p:tgtEl>
                                          <p:spTgt spid="47131"/>
                                        </p:tgtEl>
                                        <p:attrNameLst>
                                          <p:attrName>ppt_x</p:attrName>
                                        </p:attrNameLst>
                                      </p:cBhvr>
                                      <p:tavLst>
                                        <p:tav tm="0">
                                          <p:val>
                                            <p:strVal val="0-#ppt_w/2"/>
                                          </p:val>
                                        </p:tav>
                                        <p:tav tm="100000">
                                          <p:val>
                                            <p:strVal val="#ppt_x"/>
                                          </p:val>
                                        </p:tav>
                                      </p:tavLst>
                                    </p:anim>
                                    <p:anim calcmode="lin" valueType="num">
                                      <p:cBhvr additive="base">
                                        <p:cTn id="84" dur="500" fill="hold"/>
                                        <p:tgtEl>
                                          <p:spTgt spid="47131"/>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12" presetClass="entr" presetSubtype="1" fill="hold" grpId="0" nodeType="afterEffect">
                                  <p:stCondLst>
                                    <p:cond delay="0"/>
                                  </p:stCondLst>
                                  <p:childTnLst>
                                    <p:set>
                                      <p:cBhvr>
                                        <p:cTn id="87" dur="1" fill="hold">
                                          <p:stCondLst>
                                            <p:cond delay="0"/>
                                          </p:stCondLst>
                                        </p:cTn>
                                        <p:tgtEl>
                                          <p:spTgt spid="47127"/>
                                        </p:tgtEl>
                                        <p:attrNameLst>
                                          <p:attrName>style.visibility</p:attrName>
                                        </p:attrNameLst>
                                      </p:cBhvr>
                                      <p:to>
                                        <p:strVal val="visible"/>
                                      </p:to>
                                    </p:set>
                                    <p:animEffect transition="in" filter="slide(fromTop)">
                                      <p:cBhvr>
                                        <p:cTn id="88" dur="5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utoUpdateAnimBg="0"/>
      <p:bldP spid="47114" grpId="0" autoUpdateAnimBg="0"/>
      <p:bldP spid="47115" grpId="0" autoUpdateAnimBg="0"/>
      <p:bldP spid="47116" grpId="0" autoUpdateAnimBg="0"/>
      <p:bldP spid="47117" grpId="0" autoUpdateAnimBg="0"/>
      <p:bldP spid="47118" grpId="0" autoUpdateAnimBg="0"/>
      <p:bldP spid="47119" grpId="0" autoUpdateAnimBg="0"/>
      <p:bldP spid="47120" grpId="0" autoUpdateAnimBg="0"/>
      <p:bldP spid="47121" grpId="0" autoUpdateAnimBg="0"/>
      <p:bldP spid="47122" grpId="0" autoUpdateAnimBg="0"/>
      <p:bldP spid="47123" grpId="0" autoUpdateAnimBg="0"/>
      <p:bldP spid="47124" grpId="0" autoUpdateAnimBg="0"/>
      <p:bldP spid="47125" grpId="0" autoUpdateAnimBg="0"/>
      <p:bldP spid="47126" grpId="0" autoUpdateAnimBg="0"/>
      <p:bldP spid="47127" grpId="0" autoUpdateAnimBg="0"/>
      <p:bldP spid="47128" grpId="0" autoUpdateAnimBg="0"/>
      <p:bldP spid="47129" grpId="0" autoUpdateAnimBg="0"/>
      <p:bldP spid="47130" grpId="0" autoUpdateAnimBg="0"/>
      <p:bldP spid="471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909638"/>
            <a:ext cx="8299450" cy="719137"/>
          </a:xfrm>
        </p:spPr>
        <p:txBody>
          <a:bodyPr/>
          <a:lstStyle/>
          <a:p>
            <a:pPr algn="ctr"/>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a:t>
            </a:r>
          </a:p>
        </p:txBody>
      </p:sp>
      <p:pic>
        <p:nvPicPr>
          <p:cNvPr id="50179" name="Picture 3"/>
          <p:cNvPicPr>
            <a:picLocks noChangeAspect="1" noChangeArrowheads="1"/>
          </p:cNvPicPr>
          <p:nvPr/>
        </p:nvPicPr>
        <p:blipFill>
          <a:blip r:embed="rId3"/>
          <a:srcRect/>
          <a:stretch>
            <a:fillRect/>
          </a:stretch>
        </p:blipFill>
        <p:spPr bwMode="auto">
          <a:xfrm>
            <a:off x="3905250" y="2198688"/>
            <a:ext cx="5119688" cy="3479800"/>
          </a:xfrm>
          <a:prstGeom prst="rect">
            <a:avLst/>
          </a:prstGeom>
          <a:noFill/>
          <a:ln w="76200">
            <a:solidFill>
              <a:schemeClr val="bg1"/>
            </a:solidFill>
            <a:miter lim="800000"/>
            <a:headEnd/>
            <a:tailEnd/>
          </a:ln>
          <a:effectLst/>
        </p:spPr>
      </p:pic>
      <p:sp>
        <p:nvSpPr>
          <p:cNvPr id="50180" name="Rectangle 4"/>
          <p:cNvSpPr>
            <a:spLocks noChangeArrowheads="1"/>
          </p:cNvSpPr>
          <p:nvPr/>
        </p:nvSpPr>
        <p:spPr bwMode="auto">
          <a:xfrm>
            <a:off x="2679700" y="5013325"/>
            <a:ext cx="979488"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Tejido</a:t>
            </a:r>
          </a:p>
        </p:txBody>
      </p:sp>
      <p:sp>
        <p:nvSpPr>
          <p:cNvPr id="50181" name="Rectangle 5"/>
          <p:cNvSpPr>
            <a:spLocks noChangeArrowheads="1"/>
          </p:cNvSpPr>
          <p:nvPr/>
        </p:nvSpPr>
        <p:spPr bwMode="auto">
          <a:xfrm>
            <a:off x="3965575" y="4972050"/>
            <a:ext cx="803275" cy="466725"/>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Tejido </a:t>
            </a:r>
            <a:br>
              <a:rPr kumimoji="0" lang="es-ES" sz="1800" b="1" noProof="1">
                <a:effectLst>
                  <a:outerShdw blurRad="38100" dist="38100" dir="2700000" algn="tl">
                    <a:srgbClr val="C0C0C0"/>
                  </a:outerShdw>
                </a:effectLst>
                <a:latin typeface="Arial Narrow" pitchFamily="34" charset="0"/>
              </a:rPr>
            </a:br>
            <a:r>
              <a:rPr kumimoji="0" lang="es-ES" sz="1800" b="1" noProof="1">
                <a:effectLst>
                  <a:outerShdw blurRad="38100" dist="38100" dir="2700000" algn="tl">
                    <a:srgbClr val="C0C0C0"/>
                  </a:outerShdw>
                </a:effectLst>
                <a:latin typeface="Arial Narrow" pitchFamily="34" charset="0"/>
              </a:rPr>
              <a:t>Nervioso</a:t>
            </a:r>
          </a:p>
        </p:txBody>
      </p:sp>
      <p:sp>
        <p:nvSpPr>
          <p:cNvPr id="50182" name="Rectangle 6"/>
          <p:cNvSpPr>
            <a:spLocks noChangeArrowheads="1"/>
          </p:cNvSpPr>
          <p:nvPr/>
        </p:nvSpPr>
        <p:spPr bwMode="auto">
          <a:xfrm>
            <a:off x="5040313" y="4179888"/>
            <a:ext cx="71913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Cerebro</a:t>
            </a:r>
          </a:p>
        </p:txBody>
      </p:sp>
      <p:sp>
        <p:nvSpPr>
          <p:cNvPr id="50183" name="Rectangle 7"/>
          <p:cNvSpPr>
            <a:spLocks noChangeArrowheads="1"/>
          </p:cNvSpPr>
          <p:nvPr/>
        </p:nvSpPr>
        <p:spPr bwMode="auto">
          <a:xfrm>
            <a:off x="5287963" y="3376613"/>
            <a:ext cx="803275" cy="5762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Sistema </a:t>
            </a:r>
          </a:p>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Nervioso</a:t>
            </a:r>
          </a:p>
        </p:txBody>
      </p:sp>
      <p:sp>
        <p:nvSpPr>
          <p:cNvPr id="50184" name="Rectangle 8"/>
          <p:cNvSpPr>
            <a:spLocks noChangeArrowheads="1"/>
          </p:cNvSpPr>
          <p:nvPr/>
        </p:nvSpPr>
        <p:spPr bwMode="auto">
          <a:xfrm>
            <a:off x="5068888" y="2481263"/>
            <a:ext cx="83343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a:t>
            </a:r>
          </a:p>
        </p:txBody>
      </p:sp>
      <p:sp>
        <p:nvSpPr>
          <p:cNvPr id="50185" name="Rectangle 9"/>
          <p:cNvSpPr>
            <a:spLocks noChangeArrowheads="1"/>
          </p:cNvSpPr>
          <p:nvPr/>
        </p:nvSpPr>
        <p:spPr bwMode="auto">
          <a:xfrm>
            <a:off x="2474913" y="4133850"/>
            <a:ext cx="118427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Órgano</a:t>
            </a:r>
          </a:p>
        </p:txBody>
      </p:sp>
      <p:sp>
        <p:nvSpPr>
          <p:cNvPr id="50186" name="Rectangle 10"/>
          <p:cNvSpPr>
            <a:spLocks noChangeArrowheads="1"/>
          </p:cNvSpPr>
          <p:nvPr/>
        </p:nvSpPr>
        <p:spPr bwMode="auto">
          <a:xfrm>
            <a:off x="436563" y="3255963"/>
            <a:ext cx="322262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Sistema de Órganos</a:t>
            </a:r>
          </a:p>
        </p:txBody>
      </p:sp>
      <p:sp>
        <p:nvSpPr>
          <p:cNvPr id="50187" name="Rectangle 11"/>
          <p:cNvSpPr>
            <a:spLocks noChangeArrowheads="1"/>
          </p:cNvSpPr>
          <p:nvPr/>
        </p:nvSpPr>
        <p:spPr bwMode="auto">
          <a:xfrm>
            <a:off x="1900238" y="2378075"/>
            <a:ext cx="175895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Organismo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lide(fromRight)">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85"/>
                                        </p:tgtEl>
                                        <p:attrNameLst>
                                          <p:attrName>style.visibility</p:attrName>
                                        </p:attrNameLst>
                                      </p:cBhvr>
                                      <p:to>
                                        <p:strVal val="visible"/>
                                      </p:to>
                                    </p:set>
                                    <p:anim calcmode="lin" valueType="num">
                                      <p:cBhvr additive="base">
                                        <p:cTn id="17" dur="500" fill="hold"/>
                                        <p:tgtEl>
                                          <p:spTgt spid="50185"/>
                                        </p:tgtEl>
                                        <p:attrNameLst>
                                          <p:attrName>ppt_x</p:attrName>
                                        </p:attrNameLst>
                                      </p:cBhvr>
                                      <p:tavLst>
                                        <p:tav tm="0">
                                          <p:val>
                                            <p:strVal val="0-#ppt_w/2"/>
                                          </p:val>
                                        </p:tav>
                                        <p:tav tm="100000">
                                          <p:val>
                                            <p:strVal val="#ppt_x"/>
                                          </p:val>
                                        </p:tav>
                                      </p:tavLst>
                                    </p:anim>
                                    <p:anim calcmode="lin" valueType="num">
                                      <p:cBhvr additive="base">
                                        <p:cTn id="18" dur="500" fill="hold"/>
                                        <p:tgtEl>
                                          <p:spTgt spid="5018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slide(fromRight)">
                                      <p:cBhvr>
                                        <p:cTn id="22" dur="500"/>
                                        <p:tgtEl>
                                          <p:spTgt spid="5018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0-#ppt_w/2"/>
                                          </p:val>
                                        </p:tav>
                                        <p:tav tm="100000">
                                          <p:val>
                                            <p:strVal val="#ppt_x"/>
                                          </p:val>
                                        </p:tav>
                                      </p:tavLst>
                                    </p:anim>
                                    <p:anim calcmode="lin" valueType="num">
                                      <p:cBhvr additive="base">
                                        <p:cTn id="28" dur="500" fill="hold"/>
                                        <p:tgtEl>
                                          <p:spTgt spid="5018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2" fill="hold" grpId="0" nodeType="after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slide(fromRight)">
                                      <p:cBhvr>
                                        <p:cTn id="32" dur="500"/>
                                        <p:tgtEl>
                                          <p:spTgt spid="5018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7"/>
                                        </p:tgtEl>
                                        <p:attrNameLst>
                                          <p:attrName>style.visibility</p:attrName>
                                        </p:attrNameLst>
                                      </p:cBhvr>
                                      <p:to>
                                        <p:strVal val="visible"/>
                                      </p:to>
                                    </p:set>
                                    <p:anim calcmode="lin" valueType="num">
                                      <p:cBhvr additive="base">
                                        <p:cTn id="37" dur="500" fill="hold"/>
                                        <p:tgtEl>
                                          <p:spTgt spid="50187"/>
                                        </p:tgtEl>
                                        <p:attrNameLst>
                                          <p:attrName>ppt_x</p:attrName>
                                        </p:attrNameLst>
                                      </p:cBhvr>
                                      <p:tavLst>
                                        <p:tav tm="0">
                                          <p:val>
                                            <p:strVal val="0-#ppt_w/2"/>
                                          </p:val>
                                        </p:tav>
                                        <p:tav tm="100000">
                                          <p:val>
                                            <p:strVal val="#ppt_x"/>
                                          </p:val>
                                        </p:tav>
                                      </p:tavLst>
                                    </p:anim>
                                    <p:anim calcmode="lin" valueType="num">
                                      <p:cBhvr additive="base">
                                        <p:cTn id="38" dur="500" fill="hold"/>
                                        <p:tgtEl>
                                          <p:spTgt spid="501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slide(fromRight)">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P spid="50182" grpId="0" autoUpdateAnimBg="0"/>
      <p:bldP spid="50183" grpId="0" autoUpdateAnimBg="0"/>
      <p:bldP spid="50184" grpId="0" autoUpdateAnimBg="0"/>
      <p:bldP spid="50185" grpId="0" autoUpdateAnimBg="0"/>
      <p:bldP spid="50186" grpId="0" autoUpdateAnimBg="0"/>
      <p:bldP spid="501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909638"/>
            <a:ext cx="7772400" cy="719137"/>
          </a:xfrm>
        </p:spPr>
        <p:txBody>
          <a:bodyPr/>
          <a:lstStyle/>
          <a:p>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t>
            </a:r>
            <a:r>
              <a:rPr lang="es-ES" sz="4000">
                <a:solidFill>
                  <a:srgbClr val="241AEC"/>
                </a:solidFill>
              </a:rPr>
              <a:t>a</a:t>
            </a:r>
            <a:endParaRPr lang="es-ES" sz="4000" noProof="1">
              <a:solidFill>
                <a:srgbClr val="241AEC"/>
              </a:solidFill>
            </a:endParaRPr>
          </a:p>
        </p:txBody>
      </p:sp>
      <p:pic>
        <p:nvPicPr>
          <p:cNvPr id="52227" name="Picture 3"/>
          <p:cNvPicPr>
            <a:picLocks noChangeAspect="1" noChangeArrowheads="1"/>
          </p:cNvPicPr>
          <p:nvPr/>
        </p:nvPicPr>
        <p:blipFill>
          <a:blip r:embed="rId3"/>
          <a:srcRect/>
          <a:stretch>
            <a:fillRect/>
          </a:stretch>
        </p:blipFill>
        <p:spPr bwMode="auto">
          <a:xfrm>
            <a:off x="2968625" y="1998663"/>
            <a:ext cx="5995988" cy="4267200"/>
          </a:xfrm>
          <a:prstGeom prst="rect">
            <a:avLst/>
          </a:prstGeom>
          <a:noFill/>
          <a:ln w="76200">
            <a:solidFill>
              <a:schemeClr val="bg1"/>
            </a:solidFill>
            <a:miter lim="800000"/>
            <a:headEnd/>
            <a:tailEnd/>
          </a:ln>
          <a:effectLst/>
        </p:spPr>
      </p:pic>
      <p:sp>
        <p:nvSpPr>
          <p:cNvPr id="52228" name="Rectangle 4"/>
          <p:cNvSpPr>
            <a:spLocks noChangeArrowheads="1"/>
          </p:cNvSpPr>
          <p:nvPr/>
        </p:nvSpPr>
        <p:spPr bwMode="auto">
          <a:xfrm>
            <a:off x="1057275" y="5418138"/>
            <a:ext cx="15906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Población</a:t>
            </a:r>
          </a:p>
        </p:txBody>
      </p:sp>
      <p:sp>
        <p:nvSpPr>
          <p:cNvPr id="52229" name="Rectangle 5"/>
          <p:cNvSpPr>
            <a:spLocks noChangeArrowheads="1"/>
          </p:cNvSpPr>
          <p:nvPr/>
        </p:nvSpPr>
        <p:spPr bwMode="auto">
          <a:xfrm>
            <a:off x="3721100" y="5962650"/>
            <a:ext cx="19288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Rebaño de berrendos</a:t>
            </a:r>
          </a:p>
        </p:txBody>
      </p:sp>
      <p:sp>
        <p:nvSpPr>
          <p:cNvPr id="52230" name="Rectangle 6"/>
          <p:cNvSpPr>
            <a:spLocks noChangeArrowheads="1"/>
          </p:cNvSpPr>
          <p:nvPr/>
        </p:nvSpPr>
        <p:spPr bwMode="auto">
          <a:xfrm>
            <a:off x="4902200" y="4230688"/>
            <a:ext cx="6254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Halcón</a:t>
            </a:r>
          </a:p>
        </p:txBody>
      </p:sp>
      <p:sp>
        <p:nvSpPr>
          <p:cNvPr id="52231" name="Rectangle 7"/>
          <p:cNvSpPr>
            <a:spLocks noChangeArrowheads="1"/>
          </p:cNvSpPr>
          <p:nvPr/>
        </p:nvSpPr>
        <p:spPr bwMode="auto">
          <a:xfrm>
            <a:off x="3514725" y="3654425"/>
            <a:ext cx="4683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Agua</a:t>
            </a:r>
          </a:p>
        </p:txBody>
      </p:sp>
      <p:sp>
        <p:nvSpPr>
          <p:cNvPr id="52232" name="Rectangle 8"/>
          <p:cNvSpPr>
            <a:spLocks noChangeArrowheads="1"/>
          </p:cNvSpPr>
          <p:nvPr/>
        </p:nvSpPr>
        <p:spPr bwMode="auto">
          <a:xfrm>
            <a:off x="3965575" y="2174875"/>
            <a:ext cx="1003300" cy="5762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Superficie </a:t>
            </a:r>
          </a:p>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de la Tierra</a:t>
            </a:r>
          </a:p>
        </p:txBody>
      </p:sp>
      <p:sp>
        <p:nvSpPr>
          <p:cNvPr id="52233" name="Rectangle 9"/>
          <p:cNvSpPr>
            <a:spLocks noChangeArrowheads="1"/>
          </p:cNvSpPr>
          <p:nvPr/>
        </p:nvSpPr>
        <p:spPr bwMode="auto">
          <a:xfrm>
            <a:off x="815975" y="4395788"/>
            <a:ext cx="18319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Comunidad</a:t>
            </a:r>
          </a:p>
        </p:txBody>
      </p:sp>
      <p:sp>
        <p:nvSpPr>
          <p:cNvPr id="52234" name="Rectangle 10"/>
          <p:cNvSpPr>
            <a:spLocks noChangeArrowheads="1"/>
          </p:cNvSpPr>
          <p:nvPr/>
        </p:nvSpPr>
        <p:spPr bwMode="auto">
          <a:xfrm>
            <a:off x="793750" y="3375025"/>
            <a:ext cx="185420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Ecosistema</a:t>
            </a:r>
          </a:p>
        </p:txBody>
      </p:sp>
      <p:sp>
        <p:nvSpPr>
          <p:cNvPr id="52235" name="Rectangle 11"/>
          <p:cNvSpPr>
            <a:spLocks noChangeArrowheads="1"/>
          </p:cNvSpPr>
          <p:nvPr/>
        </p:nvSpPr>
        <p:spPr bwMode="auto">
          <a:xfrm>
            <a:off x="1312863" y="2354263"/>
            <a:ext cx="1335087"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Biósfera</a:t>
            </a:r>
          </a:p>
        </p:txBody>
      </p:sp>
      <p:sp>
        <p:nvSpPr>
          <p:cNvPr id="52236" name="Rectangle 12"/>
          <p:cNvSpPr>
            <a:spLocks noChangeArrowheads="1"/>
          </p:cNvSpPr>
          <p:nvPr/>
        </p:nvSpPr>
        <p:spPr bwMode="auto">
          <a:xfrm>
            <a:off x="6654800" y="4745038"/>
            <a:ext cx="938213"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Berrendos</a:t>
            </a:r>
          </a:p>
        </p:txBody>
      </p:sp>
      <p:sp>
        <p:nvSpPr>
          <p:cNvPr id="52237" name="Rectangle 13"/>
          <p:cNvSpPr>
            <a:spLocks noChangeArrowheads="1"/>
          </p:cNvSpPr>
          <p:nvPr/>
        </p:nvSpPr>
        <p:spPr bwMode="auto">
          <a:xfrm>
            <a:off x="4217988" y="3662363"/>
            <a:ext cx="6254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Halcón</a:t>
            </a:r>
          </a:p>
        </p:txBody>
      </p:sp>
      <p:sp>
        <p:nvSpPr>
          <p:cNvPr id="52238" name="Rectangle 14"/>
          <p:cNvSpPr>
            <a:spLocks noChangeArrowheads="1"/>
          </p:cNvSpPr>
          <p:nvPr/>
        </p:nvSpPr>
        <p:spPr bwMode="auto">
          <a:xfrm>
            <a:off x="5386388" y="3695700"/>
            <a:ext cx="5111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Pasto</a:t>
            </a:r>
          </a:p>
        </p:txBody>
      </p:sp>
      <p:sp>
        <p:nvSpPr>
          <p:cNvPr id="52239" name="Rectangle 15"/>
          <p:cNvSpPr>
            <a:spLocks noChangeArrowheads="1"/>
          </p:cNvSpPr>
          <p:nvPr/>
        </p:nvSpPr>
        <p:spPr bwMode="auto">
          <a:xfrm>
            <a:off x="7019925" y="3340100"/>
            <a:ext cx="9382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Berrendos</a:t>
            </a:r>
          </a:p>
        </p:txBody>
      </p:sp>
      <p:sp>
        <p:nvSpPr>
          <p:cNvPr id="52240" name="Rectangle 16"/>
          <p:cNvSpPr>
            <a:spLocks noChangeArrowheads="1"/>
          </p:cNvSpPr>
          <p:nvPr/>
        </p:nvSpPr>
        <p:spPr bwMode="auto">
          <a:xfrm>
            <a:off x="4786313" y="3278188"/>
            <a:ext cx="85566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Serpiente</a:t>
            </a:r>
          </a:p>
        </p:txBody>
      </p:sp>
      <p:sp>
        <p:nvSpPr>
          <p:cNvPr id="52241" name="Rectangle 17"/>
          <p:cNvSpPr>
            <a:spLocks noChangeArrowheads="1"/>
          </p:cNvSpPr>
          <p:nvPr/>
        </p:nvSpPr>
        <p:spPr bwMode="auto">
          <a:xfrm>
            <a:off x="3030538" y="3359150"/>
            <a:ext cx="82232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Arbustos</a:t>
            </a:r>
          </a:p>
        </p:txBody>
      </p:sp>
      <p:sp>
        <p:nvSpPr>
          <p:cNvPr id="52242" name="Rectangle 18"/>
          <p:cNvSpPr>
            <a:spLocks noChangeArrowheads="1"/>
          </p:cNvSpPr>
          <p:nvPr/>
        </p:nvSpPr>
        <p:spPr bwMode="auto">
          <a:xfrm>
            <a:off x="8339138" y="3262313"/>
            <a:ext cx="5111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Suelo</a:t>
            </a:r>
          </a:p>
        </p:txBody>
      </p:sp>
      <p:sp>
        <p:nvSpPr>
          <p:cNvPr id="52243" name="Rectangle 19"/>
          <p:cNvSpPr>
            <a:spLocks noChangeArrowheads="1"/>
          </p:cNvSpPr>
          <p:nvPr/>
        </p:nvSpPr>
        <p:spPr bwMode="auto">
          <a:xfrm>
            <a:off x="6242050" y="3017838"/>
            <a:ext cx="36512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Aire</a:t>
            </a:r>
          </a:p>
        </p:txBody>
      </p:sp>
      <p:sp>
        <p:nvSpPr>
          <p:cNvPr id="52244" name="Rectangle 20"/>
          <p:cNvSpPr>
            <a:spLocks noChangeArrowheads="1"/>
          </p:cNvSpPr>
          <p:nvPr/>
        </p:nvSpPr>
        <p:spPr bwMode="auto">
          <a:xfrm>
            <a:off x="4217988" y="4749800"/>
            <a:ext cx="855662"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Serpiente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slide(fromTop)">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2233"/>
                                        </p:tgtEl>
                                        <p:attrNameLst>
                                          <p:attrName>style.visibility</p:attrName>
                                        </p:attrNameLst>
                                      </p:cBhvr>
                                      <p:to>
                                        <p:strVal val="visible"/>
                                      </p:to>
                                    </p:set>
                                    <p:anim calcmode="lin" valueType="num">
                                      <p:cBhvr additive="base">
                                        <p:cTn id="17" dur="500" fill="hold"/>
                                        <p:tgtEl>
                                          <p:spTgt spid="52233"/>
                                        </p:tgtEl>
                                        <p:attrNameLst>
                                          <p:attrName>ppt_x</p:attrName>
                                        </p:attrNameLst>
                                      </p:cBhvr>
                                      <p:tavLst>
                                        <p:tav tm="0">
                                          <p:val>
                                            <p:strVal val="0-#ppt_w/2"/>
                                          </p:val>
                                        </p:tav>
                                        <p:tav tm="100000">
                                          <p:val>
                                            <p:strVal val="#ppt_x"/>
                                          </p:val>
                                        </p:tav>
                                      </p:tavLst>
                                    </p:anim>
                                    <p:anim calcmode="lin" valueType="num">
                                      <p:cBhvr additive="base">
                                        <p:cTn id="18" dur="500" fill="hold"/>
                                        <p:tgtEl>
                                          <p:spTgt spid="522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2244"/>
                                        </p:tgtEl>
                                        <p:attrNameLst>
                                          <p:attrName>style.visibility</p:attrName>
                                        </p:attrNameLst>
                                      </p:cBhvr>
                                      <p:to>
                                        <p:strVal val="visible"/>
                                      </p:to>
                                    </p:set>
                                    <p:animEffect transition="in" filter="slide(fromLeft)">
                                      <p:cBhvr>
                                        <p:cTn id="22" dur="500"/>
                                        <p:tgtEl>
                                          <p:spTgt spid="52244"/>
                                        </p:tgtEl>
                                      </p:cBhvr>
                                    </p:animEffect>
                                  </p:childTnLst>
                                </p:cTn>
                              </p:par>
                            </p:childTnLst>
                          </p:cTn>
                        </p:par>
                        <p:par>
                          <p:cTn id="23" fill="hold">
                            <p:stCondLst>
                              <p:cond delay="1000"/>
                            </p:stCondLst>
                            <p:childTnLst>
                              <p:par>
                                <p:cTn id="24" presetID="12" presetClass="entr" presetSubtype="2" fill="hold" grpId="0" nodeType="after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slide(fromRight)">
                                      <p:cBhvr>
                                        <p:cTn id="26" dur="500"/>
                                        <p:tgtEl>
                                          <p:spTgt spid="52230"/>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52236"/>
                                        </p:tgtEl>
                                        <p:attrNameLst>
                                          <p:attrName>style.visibility</p:attrName>
                                        </p:attrNameLst>
                                      </p:cBhvr>
                                      <p:to>
                                        <p:strVal val="visible"/>
                                      </p:to>
                                    </p:set>
                                    <p:animEffect transition="in" filter="slide(fromTop)">
                                      <p:cBhvr>
                                        <p:cTn id="30" dur="500"/>
                                        <p:tgtEl>
                                          <p:spTgt spid="522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2234"/>
                                        </p:tgtEl>
                                        <p:attrNameLst>
                                          <p:attrName>style.visibility</p:attrName>
                                        </p:attrNameLst>
                                      </p:cBhvr>
                                      <p:to>
                                        <p:strVal val="visible"/>
                                      </p:to>
                                    </p:set>
                                    <p:anim calcmode="lin" valueType="num">
                                      <p:cBhvr additive="base">
                                        <p:cTn id="35" dur="500" fill="hold"/>
                                        <p:tgtEl>
                                          <p:spTgt spid="52234"/>
                                        </p:tgtEl>
                                        <p:attrNameLst>
                                          <p:attrName>ppt_x</p:attrName>
                                        </p:attrNameLst>
                                      </p:cBhvr>
                                      <p:tavLst>
                                        <p:tav tm="0">
                                          <p:val>
                                            <p:strVal val="0-#ppt_w/2"/>
                                          </p:val>
                                        </p:tav>
                                        <p:tav tm="100000">
                                          <p:val>
                                            <p:strVal val="#ppt_x"/>
                                          </p:val>
                                        </p:tav>
                                      </p:tavLst>
                                    </p:anim>
                                    <p:anim calcmode="lin" valueType="num">
                                      <p:cBhvr additive="base">
                                        <p:cTn id="36" dur="500" fill="hold"/>
                                        <p:tgtEl>
                                          <p:spTgt spid="5223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52241"/>
                                        </p:tgtEl>
                                        <p:attrNameLst>
                                          <p:attrName>style.visibility</p:attrName>
                                        </p:attrNameLst>
                                      </p:cBhvr>
                                      <p:to>
                                        <p:strVal val="visible"/>
                                      </p:to>
                                    </p:set>
                                    <p:animEffect transition="in" filter="slide(fromTop)">
                                      <p:cBhvr>
                                        <p:cTn id="40" dur="500"/>
                                        <p:tgtEl>
                                          <p:spTgt spid="52241"/>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52231"/>
                                        </p:tgtEl>
                                        <p:attrNameLst>
                                          <p:attrName>style.visibility</p:attrName>
                                        </p:attrNameLst>
                                      </p:cBhvr>
                                      <p:to>
                                        <p:strVal val="visible"/>
                                      </p:to>
                                    </p:set>
                                    <p:animEffect transition="in" filter="slide(fromBottom)">
                                      <p:cBhvr>
                                        <p:cTn id="44" dur="500"/>
                                        <p:tgtEl>
                                          <p:spTgt spid="52231"/>
                                        </p:tgtEl>
                                      </p:cBhvr>
                                    </p:animEffect>
                                  </p:childTnLst>
                                </p:cTn>
                              </p:par>
                            </p:childTnLst>
                          </p:cTn>
                        </p:par>
                        <p:par>
                          <p:cTn id="45" fill="hold">
                            <p:stCondLst>
                              <p:cond delay="1500"/>
                            </p:stCondLst>
                            <p:childTnLst>
                              <p:par>
                                <p:cTn id="46" presetID="12" presetClass="entr" presetSubtype="1" fill="hold" grpId="0" nodeType="afterEffect">
                                  <p:stCondLst>
                                    <p:cond delay="0"/>
                                  </p:stCondLst>
                                  <p:childTnLst>
                                    <p:set>
                                      <p:cBhvr>
                                        <p:cTn id="47" dur="1" fill="hold">
                                          <p:stCondLst>
                                            <p:cond delay="0"/>
                                          </p:stCondLst>
                                        </p:cTn>
                                        <p:tgtEl>
                                          <p:spTgt spid="52237"/>
                                        </p:tgtEl>
                                        <p:attrNameLst>
                                          <p:attrName>style.visibility</p:attrName>
                                        </p:attrNameLst>
                                      </p:cBhvr>
                                      <p:to>
                                        <p:strVal val="visible"/>
                                      </p:to>
                                    </p:set>
                                    <p:animEffect transition="in" filter="slide(fromTop)">
                                      <p:cBhvr>
                                        <p:cTn id="48" dur="500"/>
                                        <p:tgtEl>
                                          <p:spTgt spid="52237"/>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52240"/>
                                        </p:tgtEl>
                                        <p:attrNameLst>
                                          <p:attrName>style.visibility</p:attrName>
                                        </p:attrNameLst>
                                      </p:cBhvr>
                                      <p:to>
                                        <p:strVal val="visible"/>
                                      </p:to>
                                    </p:set>
                                    <p:animEffect transition="in" filter="slide(fromBottom)">
                                      <p:cBhvr>
                                        <p:cTn id="52" dur="500"/>
                                        <p:tgtEl>
                                          <p:spTgt spid="52240"/>
                                        </p:tgtEl>
                                      </p:cBhvr>
                                    </p:animEffect>
                                  </p:childTnLst>
                                </p:cTn>
                              </p:par>
                            </p:childTnLst>
                          </p:cTn>
                        </p:par>
                        <p:par>
                          <p:cTn id="53" fill="hold">
                            <p:stCondLst>
                              <p:cond delay="2500"/>
                            </p:stCondLst>
                            <p:childTnLst>
                              <p:par>
                                <p:cTn id="54" presetID="12" presetClass="entr" presetSubtype="4" fill="hold" grpId="0" nodeType="afterEffect">
                                  <p:stCondLst>
                                    <p:cond delay="0"/>
                                  </p:stCondLst>
                                  <p:childTnLst>
                                    <p:set>
                                      <p:cBhvr>
                                        <p:cTn id="55" dur="1" fill="hold">
                                          <p:stCondLst>
                                            <p:cond delay="0"/>
                                          </p:stCondLst>
                                        </p:cTn>
                                        <p:tgtEl>
                                          <p:spTgt spid="52238"/>
                                        </p:tgtEl>
                                        <p:attrNameLst>
                                          <p:attrName>style.visibility</p:attrName>
                                        </p:attrNameLst>
                                      </p:cBhvr>
                                      <p:to>
                                        <p:strVal val="visible"/>
                                      </p:to>
                                    </p:set>
                                    <p:animEffect transition="in" filter="slide(fromBottom)">
                                      <p:cBhvr>
                                        <p:cTn id="56" dur="500"/>
                                        <p:tgtEl>
                                          <p:spTgt spid="52238"/>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slide(fromLeft)">
                                      <p:cBhvr>
                                        <p:cTn id="60" dur="500"/>
                                        <p:tgtEl>
                                          <p:spTgt spid="52243"/>
                                        </p:tgtEl>
                                      </p:cBhvr>
                                    </p:animEffect>
                                  </p:childTnLst>
                                </p:cTn>
                              </p:par>
                            </p:childTnLst>
                          </p:cTn>
                        </p:par>
                        <p:par>
                          <p:cTn id="61" fill="hold">
                            <p:stCondLst>
                              <p:cond delay="3500"/>
                            </p:stCondLst>
                            <p:childTnLst>
                              <p:par>
                                <p:cTn id="62" presetID="12" presetClass="entr" presetSubtype="1" fill="hold" grpId="0" nodeType="afterEffect">
                                  <p:stCondLst>
                                    <p:cond delay="0"/>
                                  </p:stCondLst>
                                  <p:childTnLst>
                                    <p:set>
                                      <p:cBhvr>
                                        <p:cTn id="63" dur="1" fill="hold">
                                          <p:stCondLst>
                                            <p:cond delay="0"/>
                                          </p:stCondLst>
                                        </p:cTn>
                                        <p:tgtEl>
                                          <p:spTgt spid="52239"/>
                                        </p:tgtEl>
                                        <p:attrNameLst>
                                          <p:attrName>style.visibility</p:attrName>
                                        </p:attrNameLst>
                                      </p:cBhvr>
                                      <p:to>
                                        <p:strVal val="visible"/>
                                      </p:to>
                                    </p:set>
                                    <p:animEffect transition="in" filter="slide(fromTop)">
                                      <p:cBhvr>
                                        <p:cTn id="64" dur="500"/>
                                        <p:tgtEl>
                                          <p:spTgt spid="52239"/>
                                        </p:tgtEl>
                                      </p:cBhvr>
                                    </p:animEffect>
                                  </p:childTnLst>
                                </p:cTn>
                              </p:par>
                            </p:childTnLst>
                          </p:cTn>
                        </p:par>
                        <p:par>
                          <p:cTn id="65" fill="hold">
                            <p:stCondLst>
                              <p:cond delay="4000"/>
                            </p:stCondLst>
                            <p:childTnLst>
                              <p:par>
                                <p:cTn id="66" presetID="12" presetClass="entr" presetSubtype="4" fill="hold" grpId="0" nodeType="afterEffect">
                                  <p:stCondLst>
                                    <p:cond delay="0"/>
                                  </p:stCondLst>
                                  <p:childTnLst>
                                    <p:set>
                                      <p:cBhvr>
                                        <p:cTn id="67" dur="1" fill="hold">
                                          <p:stCondLst>
                                            <p:cond delay="0"/>
                                          </p:stCondLst>
                                        </p:cTn>
                                        <p:tgtEl>
                                          <p:spTgt spid="52242"/>
                                        </p:tgtEl>
                                        <p:attrNameLst>
                                          <p:attrName>style.visibility</p:attrName>
                                        </p:attrNameLst>
                                      </p:cBhvr>
                                      <p:to>
                                        <p:strVal val="visible"/>
                                      </p:to>
                                    </p:set>
                                    <p:animEffect transition="in" filter="slide(fromBottom)">
                                      <p:cBhvr>
                                        <p:cTn id="68" dur="500"/>
                                        <p:tgtEl>
                                          <p:spTgt spid="5224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2235"/>
                                        </p:tgtEl>
                                        <p:attrNameLst>
                                          <p:attrName>style.visibility</p:attrName>
                                        </p:attrNameLst>
                                      </p:cBhvr>
                                      <p:to>
                                        <p:strVal val="visible"/>
                                      </p:to>
                                    </p:set>
                                    <p:anim calcmode="lin" valueType="num">
                                      <p:cBhvr additive="base">
                                        <p:cTn id="73" dur="500" fill="hold"/>
                                        <p:tgtEl>
                                          <p:spTgt spid="52235"/>
                                        </p:tgtEl>
                                        <p:attrNameLst>
                                          <p:attrName>ppt_x</p:attrName>
                                        </p:attrNameLst>
                                      </p:cBhvr>
                                      <p:tavLst>
                                        <p:tav tm="0">
                                          <p:val>
                                            <p:strVal val="0-#ppt_w/2"/>
                                          </p:val>
                                        </p:tav>
                                        <p:tav tm="100000">
                                          <p:val>
                                            <p:strVal val="#ppt_x"/>
                                          </p:val>
                                        </p:tav>
                                      </p:tavLst>
                                    </p:anim>
                                    <p:anim calcmode="lin" valueType="num">
                                      <p:cBhvr additive="base">
                                        <p:cTn id="74" dur="500" fill="hold"/>
                                        <p:tgtEl>
                                          <p:spTgt spid="52235"/>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12" presetClass="entr" presetSubtype="2" fill="hold" grpId="0" nodeType="afterEffect">
                                  <p:stCondLst>
                                    <p:cond delay="0"/>
                                  </p:stCondLst>
                                  <p:childTnLst>
                                    <p:set>
                                      <p:cBhvr>
                                        <p:cTn id="77" dur="1" fill="hold">
                                          <p:stCondLst>
                                            <p:cond delay="0"/>
                                          </p:stCondLst>
                                        </p:cTn>
                                        <p:tgtEl>
                                          <p:spTgt spid="52232"/>
                                        </p:tgtEl>
                                        <p:attrNameLst>
                                          <p:attrName>style.visibility</p:attrName>
                                        </p:attrNameLst>
                                      </p:cBhvr>
                                      <p:to>
                                        <p:strVal val="visible"/>
                                      </p:to>
                                    </p:set>
                                    <p:animEffect transition="in" filter="slide(fromRight)">
                                      <p:cBhvr>
                                        <p:cTn id="78"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52230" grpId="0" autoUpdateAnimBg="0"/>
      <p:bldP spid="52231" grpId="0" autoUpdateAnimBg="0"/>
      <p:bldP spid="52232" grpId="0" autoUpdateAnimBg="0"/>
      <p:bldP spid="52233" grpId="0" autoUpdateAnimBg="0"/>
      <p:bldP spid="52234" grpId="0" autoUpdateAnimBg="0"/>
      <p:bldP spid="52235" grpId="0" autoUpdateAnimBg="0"/>
      <p:bldP spid="52236" grpId="0" autoUpdateAnimBg="0"/>
      <p:bldP spid="52237" grpId="0" autoUpdateAnimBg="0"/>
      <p:bldP spid="52238" grpId="0" autoUpdateAnimBg="0"/>
      <p:bldP spid="52239" grpId="0" autoUpdateAnimBg="0"/>
      <p:bldP spid="52240" grpId="0" autoUpdateAnimBg="0"/>
      <p:bldP spid="52241" grpId="0" autoUpdateAnimBg="0"/>
      <p:bldP spid="52242" grpId="0" autoUpdateAnimBg="0"/>
      <p:bldP spid="52243" grpId="0" autoUpdateAnimBg="0"/>
      <p:bldP spid="522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s-ES" sz="4800"/>
              <a:t>EVOLUCIÓN</a:t>
            </a:r>
          </a:p>
        </p:txBody>
      </p:sp>
      <p:sp>
        <p:nvSpPr>
          <p:cNvPr id="27651" name="Rectangle 3"/>
          <p:cNvSpPr>
            <a:spLocks noGrp="1" noChangeArrowheads="1"/>
          </p:cNvSpPr>
          <p:nvPr>
            <p:ph type="subTitle" idx="1"/>
          </p:nvPr>
        </p:nvSpPr>
        <p:spPr/>
        <p:txBody>
          <a:bodyPr/>
          <a:lstStyle/>
          <a:p>
            <a:r>
              <a:rPr lang="es-ES" sz="3600">
                <a:solidFill>
                  <a:srgbClr val="FE3934"/>
                </a:solidFill>
              </a:rPr>
              <a:t>El concepto unificador de la Biología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836613"/>
            <a:ext cx="7772400" cy="1144587"/>
          </a:xfrm>
        </p:spPr>
        <p:txBody>
          <a:bodyPr/>
          <a:lstStyle/>
          <a:p>
            <a:r>
              <a:rPr lang="es-ES" sz="2800">
                <a:solidFill>
                  <a:srgbClr val="FF0000"/>
                </a:solidFill>
              </a:rPr>
              <a:t>“Nada en la biología tiene sentido, sino a la luz de la evolución”</a:t>
            </a:r>
            <a:r>
              <a:rPr lang="es-ES" sz="2800"/>
              <a:t/>
            </a:r>
            <a:br>
              <a:rPr lang="es-ES" sz="2800"/>
            </a:br>
            <a:r>
              <a:rPr lang="es-ES" sz="2000"/>
              <a:t>Theodosius Dobzhansky</a:t>
            </a:r>
          </a:p>
        </p:txBody>
      </p:sp>
      <p:sp>
        <p:nvSpPr>
          <p:cNvPr id="28675" name="Rectangle 3"/>
          <p:cNvSpPr>
            <a:spLocks noGrp="1" noChangeArrowheads="1"/>
          </p:cNvSpPr>
          <p:nvPr>
            <p:ph type="body" sz="half" idx="1"/>
          </p:nvPr>
        </p:nvSpPr>
        <p:spPr>
          <a:xfrm>
            <a:off x="684213" y="2101850"/>
            <a:ext cx="4192587" cy="4422775"/>
          </a:xfrm>
        </p:spPr>
        <p:txBody>
          <a:bodyPr/>
          <a:lstStyle/>
          <a:p>
            <a:pPr marL="342900" indent="-342900"/>
            <a:r>
              <a:rPr lang="es-ES" sz="2400"/>
              <a:t>Es el concepto más importante en la Biología, que explica el origen de diversas formas de vida como resultado de cambios en su carga genética.</a:t>
            </a:r>
          </a:p>
          <a:p>
            <a:pPr marL="342900" indent="-342900"/>
            <a:r>
              <a:rPr lang="es-ES" sz="2400"/>
              <a:t>La teoría de la evolución establece que los organismos modernos descienden, con modificaciones, de formas de vida preexistentes.</a:t>
            </a:r>
          </a:p>
        </p:txBody>
      </p:sp>
      <p:pic>
        <p:nvPicPr>
          <p:cNvPr id="28676" name="Picture 4" descr="darwin"/>
          <p:cNvPicPr>
            <a:picLocks noChangeAspect="1" noChangeArrowheads="1"/>
          </p:cNvPicPr>
          <p:nvPr>
            <p:ph sz="half" idx="2"/>
          </p:nvPr>
        </p:nvPicPr>
        <p:blipFill>
          <a:blip r:embed="rId2"/>
          <a:srcRect/>
          <a:stretch>
            <a:fillRect/>
          </a:stretch>
        </p:blipFill>
        <p:spPr>
          <a:xfrm>
            <a:off x="4859338" y="2378075"/>
            <a:ext cx="4105275" cy="328295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784225"/>
            <a:ext cx="8307388" cy="1060450"/>
          </a:xfrm>
        </p:spPr>
        <p:txBody>
          <a:bodyPr/>
          <a:lstStyle/>
          <a:p>
            <a:r>
              <a:rPr lang="es-ES" sz="3400"/>
              <a:t>Tres procesos naturales sustentan la evolución (Darwin y Wallace-siglo XIX)</a:t>
            </a:r>
          </a:p>
        </p:txBody>
      </p:sp>
      <p:sp>
        <p:nvSpPr>
          <p:cNvPr id="29699" name="Rectangle 3"/>
          <p:cNvSpPr>
            <a:spLocks noGrp="1" noChangeArrowheads="1"/>
          </p:cNvSpPr>
          <p:nvPr>
            <p:ph type="body" sz="half" idx="1"/>
          </p:nvPr>
        </p:nvSpPr>
        <p:spPr>
          <a:xfrm>
            <a:off x="457200" y="1981200"/>
            <a:ext cx="4114800" cy="4419600"/>
          </a:xfrm>
        </p:spPr>
        <p:txBody>
          <a:bodyPr/>
          <a:lstStyle/>
          <a:p>
            <a:pPr marL="533400" indent="-533400">
              <a:lnSpc>
                <a:spcPct val="90000"/>
              </a:lnSpc>
              <a:buFontTx/>
              <a:buAutoNum type="arabicPeriod"/>
            </a:pPr>
            <a:r>
              <a:rPr lang="es-ES" sz="2400"/>
              <a:t>La variación genética entre los miembros de una población;</a:t>
            </a:r>
          </a:p>
          <a:p>
            <a:pPr marL="533400" indent="-533400">
              <a:lnSpc>
                <a:spcPct val="90000"/>
              </a:lnSpc>
              <a:buFontTx/>
              <a:buAutoNum type="arabicPeriod"/>
            </a:pPr>
            <a:r>
              <a:rPr lang="es-ES" sz="2400"/>
              <a:t>Las herencia de estas variaciones mediante crías de padres que portan la variación;</a:t>
            </a:r>
          </a:p>
          <a:p>
            <a:pPr marL="533400" indent="-533400">
              <a:lnSpc>
                <a:spcPct val="90000"/>
              </a:lnSpc>
              <a:buFontTx/>
              <a:buAutoNum type="arabicPeriod"/>
            </a:pPr>
            <a:r>
              <a:rPr lang="es-ES" sz="2400"/>
              <a:t>La selección natural, la supervivencia y reproducción incrementada de organismos con variaciones favorables.</a:t>
            </a:r>
          </a:p>
        </p:txBody>
      </p:sp>
      <p:pic>
        <p:nvPicPr>
          <p:cNvPr id="29702" name="Picture 6" descr="evolution"/>
          <p:cNvPicPr>
            <a:picLocks noChangeAspect="1" noChangeArrowheads="1"/>
          </p:cNvPicPr>
          <p:nvPr>
            <p:ph sz="half" idx="2"/>
          </p:nvPr>
        </p:nvPicPr>
        <p:blipFill>
          <a:blip r:embed="rId2"/>
          <a:srcRect/>
          <a:stretch>
            <a:fillRect/>
          </a:stretch>
        </p:blipFill>
        <p:spPr>
          <a:xfrm>
            <a:off x="4572000" y="2708275"/>
            <a:ext cx="4392613" cy="2892425"/>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917575"/>
            <a:ext cx="7772400" cy="1143000"/>
          </a:xfrm>
        </p:spPr>
        <p:txBody>
          <a:bodyPr/>
          <a:lstStyle/>
          <a:p>
            <a:r>
              <a:rPr lang="es-ES"/>
              <a:t>Las características de los seres vivientes</a:t>
            </a:r>
          </a:p>
        </p:txBody>
      </p:sp>
      <p:sp>
        <p:nvSpPr>
          <p:cNvPr id="8195" name="Rectangle 3"/>
          <p:cNvSpPr>
            <a:spLocks noGrp="1" noChangeArrowheads="1"/>
          </p:cNvSpPr>
          <p:nvPr>
            <p:ph type="body" sz="half" idx="1"/>
          </p:nvPr>
        </p:nvSpPr>
        <p:spPr>
          <a:xfrm>
            <a:off x="827088" y="2101850"/>
            <a:ext cx="4049712" cy="4114800"/>
          </a:xfrm>
        </p:spPr>
        <p:txBody>
          <a:bodyPr/>
          <a:lstStyle/>
          <a:p>
            <a:pPr>
              <a:lnSpc>
                <a:spcPct val="90000"/>
              </a:lnSpc>
            </a:pPr>
            <a:r>
              <a:rPr lang="es-ES" sz="2800"/>
              <a:t>La palabra </a:t>
            </a:r>
            <a:r>
              <a:rPr lang="es-ES" sz="2800" i="1"/>
              <a:t>vida</a:t>
            </a:r>
            <a:r>
              <a:rPr lang="es-ES" sz="2800"/>
              <a:t> no tiene una definición sencilla.</a:t>
            </a:r>
          </a:p>
          <a:p>
            <a:pPr>
              <a:lnSpc>
                <a:spcPct val="90000"/>
              </a:lnSpc>
            </a:pPr>
            <a:r>
              <a:rPr lang="es-ES" sz="2800"/>
              <a:t>Se reconocen ciertas características que tienen los seres vivientes:</a:t>
            </a:r>
          </a:p>
          <a:p>
            <a:pPr lvl="1">
              <a:lnSpc>
                <a:spcPct val="90000"/>
              </a:lnSpc>
            </a:pPr>
            <a:r>
              <a:rPr lang="es-ES" sz="2400"/>
              <a:t>Capacidad de crecer.</a:t>
            </a:r>
          </a:p>
          <a:p>
            <a:pPr lvl="1">
              <a:lnSpc>
                <a:spcPct val="90000"/>
              </a:lnSpc>
            </a:pPr>
            <a:r>
              <a:rPr lang="es-ES" sz="2400"/>
              <a:t>Responder a estímulos.</a:t>
            </a:r>
          </a:p>
          <a:p>
            <a:pPr lvl="1">
              <a:lnSpc>
                <a:spcPct val="90000"/>
              </a:lnSpc>
            </a:pPr>
            <a:r>
              <a:rPr lang="es-ES" sz="2400"/>
              <a:t>Reproducirse.</a:t>
            </a:r>
          </a:p>
        </p:txBody>
      </p:sp>
      <p:pic>
        <p:nvPicPr>
          <p:cNvPr id="8197" name="Picture 5" descr="Protozoo ciliado"/>
          <p:cNvPicPr>
            <a:picLocks noChangeAspect="1" noChangeArrowheads="1" noCrop="1"/>
          </p:cNvPicPr>
          <p:nvPr>
            <p:ph sz="half" idx="2"/>
          </p:nvPr>
        </p:nvPicPr>
        <p:blipFill>
          <a:blip r:embed="rId2"/>
          <a:srcRect/>
          <a:stretch>
            <a:fillRect/>
          </a:stretch>
        </p:blipFill>
        <p:spPr>
          <a:xfrm>
            <a:off x="5035550" y="1628775"/>
            <a:ext cx="3673475" cy="4895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body" sz="half" idx="2"/>
          </p:nvPr>
        </p:nvSpPr>
        <p:spPr/>
        <p:txBody>
          <a:bodyPr/>
          <a:lstStyle/>
          <a:p>
            <a:r>
              <a:rPr lang="es-ES" sz="2800"/>
              <a:t>Todos los seres vivientes tienen la misma estructura básica: </a:t>
            </a:r>
            <a:r>
              <a:rPr lang="es-ES" sz="2800">
                <a:solidFill>
                  <a:srgbClr val="FE3934"/>
                </a:solidFill>
              </a:rPr>
              <a:t>la célula</a:t>
            </a:r>
            <a:r>
              <a:rPr lang="es-ES" sz="2800"/>
              <a:t>.</a:t>
            </a:r>
          </a:p>
          <a:p>
            <a:r>
              <a:rPr lang="es-ES" sz="2800"/>
              <a:t>Organismos unicelulares: </a:t>
            </a:r>
            <a:r>
              <a:rPr lang="es-ES" sz="2800">
                <a:solidFill>
                  <a:srgbClr val="241AEC"/>
                </a:solidFill>
              </a:rPr>
              <a:t>ameba</a:t>
            </a:r>
            <a:r>
              <a:rPr lang="es-ES" sz="2800"/>
              <a:t>.</a:t>
            </a:r>
          </a:p>
          <a:p>
            <a:r>
              <a:rPr lang="es-ES" sz="2800"/>
              <a:t>Organismos pluricelulares: </a:t>
            </a:r>
            <a:r>
              <a:rPr lang="es-ES" sz="2800">
                <a:solidFill>
                  <a:srgbClr val="241AEC"/>
                </a:solidFill>
              </a:rPr>
              <a:t>roble.</a:t>
            </a:r>
          </a:p>
          <a:p>
            <a:endParaRPr lang="es-ES" sz="2800"/>
          </a:p>
        </p:txBody>
      </p:sp>
      <p:sp>
        <p:nvSpPr>
          <p:cNvPr id="9223" name="Rectangle 7"/>
          <p:cNvSpPr>
            <a:spLocks noGrp="1" noChangeArrowheads="1"/>
          </p:cNvSpPr>
          <p:nvPr>
            <p:ph type="title"/>
          </p:nvPr>
        </p:nvSpPr>
        <p:spPr>
          <a:noFill/>
          <a:ln/>
        </p:spPr>
        <p:txBody>
          <a:bodyPr/>
          <a:lstStyle/>
          <a:p>
            <a:r>
              <a:rPr lang="es-ES"/>
              <a:t>Las características de los seres vivientes</a:t>
            </a:r>
          </a:p>
        </p:txBody>
      </p:sp>
      <p:graphicFrame>
        <p:nvGraphicFramePr>
          <p:cNvPr id="9225" name="Object 9"/>
          <p:cNvGraphicFramePr>
            <a:graphicFrameLocks noChangeAspect="1"/>
          </p:cNvGraphicFramePr>
          <p:nvPr>
            <p:ph sz="half" idx="1"/>
          </p:nvPr>
        </p:nvGraphicFramePr>
        <p:xfrm>
          <a:off x="250825" y="2333625"/>
          <a:ext cx="4822825" cy="3616325"/>
        </p:xfrm>
        <a:graphic>
          <a:graphicData uri="http://schemas.openxmlformats.org/presentationml/2006/ole">
            <p:oleObj spid="_x0000_s9225" name="Fotografía de Photo Editor" r:id="rId3" imgW="7621064" imgH="5714286" progId="MSPhotoEd.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549275"/>
            <a:ext cx="7772400" cy="1143000"/>
          </a:xfrm>
        </p:spPr>
        <p:txBody>
          <a:bodyPr/>
          <a:lstStyle/>
          <a:p>
            <a:r>
              <a:rPr lang="es-ES"/>
              <a:t>El crecimiento</a:t>
            </a:r>
          </a:p>
        </p:txBody>
      </p:sp>
      <p:sp>
        <p:nvSpPr>
          <p:cNvPr id="12292" name="Rectangle 4"/>
          <p:cNvSpPr>
            <a:spLocks noGrp="1" noChangeArrowheads="1"/>
          </p:cNvSpPr>
          <p:nvPr>
            <p:ph type="body" sz="half" idx="1"/>
          </p:nvPr>
        </p:nvSpPr>
        <p:spPr>
          <a:xfrm>
            <a:off x="611188" y="1989138"/>
            <a:ext cx="4265612" cy="4403725"/>
          </a:xfrm>
        </p:spPr>
        <p:txBody>
          <a:bodyPr/>
          <a:lstStyle/>
          <a:p>
            <a:r>
              <a:rPr lang="es-ES" sz="2500"/>
              <a:t>El crecimiento es un aumento en la masa viviente.</a:t>
            </a:r>
          </a:p>
          <a:p>
            <a:r>
              <a:rPr lang="es-ES" sz="2500"/>
              <a:t>Muchos organismos también crecen aumentando el número total de células</a:t>
            </a:r>
          </a:p>
          <a:p>
            <a:pPr lvl="1"/>
            <a:r>
              <a:rPr lang="es-ES" sz="2500">
                <a:solidFill>
                  <a:srgbClr val="FE3934"/>
                </a:solidFill>
              </a:rPr>
              <a:t>Comparación unicelulares y multicelulares</a:t>
            </a:r>
            <a:r>
              <a:rPr lang="es-ES" sz="2500"/>
              <a:t>.</a:t>
            </a:r>
          </a:p>
          <a:p>
            <a:r>
              <a:rPr lang="es-ES" sz="2500"/>
              <a:t>Crecimiento por asimilación.</a:t>
            </a:r>
          </a:p>
        </p:txBody>
      </p:sp>
      <p:pic>
        <p:nvPicPr>
          <p:cNvPr id="12294" name="Picture 6" descr="anatomia"/>
          <p:cNvPicPr>
            <a:picLocks noChangeAspect="1" noChangeArrowheads="1"/>
          </p:cNvPicPr>
          <p:nvPr>
            <p:ph sz="quarter" idx="2"/>
          </p:nvPr>
        </p:nvPicPr>
        <p:blipFill>
          <a:blip r:embed="rId2"/>
          <a:srcRect/>
          <a:stretch>
            <a:fillRect/>
          </a:stretch>
        </p:blipFill>
        <p:spPr>
          <a:xfrm>
            <a:off x="5148263" y="1700213"/>
            <a:ext cx="3384550" cy="2557462"/>
          </a:xfrm>
          <a:noFill/>
          <a:ln/>
        </p:spPr>
      </p:pic>
      <p:pic>
        <p:nvPicPr>
          <p:cNvPr id="12296" name="Picture 8" descr="ameba">
            <a:hlinkClick r:id="rId3"/>
          </p:cNvPr>
          <p:cNvPicPr>
            <a:picLocks noChangeAspect="1" noChangeArrowheads="1"/>
          </p:cNvPicPr>
          <p:nvPr>
            <p:ph sz="quarter" idx="3"/>
          </p:nvPr>
        </p:nvPicPr>
        <p:blipFill>
          <a:blip r:embed="rId4"/>
          <a:srcRect/>
          <a:stretch>
            <a:fillRect/>
          </a:stretch>
        </p:blipFill>
        <p:spPr>
          <a:xfrm>
            <a:off x="5149850" y="4229100"/>
            <a:ext cx="3382963" cy="24812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vertical)">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linds(horizontal)">
                                      <p:cBhvr>
                                        <p:cTn id="12"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066800" y="476250"/>
            <a:ext cx="7772400" cy="1143000"/>
          </a:xfrm>
        </p:spPr>
        <p:txBody>
          <a:bodyPr/>
          <a:lstStyle/>
          <a:p>
            <a:r>
              <a:rPr lang="es-ES"/>
              <a:t>La reproducción</a:t>
            </a:r>
          </a:p>
        </p:txBody>
      </p:sp>
      <p:pic>
        <p:nvPicPr>
          <p:cNvPr id="15368" name="Picture 8" descr="sperm&amp;egg"/>
          <p:cNvPicPr>
            <a:picLocks noChangeAspect="1" noChangeArrowheads="1"/>
          </p:cNvPicPr>
          <p:nvPr>
            <p:ph sz="quarter" idx="1"/>
          </p:nvPr>
        </p:nvPicPr>
        <p:blipFill>
          <a:blip r:embed="rId2"/>
          <a:srcRect/>
          <a:stretch>
            <a:fillRect/>
          </a:stretch>
        </p:blipFill>
        <p:spPr>
          <a:xfrm>
            <a:off x="1331913" y="4249738"/>
            <a:ext cx="3527425" cy="2419350"/>
          </a:xfrm>
          <a:noFill/>
          <a:ln/>
        </p:spPr>
      </p:pic>
      <p:sp>
        <p:nvSpPr>
          <p:cNvPr id="15365" name="Rectangle 5"/>
          <p:cNvSpPr>
            <a:spLocks noGrp="1" noChangeArrowheads="1"/>
          </p:cNvSpPr>
          <p:nvPr>
            <p:ph type="body" sz="half" idx="3"/>
          </p:nvPr>
        </p:nvSpPr>
        <p:spPr/>
        <p:txBody>
          <a:bodyPr/>
          <a:lstStyle/>
          <a:p>
            <a:pPr>
              <a:lnSpc>
                <a:spcPct val="90000"/>
              </a:lnSpc>
            </a:pPr>
            <a:r>
              <a:rPr lang="es-ES" sz="2800"/>
              <a:t>La reproducción es el proceso mediante el cual se producen nuevos individuos.</a:t>
            </a:r>
          </a:p>
          <a:p>
            <a:pPr>
              <a:lnSpc>
                <a:spcPct val="90000"/>
              </a:lnSpc>
            </a:pPr>
            <a:r>
              <a:rPr lang="es-ES" sz="2800"/>
              <a:t>Es necesaria para la supervivencia de un grupo de seres vivientes (extinción).</a:t>
            </a:r>
          </a:p>
          <a:p>
            <a:pPr lvl="1">
              <a:lnSpc>
                <a:spcPct val="90000"/>
              </a:lnSpc>
            </a:pPr>
            <a:r>
              <a:rPr lang="es-ES" sz="2400"/>
              <a:t>R. Asexual.</a:t>
            </a:r>
          </a:p>
          <a:p>
            <a:pPr lvl="1">
              <a:lnSpc>
                <a:spcPct val="90000"/>
              </a:lnSpc>
            </a:pPr>
            <a:r>
              <a:rPr lang="es-ES" sz="2400"/>
              <a:t>R. Sexual. </a:t>
            </a:r>
          </a:p>
        </p:txBody>
      </p:sp>
      <p:pic>
        <p:nvPicPr>
          <p:cNvPr id="15370" name="Picture 10" descr="f21p86"/>
          <p:cNvPicPr>
            <a:picLocks noChangeAspect="1" noChangeArrowheads="1"/>
          </p:cNvPicPr>
          <p:nvPr>
            <p:ph sz="quarter" idx="2"/>
          </p:nvPr>
        </p:nvPicPr>
        <p:blipFill>
          <a:blip r:embed="rId3"/>
          <a:srcRect/>
          <a:stretch>
            <a:fillRect/>
          </a:stretch>
        </p:blipFill>
        <p:spPr>
          <a:xfrm>
            <a:off x="1370013" y="1989138"/>
            <a:ext cx="3417887" cy="221297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p:nvPr>
        </p:nvSpPr>
        <p:spPr>
          <a:xfrm>
            <a:off x="381000" y="685800"/>
            <a:ext cx="6172200" cy="5378450"/>
          </a:xfrm>
        </p:spPr>
        <p:txBody>
          <a:bodyPr/>
          <a:lstStyle/>
          <a:p>
            <a:pPr algn="ctr">
              <a:buFont typeface="Wingdings" pitchFamily="2" charset="2"/>
              <a:buNone/>
            </a:pPr>
            <a:r>
              <a:rPr lang="es-ES" sz="4400">
                <a:solidFill>
                  <a:srgbClr val="FE3934"/>
                </a:solidFill>
              </a:rPr>
              <a:t>REPRODUCCIÒN CELULAR ASEXUAL</a:t>
            </a:r>
          </a:p>
          <a:p>
            <a:r>
              <a:rPr lang="es-ES" sz="2400">
                <a:solidFill>
                  <a:srgbClr val="241AEC"/>
                </a:solidFill>
              </a:rPr>
              <a:t>FISIÒN BINARIA</a:t>
            </a:r>
            <a:r>
              <a:rPr lang="es-ES" sz="2400"/>
              <a:t>, es el proceso más simple.  La célula entra en un estado de metabolismo  hasta que se divide en dos.</a:t>
            </a:r>
          </a:p>
          <a:p>
            <a:r>
              <a:rPr lang="es-ES" sz="2400"/>
              <a:t>En biología, tipo de reproducción asexual que se caracteriza por la división de un cuerpo en dos o más partes, cada una de las cuales forma un individuo completo.</a:t>
            </a:r>
          </a:p>
          <a:p>
            <a:r>
              <a:rPr lang="es-ES" sz="2400"/>
              <a:t>Puede ser transversal (se produce a lo ancho del organismo), como en el caso del paramecio, o longitudinal (a lo largo del organismo), como en la euglena, un flagelado colonial.</a:t>
            </a:r>
          </a:p>
          <a:p>
            <a:endParaRPr lang="es-ES" sz="2400"/>
          </a:p>
          <a:p>
            <a:endParaRPr lang="es-ES" sz="2400"/>
          </a:p>
          <a:p>
            <a:endParaRPr lang="es-ES" sz="1800"/>
          </a:p>
          <a:p>
            <a:endParaRPr lang="es-ES"/>
          </a:p>
        </p:txBody>
      </p:sp>
      <p:pic>
        <p:nvPicPr>
          <p:cNvPr id="55299" name="Picture 3"/>
          <p:cNvPicPr>
            <a:picLocks noChangeAspect="1" noChangeArrowheads="1"/>
          </p:cNvPicPr>
          <p:nvPr/>
        </p:nvPicPr>
        <p:blipFill>
          <a:blip r:embed="rId2"/>
          <a:srcRect/>
          <a:stretch>
            <a:fillRect/>
          </a:stretch>
        </p:blipFill>
        <p:spPr bwMode="auto">
          <a:xfrm>
            <a:off x="6553200" y="457200"/>
            <a:ext cx="2286000" cy="3124200"/>
          </a:xfrm>
          <a:prstGeom prst="rect">
            <a:avLst/>
          </a:prstGeom>
          <a:noFill/>
          <a:ln w="9525">
            <a:noFill/>
            <a:miter lim="800000"/>
            <a:headEnd/>
            <a:tailEnd/>
          </a:ln>
          <a:effectLst/>
        </p:spPr>
      </p:pic>
      <p:pic>
        <p:nvPicPr>
          <p:cNvPr id="55300" name="Picture 4"/>
          <p:cNvPicPr>
            <a:picLocks noChangeAspect="1" noChangeArrowheads="1"/>
          </p:cNvPicPr>
          <p:nvPr/>
        </p:nvPicPr>
        <p:blipFill>
          <a:blip r:embed="rId3"/>
          <a:srcRect/>
          <a:stretch>
            <a:fillRect/>
          </a:stretch>
        </p:blipFill>
        <p:spPr bwMode="auto">
          <a:xfrm>
            <a:off x="6477000" y="3886200"/>
            <a:ext cx="2362200" cy="2667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La respuesta a estímulos</a:t>
            </a:r>
          </a:p>
        </p:txBody>
      </p:sp>
      <p:sp>
        <p:nvSpPr>
          <p:cNvPr id="17416" name="Rectangle 8"/>
          <p:cNvSpPr>
            <a:spLocks noGrp="1" noChangeArrowheads="1"/>
          </p:cNvSpPr>
          <p:nvPr>
            <p:ph type="body" sz="half" idx="1"/>
          </p:nvPr>
        </p:nvSpPr>
        <p:spPr>
          <a:xfrm>
            <a:off x="971550" y="2266950"/>
            <a:ext cx="3810000" cy="4114800"/>
          </a:xfrm>
        </p:spPr>
        <p:txBody>
          <a:bodyPr/>
          <a:lstStyle/>
          <a:p>
            <a:pPr>
              <a:lnSpc>
                <a:spcPct val="90000"/>
              </a:lnSpc>
            </a:pPr>
            <a:r>
              <a:rPr lang="es-ES" sz="2400"/>
              <a:t>La capacidad de los organismos para reaccionar a los cambios en el ambiente es una característica de la vida.</a:t>
            </a:r>
          </a:p>
          <a:p>
            <a:pPr>
              <a:lnSpc>
                <a:spcPct val="90000"/>
              </a:lnSpc>
            </a:pPr>
            <a:r>
              <a:rPr lang="es-ES" sz="2400"/>
              <a:t>Un cambio que puede causar una reacción es un estímulo.</a:t>
            </a:r>
          </a:p>
          <a:p>
            <a:pPr>
              <a:lnSpc>
                <a:spcPct val="90000"/>
              </a:lnSpc>
            </a:pPr>
            <a:r>
              <a:rPr lang="es-ES" sz="2400"/>
              <a:t>La reacción de un organismo a un estímulo se llama una respuesta.</a:t>
            </a:r>
          </a:p>
        </p:txBody>
      </p:sp>
      <p:pic>
        <p:nvPicPr>
          <p:cNvPr id="17418" name="Picture 10" descr="phtotrop"/>
          <p:cNvPicPr>
            <a:picLocks noChangeAspect="1" noChangeArrowheads="1"/>
          </p:cNvPicPr>
          <p:nvPr>
            <p:ph sz="quarter" idx="2"/>
          </p:nvPr>
        </p:nvPicPr>
        <p:blipFill>
          <a:blip r:embed="rId2"/>
          <a:srcRect/>
          <a:stretch>
            <a:fillRect/>
          </a:stretch>
        </p:blipFill>
        <p:spPr>
          <a:xfrm>
            <a:off x="5364163" y="2205038"/>
            <a:ext cx="3502025" cy="2162175"/>
          </a:xfrm>
          <a:noFill/>
          <a:ln/>
        </p:spPr>
      </p:pic>
      <p:pic>
        <p:nvPicPr>
          <p:cNvPr id="17419" name="Picture 11" descr="107"/>
          <p:cNvPicPr>
            <a:picLocks noChangeAspect="1" noChangeArrowheads="1"/>
          </p:cNvPicPr>
          <p:nvPr>
            <p:ph sz="quarter" idx="3"/>
          </p:nvPr>
        </p:nvPicPr>
        <p:blipFill>
          <a:blip r:embed="rId3"/>
          <a:srcRect/>
          <a:stretch>
            <a:fillRect/>
          </a:stretch>
        </p:blipFill>
        <p:spPr>
          <a:xfrm>
            <a:off x="5364163" y="4375150"/>
            <a:ext cx="3319462" cy="2293938"/>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a:t>El metabolismo</a:t>
            </a:r>
          </a:p>
        </p:txBody>
      </p:sp>
      <p:sp>
        <p:nvSpPr>
          <p:cNvPr id="23555" name="Rectangle 3"/>
          <p:cNvSpPr>
            <a:spLocks noGrp="1" noChangeArrowheads="1"/>
          </p:cNvSpPr>
          <p:nvPr>
            <p:ph type="body" idx="1"/>
          </p:nvPr>
        </p:nvSpPr>
        <p:spPr/>
        <p:txBody>
          <a:bodyPr/>
          <a:lstStyle/>
          <a:p>
            <a:pPr>
              <a:lnSpc>
                <a:spcPct val="90000"/>
              </a:lnSpc>
            </a:pPr>
            <a:r>
              <a:rPr lang="es-ES" sz="2400"/>
              <a:t>La suma de todas las actividades químicas que se llevan a cabo en un ser viviente se llama </a:t>
            </a:r>
            <a:r>
              <a:rPr lang="es-ES" sz="2400">
                <a:solidFill>
                  <a:srgbClr val="FE3934"/>
                </a:solidFill>
              </a:rPr>
              <a:t>metabolismo</a:t>
            </a:r>
            <a:r>
              <a:rPr lang="es-ES" sz="2400"/>
              <a:t>.</a:t>
            </a:r>
          </a:p>
          <a:p>
            <a:pPr>
              <a:lnSpc>
                <a:spcPct val="90000"/>
              </a:lnSpc>
            </a:pPr>
            <a:r>
              <a:rPr lang="es-ES" sz="2400"/>
              <a:t>Los procesos metabólicos que comprenden la degradación del alimento en sustancias más simples se conocen como </a:t>
            </a:r>
            <a:r>
              <a:rPr lang="es-ES" sz="2400">
                <a:solidFill>
                  <a:srgbClr val="FE3934"/>
                </a:solidFill>
              </a:rPr>
              <a:t>digestión.</a:t>
            </a:r>
          </a:p>
          <a:p>
            <a:pPr>
              <a:lnSpc>
                <a:spcPct val="90000"/>
              </a:lnSpc>
            </a:pPr>
            <a:r>
              <a:rPr lang="es-ES" sz="2400"/>
              <a:t>La </a:t>
            </a:r>
            <a:r>
              <a:rPr lang="es-ES" sz="2400">
                <a:solidFill>
                  <a:srgbClr val="FE3934"/>
                </a:solidFill>
              </a:rPr>
              <a:t>respiración</a:t>
            </a:r>
            <a:r>
              <a:rPr lang="es-ES" sz="2400"/>
              <a:t> comprende los procesos por los que la mayoría de las células obtienen energía.</a:t>
            </a:r>
          </a:p>
          <a:p>
            <a:pPr>
              <a:lnSpc>
                <a:spcPct val="90000"/>
              </a:lnSpc>
            </a:pPr>
            <a:r>
              <a:rPr lang="es-ES" sz="2400"/>
              <a:t>La </a:t>
            </a:r>
            <a:r>
              <a:rPr lang="es-ES" sz="2400">
                <a:solidFill>
                  <a:srgbClr val="FE3934"/>
                </a:solidFill>
              </a:rPr>
              <a:t>síntesis</a:t>
            </a:r>
            <a:r>
              <a:rPr lang="es-ES" sz="2400"/>
              <a:t> incluye los procesos metabólicos mediante los cuales los seres vivos combinan sustancias simples para formar sustancias más complejas.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respir12"/>
          <p:cNvPicPr>
            <a:picLocks noChangeAspect="1" noChangeArrowheads="1"/>
          </p:cNvPicPr>
          <p:nvPr/>
        </p:nvPicPr>
        <p:blipFill>
          <a:blip r:embed="rId2"/>
          <a:srcRect/>
          <a:stretch>
            <a:fillRect/>
          </a:stretch>
        </p:blipFill>
        <p:spPr bwMode="auto">
          <a:xfrm>
            <a:off x="228600" y="836613"/>
            <a:ext cx="8805863" cy="3349625"/>
          </a:xfrm>
          <a:prstGeom prst="rect">
            <a:avLst/>
          </a:prstGeom>
          <a:noFill/>
        </p:spPr>
      </p:pic>
      <p:pic>
        <p:nvPicPr>
          <p:cNvPr id="25606" name="Picture 6" descr="an1168"/>
          <p:cNvPicPr>
            <a:picLocks noChangeAspect="1" noChangeArrowheads="1" noCrop="1"/>
          </p:cNvPicPr>
          <p:nvPr/>
        </p:nvPicPr>
        <p:blipFill>
          <a:blip r:embed="rId3"/>
          <a:srcRect/>
          <a:stretch>
            <a:fillRect/>
          </a:stretch>
        </p:blipFill>
        <p:spPr bwMode="auto">
          <a:xfrm>
            <a:off x="2124075" y="4221163"/>
            <a:ext cx="1438275" cy="2263775"/>
          </a:xfrm>
          <a:prstGeom prst="rect">
            <a:avLst/>
          </a:prstGeom>
          <a:noFill/>
        </p:spPr>
      </p:pic>
      <p:pic>
        <p:nvPicPr>
          <p:cNvPr id="25607" name="Picture 7" descr="an970"/>
          <p:cNvPicPr>
            <a:picLocks noChangeAspect="1" noChangeArrowheads="1" noCrop="1"/>
          </p:cNvPicPr>
          <p:nvPr/>
        </p:nvPicPr>
        <p:blipFill>
          <a:blip r:embed="rId4"/>
          <a:srcRect/>
          <a:stretch>
            <a:fillRect/>
          </a:stretch>
        </p:blipFill>
        <p:spPr bwMode="auto">
          <a:xfrm>
            <a:off x="5003800" y="4797425"/>
            <a:ext cx="1501775" cy="1301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turaleza">
  <a:themeElements>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l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al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l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l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presentaciones\Naturaleza.pot</Template>
  <TotalTime>224</TotalTime>
  <Words>1323</Words>
  <Application>Microsoft PowerPoint</Application>
  <PresentationFormat>Presentación en pantalla (4:3)</PresentationFormat>
  <Paragraphs>128</Paragraphs>
  <Slides>19</Slides>
  <Notes>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4" baseType="lpstr">
      <vt:lpstr>Times New Roman</vt:lpstr>
      <vt:lpstr>Wingdings</vt:lpstr>
      <vt:lpstr>Arial Narrow</vt:lpstr>
      <vt:lpstr>Naturaleza</vt:lpstr>
      <vt:lpstr>Fotografía de Microsoft Photo Editor 3.0</vt:lpstr>
      <vt:lpstr>¿QUÉ ES LA VIDA?</vt:lpstr>
      <vt:lpstr>Las características de los seres vivientes</vt:lpstr>
      <vt:lpstr>Las características de los seres vivientes</vt:lpstr>
      <vt:lpstr>El crecimiento</vt:lpstr>
      <vt:lpstr>La reproducción</vt:lpstr>
      <vt:lpstr>Diapositiva 6</vt:lpstr>
      <vt:lpstr>La respuesta a estímulos</vt:lpstr>
      <vt:lpstr>El metabolismo</vt:lpstr>
      <vt:lpstr>Diapositiva 9</vt:lpstr>
      <vt:lpstr>NIVELES DE ORGANIZACIÓN BIOLÓGICA</vt:lpstr>
      <vt:lpstr>Niveles de organización biológica</vt:lpstr>
      <vt:lpstr>Diapositiva 12</vt:lpstr>
      <vt:lpstr>Niveles de organización biológica</vt:lpstr>
      <vt:lpstr>Niveles de Organización Biológica</vt:lpstr>
      <vt:lpstr>Niveles de Organización Biológica</vt:lpstr>
      <vt:lpstr>Niveles de Organización Biológica</vt:lpstr>
      <vt:lpstr>EVOLUCIÓN</vt:lpstr>
      <vt:lpstr>“Nada en la biología tiene sentido, sino a la luz de la evolución” Theodosius Dobzhansky</vt:lpstr>
      <vt:lpstr>Tres procesos naturales sustentan la evolución (Darwin y Wallace-siglo XIX)</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17</cp:revision>
  <dcterms:created xsi:type="dcterms:W3CDTF">1601-01-01T00:00:00Z</dcterms:created>
  <dcterms:modified xsi:type="dcterms:W3CDTF">2009-08-12T17:27:50Z</dcterms:modified>
</cp:coreProperties>
</file>