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56" r:id="rId3"/>
    <p:sldId id="258" r:id="rId4"/>
    <p:sldId id="257" r:id="rId5"/>
    <p:sldId id="259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0000"/>
    <a:srgbClr val="99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53" d="100"/>
          <a:sy n="53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CE4B2E-C4ED-4E58-94B8-638A40FDE6F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9359-2213-4F19-A616-0D4A2191B0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372F7-D98E-41CC-88C6-A16641E0C53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ED4C-6EF6-488E-B260-16706ECAF96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B4F7A-30A9-44A7-AE89-EC5DC1E77D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EECF-41D2-4CAE-B617-858F64963C9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464-005C-4843-BF55-C8C697FD961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CA526-97DD-437B-A54F-A326D54B8AE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1545B-E417-4C97-B8B7-89EFF27D39C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F9D0-B9AE-4780-BE15-E55A6158512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B46C-0B6D-46ED-A747-DF88421794B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C9CE05-CA0A-4B94-A4B8-5CB522EF6EA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148.216.10.83/biologiaQFB1/wpeD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148.216.10.83/biologiaQFB1/teoria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4400">
              <a:solidFill>
                <a:schemeClr val="tx2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871663" y="-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algn="ctr"/>
            <a:r>
              <a:rPr lang="es-ES">
                <a:solidFill>
                  <a:srgbClr val="99FF66"/>
                </a:solidFill>
              </a:rPr>
              <a:t>TEORÍA CELULAR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5334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>
                <a:solidFill>
                  <a:srgbClr val="FFFF99"/>
                </a:solidFill>
              </a:rPr>
              <a:t>1665. Blgo. Robert Hooke acuña la terminología de célula.</a:t>
            </a:r>
          </a:p>
          <a:p>
            <a:pPr>
              <a:lnSpc>
                <a:spcPct val="90000"/>
              </a:lnSpc>
            </a:pPr>
            <a:r>
              <a:rPr lang="es-ES" sz="2800">
                <a:solidFill>
                  <a:srgbClr val="FFFF99"/>
                </a:solidFill>
              </a:rPr>
              <a:t>Después de 175 años el botánico Matthias Jakob Scheleiden y el zoólogo alemán Theodor Schwann reconocieron las similitudes fundamentales entre los dos tipos de células.</a:t>
            </a:r>
          </a:p>
          <a:p>
            <a:pPr>
              <a:lnSpc>
                <a:spcPct val="90000"/>
              </a:lnSpc>
            </a:pPr>
            <a:r>
              <a:rPr lang="es-ES" sz="2800">
                <a:solidFill>
                  <a:srgbClr val="FFFF99"/>
                </a:solidFill>
              </a:rPr>
              <a:t>En 1839 proponen que todo ser vivo estaba constituido por células.</a:t>
            </a:r>
          </a:p>
        </p:txBody>
      </p:sp>
      <p:pic>
        <p:nvPicPr>
          <p:cNvPr id="2052" name="Picture 4" descr="Matthias Jakob Schleiden (1804-1881)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400800" y="1676400"/>
            <a:ext cx="236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71663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686800" cy="473392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53340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2000">
                <a:solidFill>
                  <a:srgbClr val="99FF66"/>
                </a:solidFill>
                <a:ea typeface="TimesNewRomanPSMT"/>
                <a:cs typeface="TimesNewRomanPSMT"/>
              </a:rPr>
              <a:t>La teoría celular de Schwann exponía dos cosas:</a:t>
            </a:r>
            <a:endParaRPr lang="es-ES" sz="2000">
              <a:solidFill>
                <a:srgbClr val="99FF66"/>
              </a:solidFill>
              <a:cs typeface="Times New Roman" pitchFamily="18" charset="0"/>
            </a:endParaRPr>
          </a:p>
          <a:p>
            <a:pPr algn="just" eaLnBrk="0" hangingPunct="0"/>
            <a:r>
              <a:rPr lang="es-ES" sz="2000" b="1" i="1">
                <a:solidFill>
                  <a:srgbClr val="FFFF99"/>
                </a:solidFill>
                <a:ea typeface="TimesNewRomanPS-ItalicMT" charset="0"/>
                <a:cs typeface="TimesNewRomanPS-ItalicMT" charset="0"/>
              </a:rPr>
              <a:t>1) El reconocimiento de que el organismo compuesto se desarrolla de células;</a:t>
            </a:r>
            <a:endParaRPr lang="es-ES" sz="2000" b="1">
              <a:solidFill>
                <a:srgbClr val="FFFF99"/>
              </a:solidFill>
              <a:cs typeface="Times New Roman" pitchFamily="18" charset="0"/>
            </a:endParaRPr>
          </a:p>
          <a:p>
            <a:pPr algn="just" eaLnBrk="0" hangingPunct="0"/>
            <a:r>
              <a:rPr lang="es-ES" sz="2000" b="1">
                <a:solidFill>
                  <a:srgbClr val="FFFF99"/>
                </a:solidFill>
                <a:ea typeface="TimesNewRomanPSMT"/>
                <a:cs typeface="TimesNewRomanPSMT"/>
              </a:rPr>
              <a:t>2) </a:t>
            </a:r>
            <a:r>
              <a:rPr lang="es-ES" sz="2000" b="1" i="1">
                <a:solidFill>
                  <a:srgbClr val="FFFF99"/>
                </a:solidFill>
                <a:ea typeface="TimesNewRomanPS-ItalicMT" charset="0"/>
                <a:cs typeface="TimesNewRomanPS-ItalicMT" charset="0"/>
              </a:rPr>
              <a:t>Una nueva filosofía genética y mecánica.</a:t>
            </a:r>
            <a:endParaRPr lang="es-ES" sz="2000" b="1">
              <a:solidFill>
                <a:srgbClr val="FFFF99"/>
              </a:solidFill>
              <a:cs typeface="Times New Roman" pitchFamily="18" charset="0"/>
            </a:endParaRPr>
          </a:p>
          <a:p>
            <a:pPr eaLnBrk="0" hangingPunct="0"/>
            <a:endParaRPr lang="es-ES" sz="20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871663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419600"/>
          </a:xfrm>
          <a:gradFill rotWithShape="0">
            <a:gsLst>
              <a:gs pos="0">
                <a:srgbClr val="EEF327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r>
              <a:rPr lang="es-ES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Tanto Shleiden como Schwann afirmaban que los organismos eran agregados y llegaron a la conclusión de que:</a:t>
            </a:r>
          </a:p>
          <a:p>
            <a:pPr algn="ctr">
              <a:buFont typeface="Wingdings" pitchFamily="2" charset="2"/>
              <a:buNone/>
            </a:pPr>
            <a:endParaRPr lang="es-ES" sz="2800" b="1" i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s-ES" sz="2400" b="1" i="1">
                <a:solidFill>
                  <a:srgbClr val="66FF99"/>
                </a:solidFill>
              </a:rPr>
              <a:t>La célula es la unidad estructural básica de todos los organismos. Es la unidad fundamental de los seres vivos. Todo organismo vivo está constituido por una o por multitud de células.</a:t>
            </a:r>
          </a:p>
          <a:p>
            <a:pPr>
              <a:buFont typeface="Wingdings" pitchFamily="2" charset="2"/>
              <a:buNone/>
            </a:pPr>
            <a:r>
              <a:rPr lang="es-E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Este es el enunciado básico de la teoría celular.</a:t>
            </a:r>
          </a:p>
          <a:p>
            <a:pPr>
              <a:buFont typeface="Wingdings" pitchFamily="2" charset="2"/>
              <a:buNone/>
            </a:pPr>
            <a:endParaRPr lang="es-ES" sz="2400" b="1" i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s-E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Actualmente la T. Celular puede resumirse en cuatro posiciones:</a:t>
            </a:r>
          </a:p>
          <a:p>
            <a:pPr>
              <a:buFont typeface="Wingdings" pitchFamily="2" charset="2"/>
              <a:buNone/>
            </a:pPr>
            <a:endParaRPr lang="es-ES" sz="2400" b="1" i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buFont typeface="Wingdings" pitchFamily="2" charset="2"/>
              <a:buNone/>
            </a:pPr>
            <a:endParaRPr lang="es-ES" sz="2400" b="1" i="1">
              <a:solidFill>
                <a:srgbClr val="66FF99"/>
              </a:solidFill>
            </a:endParaRPr>
          </a:p>
          <a:p>
            <a:pPr algn="r">
              <a:buFont typeface="Wingdings" pitchFamily="2" charset="2"/>
              <a:buNone/>
            </a:pPr>
            <a:endParaRPr lang="es-ES" sz="2400" b="1" i="1">
              <a:solidFill>
                <a:srgbClr val="66FF99"/>
              </a:solidFill>
            </a:endParaRPr>
          </a:p>
          <a:p>
            <a:pPr algn="r">
              <a:buFont typeface="Wingdings" pitchFamily="2" charset="2"/>
              <a:buNone/>
            </a:pPr>
            <a:endParaRPr lang="es-ES" sz="2400" b="1" i="1">
              <a:solidFill>
                <a:srgbClr val="66FF99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495800"/>
            <a:ext cx="9144000" cy="1828800"/>
          </a:xfrm>
          <a:prstGeom prst="rect">
            <a:avLst/>
          </a:prstGeom>
          <a:noFill/>
          <a:ln w="28575" cap="rnd">
            <a:solidFill>
              <a:srgbClr val="FFFF99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</a:pPr>
            <a:r>
              <a:rPr lang="es-ES" i="1">
                <a:solidFill>
                  <a:srgbClr val="66FF99"/>
                </a:solidFill>
                <a:latin typeface="TimesNewRomanPS-ItalicMT" charset="0"/>
                <a:cs typeface="Times New Roman" pitchFamily="18" charset="0"/>
              </a:rPr>
              <a:t>En principio, todos los organismos están compuestos de células</a:t>
            </a:r>
            <a:r>
              <a:rPr lang="es-ES">
                <a:solidFill>
                  <a:srgbClr val="66FF99"/>
                </a:solidFill>
              </a:rPr>
              <a:t> .</a:t>
            </a:r>
          </a:p>
          <a:p>
            <a:pPr marL="457200" indent="-457200">
              <a:buFontTx/>
              <a:buAutoNum type="arabicPeriod"/>
            </a:pPr>
            <a:r>
              <a:rPr lang="es-ES" i="1">
                <a:solidFill>
                  <a:srgbClr val="66FF99"/>
                </a:solidFill>
                <a:ea typeface="TimesNewRomanPS-ItalicMT" charset="0"/>
                <a:cs typeface="TimesNewRomanPS-ItalicMT" charset="0"/>
              </a:rPr>
              <a:t>En las células tienen lugar las reacciones metabólicas de organismo.</a:t>
            </a:r>
          </a:p>
          <a:p>
            <a:pPr marL="457200" indent="-457200">
              <a:buFontTx/>
              <a:buAutoNum type="arabicPeriod"/>
            </a:pPr>
            <a:r>
              <a:rPr lang="es-ES" b="1" i="1">
                <a:solidFill>
                  <a:srgbClr val="66FF99"/>
                </a:solidFill>
                <a:latin typeface="TimesNewRomanPS-BoldItalicMT" charset="0"/>
                <a:cs typeface="Times New Roman" pitchFamily="18" charset="0"/>
              </a:rPr>
              <a:t>L</a:t>
            </a:r>
            <a:r>
              <a:rPr lang="es-ES" i="1">
                <a:solidFill>
                  <a:srgbClr val="66FF99"/>
                </a:solidFill>
                <a:latin typeface="TimesNewRomanPS-ItalicMT" charset="0"/>
                <a:cs typeface="Times New Roman" pitchFamily="18" charset="0"/>
              </a:rPr>
              <a:t>as células provienen tan solo de otras células preexistentes.</a:t>
            </a:r>
            <a:r>
              <a:rPr lang="es-ES">
                <a:solidFill>
                  <a:srgbClr val="66FF99"/>
                </a:solidFill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es-ES" i="1">
                <a:solidFill>
                  <a:srgbClr val="66FF99"/>
                </a:solidFill>
                <a:latin typeface="TimesNewRomanPS-ItalicMT" charset="0"/>
                <a:cs typeface="Times New Roman" pitchFamily="18" charset="0"/>
              </a:rPr>
              <a:t>Las células contienen el material hereditario</a:t>
            </a:r>
            <a:r>
              <a:rPr lang="es-ES">
                <a:solidFill>
                  <a:srgbClr val="66FF99"/>
                </a:solidFill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AutoNum type="arabicPeriod"/>
            </a:pPr>
            <a:endParaRPr lang="es-ES">
              <a:solidFill>
                <a:srgbClr val="66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build="p" autoUpdateAnimBg="0"/>
      <p:bldP spid="103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71663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876425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391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pPr algn="ctr"/>
            <a:r>
              <a:rPr lang="es-ES"/>
              <a:t>TIPOS DE CÉLULAS.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4648200" cy="5257800"/>
          </a:xfrm>
        </p:spPr>
        <p:txBody>
          <a:bodyPr/>
          <a:lstStyle/>
          <a:p>
            <a:r>
              <a:rPr lang="es-ES">
                <a:solidFill>
                  <a:srgbClr val="FFFF99"/>
                </a:solidFill>
              </a:rPr>
              <a:t>Existen dos tipos de células:</a:t>
            </a:r>
          </a:p>
          <a:p>
            <a:r>
              <a:rPr lang="es-ES">
                <a:solidFill>
                  <a:srgbClr val="FFFF99"/>
                </a:solidFill>
              </a:rPr>
              <a:t>C. Procarióticas.</a:t>
            </a:r>
          </a:p>
          <a:p>
            <a:r>
              <a:rPr lang="es-ES">
                <a:solidFill>
                  <a:srgbClr val="FFFF99"/>
                </a:solidFill>
              </a:rPr>
              <a:t>C. Eucarióticas.</a:t>
            </a:r>
          </a:p>
          <a:p>
            <a:pPr>
              <a:buFont typeface="Wingdings" pitchFamily="2" charset="2"/>
              <a:buNone/>
            </a:pPr>
            <a:r>
              <a:rPr lang="es-ES">
                <a:solidFill>
                  <a:srgbClr val="FFFF99"/>
                </a:solidFill>
              </a:rPr>
              <a:t>La diferencia entre éstos dos tipos de células se dan en relación al tamaño y su organización interna.</a:t>
            </a:r>
          </a:p>
          <a:p>
            <a:endParaRPr lang="es-ES">
              <a:solidFill>
                <a:srgbClr val="FFFF99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0200"/>
            <a:ext cx="3657600" cy="381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4800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 b="1">
                <a:solidFill>
                  <a:srgbClr val="FFFF99"/>
                </a:solidFill>
              </a:rPr>
              <a:t>Comprenden bacterias y cianobacterias.</a:t>
            </a:r>
          </a:p>
          <a:p>
            <a:pPr>
              <a:lnSpc>
                <a:spcPct val="90000"/>
              </a:lnSpc>
            </a:pPr>
            <a:endParaRPr lang="es-ES" sz="2000" b="1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b="1">
                <a:solidFill>
                  <a:srgbClr val="FFFF99"/>
                </a:solidFill>
              </a:rPr>
              <a:t>Células pequeñas, entre 1 a 10 um de diámetro.</a:t>
            </a:r>
          </a:p>
          <a:p>
            <a:pPr>
              <a:lnSpc>
                <a:spcPct val="90000"/>
              </a:lnSpc>
            </a:pPr>
            <a:endParaRPr lang="es-ES" sz="2000" b="1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b="1">
                <a:solidFill>
                  <a:srgbClr val="FFFF99"/>
                </a:solidFill>
              </a:rPr>
              <a:t>Estructura sencilla.</a:t>
            </a:r>
          </a:p>
          <a:p>
            <a:pPr>
              <a:lnSpc>
                <a:spcPct val="90000"/>
              </a:lnSpc>
            </a:pPr>
            <a:endParaRPr lang="es-ES" sz="2000" b="1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b="1">
                <a:solidFill>
                  <a:srgbClr val="FFFF99"/>
                </a:solidFill>
              </a:rPr>
              <a:t>Carecen de retículo endoplasmático, cloroplastos, mitocondrias.</a:t>
            </a:r>
          </a:p>
          <a:p>
            <a:pPr>
              <a:lnSpc>
                <a:spcPct val="90000"/>
              </a:lnSpc>
            </a:pPr>
            <a:endParaRPr lang="es-ES" sz="2000" b="1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b="1">
                <a:solidFill>
                  <a:srgbClr val="FFFF99"/>
                </a:solidFill>
              </a:rPr>
              <a:t>El material genético está concentrado en una región, pero no hay una membrana que separe ésta región del resto de la célula.</a:t>
            </a:r>
          </a:p>
          <a:p>
            <a:pPr>
              <a:lnSpc>
                <a:spcPct val="90000"/>
              </a:lnSpc>
            </a:pPr>
            <a:endParaRPr lang="es-ES" sz="2000" b="1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b="1">
                <a:solidFill>
                  <a:srgbClr val="FFFF99"/>
                </a:solidFill>
              </a:rPr>
              <a:t>Se consideran las primeras formas de vida sobre la Tierra, existen evidencias que indican que ya existían hace unos 3.500.000.000 años</a:t>
            </a:r>
            <a:endParaRPr lang="es-EC" sz="2000" b="1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endParaRPr lang="es-EC" sz="2000" b="1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endParaRPr lang="es-ES" sz="2000" b="1">
              <a:solidFill>
                <a:srgbClr val="FFFF99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762000"/>
          </a:xfrm>
        </p:spPr>
        <p:txBody>
          <a:bodyPr/>
          <a:lstStyle/>
          <a:p>
            <a:pPr algn="ctr"/>
            <a:r>
              <a:rPr lang="es-ES" sz="2800" b="1" i="1"/>
              <a:t>CÉLULAS PROCARIÓTICAS. (Antes del nùcleo)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838200"/>
            <a:ext cx="3276600" cy="236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657600"/>
            <a:ext cx="3200400" cy="251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80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/>
              <a:t>Pertenecen todos los demás seres vivos (incluidos protozoos)</a:t>
            </a:r>
          </a:p>
          <a:p>
            <a:pPr>
              <a:lnSpc>
                <a:spcPct val="90000"/>
              </a:lnSpc>
            </a:pPr>
            <a:endParaRPr lang="es-ES" sz="2000"/>
          </a:p>
          <a:p>
            <a:pPr>
              <a:lnSpc>
                <a:spcPct val="90000"/>
              </a:lnSpc>
            </a:pPr>
            <a:r>
              <a:rPr lang="es-ES" sz="2000"/>
              <a:t>Células entre 10 a 100 um de diámetro.</a:t>
            </a:r>
          </a:p>
          <a:p>
            <a:pPr>
              <a:lnSpc>
                <a:spcPct val="90000"/>
              </a:lnSpc>
            </a:pPr>
            <a:endParaRPr lang="es-ES" sz="2000"/>
          </a:p>
          <a:p>
            <a:pPr>
              <a:lnSpc>
                <a:spcPct val="90000"/>
              </a:lnSpc>
            </a:pPr>
            <a:r>
              <a:rPr lang="es-ES" sz="2000"/>
              <a:t>Poseen el material genético envuelto por una membrana que forma un órgano esférico llamado Núcleo Estructura sencilla.</a:t>
            </a:r>
          </a:p>
          <a:p>
            <a:pPr>
              <a:lnSpc>
                <a:spcPct val="90000"/>
              </a:lnSpc>
            </a:pPr>
            <a:endParaRPr lang="es-ES" sz="2000"/>
          </a:p>
          <a:p>
            <a:pPr>
              <a:lnSpc>
                <a:spcPct val="90000"/>
              </a:lnSpc>
            </a:pPr>
            <a:r>
              <a:rPr lang="es-ES" sz="2000"/>
              <a:t>Posee organelos citoplasmáticos</a:t>
            </a:r>
            <a:r>
              <a:rPr lang="es-ES" sz="1800"/>
              <a:t>.</a:t>
            </a:r>
          </a:p>
          <a:p>
            <a:pPr>
              <a:lnSpc>
                <a:spcPct val="90000"/>
              </a:lnSpc>
            </a:pPr>
            <a:endParaRPr lang="es-ES" sz="1800"/>
          </a:p>
          <a:p>
            <a:pPr>
              <a:lnSpc>
                <a:spcPct val="90000"/>
              </a:lnSpc>
            </a:pPr>
            <a:r>
              <a:rPr lang="es-ES" sz="2000"/>
              <a:t>El registro arqueológico muestra su presencia en rocas de aproximadamente 1.200 a 1500 millones de años de antigüedad</a:t>
            </a:r>
          </a:p>
          <a:p>
            <a:pPr>
              <a:lnSpc>
                <a:spcPct val="90000"/>
              </a:lnSpc>
            </a:pPr>
            <a:endParaRPr lang="es-ES" sz="2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762000"/>
          </a:xfrm>
        </p:spPr>
        <p:txBody>
          <a:bodyPr/>
          <a:lstStyle/>
          <a:p>
            <a:pPr algn="ctr"/>
            <a:r>
              <a:rPr lang="es-ES" sz="2800" b="1" i="1"/>
              <a:t>CÉLULAS EUCARIÓTICAS. (Núcleo verdadero)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33528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r>
              <a:rPr lang="es-EC" sz="2400"/>
              <a:t>Existen 3 dominios bien definidos y a partir de éstos surgen los Reinos, éstos dominios son:</a:t>
            </a:r>
          </a:p>
          <a:p>
            <a:pPr>
              <a:buFont typeface="Wingdings" pitchFamily="2" charset="2"/>
              <a:buNone/>
            </a:pPr>
            <a:endParaRPr lang="es-ES" sz="2400" b="1"/>
          </a:p>
          <a:p>
            <a:pPr>
              <a:buFont typeface="Wingdings" pitchFamily="2" charset="2"/>
              <a:buAutoNum type="arabicPeriod"/>
            </a:pPr>
            <a:r>
              <a:rPr lang="es-ES" sz="2400" b="1">
                <a:solidFill>
                  <a:srgbClr val="66FF99"/>
                </a:solidFill>
              </a:rPr>
              <a:t>DOMINIO ARCHAEA.  </a:t>
            </a:r>
            <a:r>
              <a:rPr lang="es-ES" sz="2400" b="1">
                <a:solidFill>
                  <a:srgbClr val="FFFF99"/>
                </a:solidFill>
              </a:rPr>
              <a:t>(Bacterias extremófilas)</a:t>
            </a:r>
          </a:p>
          <a:p>
            <a:pPr>
              <a:buFont typeface="Wingdings" pitchFamily="2" charset="2"/>
              <a:buAutoNum type="arabicPeriod"/>
            </a:pPr>
            <a:r>
              <a:rPr lang="es-EC" sz="2400" b="1">
                <a:solidFill>
                  <a:srgbClr val="66FF99"/>
                </a:solidFill>
              </a:rPr>
              <a:t>DOMINIO BACTERIA. </a:t>
            </a:r>
            <a:r>
              <a:rPr lang="es-EC" sz="2400" b="1">
                <a:solidFill>
                  <a:srgbClr val="FFFF99"/>
                </a:solidFill>
              </a:rPr>
              <a:t>(Reino Monera)</a:t>
            </a:r>
          </a:p>
          <a:p>
            <a:pPr>
              <a:buFont typeface="Wingdings" pitchFamily="2" charset="2"/>
              <a:buAutoNum type="arabicPeriod"/>
            </a:pPr>
            <a:r>
              <a:rPr lang="es-EC" sz="2400" b="1">
                <a:solidFill>
                  <a:srgbClr val="66FF99"/>
                </a:solidFill>
              </a:rPr>
              <a:t>DOMINIO EUCARIA. 	</a:t>
            </a:r>
            <a:r>
              <a:rPr lang="es-EC" sz="2400" b="1">
                <a:solidFill>
                  <a:srgbClr val="FFFF99"/>
                </a:solidFill>
              </a:rPr>
              <a:t>(Reino Protista)</a:t>
            </a:r>
          </a:p>
          <a:p>
            <a:pPr>
              <a:buFont typeface="Wingdings" pitchFamily="2" charset="2"/>
              <a:buNone/>
            </a:pPr>
            <a:r>
              <a:rPr lang="es-ES" sz="2400" b="1">
                <a:solidFill>
                  <a:srgbClr val="FFFF99"/>
                </a:solidFill>
              </a:rPr>
              <a:t>				         	(Reino Hongos)</a:t>
            </a:r>
          </a:p>
          <a:p>
            <a:pPr>
              <a:buFont typeface="Wingdings" pitchFamily="2" charset="2"/>
              <a:buNone/>
            </a:pPr>
            <a:r>
              <a:rPr lang="es-ES" sz="2400" b="1">
                <a:solidFill>
                  <a:srgbClr val="FFFF99"/>
                </a:solidFill>
              </a:rPr>
              <a:t>					(Reino Vegetales)</a:t>
            </a:r>
          </a:p>
          <a:p>
            <a:pPr>
              <a:buFont typeface="Wingdings" pitchFamily="2" charset="2"/>
              <a:buNone/>
            </a:pPr>
            <a:r>
              <a:rPr lang="es-ES" sz="2400" b="1">
                <a:solidFill>
                  <a:srgbClr val="FFFF99"/>
                </a:solidFill>
              </a:rPr>
              <a:t>					(Reino Animales)	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990600" y="990600"/>
            <a:ext cx="7772400" cy="457200"/>
          </a:xfrm>
          <a:noFill/>
          <a:ln/>
        </p:spPr>
        <p:txBody>
          <a:bodyPr anchor="b"/>
          <a:lstStyle/>
          <a:p>
            <a:pPr algn="ctr"/>
            <a:r>
              <a:rPr lang="es-EC" sz="2800"/>
              <a:t>DOMINIOS DE LOS SERES VIVOS.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theme/theme1.xml><?xml version="1.0" encoding="utf-8"?>
<a:theme xmlns:a="http://schemas.openxmlformats.org/drawingml/2006/main" name="Azur">
  <a:themeElements>
    <a:clrScheme name="Azur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presentaciones\Azur.pot</Template>
  <TotalTime>51</TotalTime>
  <Words>421</Words>
  <Application>Microsoft PowerPoint</Application>
  <PresentationFormat>Presentación en pantalla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Times New Roman</vt:lpstr>
      <vt:lpstr>Wingdings</vt:lpstr>
      <vt:lpstr>TimesNewRomanPSMT</vt:lpstr>
      <vt:lpstr>TimesNewRomanPS-ItalicMT</vt:lpstr>
      <vt:lpstr>TimesNewRomanPS-BoldItalicMT</vt:lpstr>
      <vt:lpstr>Azur</vt:lpstr>
      <vt:lpstr>Diapositiva 1</vt:lpstr>
      <vt:lpstr>TEORÍA CELULAR</vt:lpstr>
      <vt:lpstr>Diapositiva 3</vt:lpstr>
      <vt:lpstr>Diapositiva 4</vt:lpstr>
      <vt:lpstr>Diapositiva 5</vt:lpstr>
      <vt:lpstr>TIPOS DE CÉLULAS.</vt:lpstr>
      <vt:lpstr>CÉLULAS PROCARIÓTICAS. (Antes del nùcleo)</vt:lpstr>
      <vt:lpstr>CÉLULAS EUCARIÓTICAS. (Núcleo verdadero)</vt:lpstr>
      <vt:lpstr>DOMINIOS DE LOS SERES VIVOS.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Xavier Cascante</dc:creator>
  <cp:lastModifiedBy>Administrador</cp:lastModifiedBy>
  <cp:revision>3</cp:revision>
  <dcterms:created xsi:type="dcterms:W3CDTF">2006-11-01T13:34:03Z</dcterms:created>
  <dcterms:modified xsi:type="dcterms:W3CDTF">2009-08-12T17:39:23Z</dcterms:modified>
</cp:coreProperties>
</file>