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80" r:id="rId9"/>
    <p:sldId id="261" r:id="rId10"/>
    <p:sldId id="262" r:id="rId11"/>
    <p:sldId id="281" r:id="rId12"/>
    <p:sldId id="282" r:id="rId13"/>
    <p:sldId id="283" r:id="rId14"/>
    <p:sldId id="284" r:id="rId15"/>
    <p:sldId id="285" r:id="rId16"/>
    <p:sldId id="28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293" autoAdjust="0"/>
    <p:restoredTop sz="90929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508C79-9616-434F-A52F-EEE6F26FD4D4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E80C4-71A1-4BF6-9ACE-09AA1C3A8BE2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6D49D-15AE-4608-865D-418E4AF06917}" type="slidenum">
              <a:rPr lang="en-US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A87B0-5ABD-461E-9C41-77359A906888}" type="slidenum">
              <a:rPr lang="en-US"/>
              <a:pPr/>
              <a:t>11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1B360-6E00-4A89-832D-082483222485}" type="slidenum">
              <a:rPr lang="en-US"/>
              <a:pPr/>
              <a:t>12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6FAE5-AC1F-40B8-9BA3-DF0A0785655B}" type="slidenum">
              <a:rPr lang="en-US"/>
              <a:pPr/>
              <a:t>13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731E7-ABC0-49C1-9D2C-9B1A3199E9CA}" type="slidenum">
              <a:rPr lang="en-US"/>
              <a:pPr/>
              <a:t>14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670D5-1A9C-4200-8090-8F50AEC4B3CA}" type="slidenum">
              <a:rPr lang="en-US"/>
              <a:pPr/>
              <a:t>15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FA329-E0BC-4CCE-B095-9F691074E356}" type="slidenum">
              <a:rPr lang="en-US"/>
              <a:pPr/>
              <a:t>16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04E36-36E1-45C4-B29E-369C6BB87A9B}" type="slidenum">
              <a:rPr lang="en-US"/>
              <a:pPr/>
              <a:t>17</a:t>
            </a:fld>
            <a:endParaRPr lang="en-US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9870D-1E67-4A4E-8A9C-D98D898C99DC}" type="slidenum">
              <a:rPr lang="en-US"/>
              <a:pPr/>
              <a:t>18</a:t>
            </a:fld>
            <a:endParaRPr 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18FB4-7044-4F16-8D5C-9952562525E9}" type="slidenum">
              <a:rPr lang="en-US"/>
              <a:pPr/>
              <a:t>19</a:t>
            </a:fld>
            <a:endParaRPr 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86D61-F9D8-41E6-BD00-F83FA7A8EAD5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54742-5F7D-423F-A9B5-19CBEEE77EE4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5247C-45C5-4E71-8336-F02913CB5C21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9DF155-57D4-4836-99B5-99F6A8B3A5C2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08D79-9FB6-45AB-B7E2-BB1987DEE285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42522-3291-4F86-A61C-9A99F161B2A6}" type="slidenum">
              <a:rPr lang="en-US"/>
              <a:pPr/>
              <a:t>7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1E72A-6030-4999-9325-BE9CB642A302}" type="slidenum">
              <a:rPr lang="en-US"/>
              <a:pPr/>
              <a:t>8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1B8A5-D608-4B06-B2EE-A97741A48C1C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01514-718B-48AF-BE81-D97DCE051C8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91870-BACF-4913-9155-9A5AEFE5195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BD7A0-CF0C-4671-B5F3-43634ABA41C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8157A-5C46-4563-B9C4-C8E9FC04C90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985AF-E5A4-4F9A-812C-B0A8BF7255C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6645D-B7F9-446C-9A60-411B2E6D2B4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C4F02-9F92-439B-8093-C99EB13F5E0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1817A-3CB3-4B36-877B-5B70662028C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0B03C-1E2F-46CF-8E87-6008D1FDEBB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9DF07-DF0D-4A62-A575-0814AE098E4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3C913-C504-477B-910F-F2AB61A38F4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836E54-85D7-46F6-8B24-B8F2BC57225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Gr_fico_de_Microsoft_Office_Excel7.xls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Documento_de_Microsoft_Office_Word_97-20038.doc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Hoja_de_c_lculo_de_Microsoft_Office_Excel_97-20032.xls"/><Relationship Id="rId5" Type="http://schemas.openxmlformats.org/officeDocument/2006/relationships/oleObject" Target="../embeddings/Hoja_de_c_lculo_de_Microsoft_Office_Excel_97-20031.xls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oleObject" Target="../embeddings/Gr_fico_de_Microsoft_Office_Excel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Hoja_de_c_lculo_de_Microsoft_Office_Excel_97-20035.xls"/><Relationship Id="rId5" Type="http://schemas.openxmlformats.org/officeDocument/2006/relationships/oleObject" Target="../embeddings/Hoja_de_c_lculo_de_Microsoft_Office_Excel_97-20034.xls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Documento_de_Microsoft_Office_Word_97-20036.doc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7772400" cy="1143000"/>
          </a:xfrm>
        </p:spPr>
        <p:txBody>
          <a:bodyPr/>
          <a:lstStyle/>
          <a:p>
            <a:r>
              <a:rPr lang="es-ES_tradnl" sz="2800" b="1"/>
              <a:t>PROYECTO SOBRE CENTRO DE ESTUDIO DE LA LENGUA INGLESA PARA PUBLICO EMPRESARIAL AVANZADO</a:t>
            </a:r>
            <a:r>
              <a:rPr lang="es-ES_tradnl" b="1"/>
              <a:t/>
            </a:r>
            <a:br>
              <a:rPr lang="es-ES_tradnl" b="1"/>
            </a:b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09800"/>
            <a:ext cx="8001000" cy="1752600"/>
          </a:xfrm>
        </p:spPr>
        <p:txBody>
          <a:bodyPr/>
          <a:lstStyle/>
          <a:p>
            <a:endParaRPr lang="es-ES_tradnl"/>
          </a:p>
          <a:p>
            <a:endParaRPr lang="es-ES_tradnl"/>
          </a:p>
          <a:p>
            <a:pPr algn="r"/>
            <a:endParaRPr lang="es-ES_tradnl" sz="2000"/>
          </a:p>
          <a:p>
            <a:pPr algn="r"/>
            <a:endParaRPr lang="es-ES_tradnl" sz="2000"/>
          </a:p>
          <a:p>
            <a:pPr algn="r"/>
            <a:r>
              <a:rPr lang="es-ES_tradnl" sz="2000"/>
              <a:t>Jorge Andrés Calderón </a:t>
            </a:r>
          </a:p>
          <a:p>
            <a:pPr algn="r"/>
            <a:r>
              <a:rPr lang="es-ES_tradnl" sz="2000"/>
              <a:t>Pedro Andrés Cedeño</a:t>
            </a:r>
          </a:p>
          <a:p>
            <a:pPr algn="r"/>
            <a:r>
              <a:rPr lang="es-ES_tradnl" sz="2000"/>
              <a:t>Director: Leonardo Estrada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b="1"/>
              <a:t>Estudio Técnico</a:t>
            </a:r>
            <a:endParaRPr lang="es-ES_trad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3124200"/>
            <a:ext cx="6324600" cy="2057400"/>
          </a:xfrm>
        </p:spPr>
        <p:txBody>
          <a:bodyPr/>
          <a:lstStyle/>
          <a:p>
            <a:r>
              <a:rPr lang="es-ES_tradnl"/>
              <a:t>Determinación del Establecimiento</a:t>
            </a:r>
          </a:p>
          <a:p>
            <a:r>
              <a:rPr lang="es-ES_tradnl"/>
              <a:t>Alianzas estratégicas</a:t>
            </a:r>
          </a:p>
          <a:p>
            <a:r>
              <a:rPr lang="es-EC">
                <a:ea typeface="Batang" pitchFamily="18" charset="-127"/>
              </a:rPr>
              <a:t>Requisitos para acceder al curso</a:t>
            </a:r>
            <a:endParaRPr lang="es-ES_tradnl">
              <a:ea typeface="Batang" pitchFamily="18" charset="-127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086600" cy="1143000"/>
          </a:xfrm>
        </p:spPr>
        <p:txBody>
          <a:bodyPr/>
          <a:lstStyle/>
          <a:p>
            <a:r>
              <a:rPr lang="es-EC" sz="4000" b="1"/>
              <a:t>ESTUDIO FINANCIERO</a:t>
            </a:r>
            <a:endParaRPr lang="es-ES_tradnl" sz="32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286000"/>
            <a:ext cx="6629400" cy="4038600"/>
          </a:xfrm>
        </p:spPr>
        <p:txBody>
          <a:bodyPr/>
          <a:lstStyle/>
          <a:p>
            <a:r>
              <a:rPr lang="es-ES_tradnl"/>
              <a:t>Inversión Inicial</a:t>
            </a:r>
          </a:p>
          <a:p>
            <a:r>
              <a:rPr lang="es-ES_tradnl"/>
              <a:t> Ingresos</a:t>
            </a:r>
          </a:p>
          <a:p>
            <a:r>
              <a:rPr lang="es-ES_tradnl"/>
              <a:t> Gastos</a:t>
            </a:r>
          </a:p>
          <a:p>
            <a:r>
              <a:rPr lang="es-ES_tradnl"/>
              <a:t> </a:t>
            </a:r>
            <a:r>
              <a:rPr lang="es-ES_tradnl" altLang="zh-CN">
                <a:ea typeface="宋体" pitchFamily="2" charset="-122"/>
              </a:rPr>
              <a:t>Resultados y situación financiera</a:t>
            </a:r>
          </a:p>
          <a:p>
            <a:r>
              <a:rPr lang="es-ES_tradnl" altLang="zh-CN">
                <a:ea typeface="宋体" pitchFamily="2" charset="-122"/>
              </a:rPr>
              <a:t> Evaluación Económica y Financiera</a:t>
            </a:r>
          </a:p>
          <a:p>
            <a:pPr>
              <a:buFontTx/>
              <a:buNone/>
            </a:pPr>
            <a:endParaRPr lang="es-ES_tradnl"/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b="1"/>
              <a:t>Inversión Inicial</a:t>
            </a:r>
            <a:endParaRPr lang="es-ES_tradnl" sz="3200"/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  <p:grpSp>
        <p:nvGrpSpPr>
          <p:cNvPr id="70660" name="Group 4"/>
          <p:cNvGrpSpPr>
            <a:grpSpLocks noChangeAspect="1"/>
          </p:cNvGrpSpPr>
          <p:nvPr/>
        </p:nvGrpSpPr>
        <p:grpSpPr bwMode="auto">
          <a:xfrm>
            <a:off x="1751013" y="2770188"/>
            <a:ext cx="5916612" cy="1997075"/>
            <a:chOff x="1103" y="1745"/>
            <a:chExt cx="3727" cy="1258"/>
          </a:xfrm>
        </p:grpSpPr>
        <p:sp>
          <p:nvSpPr>
            <p:cNvPr id="70661" name="AutoShape 5"/>
            <p:cNvSpPr>
              <a:spLocks noChangeAspect="1" noChangeArrowheads="1" noTextEdit="1"/>
            </p:cNvSpPr>
            <p:nvPr/>
          </p:nvSpPr>
          <p:spPr bwMode="auto">
            <a:xfrm>
              <a:off x="1111" y="1752"/>
              <a:ext cx="3719" cy="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1111" y="1759"/>
              <a:ext cx="2810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3913" y="1759"/>
              <a:ext cx="909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64" name="Rectangle 8"/>
            <p:cNvSpPr>
              <a:spLocks noChangeArrowheads="1"/>
            </p:cNvSpPr>
            <p:nvPr/>
          </p:nvSpPr>
          <p:spPr bwMode="auto">
            <a:xfrm>
              <a:off x="1111" y="2164"/>
              <a:ext cx="3711" cy="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1111" y="2772"/>
              <a:ext cx="281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3913" y="2772"/>
              <a:ext cx="90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67" name="Rectangle 11"/>
            <p:cNvSpPr>
              <a:spLocks noChangeArrowheads="1"/>
            </p:cNvSpPr>
            <p:nvPr/>
          </p:nvSpPr>
          <p:spPr bwMode="auto">
            <a:xfrm>
              <a:off x="1145" y="1759"/>
              <a:ext cx="220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 i="1">
                  <a:solidFill>
                    <a:srgbClr val="000000"/>
                  </a:solidFill>
                  <a:latin typeface="Arial" charset="0"/>
                </a:rPr>
                <a:t>Costos equipamiento (Pcs, </a:t>
              </a:r>
              <a:endParaRPr lang="es-ES"/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>
              <a:off x="1145" y="1969"/>
              <a:ext cx="1166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 i="1">
                  <a:solidFill>
                    <a:srgbClr val="000000"/>
                  </a:solidFill>
                  <a:latin typeface="Arial" charset="0"/>
                </a:rPr>
                <a:t>adecuaciones)</a:t>
              </a:r>
              <a:endParaRPr lang="es-ES"/>
            </a:p>
          </p:txBody>
        </p:sp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4317" y="1871"/>
              <a:ext cx="41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>
                  <a:solidFill>
                    <a:srgbClr val="000000"/>
                  </a:solidFill>
                  <a:latin typeface="Arial" charset="0"/>
                </a:rPr>
                <a:t>6.110</a:t>
              </a:r>
              <a:endParaRPr lang="es-ES"/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3997" y="1871"/>
              <a:ext cx="28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>
                  <a:solidFill>
                    <a:srgbClr val="000000"/>
                  </a:solidFill>
                  <a:latin typeface="Arial" charset="0"/>
                </a:rPr>
                <a:t>      </a:t>
              </a:r>
              <a:endParaRPr lang="es-ES"/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4300" y="1871"/>
              <a:ext cx="4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s-ES"/>
            </a:p>
          </p:txBody>
        </p:sp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1145" y="2171"/>
              <a:ext cx="275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 i="1">
                  <a:solidFill>
                    <a:srgbClr val="000000"/>
                  </a:solidFill>
                  <a:latin typeface="Arial" charset="0"/>
                </a:rPr>
                <a:t>Oficinas y Salones de Conferencia</a:t>
              </a:r>
              <a:endParaRPr lang="es-ES"/>
            </a:p>
          </p:txBody>
        </p:sp>
        <p:sp>
          <p:nvSpPr>
            <p:cNvPr id="70673" name="Rectangle 17"/>
            <p:cNvSpPr>
              <a:spLocks noChangeArrowheads="1"/>
            </p:cNvSpPr>
            <p:nvPr/>
          </p:nvSpPr>
          <p:spPr bwMode="auto">
            <a:xfrm>
              <a:off x="4224" y="2171"/>
              <a:ext cx="51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>
                  <a:solidFill>
                    <a:srgbClr val="000000"/>
                  </a:solidFill>
                  <a:latin typeface="Arial" charset="0"/>
                </a:rPr>
                <a:t>22.248</a:t>
              </a:r>
              <a:endParaRPr lang="es-ES"/>
            </a:p>
          </p:txBody>
        </p:sp>
        <p:sp>
          <p:nvSpPr>
            <p:cNvPr id="70674" name="Rectangle 18"/>
            <p:cNvSpPr>
              <a:spLocks noChangeArrowheads="1"/>
            </p:cNvSpPr>
            <p:nvPr/>
          </p:nvSpPr>
          <p:spPr bwMode="auto">
            <a:xfrm>
              <a:off x="3997" y="2171"/>
              <a:ext cx="18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>
                  <a:solidFill>
                    <a:srgbClr val="000000"/>
                  </a:solidFill>
                  <a:latin typeface="Arial" charset="0"/>
                </a:rPr>
                <a:t>    </a:t>
              </a:r>
              <a:endParaRPr lang="es-ES"/>
            </a:p>
          </p:txBody>
        </p:sp>
        <p:sp>
          <p:nvSpPr>
            <p:cNvPr id="70675" name="Rectangle 19"/>
            <p:cNvSpPr>
              <a:spLocks noChangeArrowheads="1"/>
            </p:cNvSpPr>
            <p:nvPr/>
          </p:nvSpPr>
          <p:spPr bwMode="auto">
            <a:xfrm>
              <a:off x="4199" y="2171"/>
              <a:ext cx="4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s-ES"/>
            </a:p>
          </p:txBody>
        </p:sp>
        <p:sp>
          <p:nvSpPr>
            <p:cNvPr id="70676" name="Rectangle 20"/>
            <p:cNvSpPr>
              <a:spLocks noChangeArrowheads="1"/>
            </p:cNvSpPr>
            <p:nvPr/>
          </p:nvSpPr>
          <p:spPr bwMode="auto">
            <a:xfrm>
              <a:off x="1145" y="2374"/>
              <a:ext cx="271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 i="1">
                  <a:solidFill>
                    <a:srgbClr val="000000"/>
                  </a:solidFill>
                  <a:latin typeface="Arial" charset="0"/>
                </a:rPr>
                <a:t>Constitución legal de la compañía</a:t>
              </a:r>
              <a:endParaRPr lang="es-ES"/>
            </a:p>
          </p:txBody>
        </p:sp>
        <p:sp>
          <p:nvSpPr>
            <p:cNvPr id="70677" name="Rectangle 21"/>
            <p:cNvSpPr>
              <a:spLocks noChangeArrowheads="1"/>
            </p:cNvSpPr>
            <p:nvPr/>
          </p:nvSpPr>
          <p:spPr bwMode="auto">
            <a:xfrm>
              <a:off x="4317" y="2374"/>
              <a:ext cx="41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>
                  <a:solidFill>
                    <a:srgbClr val="000000"/>
                  </a:solidFill>
                  <a:latin typeface="Arial" charset="0"/>
                </a:rPr>
                <a:t>2.500</a:t>
              </a:r>
              <a:endParaRPr lang="es-ES"/>
            </a:p>
          </p:txBody>
        </p:sp>
        <p:sp>
          <p:nvSpPr>
            <p:cNvPr id="70678" name="Rectangle 22"/>
            <p:cNvSpPr>
              <a:spLocks noChangeArrowheads="1"/>
            </p:cNvSpPr>
            <p:nvPr/>
          </p:nvSpPr>
          <p:spPr bwMode="auto">
            <a:xfrm>
              <a:off x="3997" y="2374"/>
              <a:ext cx="28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>
                  <a:solidFill>
                    <a:srgbClr val="000000"/>
                  </a:solidFill>
                  <a:latin typeface="Arial" charset="0"/>
                </a:rPr>
                <a:t>      </a:t>
              </a:r>
              <a:endParaRPr lang="es-ES"/>
            </a:p>
          </p:txBody>
        </p:sp>
        <p:sp>
          <p:nvSpPr>
            <p:cNvPr id="70679" name="Rectangle 23"/>
            <p:cNvSpPr>
              <a:spLocks noChangeArrowheads="1"/>
            </p:cNvSpPr>
            <p:nvPr/>
          </p:nvSpPr>
          <p:spPr bwMode="auto">
            <a:xfrm>
              <a:off x="4300" y="2374"/>
              <a:ext cx="4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s-ES"/>
            </a:p>
          </p:txBody>
        </p:sp>
        <p:sp>
          <p:nvSpPr>
            <p:cNvPr id="70680" name="Rectangle 24"/>
            <p:cNvSpPr>
              <a:spLocks noChangeArrowheads="1"/>
            </p:cNvSpPr>
            <p:nvPr/>
          </p:nvSpPr>
          <p:spPr bwMode="auto">
            <a:xfrm>
              <a:off x="1145" y="2577"/>
              <a:ext cx="2016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 i="1">
                  <a:solidFill>
                    <a:srgbClr val="000000"/>
                  </a:solidFill>
                  <a:latin typeface="Arial" charset="0"/>
                </a:rPr>
                <a:t>Campaña de lanzamiento</a:t>
              </a:r>
              <a:endParaRPr lang="es-ES"/>
            </a:p>
          </p:txBody>
        </p:sp>
        <p:sp>
          <p:nvSpPr>
            <p:cNvPr id="70681" name="Rectangle 25"/>
            <p:cNvSpPr>
              <a:spLocks noChangeArrowheads="1"/>
            </p:cNvSpPr>
            <p:nvPr/>
          </p:nvSpPr>
          <p:spPr bwMode="auto">
            <a:xfrm>
              <a:off x="4224" y="2577"/>
              <a:ext cx="51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>
                  <a:solidFill>
                    <a:srgbClr val="000000"/>
                  </a:solidFill>
                  <a:latin typeface="Arial" charset="0"/>
                </a:rPr>
                <a:t>33.000</a:t>
              </a:r>
              <a:endParaRPr lang="es-ES"/>
            </a:p>
          </p:txBody>
        </p:sp>
        <p:sp>
          <p:nvSpPr>
            <p:cNvPr id="70682" name="Rectangle 26"/>
            <p:cNvSpPr>
              <a:spLocks noChangeArrowheads="1"/>
            </p:cNvSpPr>
            <p:nvPr/>
          </p:nvSpPr>
          <p:spPr bwMode="auto">
            <a:xfrm>
              <a:off x="3997" y="2577"/>
              <a:ext cx="18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>
                  <a:solidFill>
                    <a:srgbClr val="000000"/>
                  </a:solidFill>
                  <a:latin typeface="Arial" charset="0"/>
                </a:rPr>
                <a:t>    </a:t>
              </a:r>
              <a:endParaRPr lang="es-ES"/>
            </a:p>
          </p:txBody>
        </p:sp>
        <p:sp>
          <p:nvSpPr>
            <p:cNvPr id="70683" name="Rectangle 27"/>
            <p:cNvSpPr>
              <a:spLocks noChangeArrowheads="1"/>
            </p:cNvSpPr>
            <p:nvPr/>
          </p:nvSpPr>
          <p:spPr bwMode="auto">
            <a:xfrm>
              <a:off x="4199" y="2577"/>
              <a:ext cx="4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s-ES"/>
            </a:p>
          </p:txBody>
        </p:sp>
        <p:sp>
          <p:nvSpPr>
            <p:cNvPr id="70684" name="Rectangle 28"/>
            <p:cNvSpPr>
              <a:spLocks noChangeArrowheads="1"/>
            </p:cNvSpPr>
            <p:nvPr/>
          </p:nvSpPr>
          <p:spPr bwMode="auto">
            <a:xfrm>
              <a:off x="1145" y="2779"/>
              <a:ext cx="106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 i="1">
                  <a:solidFill>
                    <a:srgbClr val="000000"/>
                  </a:solidFill>
                  <a:latin typeface="Arial" charset="0"/>
                </a:rPr>
                <a:t>Cotos totales</a:t>
              </a:r>
              <a:endParaRPr lang="es-ES"/>
            </a:p>
          </p:txBody>
        </p:sp>
        <p:sp>
          <p:nvSpPr>
            <p:cNvPr id="70685" name="Rectangle 29"/>
            <p:cNvSpPr>
              <a:spLocks noChangeArrowheads="1"/>
            </p:cNvSpPr>
            <p:nvPr/>
          </p:nvSpPr>
          <p:spPr bwMode="auto">
            <a:xfrm>
              <a:off x="4224" y="2779"/>
              <a:ext cx="51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 i="1">
                  <a:solidFill>
                    <a:srgbClr val="000000"/>
                  </a:solidFill>
                  <a:latin typeface="Arial" charset="0"/>
                </a:rPr>
                <a:t>63.858</a:t>
              </a:r>
              <a:endParaRPr lang="es-ES"/>
            </a:p>
          </p:txBody>
        </p:sp>
        <p:sp>
          <p:nvSpPr>
            <p:cNvPr id="70686" name="Rectangle 30"/>
            <p:cNvSpPr>
              <a:spLocks noChangeArrowheads="1"/>
            </p:cNvSpPr>
            <p:nvPr/>
          </p:nvSpPr>
          <p:spPr bwMode="auto">
            <a:xfrm>
              <a:off x="3997" y="2779"/>
              <a:ext cx="14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 i="1">
                  <a:solidFill>
                    <a:srgbClr val="000000"/>
                  </a:solidFill>
                  <a:latin typeface="Arial" charset="0"/>
                </a:rPr>
                <a:t>   </a:t>
              </a:r>
              <a:endParaRPr lang="es-ES"/>
            </a:p>
          </p:txBody>
        </p:sp>
        <p:sp>
          <p:nvSpPr>
            <p:cNvPr id="70687" name="Rectangle 31"/>
            <p:cNvSpPr>
              <a:spLocks noChangeArrowheads="1"/>
            </p:cNvSpPr>
            <p:nvPr/>
          </p:nvSpPr>
          <p:spPr bwMode="auto">
            <a:xfrm>
              <a:off x="4148" y="2779"/>
              <a:ext cx="4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 i="1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s-ES"/>
            </a:p>
          </p:txBody>
        </p:sp>
        <p:sp>
          <p:nvSpPr>
            <p:cNvPr id="70688" name="Rectangle 32"/>
            <p:cNvSpPr>
              <a:spLocks noChangeArrowheads="1"/>
            </p:cNvSpPr>
            <p:nvPr/>
          </p:nvSpPr>
          <p:spPr bwMode="auto">
            <a:xfrm>
              <a:off x="1119" y="1745"/>
              <a:ext cx="2802" cy="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89" name="Rectangle 33"/>
            <p:cNvSpPr>
              <a:spLocks noChangeArrowheads="1"/>
            </p:cNvSpPr>
            <p:nvPr/>
          </p:nvSpPr>
          <p:spPr bwMode="auto">
            <a:xfrm>
              <a:off x="1103" y="1745"/>
              <a:ext cx="16" cy="1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90" name="Line 34"/>
            <p:cNvSpPr>
              <a:spLocks noChangeShapeType="1"/>
            </p:cNvSpPr>
            <p:nvPr/>
          </p:nvSpPr>
          <p:spPr bwMode="auto">
            <a:xfrm>
              <a:off x="3913" y="1773"/>
              <a:ext cx="1" cy="12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91" name="Rectangle 35"/>
            <p:cNvSpPr>
              <a:spLocks noChangeArrowheads="1"/>
            </p:cNvSpPr>
            <p:nvPr/>
          </p:nvSpPr>
          <p:spPr bwMode="auto">
            <a:xfrm>
              <a:off x="3913" y="1773"/>
              <a:ext cx="8" cy="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92" name="Rectangle 36"/>
            <p:cNvSpPr>
              <a:spLocks noChangeArrowheads="1"/>
            </p:cNvSpPr>
            <p:nvPr/>
          </p:nvSpPr>
          <p:spPr bwMode="auto">
            <a:xfrm>
              <a:off x="4805" y="1752"/>
              <a:ext cx="17" cy="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93" name="Line 37"/>
            <p:cNvSpPr>
              <a:spLocks noChangeShapeType="1"/>
            </p:cNvSpPr>
            <p:nvPr/>
          </p:nvSpPr>
          <p:spPr bwMode="auto">
            <a:xfrm>
              <a:off x="3921" y="1752"/>
              <a:ext cx="8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94" name="Rectangle 38"/>
            <p:cNvSpPr>
              <a:spLocks noChangeArrowheads="1"/>
            </p:cNvSpPr>
            <p:nvPr/>
          </p:nvSpPr>
          <p:spPr bwMode="auto">
            <a:xfrm>
              <a:off x="3921" y="1752"/>
              <a:ext cx="884" cy="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95" name="Line 39"/>
            <p:cNvSpPr>
              <a:spLocks noChangeShapeType="1"/>
            </p:cNvSpPr>
            <p:nvPr/>
          </p:nvSpPr>
          <p:spPr bwMode="auto">
            <a:xfrm>
              <a:off x="1119" y="2157"/>
              <a:ext cx="36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96" name="Rectangle 40"/>
            <p:cNvSpPr>
              <a:spLocks noChangeArrowheads="1"/>
            </p:cNvSpPr>
            <p:nvPr/>
          </p:nvSpPr>
          <p:spPr bwMode="auto">
            <a:xfrm>
              <a:off x="1119" y="2157"/>
              <a:ext cx="3686" cy="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97" name="Line 41"/>
            <p:cNvSpPr>
              <a:spLocks noChangeShapeType="1"/>
            </p:cNvSpPr>
            <p:nvPr/>
          </p:nvSpPr>
          <p:spPr bwMode="auto">
            <a:xfrm>
              <a:off x="1119" y="2360"/>
              <a:ext cx="36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98" name="Rectangle 42"/>
            <p:cNvSpPr>
              <a:spLocks noChangeArrowheads="1"/>
            </p:cNvSpPr>
            <p:nvPr/>
          </p:nvSpPr>
          <p:spPr bwMode="auto">
            <a:xfrm>
              <a:off x="1119" y="2360"/>
              <a:ext cx="3686" cy="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699" name="Line 43"/>
            <p:cNvSpPr>
              <a:spLocks noChangeShapeType="1"/>
            </p:cNvSpPr>
            <p:nvPr/>
          </p:nvSpPr>
          <p:spPr bwMode="auto">
            <a:xfrm>
              <a:off x="1119" y="2563"/>
              <a:ext cx="36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700" name="Rectangle 44"/>
            <p:cNvSpPr>
              <a:spLocks noChangeArrowheads="1"/>
            </p:cNvSpPr>
            <p:nvPr/>
          </p:nvSpPr>
          <p:spPr bwMode="auto">
            <a:xfrm>
              <a:off x="1119" y="2563"/>
              <a:ext cx="3686" cy="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701" name="Line 45"/>
            <p:cNvSpPr>
              <a:spLocks noChangeShapeType="1"/>
            </p:cNvSpPr>
            <p:nvPr/>
          </p:nvSpPr>
          <p:spPr bwMode="auto">
            <a:xfrm>
              <a:off x="1119" y="2765"/>
              <a:ext cx="36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702" name="Rectangle 46"/>
            <p:cNvSpPr>
              <a:spLocks noChangeArrowheads="1"/>
            </p:cNvSpPr>
            <p:nvPr/>
          </p:nvSpPr>
          <p:spPr bwMode="auto">
            <a:xfrm>
              <a:off x="1119" y="2765"/>
              <a:ext cx="3686" cy="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0703" name="Rectangle 47"/>
            <p:cNvSpPr>
              <a:spLocks noChangeArrowheads="1"/>
            </p:cNvSpPr>
            <p:nvPr/>
          </p:nvSpPr>
          <p:spPr bwMode="auto">
            <a:xfrm>
              <a:off x="1119" y="2975"/>
              <a:ext cx="3703" cy="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  <p:graphicFrame>
        <p:nvGraphicFramePr>
          <p:cNvPr id="72707" name="Group 3"/>
          <p:cNvGraphicFramePr>
            <a:graphicFrameLocks noGrp="1"/>
          </p:cNvGraphicFramePr>
          <p:nvPr>
            <p:ph type="tbl" idx="1"/>
          </p:nvPr>
        </p:nvGraphicFramePr>
        <p:xfrm>
          <a:off x="2643188" y="1371600"/>
          <a:ext cx="4976812" cy="1042988"/>
        </p:xfrm>
        <a:graphic>
          <a:graphicData uri="http://schemas.openxmlformats.org/drawingml/2006/table">
            <a:tbl>
              <a:tblPr/>
              <a:tblGrid>
                <a:gridCol w="3060700"/>
                <a:gridCol w="191611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Numero de Personas captadas (estimado mensual)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De 7 a 15 ejecutivos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Precio del servicio (Inicial)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$ 2500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990600" y="2667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s-EC" sz="4000" b="1">
                <a:solidFill>
                  <a:schemeClr val="tx2"/>
                </a:solidFill>
              </a:rPr>
              <a:t>Gastos</a:t>
            </a:r>
            <a:endParaRPr lang="es-ES" sz="3200">
              <a:solidFill>
                <a:schemeClr val="tx2"/>
              </a:solidFill>
            </a:endParaRPr>
          </a:p>
        </p:txBody>
      </p:sp>
      <p:graphicFrame>
        <p:nvGraphicFramePr>
          <p:cNvPr id="72719" name="Group 15"/>
          <p:cNvGraphicFramePr>
            <a:graphicFrameLocks noGrp="1"/>
          </p:cNvGraphicFramePr>
          <p:nvPr>
            <p:ph type="tbl" idx="1"/>
          </p:nvPr>
        </p:nvGraphicFramePr>
        <p:xfrm>
          <a:off x="2362200" y="3581400"/>
          <a:ext cx="5791200" cy="2406650"/>
        </p:xfrm>
        <a:graphic>
          <a:graphicData uri="http://schemas.openxmlformats.org/drawingml/2006/table">
            <a:tbl>
              <a:tblPr/>
              <a:tblGrid>
                <a:gridCol w="3565525"/>
                <a:gridCol w="2225675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Comisión por ventas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10 % por programa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Costo hora profesor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$ 4 hora profesor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Sueldos administrativos y personal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$ 3,027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Alquiler local (de operaciones)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$ 500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Servicios (Básicos y Contratados)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$ 1,240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Publicidad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$ 1,000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42" name="Rectangle 38"/>
          <p:cNvSpPr>
            <a:spLocks noGrp="1" noChangeArrowheads="1"/>
          </p:cNvSpPr>
          <p:nvPr>
            <p:ph type="title"/>
          </p:nvPr>
        </p:nvSpPr>
        <p:spPr>
          <a:xfrm>
            <a:off x="3581400" y="609600"/>
            <a:ext cx="3048000" cy="685800"/>
          </a:xfrm>
        </p:spPr>
        <p:txBody>
          <a:bodyPr/>
          <a:lstStyle/>
          <a:p>
            <a:r>
              <a:rPr lang="es-EC" sz="4000" b="1"/>
              <a:t>Ingresos</a:t>
            </a:r>
            <a:endParaRPr lang="es-ES_tradnl"/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6142038" y="4470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0"/>
            <a:ext cx="7772400" cy="692150"/>
          </a:xfrm>
        </p:spPr>
        <p:txBody>
          <a:bodyPr/>
          <a:lstStyle/>
          <a:p>
            <a:r>
              <a:rPr lang="es-ES_tradnl" altLang="zh-CN" sz="2400" b="1">
                <a:ea typeface="宋体" pitchFamily="2" charset="-122"/>
              </a:rPr>
              <a:t>Demanda Proyectada</a:t>
            </a:r>
            <a:endParaRPr lang="es-ES_tradnl" sz="2400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4140200" y="3860800"/>
          <a:ext cx="5003800" cy="2479675"/>
        </p:xfrm>
        <a:graphic>
          <a:graphicData uri="http://schemas.openxmlformats.org/presentationml/2006/ole">
            <p:oleObj spid="_x0000_s74756" name="Gráfico" r:id="rId5" imgW="4400499" imgH="2104869" progId="Excel.Chart.8">
              <p:embed/>
            </p:oleObj>
          </a:graphicData>
        </a:graphic>
      </p:graphicFrame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3708400" y="3141663"/>
            <a:ext cx="301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b="1">
                <a:solidFill>
                  <a:schemeClr val="tx2"/>
                </a:solidFill>
              </a:rPr>
              <a:t>Perdidas y Ganancias</a:t>
            </a:r>
            <a:endParaRPr lang="es-ES" b="1">
              <a:solidFill>
                <a:schemeClr val="tx2"/>
              </a:solidFill>
            </a:endParaRPr>
          </a:p>
        </p:txBody>
      </p:sp>
      <p:grpSp>
        <p:nvGrpSpPr>
          <p:cNvPr id="74758" name="Group 6"/>
          <p:cNvGrpSpPr>
            <a:grpSpLocks noChangeAspect="1"/>
          </p:cNvGrpSpPr>
          <p:nvPr/>
        </p:nvGrpSpPr>
        <p:grpSpPr bwMode="auto">
          <a:xfrm>
            <a:off x="2124075" y="908050"/>
            <a:ext cx="6121400" cy="1871663"/>
            <a:chOff x="1524" y="1746"/>
            <a:chExt cx="2707" cy="828"/>
          </a:xfrm>
        </p:grpSpPr>
        <p:sp>
          <p:nvSpPr>
            <p:cNvPr id="74759" name="AutoShape 7"/>
            <p:cNvSpPr>
              <a:spLocks noChangeAspect="1" noChangeArrowheads="1" noTextEdit="1"/>
            </p:cNvSpPr>
            <p:nvPr/>
          </p:nvSpPr>
          <p:spPr bwMode="auto">
            <a:xfrm>
              <a:off x="1529" y="1750"/>
              <a:ext cx="2702" cy="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760" name="Rectangle 8"/>
            <p:cNvSpPr>
              <a:spLocks noChangeArrowheads="1"/>
            </p:cNvSpPr>
            <p:nvPr/>
          </p:nvSpPr>
          <p:spPr bwMode="auto">
            <a:xfrm>
              <a:off x="1529" y="1754"/>
              <a:ext cx="2697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761" name="Rectangle 9"/>
            <p:cNvSpPr>
              <a:spLocks noChangeArrowheads="1"/>
            </p:cNvSpPr>
            <p:nvPr/>
          </p:nvSpPr>
          <p:spPr bwMode="auto">
            <a:xfrm>
              <a:off x="2037" y="1850"/>
              <a:ext cx="203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Empresas</a:t>
              </a:r>
              <a:endParaRPr lang="es-ES"/>
            </a:p>
          </p:txBody>
        </p:sp>
        <p:sp>
          <p:nvSpPr>
            <p:cNvPr id="74762" name="Rectangle 10"/>
            <p:cNvSpPr>
              <a:spLocks noChangeArrowheads="1"/>
            </p:cNvSpPr>
            <p:nvPr/>
          </p:nvSpPr>
          <p:spPr bwMode="auto">
            <a:xfrm>
              <a:off x="2703" y="1770"/>
              <a:ext cx="120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Prom.</a:t>
              </a:r>
              <a:endParaRPr lang="es-ES"/>
            </a:p>
          </p:txBody>
        </p:sp>
        <p:sp>
          <p:nvSpPr>
            <p:cNvPr id="74763" name="Rectangle 11"/>
            <p:cNvSpPr>
              <a:spLocks noChangeArrowheads="1"/>
            </p:cNvSpPr>
            <p:nvPr/>
          </p:nvSpPr>
          <p:spPr bwMode="auto">
            <a:xfrm>
              <a:off x="2904" y="1770"/>
              <a:ext cx="101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Altos</a:t>
              </a:r>
              <a:endParaRPr lang="es-ES"/>
            </a:p>
          </p:txBody>
        </p:sp>
        <p:sp>
          <p:nvSpPr>
            <p:cNvPr id="74764" name="Rectangle 12"/>
            <p:cNvSpPr>
              <a:spLocks noChangeArrowheads="1"/>
            </p:cNvSpPr>
            <p:nvPr/>
          </p:nvSpPr>
          <p:spPr bwMode="auto">
            <a:xfrm>
              <a:off x="2703" y="1850"/>
              <a:ext cx="205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Ejecutivos</a:t>
              </a:r>
              <a:endParaRPr lang="es-ES"/>
            </a:p>
          </p:txBody>
        </p:sp>
        <p:sp>
          <p:nvSpPr>
            <p:cNvPr id="74765" name="Rectangle 13"/>
            <p:cNvSpPr>
              <a:spLocks noChangeArrowheads="1"/>
            </p:cNvSpPr>
            <p:nvPr/>
          </p:nvSpPr>
          <p:spPr bwMode="auto">
            <a:xfrm>
              <a:off x="1548" y="1989"/>
              <a:ext cx="281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>
                  <a:solidFill>
                    <a:srgbClr val="000000"/>
                  </a:solidFill>
                  <a:latin typeface="Arial" charset="0"/>
                </a:rPr>
                <a:t>Grandes</a:t>
              </a:r>
              <a:endParaRPr lang="es-ES"/>
            </a:p>
          </p:txBody>
        </p:sp>
        <p:sp>
          <p:nvSpPr>
            <p:cNvPr id="74766" name="Rectangle 14"/>
            <p:cNvSpPr>
              <a:spLocks noChangeArrowheads="1"/>
            </p:cNvSpPr>
            <p:nvPr/>
          </p:nvSpPr>
          <p:spPr bwMode="auto">
            <a:xfrm>
              <a:off x="2200" y="1993"/>
              <a:ext cx="122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>
                  <a:solidFill>
                    <a:srgbClr val="000000"/>
                  </a:solidFill>
                  <a:latin typeface="Arial" charset="0"/>
                </a:rPr>
                <a:t>350</a:t>
              </a:r>
              <a:endParaRPr lang="es-ES"/>
            </a:p>
          </p:txBody>
        </p:sp>
        <p:sp>
          <p:nvSpPr>
            <p:cNvPr id="74767" name="Rectangle 15"/>
            <p:cNvSpPr>
              <a:spLocks noChangeArrowheads="1"/>
            </p:cNvSpPr>
            <p:nvPr/>
          </p:nvSpPr>
          <p:spPr bwMode="auto">
            <a:xfrm>
              <a:off x="2597" y="1993"/>
              <a:ext cx="36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>
                  <a:solidFill>
                    <a:srgbClr val="000000"/>
                  </a:solidFill>
                  <a:latin typeface="Arial" charset="0"/>
                </a:rPr>
                <a:t>x</a:t>
              </a:r>
              <a:endParaRPr lang="es-ES"/>
            </a:p>
          </p:txBody>
        </p:sp>
        <p:sp>
          <p:nvSpPr>
            <p:cNvPr id="74768" name="Rectangle 16"/>
            <p:cNvSpPr>
              <a:spLocks noChangeArrowheads="1"/>
            </p:cNvSpPr>
            <p:nvPr/>
          </p:nvSpPr>
          <p:spPr bwMode="auto">
            <a:xfrm>
              <a:off x="2818" y="1993"/>
              <a:ext cx="81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s-ES"/>
            </a:p>
          </p:txBody>
        </p:sp>
        <p:sp>
          <p:nvSpPr>
            <p:cNvPr id="74769" name="Rectangle 17"/>
            <p:cNvSpPr>
              <a:spLocks noChangeArrowheads="1"/>
            </p:cNvSpPr>
            <p:nvPr/>
          </p:nvSpPr>
          <p:spPr bwMode="auto">
            <a:xfrm>
              <a:off x="3120" y="1993"/>
              <a:ext cx="43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>
                  <a:solidFill>
                    <a:srgbClr val="000000"/>
                  </a:solidFill>
                  <a:latin typeface="Arial" charset="0"/>
                </a:rPr>
                <a:t>=</a:t>
              </a:r>
              <a:endParaRPr lang="es-ES"/>
            </a:p>
          </p:txBody>
        </p:sp>
        <p:sp>
          <p:nvSpPr>
            <p:cNvPr id="74770" name="Rectangle 18"/>
            <p:cNvSpPr>
              <a:spLocks noChangeArrowheads="1"/>
            </p:cNvSpPr>
            <p:nvPr/>
          </p:nvSpPr>
          <p:spPr bwMode="auto">
            <a:xfrm>
              <a:off x="3369" y="1993"/>
              <a:ext cx="163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>
                  <a:solidFill>
                    <a:srgbClr val="000000"/>
                  </a:solidFill>
                  <a:latin typeface="Arial" charset="0"/>
                </a:rPr>
                <a:t>3500</a:t>
              </a:r>
              <a:endParaRPr lang="es-ES"/>
            </a:p>
          </p:txBody>
        </p:sp>
        <p:sp>
          <p:nvSpPr>
            <p:cNvPr id="74771" name="Rectangle 19"/>
            <p:cNvSpPr>
              <a:spLocks noChangeArrowheads="1"/>
            </p:cNvSpPr>
            <p:nvPr/>
          </p:nvSpPr>
          <p:spPr bwMode="auto">
            <a:xfrm>
              <a:off x="3742" y="1941"/>
              <a:ext cx="100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Altos</a:t>
              </a:r>
              <a:endParaRPr lang="es-ES"/>
            </a:p>
          </p:txBody>
        </p:sp>
        <p:sp>
          <p:nvSpPr>
            <p:cNvPr id="74772" name="Rectangle 20"/>
            <p:cNvSpPr>
              <a:spLocks noChangeArrowheads="1"/>
            </p:cNvSpPr>
            <p:nvPr/>
          </p:nvSpPr>
          <p:spPr bwMode="auto">
            <a:xfrm>
              <a:off x="3924" y="1941"/>
              <a:ext cx="43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E.</a:t>
              </a:r>
              <a:endParaRPr lang="es-ES"/>
            </a:p>
          </p:txBody>
        </p:sp>
        <p:sp>
          <p:nvSpPr>
            <p:cNvPr id="74773" name="Rectangle 21"/>
            <p:cNvSpPr>
              <a:spLocks noChangeArrowheads="1"/>
            </p:cNvSpPr>
            <p:nvPr/>
          </p:nvSpPr>
          <p:spPr bwMode="auto">
            <a:xfrm>
              <a:off x="4025" y="1941"/>
              <a:ext cx="51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en</a:t>
              </a:r>
              <a:endParaRPr lang="es-ES"/>
            </a:p>
          </p:txBody>
        </p:sp>
        <p:sp>
          <p:nvSpPr>
            <p:cNvPr id="74774" name="Rectangle 22"/>
            <p:cNvSpPr>
              <a:spLocks noChangeArrowheads="1"/>
            </p:cNvSpPr>
            <p:nvPr/>
          </p:nvSpPr>
          <p:spPr bwMode="auto">
            <a:xfrm>
              <a:off x="4130" y="1941"/>
              <a:ext cx="57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las</a:t>
              </a:r>
              <a:endParaRPr lang="es-ES"/>
            </a:p>
          </p:txBody>
        </p:sp>
        <p:sp>
          <p:nvSpPr>
            <p:cNvPr id="74775" name="Rectangle 23"/>
            <p:cNvSpPr>
              <a:spLocks noChangeArrowheads="1"/>
            </p:cNvSpPr>
            <p:nvPr/>
          </p:nvSpPr>
          <p:spPr bwMode="auto">
            <a:xfrm>
              <a:off x="3742" y="2021"/>
              <a:ext cx="291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Grandes Emp.</a:t>
              </a:r>
              <a:endParaRPr lang="es-ES"/>
            </a:p>
          </p:txBody>
        </p:sp>
        <p:sp>
          <p:nvSpPr>
            <p:cNvPr id="74776" name="Rectangle 24"/>
            <p:cNvSpPr>
              <a:spLocks noChangeArrowheads="1"/>
            </p:cNvSpPr>
            <p:nvPr/>
          </p:nvSpPr>
          <p:spPr bwMode="auto">
            <a:xfrm>
              <a:off x="1548" y="2168"/>
              <a:ext cx="255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>
                  <a:solidFill>
                    <a:srgbClr val="000000"/>
                  </a:solidFill>
                  <a:latin typeface="Arial" charset="0"/>
                </a:rPr>
                <a:t>PYMES</a:t>
              </a:r>
              <a:endParaRPr lang="es-ES"/>
            </a:p>
          </p:txBody>
        </p:sp>
        <p:sp>
          <p:nvSpPr>
            <p:cNvPr id="74777" name="Rectangle 25"/>
            <p:cNvSpPr>
              <a:spLocks noChangeArrowheads="1"/>
            </p:cNvSpPr>
            <p:nvPr/>
          </p:nvSpPr>
          <p:spPr bwMode="auto">
            <a:xfrm>
              <a:off x="2171" y="2172"/>
              <a:ext cx="163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>
                  <a:solidFill>
                    <a:srgbClr val="000000"/>
                  </a:solidFill>
                  <a:latin typeface="Arial" charset="0"/>
                </a:rPr>
                <a:t>5000</a:t>
              </a:r>
              <a:endParaRPr lang="es-ES"/>
            </a:p>
          </p:txBody>
        </p:sp>
        <p:sp>
          <p:nvSpPr>
            <p:cNvPr id="74778" name="Rectangle 26"/>
            <p:cNvSpPr>
              <a:spLocks noChangeArrowheads="1"/>
            </p:cNvSpPr>
            <p:nvPr/>
          </p:nvSpPr>
          <p:spPr bwMode="auto">
            <a:xfrm>
              <a:off x="2597" y="2172"/>
              <a:ext cx="36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>
                  <a:solidFill>
                    <a:srgbClr val="000000"/>
                  </a:solidFill>
                  <a:latin typeface="Arial" charset="0"/>
                </a:rPr>
                <a:t>x</a:t>
              </a:r>
              <a:endParaRPr lang="es-ES"/>
            </a:p>
          </p:txBody>
        </p:sp>
        <p:sp>
          <p:nvSpPr>
            <p:cNvPr id="74779" name="Rectangle 27"/>
            <p:cNvSpPr>
              <a:spLocks noChangeArrowheads="1"/>
            </p:cNvSpPr>
            <p:nvPr/>
          </p:nvSpPr>
          <p:spPr bwMode="auto">
            <a:xfrm>
              <a:off x="2846" y="2172"/>
              <a:ext cx="41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s-ES"/>
            </a:p>
          </p:txBody>
        </p:sp>
        <p:sp>
          <p:nvSpPr>
            <p:cNvPr id="74780" name="Rectangle 28"/>
            <p:cNvSpPr>
              <a:spLocks noChangeArrowheads="1"/>
            </p:cNvSpPr>
            <p:nvPr/>
          </p:nvSpPr>
          <p:spPr bwMode="auto">
            <a:xfrm>
              <a:off x="3105" y="2172"/>
              <a:ext cx="63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>
                  <a:solidFill>
                    <a:srgbClr val="000000"/>
                  </a:solidFill>
                  <a:latin typeface="Arial" charset="0"/>
                </a:rPr>
                <a:t>= </a:t>
              </a:r>
              <a:endParaRPr lang="es-ES"/>
            </a:p>
          </p:txBody>
        </p:sp>
        <p:sp>
          <p:nvSpPr>
            <p:cNvPr id="74781" name="Rectangle 29"/>
            <p:cNvSpPr>
              <a:spLocks noChangeArrowheads="1"/>
            </p:cNvSpPr>
            <p:nvPr/>
          </p:nvSpPr>
          <p:spPr bwMode="auto">
            <a:xfrm>
              <a:off x="3340" y="2172"/>
              <a:ext cx="204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>
                  <a:solidFill>
                    <a:srgbClr val="000000"/>
                  </a:solidFill>
                  <a:latin typeface="Arial" charset="0"/>
                </a:rPr>
                <a:t>15000</a:t>
              </a:r>
              <a:endParaRPr lang="es-ES"/>
            </a:p>
          </p:txBody>
        </p:sp>
        <p:sp>
          <p:nvSpPr>
            <p:cNvPr id="74782" name="Rectangle 30"/>
            <p:cNvSpPr>
              <a:spLocks noChangeArrowheads="1"/>
            </p:cNvSpPr>
            <p:nvPr/>
          </p:nvSpPr>
          <p:spPr bwMode="auto">
            <a:xfrm>
              <a:off x="3340" y="2275"/>
              <a:ext cx="287" cy="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783" name="Rectangle 31"/>
            <p:cNvSpPr>
              <a:spLocks noChangeArrowheads="1"/>
            </p:cNvSpPr>
            <p:nvPr/>
          </p:nvSpPr>
          <p:spPr bwMode="auto">
            <a:xfrm>
              <a:off x="3742" y="2120"/>
              <a:ext cx="100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Altos</a:t>
              </a:r>
              <a:endParaRPr lang="es-ES"/>
            </a:p>
          </p:txBody>
        </p:sp>
        <p:sp>
          <p:nvSpPr>
            <p:cNvPr id="74784" name="Rectangle 32"/>
            <p:cNvSpPr>
              <a:spLocks noChangeArrowheads="1"/>
            </p:cNvSpPr>
            <p:nvPr/>
          </p:nvSpPr>
          <p:spPr bwMode="auto">
            <a:xfrm>
              <a:off x="3924" y="2120"/>
              <a:ext cx="43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E.</a:t>
              </a:r>
              <a:endParaRPr lang="es-ES"/>
            </a:p>
          </p:txBody>
        </p:sp>
        <p:sp>
          <p:nvSpPr>
            <p:cNvPr id="74785" name="Rectangle 33"/>
            <p:cNvSpPr>
              <a:spLocks noChangeArrowheads="1"/>
            </p:cNvSpPr>
            <p:nvPr/>
          </p:nvSpPr>
          <p:spPr bwMode="auto">
            <a:xfrm>
              <a:off x="4025" y="2120"/>
              <a:ext cx="51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en</a:t>
              </a:r>
              <a:endParaRPr lang="es-ES"/>
            </a:p>
          </p:txBody>
        </p:sp>
        <p:sp>
          <p:nvSpPr>
            <p:cNvPr id="74786" name="Rectangle 34"/>
            <p:cNvSpPr>
              <a:spLocks noChangeArrowheads="1"/>
            </p:cNvSpPr>
            <p:nvPr/>
          </p:nvSpPr>
          <p:spPr bwMode="auto">
            <a:xfrm>
              <a:off x="4130" y="2120"/>
              <a:ext cx="57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las</a:t>
              </a:r>
              <a:endParaRPr lang="es-ES"/>
            </a:p>
          </p:txBody>
        </p:sp>
        <p:sp>
          <p:nvSpPr>
            <p:cNvPr id="74787" name="Rectangle 35"/>
            <p:cNvSpPr>
              <a:spLocks noChangeArrowheads="1"/>
            </p:cNvSpPr>
            <p:nvPr/>
          </p:nvSpPr>
          <p:spPr bwMode="auto">
            <a:xfrm>
              <a:off x="3742" y="2200"/>
              <a:ext cx="170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>
                  <a:solidFill>
                    <a:srgbClr val="000000"/>
                  </a:solidFill>
                  <a:latin typeface="Arial" charset="0"/>
                </a:rPr>
                <a:t>PYMES.</a:t>
              </a:r>
              <a:endParaRPr lang="es-ES"/>
            </a:p>
          </p:txBody>
        </p:sp>
        <p:sp>
          <p:nvSpPr>
            <p:cNvPr id="74788" name="Rectangle 36"/>
            <p:cNvSpPr>
              <a:spLocks noChangeArrowheads="1"/>
            </p:cNvSpPr>
            <p:nvPr/>
          </p:nvSpPr>
          <p:spPr bwMode="auto">
            <a:xfrm>
              <a:off x="3340" y="2439"/>
              <a:ext cx="204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>
                  <a:solidFill>
                    <a:srgbClr val="000000"/>
                  </a:solidFill>
                  <a:latin typeface="Arial" charset="0"/>
                </a:rPr>
                <a:t>18500</a:t>
              </a:r>
              <a:endParaRPr lang="es-ES"/>
            </a:p>
          </p:txBody>
        </p:sp>
        <p:sp>
          <p:nvSpPr>
            <p:cNvPr id="74789" name="Rectangle 37"/>
            <p:cNvSpPr>
              <a:spLocks noChangeArrowheads="1"/>
            </p:cNvSpPr>
            <p:nvPr/>
          </p:nvSpPr>
          <p:spPr bwMode="auto">
            <a:xfrm>
              <a:off x="3340" y="2542"/>
              <a:ext cx="287" cy="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790" name="Rectangle 38"/>
            <p:cNvSpPr>
              <a:spLocks noChangeArrowheads="1"/>
            </p:cNvSpPr>
            <p:nvPr/>
          </p:nvSpPr>
          <p:spPr bwMode="auto">
            <a:xfrm>
              <a:off x="3742" y="2299"/>
              <a:ext cx="112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Arial" charset="0"/>
                </a:rPr>
                <a:t>Altos</a:t>
              </a:r>
              <a:endParaRPr lang="es-ES"/>
            </a:p>
          </p:txBody>
        </p:sp>
        <p:sp>
          <p:nvSpPr>
            <p:cNvPr id="74791" name="Rectangle 39"/>
            <p:cNvSpPr>
              <a:spLocks noChangeArrowheads="1"/>
            </p:cNvSpPr>
            <p:nvPr/>
          </p:nvSpPr>
          <p:spPr bwMode="auto">
            <a:xfrm>
              <a:off x="3991" y="2299"/>
              <a:ext cx="43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Arial" charset="0"/>
                </a:rPr>
                <a:t>E.</a:t>
              </a:r>
              <a:endParaRPr lang="es-ES"/>
            </a:p>
          </p:txBody>
        </p:sp>
        <p:sp>
          <p:nvSpPr>
            <p:cNvPr id="74792" name="Rectangle 40"/>
            <p:cNvSpPr>
              <a:spLocks noChangeArrowheads="1"/>
            </p:cNvSpPr>
            <p:nvPr/>
          </p:nvSpPr>
          <p:spPr bwMode="auto">
            <a:xfrm>
              <a:off x="4140" y="2299"/>
              <a:ext cx="52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Arial" charset="0"/>
                </a:rPr>
                <a:t>en</a:t>
              </a:r>
              <a:endParaRPr lang="es-ES"/>
            </a:p>
          </p:txBody>
        </p:sp>
        <p:sp>
          <p:nvSpPr>
            <p:cNvPr id="74793" name="Rectangle 41"/>
            <p:cNvSpPr>
              <a:spLocks noChangeArrowheads="1"/>
            </p:cNvSpPr>
            <p:nvPr/>
          </p:nvSpPr>
          <p:spPr bwMode="auto">
            <a:xfrm>
              <a:off x="3742" y="2379"/>
              <a:ext cx="231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Arial" charset="0"/>
                </a:rPr>
                <a:t>Guayaquil </a:t>
              </a:r>
              <a:endParaRPr lang="es-ES"/>
            </a:p>
          </p:txBody>
        </p:sp>
        <p:sp>
          <p:nvSpPr>
            <p:cNvPr id="74794" name="Rectangle 42"/>
            <p:cNvSpPr>
              <a:spLocks noChangeArrowheads="1"/>
            </p:cNvSpPr>
            <p:nvPr/>
          </p:nvSpPr>
          <p:spPr bwMode="auto">
            <a:xfrm>
              <a:off x="3742" y="2459"/>
              <a:ext cx="245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Arial" charset="0"/>
                </a:rPr>
                <a:t>(Población)</a:t>
              </a:r>
              <a:endParaRPr lang="es-ES"/>
            </a:p>
          </p:txBody>
        </p:sp>
        <p:sp>
          <p:nvSpPr>
            <p:cNvPr id="74795" name="Rectangle 43"/>
            <p:cNvSpPr>
              <a:spLocks noChangeArrowheads="1"/>
            </p:cNvSpPr>
            <p:nvPr/>
          </p:nvSpPr>
          <p:spPr bwMode="auto">
            <a:xfrm>
              <a:off x="1524" y="1746"/>
              <a:ext cx="10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796" name="Line 44"/>
            <p:cNvSpPr>
              <a:spLocks noChangeShapeType="1"/>
            </p:cNvSpPr>
            <p:nvPr/>
          </p:nvSpPr>
          <p:spPr bwMode="auto">
            <a:xfrm>
              <a:off x="2022" y="1762"/>
              <a:ext cx="1" cy="7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797" name="Rectangle 45"/>
            <p:cNvSpPr>
              <a:spLocks noChangeArrowheads="1"/>
            </p:cNvSpPr>
            <p:nvPr/>
          </p:nvSpPr>
          <p:spPr bwMode="auto">
            <a:xfrm>
              <a:off x="2022" y="1762"/>
              <a:ext cx="5" cy="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798" name="Line 46"/>
            <p:cNvSpPr>
              <a:spLocks noChangeShapeType="1"/>
            </p:cNvSpPr>
            <p:nvPr/>
          </p:nvSpPr>
          <p:spPr bwMode="auto">
            <a:xfrm>
              <a:off x="2545" y="1762"/>
              <a:ext cx="1" cy="7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799" name="Rectangle 47"/>
            <p:cNvSpPr>
              <a:spLocks noChangeArrowheads="1"/>
            </p:cNvSpPr>
            <p:nvPr/>
          </p:nvSpPr>
          <p:spPr bwMode="auto">
            <a:xfrm>
              <a:off x="2545" y="1762"/>
              <a:ext cx="4" cy="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00" name="Line 48"/>
            <p:cNvSpPr>
              <a:spLocks noChangeShapeType="1"/>
            </p:cNvSpPr>
            <p:nvPr/>
          </p:nvSpPr>
          <p:spPr bwMode="auto">
            <a:xfrm>
              <a:off x="2688" y="1762"/>
              <a:ext cx="1" cy="7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01" name="Rectangle 49"/>
            <p:cNvSpPr>
              <a:spLocks noChangeArrowheads="1"/>
            </p:cNvSpPr>
            <p:nvPr/>
          </p:nvSpPr>
          <p:spPr bwMode="auto">
            <a:xfrm>
              <a:off x="2688" y="1762"/>
              <a:ext cx="5" cy="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02" name="Line 50"/>
            <p:cNvSpPr>
              <a:spLocks noChangeShapeType="1"/>
            </p:cNvSpPr>
            <p:nvPr/>
          </p:nvSpPr>
          <p:spPr bwMode="auto">
            <a:xfrm>
              <a:off x="3057" y="1762"/>
              <a:ext cx="1" cy="7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03" name="Rectangle 51"/>
            <p:cNvSpPr>
              <a:spLocks noChangeArrowheads="1"/>
            </p:cNvSpPr>
            <p:nvPr/>
          </p:nvSpPr>
          <p:spPr bwMode="auto">
            <a:xfrm>
              <a:off x="3057" y="1762"/>
              <a:ext cx="5" cy="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04" name="Line 52"/>
            <p:cNvSpPr>
              <a:spLocks noChangeShapeType="1"/>
            </p:cNvSpPr>
            <p:nvPr/>
          </p:nvSpPr>
          <p:spPr bwMode="auto">
            <a:xfrm>
              <a:off x="3235" y="1762"/>
              <a:ext cx="1" cy="7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05" name="Rectangle 53"/>
            <p:cNvSpPr>
              <a:spLocks noChangeArrowheads="1"/>
            </p:cNvSpPr>
            <p:nvPr/>
          </p:nvSpPr>
          <p:spPr bwMode="auto">
            <a:xfrm>
              <a:off x="3235" y="1762"/>
              <a:ext cx="4" cy="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06" name="Line 54"/>
            <p:cNvSpPr>
              <a:spLocks noChangeShapeType="1"/>
            </p:cNvSpPr>
            <p:nvPr/>
          </p:nvSpPr>
          <p:spPr bwMode="auto">
            <a:xfrm>
              <a:off x="3728" y="1762"/>
              <a:ext cx="1" cy="7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07" name="Rectangle 55"/>
            <p:cNvSpPr>
              <a:spLocks noChangeArrowheads="1"/>
            </p:cNvSpPr>
            <p:nvPr/>
          </p:nvSpPr>
          <p:spPr bwMode="auto">
            <a:xfrm>
              <a:off x="3728" y="1762"/>
              <a:ext cx="5" cy="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08" name="Rectangle 56"/>
            <p:cNvSpPr>
              <a:spLocks noChangeArrowheads="1"/>
            </p:cNvSpPr>
            <p:nvPr/>
          </p:nvSpPr>
          <p:spPr bwMode="auto">
            <a:xfrm>
              <a:off x="4217" y="1762"/>
              <a:ext cx="9" cy="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09" name="Rectangle 57"/>
            <p:cNvSpPr>
              <a:spLocks noChangeArrowheads="1"/>
            </p:cNvSpPr>
            <p:nvPr/>
          </p:nvSpPr>
          <p:spPr bwMode="auto">
            <a:xfrm>
              <a:off x="1534" y="1746"/>
              <a:ext cx="2692" cy="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10" name="Line 58"/>
            <p:cNvSpPr>
              <a:spLocks noChangeShapeType="1"/>
            </p:cNvSpPr>
            <p:nvPr/>
          </p:nvSpPr>
          <p:spPr bwMode="auto">
            <a:xfrm>
              <a:off x="1534" y="1929"/>
              <a:ext cx="268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11" name="Rectangle 59"/>
            <p:cNvSpPr>
              <a:spLocks noChangeArrowheads="1"/>
            </p:cNvSpPr>
            <p:nvPr/>
          </p:nvSpPr>
          <p:spPr bwMode="auto">
            <a:xfrm>
              <a:off x="1534" y="1929"/>
              <a:ext cx="2683" cy="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12" name="Line 60"/>
            <p:cNvSpPr>
              <a:spLocks noChangeShapeType="1"/>
            </p:cNvSpPr>
            <p:nvPr/>
          </p:nvSpPr>
          <p:spPr bwMode="auto">
            <a:xfrm>
              <a:off x="1534" y="2108"/>
              <a:ext cx="268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13" name="Rectangle 61"/>
            <p:cNvSpPr>
              <a:spLocks noChangeArrowheads="1"/>
            </p:cNvSpPr>
            <p:nvPr/>
          </p:nvSpPr>
          <p:spPr bwMode="auto">
            <a:xfrm>
              <a:off x="1534" y="2108"/>
              <a:ext cx="2683" cy="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14" name="Line 62"/>
            <p:cNvSpPr>
              <a:spLocks noChangeShapeType="1"/>
            </p:cNvSpPr>
            <p:nvPr/>
          </p:nvSpPr>
          <p:spPr bwMode="auto">
            <a:xfrm>
              <a:off x="1534" y="2287"/>
              <a:ext cx="268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15" name="Rectangle 63"/>
            <p:cNvSpPr>
              <a:spLocks noChangeArrowheads="1"/>
            </p:cNvSpPr>
            <p:nvPr/>
          </p:nvSpPr>
          <p:spPr bwMode="auto">
            <a:xfrm>
              <a:off x="1534" y="2287"/>
              <a:ext cx="2683" cy="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816" name="Rectangle 64"/>
            <p:cNvSpPr>
              <a:spLocks noChangeArrowheads="1"/>
            </p:cNvSpPr>
            <p:nvPr/>
          </p:nvSpPr>
          <p:spPr bwMode="auto">
            <a:xfrm>
              <a:off x="1534" y="2558"/>
              <a:ext cx="2692" cy="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pic>
        <p:nvPicPr>
          <p:cNvPr id="74817" name="Picture 6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3716338"/>
            <a:ext cx="3889375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692275" y="981075"/>
            <a:ext cx="5426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056" bIns="0" anchor="ctr">
            <a:spAutoFit/>
          </a:bodyPr>
          <a:lstStyle/>
          <a:p>
            <a:pPr lvl="4"/>
            <a:r>
              <a:rPr lang="es-ES_tradnl" altLang="zh-CN" sz="2000" b="1">
                <a:ea typeface="宋体" pitchFamily="2" charset="-122"/>
              </a:rPr>
              <a:t>Tasa de descuento (TMAR) </a:t>
            </a:r>
            <a:endParaRPr lang="es-ES_tradnl" altLang="zh-CN" sz="2000">
              <a:ea typeface="宋体" pitchFamily="2" charset="-122"/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132138" y="1643063"/>
            <a:ext cx="469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s-EC" sz="1800"/>
              <a:t>CAPM = Rf + β ( Rm – Rf ) + Prima Riesgo País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2771775" y="2363788"/>
            <a:ext cx="5294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s-EC" sz="1800"/>
              <a:t>CAPM  =  4,74 %  +  0,5 x ( 8,64%  -  4,74% )  +  7,5%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4211638" y="3011488"/>
            <a:ext cx="2625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s-EC" sz="1800"/>
              <a:t>TMAR= CAPM= 14,19 %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title"/>
          </p:nvPr>
        </p:nvSpPr>
        <p:spPr>
          <a:xfrm>
            <a:off x="1439863" y="333375"/>
            <a:ext cx="7704137" cy="476250"/>
          </a:xfrm>
        </p:spPr>
        <p:txBody>
          <a:bodyPr/>
          <a:lstStyle/>
          <a:p>
            <a:r>
              <a:rPr lang="es-ES_tradnl" altLang="zh-CN" sz="2400" b="1">
                <a:solidFill>
                  <a:schemeClr val="tx1"/>
                </a:solidFill>
                <a:ea typeface="宋体" pitchFamily="2" charset="-122"/>
              </a:rPr>
              <a:t>Evaluación Económica y Financiera</a:t>
            </a:r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76808" name="Object 8"/>
          <p:cNvGraphicFramePr>
            <a:graphicFrameLocks noChangeAspect="1"/>
          </p:cNvGraphicFramePr>
          <p:nvPr>
            <p:ph idx="1"/>
          </p:nvPr>
        </p:nvGraphicFramePr>
        <p:xfrm>
          <a:off x="2555875" y="4654550"/>
          <a:ext cx="5322888" cy="1636713"/>
        </p:xfrm>
        <a:graphic>
          <a:graphicData uri="http://schemas.openxmlformats.org/presentationml/2006/ole">
            <p:oleObj spid="_x0000_s76808" name="Documento" r:id="rId5" imgW="5424059" imgH="1668907" progId="Word.Document.8">
              <p:embed/>
            </p:oleObj>
          </a:graphicData>
        </a:graphic>
      </p:graphicFrame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0" y="3789363"/>
            <a:ext cx="84661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056" bIns="0" anchor="ctr">
            <a:spAutoFit/>
          </a:bodyPr>
          <a:lstStyle/>
          <a:p>
            <a:pPr lvl="4"/>
            <a:r>
              <a:rPr lang="es-ES_tradnl" altLang="zh-CN" sz="2000" b="1">
                <a:ea typeface="宋体" pitchFamily="2" charset="-122"/>
              </a:rPr>
              <a:t>Variables consideradas para la sensibilidad del proyecto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6400800" cy="990600"/>
          </a:xfrm>
        </p:spPr>
        <p:txBody>
          <a:bodyPr/>
          <a:lstStyle/>
          <a:p>
            <a:r>
              <a:rPr lang="es-ES_tradnl" altLang="zh-CN" sz="3200" b="1">
                <a:ea typeface="宋体" pitchFamily="2" charset="-122"/>
              </a:rPr>
              <a:t>Análisis de Sensibilidad</a:t>
            </a:r>
            <a:endParaRPr lang="es-ES_tradnl" sz="3200"/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4221163"/>
            <a:ext cx="5473700" cy="239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8853" name="Group 5"/>
          <p:cNvGrpSpPr>
            <a:grpSpLocks noChangeAspect="1"/>
          </p:cNvGrpSpPr>
          <p:nvPr/>
        </p:nvGrpSpPr>
        <p:grpSpPr bwMode="auto">
          <a:xfrm>
            <a:off x="2114550" y="1044575"/>
            <a:ext cx="6275388" cy="2959100"/>
            <a:chOff x="1332" y="658"/>
            <a:chExt cx="3953" cy="1864"/>
          </a:xfrm>
        </p:grpSpPr>
        <p:sp>
          <p:nvSpPr>
            <p:cNvPr id="78854" name="AutoShape 6"/>
            <p:cNvSpPr>
              <a:spLocks noChangeAspect="1" noChangeArrowheads="1" noTextEdit="1"/>
            </p:cNvSpPr>
            <p:nvPr/>
          </p:nvSpPr>
          <p:spPr bwMode="auto">
            <a:xfrm>
              <a:off x="1338" y="663"/>
              <a:ext cx="3947" cy="1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55" name="Rectangle 7"/>
            <p:cNvSpPr>
              <a:spLocks noChangeArrowheads="1"/>
            </p:cNvSpPr>
            <p:nvPr/>
          </p:nvSpPr>
          <p:spPr bwMode="auto">
            <a:xfrm>
              <a:off x="1338" y="668"/>
              <a:ext cx="3941" cy="139"/>
            </a:xfrm>
            <a:prstGeom prst="rect">
              <a:avLst/>
            </a:prstGeom>
            <a:solidFill>
              <a:srgbClr val="FFFFFF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56" name="Rectangle 8"/>
            <p:cNvSpPr>
              <a:spLocks noChangeArrowheads="1"/>
            </p:cNvSpPr>
            <p:nvPr/>
          </p:nvSpPr>
          <p:spPr bwMode="auto">
            <a:xfrm>
              <a:off x="1338" y="802"/>
              <a:ext cx="2852" cy="1061"/>
            </a:xfrm>
            <a:prstGeom prst="rect">
              <a:avLst/>
            </a:prstGeom>
            <a:solidFill>
              <a:srgbClr val="FFFFFF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57" name="Rectangle 9"/>
            <p:cNvSpPr>
              <a:spLocks noChangeArrowheads="1"/>
            </p:cNvSpPr>
            <p:nvPr/>
          </p:nvSpPr>
          <p:spPr bwMode="auto">
            <a:xfrm>
              <a:off x="4184" y="802"/>
              <a:ext cx="569" cy="1061"/>
            </a:xfrm>
            <a:prstGeom prst="rect">
              <a:avLst/>
            </a:prstGeom>
            <a:solidFill>
              <a:srgbClr val="FFFF99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58" name="Rectangle 10"/>
            <p:cNvSpPr>
              <a:spLocks noChangeArrowheads="1"/>
            </p:cNvSpPr>
            <p:nvPr/>
          </p:nvSpPr>
          <p:spPr bwMode="auto">
            <a:xfrm>
              <a:off x="4747" y="802"/>
              <a:ext cx="532" cy="1061"/>
            </a:xfrm>
            <a:prstGeom prst="rect">
              <a:avLst/>
            </a:prstGeom>
            <a:solidFill>
              <a:srgbClr val="FFFFFF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59" name="Rectangle 11"/>
            <p:cNvSpPr>
              <a:spLocks noChangeArrowheads="1"/>
            </p:cNvSpPr>
            <p:nvPr/>
          </p:nvSpPr>
          <p:spPr bwMode="auto">
            <a:xfrm>
              <a:off x="1338" y="1858"/>
              <a:ext cx="3941" cy="139"/>
            </a:xfrm>
            <a:prstGeom prst="rect">
              <a:avLst/>
            </a:prstGeom>
            <a:solidFill>
              <a:srgbClr val="FFFFFF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60" name="Rectangle 12"/>
            <p:cNvSpPr>
              <a:spLocks noChangeArrowheads="1"/>
            </p:cNvSpPr>
            <p:nvPr/>
          </p:nvSpPr>
          <p:spPr bwMode="auto">
            <a:xfrm>
              <a:off x="1338" y="1992"/>
              <a:ext cx="1943" cy="133"/>
            </a:xfrm>
            <a:prstGeom prst="rect">
              <a:avLst/>
            </a:prstGeom>
            <a:solidFill>
              <a:srgbClr val="FFFFFF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61" name="Rectangle 13"/>
            <p:cNvSpPr>
              <a:spLocks noChangeArrowheads="1"/>
            </p:cNvSpPr>
            <p:nvPr/>
          </p:nvSpPr>
          <p:spPr bwMode="auto">
            <a:xfrm>
              <a:off x="3274" y="1992"/>
              <a:ext cx="545" cy="133"/>
            </a:xfrm>
            <a:prstGeom prst="rect">
              <a:avLst/>
            </a:prstGeom>
            <a:solidFill>
              <a:srgbClr val="FFFF99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62" name="Rectangle 14"/>
            <p:cNvSpPr>
              <a:spLocks noChangeArrowheads="1"/>
            </p:cNvSpPr>
            <p:nvPr/>
          </p:nvSpPr>
          <p:spPr bwMode="auto">
            <a:xfrm>
              <a:off x="3813" y="1992"/>
              <a:ext cx="1466" cy="133"/>
            </a:xfrm>
            <a:prstGeom prst="rect">
              <a:avLst/>
            </a:prstGeom>
            <a:solidFill>
              <a:srgbClr val="FFFFFF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63" name="Rectangle 15"/>
            <p:cNvSpPr>
              <a:spLocks noChangeArrowheads="1"/>
            </p:cNvSpPr>
            <p:nvPr/>
          </p:nvSpPr>
          <p:spPr bwMode="auto">
            <a:xfrm>
              <a:off x="1338" y="2120"/>
              <a:ext cx="3941" cy="134"/>
            </a:xfrm>
            <a:prstGeom prst="rect">
              <a:avLst/>
            </a:prstGeom>
            <a:solidFill>
              <a:srgbClr val="FFFFFF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64" name="Rectangle 16"/>
            <p:cNvSpPr>
              <a:spLocks noChangeArrowheads="1"/>
            </p:cNvSpPr>
            <p:nvPr/>
          </p:nvSpPr>
          <p:spPr bwMode="auto">
            <a:xfrm>
              <a:off x="1338" y="2249"/>
              <a:ext cx="1943" cy="134"/>
            </a:xfrm>
            <a:prstGeom prst="rect">
              <a:avLst/>
            </a:prstGeom>
            <a:solidFill>
              <a:srgbClr val="FFFFFF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65" name="Rectangle 17"/>
            <p:cNvSpPr>
              <a:spLocks noChangeArrowheads="1"/>
            </p:cNvSpPr>
            <p:nvPr/>
          </p:nvSpPr>
          <p:spPr bwMode="auto">
            <a:xfrm>
              <a:off x="3274" y="2249"/>
              <a:ext cx="545" cy="134"/>
            </a:xfrm>
            <a:prstGeom prst="rect">
              <a:avLst/>
            </a:prstGeom>
            <a:solidFill>
              <a:srgbClr val="FFFF99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66" name="Rectangle 18"/>
            <p:cNvSpPr>
              <a:spLocks noChangeArrowheads="1"/>
            </p:cNvSpPr>
            <p:nvPr/>
          </p:nvSpPr>
          <p:spPr bwMode="auto">
            <a:xfrm>
              <a:off x="3813" y="2249"/>
              <a:ext cx="1466" cy="134"/>
            </a:xfrm>
            <a:prstGeom prst="rect">
              <a:avLst/>
            </a:prstGeom>
            <a:solidFill>
              <a:srgbClr val="FFFFFF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67" name="Rectangle 19"/>
            <p:cNvSpPr>
              <a:spLocks noChangeArrowheads="1"/>
            </p:cNvSpPr>
            <p:nvPr/>
          </p:nvSpPr>
          <p:spPr bwMode="auto">
            <a:xfrm>
              <a:off x="1338" y="2378"/>
              <a:ext cx="3941" cy="139"/>
            </a:xfrm>
            <a:prstGeom prst="rect">
              <a:avLst/>
            </a:prstGeom>
            <a:solidFill>
              <a:srgbClr val="FFFFFF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868" name="Rectangle 20"/>
            <p:cNvSpPr>
              <a:spLocks noChangeArrowheads="1"/>
            </p:cNvSpPr>
            <p:nvPr/>
          </p:nvSpPr>
          <p:spPr bwMode="auto">
            <a:xfrm>
              <a:off x="1876" y="895"/>
              <a:ext cx="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´- </a:t>
              </a:r>
              <a:endParaRPr lang="es-ES"/>
            </a:p>
          </p:txBody>
        </p:sp>
        <p:sp>
          <p:nvSpPr>
            <p:cNvPr id="78869" name="Rectangle 21"/>
            <p:cNvSpPr>
              <a:spLocks noChangeArrowheads="1"/>
            </p:cNvSpPr>
            <p:nvPr/>
          </p:nvSpPr>
          <p:spPr bwMode="auto">
            <a:xfrm>
              <a:off x="1697" y="998"/>
              <a:ext cx="38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INVERSIO</a:t>
              </a:r>
              <a:endParaRPr lang="es-ES"/>
            </a:p>
          </p:txBody>
        </p:sp>
        <p:sp>
          <p:nvSpPr>
            <p:cNvPr id="78870" name="Rectangle 22"/>
            <p:cNvSpPr>
              <a:spLocks noChangeArrowheads="1"/>
            </p:cNvSpPr>
            <p:nvPr/>
          </p:nvSpPr>
          <p:spPr bwMode="auto">
            <a:xfrm>
              <a:off x="1870" y="110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s-ES"/>
            </a:p>
          </p:txBody>
        </p:sp>
        <p:sp>
          <p:nvSpPr>
            <p:cNvPr id="78871" name="Rectangle 23"/>
            <p:cNvSpPr>
              <a:spLocks noChangeArrowheads="1"/>
            </p:cNvSpPr>
            <p:nvPr/>
          </p:nvSpPr>
          <p:spPr bwMode="auto">
            <a:xfrm>
              <a:off x="2210" y="1101"/>
              <a:ext cx="27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´+ EBIT</a:t>
              </a:r>
              <a:endParaRPr lang="es-ES"/>
            </a:p>
          </p:txBody>
        </p:sp>
        <p:sp>
          <p:nvSpPr>
            <p:cNvPr id="78872" name="Rectangle 24"/>
            <p:cNvSpPr>
              <a:spLocks noChangeArrowheads="1"/>
            </p:cNvSpPr>
            <p:nvPr/>
          </p:nvSpPr>
          <p:spPr bwMode="auto">
            <a:xfrm>
              <a:off x="2650" y="998"/>
              <a:ext cx="56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´- IMPUESTOS </a:t>
              </a:r>
              <a:endParaRPr lang="es-ES"/>
            </a:p>
          </p:txBody>
        </p:sp>
        <p:sp>
          <p:nvSpPr>
            <p:cNvPr id="78873" name="Rectangle 25"/>
            <p:cNvSpPr>
              <a:spLocks noChangeArrowheads="1"/>
            </p:cNvSpPr>
            <p:nvPr/>
          </p:nvSpPr>
          <p:spPr bwMode="auto">
            <a:xfrm>
              <a:off x="2854" y="1101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25%</a:t>
              </a:r>
              <a:endParaRPr lang="es-ES"/>
            </a:p>
          </p:txBody>
        </p:sp>
        <p:sp>
          <p:nvSpPr>
            <p:cNvPr id="78874" name="Rectangle 26"/>
            <p:cNvSpPr>
              <a:spLocks noChangeArrowheads="1"/>
            </p:cNvSpPr>
            <p:nvPr/>
          </p:nvSpPr>
          <p:spPr bwMode="auto">
            <a:xfrm>
              <a:off x="3503" y="895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´+ </a:t>
              </a:r>
              <a:endParaRPr lang="es-ES"/>
            </a:p>
          </p:txBody>
        </p:sp>
        <p:sp>
          <p:nvSpPr>
            <p:cNvPr id="78875" name="Rectangle 27"/>
            <p:cNvSpPr>
              <a:spLocks noChangeArrowheads="1"/>
            </p:cNvSpPr>
            <p:nvPr/>
          </p:nvSpPr>
          <p:spPr bwMode="auto">
            <a:xfrm>
              <a:off x="3318" y="998"/>
              <a:ext cx="41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DEPRECIA</a:t>
              </a:r>
              <a:endParaRPr lang="es-ES"/>
            </a:p>
          </p:txBody>
        </p:sp>
        <p:sp>
          <p:nvSpPr>
            <p:cNvPr id="78876" name="Rectangle 28"/>
            <p:cNvSpPr>
              <a:spLocks noChangeArrowheads="1"/>
            </p:cNvSpPr>
            <p:nvPr/>
          </p:nvSpPr>
          <p:spPr bwMode="auto">
            <a:xfrm>
              <a:off x="3435" y="1101"/>
              <a:ext cx="20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CION</a:t>
              </a:r>
              <a:endParaRPr lang="es-ES"/>
            </a:p>
          </p:txBody>
        </p:sp>
        <p:sp>
          <p:nvSpPr>
            <p:cNvPr id="78877" name="Rectangle 29"/>
            <p:cNvSpPr>
              <a:spLocks noChangeArrowheads="1"/>
            </p:cNvSpPr>
            <p:nvPr/>
          </p:nvSpPr>
          <p:spPr bwMode="auto">
            <a:xfrm>
              <a:off x="3955" y="79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´+ </a:t>
              </a:r>
              <a:endParaRPr lang="es-ES"/>
            </a:p>
          </p:txBody>
        </p:sp>
        <p:sp>
          <p:nvSpPr>
            <p:cNvPr id="78878" name="Rectangle 30"/>
            <p:cNvSpPr>
              <a:spLocks noChangeArrowheads="1"/>
            </p:cNvSpPr>
            <p:nvPr/>
          </p:nvSpPr>
          <p:spPr bwMode="auto">
            <a:xfrm>
              <a:off x="3850" y="895"/>
              <a:ext cx="30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VALOR </a:t>
              </a:r>
              <a:endParaRPr lang="es-ES"/>
            </a:p>
          </p:txBody>
        </p:sp>
        <p:sp>
          <p:nvSpPr>
            <p:cNvPr id="78879" name="Rectangle 31"/>
            <p:cNvSpPr>
              <a:spLocks noChangeArrowheads="1"/>
            </p:cNvSpPr>
            <p:nvPr/>
          </p:nvSpPr>
          <p:spPr bwMode="auto">
            <a:xfrm>
              <a:off x="3831" y="998"/>
              <a:ext cx="30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RESIDU</a:t>
              </a:r>
              <a:endParaRPr lang="es-ES"/>
            </a:p>
          </p:txBody>
        </p:sp>
        <p:sp>
          <p:nvSpPr>
            <p:cNvPr id="78880" name="Rectangle 32"/>
            <p:cNvSpPr>
              <a:spLocks noChangeArrowheads="1"/>
            </p:cNvSpPr>
            <p:nvPr/>
          </p:nvSpPr>
          <p:spPr bwMode="auto">
            <a:xfrm>
              <a:off x="3936" y="1101"/>
              <a:ext cx="10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AL</a:t>
              </a:r>
              <a:endParaRPr lang="es-ES"/>
            </a:p>
          </p:txBody>
        </p:sp>
        <p:sp>
          <p:nvSpPr>
            <p:cNvPr id="78881" name="Rectangle 33"/>
            <p:cNvSpPr>
              <a:spLocks noChangeArrowheads="1"/>
            </p:cNvSpPr>
            <p:nvPr/>
          </p:nvSpPr>
          <p:spPr bwMode="auto">
            <a:xfrm>
              <a:off x="4332" y="895"/>
              <a:ext cx="28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FLUJO </a:t>
              </a:r>
              <a:endParaRPr lang="es-ES"/>
            </a:p>
          </p:txBody>
        </p:sp>
        <p:sp>
          <p:nvSpPr>
            <p:cNvPr id="78882" name="Rectangle 34"/>
            <p:cNvSpPr>
              <a:spLocks noChangeArrowheads="1"/>
            </p:cNvSpPr>
            <p:nvPr/>
          </p:nvSpPr>
          <p:spPr bwMode="auto">
            <a:xfrm>
              <a:off x="4264" y="998"/>
              <a:ext cx="39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LIBRE DE </a:t>
              </a:r>
              <a:endParaRPr lang="es-ES"/>
            </a:p>
          </p:txBody>
        </p:sp>
        <p:sp>
          <p:nvSpPr>
            <p:cNvPr id="78883" name="Rectangle 35"/>
            <p:cNvSpPr>
              <a:spLocks noChangeArrowheads="1"/>
            </p:cNvSpPr>
            <p:nvPr/>
          </p:nvSpPr>
          <p:spPr bwMode="auto">
            <a:xfrm>
              <a:off x="4351" y="1101"/>
              <a:ext cx="2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CAJA</a:t>
              </a:r>
              <a:endParaRPr lang="es-ES"/>
            </a:p>
          </p:txBody>
        </p:sp>
        <p:sp>
          <p:nvSpPr>
            <p:cNvPr id="78884" name="Rectangle 36"/>
            <p:cNvSpPr>
              <a:spLocks noChangeArrowheads="1"/>
            </p:cNvSpPr>
            <p:nvPr/>
          </p:nvSpPr>
          <p:spPr bwMode="auto">
            <a:xfrm>
              <a:off x="4772" y="998"/>
              <a:ext cx="45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Acumulacio</a:t>
              </a:r>
              <a:endParaRPr lang="es-ES"/>
            </a:p>
          </p:txBody>
        </p:sp>
        <p:sp>
          <p:nvSpPr>
            <p:cNvPr id="78885" name="Rectangle 37"/>
            <p:cNvSpPr>
              <a:spLocks noChangeArrowheads="1"/>
            </p:cNvSpPr>
            <p:nvPr/>
          </p:nvSpPr>
          <p:spPr bwMode="auto">
            <a:xfrm>
              <a:off x="4802" y="1101"/>
              <a:ext cx="39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n de flujos</a:t>
              </a:r>
              <a:endParaRPr lang="es-ES"/>
            </a:p>
          </p:txBody>
        </p:sp>
        <p:sp>
          <p:nvSpPr>
            <p:cNvPr id="78886" name="Rectangle 38"/>
            <p:cNvSpPr>
              <a:spLocks noChangeArrowheads="1"/>
            </p:cNvSpPr>
            <p:nvPr/>
          </p:nvSpPr>
          <p:spPr bwMode="auto">
            <a:xfrm>
              <a:off x="1363" y="1214"/>
              <a:ext cx="31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AÑO 0</a:t>
              </a:r>
              <a:endParaRPr lang="es-ES"/>
            </a:p>
          </p:txBody>
        </p:sp>
        <p:sp>
          <p:nvSpPr>
            <p:cNvPr id="78887" name="Rectangle 39"/>
            <p:cNvSpPr>
              <a:spLocks noChangeArrowheads="1"/>
            </p:cNvSpPr>
            <p:nvPr/>
          </p:nvSpPr>
          <p:spPr bwMode="auto">
            <a:xfrm>
              <a:off x="1975" y="1214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64</a:t>
              </a:r>
              <a:endParaRPr lang="es-ES"/>
            </a:p>
          </p:txBody>
        </p:sp>
        <p:sp>
          <p:nvSpPr>
            <p:cNvPr id="78888" name="Rectangle 40"/>
            <p:cNvSpPr>
              <a:spLocks noChangeArrowheads="1"/>
            </p:cNvSpPr>
            <p:nvPr/>
          </p:nvSpPr>
          <p:spPr bwMode="auto">
            <a:xfrm>
              <a:off x="4561" y="1214"/>
              <a:ext cx="15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-64</a:t>
              </a:r>
              <a:endParaRPr lang="es-ES"/>
            </a:p>
          </p:txBody>
        </p:sp>
        <p:sp>
          <p:nvSpPr>
            <p:cNvPr id="78889" name="Rectangle 41"/>
            <p:cNvSpPr>
              <a:spLocks noChangeArrowheads="1"/>
            </p:cNvSpPr>
            <p:nvPr/>
          </p:nvSpPr>
          <p:spPr bwMode="auto">
            <a:xfrm>
              <a:off x="1474" y="1343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s-ES"/>
            </a:p>
          </p:txBody>
        </p:sp>
        <p:sp>
          <p:nvSpPr>
            <p:cNvPr id="78890" name="Rectangle 42"/>
            <p:cNvSpPr>
              <a:spLocks noChangeArrowheads="1"/>
            </p:cNvSpPr>
            <p:nvPr/>
          </p:nvSpPr>
          <p:spPr bwMode="auto">
            <a:xfrm>
              <a:off x="1975" y="1343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46</a:t>
              </a:r>
              <a:endParaRPr lang="es-ES"/>
            </a:p>
          </p:txBody>
        </p:sp>
        <p:sp>
          <p:nvSpPr>
            <p:cNvPr id="78891" name="Rectangle 43"/>
            <p:cNvSpPr>
              <a:spLocks noChangeArrowheads="1"/>
            </p:cNvSpPr>
            <p:nvPr/>
          </p:nvSpPr>
          <p:spPr bwMode="auto">
            <a:xfrm>
              <a:off x="2396" y="1343"/>
              <a:ext cx="17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102</a:t>
              </a:r>
              <a:endParaRPr lang="es-ES"/>
            </a:p>
          </p:txBody>
        </p:sp>
        <p:sp>
          <p:nvSpPr>
            <p:cNvPr id="78892" name="Rectangle 44"/>
            <p:cNvSpPr>
              <a:spLocks noChangeArrowheads="1"/>
            </p:cNvSpPr>
            <p:nvPr/>
          </p:nvSpPr>
          <p:spPr bwMode="auto">
            <a:xfrm>
              <a:off x="3126" y="1343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26</a:t>
              </a:r>
              <a:endParaRPr lang="es-ES"/>
            </a:p>
          </p:txBody>
        </p:sp>
        <p:sp>
          <p:nvSpPr>
            <p:cNvPr id="78893" name="Rectangle 45"/>
            <p:cNvSpPr>
              <a:spLocks noChangeArrowheads="1"/>
            </p:cNvSpPr>
            <p:nvPr/>
          </p:nvSpPr>
          <p:spPr bwMode="auto">
            <a:xfrm>
              <a:off x="3720" y="1343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s-ES"/>
            </a:p>
          </p:txBody>
        </p:sp>
        <p:sp>
          <p:nvSpPr>
            <p:cNvPr id="78894" name="Rectangle 46"/>
            <p:cNvSpPr>
              <a:spLocks noChangeArrowheads="1"/>
            </p:cNvSpPr>
            <p:nvPr/>
          </p:nvSpPr>
          <p:spPr bwMode="auto">
            <a:xfrm>
              <a:off x="4598" y="1343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36</a:t>
              </a:r>
              <a:endParaRPr lang="es-ES"/>
            </a:p>
          </p:txBody>
        </p:sp>
        <p:sp>
          <p:nvSpPr>
            <p:cNvPr id="78895" name="Rectangle 47"/>
            <p:cNvSpPr>
              <a:spLocks noChangeArrowheads="1"/>
            </p:cNvSpPr>
            <p:nvPr/>
          </p:nvSpPr>
          <p:spPr bwMode="auto">
            <a:xfrm>
              <a:off x="5087" y="1343"/>
              <a:ext cx="15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-28</a:t>
              </a:r>
              <a:endParaRPr lang="es-ES"/>
            </a:p>
          </p:txBody>
        </p:sp>
        <p:sp>
          <p:nvSpPr>
            <p:cNvPr id="78896" name="Rectangle 48"/>
            <p:cNvSpPr>
              <a:spLocks noChangeArrowheads="1"/>
            </p:cNvSpPr>
            <p:nvPr/>
          </p:nvSpPr>
          <p:spPr bwMode="auto">
            <a:xfrm>
              <a:off x="1474" y="1471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s-ES"/>
            </a:p>
          </p:txBody>
        </p:sp>
        <p:sp>
          <p:nvSpPr>
            <p:cNvPr id="78897" name="Rectangle 49"/>
            <p:cNvSpPr>
              <a:spLocks noChangeArrowheads="1"/>
            </p:cNvSpPr>
            <p:nvPr/>
          </p:nvSpPr>
          <p:spPr bwMode="auto">
            <a:xfrm>
              <a:off x="2452" y="1471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38</a:t>
              </a:r>
              <a:endParaRPr lang="es-ES"/>
            </a:p>
          </p:txBody>
        </p:sp>
        <p:sp>
          <p:nvSpPr>
            <p:cNvPr id="78898" name="Rectangle 50"/>
            <p:cNvSpPr>
              <a:spLocks noChangeArrowheads="1"/>
            </p:cNvSpPr>
            <p:nvPr/>
          </p:nvSpPr>
          <p:spPr bwMode="auto">
            <a:xfrm>
              <a:off x="3126" y="1471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s-ES"/>
            </a:p>
          </p:txBody>
        </p:sp>
        <p:sp>
          <p:nvSpPr>
            <p:cNvPr id="78899" name="Rectangle 51"/>
            <p:cNvSpPr>
              <a:spLocks noChangeArrowheads="1"/>
            </p:cNvSpPr>
            <p:nvPr/>
          </p:nvSpPr>
          <p:spPr bwMode="auto">
            <a:xfrm>
              <a:off x="3720" y="1471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s-ES"/>
            </a:p>
          </p:txBody>
        </p:sp>
        <p:sp>
          <p:nvSpPr>
            <p:cNvPr id="78900" name="Rectangle 52"/>
            <p:cNvSpPr>
              <a:spLocks noChangeArrowheads="1"/>
            </p:cNvSpPr>
            <p:nvPr/>
          </p:nvSpPr>
          <p:spPr bwMode="auto">
            <a:xfrm>
              <a:off x="4598" y="1471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38</a:t>
              </a:r>
              <a:endParaRPr lang="es-ES"/>
            </a:p>
          </p:txBody>
        </p:sp>
        <p:sp>
          <p:nvSpPr>
            <p:cNvPr id="78901" name="Rectangle 53"/>
            <p:cNvSpPr>
              <a:spLocks noChangeArrowheads="1"/>
            </p:cNvSpPr>
            <p:nvPr/>
          </p:nvSpPr>
          <p:spPr bwMode="auto">
            <a:xfrm>
              <a:off x="5180" y="1471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s-ES"/>
            </a:p>
          </p:txBody>
        </p:sp>
        <p:sp>
          <p:nvSpPr>
            <p:cNvPr id="78902" name="Rectangle 54"/>
            <p:cNvSpPr>
              <a:spLocks noChangeArrowheads="1"/>
            </p:cNvSpPr>
            <p:nvPr/>
          </p:nvSpPr>
          <p:spPr bwMode="auto">
            <a:xfrm>
              <a:off x="1474" y="1600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s-ES"/>
            </a:p>
          </p:txBody>
        </p:sp>
        <p:sp>
          <p:nvSpPr>
            <p:cNvPr id="78903" name="Rectangle 55"/>
            <p:cNvSpPr>
              <a:spLocks noChangeArrowheads="1"/>
            </p:cNvSpPr>
            <p:nvPr/>
          </p:nvSpPr>
          <p:spPr bwMode="auto">
            <a:xfrm>
              <a:off x="2452" y="1600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s-ES"/>
            </a:p>
          </p:txBody>
        </p:sp>
        <p:sp>
          <p:nvSpPr>
            <p:cNvPr id="78904" name="Rectangle 56"/>
            <p:cNvSpPr>
              <a:spLocks noChangeArrowheads="1"/>
            </p:cNvSpPr>
            <p:nvPr/>
          </p:nvSpPr>
          <p:spPr bwMode="auto">
            <a:xfrm>
              <a:off x="3126" y="1600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17</a:t>
              </a:r>
              <a:endParaRPr lang="es-ES"/>
            </a:p>
          </p:txBody>
        </p:sp>
        <p:sp>
          <p:nvSpPr>
            <p:cNvPr id="78905" name="Rectangle 57"/>
            <p:cNvSpPr>
              <a:spLocks noChangeArrowheads="1"/>
            </p:cNvSpPr>
            <p:nvPr/>
          </p:nvSpPr>
          <p:spPr bwMode="auto">
            <a:xfrm>
              <a:off x="3720" y="1600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s-ES"/>
            </a:p>
          </p:txBody>
        </p:sp>
        <p:sp>
          <p:nvSpPr>
            <p:cNvPr id="78906" name="Rectangle 58"/>
            <p:cNvSpPr>
              <a:spLocks noChangeArrowheads="1"/>
            </p:cNvSpPr>
            <p:nvPr/>
          </p:nvSpPr>
          <p:spPr bwMode="auto">
            <a:xfrm>
              <a:off x="4598" y="1600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58</a:t>
              </a:r>
              <a:endParaRPr lang="es-ES"/>
            </a:p>
          </p:txBody>
        </p:sp>
        <p:sp>
          <p:nvSpPr>
            <p:cNvPr id="78907" name="Rectangle 59"/>
            <p:cNvSpPr>
              <a:spLocks noChangeArrowheads="1"/>
            </p:cNvSpPr>
            <p:nvPr/>
          </p:nvSpPr>
          <p:spPr bwMode="auto">
            <a:xfrm>
              <a:off x="5124" y="1600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67</a:t>
              </a:r>
              <a:endParaRPr lang="es-ES"/>
            </a:p>
          </p:txBody>
        </p:sp>
        <p:sp>
          <p:nvSpPr>
            <p:cNvPr id="78908" name="Rectangle 60"/>
            <p:cNvSpPr>
              <a:spLocks noChangeArrowheads="1"/>
            </p:cNvSpPr>
            <p:nvPr/>
          </p:nvSpPr>
          <p:spPr bwMode="auto">
            <a:xfrm>
              <a:off x="1474" y="1724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s-ES"/>
            </a:p>
          </p:txBody>
        </p:sp>
        <p:sp>
          <p:nvSpPr>
            <p:cNvPr id="78909" name="Rectangle 61"/>
            <p:cNvSpPr>
              <a:spLocks noChangeArrowheads="1"/>
            </p:cNvSpPr>
            <p:nvPr/>
          </p:nvSpPr>
          <p:spPr bwMode="auto">
            <a:xfrm>
              <a:off x="2396" y="1724"/>
              <a:ext cx="17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101</a:t>
              </a:r>
              <a:endParaRPr lang="es-ES"/>
            </a:p>
          </p:txBody>
        </p:sp>
        <p:sp>
          <p:nvSpPr>
            <p:cNvPr id="78910" name="Rectangle 62"/>
            <p:cNvSpPr>
              <a:spLocks noChangeArrowheads="1"/>
            </p:cNvSpPr>
            <p:nvPr/>
          </p:nvSpPr>
          <p:spPr bwMode="auto">
            <a:xfrm>
              <a:off x="3126" y="1724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25</a:t>
              </a:r>
              <a:endParaRPr lang="es-ES"/>
            </a:p>
          </p:txBody>
        </p:sp>
        <p:sp>
          <p:nvSpPr>
            <p:cNvPr id="78911" name="Rectangle 63"/>
            <p:cNvSpPr>
              <a:spLocks noChangeArrowheads="1"/>
            </p:cNvSpPr>
            <p:nvPr/>
          </p:nvSpPr>
          <p:spPr bwMode="auto">
            <a:xfrm>
              <a:off x="3720" y="1724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s-ES"/>
            </a:p>
          </p:txBody>
        </p:sp>
        <p:sp>
          <p:nvSpPr>
            <p:cNvPr id="78912" name="Rectangle 64"/>
            <p:cNvSpPr>
              <a:spLocks noChangeArrowheads="1"/>
            </p:cNvSpPr>
            <p:nvPr/>
          </p:nvSpPr>
          <p:spPr bwMode="auto">
            <a:xfrm>
              <a:off x="4035" y="1724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23</a:t>
              </a:r>
              <a:endParaRPr lang="es-ES"/>
            </a:p>
          </p:txBody>
        </p:sp>
        <p:sp>
          <p:nvSpPr>
            <p:cNvPr id="78913" name="Rectangle 65"/>
            <p:cNvSpPr>
              <a:spLocks noChangeArrowheads="1"/>
            </p:cNvSpPr>
            <p:nvPr/>
          </p:nvSpPr>
          <p:spPr bwMode="auto">
            <a:xfrm>
              <a:off x="4543" y="1724"/>
              <a:ext cx="17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103</a:t>
              </a:r>
              <a:endParaRPr lang="es-ES"/>
            </a:p>
          </p:txBody>
        </p:sp>
        <p:sp>
          <p:nvSpPr>
            <p:cNvPr id="78914" name="Rectangle 66"/>
            <p:cNvSpPr>
              <a:spLocks noChangeArrowheads="1"/>
            </p:cNvSpPr>
            <p:nvPr/>
          </p:nvSpPr>
          <p:spPr bwMode="auto">
            <a:xfrm>
              <a:off x="5068" y="1724"/>
              <a:ext cx="17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171</a:t>
              </a:r>
              <a:endParaRPr lang="es-ES"/>
            </a:p>
          </p:txBody>
        </p:sp>
        <p:sp>
          <p:nvSpPr>
            <p:cNvPr id="78915" name="Rectangle 67"/>
            <p:cNvSpPr>
              <a:spLocks noChangeArrowheads="1"/>
            </p:cNvSpPr>
            <p:nvPr/>
          </p:nvSpPr>
          <p:spPr bwMode="auto">
            <a:xfrm>
              <a:off x="2625" y="1997"/>
              <a:ext cx="16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b="1" i="1">
                  <a:solidFill>
                    <a:srgbClr val="000000"/>
                  </a:solidFill>
                  <a:latin typeface="Arial" charset="0"/>
                </a:rPr>
                <a:t>TIR</a:t>
              </a:r>
              <a:endParaRPr lang="es-ES"/>
            </a:p>
          </p:txBody>
        </p:sp>
        <p:sp>
          <p:nvSpPr>
            <p:cNvPr id="78916" name="Rectangle 68"/>
            <p:cNvSpPr>
              <a:spLocks noChangeArrowheads="1"/>
            </p:cNvSpPr>
            <p:nvPr/>
          </p:nvSpPr>
          <p:spPr bwMode="auto">
            <a:xfrm>
              <a:off x="3571" y="1997"/>
              <a:ext cx="20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63%</a:t>
              </a:r>
              <a:endParaRPr lang="es-ES"/>
            </a:p>
          </p:txBody>
        </p:sp>
        <p:sp>
          <p:nvSpPr>
            <p:cNvPr id="78917" name="Rectangle 69"/>
            <p:cNvSpPr>
              <a:spLocks noChangeArrowheads="1"/>
            </p:cNvSpPr>
            <p:nvPr/>
          </p:nvSpPr>
          <p:spPr bwMode="auto">
            <a:xfrm>
              <a:off x="2625" y="2125"/>
              <a:ext cx="30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b="1" i="1">
                  <a:solidFill>
                    <a:srgbClr val="000000"/>
                  </a:solidFill>
                  <a:latin typeface="Arial" charset="0"/>
                </a:rPr>
                <a:t>TMAR</a:t>
              </a:r>
              <a:endParaRPr lang="es-ES"/>
            </a:p>
          </p:txBody>
        </p:sp>
        <p:sp>
          <p:nvSpPr>
            <p:cNvPr id="78918" name="Rectangle 70"/>
            <p:cNvSpPr>
              <a:spLocks noChangeArrowheads="1"/>
            </p:cNvSpPr>
            <p:nvPr/>
          </p:nvSpPr>
          <p:spPr bwMode="auto">
            <a:xfrm>
              <a:off x="3571" y="2125"/>
              <a:ext cx="20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17%</a:t>
              </a:r>
              <a:endParaRPr lang="es-ES"/>
            </a:p>
          </p:txBody>
        </p:sp>
        <p:sp>
          <p:nvSpPr>
            <p:cNvPr id="78919" name="Rectangle 71"/>
            <p:cNvSpPr>
              <a:spLocks noChangeArrowheads="1"/>
            </p:cNvSpPr>
            <p:nvPr/>
          </p:nvSpPr>
          <p:spPr bwMode="auto">
            <a:xfrm>
              <a:off x="2625" y="2254"/>
              <a:ext cx="21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b="1" i="1">
                  <a:solidFill>
                    <a:srgbClr val="000000"/>
                  </a:solidFill>
                  <a:latin typeface="Arial" charset="0"/>
                </a:rPr>
                <a:t>VAN</a:t>
              </a:r>
              <a:endParaRPr lang="es-ES"/>
            </a:p>
          </p:txBody>
        </p:sp>
        <p:sp>
          <p:nvSpPr>
            <p:cNvPr id="78920" name="Rectangle 72"/>
            <p:cNvSpPr>
              <a:spLocks noChangeArrowheads="1"/>
            </p:cNvSpPr>
            <p:nvPr/>
          </p:nvSpPr>
          <p:spPr bwMode="auto">
            <a:xfrm>
              <a:off x="3664" y="2254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75</a:t>
              </a:r>
              <a:endParaRPr lang="es-ES"/>
            </a:p>
          </p:txBody>
        </p:sp>
        <p:sp>
          <p:nvSpPr>
            <p:cNvPr id="78921" name="Rectangle 73"/>
            <p:cNvSpPr>
              <a:spLocks noChangeArrowheads="1"/>
            </p:cNvSpPr>
            <p:nvPr/>
          </p:nvSpPr>
          <p:spPr bwMode="auto">
            <a:xfrm>
              <a:off x="2625" y="2378"/>
              <a:ext cx="16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b="1" i="1">
                  <a:solidFill>
                    <a:srgbClr val="000000"/>
                  </a:solidFill>
                  <a:latin typeface="Arial" charset="0"/>
                </a:rPr>
                <a:t>TRI</a:t>
              </a:r>
              <a:endParaRPr lang="es-ES"/>
            </a:p>
          </p:txBody>
        </p:sp>
        <p:sp>
          <p:nvSpPr>
            <p:cNvPr id="78922" name="Rectangle 74"/>
            <p:cNvSpPr>
              <a:spLocks noChangeArrowheads="1"/>
            </p:cNvSpPr>
            <p:nvPr/>
          </p:nvSpPr>
          <p:spPr bwMode="auto">
            <a:xfrm>
              <a:off x="3608" y="2378"/>
              <a:ext cx="17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413</a:t>
              </a:r>
              <a:endParaRPr lang="es-ES"/>
            </a:p>
          </p:txBody>
        </p:sp>
        <p:sp>
          <p:nvSpPr>
            <p:cNvPr id="78923" name="Rectangle 75"/>
            <p:cNvSpPr>
              <a:spLocks noChangeArrowheads="1"/>
            </p:cNvSpPr>
            <p:nvPr/>
          </p:nvSpPr>
          <p:spPr bwMode="auto">
            <a:xfrm>
              <a:off x="3837" y="2378"/>
              <a:ext cx="24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i="1">
                  <a:solidFill>
                    <a:srgbClr val="000000"/>
                  </a:solidFill>
                  <a:latin typeface="Arial" charset="0"/>
                </a:rPr>
                <a:t>DIAS</a:t>
              </a:r>
              <a:endParaRPr lang="es-ES"/>
            </a:p>
          </p:txBody>
        </p:sp>
        <p:sp>
          <p:nvSpPr>
            <p:cNvPr id="78924" name="Rectangle 76"/>
            <p:cNvSpPr>
              <a:spLocks noChangeArrowheads="1"/>
            </p:cNvSpPr>
            <p:nvPr/>
          </p:nvSpPr>
          <p:spPr bwMode="auto">
            <a:xfrm>
              <a:off x="3107" y="689"/>
              <a:ext cx="38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 b="1" i="1">
                  <a:solidFill>
                    <a:srgbClr val="000000"/>
                  </a:solidFill>
                  <a:latin typeface="Arial" charset="0"/>
                </a:rPr>
                <a:t>(En miles)</a:t>
              </a:r>
              <a:endParaRPr lang="es-ES"/>
            </a:p>
          </p:txBody>
        </p:sp>
        <p:sp>
          <p:nvSpPr>
            <p:cNvPr id="78925" name="Line 77"/>
            <p:cNvSpPr>
              <a:spLocks noChangeShapeType="1"/>
            </p:cNvSpPr>
            <p:nvPr/>
          </p:nvSpPr>
          <p:spPr bwMode="auto">
            <a:xfrm>
              <a:off x="2600" y="812"/>
              <a:ext cx="1" cy="10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26" name="Rectangle 78"/>
            <p:cNvSpPr>
              <a:spLocks noChangeArrowheads="1"/>
            </p:cNvSpPr>
            <p:nvPr/>
          </p:nvSpPr>
          <p:spPr bwMode="auto">
            <a:xfrm>
              <a:off x="2600" y="812"/>
              <a:ext cx="6" cy="1035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27" name="Line 79"/>
            <p:cNvSpPr>
              <a:spLocks noChangeShapeType="1"/>
            </p:cNvSpPr>
            <p:nvPr/>
          </p:nvSpPr>
          <p:spPr bwMode="auto">
            <a:xfrm>
              <a:off x="3274" y="812"/>
              <a:ext cx="1" cy="10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28" name="Rectangle 80"/>
            <p:cNvSpPr>
              <a:spLocks noChangeArrowheads="1"/>
            </p:cNvSpPr>
            <p:nvPr/>
          </p:nvSpPr>
          <p:spPr bwMode="auto">
            <a:xfrm>
              <a:off x="3274" y="812"/>
              <a:ext cx="7" cy="1035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29" name="Line 81"/>
            <p:cNvSpPr>
              <a:spLocks noChangeShapeType="1"/>
            </p:cNvSpPr>
            <p:nvPr/>
          </p:nvSpPr>
          <p:spPr bwMode="auto">
            <a:xfrm>
              <a:off x="3813" y="812"/>
              <a:ext cx="1" cy="10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30" name="Rectangle 82"/>
            <p:cNvSpPr>
              <a:spLocks noChangeArrowheads="1"/>
            </p:cNvSpPr>
            <p:nvPr/>
          </p:nvSpPr>
          <p:spPr bwMode="auto">
            <a:xfrm>
              <a:off x="3813" y="812"/>
              <a:ext cx="6" cy="1035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31" name="Rectangle 83"/>
            <p:cNvSpPr>
              <a:spLocks noChangeArrowheads="1"/>
            </p:cNvSpPr>
            <p:nvPr/>
          </p:nvSpPr>
          <p:spPr bwMode="auto">
            <a:xfrm>
              <a:off x="1332" y="658"/>
              <a:ext cx="12" cy="1210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32" name="Rectangle 84"/>
            <p:cNvSpPr>
              <a:spLocks noChangeArrowheads="1"/>
            </p:cNvSpPr>
            <p:nvPr/>
          </p:nvSpPr>
          <p:spPr bwMode="auto">
            <a:xfrm>
              <a:off x="5266" y="678"/>
              <a:ext cx="13" cy="1190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33" name="Line 85"/>
            <p:cNvSpPr>
              <a:spLocks noChangeShapeType="1"/>
            </p:cNvSpPr>
            <p:nvPr/>
          </p:nvSpPr>
          <p:spPr bwMode="auto">
            <a:xfrm>
              <a:off x="1678" y="812"/>
              <a:ext cx="1" cy="10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34" name="Rectangle 86"/>
            <p:cNvSpPr>
              <a:spLocks noChangeArrowheads="1"/>
            </p:cNvSpPr>
            <p:nvPr/>
          </p:nvSpPr>
          <p:spPr bwMode="auto">
            <a:xfrm>
              <a:off x="1678" y="812"/>
              <a:ext cx="6" cy="1035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35" name="Line 87"/>
            <p:cNvSpPr>
              <a:spLocks noChangeShapeType="1"/>
            </p:cNvSpPr>
            <p:nvPr/>
          </p:nvSpPr>
          <p:spPr bwMode="auto">
            <a:xfrm>
              <a:off x="2124" y="812"/>
              <a:ext cx="1" cy="10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36" name="Rectangle 88"/>
            <p:cNvSpPr>
              <a:spLocks noChangeArrowheads="1"/>
            </p:cNvSpPr>
            <p:nvPr/>
          </p:nvSpPr>
          <p:spPr bwMode="auto">
            <a:xfrm>
              <a:off x="2124" y="812"/>
              <a:ext cx="6" cy="1035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37" name="Rectangle 89"/>
            <p:cNvSpPr>
              <a:spLocks noChangeArrowheads="1"/>
            </p:cNvSpPr>
            <p:nvPr/>
          </p:nvSpPr>
          <p:spPr bwMode="auto">
            <a:xfrm>
              <a:off x="2594" y="1981"/>
              <a:ext cx="12" cy="541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38" name="Line 90"/>
            <p:cNvSpPr>
              <a:spLocks noChangeShapeType="1"/>
            </p:cNvSpPr>
            <p:nvPr/>
          </p:nvSpPr>
          <p:spPr bwMode="auto">
            <a:xfrm>
              <a:off x="3274" y="2002"/>
              <a:ext cx="1" cy="4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39" name="Rectangle 91"/>
            <p:cNvSpPr>
              <a:spLocks noChangeArrowheads="1"/>
            </p:cNvSpPr>
            <p:nvPr/>
          </p:nvSpPr>
          <p:spPr bwMode="auto">
            <a:xfrm>
              <a:off x="3274" y="2002"/>
              <a:ext cx="7" cy="499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40" name="Rectangle 92"/>
            <p:cNvSpPr>
              <a:spLocks noChangeArrowheads="1"/>
            </p:cNvSpPr>
            <p:nvPr/>
          </p:nvSpPr>
          <p:spPr bwMode="auto">
            <a:xfrm>
              <a:off x="3806" y="2002"/>
              <a:ext cx="13" cy="520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41" name="Line 93"/>
            <p:cNvSpPr>
              <a:spLocks noChangeShapeType="1"/>
            </p:cNvSpPr>
            <p:nvPr/>
          </p:nvSpPr>
          <p:spPr bwMode="auto">
            <a:xfrm>
              <a:off x="4184" y="812"/>
              <a:ext cx="1" cy="10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42" name="Rectangle 94"/>
            <p:cNvSpPr>
              <a:spLocks noChangeArrowheads="1"/>
            </p:cNvSpPr>
            <p:nvPr/>
          </p:nvSpPr>
          <p:spPr bwMode="auto">
            <a:xfrm>
              <a:off x="4184" y="812"/>
              <a:ext cx="6" cy="1035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43" name="Line 95"/>
            <p:cNvSpPr>
              <a:spLocks noChangeShapeType="1"/>
            </p:cNvSpPr>
            <p:nvPr/>
          </p:nvSpPr>
          <p:spPr bwMode="auto">
            <a:xfrm>
              <a:off x="4747" y="812"/>
              <a:ext cx="1" cy="10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44" name="Rectangle 96"/>
            <p:cNvSpPr>
              <a:spLocks noChangeArrowheads="1"/>
            </p:cNvSpPr>
            <p:nvPr/>
          </p:nvSpPr>
          <p:spPr bwMode="auto">
            <a:xfrm>
              <a:off x="4747" y="812"/>
              <a:ext cx="6" cy="1035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45" name="Rectangle 97"/>
            <p:cNvSpPr>
              <a:spLocks noChangeArrowheads="1"/>
            </p:cNvSpPr>
            <p:nvPr/>
          </p:nvSpPr>
          <p:spPr bwMode="auto">
            <a:xfrm>
              <a:off x="1344" y="658"/>
              <a:ext cx="3935" cy="20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46" name="Rectangle 98"/>
            <p:cNvSpPr>
              <a:spLocks noChangeArrowheads="1"/>
            </p:cNvSpPr>
            <p:nvPr/>
          </p:nvSpPr>
          <p:spPr bwMode="auto">
            <a:xfrm>
              <a:off x="1344" y="792"/>
              <a:ext cx="3935" cy="20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47" name="Line 99"/>
            <p:cNvSpPr>
              <a:spLocks noChangeShapeType="1"/>
            </p:cNvSpPr>
            <p:nvPr/>
          </p:nvSpPr>
          <p:spPr bwMode="auto">
            <a:xfrm>
              <a:off x="1344" y="1204"/>
              <a:ext cx="39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48" name="Rectangle 100"/>
            <p:cNvSpPr>
              <a:spLocks noChangeArrowheads="1"/>
            </p:cNvSpPr>
            <p:nvPr/>
          </p:nvSpPr>
          <p:spPr bwMode="auto">
            <a:xfrm>
              <a:off x="1344" y="1204"/>
              <a:ext cx="3922" cy="10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49" name="Line 101"/>
            <p:cNvSpPr>
              <a:spLocks noChangeShapeType="1"/>
            </p:cNvSpPr>
            <p:nvPr/>
          </p:nvSpPr>
          <p:spPr bwMode="auto">
            <a:xfrm>
              <a:off x="1344" y="1332"/>
              <a:ext cx="39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50" name="Rectangle 102"/>
            <p:cNvSpPr>
              <a:spLocks noChangeArrowheads="1"/>
            </p:cNvSpPr>
            <p:nvPr/>
          </p:nvSpPr>
          <p:spPr bwMode="auto">
            <a:xfrm>
              <a:off x="1344" y="1332"/>
              <a:ext cx="3922" cy="11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51" name="Line 103"/>
            <p:cNvSpPr>
              <a:spLocks noChangeShapeType="1"/>
            </p:cNvSpPr>
            <p:nvPr/>
          </p:nvSpPr>
          <p:spPr bwMode="auto">
            <a:xfrm>
              <a:off x="1344" y="1461"/>
              <a:ext cx="39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52" name="Rectangle 104"/>
            <p:cNvSpPr>
              <a:spLocks noChangeArrowheads="1"/>
            </p:cNvSpPr>
            <p:nvPr/>
          </p:nvSpPr>
          <p:spPr bwMode="auto">
            <a:xfrm>
              <a:off x="1344" y="1461"/>
              <a:ext cx="3922" cy="10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53" name="Line 105"/>
            <p:cNvSpPr>
              <a:spLocks noChangeShapeType="1"/>
            </p:cNvSpPr>
            <p:nvPr/>
          </p:nvSpPr>
          <p:spPr bwMode="auto">
            <a:xfrm>
              <a:off x="1344" y="1590"/>
              <a:ext cx="39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54" name="Rectangle 106"/>
            <p:cNvSpPr>
              <a:spLocks noChangeArrowheads="1"/>
            </p:cNvSpPr>
            <p:nvPr/>
          </p:nvSpPr>
          <p:spPr bwMode="auto">
            <a:xfrm>
              <a:off x="1344" y="1590"/>
              <a:ext cx="3922" cy="10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55" name="Line 107"/>
            <p:cNvSpPr>
              <a:spLocks noChangeShapeType="1"/>
            </p:cNvSpPr>
            <p:nvPr/>
          </p:nvSpPr>
          <p:spPr bwMode="auto">
            <a:xfrm>
              <a:off x="1344" y="1719"/>
              <a:ext cx="39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56" name="Rectangle 108"/>
            <p:cNvSpPr>
              <a:spLocks noChangeArrowheads="1"/>
            </p:cNvSpPr>
            <p:nvPr/>
          </p:nvSpPr>
          <p:spPr bwMode="auto">
            <a:xfrm>
              <a:off x="1344" y="1719"/>
              <a:ext cx="3922" cy="10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57" name="Rectangle 109"/>
            <p:cNvSpPr>
              <a:spLocks noChangeArrowheads="1"/>
            </p:cNvSpPr>
            <p:nvPr/>
          </p:nvSpPr>
          <p:spPr bwMode="auto">
            <a:xfrm>
              <a:off x="1344" y="1847"/>
              <a:ext cx="3935" cy="21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58" name="Rectangle 110"/>
            <p:cNvSpPr>
              <a:spLocks noChangeArrowheads="1"/>
            </p:cNvSpPr>
            <p:nvPr/>
          </p:nvSpPr>
          <p:spPr bwMode="auto">
            <a:xfrm>
              <a:off x="2606" y="1981"/>
              <a:ext cx="1213" cy="21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59" name="Line 111"/>
            <p:cNvSpPr>
              <a:spLocks noChangeShapeType="1"/>
            </p:cNvSpPr>
            <p:nvPr/>
          </p:nvSpPr>
          <p:spPr bwMode="auto">
            <a:xfrm>
              <a:off x="2606" y="2115"/>
              <a:ext cx="12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60" name="Rectangle 112"/>
            <p:cNvSpPr>
              <a:spLocks noChangeArrowheads="1"/>
            </p:cNvSpPr>
            <p:nvPr/>
          </p:nvSpPr>
          <p:spPr bwMode="auto">
            <a:xfrm>
              <a:off x="2606" y="2115"/>
              <a:ext cx="1200" cy="10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61" name="Line 113"/>
            <p:cNvSpPr>
              <a:spLocks noChangeShapeType="1"/>
            </p:cNvSpPr>
            <p:nvPr/>
          </p:nvSpPr>
          <p:spPr bwMode="auto">
            <a:xfrm>
              <a:off x="2606" y="2244"/>
              <a:ext cx="12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62" name="Rectangle 114"/>
            <p:cNvSpPr>
              <a:spLocks noChangeArrowheads="1"/>
            </p:cNvSpPr>
            <p:nvPr/>
          </p:nvSpPr>
          <p:spPr bwMode="auto">
            <a:xfrm>
              <a:off x="2606" y="2244"/>
              <a:ext cx="1200" cy="10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63" name="Line 115"/>
            <p:cNvSpPr>
              <a:spLocks noChangeShapeType="1"/>
            </p:cNvSpPr>
            <p:nvPr/>
          </p:nvSpPr>
          <p:spPr bwMode="auto">
            <a:xfrm>
              <a:off x="2606" y="2373"/>
              <a:ext cx="12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64" name="Rectangle 116"/>
            <p:cNvSpPr>
              <a:spLocks noChangeArrowheads="1"/>
            </p:cNvSpPr>
            <p:nvPr/>
          </p:nvSpPr>
          <p:spPr bwMode="auto">
            <a:xfrm>
              <a:off x="2606" y="2373"/>
              <a:ext cx="1200" cy="10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8965" name="Rectangle 117"/>
            <p:cNvSpPr>
              <a:spLocks noChangeArrowheads="1"/>
            </p:cNvSpPr>
            <p:nvPr/>
          </p:nvSpPr>
          <p:spPr bwMode="auto">
            <a:xfrm>
              <a:off x="2606" y="2501"/>
              <a:ext cx="1213" cy="21"/>
            </a:xfrm>
            <a:prstGeom prst="rect">
              <a:avLst/>
            </a:prstGeom>
            <a:solidFill>
              <a:srgbClr val="000000">
                <a:alpha val="1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762000"/>
            <a:ext cx="5257800" cy="990600"/>
          </a:xfrm>
        </p:spPr>
        <p:txBody>
          <a:bodyPr/>
          <a:lstStyle/>
          <a:p>
            <a:r>
              <a:rPr lang="es-ES_tradnl" sz="4000" b="1"/>
              <a:t>Conclusiones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3048000"/>
            <a:ext cx="6019800" cy="2362200"/>
          </a:xfrm>
        </p:spPr>
        <p:txBody>
          <a:bodyPr/>
          <a:lstStyle/>
          <a:p>
            <a:r>
              <a:rPr lang="es-ES_tradnl">
                <a:ea typeface="Batang" pitchFamily="18" charset="-127"/>
              </a:rPr>
              <a:t>Viabilidad del proyecto</a:t>
            </a:r>
          </a:p>
          <a:p>
            <a:r>
              <a:rPr lang="es-ES_tradnl">
                <a:ea typeface="Batang" pitchFamily="18" charset="-127"/>
              </a:rPr>
              <a:t>Factor globalizador</a:t>
            </a:r>
          </a:p>
          <a:p>
            <a:r>
              <a:rPr lang="es-ES_tradnl">
                <a:ea typeface="Batang" pitchFamily="18" charset="-127"/>
              </a:rPr>
              <a:t>Costos y Gastos </a:t>
            </a:r>
            <a:r>
              <a:rPr lang="es-ES_tradnl" i="1">
                <a:ea typeface="Batang" pitchFamily="18" charset="-127"/>
              </a:rPr>
              <a:t>vs</a:t>
            </a:r>
            <a:r>
              <a:rPr lang="es-ES_tradnl">
                <a:ea typeface="Batang" pitchFamily="18" charset="-127"/>
              </a:rPr>
              <a:t>. Ingresos</a:t>
            </a:r>
          </a:p>
          <a:p>
            <a:endParaRPr lang="es-ES_tradnl">
              <a:ea typeface="Batang" pitchFamily="18" charset="-127"/>
            </a:endParaRP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762000"/>
            <a:ext cx="5257800" cy="990600"/>
          </a:xfrm>
        </p:spPr>
        <p:txBody>
          <a:bodyPr/>
          <a:lstStyle/>
          <a:p>
            <a:r>
              <a:rPr lang="es-ES_tradnl" sz="4000" b="1"/>
              <a:t>Recomendaciones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590800"/>
            <a:ext cx="69342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>
                <a:ea typeface="Batang" pitchFamily="18" charset="-127"/>
              </a:rPr>
              <a:t>Expansión de mercado</a:t>
            </a:r>
          </a:p>
          <a:p>
            <a:pPr>
              <a:lnSpc>
                <a:spcPct val="90000"/>
              </a:lnSpc>
            </a:pPr>
            <a:r>
              <a:rPr lang="es-ES_tradnl">
                <a:ea typeface="Batang" pitchFamily="18" charset="-127"/>
              </a:rPr>
              <a:t>Ampliación de servicios ofrecidos</a:t>
            </a:r>
          </a:p>
          <a:p>
            <a:pPr>
              <a:lnSpc>
                <a:spcPct val="90000"/>
              </a:lnSpc>
            </a:pPr>
            <a:r>
              <a:rPr lang="es-ES_tradnl">
                <a:ea typeface="Batang" pitchFamily="18" charset="-127"/>
              </a:rPr>
              <a:t>Estudio peri</a:t>
            </a:r>
            <a:r>
              <a:rPr lang="es-ES_tradnl" altLang="ja-JP">
                <a:ea typeface="ＭＳ Ｐゴシック" charset="-128"/>
              </a:rPr>
              <a:t>ó</a:t>
            </a:r>
            <a:r>
              <a:rPr lang="es-ES_tradnl">
                <a:ea typeface="Batang" pitchFamily="18" charset="-127"/>
              </a:rPr>
              <a:t>dico - medición de satisfacción</a:t>
            </a:r>
          </a:p>
          <a:p>
            <a:pPr>
              <a:lnSpc>
                <a:spcPct val="90000"/>
              </a:lnSpc>
            </a:pPr>
            <a:r>
              <a:rPr lang="es-ES_tradnl">
                <a:ea typeface="Batang" pitchFamily="18" charset="-127"/>
              </a:rPr>
              <a:t>Mayor eficiencia operativa por reestructuración de costos</a:t>
            </a:r>
            <a:endParaRPr lang="es-ES_tradnl" sz="2800">
              <a:ea typeface="Batang" pitchFamily="18" charset="-127"/>
            </a:endParaRP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124200"/>
            <a:ext cx="6934200" cy="609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_tradnl" sz="3600">
                <a:ea typeface="Batang" pitchFamily="18" charset="-127"/>
              </a:rPr>
              <a:t>MUCHAS GRACIAS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785938"/>
            <a:ext cx="4800600" cy="2481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162800" cy="1828800"/>
          </a:xfrm>
        </p:spPr>
        <p:txBody>
          <a:bodyPr/>
          <a:lstStyle/>
          <a:p>
            <a:r>
              <a:rPr lang="es-ES_tradnl" sz="4000"/>
              <a:t/>
            </a:r>
            <a:br>
              <a:rPr lang="es-ES_tradnl" sz="4000"/>
            </a:br>
            <a:r>
              <a:rPr lang="es-EC" sz="4000" b="1"/>
              <a:t>Investigación de Mercado</a:t>
            </a:r>
            <a:r>
              <a:rPr lang="es-EC" b="1"/>
              <a:t/>
            </a:r>
            <a:br>
              <a:rPr lang="es-EC" b="1"/>
            </a:br>
            <a:endParaRPr lang="es-ES_tradnl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3200400"/>
            <a:ext cx="72390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/>
              <a:t>Planteamiento del problema</a:t>
            </a:r>
          </a:p>
          <a:p>
            <a:pPr>
              <a:lnSpc>
                <a:spcPct val="90000"/>
              </a:lnSpc>
            </a:pPr>
            <a:r>
              <a:rPr lang="es-ES_tradnl" sz="2800">
                <a:ea typeface="Batang" pitchFamily="18" charset="-127"/>
              </a:rPr>
              <a:t>Descripción del perfil del estudiante del idioma.</a:t>
            </a:r>
          </a:p>
          <a:p>
            <a:pPr>
              <a:lnSpc>
                <a:spcPct val="90000"/>
              </a:lnSpc>
            </a:pPr>
            <a:r>
              <a:rPr lang="es-ES" sz="2800">
                <a:ea typeface="Batang" pitchFamily="18" charset="-127"/>
              </a:rPr>
              <a:t>Població</a:t>
            </a:r>
            <a:r>
              <a:rPr lang="en-US" sz="2800">
                <a:ea typeface="Batang" pitchFamily="18" charset="-127"/>
              </a:rPr>
              <a:t>n y muestra</a:t>
            </a:r>
          </a:p>
          <a:p>
            <a:pPr>
              <a:lnSpc>
                <a:spcPct val="90000"/>
              </a:lnSpc>
            </a:pPr>
            <a:r>
              <a:rPr lang="en-US" sz="2800">
                <a:ea typeface="Batang" pitchFamily="18" charset="-127"/>
              </a:rPr>
              <a:t>Encuesta</a:t>
            </a:r>
            <a:endParaRPr lang="en-US" sz="2800">
              <a:latin typeface="Arial" charset="0"/>
              <a:ea typeface="Batang" pitchFamily="18" charset="-127"/>
            </a:endParaRPr>
          </a:p>
          <a:p>
            <a:pPr>
              <a:lnSpc>
                <a:spcPct val="90000"/>
              </a:lnSpc>
            </a:pPr>
            <a:endParaRPr lang="es-ES_tradnl" sz="2800">
              <a:ea typeface="Batang" pitchFamily="18" charset="-127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781800" cy="1143000"/>
          </a:xfrm>
        </p:spPr>
        <p:txBody>
          <a:bodyPr/>
          <a:lstStyle/>
          <a:p>
            <a:r>
              <a:rPr lang="es-ES_tradnl" sz="4000" b="1">
                <a:solidFill>
                  <a:schemeClr val="tx1"/>
                </a:solidFill>
                <a:ea typeface="Batang" pitchFamily="18" charset="-127"/>
              </a:rPr>
              <a:t>Resultados</a:t>
            </a:r>
            <a:r>
              <a:rPr lang="es-ES_tradnl" sz="4000">
                <a:solidFill>
                  <a:schemeClr val="tx1"/>
                </a:solidFill>
                <a:latin typeface="Arial" charset="0"/>
                <a:ea typeface="Batang" pitchFamily="18" charset="-127"/>
              </a:rPr>
              <a:t> </a:t>
            </a:r>
            <a:endParaRPr lang="es-ES_tradnl">
              <a:solidFill>
                <a:schemeClr val="tx1"/>
              </a:solidFill>
              <a:latin typeface="Arial" charset="0"/>
              <a:ea typeface="Batang" pitchFamily="18" charset="-127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1676400" y="2667000"/>
          <a:ext cx="6369050" cy="954088"/>
        </p:xfrm>
        <a:graphic>
          <a:graphicData uri="http://schemas.openxmlformats.org/presentationml/2006/ole">
            <p:oleObj spid="_x0000_s5145" name="Worksheet" r:id="rId5" imgW="4203192" imgH="630936" progId="Excel.Sheet.8">
              <p:embed/>
            </p:oleObj>
          </a:graphicData>
        </a:graphic>
      </p:graphicFrame>
      <p:graphicFrame>
        <p:nvGraphicFramePr>
          <p:cNvPr id="5146" name="Object 26"/>
          <p:cNvGraphicFramePr>
            <a:graphicFrameLocks noChangeAspect="1"/>
          </p:cNvGraphicFramePr>
          <p:nvPr/>
        </p:nvGraphicFramePr>
        <p:xfrm>
          <a:off x="1676400" y="4038600"/>
          <a:ext cx="6400800" cy="1536700"/>
        </p:xfrm>
        <a:graphic>
          <a:graphicData uri="http://schemas.openxmlformats.org/presentationml/2006/ole">
            <p:oleObj spid="_x0000_s5146" name="Worksheet" r:id="rId6" imgW="4203192" imgH="100888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781800" cy="1143000"/>
          </a:xfrm>
        </p:spPr>
        <p:txBody>
          <a:bodyPr/>
          <a:lstStyle/>
          <a:p>
            <a:r>
              <a:rPr lang="es-ES_tradnl" sz="4000" b="1">
                <a:solidFill>
                  <a:schemeClr val="tx1"/>
                </a:solidFill>
                <a:ea typeface="Batang" pitchFamily="18" charset="-127"/>
              </a:rPr>
              <a:t>Resultados</a:t>
            </a:r>
            <a:endParaRPr lang="es-ES_tradnl">
              <a:solidFill>
                <a:schemeClr val="tx1"/>
              </a:solidFill>
              <a:latin typeface="Arial" charset="0"/>
              <a:ea typeface="Batang" pitchFamily="18" charset="-127"/>
            </a:endParaRP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2514600" y="2057400"/>
          <a:ext cx="5181600" cy="3937000"/>
        </p:xfrm>
        <a:graphic>
          <a:graphicData uri="http://schemas.openxmlformats.org/presentationml/2006/ole">
            <p:oleObj spid="_x0000_s15366" name="Gráfico" r:id="rId4" imgW="5398008" imgH="4102608" progId="Excel.Chart.8">
              <p:embed/>
            </p:oleObj>
          </a:graphicData>
        </a:graphic>
      </p:graphicFrame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781800" cy="1143000"/>
          </a:xfrm>
        </p:spPr>
        <p:txBody>
          <a:bodyPr/>
          <a:lstStyle/>
          <a:p>
            <a:r>
              <a:rPr lang="es-ES_tradnl" sz="4000" b="1">
                <a:solidFill>
                  <a:schemeClr val="tx1"/>
                </a:solidFill>
                <a:ea typeface="Batang" pitchFamily="18" charset="-127"/>
              </a:rPr>
              <a:t>Resultados</a:t>
            </a:r>
            <a:endParaRPr lang="es-ES_tradnl">
              <a:solidFill>
                <a:schemeClr val="tx1"/>
              </a:solidFill>
              <a:latin typeface="Arial" charset="0"/>
              <a:ea typeface="Batang" pitchFamily="18" charset="-127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23850" y="3068638"/>
          <a:ext cx="3962400" cy="3133725"/>
        </p:xfrm>
        <a:graphic>
          <a:graphicData uri="http://schemas.openxmlformats.org/presentationml/2006/ole">
            <p:oleObj spid="_x0000_s16389" name="Worksheet" r:id="rId5" imgW="5550408" imgH="3938016" progId="Excel.Sheet.8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4419600" y="1981200"/>
          <a:ext cx="4724400" cy="2754313"/>
        </p:xfrm>
        <a:graphic>
          <a:graphicData uri="http://schemas.openxmlformats.org/presentationml/2006/ole">
            <p:oleObj spid="_x0000_s16390" name="Worksheet" r:id="rId6" imgW="10668000" imgH="652881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412875"/>
            <a:ext cx="6096000" cy="4114800"/>
          </a:xfrm>
        </p:spPr>
        <p:txBody>
          <a:bodyPr/>
          <a:lstStyle/>
          <a:p>
            <a:r>
              <a:rPr lang="es-ES_tradnl" sz="2800">
                <a:ea typeface="Batang" pitchFamily="18" charset="-127"/>
              </a:rPr>
              <a:t>Análisis de la competencia</a:t>
            </a:r>
          </a:p>
          <a:p>
            <a:pPr lvl="1"/>
            <a:r>
              <a:rPr lang="es-ES" sz="2400">
                <a:latin typeface="Arial" charset="0"/>
              </a:rPr>
              <a:t>competencia directa</a:t>
            </a:r>
          </a:p>
          <a:p>
            <a:pPr lvl="1"/>
            <a:r>
              <a:rPr lang="es-ES" sz="2400">
                <a:latin typeface="Arial" charset="0"/>
              </a:rPr>
              <a:t>competencia indirecta</a:t>
            </a:r>
          </a:p>
          <a:p>
            <a:pPr lvl="1"/>
            <a:endParaRPr lang="es-ES_tradnl" sz="2400">
              <a:ea typeface="Batang" pitchFamily="18" charset="-127"/>
            </a:endParaRPr>
          </a:p>
          <a:p>
            <a:r>
              <a:rPr lang="es-ES_tradnl" sz="2800">
                <a:ea typeface="Batang" pitchFamily="18" charset="-127"/>
              </a:rPr>
              <a:t>Estrategia de Posicionamiento</a:t>
            </a:r>
          </a:p>
          <a:p>
            <a:pPr lvl="1"/>
            <a:r>
              <a:rPr lang="es-ES_tradnl" sz="2400">
                <a:latin typeface="Arial" charset="0"/>
                <a:ea typeface="Batang" pitchFamily="18" charset="-127"/>
              </a:rPr>
              <a:t>entender al relacionar</a:t>
            </a:r>
          </a:p>
          <a:p>
            <a:pPr lvl="1"/>
            <a:r>
              <a:rPr lang="es-ES_tradnl" sz="2400">
                <a:latin typeface="Arial" charset="0"/>
                <a:ea typeface="Batang" pitchFamily="18" charset="-127"/>
              </a:rPr>
              <a:t>mejores que la competencia</a:t>
            </a:r>
            <a:endParaRPr lang="es-ES_tradnl" sz="2400">
              <a:ea typeface="Batang" pitchFamily="18" charset="-127"/>
            </a:endParaRPr>
          </a:p>
          <a:p>
            <a:pPr lvl="1"/>
            <a:endParaRPr lang="es-ES_tradnl" sz="2400">
              <a:ea typeface="Batang" pitchFamily="18" charset="-127"/>
            </a:endParaRPr>
          </a:p>
          <a:p>
            <a:pPr lvl="1"/>
            <a:endParaRPr lang="es-ES_tradnl" sz="2400">
              <a:ea typeface="Batang" pitchFamily="18" charset="-127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772400" cy="1143000"/>
          </a:xfrm>
        </p:spPr>
        <p:txBody>
          <a:bodyPr/>
          <a:lstStyle/>
          <a:p>
            <a:r>
              <a:rPr lang="es-ES_tradnl" sz="4000" b="1"/>
              <a:t>Marketing Mix</a:t>
            </a:r>
            <a:br>
              <a:rPr lang="es-ES_tradnl" sz="4000" b="1"/>
            </a:br>
            <a:endParaRPr lang="es-ES_tradnl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7315200" cy="4572000"/>
          </a:xfrm>
        </p:spPr>
        <p:txBody>
          <a:bodyPr/>
          <a:lstStyle/>
          <a:p>
            <a:endParaRPr lang="es-ES_tradnl" sz="2800"/>
          </a:p>
          <a:p>
            <a:pPr lvl="1">
              <a:buFontTx/>
              <a:buChar char="-"/>
            </a:pPr>
            <a:r>
              <a:rPr lang="es-ES_tradnl" sz="2400" u="sng">
                <a:ea typeface="Batang" pitchFamily="18" charset="-127"/>
              </a:rPr>
              <a:t>Producto/servicio		- Promoción</a:t>
            </a:r>
            <a:endParaRPr lang="es-ES_tradnl" sz="2400">
              <a:ea typeface="Batang" pitchFamily="18" charset="-127"/>
            </a:endParaRPr>
          </a:p>
          <a:p>
            <a:pPr lvl="1">
              <a:buFontTx/>
              <a:buNone/>
            </a:pPr>
            <a:r>
              <a:rPr lang="es-ES_tradnl" sz="2400" i="1">
                <a:ea typeface="Batang" pitchFamily="18" charset="-127"/>
              </a:rPr>
              <a:t>Servicio Personalizado		Lanzamiento Oficial</a:t>
            </a:r>
          </a:p>
          <a:p>
            <a:pPr lvl="1">
              <a:buFontTx/>
              <a:buNone/>
            </a:pPr>
            <a:r>
              <a:rPr lang="es-ES_tradnl" sz="2400" i="1">
                <a:ea typeface="Batang" pitchFamily="18" charset="-127"/>
              </a:rPr>
              <a:t>Video Conferencia		Marketing Directo</a:t>
            </a:r>
          </a:p>
          <a:p>
            <a:pPr lvl="1">
              <a:buFontTx/>
              <a:buNone/>
            </a:pPr>
            <a:r>
              <a:rPr lang="es-ES_tradnl" sz="2400" i="1">
                <a:ea typeface="Batang" pitchFamily="18" charset="-127"/>
              </a:rPr>
              <a:t>Horarios				 Publicidad</a:t>
            </a:r>
            <a:endParaRPr lang="es-ES_tradnl" sz="2400">
              <a:ea typeface="Batang" pitchFamily="18" charset="-127"/>
            </a:endParaRPr>
          </a:p>
          <a:p>
            <a:pPr lvl="1">
              <a:buFontTx/>
              <a:buNone/>
            </a:pPr>
            <a:r>
              <a:rPr lang="es-ES_tradnl" sz="2400">
                <a:ea typeface="Batang" pitchFamily="18" charset="-127"/>
              </a:rPr>
              <a:t>			</a:t>
            </a:r>
          </a:p>
          <a:p>
            <a:pPr lvl="1">
              <a:buFontTx/>
              <a:buNone/>
            </a:pPr>
            <a:r>
              <a:rPr lang="es-ES_tradnl" sz="2400" u="sng">
                <a:ea typeface="Batang" pitchFamily="18" charset="-127"/>
              </a:rPr>
              <a:t>- Precio				- Plaza</a:t>
            </a:r>
            <a:endParaRPr lang="es-ES_tradnl" sz="2400">
              <a:ea typeface="Batang" pitchFamily="18" charset="-127"/>
            </a:endParaRPr>
          </a:p>
          <a:p>
            <a:pPr lvl="1">
              <a:buFontTx/>
              <a:buNone/>
            </a:pPr>
            <a:r>
              <a:rPr lang="es-ES_tradnl" sz="2400" i="1">
                <a:ea typeface="Batang" pitchFamily="18" charset="-127"/>
              </a:rPr>
              <a:t>$2500				Oficinas Adm.</a:t>
            </a:r>
          </a:p>
          <a:p>
            <a:pPr lvl="1">
              <a:buFontTx/>
              <a:buNone/>
            </a:pPr>
            <a:r>
              <a:rPr lang="es-ES_tradnl" sz="2400" i="1">
                <a:ea typeface="Batang" pitchFamily="18" charset="-127"/>
              </a:rPr>
              <a:t>						Centro de .Op</a:t>
            </a:r>
            <a:endParaRPr lang="es-ES_tradnl" sz="2400">
              <a:ea typeface="Batang" pitchFamily="18" charset="-127"/>
            </a:endParaRPr>
          </a:p>
          <a:p>
            <a:pPr lvl="1">
              <a:buFontTx/>
              <a:buNone/>
            </a:pPr>
            <a:endParaRPr lang="es-ES_tradnl" sz="2400">
              <a:ea typeface="Batang" pitchFamily="18" charset="-127"/>
            </a:endParaRP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b="1">
                <a:solidFill>
                  <a:schemeClr val="tx1"/>
                </a:solidFill>
              </a:rPr>
              <a:t>Estudio Técnico</a:t>
            </a: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 rot="16200000">
            <a:off x="228600" y="4114800"/>
            <a:ext cx="2514600" cy="38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 sz="2800" b="1"/>
              <a:t>Análisis FODA</a:t>
            </a:r>
            <a:endParaRPr lang="es-ES_tradnl" sz="2800"/>
          </a:p>
          <a:p>
            <a:pPr>
              <a:lnSpc>
                <a:spcPct val="90000"/>
              </a:lnSpc>
            </a:pPr>
            <a:endParaRPr lang="es-ES_tradnl" sz="2800">
              <a:latin typeface="Arial" charset="0"/>
              <a:ea typeface="Batang" pitchFamily="18" charset="-127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457200" y="381000"/>
            <a:ext cx="1146175" cy="2057400"/>
          </a:xfrm>
          <a:prstGeom prst="rect">
            <a:avLst/>
          </a:prstGeom>
          <a:noFill/>
        </p:spPr>
      </p:pic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111375" y="1981200"/>
          <a:ext cx="4835525" cy="4086225"/>
        </p:xfrm>
        <a:graphic>
          <a:graphicData uri="http://schemas.openxmlformats.org/presentationml/2006/ole">
            <p:oleObj spid="_x0000_s7173" name="Document" r:id="rId5" imgW="5641848" imgH="47701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426</Words>
  <Application>Microsoft PowerPoint</Application>
  <PresentationFormat>Presentación en pantalla (4:3)</PresentationFormat>
  <Paragraphs>212</Paragraphs>
  <Slides>19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4</vt:i4>
      </vt:variant>
      <vt:variant>
        <vt:lpstr>Títulos de diapositiva</vt:lpstr>
      </vt:variant>
      <vt:variant>
        <vt:i4>19</vt:i4>
      </vt:variant>
    </vt:vector>
  </HeadingPairs>
  <TitlesOfParts>
    <vt:vector size="29" baseType="lpstr">
      <vt:lpstr>Times</vt:lpstr>
      <vt:lpstr>Batang</vt:lpstr>
      <vt:lpstr>Arial</vt:lpstr>
      <vt:lpstr>宋体</vt:lpstr>
      <vt:lpstr>ＭＳ Ｐゴシック</vt:lpstr>
      <vt:lpstr>Blank Presentation</vt:lpstr>
      <vt:lpstr>Microsoft Excel Worksheet</vt:lpstr>
      <vt:lpstr>Gráfico de Microsoft Office Excel</vt:lpstr>
      <vt:lpstr>Microsoft Word Document</vt:lpstr>
      <vt:lpstr>Documento de Microsoft Word</vt:lpstr>
      <vt:lpstr>PROYECTO SOBRE CENTRO DE ESTUDIO DE LA LENGUA INGLESA PARA PUBLICO EMPRESARIAL AVANZADO </vt:lpstr>
      <vt:lpstr>Diapositiva 2</vt:lpstr>
      <vt:lpstr> Investigación de Mercado </vt:lpstr>
      <vt:lpstr>Resultados </vt:lpstr>
      <vt:lpstr>Resultados</vt:lpstr>
      <vt:lpstr>Resultados</vt:lpstr>
      <vt:lpstr>Diapositiva 7</vt:lpstr>
      <vt:lpstr>Marketing Mix </vt:lpstr>
      <vt:lpstr>Estudio Técnico</vt:lpstr>
      <vt:lpstr>Estudio Técnico</vt:lpstr>
      <vt:lpstr>ESTUDIO FINANCIERO</vt:lpstr>
      <vt:lpstr>Inversión Inicial</vt:lpstr>
      <vt:lpstr>Ingresos</vt:lpstr>
      <vt:lpstr>Demanda Proyectada</vt:lpstr>
      <vt:lpstr>Evaluación Económica y Financiera</vt:lpstr>
      <vt:lpstr>Análisis de Sensibilidad</vt:lpstr>
      <vt:lpstr>Conclusiones</vt:lpstr>
      <vt:lpstr>Recomendaciones</vt:lpstr>
      <vt:lpstr>Diapositiva 19</vt:lpstr>
    </vt:vector>
  </TitlesOfParts>
  <Company>CENAIM-ESPOL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SOBRE CENTRO DE ESTUDIO DE LA LENGUA INGLESA PARA PUBLICO EMPRESARIAL AVANZADO </dc:title>
  <dc:creator>Jorge Calderón</dc:creator>
  <cp:lastModifiedBy>Administrador</cp:lastModifiedBy>
  <cp:revision>28</cp:revision>
  <dcterms:created xsi:type="dcterms:W3CDTF">2008-03-08T22:22:32Z</dcterms:created>
  <dcterms:modified xsi:type="dcterms:W3CDTF">2009-12-16T18:02:08Z</dcterms:modified>
</cp:coreProperties>
</file>