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7" r:id="rId18"/>
    <p:sldId id="272" r:id="rId19"/>
    <p:sldId id="273" r:id="rId20"/>
    <p:sldId id="274" r:id="rId21"/>
    <p:sldId id="275" r:id="rId22"/>
    <p:sldId id="276" r:id="rId23"/>
    <p:sldId id="277" r:id="rId24"/>
    <p:sldId id="278" r:id="rId25"/>
    <p:sldId id="279" r:id="rId26"/>
    <p:sldId id="280" r:id="rId27"/>
    <p:sldId id="281" r:id="rId28"/>
    <p:sldId id="286" r:id="rId29"/>
    <p:sldId id="282" r:id="rId30"/>
    <p:sldId id="283" r:id="rId31"/>
    <p:sldId id="285"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0" d="100"/>
          <a:sy n="60" d="100"/>
        </p:scale>
        <p:origin x="-1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12950D2-BAEE-4479-8791-2964CC893DA7}"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EDCA7-6F37-423B-B5FB-18D6ACCACD6E}" type="slidenum">
              <a:rPr lang="es-ES"/>
              <a:pPr/>
              <a:t>1</a:t>
            </a:fld>
            <a:endParaRPr lang="es-E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57C78-3B6A-4398-8674-43036EDE5B2A}" type="slidenum">
              <a:rPr lang="es-ES"/>
              <a:pPr/>
              <a:t>10</a:t>
            </a:fld>
            <a:endParaRPr lang="es-E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CED1F-7CE9-4ED5-8876-18D2D32B8946}" type="slidenum">
              <a:rPr lang="es-ES"/>
              <a:pPr/>
              <a:t>11</a:t>
            </a:fld>
            <a:endParaRPr lang="es-E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D92BD-D593-4B24-9779-2FEB27A707A6}" type="slidenum">
              <a:rPr lang="es-ES"/>
              <a:pPr/>
              <a:t>12</a:t>
            </a:fld>
            <a:endParaRPr lang="es-E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7CDF8-24B5-4B3C-B17C-67D5535CE3A0}" type="slidenum">
              <a:rPr lang="es-ES"/>
              <a:pPr/>
              <a:t>13</a:t>
            </a:fld>
            <a:endParaRPr lang="es-E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B67AC-4AF1-4E4C-B87F-F1DB2C3CE04A}" type="slidenum">
              <a:rPr lang="es-ES"/>
              <a:pPr/>
              <a:t>14</a:t>
            </a:fld>
            <a:endParaRPr lang="es-E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F9553-AB4D-4DEB-B4EA-41BB508BEB56}" type="slidenum">
              <a:rPr lang="es-ES"/>
              <a:pPr/>
              <a:t>15</a:t>
            </a:fld>
            <a:endParaRPr lang="es-E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D675A-6A6A-4638-B49D-62BC91BAD954}" type="slidenum">
              <a:rPr lang="es-ES"/>
              <a:pPr/>
              <a:t>16</a:t>
            </a:fld>
            <a:endParaRPr lang="es-E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BBE49-C79A-48C3-8086-9133D64F140B}" type="slidenum">
              <a:rPr lang="es-ES"/>
              <a:pPr/>
              <a:t>17</a:t>
            </a:fld>
            <a:endParaRPr lang="es-E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EDEAD-9DF8-45CE-A1EB-597EAEBE1E0A}" type="slidenum">
              <a:rPr lang="es-ES"/>
              <a:pPr/>
              <a:t>18</a:t>
            </a:fld>
            <a:endParaRPr lang="es-E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4B5C2-90DA-4459-9AA3-C5C81F07F1EE}" type="slidenum">
              <a:rPr lang="es-ES"/>
              <a:pPr/>
              <a:t>19</a:t>
            </a:fld>
            <a:endParaRPr lang="es-E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3114C-AEE3-4631-A3DC-1111DD7AC45B}" type="slidenum">
              <a:rPr lang="es-ES"/>
              <a:pPr/>
              <a:t>2</a:t>
            </a:fld>
            <a:endParaRPr lang="es-E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1FD06-A6D6-4CBB-BCA2-CABBC436FA98}" type="slidenum">
              <a:rPr lang="es-ES"/>
              <a:pPr/>
              <a:t>20</a:t>
            </a:fld>
            <a:endParaRPr lang="es-E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9DB23-96FE-45A0-8155-F45002393DE5}" type="slidenum">
              <a:rPr lang="es-ES"/>
              <a:pPr/>
              <a:t>21</a:t>
            </a:fld>
            <a:endParaRPr lang="es-E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82FF2-E20A-47AA-9EA9-2BB448759FCB}" type="slidenum">
              <a:rPr lang="es-ES"/>
              <a:pPr/>
              <a:t>22</a:t>
            </a:fld>
            <a:endParaRPr lang="es-E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73C9B-F1AE-4D74-9DE4-B9DB1625D8EB}" type="slidenum">
              <a:rPr lang="es-ES"/>
              <a:pPr/>
              <a:t>23</a:t>
            </a:fld>
            <a:endParaRPr lang="es-E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9A7FE-06E9-4D38-9C8E-E41234129AE8}" type="slidenum">
              <a:rPr lang="es-ES"/>
              <a:pPr/>
              <a:t>24</a:t>
            </a:fld>
            <a:endParaRPr lang="es-E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A920C-38CE-4D52-B9EB-7BE466864E8A}" type="slidenum">
              <a:rPr lang="es-ES"/>
              <a:pPr/>
              <a:t>25</a:t>
            </a:fld>
            <a:endParaRPr lang="es-E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EF3B7-4939-4841-A899-9938709EA54C}" type="slidenum">
              <a:rPr lang="es-ES"/>
              <a:pPr/>
              <a:t>26</a:t>
            </a:fld>
            <a:endParaRPr lang="es-E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16F3F-E4AD-4302-A973-622BCEB1BC50}" type="slidenum">
              <a:rPr lang="es-ES"/>
              <a:pPr/>
              <a:t>27</a:t>
            </a:fld>
            <a:endParaRPr lang="es-E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63D25-7B8F-4DC7-A9B3-2BE3CC653A30}" type="slidenum">
              <a:rPr lang="es-ES"/>
              <a:pPr/>
              <a:t>28</a:t>
            </a:fld>
            <a:endParaRPr lang="es-E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2D8B9-BF15-4239-9555-450C88ACDDD3}" type="slidenum">
              <a:rPr lang="es-ES"/>
              <a:pPr/>
              <a:t>29</a:t>
            </a:fld>
            <a:endParaRPr lang="es-E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786C5-3E05-4D6A-B410-1BF58947225A}" type="slidenum">
              <a:rPr lang="es-ES"/>
              <a:pPr/>
              <a:t>3</a:t>
            </a:fld>
            <a:endParaRPr lang="es-E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7A498-08CA-43E2-BA48-39B36ED33FD5}" type="slidenum">
              <a:rPr lang="es-ES"/>
              <a:pPr/>
              <a:t>30</a:t>
            </a:fld>
            <a:endParaRPr lang="es-E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B912D-533B-448F-8846-9B5D02E0CB11}" type="slidenum">
              <a:rPr lang="es-ES"/>
              <a:pPr/>
              <a:t>31</a:t>
            </a:fld>
            <a:endParaRPr lang="es-E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4A26B-77DE-4228-9AFB-A6A4830EE6A3}" type="slidenum">
              <a:rPr lang="es-ES"/>
              <a:pPr/>
              <a:t>4</a:t>
            </a:fld>
            <a:endParaRPr lang="es-E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D86C8-4183-46B1-B4F5-AC76C23364CC}" type="slidenum">
              <a:rPr lang="es-ES"/>
              <a:pPr/>
              <a:t>5</a:t>
            </a:fld>
            <a:endParaRPr lang="es-E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680A3-FCB7-41C7-A2F2-99255F34CB9F}" type="slidenum">
              <a:rPr lang="es-ES"/>
              <a:pPr/>
              <a:t>6</a:t>
            </a:fld>
            <a:endParaRPr lang="es-E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5FF12-8084-49FD-B2B3-8AE542B44953}" type="slidenum">
              <a:rPr lang="es-ES"/>
              <a:pPr/>
              <a:t>7</a:t>
            </a:fld>
            <a:endParaRPr lang="es-E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E288-CE19-4FFC-89DE-2A76D388A318}" type="slidenum">
              <a:rPr lang="es-ES"/>
              <a:pPr/>
              <a:t>8</a:t>
            </a:fld>
            <a:endParaRPr lang="es-E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4696C-7CC8-4C94-AAD9-EF7FF6BBCD35}" type="slidenum">
              <a:rPr lang="es-ES"/>
              <a:pPr/>
              <a:t>9</a:t>
            </a:fld>
            <a:endParaRPr lang="es-E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0825" cy="6850063"/>
            <a:chOff x="0" y="0"/>
            <a:chExt cx="5758" cy="4315"/>
          </a:xfrm>
        </p:grpSpPr>
        <p:grpSp>
          <p:nvGrpSpPr>
            <p:cNvPr id="10243" name="Group 3"/>
            <p:cNvGrpSpPr>
              <a:grpSpLocks/>
            </p:cNvGrpSpPr>
            <p:nvPr userDrawn="1"/>
          </p:nvGrpSpPr>
          <p:grpSpPr bwMode="auto">
            <a:xfrm>
              <a:off x="1728" y="2230"/>
              <a:ext cx="4027" cy="2085"/>
              <a:chOff x="1728" y="2230"/>
              <a:chExt cx="4027" cy="2085"/>
            </a:xfrm>
          </p:grpSpPr>
          <p:sp>
            <p:nvSpPr>
              <p:cNvPr id="1024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1024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1024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1024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1024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1024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1025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10251"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102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0253" name="Rectangle 13"/>
          <p:cNvSpPr>
            <a:spLocks noGrp="1" noChangeArrowheads="1"/>
          </p:cNvSpPr>
          <p:nvPr>
            <p:ph type="dt" sz="quarter" idx="2"/>
          </p:nvPr>
        </p:nvSpPr>
        <p:spPr>
          <a:xfrm>
            <a:off x="457200" y="6248400"/>
            <a:ext cx="2133600" cy="476250"/>
          </a:xfrm>
        </p:spPr>
        <p:txBody>
          <a:bodyPr/>
          <a:lstStyle>
            <a:lvl1pPr>
              <a:defRPr/>
            </a:lvl1pPr>
          </a:lstStyle>
          <a:p>
            <a:endParaRPr lang="es-ES"/>
          </a:p>
        </p:txBody>
      </p:sp>
      <p:sp>
        <p:nvSpPr>
          <p:cNvPr id="10254" name="Rectangle 14"/>
          <p:cNvSpPr>
            <a:spLocks noGrp="1" noChangeArrowheads="1"/>
          </p:cNvSpPr>
          <p:nvPr>
            <p:ph type="ftr" sz="quarter" idx="3"/>
          </p:nvPr>
        </p:nvSpPr>
        <p:spPr>
          <a:xfrm>
            <a:off x="3124200" y="6251575"/>
            <a:ext cx="2895600" cy="476250"/>
          </a:xfrm>
        </p:spPr>
        <p:txBody>
          <a:bodyPr/>
          <a:lstStyle>
            <a:lvl1pPr>
              <a:defRPr/>
            </a:lvl1pPr>
          </a:lstStyle>
          <a:p>
            <a:endParaRPr lang="es-ES"/>
          </a:p>
        </p:txBody>
      </p:sp>
      <p:sp>
        <p:nvSpPr>
          <p:cNvPr id="10255" name="Rectangle 15"/>
          <p:cNvSpPr>
            <a:spLocks noGrp="1" noChangeArrowheads="1"/>
          </p:cNvSpPr>
          <p:nvPr>
            <p:ph type="sldNum" sz="quarter" idx="4"/>
          </p:nvPr>
        </p:nvSpPr>
        <p:spPr>
          <a:xfrm>
            <a:off x="6553200" y="6254750"/>
            <a:ext cx="2133600" cy="476250"/>
          </a:xfrm>
        </p:spPr>
        <p:txBody>
          <a:bodyPr/>
          <a:lstStyle>
            <a:lvl1pPr>
              <a:defRPr/>
            </a:lvl1pPr>
          </a:lstStyle>
          <a:p>
            <a:fld id="{EAB759BD-7789-4699-805A-412B1DE5B6A1}" type="slidenum">
              <a:rPr lang="es-ES"/>
              <a:pPr/>
              <a:t>‹Nº›</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52">
                                            <p:txEl>
                                              <p:pRg st="0" end="0"/>
                                            </p:txEl>
                                          </p:spTgt>
                                        </p:tgtEl>
                                        <p:attrNameLst>
                                          <p:attrName>style.visibility</p:attrName>
                                        </p:attrNameLst>
                                      </p:cBhvr>
                                      <p:to>
                                        <p:strVal val="visible"/>
                                      </p:to>
                                    </p:set>
                                    <p:animEffect transition="in" filter="fade">
                                      <p:cBhvr>
                                        <p:cTn id="7" dur="1000"/>
                                        <p:tgtEl>
                                          <p:spTgt spid="10252">
                                            <p:txEl>
                                              <p:pRg st="0" end="0"/>
                                            </p:txEl>
                                          </p:spTgt>
                                        </p:tgtEl>
                                      </p:cBhvr>
                                    </p:animEffect>
                                    <p:anim calcmode="lin" valueType="num">
                                      <p:cBhvr>
                                        <p:cTn id="8" dur="1000" fill="hold"/>
                                        <p:tgtEl>
                                          <p:spTgt spid="102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build="p">
        <p:tmplLst>
          <p:tmpl lvl="1">
            <p:tnLst>
              <p:par>
                <p:cTn presetID="42" presetClass="entr" presetSubtype="0" fill="hold" nodeType="clickEffect">
                  <p:stCondLst>
                    <p:cond delay="0"/>
                  </p:stCondLst>
                  <p:childTnLst>
                    <p:set>
                      <p:cBhvr>
                        <p:cTn dur="1" fill="hold">
                          <p:stCondLst>
                            <p:cond delay="0"/>
                          </p:stCondLst>
                        </p:cTn>
                        <p:tgtEl>
                          <p:spTgt spid="10252"/>
                        </p:tgtEl>
                        <p:attrNameLst>
                          <p:attrName>style.visibility</p:attrName>
                        </p:attrNameLst>
                      </p:cBhvr>
                      <p:to>
                        <p:strVal val="visible"/>
                      </p:to>
                    </p:set>
                    <p:animEffect transition="in" filter="fade">
                      <p:cBhvr>
                        <p:cTn dur="1000"/>
                        <p:tgtEl>
                          <p:spTgt spid="10252"/>
                        </p:tgtEl>
                      </p:cBhvr>
                    </p:animEffect>
                    <p:anim calcmode="lin" valueType="num">
                      <p:cBhvr>
                        <p:cTn dur="1000" fill="hold"/>
                        <p:tgtEl>
                          <p:spTgt spid="10252"/>
                        </p:tgtEl>
                        <p:attrNameLst>
                          <p:attrName>ppt_x</p:attrName>
                        </p:attrNameLst>
                      </p:cBhvr>
                      <p:tavLst>
                        <p:tav tm="0">
                          <p:val>
                            <p:strVal val="#ppt_x"/>
                          </p:val>
                        </p:tav>
                        <p:tav tm="100000">
                          <p:val>
                            <p:strVal val="#ppt_x"/>
                          </p:val>
                        </p:tav>
                      </p:tavLst>
                    </p:anim>
                    <p:anim calcmode="lin" valueType="num">
                      <p:cBhvr>
                        <p:cTn dur="1000" fill="hold"/>
                        <p:tgtEl>
                          <p:spTgt spid="1025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8814E8E7-541B-40AB-B327-92F576D0A7E0}"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C624E1BE-B85C-4A89-8B03-1DA8624B1D7D}"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endParaRPr lang="es-ES"/>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E9185D5C-30FE-4610-8290-762155800391}" type="slidenum">
              <a:rPr lang="es-ES"/>
              <a:pPr/>
              <a:t>‹Nº›</a:t>
            </a:fld>
            <a:endParaRPr lang="es-ES"/>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endParaRPr lang="es-ES"/>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39F10171-4F95-4DFA-986D-6B9C7E6C1DEF}" type="slidenum">
              <a:rPr lang="es-ES"/>
              <a:pPr/>
              <a:t>‹Nº›</a:t>
            </a:fld>
            <a:endParaRPr lang="es-ES"/>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D11A3A58-7046-4029-B856-8A23DE9AA1B1}"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7FCD4DAC-509F-4495-A228-A265EBD7310E}"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A2F2EDEB-87C4-43AE-B029-26CB4C89300C}"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número de diapositiva"/>
          <p:cNvSpPr>
            <a:spLocks noGrp="1"/>
          </p:cNvSpPr>
          <p:nvPr>
            <p:ph type="sldNum" sz="quarter" idx="11"/>
          </p:nvPr>
        </p:nvSpPr>
        <p:spPr/>
        <p:txBody>
          <a:bodyPr/>
          <a:lstStyle>
            <a:lvl1pPr>
              <a:defRPr/>
            </a:lvl1pPr>
          </a:lstStyle>
          <a:p>
            <a:fld id="{FC843E44-40A7-41AB-9044-0AAB54820DB4}" type="slidenum">
              <a:rPr lang="es-ES"/>
              <a:pPr/>
              <a:t>‹Nº›</a:t>
            </a:fld>
            <a:endParaRPr lang="es-ES"/>
          </a:p>
        </p:txBody>
      </p:sp>
      <p:sp>
        <p:nvSpPr>
          <p:cNvPr id="9" name="8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número de diapositiva"/>
          <p:cNvSpPr>
            <a:spLocks noGrp="1"/>
          </p:cNvSpPr>
          <p:nvPr>
            <p:ph type="sldNum" sz="quarter" idx="11"/>
          </p:nvPr>
        </p:nvSpPr>
        <p:spPr/>
        <p:txBody>
          <a:bodyPr/>
          <a:lstStyle>
            <a:lvl1pPr>
              <a:defRPr/>
            </a:lvl1pPr>
          </a:lstStyle>
          <a:p>
            <a:fld id="{A5CB828D-7BDE-4DF8-ABA1-442EF084D2C9}" type="slidenum">
              <a:rPr lang="es-ES"/>
              <a:pPr/>
              <a:t>‹Nº›</a:t>
            </a:fld>
            <a:endParaRPr lang="es-ES"/>
          </a:p>
        </p:txBody>
      </p:sp>
      <p:sp>
        <p:nvSpPr>
          <p:cNvPr id="5" name="4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número de diapositiva"/>
          <p:cNvSpPr>
            <a:spLocks noGrp="1"/>
          </p:cNvSpPr>
          <p:nvPr>
            <p:ph type="sldNum" sz="quarter" idx="11"/>
          </p:nvPr>
        </p:nvSpPr>
        <p:spPr/>
        <p:txBody>
          <a:bodyPr/>
          <a:lstStyle>
            <a:lvl1pPr>
              <a:defRPr/>
            </a:lvl1pPr>
          </a:lstStyle>
          <a:p>
            <a:fld id="{6550FE8F-61AE-4042-BCFF-3DF3F34BF379}" type="slidenum">
              <a:rPr lang="es-ES"/>
              <a:pPr/>
              <a:t>‹Nº›</a:t>
            </a:fld>
            <a:endParaRPr lang="es-ES"/>
          </a:p>
        </p:txBody>
      </p:sp>
      <p:sp>
        <p:nvSpPr>
          <p:cNvPr id="4" name="3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D3B9D21B-93FB-4AEF-9906-DE8C30DD53E8}"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4B38B421-063A-4032-8B4B-750BF8F59195}"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92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16B88A8-D04B-41BD-B2DD-D3F12139D202}" type="slidenum">
              <a:rPr lang="es-ES"/>
              <a:pPr/>
              <a:t>‹Nº›</a:t>
            </a:fld>
            <a:endParaRPr lang="es-ES"/>
          </a:p>
        </p:txBody>
      </p:sp>
      <p:grpSp>
        <p:nvGrpSpPr>
          <p:cNvPr id="9220" name="Group 4"/>
          <p:cNvGrpSpPr>
            <a:grpSpLocks/>
          </p:cNvGrpSpPr>
          <p:nvPr/>
        </p:nvGrpSpPr>
        <p:grpSpPr bwMode="auto">
          <a:xfrm>
            <a:off x="0" y="0"/>
            <a:ext cx="9140825" cy="6850063"/>
            <a:chOff x="0" y="0"/>
            <a:chExt cx="5758" cy="4315"/>
          </a:xfrm>
        </p:grpSpPr>
        <p:grpSp>
          <p:nvGrpSpPr>
            <p:cNvPr id="9221" name="Group 5"/>
            <p:cNvGrpSpPr>
              <a:grpSpLocks/>
            </p:cNvGrpSpPr>
            <p:nvPr userDrawn="1"/>
          </p:nvGrpSpPr>
          <p:grpSpPr bwMode="auto">
            <a:xfrm>
              <a:off x="1728" y="2230"/>
              <a:ext cx="4027" cy="2085"/>
              <a:chOff x="1728" y="2230"/>
              <a:chExt cx="4027" cy="2085"/>
            </a:xfrm>
          </p:grpSpPr>
          <p:sp>
            <p:nvSpPr>
              <p:cNvPr id="9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9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9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92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9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9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92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92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2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es-ES"/>
          </a:p>
        </p:txBody>
      </p:sp>
      <p:sp>
        <p:nvSpPr>
          <p:cNvPr id="92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31">
                                            <p:txEl>
                                              <p:pRg st="0" end="0"/>
                                            </p:txEl>
                                          </p:spTgt>
                                        </p:tgtEl>
                                        <p:attrNameLst>
                                          <p:attrName>style.visibility</p:attrName>
                                        </p:attrNameLst>
                                      </p:cBhvr>
                                      <p:to>
                                        <p:strVal val="visible"/>
                                      </p:to>
                                    </p:set>
                                    <p:animEffect transition="in" filter="fade">
                                      <p:cBhvr>
                                        <p:cTn id="7" dur="1000"/>
                                        <p:tgtEl>
                                          <p:spTgt spid="9231">
                                            <p:txEl>
                                              <p:pRg st="0" end="0"/>
                                            </p:txEl>
                                          </p:spTgt>
                                        </p:tgtEl>
                                      </p:cBhvr>
                                    </p:animEffect>
                                    <p:anim calcmode="lin" valueType="num">
                                      <p:cBhvr>
                                        <p:cTn id="8" dur="1000" fill="hold"/>
                                        <p:tgtEl>
                                          <p:spTgt spid="92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31">
                                            <p:txEl>
                                              <p:pRg st="1" end="1"/>
                                            </p:txEl>
                                          </p:spTgt>
                                        </p:tgtEl>
                                        <p:attrNameLst>
                                          <p:attrName>style.visibility</p:attrName>
                                        </p:attrNameLst>
                                      </p:cBhvr>
                                      <p:to>
                                        <p:strVal val="visible"/>
                                      </p:to>
                                    </p:set>
                                    <p:animEffect transition="in" filter="fade">
                                      <p:cBhvr>
                                        <p:cTn id="12" dur="1000"/>
                                        <p:tgtEl>
                                          <p:spTgt spid="9231">
                                            <p:txEl>
                                              <p:pRg st="1" end="1"/>
                                            </p:txEl>
                                          </p:spTgt>
                                        </p:tgtEl>
                                      </p:cBhvr>
                                    </p:animEffect>
                                    <p:anim calcmode="lin" valueType="num">
                                      <p:cBhvr>
                                        <p:cTn id="13" dur="1000" fill="hold"/>
                                        <p:tgtEl>
                                          <p:spTgt spid="92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31">
                                            <p:txEl>
                                              <p:pRg st="2" end="2"/>
                                            </p:txEl>
                                          </p:spTgt>
                                        </p:tgtEl>
                                        <p:attrNameLst>
                                          <p:attrName>style.visibility</p:attrName>
                                        </p:attrNameLst>
                                      </p:cBhvr>
                                      <p:to>
                                        <p:strVal val="visible"/>
                                      </p:to>
                                    </p:set>
                                    <p:animEffect transition="in" filter="fade">
                                      <p:cBhvr>
                                        <p:cTn id="17" dur="1000"/>
                                        <p:tgtEl>
                                          <p:spTgt spid="9231">
                                            <p:txEl>
                                              <p:pRg st="2" end="2"/>
                                            </p:txEl>
                                          </p:spTgt>
                                        </p:tgtEl>
                                      </p:cBhvr>
                                    </p:animEffect>
                                    <p:anim calcmode="lin" valueType="num">
                                      <p:cBhvr>
                                        <p:cTn id="18" dur="1000" fill="hold"/>
                                        <p:tgtEl>
                                          <p:spTgt spid="92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31">
                                            <p:txEl>
                                              <p:pRg st="3" end="3"/>
                                            </p:txEl>
                                          </p:spTgt>
                                        </p:tgtEl>
                                        <p:attrNameLst>
                                          <p:attrName>style.visibility</p:attrName>
                                        </p:attrNameLst>
                                      </p:cBhvr>
                                      <p:to>
                                        <p:strVal val="visible"/>
                                      </p:to>
                                    </p:set>
                                    <p:animEffect transition="in" filter="fade">
                                      <p:cBhvr>
                                        <p:cTn id="22" dur="1000"/>
                                        <p:tgtEl>
                                          <p:spTgt spid="9231">
                                            <p:txEl>
                                              <p:pRg st="3" end="3"/>
                                            </p:txEl>
                                          </p:spTgt>
                                        </p:tgtEl>
                                      </p:cBhvr>
                                    </p:animEffect>
                                    <p:anim calcmode="lin" valueType="num">
                                      <p:cBhvr>
                                        <p:cTn id="23" dur="1000" fill="hold"/>
                                        <p:tgtEl>
                                          <p:spTgt spid="92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2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31">
                                            <p:txEl>
                                              <p:pRg st="4" end="4"/>
                                            </p:txEl>
                                          </p:spTgt>
                                        </p:tgtEl>
                                        <p:attrNameLst>
                                          <p:attrName>style.visibility</p:attrName>
                                        </p:attrNameLst>
                                      </p:cBhvr>
                                      <p:to>
                                        <p:strVal val="visible"/>
                                      </p:to>
                                    </p:set>
                                    <p:animEffect transition="in" filter="fade">
                                      <p:cBhvr>
                                        <p:cTn id="27" dur="1000"/>
                                        <p:tgtEl>
                                          <p:spTgt spid="9231">
                                            <p:txEl>
                                              <p:pRg st="4" end="4"/>
                                            </p:txEl>
                                          </p:spTgt>
                                        </p:tgtEl>
                                      </p:cBhvr>
                                    </p:animEffect>
                                    <p:anim calcmode="lin" valueType="num">
                                      <p:cBhvr>
                                        <p:cTn id="28" dur="1000" fill="hold"/>
                                        <p:tgtEl>
                                          <p:spTgt spid="92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2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build="p">
        <p:tmplLst>
          <p:tmpl lvl="1">
            <p:tnLst>
              <p:par>
                <p:cTn presetID="42" presetClass="entr" presetSubtype="0" fill="hold" nodeType="clickEffect">
                  <p:stCondLst>
                    <p:cond delay="0"/>
                  </p:stCondLst>
                  <p:childTnLst>
                    <p:set>
                      <p:cBhvr>
                        <p:cTn dur="1" fill="hold">
                          <p:stCondLst>
                            <p:cond delay="0"/>
                          </p:stCondLst>
                        </p:cTn>
                        <p:tgtEl>
                          <p:spTgt spid="9231"/>
                        </p:tgtEl>
                        <p:attrNameLst>
                          <p:attrName>style.visibility</p:attrName>
                        </p:attrNameLst>
                      </p:cBhvr>
                      <p:to>
                        <p:strVal val="visible"/>
                      </p:to>
                    </p:set>
                    <p:animEffect transition="in" filter="fade">
                      <p:cBhvr>
                        <p:cTn dur="1000"/>
                        <p:tgtEl>
                          <p:spTgt spid="9231"/>
                        </p:tgtEl>
                      </p:cBhvr>
                    </p:animEffect>
                    <p:anim calcmode="lin" valueType="num">
                      <p:cBhvr>
                        <p:cTn dur="1000" fill="hold"/>
                        <p:tgtEl>
                          <p:spTgt spid="9231"/>
                        </p:tgtEl>
                        <p:attrNameLst>
                          <p:attrName>ppt_x</p:attrName>
                        </p:attrNameLst>
                      </p:cBhvr>
                      <p:tavLst>
                        <p:tav tm="0">
                          <p:val>
                            <p:strVal val="#ppt_x"/>
                          </p:val>
                        </p:tav>
                        <p:tav tm="100000">
                          <p:val>
                            <p:strVal val="#ppt_x"/>
                          </p:val>
                        </p:tav>
                      </p:tavLst>
                    </p:anim>
                    <p:anim calcmode="lin" valueType="num">
                      <p:cBhvr>
                        <p:cTn dur="1000" fill="hold"/>
                        <p:tgtEl>
                          <p:spTgt spid="923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animEffect transition="in" filter="fade">
                      <p:cBhvr>
                        <p:cTn dur="1000"/>
                        <p:tgtEl>
                          <p:spTgt spid="9231"/>
                        </p:tgtEl>
                      </p:cBhvr>
                    </p:animEffect>
                    <p:anim calcmode="lin" valueType="num">
                      <p:cBhvr>
                        <p:cTn dur="1000" fill="hold"/>
                        <p:tgtEl>
                          <p:spTgt spid="9231"/>
                        </p:tgtEl>
                        <p:attrNameLst>
                          <p:attrName>ppt_x</p:attrName>
                        </p:attrNameLst>
                      </p:cBhvr>
                      <p:tavLst>
                        <p:tav tm="0">
                          <p:val>
                            <p:strVal val="#ppt_x"/>
                          </p:val>
                        </p:tav>
                        <p:tav tm="100000">
                          <p:val>
                            <p:strVal val="#ppt_x"/>
                          </p:val>
                        </p:tav>
                      </p:tavLst>
                    </p:anim>
                    <p:anim calcmode="lin" valueType="num">
                      <p:cBhvr>
                        <p:cTn dur="1000" fill="hold"/>
                        <p:tgtEl>
                          <p:spTgt spid="923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animEffect transition="in" filter="fade">
                      <p:cBhvr>
                        <p:cTn dur="1000"/>
                        <p:tgtEl>
                          <p:spTgt spid="9231"/>
                        </p:tgtEl>
                      </p:cBhvr>
                    </p:animEffect>
                    <p:anim calcmode="lin" valueType="num">
                      <p:cBhvr>
                        <p:cTn dur="1000" fill="hold"/>
                        <p:tgtEl>
                          <p:spTgt spid="9231"/>
                        </p:tgtEl>
                        <p:attrNameLst>
                          <p:attrName>ppt_x</p:attrName>
                        </p:attrNameLst>
                      </p:cBhvr>
                      <p:tavLst>
                        <p:tav tm="0">
                          <p:val>
                            <p:strVal val="#ppt_x"/>
                          </p:val>
                        </p:tav>
                        <p:tav tm="100000">
                          <p:val>
                            <p:strVal val="#ppt_x"/>
                          </p:val>
                        </p:tav>
                      </p:tavLst>
                    </p:anim>
                    <p:anim calcmode="lin" valueType="num">
                      <p:cBhvr>
                        <p:cTn dur="1000" fill="hold"/>
                        <p:tgtEl>
                          <p:spTgt spid="923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animEffect transition="in" filter="fade">
                      <p:cBhvr>
                        <p:cTn dur="1000"/>
                        <p:tgtEl>
                          <p:spTgt spid="9231"/>
                        </p:tgtEl>
                      </p:cBhvr>
                    </p:animEffect>
                    <p:anim calcmode="lin" valueType="num">
                      <p:cBhvr>
                        <p:cTn dur="1000" fill="hold"/>
                        <p:tgtEl>
                          <p:spTgt spid="9231"/>
                        </p:tgtEl>
                        <p:attrNameLst>
                          <p:attrName>ppt_x</p:attrName>
                        </p:attrNameLst>
                      </p:cBhvr>
                      <p:tavLst>
                        <p:tav tm="0">
                          <p:val>
                            <p:strVal val="#ppt_x"/>
                          </p:val>
                        </p:tav>
                        <p:tav tm="100000">
                          <p:val>
                            <p:strVal val="#ppt_x"/>
                          </p:val>
                        </p:tav>
                      </p:tavLst>
                    </p:anim>
                    <p:anim calcmode="lin" valueType="num">
                      <p:cBhvr>
                        <p:cTn dur="1000" fill="hold"/>
                        <p:tgtEl>
                          <p:spTgt spid="923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animEffect transition="in" filter="fade">
                      <p:cBhvr>
                        <p:cTn dur="1000"/>
                        <p:tgtEl>
                          <p:spTgt spid="9231"/>
                        </p:tgtEl>
                      </p:cBhvr>
                    </p:animEffect>
                    <p:anim calcmode="lin" valueType="num">
                      <p:cBhvr>
                        <p:cTn dur="1000" fill="hold"/>
                        <p:tgtEl>
                          <p:spTgt spid="9231"/>
                        </p:tgtEl>
                        <p:attrNameLst>
                          <p:attrName>ppt_x</p:attrName>
                        </p:attrNameLst>
                      </p:cBhvr>
                      <p:tavLst>
                        <p:tav tm="0">
                          <p:val>
                            <p:strVal val="#ppt_x"/>
                          </p:val>
                        </p:tav>
                        <p:tav tm="100000">
                          <p:val>
                            <p:strVal val="#ppt_x"/>
                          </p:val>
                        </p:tav>
                      </p:tavLst>
                    </p:anim>
                    <p:anim calcmode="lin" valueType="num">
                      <p:cBhvr>
                        <p:cTn dur="1000" fill="hold"/>
                        <p:tgtEl>
                          <p:spTgt spid="923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Rot="1" noChangeArrowheads="1"/>
          </p:cNvSpPr>
          <p:nvPr>
            <p:ph type="title"/>
          </p:nvPr>
        </p:nvSpPr>
        <p:spPr/>
        <p:txBody>
          <a:bodyPr/>
          <a:lstStyle/>
          <a:p>
            <a:r>
              <a:rPr lang="es-ES">
                <a:latin typeface="Comic Sans MS" pitchFamily="66" charset="0"/>
              </a:rPr>
              <a:t>EXPRESIÓN DEL MENSAJE GENÉTICO</a:t>
            </a:r>
          </a:p>
        </p:txBody>
      </p:sp>
      <p:sp>
        <p:nvSpPr>
          <p:cNvPr id="2055" name="Rectangle 7"/>
          <p:cNvSpPr>
            <a:spLocks noGrp="1" noChangeArrowheads="1"/>
          </p:cNvSpPr>
          <p:nvPr>
            <p:ph type="body" idx="1"/>
          </p:nvPr>
        </p:nvSpPr>
        <p:spPr/>
        <p:txBody>
          <a:bodyPr/>
          <a:lstStyle/>
          <a:p>
            <a:pPr>
              <a:buFont typeface="Wingdings" pitchFamily="2" charset="2"/>
              <a:buNone/>
            </a:pPr>
            <a:endParaRPr lang="es-ES">
              <a:sym typeface="Wingdings 3" pitchFamily="18" charset="2"/>
            </a:endParaRPr>
          </a:p>
          <a:p>
            <a:r>
              <a:rPr lang="es-ES" sz="3600">
                <a:latin typeface="Comic Sans MS" pitchFamily="66" charset="0"/>
              </a:rPr>
              <a:t>La información genética es la causa de la síntesis de proteínas específicas, entre ellas las enzimas, responsables de las características estructurales y funcionales de un organismo.</a:t>
            </a:r>
          </a:p>
          <a:p>
            <a:pPr>
              <a:buFont typeface="Wingdings" pitchFamily="2" charset="2"/>
              <a:buNone/>
            </a:pPr>
            <a:endParaRPr lang="es-ES" sz="360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4579" name="Rectangle 3"/>
          <p:cNvSpPr>
            <a:spLocks noGrp="1" noChangeArrowheads="1"/>
          </p:cNvSpPr>
          <p:nvPr>
            <p:ph type="body" idx="1"/>
          </p:nvPr>
        </p:nvSpPr>
        <p:spPr/>
        <p:txBody>
          <a:bodyPr/>
          <a:lstStyle/>
          <a:p>
            <a:pPr>
              <a:lnSpc>
                <a:spcPct val="90000"/>
              </a:lnSpc>
            </a:pPr>
            <a:r>
              <a:rPr lang="es-ES" sz="2800">
                <a:latin typeface="Comic Sans MS" pitchFamily="66" charset="0"/>
              </a:rPr>
              <a:t>Transcripción = síntesis de ARN.</a:t>
            </a:r>
          </a:p>
          <a:p>
            <a:pPr>
              <a:lnSpc>
                <a:spcPct val="90000"/>
              </a:lnSpc>
            </a:pPr>
            <a:r>
              <a:rPr lang="es-ES" sz="2800">
                <a:latin typeface="Comic Sans MS" pitchFamily="66" charset="0"/>
              </a:rPr>
              <a:t>Ocurre en el interior del núcleo.</a:t>
            </a:r>
          </a:p>
          <a:p>
            <a:pPr>
              <a:lnSpc>
                <a:spcPct val="90000"/>
              </a:lnSpc>
            </a:pPr>
            <a:r>
              <a:rPr lang="es-ES" sz="2800">
                <a:latin typeface="Comic Sans MS" pitchFamily="66" charset="0"/>
              </a:rPr>
              <a:t>Necesita:</a:t>
            </a:r>
          </a:p>
          <a:p>
            <a:pPr lvl="1">
              <a:lnSpc>
                <a:spcPct val="90000"/>
              </a:lnSpc>
            </a:pPr>
            <a:r>
              <a:rPr lang="es-ES" sz="2400">
                <a:latin typeface="Comic Sans MS" pitchFamily="66" charset="0"/>
              </a:rPr>
              <a:t>Una cadena de ADN que actúe como molde.</a:t>
            </a:r>
          </a:p>
          <a:p>
            <a:pPr lvl="1">
              <a:lnSpc>
                <a:spcPct val="90000"/>
              </a:lnSpc>
            </a:pPr>
            <a:r>
              <a:rPr lang="es-ES" sz="2400">
                <a:latin typeface="Comic Sans MS" pitchFamily="66" charset="0"/>
              </a:rPr>
              <a:t>Enzimas: ARN-polimerasa.</a:t>
            </a:r>
          </a:p>
          <a:p>
            <a:pPr lvl="1">
              <a:lnSpc>
                <a:spcPct val="90000"/>
              </a:lnSpc>
            </a:pPr>
            <a:r>
              <a:rPr lang="es-ES" sz="2400">
                <a:latin typeface="Comic Sans MS" pitchFamily="66" charset="0"/>
              </a:rPr>
              <a:t>Ribonucleótidos trifosfato de A, G, C y U.</a:t>
            </a:r>
          </a:p>
          <a:p>
            <a:pPr>
              <a:lnSpc>
                <a:spcPct val="90000"/>
              </a:lnSpc>
            </a:pPr>
            <a:r>
              <a:rPr lang="es-ES" sz="2800">
                <a:latin typeface="Comic Sans MS" pitchFamily="66" charset="0"/>
              </a:rPr>
              <a:t>Proceso:</a:t>
            </a:r>
          </a:p>
          <a:p>
            <a:pPr lvl="1">
              <a:lnSpc>
                <a:spcPct val="90000"/>
              </a:lnSpc>
            </a:pPr>
            <a:r>
              <a:rPr lang="es-ES" sz="2400">
                <a:latin typeface="Comic Sans MS" pitchFamily="66" charset="0"/>
              </a:rPr>
              <a:t>Iniciación</a:t>
            </a:r>
          </a:p>
          <a:p>
            <a:pPr lvl="1">
              <a:lnSpc>
                <a:spcPct val="90000"/>
              </a:lnSpc>
            </a:pPr>
            <a:r>
              <a:rPr lang="es-ES" sz="2400">
                <a:latin typeface="Comic Sans MS" pitchFamily="66" charset="0"/>
              </a:rPr>
              <a:t>Elongación</a:t>
            </a:r>
          </a:p>
          <a:p>
            <a:pPr lvl="1">
              <a:lnSpc>
                <a:spcPct val="90000"/>
              </a:lnSpc>
            </a:pPr>
            <a:r>
              <a:rPr lang="es-ES" sz="2400">
                <a:latin typeface="Comic Sans MS" pitchFamily="66" charset="0"/>
              </a:rPr>
              <a:t>Terminación</a:t>
            </a:r>
          </a:p>
          <a:p>
            <a:pPr lvl="2">
              <a:lnSpc>
                <a:spcPct val="90000"/>
              </a:lnSpc>
              <a:buFont typeface="Wingdings" pitchFamily="2" charset="2"/>
              <a:buNone/>
            </a:pPr>
            <a:endParaRPr lang="es-ES" sz="2000">
              <a:latin typeface="Comic Sans MS" pitchFamily="66" charset="0"/>
            </a:endParaRPr>
          </a:p>
          <a:p>
            <a:pPr lvl="1">
              <a:lnSpc>
                <a:spcPct val="90000"/>
              </a:lnSpc>
              <a:buFont typeface="Wingdings" pitchFamily="2" charset="2"/>
              <a:buNone/>
            </a:pPr>
            <a:endParaRPr lang="es-ES" sz="240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5603" name="Rectangle 3"/>
          <p:cNvSpPr>
            <a:spLocks noGrp="1" noChangeArrowheads="1"/>
          </p:cNvSpPr>
          <p:nvPr>
            <p:ph type="body" idx="1"/>
          </p:nvPr>
        </p:nvSpPr>
        <p:spPr/>
        <p:txBody>
          <a:bodyPr/>
          <a:lstStyle/>
          <a:p>
            <a:pPr algn="ctr">
              <a:lnSpc>
                <a:spcPct val="80000"/>
              </a:lnSpc>
              <a:buFont typeface="Wingdings" pitchFamily="2" charset="2"/>
              <a:buNone/>
            </a:pPr>
            <a:r>
              <a:rPr lang="es-ES" sz="2800">
                <a:latin typeface="Comic Sans MS" pitchFamily="66" charset="0"/>
              </a:rPr>
              <a:t>INICIACIÓN</a:t>
            </a:r>
          </a:p>
          <a:p>
            <a:pPr algn="ctr">
              <a:lnSpc>
                <a:spcPct val="80000"/>
              </a:lnSpc>
              <a:buFont typeface="Wingdings" pitchFamily="2" charset="2"/>
              <a:buNone/>
            </a:pPr>
            <a:endParaRPr lang="es-ES" sz="2800">
              <a:latin typeface="Comic Sans MS" pitchFamily="66" charset="0"/>
            </a:endParaRPr>
          </a:p>
          <a:p>
            <a:pPr>
              <a:lnSpc>
                <a:spcPct val="80000"/>
              </a:lnSpc>
              <a:buFont typeface="Wingdings 2" pitchFamily="18" charset="2"/>
              <a:buNone/>
            </a:pPr>
            <a:r>
              <a:rPr lang="es-ES" sz="2800">
                <a:latin typeface="Comic Sans MS" pitchFamily="66" charset="0"/>
                <a:sym typeface="Wingdings 2" pitchFamily="18" charset="2"/>
              </a:rPr>
              <a:t> </a:t>
            </a:r>
            <a:r>
              <a:rPr lang="es-ES" sz="2800">
                <a:latin typeface="Comic Sans MS" pitchFamily="66" charset="0"/>
              </a:rPr>
              <a:t>Comienza cuando la ARN-polimerasa reconoce en el ADN que se va transcribir una señal que indica el inicio del proceso = centros promotores. </a:t>
            </a:r>
          </a:p>
          <a:p>
            <a:pPr>
              <a:lnSpc>
                <a:spcPct val="80000"/>
              </a:lnSpc>
              <a:buFont typeface="Wingdings 2" pitchFamily="18" charset="2"/>
              <a:buNone/>
            </a:pPr>
            <a:endParaRPr lang="es-ES" sz="2800">
              <a:latin typeface="Comic Sans MS" pitchFamily="66" charset="0"/>
            </a:endParaRPr>
          </a:p>
          <a:p>
            <a:pPr>
              <a:lnSpc>
                <a:spcPct val="80000"/>
              </a:lnSpc>
              <a:buFont typeface="Wingdings" pitchFamily="2" charset="2"/>
              <a:buNone/>
            </a:pPr>
            <a:r>
              <a:rPr lang="es-ES" sz="2800">
                <a:latin typeface="Comic Sans MS" pitchFamily="66" charset="0"/>
                <a:sym typeface="Wingdings 2" pitchFamily="18" charset="2"/>
              </a:rPr>
              <a:t> Centros promotores = secuencias cortas de bases nitrogenadas.</a:t>
            </a:r>
            <a:r>
              <a:rPr lang="es-ES" sz="2800">
                <a:latin typeface="Comic Sans MS" pitchFamily="66" charset="0"/>
              </a:rPr>
              <a:t> </a:t>
            </a:r>
          </a:p>
          <a:p>
            <a:pPr>
              <a:lnSpc>
                <a:spcPct val="80000"/>
              </a:lnSpc>
              <a:buFont typeface="Wingdings" pitchFamily="2" charset="2"/>
              <a:buNone/>
            </a:pPr>
            <a:endParaRPr lang="es-ES" sz="2800">
              <a:latin typeface="Comic Sans MS" pitchFamily="66" charset="0"/>
            </a:endParaRPr>
          </a:p>
          <a:p>
            <a:pPr>
              <a:lnSpc>
                <a:spcPct val="80000"/>
              </a:lnSpc>
              <a:buFont typeface="Wingdings" pitchFamily="2" charset="2"/>
              <a:buNone/>
            </a:pPr>
            <a:r>
              <a:rPr lang="es-ES" sz="2800">
                <a:latin typeface="Comic Sans MS" pitchFamily="66" charset="0"/>
              </a:rPr>
              <a:t>	</a:t>
            </a:r>
          </a:p>
          <a:p>
            <a:pPr>
              <a:lnSpc>
                <a:spcPct val="80000"/>
              </a:lnSpc>
            </a:pPr>
            <a:endParaRPr lang="es-ES" sz="280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6627"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INICIACIÓN</a:t>
            </a:r>
          </a:p>
          <a:p>
            <a:pPr algn="ct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sym typeface="Wingdings 2" pitchFamily="18" charset="2"/>
              </a:rPr>
              <a:t> La ARN-polimerasa hace que la doble hélice de ADN se abra </a:t>
            </a:r>
            <a:r>
              <a:rPr lang="es-ES">
                <a:latin typeface="Comic Sans MS" pitchFamily="66" charset="0"/>
                <a:sym typeface="Wingdings" pitchFamily="2" charset="2"/>
              </a:rPr>
              <a:t> exposición de la secuencia de bases del ADN  unión de los ribonucleótidos.</a:t>
            </a:r>
          </a:p>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7651" name="Rectangle 3"/>
          <p:cNvSpPr>
            <a:spLocks noGrp="1" noChangeArrowheads="1"/>
          </p:cNvSpPr>
          <p:nvPr>
            <p:ph type="body" idx="1"/>
          </p:nvPr>
        </p:nvSpPr>
        <p:spPr/>
        <p:txBody>
          <a:bodyPr/>
          <a:lstStyle/>
          <a:p>
            <a:pPr algn="ctr">
              <a:lnSpc>
                <a:spcPct val="90000"/>
              </a:lnSpc>
              <a:buFont typeface="Wingdings" pitchFamily="2" charset="2"/>
              <a:buNone/>
            </a:pPr>
            <a:r>
              <a:rPr lang="es-ES" sz="2800">
                <a:latin typeface="Comic Sans MS" pitchFamily="66" charset="0"/>
              </a:rPr>
              <a:t>ELONGACIÓN</a:t>
            </a:r>
          </a:p>
          <a:p>
            <a:pPr algn="ctr">
              <a:lnSpc>
                <a:spcPct val="90000"/>
              </a:lnSpc>
              <a:buFont typeface="Wingdings" pitchFamily="2" charset="2"/>
              <a:buNone/>
            </a:pPr>
            <a:endParaRPr lang="es-ES" sz="2800">
              <a:latin typeface="Comic Sans MS" pitchFamily="66" charset="0"/>
            </a:endParaRPr>
          </a:p>
          <a:p>
            <a:pPr>
              <a:lnSpc>
                <a:spcPct val="90000"/>
              </a:lnSpc>
              <a:buFont typeface="Wingdings" pitchFamily="2" charset="2"/>
              <a:buBlip>
                <a:blip r:embed="rId3"/>
              </a:buBlip>
            </a:pPr>
            <a:r>
              <a:rPr lang="es-ES" sz="2800">
                <a:latin typeface="Comic Sans MS" pitchFamily="66" charset="0"/>
              </a:rPr>
              <a:t>Adición de sucesivos ribonucleótidos para formar el ARN.</a:t>
            </a:r>
          </a:p>
          <a:p>
            <a:pPr>
              <a:lnSpc>
                <a:spcPct val="90000"/>
              </a:lnSpc>
              <a:buFont typeface="Wingdings" pitchFamily="2" charset="2"/>
              <a:buBlip>
                <a:blip r:embed="rId3"/>
              </a:buBlip>
            </a:pPr>
            <a:r>
              <a:rPr lang="es-ES" sz="2800">
                <a:latin typeface="Comic Sans MS" pitchFamily="66" charset="0"/>
              </a:rPr>
              <a:t>ARN-polimerasa: “lee” ADN 3’-5’                    				síntesis ARN 5’-3’</a:t>
            </a:r>
          </a:p>
          <a:p>
            <a:pPr>
              <a:lnSpc>
                <a:spcPct val="90000"/>
              </a:lnSpc>
              <a:buFont typeface="Wingdings" pitchFamily="2" charset="2"/>
              <a:buBlip>
                <a:blip r:embed="rId3"/>
              </a:buBlip>
            </a:pPr>
            <a:r>
              <a:rPr lang="es-ES" sz="2800">
                <a:latin typeface="Comic Sans MS" pitchFamily="66" charset="0"/>
              </a:rPr>
              <a:t>La cadena de ARN sintetizada es complementaria de la hebra de ADN que se utiliza como molde.</a:t>
            </a:r>
          </a:p>
          <a:p>
            <a:pPr>
              <a:lnSpc>
                <a:spcPct val="90000"/>
              </a:lnSpc>
              <a:buFont typeface="Wingdings" pitchFamily="2" charset="2"/>
              <a:buNone/>
            </a:pPr>
            <a:r>
              <a:rPr lang="es-ES" sz="2800">
                <a:latin typeface="Comic Sans MS" pitchFamily="66" charset="0"/>
              </a:rPr>
              <a:t> </a:t>
            </a:r>
          </a:p>
          <a:p>
            <a:pPr>
              <a:lnSpc>
                <a:spcPct val="90000"/>
              </a:lnSpc>
              <a:buFont typeface="Wingdings" pitchFamily="2" charset="2"/>
              <a:buBlip>
                <a:blip r:embed="rId3"/>
              </a:buBlip>
            </a:pPr>
            <a:endParaRPr lang="es-ES" sz="2800">
              <a:latin typeface="Comic Sans MS" pitchFamily="66" charset="0"/>
            </a:endParaRPr>
          </a:p>
          <a:p>
            <a:pPr>
              <a:lnSpc>
                <a:spcPct val="90000"/>
              </a:lnSpc>
              <a:buFont typeface="Wingdings" pitchFamily="2" charset="2"/>
              <a:buNone/>
            </a:pPr>
            <a:endParaRPr lang="es-ES" sz="280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8675" name="Rectangle 3"/>
          <p:cNvSpPr>
            <a:spLocks noGrp="1" noChangeArrowheads="1"/>
          </p:cNvSpPr>
          <p:nvPr>
            <p:ph type="body" sz="half" idx="1"/>
          </p:nvPr>
        </p:nvSpPr>
        <p:spPr/>
        <p:txBody>
          <a:bodyPr/>
          <a:lstStyle/>
          <a:p>
            <a:pPr algn="ctr">
              <a:buFont typeface="Wingdings" pitchFamily="2" charset="2"/>
              <a:buNone/>
            </a:pPr>
            <a:r>
              <a:rPr lang="es-ES" sz="2800" u="sng">
                <a:latin typeface="Comic Sans MS" pitchFamily="66" charset="0"/>
              </a:rPr>
              <a:t>ELONGACIÓN</a:t>
            </a:r>
          </a:p>
          <a:p>
            <a:pPr algn="ctr">
              <a:buFont typeface="Wingdings" pitchFamily="2" charset="2"/>
              <a:buNone/>
            </a:pPr>
            <a:endParaRPr lang="es-ES" sz="2800">
              <a:latin typeface="Comic Sans MS" pitchFamily="66" charset="0"/>
            </a:endParaRPr>
          </a:p>
          <a:p>
            <a:pPr>
              <a:buFont typeface="Wingdings" pitchFamily="2" charset="2"/>
              <a:buBlip>
                <a:blip r:embed="rId3"/>
              </a:buBlip>
            </a:pPr>
            <a:r>
              <a:rPr lang="es-ES" sz="2800">
                <a:latin typeface="Comic Sans MS" pitchFamily="66" charset="0"/>
              </a:rPr>
              <a:t>Complementariedad entre las bases de ADN y ARN:</a:t>
            </a:r>
          </a:p>
          <a:p>
            <a:pPr>
              <a:buFont typeface="Wingdings" pitchFamily="2" charset="2"/>
              <a:buNone/>
            </a:pPr>
            <a:r>
              <a:rPr lang="es-ES" sz="2800">
                <a:latin typeface="Comic Sans MS" pitchFamily="66" charset="0"/>
              </a:rPr>
              <a:t>		G-C</a:t>
            </a:r>
          </a:p>
          <a:p>
            <a:pPr>
              <a:buFont typeface="Wingdings" pitchFamily="2" charset="2"/>
              <a:buNone/>
            </a:pPr>
            <a:r>
              <a:rPr lang="es-ES" sz="2800">
                <a:latin typeface="Comic Sans MS" pitchFamily="66" charset="0"/>
              </a:rPr>
              <a:t>		A-U				T-A</a:t>
            </a:r>
          </a:p>
          <a:p>
            <a:pPr>
              <a:buFont typeface="Wingdings" pitchFamily="2" charset="2"/>
              <a:buNone/>
            </a:pPr>
            <a:r>
              <a:rPr lang="es-ES" sz="2800">
                <a:latin typeface="Comic Sans MS" pitchFamily="66" charset="0"/>
              </a:rPr>
              <a:t>		C-G</a:t>
            </a:r>
          </a:p>
          <a:p>
            <a:pPr>
              <a:buFont typeface="Wingdings" pitchFamily="2" charset="2"/>
              <a:buBlip>
                <a:blip r:embed="rId3"/>
              </a:buBlip>
            </a:pPr>
            <a:endParaRPr lang="es-ES" sz="2800">
              <a:latin typeface="Comic Sans MS" pitchFamily="66" charset="0"/>
            </a:endParaRPr>
          </a:p>
          <a:p>
            <a:pPr>
              <a:buFont typeface="Wingdings" pitchFamily="2" charset="2"/>
              <a:buNone/>
            </a:pPr>
            <a:endParaRPr lang="es-ES" sz="2800">
              <a:latin typeface="Comic Sans MS" pitchFamily="66" charset="0"/>
            </a:endParaRPr>
          </a:p>
        </p:txBody>
      </p:sp>
      <p:pic>
        <p:nvPicPr>
          <p:cNvPr id="28676" name="Picture 4"/>
          <p:cNvPicPr>
            <a:picLocks noChangeAspect="1" noChangeArrowheads="1"/>
          </p:cNvPicPr>
          <p:nvPr>
            <p:ph sz="half" idx="2"/>
          </p:nvPr>
        </p:nvPicPr>
        <p:blipFill>
          <a:blip r:embed="rId4"/>
          <a:srcRect/>
          <a:stretch>
            <a:fillRect/>
          </a:stretch>
        </p:blipFill>
        <p:spPr>
          <a:xfrm>
            <a:off x="4427538" y="2565400"/>
            <a:ext cx="4248150" cy="384651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s-ES">
                <a:latin typeface="Comic Sans MS" pitchFamily="66" charset="0"/>
              </a:rPr>
              <a:t>TRANSCRIPCIÓN</a:t>
            </a:r>
          </a:p>
        </p:txBody>
      </p:sp>
      <p:sp>
        <p:nvSpPr>
          <p:cNvPr id="29699"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TERMINACIÓN</a:t>
            </a:r>
          </a:p>
          <a:p>
            <a:pPr algn="ctr">
              <a:buFont typeface="Wingdings" pitchFamily="2" charset="2"/>
              <a:buNone/>
            </a:pPr>
            <a:endParaRPr lang="es-ES">
              <a:latin typeface="Comic Sans MS" pitchFamily="66" charset="0"/>
            </a:endParaRPr>
          </a:p>
          <a:p>
            <a:pPr>
              <a:buFont typeface="Wingdings" pitchFamily="2" charset="2"/>
              <a:buBlip>
                <a:blip r:embed="rId3"/>
              </a:buBlip>
            </a:pPr>
            <a:r>
              <a:rPr lang="es-ES">
                <a:latin typeface="Comic Sans MS" pitchFamily="66" charset="0"/>
              </a:rPr>
              <a:t>La ARN-pol reconoce en el ADN unas señales de terminación que indican el final de las transcripción.</a:t>
            </a:r>
          </a:p>
          <a:p>
            <a:pPr>
              <a:buFont typeface="Wingdings" pitchFamily="2" charset="2"/>
              <a:buBlip>
                <a:blip r:embed="rId3"/>
              </a:buBlip>
            </a:pPr>
            <a:r>
              <a:rPr lang="es-ES">
                <a:latin typeface="Comic Sans MS" pitchFamily="66" charset="0"/>
              </a:rPr>
              <a:t>Implica el cierre de la burbuja formada en el ADN y la separación de la ARN-pol del ARN transcrito.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s-ES">
                <a:latin typeface="Comic Sans MS" pitchFamily="66" charset="0"/>
              </a:rPr>
              <a:t>TRANSCRIPCIÓN</a:t>
            </a:r>
          </a:p>
        </p:txBody>
      </p:sp>
      <p:sp>
        <p:nvSpPr>
          <p:cNvPr id="31747"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TERMINACIÓN</a:t>
            </a:r>
          </a:p>
          <a:p>
            <a:pPr algn="ctr">
              <a:buFont typeface="Wingdings" pitchFamily="2" charset="2"/>
              <a:buNone/>
            </a:pPr>
            <a:endParaRPr lang="es-ES">
              <a:latin typeface="Comic Sans MS" pitchFamily="66" charset="0"/>
            </a:endParaRPr>
          </a:p>
          <a:p>
            <a:pPr>
              <a:buFont typeface="Wingdings" pitchFamily="2" charset="2"/>
              <a:buChar char="²"/>
            </a:pPr>
            <a:r>
              <a:rPr lang="es-ES">
                <a:latin typeface="Comic Sans MS" pitchFamily="66" charset="0"/>
                <a:sym typeface="Wingdings" pitchFamily="2" charset="2"/>
              </a:rPr>
              <a:t>La ARN-pol transcribe regiones de ADN largas, que exceden la longitud de la secuencia que codifica la proteína.</a:t>
            </a:r>
          </a:p>
          <a:p>
            <a:pPr>
              <a:buFont typeface="Wingdings" pitchFamily="2" charset="2"/>
              <a:buChar char="²"/>
            </a:pPr>
            <a:r>
              <a:rPr lang="es-ES">
                <a:latin typeface="Comic Sans MS" pitchFamily="66" charset="0"/>
                <a:sym typeface="Wingdings" pitchFamily="2" charset="2"/>
              </a:rPr>
              <a:t>Una enzima corta el fragmento de ARN que lleva la información para sintetizar la proteína.</a:t>
            </a:r>
          </a:p>
          <a:p>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es-ES">
                <a:latin typeface="Comic Sans MS" pitchFamily="66" charset="0"/>
              </a:rPr>
              <a:t>TRANSCRIPCIÓN</a:t>
            </a:r>
          </a:p>
        </p:txBody>
      </p:sp>
      <p:sp>
        <p:nvSpPr>
          <p:cNvPr id="59395"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TERMINACIÓN</a:t>
            </a:r>
          </a:p>
          <a:p>
            <a:pPr>
              <a:buFont typeface="Wingdings" pitchFamily="2" charset="2"/>
              <a:buNone/>
            </a:pPr>
            <a:endParaRPr lang="es-ES">
              <a:latin typeface="Comic Sans MS" pitchFamily="66" charset="0"/>
              <a:sym typeface="Wingdings" pitchFamily="2" charset="2"/>
            </a:endParaRPr>
          </a:p>
          <a:p>
            <a:pPr>
              <a:buFont typeface="Wingdings" pitchFamily="2" charset="2"/>
              <a:buChar char="²"/>
            </a:pPr>
            <a:r>
              <a:rPr lang="es-ES">
                <a:latin typeface="Comic Sans MS" pitchFamily="66" charset="0"/>
                <a:sym typeface="Wingdings" pitchFamily="2" charset="2"/>
              </a:rPr>
              <a:t>Extremo 3’ </a:t>
            </a:r>
            <a:r>
              <a:rPr lang="es-ES">
                <a:latin typeface="Comic Sans MS" pitchFamily="66" charset="0"/>
                <a:sym typeface="Wingdings 3" pitchFamily="18" charset="2"/>
              </a:rPr>
              <a:t> se añade una secuencia de ribonucleótidos de adenina  </a:t>
            </a:r>
            <a:r>
              <a:rPr lang="es-ES" i="1">
                <a:latin typeface="Comic Sans MS" pitchFamily="66" charset="0"/>
                <a:sym typeface="Wingdings 3" pitchFamily="18" charset="2"/>
              </a:rPr>
              <a:t>cola poli-A.</a:t>
            </a:r>
          </a:p>
          <a:p>
            <a:pPr>
              <a:buFont typeface="Wingdings" pitchFamily="2" charset="2"/>
              <a:buChar char="²"/>
            </a:pPr>
            <a:r>
              <a:rPr lang="es-ES">
                <a:latin typeface="Comic Sans MS" pitchFamily="66" charset="0"/>
                <a:sym typeface="Wingdings 3" pitchFamily="18" charset="2"/>
              </a:rPr>
              <a:t>Extremo 5’  se añade una caperuza  permitirá identificar este extremo en el proceso de traducción posterior.</a:t>
            </a:r>
          </a:p>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s-ES">
                <a:latin typeface="Comic Sans MS" pitchFamily="66" charset="0"/>
              </a:rPr>
              <a:t>TRADUCCIÓN </a:t>
            </a:r>
          </a:p>
        </p:txBody>
      </p:sp>
      <p:sp>
        <p:nvSpPr>
          <p:cNvPr id="32771" name="Rectangle 3"/>
          <p:cNvSpPr>
            <a:spLocks noGrp="1" noChangeArrowheads="1"/>
          </p:cNvSpPr>
          <p:nvPr>
            <p:ph type="body" idx="1"/>
          </p:nvPr>
        </p:nvSpPr>
        <p:spPr/>
        <p:txBody>
          <a:bodyPr/>
          <a:lstStyle/>
          <a:p>
            <a:r>
              <a:rPr lang="es-ES">
                <a:latin typeface="Comic Sans MS" pitchFamily="66" charset="0"/>
              </a:rPr>
              <a:t>Traducción = síntesis de proteínas.</a:t>
            </a:r>
          </a:p>
          <a:p>
            <a:r>
              <a:rPr lang="es-ES">
                <a:latin typeface="Comic Sans MS" pitchFamily="66" charset="0"/>
              </a:rPr>
              <a:t>Se necesita:</a:t>
            </a:r>
          </a:p>
          <a:p>
            <a:pPr lvl="2"/>
            <a:r>
              <a:rPr lang="es-ES">
                <a:latin typeface="Comic Sans MS" pitchFamily="66" charset="0"/>
              </a:rPr>
              <a:t>Ribosomas</a:t>
            </a:r>
          </a:p>
          <a:p>
            <a:pPr lvl="2"/>
            <a:r>
              <a:rPr lang="es-ES">
                <a:latin typeface="Comic Sans MS" pitchFamily="66" charset="0"/>
              </a:rPr>
              <a:t>ARN mensajero</a:t>
            </a:r>
          </a:p>
          <a:p>
            <a:pPr lvl="2"/>
            <a:r>
              <a:rPr lang="es-ES">
                <a:latin typeface="Comic Sans MS" pitchFamily="66" charset="0"/>
              </a:rPr>
              <a:t>Aminoácidos</a:t>
            </a:r>
          </a:p>
          <a:p>
            <a:pPr lvl="2"/>
            <a:r>
              <a:rPr lang="es-ES">
                <a:latin typeface="Comic Sans MS" pitchFamily="66" charset="0"/>
              </a:rPr>
              <a:t>ARN de transferencia</a:t>
            </a:r>
          </a:p>
          <a:p>
            <a:pPr lvl="2"/>
            <a:r>
              <a:rPr lang="es-ES">
                <a:latin typeface="Comic Sans MS" pitchFamily="66" charset="0"/>
              </a:rPr>
              <a:t>Enzimas y energía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s-ES">
                <a:latin typeface="Comic Sans MS" pitchFamily="66" charset="0"/>
              </a:rPr>
              <a:t>TRADUCCIÓN</a:t>
            </a:r>
          </a:p>
        </p:txBody>
      </p:sp>
      <p:sp>
        <p:nvSpPr>
          <p:cNvPr id="33795"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RIBOSOMAS</a:t>
            </a:r>
          </a:p>
          <a:p>
            <a:pPr>
              <a:buFont typeface="Wingdings" pitchFamily="2" charset="2"/>
              <a:buChar char="v"/>
            </a:pPr>
            <a:r>
              <a:rPr lang="es-ES">
                <a:latin typeface="Comic Sans MS" pitchFamily="66" charset="0"/>
              </a:rPr>
              <a:t>Orgánulos citoplasmáticos.</a:t>
            </a:r>
          </a:p>
          <a:p>
            <a:pPr>
              <a:buFont typeface="Wingdings" pitchFamily="2" charset="2"/>
              <a:buChar char="v"/>
            </a:pPr>
            <a:r>
              <a:rPr lang="es-ES">
                <a:latin typeface="Comic Sans MS" pitchFamily="66" charset="0"/>
              </a:rPr>
              <a:t>Formados por 2 subunidades:</a:t>
            </a:r>
          </a:p>
          <a:p>
            <a:pPr lvl="1">
              <a:buFont typeface="Wingdings" pitchFamily="2" charset="2"/>
              <a:buNone/>
            </a:pPr>
            <a:r>
              <a:rPr lang="es-ES">
                <a:latin typeface="Comic Sans MS" pitchFamily="66" charset="0"/>
              </a:rPr>
              <a:t> Subunidad pequeña </a:t>
            </a:r>
            <a:r>
              <a:rPr lang="es-ES">
                <a:latin typeface="Comic Sans MS" pitchFamily="66" charset="0"/>
                <a:sym typeface="Wingdings" pitchFamily="2" charset="2"/>
              </a:rPr>
              <a:t>    se une       ARNm</a:t>
            </a:r>
          </a:p>
          <a:p>
            <a:pPr lvl="1">
              <a:buFont typeface="Wingdings" pitchFamily="2" charset="2"/>
              <a:buNone/>
            </a:pPr>
            <a:endParaRPr lang="es-ES">
              <a:latin typeface="Comic Sans MS" pitchFamily="66" charset="0"/>
              <a:sym typeface="Wingdings" pitchFamily="2" charset="2"/>
            </a:endParaRPr>
          </a:p>
          <a:p>
            <a:pPr lvl="1">
              <a:buFont typeface="Wingdings" pitchFamily="2" charset="2"/>
              <a:buNone/>
            </a:pPr>
            <a:r>
              <a:rPr lang="es-ES">
                <a:latin typeface="Comic Sans MS" pitchFamily="66" charset="0"/>
                <a:sym typeface="Wingdings" pitchFamily="2" charset="2"/>
              </a:rPr>
              <a:t> Subunidad grande      se unen        aa</a:t>
            </a:r>
          </a:p>
          <a:p>
            <a:pPr lvl="1">
              <a:buFont typeface="Wingdings" pitchFamily="2" charset="2"/>
              <a:buNone/>
            </a:pPr>
            <a:endParaRPr lang="es-ES">
              <a:latin typeface="Comic Sans MS" pitchFamily="66" charset="0"/>
              <a:sym typeface="Wingdings" pitchFamily="2" charset="2"/>
            </a:endParaRPr>
          </a:p>
          <a:p>
            <a:pPr lvl="1" algn="ctr">
              <a:buFont typeface="Wingdings" pitchFamily="2" charset="2"/>
              <a:buNone/>
            </a:pPr>
            <a:r>
              <a:rPr lang="es-ES">
                <a:latin typeface="Comic Sans MS" pitchFamily="66" charset="0"/>
                <a:sym typeface="Wingdings" pitchFamily="2" charset="2"/>
              </a:rPr>
              <a:t>Se unen cuando van a sintetizar proteínas</a:t>
            </a:r>
          </a:p>
          <a:p>
            <a:pPr>
              <a:buFont typeface="Wingdings" pitchFamily="2" charset="2"/>
              <a:buNone/>
            </a:pPr>
            <a:endParaRPr lang="es-ES">
              <a:latin typeface="Comic Sans MS" pitchFamily="66" charset="0"/>
            </a:endParaRPr>
          </a:p>
        </p:txBody>
      </p:sp>
      <p:sp>
        <p:nvSpPr>
          <p:cNvPr id="33796" name="AutoShape 4"/>
          <p:cNvSpPr>
            <a:spLocks noChangeArrowheads="1"/>
          </p:cNvSpPr>
          <p:nvPr/>
        </p:nvSpPr>
        <p:spPr bwMode="auto">
          <a:xfrm>
            <a:off x="4572000" y="4221163"/>
            <a:ext cx="1944688" cy="792162"/>
          </a:xfrm>
          <a:prstGeom prst="rightArrow">
            <a:avLst>
              <a:gd name="adj1" fmla="val 50000"/>
              <a:gd name="adj2" fmla="val 61373"/>
            </a:avLst>
          </a:prstGeom>
          <a:noFill/>
          <a:ln w="9525">
            <a:solidFill>
              <a:schemeClr val="tx1"/>
            </a:solidFill>
            <a:miter lim="800000"/>
            <a:headEnd/>
            <a:tailEnd/>
          </a:ln>
          <a:effectLst/>
        </p:spPr>
        <p:txBody>
          <a:bodyPr wrap="none" anchor="ctr"/>
          <a:lstStyle/>
          <a:p>
            <a:endParaRPr lang="es-ES"/>
          </a:p>
        </p:txBody>
      </p:sp>
      <p:sp>
        <p:nvSpPr>
          <p:cNvPr id="33799" name="AutoShape 7"/>
          <p:cNvSpPr>
            <a:spLocks noChangeArrowheads="1"/>
          </p:cNvSpPr>
          <p:nvPr/>
        </p:nvSpPr>
        <p:spPr bwMode="auto">
          <a:xfrm>
            <a:off x="4572000" y="3284538"/>
            <a:ext cx="1728788" cy="720725"/>
          </a:xfrm>
          <a:prstGeom prst="rightArrow">
            <a:avLst>
              <a:gd name="adj1" fmla="val 50000"/>
              <a:gd name="adj2" fmla="val 59967"/>
            </a:avLst>
          </a:prstGeom>
          <a:no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s-ES">
                <a:latin typeface="Comic Sans MS" pitchFamily="66" charset="0"/>
              </a:rPr>
              <a:t>INVESTIGACIONES</a:t>
            </a:r>
          </a:p>
        </p:txBody>
      </p:sp>
      <p:sp>
        <p:nvSpPr>
          <p:cNvPr id="12291" name="Rectangle 3"/>
          <p:cNvSpPr>
            <a:spLocks noGrp="1" noChangeArrowheads="1"/>
          </p:cNvSpPr>
          <p:nvPr>
            <p:ph type="body" idx="1"/>
          </p:nvPr>
        </p:nvSpPr>
        <p:spPr/>
        <p:txBody>
          <a:bodyPr/>
          <a:lstStyle/>
          <a:p>
            <a:r>
              <a:rPr lang="es-ES" sz="2800">
                <a:latin typeface="Comic Sans MS" pitchFamily="66" charset="0"/>
              </a:rPr>
              <a:t>Archibald Garrod, 1902: descubrió una enfermedad metabólica causada por una anomalía hereditaria.</a:t>
            </a:r>
          </a:p>
          <a:p>
            <a:r>
              <a:rPr lang="es-ES" sz="2800">
                <a:latin typeface="Comic Sans MS" pitchFamily="66" charset="0"/>
              </a:rPr>
              <a:t>George Beadle, 40: hipótesis “variaciones debidas a cambios en enzimas”.</a:t>
            </a:r>
          </a:p>
          <a:p>
            <a:r>
              <a:rPr lang="es-ES" sz="2800">
                <a:latin typeface="Comic Sans MS" pitchFamily="66" charset="0"/>
              </a:rPr>
              <a:t>Beadle &amp; Tatum, 1948: hipótesis “ un gen-una enzima”, según la cual cada gen lleva información para una enzima.</a:t>
            </a:r>
          </a:p>
          <a:p>
            <a:r>
              <a:rPr lang="es-ES" sz="2800">
                <a:latin typeface="Comic Sans MS" pitchFamily="66" charset="0"/>
              </a:rPr>
              <a:t>Posteriormente se amplió esta hipótesis.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s-ES">
                <a:latin typeface="Comic Sans MS" pitchFamily="66" charset="0"/>
              </a:rPr>
              <a:t>TRADUCCIÓN</a:t>
            </a:r>
          </a:p>
        </p:txBody>
      </p:sp>
      <p:sp>
        <p:nvSpPr>
          <p:cNvPr id="34819" name="Rectangle 3"/>
          <p:cNvSpPr>
            <a:spLocks noGrp="1" noChangeArrowheads="1"/>
          </p:cNvSpPr>
          <p:nvPr>
            <p:ph type="body" idx="1"/>
          </p:nvPr>
        </p:nvSpPr>
        <p:spPr/>
        <p:txBody>
          <a:bodyPr/>
          <a:lstStyle/>
          <a:p>
            <a:pPr>
              <a:buFont typeface="Wingdings" pitchFamily="2" charset="2"/>
              <a:buNone/>
            </a:pPr>
            <a:r>
              <a:rPr lang="es-ES">
                <a:latin typeface="Comic Sans MS" pitchFamily="66" charset="0"/>
              </a:rPr>
              <a:t>Antes de que se inicie la síntesis:</a:t>
            </a:r>
          </a:p>
          <a:p>
            <a:pPr>
              <a:buFont typeface="Wingdings" pitchFamily="2" charset="2"/>
              <a:buNone/>
            </a:pPr>
            <a:r>
              <a:rPr lang="es-ES">
                <a:latin typeface="Comic Sans MS" pitchFamily="66" charset="0"/>
              </a:rPr>
              <a:t>	activación de los aa que van a ser unidos 			(citoplasma)</a:t>
            </a:r>
          </a:p>
          <a:p>
            <a:pP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rPr>
              <a:t>Cada aa se une a una molécula de ARNt específica por su extremo 3’</a:t>
            </a:r>
          </a:p>
          <a:p>
            <a:pP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rPr>
              <a:t>		Complejo: aminoacil-ARNt</a:t>
            </a:r>
          </a:p>
          <a:p>
            <a:pPr>
              <a:buFont typeface="Wingdings" pitchFamily="2" charset="2"/>
              <a:buNone/>
            </a:pPr>
            <a:endParaRPr lang="es-ES">
              <a:latin typeface="Comic Sans MS" pitchFamily="66" charset="0"/>
            </a:endParaRPr>
          </a:p>
          <a:p>
            <a:pPr>
              <a:buFont typeface="Wingdings" pitchFamily="2" charset="2"/>
              <a:buNone/>
            </a:pPr>
            <a:endParaRPr lang="es-ES">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s-ES">
                <a:latin typeface="Comic Sans MS" pitchFamily="66" charset="0"/>
              </a:rPr>
              <a:t>TRADUCCIÓN</a:t>
            </a:r>
          </a:p>
        </p:txBody>
      </p:sp>
      <p:sp>
        <p:nvSpPr>
          <p:cNvPr id="35843" name="Rectangle 3"/>
          <p:cNvSpPr>
            <a:spLocks noGrp="1" noChangeArrowheads="1"/>
          </p:cNvSpPr>
          <p:nvPr>
            <p:ph type="body" idx="1"/>
          </p:nvPr>
        </p:nvSpPr>
        <p:spPr>
          <a:xfrm>
            <a:off x="457200" y="1600200"/>
            <a:ext cx="8229600" cy="4997450"/>
          </a:xfrm>
        </p:spPr>
        <p:txBody>
          <a:bodyPr/>
          <a:lstStyle/>
          <a:p>
            <a:pPr algn="ctr">
              <a:lnSpc>
                <a:spcPct val="90000"/>
              </a:lnSpc>
              <a:buFont typeface="Wingdings" pitchFamily="2" charset="2"/>
              <a:buNone/>
            </a:pPr>
            <a:r>
              <a:rPr lang="es-ES" sz="2400" u="sng">
                <a:latin typeface="Comic Sans MS" pitchFamily="66" charset="0"/>
              </a:rPr>
              <a:t>INICIACIÓN</a:t>
            </a:r>
          </a:p>
          <a:p>
            <a:pPr>
              <a:lnSpc>
                <a:spcPct val="90000"/>
              </a:lnSpc>
              <a:buFont typeface="Wingdings" pitchFamily="2" charset="2"/>
              <a:buChar char="q"/>
            </a:pPr>
            <a:r>
              <a:rPr lang="es-ES" sz="2400">
                <a:latin typeface="Comic Sans MS" pitchFamily="66" charset="0"/>
              </a:rPr>
              <a:t>Codón iniciador (ARNm): AUG se une a la subunidad menor.</a:t>
            </a:r>
          </a:p>
          <a:p>
            <a:pPr>
              <a:lnSpc>
                <a:spcPct val="90000"/>
              </a:lnSpc>
              <a:buFont typeface="Wingdings" pitchFamily="2" charset="2"/>
              <a:buChar char="q"/>
            </a:pPr>
            <a:r>
              <a:rPr lang="es-ES" sz="2400">
                <a:latin typeface="Comic Sans MS" pitchFamily="66" charset="0"/>
              </a:rPr>
              <a:t>Fijación del primer aminoacil-ARNt, con el anticodón correspondiente: UAC </a:t>
            </a:r>
          </a:p>
          <a:p>
            <a:pPr>
              <a:lnSpc>
                <a:spcPct val="90000"/>
              </a:lnSpc>
              <a:buFont typeface="Wingdings" pitchFamily="2" charset="2"/>
              <a:buChar char="q"/>
            </a:pPr>
            <a:r>
              <a:rPr lang="es-ES" sz="2400">
                <a:latin typeface="Comic Sans MS" pitchFamily="66" charset="0"/>
              </a:rPr>
              <a:t>Inicio: unión de subunidad mayor.</a:t>
            </a:r>
          </a:p>
          <a:p>
            <a:pPr lvl="1">
              <a:lnSpc>
                <a:spcPct val="90000"/>
              </a:lnSpc>
              <a:buFont typeface="Wingdings" pitchFamily="2" charset="2"/>
              <a:buNone/>
            </a:pPr>
            <a:endParaRPr lang="es-ES" sz="2400">
              <a:latin typeface="Comic Sans MS" pitchFamily="66" charset="0"/>
            </a:endParaRPr>
          </a:p>
          <a:p>
            <a:pPr lvl="1">
              <a:lnSpc>
                <a:spcPct val="90000"/>
              </a:lnSpc>
              <a:buFont typeface="Wingdings" pitchFamily="2" charset="2"/>
              <a:buNone/>
            </a:pPr>
            <a:endParaRPr lang="es-ES" sz="2000">
              <a:latin typeface="Comic Sans MS" pitchFamily="66" charset="0"/>
            </a:endParaRPr>
          </a:p>
          <a:p>
            <a:pPr lvl="1">
              <a:lnSpc>
                <a:spcPct val="90000"/>
              </a:lnSpc>
              <a:buFont typeface="Wingdings" pitchFamily="2" charset="2"/>
              <a:buNone/>
            </a:pPr>
            <a:endParaRPr lang="es-ES" sz="2000">
              <a:latin typeface="Comic Sans MS" pitchFamily="66" charset="0"/>
            </a:endParaRPr>
          </a:p>
          <a:p>
            <a:pPr lvl="1">
              <a:lnSpc>
                <a:spcPct val="90000"/>
              </a:lnSpc>
              <a:buFont typeface="Wingdings" pitchFamily="2" charset="2"/>
              <a:buNone/>
            </a:pPr>
            <a:r>
              <a:rPr lang="es-ES" sz="2000">
                <a:latin typeface="Comic Sans MS" pitchFamily="66" charset="0"/>
              </a:rPr>
              <a:t>	</a:t>
            </a:r>
          </a:p>
          <a:p>
            <a:pPr lvl="1" algn="ctr">
              <a:lnSpc>
                <a:spcPct val="90000"/>
              </a:lnSpc>
              <a:buFont typeface="Wingdings" pitchFamily="2" charset="2"/>
              <a:buNone/>
            </a:pPr>
            <a:endParaRPr lang="es-ES" sz="2000">
              <a:latin typeface="Comic Sans MS" pitchFamily="66" charset="0"/>
            </a:endParaRPr>
          </a:p>
          <a:p>
            <a:pPr lvl="1" algn="ctr">
              <a:lnSpc>
                <a:spcPct val="90000"/>
              </a:lnSpc>
              <a:buFont typeface="Wingdings" pitchFamily="2" charset="2"/>
              <a:buNone/>
            </a:pPr>
            <a:endParaRPr lang="es-ES" sz="2000">
              <a:latin typeface="Comic Sans MS" pitchFamily="66" charset="0"/>
            </a:endParaRPr>
          </a:p>
          <a:p>
            <a:pPr lvl="1" algn="ctr">
              <a:lnSpc>
                <a:spcPct val="90000"/>
              </a:lnSpc>
              <a:buFont typeface="Wingdings" pitchFamily="2" charset="2"/>
              <a:buNone/>
            </a:pPr>
            <a:r>
              <a:rPr lang="es-ES" sz="2000">
                <a:latin typeface="Comic Sans MS" pitchFamily="66" charset="0"/>
              </a:rPr>
              <a:t>COMPLEJO DE INICIACIÓN</a:t>
            </a:r>
          </a:p>
        </p:txBody>
      </p:sp>
      <p:sp>
        <p:nvSpPr>
          <p:cNvPr id="35844" name="AutoShape 4"/>
          <p:cNvSpPr>
            <a:spLocks noChangeArrowheads="1"/>
          </p:cNvSpPr>
          <p:nvPr/>
        </p:nvSpPr>
        <p:spPr bwMode="auto">
          <a:xfrm>
            <a:off x="250825" y="1412875"/>
            <a:ext cx="8569325" cy="4032250"/>
          </a:xfrm>
          <a:prstGeom prst="downArrowCallout">
            <a:avLst>
              <a:gd name="adj1" fmla="val 53130"/>
              <a:gd name="adj2" fmla="val 53445"/>
              <a:gd name="adj3" fmla="val 16667"/>
              <a:gd name="adj4" fmla="val 66667"/>
            </a:avLst>
          </a:prstGeom>
          <a:no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s-ES">
                <a:latin typeface="Comic Sans MS" pitchFamily="66" charset="0"/>
              </a:rPr>
              <a:t>TRADUCCIÓN</a:t>
            </a:r>
          </a:p>
        </p:txBody>
      </p:sp>
      <p:sp>
        <p:nvSpPr>
          <p:cNvPr id="36867" name="Rectangle 3"/>
          <p:cNvSpPr>
            <a:spLocks noGrp="1" noChangeArrowheads="1"/>
          </p:cNvSpPr>
          <p:nvPr>
            <p:ph type="body" sz="half" idx="1"/>
          </p:nvPr>
        </p:nvSpPr>
        <p:spPr/>
        <p:txBody>
          <a:bodyPr/>
          <a:lstStyle/>
          <a:p>
            <a:pPr algn="ctr">
              <a:lnSpc>
                <a:spcPct val="90000"/>
              </a:lnSpc>
              <a:buFont typeface="Wingdings" pitchFamily="2" charset="2"/>
              <a:buNone/>
            </a:pPr>
            <a:r>
              <a:rPr lang="es-ES" sz="2800" u="sng">
                <a:latin typeface="Comic Sans MS" pitchFamily="66" charset="0"/>
              </a:rPr>
              <a:t>INICIACIÓN</a:t>
            </a:r>
          </a:p>
          <a:p>
            <a:pPr algn="ctr">
              <a:lnSpc>
                <a:spcPct val="90000"/>
              </a:lnSpc>
              <a:buFont typeface="Wingdings" pitchFamily="2" charset="2"/>
              <a:buNone/>
            </a:pPr>
            <a:endParaRPr lang="es-ES" sz="2800" u="sng">
              <a:latin typeface="Comic Sans MS" pitchFamily="66" charset="0"/>
            </a:endParaRPr>
          </a:p>
          <a:p>
            <a:pPr>
              <a:lnSpc>
                <a:spcPct val="90000"/>
              </a:lnSpc>
              <a:buFont typeface="Wingdings" pitchFamily="2" charset="2"/>
              <a:buNone/>
            </a:pPr>
            <a:r>
              <a:rPr lang="es-ES" sz="2800">
                <a:latin typeface="Comic Sans MS" pitchFamily="66" charset="0"/>
              </a:rPr>
              <a:t>	La porción de ARNm cubierta por el ribosoma corresponde a 6 nucleótidos = 2 codones.</a:t>
            </a:r>
          </a:p>
          <a:p>
            <a:pPr>
              <a:lnSpc>
                <a:spcPct val="90000"/>
              </a:lnSpc>
              <a:buFont typeface="Wingdings" pitchFamily="2" charset="2"/>
              <a:buNone/>
            </a:pPr>
            <a:r>
              <a:rPr lang="es-ES" sz="2800">
                <a:latin typeface="Comic Sans MS" pitchFamily="66" charset="0"/>
              </a:rPr>
              <a:t>			Sitio P</a:t>
            </a:r>
          </a:p>
          <a:p>
            <a:pPr>
              <a:lnSpc>
                <a:spcPct val="90000"/>
              </a:lnSpc>
              <a:buFont typeface="Wingdings" pitchFamily="2" charset="2"/>
              <a:buNone/>
            </a:pPr>
            <a:r>
              <a:rPr lang="es-ES" sz="2800">
                <a:latin typeface="Comic Sans MS" pitchFamily="66" charset="0"/>
              </a:rPr>
              <a:t>			Sitio A</a:t>
            </a:r>
          </a:p>
        </p:txBody>
      </p:sp>
      <p:pic>
        <p:nvPicPr>
          <p:cNvPr id="36869" name="Picture 5"/>
          <p:cNvPicPr>
            <a:picLocks noChangeAspect="1" noChangeArrowheads="1"/>
          </p:cNvPicPr>
          <p:nvPr>
            <p:ph sz="half" idx="2"/>
          </p:nvPr>
        </p:nvPicPr>
        <p:blipFill>
          <a:blip r:embed="rId3"/>
          <a:srcRect/>
          <a:stretch>
            <a:fillRect/>
          </a:stretch>
        </p:blipFill>
        <p:spPr>
          <a:xfrm>
            <a:off x="4648200" y="1916113"/>
            <a:ext cx="4038600" cy="3744912"/>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s-ES">
                <a:latin typeface="Comic Sans MS" pitchFamily="66" charset="0"/>
              </a:rPr>
              <a:t>TRADUCCIÓN</a:t>
            </a:r>
          </a:p>
        </p:txBody>
      </p:sp>
      <p:sp>
        <p:nvSpPr>
          <p:cNvPr id="37891"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ELONGACIÓN</a:t>
            </a:r>
          </a:p>
          <a:p>
            <a:pPr algn="ctr">
              <a:buFont typeface="Wingdings" pitchFamily="2" charset="2"/>
              <a:buNone/>
            </a:pPr>
            <a:endParaRPr lang="es-ES">
              <a:latin typeface="Comic Sans MS" pitchFamily="66" charset="0"/>
            </a:endParaRPr>
          </a:p>
          <a:p>
            <a:pPr>
              <a:buFont typeface="Wingdings" pitchFamily="2" charset="2"/>
              <a:buNone/>
            </a:pPr>
            <a:r>
              <a:rPr lang="es-ES" sz="2800">
                <a:latin typeface="Comic Sans MS" pitchFamily="66" charset="0"/>
                <a:sym typeface="Wingdings" pitchFamily="2" charset="2"/>
              </a:rPr>
              <a:t></a:t>
            </a:r>
            <a:r>
              <a:rPr lang="es-ES" sz="2800">
                <a:latin typeface="Comic Sans MS" pitchFamily="66" charset="0"/>
              </a:rPr>
              <a:t>La cadena peptídica se sintetiza por la unión de los sucesivos aa que se van situando en el ribosoma transportados por los correspondientes ARNt.</a:t>
            </a:r>
          </a:p>
          <a:p>
            <a:pPr>
              <a:buFont typeface="Wingdings" pitchFamily="2" charset="2"/>
              <a:buNone/>
            </a:pPr>
            <a:r>
              <a:rPr lang="es-ES" sz="2800">
                <a:latin typeface="Comic Sans MS" pitchFamily="66" charset="0"/>
                <a:sym typeface="Wingdings" pitchFamily="2" charset="2"/>
              </a:rPr>
              <a:t></a:t>
            </a:r>
            <a:r>
              <a:rPr lang="es-ES" sz="2800">
                <a:latin typeface="Comic Sans MS" pitchFamily="66" charset="0"/>
              </a:rPr>
              <a:t>El ribosoma se desplaza a lo largo de la cadena de ARNm.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s-ES">
                <a:latin typeface="Comic Sans MS" pitchFamily="66" charset="0"/>
              </a:rPr>
              <a:t>TRADUCCIÓN</a:t>
            </a:r>
          </a:p>
        </p:txBody>
      </p:sp>
      <p:sp>
        <p:nvSpPr>
          <p:cNvPr id="38915"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ELONGACIÓN</a:t>
            </a:r>
          </a:p>
          <a:p>
            <a:pPr algn="ct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rPr>
              <a:t>3 subetapas:</a:t>
            </a:r>
          </a:p>
          <a:p>
            <a:pPr>
              <a:buFontTx/>
              <a:buChar char="o"/>
            </a:pPr>
            <a:r>
              <a:rPr lang="es-ES">
                <a:latin typeface="Comic Sans MS" pitchFamily="66" charset="0"/>
              </a:rPr>
              <a:t>Unión de un aminoacil ARNt al sitio A</a:t>
            </a:r>
          </a:p>
          <a:p>
            <a:pPr>
              <a:buFontTx/>
              <a:buChar char="o"/>
            </a:pPr>
            <a:r>
              <a:rPr lang="es-ES">
                <a:latin typeface="Comic Sans MS" pitchFamily="66" charset="0"/>
              </a:rPr>
              <a:t>Formación del enlace peptídico</a:t>
            </a:r>
          </a:p>
          <a:p>
            <a:pPr>
              <a:buFontTx/>
              <a:buChar char="o"/>
            </a:pPr>
            <a:r>
              <a:rPr lang="es-ES">
                <a:latin typeface="Comic Sans MS" pitchFamily="66" charset="0"/>
              </a:rPr>
              <a:t>Translocación del dipéptido al sitio P</a:t>
            </a:r>
          </a:p>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s-ES">
                <a:latin typeface="Comic Sans MS" pitchFamily="66" charset="0"/>
              </a:rPr>
              <a:t>TRADUCCIÓN</a:t>
            </a:r>
          </a:p>
        </p:txBody>
      </p:sp>
      <p:pic>
        <p:nvPicPr>
          <p:cNvPr id="39940" name="Picture 4"/>
          <p:cNvPicPr>
            <a:picLocks noChangeAspect="1" noChangeArrowheads="1"/>
          </p:cNvPicPr>
          <p:nvPr>
            <p:ph sz="half" idx="1"/>
          </p:nvPr>
        </p:nvPicPr>
        <p:blipFill>
          <a:blip r:embed="rId3"/>
          <a:srcRect/>
          <a:stretch>
            <a:fillRect/>
          </a:stretch>
        </p:blipFill>
        <p:spPr>
          <a:xfrm>
            <a:off x="323850" y="1484313"/>
            <a:ext cx="4608513" cy="2611437"/>
          </a:xfrm>
          <a:noFill/>
          <a:ln/>
        </p:spPr>
      </p:pic>
      <p:pic>
        <p:nvPicPr>
          <p:cNvPr id="39942" name="Picture 6"/>
          <p:cNvPicPr>
            <a:picLocks noChangeAspect="1" noChangeArrowheads="1"/>
          </p:cNvPicPr>
          <p:nvPr>
            <p:ph sz="half" idx="2"/>
          </p:nvPr>
        </p:nvPicPr>
        <p:blipFill>
          <a:blip r:embed="rId4"/>
          <a:srcRect/>
          <a:stretch>
            <a:fillRect/>
          </a:stretch>
        </p:blipFill>
        <p:spPr>
          <a:xfrm>
            <a:off x="3348038" y="4076700"/>
            <a:ext cx="5256212" cy="25876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s-ES">
                <a:latin typeface="Comic Sans MS" pitchFamily="66" charset="0"/>
              </a:rPr>
              <a:t>TRADUCCIÓN</a:t>
            </a:r>
          </a:p>
        </p:txBody>
      </p:sp>
      <p:sp>
        <p:nvSpPr>
          <p:cNvPr id="43011" name="Rectangle 3"/>
          <p:cNvSpPr>
            <a:spLocks noGrp="1" noChangeArrowheads="1"/>
          </p:cNvSpPr>
          <p:nvPr>
            <p:ph type="body" idx="1"/>
          </p:nvPr>
        </p:nvSpPr>
        <p:spPr/>
        <p:txBody>
          <a:bodyPr/>
          <a:lstStyle/>
          <a:p>
            <a:pPr algn="ctr">
              <a:buFont typeface="Wingdings" pitchFamily="2" charset="2"/>
              <a:buNone/>
            </a:pPr>
            <a:r>
              <a:rPr lang="es-ES">
                <a:latin typeface="Comic Sans MS" pitchFamily="66" charset="0"/>
              </a:rPr>
              <a:t>TERMINACIÓN</a:t>
            </a:r>
          </a:p>
          <a:p>
            <a:pPr algn="ct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sym typeface="Wingdings" pitchFamily="2" charset="2"/>
              </a:rPr>
              <a:t> </a:t>
            </a:r>
            <a:r>
              <a:rPr lang="es-ES">
                <a:latin typeface="Comic Sans MS" pitchFamily="66" charset="0"/>
              </a:rPr>
              <a:t>Existen 3 codones de terminación:</a:t>
            </a:r>
          </a:p>
          <a:p>
            <a:pPr>
              <a:buFont typeface="Wingdings" pitchFamily="2" charset="2"/>
              <a:buNone/>
            </a:pPr>
            <a:r>
              <a:rPr lang="es-ES">
                <a:latin typeface="Comic Sans MS" pitchFamily="66" charset="0"/>
              </a:rPr>
              <a:t>UAA, UAG, UGA. </a:t>
            </a:r>
          </a:p>
          <a:p>
            <a:pPr>
              <a:buFont typeface="Wingdings" pitchFamily="2" charset="2"/>
              <a:buNone/>
            </a:pPr>
            <a:r>
              <a:rPr lang="es-ES">
                <a:latin typeface="Comic Sans MS" pitchFamily="66" charset="0"/>
                <a:sym typeface="Wingdings" pitchFamily="2" charset="2"/>
              </a:rPr>
              <a:t> </a:t>
            </a:r>
            <a:r>
              <a:rPr lang="es-ES">
                <a:latin typeface="Comic Sans MS" pitchFamily="66" charset="0"/>
              </a:rPr>
              <a:t>No hay ARNt con los anticodones correspondientes.</a:t>
            </a:r>
          </a:p>
          <a:p>
            <a:pPr>
              <a:buFont typeface="Wingdings" pitchFamily="2" charset="2"/>
              <a:buNone/>
            </a:pPr>
            <a:r>
              <a:rPr lang="es-ES">
                <a:latin typeface="Comic Sans MS" pitchFamily="66" charset="0"/>
                <a:sym typeface="Wingdings" pitchFamily="2" charset="2"/>
              </a:rPr>
              <a:t> </a:t>
            </a:r>
            <a:r>
              <a:rPr lang="es-ES">
                <a:latin typeface="Comic Sans MS" pitchFamily="66" charset="0"/>
              </a:rPr>
              <a:t>Cuando el ribosoma llega a uno de ellos, la cadena peptídica se acaba.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23850" y="274638"/>
            <a:ext cx="8362950" cy="1641475"/>
          </a:xfrm>
        </p:spPr>
        <p:txBody>
          <a:bodyPr/>
          <a:lstStyle/>
          <a:p>
            <a:r>
              <a:rPr lang="es-ES">
                <a:latin typeface="Comic Sans MS" pitchFamily="66" charset="0"/>
              </a:rPr>
              <a:t>TRADUCCIÓN</a:t>
            </a:r>
            <a:br>
              <a:rPr lang="es-ES">
                <a:latin typeface="Comic Sans MS" pitchFamily="66" charset="0"/>
              </a:rPr>
            </a:br>
            <a:r>
              <a:rPr lang="es-ES" sz="4000">
                <a:latin typeface="Comic Sans MS" pitchFamily="66" charset="0"/>
              </a:rPr>
              <a:t/>
            </a:r>
            <a:br>
              <a:rPr lang="es-ES" sz="4000">
                <a:latin typeface="Comic Sans MS" pitchFamily="66" charset="0"/>
              </a:rPr>
            </a:br>
            <a:r>
              <a:rPr lang="es-ES" sz="3200" b="0" u="sng">
                <a:latin typeface="Comic Sans MS" pitchFamily="66" charset="0"/>
              </a:rPr>
              <a:t>TERMINACIÓN</a:t>
            </a:r>
          </a:p>
        </p:txBody>
      </p:sp>
      <p:pic>
        <p:nvPicPr>
          <p:cNvPr id="44036" name="Picture 4"/>
          <p:cNvPicPr>
            <a:picLocks noChangeAspect="1" noChangeArrowheads="1"/>
          </p:cNvPicPr>
          <p:nvPr>
            <p:ph idx="1"/>
          </p:nvPr>
        </p:nvPicPr>
        <p:blipFill>
          <a:blip r:embed="rId3"/>
          <a:srcRect/>
          <a:stretch>
            <a:fillRect/>
          </a:stretch>
        </p:blipFill>
        <p:spPr>
          <a:xfrm>
            <a:off x="2124075" y="2503488"/>
            <a:ext cx="5040313" cy="3560762"/>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r>
              <a:rPr lang="es-ES" sz="4800">
                <a:latin typeface="Comic Sans MS" pitchFamily="66" charset="0"/>
              </a:rPr>
              <a:t>TRADUCCIÓN</a:t>
            </a:r>
          </a:p>
        </p:txBody>
      </p:sp>
      <p:pic>
        <p:nvPicPr>
          <p:cNvPr id="57350" name="Picture 6"/>
          <p:cNvPicPr>
            <a:picLocks noChangeAspect="1" noChangeArrowheads="1"/>
          </p:cNvPicPr>
          <p:nvPr>
            <p:ph idx="1"/>
          </p:nvPr>
        </p:nvPicPr>
        <p:blipFill>
          <a:blip r:embed="rId3"/>
          <a:srcRect/>
          <a:stretch>
            <a:fillRect/>
          </a:stretch>
        </p:blipFill>
        <p:spPr>
          <a:xfrm>
            <a:off x="1331913" y="1916113"/>
            <a:ext cx="6840537" cy="4556125"/>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s-ES" sz="4800">
                <a:latin typeface="Comic Sans MS" pitchFamily="66" charset="0"/>
              </a:rPr>
              <a:t>TRADUCCIÓN</a:t>
            </a:r>
          </a:p>
        </p:txBody>
      </p:sp>
      <p:sp>
        <p:nvSpPr>
          <p:cNvPr id="48131" name="Rectangle 3"/>
          <p:cNvSpPr>
            <a:spLocks noGrp="1" noChangeArrowheads="1"/>
          </p:cNvSpPr>
          <p:nvPr>
            <p:ph type="body" idx="1"/>
          </p:nvPr>
        </p:nvSpPr>
        <p:spPr/>
        <p:txBody>
          <a:bodyPr/>
          <a:lstStyle/>
          <a:p>
            <a:pPr>
              <a:buFont typeface="Wingdings" pitchFamily="2" charset="2"/>
              <a:buNone/>
            </a:pPr>
            <a:r>
              <a:rPr lang="es-ES">
                <a:latin typeface="Comic Sans MS" pitchFamily="66" charset="0"/>
              </a:rPr>
              <a:t>Como consecuencia se libera:</a:t>
            </a:r>
          </a:p>
          <a:p>
            <a:pPr>
              <a:buFont typeface="Wingdings" pitchFamily="2" charset="2"/>
              <a:buNone/>
            </a:pPr>
            <a:endParaRPr lang="es-ES">
              <a:latin typeface="Comic Sans MS" pitchFamily="66" charset="0"/>
            </a:endParaRPr>
          </a:p>
          <a:p>
            <a:pPr>
              <a:buFont typeface="Wingdings" pitchFamily="2" charset="2"/>
              <a:buBlip>
                <a:blip r:embed="rId3"/>
              </a:buBlip>
            </a:pPr>
            <a:r>
              <a:rPr lang="es-ES">
                <a:latin typeface="Comic Sans MS" pitchFamily="66" charset="0"/>
              </a:rPr>
              <a:t>La cadena proteica</a:t>
            </a:r>
          </a:p>
          <a:p>
            <a:pPr>
              <a:buFont typeface="Wingdings" pitchFamily="2" charset="2"/>
              <a:buBlip>
                <a:blip r:embed="rId3"/>
              </a:buBlip>
            </a:pPr>
            <a:r>
              <a:rPr lang="es-ES">
                <a:latin typeface="Comic Sans MS" pitchFamily="66" charset="0"/>
              </a:rPr>
              <a:t>Las 2 subunidades ribosómicas separadas</a:t>
            </a:r>
          </a:p>
          <a:p>
            <a:pPr>
              <a:buFont typeface="Wingdings" pitchFamily="2" charset="2"/>
              <a:buBlip>
                <a:blip r:embed="rId3"/>
              </a:buBlip>
            </a:pPr>
            <a:r>
              <a:rPr lang="es-ES">
                <a:latin typeface="Comic Sans MS" pitchFamily="66" charset="0"/>
              </a:rPr>
              <a:t>El ARNm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s-ES" sz="4000">
                <a:latin typeface="Comic Sans MS" pitchFamily="66" charset="0"/>
              </a:rPr>
              <a:t>DOGMA CENTRAL DE LA BIOLOGÍA MOLECULAR</a:t>
            </a:r>
          </a:p>
        </p:txBody>
      </p:sp>
      <p:sp>
        <p:nvSpPr>
          <p:cNvPr id="16387" name="Rectangle 3"/>
          <p:cNvSpPr>
            <a:spLocks noGrp="1" noChangeArrowheads="1"/>
          </p:cNvSpPr>
          <p:nvPr>
            <p:ph type="body" idx="1"/>
          </p:nvPr>
        </p:nvSpPr>
        <p:spPr/>
        <p:txBody>
          <a:bodyPr/>
          <a:lstStyle/>
          <a:p>
            <a:pPr>
              <a:buFont typeface="Wingdings" pitchFamily="2" charset="2"/>
              <a:buNone/>
            </a:pPr>
            <a:r>
              <a:rPr lang="es-ES">
                <a:latin typeface="Comic Sans MS" pitchFamily="66" charset="0"/>
              </a:rPr>
              <a:t>		</a:t>
            </a:r>
          </a:p>
          <a:p>
            <a:pPr>
              <a:buFont typeface="Wingdings" pitchFamily="2" charset="2"/>
              <a:buNone/>
            </a:pPr>
            <a:r>
              <a:rPr lang="es-ES">
                <a:latin typeface="Comic Sans MS" pitchFamily="66" charset="0"/>
              </a:rPr>
              <a:t>	El ADN forma una copia de parte de su mensaje sintetizando una molécula de ARN mensajero (transcripción), la cual constituye la información utilizada por los ribosomas para la síntesis de una proteína (traducción).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es-ES" sz="4800">
                <a:latin typeface="Comic Sans MS" pitchFamily="66" charset="0"/>
              </a:rPr>
              <a:t>TRADUCCIÓN</a:t>
            </a:r>
          </a:p>
        </p:txBody>
      </p:sp>
      <p:sp>
        <p:nvSpPr>
          <p:cNvPr id="49155" name="Rectangle 3"/>
          <p:cNvSpPr>
            <a:spLocks noGrp="1" noChangeArrowheads="1"/>
          </p:cNvSpPr>
          <p:nvPr>
            <p:ph type="body" idx="1"/>
          </p:nvPr>
        </p:nvSpPr>
        <p:spPr/>
        <p:txBody>
          <a:bodyPr/>
          <a:lstStyle/>
          <a:p>
            <a:r>
              <a:rPr lang="es-ES">
                <a:latin typeface="Comic Sans MS" pitchFamily="66" charset="0"/>
              </a:rPr>
              <a:t>La velocidad de síntesis proteica es alta: hasta 1400 amioácidos por minuto.</a:t>
            </a:r>
          </a:p>
          <a:p>
            <a:pPr>
              <a:buFont typeface="Wingdings" pitchFamily="2" charset="2"/>
              <a:buNone/>
            </a:pPr>
            <a:endParaRPr lang="es-ES">
              <a:latin typeface="Comic Sans MS" pitchFamily="66" charset="0"/>
            </a:endParaRPr>
          </a:p>
          <a:p>
            <a:r>
              <a:rPr lang="es-ES">
                <a:latin typeface="Comic Sans MS" pitchFamily="66" charset="0"/>
              </a:rPr>
              <a:t>Varios ribosomas pueden leer a la vez un mismo ARNm = polirribosoma o polisoma.</a:t>
            </a:r>
          </a:p>
          <a:p>
            <a:pPr>
              <a:buFont typeface="Wingdings" pitchFamily="2" charset="2"/>
              <a:buNone/>
            </a:pPr>
            <a:endParaRPr lang="es-ES">
              <a:latin typeface="Comic Sans MS" pitchFamily="66" charset="0"/>
            </a:endParaRPr>
          </a:p>
          <a:p>
            <a:pPr>
              <a:buFont typeface="Wingdings" pitchFamily="2" charset="2"/>
              <a:buNone/>
            </a:pPr>
            <a:r>
              <a:rPr lang="es-ES">
                <a:latin typeface="Comic Sans MS" pitchFamily="66" charset="0"/>
              </a:rPr>
              <a:t>	Mayor efectividad y ahorro de tiempo.</a:t>
            </a:r>
          </a:p>
        </p:txBody>
      </p:sp>
      <p:sp>
        <p:nvSpPr>
          <p:cNvPr id="49157" name="AutoShape 5"/>
          <p:cNvSpPr>
            <a:spLocks noChangeArrowheads="1"/>
          </p:cNvSpPr>
          <p:nvPr/>
        </p:nvSpPr>
        <p:spPr bwMode="auto">
          <a:xfrm>
            <a:off x="4067175" y="4437063"/>
            <a:ext cx="485775" cy="503237"/>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0" name="Rectangle 6"/>
          <p:cNvSpPr>
            <a:spLocks noGrp="1" noRot="1" noChangeArrowheads="1"/>
          </p:cNvSpPr>
          <p:nvPr>
            <p:ph type="title"/>
          </p:nvPr>
        </p:nvSpPr>
        <p:spPr/>
        <p:txBody>
          <a:bodyPr/>
          <a:lstStyle/>
          <a:p>
            <a:r>
              <a:rPr lang="es-ES" sz="3600">
                <a:latin typeface="Comic Sans MS" pitchFamily="66" charset="0"/>
              </a:rPr>
              <a:t>SILVIA PEREIRAS GARCÍA</a:t>
            </a:r>
            <a:br>
              <a:rPr lang="es-ES" sz="3600">
                <a:latin typeface="Comic Sans MS" pitchFamily="66" charset="0"/>
              </a:rPr>
            </a:br>
            <a:r>
              <a:rPr lang="es-ES" sz="3600">
                <a:latin typeface="Comic Sans MS" pitchFamily="66" charset="0"/>
              </a:rPr>
              <a:t>SILVIA RODRÍGUEZ VAQUEIRO</a:t>
            </a:r>
          </a:p>
        </p:txBody>
      </p:sp>
      <p:graphicFrame>
        <p:nvGraphicFramePr>
          <p:cNvPr id="52227" name="Object 3"/>
          <p:cNvGraphicFramePr>
            <a:graphicFrameLocks noChangeAspect="1"/>
          </p:cNvGraphicFramePr>
          <p:nvPr>
            <p:ph idx="1"/>
          </p:nvPr>
        </p:nvGraphicFramePr>
        <p:xfrm>
          <a:off x="1692275" y="1576388"/>
          <a:ext cx="5184775" cy="4938712"/>
        </p:xfrm>
        <a:graphic>
          <a:graphicData uri="http://schemas.openxmlformats.org/presentationml/2006/ole">
            <p:oleObj spid="_x0000_s52227" name="Imagen de mapa de bits" r:id="rId4" imgW="16457143" imgH="21942857" progId="Paint.Picture">
              <p:embed/>
            </p:oleObj>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800" fill="hold">
                                          <p:stCondLst>
                                            <p:cond delay="0"/>
                                          </p:stCondLst>
                                        </p:cTn>
                                        <p:tgtEl>
                                          <p:spTgt spid="5223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22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s-ES" sz="4000">
                <a:latin typeface="Comic Sans MS" pitchFamily="66" charset="0"/>
              </a:rPr>
              <a:t>DOGMA CENTRAL DE LA BIOLOGÍA MOLECULAR</a:t>
            </a:r>
          </a:p>
        </p:txBody>
      </p:sp>
      <p:sp>
        <p:nvSpPr>
          <p:cNvPr id="14342" name="Rectangle 6"/>
          <p:cNvSpPr>
            <a:spLocks noGrp="1" noChangeArrowheads="1"/>
          </p:cNvSpPr>
          <p:nvPr>
            <p:ph type="body" sz="half" idx="1"/>
          </p:nvPr>
        </p:nvSpPr>
        <p:spPr/>
        <p:txBody>
          <a:bodyPr/>
          <a:lstStyle/>
          <a:p>
            <a:pPr>
              <a:buFont typeface="Wingdings" pitchFamily="2" charset="2"/>
              <a:buNone/>
            </a:pPr>
            <a:endParaRPr lang="es-ES" sz="2800"/>
          </a:p>
          <a:p>
            <a:pPr>
              <a:buFont typeface="Wingdings" pitchFamily="2" charset="2"/>
              <a:buNone/>
            </a:pPr>
            <a:r>
              <a:rPr lang="es-ES" sz="2800">
                <a:latin typeface="Comic Sans MS" pitchFamily="66" charset="0"/>
              </a:rPr>
              <a:t>Flujo de la información genética:</a:t>
            </a:r>
          </a:p>
        </p:txBody>
      </p:sp>
      <p:pic>
        <p:nvPicPr>
          <p:cNvPr id="14340" name="Picture 4"/>
          <p:cNvPicPr>
            <a:picLocks noChangeAspect="1" noChangeArrowheads="1"/>
          </p:cNvPicPr>
          <p:nvPr>
            <p:ph sz="half" idx="2"/>
          </p:nvPr>
        </p:nvPicPr>
        <p:blipFill>
          <a:blip r:embed="rId3"/>
          <a:srcRect/>
          <a:stretch>
            <a:fillRect/>
          </a:stretch>
        </p:blipFill>
        <p:spPr>
          <a:xfrm>
            <a:off x="1042988" y="3429000"/>
            <a:ext cx="7632700" cy="26971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s-ES">
                <a:latin typeface="Comic Sans MS" pitchFamily="66" charset="0"/>
              </a:rPr>
              <a:t>ARN</a:t>
            </a:r>
          </a:p>
        </p:txBody>
      </p:sp>
      <p:sp>
        <p:nvSpPr>
          <p:cNvPr id="18435" name="Rectangle 3"/>
          <p:cNvSpPr>
            <a:spLocks noGrp="1" noChangeArrowheads="1"/>
          </p:cNvSpPr>
          <p:nvPr>
            <p:ph type="body" idx="1"/>
          </p:nvPr>
        </p:nvSpPr>
        <p:spPr/>
        <p:txBody>
          <a:bodyPr/>
          <a:lstStyle/>
          <a:p>
            <a:pPr>
              <a:buFont typeface="Wingdings" pitchFamily="2" charset="2"/>
              <a:buNone/>
            </a:pPr>
            <a:r>
              <a:rPr lang="es-ES">
                <a:latin typeface="Comic Sans MS" pitchFamily="66" charset="0"/>
              </a:rPr>
              <a:t>	Por tanto, el mensaje genético se realiza en dos etapas sucesivas, en las que el ARN es un intermediario imprescindible.</a:t>
            </a:r>
          </a:p>
          <a:p>
            <a:pPr>
              <a:buFont typeface="Wingdings" pitchFamily="2" charset="2"/>
              <a:buNone/>
            </a:pPr>
            <a:endParaRPr lang="es-ES">
              <a:latin typeface="Comic Sans MS" pitchFamily="66" charset="0"/>
            </a:endParaRPr>
          </a:p>
          <a:p>
            <a:pPr>
              <a:buFont typeface="Wingdings 3" pitchFamily="18" charset="2"/>
              <a:buChar char="a"/>
            </a:pPr>
            <a:r>
              <a:rPr lang="es-ES">
                <a:latin typeface="Comic Sans MS" pitchFamily="66" charset="0"/>
                <a:sym typeface="Wingdings 3" pitchFamily="18" charset="2"/>
              </a:rPr>
              <a:t>TIPOS: </a:t>
            </a:r>
          </a:p>
          <a:p>
            <a:pPr>
              <a:buFont typeface="Wingdings 3" pitchFamily="18" charset="2"/>
              <a:buNone/>
            </a:pPr>
            <a:r>
              <a:rPr lang="es-ES">
                <a:latin typeface="Comic Sans MS" pitchFamily="66" charset="0"/>
                <a:sym typeface="Wingdings 3" pitchFamily="18" charset="2"/>
              </a:rPr>
              <a:t>			ARN mensajero</a:t>
            </a:r>
          </a:p>
          <a:p>
            <a:pPr>
              <a:buFont typeface="Wingdings 3" pitchFamily="18" charset="2"/>
              <a:buNone/>
            </a:pPr>
            <a:r>
              <a:rPr lang="es-ES">
                <a:latin typeface="Comic Sans MS" pitchFamily="66" charset="0"/>
                <a:sym typeface="Wingdings 3" pitchFamily="18" charset="2"/>
              </a:rPr>
              <a:t>			ARN ribosómico</a:t>
            </a:r>
          </a:p>
          <a:p>
            <a:pPr>
              <a:buFont typeface="Wingdings 3" pitchFamily="18" charset="2"/>
              <a:buNone/>
            </a:pPr>
            <a:r>
              <a:rPr lang="es-ES">
                <a:latin typeface="Comic Sans MS" pitchFamily="66" charset="0"/>
                <a:sym typeface="Wingdings 3" pitchFamily="18" charset="2"/>
              </a:rPr>
              <a:t>			ARN transferente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s-ES" sz="3600">
                <a:latin typeface="Comic Sans MS" pitchFamily="66" charset="0"/>
              </a:rPr>
              <a:t>ARN mensajero</a:t>
            </a:r>
          </a:p>
        </p:txBody>
      </p:sp>
      <p:sp>
        <p:nvSpPr>
          <p:cNvPr id="19459" name="Rectangle 3"/>
          <p:cNvSpPr>
            <a:spLocks noGrp="1" noChangeArrowheads="1"/>
          </p:cNvSpPr>
          <p:nvPr>
            <p:ph type="body" idx="1"/>
          </p:nvPr>
        </p:nvSpPr>
        <p:spPr/>
        <p:txBody>
          <a:bodyPr/>
          <a:lstStyle/>
          <a:p>
            <a:endParaRPr lang="es-ES">
              <a:latin typeface="Comic Sans MS" pitchFamily="66" charset="0"/>
            </a:endParaRPr>
          </a:p>
          <a:p>
            <a:r>
              <a:rPr lang="es-ES">
                <a:latin typeface="Comic Sans MS" pitchFamily="66" charset="0"/>
              </a:rPr>
              <a:t>Copia de una parte del ADN</a:t>
            </a:r>
          </a:p>
          <a:p>
            <a:r>
              <a:rPr lang="es-ES">
                <a:latin typeface="Comic Sans MS" pitchFamily="66" charset="0"/>
              </a:rPr>
              <a:t>Información utilizada por los ribosomas para unir los aa en el orden adecuado y formar una proteína concreta.</a:t>
            </a:r>
          </a:p>
          <a:p>
            <a:r>
              <a:rPr lang="es-ES">
                <a:latin typeface="Comic Sans MS" pitchFamily="66" charset="0"/>
              </a:rPr>
              <a:t>Vida muy corta.</a:t>
            </a:r>
          </a:p>
          <a:p>
            <a:r>
              <a:rPr lang="es-ES">
                <a:latin typeface="Comic Sans MS" pitchFamily="66" charset="0"/>
              </a:rPr>
              <a:t>Monocistrónico</a:t>
            </a:r>
          </a:p>
          <a:p>
            <a:r>
              <a:rPr lang="es-ES">
                <a:latin typeface="Comic Sans MS" pitchFamily="66" charset="0"/>
              </a:rPr>
              <a:t>3-5% del ARN celular.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s-ES">
                <a:latin typeface="Comic Sans MS" pitchFamily="66" charset="0"/>
              </a:rPr>
              <a:t>ARN ribosómico</a:t>
            </a:r>
          </a:p>
        </p:txBody>
      </p:sp>
      <p:sp>
        <p:nvSpPr>
          <p:cNvPr id="20483" name="Rectangle 3"/>
          <p:cNvSpPr>
            <a:spLocks noGrp="1" noChangeArrowheads="1"/>
          </p:cNvSpPr>
          <p:nvPr>
            <p:ph type="body" idx="1"/>
          </p:nvPr>
        </p:nvSpPr>
        <p:spPr/>
        <p:txBody>
          <a:bodyPr/>
          <a:lstStyle/>
          <a:p>
            <a:pPr>
              <a:buFont typeface="Wingdings" pitchFamily="2" charset="2"/>
              <a:buChar char="q"/>
            </a:pPr>
            <a:endParaRPr lang="es-ES" sz="2800">
              <a:latin typeface="Comic Sans MS" pitchFamily="66" charset="0"/>
            </a:endParaRPr>
          </a:p>
          <a:p>
            <a:pPr>
              <a:buFont typeface="Wingdings" pitchFamily="2" charset="2"/>
              <a:buChar char="q"/>
            </a:pPr>
            <a:r>
              <a:rPr lang="es-ES" sz="2800">
                <a:latin typeface="Comic Sans MS" pitchFamily="66" charset="0"/>
              </a:rPr>
              <a:t>Forma parte de los ribosomas (junto con un conjunto de proteínas básicas).</a:t>
            </a:r>
          </a:p>
          <a:p>
            <a:pPr>
              <a:buFont typeface="Wingdings" pitchFamily="2" charset="2"/>
              <a:buChar char="q"/>
            </a:pPr>
            <a:r>
              <a:rPr lang="es-ES" sz="2800">
                <a:latin typeface="Comic Sans MS" pitchFamily="66" charset="0"/>
              </a:rPr>
              <a:t>También se denomina ARN estructural.</a:t>
            </a:r>
          </a:p>
          <a:p>
            <a:pPr>
              <a:buFont typeface="Wingdings" pitchFamily="2" charset="2"/>
              <a:buChar char="q"/>
            </a:pPr>
            <a:r>
              <a:rPr lang="es-ES" sz="2800">
                <a:latin typeface="Comic Sans MS" pitchFamily="66" charset="0"/>
              </a:rPr>
              <a:t>Participa en el proceso de unión de los aa para sintetizar las proteínas.</a:t>
            </a:r>
          </a:p>
          <a:p>
            <a:pPr>
              <a:buFont typeface="Wingdings" pitchFamily="2" charset="2"/>
              <a:buChar char="q"/>
            </a:pPr>
            <a:r>
              <a:rPr lang="es-ES" sz="2800">
                <a:latin typeface="Comic Sans MS" pitchFamily="66" charset="0"/>
              </a:rPr>
              <a:t>80-85% del ARN celular total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s-ES">
                <a:latin typeface="Comic Sans MS" pitchFamily="66" charset="0"/>
              </a:rPr>
              <a:t>ARN transferente</a:t>
            </a:r>
          </a:p>
        </p:txBody>
      </p:sp>
      <p:sp>
        <p:nvSpPr>
          <p:cNvPr id="21507" name="Rectangle 3"/>
          <p:cNvSpPr>
            <a:spLocks noGrp="1" noChangeArrowheads="1"/>
          </p:cNvSpPr>
          <p:nvPr>
            <p:ph type="body" idx="1"/>
          </p:nvPr>
        </p:nvSpPr>
        <p:spPr/>
        <p:txBody>
          <a:bodyPr/>
          <a:lstStyle/>
          <a:p>
            <a:r>
              <a:rPr lang="es-ES">
                <a:latin typeface="Comic Sans MS" pitchFamily="66" charset="0"/>
              </a:rPr>
              <a:t>Transporta los aa hasta los ribosomas.</a:t>
            </a:r>
          </a:p>
          <a:p>
            <a:r>
              <a:rPr lang="es-ES">
                <a:latin typeface="Comic Sans MS" pitchFamily="66" charset="0"/>
              </a:rPr>
              <a:t>Cada molécula de ARNt transporta un aa específico.</a:t>
            </a:r>
          </a:p>
          <a:p>
            <a:r>
              <a:rPr lang="es-ES">
                <a:latin typeface="Comic Sans MS" pitchFamily="66" charset="0"/>
              </a:rPr>
              <a:t>10% ARN celular.</a:t>
            </a:r>
          </a:p>
          <a:p>
            <a:r>
              <a:rPr lang="es-ES">
                <a:latin typeface="Comic Sans MS" pitchFamily="66" charset="0"/>
              </a:rPr>
              <a:t>Forma: 4 brazos, 3 con bucles en los extremos, en el otro </a:t>
            </a:r>
            <a:r>
              <a:rPr lang="es-ES">
                <a:latin typeface="Comic Sans MS" pitchFamily="66" charset="0"/>
                <a:sym typeface="Wingdings" pitchFamily="2" charset="2"/>
              </a:rPr>
              <a:t> extremo 3’</a:t>
            </a:r>
          </a:p>
          <a:p>
            <a:pPr>
              <a:buFont typeface="Wingdings" pitchFamily="2" charset="2"/>
              <a:buNone/>
            </a:pPr>
            <a:r>
              <a:rPr lang="es-ES">
                <a:latin typeface="Comic Sans MS" pitchFamily="66" charset="0"/>
                <a:sym typeface="Wingdings" pitchFamily="2" charset="2"/>
              </a:rPr>
              <a:t>                                     extremo 5’ </a:t>
            </a:r>
          </a:p>
          <a:p>
            <a:pPr>
              <a:buFont typeface="Wingdings" pitchFamily="2" charset="2"/>
              <a:buNone/>
            </a:pPr>
            <a:endParaRPr lang="es-ES">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s-ES">
                <a:latin typeface="Comic Sans MS" pitchFamily="66" charset="0"/>
              </a:rPr>
              <a:t>ARN transferente</a:t>
            </a:r>
          </a:p>
        </p:txBody>
      </p:sp>
      <p:pic>
        <p:nvPicPr>
          <p:cNvPr id="22532" name="Picture 4"/>
          <p:cNvPicPr>
            <a:picLocks noChangeAspect="1" noChangeArrowheads="1"/>
          </p:cNvPicPr>
          <p:nvPr>
            <p:ph idx="1"/>
          </p:nvPr>
        </p:nvPicPr>
        <p:blipFill>
          <a:blip r:embed="rId3"/>
          <a:srcRect/>
          <a:stretch>
            <a:fillRect/>
          </a:stretch>
        </p:blipFill>
        <p:spPr>
          <a:xfrm>
            <a:off x="827088" y="1619250"/>
            <a:ext cx="7416800" cy="523875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cuencia">
  <a:themeElements>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415</TotalTime>
  <Words>780</Words>
  <Application>Microsoft PowerPoint</Application>
  <PresentationFormat>Presentación en pantalla (4:3)</PresentationFormat>
  <Paragraphs>201</Paragraphs>
  <Slides>31</Slides>
  <Notes>31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0" baseType="lpstr">
      <vt:lpstr>Arial</vt:lpstr>
      <vt:lpstr>Garamond</vt:lpstr>
      <vt:lpstr>Times New Roman</vt:lpstr>
      <vt:lpstr>Wingdings</vt:lpstr>
      <vt:lpstr>Comic Sans MS</vt:lpstr>
      <vt:lpstr>Wingdings 3</vt:lpstr>
      <vt:lpstr>Wingdings 2</vt:lpstr>
      <vt:lpstr>Secuencia</vt:lpstr>
      <vt:lpstr>Imagen de mapa de bits</vt:lpstr>
      <vt:lpstr>EXPRESIÓN DEL MENSAJE GENÉTICO</vt:lpstr>
      <vt:lpstr>INVESTIGACIONES</vt:lpstr>
      <vt:lpstr>DOGMA CENTRAL DE LA BIOLOGÍA MOLECULAR</vt:lpstr>
      <vt:lpstr>DOGMA CENTRAL DE LA BIOLOGÍA MOLECULAR</vt:lpstr>
      <vt:lpstr>ARN</vt:lpstr>
      <vt:lpstr>ARN mensajero</vt:lpstr>
      <vt:lpstr>ARN ribosómico</vt:lpstr>
      <vt:lpstr>ARN transferente</vt:lpstr>
      <vt:lpstr>ARN transferente</vt:lpstr>
      <vt:lpstr>TRANSCRIPCIÓN</vt:lpstr>
      <vt:lpstr>TRANSCRIPCIÓN</vt:lpstr>
      <vt:lpstr>TRANSCRIPCIÓN</vt:lpstr>
      <vt:lpstr>TRANSCRIPCIÓN</vt:lpstr>
      <vt:lpstr>TRANSCRIPCIÓN</vt:lpstr>
      <vt:lpstr>TRANSCRIPCIÓN</vt:lpstr>
      <vt:lpstr>TRANSCRIPCIÓN</vt:lpstr>
      <vt:lpstr>TRANSCRIPCIÓN</vt:lpstr>
      <vt:lpstr>TRADUCCIÓN </vt:lpstr>
      <vt:lpstr>TRADUCCIÓN</vt:lpstr>
      <vt:lpstr>TRADUCCIÓN</vt:lpstr>
      <vt:lpstr>TRADUCCIÓN</vt:lpstr>
      <vt:lpstr>TRADUCCIÓN</vt:lpstr>
      <vt:lpstr>TRADUCCIÓN</vt:lpstr>
      <vt:lpstr>TRADUCCIÓN</vt:lpstr>
      <vt:lpstr>TRADUCCIÓN</vt:lpstr>
      <vt:lpstr>TRADUCCIÓN</vt:lpstr>
      <vt:lpstr>TRADUCCIÓN  TERMINACIÓN</vt:lpstr>
      <vt:lpstr>TRADUCCIÓN</vt:lpstr>
      <vt:lpstr>TRADUCCIÓN</vt:lpstr>
      <vt:lpstr>TRADUCCIÓN</vt:lpstr>
      <vt:lpstr>SILVIA PEREIRAS GARCÍA SILVIA RODRÍGUEZ VAQUEIRO</vt:lpstr>
    </vt:vector>
  </TitlesOfParts>
  <Company>mucha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TRANSCRIPCIÓN DEL ADN</dc:title>
  <dc:creator>Vaqueiro family</dc:creator>
  <cp:lastModifiedBy>Administrador</cp:lastModifiedBy>
  <cp:revision>5</cp:revision>
  <dcterms:created xsi:type="dcterms:W3CDTF">2005-10-24T17:58:35Z</dcterms:created>
  <dcterms:modified xsi:type="dcterms:W3CDTF">2009-08-12T17:31:50Z</dcterms:modified>
</cp:coreProperties>
</file>