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7"/>
  </p:notesMasterIdLst>
  <p:sldIdLst>
    <p:sldId id="319" r:id="rId2"/>
    <p:sldId id="318" r:id="rId3"/>
    <p:sldId id="315" r:id="rId4"/>
    <p:sldId id="314" r:id="rId5"/>
    <p:sldId id="268" r:id="rId6"/>
    <p:sldId id="271" r:id="rId7"/>
    <p:sldId id="285" r:id="rId8"/>
    <p:sldId id="272" r:id="rId9"/>
    <p:sldId id="286" r:id="rId10"/>
    <p:sldId id="287" r:id="rId11"/>
    <p:sldId id="288" r:id="rId12"/>
    <p:sldId id="289" r:id="rId13"/>
    <p:sldId id="296" r:id="rId14"/>
    <p:sldId id="290" r:id="rId15"/>
    <p:sldId id="297" r:id="rId16"/>
    <p:sldId id="298" r:id="rId17"/>
    <p:sldId id="299" r:id="rId18"/>
    <p:sldId id="291" r:id="rId19"/>
    <p:sldId id="301" r:id="rId20"/>
    <p:sldId id="292" r:id="rId21"/>
    <p:sldId id="294" r:id="rId22"/>
    <p:sldId id="302" r:id="rId23"/>
    <p:sldId id="303" r:id="rId24"/>
    <p:sldId id="293" r:id="rId25"/>
    <p:sldId id="305" r:id="rId26"/>
    <p:sldId id="257" r:id="rId27"/>
    <p:sldId id="308" r:id="rId28"/>
    <p:sldId id="309" r:id="rId29"/>
    <p:sldId id="276" r:id="rId30"/>
    <p:sldId id="280" r:id="rId31"/>
    <p:sldId id="310" r:id="rId32"/>
    <p:sldId id="275" r:id="rId33"/>
    <p:sldId id="306" r:id="rId34"/>
    <p:sldId id="307" r:id="rId35"/>
    <p:sldId id="304"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AF201-9E58-4488-8B6D-5B140FC83D10}" type="datetimeFigureOut">
              <a:rPr lang="es-EC" smtClean="0"/>
              <a:pPr/>
              <a:t>19/01/2009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01268-DDD9-40E7-B572-168738918C28}"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encabezado"/>
          <p:cNvSpPr>
            <a:spLocks noGrp="1"/>
          </p:cNvSpPr>
          <p:nvPr>
            <p:ph type="hdr" sz="quarter" idx="10"/>
          </p:nvPr>
        </p:nvSpPr>
        <p:spPr/>
        <p:txBody>
          <a:bodyPr/>
          <a:lstStyle/>
          <a:p>
            <a:r>
              <a:rPr lang="es-ES" smtClean="0"/>
              <a:t>Tecnologias</a:t>
            </a:r>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32</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33</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34</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35</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C1A01268-DDD9-40E7-B572-168738918C28}"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16" name="15 Marcador de número de diapositiva"/>
          <p:cNvSpPr>
            <a:spLocks noGrp="1"/>
          </p:cNvSpPr>
          <p:nvPr>
            <p:ph type="sldNum" sz="quarter" idx="11"/>
          </p:nvPr>
        </p:nvSpPr>
        <p:spPr/>
        <p:txBody>
          <a:bodyPr/>
          <a:lstStyle/>
          <a:p>
            <a:fld id="{537E9159-BF4C-4E49-8434-B9EDBC69E245}" type="slidenum">
              <a:rPr lang="es-EC" smtClean="0"/>
              <a:pPr/>
              <a:t>‹Nº›</a:t>
            </a:fld>
            <a:endParaRPr lang="es-EC"/>
          </a:p>
        </p:txBody>
      </p:sp>
      <p:sp>
        <p:nvSpPr>
          <p:cNvPr id="17" name="16 Marcador de pie de página"/>
          <p:cNvSpPr>
            <a:spLocks noGrp="1"/>
          </p:cNvSpPr>
          <p:nvPr>
            <p:ph type="ftr" sz="quarter" idx="12"/>
          </p:nvPr>
        </p:nvSpPr>
        <p:spPr/>
        <p:txBody>
          <a:bodyPr/>
          <a:lstStyle/>
          <a:p>
            <a:endParaRPr lang="es-EC"/>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0CF4F345-02FD-43C6-87BA-B480C038658E}" type="datetimeFigureOut">
              <a:rPr lang="es-EC" smtClean="0"/>
              <a:pPr/>
              <a:t>19/01/2009</a:t>
            </a:fld>
            <a:endParaRPr lang="es-EC"/>
          </a:p>
        </p:txBody>
      </p:sp>
      <p:sp>
        <p:nvSpPr>
          <p:cNvPr id="15" name="14 Marcador de número de diapositiva"/>
          <p:cNvSpPr>
            <a:spLocks noGrp="1"/>
          </p:cNvSpPr>
          <p:nvPr>
            <p:ph type="sldNum" sz="quarter" idx="15"/>
          </p:nvPr>
        </p:nvSpPr>
        <p:spPr/>
        <p:txBody>
          <a:bodyPr/>
          <a:lstStyle>
            <a:lvl1pPr algn="ctr">
              <a:defRPr/>
            </a:lvl1pPr>
          </a:lstStyle>
          <a:p>
            <a:fld id="{537E9159-BF4C-4E49-8434-B9EDBC69E245}" type="slidenum">
              <a:rPr lang="es-EC" smtClean="0"/>
              <a:pPr/>
              <a:t>‹Nº›</a:t>
            </a:fld>
            <a:endParaRPr lang="es-EC"/>
          </a:p>
        </p:txBody>
      </p:sp>
      <p:sp>
        <p:nvSpPr>
          <p:cNvPr id="16" name="15 Marcador de pie de página"/>
          <p:cNvSpPr>
            <a:spLocks noGrp="1"/>
          </p:cNvSpPr>
          <p:nvPr>
            <p:ph type="ftr" sz="quarter" idx="16"/>
          </p:nvPr>
        </p:nvSpPr>
        <p:spPr/>
        <p:txBody>
          <a:bodyPr/>
          <a:lstStyle/>
          <a:p>
            <a:endParaRPr lang="es-EC"/>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
        <p:nvSpPr>
          <p:cNvPr id="8" name="7 Marcador de pie de página"/>
          <p:cNvSpPr>
            <a:spLocks noGrp="1"/>
          </p:cNvSpPr>
          <p:nvPr>
            <p:ph type="ftr" sz="quarter" idx="11"/>
          </p:nvPr>
        </p:nvSpPr>
        <p:spPr/>
        <p:txBody>
          <a:bodyPr/>
          <a:lstStyle/>
          <a:p>
            <a:endParaRPr lang="es-EC"/>
          </a:p>
        </p:txBody>
      </p:sp>
      <p:sp>
        <p:nvSpPr>
          <p:cNvPr id="7" name="6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37E9159-BF4C-4E49-8434-B9EDBC69E245}" type="slidenum">
              <a:rPr lang="es-EC" smtClean="0"/>
              <a:pPr/>
              <a:t>‹Nº›</a:t>
            </a:fld>
            <a:endParaRPr lang="es-EC"/>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0CF4F345-02FD-43C6-87BA-B480C038658E}" type="datetimeFigureOut">
              <a:rPr lang="es-EC" smtClean="0"/>
              <a:pPr/>
              <a:t>19/01/2009</a:t>
            </a:fld>
            <a:endParaRPr lang="es-EC"/>
          </a:p>
        </p:txBody>
      </p:sp>
      <p:sp>
        <p:nvSpPr>
          <p:cNvPr id="9" name="8 Marcador de número de diapositiva"/>
          <p:cNvSpPr>
            <a:spLocks noGrp="1"/>
          </p:cNvSpPr>
          <p:nvPr>
            <p:ph type="sldNum" sz="quarter" idx="15"/>
          </p:nvPr>
        </p:nvSpPr>
        <p:spPr/>
        <p:txBody>
          <a:bodyPr/>
          <a:lstStyle/>
          <a:p>
            <a:fld id="{537E9159-BF4C-4E49-8434-B9EDBC69E245}" type="slidenum">
              <a:rPr lang="es-EC" smtClean="0"/>
              <a:pPr/>
              <a:t>‹Nº›</a:t>
            </a:fld>
            <a:endParaRPr lang="es-EC"/>
          </a:p>
        </p:txBody>
      </p:sp>
      <p:sp>
        <p:nvSpPr>
          <p:cNvPr id="10" name="9 Marcador de pie de página"/>
          <p:cNvSpPr>
            <a:spLocks noGrp="1"/>
          </p:cNvSpPr>
          <p:nvPr>
            <p:ph type="ftr" sz="quarter" idx="16"/>
          </p:nvPr>
        </p:nvSpPr>
        <p:spPr/>
        <p:txBody>
          <a:bodyPr/>
          <a:lstStyle/>
          <a:p>
            <a:endParaRPr lang="es-EC"/>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0CF4F345-02FD-43C6-87BA-B480C038658E}" type="datetimeFigureOut">
              <a:rPr lang="es-EC" smtClean="0"/>
              <a:pPr/>
              <a:t>19/01/2009</a:t>
            </a:fld>
            <a:endParaRPr lang="es-EC"/>
          </a:p>
        </p:txBody>
      </p:sp>
      <p:sp>
        <p:nvSpPr>
          <p:cNvPr id="9" name="8 Marcador de número de diapositiva"/>
          <p:cNvSpPr>
            <a:spLocks noGrp="1"/>
          </p:cNvSpPr>
          <p:nvPr>
            <p:ph type="sldNum" sz="quarter" idx="11"/>
          </p:nvPr>
        </p:nvSpPr>
        <p:spPr/>
        <p:txBody>
          <a:bodyPr/>
          <a:lstStyle/>
          <a:p>
            <a:fld id="{537E9159-BF4C-4E49-8434-B9EDBC69E245}" type="slidenum">
              <a:rPr lang="es-EC" smtClean="0"/>
              <a:pPr/>
              <a:t>‹Nº›</a:t>
            </a:fld>
            <a:endParaRPr lang="es-EC"/>
          </a:p>
        </p:txBody>
      </p:sp>
      <p:sp>
        <p:nvSpPr>
          <p:cNvPr id="10" name="9 Marcador de pie de página"/>
          <p:cNvSpPr>
            <a:spLocks noGrp="1"/>
          </p:cNvSpPr>
          <p:nvPr>
            <p:ph type="ftr" sz="quarter" idx="12"/>
          </p:nvPr>
        </p:nvSpPr>
        <p:spPr/>
        <p:txBody>
          <a:bodyPr/>
          <a:lstStyle/>
          <a:p>
            <a:endParaRPr lang="es-EC"/>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F4F345-02FD-43C6-87BA-B480C038658E}" type="datetimeFigureOut">
              <a:rPr lang="es-EC" smtClean="0"/>
              <a:pPr/>
              <a:t>19/01/2009</a:t>
            </a:fld>
            <a:endParaRPr lang="es-EC"/>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C"/>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37E9159-BF4C-4E49-8434-B9EDBC69E245}" type="slidenum">
              <a:rPr lang="es-EC" smtClean="0"/>
              <a:pPr/>
              <a:t>‹Nº›</a:t>
            </a:fld>
            <a:endParaRPr lang="es-EC"/>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wip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png"/><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png"/><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57166"/>
            <a:ext cx="8286808" cy="1000132"/>
          </a:xfrm>
        </p:spPr>
        <p:txBody>
          <a:bodyPr>
            <a:normAutofit/>
          </a:bodyPr>
          <a:lstStyle/>
          <a:p>
            <a:r>
              <a:rPr lang="es-ES" sz="2800" b="1" dirty="0" smtClean="0"/>
              <a:t>ESCUELA SUPERIOR POLITECNICA DEL </a:t>
            </a:r>
            <a:r>
              <a:rPr lang="es-ES" sz="2800" b="1" dirty="0" smtClean="0"/>
              <a:t>LITORAL</a:t>
            </a:r>
            <a:endParaRPr lang="es-ES" sz="2800" b="1" dirty="0"/>
          </a:p>
        </p:txBody>
      </p:sp>
      <p:sp>
        <p:nvSpPr>
          <p:cNvPr id="3" name="2 Subtítulo"/>
          <p:cNvSpPr>
            <a:spLocks noGrp="1"/>
          </p:cNvSpPr>
          <p:nvPr>
            <p:ph type="subTitle" idx="1"/>
          </p:nvPr>
        </p:nvSpPr>
        <p:spPr>
          <a:xfrm>
            <a:off x="500034" y="2928934"/>
            <a:ext cx="8358246" cy="3500462"/>
          </a:xfrm>
        </p:spPr>
        <p:txBody>
          <a:bodyPr>
            <a:normAutofit fontScale="55000" lnSpcReduction="20000"/>
          </a:bodyPr>
          <a:lstStyle/>
          <a:p>
            <a:r>
              <a:rPr lang="es-ES" sz="3400" b="1" dirty="0" smtClean="0">
                <a:solidFill>
                  <a:schemeClr val="tx1"/>
                </a:solidFill>
              </a:rPr>
              <a:t>FACULTAD DE INGENIERIA ELECTRICA Y COMPUTACION</a:t>
            </a:r>
          </a:p>
          <a:p>
            <a:endParaRPr lang="es-ES" sz="2000" dirty="0" smtClean="0">
              <a:solidFill>
                <a:schemeClr val="tx1"/>
              </a:solidFill>
            </a:endParaRPr>
          </a:p>
          <a:p>
            <a:endParaRPr lang="es-ES" sz="2000" dirty="0" smtClean="0">
              <a:solidFill>
                <a:schemeClr val="tx1"/>
              </a:solidFill>
            </a:endParaRPr>
          </a:p>
          <a:p>
            <a:r>
              <a:rPr lang="es-ES" sz="2900" b="1" dirty="0" smtClean="0">
                <a:solidFill>
                  <a:schemeClr val="tx1"/>
                </a:solidFill>
              </a:rPr>
              <a:t>TESIS DE GRADO:  </a:t>
            </a:r>
          </a:p>
          <a:p>
            <a:r>
              <a:rPr lang="es-ES" sz="2900" b="1" dirty="0" smtClean="0">
                <a:solidFill>
                  <a:schemeClr val="tx1"/>
                </a:solidFill>
              </a:rPr>
              <a:t>                                                      </a:t>
            </a:r>
          </a:p>
          <a:p>
            <a:r>
              <a:rPr lang="es-ES" sz="4000" b="1" dirty="0">
                <a:solidFill>
                  <a:schemeClr val="tx1"/>
                </a:solidFill>
              </a:rPr>
              <a:t>"ESTUDIO Y DISEÑO DE UNA RED INALAMBRICA (WIMAX), PARA UN OPERADOR DE </a:t>
            </a:r>
            <a:r>
              <a:rPr lang="es-ES" sz="4000" b="1" dirty="0" smtClean="0">
                <a:solidFill>
                  <a:schemeClr val="tx1"/>
                </a:solidFill>
              </a:rPr>
              <a:t>COMUNICACIONES                           </a:t>
            </a:r>
            <a:r>
              <a:rPr lang="es-ES" sz="4000" b="1" dirty="0" smtClean="0">
                <a:solidFill>
                  <a:schemeClr val="tx1"/>
                </a:solidFill>
              </a:rPr>
              <a:t>  </a:t>
            </a:r>
            <a:r>
              <a:rPr lang="es-ES" sz="4000" b="1" dirty="0" smtClean="0">
                <a:solidFill>
                  <a:schemeClr val="tx1"/>
                </a:solidFill>
              </a:rPr>
              <a:t>EN </a:t>
            </a:r>
            <a:r>
              <a:rPr lang="es-ES" sz="4000" b="1" dirty="0">
                <a:solidFill>
                  <a:schemeClr val="tx1"/>
                </a:solidFill>
              </a:rPr>
              <a:t>LA </a:t>
            </a:r>
            <a:r>
              <a:rPr lang="es-ES" sz="4000" b="1" dirty="0" smtClean="0">
                <a:solidFill>
                  <a:schemeClr val="tx1"/>
                </a:solidFill>
              </a:rPr>
              <a:t>CIUDAD  DE GUAYAQUIL“</a:t>
            </a:r>
          </a:p>
          <a:p>
            <a:endParaRPr lang="es-ES" sz="1800" dirty="0">
              <a:solidFill>
                <a:schemeClr val="tx1"/>
              </a:solidFill>
            </a:endParaRPr>
          </a:p>
          <a:p>
            <a:endParaRPr lang="es-ES" sz="2100" dirty="0">
              <a:solidFill>
                <a:schemeClr val="tx1"/>
              </a:solidFill>
            </a:endParaRPr>
          </a:p>
          <a:p>
            <a:r>
              <a:rPr lang="es-ES" sz="3300" b="1" dirty="0" smtClean="0">
                <a:solidFill>
                  <a:schemeClr val="tx1"/>
                </a:solidFill>
              </a:rPr>
              <a:t>2009</a:t>
            </a:r>
            <a:r>
              <a:rPr lang="es-ES" sz="3300" b="1" dirty="0">
                <a:solidFill>
                  <a:schemeClr val="tx1"/>
                </a:solidFill>
              </a:rPr>
              <a:t/>
            </a:r>
            <a:br>
              <a:rPr lang="es-ES" sz="3300" b="1" dirty="0">
                <a:solidFill>
                  <a:schemeClr val="tx1"/>
                </a:solidFill>
              </a:rPr>
            </a:br>
            <a:r>
              <a:rPr lang="es-ES" sz="3300" dirty="0">
                <a:solidFill>
                  <a:schemeClr val="tx1"/>
                </a:solidFill>
              </a:rPr>
              <a:t/>
            </a:r>
            <a:br>
              <a:rPr lang="es-ES" sz="3300" dirty="0">
                <a:solidFill>
                  <a:schemeClr val="tx1"/>
                </a:solidFill>
              </a:rPr>
            </a:br>
            <a:endParaRPr lang="es-ES" sz="3300" dirty="0">
              <a:solidFill>
                <a:schemeClr val="tx1"/>
              </a:solidFill>
            </a:endParaRPr>
          </a:p>
        </p:txBody>
      </p:sp>
      <p:pic>
        <p:nvPicPr>
          <p:cNvPr id="1026" name="Picture 2" descr="C:\Documents and Settings\Usuario\Mis documentos\Mis imágenes\escudoespol.jpg"/>
          <p:cNvPicPr>
            <a:picLocks noChangeAspect="1" noChangeArrowheads="1"/>
          </p:cNvPicPr>
          <p:nvPr/>
        </p:nvPicPr>
        <p:blipFill>
          <a:blip r:embed="rId3"/>
          <a:srcRect/>
          <a:stretch>
            <a:fillRect/>
          </a:stretch>
        </p:blipFill>
        <p:spPr bwMode="auto">
          <a:xfrm>
            <a:off x="3786183" y="1406008"/>
            <a:ext cx="1285883" cy="1461230"/>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dirty="0" smtClean="0"/>
          </a:p>
          <a:p>
            <a:endParaRPr lang="es-ES" dirty="0" smtClean="0"/>
          </a:p>
          <a:p>
            <a:r>
              <a:rPr lang="es-ES" dirty="0" smtClean="0"/>
              <a:t>El icono 11 abre una imagen ya existente.</a:t>
            </a:r>
            <a:endParaRPr lang="es-EC" dirty="0" smtClean="0"/>
          </a:p>
          <a:p>
            <a:r>
              <a:rPr lang="es-ES" dirty="0" smtClean="0"/>
              <a:t>Con el icono 12 se puede abrir una imagen ya existente. </a:t>
            </a:r>
          </a:p>
          <a:p>
            <a:r>
              <a:rPr lang="es-ES" dirty="0" smtClean="0"/>
              <a:t>El icono 13 permite guardar una ya existente. </a:t>
            </a:r>
            <a:endParaRPr lang="es-EC" dirty="0" smtClean="0"/>
          </a:p>
          <a:p>
            <a:r>
              <a:rPr lang="es-ES" dirty="0" smtClean="0"/>
              <a:t>El icono 14 permite modificar las propiedades de la imagen</a:t>
            </a:r>
            <a:endParaRPr lang="es-EC" dirty="0"/>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6801" name="Object 1"/>
          <p:cNvGraphicFramePr>
            <a:graphicFrameLocks noChangeAspect="1"/>
          </p:cNvGraphicFramePr>
          <p:nvPr/>
        </p:nvGraphicFramePr>
        <p:xfrm>
          <a:off x="1928794" y="1357298"/>
          <a:ext cx="5391150" cy="676275"/>
        </p:xfrm>
        <a:graphic>
          <a:graphicData uri="http://schemas.openxmlformats.org/presentationml/2006/ole">
            <p:oleObj spid="_x0000_s76801" name="Bitmap Image" r:id="rId4" imgW="7133333" imgH="895238" progId="PBrush">
              <p:embed/>
            </p:oleObj>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endParaRPr lang="es-ES" dirty="0" smtClean="0"/>
          </a:p>
          <a:p>
            <a:r>
              <a:rPr lang="es-ES" dirty="0" smtClean="0"/>
              <a:t>Los iconos 4-5 son los destinados al acceso rápido a la configuración, el primero de las redes con las que se trabaja, y el segundo de las unidades. Esta configuración incluye tanto la inicial, como las posteriores modificaciones, que facilitan la agilización del trabajo. </a:t>
            </a:r>
            <a:endParaRPr lang="es-EC" dirty="0" smtClean="0"/>
          </a:p>
          <a:p>
            <a:pPr>
              <a:buNone/>
            </a:pPr>
            <a:endParaRPr lang="es-EC" dirty="0" smtClean="0"/>
          </a:p>
          <a:p>
            <a:r>
              <a:rPr lang="es-ES" dirty="0" smtClean="0"/>
              <a:t>El icono 22, carga las redes en pantalla, actualizando las posibles modificaciones que se hayan podido realizar en pasos anteriores. Refresca tanto las unidades, como las redes y enlaces entre éstas. </a:t>
            </a:r>
            <a:endParaRPr lang="es-EC" dirty="0" smtClean="0"/>
          </a:p>
          <a:p>
            <a:endParaRPr lang="es-EC" dirty="0"/>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8849" name="Object 1"/>
          <p:cNvGraphicFramePr>
            <a:graphicFrameLocks noChangeAspect="1"/>
          </p:cNvGraphicFramePr>
          <p:nvPr/>
        </p:nvGraphicFramePr>
        <p:xfrm>
          <a:off x="1928794" y="857232"/>
          <a:ext cx="5400675" cy="704850"/>
        </p:xfrm>
        <a:graphic>
          <a:graphicData uri="http://schemas.openxmlformats.org/presentationml/2006/ole">
            <p:oleObj spid="_x0000_s78849" name="Bitmap Image" r:id="rId4" imgW="7095238" imgH="923810" progId="PBrush">
              <p:embed/>
            </p:oleObj>
          </a:graphicData>
        </a:graphic>
      </p:graphicFrame>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El icono 20, muestra en pantalla una rejilla con la información a cerca de las altitudes del punto central y los alrededores</a:t>
            </a:r>
            <a:r>
              <a:rPr lang="es-ES" dirty="0" smtClean="0"/>
              <a:t>.</a:t>
            </a:r>
          </a:p>
          <a:p>
            <a:endParaRPr lang="es-EC" dirty="0" smtClean="0"/>
          </a:p>
          <a:p>
            <a:pPr>
              <a:buNone/>
            </a:pPr>
            <a:endParaRPr lang="es-EC"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0897" name="Object 1"/>
          <p:cNvGraphicFramePr>
            <a:graphicFrameLocks noChangeAspect="1"/>
          </p:cNvGraphicFramePr>
          <p:nvPr/>
        </p:nvGraphicFramePr>
        <p:xfrm>
          <a:off x="1928794" y="642918"/>
          <a:ext cx="5391150" cy="590550"/>
        </p:xfrm>
        <a:graphic>
          <a:graphicData uri="http://schemas.openxmlformats.org/presentationml/2006/ole">
            <p:oleObj spid="_x0000_s80897" name="Bitmap Image" r:id="rId4" imgW="7078063" imgH="771429" progId="PBrush">
              <p:embed/>
            </p:oleObj>
          </a:graphicData>
        </a:graphic>
      </p:graphicFrame>
      <p:pic>
        <p:nvPicPr>
          <p:cNvPr id="8" name="Picture 2"/>
          <p:cNvPicPr>
            <a:picLocks noChangeAspect="1" noChangeArrowheads="1"/>
          </p:cNvPicPr>
          <p:nvPr/>
        </p:nvPicPr>
        <p:blipFill>
          <a:blip r:embed="rId5"/>
          <a:srcRect/>
          <a:stretch>
            <a:fillRect/>
          </a:stretch>
        </p:blipFill>
        <p:spPr bwMode="auto">
          <a:xfrm>
            <a:off x="1500166" y="3500438"/>
            <a:ext cx="5829300" cy="26289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115328" cy="2257428"/>
          </a:xfrm>
        </p:spPr>
        <p:txBody>
          <a:bodyPr>
            <a:normAutofit lnSpcReduction="10000"/>
          </a:bodyPr>
          <a:lstStyle/>
          <a:p>
            <a:r>
              <a:rPr lang="es-ES" dirty="0" smtClean="0"/>
              <a:t>El icono 21 permite encontrar el punto de mayor elevación en una zona. Si no se ha seleccionado ninguna zona, buscará la elevación máxima para EL MAPA CARGADO, si se selecciona previo a este paso una región se limitará a encontrar la mayor elevación dentro de esa caja. </a:t>
            </a:r>
            <a:endParaRPr lang="es-ES" dirty="0" smtClean="0"/>
          </a:p>
          <a:p>
            <a:pPr>
              <a:buNone/>
            </a:pPr>
            <a:endParaRPr lang="es-EC" dirty="0" smtClean="0"/>
          </a:p>
        </p:txBody>
      </p:sp>
      <p:graphicFrame>
        <p:nvGraphicFramePr>
          <p:cNvPr id="94211" name="Object 3"/>
          <p:cNvGraphicFramePr>
            <a:graphicFrameLocks noChangeAspect="1"/>
          </p:cNvGraphicFramePr>
          <p:nvPr/>
        </p:nvGraphicFramePr>
        <p:xfrm>
          <a:off x="2000232" y="928670"/>
          <a:ext cx="5391150" cy="590550"/>
        </p:xfrm>
        <a:graphic>
          <a:graphicData uri="http://schemas.openxmlformats.org/presentationml/2006/ole">
            <p:oleObj spid="_x0000_s94211" name="Bitmap Image" r:id="rId4" imgW="7078063" imgH="771429" progId="PBrush">
              <p:embed/>
            </p:oleObj>
          </a:graphicData>
        </a:graphic>
      </p:graphicFrame>
      <p:pic>
        <p:nvPicPr>
          <p:cNvPr id="94212" name="Picture 4"/>
          <p:cNvPicPr>
            <a:picLocks noChangeAspect="1" noChangeArrowheads="1"/>
          </p:cNvPicPr>
          <p:nvPr/>
        </p:nvPicPr>
        <p:blipFill>
          <a:blip r:embed="rId5"/>
          <a:srcRect/>
          <a:stretch>
            <a:fillRect/>
          </a:stretch>
        </p:blipFill>
        <p:spPr bwMode="auto">
          <a:xfrm>
            <a:off x="2714612" y="3929066"/>
            <a:ext cx="4133850" cy="25717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58204" cy="1614486"/>
          </a:xfrm>
        </p:spPr>
        <p:txBody>
          <a:bodyPr>
            <a:normAutofit fontScale="92500" lnSpcReduction="10000"/>
          </a:bodyPr>
          <a:lstStyle/>
          <a:p>
            <a:r>
              <a:rPr lang="es-ES" dirty="0" smtClean="0"/>
              <a:t>Los iconos 6-7 sirven para cargar (abrir) un mapa ya existente, o guardar el mapa cargado en ese momento.</a:t>
            </a:r>
            <a:endParaRPr lang="es-EC" dirty="0" smtClean="0"/>
          </a:p>
          <a:p>
            <a:r>
              <a:rPr lang="es-ES" dirty="0" smtClean="0"/>
              <a:t>El icono 8 muestra la pantalla de configuración para la generación de mapas</a:t>
            </a:r>
            <a:r>
              <a:rPr lang="es-ES" dirty="0" smtClean="0"/>
              <a:t>.</a:t>
            </a:r>
            <a:endParaRPr lang="es-EC" dirty="0" smtClean="0"/>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2945" name="Object 1"/>
          <p:cNvGraphicFramePr>
            <a:graphicFrameLocks noChangeAspect="1"/>
          </p:cNvGraphicFramePr>
          <p:nvPr/>
        </p:nvGraphicFramePr>
        <p:xfrm>
          <a:off x="2143108" y="571480"/>
          <a:ext cx="5400675" cy="609600"/>
        </p:xfrm>
        <a:graphic>
          <a:graphicData uri="http://schemas.openxmlformats.org/presentationml/2006/ole">
            <p:oleObj spid="_x0000_s82945" name="Bitmap Image" r:id="rId4" imgW="7066667" imgH="800212" progId="PBrush">
              <p:embed/>
            </p:oleObj>
          </a:graphicData>
        </a:graphic>
      </p:graphicFrame>
      <p:pic>
        <p:nvPicPr>
          <p:cNvPr id="6" name="Picture 2"/>
          <p:cNvPicPr>
            <a:picLocks noChangeAspect="1" noChangeArrowheads="1"/>
          </p:cNvPicPr>
          <p:nvPr/>
        </p:nvPicPr>
        <p:blipFill>
          <a:blip r:embed="rId5"/>
          <a:srcRect/>
          <a:stretch>
            <a:fillRect/>
          </a:stretch>
        </p:blipFill>
        <p:spPr bwMode="auto">
          <a:xfrm>
            <a:off x="2143108" y="3429000"/>
            <a:ext cx="4500594" cy="3026757"/>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r>
              <a:rPr lang="es-ES" dirty="0" smtClean="0"/>
              <a:t>Los iconos 9-10 permiten volver a trabajar con mapas cargados anterior o posteriormente durante el uso del programa en ejecución. Es decir, permite la gestión de la memoria de mapas. Al marcar cualquiera de estas teclas, el programa lanzará la pantalla de configuración de mapas con los datos de mapas anterior o posteriormente al actual. Pulsando </a:t>
            </a:r>
            <a:r>
              <a:rPr lang="es-ES" b="1" dirty="0" err="1" smtClean="0"/>
              <a:t>Apply</a:t>
            </a:r>
            <a:r>
              <a:rPr lang="es-ES" dirty="0" smtClean="0"/>
              <a:t> se regenera el mapa seleccionado. </a:t>
            </a:r>
            <a:endParaRPr lang="es-EC" dirty="0" smtClean="0"/>
          </a:p>
          <a:p>
            <a:r>
              <a:rPr lang="es-ES" dirty="0" smtClean="0"/>
              <a:t>El </a:t>
            </a:r>
            <a:r>
              <a:rPr lang="es-ES" dirty="0" smtClean="0"/>
              <a:t>icono 19 </a:t>
            </a:r>
            <a:r>
              <a:rPr lang="es-ES" b="1" dirty="0" err="1" smtClean="0"/>
              <a:t>Fit</a:t>
            </a:r>
            <a:r>
              <a:rPr lang="es-ES" b="1" dirty="0" smtClean="0"/>
              <a:t> </a:t>
            </a:r>
            <a:r>
              <a:rPr lang="es-ES" b="1" dirty="0" err="1" smtClean="0"/>
              <a:t>Map</a:t>
            </a:r>
            <a:r>
              <a:rPr lang="es-ES" b="1" dirty="0" smtClean="0"/>
              <a:t> </a:t>
            </a:r>
            <a:r>
              <a:rPr lang="es-ES" b="1" dirty="0" err="1" smtClean="0"/>
              <a:t>to</a:t>
            </a:r>
            <a:r>
              <a:rPr lang="es-ES" b="1" dirty="0" smtClean="0"/>
              <a:t> Picture/</a:t>
            </a:r>
            <a:r>
              <a:rPr lang="es-ES" b="1" dirty="0" err="1" smtClean="0"/>
              <a:t>Selection</a:t>
            </a:r>
            <a:r>
              <a:rPr lang="es-ES" dirty="0" smtClean="0"/>
              <a:t>, lanza la pantalla de configuración de mapas, con los datos de la ventana seleccionada manualmente, con el ratón. Centrando y ajustando el tamaño a la proporción y zona indicados por el usuario</a:t>
            </a:r>
            <a:endParaRPr lang="es-EC" dirty="0" smtClean="0"/>
          </a:p>
          <a:p>
            <a:endParaRPr lang="es-EC" dirty="0"/>
          </a:p>
        </p:txBody>
      </p:sp>
      <p:sp>
        <p:nvSpPr>
          <p:cNvPr id="2" name="1 Título"/>
          <p:cNvSpPr>
            <a:spLocks noGrp="1"/>
          </p:cNvSpPr>
          <p:nvPr>
            <p:ph type="title"/>
          </p:nvPr>
        </p:nvSpPr>
        <p:spPr/>
        <p:txBody>
          <a:bodyPr/>
          <a:lstStyle/>
          <a:p>
            <a:endParaRPr lang="es-EC"/>
          </a:p>
        </p:txBody>
      </p:sp>
      <p:graphicFrame>
        <p:nvGraphicFramePr>
          <p:cNvPr id="95235" name="Object 3"/>
          <p:cNvGraphicFramePr>
            <a:graphicFrameLocks noChangeAspect="1"/>
          </p:cNvGraphicFramePr>
          <p:nvPr/>
        </p:nvGraphicFramePr>
        <p:xfrm>
          <a:off x="2143125" y="571500"/>
          <a:ext cx="5400675" cy="609600"/>
        </p:xfrm>
        <a:graphic>
          <a:graphicData uri="http://schemas.openxmlformats.org/presentationml/2006/ole">
            <p:oleObj spid="_x0000_s95235" name="Bitmap Image" r:id="rId4" imgW="7066667" imgH="800212" progId="PBrush">
              <p:embed/>
            </p:oleObj>
          </a:graphicData>
        </a:graphic>
      </p:graphicFrame>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El icono 18 permite la carga de varios mapas a la vez. (Ver apartado </a:t>
            </a:r>
            <a:r>
              <a:rPr lang="es-ES" b="1" dirty="0" err="1" smtClean="0"/>
              <a:t>Merge</a:t>
            </a:r>
            <a:r>
              <a:rPr lang="es-ES" b="1" dirty="0" smtClean="0"/>
              <a:t> </a:t>
            </a:r>
            <a:r>
              <a:rPr lang="es-ES" b="1" dirty="0" err="1" smtClean="0"/>
              <a:t>Pictures</a:t>
            </a:r>
            <a:r>
              <a:rPr lang="es-ES" dirty="0" smtClean="0"/>
              <a:t>).</a:t>
            </a:r>
            <a:endParaRPr lang="es-EC" dirty="0" smtClean="0"/>
          </a:p>
        </p:txBody>
      </p:sp>
      <p:sp>
        <p:nvSpPr>
          <p:cNvPr id="2" name="1 Título"/>
          <p:cNvSpPr>
            <a:spLocks noGrp="1"/>
          </p:cNvSpPr>
          <p:nvPr>
            <p:ph type="title"/>
          </p:nvPr>
        </p:nvSpPr>
        <p:spPr/>
        <p:txBody>
          <a:bodyPr/>
          <a:lstStyle/>
          <a:p>
            <a:endParaRPr lang="es-EC" dirty="0"/>
          </a:p>
        </p:txBody>
      </p:sp>
      <p:graphicFrame>
        <p:nvGraphicFramePr>
          <p:cNvPr id="96258" name="Object 2"/>
          <p:cNvGraphicFramePr>
            <a:graphicFrameLocks noChangeAspect="1"/>
          </p:cNvGraphicFramePr>
          <p:nvPr/>
        </p:nvGraphicFramePr>
        <p:xfrm>
          <a:off x="2143125" y="571500"/>
          <a:ext cx="5400675" cy="609600"/>
        </p:xfrm>
        <a:graphic>
          <a:graphicData uri="http://schemas.openxmlformats.org/presentationml/2006/ole">
            <p:oleObj spid="_x0000_s96258" name="Bitmap Image" r:id="rId4" imgW="7066667" imgH="800212" progId="PBrush">
              <p:embed/>
            </p:oleObj>
          </a:graphicData>
        </a:graphic>
      </p:graphicFrame>
      <p:pic>
        <p:nvPicPr>
          <p:cNvPr id="96259" name="Picture 3"/>
          <p:cNvPicPr>
            <a:picLocks noChangeAspect="1" noChangeArrowheads="1"/>
          </p:cNvPicPr>
          <p:nvPr/>
        </p:nvPicPr>
        <p:blipFill>
          <a:blip r:embed="rId5"/>
          <a:srcRect/>
          <a:stretch>
            <a:fillRect/>
          </a:stretch>
        </p:blipFill>
        <p:spPr bwMode="auto">
          <a:xfrm>
            <a:off x="2214546" y="2786058"/>
            <a:ext cx="4748218" cy="3446381"/>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Grp="1" noChangeAspect="1" noChangeArrowheads="1"/>
          </p:cNvPicPr>
          <p:nvPr>
            <p:ph idx="1"/>
          </p:nvPr>
        </p:nvPicPr>
        <p:blipFill>
          <a:blip r:embed="rId3"/>
          <a:stretch>
            <a:fillRect/>
          </a:stretch>
        </p:blipFill>
        <p:spPr bwMode="auto">
          <a:xfrm>
            <a:off x="1440756" y="1524000"/>
            <a:ext cx="6262487" cy="457200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Ejemplo: Mapa de vías</a:t>
            </a:r>
            <a:endParaRPr lang="es-EC" dirty="0"/>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571612"/>
            <a:ext cx="7715304" cy="1643074"/>
          </a:xfrm>
        </p:spPr>
        <p:txBody>
          <a:bodyPr>
            <a:normAutofit fontScale="92500" lnSpcReduction="20000"/>
          </a:bodyPr>
          <a:lstStyle/>
          <a:p>
            <a:pPr algn="just"/>
            <a:r>
              <a:rPr lang="es-ES" dirty="0" smtClean="0"/>
              <a:t>El </a:t>
            </a:r>
            <a:r>
              <a:rPr lang="es-ES" dirty="0" smtClean="0"/>
              <a:t>icono 23 lanza la ejecución de la utilidad que nos permite el estudio de los perfiles, cargando por defecto la última selección de emplazamientos y la actualización de los datos, o nuevas modificaciones de la red si existieran.</a:t>
            </a:r>
            <a:endParaRPr lang="es-EC" dirty="0" smtClean="0"/>
          </a:p>
          <a:p>
            <a:endParaRPr lang="es-EC" dirty="0"/>
          </a:p>
        </p:txBody>
      </p:sp>
      <p:sp>
        <p:nvSpPr>
          <p:cNvPr id="2" name="1 Título"/>
          <p:cNvSpPr>
            <a:spLocks noGrp="1"/>
          </p:cNvSpPr>
          <p:nvPr>
            <p:ph type="title"/>
          </p:nvPr>
        </p:nvSpPr>
        <p:spPr/>
        <p:txBody>
          <a:bodyPr/>
          <a:lstStyle/>
          <a:p>
            <a:endParaRPr lang="es-EC" dirty="0"/>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4993" name="Object 1"/>
          <p:cNvGraphicFramePr>
            <a:graphicFrameLocks noChangeAspect="1"/>
          </p:cNvGraphicFramePr>
          <p:nvPr/>
        </p:nvGraphicFramePr>
        <p:xfrm>
          <a:off x="1857356" y="571480"/>
          <a:ext cx="5391150" cy="638175"/>
        </p:xfrm>
        <a:graphic>
          <a:graphicData uri="http://schemas.openxmlformats.org/presentationml/2006/ole">
            <p:oleObj spid="_x0000_s84993" name="Bitmap Image" r:id="rId4" imgW="7133333" imgH="847843" progId="PBrush">
              <p:embed/>
            </p:oleObj>
          </a:graphicData>
        </a:graphic>
      </p:graphicFrame>
      <p:pic>
        <p:nvPicPr>
          <p:cNvPr id="4" name="Picture 2"/>
          <p:cNvPicPr>
            <a:picLocks noChangeAspect="1" noChangeArrowheads="1"/>
          </p:cNvPicPr>
          <p:nvPr/>
        </p:nvPicPr>
        <p:blipFill>
          <a:blip r:embed="rId5"/>
          <a:srcRect/>
          <a:stretch>
            <a:fillRect/>
          </a:stretch>
        </p:blipFill>
        <p:spPr bwMode="auto">
          <a:xfrm>
            <a:off x="2285984" y="3340718"/>
            <a:ext cx="4429156" cy="309469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C" dirty="0"/>
          </a:p>
        </p:txBody>
      </p:sp>
      <p:sp>
        <p:nvSpPr>
          <p:cNvPr id="2" name="1 Título"/>
          <p:cNvSpPr>
            <a:spLocks noGrp="1"/>
          </p:cNvSpPr>
          <p:nvPr>
            <p:ph type="ctrTitle"/>
          </p:nvPr>
        </p:nvSpPr>
        <p:spPr/>
        <p:txBody>
          <a:bodyPr/>
          <a:lstStyle/>
          <a:p>
            <a:r>
              <a:rPr lang="es-EC" dirty="0" smtClean="0"/>
              <a:t>CONFIGURACION DE UNA RED</a:t>
            </a:r>
            <a:endParaRPr lang="es-EC"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C" sz="4000" dirty="0" smtClean="0"/>
          </a:p>
          <a:p>
            <a:r>
              <a:rPr lang="es-EC" sz="4000" dirty="0" smtClean="0"/>
              <a:t>SILVANA  RUIZ</a:t>
            </a:r>
          </a:p>
          <a:p>
            <a:r>
              <a:rPr lang="es-EC" sz="4000" dirty="0" smtClean="0"/>
              <a:t>ANDRES ATIENCIA</a:t>
            </a:r>
          </a:p>
          <a:p>
            <a:r>
              <a:rPr lang="es-EC" sz="4000" dirty="0" smtClean="0"/>
              <a:t>GUSTAVO CORNEJO</a:t>
            </a:r>
            <a:endParaRPr lang="es-EC" sz="4000" dirty="0"/>
          </a:p>
        </p:txBody>
      </p:sp>
      <p:sp>
        <p:nvSpPr>
          <p:cNvPr id="3" name="2 Título"/>
          <p:cNvSpPr>
            <a:spLocks noGrp="1"/>
          </p:cNvSpPr>
          <p:nvPr>
            <p:ph type="title"/>
          </p:nvPr>
        </p:nvSpPr>
        <p:spPr/>
        <p:txBody>
          <a:bodyPr/>
          <a:lstStyle/>
          <a:p>
            <a:pPr algn="ctr"/>
            <a:r>
              <a:rPr lang="es-EC" sz="4400" dirty="0" smtClean="0"/>
              <a:t>INTEGRANTES</a:t>
            </a:r>
            <a:endParaRPr lang="es-EC" sz="4400" dirty="0"/>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sp>
        <p:nvSpPr>
          <p:cNvPr id="2" name="1 Título"/>
          <p:cNvSpPr>
            <a:spLocks noGrp="1"/>
          </p:cNvSpPr>
          <p:nvPr>
            <p:ph type="title"/>
          </p:nvPr>
        </p:nvSpPr>
        <p:spPr/>
        <p:txBody>
          <a:bodyPr>
            <a:normAutofit/>
          </a:bodyPr>
          <a:lstStyle/>
          <a:p>
            <a:r>
              <a:rPr lang="es-ES" b="1" dirty="0" smtClean="0"/>
              <a:t>CÓMO </a:t>
            </a:r>
            <a:r>
              <a:rPr lang="es-EC" b="1" dirty="0" smtClean="0"/>
              <a:t>CREAR</a:t>
            </a:r>
            <a:r>
              <a:rPr lang="es-EC" b="1" dirty="0" smtClean="0"/>
              <a:t> </a:t>
            </a:r>
            <a:r>
              <a:rPr lang="es-EC" b="1" dirty="0" smtClean="0"/>
              <a:t>UNIDADES:</a:t>
            </a:r>
            <a:endParaRPr lang="es-EC" dirty="0"/>
          </a:p>
        </p:txBody>
      </p:sp>
      <p:sp>
        <p:nvSpPr>
          <p:cNvPr id="870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Picture 2"/>
          <p:cNvPicPr>
            <a:picLocks noChangeAspect="1" noChangeArrowheads="1"/>
          </p:cNvPicPr>
          <p:nvPr/>
        </p:nvPicPr>
        <p:blipFill>
          <a:blip r:embed="rId3"/>
          <a:srcRect/>
          <a:stretch>
            <a:fillRect/>
          </a:stretch>
        </p:blipFill>
        <p:spPr bwMode="auto">
          <a:xfrm>
            <a:off x="714348" y="1785926"/>
            <a:ext cx="5280772" cy="3786214"/>
          </a:xfrm>
          <a:prstGeom prst="rect">
            <a:avLst/>
          </a:prstGeom>
          <a:noFill/>
          <a:ln w="9525">
            <a:noFill/>
            <a:miter lim="800000"/>
            <a:headEnd/>
            <a:tailEnd/>
          </a:ln>
          <a:effectLst/>
        </p:spPr>
      </p:pic>
      <p:pic>
        <p:nvPicPr>
          <p:cNvPr id="4" name="Picture 5"/>
          <p:cNvPicPr>
            <a:picLocks noChangeAspect="1" noChangeArrowheads="1"/>
          </p:cNvPicPr>
          <p:nvPr/>
        </p:nvPicPr>
        <p:blipFill>
          <a:blip r:embed="rId4"/>
          <a:srcRect/>
          <a:stretch>
            <a:fillRect/>
          </a:stretch>
        </p:blipFill>
        <p:spPr bwMode="auto">
          <a:xfrm>
            <a:off x="6143636" y="4357694"/>
            <a:ext cx="2643238" cy="1564797"/>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sp>
        <p:nvSpPr>
          <p:cNvPr id="2" name="1 Título"/>
          <p:cNvSpPr>
            <a:spLocks noGrp="1"/>
          </p:cNvSpPr>
          <p:nvPr>
            <p:ph type="title"/>
          </p:nvPr>
        </p:nvSpPr>
        <p:spPr/>
        <p:txBody>
          <a:bodyPr>
            <a:normAutofit fontScale="90000"/>
          </a:bodyPr>
          <a:lstStyle/>
          <a:p>
            <a:r>
              <a:rPr lang="es-EC" dirty="0" smtClean="0"/>
              <a:t>Configuración de </a:t>
            </a:r>
            <a:r>
              <a:rPr lang="es-EC" dirty="0" smtClean="0"/>
              <a:t>las unidades de la red.</a:t>
            </a:r>
            <a:endParaRPr lang="es-EC"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1137" name="Object 1"/>
          <p:cNvGraphicFramePr>
            <a:graphicFrameLocks noChangeAspect="1"/>
          </p:cNvGraphicFramePr>
          <p:nvPr/>
        </p:nvGraphicFramePr>
        <p:xfrm>
          <a:off x="2428860" y="2428868"/>
          <a:ext cx="4581525" cy="3076575"/>
        </p:xfrm>
        <a:graphic>
          <a:graphicData uri="http://schemas.openxmlformats.org/presentationml/2006/ole">
            <p:oleObj spid="_x0000_s91137" name="Bitmap Image" r:id="rId4" imgW="5847619" imgH="3905795" progId="PBrush">
              <p:embed/>
            </p:oleObj>
          </a:graphicData>
        </a:graphic>
      </p:graphicFrame>
      <p:pic>
        <p:nvPicPr>
          <p:cNvPr id="91139" name="Picture 3"/>
          <p:cNvPicPr>
            <a:picLocks noChangeAspect="1" noChangeArrowheads="1"/>
          </p:cNvPicPr>
          <p:nvPr/>
        </p:nvPicPr>
        <p:blipFill>
          <a:blip r:embed="rId5"/>
          <a:srcRect/>
          <a:stretch>
            <a:fillRect/>
          </a:stretch>
        </p:blipFill>
        <p:spPr bwMode="auto">
          <a:xfrm>
            <a:off x="1643042" y="1500174"/>
            <a:ext cx="5867400" cy="44196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sp>
        <p:nvSpPr>
          <p:cNvPr id="2" name="1 Título"/>
          <p:cNvSpPr>
            <a:spLocks noGrp="1"/>
          </p:cNvSpPr>
          <p:nvPr>
            <p:ph type="title"/>
          </p:nvPr>
        </p:nvSpPr>
        <p:spPr>
          <a:xfrm>
            <a:off x="571472" y="214290"/>
            <a:ext cx="8229600" cy="1143000"/>
          </a:xfrm>
        </p:spPr>
        <p:txBody>
          <a:bodyPr/>
          <a:lstStyle/>
          <a:p>
            <a:pPr algn="ctr"/>
            <a:r>
              <a:rPr lang="es-EC" dirty="0" smtClean="0"/>
              <a:t>T</a:t>
            </a:r>
            <a:r>
              <a:rPr lang="es-EC" dirty="0" smtClean="0"/>
              <a:t>opología de la red</a:t>
            </a:r>
            <a:endParaRPr lang="es-EC" dirty="0"/>
          </a:p>
        </p:txBody>
      </p:sp>
      <p:pic>
        <p:nvPicPr>
          <p:cNvPr id="98306" name="Picture 2"/>
          <p:cNvPicPr>
            <a:picLocks noChangeAspect="1" noChangeArrowheads="1"/>
          </p:cNvPicPr>
          <p:nvPr/>
        </p:nvPicPr>
        <p:blipFill>
          <a:blip r:embed="rId3"/>
          <a:srcRect/>
          <a:stretch>
            <a:fillRect/>
          </a:stretch>
        </p:blipFill>
        <p:spPr bwMode="auto">
          <a:xfrm>
            <a:off x="1785918" y="1643050"/>
            <a:ext cx="5857875" cy="44196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sp>
        <p:nvSpPr>
          <p:cNvPr id="2" name="1 Título"/>
          <p:cNvSpPr>
            <a:spLocks noGrp="1"/>
          </p:cNvSpPr>
          <p:nvPr>
            <p:ph type="title"/>
          </p:nvPr>
        </p:nvSpPr>
        <p:spPr>
          <a:xfrm>
            <a:off x="500034" y="500042"/>
            <a:ext cx="8229600" cy="704832"/>
          </a:xfrm>
        </p:spPr>
        <p:txBody>
          <a:bodyPr>
            <a:normAutofit fontScale="90000"/>
          </a:bodyPr>
          <a:lstStyle/>
          <a:p>
            <a:r>
              <a:rPr lang="es-EC" dirty="0" smtClean="0"/>
              <a:t>Configuración </a:t>
            </a:r>
            <a:r>
              <a:rPr lang="es-EC" dirty="0" smtClean="0"/>
              <a:t>de </a:t>
            </a:r>
            <a:r>
              <a:rPr lang="es-EC" dirty="0" smtClean="0"/>
              <a:t>los miembros de la red </a:t>
            </a:r>
            <a:endParaRPr lang="es-EC" dirty="0"/>
          </a:p>
        </p:txBody>
      </p:sp>
      <p:pic>
        <p:nvPicPr>
          <p:cNvPr id="99330" name="Picture 2"/>
          <p:cNvPicPr>
            <a:picLocks noChangeAspect="1" noChangeArrowheads="1"/>
          </p:cNvPicPr>
          <p:nvPr/>
        </p:nvPicPr>
        <p:blipFill>
          <a:blip r:embed="rId3"/>
          <a:srcRect/>
          <a:stretch>
            <a:fillRect/>
          </a:stretch>
        </p:blipFill>
        <p:spPr bwMode="auto">
          <a:xfrm>
            <a:off x="1785918" y="1500174"/>
            <a:ext cx="5829300" cy="44291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Configuración de los sistemas.</a:t>
            </a:r>
            <a:endParaRPr lang="es-EC" dirty="0"/>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 name="Picture 2"/>
          <p:cNvPicPr>
            <a:picLocks noChangeAspect="1" noChangeArrowheads="1"/>
          </p:cNvPicPr>
          <p:nvPr/>
        </p:nvPicPr>
        <p:blipFill>
          <a:blip r:embed="rId3"/>
          <a:srcRect/>
          <a:stretch>
            <a:fillRect/>
          </a:stretch>
        </p:blipFill>
        <p:spPr bwMode="auto">
          <a:xfrm>
            <a:off x="1785918" y="1571612"/>
            <a:ext cx="5772150" cy="43624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sp>
        <p:nvSpPr>
          <p:cNvPr id="2" name="1 Título"/>
          <p:cNvSpPr>
            <a:spLocks noGrp="1"/>
          </p:cNvSpPr>
          <p:nvPr>
            <p:ph type="title"/>
          </p:nvPr>
        </p:nvSpPr>
        <p:spPr/>
        <p:txBody>
          <a:bodyPr/>
          <a:lstStyle/>
          <a:p>
            <a:r>
              <a:rPr lang="es-EC" dirty="0" smtClean="0"/>
              <a:t>Configuración Imágenes 3D</a:t>
            </a:r>
            <a:endParaRPr lang="es-EC" dirty="0"/>
          </a:p>
        </p:txBody>
      </p:sp>
      <p:pic>
        <p:nvPicPr>
          <p:cNvPr id="100354" name="Picture 2"/>
          <p:cNvPicPr>
            <a:picLocks noChangeAspect="1" noChangeArrowheads="1"/>
          </p:cNvPicPr>
          <p:nvPr/>
        </p:nvPicPr>
        <p:blipFill>
          <a:blip r:embed="rId3"/>
          <a:srcRect/>
          <a:stretch>
            <a:fillRect/>
          </a:stretch>
        </p:blipFill>
        <p:spPr bwMode="auto">
          <a:xfrm>
            <a:off x="785787" y="2000240"/>
            <a:ext cx="4000527" cy="3593694"/>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4"/>
          <a:srcRect/>
          <a:stretch>
            <a:fillRect/>
          </a:stretch>
        </p:blipFill>
        <p:spPr bwMode="auto">
          <a:xfrm>
            <a:off x="4929190" y="4000504"/>
            <a:ext cx="3929058" cy="217048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ye_3D.bmp"/>
          <p:cNvPicPr>
            <a:picLocks noGrp="1" noChangeAspect="1"/>
          </p:cNvPicPr>
          <p:nvPr>
            <p:ph idx="1"/>
          </p:nvPr>
        </p:nvPicPr>
        <p:blipFill>
          <a:blip r:embed="rId3"/>
          <a:stretch>
            <a:fillRect/>
          </a:stretch>
        </p:blipFill>
        <p:spPr>
          <a:xfrm>
            <a:off x="601162" y="1524000"/>
            <a:ext cx="7941675" cy="4572000"/>
          </a:xfrm>
          <a:prstGeom prst="rect">
            <a:avLst/>
          </a:prstGeom>
        </p:spPr>
      </p:pic>
      <p:sp>
        <p:nvSpPr>
          <p:cNvPr id="2" name="1 Título"/>
          <p:cNvSpPr>
            <a:spLocks noGrp="1"/>
          </p:cNvSpPr>
          <p:nvPr>
            <p:ph type="title"/>
          </p:nvPr>
        </p:nvSpPr>
        <p:spPr/>
        <p:txBody>
          <a:bodyPr/>
          <a:lstStyle/>
          <a:p>
            <a:r>
              <a:rPr lang="es-EC" dirty="0" smtClean="0"/>
              <a:t>Mapa 3D Guayaquil</a:t>
            </a:r>
            <a:endParaRPr lang="es-EC" dirty="0"/>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Cerro azul 3D_01.bmp"/>
          <p:cNvPicPr>
            <a:picLocks noGrp="1" noChangeAspect="1"/>
          </p:cNvPicPr>
          <p:nvPr>
            <p:ph idx="1"/>
          </p:nvPr>
        </p:nvPicPr>
        <p:blipFill>
          <a:blip r:embed="rId3"/>
          <a:stretch>
            <a:fillRect/>
          </a:stretch>
        </p:blipFill>
        <p:spPr>
          <a:xfrm>
            <a:off x="601162" y="1524000"/>
            <a:ext cx="7941675" cy="4572000"/>
          </a:xfrm>
        </p:spPr>
      </p:pic>
      <p:sp>
        <p:nvSpPr>
          <p:cNvPr id="2" name="1 Título"/>
          <p:cNvSpPr>
            <a:spLocks noGrp="1"/>
          </p:cNvSpPr>
          <p:nvPr>
            <p:ph type="title"/>
          </p:nvPr>
        </p:nvSpPr>
        <p:spPr/>
        <p:txBody>
          <a:bodyPr/>
          <a:lstStyle/>
          <a:p>
            <a:r>
              <a:rPr lang="es-EC" dirty="0" smtClean="0"/>
              <a:t>Cerro </a:t>
            </a:r>
            <a:r>
              <a:rPr lang="es-EC" dirty="0" smtClean="0"/>
              <a:t>Azul</a:t>
            </a:r>
            <a:endParaRPr lang="es-EC"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ye.bmp"/>
          <p:cNvPicPr>
            <a:picLocks noGrp="1" noChangeAspect="1"/>
          </p:cNvPicPr>
          <p:nvPr>
            <p:ph idx="1"/>
          </p:nvPr>
        </p:nvPicPr>
        <p:blipFill>
          <a:blip r:embed="rId3"/>
          <a:stretch>
            <a:fillRect/>
          </a:stretch>
        </p:blipFill>
        <p:spPr>
          <a:xfrm>
            <a:off x="601162" y="1524000"/>
            <a:ext cx="7941675" cy="4572000"/>
          </a:xfrm>
        </p:spPr>
      </p:pic>
      <p:sp>
        <p:nvSpPr>
          <p:cNvPr id="2" name="1 Título"/>
          <p:cNvSpPr>
            <a:spLocks noGrp="1"/>
          </p:cNvSpPr>
          <p:nvPr>
            <p:ph type="title"/>
          </p:nvPr>
        </p:nvSpPr>
        <p:spPr/>
        <p:txBody>
          <a:bodyPr>
            <a:normAutofit/>
          </a:bodyPr>
          <a:lstStyle/>
          <a:p>
            <a:r>
              <a:rPr lang="es-EC" dirty="0" smtClean="0"/>
              <a:t>Norte de </a:t>
            </a:r>
            <a:r>
              <a:rPr lang="es-EC" dirty="0" smtClean="0"/>
              <a:t>G</a:t>
            </a:r>
            <a:r>
              <a:rPr lang="es-EC" dirty="0" smtClean="0"/>
              <a:t>uayaquil</a:t>
            </a:r>
            <a:endParaRPr lang="es-EC" dirty="0"/>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571472" y="2000240"/>
            <a:ext cx="4010036" cy="3614359"/>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Cobertura Radio Base</a:t>
            </a:r>
            <a:endParaRPr lang="es-EC" dirty="0"/>
          </a:p>
        </p:txBody>
      </p:sp>
      <p:pic>
        <p:nvPicPr>
          <p:cNvPr id="4" name="Picture 2"/>
          <p:cNvPicPr>
            <a:picLocks noChangeAspect="1" noChangeArrowheads="1"/>
          </p:cNvPicPr>
          <p:nvPr/>
        </p:nvPicPr>
        <p:blipFill>
          <a:blip r:embed="rId4"/>
          <a:srcRect/>
          <a:stretch>
            <a:fillRect/>
          </a:stretch>
        </p:blipFill>
        <p:spPr bwMode="auto">
          <a:xfrm>
            <a:off x="4857752" y="2000240"/>
            <a:ext cx="3970449" cy="364333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20" y="214290"/>
            <a:ext cx="8229600" cy="800120"/>
          </a:xfrm>
        </p:spPr>
        <p:txBody>
          <a:bodyPr/>
          <a:lstStyle/>
          <a:p>
            <a:r>
              <a:rPr lang="es-EC" dirty="0" smtClean="0"/>
              <a:t>      RED WIMAX - GUAYAQUIL</a:t>
            </a:r>
            <a:endParaRPr lang="es-EC" dirty="0"/>
          </a:p>
        </p:txBody>
      </p:sp>
      <p:pic>
        <p:nvPicPr>
          <p:cNvPr id="4" name="Picture 2"/>
          <p:cNvPicPr>
            <a:picLocks noGrp="1" noChangeAspect="1" noChangeArrowheads="1"/>
          </p:cNvPicPr>
          <p:nvPr>
            <p:ph idx="1"/>
          </p:nvPr>
        </p:nvPicPr>
        <p:blipFill>
          <a:blip r:embed="rId3"/>
          <a:stretch>
            <a:fillRect/>
          </a:stretch>
        </p:blipFill>
        <p:spPr bwMode="auto">
          <a:xfrm>
            <a:off x="428596" y="928670"/>
            <a:ext cx="4548200" cy="3121006"/>
          </a:xfrm>
          <a:prstGeom prst="rect">
            <a:avLst/>
          </a:prstGeom>
          <a:noFill/>
          <a:ln w="9525">
            <a:noFill/>
            <a:miter lim="800000"/>
            <a:headEnd/>
            <a:tailEnd/>
          </a:ln>
          <a:effectLst/>
        </p:spPr>
      </p:pic>
      <p:pic>
        <p:nvPicPr>
          <p:cNvPr id="5" name="Picture 2"/>
          <p:cNvPicPr>
            <a:picLocks noChangeAspect="1" noChangeArrowheads="1"/>
          </p:cNvPicPr>
          <p:nvPr/>
        </p:nvPicPr>
        <p:blipFill>
          <a:blip r:embed="rId4"/>
          <a:stretch>
            <a:fillRect/>
          </a:stretch>
        </p:blipFill>
        <p:spPr bwMode="auto">
          <a:xfrm>
            <a:off x="2000232" y="4000504"/>
            <a:ext cx="6758006" cy="2653360"/>
          </a:xfrm>
          <a:prstGeom prst="rect">
            <a:avLst/>
          </a:prstGeom>
          <a:noFill/>
          <a:ln w="9525">
            <a:noFill/>
            <a:miter lim="800000"/>
            <a:headEnd/>
            <a:tailEnd/>
          </a:ln>
          <a:effectLst/>
        </p:spPr>
      </p:pic>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tretch>
            <a:fillRect/>
          </a:stretch>
        </p:blipFill>
        <p:spPr bwMode="auto">
          <a:xfrm>
            <a:off x="1890032" y="1524000"/>
            <a:ext cx="5363936" cy="457200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Cobertura Base Cerro Azul</a:t>
            </a:r>
            <a:endParaRPr lang="es-EC" dirty="0"/>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tretch>
            <a:fillRect/>
          </a:stretch>
        </p:blipFill>
        <p:spPr bwMode="auto">
          <a:xfrm>
            <a:off x="457200" y="2194428"/>
            <a:ext cx="8229600" cy="3231144"/>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Cobertura Radios Bases</a:t>
            </a:r>
            <a:endParaRPr lang="es-EC" dirty="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tretch>
            <a:fillRect/>
          </a:stretch>
        </p:blipFill>
        <p:spPr bwMode="auto">
          <a:xfrm>
            <a:off x="2143108" y="1214422"/>
            <a:ext cx="4614438" cy="5351274"/>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pPr algn="ctr"/>
            <a:r>
              <a:rPr lang="es-EC" dirty="0" smtClean="0"/>
              <a:t>Ejemplo mapa de Guayaquil con sus redes.</a:t>
            </a:r>
            <a:endParaRPr lang="es-EC" dirty="0"/>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tretch>
            <a:fillRect/>
          </a:stretch>
        </p:blipFill>
        <p:spPr bwMode="auto">
          <a:xfrm>
            <a:off x="457200" y="2312387"/>
            <a:ext cx="8229600" cy="2995225"/>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tretch>
            <a:fillRect/>
          </a:stretch>
        </p:blipFill>
        <p:spPr bwMode="auto">
          <a:xfrm>
            <a:off x="1809750" y="1914525"/>
            <a:ext cx="5524500" cy="379095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214686"/>
            <a:ext cx="8229600" cy="1143000"/>
          </a:xfrm>
        </p:spPr>
        <p:txBody>
          <a:bodyPr>
            <a:noAutofit/>
          </a:bodyPr>
          <a:lstStyle/>
          <a:p>
            <a:pPr algn="ctr"/>
            <a:r>
              <a:rPr lang="es-EC" sz="8800" dirty="0" smtClean="0"/>
              <a:t>Gracias</a:t>
            </a:r>
            <a:endParaRPr lang="es-EC" sz="8800"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7200" dirty="0" smtClean="0"/>
              <a:t>Radio Mobile</a:t>
            </a:r>
            <a:endParaRPr lang="es-EC" sz="7200"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1571612"/>
            <a:ext cx="7358114" cy="4614881"/>
          </a:xfrm>
        </p:spPr>
        <p:txBody>
          <a:bodyPr>
            <a:normAutofit lnSpcReduction="10000"/>
          </a:bodyPr>
          <a:lstStyle/>
          <a:p>
            <a:pPr algn="just"/>
            <a:r>
              <a:rPr lang="es-EC" dirty="0" smtClean="0"/>
              <a:t>Es un Software </a:t>
            </a:r>
            <a:r>
              <a:rPr lang="es-EC" dirty="0" smtClean="0"/>
              <a:t>gratuito</a:t>
            </a:r>
          </a:p>
          <a:p>
            <a:pPr algn="just"/>
            <a:r>
              <a:rPr lang="es-EC" dirty="0" smtClean="0"/>
              <a:t>Usado </a:t>
            </a:r>
            <a:r>
              <a:rPr lang="es-EC" dirty="0" smtClean="0"/>
              <a:t>para predecir la performance de </a:t>
            </a:r>
            <a:r>
              <a:rPr lang="es-EC" dirty="0" smtClean="0"/>
              <a:t>enlaces de </a:t>
            </a:r>
            <a:r>
              <a:rPr lang="es-EC" dirty="0" smtClean="0"/>
              <a:t>radio en </a:t>
            </a:r>
            <a:r>
              <a:rPr lang="es-EC" dirty="0" smtClean="0"/>
              <a:t>exteriores.</a:t>
            </a:r>
          </a:p>
          <a:p>
            <a:pPr algn="just"/>
            <a:r>
              <a:rPr lang="es-EC" dirty="0" smtClean="0"/>
              <a:t>Usa </a:t>
            </a:r>
            <a:r>
              <a:rPr lang="es-EC" dirty="0" smtClean="0"/>
              <a:t>un modelo conocido como </a:t>
            </a:r>
            <a:r>
              <a:rPr lang="es-EC" i="1" dirty="0" smtClean="0"/>
              <a:t>Modelo </a:t>
            </a:r>
            <a:r>
              <a:rPr lang="es-EC" i="1" dirty="0" smtClean="0"/>
              <a:t>del Terreno </a:t>
            </a:r>
            <a:r>
              <a:rPr lang="es-EC" i="1" dirty="0" smtClean="0"/>
              <a:t>Irregular </a:t>
            </a:r>
            <a:r>
              <a:rPr lang="es-EC" dirty="0" smtClean="0"/>
              <a:t>(ITM</a:t>
            </a:r>
            <a:r>
              <a:rPr lang="es-EC" dirty="0" smtClean="0"/>
              <a:t>).</a:t>
            </a:r>
          </a:p>
          <a:p>
            <a:pPr algn="just"/>
            <a:r>
              <a:rPr lang="es-EC" dirty="0" smtClean="0"/>
              <a:t>El </a:t>
            </a:r>
            <a:r>
              <a:rPr lang="es-EC" dirty="0" smtClean="0"/>
              <a:t>modelo ITM trabaja en el rango de 20MHz a </a:t>
            </a:r>
            <a:r>
              <a:rPr lang="es-EC" dirty="0" smtClean="0"/>
              <a:t>20Ghz.</a:t>
            </a:r>
          </a:p>
          <a:p>
            <a:pPr algn="just"/>
            <a:r>
              <a:rPr lang="es-EC" dirty="0" smtClean="0"/>
              <a:t>El </a:t>
            </a:r>
            <a:r>
              <a:rPr lang="es-EC" dirty="0" smtClean="0"/>
              <a:t>software puede ser usado es </a:t>
            </a:r>
            <a:r>
              <a:rPr lang="es-EC" dirty="0" smtClean="0"/>
              <a:t>simulaciones WLAN/WMAN.</a:t>
            </a:r>
          </a:p>
          <a:p>
            <a:pPr algn="just"/>
            <a:r>
              <a:rPr lang="es-EC" dirty="0" smtClean="0"/>
              <a:t>Se </a:t>
            </a:r>
            <a:r>
              <a:rPr lang="es-EC" dirty="0" smtClean="0"/>
              <a:t>usan herramientas y mapas digitales.</a:t>
            </a:r>
          </a:p>
          <a:p>
            <a:pPr algn="just"/>
            <a:r>
              <a:rPr lang="es-EC" dirty="0" smtClean="0"/>
              <a:t>Trabaja en múltiples sistemas operativos.</a:t>
            </a:r>
          </a:p>
          <a:p>
            <a:pPr>
              <a:buNone/>
            </a:pPr>
            <a:endParaRPr lang="es-EC" dirty="0"/>
          </a:p>
        </p:txBody>
      </p:sp>
      <p:sp>
        <p:nvSpPr>
          <p:cNvPr id="2" name="1 Título"/>
          <p:cNvSpPr>
            <a:spLocks noGrp="1"/>
          </p:cNvSpPr>
          <p:nvPr>
            <p:ph type="title"/>
          </p:nvPr>
        </p:nvSpPr>
        <p:spPr/>
        <p:txBody>
          <a:bodyPr/>
          <a:lstStyle/>
          <a:p>
            <a:r>
              <a:rPr lang="es-EC" dirty="0" smtClean="0"/>
              <a:t>Que es Radio Mobile?</a:t>
            </a:r>
            <a:endParaRPr lang="es-EC"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857364"/>
            <a:ext cx="8229600" cy="3757626"/>
          </a:xfrm>
        </p:spPr>
        <p:txBody>
          <a:bodyPr>
            <a:normAutofit/>
          </a:bodyPr>
          <a:lstStyle/>
          <a:p>
            <a:pPr>
              <a:buNone/>
            </a:pPr>
            <a:r>
              <a:rPr lang="es-EC" dirty="0" smtClean="0"/>
              <a:t>• Conocer la posición GPS del sitio o sitios</a:t>
            </a:r>
          </a:p>
          <a:p>
            <a:pPr>
              <a:buNone/>
            </a:pPr>
            <a:r>
              <a:rPr lang="es-EC" dirty="0" smtClean="0"/>
              <a:t>• Cartografía digital</a:t>
            </a:r>
          </a:p>
          <a:p>
            <a:pPr>
              <a:buNone/>
            </a:pPr>
            <a:r>
              <a:rPr lang="es-EC" dirty="0" smtClean="0"/>
              <a:t>• Hoja de especificaciones técnicas del equipamiento que queremos/planeamos usar.</a:t>
            </a:r>
          </a:p>
          <a:p>
            <a:pPr>
              <a:buNone/>
            </a:pPr>
            <a:r>
              <a:rPr lang="es-EC" dirty="0" smtClean="0"/>
              <a:t>• Información acerca del tipo de terreno, clima del </a:t>
            </a:r>
            <a:r>
              <a:rPr lang="es-EC" dirty="0" smtClean="0"/>
              <a:t>área,</a:t>
            </a:r>
          </a:p>
          <a:p>
            <a:r>
              <a:rPr lang="es-EC" dirty="0" smtClean="0"/>
              <a:t> Características de los equipos, antenas, potencia, sensibilidad</a:t>
            </a:r>
            <a:r>
              <a:rPr lang="es-EC" dirty="0" smtClean="0"/>
              <a:t> del receptor, que quieren simularse.</a:t>
            </a:r>
            <a:endParaRPr lang="es-EC" dirty="0" smtClean="0"/>
          </a:p>
        </p:txBody>
      </p:sp>
      <p:sp>
        <p:nvSpPr>
          <p:cNvPr id="2" name="1 Título"/>
          <p:cNvSpPr>
            <a:spLocks noGrp="1"/>
          </p:cNvSpPr>
          <p:nvPr>
            <p:ph type="title"/>
          </p:nvPr>
        </p:nvSpPr>
        <p:spPr>
          <a:xfrm>
            <a:off x="500034" y="714356"/>
            <a:ext cx="8229600" cy="1143000"/>
          </a:xfrm>
        </p:spPr>
        <p:txBody>
          <a:bodyPr>
            <a:normAutofit fontScale="90000"/>
          </a:bodyPr>
          <a:lstStyle/>
          <a:p>
            <a:r>
              <a:rPr lang="es-EC" dirty="0" smtClean="0"/>
              <a:t>¿Qué se necesita?</a:t>
            </a:r>
            <a:br>
              <a:rPr lang="es-EC" dirty="0" smtClean="0"/>
            </a:br>
            <a:endParaRPr lang="es-EC"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C" dirty="0" smtClean="0"/>
              <a:t>Ingresar a la pagina </a:t>
            </a:r>
            <a:endParaRPr lang="es-EC" dirty="0" smtClean="0"/>
          </a:p>
          <a:p>
            <a:pPr algn="ctr">
              <a:buNone/>
            </a:pPr>
            <a:r>
              <a:rPr lang="es-EC" dirty="0" smtClean="0">
                <a:solidFill>
                  <a:schemeClr val="bg1"/>
                </a:solidFill>
              </a:rPr>
              <a:t>www.Cplus.Org/rmw/download/download.Html</a:t>
            </a:r>
          </a:p>
          <a:p>
            <a:r>
              <a:rPr lang="es-EC" dirty="0" smtClean="0"/>
              <a:t>Descargar e i</a:t>
            </a:r>
            <a:r>
              <a:rPr lang="es-EC" dirty="0" smtClean="0"/>
              <a:t>nstalar el Visual Basic </a:t>
            </a:r>
            <a:r>
              <a:rPr lang="es-EC" dirty="0" err="1" smtClean="0"/>
              <a:t>Runtime</a:t>
            </a:r>
            <a:r>
              <a:rPr lang="es-EC" dirty="0" smtClean="0"/>
              <a:t> (SP6)</a:t>
            </a:r>
            <a:endParaRPr lang="es-ES" dirty="0" smtClean="0"/>
          </a:p>
          <a:p>
            <a:r>
              <a:rPr lang="es-ES" dirty="0" smtClean="0"/>
              <a:t>Descargar los siguientes archivos y descomprimirlos.</a:t>
            </a:r>
          </a:p>
          <a:p>
            <a:pPr algn="ctr">
              <a:buNone/>
            </a:pPr>
            <a:r>
              <a:rPr lang="es-ES" dirty="0" smtClean="0">
                <a:solidFill>
                  <a:schemeClr val="bg1"/>
                </a:solidFill>
              </a:rPr>
              <a:t>rmwcore.zip</a:t>
            </a:r>
          </a:p>
          <a:p>
            <a:pPr algn="ctr">
              <a:buNone/>
            </a:pPr>
            <a:r>
              <a:rPr lang="es-ES" dirty="0" smtClean="0">
                <a:solidFill>
                  <a:schemeClr val="bg1"/>
                </a:solidFill>
              </a:rPr>
              <a:t>rmwupdate.zip</a:t>
            </a:r>
          </a:p>
          <a:p>
            <a:pPr algn="ctr">
              <a:buNone/>
            </a:pPr>
            <a:r>
              <a:rPr lang="es-ES" dirty="0" err="1" smtClean="0">
                <a:solidFill>
                  <a:schemeClr val="bg1"/>
                </a:solidFill>
              </a:rPr>
              <a:t>spanish</a:t>
            </a:r>
            <a:endParaRPr lang="es-ES" dirty="0" smtClean="0">
              <a:solidFill>
                <a:schemeClr val="bg1"/>
              </a:solidFill>
            </a:endParaRPr>
          </a:p>
          <a:p>
            <a:pPr>
              <a:buNone/>
            </a:pPr>
            <a:endParaRPr lang="es-ES" dirty="0" smtClean="0"/>
          </a:p>
          <a:p>
            <a:r>
              <a:rPr lang="es-EC" dirty="0" smtClean="0"/>
              <a:t>Culminando </a:t>
            </a:r>
            <a:r>
              <a:rPr lang="es-EC" dirty="0" smtClean="0"/>
              <a:t>los pasos anteriores se debe bajar los mapas (SRTM).</a:t>
            </a:r>
          </a:p>
        </p:txBody>
      </p:sp>
      <p:sp>
        <p:nvSpPr>
          <p:cNvPr id="2" name="1 Título"/>
          <p:cNvSpPr>
            <a:spLocks noGrp="1"/>
          </p:cNvSpPr>
          <p:nvPr>
            <p:ph type="title"/>
          </p:nvPr>
        </p:nvSpPr>
        <p:spPr/>
        <p:txBody>
          <a:bodyPr>
            <a:normAutofit/>
          </a:bodyPr>
          <a:lstStyle/>
          <a:p>
            <a:r>
              <a:rPr lang="es-EC" dirty="0" smtClean="0"/>
              <a:t>Como instalar Radio Mobile?</a:t>
            </a:r>
            <a:endParaRPr lang="es-EC"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785926"/>
            <a:ext cx="8229600" cy="4572000"/>
          </a:xfrm>
        </p:spPr>
        <p:txBody>
          <a:bodyPr>
            <a:normAutofit/>
          </a:bodyPr>
          <a:lstStyle/>
          <a:p>
            <a:pPr>
              <a:buNone/>
            </a:pPr>
            <a:r>
              <a:rPr lang="es-EC" dirty="0" smtClean="0"/>
              <a:t>• Siglas de </a:t>
            </a:r>
            <a:r>
              <a:rPr lang="es-EC" i="1" dirty="0" smtClean="0"/>
              <a:t>“</a:t>
            </a:r>
            <a:r>
              <a:rPr lang="es-EC" i="1" dirty="0" err="1" smtClean="0"/>
              <a:t>Shuttle</a:t>
            </a:r>
            <a:r>
              <a:rPr lang="es-EC" i="1" dirty="0" smtClean="0"/>
              <a:t> Radar </a:t>
            </a:r>
            <a:r>
              <a:rPr lang="es-EC" i="1" dirty="0" err="1" smtClean="0"/>
              <a:t>Topography</a:t>
            </a:r>
            <a:r>
              <a:rPr lang="es-EC" i="1" dirty="0" smtClean="0"/>
              <a:t> </a:t>
            </a:r>
            <a:r>
              <a:rPr lang="es-EC" i="1" dirty="0" err="1" smtClean="0"/>
              <a:t>Mission</a:t>
            </a:r>
            <a:r>
              <a:rPr lang="es-EC" i="1" dirty="0" smtClean="0"/>
              <a:t>”</a:t>
            </a:r>
          </a:p>
          <a:p>
            <a:pPr>
              <a:buNone/>
            </a:pPr>
            <a:r>
              <a:rPr lang="es-EC" dirty="0" smtClean="0"/>
              <a:t>• Un tipo de cartografía digital</a:t>
            </a:r>
          </a:p>
          <a:p>
            <a:pPr>
              <a:buNone/>
            </a:pPr>
            <a:r>
              <a:rPr lang="es-EC" dirty="0" smtClean="0"/>
              <a:t>• Imágenes de radar con una resolución de 30 90 metros</a:t>
            </a:r>
          </a:p>
          <a:p>
            <a:pPr>
              <a:buNone/>
            </a:pPr>
            <a:r>
              <a:rPr lang="es-EC" dirty="0" smtClean="0"/>
              <a:t>• Latinoamérica esta muestreada con 3 arco  segundos</a:t>
            </a:r>
          </a:p>
          <a:p>
            <a:pPr>
              <a:buNone/>
            </a:pPr>
            <a:r>
              <a:rPr lang="es-EC" dirty="0" smtClean="0"/>
              <a:t>• Las imágenes son descargables gratuitamente</a:t>
            </a:r>
            <a:r>
              <a:rPr lang="es-EC" dirty="0" smtClean="0"/>
              <a:t>. (</a:t>
            </a:r>
            <a:r>
              <a:rPr lang="es-EC" b="1" u="sng" dirty="0" smtClean="0"/>
              <a:t>http://www.sector14.net/~curt/srtm</a:t>
            </a:r>
            <a:r>
              <a:rPr lang="es-EC" b="1" u="sng" dirty="0" smtClean="0"/>
              <a:t>/</a:t>
            </a:r>
            <a:r>
              <a:rPr lang="es-EC" dirty="0" smtClean="0"/>
              <a:t>)</a:t>
            </a:r>
            <a:endParaRPr lang="es-EC" dirty="0" smtClean="0"/>
          </a:p>
          <a:p>
            <a:pPr>
              <a:buNone/>
            </a:pPr>
            <a:r>
              <a:rPr lang="es-EC" dirty="0" smtClean="0"/>
              <a:t>• Se requiere acceso a Internet</a:t>
            </a:r>
            <a:endParaRPr lang="es-EC" dirty="0"/>
          </a:p>
        </p:txBody>
      </p:sp>
      <p:sp>
        <p:nvSpPr>
          <p:cNvPr id="2" name="1 Título"/>
          <p:cNvSpPr>
            <a:spLocks noGrp="1"/>
          </p:cNvSpPr>
          <p:nvPr>
            <p:ph type="title"/>
          </p:nvPr>
        </p:nvSpPr>
        <p:spPr>
          <a:xfrm>
            <a:off x="914400" y="500042"/>
            <a:ext cx="8229600" cy="1219200"/>
          </a:xfrm>
        </p:spPr>
        <p:txBody>
          <a:bodyPr>
            <a:normAutofit fontScale="90000"/>
          </a:bodyPr>
          <a:lstStyle/>
          <a:p>
            <a:r>
              <a:rPr lang="es-EC" dirty="0" smtClean="0"/>
              <a:t>¿Qué es SRTM?</a:t>
            </a:r>
            <a:br>
              <a:rPr lang="es-EC" dirty="0" smtClean="0"/>
            </a:br>
            <a:endParaRPr lang="es-EC"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500174"/>
            <a:ext cx="8229600" cy="4525963"/>
          </a:xfrm>
        </p:spPr>
        <p:txBody>
          <a:bodyPr>
            <a:normAutofit/>
          </a:bodyPr>
          <a:lstStyle/>
          <a:p>
            <a:endParaRPr lang="es-ES" dirty="0" smtClean="0"/>
          </a:p>
          <a:p>
            <a:endParaRPr lang="es-ES" dirty="0" smtClean="0"/>
          </a:p>
          <a:p>
            <a:r>
              <a:rPr lang="es-ES" dirty="0" smtClean="0"/>
              <a:t>Los iconos 1-3 sirven en ese orden, para generar una nueva red, abrir alguna ya existente o guardar la que está abierta. </a:t>
            </a:r>
          </a:p>
          <a:p>
            <a:endParaRPr lang="es-ES" dirty="0" smtClean="0"/>
          </a:p>
          <a:p>
            <a:endParaRPr lang="es-ES" dirty="0" smtClean="0"/>
          </a:p>
          <a:p>
            <a:r>
              <a:rPr lang="es-ES" dirty="0" smtClean="0"/>
              <a:t>El icono 15 imprime todo lo que se esté viendo en ese momento en la ventana con que se </a:t>
            </a:r>
            <a:r>
              <a:rPr lang="es-ES" dirty="0" smtClean="0"/>
              <a:t>esta </a:t>
            </a:r>
            <a:r>
              <a:rPr lang="es-ES" dirty="0" smtClean="0"/>
              <a:t>trabajando.</a:t>
            </a:r>
            <a:endParaRPr lang="es-EC" dirty="0" smtClean="0"/>
          </a:p>
          <a:p>
            <a:endParaRPr lang="es-EC" dirty="0" smtClean="0"/>
          </a:p>
          <a:p>
            <a:endParaRPr lang="es-EC" dirty="0"/>
          </a:p>
        </p:txBody>
      </p:sp>
      <p:sp>
        <p:nvSpPr>
          <p:cNvPr id="2" name="1 Título"/>
          <p:cNvSpPr>
            <a:spLocks noGrp="1"/>
          </p:cNvSpPr>
          <p:nvPr>
            <p:ph type="title"/>
          </p:nvPr>
        </p:nvSpPr>
        <p:spPr/>
        <p:txBody>
          <a:bodyPr/>
          <a:lstStyle/>
          <a:p>
            <a:r>
              <a:rPr lang="es-EC" dirty="0" smtClean="0"/>
              <a:t>Iconos Generales</a:t>
            </a:r>
            <a:endParaRPr lang="es-EC"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49" name="Object 1"/>
          <p:cNvGraphicFramePr>
            <a:graphicFrameLocks noChangeAspect="1"/>
          </p:cNvGraphicFramePr>
          <p:nvPr/>
        </p:nvGraphicFramePr>
        <p:xfrm>
          <a:off x="1928794" y="1714488"/>
          <a:ext cx="5391150" cy="533400"/>
        </p:xfrm>
        <a:graphic>
          <a:graphicData uri="http://schemas.openxmlformats.org/presentationml/2006/ole">
            <p:oleObj spid="_x0000_s2049" name="Bitmap Image" r:id="rId4" imgW="7059010" imgH="695238" progId="PBrush">
              <p:embed/>
            </p:oleObj>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51" name="Object 3"/>
          <p:cNvGraphicFramePr>
            <a:graphicFrameLocks noChangeAspect="1"/>
          </p:cNvGraphicFramePr>
          <p:nvPr/>
        </p:nvGraphicFramePr>
        <p:xfrm>
          <a:off x="2143108" y="3857628"/>
          <a:ext cx="5391150" cy="647700"/>
        </p:xfrm>
        <a:graphic>
          <a:graphicData uri="http://schemas.openxmlformats.org/presentationml/2006/ole">
            <p:oleObj spid="_x0000_s2051" name="Bitmap Image" r:id="rId5" imgW="7249537" imgH="876190" progId="PBrush">
              <p:embed/>
            </p:oleObj>
          </a:graphicData>
        </a:graphic>
      </p:graphicFrame>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1327</TotalTime>
  <Words>841</Words>
  <Application>Microsoft Office PowerPoint</Application>
  <PresentationFormat>Presentación en pantalla (4:3)</PresentationFormat>
  <Paragraphs>124</Paragraphs>
  <Slides>35</Slides>
  <Notes>35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Papel</vt:lpstr>
      <vt:lpstr>Bitmap Image</vt:lpstr>
      <vt:lpstr>ESCUELA SUPERIOR POLITECNICA DEL LITORAL</vt:lpstr>
      <vt:lpstr>INTEGRANTES</vt:lpstr>
      <vt:lpstr>      RED WIMAX - GUAYAQUIL</vt:lpstr>
      <vt:lpstr>Radio Mobile</vt:lpstr>
      <vt:lpstr>Que es Radio Mobile?</vt:lpstr>
      <vt:lpstr>¿Qué se necesita? </vt:lpstr>
      <vt:lpstr>Como instalar Radio Mobile?</vt:lpstr>
      <vt:lpstr>¿Qué es SRTM? </vt:lpstr>
      <vt:lpstr>Iconos Generales</vt:lpstr>
      <vt:lpstr>Diapositiva 10</vt:lpstr>
      <vt:lpstr>Diapositiva 11</vt:lpstr>
      <vt:lpstr>Diapositiva 12</vt:lpstr>
      <vt:lpstr>Diapositiva 13</vt:lpstr>
      <vt:lpstr>Diapositiva 14</vt:lpstr>
      <vt:lpstr>Diapositiva 15</vt:lpstr>
      <vt:lpstr>Diapositiva 16</vt:lpstr>
      <vt:lpstr>Ejemplo: Mapa de vías</vt:lpstr>
      <vt:lpstr>Diapositiva 18</vt:lpstr>
      <vt:lpstr>CONFIGURACION DE UNA RED</vt:lpstr>
      <vt:lpstr>CÓMO CREAR UNIDADES:</vt:lpstr>
      <vt:lpstr>Configuración de las unidades de la red.</vt:lpstr>
      <vt:lpstr>Topología de la red</vt:lpstr>
      <vt:lpstr>Configuración de los miembros de la red </vt:lpstr>
      <vt:lpstr>Configuración de los sistemas.</vt:lpstr>
      <vt:lpstr>Configuración Imágenes 3D</vt:lpstr>
      <vt:lpstr>Mapa 3D Guayaquil</vt:lpstr>
      <vt:lpstr>Cerro Azul</vt:lpstr>
      <vt:lpstr>Norte de Guayaquil</vt:lpstr>
      <vt:lpstr>Cobertura Radio Base</vt:lpstr>
      <vt:lpstr>Cobertura Base Cerro Azul</vt:lpstr>
      <vt:lpstr>Cobertura Radios Bases</vt:lpstr>
      <vt:lpstr>Ejemplo mapa de Guayaquil con sus redes.</vt:lpstr>
      <vt:lpstr>Diapositiva 33</vt:lpstr>
      <vt:lpstr>Diapositiva 34</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Mobile</dc:title>
  <dc:creator>Kelmy</dc:creator>
  <cp:lastModifiedBy>Kelmy</cp:lastModifiedBy>
  <cp:revision>109</cp:revision>
  <dcterms:created xsi:type="dcterms:W3CDTF">2009-01-05T21:11:07Z</dcterms:created>
  <dcterms:modified xsi:type="dcterms:W3CDTF">2009-01-19T23:12:15Z</dcterms:modified>
</cp:coreProperties>
</file>