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5" r:id="rId9"/>
    <p:sldId id="266" r:id="rId10"/>
    <p:sldId id="276" r:id="rId11"/>
    <p:sldId id="267" r:id="rId12"/>
    <p:sldId id="268" r:id="rId13"/>
    <p:sldId id="269" r:id="rId14"/>
    <p:sldId id="270" r:id="rId15"/>
    <p:sldId id="271" r:id="rId16"/>
    <p:sldId id="272" r:id="rId17"/>
    <p:sldId id="273" r:id="rId18"/>
    <p:sldId id="274" r:id="rId19"/>
    <p:sldId id="275" r:id="rId20"/>
    <p:sldId id="263" r:id="rId21"/>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008" y="-3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18 Rectángulo"/>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11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6 Conector recto"/>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9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2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8" name="7 Título"/>
          <p:cNvSpPr>
            <a:spLocks noGrp="1"/>
          </p:cNvSpPr>
          <p:nvPr>
            <p:ph type="ctrTitle"/>
          </p:nvPr>
        </p:nvSpPr>
        <p:spPr>
          <a:xfrm>
            <a:off x="685800" y="381000"/>
            <a:ext cx="7772400" cy="1752600"/>
          </a:xfrm>
        </p:spPr>
        <p:txBody>
          <a:bodyPr/>
          <a:lstStyle>
            <a:lvl1pPr>
              <a:defRPr sz="4200">
                <a:solidFill>
                  <a:schemeClr val="accent1"/>
                </a:solidFill>
              </a:defRPr>
            </a:lvl1pPr>
          </a:lstStyle>
          <a:p>
            <a:r>
              <a:rPr lang="es-ES" smtClean="0"/>
              <a:t>Haga clic para modificar el estilo de título del patrón</a:t>
            </a:r>
            <a:endParaRPr lang="en-US"/>
          </a:p>
        </p:txBody>
      </p:sp>
      <p:sp>
        <p:nvSpPr>
          <p:cNvPr id="15" name="27 Marcador de fecha"/>
          <p:cNvSpPr>
            <a:spLocks noGrp="1"/>
          </p:cNvSpPr>
          <p:nvPr>
            <p:ph type="dt" sz="half" idx="10"/>
          </p:nvPr>
        </p:nvSpPr>
        <p:spPr/>
        <p:txBody>
          <a:bodyPr/>
          <a:lstStyle>
            <a:lvl1pPr>
              <a:defRPr/>
            </a:lvl1pPr>
          </a:lstStyle>
          <a:p>
            <a:pPr>
              <a:defRPr/>
            </a:pPr>
            <a:fld id="{4EE9B9C4-868F-44A7-9290-82C6555D6E8E}" type="datetimeFigureOut">
              <a:rPr lang="es-EC"/>
              <a:pPr>
                <a:defRPr/>
              </a:pPr>
              <a:t>06/08/2009</a:t>
            </a:fld>
            <a:endParaRPr lang="es-EC"/>
          </a:p>
        </p:txBody>
      </p:sp>
      <p:sp>
        <p:nvSpPr>
          <p:cNvPr id="16" name="16 Marcador de pie de página"/>
          <p:cNvSpPr>
            <a:spLocks noGrp="1"/>
          </p:cNvSpPr>
          <p:nvPr>
            <p:ph type="ftr" sz="quarter" idx="11"/>
          </p:nvPr>
        </p:nvSpPr>
        <p:spPr/>
        <p:txBody>
          <a:bodyPr/>
          <a:lstStyle>
            <a:lvl1pPr>
              <a:defRPr/>
            </a:lvl1pPr>
          </a:lstStyle>
          <a:p>
            <a:pPr>
              <a:defRPr/>
            </a:pPr>
            <a:endParaRPr lang="es-EC"/>
          </a:p>
        </p:txBody>
      </p:sp>
      <p:sp>
        <p:nvSpPr>
          <p:cNvPr id="17" name="28 Marcador de número de diapositiva"/>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96913A7-C3BE-4DA1-8ABE-45D3CBFB1123}" type="slidenum">
              <a:rPr lang="es-EC"/>
              <a:pPr>
                <a:defRPr/>
              </a:pPr>
              <a:t>‹#›</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D2CD5B31-5349-43FF-9C49-F6CE328A7D6B}" type="datetimeFigureOut">
              <a:rPr lang="es-EC"/>
              <a:pPr>
                <a:defRPr/>
              </a:pPr>
              <a:t>06/08/2009</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A593C6CB-9583-44AA-94C8-5284A750E2A6}" type="slidenum">
              <a:rPr lang="es-EC"/>
              <a:pPr>
                <a:defRPr/>
              </a:pPr>
              <a:t>‹#›</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4"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8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0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1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12 Conector recto"/>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3 Elipse"/>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4 Elipse"/>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vertical"/>
          <p:cNvSpPr>
            <a:spLocks noGrp="1"/>
          </p:cNvSpPr>
          <p:nvPr>
            <p:ph type="body" orient="vert" idx="1"/>
          </p:nvPr>
        </p:nvSpPr>
        <p:spPr>
          <a:xfrm>
            <a:off x="304800" y="304800"/>
            <a:ext cx="6553200" cy="582136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vertical"/>
          <p:cNvSpPr>
            <a:spLocks noGrp="1"/>
          </p:cNvSpPr>
          <p:nvPr>
            <p:ph type="title" orient="vert"/>
          </p:nvPr>
        </p:nvSpPr>
        <p:spPr>
          <a:xfrm>
            <a:off x="7391400" y="304801"/>
            <a:ext cx="1447800" cy="5851525"/>
          </a:xfrm>
        </p:spPr>
        <p:txBody>
          <a:bodyPr vert="eaVert"/>
          <a:lstStyle/>
          <a:p>
            <a:r>
              <a:rPr lang="es-ES" smtClean="0"/>
              <a:t>Haga clic para modificar el estilo de título del patrón</a:t>
            </a:r>
            <a:endParaRPr lang="en-US"/>
          </a:p>
        </p:txBody>
      </p:sp>
      <p:sp>
        <p:nvSpPr>
          <p:cNvPr id="13" name="5 Marcador de número de diapositiva"/>
          <p:cNvSpPr>
            <a:spLocks noGrp="1"/>
          </p:cNvSpPr>
          <p:nvPr>
            <p:ph type="sldNum" sz="quarter" idx="10"/>
          </p:nvPr>
        </p:nvSpPr>
        <p:spPr>
          <a:xfrm>
            <a:off x="6915150" y="3009900"/>
            <a:ext cx="457200" cy="441325"/>
          </a:xfrm>
        </p:spPr>
        <p:txBody>
          <a:bodyPr/>
          <a:lstStyle>
            <a:lvl1pPr>
              <a:defRPr/>
            </a:lvl1pPr>
          </a:lstStyle>
          <a:p>
            <a:pPr>
              <a:defRPr/>
            </a:pPr>
            <a:fld id="{FABD98AD-E6D7-4747-8AFE-129BA00D5317}" type="slidenum">
              <a:rPr lang="es-EC"/>
              <a:pPr>
                <a:defRPr/>
              </a:pPr>
              <a:t>‹#›</a:t>
            </a:fld>
            <a:endParaRPr lang="es-EC"/>
          </a:p>
        </p:txBody>
      </p:sp>
      <p:sp>
        <p:nvSpPr>
          <p:cNvPr id="14" name="3 Marcador de fecha"/>
          <p:cNvSpPr>
            <a:spLocks noGrp="1"/>
          </p:cNvSpPr>
          <p:nvPr>
            <p:ph type="dt" sz="half" idx="11"/>
          </p:nvPr>
        </p:nvSpPr>
        <p:spPr/>
        <p:txBody>
          <a:bodyPr/>
          <a:lstStyle>
            <a:lvl1pPr>
              <a:defRPr/>
            </a:lvl1pPr>
          </a:lstStyle>
          <a:p>
            <a:pPr>
              <a:defRPr/>
            </a:pPr>
            <a:fld id="{3DC5CFDF-F8FC-498E-85AB-A4C4C2F26BCF}" type="datetimeFigureOut">
              <a:rPr lang="es-EC"/>
              <a:pPr>
                <a:defRPr/>
              </a:pPr>
              <a:t>06/08/2009</a:t>
            </a:fld>
            <a:endParaRPr lang="es-EC"/>
          </a:p>
        </p:txBody>
      </p:sp>
      <p:sp>
        <p:nvSpPr>
          <p:cNvPr id="15" name="4 Marcador de pie de página"/>
          <p:cNvSpPr>
            <a:spLocks noGrp="1"/>
          </p:cNvSpPr>
          <p:nvPr>
            <p:ph type="ftr" sz="quarter" idx="12"/>
          </p:nvPr>
        </p:nvSpPr>
        <p:spPr/>
        <p:txBody>
          <a:bodyPr/>
          <a:lstStyle>
            <a:lvl1pPr>
              <a:defRPr/>
            </a:lvl1pPr>
          </a:lstStyle>
          <a:p>
            <a:pPr>
              <a:defRPr/>
            </a:pPr>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301752" y="1527048"/>
            <a:ext cx="850392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90092450-EE19-4BC7-88A5-65BBE8E32C04}" type="datetimeFigureOut">
              <a:rPr lang="es-EC"/>
              <a:pPr>
                <a:defRPr/>
              </a:pPr>
              <a:t>06/08/2009</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a:xfrm>
            <a:off x="4362450" y="1027113"/>
            <a:ext cx="457200" cy="441325"/>
          </a:xfrm>
        </p:spPr>
        <p:txBody>
          <a:bodyPr/>
          <a:lstStyle>
            <a:lvl1pPr>
              <a:defRPr/>
            </a:lvl1pPr>
          </a:lstStyle>
          <a:p>
            <a:pPr>
              <a:defRPr/>
            </a:pPr>
            <a:fld id="{4947D12A-1C09-4407-90DF-A0812EECA735}" type="slidenum">
              <a:rPr lang="es-EC"/>
              <a:pPr>
                <a:defRPr/>
              </a:pPr>
              <a:t>‹#›</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8 Rectángulo"/>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1 Rectángulo"/>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12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3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7 Conector recto"/>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9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0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s-ES" smtClean="0"/>
              <a:t>Haga clic para modificar el estilo de título del patrón</a:t>
            </a:r>
            <a:endParaRPr lang="en-US"/>
          </a:p>
        </p:txBody>
      </p:sp>
      <p:sp>
        <p:nvSpPr>
          <p:cNvPr id="15" name="4 Marcador de pie de página"/>
          <p:cNvSpPr>
            <a:spLocks noGrp="1"/>
          </p:cNvSpPr>
          <p:nvPr>
            <p:ph type="ftr" sz="quarter" idx="10"/>
          </p:nvPr>
        </p:nvSpPr>
        <p:spPr/>
        <p:txBody>
          <a:bodyPr/>
          <a:lstStyle>
            <a:lvl1pPr>
              <a:defRPr/>
            </a:lvl1pPr>
          </a:lstStyle>
          <a:p>
            <a:pPr>
              <a:defRPr/>
            </a:pPr>
            <a:endParaRPr lang="es-EC"/>
          </a:p>
        </p:txBody>
      </p:sp>
      <p:sp>
        <p:nvSpPr>
          <p:cNvPr id="16" name="3 Marcador de fecha"/>
          <p:cNvSpPr>
            <a:spLocks noGrp="1"/>
          </p:cNvSpPr>
          <p:nvPr>
            <p:ph type="dt" sz="half" idx="11"/>
          </p:nvPr>
        </p:nvSpPr>
        <p:spPr/>
        <p:txBody>
          <a:bodyPr/>
          <a:lstStyle>
            <a:lvl1pPr>
              <a:defRPr/>
            </a:lvl1pPr>
          </a:lstStyle>
          <a:p>
            <a:pPr>
              <a:defRPr/>
            </a:pPr>
            <a:fld id="{917191C8-09C9-4CD0-88C6-C6D7D2E7762A}" type="datetimeFigureOut">
              <a:rPr lang="es-EC"/>
              <a:pPr>
                <a:defRPr/>
              </a:pPr>
              <a:t>06/08/2009</a:t>
            </a:fld>
            <a:endParaRPr lang="es-EC"/>
          </a:p>
        </p:txBody>
      </p:sp>
      <p:sp>
        <p:nvSpPr>
          <p:cNvPr id="17" name="5 Marcador de número de diapositiva"/>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0A600829-6F78-4C67-9739-8BB468A2658F}" type="slidenum">
              <a:rPr lang="es-EC"/>
              <a:pPr>
                <a:defRPr/>
              </a:pPr>
              <a:t>‹#›</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5" name="7 Conector recto"/>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301752" y="228600"/>
            <a:ext cx="8534400" cy="758952"/>
          </a:xfrm>
        </p:spPr>
        <p:txBody>
          <a:bodyPr/>
          <a:lstStyle/>
          <a:p>
            <a:r>
              <a:rPr lang="es-ES" smtClean="0"/>
              <a:t>Haga clic para modificar el estilo de título del patrón</a:t>
            </a:r>
            <a:endParaRPr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4 Marcador de fecha"/>
          <p:cNvSpPr>
            <a:spLocks noGrp="1"/>
          </p:cNvSpPr>
          <p:nvPr>
            <p:ph type="dt" sz="half" idx="10"/>
          </p:nvPr>
        </p:nvSpPr>
        <p:spPr>
          <a:xfrm>
            <a:off x="5791200" y="6410325"/>
            <a:ext cx="3044825" cy="365125"/>
          </a:xfrm>
        </p:spPr>
        <p:txBody>
          <a:bodyPr/>
          <a:lstStyle>
            <a:lvl1pPr>
              <a:defRPr/>
            </a:lvl1pPr>
          </a:lstStyle>
          <a:p>
            <a:pPr>
              <a:defRPr/>
            </a:pPr>
            <a:fld id="{1CB516EF-4340-4C60-ADA4-AEB2B187612F}" type="datetimeFigureOut">
              <a:rPr lang="es-EC"/>
              <a:pPr>
                <a:defRPr/>
              </a:pPr>
              <a:t>06/08/2009</a:t>
            </a:fld>
            <a:endParaRPr lang="es-EC"/>
          </a:p>
        </p:txBody>
      </p:sp>
      <p:sp>
        <p:nvSpPr>
          <p:cNvPr id="7" name="5 Marcador de pie de página"/>
          <p:cNvSpPr>
            <a:spLocks noGrp="1"/>
          </p:cNvSpPr>
          <p:nvPr>
            <p:ph type="ftr" sz="quarter" idx="11"/>
          </p:nvPr>
        </p:nvSpPr>
        <p:spPr/>
        <p:txBody>
          <a:bodyPr/>
          <a:lstStyle>
            <a:lvl1pPr>
              <a:defRPr/>
            </a:lvl1pPr>
          </a:lstStyle>
          <a:p>
            <a:pPr>
              <a:defRPr/>
            </a:pPr>
            <a:endParaRPr lang="es-EC"/>
          </a:p>
        </p:txBody>
      </p:sp>
      <p:sp>
        <p:nvSpPr>
          <p:cNvPr id="8" name="6 Marcador de número de diapositiva"/>
          <p:cNvSpPr>
            <a:spLocks noGrp="1"/>
          </p:cNvSpPr>
          <p:nvPr>
            <p:ph type="sldNum" sz="quarter" idx="12"/>
          </p:nvPr>
        </p:nvSpPr>
        <p:spPr/>
        <p:txBody>
          <a:bodyPr/>
          <a:lstStyle>
            <a:lvl1pPr>
              <a:defRPr/>
            </a:lvl1pPr>
          </a:lstStyle>
          <a:p>
            <a:pPr>
              <a:defRPr/>
            </a:pPr>
            <a:fld id="{6869B236-9059-4765-9374-ACE42D635AE8}" type="slidenum">
              <a:rPr lang="es-EC"/>
              <a:pPr>
                <a:defRPr/>
              </a:pPr>
              <a:t>‹#›</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7" name="9 Conector recto"/>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0 Rectángulo"/>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2 Rectángulo"/>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4 Conector recto"/>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17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24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26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4" name="23 Marcador de contenido"/>
          <p:cNvSpPr>
            <a:spLocks noGrp="1"/>
          </p:cNvSpPr>
          <p:nvPr>
            <p:ph sz="quarter" idx="2"/>
          </p:nvPr>
        </p:nvSpPr>
        <p:spPr>
          <a:xfrm>
            <a:off x="301752" y="2471383"/>
            <a:ext cx="4041648" cy="38184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6" name="25 Marcador de contenido"/>
          <p:cNvSpPr>
            <a:spLocks noGrp="1"/>
          </p:cNvSpPr>
          <p:nvPr>
            <p:ph sz="quarter" idx="4"/>
          </p:nvPr>
        </p:nvSpPr>
        <p:spPr>
          <a:xfrm>
            <a:off x="4800600" y="2471383"/>
            <a:ext cx="4038600" cy="38221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3" name="22 Título"/>
          <p:cNvSpPr>
            <a:spLocks noGrp="1"/>
          </p:cNvSpPr>
          <p:nvPr>
            <p:ph type="title"/>
          </p:nvPr>
        </p:nvSpPr>
        <p:spPr/>
        <p:txBody>
          <a:bodyPr rtlCol="0"/>
          <a:lstStyle/>
          <a:p>
            <a:r>
              <a:rPr lang="es-ES" smtClean="0"/>
              <a:t>Haga clic para modificar el estilo de título del patrón</a:t>
            </a:r>
            <a:endParaRPr lang="en-US"/>
          </a:p>
        </p:txBody>
      </p:sp>
      <p:sp>
        <p:nvSpPr>
          <p:cNvPr id="18" name="6 Marcador de fecha"/>
          <p:cNvSpPr>
            <a:spLocks noGrp="1"/>
          </p:cNvSpPr>
          <p:nvPr>
            <p:ph type="dt" sz="half" idx="10"/>
          </p:nvPr>
        </p:nvSpPr>
        <p:spPr/>
        <p:txBody>
          <a:bodyPr/>
          <a:lstStyle>
            <a:lvl1pPr>
              <a:defRPr/>
            </a:lvl1pPr>
          </a:lstStyle>
          <a:p>
            <a:pPr>
              <a:defRPr/>
            </a:pPr>
            <a:fld id="{F7FEDFFE-05DA-44EB-BCA3-2768EF4C99F0}" type="datetimeFigureOut">
              <a:rPr lang="es-EC"/>
              <a:pPr>
                <a:defRPr/>
              </a:pPr>
              <a:t>06/08/2009</a:t>
            </a:fld>
            <a:endParaRPr lang="es-EC"/>
          </a:p>
        </p:txBody>
      </p:sp>
      <p:sp>
        <p:nvSpPr>
          <p:cNvPr id="19" name="7 Marcador de pie de página"/>
          <p:cNvSpPr>
            <a:spLocks noGrp="1"/>
          </p:cNvSpPr>
          <p:nvPr>
            <p:ph type="ftr" sz="quarter" idx="11"/>
          </p:nvPr>
        </p:nvSpPr>
        <p:spPr>
          <a:xfrm>
            <a:off x="304800" y="6410325"/>
            <a:ext cx="3581400" cy="365125"/>
          </a:xfrm>
        </p:spPr>
        <p:txBody>
          <a:bodyPr/>
          <a:lstStyle>
            <a:lvl1pPr>
              <a:defRPr/>
            </a:lvl1pPr>
          </a:lstStyle>
          <a:p>
            <a:pPr>
              <a:defRPr/>
            </a:pPr>
            <a:endParaRPr lang="es-EC"/>
          </a:p>
        </p:txBody>
      </p:sp>
      <p:sp>
        <p:nvSpPr>
          <p:cNvPr id="20" name="8 Marcador de número de diapositiva"/>
          <p:cNvSpPr>
            <a:spLocks noGrp="1"/>
          </p:cNvSpPr>
          <p:nvPr>
            <p:ph type="sldNum" sz="quarter" idx="12"/>
          </p:nvPr>
        </p:nvSpPr>
        <p:spPr>
          <a:xfrm>
            <a:off x="4343400" y="1042988"/>
            <a:ext cx="457200" cy="441325"/>
          </a:xfrm>
        </p:spPr>
        <p:txBody>
          <a:bodyPr/>
          <a:lstStyle>
            <a:lvl1pPr algn="ctr">
              <a:defRPr/>
            </a:lvl1pPr>
          </a:lstStyle>
          <a:p>
            <a:pPr>
              <a:defRPr/>
            </a:pPr>
            <a:fld id="{6B9FB38F-72CF-4AF4-AA3E-7F3C37B140E2}" type="slidenum">
              <a:rPr lang="es-EC"/>
              <a:pPr>
                <a:defRPr/>
              </a:pPr>
              <a:t>‹#›</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pPr>
              <a:defRPr/>
            </a:pPr>
            <a:fld id="{CD64224E-6C29-49C8-A233-72B52778A466}" type="datetimeFigureOut">
              <a:rPr lang="es-EC"/>
              <a:pPr>
                <a:defRPr/>
              </a:pPr>
              <a:t>06/08/2009</a:t>
            </a:fld>
            <a:endParaRPr lang="es-EC"/>
          </a:p>
        </p:txBody>
      </p:sp>
      <p:sp>
        <p:nvSpPr>
          <p:cNvPr id="4" name="3 Marcador de pie de página"/>
          <p:cNvSpPr>
            <a:spLocks noGrp="1"/>
          </p:cNvSpPr>
          <p:nvPr>
            <p:ph type="ftr" sz="quarter" idx="11"/>
          </p:nvPr>
        </p:nvSpPr>
        <p:spPr/>
        <p:txBody>
          <a:bodyPr/>
          <a:lstStyle>
            <a:lvl1pPr>
              <a:defRPr/>
            </a:lvl1pPr>
          </a:lstStyle>
          <a:p>
            <a:pPr>
              <a:defRPr/>
            </a:pPr>
            <a:endParaRPr lang="es-EC"/>
          </a:p>
        </p:txBody>
      </p:sp>
      <p:sp>
        <p:nvSpPr>
          <p:cNvPr id="5" name="4 Marcador de número de diapositiva"/>
          <p:cNvSpPr>
            <a:spLocks noGrp="1"/>
          </p:cNvSpPr>
          <p:nvPr>
            <p:ph type="sldNum" sz="quarter" idx="12"/>
          </p:nvPr>
        </p:nvSpPr>
        <p:spPr>
          <a:xfrm>
            <a:off x="4343400" y="1036638"/>
            <a:ext cx="457200" cy="441325"/>
          </a:xfrm>
        </p:spPr>
        <p:txBody>
          <a:bodyPr/>
          <a:lstStyle>
            <a:lvl1pPr>
              <a:defRPr/>
            </a:lvl1pPr>
          </a:lstStyle>
          <a:p>
            <a:pPr>
              <a:defRPr/>
            </a:pPr>
            <a:fld id="{7E894FEA-809A-4F71-BAC3-F858F450C871}" type="slidenum">
              <a:rPr lang="es-EC"/>
              <a:pPr>
                <a:defRPr/>
              </a:pPr>
              <a:t>‹#›</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7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4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5 Rectángulo"/>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1 Marcador de fecha"/>
          <p:cNvSpPr>
            <a:spLocks noGrp="1"/>
          </p:cNvSpPr>
          <p:nvPr>
            <p:ph type="dt" sz="half" idx="10"/>
          </p:nvPr>
        </p:nvSpPr>
        <p:spPr/>
        <p:txBody>
          <a:bodyPr/>
          <a:lstStyle>
            <a:lvl1pPr>
              <a:defRPr/>
            </a:lvl1pPr>
          </a:lstStyle>
          <a:p>
            <a:pPr>
              <a:defRPr/>
            </a:pPr>
            <a:fld id="{7AD2A7F5-272F-4C57-8C8A-B732A501E05B}" type="datetimeFigureOut">
              <a:rPr lang="es-EC"/>
              <a:pPr>
                <a:defRPr/>
              </a:pPr>
              <a:t>06/08/2009</a:t>
            </a:fld>
            <a:endParaRPr lang="es-EC"/>
          </a:p>
        </p:txBody>
      </p:sp>
      <p:sp>
        <p:nvSpPr>
          <p:cNvPr id="9" name="2 Marcador de pie de página"/>
          <p:cNvSpPr>
            <a:spLocks noGrp="1"/>
          </p:cNvSpPr>
          <p:nvPr>
            <p:ph type="ftr" sz="quarter" idx="11"/>
          </p:nvPr>
        </p:nvSpPr>
        <p:spPr/>
        <p:txBody>
          <a:bodyPr/>
          <a:lstStyle>
            <a:lvl1pPr>
              <a:defRPr/>
            </a:lvl1pPr>
          </a:lstStyle>
          <a:p>
            <a:pPr>
              <a:defRPr/>
            </a:pPr>
            <a:endParaRPr lang="es-EC"/>
          </a:p>
        </p:txBody>
      </p:sp>
      <p:sp>
        <p:nvSpPr>
          <p:cNvPr id="10" name="3 Marcador de número de diapositiva"/>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F4F90D62-AE85-47FB-A6C3-E5AA8F3A1AF4}" type="slidenum">
              <a:rPr lang="es-EC"/>
              <a:pPr>
                <a:defRPr/>
              </a:pPr>
              <a:t>‹#›</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18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5 Rectángulo"/>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7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8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0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20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20" name="19 Marcador de contenido"/>
          <p:cNvSpPr>
            <a:spLocks noGrp="1"/>
          </p:cNvSpPr>
          <p:nvPr>
            <p:ph sz="quarter" idx="1"/>
          </p:nvPr>
        </p:nvSpPr>
        <p:spPr>
          <a:xfrm>
            <a:off x="3124200" y="685800"/>
            <a:ext cx="5638800" cy="5410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6 Marcador de número de diapositiva"/>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3884A86-891F-42A7-8615-79DB008A9A5D}" type="slidenum">
              <a:rPr lang="es-EC"/>
              <a:pPr>
                <a:defRPr/>
              </a:pPr>
              <a:t>‹#›</a:t>
            </a:fld>
            <a:endParaRPr lang="es-EC"/>
          </a:p>
        </p:txBody>
      </p:sp>
      <p:sp>
        <p:nvSpPr>
          <p:cNvPr id="17" name="4 Marcador de fecha"/>
          <p:cNvSpPr>
            <a:spLocks noGrp="1"/>
          </p:cNvSpPr>
          <p:nvPr>
            <p:ph type="dt" sz="half" idx="11"/>
          </p:nvPr>
        </p:nvSpPr>
        <p:spPr/>
        <p:txBody>
          <a:bodyPr/>
          <a:lstStyle>
            <a:lvl1pPr>
              <a:defRPr/>
            </a:lvl1pPr>
          </a:lstStyle>
          <a:p>
            <a:pPr>
              <a:defRPr/>
            </a:pPr>
            <a:fld id="{F7549113-DC4E-46E4-8819-0500ECDCE2F5}" type="datetimeFigureOut">
              <a:rPr lang="es-EC"/>
              <a:pPr>
                <a:defRPr/>
              </a:pPr>
              <a:t>06/08/2009</a:t>
            </a:fld>
            <a:endParaRPr lang="es-EC"/>
          </a:p>
        </p:txBody>
      </p:sp>
      <p:sp>
        <p:nvSpPr>
          <p:cNvPr id="18" name="5 Marcador de pie de página"/>
          <p:cNvSpPr>
            <a:spLocks noGrp="1"/>
          </p:cNvSpPr>
          <p:nvPr>
            <p:ph type="ftr" sz="quarter" idx="12"/>
          </p:nvPr>
        </p:nvSpPr>
        <p:spPr>
          <a:xfrm>
            <a:off x="301625" y="6410325"/>
            <a:ext cx="3382963" cy="366713"/>
          </a:xfrm>
        </p:spPr>
        <p:txBody>
          <a:bodyPr/>
          <a:lstStyle>
            <a:lvl1pPr>
              <a:defRPr/>
            </a:lvl1pPr>
          </a:lstStyle>
          <a:p>
            <a:pPr>
              <a:defRPr/>
            </a:pPr>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20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19 Rectángulo"/>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4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2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21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6" name="6 Marcador de número de diapositiva"/>
          <p:cNvSpPr>
            <a:spLocks noGrp="1"/>
          </p:cNvSpPr>
          <p:nvPr>
            <p:ph type="sldNum" sz="quarter" idx="10"/>
          </p:nvPr>
        </p:nvSpPr>
        <p:spPr>
          <a:xfrm>
            <a:off x="1371600" y="312738"/>
            <a:ext cx="457200" cy="441325"/>
          </a:xfrm>
        </p:spPr>
        <p:txBody>
          <a:bodyPr/>
          <a:lstStyle>
            <a:lvl1pPr>
              <a:defRPr/>
            </a:lvl1pPr>
          </a:lstStyle>
          <a:p>
            <a:pPr>
              <a:defRPr/>
            </a:pPr>
            <a:fld id="{B3F619C8-E4C3-42E5-81D3-CA478604DA61}" type="slidenum">
              <a:rPr lang="es-EC"/>
              <a:pPr>
                <a:defRPr/>
              </a:pPr>
              <a:t>‹#›</a:t>
            </a:fld>
            <a:endParaRPr lang="es-EC"/>
          </a:p>
        </p:txBody>
      </p:sp>
      <p:sp>
        <p:nvSpPr>
          <p:cNvPr id="17" name="4 Marcador de fecha"/>
          <p:cNvSpPr>
            <a:spLocks noGrp="1"/>
          </p:cNvSpPr>
          <p:nvPr>
            <p:ph type="dt" sz="half" idx="11"/>
          </p:nvPr>
        </p:nvSpPr>
        <p:spPr>
          <a:xfrm>
            <a:off x="5788025" y="6405563"/>
            <a:ext cx="3044825" cy="365125"/>
          </a:xfrm>
        </p:spPr>
        <p:txBody>
          <a:bodyPr/>
          <a:lstStyle>
            <a:lvl1pPr>
              <a:defRPr/>
            </a:lvl1pPr>
          </a:lstStyle>
          <a:p>
            <a:pPr>
              <a:defRPr/>
            </a:pPr>
            <a:fld id="{4D2719E7-30F3-4F31-AF3E-B2386D47AF95}" type="datetimeFigureOut">
              <a:rPr lang="es-EC"/>
              <a:pPr>
                <a:defRPr/>
              </a:pPr>
              <a:t>06/08/2009</a:t>
            </a:fld>
            <a:endParaRPr lang="es-EC"/>
          </a:p>
        </p:txBody>
      </p:sp>
      <p:sp>
        <p:nvSpPr>
          <p:cNvPr id="18" name="5 Marcador de pie de página"/>
          <p:cNvSpPr>
            <a:spLocks noGrp="1"/>
          </p:cNvSpPr>
          <p:nvPr>
            <p:ph type="ftr" sz="quarter" idx="12"/>
          </p:nvPr>
        </p:nvSpPr>
        <p:spPr>
          <a:xfrm>
            <a:off x="301625" y="6410325"/>
            <a:ext cx="3584575" cy="366713"/>
          </a:xfrm>
        </p:spPr>
        <p:txBody>
          <a:bodyPr/>
          <a:lstStyle>
            <a:lvl1pPr>
              <a:defRPr/>
            </a:lvl1pPr>
          </a:lstStyle>
          <a:p>
            <a:pPr>
              <a:defRPr/>
            </a:pPr>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15 Rectángulo"/>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3 Marcador de fecha"/>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72794B86-2D80-48B7-BDF4-6342244828AC}" type="datetimeFigureOut">
              <a:rPr lang="es-EC"/>
              <a:pPr>
                <a:defRPr/>
              </a:pPr>
              <a:t>06/08/2009</a:t>
            </a:fld>
            <a:endParaRPr lang="es-EC"/>
          </a:p>
        </p:txBody>
      </p:sp>
      <p:sp>
        <p:nvSpPr>
          <p:cNvPr id="3" name="2 Marcador de pie de página"/>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s-EC"/>
          </a:p>
        </p:txBody>
      </p:sp>
      <p:sp>
        <p:nvSpPr>
          <p:cNvPr id="8" name="7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Conector recto"/>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Marcador de número de diapositiva"/>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2E2FAD98-DD16-4A6D-A500-878EEDC9FF7E}" type="slidenum">
              <a:rPr lang="es-EC"/>
              <a:pPr>
                <a:defRPr/>
              </a:pPr>
              <a:t>‹#›</a:t>
            </a:fld>
            <a:endParaRPr lang="es-EC"/>
          </a:p>
        </p:txBody>
      </p:sp>
      <p:sp>
        <p:nvSpPr>
          <p:cNvPr id="1038" name="21 Marcador de título"/>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39" name="12 Marcador de texto"/>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grupos.emagister.com/transporte_de_mercancias_por_carretera/2483" TargetMode="External"/><Relationship Id="rId2" Type="http://schemas.openxmlformats.org/officeDocument/2006/relationships/hyperlink" Target="http://grupos.emagister.com/distribucion_y_logistica/1123"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8.png"/><Relationship Id="rId4" Type="http://schemas.openxmlformats.org/officeDocument/2006/relationships/hyperlink" Target="http://grupos.emagister.com/comercio_internacional/180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emagister.com/uploads_courses/Comunidad_Emagister_64672_64672.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rupos.emagister.com/debate/_que_opinas_sobre_las_salvaguardas_impuestas_por_ecuador_/1803-49748"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comercioext1.blogspot.com/"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images.google.com.ec/imgres?imgurl=http://www.sizlopedia.com/wp-content/uploads/technorati-fav.png&amp;imgrefurl=http://www.sizlopedia.com/2007/08/05/technorati-rank-1-for-every-blog-on-the-blogosphere/&amp;usg=__XJsvckZY4agkRb9BBC7MAnsAOYE=&amp;h=431&amp;w=400&amp;sz=32&amp;hl=es&amp;start=1&amp;um=1&amp;tbnid=fFQb44j1Cl3kHM:&amp;tbnh=126&amp;tbnw=117&amp;prev=/images?q=TECHNORATI&amp;hl=es&amp;um=1" TargetMode="External"/><Relationship Id="rId3" Type="http://schemas.openxmlformats.org/officeDocument/2006/relationships/hyperlink" Target="http://www.searcherbox.com/logos/youtube.png" TargetMode="External"/><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0.jpeg"/><Relationship Id="rId5" Type="http://schemas.openxmlformats.org/officeDocument/2006/relationships/image" Target="../media/image36.jpeg"/><Relationship Id="rId10" Type="http://schemas.openxmlformats.org/officeDocument/2006/relationships/hyperlink" Target="http://images.google.com.ec/imgres?imgurl=http://www.amaliorey.com/wp-content/uploads/2009/06/wikipedia-1.jpg&amp;imgrefurl=http://www.amaliorey.com/category/innovacion-abierta/&amp;usg=__Do1aJ6lKhovlGZZzV4E8ToXiuIg=&amp;h=336&amp;w=349&amp;sz=17&amp;hl=es&amp;start=2&amp;tbnid=_72nPsvp_u9shM:&amp;tbnh=116&amp;tbnw=120&amp;prev=/images?q=wikipedia&amp;gbv=2&amp;hl=es" TargetMode="External"/><Relationship Id="rId4" Type="http://schemas.openxmlformats.org/officeDocument/2006/relationships/image" Target="../media/image35.jpeg"/><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s.wikipedia.org/wiki/Webb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grupos.emagister.com/"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eadex.edu.pe/portal%20ecex/imagenes/exportaciones.jpg"/>
          <p:cNvPicPr>
            <a:picLocks noChangeAspect="1" noChangeArrowheads="1"/>
          </p:cNvPicPr>
          <p:nvPr/>
        </p:nvPicPr>
        <p:blipFill>
          <a:blip r:embed="rId2">
            <a:duotone>
              <a:schemeClr val="accent3">
                <a:shade val="45000"/>
                <a:satMod val="135000"/>
              </a:schemeClr>
              <a:prstClr val="white"/>
            </a:duotone>
            <a:lum bright="10000" contrast="-20000"/>
          </a:blip>
          <a:srcRect/>
          <a:stretch>
            <a:fillRect/>
          </a:stretch>
        </p:blipFill>
        <p:spPr bwMode="auto">
          <a:xfrm>
            <a:off x="1571604" y="2714620"/>
            <a:ext cx="6086475" cy="1357322"/>
          </a:xfrm>
          <a:prstGeom prst="rect">
            <a:avLst/>
          </a:prstGeom>
          <a:noFill/>
        </p:spPr>
      </p:pic>
      <p:sp>
        <p:nvSpPr>
          <p:cNvPr id="3" name="2 Subtítulo"/>
          <p:cNvSpPr>
            <a:spLocks noGrp="1"/>
          </p:cNvSpPr>
          <p:nvPr>
            <p:ph type="subTitle" idx="1"/>
          </p:nvPr>
        </p:nvSpPr>
        <p:spPr>
          <a:xfrm>
            <a:off x="1371600" y="2819400"/>
            <a:ext cx="6400800" cy="2181225"/>
          </a:xfrm>
        </p:spPr>
        <p:txBody>
          <a:bodyPr>
            <a:normAutofit fontScale="92500" lnSpcReduction="20000"/>
          </a:bodyPr>
          <a:lstStyle/>
          <a:p>
            <a:pPr eaLnBrk="1" fontAlgn="auto" hangingPunct="1">
              <a:spcAft>
                <a:spcPts val="0"/>
              </a:spcAft>
              <a:buFont typeface="Wingdings 2"/>
              <a:buNone/>
              <a:defRPr/>
            </a:pPr>
            <a:endParaRPr lang="es-EC" sz="4400" dirty="0" smtClean="0">
              <a:solidFill>
                <a:schemeClr val="tx2">
                  <a:lumMod val="75000"/>
                </a:schemeClr>
              </a:solidFill>
            </a:endParaRPr>
          </a:p>
          <a:p>
            <a:pPr eaLnBrk="1" fontAlgn="auto" hangingPunct="1">
              <a:spcAft>
                <a:spcPts val="0"/>
              </a:spcAft>
              <a:buFont typeface="Wingdings 2"/>
              <a:buNone/>
              <a:defRPr/>
            </a:pPr>
            <a:r>
              <a:rPr lang="es-EC" sz="4400" dirty="0" smtClean="0">
                <a:solidFill>
                  <a:schemeClr val="tx2">
                    <a:lumMod val="75000"/>
                  </a:schemeClr>
                </a:solidFill>
              </a:rPr>
              <a:t>¿Cómo exportar?</a:t>
            </a:r>
          </a:p>
          <a:p>
            <a:pPr eaLnBrk="1" fontAlgn="auto" hangingPunct="1">
              <a:spcAft>
                <a:spcPts val="0"/>
              </a:spcAft>
              <a:buFont typeface="Wingdings 2"/>
              <a:buNone/>
              <a:defRPr/>
            </a:pPr>
            <a:endParaRPr lang="es-EC" dirty="0" smtClean="0">
              <a:solidFill>
                <a:schemeClr val="tx2">
                  <a:lumMod val="75000"/>
                </a:schemeClr>
              </a:solidFill>
            </a:endParaRPr>
          </a:p>
          <a:p>
            <a:pPr eaLnBrk="1" fontAlgn="auto" hangingPunct="1">
              <a:spcAft>
                <a:spcPts val="0"/>
              </a:spcAft>
              <a:buFont typeface="Wingdings 2"/>
              <a:buNone/>
              <a:defRPr/>
            </a:pPr>
            <a:r>
              <a:rPr lang="es-EC" sz="1900" dirty="0" smtClean="0">
                <a:solidFill>
                  <a:schemeClr val="tx2">
                    <a:lumMod val="75000"/>
                  </a:schemeClr>
                </a:solidFill>
              </a:rPr>
              <a:t>Juan </a:t>
            </a:r>
            <a:r>
              <a:rPr lang="es-EC" sz="1900" dirty="0" err="1" smtClean="0">
                <a:solidFill>
                  <a:schemeClr val="tx2">
                    <a:lumMod val="75000"/>
                  </a:schemeClr>
                </a:solidFill>
              </a:rPr>
              <a:t>ortiz</a:t>
            </a:r>
            <a:endParaRPr lang="es-EC" sz="2000" dirty="0" smtClean="0">
              <a:solidFill>
                <a:schemeClr val="tx2">
                  <a:lumMod val="75000"/>
                </a:schemeClr>
              </a:solidFill>
            </a:endParaRPr>
          </a:p>
          <a:p>
            <a:pPr eaLnBrk="1" fontAlgn="auto" hangingPunct="1">
              <a:spcAft>
                <a:spcPts val="0"/>
              </a:spcAft>
              <a:buFont typeface="Wingdings 2"/>
              <a:buNone/>
              <a:defRPr/>
            </a:pPr>
            <a:r>
              <a:rPr lang="es-EC" sz="1900" dirty="0" smtClean="0">
                <a:solidFill>
                  <a:schemeClr val="tx2">
                    <a:lumMod val="75000"/>
                  </a:schemeClr>
                </a:solidFill>
              </a:rPr>
              <a:t>Tania castro</a:t>
            </a:r>
          </a:p>
        </p:txBody>
      </p:sp>
      <p:sp>
        <p:nvSpPr>
          <p:cNvPr id="13315" name="1 Título"/>
          <p:cNvSpPr>
            <a:spLocks noGrp="1"/>
          </p:cNvSpPr>
          <p:nvPr>
            <p:ph type="ctrTitle"/>
          </p:nvPr>
        </p:nvSpPr>
        <p:spPr/>
        <p:txBody>
          <a:bodyPr/>
          <a:lstStyle/>
          <a:p>
            <a:pPr eaLnBrk="1" hangingPunct="1"/>
            <a:r>
              <a:rPr lang="es-EC" sz="6600" b="1" smtClean="0"/>
              <a:t>La web 2.0</a:t>
            </a:r>
          </a:p>
        </p:txBody>
      </p:sp>
      <p:pic>
        <p:nvPicPr>
          <p:cNvPr id="13316" name="Picture 2"/>
          <p:cNvPicPr>
            <a:picLocks noChangeAspect="1" noChangeArrowheads="1"/>
          </p:cNvPicPr>
          <p:nvPr/>
        </p:nvPicPr>
        <p:blipFill>
          <a:blip r:embed="rId3"/>
          <a:srcRect l="710" t="25000" r="89014" b="67500"/>
          <a:stretch>
            <a:fillRect/>
          </a:stretch>
        </p:blipFill>
        <p:spPr bwMode="auto">
          <a:xfrm>
            <a:off x="500063" y="4214813"/>
            <a:ext cx="2643187" cy="947737"/>
          </a:xfrm>
          <a:prstGeom prst="rect">
            <a:avLst/>
          </a:prstGeom>
          <a:noFill/>
          <a:ln w="9525">
            <a:noFill/>
            <a:miter lim="800000"/>
            <a:headEnd/>
            <a:tailEnd/>
          </a:ln>
        </p:spPr>
      </p:pic>
      <p:pic>
        <p:nvPicPr>
          <p:cNvPr id="13317" name="Picture 3"/>
          <p:cNvPicPr>
            <a:picLocks noChangeAspect="1" noChangeArrowheads="1"/>
          </p:cNvPicPr>
          <p:nvPr/>
        </p:nvPicPr>
        <p:blipFill>
          <a:blip r:embed="rId4"/>
          <a:srcRect l="2930" t="25000" r="73633" b="70000"/>
          <a:stretch>
            <a:fillRect/>
          </a:stretch>
        </p:blipFill>
        <p:spPr bwMode="auto">
          <a:xfrm>
            <a:off x="2643188" y="5286375"/>
            <a:ext cx="4000500" cy="785813"/>
          </a:xfrm>
          <a:prstGeom prst="rect">
            <a:avLst/>
          </a:prstGeom>
          <a:noFill/>
          <a:ln w="9525">
            <a:noFill/>
            <a:miter lim="800000"/>
            <a:headEnd/>
            <a:tailEnd/>
          </a:ln>
        </p:spPr>
      </p:pic>
      <p:pic>
        <p:nvPicPr>
          <p:cNvPr id="13318" name="Picture 4"/>
          <p:cNvPicPr>
            <a:picLocks noChangeAspect="1" noChangeArrowheads="1"/>
          </p:cNvPicPr>
          <p:nvPr/>
        </p:nvPicPr>
        <p:blipFill>
          <a:blip r:embed="rId5"/>
          <a:srcRect t="45000" r="76563" b="47000"/>
          <a:stretch>
            <a:fillRect/>
          </a:stretch>
        </p:blipFill>
        <p:spPr bwMode="auto">
          <a:xfrm>
            <a:off x="5857875" y="4286250"/>
            <a:ext cx="3000375" cy="78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p:cNvSpPr>
          <p:nvPr>
            <p:ph type="body" idx="4294967295"/>
          </p:nvPr>
        </p:nvSpPr>
        <p:spPr>
          <a:xfrm>
            <a:off x="3059113" y="1524000"/>
            <a:ext cx="5776912" cy="4598988"/>
          </a:xfrm>
        </p:spPr>
        <p:txBody>
          <a:bodyPr/>
          <a:lstStyle/>
          <a:p>
            <a:pPr eaLnBrk="1" hangingPunct="1">
              <a:lnSpc>
                <a:spcPct val="90000"/>
              </a:lnSpc>
            </a:pPr>
            <a:r>
              <a:rPr lang="es-ES" sz="2300" smtClean="0"/>
              <a:t>Una vez llenado el formulario de registro, se procede con la exploración de los diferentes grupos mediante la pestaña </a:t>
            </a:r>
            <a:r>
              <a:rPr lang="es-ES" sz="2300" i="1" smtClean="0">
                <a:solidFill>
                  <a:srgbClr val="388288"/>
                </a:solidFill>
              </a:rPr>
              <a:t>grupos</a:t>
            </a:r>
            <a:r>
              <a:rPr lang="es-ES" sz="2300" smtClean="0"/>
              <a:t>, siendo los elegidos:</a:t>
            </a:r>
          </a:p>
          <a:p>
            <a:pPr lvl="1" eaLnBrk="1" hangingPunct="1">
              <a:lnSpc>
                <a:spcPct val="90000"/>
              </a:lnSpc>
            </a:pPr>
            <a:r>
              <a:rPr lang="es-ES" smtClean="0"/>
              <a:t>El Grupo de Distribución y Logística (</a:t>
            </a:r>
            <a:r>
              <a:rPr lang="es-ES" smtClean="0">
                <a:hlinkClick r:id="rId2"/>
              </a:rPr>
              <a:t>http://grupos.emagister.com/distribucion_y_logistica/1123</a:t>
            </a:r>
            <a:r>
              <a:rPr lang="es-ES" smtClean="0"/>
              <a:t>)</a:t>
            </a:r>
          </a:p>
          <a:p>
            <a:pPr lvl="1" eaLnBrk="1" hangingPunct="1">
              <a:lnSpc>
                <a:spcPct val="90000"/>
              </a:lnSpc>
            </a:pPr>
            <a:r>
              <a:rPr lang="es-ES" smtClean="0"/>
              <a:t>El Grupo de Transporte de mercancías por carretera (</a:t>
            </a:r>
            <a:r>
              <a:rPr lang="es-ES" smtClean="0">
                <a:hlinkClick r:id="rId3"/>
              </a:rPr>
              <a:t>http://grupos.emagister.com/transporte_de_mercancias_por_carretera/2483</a:t>
            </a:r>
            <a:r>
              <a:rPr lang="es-ES" smtClean="0"/>
              <a:t>)</a:t>
            </a:r>
          </a:p>
          <a:p>
            <a:pPr lvl="1" eaLnBrk="1" hangingPunct="1">
              <a:lnSpc>
                <a:spcPct val="90000"/>
              </a:lnSpc>
            </a:pPr>
            <a:r>
              <a:rPr lang="es-ES" smtClean="0"/>
              <a:t>El Grupo de Comercio Exterior (</a:t>
            </a:r>
            <a:r>
              <a:rPr lang="es-ES" smtClean="0">
                <a:hlinkClick r:id="rId4"/>
              </a:rPr>
              <a:t>http://grupos.emagister.com/comercio_internacional/1803</a:t>
            </a:r>
            <a:r>
              <a:rPr lang="es-ES" smtClean="0"/>
              <a:t>)</a:t>
            </a:r>
          </a:p>
          <a:p>
            <a:pPr eaLnBrk="1" hangingPunct="1">
              <a:lnSpc>
                <a:spcPct val="90000"/>
              </a:lnSpc>
            </a:pPr>
            <a:endParaRPr lang="es-ES" sz="2300" smtClean="0"/>
          </a:p>
          <a:p>
            <a:pPr eaLnBrk="1" hangingPunct="1">
              <a:lnSpc>
                <a:spcPct val="90000"/>
              </a:lnSpc>
            </a:pPr>
            <a:endParaRPr lang="en-US" smtClean="0"/>
          </a:p>
        </p:txBody>
      </p:sp>
      <p:pic>
        <p:nvPicPr>
          <p:cNvPr id="22530" name="Picture 4"/>
          <p:cNvPicPr>
            <a:picLocks noChangeAspect="1" noChangeArrowheads="1"/>
          </p:cNvPicPr>
          <p:nvPr/>
        </p:nvPicPr>
        <p:blipFill>
          <a:blip r:embed="rId5"/>
          <a:srcRect/>
          <a:stretch>
            <a:fillRect/>
          </a:stretch>
        </p:blipFill>
        <p:spPr bwMode="auto">
          <a:xfrm>
            <a:off x="323850" y="1412875"/>
            <a:ext cx="2641600" cy="4968875"/>
          </a:xfrm>
          <a:prstGeom prst="rect">
            <a:avLst/>
          </a:prstGeom>
          <a:noFill/>
          <a:ln w="9525">
            <a:noFill/>
            <a:miter lim="800000"/>
            <a:headEnd/>
            <a:tailEnd/>
          </a:ln>
        </p:spPr>
      </p:pic>
      <p:pic>
        <p:nvPicPr>
          <p:cNvPr id="22531" name="Picture 2" descr="http://grupos.emagister.com/imagen/nueva_version_de_grupos_emagister_seccion_mis_preferencias_/t189635-0.jpg"/>
          <p:cNvPicPr>
            <a:picLocks noChangeAspect="1" noChangeArrowheads="1"/>
          </p:cNvPicPr>
          <p:nvPr/>
        </p:nvPicPr>
        <p:blipFill>
          <a:blip r:embed="rId6"/>
          <a:srcRect r="75937" b="95331"/>
          <a:stretch>
            <a:fillRect/>
          </a:stretch>
        </p:blipFill>
        <p:spPr bwMode="auto">
          <a:xfrm>
            <a:off x="1612900" y="214313"/>
            <a:ext cx="6173788" cy="7858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p:cNvPicPr>
            <a:picLocks noChangeAspect="1" noChangeArrowheads="1"/>
          </p:cNvPicPr>
          <p:nvPr/>
        </p:nvPicPr>
        <p:blipFill>
          <a:blip r:embed="rId2"/>
          <a:srcRect l="2731" t="13039" r="1956" b="45581"/>
          <a:stretch>
            <a:fillRect/>
          </a:stretch>
        </p:blipFill>
        <p:spPr bwMode="auto">
          <a:xfrm>
            <a:off x="250825" y="333375"/>
            <a:ext cx="8715375" cy="2660650"/>
          </a:xfrm>
          <a:prstGeom prst="rect">
            <a:avLst/>
          </a:prstGeom>
          <a:noFill/>
          <a:ln w="9525">
            <a:solidFill>
              <a:schemeClr val="tx1"/>
            </a:solidFill>
            <a:miter lim="800000"/>
            <a:headEnd/>
            <a:tailEnd/>
          </a:ln>
        </p:spPr>
      </p:pic>
      <p:pic>
        <p:nvPicPr>
          <p:cNvPr id="23554" name="Picture 6"/>
          <p:cNvPicPr>
            <a:picLocks noChangeAspect="1" noChangeArrowheads="1"/>
          </p:cNvPicPr>
          <p:nvPr/>
        </p:nvPicPr>
        <p:blipFill>
          <a:blip r:embed="rId3"/>
          <a:srcRect l="4060" t="14037" r="16611" b="66170"/>
          <a:stretch>
            <a:fillRect/>
          </a:stretch>
        </p:blipFill>
        <p:spPr bwMode="auto">
          <a:xfrm>
            <a:off x="468313" y="3141663"/>
            <a:ext cx="8207375" cy="1439862"/>
          </a:xfrm>
          <a:prstGeom prst="rect">
            <a:avLst/>
          </a:prstGeom>
          <a:noFill/>
          <a:ln w="9525">
            <a:solidFill>
              <a:schemeClr val="tx1"/>
            </a:solidFill>
            <a:miter lim="800000"/>
            <a:headEnd/>
            <a:tailEnd/>
          </a:ln>
        </p:spPr>
      </p:pic>
      <p:pic>
        <p:nvPicPr>
          <p:cNvPr id="23555" name="Picture 7"/>
          <p:cNvPicPr>
            <a:picLocks noChangeAspect="1" noChangeArrowheads="1"/>
          </p:cNvPicPr>
          <p:nvPr/>
        </p:nvPicPr>
        <p:blipFill>
          <a:blip r:embed="rId4"/>
          <a:srcRect l="20709" t="29967" r="1735" b="50523"/>
          <a:stretch>
            <a:fillRect/>
          </a:stretch>
        </p:blipFill>
        <p:spPr bwMode="auto">
          <a:xfrm>
            <a:off x="468313" y="4725988"/>
            <a:ext cx="8207375" cy="14398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sz="quarter" idx="1"/>
          </p:nvPr>
        </p:nvSpPr>
        <p:spPr>
          <a:xfrm>
            <a:off x="301625" y="1527175"/>
            <a:ext cx="8504238" cy="4572000"/>
          </a:xfrm>
        </p:spPr>
        <p:txBody>
          <a:bodyPr/>
          <a:lstStyle/>
          <a:p>
            <a:pPr eaLnBrk="1" hangingPunct="1"/>
            <a:r>
              <a:rPr lang="es-ES" smtClean="0"/>
              <a:t>Una vez que ya se forma parte de ambos grupos, se procede con la exploración de la información, de la cual se puede acceder a una gran variedad, tales como:</a:t>
            </a:r>
          </a:p>
          <a:p>
            <a:pPr marL="742950" lvl="1" indent="-285750" eaLnBrk="1" hangingPunct="1"/>
            <a:r>
              <a:rPr lang="es-ES" sz="2300" smtClean="0"/>
              <a:t>Debates</a:t>
            </a:r>
          </a:p>
          <a:p>
            <a:pPr marL="742950" lvl="1" indent="-285750" eaLnBrk="1" hangingPunct="1"/>
            <a:r>
              <a:rPr lang="es-ES" sz="2300" smtClean="0"/>
              <a:t>Documentos</a:t>
            </a:r>
          </a:p>
          <a:p>
            <a:pPr marL="742950" lvl="1" indent="-285750" eaLnBrk="1" hangingPunct="1"/>
            <a:r>
              <a:rPr lang="es-ES" sz="2300" smtClean="0"/>
              <a:t>Fotografías</a:t>
            </a:r>
          </a:p>
          <a:p>
            <a:pPr marL="742950" lvl="1" indent="-285750" eaLnBrk="1" hangingPunct="1"/>
            <a:r>
              <a:rPr lang="es-ES" sz="2300" smtClean="0"/>
              <a:t>Videos</a:t>
            </a:r>
          </a:p>
          <a:p>
            <a:pPr eaLnBrk="1" hangingPunct="1"/>
            <a:r>
              <a:rPr lang="es-ES" smtClean="0"/>
              <a:t>A cada uno de estos se puede acceder a través de su propia pestaña de acceso.</a:t>
            </a:r>
          </a:p>
          <a:p>
            <a:pPr eaLnBrk="1" hangingPunct="1"/>
            <a:endParaRPr lang="es-ES" smtClean="0"/>
          </a:p>
        </p:txBody>
      </p:sp>
      <p:pic>
        <p:nvPicPr>
          <p:cNvPr id="24578" name="Picture 2" descr="http://grupos.emagister.com/imagen/nueva_version_de_grupos_emagister_seccion_mis_preferencias_/t189635-0.jpg"/>
          <p:cNvPicPr>
            <a:picLocks noChangeAspect="1" noChangeArrowheads="1"/>
          </p:cNvPicPr>
          <p:nvPr/>
        </p:nvPicPr>
        <p:blipFill>
          <a:blip r:embed="rId2"/>
          <a:srcRect r="75937" b="95331"/>
          <a:stretch>
            <a:fillRect/>
          </a:stretch>
        </p:blipFill>
        <p:spPr bwMode="auto">
          <a:xfrm>
            <a:off x="1612900" y="214313"/>
            <a:ext cx="6173788" cy="785812"/>
          </a:xfrm>
          <a:prstGeom prst="rect">
            <a:avLst/>
          </a:prstGeom>
          <a:noFill/>
          <a:ln w="9525">
            <a:noFill/>
            <a:miter lim="800000"/>
            <a:headEnd/>
            <a:tailEnd/>
          </a:ln>
        </p:spPr>
      </p:pic>
      <p:pic>
        <p:nvPicPr>
          <p:cNvPr id="24579" name="Picture 4"/>
          <p:cNvPicPr>
            <a:picLocks noChangeAspect="1" noChangeArrowheads="1"/>
          </p:cNvPicPr>
          <p:nvPr/>
        </p:nvPicPr>
        <p:blipFill>
          <a:blip r:embed="rId3"/>
          <a:srcRect l="21239" t="30199" r="31522" b="60840"/>
          <a:stretch>
            <a:fillRect/>
          </a:stretch>
        </p:blipFill>
        <p:spPr bwMode="auto">
          <a:xfrm>
            <a:off x="3492500" y="3141663"/>
            <a:ext cx="5183188" cy="6905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s-ES" smtClean="0">
                <a:solidFill>
                  <a:srgbClr val="7B9899"/>
                </a:solidFill>
              </a:rPr>
              <a:t>E-magister: Documentos</a:t>
            </a:r>
          </a:p>
        </p:txBody>
      </p:sp>
      <p:sp>
        <p:nvSpPr>
          <p:cNvPr id="25602" name="Rectangle 3"/>
          <p:cNvSpPr>
            <a:spLocks noGrp="1" noChangeArrowheads="1"/>
          </p:cNvSpPr>
          <p:nvPr>
            <p:ph sz="quarter" idx="1"/>
          </p:nvPr>
        </p:nvSpPr>
        <p:spPr>
          <a:xfrm>
            <a:off x="684213" y="1743075"/>
            <a:ext cx="8002587" cy="1181100"/>
          </a:xfrm>
        </p:spPr>
        <p:txBody>
          <a:bodyPr/>
          <a:lstStyle/>
          <a:p>
            <a:pPr eaLnBrk="1" hangingPunct="1">
              <a:lnSpc>
                <a:spcPct val="80000"/>
              </a:lnSpc>
            </a:pPr>
            <a:r>
              <a:rPr lang="es-ES" sz="2000" smtClean="0"/>
              <a:t>Se explora a través de los grupos y se puede acceder al siguiente documento: </a:t>
            </a:r>
            <a:r>
              <a:rPr lang="es-ES" sz="2000" smtClean="0">
                <a:hlinkClick r:id="rId2"/>
              </a:rPr>
              <a:t>http://www.emagister.com/uploads_courses/Comunidad_Emagister_64672_64672.pdf</a:t>
            </a:r>
            <a:r>
              <a:rPr lang="es-ES" sz="2000" smtClean="0"/>
              <a:t>.</a:t>
            </a:r>
          </a:p>
        </p:txBody>
      </p:sp>
      <p:pic>
        <p:nvPicPr>
          <p:cNvPr id="25603" name="Picture 4"/>
          <p:cNvPicPr>
            <a:picLocks noChangeAspect="1" noChangeArrowheads="1"/>
          </p:cNvPicPr>
          <p:nvPr/>
        </p:nvPicPr>
        <p:blipFill>
          <a:blip r:embed="rId3"/>
          <a:srcRect/>
          <a:stretch>
            <a:fillRect/>
          </a:stretch>
        </p:blipFill>
        <p:spPr bwMode="auto">
          <a:xfrm>
            <a:off x="439738" y="2997200"/>
            <a:ext cx="4779962" cy="3360738"/>
          </a:xfrm>
          <a:prstGeom prst="rect">
            <a:avLst/>
          </a:prstGeom>
          <a:noFill/>
          <a:ln w="9525">
            <a:noFill/>
            <a:miter lim="800000"/>
            <a:headEnd/>
            <a:tailEnd/>
          </a:ln>
        </p:spPr>
      </p:pic>
      <p:sp>
        <p:nvSpPr>
          <p:cNvPr id="25604" name="Rectangle 5"/>
          <p:cNvSpPr>
            <a:spLocks noChangeArrowheads="1"/>
          </p:cNvSpPr>
          <p:nvPr/>
        </p:nvSpPr>
        <p:spPr bwMode="auto">
          <a:xfrm>
            <a:off x="5292725" y="2565400"/>
            <a:ext cx="3600450" cy="3887788"/>
          </a:xfrm>
          <a:prstGeom prst="rect">
            <a:avLst/>
          </a:prstGeom>
          <a:noFill/>
          <a:ln w="9525">
            <a:noFill/>
            <a:miter lim="800000"/>
            <a:headEnd/>
            <a:tailEnd/>
          </a:ln>
        </p:spPr>
        <p:txBody>
          <a:bodyPr/>
          <a:lstStyle/>
          <a:p>
            <a:pPr marL="342900" indent="-342900">
              <a:lnSpc>
                <a:spcPct val="80000"/>
              </a:lnSpc>
              <a:spcBef>
                <a:spcPct val="20000"/>
              </a:spcBef>
              <a:buFontTx/>
              <a:buChar char="•"/>
            </a:pPr>
            <a:endParaRPr lang="es-ES" sz="2000">
              <a:latin typeface="Georgia" pitchFamily="18" charset="0"/>
            </a:endParaRPr>
          </a:p>
          <a:p>
            <a:pPr marL="342900" indent="-342900">
              <a:spcBef>
                <a:spcPct val="20000"/>
              </a:spcBef>
              <a:buFontTx/>
              <a:buChar char="•"/>
            </a:pPr>
            <a:r>
              <a:rPr lang="es-ES" sz="2000">
                <a:latin typeface="Georgia" pitchFamily="18" charset="0"/>
              </a:rPr>
              <a:t>Aquí se presenta terminología y documentación primaria básica para la realización de cualquier tipo de exportación. </a:t>
            </a:r>
          </a:p>
          <a:p>
            <a:pPr marL="342900" indent="-342900">
              <a:spcBef>
                <a:spcPct val="20000"/>
              </a:spcBef>
              <a:buFontTx/>
              <a:buChar char="•"/>
            </a:pPr>
            <a:endParaRPr lang="es-ES" sz="2000">
              <a:latin typeface="Georgia" pitchFamily="18" charset="0"/>
            </a:endParaRPr>
          </a:p>
          <a:p>
            <a:pPr marL="342900" indent="-342900">
              <a:spcBef>
                <a:spcPct val="20000"/>
              </a:spcBef>
              <a:buFontTx/>
              <a:buChar char="•"/>
            </a:pPr>
            <a:r>
              <a:rPr lang="es-ES" sz="2000">
                <a:latin typeface="Georgia" pitchFamily="18" charset="0"/>
              </a:rPr>
              <a:t>Además presenta un nivel detallado sobre la logística interna y externa para el éxito de la operación</a:t>
            </a:r>
          </a:p>
          <a:p>
            <a:pPr marL="342900" indent="-342900">
              <a:lnSpc>
                <a:spcPct val="80000"/>
              </a:lnSpc>
              <a:spcBef>
                <a:spcPct val="20000"/>
              </a:spcBef>
              <a:buFontTx/>
              <a:buChar char="•"/>
            </a:pPr>
            <a:endParaRPr lang="es-ES" sz="200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s-ES" smtClean="0">
                <a:solidFill>
                  <a:srgbClr val="7B9899"/>
                </a:solidFill>
              </a:rPr>
              <a:t>E-magister: Debates</a:t>
            </a:r>
          </a:p>
        </p:txBody>
      </p:sp>
      <p:sp>
        <p:nvSpPr>
          <p:cNvPr id="26626" name="Rectangle 3"/>
          <p:cNvSpPr>
            <a:spLocks noGrp="1" noChangeArrowheads="1"/>
          </p:cNvSpPr>
          <p:nvPr>
            <p:ph sz="quarter" idx="1"/>
          </p:nvPr>
        </p:nvSpPr>
        <p:spPr>
          <a:xfrm>
            <a:off x="323850" y="1700213"/>
            <a:ext cx="3609975" cy="2765425"/>
          </a:xfrm>
        </p:spPr>
        <p:txBody>
          <a:bodyPr/>
          <a:lstStyle/>
          <a:p>
            <a:pPr eaLnBrk="1" hangingPunct="1">
              <a:lnSpc>
                <a:spcPct val="80000"/>
              </a:lnSpc>
            </a:pPr>
            <a:r>
              <a:rPr lang="es-ES" sz="2200" smtClean="0"/>
              <a:t>Por otro lado, se ingresó a varios debates sobre importantes temas relacionados a nuestra búsqueda, tales como el que se muestra:</a:t>
            </a:r>
          </a:p>
          <a:p>
            <a:pPr eaLnBrk="1" hangingPunct="1">
              <a:lnSpc>
                <a:spcPct val="80000"/>
              </a:lnSpc>
            </a:pPr>
            <a:r>
              <a:rPr lang="es-ES" sz="2200" smtClean="0"/>
              <a:t>¿Qué opinas sobre las salvaguardas impuestas por ecuador?</a:t>
            </a:r>
          </a:p>
        </p:txBody>
      </p:sp>
      <p:pic>
        <p:nvPicPr>
          <p:cNvPr id="26627" name="Picture 4"/>
          <p:cNvPicPr>
            <a:picLocks noChangeAspect="1" noChangeArrowheads="1"/>
          </p:cNvPicPr>
          <p:nvPr/>
        </p:nvPicPr>
        <p:blipFill>
          <a:blip r:embed="rId2"/>
          <a:srcRect l="6422" t="29765" r="19363" b="13428"/>
          <a:stretch>
            <a:fillRect/>
          </a:stretch>
        </p:blipFill>
        <p:spPr bwMode="auto">
          <a:xfrm>
            <a:off x="3995738" y="1557338"/>
            <a:ext cx="4719637" cy="2657475"/>
          </a:xfrm>
          <a:prstGeom prst="rect">
            <a:avLst/>
          </a:prstGeom>
          <a:noFill/>
          <a:ln w="9525">
            <a:noFill/>
            <a:miter lim="800000"/>
            <a:headEnd/>
            <a:tailEnd/>
          </a:ln>
        </p:spPr>
      </p:pic>
      <p:sp>
        <p:nvSpPr>
          <p:cNvPr id="26628" name="Rectangle 5"/>
          <p:cNvSpPr>
            <a:spLocks noChangeArrowheads="1"/>
          </p:cNvSpPr>
          <p:nvPr/>
        </p:nvSpPr>
        <p:spPr bwMode="auto">
          <a:xfrm>
            <a:off x="323850" y="4508500"/>
            <a:ext cx="8820150" cy="1973263"/>
          </a:xfrm>
          <a:prstGeom prst="rect">
            <a:avLst/>
          </a:prstGeom>
          <a:noFill/>
          <a:ln w="9525">
            <a:noFill/>
            <a:miter lim="800000"/>
            <a:headEnd/>
            <a:tailEnd/>
          </a:ln>
        </p:spPr>
        <p:txBody>
          <a:bodyPr/>
          <a:lstStyle/>
          <a:p>
            <a:pPr marL="342900" indent="-342900">
              <a:lnSpc>
                <a:spcPct val="80000"/>
              </a:lnSpc>
              <a:spcBef>
                <a:spcPct val="20000"/>
              </a:spcBef>
              <a:buFontTx/>
              <a:buChar char="•"/>
            </a:pPr>
            <a:r>
              <a:rPr lang="es-ES" sz="2200">
                <a:latin typeface="Georgia" pitchFamily="18" charset="0"/>
              </a:rPr>
              <a:t>El debate presenta importantes puntos de vista sobre importadores y exportadores de nuestro medio, lo cual nos ayuda a con la formación de una opinión sobre la común y el conocimiento del medio.</a:t>
            </a:r>
          </a:p>
          <a:p>
            <a:pPr marL="342900" indent="-342900">
              <a:lnSpc>
                <a:spcPct val="80000"/>
              </a:lnSpc>
              <a:spcBef>
                <a:spcPct val="20000"/>
              </a:spcBef>
              <a:buFontTx/>
              <a:buChar char="•"/>
            </a:pPr>
            <a:r>
              <a:rPr lang="es-ES" sz="2200">
                <a:latin typeface="Georgia" pitchFamily="18" charset="0"/>
              </a:rPr>
              <a:t>El debate se lo encontró en la dirección: </a:t>
            </a:r>
          </a:p>
          <a:p>
            <a:pPr marL="342900" indent="-342900">
              <a:lnSpc>
                <a:spcPct val="80000"/>
              </a:lnSpc>
              <a:spcBef>
                <a:spcPct val="20000"/>
              </a:spcBef>
              <a:buFontTx/>
              <a:buChar char="•"/>
            </a:pPr>
            <a:r>
              <a:rPr lang="es-ES" sz="2200">
                <a:latin typeface="Georgia" pitchFamily="18" charset="0"/>
                <a:hlinkClick r:id="rId3"/>
              </a:rPr>
              <a:t>http://grupos.emagister.com/debate/_que_opinas_sobre_las_salvaguardas_impuestas_por_ecuador_/1803-49748</a:t>
            </a:r>
            <a:endParaRPr lang="es-ES" sz="2200">
              <a:latin typeface="Georgia" pitchFamily="18" charset="0"/>
            </a:endParaRPr>
          </a:p>
          <a:p>
            <a:pPr marL="342900" indent="-342900">
              <a:lnSpc>
                <a:spcPct val="80000"/>
              </a:lnSpc>
              <a:spcBef>
                <a:spcPct val="20000"/>
              </a:spcBef>
              <a:buFontTx/>
              <a:buChar char="•"/>
            </a:pPr>
            <a:endParaRPr lang="es-ES" sz="2200">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p:txBody>
          <a:bodyPr>
            <a:normAutofit/>
          </a:bodyPr>
          <a:lstStyle/>
          <a:p>
            <a:pPr eaLnBrk="1" fontAlgn="auto" hangingPunct="1">
              <a:spcAft>
                <a:spcPts val="0"/>
              </a:spcAft>
              <a:buFont typeface="Wingdings 2"/>
              <a:buNone/>
              <a:defRPr/>
            </a:pPr>
            <a:r>
              <a:rPr lang="es-ES" sz="2000" dirty="0"/>
              <a:t>Opinando y Contactando</a:t>
            </a:r>
          </a:p>
        </p:txBody>
      </p:sp>
      <p:pic>
        <p:nvPicPr>
          <p:cNvPr id="27650" name="Picture 2" descr="http://www.ontheturningaway.com/images/technorati-thumb%5B1%5D.gif"/>
          <p:cNvPicPr>
            <a:picLocks noChangeAspect="1" noChangeArrowheads="1"/>
          </p:cNvPicPr>
          <p:nvPr/>
        </p:nvPicPr>
        <p:blipFill>
          <a:blip r:embed="rId2"/>
          <a:srcRect/>
          <a:stretch>
            <a:fillRect/>
          </a:stretch>
        </p:blipFill>
        <p:spPr bwMode="auto">
          <a:xfrm rot="-991771">
            <a:off x="2959100" y="3816350"/>
            <a:ext cx="2355850" cy="2344738"/>
          </a:xfrm>
          <a:prstGeom prst="rect">
            <a:avLst/>
          </a:prstGeom>
          <a:noFill/>
          <a:ln w="9525">
            <a:noFill/>
            <a:miter lim="800000"/>
            <a:headEnd/>
            <a:tailEnd/>
          </a:ln>
        </p:spPr>
      </p:pic>
      <p:pic>
        <p:nvPicPr>
          <p:cNvPr id="27651" name="Picture 4" descr="http://www.ozoux.com/eclectic/archive/2007/09/images/2007/technorati.jpg"/>
          <p:cNvPicPr>
            <a:picLocks noChangeAspect="1" noChangeArrowheads="1"/>
          </p:cNvPicPr>
          <p:nvPr/>
        </p:nvPicPr>
        <p:blipFill>
          <a:blip r:embed="rId3"/>
          <a:srcRect b="73268"/>
          <a:stretch>
            <a:fillRect/>
          </a:stretch>
        </p:blipFill>
        <p:spPr bwMode="auto">
          <a:xfrm>
            <a:off x="2000250" y="754063"/>
            <a:ext cx="4929188" cy="131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s-ES" smtClean="0">
                <a:solidFill>
                  <a:srgbClr val="7B9899"/>
                </a:solidFill>
              </a:rPr>
              <a:t>Technorati</a:t>
            </a:r>
          </a:p>
        </p:txBody>
      </p:sp>
      <p:sp>
        <p:nvSpPr>
          <p:cNvPr id="28674" name="Rectangle 3"/>
          <p:cNvSpPr>
            <a:spLocks noGrp="1" noChangeArrowheads="1"/>
          </p:cNvSpPr>
          <p:nvPr>
            <p:ph sz="quarter" idx="1"/>
          </p:nvPr>
        </p:nvSpPr>
        <p:spPr>
          <a:xfrm>
            <a:off x="457200" y="1600200"/>
            <a:ext cx="8229600" cy="2908300"/>
          </a:xfrm>
        </p:spPr>
        <p:txBody>
          <a:bodyPr/>
          <a:lstStyle/>
          <a:p>
            <a:pPr eaLnBrk="1" hangingPunct="1">
              <a:lnSpc>
                <a:spcPct val="90000"/>
              </a:lnSpc>
            </a:pPr>
            <a:r>
              <a:rPr lang="es-ES" smtClean="0"/>
              <a:t>Se procede finalmente hacia la búsqueda de opiniones, comentarios sobre eventos y posibles contactos para negocios.</a:t>
            </a:r>
          </a:p>
          <a:p>
            <a:pPr eaLnBrk="1" hangingPunct="1"/>
            <a:r>
              <a:rPr lang="es-ES" smtClean="0"/>
              <a:t>Technorati ofrece estos datos con gran facilidad, por lo que se procede con la búsqueda a través de la frase “</a:t>
            </a:r>
            <a:r>
              <a:rPr lang="es-ES" i="1" smtClean="0"/>
              <a:t>comercio exterior</a:t>
            </a:r>
            <a:r>
              <a:rPr lang="es-ES" smtClean="0"/>
              <a:t>”</a:t>
            </a:r>
          </a:p>
          <a:p>
            <a:pPr eaLnBrk="1" hangingPunct="1"/>
            <a:endParaRPr lang="es-ES" smtClean="0"/>
          </a:p>
        </p:txBody>
      </p:sp>
      <p:pic>
        <p:nvPicPr>
          <p:cNvPr id="28675" name="Picture 4"/>
          <p:cNvPicPr>
            <a:picLocks noChangeAspect="1" noChangeArrowheads="1"/>
          </p:cNvPicPr>
          <p:nvPr/>
        </p:nvPicPr>
        <p:blipFill>
          <a:blip r:embed="rId2"/>
          <a:srcRect t="24150" b="39581"/>
          <a:stretch>
            <a:fillRect/>
          </a:stretch>
        </p:blipFill>
        <p:spPr bwMode="auto">
          <a:xfrm>
            <a:off x="571500" y="4214813"/>
            <a:ext cx="828675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s-ES" sz="4000" smtClean="0">
                <a:solidFill>
                  <a:srgbClr val="7B9899"/>
                </a:solidFill>
              </a:rPr>
              <a:t>Technorati: Información Importante</a:t>
            </a:r>
          </a:p>
        </p:txBody>
      </p:sp>
      <p:sp>
        <p:nvSpPr>
          <p:cNvPr id="29698" name="Rectangle 3"/>
          <p:cNvSpPr>
            <a:spLocks noGrp="1" noChangeArrowheads="1"/>
          </p:cNvSpPr>
          <p:nvPr>
            <p:ph sz="quarter" idx="1"/>
          </p:nvPr>
        </p:nvSpPr>
        <p:spPr>
          <a:xfrm>
            <a:off x="301625" y="1527175"/>
            <a:ext cx="8504238" cy="4572000"/>
          </a:xfrm>
        </p:spPr>
        <p:txBody>
          <a:bodyPr/>
          <a:lstStyle/>
          <a:p>
            <a:pPr eaLnBrk="1" hangingPunct="1"/>
            <a:r>
              <a:rPr lang="es-ES" sz="2400" smtClean="0"/>
              <a:t>Se encuentra información relevante sobre compañías en latinoamérica y sobre importantes convenios que facilitan la labor del exportador.</a:t>
            </a:r>
          </a:p>
          <a:p>
            <a:pPr eaLnBrk="1" hangingPunct="1"/>
            <a:r>
              <a:rPr lang="es-ES" sz="2400" smtClean="0">
                <a:hlinkClick r:id="rId2"/>
              </a:rPr>
              <a:t>http://comercioext1.blogspot.com/</a:t>
            </a:r>
            <a:endParaRPr lang="es-ES" sz="2400" smtClean="0"/>
          </a:p>
          <a:p>
            <a:pPr eaLnBrk="1" hangingPunct="1"/>
            <a:endParaRPr lang="es-ES" sz="2400" smtClean="0"/>
          </a:p>
        </p:txBody>
      </p:sp>
      <p:pic>
        <p:nvPicPr>
          <p:cNvPr id="29699" name="Picture 4"/>
          <p:cNvPicPr>
            <a:picLocks noChangeAspect="1" noChangeArrowheads="1"/>
          </p:cNvPicPr>
          <p:nvPr/>
        </p:nvPicPr>
        <p:blipFill>
          <a:blip r:embed="rId3"/>
          <a:srcRect l="17046" t="20972" r="17244" b="3897"/>
          <a:stretch>
            <a:fillRect/>
          </a:stretch>
        </p:blipFill>
        <p:spPr bwMode="auto">
          <a:xfrm>
            <a:off x="642938" y="3286125"/>
            <a:ext cx="4049712" cy="3265488"/>
          </a:xfrm>
          <a:prstGeom prst="rect">
            <a:avLst/>
          </a:prstGeom>
          <a:noFill/>
          <a:ln w="9525">
            <a:noFill/>
            <a:miter lim="800000"/>
            <a:headEnd/>
            <a:tailEnd/>
          </a:ln>
        </p:spPr>
      </p:pic>
      <p:pic>
        <p:nvPicPr>
          <p:cNvPr id="29700" name="Picture 5"/>
          <p:cNvPicPr>
            <a:picLocks noChangeAspect="1" noChangeArrowheads="1"/>
          </p:cNvPicPr>
          <p:nvPr/>
        </p:nvPicPr>
        <p:blipFill>
          <a:blip r:embed="rId4"/>
          <a:srcRect l="14926" t="14941" r="23604" b="9283"/>
          <a:stretch>
            <a:fillRect/>
          </a:stretch>
        </p:blipFill>
        <p:spPr bwMode="auto">
          <a:xfrm>
            <a:off x="4857750" y="3284538"/>
            <a:ext cx="3746500" cy="3267075"/>
          </a:xfrm>
          <a:prstGeom prst="rect">
            <a:avLst/>
          </a:prstGeom>
          <a:noFill/>
          <a:ln w="9525">
            <a:noFill/>
            <a:miter lim="800000"/>
            <a:headEnd/>
            <a:tailEnd/>
          </a:ln>
        </p:spPr>
      </p:pic>
      <p:pic>
        <p:nvPicPr>
          <p:cNvPr id="29701" name="Picture 2" descr="http://lh4.ggpht.com/elliott.bledsoe/SORBAa7-KDI/AAAAAAAAAf4/CfoLiVjjkcI/Technorati.png"/>
          <p:cNvPicPr>
            <a:picLocks noChangeAspect="1" noChangeArrowheads="1"/>
          </p:cNvPicPr>
          <p:nvPr/>
        </p:nvPicPr>
        <p:blipFill>
          <a:blip r:embed="rId5"/>
          <a:srcRect/>
          <a:stretch>
            <a:fillRect/>
          </a:stretch>
        </p:blipFill>
        <p:spPr bwMode="auto">
          <a:xfrm rot="1568613">
            <a:off x="8291513" y="6076950"/>
            <a:ext cx="449262" cy="44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s-ES" sz="4000" smtClean="0">
                <a:solidFill>
                  <a:srgbClr val="7B9899"/>
                </a:solidFill>
              </a:rPr>
              <a:t>Technorati: Información Importante</a:t>
            </a:r>
          </a:p>
        </p:txBody>
      </p:sp>
      <p:sp>
        <p:nvSpPr>
          <p:cNvPr id="30722" name="Rectangle 3"/>
          <p:cNvSpPr>
            <a:spLocks noGrp="1" noChangeArrowheads="1"/>
          </p:cNvSpPr>
          <p:nvPr>
            <p:ph sz="quarter" idx="1"/>
          </p:nvPr>
        </p:nvSpPr>
        <p:spPr>
          <a:xfrm>
            <a:off x="457200" y="1600200"/>
            <a:ext cx="8229600" cy="1541463"/>
          </a:xfrm>
        </p:spPr>
        <p:txBody>
          <a:bodyPr/>
          <a:lstStyle/>
          <a:p>
            <a:pPr eaLnBrk="1" hangingPunct="1">
              <a:lnSpc>
                <a:spcPct val="90000"/>
              </a:lnSpc>
            </a:pPr>
            <a:r>
              <a:rPr lang="es-ES" sz="2400" smtClean="0"/>
              <a:t>Adicionalmente en el mismo blog, se encuentran varias opiniones sobre diferentes eventos relacionados con el tema, así como también con el programa de los eventos futuros.</a:t>
            </a:r>
          </a:p>
        </p:txBody>
      </p:sp>
      <p:pic>
        <p:nvPicPr>
          <p:cNvPr id="30723" name="Picture 4"/>
          <p:cNvPicPr>
            <a:picLocks noChangeAspect="1" noChangeArrowheads="1"/>
          </p:cNvPicPr>
          <p:nvPr/>
        </p:nvPicPr>
        <p:blipFill>
          <a:blip r:embed="rId2"/>
          <a:srcRect l="14885" t="14941" r="42685" b="15691"/>
          <a:stretch>
            <a:fillRect/>
          </a:stretch>
        </p:blipFill>
        <p:spPr bwMode="auto">
          <a:xfrm>
            <a:off x="250825" y="3068638"/>
            <a:ext cx="2667000" cy="2952750"/>
          </a:xfrm>
          <a:prstGeom prst="rect">
            <a:avLst/>
          </a:prstGeom>
          <a:noFill/>
          <a:ln w="9525">
            <a:noFill/>
            <a:miter lim="800000"/>
            <a:headEnd/>
            <a:tailEnd/>
          </a:ln>
        </p:spPr>
      </p:pic>
      <p:pic>
        <p:nvPicPr>
          <p:cNvPr id="30724" name="Picture 5"/>
          <p:cNvPicPr>
            <a:picLocks noChangeAspect="1" noChangeArrowheads="1"/>
          </p:cNvPicPr>
          <p:nvPr/>
        </p:nvPicPr>
        <p:blipFill>
          <a:blip r:embed="rId3"/>
          <a:srcRect l="14885" t="23735" r="40565" b="19263"/>
          <a:stretch>
            <a:fillRect/>
          </a:stretch>
        </p:blipFill>
        <p:spPr bwMode="auto">
          <a:xfrm>
            <a:off x="2916238" y="3068638"/>
            <a:ext cx="3311525" cy="2957512"/>
          </a:xfrm>
          <a:prstGeom prst="rect">
            <a:avLst/>
          </a:prstGeom>
          <a:noFill/>
          <a:ln w="9525">
            <a:noFill/>
            <a:miter lim="800000"/>
            <a:headEnd/>
            <a:tailEnd/>
          </a:ln>
        </p:spPr>
      </p:pic>
      <p:sp>
        <p:nvSpPr>
          <p:cNvPr id="30725" name="Rectangle 6"/>
          <p:cNvSpPr>
            <a:spLocks noChangeArrowheads="1"/>
          </p:cNvSpPr>
          <p:nvPr/>
        </p:nvSpPr>
        <p:spPr bwMode="auto">
          <a:xfrm>
            <a:off x="6227763" y="3040063"/>
            <a:ext cx="2771775" cy="2693987"/>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 sz="2400">
                <a:latin typeface="Georgia" pitchFamily="18" charset="0"/>
              </a:rPr>
              <a:t>Finalmente se encuentra una compañía que brinda servicios de asesoría la cual puede ser de gran utilidad</a:t>
            </a:r>
          </a:p>
        </p:txBody>
      </p:sp>
      <p:pic>
        <p:nvPicPr>
          <p:cNvPr id="30726" name="Picture 2" descr="http://ayudawordpress.com/wp-content/uploads/2008/01/technorati-fav-tip.png"/>
          <p:cNvPicPr>
            <a:picLocks noChangeAspect="1" noChangeArrowheads="1"/>
          </p:cNvPicPr>
          <p:nvPr/>
        </p:nvPicPr>
        <p:blipFill>
          <a:blip r:embed="rId4"/>
          <a:srcRect/>
          <a:stretch>
            <a:fillRect/>
          </a:stretch>
        </p:blipFill>
        <p:spPr bwMode="auto">
          <a:xfrm rot="581084">
            <a:off x="7000875" y="5500688"/>
            <a:ext cx="796925" cy="8572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s-ES" sz="4000" smtClean="0">
                <a:solidFill>
                  <a:srgbClr val="7B9899"/>
                </a:solidFill>
              </a:rPr>
              <a:t>Technorati: Contactos Comerciales</a:t>
            </a:r>
          </a:p>
        </p:txBody>
      </p:sp>
      <p:sp>
        <p:nvSpPr>
          <p:cNvPr id="31746" name="Rectangle 3"/>
          <p:cNvSpPr>
            <a:spLocks noGrp="1" noChangeArrowheads="1"/>
          </p:cNvSpPr>
          <p:nvPr>
            <p:ph sz="quarter" idx="1"/>
          </p:nvPr>
        </p:nvSpPr>
        <p:spPr>
          <a:xfrm>
            <a:off x="457200" y="1412875"/>
            <a:ext cx="8229600" cy="1323975"/>
          </a:xfrm>
        </p:spPr>
        <p:txBody>
          <a:bodyPr/>
          <a:lstStyle/>
          <a:p>
            <a:pPr eaLnBrk="1" hangingPunct="1"/>
            <a:r>
              <a:rPr lang="es-ES" sz="2400" smtClean="0"/>
              <a:t>Para finalizar nuestra investigación encontramos un blog en el que se presentas posibles oportunidades de negocios con países interesados.</a:t>
            </a:r>
          </a:p>
          <a:p>
            <a:pPr eaLnBrk="1" hangingPunct="1"/>
            <a:endParaRPr lang="es-ES" sz="2400" smtClean="0"/>
          </a:p>
        </p:txBody>
      </p:sp>
      <p:pic>
        <p:nvPicPr>
          <p:cNvPr id="31747" name="Picture 4"/>
          <p:cNvPicPr>
            <a:picLocks noChangeAspect="1" noChangeArrowheads="1"/>
          </p:cNvPicPr>
          <p:nvPr/>
        </p:nvPicPr>
        <p:blipFill>
          <a:blip r:embed="rId2"/>
          <a:srcRect l="12802" t="12178" r="15123" b="3154"/>
          <a:stretch>
            <a:fillRect/>
          </a:stretch>
        </p:blipFill>
        <p:spPr bwMode="auto">
          <a:xfrm>
            <a:off x="755650" y="2852738"/>
            <a:ext cx="4103688" cy="3387725"/>
          </a:xfrm>
          <a:prstGeom prst="rect">
            <a:avLst/>
          </a:prstGeom>
          <a:noFill/>
          <a:ln w="9525">
            <a:noFill/>
            <a:miter lim="800000"/>
            <a:headEnd/>
            <a:tailEnd/>
          </a:ln>
        </p:spPr>
      </p:pic>
      <p:sp>
        <p:nvSpPr>
          <p:cNvPr id="31748" name="Rectangle 5"/>
          <p:cNvSpPr>
            <a:spLocks noChangeArrowheads="1"/>
          </p:cNvSpPr>
          <p:nvPr/>
        </p:nvSpPr>
        <p:spPr bwMode="auto">
          <a:xfrm>
            <a:off x="5076825" y="2565400"/>
            <a:ext cx="3836988" cy="2592388"/>
          </a:xfrm>
          <a:prstGeom prst="rect">
            <a:avLst/>
          </a:prstGeom>
          <a:noFill/>
          <a:ln w="9525">
            <a:noFill/>
            <a:miter lim="800000"/>
            <a:headEnd/>
            <a:tailEnd/>
          </a:ln>
        </p:spPr>
        <p:txBody>
          <a:bodyPr/>
          <a:lstStyle/>
          <a:p>
            <a:pPr marL="342900" indent="-342900">
              <a:spcBef>
                <a:spcPct val="20000"/>
              </a:spcBef>
              <a:buFontTx/>
              <a:buChar char="•"/>
            </a:pPr>
            <a:r>
              <a:rPr lang="es-ES" sz="2400">
                <a:latin typeface="Georgia" pitchFamily="18" charset="0"/>
              </a:rPr>
              <a:t>Con esto, podemos revisar nuevas oportunidades y compararlas con nuestra actual idea de negocio, en incluso en la incursión de nuevos mercados.</a:t>
            </a:r>
          </a:p>
          <a:p>
            <a:pPr marL="342900" indent="-342900">
              <a:spcBef>
                <a:spcPct val="20000"/>
              </a:spcBef>
              <a:buFontTx/>
              <a:buChar char="•"/>
            </a:pPr>
            <a:r>
              <a:rPr lang="es-ES" sz="2000">
                <a:latin typeface="Georgia" pitchFamily="18" charset="0"/>
              </a:rPr>
              <a:t>http://www.exportapymes.com/oportunidades-comerciales/</a:t>
            </a:r>
          </a:p>
        </p:txBody>
      </p:sp>
      <p:sp>
        <p:nvSpPr>
          <p:cNvPr id="31749" name="Rectangle 6"/>
          <p:cNvSpPr>
            <a:spLocks noChangeArrowheads="1"/>
          </p:cNvSpPr>
          <p:nvPr/>
        </p:nvSpPr>
        <p:spPr bwMode="auto">
          <a:xfrm>
            <a:off x="3059113" y="1773238"/>
            <a:ext cx="3405187" cy="2592387"/>
          </a:xfrm>
          <a:prstGeom prst="rect">
            <a:avLst/>
          </a:prstGeom>
          <a:noFill/>
          <a:ln w="9525">
            <a:noFill/>
            <a:miter lim="800000"/>
            <a:headEnd/>
            <a:tailEnd/>
          </a:ln>
        </p:spPr>
        <p:txBody>
          <a:bodyPr/>
          <a:lstStyle/>
          <a:p>
            <a:pPr marL="342900" indent="-342900">
              <a:spcBef>
                <a:spcPct val="20000"/>
              </a:spcBef>
              <a:buFontTx/>
              <a:buChar char="•"/>
            </a:pPr>
            <a:endParaRPr lang="en-US" sz="2400">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01625" y="1527175"/>
            <a:ext cx="8504238" cy="4572000"/>
          </a:xfrm>
        </p:spPr>
        <p:txBody>
          <a:bodyPr>
            <a:normAutofit fontScale="92500" lnSpcReduction="20000"/>
          </a:bodyPr>
          <a:lstStyle/>
          <a:p>
            <a:pPr marL="274320" indent="-274320" algn="just" eaLnBrk="1" fontAlgn="auto" hangingPunct="1">
              <a:spcAft>
                <a:spcPts val="0"/>
              </a:spcAft>
              <a:buFont typeface="Wingdings 2"/>
              <a:buChar char=""/>
              <a:defRPr/>
            </a:pPr>
            <a:r>
              <a:rPr lang="es-EC" dirty="0" err="1" smtClean="0"/>
              <a:t>YouTube</a:t>
            </a:r>
            <a:r>
              <a:rPr lang="es-EC" dirty="0" smtClean="0"/>
              <a:t> es un popular sitio Web en Internet donde el principal atractivo es la capacidad que les ofrece a los usuarios para "subir" sus archivos de video a la Web sin tener que pagar por el servicio o conocer complejos lenguajes de programación.</a:t>
            </a:r>
          </a:p>
          <a:p>
            <a:pPr marL="274320" indent="-274320" algn="just" eaLnBrk="1" fontAlgn="auto" hangingPunct="1">
              <a:spcAft>
                <a:spcPts val="0"/>
              </a:spcAft>
              <a:buFont typeface="Wingdings 2"/>
              <a:buChar char=""/>
              <a:defRPr/>
            </a:pPr>
            <a:r>
              <a:rPr lang="es-EC" dirty="0" smtClean="0"/>
              <a:t>Por el otro lado, permite a los visitantes poder visualizar cualquier video subido por otro usuario de manera simultanea sin tener que descargar todo el video antes.</a:t>
            </a:r>
          </a:p>
          <a:p>
            <a:pPr marL="274320" indent="-274320" algn="just" eaLnBrk="1" fontAlgn="auto" hangingPunct="1">
              <a:spcAft>
                <a:spcPts val="0"/>
              </a:spcAft>
              <a:buFont typeface="Wingdings 2"/>
              <a:buChar char=""/>
              <a:defRPr/>
            </a:pPr>
            <a:r>
              <a:rPr lang="es-EC" dirty="0" err="1" smtClean="0"/>
              <a:t>YouTube</a:t>
            </a:r>
            <a:r>
              <a:rPr lang="es-EC" dirty="0" smtClean="0"/>
              <a:t> es un claro ejemplo de las aplicaciones Web 2.0 las cuales se pueden resumir en "el usuario genera el contenido", también es un claro ejemplo de las nuevas formas de hacer negocio en Internet, pues en muy corto tiempo </a:t>
            </a:r>
            <a:r>
              <a:rPr lang="es-EC" dirty="0" err="1" smtClean="0"/>
              <a:t>YouTube</a:t>
            </a:r>
            <a:r>
              <a:rPr lang="es-EC" dirty="0" smtClean="0"/>
              <a:t> fue adquirido por Google por una suma record.</a:t>
            </a:r>
          </a:p>
        </p:txBody>
      </p:sp>
      <p:pic>
        <p:nvPicPr>
          <p:cNvPr id="14338" name="Picture 2"/>
          <p:cNvPicPr>
            <a:picLocks noChangeAspect="1" noChangeArrowheads="1"/>
          </p:cNvPicPr>
          <p:nvPr/>
        </p:nvPicPr>
        <p:blipFill>
          <a:blip r:embed="rId2"/>
          <a:srcRect l="710" t="25000" r="89014" b="67500"/>
          <a:stretch>
            <a:fillRect/>
          </a:stretch>
        </p:blipFill>
        <p:spPr bwMode="auto">
          <a:xfrm>
            <a:off x="3000375" y="266700"/>
            <a:ext cx="2643188" cy="947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p:txBody>
          <a:bodyPr/>
          <a:lstStyle/>
          <a:p>
            <a:pPr eaLnBrk="1" hangingPunct="1"/>
            <a:r>
              <a:rPr lang="es-EC" smtClean="0">
                <a:solidFill>
                  <a:srgbClr val="7B9899"/>
                </a:solidFill>
              </a:rPr>
              <a:t>BIBLIOGRAFIA</a:t>
            </a:r>
          </a:p>
        </p:txBody>
      </p:sp>
      <p:sp>
        <p:nvSpPr>
          <p:cNvPr id="3" name="2 Marcador de contenido"/>
          <p:cNvSpPr>
            <a:spLocks noGrp="1"/>
          </p:cNvSpPr>
          <p:nvPr>
            <p:ph sz="quarter" idx="1"/>
          </p:nvPr>
        </p:nvSpPr>
        <p:spPr>
          <a:xfrm>
            <a:off x="301625" y="1527175"/>
            <a:ext cx="8504238" cy="4572000"/>
          </a:xfrm>
        </p:spPr>
        <p:txBody>
          <a:bodyPr>
            <a:normAutofit/>
          </a:bodyPr>
          <a:lstStyle/>
          <a:p>
            <a:pPr marL="514350" indent="-514350" eaLnBrk="1" fontAlgn="auto" hangingPunct="1">
              <a:spcAft>
                <a:spcPts val="0"/>
              </a:spcAft>
              <a:buFont typeface="Wingdings 2"/>
              <a:buChar char=""/>
              <a:defRPr/>
            </a:pPr>
            <a:endParaRPr lang="es-EC" sz="2800" dirty="0" smtClean="0"/>
          </a:p>
          <a:p>
            <a:pPr marL="514350" lvl="1" indent="-514350" eaLnBrk="1" fontAlgn="auto" hangingPunct="1">
              <a:spcAft>
                <a:spcPts val="0"/>
              </a:spcAft>
              <a:buClr>
                <a:schemeClr val="accent1"/>
              </a:buClr>
              <a:buSzPct val="85000"/>
              <a:buFont typeface="Wingdings 2"/>
              <a:buChar char=""/>
              <a:defRPr/>
            </a:pPr>
            <a:r>
              <a:rPr lang="es-EC" sz="2800" dirty="0" err="1" smtClean="0">
                <a:solidFill>
                  <a:schemeClr val="tx1"/>
                </a:solidFill>
              </a:rPr>
              <a:t>Wikipedia</a:t>
            </a:r>
            <a:endParaRPr lang="es-EC" sz="2800" dirty="0" smtClean="0">
              <a:solidFill>
                <a:schemeClr val="tx1"/>
              </a:solidFill>
            </a:endParaRPr>
          </a:p>
          <a:p>
            <a:pPr marL="514350" indent="-514350" eaLnBrk="1" fontAlgn="auto" hangingPunct="1">
              <a:spcAft>
                <a:spcPts val="0"/>
              </a:spcAft>
              <a:buFont typeface="Wingdings 2"/>
              <a:buChar char=""/>
              <a:defRPr/>
            </a:pPr>
            <a:r>
              <a:rPr lang="es-EC" sz="2800" dirty="0" err="1" smtClean="0"/>
              <a:t>Flickr</a:t>
            </a:r>
            <a:endParaRPr lang="es-EC" sz="2800" dirty="0" smtClean="0"/>
          </a:p>
          <a:p>
            <a:pPr marL="514350" indent="-514350" eaLnBrk="1" fontAlgn="auto" hangingPunct="1">
              <a:spcAft>
                <a:spcPts val="0"/>
              </a:spcAft>
              <a:buFont typeface="Wingdings 2"/>
              <a:buChar char=""/>
              <a:defRPr/>
            </a:pPr>
            <a:r>
              <a:rPr lang="es-EC" sz="2800" dirty="0" smtClean="0"/>
              <a:t>E-magister</a:t>
            </a:r>
          </a:p>
          <a:p>
            <a:pPr marL="514350" indent="-514350" eaLnBrk="1" fontAlgn="auto" hangingPunct="1">
              <a:spcAft>
                <a:spcPts val="0"/>
              </a:spcAft>
              <a:buFont typeface="Wingdings 2"/>
              <a:buChar char=""/>
              <a:defRPr/>
            </a:pPr>
            <a:r>
              <a:rPr lang="es-EC" sz="2800" dirty="0" err="1" smtClean="0"/>
              <a:t>YouTube</a:t>
            </a:r>
            <a:endParaRPr lang="es-EC" sz="2800" dirty="0" smtClean="0"/>
          </a:p>
          <a:p>
            <a:pPr marL="514350" indent="-514350" eaLnBrk="1" fontAlgn="auto" hangingPunct="1">
              <a:spcAft>
                <a:spcPts val="0"/>
              </a:spcAft>
              <a:buFont typeface="Wingdings 2"/>
              <a:buChar char=""/>
              <a:defRPr/>
            </a:pPr>
            <a:r>
              <a:rPr lang="es-EC" sz="2800" dirty="0" err="1" smtClean="0"/>
              <a:t>Technorati</a:t>
            </a:r>
            <a:endParaRPr lang="es-EC" sz="2800" dirty="0" smtClean="0"/>
          </a:p>
          <a:p>
            <a:pPr marL="274320" indent="-274320" eaLnBrk="1" fontAlgn="auto" hangingPunct="1">
              <a:spcAft>
                <a:spcPts val="0"/>
              </a:spcAft>
              <a:buFont typeface="Wingdings 2"/>
              <a:buNone/>
              <a:defRPr/>
            </a:pPr>
            <a:endParaRPr lang="es-EC" dirty="0" smtClean="0"/>
          </a:p>
          <a:p>
            <a:pPr marL="274320" indent="-274320" eaLnBrk="1" fontAlgn="auto" hangingPunct="1">
              <a:spcAft>
                <a:spcPts val="0"/>
              </a:spcAft>
              <a:buFont typeface="Wingdings 2"/>
              <a:buChar char=""/>
              <a:defRPr/>
            </a:pPr>
            <a:endParaRPr lang="es-EC" dirty="0"/>
          </a:p>
        </p:txBody>
      </p:sp>
      <p:pic>
        <p:nvPicPr>
          <p:cNvPr id="32771" name="Picture 4" descr="http://aula.fapira.com/file.php/1/finwebmedios/bibliografia.jpg"/>
          <p:cNvPicPr>
            <a:picLocks noChangeAspect="1" noChangeArrowheads="1"/>
          </p:cNvPicPr>
          <p:nvPr/>
        </p:nvPicPr>
        <p:blipFill>
          <a:blip r:embed="rId2"/>
          <a:srcRect/>
          <a:stretch>
            <a:fillRect/>
          </a:stretch>
        </p:blipFill>
        <p:spPr bwMode="auto">
          <a:xfrm>
            <a:off x="714375" y="285750"/>
            <a:ext cx="1365250" cy="1252538"/>
          </a:xfrm>
          <a:prstGeom prst="rect">
            <a:avLst/>
          </a:prstGeom>
          <a:noFill/>
          <a:ln w="9525">
            <a:noFill/>
            <a:miter lim="800000"/>
            <a:headEnd/>
            <a:tailEnd/>
          </a:ln>
        </p:spPr>
      </p:pic>
      <p:grpSp>
        <p:nvGrpSpPr>
          <p:cNvPr id="32772" name="10 Grupo"/>
          <p:cNvGrpSpPr>
            <a:grpSpLocks/>
          </p:cNvGrpSpPr>
          <p:nvPr/>
        </p:nvGrpSpPr>
        <p:grpSpPr bwMode="auto">
          <a:xfrm>
            <a:off x="2882900" y="1447800"/>
            <a:ext cx="5686425" cy="5053013"/>
            <a:chOff x="2883121" y="1447680"/>
            <a:chExt cx="5686010" cy="5053154"/>
          </a:xfrm>
        </p:grpSpPr>
        <p:pic>
          <p:nvPicPr>
            <p:cNvPr id="32773" name="Picture 12" descr="Ver imagen en tamaño completo">
              <a:hlinkClick r:id="rId3"/>
            </p:cNvPr>
            <p:cNvPicPr>
              <a:picLocks noChangeAspect="1" noChangeArrowheads="1"/>
            </p:cNvPicPr>
            <p:nvPr/>
          </p:nvPicPr>
          <p:blipFill>
            <a:blip r:embed="rId4"/>
            <a:srcRect/>
            <a:stretch>
              <a:fillRect/>
            </a:stretch>
          </p:blipFill>
          <p:spPr bwMode="auto">
            <a:xfrm>
              <a:off x="6858016" y="3929066"/>
              <a:ext cx="1323978" cy="1323980"/>
            </a:xfrm>
            <a:prstGeom prst="rect">
              <a:avLst/>
            </a:prstGeom>
            <a:noFill/>
            <a:ln w="9525">
              <a:noFill/>
              <a:miter lim="800000"/>
              <a:headEnd/>
              <a:tailEnd/>
            </a:ln>
          </p:spPr>
        </p:pic>
        <p:pic>
          <p:nvPicPr>
            <p:cNvPr id="32774" name="Picture 6" descr="http://www.fayerwayer.com/up/2008/03/flickr-insp1.jpg"/>
            <p:cNvPicPr>
              <a:picLocks noChangeAspect="1" noChangeArrowheads="1"/>
            </p:cNvPicPr>
            <p:nvPr/>
          </p:nvPicPr>
          <p:blipFill>
            <a:blip r:embed="rId5"/>
            <a:srcRect/>
            <a:stretch>
              <a:fillRect/>
            </a:stretch>
          </p:blipFill>
          <p:spPr bwMode="auto">
            <a:xfrm rot="460733">
              <a:off x="2883121" y="3537748"/>
              <a:ext cx="2879203" cy="2715420"/>
            </a:xfrm>
            <a:prstGeom prst="rect">
              <a:avLst/>
            </a:prstGeom>
            <a:noFill/>
            <a:ln w="9525">
              <a:noFill/>
              <a:miter lim="800000"/>
              <a:headEnd/>
              <a:tailEnd/>
            </a:ln>
          </p:spPr>
        </p:pic>
        <p:pic>
          <p:nvPicPr>
            <p:cNvPr id="32775" name="Picture 2" descr="http://www.esenciasflorales.net/inicio/bibliografia/libro.jpg"/>
            <p:cNvPicPr>
              <a:picLocks noChangeAspect="1" noChangeArrowheads="1"/>
            </p:cNvPicPr>
            <p:nvPr/>
          </p:nvPicPr>
          <p:blipFill>
            <a:blip r:embed="rId6"/>
            <a:srcRect/>
            <a:stretch>
              <a:fillRect/>
            </a:stretch>
          </p:blipFill>
          <p:spPr bwMode="auto">
            <a:xfrm rot="-520008">
              <a:off x="4576935" y="1447680"/>
              <a:ext cx="2309658" cy="2136826"/>
            </a:xfrm>
            <a:prstGeom prst="rect">
              <a:avLst/>
            </a:prstGeom>
            <a:noFill/>
            <a:ln w="9525">
              <a:noFill/>
              <a:miter lim="800000"/>
              <a:headEnd/>
              <a:tailEnd/>
            </a:ln>
          </p:spPr>
        </p:pic>
        <p:pic>
          <p:nvPicPr>
            <p:cNvPr id="32776" name="Picture 14" descr="http://www.aprendergratis.com/files/2008/04/emagister.jpg"/>
            <p:cNvPicPr>
              <a:picLocks noChangeAspect="1" noChangeArrowheads="1"/>
            </p:cNvPicPr>
            <p:nvPr/>
          </p:nvPicPr>
          <p:blipFill>
            <a:blip r:embed="rId7"/>
            <a:srcRect t="33000" b="37000"/>
            <a:stretch>
              <a:fillRect/>
            </a:stretch>
          </p:blipFill>
          <p:spPr bwMode="auto">
            <a:xfrm rot="1382242">
              <a:off x="5397306" y="2793670"/>
              <a:ext cx="3171825" cy="714380"/>
            </a:xfrm>
            <a:prstGeom prst="rect">
              <a:avLst/>
            </a:prstGeom>
            <a:noFill/>
            <a:ln w="9525">
              <a:noFill/>
              <a:miter lim="800000"/>
              <a:headEnd/>
              <a:tailEnd/>
            </a:ln>
          </p:spPr>
        </p:pic>
        <p:pic>
          <p:nvPicPr>
            <p:cNvPr id="32777" name="Picture 8" descr="http://tbn3.google.com/images?q=tbn:fFQb44j1Cl3kHM:http://www.sizlopedia.com/wp-content/uploads/technorati-fav.png">
              <a:hlinkClick r:id="rId8"/>
            </p:cNvPr>
            <p:cNvPicPr>
              <a:picLocks noChangeAspect="1" noChangeArrowheads="1"/>
            </p:cNvPicPr>
            <p:nvPr/>
          </p:nvPicPr>
          <p:blipFill>
            <a:blip r:embed="rId9"/>
            <a:srcRect/>
            <a:stretch>
              <a:fillRect/>
            </a:stretch>
          </p:blipFill>
          <p:spPr bwMode="auto">
            <a:xfrm>
              <a:off x="5279576" y="3271933"/>
              <a:ext cx="1680975" cy="1810281"/>
            </a:xfrm>
            <a:prstGeom prst="rect">
              <a:avLst/>
            </a:prstGeom>
            <a:noFill/>
            <a:ln w="9525">
              <a:noFill/>
              <a:miter lim="800000"/>
              <a:headEnd/>
              <a:tailEnd/>
            </a:ln>
          </p:spPr>
        </p:pic>
        <p:pic>
          <p:nvPicPr>
            <p:cNvPr id="32778" name="Picture 10" descr="http://tbn3.google.com/images?q=tbn:_72nPsvp_u9shM:http://www.amaliorey.com/wp-content/uploads/2009/06/wikipedia-1.jpg">
              <a:hlinkClick r:id="rId10"/>
            </p:cNvPr>
            <p:cNvPicPr>
              <a:picLocks noChangeAspect="1" noChangeArrowheads="1"/>
            </p:cNvPicPr>
            <p:nvPr/>
          </p:nvPicPr>
          <p:blipFill>
            <a:blip r:embed="rId11"/>
            <a:srcRect/>
            <a:stretch>
              <a:fillRect/>
            </a:stretch>
          </p:blipFill>
          <p:spPr bwMode="auto">
            <a:xfrm>
              <a:off x="5500694" y="4929198"/>
              <a:ext cx="1643074" cy="157163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01625" y="1527175"/>
            <a:ext cx="8504238" cy="4572000"/>
          </a:xfrm>
        </p:spPr>
        <p:txBody>
          <a:bodyPr>
            <a:normAutofit fontScale="85000" lnSpcReduction="20000"/>
          </a:bodyPr>
          <a:lstStyle/>
          <a:p>
            <a:pPr marL="274320" indent="-274320" algn="just" eaLnBrk="1" fontAlgn="auto" hangingPunct="1">
              <a:spcAft>
                <a:spcPts val="0"/>
              </a:spcAft>
              <a:buFont typeface="Wingdings 2"/>
              <a:buChar char=""/>
              <a:defRPr/>
            </a:pPr>
            <a:r>
              <a:rPr lang="es-EC" dirty="0" err="1" smtClean="0"/>
              <a:t>Emagister</a:t>
            </a:r>
            <a:r>
              <a:rPr lang="es-EC" dirty="0" smtClean="0"/>
              <a:t> tiene un equipo que está formado por casi 100 personas de 20 nacionalidades diferentes, de las cuales el 81% son universitarios.</a:t>
            </a:r>
          </a:p>
          <a:p>
            <a:pPr marL="274320" indent="-274320" algn="just" eaLnBrk="1" fontAlgn="auto" hangingPunct="1">
              <a:spcAft>
                <a:spcPts val="0"/>
              </a:spcAft>
              <a:buFont typeface="Wingdings 2"/>
              <a:buChar char=""/>
              <a:defRPr/>
            </a:pPr>
            <a:r>
              <a:rPr lang="es-EC" dirty="0" err="1" smtClean="0"/>
              <a:t>Emagister</a:t>
            </a:r>
            <a:r>
              <a:rPr lang="es-EC" dirty="0" smtClean="0"/>
              <a:t> se ha convertido en el portal de formación líder.</a:t>
            </a:r>
          </a:p>
          <a:p>
            <a:pPr marL="274320" indent="-274320" algn="just" eaLnBrk="1" fontAlgn="auto" hangingPunct="1">
              <a:spcAft>
                <a:spcPts val="0"/>
              </a:spcAft>
              <a:buFont typeface="Wingdings 2"/>
              <a:buChar char=""/>
              <a:defRPr/>
            </a:pPr>
            <a:r>
              <a:rPr lang="es-EC" dirty="0" smtClean="0"/>
              <a:t>La compañía siempre ha estado estructurada de manera plana, no de forma burocrática ni jerarquizada. El objetivo es motivar a cada una de las personas que trabajan en </a:t>
            </a:r>
            <a:r>
              <a:rPr lang="es-EC" dirty="0" err="1" smtClean="0"/>
              <a:t>Emagister</a:t>
            </a:r>
            <a:r>
              <a:rPr lang="es-EC" dirty="0" smtClean="0"/>
              <a:t>, dándoles la posibilidad de pensar y de aplicar funcionalidades útiles para los usuarios.</a:t>
            </a:r>
          </a:p>
          <a:p>
            <a:pPr marL="274320" indent="-274320" algn="just" eaLnBrk="1" fontAlgn="auto" hangingPunct="1">
              <a:spcAft>
                <a:spcPts val="0"/>
              </a:spcAft>
              <a:buFont typeface="Wingdings 2"/>
              <a:buChar char=""/>
              <a:defRPr/>
            </a:pPr>
            <a:r>
              <a:rPr lang="es-EC" dirty="0" smtClean="0"/>
              <a:t>Otro paradigma en la que cree la empresa es el de “más es menos”. Mantienen el espíritu emprendedor de una </a:t>
            </a:r>
            <a:r>
              <a:rPr lang="es-EC" i="1" dirty="0" err="1" smtClean="0"/>
              <a:t>start</a:t>
            </a:r>
            <a:r>
              <a:rPr lang="es-EC" i="1" dirty="0" smtClean="0"/>
              <a:t>-up</a:t>
            </a:r>
            <a:r>
              <a:rPr lang="es-EC" dirty="0" smtClean="0"/>
              <a:t> y, para ello, el equipo se ha organizado en pequeños equipos multidisciplinares, cada uno de los cuales asume la responsabilidad de determinadas partes de la web o funcionalidades.</a:t>
            </a:r>
            <a:endParaRPr lang="es-EC" dirty="0"/>
          </a:p>
        </p:txBody>
      </p:sp>
      <p:pic>
        <p:nvPicPr>
          <p:cNvPr id="15362" name="Picture 3"/>
          <p:cNvPicPr>
            <a:picLocks noChangeAspect="1" noChangeArrowheads="1"/>
          </p:cNvPicPr>
          <p:nvPr/>
        </p:nvPicPr>
        <p:blipFill>
          <a:blip r:embed="rId2"/>
          <a:srcRect l="2930" t="25000" r="73633" b="70000"/>
          <a:stretch>
            <a:fillRect/>
          </a:stretch>
        </p:blipFill>
        <p:spPr bwMode="auto">
          <a:xfrm>
            <a:off x="1143000" y="285750"/>
            <a:ext cx="614362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01625" y="1527175"/>
            <a:ext cx="8504238" cy="4572000"/>
          </a:xfrm>
        </p:spPr>
        <p:txBody>
          <a:bodyPr>
            <a:normAutofit fontScale="85000" lnSpcReduction="10000"/>
          </a:bodyPr>
          <a:lstStyle/>
          <a:p>
            <a:pPr marL="274320" indent="-274320" algn="just" eaLnBrk="1" fontAlgn="auto" hangingPunct="1">
              <a:spcAft>
                <a:spcPts val="0"/>
              </a:spcAft>
              <a:buFont typeface="Wingdings 2"/>
              <a:buChar char=""/>
              <a:defRPr/>
            </a:pPr>
            <a:r>
              <a:rPr lang="es-EC" dirty="0" err="1" smtClean="0"/>
              <a:t>Technorati</a:t>
            </a:r>
            <a:r>
              <a:rPr lang="es-EC" dirty="0" smtClean="0"/>
              <a:t> es un buscador de blogs, en abril del 2006, el índice buscada superaba los 34,5 millones de blogs. En junio de 2008 se contabilizan unos 112.8 millones de blogs.</a:t>
            </a:r>
          </a:p>
          <a:p>
            <a:pPr marL="274320" indent="-274320" algn="just" eaLnBrk="1" fontAlgn="auto" hangingPunct="1">
              <a:spcAft>
                <a:spcPts val="0"/>
              </a:spcAft>
              <a:buFont typeface="Wingdings 2"/>
              <a:buChar char=""/>
              <a:defRPr/>
            </a:pPr>
            <a:r>
              <a:rPr lang="es-EC" dirty="0" err="1" smtClean="0"/>
              <a:t>Technorati</a:t>
            </a:r>
            <a:r>
              <a:rPr lang="es-EC" dirty="0" smtClean="0"/>
              <a:t> utiliza y contribuye al software de código abierto. Tiene una comunidad de desarrolladores activa, a la que pertenecen muchos desarrolladores de la cultura del software abierto. </a:t>
            </a:r>
          </a:p>
          <a:p>
            <a:pPr marL="274320" indent="-274320" algn="just" eaLnBrk="1" fontAlgn="auto" hangingPunct="1">
              <a:spcAft>
                <a:spcPts val="0"/>
              </a:spcAft>
              <a:buFont typeface="Wingdings 2"/>
              <a:buChar char=""/>
              <a:defRPr/>
            </a:pPr>
            <a:r>
              <a:rPr lang="es-EC" dirty="0" err="1" smtClean="0"/>
              <a:t>Technorati</a:t>
            </a:r>
            <a:r>
              <a:rPr lang="es-EC" dirty="0" smtClean="0"/>
              <a:t> incluye un wiki público para desarrolladores, donde colaboran desarrolladores y contribuidores, además de varias </a:t>
            </a:r>
            <a:r>
              <a:rPr lang="es-EC" dirty="0" err="1" smtClean="0"/>
              <a:t>APIs</a:t>
            </a:r>
            <a:r>
              <a:rPr lang="es-EC" dirty="0" smtClean="0"/>
              <a:t> abiertas.</a:t>
            </a:r>
          </a:p>
          <a:p>
            <a:pPr marL="274320" indent="-274320" algn="just" eaLnBrk="1" fontAlgn="auto" hangingPunct="1">
              <a:spcAft>
                <a:spcPts val="0"/>
              </a:spcAft>
              <a:buFont typeface="Wingdings 2"/>
              <a:buChar char=""/>
              <a:defRPr/>
            </a:pPr>
            <a:r>
              <a:rPr lang="es-EC" dirty="0" err="1" smtClean="0"/>
              <a:t>Technorati</a:t>
            </a:r>
            <a:r>
              <a:rPr lang="es-EC" dirty="0" smtClean="0"/>
              <a:t> ganó el premio SXSW 2006 al Mejor Logro Técnico y también al Mejor del Show. También ha sido nominada al premio </a:t>
            </a:r>
            <a:r>
              <a:rPr lang="es-EC" dirty="0" err="1" smtClean="0">
                <a:hlinkClick r:id="rId2" action="ppaction://hlinkfile" tooltip="Webby"/>
              </a:rPr>
              <a:t>Webby</a:t>
            </a:r>
            <a:r>
              <a:rPr lang="es-EC" dirty="0" smtClean="0"/>
              <a:t> de 2006 de Buenas Prácticas</a:t>
            </a:r>
          </a:p>
        </p:txBody>
      </p:sp>
      <p:pic>
        <p:nvPicPr>
          <p:cNvPr id="16386" name="Picture 4"/>
          <p:cNvPicPr>
            <a:picLocks noChangeAspect="1" noChangeArrowheads="1"/>
          </p:cNvPicPr>
          <p:nvPr/>
        </p:nvPicPr>
        <p:blipFill>
          <a:blip r:embed="rId3"/>
          <a:srcRect t="45000" r="76563" b="47000"/>
          <a:stretch>
            <a:fillRect/>
          </a:stretch>
        </p:blipFill>
        <p:spPr bwMode="auto">
          <a:xfrm>
            <a:off x="2071688" y="285750"/>
            <a:ext cx="4286250" cy="82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a:xfrm>
            <a:off x="214313" y="285750"/>
            <a:ext cx="8534400" cy="758825"/>
          </a:xfrm>
        </p:spPr>
        <p:txBody>
          <a:bodyPr/>
          <a:lstStyle/>
          <a:p>
            <a:pPr eaLnBrk="1" hangingPunct="1"/>
            <a:r>
              <a:rPr lang="es-EC" smtClean="0">
                <a:solidFill>
                  <a:srgbClr val="7B9899"/>
                </a:solidFill>
              </a:rPr>
              <a:t>YouTube y ¿cómo exportar?</a:t>
            </a:r>
          </a:p>
        </p:txBody>
      </p:sp>
      <p:pic>
        <p:nvPicPr>
          <p:cNvPr id="17410" name="Picture 2"/>
          <p:cNvPicPr>
            <a:picLocks noGrp="1" noChangeAspect="1" noChangeArrowheads="1"/>
          </p:cNvPicPr>
          <p:nvPr>
            <p:ph sz="quarter" idx="1"/>
          </p:nvPr>
        </p:nvPicPr>
        <p:blipFill>
          <a:blip r:embed="rId2"/>
          <a:srcRect l="12817" t="25000" r="37744" b="7813"/>
          <a:stretch>
            <a:fillRect/>
          </a:stretch>
        </p:blipFill>
        <p:spPr>
          <a:xfrm>
            <a:off x="1500188" y="1571625"/>
            <a:ext cx="6164262" cy="4500563"/>
          </a:xfrm>
        </p:spPr>
      </p:pic>
      <p:pic>
        <p:nvPicPr>
          <p:cNvPr id="17411" name="Picture 4" descr="http://www.denisseoller.com/images/youtube_logo.jpg"/>
          <p:cNvPicPr>
            <a:picLocks noChangeAspect="1" noChangeArrowheads="1"/>
          </p:cNvPicPr>
          <p:nvPr/>
        </p:nvPicPr>
        <p:blipFill>
          <a:blip r:embed="rId3"/>
          <a:srcRect/>
          <a:stretch>
            <a:fillRect/>
          </a:stretch>
        </p:blipFill>
        <p:spPr bwMode="auto">
          <a:xfrm>
            <a:off x="7715250" y="5357813"/>
            <a:ext cx="1079500" cy="914400"/>
          </a:xfrm>
          <a:prstGeom prst="rect">
            <a:avLst/>
          </a:prstGeom>
          <a:noFill/>
          <a:ln w="9525">
            <a:noFill/>
            <a:miter lim="800000"/>
            <a:headEnd/>
            <a:tailEnd/>
          </a:ln>
        </p:spPr>
      </p:pic>
      <p:pic>
        <p:nvPicPr>
          <p:cNvPr id="17412" name="Picture 6" descr="http://www.postalbox.com.gt/postalimg/servicios3.jpg"/>
          <p:cNvPicPr>
            <a:picLocks noChangeAspect="1" noChangeArrowheads="1"/>
          </p:cNvPicPr>
          <p:nvPr/>
        </p:nvPicPr>
        <p:blipFill>
          <a:blip r:embed="rId4"/>
          <a:srcRect/>
          <a:stretch>
            <a:fillRect/>
          </a:stretch>
        </p:blipFill>
        <p:spPr bwMode="auto">
          <a:xfrm rot="-1278562">
            <a:off x="500063" y="4286250"/>
            <a:ext cx="24765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pPr eaLnBrk="1" hangingPunct="1"/>
            <a:r>
              <a:rPr lang="es-EC" smtClean="0">
                <a:solidFill>
                  <a:srgbClr val="7B9899"/>
                </a:solidFill>
              </a:rPr>
              <a:t>Procedimiento…</a:t>
            </a:r>
          </a:p>
        </p:txBody>
      </p:sp>
      <p:sp>
        <p:nvSpPr>
          <p:cNvPr id="18434" name="2 Marcador de contenido"/>
          <p:cNvSpPr>
            <a:spLocks noGrp="1"/>
          </p:cNvSpPr>
          <p:nvPr>
            <p:ph sz="quarter" idx="1"/>
          </p:nvPr>
        </p:nvSpPr>
        <p:spPr>
          <a:xfrm>
            <a:off x="301625" y="1527175"/>
            <a:ext cx="8504238" cy="4572000"/>
          </a:xfrm>
        </p:spPr>
        <p:txBody>
          <a:bodyPr/>
          <a:lstStyle/>
          <a:p>
            <a:pPr algn="just" eaLnBrk="1" hangingPunct="1"/>
            <a:r>
              <a:rPr lang="es-EC" smtClean="0"/>
              <a:t>Entramos a YouTube y en el buscador incluimos la palabra “</a:t>
            </a:r>
            <a:r>
              <a:rPr lang="es-EC" i="1" smtClean="0"/>
              <a:t>exportar, como exportar</a:t>
            </a:r>
            <a:r>
              <a:rPr lang="es-EC" smtClean="0"/>
              <a:t>” y conseguimos un listado de videos relacionados</a:t>
            </a:r>
          </a:p>
          <a:p>
            <a:pPr algn="just" eaLnBrk="1" hangingPunct="1"/>
            <a:endParaRPr lang="es-EC" smtClean="0"/>
          </a:p>
        </p:txBody>
      </p:sp>
      <p:pic>
        <p:nvPicPr>
          <p:cNvPr id="18435" name="Picture 3"/>
          <p:cNvPicPr>
            <a:picLocks noChangeAspect="1" noChangeArrowheads="1"/>
          </p:cNvPicPr>
          <p:nvPr/>
        </p:nvPicPr>
        <p:blipFill>
          <a:blip r:embed="rId2"/>
          <a:srcRect l="21310" t="25581" r="24590" b="12756"/>
          <a:stretch>
            <a:fillRect/>
          </a:stretch>
        </p:blipFill>
        <p:spPr bwMode="auto">
          <a:xfrm>
            <a:off x="2786063" y="2857500"/>
            <a:ext cx="3902075" cy="3429000"/>
          </a:xfrm>
          <a:prstGeom prst="rect">
            <a:avLst/>
          </a:prstGeom>
          <a:noFill/>
          <a:ln w="9525">
            <a:noFill/>
            <a:miter lim="800000"/>
            <a:headEnd/>
            <a:tailEnd/>
          </a:ln>
        </p:spPr>
      </p:pic>
      <p:pic>
        <p:nvPicPr>
          <p:cNvPr id="18436" name="Picture 5" descr="http://files.nireblog.com/blogs3/malkavianblog/files/you-tube.bmp"/>
          <p:cNvPicPr>
            <a:picLocks noChangeAspect="1" noChangeArrowheads="1"/>
          </p:cNvPicPr>
          <p:nvPr/>
        </p:nvPicPr>
        <p:blipFill>
          <a:blip r:embed="rId3"/>
          <a:srcRect/>
          <a:stretch>
            <a:fillRect/>
          </a:stretch>
        </p:blipFill>
        <p:spPr bwMode="auto">
          <a:xfrm>
            <a:off x="285750" y="303213"/>
            <a:ext cx="1428750" cy="91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p:txBody>
          <a:bodyPr/>
          <a:lstStyle/>
          <a:p>
            <a:pPr eaLnBrk="1" hangingPunct="1"/>
            <a:r>
              <a:rPr lang="es-EC" smtClean="0">
                <a:solidFill>
                  <a:srgbClr val="7B9899"/>
                </a:solidFill>
              </a:rPr>
              <a:t>¿Por qué YouTube?</a:t>
            </a:r>
          </a:p>
        </p:txBody>
      </p:sp>
      <p:sp>
        <p:nvSpPr>
          <p:cNvPr id="19458" name="2 Marcador de contenido"/>
          <p:cNvSpPr>
            <a:spLocks noGrp="1"/>
          </p:cNvSpPr>
          <p:nvPr>
            <p:ph sz="quarter" idx="1"/>
          </p:nvPr>
        </p:nvSpPr>
        <p:spPr>
          <a:xfrm>
            <a:off x="301625" y="1527175"/>
            <a:ext cx="8504238" cy="4572000"/>
          </a:xfrm>
        </p:spPr>
        <p:txBody>
          <a:bodyPr/>
          <a:lstStyle/>
          <a:p>
            <a:pPr algn="just" eaLnBrk="1" hangingPunct="1"/>
            <a:r>
              <a:rPr lang="es-EC" smtClean="0"/>
              <a:t>Luego de revisar varios videos, se obtiene una mejor idea de las prácticas y procedimientos para la exportaciones hacia y desde cualquier parte del mundo</a:t>
            </a:r>
          </a:p>
          <a:p>
            <a:pPr algn="just" eaLnBrk="1" hangingPunct="1"/>
            <a:r>
              <a:rPr lang="es-EC" smtClean="0"/>
              <a:t>Observamos que YouTube es una herramienta que nos permite conocer acerca de muchos temas no solo de diversión sino también de temas laborables que nos sirven para culturizarnos y mejorar día a día. </a:t>
            </a:r>
          </a:p>
        </p:txBody>
      </p:sp>
      <p:pic>
        <p:nvPicPr>
          <p:cNvPr id="19459" name="Picture 2" descr="http://www.kernelweb.org/wp-content/uploads/2009/05/youtube.jpg"/>
          <p:cNvPicPr>
            <a:picLocks noChangeAspect="1" noChangeArrowheads="1"/>
          </p:cNvPicPr>
          <p:nvPr/>
        </p:nvPicPr>
        <p:blipFill>
          <a:blip r:embed="rId2"/>
          <a:srcRect/>
          <a:stretch>
            <a:fillRect/>
          </a:stretch>
        </p:blipFill>
        <p:spPr bwMode="auto">
          <a:xfrm>
            <a:off x="7143750" y="285750"/>
            <a:ext cx="781050" cy="785813"/>
          </a:xfrm>
          <a:prstGeom prst="rect">
            <a:avLst/>
          </a:prstGeom>
          <a:noFill/>
          <a:ln w="9525">
            <a:noFill/>
            <a:miter lim="800000"/>
            <a:headEnd/>
            <a:tailEnd/>
          </a:ln>
        </p:spPr>
      </p:pic>
      <p:pic>
        <p:nvPicPr>
          <p:cNvPr id="19460" name="Picture 4" descr="http://www.export.com.gt/Portal/Images/ImageGallery/01-2007/mundo%20exportaciones.bmp"/>
          <p:cNvPicPr>
            <a:picLocks noChangeAspect="1" noChangeArrowheads="1"/>
          </p:cNvPicPr>
          <p:nvPr/>
        </p:nvPicPr>
        <p:blipFill>
          <a:blip r:embed="rId3"/>
          <a:srcRect/>
          <a:stretch>
            <a:fillRect/>
          </a:stretch>
        </p:blipFill>
        <p:spPr bwMode="auto">
          <a:xfrm>
            <a:off x="2000250" y="5143500"/>
            <a:ext cx="1214438" cy="1193800"/>
          </a:xfrm>
          <a:prstGeom prst="rect">
            <a:avLst/>
          </a:prstGeom>
          <a:noFill/>
          <a:ln w="9525">
            <a:noFill/>
            <a:miter lim="800000"/>
            <a:headEnd/>
            <a:tailEnd/>
          </a:ln>
        </p:spPr>
      </p:pic>
      <p:pic>
        <p:nvPicPr>
          <p:cNvPr id="19461" name="Picture 6" descr="http://www.uruguayaldia.com/wp-content/uploads/2009/02/exportaciones_.jpg"/>
          <p:cNvPicPr>
            <a:picLocks noChangeAspect="1" noChangeArrowheads="1"/>
          </p:cNvPicPr>
          <p:nvPr/>
        </p:nvPicPr>
        <p:blipFill>
          <a:blip r:embed="rId4"/>
          <a:srcRect/>
          <a:stretch>
            <a:fillRect/>
          </a:stretch>
        </p:blipFill>
        <p:spPr bwMode="auto">
          <a:xfrm>
            <a:off x="3357563" y="5143500"/>
            <a:ext cx="2571750" cy="1409700"/>
          </a:xfrm>
          <a:prstGeom prst="rect">
            <a:avLst/>
          </a:prstGeom>
          <a:noFill/>
          <a:ln w="9525">
            <a:noFill/>
            <a:miter lim="800000"/>
            <a:headEnd/>
            <a:tailEnd/>
          </a:ln>
        </p:spPr>
      </p:pic>
      <p:pic>
        <p:nvPicPr>
          <p:cNvPr id="19462" name="Picture 8" descr="http://thefusionmanagementgroup.com/images/concept_qcbn.bmp"/>
          <p:cNvPicPr>
            <a:picLocks noChangeAspect="1" noChangeArrowheads="1"/>
          </p:cNvPicPr>
          <p:nvPr/>
        </p:nvPicPr>
        <p:blipFill>
          <a:blip r:embed="rId5"/>
          <a:srcRect/>
          <a:stretch>
            <a:fillRect/>
          </a:stretch>
        </p:blipFill>
        <p:spPr bwMode="auto">
          <a:xfrm>
            <a:off x="6072188" y="5143500"/>
            <a:ext cx="1462087"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normAutofit/>
          </a:bodyPr>
          <a:lstStyle/>
          <a:p>
            <a:pPr eaLnBrk="1" fontAlgn="auto" hangingPunct="1">
              <a:spcAft>
                <a:spcPts val="0"/>
              </a:spcAft>
              <a:buFont typeface="Wingdings 2"/>
              <a:buNone/>
              <a:defRPr/>
            </a:pPr>
            <a:r>
              <a:rPr lang="es-ES" sz="2800" dirty="0"/>
              <a:t>Socializando</a:t>
            </a:r>
          </a:p>
        </p:txBody>
      </p:sp>
      <p:pic>
        <p:nvPicPr>
          <p:cNvPr id="20482" name="Picture 2" descr="http://grupos.emagister.com/imagen/nueva_version_de_grupos_emagister_seccion_mis_preferencias_/t189635-0.jpg"/>
          <p:cNvPicPr>
            <a:picLocks noChangeAspect="1" noChangeArrowheads="1"/>
          </p:cNvPicPr>
          <p:nvPr/>
        </p:nvPicPr>
        <p:blipFill>
          <a:blip r:embed="rId2"/>
          <a:srcRect r="75937" b="95331"/>
          <a:stretch>
            <a:fillRect/>
          </a:stretch>
        </p:blipFill>
        <p:spPr bwMode="auto">
          <a:xfrm>
            <a:off x="1571625" y="1357313"/>
            <a:ext cx="6173788"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sz="quarter" idx="1"/>
          </p:nvPr>
        </p:nvSpPr>
        <p:spPr>
          <a:xfrm>
            <a:off x="301625" y="1527175"/>
            <a:ext cx="8504238" cy="4572000"/>
          </a:xfrm>
        </p:spPr>
        <p:txBody>
          <a:bodyPr/>
          <a:lstStyle/>
          <a:p>
            <a:pPr eaLnBrk="1" hangingPunct="1"/>
            <a:r>
              <a:rPr lang="es-ES" sz="2000" smtClean="0"/>
              <a:t>Se decide pertenecer a una comunidad con fines comunes, para poder compartir información y poder acceder a otro tipo de opiniones.</a:t>
            </a:r>
          </a:p>
          <a:p>
            <a:pPr eaLnBrk="1" hangingPunct="1"/>
            <a:r>
              <a:rPr lang="es-ES" sz="2000" smtClean="0"/>
              <a:t>Para poder acceder a los grupos debe ser necesaria la creación de una cuenta, por lo que, se ingresa a la página </a:t>
            </a:r>
            <a:r>
              <a:rPr lang="es-ES" sz="2000" smtClean="0">
                <a:hlinkClick r:id="rId2"/>
              </a:rPr>
              <a:t>http://grupos.emagister.com/</a:t>
            </a:r>
            <a:r>
              <a:rPr lang="es-ES" sz="2000" smtClean="0"/>
              <a:t>, y se procede con la creación de una cuenta mediante la opción </a:t>
            </a:r>
            <a:r>
              <a:rPr lang="es-ES" sz="2000" i="1" smtClean="0">
                <a:solidFill>
                  <a:srgbClr val="388288"/>
                </a:solidFill>
              </a:rPr>
              <a:t>regístrate.</a:t>
            </a:r>
            <a:endParaRPr lang="es-ES" sz="2000" smtClean="0">
              <a:solidFill>
                <a:srgbClr val="388288"/>
              </a:solidFill>
            </a:endParaRPr>
          </a:p>
        </p:txBody>
      </p:sp>
      <p:pic>
        <p:nvPicPr>
          <p:cNvPr id="21506" name="Picture 2" descr="http://grupos.emagister.com/imagen/nueva_version_de_grupos_emagister_seccion_mis_preferencias_/t189635-0.jpg"/>
          <p:cNvPicPr>
            <a:picLocks noChangeAspect="1" noChangeArrowheads="1"/>
          </p:cNvPicPr>
          <p:nvPr/>
        </p:nvPicPr>
        <p:blipFill>
          <a:blip r:embed="rId3"/>
          <a:srcRect r="75937" b="95331"/>
          <a:stretch>
            <a:fillRect/>
          </a:stretch>
        </p:blipFill>
        <p:spPr bwMode="auto">
          <a:xfrm>
            <a:off x="1816100" y="285750"/>
            <a:ext cx="5613400" cy="714375"/>
          </a:xfrm>
          <a:prstGeom prst="rect">
            <a:avLst/>
          </a:prstGeom>
          <a:noFill/>
          <a:ln w="9525">
            <a:noFill/>
            <a:miter lim="800000"/>
            <a:headEnd/>
            <a:tailEnd/>
          </a:ln>
        </p:spPr>
      </p:pic>
      <p:pic>
        <p:nvPicPr>
          <p:cNvPr id="21507" name="Picture 4"/>
          <p:cNvPicPr>
            <a:picLocks noChangeAspect="1" noChangeArrowheads="1"/>
          </p:cNvPicPr>
          <p:nvPr/>
        </p:nvPicPr>
        <p:blipFill>
          <a:blip r:embed="rId4"/>
          <a:srcRect/>
          <a:stretch>
            <a:fillRect/>
          </a:stretch>
        </p:blipFill>
        <p:spPr bwMode="auto">
          <a:xfrm>
            <a:off x="1763713" y="3500438"/>
            <a:ext cx="6119812"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440</TotalTime>
  <Words>886</Words>
  <Application>Microsoft Office PowerPoint</Application>
  <PresentationFormat>On-screen Show (4:3)</PresentationFormat>
  <Paragraphs>69</Paragraphs>
  <Slides>20</Slides>
  <Notes>0</Notes>
  <HiddenSlides>0</HiddenSlides>
  <MMClips>0</MMClips>
  <ScaleCrop>false</ScaleCrop>
  <HeadingPairs>
    <vt:vector size="6" baseType="variant">
      <vt:variant>
        <vt:lpstr>Fuentes usadas</vt:lpstr>
      </vt:variant>
      <vt:variant>
        <vt:i4>5</vt:i4>
      </vt:variant>
      <vt:variant>
        <vt:lpstr>Plantilla de diseño</vt:lpstr>
      </vt:variant>
      <vt:variant>
        <vt:i4>12</vt:i4>
      </vt:variant>
      <vt:variant>
        <vt:lpstr>Títulos de diapositiva</vt:lpstr>
      </vt:variant>
      <vt:variant>
        <vt:i4>20</vt:i4>
      </vt:variant>
    </vt:vector>
  </HeadingPairs>
  <TitlesOfParts>
    <vt:vector size="37" baseType="lpstr">
      <vt:lpstr>Arial</vt:lpstr>
      <vt:lpstr>Georgia</vt:lpstr>
      <vt:lpstr>Wingdings 2</vt:lpstr>
      <vt:lpstr>Wingdings</vt:lpstr>
      <vt:lpstr>Calibri</vt:lpstr>
      <vt:lpstr>Civil</vt:lpstr>
      <vt:lpstr>Civil</vt:lpstr>
      <vt:lpstr>Civil</vt:lpstr>
      <vt:lpstr>Civil</vt:lpstr>
      <vt:lpstr>Civil</vt:lpstr>
      <vt:lpstr>Civil</vt:lpstr>
      <vt:lpstr>Civil</vt:lpstr>
      <vt:lpstr>Civil</vt:lpstr>
      <vt:lpstr>Civil</vt:lpstr>
      <vt:lpstr>Civil</vt:lpstr>
      <vt:lpstr>Civil</vt:lpstr>
      <vt:lpstr>Civil</vt:lpstr>
      <vt:lpstr>La web 2.0</vt:lpstr>
      <vt:lpstr>Diapositiva 2</vt:lpstr>
      <vt:lpstr>Diapositiva 3</vt:lpstr>
      <vt:lpstr>Diapositiva 4</vt:lpstr>
      <vt:lpstr>YouTube y ¿cómo exportar?</vt:lpstr>
      <vt:lpstr>Procedimiento…</vt:lpstr>
      <vt:lpstr>¿Por qué YouTube?</vt:lpstr>
      <vt:lpstr>Diapositiva 8</vt:lpstr>
      <vt:lpstr>Diapositiva 9</vt:lpstr>
      <vt:lpstr>Diapositiva 10</vt:lpstr>
      <vt:lpstr>Diapositiva 11</vt:lpstr>
      <vt:lpstr>Diapositiva 12</vt:lpstr>
      <vt:lpstr>E-magister: Documentos</vt:lpstr>
      <vt:lpstr>E-magister: Debates</vt:lpstr>
      <vt:lpstr>Diapositiva 15</vt:lpstr>
      <vt:lpstr>Technorati</vt:lpstr>
      <vt:lpstr>Technorati: Información Importante</vt:lpstr>
      <vt:lpstr>Technorati: Información Importante</vt:lpstr>
      <vt:lpstr>Technorati: Contactos Comerciales</vt:lpstr>
      <vt:lpstr>BIBLIOGRAFIA</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web 2.0 Youtube y sus Ventajas</dc:title>
  <dc:creator>Tania</dc:creator>
  <cp:lastModifiedBy>Nestle</cp:lastModifiedBy>
  <cp:revision>19</cp:revision>
  <dcterms:created xsi:type="dcterms:W3CDTF">2009-08-05T01:23:05Z</dcterms:created>
  <dcterms:modified xsi:type="dcterms:W3CDTF">2009-08-07T00:30:09Z</dcterms:modified>
</cp:coreProperties>
</file>