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94" r:id="rId2"/>
    <p:sldId id="295" r:id="rId3"/>
    <p:sldId id="296" r:id="rId4"/>
    <p:sldId id="310" r:id="rId5"/>
    <p:sldId id="309" r:id="rId6"/>
    <p:sldId id="322" r:id="rId7"/>
    <p:sldId id="298" r:id="rId8"/>
    <p:sldId id="297" r:id="rId9"/>
    <p:sldId id="299" r:id="rId10"/>
    <p:sldId id="301" r:id="rId11"/>
    <p:sldId id="300" r:id="rId12"/>
    <p:sldId id="302" r:id="rId13"/>
    <p:sldId id="305" r:id="rId14"/>
    <p:sldId id="321" r:id="rId15"/>
    <p:sldId id="323" r:id="rId16"/>
    <p:sldId id="303" r:id="rId17"/>
    <p:sldId id="306" r:id="rId18"/>
    <p:sldId id="30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663300"/>
    <a:srgbClr val="996600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540" autoAdjust="0"/>
  </p:normalViewPr>
  <p:slideViewPr>
    <p:cSldViewPr>
      <p:cViewPr>
        <p:scale>
          <a:sx n="66" d="100"/>
          <a:sy n="66" d="100"/>
        </p:scale>
        <p:origin x="-14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441A23-9857-482D-ADE8-6775DA4173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702A-1FC5-4731-9DDC-8D4C52FB73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823B-88D3-4BDC-B5A4-F250845F7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C00E-D414-4097-8832-3477EF50F5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8AA9-0602-43C1-8C79-716E934BB7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EF0A-F9EF-4C4B-B123-D259CAC8E8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3EAB-F5FF-477F-BA95-6DC15F49FC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DE40-B0FD-4D2C-9432-19FDCC9C99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9B8B-E244-47D6-B4BE-6E23FD9FAE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AA2E7-2C67-44ED-8C93-E66F5C0D18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DBBD-58BC-4D8D-A63F-8945516771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C4901B6-066A-498D-A171-6AE8B5B550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351837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>
                <a:solidFill>
                  <a:schemeClr val="tx1"/>
                </a:solidFill>
              </a:rPr>
              <a:t>EVOLUCION DE LA TEORIA CELULAR</a:t>
            </a:r>
            <a:endParaRPr lang="es-ES" sz="4000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5696" t="30316" r="5696" b="7683"/>
          <a:stretch>
            <a:fillRect/>
          </a:stretch>
        </p:blipFill>
        <p:spPr bwMode="auto">
          <a:xfrm>
            <a:off x="250825" y="1844675"/>
            <a:ext cx="86423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1557338"/>
            <a:ext cx="4537075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citoplasmáticos: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El </a:t>
            </a:r>
            <a:r>
              <a:rPr lang="es-ES" sz="2000" b="1"/>
              <a:t>Aparato de Golgi</a:t>
            </a:r>
            <a:r>
              <a:rPr lang="es-ES" sz="2000"/>
              <a:t> es un organelo  semejante en apariencia al RE y se parece a una estiba de sacos vacíos.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Al Aparato de Golgi llegan las proteínas y los lípidos que se sintetizan en el RE, el cual concentra las moléculas, quitando el agua.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2292" name="Picture 4" descr="aparato gol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1585913"/>
            <a:ext cx="227806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557338"/>
            <a:ext cx="48260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citoplasmáticos: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Las </a:t>
            </a:r>
            <a:r>
              <a:rPr lang="es-ES" sz="2000" b="1"/>
              <a:t>Vacuolas</a:t>
            </a:r>
            <a:r>
              <a:rPr lang="es-ES" sz="2000"/>
              <a:t> son estructuras llenas de fluido que contienen varias sustancias que se almacenan por algún tiempo.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En los organismos unicelulares estas vacuolas tienen funciones especializadas, algunas sirven para digerir alimentos y otras como bombas que retiran del interior de la célula el exceso de agua o materiales de deshecho.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3316" name="Picture 4" descr="cel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2497138"/>
            <a:ext cx="388778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1576388"/>
            <a:ext cx="446563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</a:t>
            </a:r>
          </a:p>
          <a:p>
            <a:pPr algn="just">
              <a:lnSpc>
                <a:spcPct val="150000"/>
              </a:lnSpc>
            </a:pPr>
            <a:r>
              <a:rPr lang="es-ES" sz="2000" b="1"/>
              <a:t>Lisosomas</a:t>
            </a:r>
            <a:r>
              <a:rPr lang="es-ES" sz="2000"/>
              <a:t> contienen enzimas digestivas y digieren las partículas extrañas que entran a la célula (bacterias) y destruyen partes gastadas de la célula.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4340" name="Picture 4" descr="cel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00213"/>
            <a:ext cx="4095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6725" y="1554163"/>
            <a:ext cx="433387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</a:t>
            </a:r>
            <a:r>
              <a:rPr lang="es-MX" sz="2000" b="1"/>
              <a:t>:</a:t>
            </a:r>
          </a:p>
          <a:p>
            <a:pPr algn="just">
              <a:lnSpc>
                <a:spcPct val="150000"/>
              </a:lnSpc>
            </a:pPr>
            <a:endParaRPr lang="es-ES" sz="2000" b="1"/>
          </a:p>
          <a:p>
            <a:pPr algn="just">
              <a:lnSpc>
                <a:spcPct val="150000"/>
              </a:lnSpc>
            </a:pPr>
            <a:r>
              <a:rPr lang="es-ES" sz="2000"/>
              <a:t>Los </a:t>
            </a:r>
            <a:r>
              <a:rPr lang="es-ES" sz="2000" b="1"/>
              <a:t>microfilamentos</a:t>
            </a:r>
            <a:r>
              <a:rPr lang="es-ES" sz="2000"/>
              <a:t> son unas fibras muy finas compuestas de proteínas, dispuestos a modo de rayos por todo el citoplasma.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Función es producir flujo citoplásmico y permitir el movimiento de las sustancias dentro de la célula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 l="16667" t="20000" r="14999" b="4445"/>
          <a:stretch>
            <a:fillRect/>
          </a:stretch>
        </p:blipFill>
        <p:spPr bwMode="auto">
          <a:xfrm>
            <a:off x="5181600" y="2590800"/>
            <a:ext cx="36576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2316163"/>
            <a:ext cx="44958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</a:t>
            </a:r>
            <a:r>
              <a:rPr lang="es-MX" sz="2000" b="1"/>
              <a:t>:</a:t>
            </a:r>
          </a:p>
          <a:p>
            <a:pPr algn="just">
              <a:lnSpc>
                <a:spcPct val="150000"/>
              </a:lnSpc>
            </a:pPr>
            <a:endParaRPr lang="es-ES" sz="2000" b="1"/>
          </a:p>
          <a:p>
            <a:pPr algn="just">
              <a:lnSpc>
                <a:spcPct val="150000"/>
              </a:lnSpc>
            </a:pPr>
            <a:r>
              <a:rPr lang="es-ES" sz="2000"/>
              <a:t>Los </a:t>
            </a:r>
            <a:r>
              <a:rPr lang="es-ES" sz="2000" b="1"/>
              <a:t>microtúbulos</a:t>
            </a:r>
            <a:r>
              <a:rPr lang="es-ES" sz="2000"/>
              <a:t> estructuras huecas en forma de tubo, compuestas de proteínas. Los microtubulos se asocian con la habilidad de la célula para moverse de un sitio a otro.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l="55000" t="20000" r="5833" b="8888"/>
          <a:stretch>
            <a:fillRect/>
          </a:stretch>
        </p:blipFill>
        <p:spPr bwMode="auto">
          <a:xfrm>
            <a:off x="6113463" y="1524000"/>
            <a:ext cx="17351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 l="11667" t="22221" r="11667" b="12222"/>
          <a:stretch>
            <a:fillRect/>
          </a:stretch>
        </p:blipFill>
        <p:spPr bwMode="auto">
          <a:xfrm>
            <a:off x="5105400" y="3962400"/>
            <a:ext cx="3886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2438400"/>
            <a:ext cx="44958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</a:t>
            </a:r>
            <a:r>
              <a:rPr lang="es-MX" sz="2000" b="1"/>
              <a:t>:</a:t>
            </a:r>
          </a:p>
          <a:p>
            <a:pPr algn="just">
              <a:lnSpc>
                <a:spcPct val="150000"/>
              </a:lnSpc>
            </a:pPr>
            <a:endParaRPr lang="es-ES" sz="2000" b="1"/>
          </a:p>
          <a:p>
            <a:pPr algn="just">
              <a:lnSpc>
                <a:spcPct val="150000"/>
              </a:lnSpc>
            </a:pPr>
            <a:r>
              <a:rPr lang="es-ES" sz="2000"/>
              <a:t>La estructura básica de los cilios y los flagelos de muchos organismos unicelulares son los microtúbulos.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 l="10001" t="16667" b="3334"/>
          <a:stretch>
            <a:fillRect/>
          </a:stretch>
        </p:blipFill>
        <p:spPr bwMode="auto">
          <a:xfrm>
            <a:off x="5105400" y="25146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1557338"/>
            <a:ext cx="52578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de células vegetales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Los </a:t>
            </a:r>
            <a:r>
              <a:rPr lang="es-ES" sz="2000" b="1"/>
              <a:t>plastidios</a:t>
            </a:r>
            <a:r>
              <a:rPr lang="es-ES" sz="2000"/>
              <a:t> funcionan tanto como fabricas de productos químicos o como almacenes de alimentos y pigmentos. </a:t>
            </a:r>
          </a:p>
          <a:p>
            <a:pPr algn="just">
              <a:lnSpc>
                <a:spcPct val="150000"/>
              </a:lnSpc>
            </a:pPr>
            <a:endParaRPr lang="es-ES" sz="2000"/>
          </a:p>
          <a:p>
            <a:pPr algn="just">
              <a:lnSpc>
                <a:spcPct val="150000"/>
              </a:lnSpc>
            </a:pPr>
            <a:r>
              <a:rPr lang="es-ES" sz="2000"/>
              <a:t>Los </a:t>
            </a:r>
            <a:r>
              <a:rPr lang="es-ES" sz="2000" b="1"/>
              <a:t>cloroplastos</a:t>
            </a:r>
            <a:r>
              <a:rPr lang="es-ES" sz="2000"/>
              <a:t> son los plastidios mas comunes de las plantas verdes, en él se elaboran los alimentos de las células vegetales. El pigmento verde (clorofila) atrapa la energía solar y la célula vegetal la usa para elaborar su alimento.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8436" name="Picture 4" descr="cloroplas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5663" y="1557338"/>
            <a:ext cx="22367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1557338"/>
            <a:ext cx="79216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de células vegetales</a:t>
            </a:r>
          </a:p>
          <a:p>
            <a:pPr algn="just">
              <a:lnSpc>
                <a:spcPct val="120000"/>
              </a:lnSpc>
            </a:pPr>
            <a:endParaRPr lang="es-ES" sz="2000"/>
          </a:p>
          <a:p>
            <a:pPr algn="just">
              <a:lnSpc>
                <a:spcPct val="150000"/>
              </a:lnSpc>
            </a:pPr>
            <a:r>
              <a:rPr lang="es-ES" sz="2000"/>
              <a:t>Los </a:t>
            </a:r>
            <a:r>
              <a:rPr lang="es-ES" sz="2000" b="1"/>
              <a:t>leucoplastos</a:t>
            </a:r>
            <a:r>
              <a:rPr lang="es-ES" sz="2000"/>
              <a:t> son otros plastidios de almacenamiento que pueden contener proteínas, lípidos o almidón. </a:t>
            </a:r>
          </a:p>
          <a:p>
            <a:pPr algn="just">
              <a:lnSpc>
                <a:spcPct val="120000"/>
              </a:lnSpc>
            </a:pPr>
            <a:endParaRPr lang="es-ES" sz="2000"/>
          </a:p>
          <a:p>
            <a:pPr algn="just">
              <a:lnSpc>
                <a:spcPct val="150000"/>
              </a:lnSpc>
            </a:pPr>
            <a:r>
              <a:rPr lang="es-ES" sz="2000"/>
              <a:t>Los cloroplastos y leucoplastos pueden convertirse en otro tipo de plastidio llamado </a:t>
            </a:r>
            <a:r>
              <a:rPr lang="es-ES" sz="2000" b="1"/>
              <a:t>cromoplasto</a:t>
            </a:r>
            <a:r>
              <a:rPr lang="es-ES" sz="2000"/>
              <a:t>, estos contienen pigmentos rojos, amarillos o anaranjados.</a:t>
            </a:r>
          </a:p>
          <a:p>
            <a:pPr algn="just">
              <a:lnSpc>
                <a:spcPct val="120000"/>
              </a:lnSpc>
            </a:pPr>
            <a:endParaRPr lang="es-ES" sz="2000"/>
          </a:p>
          <a:p>
            <a:pPr algn="just">
              <a:lnSpc>
                <a:spcPct val="150000"/>
              </a:lnSpc>
            </a:pPr>
            <a:r>
              <a:rPr lang="es-ES" sz="2000"/>
              <a:t>La pared celular es la estructura que le da forma y rigidez a la célula vegetal, se compone mayormente de celulosa que es un carbohidrato complejo.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PRINCIPALES ESTRUCTURAS CELULARES</a:t>
            </a:r>
            <a:endParaRPr lang="es-ES" sz="40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 l="16032" t="23415" r="13086" b="17514"/>
          <a:stretch>
            <a:fillRect/>
          </a:stretch>
        </p:blipFill>
        <p:spPr bwMode="auto">
          <a:xfrm>
            <a:off x="396875" y="1484313"/>
            <a:ext cx="84963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351837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>
                <a:solidFill>
                  <a:schemeClr val="tx1"/>
                </a:solidFill>
              </a:rPr>
              <a:t>EVOLUCION DE LA TEORIA CELULAR</a:t>
            </a:r>
            <a:endParaRPr lang="es-ES" sz="4000" smtClean="0">
              <a:solidFill>
                <a:schemeClr val="tx1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/>
          <a:srcRect l="23421" t="14561" r="21941" b="7683"/>
          <a:stretch>
            <a:fillRect/>
          </a:stretch>
        </p:blipFill>
        <p:spPr bwMode="auto">
          <a:xfrm>
            <a:off x="2051050" y="1412875"/>
            <a:ext cx="50593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351837" cy="6477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>
                <a:solidFill>
                  <a:schemeClr val="tx1"/>
                </a:solidFill>
              </a:rPr>
              <a:t>ESTRUCTURA CELULAR</a:t>
            </a:r>
            <a:endParaRPr lang="es-ES" sz="4000" smtClean="0">
              <a:solidFill>
                <a:schemeClr val="tx1"/>
              </a:solidFill>
            </a:endParaRPr>
          </a:p>
        </p:txBody>
      </p:sp>
      <p:pic>
        <p:nvPicPr>
          <p:cNvPr id="5123" name="Picture 4" descr="cel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96975"/>
            <a:ext cx="4814888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cel vege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786313"/>
            <a:ext cx="347503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8100"/>
            <a:ext cx="8351837" cy="6477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>
                <a:solidFill>
                  <a:schemeClr val="tx1"/>
                </a:solidFill>
              </a:rPr>
              <a:t>TAMAÑO CELULAR</a:t>
            </a:r>
            <a:endParaRPr lang="es-ES" sz="4000" smtClean="0">
              <a:solidFill>
                <a:schemeClr val="tx1"/>
              </a:solidFill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 l="14166" t="16667" r="10834" b="5556"/>
          <a:stretch>
            <a:fillRect/>
          </a:stretch>
        </p:blipFill>
        <p:spPr bwMode="auto">
          <a:xfrm>
            <a:off x="685800" y="685800"/>
            <a:ext cx="79248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>
                <a:solidFill>
                  <a:schemeClr val="tx1"/>
                </a:solidFill>
              </a:rPr>
              <a:t>ESTRUCTURA Y FUNCION CELULAR</a:t>
            </a:r>
            <a:endParaRPr lang="es-ES" sz="400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677988"/>
            <a:ext cx="856932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itchFamily="2" charset="2"/>
              <a:buNone/>
            </a:pPr>
            <a:r>
              <a:rPr lang="es-ES" sz="2000"/>
              <a:t>Cada organelo está especializado para llevar a cabo una actividad en particular.</a:t>
            </a:r>
          </a:p>
          <a:p>
            <a:pPr marL="261938" indent="-261938" algn="just">
              <a:lnSpc>
                <a:spcPct val="150000"/>
              </a:lnSpc>
              <a:buFont typeface="Wingdings" pitchFamily="2" charset="2"/>
              <a:buNone/>
            </a:pPr>
            <a:r>
              <a:rPr lang="es-ES" sz="2000" b="1"/>
              <a:t>El núcleo</a:t>
            </a:r>
          </a:p>
          <a:p>
            <a:pPr marL="261938" indent="-2619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/>
              <a:t>El organelo mas conspicuo es el </a:t>
            </a:r>
            <a:r>
              <a:rPr lang="es-ES" sz="2000" b="1"/>
              <a:t>núcleo</a:t>
            </a:r>
            <a:endParaRPr lang="es-ES" sz="2000"/>
          </a:p>
          <a:p>
            <a:pPr marL="261938" indent="-2619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/>
              <a:t>El núcleo esta rodeado por una doble membrana y en ella se observan poros o aberturas. A través de ellas pasan algunas moléculas desde el núcleo al citoplasma y viceversa.</a:t>
            </a:r>
          </a:p>
          <a:p>
            <a:pPr marL="261938" indent="-2619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/>
              <a:t>El nucleolo es una estructura en forma irregular y en el se forma y almacena el </a:t>
            </a:r>
            <a:r>
              <a:rPr lang="es-ES" sz="2000" b="1"/>
              <a:t>RNA</a:t>
            </a:r>
            <a:r>
              <a:rPr lang="es-ES" sz="2000"/>
              <a:t> muy importante para la síntesis de proteínas</a:t>
            </a:r>
          </a:p>
          <a:p>
            <a:pPr marL="261938" indent="-2619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/>
              <a:t>La cromatina esta formada por </a:t>
            </a:r>
            <a:r>
              <a:rPr lang="es-ES" sz="2000" b="1"/>
              <a:t>proteínas</a:t>
            </a:r>
            <a:r>
              <a:rPr lang="es-ES" sz="2000"/>
              <a:t> y </a:t>
            </a:r>
            <a:r>
              <a:rPr lang="es-ES" sz="2000" b="1"/>
              <a:t>DNA</a:t>
            </a:r>
          </a:p>
        </p:txBody>
      </p:sp>
      <p:pic>
        <p:nvPicPr>
          <p:cNvPr id="9220" name="Picture 4" descr="celula"/>
          <p:cNvPicPr>
            <a:picLocks noChangeAspect="1" noChangeArrowheads="1"/>
          </p:cNvPicPr>
          <p:nvPr/>
        </p:nvPicPr>
        <p:blipFill>
          <a:blip r:embed="rId2"/>
          <a:srcRect l="37190" t="29036" r="35905" b="41930"/>
          <a:stretch>
            <a:fillRect/>
          </a:stretch>
        </p:blipFill>
        <p:spPr bwMode="auto">
          <a:xfrm>
            <a:off x="6877050" y="2205038"/>
            <a:ext cx="18716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50825" y="1517650"/>
            <a:ext cx="5113338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citoplasmáticos: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En las </a:t>
            </a:r>
            <a:r>
              <a:rPr lang="es-ES" sz="2000" b="1"/>
              <a:t>mitocondrias</a:t>
            </a:r>
            <a:r>
              <a:rPr lang="es-ES" sz="2000"/>
              <a:t> se lleva a cabo las reacciones químicas para liberar energía que se usa en las actividades celulares.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Poseen dos membranas una externa lisa y otra interna que se pliega para formar unas proyecciones llamadas crestas.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Las mitocondrias son la central de energía de la célula. Las células del músculo cardiaco poseen muchas mitocondrias ya que trabajan continuamente.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0244" name="Picture 9" descr="mitocond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676400"/>
            <a:ext cx="36734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/>
          <a:srcRect l="38333" t="26666" r="3334" b="15556"/>
          <a:stretch>
            <a:fillRect/>
          </a:stretch>
        </p:blipFill>
        <p:spPr bwMode="auto">
          <a:xfrm>
            <a:off x="5715000" y="3908425"/>
            <a:ext cx="3048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1557338"/>
            <a:ext cx="61214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/>
              <a:t>Los organelos citoplasmáticos: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El </a:t>
            </a:r>
            <a:r>
              <a:rPr lang="es-ES" sz="2000" b="1"/>
              <a:t>Retículo Endoplásmico</a:t>
            </a:r>
            <a:r>
              <a:rPr lang="es-ES" sz="2000"/>
              <a:t> son una serie de membranas que se extienden a través del citoplasma, proveen de vías para el movimiento de materiales por la célula.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Los </a:t>
            </a:r>
            <a:r>
              <a:rPr lang="es-ES" sz="2000" b="1"/>
              <a:t>Ribosomas</a:t>
            </a:r>
            <a:r>
              <a:rPr lang="es-ES" sz="2000"/>
              <a:t> son estructuras de apariencia rugosa que se encuentran adheridos en algunas membranas del retículo endoplásmico. 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En el RE rugoso se forman las proteínas.</a:t>
            </a:r>
          </a:p>
          <a:p>
            <a:pPr algn="just">
              <a:lnSpc>
                <a:spcPct val="150000"/>
              </a:lnSpc>
            </a:pPr>
            <a:r>
              <a:rPr lang="es-ES" sz="2000"/>
              <a:t>En el RE liso se forman algunos lípidos.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333375"/>
            <a:ext cx="8496300" cy="1079500"/>
          </a:xfrm>
          <a:solidFill>
            <a:srgbClr val="FFFF00">
              <a:alpha val="50980"/>
            </a:srgbClr>
          </a:solidFill>
        </p:spPr>
        <p:txBody>
          <a:bodyPr/>
          <a:lstStyle/>
          <a:p>
            <a:pPr algn="ctr" eaLnBrk="1" hangingPunct="1"/>
            <a:r>
              <a:rPr lang="es-EC" sz="4000" smtClean="0"/>
              <a:t>ESTRUCTURA Y FUNCION CELULAR</a:t>
            </a:r>
            <a:endParaRPr lang="es-ES" sz="4000" smtClean="0"/>
          </a:p>
        </p:txBody>
      </p:sp>
      <p:pic>
        <p:nvPicPr>
          <p:cNvPr id="11268" name="Picture 4" descr="reticu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928813"/>
            <a:ext cx="24447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444</TotalTime>
  <Words>656</Words>
  <Application>Microsoft PowerPoint</Application>
  <PresentationFormat>Presentación en pantalla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Wingdings</vt:lpstr>
      <vt:lpstr>Calibri</vt:lpstr>
      <vt:lpstr>Times New Roman</vt:lpstr>
      <vt:lpstr>Eco</vt:lpstr>
      <vt:lpstr>EVOLUCION DE LA TEORIA CELULAR</vt:lpstr>
      <vt:lpstr>EVOLUCION DE LA TEORIA CELULAR</vt:lpstr>
      <vt:lpstr>ESTRUCTURA CELULAR</vt:lpstr>
      <vt:lpstr>Diapositiva 4</vt:lpstr>
      <vt:lpstr>Diapositiva 5</vt:lpstr>
      <vt:lpstr>TAMAÑO CELULAR</vt:lpstr>
      <vt:lpstr>ESTRUCTURA Y FUNCION CELULAR</vt:lpstr>
      <vt:lpstr>ESTRUCTURA Y FUNCION CELULAR</vt:lpstr>
      <vt:lpstr>ESTRUCTURA Y FUNCION CELULAR</vt:lpstr>
      <vt:lpstr>ESTRUCTURA Y FUNCION CELULAR</vt:lpstr>
      <vt:lpstr>ESTRUCTURA Y FUNCION CELULAR</vt:lpstr>
      <vt:lpstr>ESTRUCTURA Y FUNCION CELULAR</vt:lpstr>
      <vt:lpstr>ESTRUCTURA Y FUNCION CELULAR</vt:lpstr>
      <vt:lpstr>ESTRUCTURA Y FUNCION CELULAR</vt:lpstr>
      <vt:lpstr>ESTRUCTURA Y FUNCION CELULAR</vt:lpstr>
      <vt:lpstr>ESTRUCTURA Y FUNCION CELULAR</vt:lpstr>
      <vt:lpstr>ESTRUCTURA Y FUNCION CELULAR</vt:lpstr>
      <vt:lpstr>PRINCIPALES ESTRUCTURAS CELULARES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Voluntariado</cp:lastModifiedBy>
  <cp:revision>28</cp:revision>
  <dcterms:created xsi:type="dcterms:W3CDTF">1601-01-01T00:00:00Z</dcterms:created>
  <dcterms:modified xsi:type="dcterms:W3CDTF">2009-09-30T15:34:17Z</dcterms:modified>
</cp:coreProperties>
</file>