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sldIdLst>
    <p:sldId id="30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09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3E662A-8B2A-4427-BB8C-A31092415B2C}" type="datetimeFigureOut">
              <a:rPr lang="es-MX" smtClean="0"/>
              <a:t>25/09/2009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3E05E-F953-45AB-9F73-63B3BB6D7C96}" type="slidenum">
              <a:rPr lang="es-MX" smtClean="0"/>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FA43EC22-E14E-4B32-BFF8-16DCC5AE8191}" type="slidenum">
              <a:rPr lang="es-ES" smtClean="0"/>
              <a:pPr>
                <a:defRPr/>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FA43EC22-E14E-4B32-BFF8-16DCC5AE8191}" type="slidenum">
              <a:rPr lang="es-ES" smtClean="0"/>
              <a:pPr>
                <a:defRPr/>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FA43EC22-E14E-4B32-BFF8-16DCC5AE8191}" type="slidenum">
              <a:rPr lang="es-ES" smtClean="0"/>
              <a:pPr>
                <a:defRPr/>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FA43EC22-E14E-4B32-BFF8-16DCC5AE8191}" type="slidenum">
              <a:rPr lang="es-ES" smtClean="0"/>
              <a:pPr>
                <a:defRPr/>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4E3A796-99A9-49F2-876F-B21E28AB4C8C}" type="slidenum">
              <a:rPr lang="es-ES" smtClean="0"/>
              <a:pPr/>
              <a:t>13</a:t>
            </a:fld>
            <a:endParaRPr lang="es-ES" smtClean="0"/>
          </a:p>
        </p:txBody>
      </p:sp>
      <p:sp>
        <p:nvSpPr>
          <p:cNvPr id="50179" name="Rectangle 2"/>
          <p:cNvSpPr>
            <a:spLocks noRot="1" noChangeArrowheads="1" noTextEdit="1"/>
          </p:cNvSpPr>
          <p:nvPr>
            <p:ph type="sldImg"/>
          </p:nvPr>
        </p:nvSpPr>
        <p:spPr>
          <a:xfrm>
            <a:off x="1143000" y="685800"/>
            <a:ext cx="4572000" cy="3429000"/>
          </a:xfrm>
          <a:ln/>
        </p:spPr>
      </p:sp>
      <p:sp>
        <p:nvSpPr>
          <p:cNvPr id="5018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FA43EC22-E14E-4B32-BFF8-16DCC5AE8191}" type="slidenum">
              <a:rPr lang="es-ES" smtClean="0"/>
              <a:pPr>
                <a:defRPr/>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FA43EC22-E14E-4B32-BFF8-16DCC5AE8191}" type="slidenum">
              <a:rPr lang="es-ES" smtClean="0"/>
              <a:pPr>
                <a:defRPr/>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FA43EC22-E14E-4B32-BFF8-16DCC5AE8191}" type="slidenum">
              <a:rPr lang="es-ES" smtClean="0"/>
              <a:pPr>
                <a:defRPr/>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FA43EC22-E14E-4B32-BFF8-16DCC5AE8191}" type="slidenum">
              <a:rPr lang="es-ES" smtClean="0"/>
              <a:pPr>
                <a:defRPr/>
              </a:pPr>
              <a:t>19</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FA43EC22-E14E-4B32-BFF8-16DCC5AE8191}" type="slidenum">
              <a:rPr lang="es-ES" smtClean="0"/>
              <a:pPr>
                <a:defRPr/>
              </a:pPr>
              <a:t>25</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053E05E-F953-45AB-9F73-63B3BB6D7C96}" type="slidenum">
              <a:rPr lang="es-MX" smtClean="0"/>
              <a:t>26</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FA43EC22-E14E-4B32-BFF8-16DCC5AE8191}" type="slidenum">
              <a:rPr lang="es-ES" smtClean="0"/>
              <a:pPr>
                <a:defRPr/>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053E05E-F953-45AB-9F73-63B3BB6D7C96}" type="slidenum">
              <a:rPr lang="es-MX" smtClean="0"/>
              <a:t>32</a:t>
            </a:fld>
            <a:endParaRPr 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053E05E-F953-45AB-9F73-63B3BB6D7C96}" type="slidenum">
              <a:rPr lang="es-MX" smtClean="0"/>
              <a:t>33</a:t>
            </a:fld>
            <a:endParaRPr lang="es-MX"/>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FA43EC22-E14E-4B32-BFF8-16DCC5AE8191}" type="slidenum">
              <a:rPr lang="es-ES" smtClean="0"/>
              <a:pPr>
                <a:defRPr/>
              </a:pPr>
              <a:t>45</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FA43EC22-E14E-4B32-BFF8-16DCC5AE8191}" type="slidenum">
              <a:rPr lang="es-ES" smtClean="0"/>
              <a:pPr>
                <a:defRPr/>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FA43EC22-E14E-4B32-BFF8-16DCC5AE8191}" type="slidenum">
              <a:rPr lang="es-ES" smtClean="0"/>
              <a:pPr>
                <a:defRPr/>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FA43EC22-E14E-4B32-BFF8-16DCC5AE8191}" type="slidenum">
              <a:rPr lang="es-ES" smtClean="0"/>
              <a:pPr>
                <a:defRPr/>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FA43EC22-E14E-4B32-BFF8-16DCC5AE8191}" type="slidenum">
              <a:rPr lang="es-ES" smtClean="0"/>
              <a:pPr>
                <a:defRPr/>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FA43EC22-E14E-4B32-BFF8-16DCC5AE8191}" type="slidenum">
              <a:rPr lang="es-ES" smtClean="0"/>
              <a:pPr>
                <a:defRPr/>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FA43EC22-E14E-4B32-BFF8-16DCC5AE8191}" type="slidenum">
              <a:rPr lang="es-ES" smtClean="0"/>
              <a:pPr>
                <a:defRPr/>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FA43EC22-E14E-4B32-BFF8-16DCC5AE8191}" type="slidenum">
              <a:rPr lang="es-ES" smtClean="0"/>
              <a:pPr>
                <a:defRPr/>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441BB5E4-F27A-463B-9537-BAB0499DD8A3}" type="datetimeFigureOut">
              <a:rPr lang="es-MX" smtClean="0"/>
              <a:t>25/09/2009</a:t>
            </a:fld>
            <a:endParaRPr lang="es-MX"/>
          </a:p>
        </p:txBody>
      </p:sp>
      <p:sp>
        <p:nvSpPr>
          <p:cNvPr id="17" name="16 Marcador de pie de página"/>
          <p:cNvSpPr>
            <a:spLocks noGrp="1"/>
          </p:cNvSpPr>
          <p:nvPr>
            <p:ph type="ftr" sz="quarter" idx="11"/>
          </p:nvPr>
        </p:nvSpPr>
        <p:spPr/>
        <p:txBody>
          <a:bodyPr/>
          <a:lstStyle/>
          <a:p>
            <a:endParaRPr lang="es-MX"/>
          </a:p>
        </p:txBody>
      </p:sp>
      <p:sp>
        <p:nvSpPr>
          <p:cNvPr id="29" name="28 Marcador de número de diapositiva"/>
          <p:cNvSpPr>
            <a:spLocks noGrp="1"/>
          </p:cNvSpPr>
          <p:nvPr>
            <p:ph type="sldNum" sz="quarter" idx="12"/>
          </p:nvPr>
        </p:nvSpPr>
        <p:spPr/>
        <p:txBody>
          <a:bodyPr/>
          <a:lstStyle/>
          <a:p>
            <a:fld id="{6BB3FE6D-1508-4DA8-AD52-F7DA70177A52}" type="slidenum">
              <a:rPr lang="es-MX" smtClean="0"/>
              <a:t>‹Nº›</a:t>
            </a:fld>
            <a:endParaRPr lang="es-MX"/>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41BB5E4-F27A-463B-9537-BAB0499DD8A3}" type="datetimeFigureOut">
              <a:rPr lang="es-MX" smtClean="0"/>
              <a:t>25/09/2009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BB3FE6D-1508-4DA8-AD52-F7DA70177A52}"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41BB5E4-F27A-463B-9537-BAB0499DD8A3}" type="datetimeFigureOut">
              <a:rPr lang="es-MX" smtClean="0"/>
              <a:t>25/09/2009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BB3FE6D-1508-4DA8-AD52-F7DA70177A52}"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41BB5E4-F27A-463B-9537-BAB0499DD8A3}" type="datetimeFigureOut">
              <a:rPr lang="es-MX" smtClean="0"/>
              <a:t>25/09/2009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BB3FE6D-1508-4DA8-AD52-F7DA70177A52}"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441BB5E4-F27A-463B-9537-BAB0499DD8A3}" type="datetimeFigureOut">
              <a:rPr lang="es-MX" smtClean="0"/>
              <a:t>25/09/2009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a:xfrm>
            <a:off x="7924800" y="6416675"/>
            <a:ext cx="762000" cy="365125"/>
          </a:xfrm>
        </p:spPr>
        <p:txBody>
          <a:bodyPr/>
          <a:lstStyle/>
          <a:p>
            <a:fld id="{6BB3FE6D-1508-4DA8-AD52-F7DA70177A52}"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41BB5E4-F27A-463B-9537-BAB0499DD8A3}" type="datetimeFigureOut">
              <a:rPr lang="es-MX" smtClean="0"/>
              <a:t>25/09/2009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BB3FE6D-1508-4DA8-AD52-F7DA70177A52}"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441BB5E4-F27A-463B-9537-BAB0499DD8A3}" type="datetimeFigureOut">
              <a:rPr lang="es-MX" smtClean="0"/>
              <a:t>25/09/2009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6BB3FE6D-1508-4DA8-AD52-F7DA70177A52}"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41BB5E4-F27A-463B-9537-BAB0499DD8A3}" type="datetimeFigureOut">
              <a:rPr lang="es-MX" smtClean="0"/>
              <a:t>25/09/2009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6BB3FE6D-1508-4DA8-AD52-F7DA70177A52}"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1BB5E4-F27A-463B-9537-BAB0499DD8A3}" type="datetimeFigureOut">
              <a:rPr lang="es-MX" smtClean="0"/>
              <a:t>25/09/2009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6BB3FE6D-1508-4DA8-AD52-F7DA70177A52}"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41BB5E4-F27A-463B-9537-BAB0499DD8A3}" type="datetimeFigureOut">
              <a:rPr lang="es-MX" smtClean="0"/>
              <a:t>25/09/2009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BB3FE6D-1508-4DA8-AD52-F7DA70177A52}"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441BB5E4-F27A-463B-9537-BAB0499DD8A3}" type="datetimeFigureOut">
              <a:rPr lang="es-MX" smtClean="0"/>
              <a:t>25/09/2009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BB3FE6D-1508-4DA8-AD52-F7DA70177A52}"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41BB5E4-F27A-463B-9537-BAB0499DD8A3}" type="datetimeFigureOut">
              <a:rPr lang="es-MX" smtClean="0"/>
              <a:t>25/09/2009</a:t>
            </a:fld>
            <a:endParaRPr lang="es-MX"/>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MX"/>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BB3FE6D-1508-4DA8-AD52-F7DA70177A52}" type="slidenum">
              <a:rPr lang="es-MX" smtClean="0"/>
              <a:t>‹Nº›</a:t>
            </a:fld>
            <a:endParaRPr lang="es-MX"/>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http://tbn2.google.com/images?q=tbn:3Nr6iBPRpOqQaM:http://www.ortosoluciones.com/components/com_virtuemart/shop_image/product/125c562b74edb40d7ca8241bca75d77c.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esdinamico.com/img/e-goverment/correo_seguro/logo_cae.gi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8" Type="http://schemas.openxmlformats.org/officeDocument/2006/relationships/hyperlink" Target="http://images.google.com.ec/imgres?imgurl=http://www.onmenjar.com/receptes/72g.jpg&amp;imgrefurl=http://www.taringa.net/posts/recetas-y-cocina/2498747/Megapostre-de-Postres_-Entra-YA!.html&amp;usg=__rv_9YHhAs7eHPvwRD-F_v0xvH4o=&amp;h=300&amp;w=300&amp;sz=50&amp;hl=es&amp;start=225&amp;um=1&amp;tbnid=xwhIOYzUKAQq4M:&amp;tbnh=116&amp;tbnw=116&amp;prev=/images%3Fq%3Dpostre%26ndsp%3D21%26hl%3Des%26sa%3DN%26start%3D210%26um%3D1" TargetMode="External"/><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hyperlink" Target="http://images.google.com.ec/imgres?imgurl=http://www.geocities.com/sainzfx/postre.jpg&amp;imgrefurl=http://www.geocities.com/sainzfx/&amp;usg=__D_QqLYqH4yZKFGLbKqkOnqr4_No=&amp;h=306&amp;w=330&amp;sz=16&amp;hl=es&amp;start=17&amp;um=1&amp;tbnid=ljg9XNjNYvgQUM:&amp;tbnh=110&amp;tbnw=119&amp;prev=/images%3Fq%3Dpostre%26hl%3Des%26um%3D1" TargetMode="External"/><Relationship Id="rId1" Type="http://schemas.openxmlformats.org/officeDocument/2006/relationships/slideLayout" Target="../slideLayouts/slideLayout2.xml"/><Relationship Id="rId6" Type="http://schemas.openxmlformats.org/officeDocument/2006/relationships/hyperlink" Target="http://images.google.com.ec/imgres?imgurl=http://i.esmas.com/image/0/000/004/229/postre-frio-fresas-receta-3.jpg&amp;imgrefurl=http://www.esmas.com/mujer/cocina/postres/443037.html&amp;usg=__6uBzkCGOPi4GiJQJxs0Sq7AFHQk=&amp;h=270&amp;w=370&amp;sz=20&amp;hl=es&amp;start=120&amp;um=1&amp;tbnid=c9TGhAmjQO39HM:&amp;tbnh=89&amp;tbnw=122&amp;prev=/images%3Fq%3Dpostre%26ndsp%3D21%26hl%3Des%26sa%3DN%26start%3D105%26um%3D1" TargetMode="External"/><Relationship Id="rId11" Type="http://schemas.openxmlformats.org/officeDocument/2006/relationships/image" Target="../media/image36.jpeg"/><Relationship Id="rId5" Type="http://schemas.openxmlformats.org/officeDocument/2006/relationships/image" Target="../media/image33.jpeg"/><Relationship Id="rId10" Type="http://schemas.openxmlformats.org/officeDocument/2006/relationships/hyperlink" Target="http://www.frascos.cl/catalogo/envase-aluminio-postre-p-489.html?osCsid=20d0b202e4cb482e3bdc9e397dcbfc39" TargetMode="External"/><Relationship Id="rId4" Type="http://schemas.openxmlformats.org/officeDocument/2006/relationships/hyperlink" Target="http://images.google.com.ec/imgres?imgurl=http://cocinarapida.net/_fotos/Plum-Upside-Down-Cake_46871_1.jpg&amp;imgrefurl=http://cocinarapida.net/cocinara/postre&amp;usg=__AwampI_nlDeg1oZp7tjdHDb3sf4=&amp;h=306&amp;w=460&amp;sz=27&amp;hl=es&amp;start=123&amp;um=1&amp;tbnid=lvflRVZZlAaw7M:&amp;tbnh=85&amp;tbnw=128&amp;prev=/images%3Fq%3Dpostre%26ndsp%3D21%26hl%3Des%26sa%3DN%26start%3D105%26um%3D1" TargetMode="External"/><Relationship Id="rId9"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635375" y="476250"/>
            <a:ext cx="5181600" cy="3411538"/>
          </a:xfrm>
        </p:spPr>
        <p:txBody>
          <a:bodyPr/>
          <a:lstStyle/>
          <a:p>
            <a:pPr algn="r" eaLnBrk="1" hangingPunct="1"/>
            <a:r>
              <a:rPr lang="es-EC" sz="2200" b="1" dirty="0" smtClean="0">
                <a:solidFill>
                  <a:srgbClr val="000000"/>
                </a:solidFill>
                <a:latin typeface="Arial Unicode MS" pitchFamily="34" charset="-128"/>
              </a:rPr>
              <a:t>PROYECTO DE FACTIBILIDAD DE LA CREACION DEL SERVICIO DE ALMUERZOS EJECUTIVOS  Y DE BUFFET  DIRIGIDO A LA CORPORACIÓN ADUANERA ECUATORIANA EN EL DISTRITO GUAYAQUIL SECTOR  COORDINACIÓN GENERAL DE ZONA DE CARGA AÉREA</a:t>
            </a:r>
            <a:r>
              <a:rPr lang="es-EC" sz="3400" b="1" dirty="0" smtClean="0"/>
              <a:t> </a:t>
            </a:r>
            <a:endParaRPr lang="es-ES" sz="3400" b="1" dirty="0" smtClean="0"/>
          </a:p>
        </p:txBody>
      </p:sp>
      <p:sp>
        <p:nvSpPr>
          <p:cNvPr id="3075" name="Rectangle 3"/>
          <p:cNvSpPr>
            <a:spLocks noGrp="1" noChangeArrowheads="1"/>
          </p:cNvSpPr>
          <p:nvPr>
            <p:ph type="subTitle" idx="1"/>
          </p:nvPr>
        </p:nvSpPr>
        <p:spPr>
          <a:xfrm>
            <a:off x="2051050" y="4365625"/>
            <a:ext cx="5176838" cy="503238"/>
          </a:xfrm>
        </p:spPr>
        <p:txBody>
          <a:bodyPr>
            <a:normAutofit lnSpcReduction="10000"/>
          </a:bodyPr>
          <a:lstStyle/>
          <a:p>
            <a:pPr eaLnBrk="1" hangingPunct="1"/>
            <a:r>
              <a:rPr lang="es-ES" b="1" smtClean="0"/>
              <a:t>PROYECTO APLICADO</a:t>
            </a:r>
          </a:p>
        </p:txBody>
      </p:sp>
      <p:pic>
        <p:nvPicPr>
          <p:cNvPr id="16394" name="Picture 10" descr="Dibujo3"/>
          <p:cNvPicPr>
            <a:picLocks noChangeAspect="1" noChangeArrowheads="1"/>
          </p:cNvPicPr>
          <p:nvPr/>
        </p:nvPicPr>
        <p:blipFill>
          <a:blip r:embed="rId3"/>
          <a:srcRect/>
          <a:stretch>
            <a:fillRect/>
          </a:stretch>
        </p:blipFill>
        <p:spPr bwMode="auto">
          <a:xfrm>
            <a:off x="6804025" y="4797425"/>
            <a:ext cx="2016125" cy="1709738"/>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s-ES" b="1" smtClean="0">
                <a:solidFill>
                  <a:srgbClr val="FFCCFF"/>
                </a:solidFill>
                <a:latin typeface="Arial Unicode MS" pitchFamily="34" charset="-128"/>
              </a:rPr>
              <a:t>METODOLOGIA</a:t>
            </a:r>
          </a:p>
        </p:txBody>
      </p:sp>
      <p:sp>
        <p:nvSpPr>
          <p:cNvPr id="12291" name="Rectangle 3"/>
          <p:cNvSpPr>
            <a:spLocks noGrp="1" noChangeArrowheads="1"/>
          </p:cNvSpPr>
          <p:nvPr>
            <p:ph idx="1"/>
          </p:nvPr>
        </p:nvSpPr>
        <p:spPr/>
        <p:txBody>
          <a:bodyPr/>
          <a:lstStyle/>
          <a:p>
            <a:pPr eaLnBrk="1" hangingPunct="1"/>
            <a:r>
              <a:rPr lang="es-EC" sz="2200" b="1" u="sng" smtClean="0">
                <a:latin typeface="Arial Unicode MS" pitchFamily="34" charset="-128"/>
              </a:rPr>
              <a:t>Investigación Concluyente:</a:t>
            </a:r>
            <a:endParaRPr lang="es-EC" sz="2200" u="sng" smtClean="0">
              <a:latin typeface="Arial Unicode MS" pitchFamily="34" charset="-128"/>
            </a:endParaRPr>
          </a:p>
          <a:p>
            <a:pPr eaLnBrk="1" hangingPunct="1"/>
            <a:r>
              <a:rPr lang="es-EC" sz="2200" smtClean="0">
                <a:latin typeface="Arial Unicode MS" pitchFamily="34" charset="-128"/>
              </a:rPr>
              <a:t>Realizar un estudio de mercado por medio de encuestas con el fin de formarse una idea clara de las preferencias del consumidor objetivo.</a:t>
            </a:r>
          </a:p>
          <a:p>
            <a:pPr eaLnBrk="1" hangingPunct="1"/>
            <a:r>
              <a:rPr lang="es-EC" sz="2200" smtClean="0">
                <a:latin typeface="Arial Unicode MS" pitchFamily="34" charset="-128"/>
              </a:rPr>
              <a:t>Deducir en base a los resultados del estudio, generalizaciones que se amplíen a la población total, con un grado mínimo de error.</a:t>
            </a:r>
          </a:p>
          <a:p>
            <a:pPr eaLnBrk="1" hangingPunct="1"/>
            <a:r>
              <a:rPr lang="es-EC" sz="2200" smtClean="0">
                <a:latin typeface="Arial Unicode MS" pitchFamily="34" charset="-128"/>
              </a:rPr>
              <a:t>Realizar un Plan de Comercialización y Marketing adecuado para el ofrecimiento del nuevo servicio, tomando en cuenta las condiciones de mercado para la introducción.</a:t>
            </a:r>
            <a:endParaRPr lang="es-ES" sz="2200" smtClean="0">
              <a:latin typeface="Arial Unicode MS" pitchFamily="34" charset="-128"/>
            </a:endParaRPr>
          </a:p>
        </p:txBody>
      </p:sp>
      <p:pic>
        <p:nvPicPr>
          <p:cNvPr id="12292" name="Picture 4" descr="MCPE02671_0000[1]"/>
          <p:cNvPicPr>
            <a:picLocks noChangeAspect="1" noChangeArrowheads="1"/>
          </p:cNvPicPr>
          <p:nvPr/>
        </p:nvPicPr>
        <p:blipFill>
          <a:blip r:embed="rId3"/>
          <a:srcRect/>
          <a:stretch>
            <a:fillRect/>
          </a:stretch>
        </p:blipFill>
        <p:spPr bwMode="auto">
          <a:xfrm>
            <a:off x="7740650" y="260350"/>
            <a:ext cx="1008063" cy="992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s-ES" b="1" smtClean="0">
                <a:solidFill>
                  <a:srgbClr val="FFCCFF"/>
                </a:solidFill>
                <a:latin typeface="Arial Unicode MS" pitchFamily="34" charset="-128"/>
              </a:rPr>
              <a:t>METODOLOGIA</a:t>
            </a:r>
          </a:p>
        </p:txBody>
      </p:sp>
      <p:sp>
        <p:nvSpPr>
          <p:cNvPr id="13315" name="Rectangle 3"/>
          <p:cNvSpPr>
            <a:spLocks noGrp="1" noChangeArrowheads="1"/>
          </p:cNvSpPr>
          <p:nvPr>
            <p:ph idx="1"/>
          </p:nvPr>
        </p:nvSpPr>
        <p:spPr>
          <a:xfrm>
            <a:off x="1908175" y="1268413"/>
            <a:ext cx="6934200" cy="5256212"/>
          </a:xfrm>
        </p:spPr>
        <p:txBody>
          <a:bodyPr/>
          <a:lstStyle/>
          <a:p>
            <a:pPr eaLnBrk="1" hangingPunct="1"/>
            <a:r>
              <a:rPr lang="es-EC" sz="1900" b="1" u="sng" smtClean="0">
                <a:latin typeface="Arial Unicode MS" pitchFamily="34" charset="-128"/>
              </a:rPr>
              <a:t>2. Aspectos Metodológicos:</a:t>
            </a:r>
            <a:endParaRPr lang="es-EC" sz="1900" smtClean="0">
              <a:latin typeface="Arial Unicode MS" pitchFamily="34" charset="-128"/>
            </a:endParaRPr>
          </a:p>
          <a:p>
            <a:pPr eaLnBrk="1" hangingPunct="1"/>
            <a:r>
              <a:rPr lang="es-EC" sz="1900" smtClean="0">
                <a:latin typeface="Arial Unicode MS" pitchFamily="34" charset="-128"/>
              </a:rPr>
              <a:t>Establecer los costos estimados del servicio prestado.</a:t>
            </a:r>
          </a:p>
          <a:p>
            <a:pPr eaLnBrk="1" hangingPunct="1"/>
            <a:r>
              <a:rPr lang="es-EC" sz="1900" smtClean="0">
                <a:latin typeface="Arial Unicode MS" pitchFamily="34" charset="-128"/>
              </a:rPr>
              <a:t>Elaborar el análisis de la factibilidad económica y financiera del proyecto, a través de la elaboración de flujos de cajas proyectados  y el análisis de los principales resultados financieros; analizando también la sensibilidad mediante el uso del Crystal Ball.</a:t>
            </a:r>
          </a:p>
          <a:p>
            <a:pPr eaLnBrk="1" hangingPunct="1"/>
            <a:r>
              <a:rPr lang="es-EC" sz="1900" b="1" u="sng" smtClean="0">
                <a:latin typeface="Arial Unicode MS" pitchFamily="34" charset="-128"/>
              </a:rPr>
              <a:t>3. Evaluación Final:</a:t>
            </a:r>
          </a:p>
          <a:p>
            <a:pPr eaLnBrk="1" hangingPunct="1"/>
            <a:r>
              <a:rPr lang="es-EC" sz="1900" smtClean="0">
                <a:latin typeface="Arial Unicode MS" pitchFamily="34" charset="-128"/>
              </a:rPr>
              <a:t>Luego de realizar los estudios de mercado, técnico y financiero del proyecto, determinar la factibilidad de invertir en el proyecto propuesto, mediante los medios expuestos en los incisos anteriores.</a:t>
            </a:r>
          </a:p>
          <a:p>
            <a:pPr eaLnBrk="1" hangingPunct="1"/>
            <a:r>
              <a:rPr lang="es-EC" sz="1900" smtClean="0">
                <a:latin typeface="Arial Unicode MS" pitchFamily="34" charset="-128"/>
              </a:rPr>
              <a:t>Presentar las conclusiones y recomendaciones basadas en los resultados de las fases desarrolladas en el proyecto</a:t>
            </a:r>
            <a:endParaRPr lang="es-ES" sz="1900" smtClean="0">
              <a:latin typeface="Arial Unicode MS" pitchFamily="34" charset="-128"/>
            </a:endParaRPr>
          </a:p>
        </p:txBody>
      </p:sp>
      <p:pic>
        <p:nvPicPr>
          <p:cNvPr id="13316" name="Picture 4" descr="MCPE02671_0000[1]"/>
          <p:cNvPicPr>
            <a:picLocks noChangeAspect="1" noChangeArrowheads="1"/>
          </p:cNvPicPr>
          <p:nvPr/>
        </p:nvPicPr>
        <p:blipFill>
          <a:blip r:embed="rId3"/>
          <a:srcRect/>
          <a:stretch>
            <a:fillRect/>
          </a:stretch>
        </p:blipFill>
        <p:spPr bwMode="auto">
          <a:xfrm>
            <a:off x="7740650" y="260350"/>
            <a:ext cx="1008063" cy="992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28813" y="0"/>
            <a:ext cx="6934200" cy="1066800"/>
          </a:xfrm>
        </p:spPr>
        <p:txBody>
          <a:bodyPr/>
          <a:lstStyle/>
          <a:p>
            <a:pPr eaLnBrk="1" hangingPunct="1"/>
            <a:r>
              <a:rPr lang="es-ES" b="1" smtClean="0">
                <a:solidFill>
                  <a:srgbClr val="FFCCFF"/>
                </a:solidFill>
                <a:latin typeface="Arial Unicode MS" pitchFamily="34" charset="-128"/>
              </a:rPr>
              <a:t>ANALISIS F.O.D.A.</a:t>
            </a:r>
          </a:p>
        </p:txBody>
      </p:sp>
      <p:sp>
        <p:nvSpPr>
          <p:cNvPr id="14339" name="Rectangle 3"/>
          <p:cNvSpPr>
            <a:spLocks noGrp="1" noChangeArrowheads="1"/>
          </p:cNvSpPr>
          <p:nvPr>
            <p:ph idx="1"/>
          </p:nvPr>
        </p:nvSpPr>
        <p:spPr>
          <a:xfrm>
            <a:off x="1857375" y="928688"/>
            <a:ext cx="3675063" cy="5715000"/>
          </a:xfrm>
        </p:spPr>
        <p:txBody>
          <a:bodyPr/>
          <a:lstStyle/>
          <a:p>
            <a:pPr eaLnBrk="1" hangingPunct="1"/>
            <a:r>
              <a:rPr lang="es-AR" sz="1300" b="1" u="sng" smtClean="0">
                <a:latin typeface="Arial Unicode MS" pitchFamily="34" charset="-128"/>
              </a:rPr>
              <a:t>FORTALEZAS:</a:t>
            </a:r>
          </a:p>
          <a:p>
            <a:pPr eaLnBrk="1" hangingPunct="1"/>
            <a:r>
              <a:rPr lang="es-ES" sz="1300" smtClean="0">
                <a:latin typeface="Arial Unicode MS" pitchFamily="34" charset="-128"/>
              </a:rPr>
              <a:t>Contar con un menú variado que pueda satisfacer a gustos y necesidades diferentes.</a:t>
            </a:r>
          </a:p>
          <a:p>
            <a:pPr eaLnBrk="1" hangingPunct="1"/>
            <a:r>
              <a:rPr lang="es-ES" sz="1300" smtClean="0">
                <a:latin typeface="Arial Unicode MS" pitchFamily="34" charset="-128"/>
              </a:rPr>
              <a:t>Higiene alimenticia, que hace mucha falta en los establecimientos de comida.</a:t>
            </a:r>
          </a:p>
          <a:p>
            <a:pPr eaLnBrk="1" hangingPunct="1"/>
            <a:r>
              <a:rPr lang="es-AR" sz="1300" b="1" u="sng" smtClean="0">
                <a:latin typeface="Arial Unicode MS" pitchFamily="34" charset="-128"/>
              </a:rPr>
              <a:t>OPORTUNIDADES:</a:t>
            </a:r>
          </a:p>
          <a:p>
            <a:pPr eaLnBrk="1" hangingPunct="1"/>
            <a:r>
              <a:rPr lang="es-ES" sz="1300" smtClean="0">
                <a:latin typeface="Arial Unicode MS" pitchFamily="34" charset="-128"/>
              </a:rPr>
              <a:t>El mercado de servicios en el que se posicionaría la empresa no está saturado por lo que se podría tener una buena participación en el mercado Guayaquileño.</a:t>
            </a:r>
          </a:p>
          <a:p>
            <a:pPr eaLnBrk="1" hangingPunct="1"/>
            <a:r>
              <a:rPr lang="es-ES" sz="1300" smtClean="0">
                <a:latin typeface="Arial Unicode MS" pitchFamily="34" charset="-128"/>
              </a:rPr>
              <a:t>Nuestros servicios están dirigidos principalmente a empresas lo cual tendremos varios clientes indirectos que son los empleados de la misma.</a:t>
            </a:r>
          </a:p>
        </p:txBody>
      </p:sp>
      <p:pic>
        <p:nvPicPr>
          <p:cNvPr id="14340" name="Picture 4" descr="MCj03045330000[1]"/>
          <p:cNvPicPr>
            <a:picLocks noChangeAspect="1" noChangeArrowheads="1"/>
          </p:cNvPicPr>
          <p:nvPr/>
        </p:nvPicPr>
        <p:blipFill>
          <a:blip r:embed="rId3"/>
          <a:srcRect/>
          <a:stretch>
            <a:fillRect/>
          </a:stretch>
        </p:blipFill>
        <p:spPr bwMode="auto">
          <a:xfrm>
            <a:off x="6227763" y="1700213"/>
            <a:ext cx="1858962" cy="1754187"/>
          </a:xfrm>
          <a:prstGeom prst="rect">
            <a:avLst/>
          </a:prstGeom>
          <a:noFill/>
          <a:ln w="9525">
            <a:noFill/>
            <a:miter lim="800000"/>
            <a:headEnd/>
            <a:tailEnd/>
          </a:ln>
        </p:spPr>
      </p:pic>
      <p:pic>
        <p:nvPicPr>
          <p:cNvPr id="14341" name="Picture 13" descr="MCPE01516_0000[1]"/>
          <p:cNvPicPr>
            <a:picLocks noChangeAspect="1" noChangeArrowheads="1"/>
          </p:cNvPicPr>
          <p:nvPr/>
        </p:nvPicPr>
        <p:blipFill>
          <a:blip r:embed="rId4"/>
          <a:srcRect/>
          <a:stretch>
            <a:fillRect/>
          </a:stretch>
        </p:blipFill>
        <p:spPr bwMode="auto">
          <a:xfrm>
            <a:off x="6227763" y="3860800"/>
            <a:ext cx="2044700" cy="259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28813" y="0"/>
            <a:ext cx="6934200" cy="1066800"/>
          </a:xfrm>
        </p:spPr>
        <p:txBody>
          <a:bodyPr/>
          <a:lstStyle/>
          <a:p>
            <a:pPr eaLnBrk="1" hangingPunct="1"/>
            <a:r>
              <a:rPr lang="es-ES" b="1" smtClean="0">
                <a:solidFill>
                  <a:srgbClr val="FFCCFF"/>
                </a:solidFill>
                <a:latin typeface="Arial Unicode MS" pitchFamily="34" charset="-128"/>
              </a:rPr>
              <a:t>ANALISIS F.O.D.A.</a:t>
            </a:r>
          </a:p>
        </p:txBody>
      </p:sp>
      <p:sp>
        <p:nvSpPr>
          <p:cNvPr id="15363" name="Rectangle 3"/>
          <p:cNvSpPr>
            <a:spLocks noGrp="1" noChangeArrowheads="1"/>
          </p:cNvSpPr>
          <p:nvPr>
            <p:ph idx="1"/>
          </p:nvPr>
        </p:nvSpPr>
        <p:spPr>
          <a:xfrm>
            <a:off x="1928813" y="928688"/>
            <a:ext cx="3459162" cy="5715000"/>
          </a:xfrm>
        </p:spPr>
        <p:txBody>
          <a:bodyPr/>
          <a:lstStyle/>
          <a:p>
            <a:pPr eaLnBrk="1" hangingPunct="1"/>
            <a:r>
              <a:rPr lang="es-AR" sz="1300" b="1" u="sng" smtClean="0">
                <a:latin typeface="Arial Unicode MS" pitchFamily="34" charset="-128"/>
              </a:rPr>
              <a:t>DEBILIDADES:</a:t>
            </a:r>
          </a:p>
          <a:p>
            <a:pPr eaLnBrk="1" hangingPunct="1"/>
            <a:r>
              <a:rPr lang="es-ES" sz="1300" smtClean="0">
                <a:latin typeface="Arial Unicode MS" pitchFamily="34" charset="-128"/>
              </a:rPr>
              <a:t>Una de nuestras debilidades es que esta dirigido solo a empresas, con lo cual disminuye nuestro mercado potencial.</a:t>
            </a:r>
          </a:p>
          <a:p>
            <a:pPr eaLnBrk="1" hangingPunct="1"/>
            <a:r>
              <a:rPr lang="es-ES" sz="1300" smtClean="0">
                <a:latin typeface="Arial Unicode MS" pitchFamily="34" charset="-128"/>
              </a:rPr>
              <a:t>La empresa solo depende de la rentabilidad que se obtenga de la venta del servicio. </a:t>
            </a:r>
          </a:p>
          <a:p>
            <a:pPr eaLnBrk="1" hangingPunct="1"/>
            <a:r>
              <a:rPr lang="es-AR" sz="1300" b="1" u="sng" smtClean="0">
                <a:latin typeface="Arial Unicode MS" pitchFamily="34" charset="-128"/>
              </a:rPr>
              <a:t>AMENAZAS:</a:t>
            </a:r>
          </a:p>
          <a:p>
            <a:pPr eaLnBrk="1" hangingPunct="1"/>
            <a:r>
              <a:rPr lang="es-ES" sz="1300" smtClean="0">
                <a:latin typeface="Arial Unicode MS" pitchFamily="34" charset="-128"/>
              </a:rPr>
              <a:t>Una de las principales es la competencia, pese a que ya existen otras empresas realizando este tipo de servicios y pondrán barreras de entrada, trataremos de marcar una diferenciación y darle un valor agregado.</a:t>
            </a:r>
          </a:p>
          <a:p>
            <a:pPr eaLnBrk="1" hangingPunct="1"/>
            <a:r>
              <a:rPr lang="es-ES" sz="1200" smtClean="0">
                <a:latin typeface="Arial Unicode MS" pitchFamily="34" charset="-128"/>
              </a:rPr>
              <a:t>Incertidumbre política.</a:t>
            </a:r>
          </a:p>
        </p:txBody>
      </p:sp>
      <p:pic>
        <p:nvPicPr>
          <p:cNvPr id="15364" name="Picture 4" descr="MCj00787520000[1]"/>
          <p:cNvPicPr>
            <a:picLocks noChangeAspect="1" noChangeArrowheads="1"/>
          </p:cNvPicPr>
          <p:nvPr/>
        </p:nvPicPr>
        <p:blipFill>
          <a:blip r:embed="rId3"/>
          <a:srcRect/>
          <a:stretch>
            <a:fillRect/>
          </a:stretch>
        </p:blipFill>
        <p:spPr bwMode="auto">
          <a:xfrm>
            <a:off x="6588125" y="1484313"/>
            <a:ext cx="2016125" cy="1928812"/>
          </a:xfrm>
          <a:prstGeom prst="rect">
            <a:avLst/>
          </a:prstGeom>
          <a:noFill/>
          <a:ln w="9525">
            <a:noFill/>
            <a:miter lim="800000"/>
            <a:headEnd/>
            <a:tailEnd/>
          </a:ln>
        </p:spPr>
      </p:pic>
      <p:pic>
        <p:nvPicPr>
          <p:cNvPr id="15365" name="Picture 5" descr="MCj03594870000[1]"/>
          <p:cNvPicPr>
            <a:picLocks noChangeAspect="1" noChangeArrowheads="1"/>
          </p:cNvPicPr>
          <p:nvPr/>
        </p:nvPicPr>
        <p:blipFill>
          <a:blip r:embed="rId4"/>
          <a:srcRect/>
          <a:stretch>
            <a:fillRect/>
          </a:stretch>
        </p:blipFill>
        <p:spPr bwMode="auto">
          <a:xfrm>
            <a:off x="6300788" y="4292600"/>
            <a:ext cx="2447925" cy="1812925"/>
          </a:xfrm>
          <a:prstGeom prst="rect">
            <a:avLst/>
          </a:prstGeom>
          <a:solidFill>
            <a:srgbClr val="FF0000"/>
          </a:solid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2928938" y="785813"/>
            <a:ext cx="5761037" cy="1616075"/>
          </a:xfrm>
          <a:prstGeom prst="rect">
            <a:avLst/>
          </a:prstGeom>
          <a:noFill/>
          <a:ln w="9525">
            <a:noFill/>
            <a:miter lim="800000"/>
            <a:headEnd/>
            <a:tailEnd/>
          </a:ln>
        </p:spPr>
        <p:txBody>
          <a:bodyPr>
            <a:spAutoFit/>
          </a:bodyPr>
          <a:lstStyle/>
          <a:p>
            <a:pPr algn="r">
              <a:spcBef>
                <a:spcPct val="50000"/>
              </a:spcBef>
            </a:pPr>
            <a:r>
              <a:rPr lang="es-AR" sz="3600" b="1" i="1" u="sng">
                <a:solidFill>
                  <a:schemeClr val="bg1"/>
                </a:solidFill>
              </a:rPr>
              <a:t>ESTUDIO DEL PROYECTO</a:t>
            </a:r>
            <a:r>
              <a:rPr lang="es-AR" b="1" i="1" u="sng">
                <a:solidFill>
                  <a:schemeClr val="bg1"/>
                </a:solidFill>
              </a:rPr>
              <a:t>.</a:t>
            </a:r>
          </a:p>
          <a:p>
            <a:pPr algn="r">
              <a:spcBef>
                <a:spcPct val="50000"/>
              </a:spcBef>
            </a:pPr>
            <a:endParaRPr lang="es-AR" b="1" i="1" u="sng">
              <a:solidFill>
                <a:schemeClr val="bg1"/>
              </a:solidFill>
            </a:endParaRPr>
          </a:p>
        </p:txBody>
      </p:sp>
      <p:pic>
        <p:nvPicPr>
          <p:cNvPr id="71687" name="Picture 7" descr="MCBS00628A0000[1]"/>
          <p:cNvPicPr>
            <a:picLocks noChangeAspect="1" noChangeArrowheads="1"/>
          </p:cNvPicPr>
          <p:nvPr/>
        </p:nvPicPr>
        <p:blipFill>
          <a:blip r:embed="rId3"/>
          <a:srcRect/>
          <a:stretch>
            <a:fillRect/>
          </a:stretch>
        </p:blipFill>
        <p:spPr bwMode="auto">
          <a:xfrm>
            <a:off x="4143375" y="3214688"/>
            <a:ext cx="2160588" cy="1727200"/>
          </a:xfrm>
          <a:prstGeom prst="rect">
            <a:avLst/>
          </a:prstGeom>
          <a:noFill/>
          <a:effectLst>
            <a:outerShdw dist="35921" dir="2700000" algn="ctr" rotWithShape="0">
              <a:srgbClr val="808080"/>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p:cNvSpPr>
          <p:nvPr/>
        </p:nvSpPr>
        <p:spPr bwMode="auto">
          <a:xfrm>
            <a:off x="684213" y="260350"/>
            <a:ext cx="8229600" cy="1143000"/>
          </a:xfrm>
          <a:prstGeom prst="rect">
            <a:avLst/>
          </a:prstGeom>
          <a:noFill/>
          <a:ln w="9525">
            <a:noFill/>
            <a:miter lim="800000"/>
            <a:headEnd/>
            <a:tailEnd/>
          </a:ln>
        </p:spPr>
        <p:txBody>
          <a:bodyPr anchor="ctr"/>
          <a:lstStyle/>
          <a:p>
            <a:pPr eaLnBrk="1" hangingPunct="1"/>
            <a:r>
              <a:rPr lang="es-AR" sz="3400" b="1">
                <a:solidFill>
                  <a:srgbClr val="000000"/>
                </a:solidFill>
                <a:latin typeface="Arial Unicode MS" pitchFamily="34" charset="-128"/>
              </a:rPr>
              <a:t>Princ</a:t>
            </a:r>
            <a:r>
              <a:rPr lang="es-AR" sz="3400" b="1">
                <a:latin typeface="Arial Unicode MS" pitchFamily="34" charset="-128"/>
              </a:rPr>
              <a:t>ipales resultados de las encuestas</a:t>
            </a:r>
            <a:r>
              <a:rPr lang="es-AR" sz="3400">
                <a:solidFill>
                  <a:schemeClr val="tx2"/>
                </a:solidFill>
                <a:latin typeface="Tahoma" pitchFamily="34" charset="0"/>
              </a:rPr>
              <a:t> </a:t>
            </a:r>
          </a:p>
        </p:txBody>
      </p:sp>
      <p:sp>
        <p:nvSpPr>
          <p:cNvPr id="17411" name="5 Título"/>
          <p:cNvSpPr>
            <a:spLocks/>
          </p:cNvSpPr>
          <p:nvPr/>
        </p:nvSpPr>
        <p:spPr bwMode="auto">
          <a:xfrm>
            <a:off x="571500" y="1285875"/>
            <a:ext cx="3494088" cy="974725"/>
          </a:xfrm>
          <a:prstGeom prst="rect">
            <a:avLst/>
          </a:prstGeom>
          <a:noFill/>
          <a:ln w="9525">
            <a:noFill/>
            <a:miter lim="800000"/>
            <a:headEnd/>
            <a:tailEnd/>
          </a:ln>
        </p:spPr>
        <p:txBody>
          <a:bodyPr anchor="b"/>
          <a:lstStyle/>
          <a:p>
            <a:pPr eaLnBrk="1" hangingPunct="1">
              <a:lnSpc>
                <a:spcPct val="105000"/>
              </a:lnSpc>
              <a:spcBef>
                <a:spcPts val="1600"/>
              </a:spcBef>
            </a:pPr>
            <a:r>
              <a:rPr lang="es-ES" b="1">
                <a:solidFill>
                  <a:srgbClr val="000000"/>
                </a:solidFill>
                <a:latin typeface="Arial Unicode MS" pitchFamily="34" charset="-128"/>
              </a:rPr>
              <a:t>¿En que</a:t>
            </a:r>
            <a:r>
              <a:rPr lang="es-ES" b="1">
                <a:solidFill>
                  <a:schemeClr val="bg1"/>
                </a:solidFill>
                <a:latin typeface="Arial Unicode MS" pitchFamily="34" charset="-128"/>
              </a:rPr>
              <a:t> </a:t>
            </a:r>
            <a:r>
              <a:rPr lang="es-ES" b="1">
                <a:solidFill>
                  <a:srgbClr val="000000"/>
                </a:solidFill>
                <a:latin typeface="Arial Unicode MS" pitchFamily="34" charset="-128"/>
              </a:rPr>
              <a:t>lu</a:t>
            </a:r>
            <a:r>
              <a:rPr lang="es-ES" b="1">
                <a:latin typeface="Arial Unicode MS" pitchFamily="34" charset="-128"/>
              </a:rPr>
              <a:t>gares comúnmente </a:t>
            </a:r>
            <a:r>
              <a:rPr lang="es-ES" b="1">
                <a:solidFill>
                  <a:srgbClr val="000000"/>
                </a:solidFill>
                <a:latin typeface="Arial Unicode MS" pitchFamily="34" charset="-128"/>
              </a:rPr>
              <a:t>almuerza</a:t>
            </a:r>
            <a:r>
              <a:rPr lang="es-ES" b="1">
                <a:solidFill>
                  <a:schemeClr val="bg1"/>
                </a:solidFill>
                <a:latin typeface="Arial Unicode MS" pitchFamily="34" charset="-128"/>
              </a:rPr>
              <a:t>?</a:t>
            </a:r>
            <a:r>
              <a:rPr lang="es-AR" b="1">
                <a:solidFill>
                  <a:schemeClr val="bg1"/>
                </a:solidFill>
                <a:latin typeface="Arial Unicode MS" pitchFamily="34" charset="-128"/>
              </a:rPr>
              <a:t/>
            </a:r>
            <a:br>
              <a:rPr lang="es-AR" b="1">
                <a:solidFill>
                  <a:schemeClr val="bg1"/>
                </a:solidFill>
                <a:latin typeface="Arial Unicode MS" pitchFamily="34" charset="-128"/>
              </a:rPr>
            </a:br>
            <a:endParaRPr lang="es-AR" b="1">
              <a:solidFill>
                <a:schemeClr val="bg1"/>
              </a:solidFill>
              <a:latin typeface="Arial Unicode MS" pitchFamily="34" charset="-128"/>
            </a:endParaRPr>
          </a:p>
        </p:txBody>
      </p:sp>
      <p:pic>
        <p:nvPicPr>
          <p:cNvPr id="17412" name="Picture 2"/>
          <p:cNvPicPr>
            <a:picLocks noChangeAspect="1" noChangeArrowheads="1"/>
          </p:cNvPicPr>
          <p:nvPr/>
        </p:nvPicPr>
        <p:blipFill>
          <a:blip r:embed="rId3"/>
          <a:srcRect/>
          <a:stretch>
            <a:fillRect/>
          </a:stretch>
        </p:blipFill>
        <p:spPr bwMode="auto">
          <a:xfrm>
            <a:off x="457200" y="2516188"/>
            <a:ext cx="4040188" cy="3268662"/>
          </a:xfrm>
          <a:prstGeom prst="rect">
            <a:avLst/>
          </a:prstGeom>
          <a:noFill/>
          <a:ln w="9525">
            <a:noFill/>
            <a:miter lim="800000"/>
            <a:headEnd/>
            <a:tailEnd/>
          </a:ln>
        </p:spPr>
      </p:pic>
      <p:sp>
        <p:nvSpPr>
          <p:cNvPr id="17413" name="Rectangle 3"/>
          <p:cNvSpPr>
            <a:spLocks noChangeArrowheads="1"/>
          </p:cNvSpPr>
          <p:nvPr/>
        </p:nvSpPr>
        <p:spPr bwMode="auto">
          <a:xfrm>
            <a:off x="428625" y="2214563"/>
            <a:ext cx="1406525" cy="493712"/>
          </a:xfrm>
          <a:prstGeom prst="rect">
            <a:avLst/>
          </a:prstGeom>
          <a:solidFill>
            <a:srgbClr val="FFFFFF"/>
          </a:solidFill>
          <a:ln w="9525">
            <a:solidFill>
              <a:srgbClr val="000000"/>
            </a:solidFill>
            <a:miter lim="800000"/>
            <a:headEnd/>
            <a:tailEnd/>
          </a:ln>
        </p:spPr>
        <p:txBody>
          <a:bodyPr/>
          <a:lstStyle/>
          <a:p>
            <a:pPr eaLnBrk="1" hangingPunct="1">
              <a:spcAft>
                <a:spcPts val="1000"/>
              </a:spcAft>
            </a:pPr>
            <a:r>
              <a:rPr lang="es-AR" sz="1200" b="1">
                <a:solidFill>
                  <a:srgbClr val="000000"/>
                </a:solidFill>
                <a:latin typeface="Arial Unicode MS" pitchFamily="34" charset="-128"/>
              </a:rPr>
              <a:t>TRAE DE CASA 14.7 %</a:t>
            </a:r>
          </a:p>
        </p:txBody>
      </p:sp>
      <p:sp>
        <p:nvSpPr>
          <p:cNvPr id="17414" name="Rectangle 4"/>
          <p:cNvSpPr>
            <a:spLocks noChangeArrowheads="1"/>
          </p:cNvSpPr>
          <p:nvPr/>
        </p:nvSpPr>
        <p:spPr bwMode="auto">
          <a:xfrm>
            <a:off x="2428875" y="2286000"/>
            <a:ext cx="1422400" cy="457200"/>
          </a:xfrm>
          <a:prstGeom prst="rect">
            <a:avLst/>
          </a:prstGeom>
          <a:solidFill>
            <a:srgbClr val="FFFFFF"/>
          </a:solidFill>
          <a:ln w="9525">
            <a:solidFill>
              <a:srgbClr val="000000"/>
            </a:solidFill>
            <a:miter lim="800000"/>
            <a:headEnd/>
            <a:tailEnd/>
          </a:ln>
        </p:spPr>
        <p:txBody>
          <a:bodyPr/>
          <a:lstStyle/>
          <a:p>
            <a:pPr eaLnBrk="1" hangingPunct="1">
              <a:spcAft>
                <a:spcPts val="1000"/>
              </a:spcAft>
            </a:pPr>
            <a:r>
              <a:rPr lang="es-AR" sz="1200" b="1">
                <a:solidFill>
                  <a:srgbClr val="000000"/>
                </a:solidFill>
                <a:latin typeface="Arial Unicode MS" pitchFamily="34" charset="-128"/>
              </a:rPr>
              <a:t>RESTAURANTES 35.3%</a:t>
            </a:r>
          </a:p>
        </p:txBody>
      </p:sp>
      <p:sp>
        <p:nvSpPr>
          <p:cNvPr id="2055" name="Rectangle 5"/>
          <p:cNvSpPr>
            <a:spLocks noChangeArrowheads="1"/>
          </p:cNvSpPr>
          <p:nvPr/>
        </p:nvSpPr>
        <p:spPr bwMode="auto">
          <a:xfrm>
            <a:off x="1500188" y="5929313"/>
            <a:ext cx="1703387" cy="45243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eaLnBrk="1" hangingPunct="1">
              <a:spcAft>
                <a:spcPts val="1000"/>
              </a:spcAft>
              <a:defRPr/>
            </a:pPr>
            <a:r>
              <a:rPr lang="es-AR" sz="1200" b="1">
                <a:solidFill>
                  <a:srgbClr val="000000"/>
                </a:solidFill>
                <a:latin typeface="Arial Unicode MS" pitchFamily="34" charset="-128"/>
              </a:rPr>
              <a:t>PATIOS DE COMIDA 50 %</a:t>
            </a:r>
            <a:endParaRPr lang="es-AR" sz="1200">
              <a:solidFill>
                <a:srgbClr val="000000"/>
              </a:solidFill>
              <a:latin typeface="Arial Unicode MS" pitchFamily="34" charset="-128"/>
            </a:endParaRPr>
          </a:p>
        </p:txBody>
      </p:sp>
      <p:sp>
        <p:nvSpPr>
          <p:cNvPr id="17416" name="1 Título"/>
          <p:cNvSpPr>
            <a:spLocks/>
          </p:cNvSpPr>
          <p:nvPr/>
        </p:nvSpPr>
        <p:spPr bwMode="auto">
          <a:xfrm>
            <a:off x="4929188" y="1428750"/>
            <a:ext cx="3529012" cy="857250"/>
          </a:xfrm>
          <a:prstGeom prst="rect">
            <a:avLst/>
          </a:prstGeom>
          <a:noFill/>
          <a:ln w="9525">
            <a:noFill/>
            <a:miter lim="800000"/>
            <a:headEnd/>
            <a:tailEnd/>
          </a:ln>
        </p:spPr>
        <p:txBody>
          <a:bodyPr anchor="b"/>
          <a:lstStyle/>
          <a:p>
            <a:pPr eaLnBrk="1" hangingPunct="1">
              <a:lnSpc>
                <a:spcPct val="105000"/>
              </a:lnSpc>
              <a:spcBef>
                <a:spcPts val="1600"/>
              </a:spcBef>
            </a:pPr>
            <a:r>
              <a:rPr lang="es-ES" b="1">
                <a:latin typeface="Arial Unicode MS" pitchFamily="34" charset="-128"/>
              </a:rPr>
              <a:t>¿Se siente satisfecho con lo que consume en  su almuerzo?</a:t>
            </a:r>
            <a:r>
              <a:rPr lang="es-AR" b="1">
                <a:solidFill>
                  <a:schemeClr val="bg1"/>
                </a:solidFill>
                <a:latin typeface="Arial Unicode MS" pitchFamily="34" charset="-128"/>
              </a:rPr>
              <a:t/>
            </a:r>
            <a:br>
              <a:rPr lang="es-AR" b="1">
                <a:solidFill>
                  <a:schemeClr val="bg1"/>
                </a:solidFill>
                <a:latin typeface="Arial Unicode MS" pitchFamily="34" charset="-128"/>
              </a:rPr>
            </a:br>
            <a:endParaRPr lang="es-AR" b="1">
              <a:solidFill>
                <a:schemeClr val="bg1"/>
              </a:solidFill>
              <a:latin typeface="Arial Unicode MS" pitchFamily="34" charset="-128"/>
            </a:endParaRPr>
          </a:p>
        </p:txBody>
      </p:sp>
      <p:pic>
        <p:nvPicPr>
          <p:cNvPr id="17417" name="Picture 2"/>
          <p:cNvPicPr>
            <a:picLocks noChangeAspect="1" noChangeArrowheads="1"/>
          </p:cNvPicPr>
          <p:nvPr/>
        </p:nvPicPr>
        <p:blipFill>
          <a:blip r:embed="rId4"/>
          <a:srcRect/>
          <a:stretch>
            <a:fillRect/>
          </a:stretch>
        </p:blipFill>
        <p:spPr bwMode="auto">
          <a:xfrm>
            <a:off x="4645025" y="2527300"/>
            <a:ext cx="4041775" cy="3246438"/>
          </a:xfrm>
          <a:prstGeom prst="rect">
            <a:avLst/>
          </a:prstGeom>
          <a:noFill/>
          <a:ln w="9525">
            <a:noFill/>
            <a:miter lim="800000"/>
            <a:headEnd/>
            <a:tailEnd/>
          </a:ln>
        </p:spPr>
      </p:pic>
      <p:sp>
        <p:nvSpPr>
          <p:cNvPr id="17418" name="Rectangle 3"/>
          <p:cNvSpPr>
            <a:spLocks noChangeArrowheads="1"/>
          </p:cNvSpPr>
          <p:nvPr/>
        </p:nvSpPr>
        <p:spPr bwMode="auto">
          <a:xfrm>
            <a:off x="4857750" y="2286000"/>
            <a:ext cx="1227138" cy="500063"/>
          </a:xfrm>
          <a:prstGeom prst="rect">
            <a:avLst/>
          </a:prstGeom>
          <a:solidFill>
            <a:srgbClr val="FFFFFF"/>
          </a:solidFill>
          <a:ln w="9525">
            <a:solidFill>
              <a:srgbClr val="000000"/>
            </a:solidFill>
            <a:miter lim="800000"/>
            <a:headEnd/>
            <a:tailEnd/>
          </a:ln>
        </p:spPr>
        <p:txBody>
          <a:bodyPr/>
          <a:lstStyle/>
          <a:p>
            <a:pPr eaLnBrk="1" hangingPunct="1">
              <a:spcAft>
                <a:spcPts val="1000"/>
              </a:spcAft>
            </a:pPr>
            <a:r>
              <a:rPr lang="es-AR" sz="1200" b="1">
                <a:solidFill>
                  <a:srgbClr val="000000"/>
                </a:solidFill>
                <a:latin typeface="Arial Unicode MS" pitchFamily="34" charset="-128"/>
              </a:rPr>
              <a:t>INDIFERENTE 16.4 %</a:t>
            </a:r>
          </a:p>
        </p:txBody>
      </p:sp>
      <p:sp>
        <p:nvSpPr>
          <p:cNvPr id="17419" name="Rectangle 4"/>
          <p:cNvSpPr>
            <a:spLocks noChangeArrowheads="1"/>
          </p:cNvSpPr>
          <p:nvPr/>
        </p:nvSpPr>
        <p:spPr bwMode="auto">
          <a:xfrm>
            <a:off x="6929438" y="2286000"/>
            <a:ext cx="811212" cy="638175"/>
          </a:xfrm>
          <a:prstGeom prst="rect">
            <a:avLst/>
          </a:prstGeom>
          <a:solidFill>
            <a:srgbClr val="FFFFFF"/>
          </a:solidFill>
          <a:ln w="9525">
            <a:solidFill>
              <a:srgbClr val="000000"/>
            </a:solidFill>
            <a:miter lim="800000"/>
            <a:headEnd/>
            <a:tailEnd/>
          </a:ln>
        </p:spPr>
        <p:txBody>
          <a:bodyPr/>
          <a:lstStyle/>
          <a:p>
            <a:pPr eaLnBrk="1" hangingPunct="1">
              <a:spcAft>
                <a:spcPts val="1000"/>
              </a:spcAft>
            </a:pPr>
            <a:r>
              <a:rPr lang="es-AR" sz="1200" b="1">
                <a:solidFill>
                  <a:srgbClr val="000000"/>
                </a:solidFill>
                <a:latin typeface="Arial Unicode MS" pitchFamily="34" charset="-128"/>
              </a:rPr>
              <a:t>SI </a:t>
            </a:r>
          </a:p>
          <a:p>
            <a:pPr eaLnBrk="1" hangingPunct="1">
              <a:spcAft>
                <a:spcPts val="1000"/>
              </a:spcAft>
            </a:pPr>
            <a:r>
              <a:rPr lang="es-AR" sz="1200" b="1">
                <a:solidFill>
                  <a:srgbClr val="000000"/>
                </a:solidFill>
                <a:latin typeface="Arial Unicode MS" pitchFamily="34" charset="-128"/>
              </a:rPr>
              <a:t>20.7%</a:t>
            </a:r>
          </a:p>
        </p:txBody>
      </p:sp>
      <p:sp>
        <p:nvSpPr>
          <p:cNvPr id="2060" name="Rectangle 5"/>
          <p:cNvSpPr>
            <a:spLocks noChangeArrowheads="1"/>
          </p:cNvSpPr>
          <p:nvPr/>
        </p:nvSpPr>
        <p:spPr bwMode="auto">
          <a:xfrm>
            <a:off x="5940425" y="5949950"/>
            <a:ext cx="1233488" cy="358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eaLnBrk="1" hangingPunct="1">
              <a:spcAft>
                <a:spcPts val="1000"/>
              </a:spcAft>
              <a:defRPr/>
            </a:pPr>
            <a:r>
              <a:rPr lang="es-AR" sz="1200" b="1">
                <a:solidFill>
                  <a:srgbClr val="000000"/>
                </a:solidFill>
                <a:latin typeface="Arial Unicode MS" pitchFamily="34" charset="-128"/>
              </a:rPr>
              <a:t>NO 62.9 %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4 Marcador de texto"/>
          <p:cNvSpPr>
            <a:spLocks/>
          </p:cNvSpPr>
          <p:nvPr/>
        </p:nvSpPr>
        <p:spPr bwMode="auto">
          <a:xfrm>
            <a:off x="5102225" y="620713"/>
            <a:ext cx="4041775" cy="714375"/>
          </a:xfrm>
          <a:prstGeom prst="rect">
            <a:avLst/>
          </a:prstGeom>
          <a:noFill/>
          <a:ln w="9525">
            <a:noFill/>
            <a:miter lim="800000"/>
            <a:headEnd/>
            <a:tailEnd/>
          </a:ln>
        </p:spPr>
        <p:txBody>
          <a:bodyPr anchor="b"/>
          <a:lstStyle/>
          <a:p>
            <a:pPr eaLnBrk="1" hangingPunct="1">
              <a:lnSpc>
                <a:spcPts val="2400"/>
              </a:lnSpc>
              <a:spcBef>
                <a:spcPts val="1600"/>
              </a:spcBef>
            </a:pPr>
            <a:r>
              <a:rPr lang="es-ES" b="1">
                <a:latin typeface="Arial Unicode MS" pitchFamily="34" charset="-128"/>
              </a:rPr>
              <a:t>¿Cuanto estaría dispuesto a pagar por un almuerzo ejecutivo?</a:t>
            </a:r>
            <a:endParaRPr lang="es-AR" b="1">
              <a:latin typeface="Arial Unicode MS" pitchFamily="34" charset="-128"/>
            </a:endParaRPr>
          </a:p>
        </p:txBody>
      </p:sp>
      <p:sp>
        <p:nvSpPr>
          <p:cNvPr id="18435" name="1 Título"/>
          <p:cNvSpPr>
            <a:spLocks/>
          </p:cNvSpPr>
          <p:nvPr/>
        </p:nvSpPr>
        <p:spPr bwMode="auto">
          <a:xfrm>
            <a:off x="714375" y="571500"/>
            <a:ext cx="4040188" cy="1214438"/>
          </a:xfrm>
          <a:prstGeom prst="rect">
            <a:avLst/>
          </a:prstGeom>
          <a:noFill/>
          <a:ln w="9525">
            <a:noFill/>
            <a:miter lim="800000"/>
            <a:headEnd/>
            <a:tailEnd/>
          </a:ln>
        </p:spPr>
        <p:txBody>
          <a:bodyPr anchor="b"/>
          <a:lstStyle/>
          <a:p>
            <a:pPr eaLnBrk="1" hangingPunct="1">
              <a:lnSpc>
                <a:spcPct val="105000"/>
              </a:lnSpc>
              <a:spcBef>
                <a:spcPts val="1600"/>
              </a:spcBef>
            </a:pPr>
            <a:r>
              <a:rPr lang="es-ES" b="1">
                <a:solidFill>
                  <a:srgbClr val="000000"/>
                </a:solidFill>
                <a:latin typeface="Arial Unicode MS" pitchFamily="34" charset="-128"/>
              </a:rPr>
              <a:t>¿Le inter</a:t>
            </a:r>
            <a:r>
              <a:rPr lang="es-ES" b="1">
                <a:latin typeface="Arial Unicode MS" pitchFamily="34" charset="-128"/>
              </a:rPr>
              <a:t>esaría el servicio de catering</a:t>
            </a:r>
            <a:r>
              <a:rPr lang="es-ES" b="1">
                <a:solidFill>
                  <a:schemeClr val="bg1"/>
                </a:solidFill>
                <a:latin typeface="Arial Unicode MS" pitchFamily="34" charset="-128"/>
              </a:rPr>
              <a:t> </a:t>
            </a:r>
            <a:r>
              <a:rPr lang="es-ES" b="1">
                <a:solidFill>
                  <a:srgbClr val="000000"/>
                </a:solidFill>
                <a:latin typeface="Arial Unicode MS" pitchFamily="34" charset="-128"/>
              </a:rPr>
              <a:t>de almue</a:t>
            </a:r>
            <a:r>
              <a:rPr lang="es-ES" b="1">
                <a:latin typeface="Arial Unicode MS" pitchFamily="34" charset="-128"/>
              </a:rPr>
              <a:t>rzos ejecutivos en su lugar</a:t>
            </a:r>
            <a:r>
              <a:rPr lang="es-ES" b="1">
                <a:solidFill>
                  <a:schemeClr val="bg1"/>
                </a:solidFill>
                <a:latin typeface="Arial Unicode MS" pitchFamily="34" charset="-128"/>
              </a:rPr>
              <a:t> </a:t>
            </a:r>
            <a:r>
              <a:rPr lang="es-ES" b="1">
                <a:solidFill>
                  <a:srgbClr val="000000"/>
                </a:solidFill>
                <a:latin typeface="Arial Unicode MS" pitchFamily="34" charset="-128"/>
              </a:rPr>
              <a:t>de trabaj</a:t>
            </a:r>
            <a:r>
              <a:rPr lang="es-ES" b="1">
                <a:latin typeface="Arial Unicode MS" pitchFamily="34" charset="-128"/>
              </a:rPr>
              <a:t>o?</a:t>
            </a:r>
            <a:r>
              <a:rPr lang="es-AR" b="1">
                <a:solidFill>
                  <a:schemeClr val="bg1"/>
                </a:solidFill>
                <a:latin typeface="Arial Unicode MS" pitchFamily="34" charset="-128"/>
              </a:rPr>
              <a:t/>
            </a:r>
            <a:br>
              <a:rPr lang="es-AR" b="1">
                <a:solidFill>
                  <a:schemeClr val="bg1"/>
                </a:solidFill>
                <a:latin typeface="Arial Unicode MS" pitchFamily="34" charset="-128"/>
              </a:rPr>
            </a:br>
            <a:endParaRPr lang="es-AR" b="1">
              <a:solidFill>
                <a:schemeClr val="bg1"/>
              </a:solidFill>
              <a:latin typeface="Arial Unicode MS" pitchFamily="34" charset="-128"/>
            </a:endParaRPr>
          </a:p>
        </p:txBody>
      </p:sp>
      <p:pic>
        <p:nvPicPr>
          <p:cNvPr id="18436" name="Picture 2"/>
          <p:cNvPicPr>
            <a:picLocks noChangeAspect="1" noChangeArrowheads="1"/>
          </p:cNvPicPr>
          <p:nvPr/>
        </p:nvPicPr>
        <p:blipFill>
          <a:blip r:embed="rId3"/>
          <a:srcRect r="6107"/>
          <a:stretch>
            <a:fillRect/>
          </a:stretch>
        </p:blipFill>
        <p:spPr bwMode="auto">
          <a:xfrm>
            <a:off x="500063" y="2357438"/>
            <a:ext cx="4048125" cy="3406775"/>
          </a:xfrm>
          <a:prstGeom prst="rect">
            <a:avLst/>
          </a:prstGeom>
          <a:noFill/>
          <a:ln w="9525">
            <a:noFill/>
            <a:miter lim="800000"/>
            <a:headEnd/>
            <a:tailEnd/>
          </a:ln>
        </p:spPr>
      </p:pic>
      <p:sp>
        <p:nvSpPr>
          <p:cNvPr id="18437" name="Rectangle 3"/>
          <p:cNvSpPr>
            <a:spLocks noChangeArrowheads="1"/>
          </p:cNvSpPr>
          <p:nvPr/>
        </p:nvSpPr>
        <p:spPr bwMode="auto">
          <a:xfrm>
            <a:off x="642938" y="1928813"/>
            <a:ext cx="1408112" cy="571500"/>
          </a:xfrm>
          <a:prstGeom prst="rect">
            <a:avLst/>
          </a:prstGeom>
          <a:solidFill>
            <a:srgbClr val="FFFFFF"/>
          </a:solidFill>
          <a:ln w="9525">
            <a:solidFill>
              <a:srgbClr val="000000"/>
            </a:solidFill>
            <a:miter lim="800000"/>
            <a:headEnd/>
            <a:tailEnd/>
          </a:ln>
        </p:spPr>
        <p:txBody>
          <a:bodyPr/>
          <a:lstStyle/>
          <a:p>
            <a:pPr eaLnBrk="1" hangingPunct="1">
              <a:spcAft>
                <a:spcPts val="1000"/>
              </a:spcAft>
            </a:pPr>
            <a:r>
              <a:rPr lang="es-AR" sz="1200" b="1">
                <a:solidFill>
                  <a:srgbClr val="000000"/>
                </a:solidFill>
                <a:latin typeface="Arial Unicode MS" pitchFamily="34" charset="-128"/>
              </a:rPr>
              <a:t>INDIFERENTE</a:t>
            </a:r>
          </a:p>
          <a:p>
            <a:pPr eaLnBrk="1" hangingPunct="1">
              <a:spcAft>
                <a:spcPts val="1000"/>
              </a:spcAft>
            </a:pPr>
            <a:r>
              <a:rPr lang="es-AR" sz="1200" b="1">
                <a:solidFill>
                  <a:srgbClr val="000000"/>
                </a:solidFill>
                <a:latin typeface="Arial Unicode MS" pitchFamily="34" charset="-128"/>
              </a:rPr>
              <a:t>28.4 %</a:t>
            </a:r>
          </a:p>
        </p:txBody>
      </p:sp>
      <p:sp>
        <p:nvSpPr>
          <p:cNvPr id="18438" name="Rectangle 4"/>
          <p:cNvSpPr>
            <a:spLocks noChangeArrowheads="1"/>
          </p:cNvSpPr>
          <p:nvPr/>
        </p:nvSpPr>
        <p:spPr bwMode="auto">
          <a:xfrm>
            <a:off x="0" y="4572000"/>
            <a:ext cx="827088" cy="642938"/>
          </a:xfrm>
          <a:prstGeom prst="rect">
            <a:avLst/>
          </a:prstGeom>
          <a:solidFill>
            <a:srgbClr val="FFFFFF"/>
          </a:solidFill>
          <a:ln w="9525">
            <a:solidFill>
              <a:srgbClr val="000000"/>
            </a:solidFill>
            <a:miter lim="800000"/>
            <a:headEnd/>
            <a:tailEnd/>
          </a:ln>
        </p:spPr>
        <p:txBody>
          <a:bodyPr/>
          <a:lstStyle/>
          <a:p>
            <a:pPr eaLnBrk="1" hangingPunct="1">
              <a:spcAft>
                <a:spcPts val="1000"/>
              </a:spcAft>
            </a:pPr>
            <a:r>
              <a:rPr lang="es-AR" sz="1200" b="1">
                <a:solidFill>
                  <a:srgbClr val="000000"/>
                </a:solidFill>
                <a:latin typeface="Arial Unicode MS" pitchFamily="34" charset="-128"/>
              </a:rPr>
              <a:t>NO</a:t>
            </a:r>
          </a:p>
          <a:p>
            <a:pPr eaLnBrk="1" hangingPunct="1">
              <a:spcAft>
                <a:spcPts val="1000"/>
              </a:spcAft>
            </a:pPr>
            <a:r>
              <a:rPr lang="es-AR" sz="1200" b="1">
                <a:solidFill>
                  <a:srgbClr val="000000"/>
                </a:solidFill>
                <a:latin typeface="Arial Unicode MS" pitchFamily="34" charset="-128"/>
              </a:rPr>
              <a:t>2.6 %</a:t>
            </a:r>
            <a:endParaRPr lang="es-AR" sz="1200">
              <a:solidFill>
                <a:srgbClr val="000000"/>
              </a:solidFill>
              <a:latin typeface="Arial Unicode MS" pitchFamily="34" charset="-128"/>
            </a:endParaRPr>
          </a:p>
        </p:txBody>
      </p:sp>
      <p:sp>
        <p:nvSpPr>
          <p:cNvPr id="3081" name="Rectangle 5"/>
          <p:cNvSpPr>
            <a:spLocks noChangeArrowheads="1"/>
          </p:cNvSpPr>
          <p:nvPr/>
        </p:nvSpPr>
        <p:spPr bwMode="auto">
          <a:xfrm>
            <a:off x="3357563" y="5000625"/>
            <a:ext cx="714375" cy="5715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eaLnBrk="1" hangingPunct="1">
              <a:spcAft>
                <a:spcPts val="1000"/>
              </a:spcAft>
              <a:defRPr/>
            </a:pPr>
            <a:r>
              <a:rPr lang="es-AR" sz="1200" b="1">
                <a:solidFill>
                  <a:srgbClr val="000000"/>
                </a:solidFill>
                <a:latin typeface="Arial Unicode MS" pitchFamily="34" charset="-128"/>
              </a:rPr>
              <a:t>SI</a:t>
            </a:r>
          </a:p>
          <a:p>
            <a:pPr eaLnBrk="1" hangingPunct="1">
              <a:spcAft>
                <a:spcPts val="1000"/>
              </a:spcAft>
              <a:defRPr/>
            </a:pPr>
            <a:r>
              <a:rPr lang="es-AR" sz="1200" b="1">
                <a:solidFill>
                  <a:srgbClr val="000000"/>
                </a:solidFill>
                <a:latin typeface="Arial Unicode MS" pitchFamily="34" charset="-128"/>
              </a:rPr>
              <a:t>69 %</a:t>
            </a:r>
          </a:p>
        </p:txBody>
      </p:sp>
      <p:pic>
        <p:nvPicPr>
          <p:cNvPr id="18440" name="Picture 3"/>
          <p:cNvPicPr>
            <a:picLocks noChangeAspect="1" noChangeArrowheads="1"/>
          </p:cNvPicPr>
          <p:nvPr/>
        </p:nvPicPr>
        <p:blipFill>
          <a:blip r:embed="rId4"/>
          <a:srcRect/>
          <a:stretch>
            <a:fillRect/>
          </a:stretch>
        </p:blipFill>
        <p:spPr bwMode="auto">
          <a:xfrm>
            <a:off x="4770438" y="2500313"/>
            <a:ext cx="4198937" cy="3429000"/>
          </a:xfrm>
          <a:prstGeom prst="rect">
            <a:avLst/>
          </a:prstGeom>
          <a:noFill/>
          <a:ln w="9525">
            <a:noFill/>
            <a:miter lim="800000"/>
            <a:headEnd/>
            <a:tailEnd/>
          </a:ln>
        </p:spPr>
      </p:pic>
      <p:sp>
        <p:nvSpPr>
          <p:cNvPr id="18441" name="Rectangle 4"/>
          <p:cNvSpPr>
            <a:spLocks noChangeArrowheads="1"/>
          </p:cNvSpPr>
          <p:nvPr/>
        </p:nvSpPr>
        <p:spPr bwMode="auto">
          <a:xfrm>
            <a:off x="4714875" y="2571750"/>
            <a:ext cx="714375" cy="571500"/>
          </a:xfrm>
          <a:prstGeom prst="rect">
            <a:avLst/>
          </a:prstGeom>
          <a:solidFill>
            <a:srgbClr val="FFFFFF"/>
          </a:solidFill>
          <a:ln w="9525">
            <a:solidFill>
              <a:srgbClr val="000000"/>
            </a:solidFill>
            <a:miter lim="800000"/>
            <a:headEnd/>
            <a:tailEnd/>
          </a:ln>
        </p:spPr>
        <p:txBody>
          <a:bodyPr/>
          <a:lstStyle/>
          <a:p>
            <a:pPr eaLnBrk="1" hangingPunct="1">
              <a:spcAft>
                <a:spcPts val="1000"/>
              </a:spcAft>
            </a:pPr>
            <a:r>
              <a:rPr lang="es-AR" sz="1200" b="1">
                <a:solidFill>
                  <a:srgbClr val="000000"/>
                </a:solidFill>
                <a:latin typeface="Arial Unicode MS" pitchFamily="34" charset="-128"/>
              </a:rPr>
              <a:t>$3.50</a:t>
            </a:r>
          </a:p>
          <a:p>
            <a:pPr eaLnBrk="1" hangingPunct="1">
              <a:spcAft>
                <a:spcPts val="1000"/>
              </a:spcAft>
            </a:pPr>
            <a:r>
              <a:rPr lang="es-AR" sz="1200" b="1">
                <a:solidFill>
                  <a:srgbClr val="000000"/>
                </a:solidFill>
                <a:latin typeface="Arial Unicode MS" pitchFamily="34" charset="-128"/>
              </a:rPr>
              <a:t>15.5 %</a:t>
            </a:r>
          </a:p>
        </p:txBody>
      </p:sp>
      <p:sp>
        <p:nvSpPr>
          <p:cNvPr id="18442" name="Rectangle 5"/>
          <p:cNvSpPr>
            <a:spLocks noChangeArrowheads="1"/>
          </p:cNvSpPr>
          <p:nvPr/>
        </p:nvSpPr>
        <p:spPr bwMode="auto">
          <a:xfrm>
            <a:off x="5715000" y="2143125"/>
            <a:ext cx="728663" cy="571500"/>
          </a:xfrm>
          <a:prstGeom prst="rect">
            <a:avLst/>
          </a:prstGeom>
          <a:solidFill>
            <a:srgbClr val="FFFFFF"/>
          </a:solidFill>
          <a:ln w="9525">
            <a:solidFill>
              <a:srgbClr val="000000"/>
            </a:solidFill>
            <a:miter lim="800000"/>
            <a:headEnd/>
            <a:tailEnd/>
          </a:ln>
        </p:spPr>
        <p:txBody>
          <a:bodyPr/>
          <a:lstStyle/>
          <a:p>
            <a:pPr eaLnBrk="1" hangingPunct="1">
              <a:spcAft>
                <a:spcPts val="1000"/>
              </a:spcAft>
            </a:pPr>
            <a:r>
              <a:rPr lang="es-AR" sz="1200" b="1">
                <a:solidFill>
                  <a:srgbClr val="000000"/>
                </a:solidFill>
                <a:latin typeface="Arial Unicode MS" pitchFamily="34" charset="-128"/>
              </a:rPr>
              <a:t>$4.00</a:t>
            </a:r>
          </a:p>
          <a:p>
            <a:pPr eaLnBrk="1" hangingPunct="1">
              <a:spcAft>
                <a:spcPts val="1000"/>
              </a:spcAft>
            </a:pPr>
            <a:r>
              <a:rPr lang="es-AR" sz="1200" b="1">
                <a:solidFill>
                  <a:srgbClr val="000000"/>
                </a:solidFill>
                <a:latin typeface="Arial Unicode MS" pitchFamily="34" charset="-128"/>
              </a:rPr>
              <a:t>6.9 %</a:t>
            </a:r>
          </a:p>
        </p:txBody>
      </p:sp>
      <p:sp>
        <p:nvSpPr>
          <p:cNvPr id="18443" name="Rectangle 6"/>
          <p:cNvSpPr>
            <a:spLocks noChangeArrowheads="1"/>
          </p:cNvSpPr>
          <p:nvPr/>
        </p:nvSpPr>
        <p:spPr bwMode="auto">
          <a:xfrm>
            <a:off x="6643688" y="2143125"/>
            <a:ext cx="642937" cy="571500"/>
          </a:xfrm>
          <a:prstGeom prst="rect">
            <a:avLst/>
          </a:prstGeom>
          <a:solidFill>
            <a:srgbClr val="FFFFFF"/>
          </a:solidFill>
          <a:ln w="9525">
            <a:solidFill>
              <a:srgbClr val="000000"/>
            </a:solidFill>
            <a:miter lim="800000"/>
            <a:headEnd/>
            <a:tailEnd/>
          </a:ln>
        </p:spPr>
        <p:txBody>
          <a:bodyPr/>
          <a:lstStyle/>
          <a:p>
            <a:pPr eaLnBrk="1" hangingPunct="1">
              <a:spcAft>
                <a:spcPts val="1000"/>
              </a:spcAft>
            </a:pPr>
            <a:r>
              <a:rPr lang="es-AR" sz="1200" b="1">
                <a:solidFill>
                  <a:srgbClr val="000000"/>
                </a:solidFill>
                <a:latin typeface="Arial Unicode MS" pitchFamily="34" charset="-128"/>
              </a:rPr>
              <a:t>$2.50</a:t>
            </a:r>
          </a:p>
          <a:p>
            <a:pPr eaLnBrk="1" hangingPunct="1">
              <a:spcAft>
                <a:spcPts val="1000"/>
              </a:spcAft>
            </a:pPr>
            <a:r>
              <a:rPr lang="es-AR" sz="1200" b="1">
                <a:solidFill>
                  <a:srgbClr val="000000"/>
                </a:solidFill>
                <a:latin typeface="Arial Unicode MS" pitchFamily="34" charset="-128"/>
              </a:rPr>
              <a:t>5.2 %</a:t>
            </a:r>
          </a:p>
        </p:txBody>
      </p:sp>
      <p:sp>
        <p:nvSpPr>
          <p:cNvPr id="3086" name="Rectangle 7"/>
          <p:cNvSpPr>
            <a:spLocks noChangeArrowheads="1"/>
          </p:cNvSpPr>
          <p:nvPr/>
        </p:nvSpPr>
        <p:spPr bwMode="auto">
          <a:xfrm>
            <a:off x="7572375" y="5429250"/>
            <a:ext cx="714375" cy="64293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eaLnBrk="1" hangingPunct="1">
              <a:spcAft>
                <a:spcPts val="1000"/>
              </a:spcAft>
              <a:defRPr/>
            </a:pPr>
            <a:r>
              <a:rPr lang="es-AR" sz="1200" b="1">
                <a:solidFill>
                  <a:srgbClr val="000000"/>
                </a:solidFill>
                <a:latin typeface="Arial Unicode MS" pitchFamily="34" charset="-128"/>
              </a:rPr>
              <a:t>$3.00</a:t>
            </a:r>
          </a:p>
          <a:p>
            <a:pPr eaLnBrk="1" hangingPunct="1">
              <a:spcAft>
                <a:spcPts val="1000"/>
              </a:spcAft>
              <a:defRPr/>
            </a:pPr>
            <a:r>
              <a:rPr lang="es-AR" sz="1200" b="1">
                <a:solidFill>
                  <a:srgbClr val="000000"/>
                </a:solidFill>
                <a:latin typeface="Arial Unicode MS" pitchFamily="34" charset="-128"/>
              </a:rPr>
              <a:t>72.4 %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Marcador de texto"/>
          <p:cNvSpPr>
            <a:spLocks/>
          </p:cNvSpPr>
          <p:nvPr/>
        </p:nvSpPr>
        <p:spPr bwMode="auto">
          <a:xfrm>
            <a:off x="500063" y="714375"/>
            <a:ext cx="3278187" cy="785813"/>
          </a:xfrm>
          <a:prstGeom prst="rect">
            <a:avLst/>
          </a:prstGeom>
          <a:noFill/>
          <a:ln w="9525">
            <a:noFill/>
            <a:miter lim="800000"/>
            <a:headEnd/>
            <a:tailEnd/>
          </a:ln>
        </p:spPr>
        <p:txBody>
          <a:bodyPr anchor="b"/>
          <a:lstStyle/>
          <a:p>
            <a:pPr eaLnBrk="1" hangingPunct="1">
              <a:lnSpc>
                <a:spcPts val="2400"/>
              </a:lnSpc>
              <a:spcBef>
                <a:spcPts val="1600"/>
              </a:spcBef>
            </a:pPr>
            <a:r>
              <a:rPr lang="es-ES" b="1">
                <a:solidFill>
                  <a:srgbClr val="000000"/>
                </a:solidFill>
                <a:latin typeface="Arial Unicode MS" pitchFamily="34" charset="-128"/>
              </a:rPr>
              <a:t>¿Qué clase </a:t>
            </a:r>
            <a:r>
              <a:rPr lang="es-ES" b="1">
                <a:latin typeface="Arial Unicode MS" pitchFamily="34" charset="-128"/>
              </a:rPr>
              <a:t>de almuerzo le </a:t>
            </a:r>
            <a:r>
              <a:rPr lang="es-ES" b="1">
                <a:solidFill>
                  <a:srgbClr val="000000"/>
                </a:solidFill>
                <a:latin typeface="Arial Unicode MS" pitchFamily="34" charset="-128"/>
              </a:rPr>
              <a:t>gustaría?</a:t>
            </a:r>
            <a:endParaRPr lang="es-AR" b="1">
              <a:solidFill>
                <a:srgbClr val="000000"/>
              </a:solidFill>
              <a:latin typeface="Arial Unicode MS" pitchFamily="34" charset="-128"/>
            </a:endParaRPr>
          </a:p>
        </p:txBody>
      </p:sp>
      <p:sp>
        <p:nvSpPr>
          <p:cNvPr id="19459" name="4 Marcador de texto"/>
          <p:cNvSpPr>
            <a:spLocks/>
          </p:cNvSpPr>
          <p:nvPr/>
        </p:nvSpPr>
        <p:spPr bwMode="auto">
          <a:xfrm>
            <a:off x="4929188" y="549275"/>
            <a:ext cx="4214812" cy="1143000"/>
          </a:xfrm>
          <a:prstGeom prst="rect">
            <a:avLst/>
          </a:prstGeom>
          <a:noFill/>
          <a:ln w="9525">
            <a:noFill/>
            <a:miter lim="800000"/>
            <a:headEnd/>
            <a:tailEnd/>
          </a:ln>
        </p:spPr>
        <p:txBody>
          <a:bodyPr anchor="b"/>
          <a:lstStyle/>
          <a:p>
            <a:pPr eaLnBrk="1" hangingPunct="1">
              <a:lnSpc>
                <a:spcPct val="105000"/>
              </a:lnSpc>
              <a:spcBef>
                <a:spcPts val="1600"/>
              </a:spcBef>
            </a:pPr>
            <a:r>
              <a:rPr lang="es-ES" b="1">
                <a:latin typeface="Arial Unicode MS" pitchFamily="34" charset="-128"/>
              </a:rPr>
              <a:t>¿Si  contara con un servicio de entrega de almuerzos ejecutivos  en su lugar de trabajo, la forma de pago como le gustaría?</a:t>
            </a:r>
            <a:endParaRPr lang="es-AR" b="1">
              <a:latin typeface="Arial Unicode MS" pitchFamily="34" charset="-128"/>
            </a:endParaRPr>
          </a:p>
        </p:txBody>
      </p:sp>
      <p:pic>
        <p:nvPicPr>
          <p:cNvPr id="19460" name="Picture 2"/>
          <p:cNvPicPr>
            <a:picLocks noChangeAspect="1" noChangeArrowheads="1"/>
          </p:cNvPicPr>
          <p:nvPr/>
        </p:nvPicPr>
        <p:blipFill>
          <a:blip r:embed="rId2"/>
          <a:srcRect/>
          <a:stretch>
            <a:fillRect/>
          </a:stretch>
        </p:blipFill>
        <p:spPr bwMode="auto">
          <a:xfrm>
            <a:off x="214313" y="2500313"/>
            <a:ext cx="4406900" cy="3429000"/>
          </a:xfrm>
          <a:prstGeom prst="rect">
            <a:avLst/>
          </a:prstGeom>
          <a:noFill/>
          <a:ln w="9525">
            <a:noFill/>
            <a:miter lim="800000"/>
            <a:headEnd/>
            <a:tailEnd/>
          </a:ln>
        </p:spPr>
      </p:pic>
      <p:sp>
        <p:nvSpPr>
          <p:cNvPr id="4104" name="Rectangle 3"/>
          <p:cNvSpPr>
            <a:spLocks noChangeArrowheads="1"/>
          </p:cNvSpPr>
          <p:nvPr/>
        </p:nvSpPr>
        <p:spPr bwMode="auto">
          <a:xfrm>
            <a:off x="214313" y="2143125"/>
            <a:ext cx="1117600" cy="8540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eaLnBrk="1" hangingPunct="1">
              <a:spcAft>
                <a:spcPts val="1000"/>
              </a:spcAft>
              <a:defRPr/>
            </a:pPr>
            <a:r>
              <a:rPr lang="es-AR" sz="1200" b="1">
                <a:solidFill>
                  <a:srgbClr val="000000"/>
                </a:solidFill>
                <a:latin typeface="Arial Unicode MS" pitchFamily="34" charset="-128"/>
              </a:rPr>
              <a:t>ALMUERZO NORMAL</a:t>
            </a:r>
          </a:p>
          <a:p>
            <a:pPr eaLnBrk="1" hangingPunct="1">
              <a:spcAft>
                <a:spcPts val="1000"/>
              </a:spcAft>
              <a:defRPr/>
            </a:pPr>
            <a:r>
              <a:rPr lang="es-AR" sz="1200" b="1">
                <a:solidFill>
                  <a:srgbClr val="000000"/>
                </a:solidFill>
                <a:latin typeface="Arial Unicode MS" pitchFamily="34" charset="-128"/>
              </a:rPr>
              <a:t>68.1 %</a:t>
            </a:r>
          </a:p>
        </p:txBody>
      </p:sp>
      <p:sp>
        <p:nvSpPr>
          <p:cNvPr id="19462" name="Rectangle 4"/>
          <p:cNvSpPr>
            <a:spLocks noChangeArrowheads="1"/>
          </p:cNvSpPr>
          <p:nvPr/>
        </p:nvSpPr>
        <p:spPr bwMode="auto">
          <a:xfrm>
            <a:off x="3357563" y="3571875"/>
            <a:ext cx="1143000" cy="793750"/>
          </a:xfrm>
          <a:prstGeom prst="rect">
            <a:avLst/>
          </a:prstGeom>
          <a:solidFill>
            <a:srgbClr val="FFFFFF"/>
          </a:solidFill>
          <a:ln w="9525">
            <a:solidFill>
              <a:srgbClr val="000000"/>
            </a:solidFill>
            <a:miter lim="800000"/>
            <a:headEnd/>
            <a:tailEnd/>
          </a:ln>
        </p:spPr>
        <p:txBody>
          <a:bodyPr/>
          <a:lstStyle/>
          <a:p>
            <a:pPr eaLnBrk="1" hangingPunct="1">
              <a:spcAft>
                <a:spcPts val="1000"/>
              </a:spcAft>
            </a:pPr>
            <a:r>
              <a:rPr lang="es-AR" sz="1200" b="1">
                <a:solidFill>
                  <a:srgbClr val="000000"/>
                </a:solidFill>
                <a:latin typeface="Arial Unicode MS" pitchFamily="34" charset="-128"/>
              </a:rPr>
              <a:t>ALMUERZO DIETÉTICO</a:t>
            </a:r>
          </a:p>
          <a:p>
            <a:pPr eaLnBrk="1" hangingPunct="1">
              <a:spcAft>
                <a:spcPts val="1000"/>
              </a:spcAft>
            </a:pPr>
            <a:r>
              <a:rPr lang="es-AR" sz="1200" b="1">
                <a:solidFill>
                  <a:srgbClr val="000000"/>
                </a:solidFill>
                <a:latin typeface="Arial Unicode MS" pitchFamily="34" charset="-128"/>
              </a:rPr>
              <a:t>31.9 %</a:t>
            </a:r>
          </a:p>
        </p:txBody>
      </p:sp>
      <p:pic>
        <p:nvPicPr>
          <p:cNvPr id="19463" name="Picture 5"/>
          <p:cNvPicPr>
            <a:picLocks noChangeAspect="1" noChangeArrowheads="1"/>
          </p:cNvPicPr>
          <p:nvPr/>
        </p:nvPicPr>
        <p:blipFill>
          <a:blip r:embed="rId3"/>
          <a:srcRect/>
          <a:stretch>
            <a:fillRect/>
          </a:stretch>
        </p:blipFill>
        <p:spPr bwMode="auto">
          <a:xfrm>
            <a:off x="4786313" y="2500313"/>
            <a:ext cx="4335462" cy="3286125"/>
          </a:xfrm>
          <a:prstGeom prst="rect">
            <a:avLst/>
          </a:prstGeom>
          <a:noFill/>
          <a:ln w="9525">
            <a:noFill/>
            <a:miter lim="800000"/>
            <a:headEnd/>
            <a:tailEnd/>
          </a:ln>
        </p:spPr>
      </p:pic>
      <p:sp>
        <p:nvSpPr>
          <p:cNvPr id="4107" name="Rectangle 6"/>
          <p:cNvSpPr>
            <a:spLocks noChangeArrowheads="1"/>
          </p:cNvSpPr>
          <p:nvPr/>
        </p:nvSpPr>
        <p:spPr bwMode="auto">
          <a:xfrm>
            <a:off x="6072188" y="5786438"/>
            <a:ext cx="1308100" cy="5715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eaLnBrk="1" hangingPunct="1">
              <a:spcAft>
                <a:spcPts val="1000"/>
              </a:spcAft>
              <a:defRPr/>
            </a:pPr>
            <a:r>
              <a:rPr lang="es-AR" sz="1200" b="1">
                <a:solidFill>
                  <a:srgbClr val="000000"/>
                </a:solidFill>
                <a:latin typeface="Arial Unicode MS" pitchFamily="34" charset="-128"/>
              </a:rPr>
              <a:t>USTED PAGAR</a:t>
            </a:r>
          </a:p>
          <a:p>
            <a:pPr algn="ctr" eaLnBrk="1" hangingPunct="1">
              <a:spcAft>
                <a:spcPts val="1000"/>
              </a:spcAft>
              <a:defRPr/>
            </a:pPr>
            <a:r>
              <a:rPr lang="es-AR" sz="1200" b="1">
                <a:solidFill>
                  <a:srgbClr val="000000"/>
                </a:solidFill>
                <a:latin typeface="Arial Unicode MS" pitchFamily="34" charset="-128"/>
              </a:rPr>
              <a:t>69 %</a:t>
            </a:r>
          </a:p>
        </p:txBody>
      </p:sp>
      <p:sp>
        <p:nvSpPr>
          <p:cNvPr id="19465" name="Rectangle 7"/>
          <p:cNvSpPr>
            <a:spLocks noChangeArrowheads="1"/>
          </p:cNvSpPr>
          <p:nvPr/>
        </p:nvSpPr>
        <p:spPr bwMode="auto">
          <a:xfrm>
            <a:off x="6858000" y="1928813"/>
            <a:ext cx="1314450" cy="714375"/>
          </a:xfrm>
          <a:prstGeom prst="rect">
            <a:avLst/>
          </a:prstGeom>
          <a:solidFill>
            <a:srgbClr val="FFFFFF"/>
          </a:solidFill>
          <a:ln w="9525">
            <a:solidFill>
              <a:srgbClr val="000000"/>
            </a:solidFill>
            <a:miter lim="800000"/>
            <a:headEnd/>
            <a:tailEnd/>
          </a:ln>
        </p:spPr>
        <p:txBody>
          <a:bodyPr/>
          <a:lstStyle/>
          <a:p>
            <a:pPr algn="ctr" eaLnBrk="1" hangingPunct="1">
              <a:spcAft>
                <a:spcPts val="1000"/>
              </a:spcAft>
            </a:pPr>
            <a:r>
              <a:rPr lang="es-AR" sz="1200" b="1">
                <a:solidFill>
                  <a:srgbClr val="000000"/>
                </a:solidFill>
                <a:latin typeface="Arial Unicode MS" pitchFamily="34" charset="-128"/>
              </a:rPr>
              <a:t>DESCONTADO DEL ROL</a:t>
            </a:r>
          </a:p>
          <a:p>
            <a:pPr algn="ctr" eaLnBrk="1" hangingPunct="1">
              <a:spcAft>
                <a:spcPts val="1000"/>
              </a:spcAft>
            </a:pPr>
            <a:r>
              <a:rPr lang="es-AR" sz="1200" b="1">
                <a:solidFill>
                  <a:srgbClr val="000000"/>
                </a:solidFill>
                <a:latin typeface="Arial Unicode MS" pitchFamily="34" charset="-128"/>
              </a:rPr>
              <a:t>31 %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s-ES" sz="3400" b="1" smtClean="0">
                <a:solidFill>
                  <a:schemeClr val="bg1"/>
                </a:solidFill>
                <a:latin typeface="Arial Unicode MS" pitchFamily="34" charset="-128"/>
              </a:rPr>
              <a:t>MATRIZ Boston Consulting Group</a:t>
            </a:r>
            <a:br>
              <a:rPr lang="es-ES" sz="3400" b="1" smtClean="0">
                <a:solidFill>
                  <a:schemeClr val="bg1"/>
                </a:solidFill>
                <a:latin typeface="Arial Unicode MS" pitchFamily="34" charset="-128"/>
              </a:rPr>
            </a:br>
            <a:r>
              <a:rPr lang="es-ES" sz="3400" b="1" smtClean="0">
                <a:solidFill>
                  <a:schemeClr val="bg1"/>
                </a:solidFill>
                <a:latin typeface="Arial Unicode MS" pitchFamily="34" charset="-128"/>
              </a:rPr>
              <a:t>(BCG)</a:t>
            </a:r>
          </a:p>
        </p:txBody>
      </p:sp>
      <p:sp>
        <p:nvSpPr>
          <p:cNvPr id="20483" name="Rectangle 3"/>
          <p:cNvSpPr>
            <a:spLocks noGrp="1" noChangeArrowheads="1"/>
          </p:cNvSpPr>
          <p:nvPr>
            <p:ph idx="1"/>
          </p:nvPr>
        </p:nvSpPr>
        <p:spPr>
          <a:xfrm>
            <a:off x="1692275" y="1412875"/>
            <a:ext cx="3387725" cy="4648200"/>
          </a:xfrm>
        </p:spPr>
        <p:txBody>
          <a:bodyPr/>
          <a:lstStyle/>
          <a:p>
            <a:pPr eaLnBrk="1" hangingPunct="1">
              <a:lnSpc>
                <a:spcPct val="105000"/>
              </a:lnSpc>
            </a:pPr>
            <a:r>
              <a:rPr lang="es-ES" sz="1800" smtClean="0">
                <a:latin typeface="Arial Unicode MS" pitchFamily="34" charset="-128"/>
              </a:rPr>
              <a:t>Dada la baja participación que tendrá nuestra empresa al principio (puesto que es una nueva empresa de servicio en la CAE y debido al elevado crecimiento que se ha venido presentando en el sector, el servicio de almuerzos ejecutivos y buffet está situado en el cuadrante superior derecho de la matriz (BCG), correspondiendo a la “interrogante”.</a:t>
            </a:r>
            <a:endParaRPr lang="es-AR" sz="1800" smtClean="0">
              <a:latin typeface="Arial Unicode MS" pitchFamily="34" charset="-128"/>
            </a:endParaRPr>
          </a:p>
          <a:p>
            <a:pPr eaLnBrk="1" hangingPunct="1">
              <a:lnSpc>
                <a:spcPct val="105000"/>
              </a:lnSpc>
              <a:buFontTx/>
              <a:buNone/>
            </a:pPr>
            <a:endParaRPr lang="es-ES" sz="1800" smtClean="0">
              <a:latin typeface="Arial Unicode MS" pitchFamily="34" charset="-128"/>
            </a:endParaRPr>
          </a:p>
        </p:txBody>
      </p:sp>
      <p:pic>
        <p:nvPicPr>
          <p:cNvPr id="80900" name="12 Imagen" descr="http://rossami.files.wordpress.com/2008/11/matriz-bcg-1.jpg"/>
          <p:cNvPicPr>
            <a:picLocks noChangeAspect="1" noChangeArrowheads="1"/>
          </p:cNvPicPr>
          <p:nvPr/>
        </p:nvPicPr>
        <p:blipFill>
          <a:blip r:embed="rId2"/>
          <a:srcRect r="49219"/>
          <a:stretch>
            <a:fillRect/>
          </a:stretch>
        </p:blipFill>
        <p:spPr bwMode="auto">
          <a:xfrm>
            <a:off x="5076825" y="1628775"/>
            <a:ext cx="3736975" cy="4319588"/>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s-ES" b="1" smtClean="0">
                <a:solidFill>
                  <a:schemeClr val="bg1"/>
                </a:solidFill>
                <a:latin typeface="Arial Unicode MS" pitchFamily="34" charset="-128"/>
              </a:rPr>
              <a:t>MODELO DE IMPLICACIÓN</a:t>
            </a:r>
          </a:p>
        </p:txBody>
      </p:sp>
      <p:sp>
        <p:nvSpPr>
          <p:cNvPr id="21507" name="Rectangle 3"/>
          <p:cNvSpPr>
            <a:spLocks noGrp="1" noChangeArrowheads="1"/>
          </p:cNvSpPr>
          <p:nvPr>
            <p:ph idx="1"/>
          </p:nvPr>
        </p:nvSpPr>
        <p:spPr>
          <a:xfrm>
            <a:off x="1763713" y="1268413"/>
            <a:ext cx="3313112" cy="5589587"/>
          </a:xfrm>
        </p:spPr>
        <p:txBody>
          <a:bodyPr/>
          <a:lstStyle/>
          <a:p>
            <a:pPr eaLnBrk="1" hangingPunct="1">
              <a:lnSpc>
                <a:spcPct val="105000"/>
              </a:lnSpc>
            </a:pPr>
            <a:r>
              <a:rPr lang="es-ES" sz="1800" smtClean="0">
                <a:latin typeface="Arial Unicode MS" pitchFamily="34" charset="-128"/>
              </a:rPr>
              <a:t>Cuadrante número 3 debido a que es un cliente fijo va a tener un grado de: </a:t>
            </a:r>
          </a:p>
          <a:p>
            <a:pPr eaLnBrk="1" hangingPunct="1">
              <a:lnSpc>
                <a:spcPct val="105000"/>
              </a:lnSpc>
            </a:pPr>
            <a:r>
              <a:rPr lang="es-ES" sz="1800" b="1" smtClean="0">
                <a:latin typeface="Arial Unicode MS" pitchFamily="34" charset="-128"/>
              </a:rPr>
              <a:t>Implicación baja </a:t>
            </a:r>
            <a:r>
              <a:rPr lang="es-ES" sz="1800" smtClean="0">
                <a:latin typeface="Arial Unicode MS" pitchFamily="34" charset="-128"/>
              </a:rPr>
              <a:t>por lo que requerirá un mínimo esfuerzo de estimulo-atributos del servicio; y por el lado de la</a:t>
            </a:r>
          </a:p>
          <a:p>
            <a:pPr eaLnBrk="1" hangingPunct="1">
              <a:lnSpc>
                <a:spcPct val="105000"/>
              </a:lnSpc>
            </a:pPr>
            <a:r>
              <a:rPr lang="es-ES" sz="1800" b="1" smtClean="0">
                <a:latin typeface="Arial Unicode MS" pitchFamily="34" charset="-128"/>
              </a:rPr>
              <a:t>Percepción</a:t>
            </a:r>
            <a:r>
              <a:rPr lang="es-ES" sz="1800" smtClean="0">
                <a:latin typeface="Arial Unicode MS" pitchFamily="34" charset="-128"/>
              </a:rPr>
              <a:t>  el proceso de decisión de compra no va a ser guiado por los sentimiento, debido a que </a:t>
            </a:r>
            <a:r>
              <a:rPr lang="es-ES" sz="1800" b="1" smtClean="0">
                <a:latin typeface="Arial Unicode MS" pitchFamily="34" charset="-128"/>
              </a:rPr>
              <a:t>el acto de  alimentación, es un habito </a:t>
            </a:r>
            <a:r>
              <a:rPr lang="es-ES" sz="1800" smtClean="0">
                <a:latin typeface="Arial Unicode MS" pitchFamily="34" charset="-128"/>
              </a:rPr>
              <a:t>(rutina) que debe satisfacer nuestra necesidad diaria.</a:t>
            </a:r>
            <a:endParaRPr lang="es-AR" sz="1800" smtClean="0">
              <a:latin typeface="Arial Unicode MS" pitchFamily="34" charset="-128"/>
            </a:endParaRPr>
          </a:p>
          <a:p>
            <a:pPr eaLnBrk="1" hangingPunct="1"/>
            <a:endParaRPr lang="es-ES" sz="1800" smtClean="0"/>
          </a:p>
        </p:txBody>
      </p:sp>
      <p:pic>
        <p:nvPicPr>
          <p:cNvPr id="21508" name="11 Tabla"/>
          <p:cNvPicPr>
            <a:picLocks noGrp="1" noChangeArrowheads="1"/>
          </p:cNvPicPr>
          <p:nvPr/>
        </p:nvPicPr>
        <p:blipFill>
          <a:blip r:embed="rId3"/>
          <a:srcRect/>
          <a:stretch>
            <a:fillRect/>
          </a:stretch>
        </p:blipFill>
        <p:spPr bwMode="auto">
          <a:xfrm>
            <a:off x="5033963" y="1557338"/>
            <a:ext cx="4110037" cy="3919537"/>
          </a:xfrm>
          <a:prstGeom prst="rect">
            <a:avLst/>
          </a:prstGeom>
          <a:solidFill>
            <a:schemeClr val="tx1"/>
          </a:solidFill>
          <a:ln w="9525">
            <a:noFill/>
            <a:miter lim="800000"/>
            <a:headEnd/>
            <a:tailEnd/>
          </a:ln>
        </p:spPr>
      </p:pic>
      <p:sp>
        <p:nvSpPr>
          <p:cNvPr id="21509" name="6 CuadroTexto"/>
          <p:cNvSpPr txBox="1">
            <a:spLocks noChangeArrowheads="1"/>
          </p:cNvSpPr>
          <p:nvPr/>
        </p:nvSpPr>
        <p:spPr bwMode="auto">
          <a:xfrm>
            <a:off x="5143500" y="5876925"/>
            <a:ext cx="4000500" cy="338138"/>
          </a:xfrm>
          <a:prstGeom prst="rect">
            <a:avLst/>
          </a:prstGeom>
          <a:noFill/>
          <a:ln w="9525">
            <a:noFill/>
            <a:miter lim="800000"/>
            <a:headEnd/>
            <a:tailEnd/>
          </a:ln>
        </p:spPr>
        <p:txBody>
          <a:bodyPr>
            <a:spAutoFit/>
          </a:bodyPr>
          <a:lstStyle/>
          <a:p>
            <a:pPr eaLnBrk="1" hangingPunct="1"/>
            <a:r>
              <a:rPr lang="es-ES" sz="1600" b="1"/>
              <a:t>H: Hacer        A: Aprender	S: Sentir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928938" y="1071563"/>
            <a:ext cx="5761037" cy="1616075"/>
          </a:xfrm>
          <a:prstGeom prst="rect">
            <a:avLst/>
          </a:prstGeom>
          <a:noFill/>
          <a:ln w="9525">
            <a:noFill/>
            <a:miter lim="800000"/>
            <a:headEnd/>
            <a:tailEnd/>
          </a:ln>
        </p:spPr>
        <p:txBody>
          <a:bodyPr>
            <a:spAutoFit/>
          </a:bodyPr>
          <a:lstStyle/>
          <a:p>
            <a:pPr algn="r">
              <a:spcBef>
                <a:spcPct val="50000"/>
              </a:spcBef>
            </a:pPr>
            <a:r>
              <a:rPr lang="es-AR" sz="3600" b="1" i="1" u="sng">
                <a:solidFill>
                  <a:srgbClr val="FFCCFF"/>
                </a:solidFill>
              </a:rPr>
              <a:t>FUNDAMENTOS TEORICOS</a:t>
            </a:r>
            <a:r>
              <a:rPr lang="es-AR" b="1" i="1" u="sng">
                <a:solidFill>
                  <a:srgbClr val="FFCCFF"/>
                </a:solidFill>
              </a:rPr>
              <a:t>.</a:t>
            </a:r>
          </a:p>
          <a:p>
            <a:pPr algn="r">
              <a:spcBef>
                <a:spcPct val="50000"/>
              </a:spcBef>
            </a:pPr>
            <a:endParaRPr lang="es-AR" b="1" i="1" u="sng">
              <a:solidFill>
                <a:srgbClr val="FFCCFF"/>
              </a:solidFill>
            </a:endParaRPr>
          </a:p>
        </p:txBody>
      </p:sp>
      <p:pic>
        <p:nvPicPr>
          <p:cNvPr id="70661" name="Picture 5" descr="MCj02346250000[1]"/>
          <p:cNvPicPr>
            <a:picLocks noChangeAspect="1" noChangeArrowheads="1"/>
          </p:cNvPicPr>
          <p:nvPr/>
        </p:nvPicPr>
        <p:blipFill>
          <a:blip r:embed="rId3"/>
          <a:srcRect/>
          <a:stretch>
            <a:fillRect/>
          </a:stretch>
        </p:blipFill>
        <p:spPr bwMode="auto">
          <a:xfrm>
            <a:off x="4356100" y="2997200"/>
            <a:ext cx="1631950" cy="1820863"/>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05000" y="228600"/>
            <a:ext cx="6934200" cy="1112838"/>
          </a:xfrm>
        </p:spPr>
        <p:txBody>
          <a:bodyPr>
            <a:normAutofit fontScale="90000"/>
          </a:bodyPr>
          <a:lstStyle/>
          <a:p>
            <a:pPr eaLnBrk="1" hangingPunct="1"/>
            <a:r>
              <a:rPr lang="es-ES" sz="3400" b="1" smtClean="0">
                <a:solidFill>
                  <a:schemeClr val="bg1"/>
                </a:solidFill>
                <a:latin typeface="Arial Unicode MS" pitchFamily="34" charset="-128"/>
              </a:rPr>
              <a:t>FUERZAS DE PORTER</a:t>
            </a:r>
            <a:r>
              <a:rPr lang="es-AR" sz="3400" smtClean="0">
                <a:solidFill>
                  <a:schemeClr val="bg1"/>
                </a:solidFill>
                <a:latin typeface="Arial Unicode MS" pitchFamily="34" charset="-128"/>
              </a:rPr>
              <a:t/>
            </a:r>
            <a:br>
              <a:rPr lang="es-AR" sz="3400" smtClean="0">
                <a:solidFill>
                  <a:schemeClr val="bg1"/>
                </a:solidFill>
                <a:latin typeface="Arial Unicode MS" pitchFamily="34" charset="-128"/>
              </a:rPr>
            </a:br>
            <a:endParaRPr lang="es-ES" sz="3400" smtClean="0">
              <a:solidFill>
                <a:schemeClr val="bg1"/>
              </a:solidFill>
              <a:latin typeface="Arial Unicode MS" pitchFamily="34" charset="-128"/>
            </a:endParaRPr>
          </a:p>
        </p:txBody>
      </p:sp>
      <p:sp>
        <p:nvSpPr>
          <p:cNvPr id="82947" name="Rectangle 3"/>
          <p:cNvSpPr>
            <a:spLocks noGrp="1" noChangeArrowheads="1"/>
          </p:cNvSpPr>
          <p:nvPr>
            <p:ph idx="1"/>
          </p:nvPr>
        </p:nvSpPr>
        <p:spPr>
          <a:xfrm>
            <a:off x="1908175" y="1989138"/>
            <a:ext cx="3098800" cy="4648200"/>
          </a:xfrm>
        </p:spPr>
        <p:txBody>
          <a:bodyPr>
            <a:normAutofit/>
          </a:bodyPr>
          <a:lstStyle/>
          <a:p>
            <a:pPr marL="381000" indent="-381000" eaLnBrk="1" hangingPunct="1">
              <a:buFontTx/>
              <a:buAutoNum type="arabicPeriod"/>
              <a:defRPr/>
            </a:pPr>
            <a:r>
              <a:rPr lang="es-ES" b="1" u="sng" smtClean="0">
                <a:effectLst>
                  <a:outerShdw blurRad="38100" dist="38100" dir="2700000" algn="tl">
                    <a:srgbClr val="000000"/>
                  </a:outerShdw>
                </a:effectLst>
                <a:latin typeface="Arial Unicode MS" pitchFamily="34" charset="-128"/>
              </a:rPr>
              <a:t>Rivalidad entre vendedores en competencia</a:t>
            </a:r>
            <a:r>
              <a:rPr lang="es-AR" b="1" u="sng" smtClean="0">
                <a:effectLst>
                  <a:outerShdw blurRad="38100" dist="38100" dir="2700000" algn="tl">
                    <a:srgbClr val="000000"/>
                  </a:outerShdw>
                </a:effectLst>
                <a:latin typeface="Arial Unicode MS" pitchFamily="34" charset="-128"/>
              </a:rPr>
              <a:t>.</a:t>
            </a:r>
            <a:r>
              <a:rPr lang="es-ES" u="sng" smtClean="0">
                <a:effectLst>
                  <a:outerShdw blurRad="38100" dist="38100" dir="2700000" algn="tl">
                    <a:srgbClr val="000000"/>
                  </a:outerShdw>
                </a:effectLst>
                <a:latin typeface="Arial Unicode MS" pitchFamily="34" charset="-128"/>
              </a:rPr>
              <a:t> </a:t>
            </a:r>
          </a:p>
          <a:p>
            <a:pPr marL="381000" indent="-381000" eaLnBrk="1" hangingPunct="1">
              <a:defRPr/>
            </a:pPr>
            <a:r>
              <a:rPr lang="es-ES" sz="1800" smtClean="0">
                <a:latin typeface="Arial Unicode MS" pitchFamily="34" charset="-128"/>
              </a:rPr>
              <a:t>Tenemos ya un grupo de clientes fijos y seguros. </a:t>
            </a:r>
          </a:p>
          <a:p>
            <a:pPr marL="381000" indent="-381000" eaLnBrk="1" hangingPunct="1">
              <a:defRPr/>
            </a:pPr>
            <a:r>
              <a:rPr lang="es-ES" sz="1800" smtClean="0">
                <a:latin typeface="Arial Unicode MS" pitchFamily="34" charset="-128"/>
              </a:rPr>
              <a:t>El problema se dará cuando intentemos expandir nuestros servicios a otros grupos de clientes</a:t>
            </a:r>
          </a:p>
          <a:p>
            <a:pPr marL="381000" indent="-381000" eaLnBrk="1" hangingPunct="1">
              <a:buFontTx/>
              <a:buNone/>
              <a:defRPr/>
            </a:pPr>
            <a:endParaRPr lang="es-ES" smtClean="0">
              <a:latin typeface="Arial Unicode MS" pitchFamily="34" charset="-128"/>
            </a:endParaRPr>
          </a:p>
        </p:txBody>
      </p:sp>
      <p:pic>
        <p:nvPicPr>
          <p:cNvPr id="22532" name="Picture 4" descr="MCj01986850000[1]"/>
          <p:cNvPicPr>
            <a:picLocks noChangeAspect="1" noChangeArrowheads="1"/>
          </p:cNvPicPr>
          <p:nvPr/>
        </p:nvPicPr>
        <p:blipFill>
          <a:blip r:embed="rId2"/>
          <a:srcRect/>
          <a:stretch>
            <a:fillRect/>
          </a:stretch>
        </p:blipFill>
        <p:spPr bwMode="auto">
          <a:xfrm>
            <a:off x="5292725" y="2205038"/>
            <a:ext cx="3851275" cy="3681412"/>
          </a:xfrm>
          <a:prstGeom prst="rect">
            <a:avLst/>
          </a:prstGeom>
          <a:noFill/>
          <a:ln w="9525">
            <a:noFill/>
            <a:miter lim="800000"/>
            <a:headEnd/>
            <a:tailEnd/>
          </a:ln>
        </p:spPr>
      </p:pic>
      <p:sp>
        <p:nvSpPr>
          <p:cNvPr id="22533" name="AutoShape 6"/>
          <p:cNvSpPr>
            <a:spLocks noChangeArrowheads="1"/>
          </p:cNvSpPr>
          <p:nvPr/>
        </p:nvSpPr>
        <p:spPr bwMode="auto">
          <a:xfrm>
            <a:off x="2714625" y="928688"/>
            <a:ext cx="1008063" cy="1019175"/>
          </a:xfrm>
          <a:prstGeom prst="downArrow">
            <a:avLst>
              <a:gd name="adj1" fmla="val 50000"/>
              <a:gd name="adj2" fmla="val 24999"/>
            </a:avLst>
          </a:prstGeom>
          <a:solidFill>
            <a:schemeClr val="accent1"/>
          </a:solidFill>
          <a:ln w="9525">
            <a:solidFill>
              <a:schemeClr val="tx1"/>
            </a:solidFill>
            <a:miter lim="800000"/>
            <a:headEnd/>
            <a:tailEnd/>
          </a:ln>
        </p:spPr>
        <p:txBody>
          <a:bodyPr wrap="none" anchor="ctr"/>
          <a:lstStyle/>
          <a:p>
            <a:endParaRPr lang="es-ES"/>
          </a:p>
        </p:txBody>
      </p:sp>
      <p:sp>
        <p:nvSpPr>
          <p:cNvPr id="22534" name="7 CuadroTexto"/>
          <p:cNvSpPr txBox="1">
            <a:spLocks noChangeArrowheads="1"/>
          </p:cNvSpPr>
          <p:nvPr/>
        </p:nvSpPr>
        <p:spPr bwMode="auto">
          <a:xfrm>
            <a:off x="3786188" y="1143000"/>
            <a:ext cx="2143125" cy="369888"/>
          </a:xfrm>
          <a:prstGeom prst="rect">
            <a:avLst/>
          </a:prstGeom>
          <a:noFill/>
          <a:ln w="9525">
            <a:noFill/>
            <a:miter lim="800000"/>
            <a:headEnd/>
            <a:tailEnd/>
          </a:ln>
        </p:spPr>
        <p:txBody>
          <a:bodyPr>
            <a:spAutoFit/>
          </a:bodyPr>
          <a:lstStyle/>
          <a:p>
            <a:r>
              <a:rPr lang="es-ES" b="1"/>
              <a:t>FUERZA BAJA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s-ES" sz="3400" b="1" smtClean="0">
                <a:solidFill>
                  <a:schemeClr val="bg1"/>
                </a:solidFill>
                <a:latin typeface="Arial Unicode MS" pitchFamily="34" charset="-128"/>
              </a:rPr>
              <a:t>FUERZAS DE PORTER</a:t>
            </a:r>
            <a:r>
              <a:rPr lang="es-AR" sz="3400" smtClean="0">
                <a:solidFill>
                  <a:schemeClr val="bg1"/>
                </a:solidFill>
                <a:latin typeface="Arial Unicode MS" pitchFamily="34" charset="-128"/>
              </a:rPr>
              <a:t/>
            </a:r>
            <a:br>
              <a:rPr lang="es-AR" sz="3400" smtClean="0">
                <a:solidFill>
                  <a:schemeClr val="bg1"/>
                </a:solidFill>
                <a:latin typeface="Arial Unicode MS" pitchFamily="34" charset="-128"/>
              </a:rPr>
            </a:br>
            <a:endParaRPr lang="es-ES" sz="3400" smtClean="0">
              <a:solidFill>
                <a:schemeClr val="bg1"/>
              </a:solidFill>
              <a:latin typeface="Arial Unicode MS" pitchFamily="34" charset="-128"/>
            </a:endParaRPr>
          </a:p>
        </p:txBody>
      </p:sp>
      <p:sp>
        <p:nvSpPr>
          <p:cNvPr id="83971" name="Rectangle 3"/>
          <p:cNvSpPr>
            <a:spLocks noGrp="1" noChangeArrowheads="1"/>
          </p:cNvSpPr>
          <p:nvPr>
            <p:ph idx="1"/>
          </p:nvPr>
        </p:nvSpPr>
        <p:spPr>
          <a:xfrm>
            <a:off x="1908175" y="1997075"/>
            <a:ext cx="3603625" cy="4860925"/>
          </a:xfrm>
        </p:spPr>
        <p:txBody>
          <a:bodyPr/>
          <a:lstStyle/>
          <a:p>
            <a:pPr marL="381000" indent="-381000" eaLnBrk="1" hangingPunct="1">
              <a:buFontTx/>
              <a:buAutoNum type="arabicPeriod" startAt="2"/>
              <a:defRPr/>
            </a:pPr>
            <a:r>
              <a:rPr lang="es-ES" sz="1800" b="1" u="sng" smtClean="0">
                <a:effectLst>
                  <a:outerShdw blurRad="38100" dist="38100" dir="2700000" algn="tl">
                    <a:srgbClr val="000000"/>
                  </a:outerShdw>
                </a:effectLst>
                <a:latin typeface="Arial Unicode MS" pitchFamily="34" charset="-128"/>
              </a:rPr>
              <a:t>Fuerza competitiva ante un ingreso potencial.</a:t>
            </a:r>
          </a:p>
          <a:p>
            <a:pPr marL="381000" indent="-381000" eaLnBrk="1" hangingPunct="1">
              <a:defRPr/>
            </a:pPr>
            <a:r>
              <a:rPr lang="es-ES" sz="1800" smtClean="0">
                <a:latin typeface="Arial Unicode MS" pitchFamily="34" charset="-128"/>
              </a:rPr>
              <a:t>No existen muchas barreras de entrada en el sector como: políticas regulatorias, aranceles, restricciones al comercio; donde vamos a dar nuestro servicio y no se necesita grandes requerimientos de capital y/u de recursos especializados para establecer un negocio pequeño de comida.</a:t>
            </a:r>
          </a:p>
        </p:txBody>
      </p:sp>
      <p:pic>
        <p:nvPicPr>
          <p:cNvPr id="23556" name="Picture 5" descr="MCj01496730000[1]"/>
          <p:cNvPicPr>
            <a:picLocks noChangeAspect="1" noChangeArrowheads="1"/>
          </p:cNvPicPr>
          <p:nvPr/>
        </p:nvPicPr>
        <p:blipFill>
          <a:blip r:embed="rId2"/>
          <a:srcRect/>
          <a:stretch>
            <a:fillRect/>
          </a:stretch>
        </p:blipFill>
        <p:spPr bwMode="auto">
          <a:xfrm>
            <a:off x="5724525" y="1989138"/>
            <a:ext cx="3076575" cy="4105275"/>
          </a:xfrm>
          <a:prstGeom prst="rect">
            <a:avLst/>
          </a:prstGeom>
          <a:noFill/>
          <a:ln w="9525">
            <a:noFill/>
            <a:miter lim="800000"/>
            <a:headEnd/>
            <a:tailEnd/>
          </a:ln>
        </p:spPr>
      </p:pic>
      <p:sp>
        <p:nvSpPr>
          <p:cNvPr id="23557" name="AutoShape 6"/>
          <p:cNvSpPr>
            <a:spLocks noChangeArrowheads="1"/>
          </p:cNvSpPr>
          <p:nvPr/>
        </p:nvSpPr>
        <p:spPr bwMode="auto">
          <a:xfrm>
            <a:off x="2987675" y="857250"/>
            <a:ext cx="1152525" cy="987425"/>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s-ES"/>
          </a:p>
        </p:txBody>
      </p:sp>
      <p:sp>
        <p:nvSpPr>
          <p:cNvPr id="23558" name="7 CuadroTexto"/>
          <p:cNvSpPr txBox="1">
            <a:spLocks noChangeArrowheads="1"/>
          </p:cNvSpPr>
          <p:nvPr/>
        </p:nvSpPr>
        <p:spPr bwMode="auto">
          <a:xfrm>
            <a:off x="4357688" y="1143000"/>
            <a:ext cx="2214562" cy="369888"/>
          </a:xfrm>
          <a:prstGeom prst="rect">
            <a:avLst/>
          </a:prstGeom>
          <a:noFill/>
          <a:ln w="9525">
            <a:noFill/>
            <a:miter lim="800000"/>
            <a:headEnd/>
            <a:tailEnd/>
          </a:ln>
        </p:spPr>
        <p:txBody>
          <a:bodyPr>
            <a:spAutoFit/>
          </a:bodyPr>
          <a:lstStyle/>
          <a:p>
            <a:r>
              <a:rPr lang="es-ES" b="1"/>
              <a:t>FUERZA BAJA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s-ES" sz="3400" b="1" smtClean="0">
                <a:solidFill>
                  <a:schemeClr val="bg1"/>
                </a:solidFill>
                <a:latin typeface="Arial Unicode MS" pitchFamily="34" charset="-128"/>
              </a:rPr>
              <a:t>FUERZAS DE PORTER</a:t>
            </a:r>
            <a:r>
              <a:rPr lang="es-AR" sz="3400" smtClean="0">
                <a:solidFill>
                  <a:schemeClr val="bg1"/>
                </a:solidFill>
                <a:latin typeface="Arial Unicode MS" pitchFamily="34" charset="-128"/>
              </a:rPr>
              <a:t/>
            </a:r>
            <a:br>
              <a:rPr lang="es-AR" sz="3400" smtClean="0">
                <a:solidFill>
                  <a:schemeClr val="bg1"/>
                </a:solidFill>
                <a:latin typeface="Arial Unicode MS" pitchFamily="34" charset="-128"/>
              </a:rPr>
            </a:br>
            <a:endParaRPr lang="es-ES" sz="3400" smtClean="0">
              <a:solidFill>
                <a:schemeClr val="bg1"/>
              </a:solidFill>
              <a:latin typeface="Arial Unicode MS" pitchFamily="34" charset="-128"/>
            </a:endParaRPr>
          </a:p>
        </p:txBody>
      </p:sp>
      <p:sp>
        <p:nvSpPr>
          <p:cNvPr id="86019" name="Rectangle 3"/>
          <p:cNvSpPr>
            <a:spLocks noGrp="1" noChangeArrowheads="1"/>
          </p:cNvSpPr>
          <p:nvPr>
            <p:ph idx="1"/>
          </p:nvPr>
        </p:nvSpPr>
        <p:spPr>
          <a:xfrm>
            <a:off x="1905000" y="1447800"/>
            <a:ext cx="3603625" cy="4648200"/>
          </a:xfrm>
        </p:spPr>
        <p:txBody>
          <a:bodyPr/>
          <a:lstStyle/>
          <a:p>
            <a:pPr eaLnBrk="1" hangingPunct="1">
              <a:buFontTx/>
              <a:buNone/>
              <a:defRPr/>
            </a:pPr>
            <a:r>
              <a:rPr lang="es-ES" sz="1800" b="1" u="sng" smtClean="0">
                <a:effectLst>
                  <a:outerShdw blurRad="38100" dist="38100" dir="2700000" algn="tl">
                    <a:srgbClr val="000000"/>
                  </a:outerShdw>
                </a:effectLst>
                <a:latin typeface="Arial Unicode MS" pitchFamily="34" charset="-128"/>
              </a:rPr>
              <a:t>3. Fuerza competitiva de productos sustitutos.</a:t>
            </a:r>
            <a:endParaRPr lang="es-AR" sz="1800" b="1" u="sng" smtClean="0">
              <a:effectLst>
                <a:outerShdw blurRad="38100" dist="38100" dir="2700000" algn="tl">
                  <a:srgbClr val="000000"/>
                </a:outerShdw>
              </a:effectLst>
              <a:latin typeface="Arial Unicode MS" pitchFamily="34" charset="-128"/>
            </a:endParaRPr>
          </a:p>
          <a:p>
            <a:pPr eaLnBrk="1" hangingPunct="1">
              <a:defRPr/>
            </a:pPr>
            <a:r>
              <a:rPr lang="es-ES" sz="1800" smtClean="0">
                <a:latin typeface="Arial Unicode MS" pitchFamily="34" charset="-128"/>
              </a:rPr>
              <a:t>Patios de comida</a:t>
            </a:r>
          </a:p>
          <a:p>
            <a:pPr eaLnBrk="1" hangingPunct="1">
              <a:defRPr/>
            </a:pPr>
            <a:r>
              <a:rPr lang="es-ES" sz="1800" smtClean="0">
                <a:latin typeface="Arial Unicode MS" pitchFamily="34" charset="-128"/>
              </a:rPr>
              <a:t>Snack, hamburguesa, hot dog, frutas, etc. </a:t>
            </a:r>
          </a:p>
          <a:p>
            <a:pPr eaLnBrk="1" hangingPunct="1">
              <a:defRPr/>
            </a:pPr>
            <a:endParaRPr lang="es-ES" sz="1800" smtClean="0">
              <a:latin typeface="Arial Unicode MS" pitchFamily="34" charset="-128"/>
            </a:endParaRPr>
          </a:p>
        </p:txBody>
      </p:sp>
      <p:sp>
        <p:nvSpPr>
          <p:cNvPr id="86020" name="Rectangle 4"/>
          <p:cNvSpPr>
            <a:spLocks noChangeArrowheads="1"/>
          </p:cNvSpPr>
          <p:nvPr/>
        </p:nvSpPr>
        <p:spPr bwMode="auto">
          <a:xfrm>
            <a:off x="1908175" y="3789363"/>
            <a:ext cx="3384550" cy="2014537"/>
          </a:xfrm>
          <a:prstGeom prst="rect">
            <a:avLst/>
          </a:prstGeom>
          <a:noFill/>
          <a:ln w="9525">
            <a:noFill/>
            <a:miter lim="800000"/>
            <a:headEnd/>
            <a:tailEnd/>
          </a:ln>
          <a:effectLst/>
        </p:spPr>
        <p:txBody>
          <a:bodyPr>
            <a:spAutoFit/>
          </a:bodyPr>
          <a:lstStyle/>
          <a:p>
            <a:pPr>
              <a:defRPr/>
            </a:pPr>
            <a:r>
              <a:rPr lang="es-ES" b="1" u="sng">
                <a:effectLst>
                  <a:outerShdw blurRad="38100" dist="38100" dir="2700000" algn="tl">
                    <a:srgbClr val="000000"/>
                  </a:outerShdw>
                </a:effectLst>
                <a:latin typeface="Arial Unicode MS" pitchFamily="34" charset="-128"/>
              </a:rPr>
              <a:t>4. Fuerzas competitivas de los proveedores.</a:t>
            </a:r>
          </a:p>
          <a:p>
            <a:pPr>
              <a:defRPr/>
            </a:pPr>
            <a:endParaRPr lang="es-AR" u="sng">
              <a:effectLst>
                <a:outerShdw blurRad="38100" dist="38100" dir="2700000" algn="tl">
                  <a:srgbClr val="000000"/>
                </a:outerShdw>
              </a:effectLst>
              <a:latin typeface="Arial Unicode MS" pitchFamily="34" charset="-128"/>
            </a:endParaRPr>
          </a:p>
          <a:p>
            <a:pPr>
              <a:buFontTx/>
              <a:buChar char="•"/>
              <a:defRPr/>
            </a:pPr>
            <a:r>
              <a:rPr lang="es-ES">
                <a:latin typeface="Arial Unicode MS" pitchFamily="34" charset="-128"/>
              </a:rPr>
              <a:t> Hay muchos proveedores de   </a:t>
            </a:r>
          </a:p>
          <a:p>
            <a:pPr>
              <a:defRPr/>
            </a:pPr>
            <a:r>
              <a:rPr lang="es-ES">
                <a:latin typeface="Arial Unicode MS" pitchFamily="34" charset="-128"/>
              </a:rPr>
              <a:t>  esta materia prima para dar  </a:t>
            </a:r>
          </a:p>
          <a:p>
            <a:pPr>
              <a:defRPr/>
            </a:pPr>
            <a:r>
              <a:rPr lang="es-ES">
                <a:latin typeface="Arial Unicode MS" pitchFamily="34" charset="-128"/>
              </a:rPr>
              <a:t>  nuestro servicio y existen   </a:t>
            </a:r>
          </a:p>
          <a:p>
            <a:pPr>
              <a:defRPr/>
            </a:pPr>
            <a:r>
              <a:rPr lang="es-ES">
                <a:latin typeface="Arial Unicode MS" pitchFamily="34" charset="-128"/>
              </a:rPr>
              <a:t>  buenos insumos sustitutos.</a:t>
            </a:r>
          </a:p>
        </p:txBody>
      </p:sp>
      <p:sp>
        <p:nvSpPr>
          <p:cNvPr id="24581" name="AutoShape 5"/>
          <p:cNvSpPr>
            <a:spLocks noChangeArrowheads="1"/>
          </p:cNvSpPr>
          <p:nvPr/>
        </p:nvSpPr>
        <p:spPr bwMode="auto">
          <a:xfrm>
            <a:off x="539750" y="1412875"/>
            <a:ext cx="1079500" cy="10795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s-ES"/>
          </a:p>
        </p:txBody>
      </p:sp>
      <p:pic>
        <p:nvPicPr>
          <p:cNvPr id="24582" name="Picture 7" descr="MCj04043070000[1]"/>
          <p:cNvPicPr>
            <a:picLocks noChangeAspect="1" noChangeArrowheads="1"/>
          </p:cNvPicPr>
          <p:nvPr/>
        </p:nvPicPr>
        <p:blipFill>
          <a:blip r:embed="rId2"/>
          <a:srcRect/>
          <a:stretch>
            <a:fillRect/>
          </a:stretch>
        </p:blipFill>
        <p:spPr bwMode="auto">
          <a:xfrm>
            <a:off x="5364163" y="1700213"/>
            <a:ext cx="3527425" cy="1638300"/>
          </a:xfrm>
          <a:prstGeom prst="rect">
            <a:avLst/>
          </a:prstGeom>
          <a:noFill/>
          <a:ln w="9525">
            <a:noFill/>
            <a:miter lim="800000"/>
            <a:headEnd/>
            <a:tailEnd/>
          </a:ln>
        </p:spPr>
      </p:pic>
      <p:pic>
        <p:nvPicPr>
          <p:cNvPr id="24583" name="Picture 9" descr="MCj04042850000[1]"/>
          <p:cNvPicPr>
            <a:picLocks noChangeAspect="1" noChangeArrowheads="1"/>
          </p:cNvPicPr>
          <p:nvPr/>
        </p:nvPicPr>
        <p:blipFill>
          <a:blip r:embed="rId3"/>
          <a:srcRect/>
          <a:stretch>
            <a:fillRect/>
          </a:stretch>
        </p:blipFill>
        <p:spPr bwMode="auto">
          <a:xfrm>
            <a:off x="6084888" y="3860800"/>
            <a:ext cx="2663825" cy="2397125"/>
          </a:xfrm>
          <a:prstGeom prst="rect">
            <a:avLst/>
          </a:prstGeom>
          <a:noFill/>
          <a:ln w="9525">
            <a:noFill/>
            <a:miter lim="800000"/>
            <a:headEnd/>
            <a:tailEnd/>
          </a:ln>
        </p:spPr>
      </p:pic>
      <p:sp>
        <p:nvSpPr>
          <p:cNvPr id="24584" name="10 CuadroTexto"/>
          <p:cNvSpPr txBox="1">
            <a:spLocks noChangeArrowheads="1"/>
          </p:cNvSpPr>
          <p:nvPr/>
        </p:nvSpPr>
        <p:spPr bwMode="auto">
          <a:xfrm>
            <a:off x="0" y="714375"/>
            <a:ext cx="1643063" cy="646113"/>
          </a:xfrm>
          <a:prstGeom prst="rect">
            <a:avLst/>
          </a:prstGeom>
          <a:noFill/>
          <a:ln w="9525">
            <a:noFill/>
            <a:miter lim="800000"/>
            <a:headEnd/>
            <a:tailEnd/>
          </a:ln>
        </p:spPr>
        <p:txBody>
          <a:bodyPr>
            <a:spAutoFit/>
          </a:bodyPr>
          <a:lstStyle/>
          <a:p>
            <a:r>
              <a:rPr lang="es-ES" b="1">
                <a:solidFill>
                  <a:srgbClr val="000000"/>
                </a:solidFill>
              </a:rPr>
              <a:t>FUERZA INTERMEDIA</a:t>
            </a:r>
          </a:p>
        </p:txBody>
      </p:sp>
      <p:sp>
        <p:nvSpPr>
          <p:cNvPr id="24585" name="11 Flecha abajo"/>
          <p:cNvSpPr>
            <a:spLocks noChangeArrowheads="1"/>
          </p:cNvSpPr>
          <p:nvPr/>
        </p:nvSpPr>
        <p:spPr bwMode="auto">
          <a:xfrm>
            <a:off x="357188" y="4000500"/>
            <a:ext cx="928687" cy="107156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es-ES"/>
          </a:p>
        </p:txBody>
      </p:sp>
      <p:sp>
        <p:nvSpPr>
          <p:cNvPr id="24586" name="12 CuadroTexto"/>
          <p:cNvSpPr txBox="1">
            <a:spLocks noChangeArrowheads="1"/>
          </p:cNvSpPr>
          <p:nvPr/>
        </p:nvSpPr>
        <p:spPr bwMode="auto">
          <a:xfrm>
            <a:off x="0" y="5357813"/>
            <a:ext cx="1643063" cy="646112"/>
          </a:xfrm>
          <a:prstGeom prst="rect">
            <a:avLst/>
          </a:prstGeom>
          <a:noFill/>
          <a:ln w="9525">
            <a:noFill/>
            <a:miter lim="800000"/>
            <a:headEnd/>
            <a:tailEnd/>
          </a:ln>
        </p:spPr>
        <p:txBody>
          <a:bodyPr>
            <a:spAutoFit/>
          </a:bodyPr>
          <a:lstStyle/>
          <a:p>
            <a:r>
              <a:rPr lang="es-ES" b="1">
                <a:solidFill>
                  <a:srgbClr val="000000"/>
                </a:solidFill>
              </a:rPr>
              <a:t>FUERZA BAJA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s-AR" b="1" smtClean="0">
                <a:solidFill>
                  <a:schemeClr val="bg1"/>
                </a:solidFill>
                <a:latin typeface="Arial Unicode MS" pitchFamily="34" charset="-128"/>
              </a:rPr>
              <a:t>FUERZAS DE PORTER</a:t>
            </a:r>
            <a:endParaRPr lang="es-ES" b="1" smtClean="0">
              <a:solidFill>
                <a:schemeClr val="bg1"/>
              </a:solidFill>
              <a:latin typeface="Arial Unicode MS" pitchFamily="34" charset="-128"/>
            </a:endParaRPr>
          </a:p>
        </p:txBody>
      </p:sp>
      <p:sp>
        <p:nvSpPr>
          <p:cNvPr id="87043" name="Rectangle 3"/>
          <p:cNvSpPr>
            <a:spLocks noGrp="1" noChangeArrowheads="1"/>
          </p:cNvSpPr>
          <p:nvPr>
            <p:ph idx="1"/>
          </p:nvPr>
        </p:nvSpPr>
        <p:spPr>
          <a:xfrm>
            <a:off x="1905000" y="1447800"/>
            <a:ext cx="3746500" cy="4573588"/>
          </a:xfrm>
        </p:spPr>
        <p:txBody>
          <a:bodyPr>
            <a:normAutofit fontScale="85000" lnSpcReduction="10000"/>
          </a:bodyPr>
          <a:lstStyle/>
          <a:p>
            <a:pPr eaLnBrk="1" hangingPunct="1">
              <a:defRPr/>
            </a:pPr>
            <a:r>
              <a:rPr lang="es-ES" b="1" u="sng" smtClean="0">
                <a:effectLst>
                  <a:outerShdw blurRad="38100" dist="38100" dir="2700000" algn="tl">
                    <a:srgbClr val="000000"/>
                  </a:outerShdw>
                </a:effectLst>
                <a:latin typeface="Arial Unicode MS" pitchFamily="34" charset="-128"/>
              </a:rPr>
              <a:t>5. Presiones competitivas de los compradores.</a:t>
            </a:r>
          </a:p>
          <a:p>
            <a:pPr eaLnBrk="1" hangingPunct="1">
              <a:defRPr/>
            </a:pPr>
            <a:r>
              <a:rPr lang="es-ES" smtClean="0">
                <a:latin typeface="Arial Unicode MS" pitchFamily="34" charset="-128"/>
              </a:rPr>
              <a:t>Al inicio de nuestro negocio les daremos nuestro servicio a los empleados de la CAE. </a:t>
            </a:r>
          </a:p>
          <a:p>
            <a:pPr eaLnBrk="1" hangingPunct="1">
              <a:defRPr/>
            </a:pPr>
            <a:r>
              <a:rPr lang="es-ES" smtClean="0">
                <a:latin typeface="Arial Unicode MS" pitchFamily="34" charset="-128"/>
              </a:rPr>
              <a:t>Cuando planeemos expandirnos a otros segmentos del mercado; esta fuerza será alta.</a:t>
            </a:r>
            <a:endParaRPr lang="es-AR" smtClean="0">
              <a:latin typeface="Arial Unicode MS" pitchFamily="34" charset="-128"/>
            </a:endParaRPr>
          </a:p>
          <a:p>
            <a:pPr eaLnBrk="1" hangingPunct="1">
              <a:defRPr/>
            </a:pPr>
            <a:endParaRPr lang="es-ES" smtClean="0">
              <a:latin typeface="Arial Unicode MS" pitchFamily="34" charset="-128"/>
            </a:endParaRPr>
          </a:p>
        </p:txBody>
      </p:sp>
      <p:pic>
        <p:nvPicPr>
          <p:cNvPr id="25604" name="Picture 11" descr="MCj02345510000[1]"/>
          <p:cNvPicPr>
            <a:picLocks noChangeAspect="1" noChangeArrowheads="1"/>
          </p:cNvPicPr>
          <p:nvPr/>
        </p:nvPicPr>
        <p:blipFill>
          <a:blip r:embed="rId2"/>
          <a:srcRect/>
          <a:stretch>
            <a:fillRect/>
          </a:stretch>
        </p:blipFill>
        <p:spPr bwMode="auto">
          <a:xfrm>
            <a:off x="5867400" y="2133600"/>
            <a:ext cx="2840038" cy="3167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s-ES" sz="3400" b="1" smtClean="0">
                <a:solidFill>
                  <a:schemeClr val="bg1"/>
                </a:solidFill>
                <a:latin typeface="Arial Unicode MS" pitchFamily="34" charset="-128"/>
              </a:rPr>
              <a:t>MARKETING MIX: 5 P´S</a:t>
            </a:r>
            <a:r>
              <a:rPr lang="es-AR" sz="3400" smtClean="0">
                <a:solidFill>
                  <a:schemeClr val="bg1"/>
                </a:solidFill>
                <a:latin typeface="Arial Unicode MS" pitchFamily="34" charset="-128"/>
              </a:rPr>
              <a:t/>
            </a:r>
            <a:br>
              <a:rPr lang="es-AR" sz="3400" smtClean="0">
                <a:solidFill>
                  <a:schemeClr val="bg1"/>
                </a:solidFill>
                <a:latin typeface="Arial Unicode MS" pitchFamily="34" charset="-128"/>
              </a:rPr>
            </a:br>
            <a:endParaRPr lang="es-ES" sz="3400" smtClean="0">
              <a:solidFill>
                <a:schemeClr val="bg1"/>
              </a:solidFill>
              <a:latin typeface="Arial Unicode MS" pitchFamily="34" charset="-128"/>
            </a:endParaRPr>
          </a:p>
        </p:txBody>
      </p:sp>
      <p:sp>
        <p:nvSpPr>
          <p:cNvPr id="90115" name="Rectangle 3"/>
          <p:cNvSpPr>
            <a:spLocks noGrp="1" noChangeArrowheads="1"/>
          </p:cNvSpPr>
          <p:nvPr>
            <p:ph idx="1"/>
          </p:nvPr>
        </p:nvSpPr>
        <p:spPr>
          <a:xfrm>
            <a:off x="1905000" y="1447800"/>
            <a:ext cx="3314700" cy="4648200"/>
          </a:xfrm>
        </p:spPr>
        <p:txBody>
          <a:bodyPr>
            <a:normAutofit fontScale="92500" lnSpcReduction="10000"/>
          </a:bodyPr>
          <a:lstStyle/>
          <a:p>
            <a:pPr eaLnBrk="1" hangingPunct="1">
              <a:defRPr/>
            </a:pPr>
            <a:r>
              <a:rPr lang="es-AR" b="1" u="sng" smtClean="0">
                <a:effectLst>
                  <a:outerShdw blurRad="38100" dist="38100" dir="2700000" algn="tl">
                    <a:srgbClr val="000000"/>
                  </a:outerShdw>
                </a:effectLst>
              </a:rPr>
              <a:t>SERVICIO.</a:t>
            </a:r>
          </a:p>
          <a:p>
            <a:pPr eaLnBrk="1" hangingPunct="1">
              <a:lnSpc>
                <a:spcPts val="2700"/>
              </a:lnSpc>
              <a:defRPr/>
            </a:pPr>
            <a:r>
              <a:rPr lang="es-ES" smtClean="0"/>
              <a:t>Nuestra empresa brindara el servicio de catering de almuerzos ejecutivos y el servicio de Buffet a la CAE, </a:t>
            </a:r>
            <a:r>
              <a:rPr lang="es-EC" smtClean="0"/>
              <a:t> con  platos de la gastronomía nacional e internacional.</a:t>
            </a:r>
            <a:endParaRPr lang="es-AR" smtClean="0"/>
          </a:p>
          <a:p>
            <a:pPr eaLnBrk="1" hangingPunct="1">
              <a:defRPr/>
            </a:pPr>
            <a:endParaRPr lang="es-ES" b="1" u="sng" smtClean="0"/>
          </a:p>
        </p:txBody>
      </p:sp>
      <p:pic>
        <p:nvPicPr>
          <p:cNvPr id="26628" name="Picture 7" descr="ca2"/>
          <p:cNvPicPr>
            <a:picLocks noChangeAspect="1" noChangeArrowheads="1"/>
          </p:cNvPicPr>
          <p:nvPr/>
        </p:nvPicPr>
        <p:blipFill>
          <a:blip r:embed="rId2"/>
          <a:srcRect/>
          <a:stretch>
            <a:fillRect/>
          </a:stretch>
        </p:blipFill>
        <p:spPr bwMode="auto">
          <a:xfrm>
            <a:off x="5219700" y="3429000"/>
            <a:ext cx="3671888" cy="2933700"/>
          </a:xfrm>
          <a:prstGeom prst="rect">
            <a:avLst/>
          </a:prstGeom>
          <a:noFill/>
          <a:ln w="9525">
            <a:noFill/>
            <a:miter lim="800000"/>
            <a:headEnd/>
            <a:tailEnd/>
          </a:ln>
        </p:spPr>
      </p:pic>
      <p:pic>
        <p:nvPicPr>
          <p:cNvPr id="26629" name="Picture 8" descr="http://tbn2.google.com/images?q=tbn:3Nr6iBPRpOqQaM:http://www.ortosoluciones.com/components/com_virtuemart/shop_image/product/125c562b74edb40d7ca8241bca75d77c.jpg"/>
          <p:cNvPicPr>
            <a:picLocks noChangeAspect="1" noChangeArrowheads="1"/>
          </p:cNvPicPr>
          <p:nvPr/>
        </p:nvPicPr>
        <p:blipFill>
          <a:blip r:embed="rId3" r:link="rId4"/>
          <a:srcRect/>
          <a:stretch>
            <a:fillRect/>
          </a:stretch>
        </p:blipFill>
        <p:spPr bwMode="auto">
          <a:xfrm>
            <a:off x="6286500" y="1428750"/>
            <a:ext cx="1181100" cy="1181100"/>
          </a:xfrm>
          <a:prstGeom prst="rect">
            <a:avLst/>
          </a:prstGeom>
          <a:noFill/>
          <a:ln w="9525">
            <a:noFill/>
            <a:miter lim="800000"/>
            <a:headEnd/>
            <a:tailEnd/>
          </a:ln>
        </p:spPr>
      </p:pic>
      <p:pic>
        <p:nvPicPr>
          <p:cNvPr id="26630" name="Imagen 8" descr="0_parejaplataforma2.jpg"/>
          <p:cNvPicPr>
            <a:picLocks noChangeAspect="1" noChangeArrowheads="1"/>
          </p:cNvPicPr>
          <p:nvPr/>
        </p:nvPicPr>
        <p:blipFill>
          <a:blip r:embed="rId5"/>
          <a:srcRect/>
          <a:stretch>
            <a:fillRect/>
          </a:stretch>
        </p:blipFill>
        <p:spPr bwMode="auto">
          <a:xfrm>
            <a:off x="500063" y="4714875"/>
            <a:ext cx="4114800" cy="1525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s-AR" b="1" smtClean="0">
                <a:solidFill>
                  <a:schemeClr val="bg1"/>
                </a:solidFill>
                <a:latin typeface="Arial Unicode MS" pitchFamily="34" charset="-128"/>
              </a:rPr>
              <a:t>MARKETING MIX: 5P’S</a:t>
            </a:r>
            <a:endParaRPr lang="es-ES" b="1" smtClean="0">
              <a:solidFill>
                <a:schemeClr val="bg1"/>
              </a:solidFill>
              <a:latin typeface="Arial Unicode MS" pitchFamily="34" charset="-128"/>
            </a:endParaRPr>
          </a:p>
        </p:txBody>
      </p:sp>
      <p:sp>
        <p:nvSpPr>
          <p:cNvPr id="91139" name="Rectangle 3"/>
          <p:cNvSpPr>
            <a:spLocks noGrp="1" noChangeArrowheads="1"/>
          </p:cNvSpPr>
          <p:nvPr>
            <p:ph idx="1"/>
          </p:nvPr>
        </p:nvSpPr>
        <p:spPr>
          <a:xfrm>
            <a:off x="1908175" y="1196975"/>
            <a:ext cx="3459163" cy="5410200"/>
          </a:xfrm>
        </p:spPr>
        <p:txBody>
          <a:bodyPr/>
          <a:lstStyle/>
          <a:p>
            <a:pPr eaLnBrk="1" hangingPunct="1">
              <a:defRPr/>
            </a:pPr>
            <a:r>
              <a:rPr lang="es-AR" sz="1600" b="1" u="sng" smtClean="0">
                <a:effectLst>
                  <a:outerShdw blurRad="38100" dist="38100" dir="2700000" algn="tl">
                    <a:srgbClr val="000000"/>
                  </a:outerShdw>
                </a:effectLst>
                <a:latin typeface="Arial Unicode MS" pitchFamily="34" charset="-128"/>
              </a:rPr>
              <a:t>PRECIO.</a:t>
            </a:r>
          </a:p>
          <a:p>
            <a:pPr eaLnBrk="1" hangingPunct="1">
              <a:defRPr/>
            </a:pPr>
            <a:r>
              <a:rPr lang="es-ES" sz="1600" smtClean="0">
                <a:latin typeface="Arial Unicode MS" pitchFamily="34" charset="-128"/>
              </a:rPr>
              <a:t>Almuerzo ejecutivo para un consumidor ya sea normal o dietético se estimará obteniendo un promedio ponderado de los posibles gastos de un almuerzo ejecutivo para los empleados de la CAE – ZONA CARGA AEREA</a:t>
            </a:r>
          </a:p>
          <a:p>
            <a:pPr eaLnBrk="1" hangingPunct="1">
              <a:defRPr/>
            </a:pPr>
            <a:r>
              <a:rPr lang="es-ES" sz="1600" smtClean="0">
                <a:latin typeface="Arial Unicode MS" pitchFamily="34" charset="-128"/>
              </a:rPr>
              <a:t>Una pro forma de 20 diferentes almuerzos, con la asesoría de la Chef María Rodríguez </a:t>
            </a:r>
          </a:p>
          <a:p>
            <a:pPr eaLnBrk="1" hangingPunct="1">
              <a:defRPr/>
            </a:pPr>
            <a:r>
              <a:rPr lang="es-ES" sz="1600" smtClean="0">
                <a:latin typeface="Arial Unicode MS" pitchFamily="34" charset="-128"/>
              </a:rPr>
              <a:t>Con la encuesta realizada a los 116 empleados de la CAE pudimos obtener un precio aceptado de $ 3.00</a:t>
            </a:r>
          </a:p>
          <a:p>
            <a:pPr eaLnBrk="1" hangingPunct="1">
              <a:defRPr/>
            </a:pPr>
            <a:endParaRPr lang="es-ES" b="1" u="sng" smtClean="0"/>
          </a:p>
        </p:txBody>
      </p:sp>
      <p:sp>
        <p:nvSpPr>
          <p:cNvPr id="91140" name="Rectangle 4"/>
          <p:cNvSpPr>
            <a:spLocks noChangeArrowheads="1"/>
          </p:cNvSpPr>
          <p:nvPr/>
        </p:nvSpPr>
        <p:spPr bwMode="auto">
          <a:xfrm>
            <a:off x="5795963" y="1125538"/>
            <a:ext cx="3095625" cy="3479800"/>
          </a:xfrm>
          <a:prstGeom prst="rect">
            <a:avLst/>
          </a:prstGeom>
          <a:noFill/>
          <a:ln w="9525">
            <a:noFill/>
            <a:miter lim="800000"/>
            <a:headEnd/>
            <a:tailEnd/>
          </a:ln>
          <a:effectLst/>
        </p:spPr>
        <p:txBody>
          <a:bodyPr>
            <a:spAutoFit/>
          </a:bodyPr>
          <a:lstStyle/>
          <a:p>
            <a:pPr>
              <a:defRPr/>
            </a:pPr>
            <a:r>
              <a:rPr lang="es-AR" b="1" u="sng">
                <a:effectLst>
                  <a:outerShdw blurRad="38100" dist="38100" dir="2700000" algn="tl">
                    <a:srgbClr val="000000"/>
                  </a:outerShdw>
                </a:effectLst>
                <a:latin typeface="Arial Unicode MS" pitchFamily="34" charset="-128"/>
              </a:rPr>
              <a:t>Relación Precio-Calidad</a:t>
            </a:r>
          </a:p>
          <a:p>
            <a:pPr>
              <a:defRPr/>
            </a:pPr>
            <a:endParaRPr lang="es-AR" b="1" u="sng">
              <a:effectLst>
                <a:outerShdw blurRad="38100" dist="38100" dir="2700000" algn="tl">
                  <a:srgbClr val="000000"/>
                </a:outerShdw>
              </a:effectLst>
              <a:latin typeface="Arial Unicode MS" pitchFamily="34" charset="-128"/>
            </a:endParaRPr>
          </a:p>
          <a:p>
            <a:pPr>
              <a:defRPr/>
            </a:pPr>
            <a:r>
              <a:rPr lang="es-EC" b="1">
                <a:latin typeface="Arial Unicode MS" pitchFamily="34" charset="-128"/>
              </a:rPr>
              <a:t>Precio alto </a:t>
            </a:r>
            <a:r>
              <a:rPr lang="es-EC">
                <a:latin typeface="Arial Unicode MS" pitchFamily="34" charset="-128"/>
              </a:rPr>
              <a:t>debido a la categoría gourmet de los platos.</a:t>
            </a:r>
          </a:p>
          <a:p>
            <a:pPr>
              <a:defRPr/>
            </a:pPr>
            <a:endParaRPr lang="es-EC">
              <a:latin typeface="Arial Unicode MS" pitchFamily="34" charset="-128"/>
            </a:endParaRPr>
          </a:p>
          <a:p>
            <a:pPr>
              <a:defRPr/>
            </a:pPr>
            <a:r>
              <a:rPr lang="es-EC" b="1">
                <a:latin typeface="Arial Unicode MS" pitchFamily="34" charset="-128"/>
              </a:rPr>
              <a:t>Calidad alta </a:t>
            </a:r>
            <a:r>
              <a:rPr lang="es-EC">
                <a:latin typeface="Arial Unicode MS" pitchFamily="34" charset="-128"/>
              </a:rPr>
              <a:t>debido a los ingredientes y la tecnología utilizados para elaborar los platos.</a:t>
            </a:r>
            <a:endParaRPr lang="es-AR">
              <a:latin typeface="Arial Unicode MS" pitchFamily="34" charset="-128"/>
            </a:endParaRPr>
          </a:p>
          <a:p>
            <a:pPr eaLnBrk="1" hangingPunct="1">
              <a:spcBef>
                <a:spcPct val="50000"/>
              </a:spcBef>
              <a:buFont typeface="Arial" charset="0"/>
              <a:buChar char="•"/>
              <a:defRPr/>
            </a:pPr>
            <a:endParaRPr lang="es-AR" sz="2800">
              <a:latin typeface="Arial Unicode MS" pitchFamily="34" charset="-128"/>
            </a:endParaRPr>
          </a:p>
        </p:txBody>
      </p:sp>
      <p:pic>
        <p:nvPicPr>
          <p:cNvPr id="27653" name="Picture 2"/>
          <p:cNvPicPr>
            <a:picLocks noChangeAspect="1" noChangeArrowheads="1"/>
          </p:cNvPicPr>
          <p:nvPr/>
        </p:nvPicPr>
        <p:blipFill>
          <a:blip r:embed="rId3"/>
          <a:srcRect/>
          <a:stretch>
            <a:fillRect/>
          </a:stretch>
        </p:blipFill>
        <p:spPr bwMode="auto">
          <a:xfrm>
            <a:off x="5508625" y="4076700"/>
            <a:ext cx="3309938" cy="242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s-AR" b="1" smtClean="0">
                <a:solidFill>
                  <a:schemeClr val="bg1"/>
                </a:solidFill>
                <a:latin typeface="Arial Unicode MS" pitchFamily="34" charset="-128"/>
              </a:rPr>
              <a:t>MARKETING MIX: 5P’S</a:t>
            </a:r>
            <a:endParaRPr lang="es-ES" b="1" smtClean="0">
              <a:solidFill>
                <a:schemeClr val="bg1"/>
              </a:solidFill>
              <a:latin typeface="Arial Unicode MS" pitchFamily="34" charset="-128"/>
            </a:endParaRPr>
          </a:p>
        </p:txBody>
      </p:sp>
      <p:sp>
        <p:nvSpPr>
          <p:cNvPr id="28675" name="Rectangle 3"/>
          <p:cNvSpPr>
            <a:spLocks noGrp="1" noChangeArrowheads="1"/>
          </p:cNvSpPr>
          <p:nvPr>
            <p:ph idx="1"/>
          </p:nvPr>
        </p:nvSpPr>
        <p:spPr>
          <a:xfrm>
            <a:off x="1908175" y="1341438"/>
            <a:ext cx="4251325" cy="5256212"/>
          </a:xfrm>
        </p:spPr>
        <p:txBody>
          <a:bodyPr>
            <a:normAutofit fontScale="77500" lnSpcReduction="20000"/>
          </a:bodyPr>
          <a:lstStyle/>
          <a:p>
            <a:pPr eaLnBrk="1" hangingPunct="1"/>
            <a:r>
              <a:rPr lang="es-AR" b="1" u="sng" smtClean="0">
                <a:latin typeface="Arial Unicode MS" pitchFamily="34" charset="-128"/>
              </a:rPr>
              <a:t>PLAZA.</a:t>
            </a:r>
          </a:p>
          <a:p>
            <a:pPr eaLnBrk="1" hangingPunct="1"/>
            <a:r>
              <a:rPr lang="es-ES" smtClean="0">
                <a:latin typeface="Arial Unicode MS" pitchFamily="34" charset="-128"/>
              </a:rPr>
              <a:t>Tendrá un canal directo en cuanto a servicio se refiere, es decir:</a:t>
            </a:r>
          </a:p>
          <a:p>
            <a:pPr algn="ctr" eaLnBrk="1" hangingPunct="1">
              <a:buFontTx/>
              <a:buNone/>
            </a:pPr>
            <a:r>
              <a:rPr lang="es-ES" b="1" smtClean="0">
                <a:latin typeface="Arial Unicode MS" pitchFamily="34" charset="-128"/>
              </a:rPr>
              <a:t>Fabricante – Consumidor Final.</a:t>
            </a:r>
          </a:p>
          <a:p>
            <a:pPr eaLnBrk="1" hangingPunct="1">
              <a:lnSpc>
                <a:spcPts val="2700"/>
              </a:lnSpc>
            </a:pPr>
            <a:r>
              <a:rPr lang="es-ES" smtClean="0">
                <a:latin typeface="Arial Unicode MS" pitchFamily="34" charset="-128"/>
              </a:rPr>
              <a:t>La empresa KAAPOL CATERING prestará sus servicios a la  C.A.E. Distrito Guayaquil Sector  Coordinación General de Zona de Carga Aérea en la ciudad de Guayaquil, situada en la Avenida de las Américas, diagonal a TC Televisión.</a:t>
            </a:r>
            <a:endParaRPr lang="es-AR" smtClean="0">
              <a:latin typeface="Arial Unicode MS" pitchFamily="34" charset="-128"/>
            </a:endParaRPr>
          </a:p>
          <a:p>
            <a:pPr eaLnBrk="1" hangingPunct="1"/>
            <a:endParaRPr lang="es-ES" b="1" u="sng" smtClean="0">
              <a:latin typeface="Arial Unicode MS" pitchFamily="34" charset="-128"/>
            </a:endParaRPr>
          </a:p>
        </p:txBody>
      </p:sp>
      <p:pic>
        <p:nvPicPr>
          <p:cNvPr id="28676" name="Picture 10" descr="Ver imagen en tamaño completo">
            <a:hlinkClick r:id="rId3"/>
          </p:cNvPr>
          <p:cNvPicPr>
            <a:picLocks noChangeAspect="1" noChangeArrowheads="1"/>
          </p:cNvPicPr>
          <p:nvPr/>
        </p:nvPicPr>
        <p:blipFill>
          <a:blip r:embed="rId4"/>
          <a:srcRect/>
          <a:stretch>
            <a:fillRect/>
          </a:stretch>
        </p:blipFill>
        <p:spPr bwMode="auto">
          <a:xfrm>
            <a:off x="6659563" y="4581525"/>
            <a:ext cx="2016125" cy="1646238"/>
          </a:xfrm>
          <a:prstGeom prst="rect">
            <a:avLst/>
          </a:prstGeom>
          <a:noFill/>
          <a:ln w="9525">
            <a:noFill/>
            <a:miter lim="800000"/>
            <a:headEnd/>
            <a:tailEnd/>
          </a:ln>
        </p:spPr>
      </p:pic>
      <p:pic>
        <p:nvPicPr>
          <p:cNvPr id="92165" name="Picture 5" descr="Dibujo3"/>
          <p:cNvPicPr>
            <a:picLocks noChangeAspect="1" noChangeArrowheads="1"/>
          </p:cNvPicPr>
          <p:nvPr/>
        </p:nvPicPr>
        <p:blipFill>
          <a:blip r:embed="rId5"/>
          <a:srcRect/>
          <a:stretch>
            <a:fillRect/>
          </a:stretch>
        </p:blipFill>
        <p:spPr bwMode="auto">
          <a:xfrm>
            <a:off x="6588125" y="1412875"/>
            <a:ext cx="2016125" cy="1709738"/>
          </a:xfrm>
          <a:prstGeom prst="rect">
            <a:avLst/>
          </a:prstGeom>
          <a:noFill/>
          <a:effectLst>
            <a:outerShdw dist="107763" dir="2700000" algn="ctr" rotWithShape="0">
              <a:srgbClr val="808080">
                <a:alpha val="50000"/>
              </a:srgbClr>
            </a:outerShdw>
          </a:effectLst>
        </p:spPr>
      </p:pic>
      <p:sp>
        <p:nvSpPr>
          <p:cNvPr id="28678" name="AutoShape 6"/>
          <p:cNvSpPr>
            <a:spLocks noChangeArrowheads="1"/>
          </p:cNvSpPr>
          <p:nvPr/>
        </p:nvSpPr>
        <p:spPr bwMode="auto">
          <a:xfrm>
            <a:off x="7092950" y="3429000"/>
            <a:ext cx="1150938" cy="936625"/>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s-AR" b="1" smtClean="0">
                <a:solidFill>
                  <a:schemeClr val="bg1"/>
                </a:solidFill>
                <a:latin typeface="Arial Unicode MS" pitchFamily="34" charset="-128"/>
              </a:rPr>
              <a:t>MARKETING MIX: 5P’S</a:t>
            </a:r>
            <a:endParaRPr lang="es-ES" b="1" smtClean="0">
              <a:solidFill>
                <a:schemeClr val="bg1"/>
              </a:solidFill>
              <a:latin typeface="Arial Unicode MS" pitchFamily="34" charset="-128"/>
            </a:endParaRPr>
          </a:p>
        </p:txBody>
      </p:sp>
      <p:sp>
        <p:nvSpPr>
          <p:cNvPr id="29699" name="Rectangle 3"/>
          <p:cNvSpPr>
            <a:spLocks noGrp="1" noChangeArrowheads="1"/>
          </p:cNvSpPr>
          <p:nvPr>
            <p:ph idx="1"/>
          </p:nvPr>
        </p:nvSpPr>
        <p:spPr>
          <a:xfrm>
            <a:off x="1905000" y="1447800"/>
            <a:ext cx="3243263" cy="4648200"/>
          </a:xfrm>
        </p:spPr>
        <p:txBody>
          <a:bodyPr/>
          <a:lstStyle/>
          <a:p>
            <a:pPr eaLnBrk="1" hangingPunct="1"/>
            <a:r>
              <a:rPr lang="es-AR" b="1" u="sng" smtClean="0"/>
              <a:t>PROMOCION.</a:t>
            </a:r>
          </a:p>
          <a:p>
            <a:pPr eaLnBrk="1" hangingPunct="1">
              <a:lnSpc>
                <a:spcPts val="2700"/>
              </a:lnSpc>
            </a:pPr>
            <a:r>
              <a:rPr lang="es-ES" smtClean="0"/>
              <a:t>Se realizará  incentivos de un postre especial a los empleados de la C.A.E. por motivo de cumpleaños.</a:t>
            </a:r>
            <a:endParaRPr lang="es-AR" smtClean="0"/>
          </a:p>
          <a:p>
            <a:pPr eaLnBrk="1" hangingPunct="1">
              <a:buFontTx/>
              <a:buNone/>
            </a:pPr>
            <a:endParaRPr lang="es-ES" b="1" u="sng" smtClean="0"/>
          </a:p>
        </p:txBody>
      </p:sp>
      <p:pic>
        <p:nvPicPr>
          <p:cNvPr id="29700" name="Picture 12" descr="http://t1.gstatic.com/images?q=tbn:ljg9XNjNYvgQUM:http://www.geocities.com/sainzfx/postre.jpg">
            <a:hlinkClick r:id="rId2"/>
          </p:cNvPr>
          <p:cNvPicPr>
            <a:picLocks noChangeAspect="1" noChangeArrowheads="1"/>
          </p:cNvPicPr>
          <p:nvPr/>
        </p:nvPicPr>
        <p:blipFill>
          <a:blip r:embed="rId3"/>
          <a:srcRect b="11363"/>
          <a:stretch>
            <a:fillRect/>
          </a:stretch>
        </p:blipFill>
        <p:spPr bwMode="auto">
          <a:xfrm>
            <a:off x="5364163" y="1628775"/>
            <a:ext cx="1133475" cy="928688"/>
          </a:xfrm>
          <a:prstGeom prst="rect">
            <a:avLst/>
          </a:prstGeom>
          <a:noFill/>
          <a:ln w="9525">
            <a:noFill/>
            <a:miter lim="800000"/>
            <a:headEnd/>
            <a:tailEnd/>
          </a:ln>
        </p:spPr>
      </p:pic>
      <p:pic>
        <p:nvPicPr>
          <p:cNvPr id="29701" name="Picture 16" descr="http://t1.gstatic.com/images?q=tbn:lvflRVZZlAaw7M:http://cocinarapida.net/_fotos/Plum-Upside-Down-Cake_46871_1.jpg">
            <a:hlinkClick r:id="rId4"/>
          </p:cNvPr>
          <p:cNvPicPr>
            <a:picLocks noChangeAspect="1" noChangeArrowheads="1"/>
          </p:cNvPicPr>
          <p:nvPr/>
        </p:nvPicPr>
        <p:blipFill>
          <a:blip r:embed="rId5"/>
          <a:srcRect/>
          <a:stretch>
            <a:fillRect/>
          </a:stretch>
        </p:blipFill>
        <p:spPr bwMode="auto">
          <a:xfrm>
            <a:off x="6149975" y="2557463"/>
            <a:ext cx="1219200" cy="809625"/>
          </a:xfrm>
          <a:prstGeom prst="rect">
            <a:avLst/>
          </a:prstGeom>
          <a:noFill/>
          <a:ln w="9525">
            <a:noFill/>
            <a:miter lim="800000"/>
            <a:headEnd/>
            <a:tailEnd/>
          </a:ln>
        </p:spPr>
      </p:pic>
      <p:pic>
        <p:nvPicPr>
          <p:cNvPr id="29702" name="Picture 18" descr="http://t2.gstatic.com/images?q=tbn:c9TGhAmjQO39HM:http://i.esmas.com/image/0/000/004/229/postre-frio-fresas-receta-3.jpg">
            <a:hlinkClick r:id="rId6"/>
          </p:cNvPr>
          <p:cNvPicPr>
            <a:picLocks noChangeAspect="1" noChangeArrowheads="1"/>
          </p:cNvPicPr>
          <p:nvPr/>
        </p:nvPicPr>
        <p:blipFill>
          <a:blip r:embed="rId7"/>
          <a:srcRect/>
          <a:stretch>
            <a:fillRect/>
          </a:stretch>
        </p:blipFill>
        <p:spPr bwMode="auto">
          <a:xfrm>
            <a:off x="6935788" y="3343275"/>
            <a:ext cx="1162050" cy="847725"/>
          </a:xfrm>
          <a:prstGeom prst="rect">
            <a:avLst/>
          </a:prstGeom>
          <a:noFill/>
          <a:ln w="9525">
            <a:noFill/>
            <a:miter lim="800000"/>
            <a:headEnd/>
            <a:tailEnd/>
          </a:ln>
        </p:spPr>
      </p:pic>
      <p:pic>
        <p:nvPicPr>
          <p:cNvPr id="29703" name="Picture 20" descr="http://t0.gstatic.com/images?q=tbn:xwhIOYzUKAQq4M:http://www.onmenjar.com/receptes/72g.jpg">
            <a:hlinkClick r:id="rId8"/>
          </p:cNvPr>
          <p:cNvPicPr>
            <a:picLocks noChangeAspect="1" noChangeArrowheads="1"/>
          </p:cNvPicPr>
          <p:nvPr/>
        </p:nvPicPr>
        <p:blipFill>
          <a:blip r:embed="rId9"/>
          <a:srcRect/>
          <a:stretch>
            <a:fillRect/>
          </a:stretch>
        </p:blipFill>
        <p:spPr bwMode="auto">
          <a:xfrm>
            <a:off x="7721600" y="4129088"/>
            <a:ext cx="1104900" cy="1104900"/>
          </a:xfrm>
          <a:prstGeom prst="rect">
            <a:avLst/>
          </a:prstGeom>
          <a:noFill/>
          <a:ln w="9525">
            <a:noFill/>
            <a:miter lim="800000"/>
            <a:headEnd/>
            <a:tailEnd/>
          </a:ln>
        </p:spPr>
      </p:pic>
      <p:pic>
        <p:nvPicPr>
          <p:cNvPr id="29704" name="Picture 14" descr="ENVASE DE ALUMINIO C-1 - POSTRE (135 CC)">
            <a:hlinkClick r:id="rId10"/>
          </p:cNvPr>
          <p:cNvPicPr>
            <a:picLocks noChangeAspect="1" noChangeArrowheads="1"/>
          </p:cNvPicPr>
          <p:nvPr/>
        </p:nvPicPr>
        <p:blipFill>
          <a:blip r:embed="rId11"/>
          <a:srcRect/>
          <a:stretch>
            <a:fillRect/>
          </a:stretch>
        </p:blipFill>
        <p:spPr bwMode="auto">
          <a:xfrm>
            <a:off x="6011863" y="5084763"/>
            <a:ext cx="1223962" cy="1223962"/>
          </a:xfrm>
          <a:prstGeom prst="rect">
            <a:avLst/>
          </a:prstGeom>
          <a:solidFill>
            <a:srgbClr val="333300"/>
          </a:solidFill>
          <a:ln w="9525">
            <a:noFill/>
            <a:miter lim="800000"/>
            <a:headEnd/>
            <a:tailEnd/>
          </a:ln>
        </p:spPr>
      </p:pic>
      <p:sp>
        <p:nvSpPr>
          <p:cNvPr id="29705" name="10 CuadroTexto"/>
          <p:cNvSpPr txBox="1">
            <a:spLocks noChangeArrowheads="1"/>
          </p:cNvSpPr>
          <p:nvPr/>
        </p:nvSpPr>
        <p:spPr bwMode="auto">
          <a:xfrm>
            <a:off x="2411413" y="5445125"/>
            <a:ext cx="3313112" cy="641350"/>
          </a:xfrm>
          <a:prstGeom prst="rect">
            <a:avLst/>
          </a:prstGeom>
          <a:noFill/>
          <a:ln w="9525">
            <a:noFill/>
            <a:miter lim="800000"/>
            <a:headEnd/>
            <a:tailEnd/>
          </a:ln>
        </p:spPr>
        <p:txBody>
          <a:bodyPr>
            <a:spAutoFit/>
          </a:bodyPr>
          <a:lstStyle/>
          <a:p>
            <a:pPr eaLnBrk="1" hangingPunct="1">
              <a:buFont typeface="Wingdings" pitchFamily="2" charset="2"/>
              <a:buChar char="v"/>
            </a:pPr>
            <a:r>
              <a:rPr lang="es-ES" b="1"/>
              <a:t> Envase  de aluminio para    </a:t>
            </a:r>
          </a:p>
          <a:p>
            <a:pPr eaLnBrk="1" hangingPunct="1">
              <a:buFont typeface="Wingdings" pitchFamily="2" charset="2"/>
              <a:buNone/>
            </a:pPr>
            <a:r>
              <a:rPr lang="es-ES" b="1"/>
              <a:t>    postre.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3276600" y="836613"/>
            <a:ext cx="5327650" cy="1477962"/>
          </a:xfrm>
          <a:prstGeom prst="rect">
            <a:avLst/>
          </a:prstGeom>
          <a:noFill/>
          <a:ln w="9525">
            <a:noFill/>
            <a:miter lim="800000"/>
            <a:headEnd/>
            <a:tailEnd/>
          </a:ln>
        </p:spPr>
        <p:txBody>
          <a:bodyPr>
            <a:spAutoFit/>
          </a:bodyPr>
          <a:lstStyle/>
          <a:p>
            <a:pPr algn="r"/>
            <a:r>
              <a:rPr lang="es-AR" sz="3600" b="1" i="1" u="sng">
                <a:solidFill>
                  <a:schemeClr val="hlink"/>
                </a:solidFill>
                <a:latin typeface="Arial Unicode MS" pitchFamily="34" charset="-128"/>
              </a:rPr>
              <a:t>ESTUDIO FINANCIERO DEL PROYECTO.</a:t>
            </a:r>
          </a:p>
          <a:p>
            <a:pPr algn="r"/>
            <a:endParaRPr lang="es-AR" b="1" i="1" u="sng">
              <a:solidFill>
                <a:schemeClr val="hlink"/>
              </a:solidFill>
            </a:endParaRPr>
          </a:p>
        </p:txBody>
      </p:sp>
      <p:pic>
        <p:nvPicPr>
          <p:cNvPr id="98310" name="Picture 6" descr="MCj04413240000[1]"/>
          <p:cNvPicPr>
            <a:picLocks noChangeAspect="1" noChangeArrowheads="1"/>
          </p:cNvPicPr>
          <p:nvPr/>
        </p:nvPicPr>
        <p:blipFill>
          <a:blip r:embed="rId2"/>
          <a:srcRect/>
          <a:stretch>
            <a:fillRect/>
          </a:stretch>
        </p:blipFill>
        <p:spPr bwMode="auto">
          <a:xfrm>
            <a:off x="4286250" y="2571750"/>
            <a:ext cx="2303463" cy="2303463"/>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s-AR" b="1" smtClean="0">
                <a:solidFill>
                  <a:schemeClr val="hlink"/>
                </a:solidFill>
                <a:latin typeface="Arial Unicode MS" pitchFamily="34" charset="-128"/>
              </a:rPr>
              <a:t>INVERSION TOTAL</a:t>
            </a:r>
            <a:endParaRPr lang="es-ES" b="1" smtClean="0">
              <a:solidFill>
                <a:schemeClr val="hlink"/>
              </a:solidFill>
              <a:latin typeface="Arial Unicode MS" pitchFamily="34" charset="-128"/>
            </a:endParaRPr>
          </a:p>
        </p:txBody>
      </p:sp>
      <p:sp>
        <p:nvSpPr>
          <p:cNvPr id="31747" name="Rectangle 3"/>
          <p:cNvSpPr>
            <a:spLocks noGrp="1" noChangeArrowheads="1"/>
          </p:cNvSpPr>
          <p:nvPr>
            <p:ph idx="1"/>
          </p:nvPr>
        </p:nvSpPr>
        <p:spPr>
          <a:xfrm>
            <a:off x="1908175" y="1196975"/>
            <a:ext cx="6934200" cy="3349625"/>
          </a:xfrm>
        </p:spPr>
        <p:txBody>
          <a:bodyPr/>
          <a:lstStyle/>
          <a:p>
            <a:pPr eaLnBrk="1" hangingPunct="1">
              <a:lnSpc>
                <a:spcPts val="2600"/>
              </a:lnSpc>
            </a:pPr>
            <a:r>
              <a:rPr lang="es-EC" smtClean="0">
                <a:latin typeface="Arial Unicode MS" pitchFamily="34" charset="-128"/>
              </a:rPr>
              <a:t>Se ha estimado una inversión total de </a:t>
            </a:r>
            <a:r>
              <a:rPr lang="es-ES" smtClean="0">
                <a:latin typeface="Arial Unicode MS" pitchFamily="34" charset="-128"/>
              </a:rPr>
              <a:t>$ 19,494.38, la misma</a:t>
            </a:r>
            <a:r>
              <a:rPr lang="es-EC" smtClean="0">
                <a:latin typeface="Arial Unicode MS" pitchFamily="34" charset="-128"/>
              </a:rPr>
              <a:t> que se requiere para la puesta en marcha del proyecto de Servicio de Catering de almuerzos ejecutivos y buffet para los empleados de Zona Carga Aérea - CAE. </a:t>
            </a:r>
            <a:endParaRPr lang="es-ES" smtClean="0">
              <a:latin typeface="Arial Unicode MS" pitchFamily="34" charset="-128"/>
            </a:endParaRPr>
          </a:p>
        </p:txBody>
      </p:sp>
      <p:pic>
        <p:nvPicPr>
          <p:cNvPr id="31748" name="Picture 2"/>
          <p:cNvPicPr>
            <a:picLocks noChangeAspect="1" noChangeArrowheads="1"/>
          </p:cNvPicPr>
          <p:nvPr/>
        </p:nvPicPr>
        <p:blipFill>
          <a:blip r:embed="rId2"/>
          <a:srcRect/>
          <a:stretch>
            <a:fillRect/>
          </a:stretch>
        </p:blipFill>
        <p:spPr bwMode="auto">
          <a:xfrm>
            <a:off x="2627313" y="3284538"/>
            <a:ext cx="5976937" cy="2897187"/>
          </a:xfrm>
          <a:prstGeom prst="rect">
            <a:avLst/>
          </a:prstGeom>
          <a:noFill/>
          <a:ln w="9525">
            <a:noFill/>
            <a:miter lim="800000"/>
            <a:headEnd/>
            <a:tailEnd/>
          </a:ln>
        </p:spPr>
      </p:pic>
      <p:pic>
        <p:nvPicPr>
          <p:cNvPr id="31749" name="Picture 5" descr="MCj04413240000[1]"/>
          <p:cNvPicPr>
            <a:picLocks noChangeAspect="1" noChangeArrowheads="1"/>
          </p:cNvPicPr>
          <p:nvPr/>
        </p:nvPicPr>
        <p:blipFill>
          <a:blip r:embed="rId3"/>
          <a:srcRect/>
          <a:stretch>
            <a:fillRect/>
          </a:stretch>
        </p:blipFill>
        <p:spPr bwMode="auto">
          <a:xfrm>
            <a:off x="7956550" y="260350"/>
            <a:ext cx="936625"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s-ES" b="1" smtClean="0">
                <a:solidFill>
                  <a:srgbClr val="FFCCFF"/>
                </a:solidFill>
                <a:latin typeface="Arial Unicode MS" pitchFamily="34" charset="-128"/>
              </a:rPr>
              <a:t>PROBLEMAS</a:t>
            </a:r>
          </a:p>
        </p:txBody>
      </p:sp>
      <p:sp>
        <p:nvSpPr>
          <p:cNvPr id="5123" name="Rectangle 3"/>
          <p:cNvSpPr>
            <a:spLocks noGrp="1" noChangeArrowheads="1"/>
          </p:cNvSpPr>
          <p:nvPr>
            <p:ph idx="1"/>
          </p:nvPr>
        </p:nvSpPr>
        <p:spPr/>
        <p:txBody>
          <a:bodyPr/>
          <a:lstStyle/>
          <a:p>
            <a:pPr eaLnBrk="1" hangingPunct="1"/>
            <a:r>
              <a:rPr lang="es-EC" sz="2200" smtClean="0">
                <a:latin typeface="Arial Unicode MS" pitchFamily="34" charset="-128"/>
              </a:rPr>
              <a:t>El servicio de restaurante para empleados en empresas ya sean publicas o privadas se ve afectado por la falta del lugares cercanos de comida o de instalaciones de alimentación en esas empresas.</a:t>
            </a:r>
          </a:p>
          <a:p>
            <a:pPr eaLnBrk="1" hangingPunct="1"/>
            <a:r>
              <a:rPr lang="es-EC" sz="2200" smtClean="0">
                <a:latin typeface="Arial Unicode MS" pitchFamily="34" charset="-128"/>
              </a:rPr>
              <a:t>Por lo que en el sector de Zona de Carga Aérea presenta esta falta de instalaciones de alimentación hacia sus empleados además que los lugares mas cercanos para comer están situados a largas distancias.</a:t>
            </a:r>
          </a:p>
        </p:txBody>
      </p:sp>
      <p:pic>
        <p:nvPicPr>
          <p:cNvPr id="5124" name="Picture 4" descr="MCj04414280000[1]"/>
          <p:cNvPicPr>
            <a:picLocks noChangeAspect="1" noChangeArrowheads="1"/>
          </p:cNvPicPr>
          <p:nvPr/>
        </p:nvPicPr>
        <p:blipFill>
          <a:blip r:embed="rId3"/>
          <a:srcRect/>
          <a:stretch>
            <a:fillRect/>
          </a:stretch>
        </p:blipFill>
        <p:spPr bwMode="auto">
          <a:xfrm>
            <a:off x="7524750" y="333375"/>
            <a:ext cx="1036638" cy="1036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s-AR" b="1" smtClean="0">
                <a:solidFill>
                  <a:schemeClr val="hlink"/>
                </a:solidFill>
                <a:latin typeface="Arial Unicode MS" pitchFamily="34" charset="-128"/>
              </a:rPr>
              <a:t>FINANCIAMIENTO.</a:t>
            </a:r>
            <a:endParaRPr lang="es-ES" b="1" smtClean="0">
              <a:solidFill>
                <a:schemeClr val="hlink"/>
              </a:solidFill>
              <a:latin typeface="Arial Unicode MS" pitchFamily="34" charset="-128"/>
            </a:endParaRPr>
          </a:p>
        </p:txBody>
      </p:sp>
      <p:sp>
        <p:nvSpPr>
          <p:cNvPr id="32771" name="Rectangle 3"/>
          <p:cNvSpPr>
            <a:spLocks noGrp="1" noChangeArrowheads="1"/>
          </p:cNvSpPr>
          <p:nvPr>
            <p:ph idx="1"/>
          </p:nvPr>
        </p:nvSpPr>
        <p:spPr>
          <a:xfrm>
            <a:off x="1908175" y="1268413"/>
            <a:ext cx="6934200" cy="4648200"/>
          </a:xfrm>
        </p:spPr>
        <p:txBody>
          <a:bodyPr>
            <a:normAutofit/>
          </a:bodyPr>
          <a:lstStyle/>
          <a:p>
            <a:pPr eaLnBrk="1" hangingPunct="1"/>
            <a:r>
              <a:rPr lang="es-EC" smtClean="0"/>
              <a:t>Las inversiones iniciales se financiarán el 60% vía capital propio y el 40% vía deuda.</a:t>
            </a:r>
          </a:p>
          <a:p>
            <a:pPr eaLnBrk="1" hangingPunct="1">
              <a:buFontTx/>
              <a:buNone/>
            </a:pPr>
            <a:endParaRPr lang="es-EC" smtClean="0"/>
          </a:p>
          <a:p>
            <a:pPr eaLnBrk="1" hangingPunct="1">
              <a:buFontTx/>
              <a:buNone/>
            </a:pPr>
            <a:endParaRPr lang="es-EC" smtClean="0"/>
          </a:p>
          <a:p>
            <a:pPr eaLnBrk="1" hangingPunct="1"/>
            <a:r>
              <a:rPr lang="es-EC" smtClean="0"/>
              <a:t>Utilizando una tasa de interés de mercado del 12.05% se ha calculado la amortización del préstamo en un período de 5 años, con pagos constantes.</a:t>
            </a:r>
          </a:p>
          <a:p>
            <a:pPr eaLnBrk="1" hangingPunct="1">
              <a:buFontTx/>
              <a:buNone/>
            </a:pPr>
            <a:endParaRPr lang="es-EC" smtClean="0"/>
          </a:p>
          <a:p>
            <a:pPr eaLnBrk="1" hangingPunct="1">
              <a:buFontTx/>
              <a:buNone/>
            </a:pPr>
            <a:endParaRPr lang="es-ES" smtClean="0"/>
          </a:p>
        </p:txBody>
      </p:sp>
      <p:pic>
        <p:nvPicPr>
          <p:cNvPr id="32772" name="Picture 4" descr="MCj04413240000[1]"/>
          <p:cNvPicPr>
            <a:picLocks noChangeAspect="1" noChangeArrowheads="1"/>
          </p:cNvPicPr>
          <p:nvPr/>
        </p:nvPicPr>
        <p:blipFill>
          <a:blip r:embed="rId2"/>
          <a:srcRect/>
          <a:stretch>
            <a:fillRect/>
          </a:stretch>
        </p:blipFill>
        <p:spPr bwMode="auto">
          <a:xfrm>
            <a:off x="7956550" y="260350"/>
            <a:ext cx="936625" cy="936625"/>
          </a:xfrm>
          <a:prstGeom prst="rect">
            <a:avLst/>
          </a:prstGeom>
          <a:noFill/>
          <a:ln w="9525">
            <a:noFill/>
            <a:miter lim="800000"/>
            <a:headEnd/>
            <a:tailEnd/>
          </a:ln>
        </p:spPr>
      </p:pic>
      <p:pic>
        <p:nvPicPr>
          <p:cNvPr id="32773" name="Imagen 3"/>
          <p:cNvPicPr>
            <a:picLocks noChangeAspect="1" noChangeArrowheads="1"/>
          </p:cNvPicPr>
          <p:nvPr/>
        </p:nvPicPr>
        <p:blipFill>
          <a:blip r:embed="rId3"/>
          <a:srcRect/>
          <a:stretch>
            <a:fillRect/>
          </a:stretch>
        </p:blipFill>
        <p:spPr bwMode="auto">
          <a:xfrm>
            <a:off x="3276600" y="1989138"/>
            <a:ext cx="4392613" cy="971550"/>
          </a:xfrm>
          <a:prstGeom prst="rect">
            <a:avLst/>
          </a:prstGeom>
          <a:noFill/>
          <a:ln w="9525">
            <a:noFill/>
            <a:miter lim="800000"/>
            <a:headEnd/>
            <a:tailEnd/>
          </a:ln>
        </p:spPr>
      </p:pic>
      <p:pic>
        <p:nvPicPr>
          <p:cNvPr id="32774" name="Picture 7"/>
          <p:cNvPicPr>
            <a:picLocks noChangeAspect="1" noChangeArrowheads="1"/>
          </p:cNvPicPr>
          <p:nvPr/>
        </p:nvPicPr>
        <p:blipFill>
          <a:blip r:embed="rId4"/>
          <a:srcRect/>
          <a:stretch>
            <a:fillRect/>
          </a:stretch>
        </p:blipFill>
        <p:spPr bwMode="auto">
          <a:xfrm>
            <a:off x="714375" y="4286250"/>
            <a:ext cx="800100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s-AR" b="1" smtClean="0">
                <a:solidFill>
                  <a:schemeClr val="hlink"/>
                </a:solidFill>
                <a:latin typeface="Arial Unicode MS" pitchFamily="34" charset="-128"/>
              </a:rPr>
              <a:t>CAPITAL DE TRABAJO.</a:t>
            </a:r>
            <a:endParaRPr lang="es-ES" b="1" smtClean="0">
              <a:solidFill>
                <a:schemeClr val="hlink"/>
              </a:solidFill>
              <a:latin typeface="Arial Unicode MS" pitchFamily="34" charset="-128"/>
            </a:endParaRPr>
          </a:p>
        </p:txBody>
      </p:sp>
      <p:pic>
        <p:nvPicPr>
          <p:cNvPr id="33795" name="Picture 4" descr="MCj04413240000[1]"/>
          <p:cNvPicPr>
            <a:picLocks noChangeAspect="1" noChangeArrowheads="1"/>
          </p:cNvPicPr>
          <p:nvPr/>
        </p:nvPicPr>
        <p:blipFill>
          <a:blip r:embed="rId2"/>
          <a:srcRect/>
          <a:stretch>
            <a:fillRect/>
          </a:stretch>
        </p:blipFill>
        <p:spPr bwMode="auto">
          <a:xfrm>
            <a:off x="7740650" y="333375"/>
            <a:ext cx="936625" cy="936625"/>
          </a:xfrm>
          <a:prstGeom prst="rect">
            <a:avLst/>
          </a:prstGeom>
          <a:noFill/>
          <a:ln w="9525">
            <a:noFill/>
            <a:miter lim="800000"/>
            <a:headEnd/>
            <a:tailEnd/>
          </a:ln>
        </p:spPr>
      </p:pic>
      <p:pic>
        <p:nvPicPr>
          <p:cNvPr id="33796" name="Picture 6"/>
          <p:cNvPicPr>
            <a:picLocks noChangeAspect="1" noChangeArrowheads="1"/>
          </p:cNvPicPr>
          <p:nvPr/>
        </p:nvPicPr>
        <p:blipFill>
          <a:blip r:embed="rId3"/>
          <a:srcRect/>
          <a:stretch>
            <a:fillRect/>
          </a:stretch>
        </p:blipFill>
        <p:spPr bwMode="auto">
          <a:xfrm>
            <a:off x="468313" y="1989138"/>
            <a:ext cx="8388350"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s-AR" sz="3400" b="1" smtClean="0">
                <a:solidFill>
                  <a:schemeClr val="hlink"/>
                </a:solidFill>
                <a:latin typeface="Arial Unicode MS" pitchFamily="34" charset="-128"/>
              </a:rPr>
              <a:t>COSTO MES ALMUERZOS EJECUTIVOS.</a:t>
            </a:r>
            <a:endParaRPr lang="es-ES" sz="3400" b="1" smtClean="0">
              <a:solidFill>
                <a:schemeClr val="hlink"/>
              </a:solidFill>
              <a:latin typeface="Arial Unicode MS" pitchFamily="34" charset="-128"/>
            </a:endParaRPr>
          </a:p>
        </p:txBody>
      </p:sp>
      <p:pic>
        <p:nvPicPr>
          <p:cNvPr id="34819" name="Picture 4" descr="MCj04413240000[1]"/>
          <p:cNvPicPr>
            <a:picLocks noChangeAspect="1" noChangeArrowheads="1"/>
          </p:cNvPicPr>
          <p:nvPr/>
        </p:nvPicPr>
        <p:blipFill>
          <a:blip r:embed="rId3"/>
          <a:srcRect/>
          <a:stretch>
            <a:fillRect/>
          </a:stretch>
        </p:blipFill>
        <p:spPr bwMode="auto">
          <a:xfrm>
            <a:off x="7740650" y="333375"/>
            <a:ext cx="936625" cy="936625"/>
          </a:xfrm>
          <a:prstGeom prst="rect">
            <a:avLst/>
          </a:prstGeom>
          <a:noFill/>
          <a:ln w="9525">
            <a:noFill/>
            <a:miter lim="800000"/>
            <a:headEnd/>
            <a:tailEnd/>
          </a:ln>
        </p:spPr>
      </p:pic>
      <p:pic>
        <p:nvPicPr>
          <p:cNvPr id="34820" name="Picture 6"/>
          <p:cNvPicPr>
            <a:picLocks noChangeAspect="1" noChangeArrowheads="1"/>
          </p:cNvPicPr>
          <p:nvPr/>
        </p:nvPicPr>
        <p:blipFill>
          <a:blip r:embed="rId4"/>
          <a:srcRect/>
          <a:stretch>
            <a:fillRect/>
          </a:stretch>
        </p:blipFill>
        <p:spPr bwMode="auto">
          <a:xfrm>
            <a:off x="479425" y="1989138"/>
            <a:ext cx="8413750" cy="1485900"/>
          </a:xfrm>
          <a:prstGeom prst="rect">
            <a:avLst/>
          </a:prstGeom>
          <a:noFill/>
          <a:ln w="9525">
            <a:noFill/>
            <a:miter lim="800000"/>
            <a:headEnd/>
            <a:tailEnd/>
          </a:ln>
        </p:spPr>
      </p:pic>
      <p:pic>
        <p:nvPicPr>
          <p:cNvPr id="34821" name="Imagen 8"/>
          <p:cNvPicPr>
            <a:picLocks noChangeAspect="1" noChangeArrowheads="1"/>
          </p:cNvPicPr>
          <p:nvPr/>
        </p:nvPicPr>
        <p:blipFill>
          <a:blip r:embed="rId5"/>
          <a:srcRect/>
          <a:stretch>
            <a:fillRect/>
          </a:stretch>
        </p:blipFill>
        <p:spPr bwMode="auto">
          <a:xfrm>
            <a:off x="971550" y="4581525"/>
            <a:ext cx="7848600" cy="1652588"/>
          </a:xfrm>
          <a:prstGeom prst="rect">
            <a:avLst/>
          </a:prstGeom>
          <a:noFill/>
          <a:ln w="9525">
            <a:noFill/>
            <a:miter lim="800000"/>
            <a:headEnd/>
            <a:tailEnd/>
          </a:ln>
        </p:spPr>
      </p:pic>
      <p:sp>
        <p:nvSpPr>
          <p:cNvPr id="34822" name="Text Box 8"/>
          <p:cNvSpPr txBox="1">
            <a:spLocks noChangeArrowheads="1"/>
          </p:cNvSpPr>
          <p:nvPr/>
        </p:nvSpPr>
        <p:spPr bwMode="auto">
          <a:xfrm>
            <a:off x="3203575" y="4149725"/>
            <a:ext cx="4032250" cy="366713"/>
          </a:xfrm>
          <a:prstGeom prst="rect">
            <a:avLst/>
          </a:prstGeom>
          <a:noFill/>
          <a:ln w="9525">
            <a:noFill/>
            <a:miter lim="800000"/>
            <a:headEnd/>
            <a:tailEnd/>
          </a:ln>
        </p:spPr>
        <p:txBody>
          <a:bodyPr>
            <a:spAutoFit/>
          </a:bodyPr>
          <a:lstStyle/>
          <a:p>
            <a:pPr>
              <a:spcBef>
                <a:spcPct val="50000"/>
              </a:spcBef>
            </a:pPr>
            <a:r>
              <a:rPr lang="es-AR" b="1">
                <a:solidFill>
                  <a:schemeClr val="hlink"/>
                </a:solidFill>
                <a:latin typeface="Arial Unicode MS" pitchFamily="34" charset="-128"/>
              </a:rPr>
              <a:t>PORCENTAJE DE ACEPTACION</a:t>
            </a:r>
            <a:endParaRPr lang="es-ES" b="1">
              <a:solidFill>
                <a:schemeClr val="hlink"/>
              </a:solidFill>
              <a:latin typeface="Arial Unicode MS"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s-AR" b="1" smtClean="0">
                <a:solidFill>
                  <a:schemeClr val="hlink"/>
                </a:solidFill>
                <a:latin typeface="Arial Unicode MS" pitchFamily="34" charset="-128"/>
              </a:rPr>
              <a:t>FLUJO DE CAJA, VAN Y TIR.</a:t>
            </a:r>
            <a:endParaRPr lang="es-ES" b="1" smtClean="0">
              <a:solidFill>
                <a:schemeClr val="hlink"/>
              </a:solidFill>
              <a:latin typeface="Arial Unicode MS" pitchFamily="34" charset="-128"/>
            </a:endParaRPr>
          </a:p>
        </p:txBody>
      </p:sp>
      <p:sp>
        <p:nvSpPr>
          <p:cNvPr id="35843" name="Rectangle 3"/>
          <p:cNvSpPr>
            <a:spLocks noGrp="1" noChangeArrowheads="1"/>
          </p:cNvSpPr>
          <p:nvPr>
            <p:ph idx="1"/>
          </p:nvPr>
        </p:nvSpPr>
        <p:spPr/>
        <p:txBody>
          <a:bodyPr/>
          <a:lstStyle/>
          <a:p>
            <a:pPr eaLnBrk="1" hangingPunct="1">
              <a:lnSpc>
                <a:spcPts val="2600"/>
              </a:lnSpc>
            </a:pPr>
            <a:r>
              <a:rPr lang="es-EC" sz="2200" smtClean="0">
                <a:latin typeface="Arial Unicode MS" pitchFamily="34" charset="-128"/>
              </a:rPr>
              <a:t>Vemos que en todo el transcurso del periodo desde el año 1 al 5 tenemos valores positivos en el flujo lo cual es favorable para la determinación para el  VAN y TIR; que nos sirve para evaluar si es recomendable o no el proyecto. </a:t>
            </a:r>
            <a:endParaRPr lang="es-ES" sz="2200" smtClean="0">
              <a:latin typeface="Arial Unicode MS" pitchFamily="34" charset="-128"/>
            </a:endParaRPr>
          </a:p>
        </p:txBody>
      </p:sp>
      <p:pic>
        <p:nvPicPr>
          <p:cNvPr id="35844" name="Picture 4" descr="MCj04413240000[1]"/>
          <p:cNvPicPr>
            <a:picLocks noChangeAspect="1" noChangeArrowheads="1"/>
          </p:cNvPicPr>
          <p:nvPr/>
        </p:nvPicPr>
        <p:blipFill>
          <a:blip r:embed="rId3"/>
          <a:srcRect/>
          <a:stretch>
            <a:fillRect/>
          </a:stretch>
        </p:blipFill>
        <p:spPr bwMode="auto">
          <a:xfrm>
            <a:off x="539750" y="404813"/>
            <a:ext cx="936625"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s-AR" b="1" smtClean="0">
                <a:solidFill>
                  <a:schemeClr val="hlink"/>
                </a:solidFill>
                <a:latin typeface="Arial Unicode MS" pitchFamily="34" charset="-128"/>
              </a:rPr>
              <a:t>FLUJO DE CAJA, VAN Y TIR.</a:t>
            </a:r>
            <a:endParaRPr lang="es-ES" b="1" smtClean="0">
              <a:solidFill>
                <a:schemeClr val="hlink"/>
              </a:solidFill>
              <a:latin typeface="Arial Unicode MS" pitchFamily="34" charset="-128"/>
            </a:endParaRPr>
          </a:p>
        </p:txBody>
      </p:sp>
      <p:pic>
        <p:nvPicPr>
          <p:cNvPr id="36867" name="Imagen 9"/>
          <p:cNvPicPr>
            <a:picLocks noChangeAspect="1" noChangeArrowheads="1"/>
          </p:cNvPicPr>
          <p:nvPr/>
        </p:nvPicPr>
        <p:blipFill>
          <a:blip r:embed="rId2"/>
          <a:srcRect/>
          <a:stretch>
            <a:fillRect/>
          </a:stretch>
        </p:blipFill>
        <p:spPr bwMode="auto">
          <a:xfrm>
            <a:off x="1547813" y="1268413"/>
            <a:ext cx="7272337" cy="5184775"/>
          </a:xfrm>
          <a:prstGeom prst="rect">
            <a:avLst/>
          </a:prstGeom>
          <a:noFill/>
          <a:ln w="9525">
            <a:noFill/>
            <a:miter lim="800000"/>
            <a:headEnd/>
            <a:tailEnd/>
          </a:ln>
        </p:spPr>
      </p:pic>
      <p:pic>
        <p:nvPicPr>
          <p:cNvPr id="36868" name="Picture 5" descr="MCj04413240000[1]"/>
          <p:cNvPicPr>
            <a:picLocks noChangeAspect="1" noChangeArrowheads="1"/>
          </p:cNvPicPr>
          <p:nvPr/>
        </p:nvPicPr>
        <p:blipFill>
          <a:blip r:embed="rId3"/>
          <a:srcRect/>
          <a:stretch>
            <a:fillRect/>
          </a:stretch>
        </p:blipFill>
        <p:spPr bwMode="auto">
          <a:xfrm>
            <a:off x="539750" y="404813"/>
            <a:ext cx="936625"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s-AR" b="1" smtClean="0">
                <a:solidFill>
                  <a:schemeClr val="hlink"/>
                </a:solidFill>
                <a:latin typeface="Arial Unicode MS" pitchFamily="34" charset="-128"/>
              </a:rPr>
              <a:t>PAYBACK.</a:t>
            </a:r>
            <a:endParaRPr lang="es-ES" b="1" smtClean="0">
              <a:solidFill>
                <a:schemeClr val="hlink"/>
              </a:solidFill>
              <a:latin typeface="Arial Unicode MS" pitchFamily="34" charset="-128"/>
            </a:endParaRPr>
          </a:p>
        </p:txBody>
      </p:sp>
      <p:sp>
        <p:nvSpPr>
          <p:cNvPr id="37891" name="Rectangle 3"/>
          <p:cNvSpPr>
            <a:spLocks noGrp="1" noChangeArrowheads="1"/>
          </p:cNvSpPr>
          <p:nvPr>
            <p:ph idx="1"/>
          </p:nvPr>
        </p:nvSpPr>
        <p:spPr/>
        <p:txBody>
          <a:bodyPr/>
          <a:lstStyle/>
          <a:p>
            <a:pPr eaLnBrk="1" hangingPunct="1">
              <a:lnSpc>
                <a:spcPts val="2600"/>
              </a:lnSpc>
            </a:pPr>
            <a:r>
              <a:rPr lang="es-EC" sz="2200" smtClean="0">
                <a:latin typeface="Arial Unicode MS" pitchFamily="34" charset="-128"/>
              </a:rPr>
              <a:t>Esto es el periodo de recuperación de la inversión que es el 3re. método más usado para evaluar un proyecto y tiene como objeto medir en cuanto tiempo se recupera la inversión. </a:t>
            </a:r>
          </a:p>
          <a:p>
            <a:pPr eaLnBrk="1" hangingPunct="1">
              <a:lnSpc>
                <a:spcPts val="2600"/>
              </a:lnSpc>
            </a:pPr>
            <a:r>
              <a:rPr lang="es-EC" sz="2200" smtClean="0">
                <a:latin typeface="Arial Unicode MS" pitchFamily="34" charset="-128"/>
              </a:rPr>
              <a:t>Lo vamos a realizar por el método:</a:t>
            </a:r>
          </a:p>
          <a:p>
            <a:pPr eaLnBrk="1" hangingPunct="1">
              <a:lnSpc>
                <a:spcPts val="2600"/>
              </a:lnSpc>
            </a:pPr>
            <a:r>
              <a:rPr lang="es-EC" sz="2200" smtClean="0">
                <a:latin typeface="Arial Unicode MS" pitchFamily="34" charset="-128"/>
              </a:rPr>
              <a:t>Método de periodo de recuperación descontado.</a:t>
            </a:r>
            <a:endParaRPr lang="es-ES" sz="2200" smtClean="0">
              <a:latin typeface="Arial Unicode MS" pitchFamily="34" charset="-128"/>
            </a:endParaRPr>
          </a:p>
        </p:txBody>
      </p:sp>
      <p:pic>
        <p:nvPicPr>
          <p:cNvPr id="37892" name="Picture 4" descr="MCj04413240000[1]"/>
          <p:cNvPicPr>
            <a:picLocks noChangeAspect="1" noChangeArrowheads="1"/>
          </p:cNvPicPr>
          <p:nvPr/>
        </p:nvPicPr>
        <p:blipFill>
          <a:blip r:embed="rId2"/>
          <a:srcRect/>
          <a:stretch>
            <a:fillRect/>
          </a:stretch>
        </p:blipFill>
        <p:spPr bwMode="auto">
          <a:xfrm>
            <a:off x="7885113" y="260350"/>
            <a:ext cx="936625"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s-AR" b="1" smtClean="0">
                <a:solidFill>
                  <a:schemeClr val="hlink"/>
                </a:solidFill>
                <a:latin typeface="Arial Unicode MS" pitchFamily="34" charset="-128"/>
              </a:rPr>
              <a:t>PAYBACK.</a:t>
            </a:r>
            <a:endParaRPr lang="es-ES" b="1" smtClean="0">
              <a:solidFill>
                <a:schemeClr val="hlink"/>
              </a:solidFill>
              <a:latin typeface="Arial Unicode MS" pitchFamily="34" charset="-128"/>
            </a:endParaRPr>
          </a:p>
        </p:txBody>
      </p:sp>
      <p:pic>
        <p:nvPicPr>
          <p:cNvPr id="38915" name="Picture 4" descr="MCj04413240000[1]"/>
          <p:cNvPicPr>
            <a:picLocks noChangeAspect="1" noChangeArrowheads="1"/>
          </p:cNvPicPr>
          <p:nvPr/>
        </p:nvPicPr>
        <p:blipFill>
          <a:blip r:embed="rId2"/>
          <a:srcRect/>
          <a:stretch>
            <a:fillRect/>
          </a:stretch>
        </p:blipFill>
        <p:spPr bwMode="auto">
          <a:xfrm>
            <a:off x="7885113" y="260350"/>
            <a:ext cx="936625" cy="936625"/>
          </a:xfrm>
          <a:prstGeom prst="rect">
            <a:avLst/>
          </a:prstGeom>
          <a:noFill/>
          <a:ln w="9525">
            <a:noFill/>
            <a:miter lim="800000"/>
            <a:headEnd/>
            <a:tailEnd/>
          </a:ln>
        </p:spPr>
      </p:pic>
      <p:pic>
        <p:nvPicPr>
          <p:cNvPr id="38916" name="Picture 6"/>
          <p:cNvPicPr>
            <a:picLocks noChangeAspect="1" noChangeArrowheads="1"/>
          </p:cNvPicPr>
          <p:nvPr/>
        </p:nvPicPr>
        <p:blipFill>
          <a:blip r:embed="rId3"/>
          <a:srcRect/>
          <a:stretch>
            <a:fillRect/>
          </a:stretch>
        </p:blipFill>
        <p:spPr bwMode="auto">
          <a:xfrm>
            <a:off x="214313" y="2286000"/>
            <a:ext cx="8643937"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p:txBody>
          <a:bodyPr/>
          <a:lstStyle/>
          <a:p>
            <a:pPr eaLnBrk="1" hangingPunct="1"/>
            <a:r>
              <a:rPr lang="es-ES" smtClean="0">
                <a:solidFill>
                  <a:srgbClr val="CCECFF"/>
                </a:solidFill>
              </a:rPr>
              <a:t>PUNTO DE EQUILIBRIO</a:t>
            </a:r>
          </a:p>
        </p:txBody>
      </p:sp>
      <p:pic>
        <p:nvPicPr>
          <p:cNvPr id="39939" name="Picture 2"/>
          <p:cNvPicPr>
            <a:picLocks noChangeAspect="1" noChangeArrowheads="1"/>
          </p:cNvPicPr>
          <p:nvPr/>
        </p:nvPicPr>
        <p:blipFill>
          <a:blip r:embed="rId2"/>
          <a:srcRect/>
          <a:stretch>
            <a:fillRect/>
          </a:stretch>
        </p:blipFill>
        <p:spPr bwMode="auto">
          <a:xfrm>
            <a:off x="500063" y="1500188"/>
            <a:ext cx="8358187"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p:txBody>
          <a:bodyPr/>
          <a:lstStyle/>
          <a:p>
            <a:pPr eaLnBrk="1" hangingPunct="1"/>
            <a:r>
              <a:rPr lang="es-ES" smtClean="0">
                <a:solidFill>
                  <a:srgbClr val="CCECFF"/>
                </a:solidFill>
              </a:rPr>
              <a:t>PUNTO DE EQUILIBRIO</a:t>
            </a:r>
          </a:p>
        </p:txBody>
      </p:sp>
      <p:pic>
        <p:nvPicPr>
          <p:cNvPr id="40963" name="Picture 2"/>
          <p:cNvPicPr>
            <a:picLocks noChangeAspect="1" noChangeArrowheads="1"/>
          </p:cNvPicPr>
          <p:nvPr/>
        </p:nvPicPr>
        <p:blipFill>
          <a:blip r:embed="rId2"/>
          <a:srcRect/>
          <a:stretch>
            <a:fillRect/>
          </a:stretch>
        </p:blipFill>
        <p:spPr bwMode="auto">
          <a:xfrm>
            <a:off x="214313" y="3214688"/>
            <a:ext cx="8643937" cy="857250"/>
          </a:xfrm>
          <a:prstGeom prst="rect">
            <a:avLst/>
          </a:prstGeom>
          <a:noFill/>
          <a:ln w="9525">
            <a:noFill/>
            <a:miter lim="800000"/>
            <a:headEnd/>
            <a:tailEnd/>
          </a:ln>
        </p:spPr>
      </p:pic>
      <p:sp>
        <p:nvSpPr>
          <p:cNvPr id="5" name="20 Llamada de nube"/>
          <p:cNvSpPr/>
          <p:nvPr/>
        </p:nvSpPr>
        <p:spPr>
          <a:xfrm>
            <a:off x="3929063" y="4643438"/>
            <a:ext cx="4500562" cy="1928812"/>
          </a:xfrm>
          <a:prstGeom prst="cloudCallout">
            <a:avLst>
              <a:gd name="adj1" fmla="val -55522"/>
              <a:gd name="adj2" fmla="val -75629"/>
            </a:avLst>
          </a:prstGeom>
        </p:spPr>
        <p:style>
          <a:lnRef idx="1">
            <a:schemeClr val="accent2"/>
          </a:lnRef>
          <a:fillRef idx="2">
            <a:schemeClr val="accent2"/>
          </a:fillRef>
          <a:effectRef idx="1">
            <a:schemeClr val="accent2"/>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s-EC" b="1" dirty="0"/>
              <a:t>ESTAS  SON LAS UNIDADES DE PUNTO DE EQUILIBRIO POR CADA AÑO;  QUE HACEN QUE LA UTILIDAD OPERATIVA SEA CERO PARA CADA AÑO.</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s-AR" sz="3400" b="1" smtClean="0">
                <a:solidFill>
                  <a:schemeClr val="hlink"/>
                </a:solidFill>
                <a:latin typeface="Arial Unicode MS" pitchFamily="34" charset="-128"/>
              </a:rPr>
              <a:t>ANALISIS DE SENSIBILIDAD MULTIVARIABLE.- SOLVER.</a:t>
            </a:r>
            <a:endParaRPr lang="es-ES" sz="3400" b="1" smtClean="0">
              <a:solidFill>
                <a:schemeClr val="hlink"/>
              </a:solidFill>
              <a:latin typeface="Arial Unicode MS" pitchFamily="34" charset="-128"/>
            </a:endParaRPr>
          </a:p>
        </p:txBody>
      </p:sp>
      <p:pic>
        <p:nvPicPr>
          <p:cNvPr id="41987" name="Picture 2"/>
          <p:cNvPicPr>
            <a:picLocks noChangeAspect="1" noChangeArrowheads="1"/>
          </p:cNvPicPr>
          <p:nvPr/>
        </p:nvPicPr>
        <p:blipFill>
          <a:blip r:embed="rId2"/>
          <a:srcRect/>
          <a:stretch>
            <a:fillRect/>
          </a:stretch>
        </p:blipFill>
        <p:spPr bwMode="auto">
          <a:xfrm>
            <a:off x="611188" y="1628775"/>
            <a:ext cx="8229600" cy="4500563"/>
          </a:xfrm>
          <a:prstGeom prst="rect">
            <a:avLst/>
          </a:prstGeom>
          <a:noFill/>
          <a:ln w="9525">
            <a:noFill/>
            <a:miter lim="800000"/>
            <a:headEnd/>
            <a:tailEnd/>
          </a:ln>
        </p:spPr>
      </p:pic>
      <p:pic>
        <p:nvPicPr>
          <p:cNvPr id="41988" name="Picture 5" descr="MCj04413240000[1]"/>
          <p:cNvPicPr>
            <a:picLocks noChangeAspect="1" noChangeArrowheads="1"/>
          </p:cNvPicPr>
          <p:nvPr/>
        </p:nvPicPr>
        <p:blipFill>
          <a:blip r:embed="rId3"/>
          <a:srcRect/>
          <a:stretch>
            <a:fillRect/>
          </a:stretch>
        </p:blipFill>
        <p:spPr bwMode="auto">
          <a:xfrm>
            <a:off x="7885113" y="260350"/>
            <a:ext cx="936625"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s-ES" b="1" smtClean="0">
                <a:solidFill>
                  <a:srgbClr val="FFCCFF"/>
                </a:solidFill>
                <a:latin typeface="Arial Unicode MS" pitchFamily="34" charset="-128"/>
              </a:rPr>
              <a:t>PROBLEMAS</a:t>
            </a:r>
          </a:p>
        </p:txBody>
      </p:sp>
      <p:sp>
        <p:nvSpPr>
          <p:cNvPr id="6147" name="Rectangle 3"/>
          <p:cNvSpPr>
            <a:spLocks noGrp="1" noChangeArrowheads="1"/>
          </p:cNvSpPr>
          <p:nvPr>
            <p:ph idx="1"/>
          </p:nvPr>
        </p:nvSpPr>
        <p:spPr>
          <a:xfrm>
            <a:off x="1908175" y="1125538"/>
            <a:ext cx="6934200" cy="4648200"/>
          </a:xfrm>
        </p:spPr>
        <p:txBody>
          <a:bodyPr>
            <a:normAutofit lnSpcReduction="10000"/>
          </a:bodyPr>
          <a:lstStyle/>
          <a:p>
            <a:pPr eaLnBrk="1" hangingPunct="1"/>
            <a:r>
              <a:rPr lang="es-EC" sz="2200" smtClean="0">
                <a:latin typeface="Arial Unicode MS" pitchFamily="34" charset="-128"/>
              </a:rPr>
              <a:t>Los lugares mas cercanos a esta empresa y sector especifico son: </a:t>
            </a:r>
          </a:p>
          <a:p>
            <a:pPr eaLnBrk="1" hangingPunct="1"/>
            <a:r>
              <a:rPr lang="es-EC" sz="2200" smtClean="0">
                <a:latin typeface="Arial Unicode MS" pitchFamily="34" charset="-128"/>
              </a:rPr>
              <a:t>Sociedad Italiana Garibaldi.</a:t>
            </a:r>
          </a:p>
          <a:p>
            <a:pPr eaLnBrk="1" hangingPunct="1"/>
            <a:r>
              <a:rPr lang="es-EC" sz="2200" smtClean="0">
                <a:latin typeface="Arial Unicode MS" pitchFamily="34" charset="-128"/>
              </a:rPr>
              <a:t>Patio de comida del Aeropuerto.</a:t>
            </a:r>
          </a:p>
          <a:p>
            <a:pPr eaLnBrk="1" hangingPunct="1"/>
            <a:r>
              <a:rPr lang="es-EC" sz="2200" smtClean="0">
                <a:latin typeface="Arial Unicode MS" pitchFamily="34" charset="-128"/>
              </a:rPr>
              <a:t>Patio de comida del Centro Comercial Mall del Sol.</a:t>
            </a:r>
          </a:p>
          <a:p>
            <a:pPr eaLnBrk="1" hangingPunct="1"/>
            <a:r>
              <a:rPr lang="es-EC" sz="2200" smtClean="0">
                <a:latin typeface="Arial Unicode MS" pitchFamily="34" charset="-128"/>
              </a:rPr>
              <a:t>On the Run.</a:t>
            </a:r>
          </a:p>
          <a:p>
            <a:pPr eaLnBrk="1" hangingPunct="1"/>
            <a:r>
              <a:rPr lang="es-EC" sz="2200" smtClean="0">
                <a:latin typeface="Arial Unicode MS" pitchFamily="34" charset="-128"/>
              </a:rPr>
              <a:t>El Toque Manabita.</a:t>
            </a:r>
          </a:p>
          <a:p>
            <a:pPr eaLnBrk="1" hangingPunct="1"/>
            <a:r>
              <a:rPr lang="es-EC" sz="2200" smtClean="0">
                <a:latin typeface="Arial Unicode MS" pitchFamily="34" charset="-128"/>
              </a:rPr>
              <a:t>Parrillada Avícola Fernández.</a:t>
            </a:r>
          </a:p>
          <a:p>
            <a:pPr eaLnBrk="1" hangingPunct="1"/>
            <a:r>
              <a:rPr lang="es-EC" sz="2200" smtClean="0">
                <a:latin typeface="Arial Unicode MS" pitchFamily="34" charset="-128"/>
              </a:rPr>
              <a:t>Patio de Comida del Terminal Terrestre de Guayaquil.</a:t>
            </a:r>
          </a:p>
          <a:p>
            <a:pPr eaLnBrk="1" hangingPunct="1"/>
            <a:r>
              <a:rPr lang="es-EC" sz="2200" smtClean="0">
                <a:latin typeface="Arial Unicode MS" pitchFamily="34" charset="-128"/>
              </a:rPr>
              <a:t>Restaurantes que venden almuerzos comunes.</a:t>
            </a:r>
          </a:p>
        </p:txBody>
      </p:sp>
      <p:pic>
        <p:nvPicPr>
          <p:cNvPr id="6148" name="Picture 4" descr="MCj04414280000[1]"/>
          <p:cNvPicPr>
            <a:picLocks noChangeAspect="1" noChangeArrowheads="1"/>
          </p:cNvPicPr>
          <p:nvPr/>
        </p:nvPicPr>
        <p:blipFill>
          <a:blip r:embed="rId3"/>
          <a:srcRect/>
          <a:stretch>
            <a:fillRect/>
          </a:stretch>
        </p:blipFill>
        <p:spPr bwMode="auto">
          <a:xfrm>
            <a:off x="7740650" y="260350"/>
            <a:ext cx="865188" cy="86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s-AR" sz="3200" b="1" smtClean="0">
                <a:solidFill>
                  <a:schemeClr val="hlink"/>
                </a:solidFill>
                <a:latin typeface="Arial Unicode MS" pitchFamily="34" charset="-128"/>
              </a:rPr>
              <a:t>ANALISIS DE SENSIBILIDAD MULTIVARIABLE.- CRYSTAL BALL.</a:t>
            </a:r>
            <a:endParaRPr lang="es-ES" sz="3200" b="1" smtClean="0">
              <a:solidFill>
                <a:schemeClr val="hlink"/>
              </a:solidFill>
              <a:latin typeface="Arial Unicode MS" pitchFamily="34" charset="-128"/>
            </a:endParaRPr>
          </a:p>
        </p:txBody>
      </p:sp>
      <p:pic>
        <p:nvPicPr>
          <p:cNvPr id="43011" name="Picture 4" descr="MCj04413240000[1]"/>
          <p:cNvPicPr>
            <a:picLocks noChangeAspect="1" noChangeArrowheads="1"/>
          </p:cNvPicPr>
          <p:nvPr/>
        </p:nvPicPr>
        <p:blipFill>
          <a:blip r:embed="rId2"/>
          <a:srcRect/>
          <a:stretch>
            <a:fillRect/>
          </a:stretch>
        </p:blipFill>
        <p:spPr bwMode="auto">
          <a:xfrm>
            <a:off x="611188" y="333375"/>
            <a:ext cx="936625" cy="936625"/>
          </a:xfrm>
          <a:prstGeom prst="rect">
            <a:avLst/>
          </a:prstGeom>
          <a:noFill/>
          <a:ln w="9525">
            <a:noFill/>
            <a:miter lim="800000"/>
            <a:headEnd/>
            <a:tailEnd/>
          </a:ln>
        </p:spPr>
      </p:pic>
      <p:sp>
        <p:nvSpPr>
          <p:cNvPr id="43012" name="2 Marcador de texto"/>
          <p:cNvSpPr>
            <a:spLocks/>
          </p:cNvSpPr>
          <p:nvPr/>
        </p:nvSpPr>
        <p:spPr bwMode="auto">
          <a:xfrm>
            <a:off x="755650" y="1484313"/>
            <a:ext cx="3556000" cy="639762"/>
          </a:xfrm>
          <a:prstGeom prst="rect">
            <a:avLst/>
          </a:prstGeom>
          <a:noFill/>
          <a:ln w="9525">
            <a:noFill/>
            <a:miter lim="800000"/>
            <a:headEnd/>
            <a:tailEnd/>
          </a:ln>
        </p:spPr>
        <p:txBody>
          <a:bodyPr anchor="b"/>
          <a:lstStyle/>
          <a:p>
            <a:pPr eaLnBrk="1" hangingPunct="1">
              <a:lnSpc>
                <a:spcPts val="2700"/>
              </a:lnSpc>
              <a:spcBef>
                <a:spcPts val="1600"/>
              </a:spcBef>
            </a:pPr>
            <a:r>
              <a:rPr lang="es-EC" sz="1400" b="1">
                <a:solidFill>
                  <a:schemeClr val="bg1"/>
                </a:solidFill>
                <a:latin typeface="Arial Unicode MS" pitchFamily="34" charset="-128"/>
              </a:rPr>
              <a:t>PROBABILIDAD DEL VAN ESTE 0 A +∞</a:t>
            </a:r>
          </a:p>
        </p:txBody>
      </p:sp>
      <p:sp>
        <p:nvSpPr>
          <p:cNvPr id="43013" name="4 Marcador de texto"/>
          <p:cNvSpPr>
            <a:spLocks/>
          </p:cNvSpPr>
          <p:nvPr/>
        </p:nvSpPr>
        <p:spPr bwMode="auto">
          <a:xfrm>
            <a:off x="4932363" y="1484313"/>
            <a:ext cx="3446462" cy="639762"/>
          </a:xfrm>
          <a:prstGeom prst="rect">
            <a:avLst/>
          </a:prstGeom>
          <a:noFill/>
          <a:ln w="9525">
            <a:noFill/>
            <a:miter lim="800000"/>
            <a:headEnd/>
            <a:tailEnd/>
          </a:ln>
        </p:spPr>
        <p:txBody>
          <a:bodyPr anchor="b"/>
          <a:lstStyle/>
          <a:p>
            <a:pPr eaLnBrk="1" hangingPunct="1">
              <a:lnSpc>
                <a:spcPts val="2700"/>
              </a:lnSpc>
              <a:spcBef>
                <a:spcPts val="1600"/>
              </a:spcBef>
            </a:pPr>
            <a:r>
              <a:rPr lang="es-EC" sz="1400" b="1">
                <a:solidFill>
                  <a:schemeClr val="bg1"/>
                </a:solidFill>
                <a:latin typeface="Arial Unicode MS" pitchFamily="34" charset="-128"/>
              </a:rPr>
              <a:t>PROBABILIDAD DEL VAN ESTE 0 A -∞</a:t>
            </a:r>
          </a:p>
        </p:txBody>
      </p:sp>
      <p:pic>
        <p:nvPicPr>
          <p:cNvPr id="43014" name="Picture 614"/>
          <p:cNvPicPr>
            <a:picLocks noChangeAspect="1" noChangeArrowheads="1"/>
          </p:cNvPicPr>
          <p:nvPr/>
        </p:nvPicPr>
        <p:blipFill>
          <a:blip r:embed="rId3"/>
          <a:srcRect/>
          <a:stretch>
            <a:fillRect/>
          </a:stretch>
        </p:blipFill>
        <p:spPr bwMode="auto">
          <a:xfrm>
            <a:off x="468313" y="2420938"/>
            <a:ext cx="4040187" cy="4143375"/>
          </a:xfrm>
          <a:prstGeom prst="rect">
            <a:avLst/>
          </a:prstGeom>
          <a:noFill/>
          <a:ln w="1">
            <a:noFill/>
            <a:miter lim="800000"/>
            <a:headEnd/>
            <a:tailEnd/>
          </a:ln>
        </p:spPr>
      </p:pic>
      <p:pic>
        <p:nvPicPr>
          <p:cNvPr id="43015" name="Picture 613"/>
          <p:cNvPicPr>
            <a:picLocks noChangeAspect="1" noChangeArrowheads="1"/>
          </p:cNvPicPr>
          <p:nvPr/>
        </p:nvPicPr>
        <p:blipFill>
          <a:blip r:embed="rId4"/>
          <a:srcRect/>
          <a:stretch>
            <a:fillRect/>
          </a:stretch>
        </p:blipFill>
        <p:spPr bwMode="auto">
          <a:xfrm>
            <a:off x="4654550" y="2420938"/>
            <a:ext cx="4041775" cy="4143375"/>
          </a:xfrm>
          <a:prstGeom prst="rect">
            <a:avLst/>
          </a:prstGeom>
          <a:noFill/>
          <a:ln w="1">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s-AR" sz="3200" b="1" smtClean="0">
                <a:solidFill>
                  <a:schemeClr val="hlink"/>
                </a:solidFill>
                <a:latin typeface="Arial Unicode MS" pitchFamily="34" charset="-128"/>
              </a:rPr>
              <a:t>ANALISIS DE SENSIBILIDAD MULTIVARIABLE.- CRYSTAL BALL.</a:t>
            </a:r>
            <a:endParaRPr lang="es-ES" sz="3200" b="1" smtClean="0">
              <a:solidFill>
                <a:schemeClr val="hlink"/>
              </a:solidFill>
              <a:latin typeface="Arial Unicode MS" pitchFamily="34" charset="-128"/>
            </a:endParaRPr>
          </a:p>
        </p:txBody>
      </p:sp>
      <p:pic>
        <p:nvPicPr>
          <p:cNvPr id="44035" name="Picture 4" descr="MCj04413240000[1]"/>
          <p:cNvPicPr>
            <a:picLocks noChangeAspect="1" noChangeArrowheads="1"/>
          </p:cNvPicPr>
          <p:nvPr/>
        </p:nvPicPr>
        <p:blipFill>
          <a:blip r:embed="rId2"/>
          <a:srcRect/>
          <a:stretch>
            <a:fillRect/>
          </a:stretch>
        </p:blipFill>
        <p:spPr bwMode="auto">
          <a:xfrm>
            <a:off x="611188" y="333375"/>
            <a:ext cx="936625" cy="936625"/>
          </a:xfrm>
          <a:prstGeom prst="rect">
            <a:avLst/>
          </a:prstGeom>
          <a:noFill/>
          <a:ln w="9525">
            <a:noFill/>
            <a:miter lim="800000"/>
            <a:headEnd/>
            <a:tailEnd/>
          </a:ln>
        </p:spPr>
      </p:pic>
      <p:sp>
        <p:nvSpPr>
          <p:cNvPr id="44036" name="2 Marcador de texto"/>
          <p:cNvSpPr>
            <a:spLocks/>
          </p:cNvSpPr>
          <p:nvPr/>
        </p:nvSpPr>
        <p:spPr bwMode="auto">
          <a:xfrm>
            <a:off x="511175" y="1492250"/>
            <a:ext cx="4040188" cy="639763"/>
          </a:xfrm>
          <a:prstGeom prst="rect">
            <a:avLst/>
          </a:prstGeom>
          <a:noFill/>
          <a:ln w="9525">
            <a:noFill/>
            <a:miter lim="800000"/>
            <a:headEnd/>
            <a:tailEnd/>
          </a:ln>
        </p:spPr>
        <p:txBody>
          <a:bodyPr anchor="b"/>
          <a:lstStyle/>
          <a:p>
            <a:pPr eaLnBrk="1" hangingPunct="1">
              <a:lnSpc>
                <a:spcPts val="2400"/>
              </a:lnSpc>
              <a:spcBef>
                <a:spcPts val="1600"/>
              </a:spcBef>
            </a:pPr>
            <a:r>
              <a:rPr lang="es-EC" sz="1400" b="1">
                <a:solidFill>
                  <a:schemeClr val="bg1"/>
                </a:solidFill>
                <a:latin typeface="Arial Unicode MS" pitchFamily="34" charset="-128"/>
              </a:rPr>
              <a:t>PROBABILIDAD DEL VAN ESTE 9831,22 A + ∞</a:t>
            </a:r>
          </a:p>
        </p:txBody>
      </p:sp>
      <p:sp>
        <p:nvSpPr>
          <p:cNvPr id="44037" name="4 Marcador de texto"/>
          <p:cNvSpPr>
            <a:spLocks/>
          </p:cNvSpPr>
          <p:nvPr/>
        </p:nvSpPr>
        <p:spPr bwMode="auto">
          <a:xfrm>
            <a:off x="4725988" y="1492250"/>
            <a:ext cx="4041775" cy="639763"/>
          </a:xfrm>
          <a:prstGeom prst="rect">
            <a:avLst/>
          </a:prstGeom>
          <a:noFill/>
          <a:ln w="9525">
            <a:noFill/>
            <a:miter lim="800000"/>
            <a:headEnd/>
            <a:tailEnd/>
          </a:ln>
        </p:spPr>
        <p:txBody>
          <a:bodyPr anchor="b"/>
          <a:lstStyle/>
          <a:p>
            <a:pPr eaLnBrk="1" hangingPunct="1">
              <a:lnSpc>
                <a:spcPts val="2400"/>
              </a:lnSpc>
              <a:spcBef>
                <a:spcPts val="1600"/>
              </a:spcBef>
            </a:pPr>
            <a:r>
              <a:rPr lang="es-EC" sz="1400" b="1">
                <a:solidFill>
                  <a:schemeClr val="bg1"/>
                </a:solidFill>
                <a:latin typeface="Arial Unicode MS" pitchFamily="34" charset="-128"/>
              </a:rPr>
              <a:t>PROBABILIDAD DEL VAN ESTE -∞ A 9831,22</a:t>
            </a:r>
          </a:p>
        </p:txBody>
      </p:sp>
      <p:pic>
        <p:nvPicPr>
          <p:cNvPr id="44038" name="Picture 630"/>
          <p:cNvPicPr>
            <a:picLocks noChangeAspect="1" noChangeArrowheads="1"/>
          </p:cNvPicPr>
          <p:nvPr/>
        </p:nvPicPr>
        <p:blipFill>
          <a:blip r:embed="rId3"/>
          <a:srcRect/>
          <a:stretch>
            <a:fillRect/>
          </a:stretch>
        </p:blipFill>
        <p:spPr bwMode="auto">
          <a:xfrm>
            <a:off x="539750" y="2492375"/>
            <a:ext cx="4040188" cy="4071938"/>
          </a:xfrm>
          <a:prstGeom prst="rect">
            <a:avLst/>
          </a:prstGeom>
          <a:noFill/>
          <a:ln w="1">
            <a:noFill/>
            <a:miter lim="800000"/>
            <a:headEnd/>
            <a:tailEnd/>
          </a:ln>
        </p:spPr>
      </p:pic>
      <p:pic>
        <p:nvPicPr>
          <p:cNvPr id="44039" name="Picture 631"/>
          <p:cNvPicPr>
            <a:picLocks noChangeAspect="1" noChangeArrowheads="1"/>
          </p:cNvPicPr>
          <p:nvPr/>
        </p:nvPicPr>
        <p:blipFill>
          <a:blip r:embed="rId4"/>
          <a:srcRect/>
          <a:stretch>
            <a:fillRect/>
          </a:stretch>
        </p:blipFill>
        <p:spPr bwMode="auto">
          <a:xfrm>
            <a:off x="4727575" y="2563813"/>
            <a:ext cx="4041775" cy="4000500"/>
          </a:xfrm>
          <a:prstGeom prst="rect">
            <a:avLst/>
          </a:prstGeom>
          <a:noFill/>
          <a:ln w="1">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s-AR" sz="3200" b="1" smtClean="0">
                <a:solidFill>
                  <a:schemeClr val="hlink"/>
                </a:solidFill>
                <a:latin typeface="Arial Unicode MS" pitchFamily="34" charset="-128"/>
              </a:rPr>
              <a:t>ANALISIS DE SENSIBILIDAD MULTIVARIABLE.- CRYSTAL BALL.</a:t>
            </a:r>
            <a:endParaRPr lang="es-ES" sz="3200" b="1" smtClean="0">
              <a:solidFill>
                <a:schemeClr val="hlink"/>
              </a:solidFill>
              <a:latin typeface="Arial Unicode MS" pitchFamily="34" charset="-128"/>
            </a:endParaRPr>
          </a:p>
        </p:txBody>
      </p:sp>
      <p:pic>
        <p:nvPicPr>
          <p:cNvPr id="45059" name="Picture 4" descr="MCj04413240000[1]"/>
          <p:cNvPicPr>
            <a:picLocks noChangeAspect="1" noChangeArrowheads="1"/>
          </p:cNvPicPr>
          <p:nvPr/>
        </p:nvPicPr>
        <p:blipFill>
          <a:blip r:embed="rId2"/>
          <a:srcRect/>
          <a:stretch>
            <a:fillRect/>
          </a:stretch>
        </p:blipFill>
        <p:spPr bwMode="auto">
          <a:xfrm>
            <a:off x="611188" y="333375"/>
            <a:ext cx="936625" cy="936625"/>
          </a:xfrm>
          <a:prstGeom prst="rect">
            <a:avLst/>
          </a:prstGeom>
          <a:noFill/>
          <a:ln w="9525">
            <a:noFill/>
            <a:miter lim="800000"/>
            <a:headEnd/>
            <a:tailEnd/>
          </a:ln>
        </p:spPr>
      </p:pic>
      <p:sp>
        <p:nvSpPr>
          <p:cNvPr id="45060" name="2 Marcador de texto"/>
          <p:cNvSpPr>
            <a:spLocks/>
          </p:cNvSpPr>
          <p:nvPr/>
        </p:nvSpPr>
        <p:spPr bwMode="auto">
          <a:xfrm>
            <a:off x="684213" y="1412875"/>
            <a:ext cx="4040187" cy="639763"/>
          </a:xfrm>
          <a:prstGeom prst="rect">
            <a:avLst/>
          </a:prstGeom>
          <a:noFill/>
          <a:ln w="9525">
            <a:noFill/>
            <a:miter lim="800000"/>
            <a:headEnd/>
            <a:tailEnd/>
          </a:ln>
        </p:spPr>
        <p:txBody>
          <a:bodyPr anchor="b"/>
          <a:lstStyle/>
          <a:p>
            <a:pPr eaLnBrk="1" hangingPunct="1">
              <a:lnSpc>
                <a:spcPts val="2400"/>
              </a:lnSpc>
              <a:spcBef>
                <a:spcPts val="1600"/>
              </a:spcBef>
            </a:pPr>
            <a:r>
              <a:rPr lang="es-EC" sz="1400" b="1">
                <a:solidFill>
                  <a:schemeClr val="bg1"/>
                </a:solidFill>
                <a:latin typeface="Arial Unicode MS" pitchFamily="34" charset="-128"/>
              </a:rPr>
              <a:t>PROBABILIDAD DEL VAN ESTE 0 A 50000</a:t>
            </a:r>
          </a:p>
        </p:txBody>
      </p:sp>
      <p:sp>
        <p:nvSpPr>
          <p:cNvPr id="45061" name="4 Marcador de texto"/>
          <p:cNvSpPr>
            <a:spLocks/>
          </p:cNvSpPr>
          <p:nvPr/>
        </p:nvSpPr>
        <p:spPr bwMode="auto">
          <a:xfrm>
            <a:off x="5102225" y="1412875"/>
            <a:ext cx="4041775" cy="639763"/>
          </a:xfrm>
          <a:prstGeom prst="rect">
            <a:avLst/>
          </a:prstGeom>
          <a:noFill/>
          <a:ln w="9525">
            <a:noFill/>
            <a:miter lim="800000"/>
            <a:headEnd/>
            <a:tailEnd/>
          </a:ln>
        </p:spPr>
        <p:txBody>
          <a:bodyPr anchor="b"/>
          <a:lstStyle/>
          <a:p>
            <a:pPr eaLnBrk="1" hangingPunct="1">
              <a:lnSpc>
                <a:spcPts val="2400"/>
              </a:lnSpc>
              <a:spcBef>
                <a:spcPts val="1600"/>
              </a:spcBef>
            </a:pPr>
            <a:r>
              <a:rPr lang="es-EC" sz="1400" b="1">
                <a:solidFill>
                  <a:schemeClr val="bg1"/>
                </a:solidFill>
                <a:latin typeface="Arial Unicode MS" pitchFamily="34" charset="-128"/>
              </a:rPr>
              <a:t>PROBABILIDAD DEL VAN ESTE -50000 A 0</a:t>
            </a:r>
          </a:p>
        </p:txBody>
      </p:sp>
      <p:pic>
        <p:nvPicPr>
          <p:cNvPr id="45062" name="Picture 611"/>
          <p:cNvPicPr>
            <a:picLocks noChangeAspect="1" noChangeArrowheads="1"/>
          </p:cNvPicPr>
          <p:nvPr/>
        </p:nvPicPr>
        <p:blipFill>
          <a:blip r:embed="rId3"/>
          <a:srcRect/>
          <a:stretch>
            <a:fillRect/>
          </a:stretch>
        </p:blipFill>
        <p:spPr bwMode="auto">
          <a:xfrm>
            <a:off x="611188" y="2708275"/>
            <a:ext cx="4040187" cy="3929063"/>
          </a:xfrm>
          <a:prstGeom prst="rect">
            <a:avLst/>
          </a:prstGeom>
          <a:noFill/>
          <a:ln w="1">
            <a:noFill/>
            <a:miter lim="800000"/>
            <a:headEnd/>
            <a:tailEnd/>
          </a:ln>
        </p:spPr>
      </p:pic>
      <p:pic>
        <p:nvPicPr>
          <p:cNvPr id="45063" name="Picture 612"/>
          <p:cNvPicPr>
            <a:picLocks noChangeAspect="1" noChangeArrowheads="1"/>
          </p:cNvPicPr>
          <p:nvPr/>
        </p:nvPicPr>
        <p:blipFill>
          <a:blip r:embed="rId4"/>
          <a:srcRect/>
          <a:stretch>
            <a:fillRect/>
          </a:stretch>
        </p:blipFill>
        <p:spPr bwMode="auto">
          <a:xfrm>
            <a:off x="4799013" y="2708275"/>
            <a:ext cx="4041775" cy="3929063"/>
          </a:xfrm>
          <a:prstGeom prst="rect">
            <a:avLst/>
          </a:prstGeom>
          <a:noFill/>
          <a:ln w="1">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s-AR" sz="3400" b="1" smtClean="0">
                <a:solidFill>
                  <a:schemeClr val="hlink"/>
                </a:solidFill>
                <a:latin typeface="Arial Unicode MS" pitchFamily="34" charset="-128"/>
              </a:rPr>
              <a:t>CONCLUSIONES Y RECOMENDACIONES.</a:t>
            </a:r>
            <a:endParaRPr lang="es-ES" sz="3400" b="1" smtClean="0">
              <a:solidFill>
                <a:schemeClr val="hlink"/>
              </a:solidFill>
              <a:latin typeface="Arial Unicode MS" pitchFamily="34" charset="-128"/>
            </a:endParaRPr>
          </a:p>
        </p:txBody>
      </p:sp>
      <p:sp>
        <p:nvSpPr>
          <p:cNvPr id="46083" name="Rectangle 3"/>
          <p:cNvSpPr>
            <a:spLocks noGrp="1" noChangeArrowheads="1"/>
          </p:cNvSpPr>
          <p:nvPr>
            <p:ph idx="1"/>
          </p:nvPr>
        </p:nvSpPr>
        <p:spPr>
          <a:xfrm>
            <a:off x="1908175" y="1341438"/>
            <a:ext cx="6934200" cy="5516562"/>
          </a:xfrm>
        </p:spPr>
        <p:txBody>
          <a:bodyPr/>
          <a:lstStyle/>
          <a:p>
            <a:pPr eaLnBrk="1" hangingPunct="1">
              <a:lnSpc>
                <a:spcPts val="2800"/>
              </a:lnSpc>
            </a:pPr>
            <a:r>
              <a:rPr lang="es-ES" sz="1800" smtClean="0">
                <a:latin typeface="Arial Unicode MS" pitchFamily="34" charset="-128"/>
              </a:rPr>
              <a:t>Al hacer una evaluación global de los resultados de los estudios realizados en este proyecto, podemos concluir que el Servicio de Catering tiene grandes posibilidades de ser aceptado dentro del mercado y de lograr una participación relevante, lo cual se ve reflejado en el nivel de ventas proyectadas y en el significativo VAN que se obtuvo.</a:t>
            </a:r>
          </a:p>
          <a:p>
            <a:pPr eaLnBrk="1" hangingPunct="1">
              <a:lnSpc>
                <a:spcPts val="2800"/>
              </a:lnSpc>
            </a:pPr>
            <a:r>
              <a:rPr lang="es-ES" sz="1800" smtClean="0">
                <a:latin typeface="Arial Unicode MS" pitchFamily="34" charset="-128"/>
              </a:rPr>
              <a:t>Luego de analizar la TIR y observar que es mayor a la TMAR, se puede concluir que el proyecto es rentable.</a:t>
            </a:r>
          </a:p>
          <a:p>
            <a:pPr eaLnBrk="1" hangingPunct="1">
              <a:lnSpc>
                <a:spcPts val="2800"/>
              </a:lnSpc>
            </a:pPr>
            <a:r>
              <a:rPr lang="es-ES" sz="1800" smtClean="0">
                <a:latin typeface="Arial Unicode MS" pitchFamily="34" charset="-128"/>
              </a:rPr>
              <a:t>Sin embargo, aunque el proyecto se muestre muy rentable, hay que considerar la fuerte competencia en el mercado de servicios.</a:t>
            </a:r>
          </a:p>
        </p:txBody>
      </p:sp>
      <p:pic>
        <p:nvPicPr>
          <p:cNvPr id="46084" name="Picture 4" descr="MCj04413240000[1]"/>
          <p:cNvPicPr>
            <a:picLocks noChangeAspect="1" noChangeArrowheads="1"/>
          </p:cNvPicPr>
          <p:nvPr/>
        </p:nvPicPr>
        <p:blipFill>
          <a:blip r:embed="rId2"/>
          <a:srcRect/>
          <a:stretch>
            <a:fillRect/>
          </a:stretch>
        </p:blipFill>
        <p:spPr bwMode="auto">
          <a:xfrm>
            <a:off x="7885113" y="260350"/>
            <a:ext cx="936625"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s-AR" sz="3400" b="1" smtClean="0">
                <a:solidFill>
                  <a:schemeClr val="hlink"/>
                </a:solidFill>
                <a:latin typeface="Arial Unicode MS" pitchFamily="34" charset="-128"/>
              </a:rPr>
              <a:t>CONCLUSIONES Y RECOMENDACIONES.</a:t>
            </a:r>
            <a:endParaRPr lang="es-ES" sz="3400" b="1" smtClean="0">
              <a:solidFill>
                <a:schemeClr val="hlink"/>
              </a:solidFill>
              <a:latin typeface="Arial Unicode MS" pitchFamily="34" charset="-128"/>
            </a:endParaRPr>
          </a:p>
        </p:txBody>
      </p:sp>
      <p:sp>
        <p:nvSpPr>
          <p:cNvPr id="47107" name="Rectangle 3"/>
          <p:cNvSpPr>
            <a:spLocks noGrp="1" noChangeArrowheads="1"/>
          </p:cNvSpPr>
          <p:nvPr>
            <p:ph idx="1"/>
          </p:nvPr>
        </p:nvSpPr>
        <p:spPr/>
        <p:txBody>
          <a:bodyPr/>
          <a:lstStyle/>
          <a:p>
            <a:pPr eaLnBrk="1" hangingPunct="1">
              <a:lnSpc>
                <a:spcPts val="2800"/>
              </a:lnSpc>
            </a:pPr>
            <a:r>
              <a:rPr lang="es-ES" sz="2200" smtClean="0">
                <a:latin typeface="Arial Unicode MS" pitchFamily="34" charset="-128"/>
              </a:rPr>
              <a:t>No obstante, es necesario mantener siempre estándares superiores de calidad, higiene y seguridad alimenticia, tener personal especializado en la cocina y en la atención a los clientes, innovar constantemente el servicio que ofrece el servicio de catering de almuerzos ejecutivos y buffet y, sobretodo, preocuparse por satisfacer las necesidades variantes de los consumidores.</a:t>
            </a:r>
          </a:p>
        </p:txBody>
      </p:sp>
      <p:pic>
        <p:nvPicPr>
          <p:cNvPr id="47108" name="Picture 4" descr="MCj04413240000[1]"/>
          <p:cNvPicPr>
            <a:picLocks noChangeAspect="1" noChangeArrowheads="1"/>
          </p:cNvPicPr>
          <p:nvPr/>
        </p:nvPicPr>
        <p:blipFill>
          <a:blip r:embed="rId2"/>
          <a:srcRect/>
          <a:stretch>
            <a:fillRect/>
          </a:stretch>
        </p:blipFill>
        <p:spPr bwMode="auto">
          <a:xfrm>
            <a:off x="7885113" y="260350"/>
            <a:ext cx="936625"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2843213" y="2997200"/>
            <a:ext cx="4968875" cy="823913"/>
          </a:xfrm>
          <a:prstGeom prst="rect">
            <a:avLst/>
          </a:prstGeom>
          <a:noFill/>
          <a:ln w="9525">
            <a:noFill/>
            <a:miter lim="800000"/>
            <a:headEnd/>
            <a:tailEnd/>
          </a:ln>
        </p:spPr>
        <p:txBody>
          <a:bodyPr>
            <a:spAutoFit/>
          </a:bodyPr>
          <a:lstStyle/>
          <a:p>
            <a:pPr>
              <a:spcBef>
                <a:spcPct val="50000"/>
              </a:spcBef>
            </a:pPr>
            <a:r>
              <a:rPr lang="es-AR" sz="4800">
                <a:solidFill>
                  <a:schemeClr val="hlink"/>
                </a:solidFill>
                <a:latin typeface="Arial Unicode MS" pitchFamily="34" charset="-128"/>
              </a:rPr>
              <a:t>GRACIAS!!!</a:t>
            </a:r>
            <a:endParaRPr lang="es-ES" sz="4800">
              <a:solidFill>
                <a:schemeClr val="hlink"/>
              </a:solidFill>
              <a:latin typeface="Arial Unicode MS" pitchFamily="34" charset="-128"/>
            </a:endParaRPr>
          </a:p>
        </p:txBody>
      </p:sp>
      <p:pic>
        <p:nvPicPr>
          <p:cNvPr id="48131" name="Picture 5" descr="MCj03014040000[1]"/>
          <p:cNvPicPr>
            <a:picLocks noChangeAspect="1" noChangeArrowheads="1"/>
          </p:cNvPicPr>
          <p:nvPr/>
        </p:nvPicPr>
        <p:blipFill>
          <a:blip r:embed="rId3"/>
          <a:srcRect/>
          <a:stretch>
            <a:fillRect/>
          </a:stretch>
        </p:blipFill>
        <p:spPr bwMode="auto">
          <a:xfrm>
            <a:off x="6372225" y="4221163"/>
            <a:ext cx="2376488" cy="1833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08175" y="333375"/>
            <a:ext cx="6934200" cy="1066800"/>
          </a:xfrm>
        </p:spPr>
        <p:txBody>
          <a:bodyPr/>
          <a:lstStyle/>
          <a:p>
            <a:pPr eaLnBrk="1" hangingPunct="1"/>
            <a:r>
              <a:rPr lang="es-ES" b="1" smtClean="0">
                <a:solidFill>
                  <a:srgbClr val="FFCCFF"/>
                </a:solidFill>
                <a:latin typeface="Arial Unicode MS" pitchFamily="34" charset="-128"/>
              </a:rPr>
              <a:t>PROBLEMAS</a:t>
            </a:r>
          </a:p>
        </p:txBody>
      </p:sp>
      <p:sp>
        <p:nvSpPr>
          <p:cNvPr id="7171" name="Rectangle 3"/>
          <p:cNvSpPr>
            <a:spLocks noGrp="1" noChangeArrowheads="1"/>
          </p:cNvSpPr>
          <p:nvPr>
            <p:ph idx="1"/>
          </p:nvPr>
        </p:nvSpPr>
        <p:spPr>
          <a:xfrm>
            <a:off x="1908175" y="1458913"/>
            <a:ext cx="6934200" cy="5399087"/>
          </a:xfrm>
        </p:spPr>
        <p:txBody>
          <a:bodyPr/>
          <a:lstStyle/>
          <a:p>
            <a:pPr eaLnBrk="1" hangingPunct="1"/>
            <a:r>
              <a:rPr lang="es-EC" sz="2200" smtClean="0">
                <a:latin typeface="Arial Unicode MS" pitchFamily="34" charset="-128"/>
              </a:rPr>
              <a:t>La distancia caminando o en transporte son: de quince minutos a cuarenta y cinco minutos ,de diez a veinte minutos respectivamente.</a:t>
            </a:r>
          </a:p>
          <a:p>
            <a:pPr eaLnBrk="1" hangingPunct="1"/>
            <a:r>
              <a:rPr lang="es-EC" sz="2200" smtClean="0">
                <a:latin typeface="Arial Unicode MS" pitchFamily="34" charset="-128"/>
              </a:rPr>
              <a:t>Tomando en cuenta que los empleados de este sector solo tienen una hora para salir a almorzar y la distancia es larga además otro inconveniente es que estos lugares de comida por lo general están llenos. </a:t>
            </a:r>
          </a:p>
          <a:p>
            <a:pPr eaLnBrk="1" hangingPunct="1"/>
            <a:r>
              <a:rPr lang="es-EC" sz="2200" smtClean="0">
                <a:latin typeface="Arial Unicode MS" pitchFamily="34" charset="-128"/>
              </a:rPr>
              <a:t>Por lo cual los lugares mencionados se expende las 2 clases de comidas tanto comida chatarra como comida casera.</a:t>
            </a:r>
          </a:p>
        </p:txBody>
      </p:sp>
      <p:pic>
        <p:nvPicPr>
          <p:cNvPr id="7172" name="Picture 4" descr="MCj04414280000[1]"/>
          <p:cNvPicPr>
            <a:picLocks noChangeAspect="1" noChangeArrowheads="1"/>
          </p:cNvPicPr>
          <p:nvPr/>
        </p:nvPicPr>
        <p:blipFill>
          <a:blip r:embed="rId3"/>
          <a:srcRect/>
          <a:stretch>
            <a:fillRect/>
          </a:stretch>
        </p:blipFill>
        <p:spPr bwMode="auto">
          <a:xfrm>
            <a:off x="7380288" y="260350"/>
            <a:ext cx="1079500"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s-ES" b="1" smtClean="0">
                <a:solidFill>
                  <a:srgbClr val="FFCCFF"/>
                </a:solidFill>
                <a:latin typeface="Arial Unicode MS" pitchFamily="34" charset="-128"/>
              </a:rPr>
              <a:t>JUSTIFICACION</a:t>
            </a:r>
          </a:p>
        </p:txBody>
      </p:sp>
      <p:sp>
        <p:nvSpPr>
          <p:cNvPr id="8195" name="Rectangle 3"/>
          <p:cNvSpPr>
            <a:spLocks noGrp="1" noChangeArrowheads="1"/>
          </p:cNvSpPr>
          <p:nvPr>
            <p:ph idx="1"/>
          </p:nvPr>
        </p:nvSpPr>
        <p:spPr>
          <a:xfrm>
            <a:off x="1908175" y="1341438"/>
            <a:ext cx="6934200" cy="5516562"/>
          </a:xfrm>
        </p:spPr>
        <p:txBody>
          <a:bodyPr/>
          <a:lstStyle/>
          <a:p>
            <a:pPr eaLnBrk="1" hangingPunct="1"/>
            <a:r>
              <a:rPr lang="es-EC" sz="2200" smtClean="0">
                <a:latin typeface="Arial Unicode MS" pitchFamily="34" charset="-128"/>
              </a:rPr>
              <a:t>Por tal; el propósito de este proyecto es prestar el servicio de almuerzos ejecutivos y Buffet en el sector  Coordinación General de Zona de Carga Aérea, entregándolos en su lugar de trabajo a los empleados.</a:t>
            </a:r>
          </a:p>
          <a:p>
            <a:pPr eaLnBrk="1" hangingPunct="1"/>
            <a:r>
              <a:rPr lang="es-EC" sz="2200" smtClean="0">
                <a:latin typeface="Arial Unicode MS" pitchFamily="34" charset="-128"/>
              </a:rPr>
              <a:t>Lograríamos satisfacer su alimentación sana y saludable, acortaríamos la distancia de ir a comer fuera, tendrían su  tiempo prudente y tranquilo para comer. Además facilitaríamos a la empresa el Buffet para la organización de sus eventos.</a:t>
            </a:r>
          </a:p>
        </p:txBody>
      </p:sp>
      <p:pic>
        <p:nvPicPr>
          <p:cNvPr id="8196" name="Picture 4" descr="MCj04338000000[1]"/>
          <p:cNvPicPr>
            <a:picLocks noChangeAspect="1" noChangeArrowheads="1"/>
          </p:cNvPicPr>
          <p:nvPr/>
        </p:nvPicPr>
        <p:blipFill>
          <a:blip r:embed="rId3"/>
          <a:srcRect/>
          <a:stretch>
            <a:fillRect/>
          </a:stretch>
        </p:blipFill>
        <p:spPr bwMode="auto">
          <a:xfrm>
            <a:off x="7667625" y="260350"/>
            <a:ext cx="1071563"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s-ES" b="1" smtClean="0">
                <a:solidFill>
                  <a:srgbClr val="FFCCFF"/>
                </a:solidFill>
                <a:latin typeface="Arial Unicode MS" pitchFamily="34" charset="-128"/>
              </a:rPr>
              <a:t>OBJETIVO GENERAL</a:t>
            </a:r>
          </a:p>
        </p:txBody>
      </p:sp>
      <p:sp>
        <p:nvSpPr>
          <p:cNvPr id="9219" name="Rectangle 3"/>
          <p:cNvSpPr>
            <a:spLocks noGrp="1" noChangeArrowheads="1"/>
          </p:cNvSpPr>
          <p:nvPr>
            <p:ph idx="1"/>
          </p:nvPr>
        </p:nvSpPr>
        <p:spPr>
          <a:xfrm>
            <a:off x="1908175" y="2209800"/>
            <a:ext cx="6934200" cy="4648200"/>
          </a:xfrm>
        </p:spPr>
        <p:txBody>
          <a:bodyPr/>
          <a:lstStyle/>
          <a:p>
            <a:pPr eaLnBrk="1" hangingPunct="1">
              <a:lnSpc>
                <a:spcPts val="3000"/>
              </a:lnSpc>
            </a:pPr>
            <a:r>
              <a:rPr lang="es-EC" sz="2800" smtClean="0">
                <a:latin typeface="Arial Unicode MS" pitchFamily="34" charset="-128"/>
              </a:rPr>
              <a:t>Determinar la factibilidad económica de establecer un servicio de entrega de almuerzos ejecutivos y de buffet en la  empresa Corporación Aduanera Ecuatoriana en el Distrito Guayaquil sector  Coordinación General de Zona de Carga Aérea. </a:t>
            </a:r>
            <a:endParaRPr lang="es-ES" sz="2800" smtClean="0">
              <a:latin typeface="Arial Unicode MS" pitchFamily="34" charset="-128"/>
            </a:endParaRPr>
          </a:p>
        </p:txBody>
      </p:sp>
      <p:pic>
        <p:nvPicPr>
          <p:cNvPr id="9220" name="Picture 4" descr="MCj02934740000[1]"/>
          <p:cNvPicPr>
            <a:picLocks noChangeAspect="1" noChangeArrowheads="1"/>
          </p:cNvPicPr>
          <p:nvPr/>
        </p:nvPicPr>
        <p:blipFill>
          <a:blip r:embed="rId3"/>
          <a:srcRect/>
          <a:stretch>
            <a:fillRect/>
          </a:stretch>
        </p:blipFill>
        <p:spPr bwMode="auto">
          <a:xfrm>
            <a:off x="7092950" y="404813"/>
            <a:ext cx="1655763" cy="912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s-ES" b="1" smtClean="0">
                <a:solidFill>
                  <a:srgbClr val="FFCCFF"/>
                </a:solidFill>
                <a:latin typeface="Arial Unicode MS" pitchFamily="34" charset="-128"/>
              </a:rPr>
              <a:t>OBJETIVOS ESPECIFICOS</a:t>
            </a:r>
          </a:p>
        </p:txBody>
      </p:sp>
      <p:sp>
        <p:nvSpPr>
          <p:cNvPr id="10243" name="Rectangle 3"/>
          <p:cNvSpPr>
            <a:spLocks noGrp="1" noChangeArrowheads="1"/>
          </p:cNvSpPr>
          <p:nvPr>
            <p:ph idx="1"/>
          </p:nvPr>
        </p:nvSpPr>
        <p:spPr>
          <a:xfrm>
            <a:off x="1905000" y="1447800"/>
            <a:ext cx="6934200" cy="5124450"/>
          </a:xfrm>
        </p:spPr>
        <p:txBody>
          <a:bodyPr/>
          <a:lstStyle/>
          <a:p>
            <a:pPr eaLnBrk="1" hangingPunct="1"/>
            <a:r>
              <a:rPr lang="es-EC" sz="1800" smtClean="0">
                <a:latin typeface="Arial Unicode MS" pitchFamily="34" charset="-128"/>
              </a:rPr>
              <a:t>Determinar la aceptación de nuestro servicio por parte de la empresa a través de la realización de un estudio de mercado hacia los empleados. </a:t>
            </a:r>
            <a:endParaRPr lang="es-ES" sz="1800" smtClean="0">
              <a:latin typeface="Arial Unicode MS" pitchFamily="34" charset="-128"/>
            </a:endParaRPr>
          </a:p>
          <a:p>
            <a:pPr eaLnBrk="1" hangingPunct="1"/>
            <a:r>
              <a:rPr lang="es-EC" sz="1800" smtClean="0">
                <a:latin typeface="Arial Unicode MS" pitchFamily="34" charset="-128"/>
              </a:rPr>
              <a:t>Determinar a través de un estudio técnico las necesidades de activos (vehículo especializado de transporte de  comida, maquina especializadas para cocina, ETC) y necesidades de RRHH para llevar a cabo este proyecto.</a:t>
            </a:r>
          </a:p>
          <a:p>
            <a:pPr eaLnBrk="1" hangingPunct="1"/>
            <a:r>
              <a:rPr lang="es-EC" sz="1800" smtClean="0">
                <a:latin typeface="Arial Unicode MS" pitchFamily="34" charset="-128"/>
              </a:rPr>
              <a:t>Obtener el valor inicial de inversión, capital de trabajo y costos en los cuales se incurrirán para la realización de nuestro proyecto a través de un análisis financiero.</a:t>
            </a:r>
            <a:endParaRPr lang="es-ES" sz="1800" smtClean="0">
              <a:latin typeface="Arial Unicode MS" pitchFamily="34" charset="-128"/>
            </a:endParaRPr>
          </a:p>
          <a:p>
            <a:pPr eaLnBrk="1" hangingPunct="1"/>
            <a:r>
              <a:rPr lang="es-EC" sz="1800" smtClean="0">
                <a:latin typeface="Arial Unicode MS" pitchFamily="34" charset="-128"/>
              </a:rPr>
              <a:t>Determinar una relación beneficio/costo de implementar el presente proyecto.</a:t>
            </a:r>
            <a:endParaRPr lang="es-ES" sz="1800" smtClean="0">
              <a:latin typeface="Arial Unicode MS" pitchFamily="34" charset="-128"/>
            </a:endParaRPr>
          </a:p>
          <a:p>
            <a:pPr eaLnBrk="1" hangingPunct="1"/>
            <a:r>
              <a:rPr lang="es-EC" sz="1800" smtClean="0">
                <a:latin typeface="Arial Unicode MS" pitchFamily="34" charset="-128"/>
              </a:rPr>
              <a:t>Conocer el perfil y las preferencias del consumidor objetivo.</a:t>
            </a:r>
            <a:endParaRPr lang="es-ES" sz="1800" smtClean="0">
              <a:latin typeface="Arial Unicode MS" pitchFamily="34" charset="-128"/>
            </a:endParaRPr>
          </a:p>
          <a:p>
            <a:pPr eaLnBrk="1" hangingPunct="1"/>
            <a:endParaRPr lang="es-ES" sz="1800" smtClean="0">
              <a:latin typeface="Arial Unicode MS" pitchFamily="34" charset="-128"/>
            </a:endParaRPr>
          </a:p>
        </p:txBody>
      </p:sp>
      <p:pic>
        <p:nvPicPr>
          <p:cNvPr id="10244" name="Picture 4" descr="MCj02934740000[1]"/>
          <p:cNvPicPr>
            <a:picLocks noChangeAspect="1" noChangeArrowheads="1"/>
          </p:cNvPicPr>
          <p:nvPr/>
        </p:nvPicPr>
        <p:blipFill>
          <a:blip r:embed="rId3"/>
          <a:srcRect/>
          <a:stretch>
            <a:fillRect/>
          </a:stretch>
        </p:blipFill>
        <p:spPr bwMode="auto">
          <a:xfrm>
            <a:off x="8170863" y="260350"/>
            <a:ext cx="973137" cy="53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s-ES" b="1" smtClean="0">
                <a:solidFill>
                  <a:srgbClr val="FFCCFF"/>
                </a:solidFill>
                <a:latin typeface="Arial Unicode MS" pitchFamily="34" charset="-128"/>
              </a:rPr>
              <a:t>METODOLOGIA</a:t>
            </a:r>
          </a:p>
        </p:txBody>
      </p:sp>
      <p:sp>
        <p:nvSpPr>
          <p:cNvPr id="11267" name="Rectangle 3"/>
          <p:cNvSpPr>
            <a:spLocks noGrp="1" noChangeArrowheads="1"/>
          </p:cNvSpPr>
          <p:nvPr>
            <p:ph idx="1"/>
          </p:nvPr>
        </p:nvSpPr>
        <p:spPr>
          <a:xfrm>
            <a:off x="1908175" y="1268413"/>
            <a:ext cx="6934200" cy="5589587"/>
          </a:xfrm>
        </p:spPr>
        <p:txBody>
          <a:bodyPr/>
          <a:lstStyle/>
          <a:p>
            <a:pPr eaLnBrk="1" hangingPunct="1"/>
            <a:r>
              <a:rPr lang="es-EC" sz="2200" b="1" smtClean="0">
                <a:latin typeface="Arial Unicode MS" pitchFamily="34" charset="-128"/>
              </a:rPr>
              <a:t>1. </a:t>
            </a:r>
            <a:r>
              <a:rPr lang="es-EC" sz="2200" b="1" u="sng" smtClean="0">
                <a:latin typeface="Arial Unicode MS" pitchFamily="34" charset="-128"/>
              </a:rPr>
              <a:t>Tratamiento de datos.-</a:t>
            </a:r>
            <a:r>
              <a:rPr lang="es-EC" sz="2200" b="1" smtClean="0">
                <a:latin typeface="Arial Unicode MS" pitchFamily="34" charset="-128"/>
              </a:rPr>
              <a:t> Investigación Exploratoria (obtención de datos).</a:t>
            </a:r>
          </a:p>
          <a:p>
            <a:pPr eaLnBrk="1" hangingPunct="1"/>
            <a:r>
              <a:rPr lang="es-EC" sz="2200" b="1" u="sng" smtClean="0">
                <a:latin typeface="Arial Unicode MS" pitchFamily="34" charset="-128"/>
              </a:rPr>
              <a:t>Datos Primarios:</a:t>
            </a:r>
          </a:p>
          <a:p>
            <a:pPr eaLnBrk="1" hangingPunct="1"/>
            <a:r>
              <a:rPr lang="es-EC" sz="2200" smtClean="0">
                <a:latin typeface="Arial Unicode MS" pitchFamily="34" charset="-128"/>
              </a:rPr>
              <a:t>Encuestas a los empleados de dicha empresa para conocer el nivel de aceptación de nuestro servicio que el proyecto brindaría</a:t>
            </a:r>
          </a:p>
          <a:p>
            <a:pPr eaLnBrk="1" hangingPunct="1"/>
            <a:r>
              <a:rPr lang="es-EC" sz="2200" smtClean="0">
                <a:latin typeface="Arial Unicode MS" pitchFamily="34" charset="-128"/>
              </a:rPr>
              <a:t>Realizar exploración de empresas que prestan servicios similares a los que podríamos brindar.</a:t>
            </a:r>
          </a:p>
          <a:p>
            <a:pPr eaLnBrk="1" hangingPunct="1"/>
            <a:r>
              <a:rPr lang="es-EC" sz="2200" b="1" u="sng" smtClean="0">
                <a:latin typeface="Arial Unicode MS" pitchFamily="34" charset="-128"/>
              </a:rPr>
              <a:t>Datos Secundarios:</a:t>
            </a:r>
            <a:endParaRPr lang="es-EC" sz="2200" u="sng" smtClean="0">
              <a:latin typeface="Arial Unicode MS" pitchFamily="34" charset="-128"/>
            </a:endParaRPr>
          </a:p>
          <a:p>
            <a:pPr eaLnBrk="1" hangingPunct="1"/>
            <a:r>
              <a:rPr lang="es-EC" sz="2200" smtClean="0">
                <a:latin typeface="Arial Unicode MS" pitchFamily="34" charset="-128"/>
              </a:rPr>
              <a:t>Obtención de datos estadísticos, beneficios financieros y económicos en el Ecuador</a:t>
            </a:r>
          </a:p>
          <a:p>
            <a:pPr eaLnBrk="1" hangingPunct="1"/>
            <a:r>
              <a:rPr lang="es-EC" sz="2200" smtClean="0">
                <a:latin typeface="Arial Unicode MS" pitchFamily="34" charset="-128"/>
              </a:rPr>
              <a:t>Consultas semanales en la Web, libros y revistas especializadas</a:t>
            </a:r>
            <a:endParaRPr lang="es-ES" sz="2200" smtClean="0">
              <a:latin typeface="Arial Unicode MS" pitchFamily="34" charset="-128"/>
            </a:endParaRPr>
          </a:p>
        </p:txBody>
      </p:sp>
      <p:pic>
        <p:nvPicPr>
          <p:cNvPr id="11268" name="Picture 4" descr="MCPE02671_0000[1]"/>
          <p:cNvPicPr>
            <a:picLocks noChangeAspect="1" noChangeArrowheads="1"/>
          </p:cNvPicPr>
          <p:nvPr/>
        </p:nvPicPr>
        <p:blipFill>
          <a:blip r:embed="rId3"/>
          <a:srcRect/>
          <a:stretch>
            <a:fillRect/>
          </a:stretch>
        </p:blipFill>
        <p:spPr bwMode="auto">
          <a:xfrm>
            <a:off x="7740650" y="260350"/>
            <a:ext cx="1008063" cy="992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TotalTime>
  <Words>2166</Words>
  <Application>Microsoft Office PowerPoint</Application>
  <PresentationFormat>Presentación en pantalla (4:3)</PresentationFormat>
  <Paragraphs>218</Paragraphs>
  <Slides>45</Slides>
  <Notes>22</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Vértice</vt:lpstr>
      <vt:lpstr>PROYECTO DE FACTIBILIDAD DE LA CREACION DEL SERVICIO DE ALMUERZOS EJECUTIVOS  Y DE BUFFET  DIRIGIDO A LA CORPORACIÓN ADUANERA ECUATORIANA EN EL DISTRITO GUAYAQUIL SECTOR  COORDINACIÓN GENERAL DE ZONA DE CARGA AÉREA </vt:lpstr>
      <vt:lpstr>Diapositiva 2</vt:lpstr>
      <vt:lpstr>PROBLEMAS</vt:lpstr>
      <vt:lpstr>PROBLEMAS</vt:lpstr>
      <vt:lpstr>PROBLEMAS</vt:lpstr>
      <vt:lpstr>JUSTIFICACION</vt:lpstr>
      <vt:lpstr>OBJETIVO GENERAL</vt:lpstr>
      <vt:lpstr>OBJETIVOS ESPECIFICOS</vt:lpstr>
      <vt:lpstr>METODOLOGIA</vt:lpstr>
      <vt:lpstr>METODOLOGIA</vt:lpstr>
      <vt:lpstr>METODOLOGIA</vt:lpstr>
      <vt:lpstr>ANALISIS F.O.D.A.</vt:lpstr>
      <vt:lpstr>ANALISIS F.O.D.A.</vt:lpstr>
      <vt:lpstr>Diapositiva 14</vt:lpstr>
      <vt:lpstr>Diapositiva 15</vt:lpstr>
      <vt:lpstr>Diapositiva 16</vt:lpstr>
      <vt:lpstr>Diapositiva 17</vt:lpstr>
      <vt:lpstr>MATRIZ Boston Consulting Group (BCG)</vt:lpstr>
      <vt:lpstr>MODELO DE IMPLICACIÓN</vt:lpstr>
      <vt:lpstr>FUERZAS DE PORTER </vt:lpstr>
      <vt:lpstr>FUERZAS DE PORTER </vt:lpstr>
      <vt:lpstr>FUERZAS DE PORTER </vt:lpstr>
      <vt:lpstr>FUERZAS DE PORTER</vt:lpstr>
      <vt:lpstr>MARKETING MIX: 5 P´S </vt:lpstr>
      <vt:lpstr>MARKETING MIX: 5P’S</vt:lpstr>
      <vt:lpstr>MARKETING MIX: 5P’S</vt:lpstr>
      <vt:lpstr>MARKETING MIX: 5P’S</vt:lpstr>
      <vt:lpstr>Diapositiva 28</vt:lpstr>
      <vt:lpstr>INVERSION TOTAL</vt:lpstr>
      <vt:lpstr>FINANCIAMIENTO.</vt:lpstr>
      <vt:lpstr>CAPITAL DE TRABAJO.</vt:lpstr>
      <vt:lpstr>COSTO MES ALMUERZOS EJECUTIVOS.</vt:lpstr>
      <vt:lpstr>FLUJO DE CAJA, VAN Y TIR.</vt:lpstr>
      <vt:lpstr>FLUJO DE CAJA, VAN Y TIR.</vt:lpstr>
      <vt:lpstr>PAYBACK.</vt:lpstr>
      <vt:lpstr>PAYBACK.</vt:lpstr>
      <vt:lpstr>PUNTO DE EQUILIBRIO</vt:lpstr>
      <vt:lpstr>PUNTO DE EQUILIBRIO</vt:lpstr>
      <vt:lpstr>ANALISIS DE SENSIBILIDAD MULTIVARIABLE.- SOLVER.</vt:lpstr>
      <vt:lpstr>ANALISIS DE SENSIBILIDAD MULTIVARIABLE.- CRYSTAL BALL.</vt:lpstr>
      <vt:lpstr>ANALISIS DE SENSIBILIDAD MULTIVARIABLE.- CRYSTAL BALL.</vt:lpstr>
      <vt:lpstr>ANALISIS DE SENSIBILIDAD MULTIVARIABLE.- CRYSTAL BALL.</vt:lpstr>
      <vt:lpstr>CONCLUSIONES Y RECOMENDACIONES.</vt:lpstr>
      <vt:lpstr>CONCLUSIONES Y RECOMENDACIONES.</vt:lpstr>
      <vt:lpstr>Diapositiva 45</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FACTIBILIDAD DE LA CREACION DEL SERVICIO DE ALMUERZOS EJECUTIVOS  Y DE BUFFET  DIRIGIDO A LA CORPORACIÓN ADUANERA ECUATORIANA EN EL DISTRITO GUAYAQUIL SECTOR  COORDINACIÓN GENERAL DE ZONA DE CARGA AÉREA </dc:title>
  <dc:creator>User</dc:creator>
  <cp:lastModifiedBy>User</cp:lastModifiedBy>
  <cp:revision>1</cp:revision>
  <dcterms:created xsi:type="dcterms:W3CDTF">2009-09-25T16:23:05Z</dcterms:created>
  <dcterms:modified xsi:type="dcterms:W3CDTF">2009-09-25T16:29:35Z</dcterms:modified>
</cp:coreProperties>
</file>