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256" r:id="rId2"/>
    <p:sldId id="258" r:id="rId3"/>
    <p:sldId id="257" r:id="rId4"/>
    <p:sldId id="259" r:id="rId5"/>
    <p:sldId id="260" r:id="rId6"/>
    <p:sldId id="261" r:id="rId7"/>
    <p:sldId id="262" r:id="rId8"/>
    <p:sldId id="283" r:id="rId9"/>
    <p:sldId id="265" r:id="rId10"/>
    <p:sldId id="266" r:id="rId11"/>
    <p:sldId id="269" r:id="rId12"/>
    <p:sldId id="270" r:id="rId13"/>
    <p:sldId id="271" r:id="rId14"/>
    <p:sldId id="295"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63"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BEE4"/>
    <a:srgbClr val="1595CF"/>
    <a:srgbClr val="FF0066"/>
    <a:srgbClr val="FFCCFF"/>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2438400"/>
            <a:ext cx="9009063" cy="1052513"/>
            <a:chOff x="0" y="1536"/>
            <a:chExt cx="5675" cy="663"/>
          </a:xfrm>
        </p:grpSpPr>
        <p:grpSp>
          <p:nvGrpSpPr>
            <p:cNvPr id="73731" name="Group 3"/>
            <p:cNvGrpSpPr>
              <a:grpSpLocks/>
            </p:cNvGrpSpPr>
            <p:nvPr/>
          </p:nvGrpSpPr>
          <p:grpSpPr bwMode="auto">
            <a:xfrm>
              <a:off x="183" y="1604"/>
              <a:ext cx="448" cy="299"/>
              <a:chOff x="720" y="336"/>
              <a:chExt cx="624" cy="432"/>
            </a:xfrm>
          </p:grpSpPr>
          <p:sp>
            <p:nvSpPr>
              <p:cNvPr id="7373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s-ES"/>
              </a:p>
            </p:txBody>
          </p:sp>
          <p:sp>
            <p:nvSpPr>
              <p:cNvPr id="7373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s-ES"/>
              </a:p>
            </p:txBody>
          </p:sp>
        </p:grpSp>
        <p:grpSp>
          <p:nvGrpSpPr>
            <p:cNvPr id="73734" name="Group 6"/>
            <p:cNvGrpSpPr>
              <a:grpSpLocks/>
            </p:cNvGrpSpPr>
            <p:nvPr/>
          </p:nvGrpSpPr>
          <p:grpSpPr bwMode="auto">
            <a:xfrm>
              <a:off x="261" y="1870"/>
              <a:ext cx="465" cy="299"/>
              <a:chOff x="912" y="2640"/>
              <a:chExt cx="672" cy="432"/>
            </a:xfrm>
          </p:grpSpPr>
          <p:sp>
            <p:nvSpPr>
              <p:cNvPr id="73735"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s-ES"/>
              </a:p>
            </p:txBody>
          </p:sp>
          <p:sp>
            <p:nvSpPr>
              <p:cNvPr id="7373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s-ES"/>
              </a:p>
            </p:txBody>
          </p:sp>
        </p:grpSp>
        <p:sp>
          <p:nvSpPr>
            <p:cNvPr id="7373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s-ES"/>
            </a:p>
          </p:txBody>
        </p:sp>
        <p:sp>
          <p:nvSpPr>
            <p:cNvPr id="7373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s-ES"/>
            </a:p>
          </p:txBody>
        </p:sp>
        <p:sp>
          <p:nvSpPr>
            <p:cNvPr id="7373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grpSp>
      <p:sp>
        <p:nvSpPr>
          <p:cNvPr id="73740" name="Rectangle 12"/>
          <p:cNvSpPr>
            <a:spLocks noGrp="1" noChangeArrowheads="1"/>
          </p:cNvSpPr>
          <p:nvPr>
            <p:ph type="ctrTitle"/>
          </p:nvPr>
        </p:nvSpPr>
        <p:spPr>
          <a:xfrm>
            <a:off x="990600" y="1676400"/>
            <a:ext cx="7772400" cy="1462088"/>
          </a:xfrm>
        </p:spPr>
        <p:txBody>
          <a:bodyPr/>
          <a:lstStyle>
            <a:lvl1pPr>
              <a:defRPr/>
            </a:lvl1pPr>
          </a:lstStyle>
          <a:p>
            <a:r>
              <a:rPr lang="es-ES"/>
              <a:t>Haga clic para cambiar el estilo de título	</a:t>
            </a:r>
          </a:p>
        </p:txBody>
      </p:sp>
      <p:sp>
        <p:nvSpPr>
          <p:cNvPr id="7374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73742"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89CB8388-9A04-4EF5-B635-327B2DCBED46}" type="datetimeFigureOut">
              <a:rPr lang="es-ES"/>
              <a:pPr/>
              <a:t>21/10/2009</a:t>
            </a:fld>
            <a:endParaRPr lang="es-ES"/>
          </a:p>
        </p:txBody>
      </p:sp>
      <p:sp>
        <p:nvSpPr>
          <p:cNvPr id="73743"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s-ES"/>
          </a:p>
        </p:txBody>
      </p:sp>
      <p:sp>
        <p:nvSpPr>
          <p:cNvPr id="73744"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17931FF-64B3-4D94-BCB3-7598C37F6056}"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7A27AA9B-8E28-48A1-9B5C-9FEBFC0D7144}" type="datetimeFigureOut">
              <a:rPr lang="es-ES"/>
              <a:pPr/>
              <a:t>21/10/2009</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24CA949-4FB1-4A59-9F86-E949402DF696}"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1B3535E4-4EB8-4649-A4FB-9BF845483CF0}" type="datetimeFigureOut">
              <a:rPr lang="es-ES"/>
              <a:pPr/>
              <a:t>21/10/2009</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9456AE9-7E4D-4B62-A4EA-8788A9A1306F}"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14620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162050" y="6243638"/>
            <a:ext cx="1905000" cy="457200"/>
          </a:xfrm>
        </p:spPr>
        <p:txBody>
          <a:bodyPr/>
          <a:lstStyle>
            <a:lvl1pPr>
              <a:defRPr/>
            </a:lvl1pPr>
          </a:lstStyle>
          <a:p>
            <a:fld id="{04A87852-9525-455C-93E3-43B2AD5FE974}" type="datetimeFigureOut">
              <a:rPr lang="es-ES"/>
              <a:pPr/>
              <a:t>21/10/2009</a:t>
            </a:fld>
            <a:endParaRPr lang="es-ES"/>
          </a:p>
        </p:txBody>
      </p:sp>
      <p:sp>
        <p:nvSpPr>
          <p:cNvPr id="6" name="5 Marcador de pie de página"/>
          <p:cNvSpPr>
            <a:spLocks noGrp="1"/>
          </p:cNvSpPr>
          <p:nvPr>
            <p:ph type="ftr" sz="quarter" idx="11"/>
          </p:nvPr>
        </p:nvSpPr>
        <p:spPr>
          <a:xfrm>
            <a:off x="3657600" y="6243638"/>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7042150" y="6243638"/>
            <a:ext cx="1905000" cy="457200"/>
          </a:xfrm>
        </p:spPr>
        <p:txBody>
          <a:bodyPr/>
          <a:lstStyle>
            <a:lvl1pPr>
              <a:defRPr/>
            </a:lvl1pPr>
          </a:lstStyle>
          <a:p>
            <a:fld id="{06ECAE36-419D-420F-8F3F-B9C9A4D85FD5}"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1462087"/>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182688" y="2017713"/>
            <a:ext cx="7772400" cy="4114800"/>
          </a:xfrm>
        </p:spPr>
        <p:txBody>
          <a:bodyPr/>
          <a:lstStyle/>
          <a:p>
            <a:endParaRPr lang="es-ES"/>
          </a:p>
        </p:txBody>
      </p:sp>
      <p:sp>
        <p:nvSpPr>
          <p:cNvPr id="4" name="3 Marcador de fecha"/>
          <p:cNvSpPr>
            <a:spLocks noGrp="1"/>
          </p:cNvSpPr>
          <p:nvPr>
            <p:ph type="dt" sz="half" idx="10"/>
          </p:nvPr>
        </p:nvSpPr>
        <p:spPr>
          <a:xfrm>
            <a:off x="1162050" y="6243638"/>
            <a:ext cx="1905000" cy="457200"/>
          </a:xfrm>
        </p:spPr>
        <p:txBody>
          <a:bodyPr/>
          <a:lstStyle>
            <a:lvl1pPr>
              <a:defRPr/>
            </a:lvl1pPr>
          </a:lstStyle>
          <a:p>
            <a:fld id="{A3B5079C-32AC-45F9-B846-A419E9FE0CF3}" type="datetimeFigureOut">
              <a:rPr lang="es-ES"/>
              <a:pPr/>
              <a:t>21/10/2009</a:t>
            </a:fld>
            <a:endParaRPr lang="es-ES"/>
          </a:p>
        </p:txBody>
      </p:sp>
      <p:sp>
        <p:nvSpPr>
          <p:cNvPr id="5" name="4 Marcador de pie de página"/>
          <p:cNvSpPr>
            <a:spLocks noGrp="1"/>
          </p:cNvSpPr>
          <p:nvPr>
            <p:ph type="ftr" sz="quarter" idx="11"/>
          </p:nvPr>
        </p:nvSpPr>
        <p:spPr>
          <a:xfrm>
            <a:off x="3657600" y="6243638"/>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7042150" y="6243638"/>
            <a:ext cx="1905000" cy="457200"/>
          </a:xfrm>
        </p:spPr>
        <p:txBody>
          <a:bodyPr/>
          <a:lstStyle>
            <a:lvl1pPr>
              <a:defRPr/>
            </a:lvl1pPr>
          </a:lstStyle>
          <a:p>
            <a:fld id="{0F4E52A9-C0ED-4CDC-8DE3-FB82F63DBFBF}"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EC28B5BD-F268-4118-9769-812C9B6FF464}" type="datetimeFigureOut">
              <a:rPr lang="es-ES"/>
              <a:pPr/>
              <a:t>21/10/2009</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E1CCB43-B3B5-4DC2-B88F-467A92A6DEE7}"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EAD549CE-E1EB-4E76-9BF6-C5FC6C1CF2E9}" type="datetimeFigureOut">
              <a:rPr lang="es-ES"/>
              <a:pPr/>
              <a:t>21/10/2009</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8266AAD-F632-4D50-9AFA-45191F02329C}"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A5AFDCF3-9331-4226-9945-CA7CEAAA3866}" type="datetimeFigureOut">
              <a:rPr lang="es-ES"/>
              <a:pPr/>
              <a:t>21/10/2009</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3D1BF23-6732-48E9-A782-2E58484A38CE}"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6F9DBF11-674B-4BB9-88CB-CBA8CD637FE4}" type="datetimeFigureOut">
              <a:rPr lang="es-ES"/>
              <a:pPr/>
              <a:t>21/10/2009</a:t>
            </a:fld>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4176041F-665C-456A-91B0-2B8CD10A245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D09E3B07-A3C1-4906-8982-C3641BA5EE56}" type="datetimeFigureOut">
              <a:rPr lang="es-ES"/>
              <a:pPr/>
              <a:t>21/10/2009</a:t>
            </a:fld>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7352DC8C-FCAE-4814-9561-A8D567B2EA8B}"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E9414801-1741-4AF7-B60F-39ED0A42277B}" type="datetimeFigureOut">
              <a:rPr lang="es-ES"/>
              <a:pPr/>
              <a:t>21/10/2009</a:t>
            </a:fld>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FBE98894-3623-48FE-9FF6-64F62ED4D7B1}"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1BC1FB04-5E95-4F94-B9FC-A46CFA1D84F5}" type="datetimeFigureOut">
              <a:rPr lang="es-ES"/>
              <a:pPr/>
              <a:t>21/10/2009</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18FFA0B-527E-476E-9178-5C2AE4CA4DF5}"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214FD821-C062-4D2D-A5CE-CAD4CE4AE370}" type="datetimeFigureOut">
              <a:rPr lang="es-ES"/>
              <a:pPr/>
              <a:t>21/10/2009</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CCF76D0-FCA6-4148-A101-CCC1BF0FFBF5}"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es-ES" sz="2400"/>
          </a:p>
        </p:txBody>
      </p:sp>
      <p:sp>
        <p:nvSpPr>
          <p:cNvPr id="727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s-ES" sz="2400"/>
          </a:p>
        </p:txBody>
      </p:sp>
      <p:sp>
        <p:nvSpPr>
          <p:cNvPr id="7270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s-ES" sz="2400"/>
          </a:p>
        </p:txBody>
      </p:sp>
      <p:sp>
        <p:nvSpPr>
          <p:cNvPr id="727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s-ES" sz="2400"/>
          </a:p>
        </p:txBody>
      </p:sp>
      <p:sp>
        <p:nvSpPr>
          <p:cNvPr id="727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s-ES" sz="2400"/>
          </a:p>
        </p:txBody>
      </p:sp>
      <p:sp>
        <p:nvSpPr>
          <p:cNvPr id="7271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es-ES" sz="2400"/>
          </a:p>
        </p:txBody>
      </p:sp>
      <p:sp>
        <p:nvSpPr>
          <p:cNvPr id="7271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s-ES" sz="2400"/>
          </a:p>
        </p:txBody>
      </p:sp>
      <p:sp>
        <p:nvSpPr>
          <p:cNvPr id="7271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7271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271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96439372-14F5-4077-AFBC-E8295FDC8513}" type="datetimeFigureOut">
              <a:rPr lang="es-ES"/>
              <a:pPr/>
              <a:t>21/10/2009</a:t>
            </a:fld>
            <a:endParaRPr lang="es-ES"/>
          </a:p>
        </p:txBody>
      </p:sp>
      <p:sp>
        <p:nvSpPr>
          <p:cNvPr id="7271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s-ES"/>
          </a:p>
        </p:txBody>
      </p:sp>
      <p:sp>
        <p:nvSpPr>
          <p:cNvPr id="7271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6FD48FFE-97FD-447D-BA6E-590AA9BD8317}"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6877050" y="2492375"/>
            <a:ext cx="1511300" cy="576263"/>
          </a:xfrm>
          <a:prstGeom prst="rect">
            <a:avLst/>
          </a:prstGeom>
          <a:solidFill>
            <a:schemeClr val="accent1"/>
          </a:solidFill>
          <a:ln w="9525">
            <a:solidFill>
              <a:schemeClr val="tx1"/>
            </a:solidFill>
            <a:miter lim="800000"/>
            <a:headEnd/>
            <a:tailEnd/>
          </a:ln>
        </p:spPr>
        <p:txBody>
          <a:bodyPr wrap="none" anchor="ctr"/>
          <a:lstStyle/>
          <a:p>
            <a:endParaRPr lang="es-MX">
              <a:latin typeface="Arial" charset="0"/>
            </a:endParaRPr>
          </a:p>
        </p:txBody>
      </p:sp>
      <p:sp>
        <p:nvSpPr>
          <p:cNvPr id="3075" name="Rectangle 2"/>
          <p:cNvSpPr>
            <a:spLocks noGrp="1" noChangeArrowheads="1"/>
          </p:cNvSpPr>
          <p:nvPr>
            <p:ph type="title" idx="4294967295"/>
          </p:nvPr>
        </p:nvSpPr>
        <p:spPr/>
        <p:txBody>
          <a:bodyPr anchor="ctr"/>
          <a:lstStyle/>
          <a:p>
            <a:r>
              <a:rPr lang="es-MX" sz="2400" b="1">
                <a:solidFill>
                  <a:srgbClr val="FF0066"/>
                </a:solidFill>
              </a:rPr>
              <a:t>ANALISIS  DEL  TRANSPORTE  DE  EL  CORREDOR  LOGISTICO  MANTA- MANAOS</a:t>
            </a:r>
            <a:endParaRPr lang="es-ES" sz="2400" b="1">
              <a:solidFill>
                <a:srgbClr val="FF0066"/>
              </a:solidFill>
            </a:endParaRPr>
          </a:p>
        </p:txBody>
      </p:sp>
      <p:pic>
        <p:nvPicPr>
          <p:cNvPr id="3076" name="Picture 8" descr="Manta aereas 2004 ene 25 219"/>
          <p:cNvPicPr>
            <a:picLocks noChangeAspect="1" noChangeArrowheads="1"/>
          </p:cNvPicPr>
          <p:nvPr>
            <p:ph type="subTitle" idx="4294967295"/>
          </p:nvPr>
        </p:nvPicPr>
        <p:blipFill>
          <a:blip r:embed="rId2">
            <a:lum bright="24000" contrast="18000"/>
          </a:blip>
          <a:srcRect/>
          <a:stretch>
            <a:fillRect/>
          </a:stretch>
        </p:blipFill>
        <p:spPr>
          <a:xfrm>
            <a:off x="539750" y="2133600"/>
            <a:ext cx="7848600" cy="4081463"/>
          </a:xfrm>
          <a:noFill/>
        </p:spPr>
      </p:pic>
      <p:sp>
        <p:nvSpPr>
          <p:cNvPr id="2057" name="Text Box 9"/>
          <p:cNvSpPr txBox="1">
            <a:spLocks noChangeArrowheads="1"/>
          </p:cNvSpPr>
          <p:nvPr/>
        </p:nvSpPr>
        <p:spPr bwMode="auto">
          <a:xfrm>
            <a:off x="7019925" y="2565400"/>
            <a:ext cx="1223963" cy="366713"/>
          </a:xfrm>
          <a:prstGeom prst="rect">
            <a:avLst/>
          </a:prstGeom>
          <a:solidFill>
            <a:schemeClr val="hlink"/>
          </a:solidFill>
          <a:ln w="9525">
            <a:noFill/>
            <a:miter lim="800000"/>
            <a:headEnd/>
            <a:tailEnd/>
          </a:ln>
          <a:effectLst/>
        </p:spPr>
        <p:txBody>
          <a:bodyPr>
            <a:spAutoFit/>
          </a:bodyPr>
          <a:lstStyle/>
          <a:p>
            <a:pPr>
              <a:spcBef>
                <a:spcPct val="50000"/>
              </a:spcBef>
              <a:defRPr/>
            </a:pPr>
            <a:r>
              <a:rPr lang="es-ES" b="1">
                <a:effectLst>
                  <a:outerShdw blurRad="38100" dist="38100" dir="2700000" algn="tl">
                    <a:srgbClr val="FFFFFF"/>
                  </a:outerShdw>
                </a:effectLst>
                <a:latin typeface="Arial" charset="0"/>
              </a:rPr>
              <a:t>MANTA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611188" y="2636838"/>
            <a:ext cx="8229600" cy="3024187"/>
          </a:xfrm>
        </p:spPr>
        <p:txBody>
          <a:bodyPr/>
          <a:lstStyle/>
          <a:p>
            <a:pPr algn="ctr">
              <a:lnSpc>
                <a:spcPct val="80000"/>
              </a:lnSpc>
              <a:buFont typeface="Wingdings" pitchFamily="2" charset="2"/>
              <a:buNone/>
            </a:pPr>
            <a:r>
              <a:rPr lang="pt-PT" sz="2400" b="1"/>
              <a:t>   </a:t>
            </a:r>
            <a:endParaRPr lang="es-ES" sz="1800" b="1">
              <a:solidFill>
                <a:srgbClr val="FF0066"/>
              </a:solidFill>
            </a:endParaRPr>
          </a:p>
          <a:p>
            <a:pPr algn="just">
              <a:lnSpc>
                <a:spcPct val="80000"/>
              </a:lnSpc>
            </a:pPr>
            <a:r>
              <a:rPr lang="es-ES" sz="2000">
                <a:latin typeface="Arial" charset="0"/>
              </a:rPr>
              <a:t>Los planes son desarrollar un norte-sur del corredor para el transporte intermodal de contenedores. Esta alternativa de transporte que conecta Asia con Europa, la ampliación de la ruta de Mumbai en la India hasta el puerto de Olya en el Mar Caspio a través de Bandar Abbas en Irán, continuando a Europa a través de Rusia.</a:t>
            </a:r>
          </a:p>
          <a:p>
            <a:pPr algn="just">
              <a:lnSpc>
                <a:spcPct val="80000"/>
              </a:lnSpc>
            </a:pPr>
            <a:r>
              <a:rPr lang="es-ES" sz="2000">
                <a:latin typeface="Arial" charset="0"/>
              </a:rPr>
              <a:t>El corredor tiene como objetivo reducir el plazo de entrega de entre 10 y 12 días en comparación con el tradicional ruta marítima a través del Mediterráneo y el Canal de la Mancha </a:t>
            </a:r>
          </a:p>
        </p:txBody>
      </p:sp>
      <p:sp>
        <p:nvSpPr>
          <p:cNvPr id="11269" name="Rectangle 5"/>
          <p:cNvSpPr>
            <a:spLocks noChangeArrowheads="1"/>
          </p:cNvSpPr>
          <p:nvPr/>
        </p:nvSpPr>
        <p:spPr bwMode="auto">
          <a:xfrm>
            <a:off x="827088" y="765175"/>
            <a:ext cx="7632700" cy="2036763"/>
          </a:xfrm>
          <a:prstGeom prst="rect">
            <a:avLst/>
          </a:prstGeom>
          <a:noFill/>
          <a:ln w="9525">
            <a:noFill/>
            <a:miter lim="800000"/>
            <a:headEnd/>
            <a:tailEnd/>
          </a:ln>
          <a:effectLst/>
        </p:spPr>
        <p:txBody>
          <a:bodyPr>
            <a:spAutoFit/>
          </a:bodyPr>
          <a:lstStyle/>
          <a:p>
            <a:pPr algn="ctr">
              <a:lnSpc>
                <a:spcPct val="80000"/>
              </a:lnSpc>
              <a:spcBef>
                <a:spcPct val="50000"/>
              </a:spcBef>
              <a:buClr>
                <a:schemeClr val="folHlink"/>
              </a:buClr>
              <a:buSzPct val="60000"/>
              <a:buFont typeface="Wingdings" pitchFamily="2" charset="2"/>
              <a:buNone/>
            </a:pPr>
            <a:r>
              <a:rPr lang="pt-PT" sz="4400" b="1">
                <a:solidFill>
                  <a:srgbClr val="FF0066"/>
                </a:solidFill>
              </a:rPr>
              <a:t>Corredor Asia - Europa a través de Rusia</a:t>
            </a:r>
            <a:r>
              <a:rPr lang="pt-PT" sz="4400">
                <a:solidFill>
                  <a:srgbClr val="FF0066"/>
                </a:solidFill>
              </a:rPr>
              <a:t> </a:t>
            </a:r>
          </a:p>
          <a:p>
            <a:pPr>
              <a:lnSpc>
                <a:spcPct val="80000"/>
              </a:lnSpc>
              <a:spcBef>
                <a:spcPct val="50000"/>
              </a:spcBef>
              <a:buClr>
                <a:schemeClr val="folHlink"/>
              </a:buClr>
              <a:buSzPct val="60000"/>
              <a:buFont typeface="Wingdings" pitchFamily="2" charset="2"/>
              <a:buNone/>
            </a:pPr>
            <a:endParaRPr lang="es-ES" sz="4400" b="1">
              <a:solidFill>
                <a:srgbClr val="FF00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a:solidFill>
                  <a:srgbClr val="FF0066"/>
                </a:solidFill>
              </a:rPr>
              <a:t>Metodología</a:t>
            </a:r>
          </a:p>
        </p:txBody>
      </p:sp>
      <p:sp>
        <p:nvSpPr>
          <p:cNvPr id="27651" name="Rectangle 3"/>
          <p:cNvSpPr>
            <a:spLocks noGrp="1" noChangeArrowheads="1"/>
          </p:cNvSpPr>
          <p:nvPr>
            <p:ph type="body" idx="1"/>
          </p:nvPr>
        </p:nvSpPr>
        <p:spPr/>
        <p:txBody>
          <a:bodyPr/>
          <a:lstStyle/>
          <a:p>
            <a:r>
              <a:rPr lang="es-ES"/>
              <a:t>Transporte Vial</a:t>
            </a:r>
          </a:p>
          <a:p>
            <a:r>
              <a:rPr lang="es-ES"/>
              <a:t>Transporte Fluvial</a:t>
            </a:r>
          </a:p>
          <a:p>
            <a:r>
              <a:rPr lang="es-ES"/>
              <a:t>Transporte Marítimo</a:t>
            </a:r>
          </a:p>
        </p:txBody>
      </p:sp>
      <p:pic>
        <p:nvPicPr>
          <p:cNvPr id="27652" name="Picture 4" descr="http://www.agroads.com.ar/clasificados/Maquinaria%20Agricola/Camiones/2006527_Mvc-004s.jpg"/>
          <p:cNvPicPr>
            <a:picLocks noChangeAspect="1" noChangeArrowheads="1"/>
          </p:cNvPicPr>
          <p:nvPr/>
        </p:nvPicPr>
        <p:blipFill>
          <a:blip r:embed="rId2"/>
          <a:srcRect l="6250" r="7500" b="16666"/>
          <a:stretch>
            <a:fillRect/>
          </a:stretch>
        </p:blipFill>
        <p:spPr bwMode="auto">
          <a:xfrm>
            <a:off x="1187450" y="3860800"/>
            <a:ext cx="2736850" cy="2089150"/>
          </a:xfrm>
          <a:prstGeom prst="rect">
            <a:avLst/>
          </a:prstGeom>
          <a:noFill/>
          <a:ln w="9525">
            <a:noFill/>
            <a:miter lim="800000"/>
            <a:headEnd/>
            <a:tailEnd/>
          </a:ln>
        </p:spPr>
      </p:pic>
      <p:pic>
        <p:nvPicPr>
          <p:cNvPr id="27653" name="Picture 2" descr="http://betucasblog.blogsome.com/wp-admin/images/CargueroLZC.JPG"/>
          <p:cNvPicPr>
            <a:picLocks noChangeAspect="1" noChangeArrowheads="1"/>
          </p:cNvPicPr>
          <p:nvPr/>
        </p:nvPicPr>
        <p:blipFill>
          <a:blip r:embed="rId3"/>
          <a:srcRect/>
          <a:stretch>
            <a:fillRect/>
          </a:stretch>
        </p:blipFill>
        <p:spPr bwMode="auto">
          <a:xfrm>
            <a:off x="4427538" y="3716338"/>
            <a:ext cx="3082925"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s-ES">
                <a:solidFill>
                  <a:srgbClr val="FF0066"/>
                </a:solidFill>
              </a:rPr>
              <a:t>Transporte Vial</a:t>
            </a:r>
          </a:p>
        </p:txBody>
      </p:sp>
      <p:sp>
        <p:nvSpPr>
          <p:cNvPr id="28675" name="Rectangle 3"/>
          <p:cNvSpPr>
            <a:spLocks noGrp="1" noChangeArrowheads="1"/>
          </p:cNvSpPr>
          <p:nvPr>
            <p:ph type="body" sz="half" idx="1"/>
          </p:nvPr>
        </p:nvSpPr>
        <p:spPr>
          <a:xfrm>
            <a:off x="1182688" y="2041525"/>
            <a:ext cx="6808787" cy="4090988"/>
          </a:xfrm>
        </p:spPr>
        <p:txBody>
          <a:bodyPr/>
          <a:lstStyle/>
          <a:p>
            <a:pPr algn="just"/>
            <a:r>
              <a:rPr lang="es-MX" sz="2000"/>
              <a:t>En la actualidad hay tres alternativas de carreteras para llegar desde Manta a Puerto Providencia</a:t>
            </a:r>
            <a:r>
              <a:rPr lang="es-ES" sz="2000"/>
              <a:t>, pero la mejor alternativa es: </a:t>
            </a:r>
            <a:r>
              <a:rPr lang="es-MX" sz="2000"/>
              <a:t>Manta – Quevedo – Latacunga – Tena – Shushufindi – Puerto Providencia. Completando un total de 519 Km. de ruta terrestre</a:t>
            </a:r>
            <a:r>
              <a:rPr lang="es-ES" sz="2000"/>
              <a:t>.</a:t>
            </a:r>
          </a:p>
          <a:p>
            <a:pPr>
              <a:buFont typeface="Wingdings" pitchFamily="2" charset="2"/>
              <a:buNone/>
            </a:pPr>
            <a:endParaRPr lang="es-ES" sz="2000"/>
          </a:p>
        </p:txBody>
      </p:sp>
      <p:graphicFrame>
        <p:nvGraphicFramePr>
          <p:cNvPr id="28754" name="Group 82"/>
          <p:cNvGraphicFramePr>
            <a:graphicFrameLocks noGrp="1"/>
          </p:cNvGraphicFramePr>
          <p:nvPr>
            <p:ph sz="half" idx="2"/>
          </p:nvPr>
        </p:nvGraphicFramePr>
        <p:xfrm>
          <a:off x="1763713" y="3860800"/>
          <a:ext cx="5616575" cy="2416177"/>
        </p:xfrm>
        <a:graphic>
          <a:graphicData uri="http://schemas.openxmlformats.org/drawingml/2006/table">
            <a:tbl>
              <a:tblPr/>
              <a:tblGrid>
                <a:gridCol w="3446462"/>
                <a:gridCol w="2170113"/>
              </a:tblGrid>
              <a:tr h="34448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1" i="0" u="none" strike="noStrike" cap="none" normalizeH="0" baseline="0" smtClean="0">
                          <a:ln>
                            <a:noFill/>
                          </a:ln>
                          <a:solidFill>
                            <a:schemeClr val="tx1"/>
                          </a:solidFill>
                          <a:effectLst/>
                          <a:latin typeface="Times New Roman" pitchFamily="18" charset="0"/>
                          <a:cs typeface="Times New Roman" pitchFamily="18" charset="0"/>
                        </a:rPr>
                        <a:t>RUTA</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1" i="0" u="none" strike="noStrike" cap="none" normalizeH="0" baseline="0" smtClean="0">
                          <a:ln>
                            <a:noFill/>
                          </a:ln>
                          <a:solidFill>
                            <a:schemeClr val="tx1"/>
                          </a:solidFill>
                          <a:effectLst/>
                          <a:latin typeface="Times New Roman" pitchFamily="18" charset="0"/>
                          <a:cs typeface="Times New Roman" pitchFamily="18" charset="0"/>
                        </a:rPr>
                        <a:t>DISTANCIA</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460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Manta - Quevedo</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138 Km. </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448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Quevedo - Latacunga</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98 Km. </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60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Latacunga - Tena</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90 Km. </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448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Tena - Shushufindi</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156 Km. </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607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Shushufindi – Pto Providencia</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37 Km. </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448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1" i="0" u="none" strike="noStrike" cap="none" normalizeH="0" baseline="0" smtClean="0">
                          <a:ln>
                            <a:noFill/>
                          </a:ln>
                          <a:solidFill>
                            <a:schemeClr val="tx1"/>
                          </a:solidFill>
                          <a:effectLst/>
                          <a:latin typeface="Times New Roman" pitchFamily="18" charset="0"/>
                          <a:cs typeface="Times New Roman" pitchFamily="18" charset="0"/>
                        </a:rPr>
                        <a:t>Total</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s-MX" sz="1200" b="1" i="0" u="none" strike="noStrike" cap="none" normalizeH="0" baseline="0" smtClean="0">
                          <a:ln>
                            <a:noFill/>
                          </a:ln>
                          <a:solidFill>
                            <a:schemeClr val="tx1"/>
                          </a:solidFill>
                          <a:effectLst/>
                          <a:latin typeface="Times New Roman" pitchFamily="18" charset="0"/>
                          <a:cs typeface="Times New Roman" pitchFamily="18" charset="0"/>
                        </a:rPr>
                        <a:t>519 Km. </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
                <a:solidFill>
                  <a:srgbClr val="FF0066"/>
                </a:solidFill>
              </a:rPr>
              <a:t>Vehiculo Típico</a:t>
            </a:r>
          </a:p>
        </p:txBody>
      </p:sp>
      <p:sp>
        <p:nvSpPr>
          <p:cNvPr id="30723" name="Rectangle 3"/>
          <p:cNvSpPr>
            <a:spLocks noGrp="1" noChangeArrowheads="1"/>
          </p:cNvSpPr>
          <p:nvPr>
            <p:ph type="body" idx="1"/>
          </p:nvPr>
        </p:nvSpPr>
        <p:spPr/>
        <p:txBody>
          <a:bodyPr/>
          <a:lstStyle/>
          <a:p>
            <a:pPr algn="just"/>
            <a:r>
              <a:rPr lang="es-MX" sz="1800"/>
              <a:t>Las características generales y técnicas para los dos tipos de camiones en el mercado se dan en la Tabla. El cuadro muestra las características de un camión Mercedes y un camión Volvo, que sirven para determinar los costes de explotación y estimación de los costos de transporte. </a:t>
            </a:r>
          </a:p>
          <a:p>
            <a:pPr algn="just"/>
            <a:endParaRPr lang="es-ES" sz="1800"/>
          </a:p>
        </p:txBody>
      </p:sp>
      <p:pic>
        <p:nvPicPr>
          <p:cNvPr id="30939" name="Picture 2" descr="http://lic.hugogonzalez.googlepages.com/IvecotermicoCordoba_A.jpg/IvecotermicoCordoba_A-full.jpg"/>
          <p:cNvPicPr>
            <a:picLocks noChangeAspect="1" noChangeArrowheads="1"/>
          </p:cNvPicPr>
          <p:nvPr/>
        </p:nvPicPr>
        <p:blipFill>
          <a:blip r:embed="rId2" cstate="print"/>
          <a:srcRect/>
          <a:stretch>
            <a:fillRect/>
          </a:stretch>
        </p:blipFill>
        <p:spPr bwMode="auto">
          <a:xfrm>
            <a:off x="3276600" y="3716338"/>
            <a:ext cx="2592388" cy="178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77" name="Rectangle 221"/>
          <p:cNvSpPr>
            <a:spLocks noGrp="1" noChangeArrowheads="1"/>
          </p:cNvSpPr>
          <p:nvPr>
            <p:ph type="title"/>
          </p:nvPr>
        </p:nvSpPr>
        <p:spPr/>
        <p:txBody>
          <a:bodyPr/>
          <a:lstStyle/>
          <a:p>
            <a:r>
              <a:rPr lang="es-ES">
                <a:solidFill>
                  <a:srgbClr val="FF0066"/>
                </a:solidFill>
              </a:rPr>
              <a:t>Vehiculo Típico</a:t>
            </a:r>
          </a:p>
        </p:txBody>
      </p:sp>
      <p:graphicFrame>
        <p:nvGraphicFramePr>
          <p:cNvPr id="96482" name="Group 226"/>
          <p:cNvGraphicFramePr>
            <a:graphicFrameLocks noGrp="1"/>
          </p:cNvGraphicFramePr>
          <p:nvPr>
            <p:ph idx="1"/>
          </p:nvPr>
        </p:nvGraphicFramePr>
        <p:xfrm>
          <a:off x="1182688" y="2017713"/>
          <a:ext cx="7772400" cy="5110162"/>
        </p:xfrm>
        <a:graphic>
          <a:graphicData uri="http://schemas.openxmlformats.org/drawingml/2006/table">
            <a:tbl>
              <a:tblPr/>
              <a:tblGrid>
                <a:gridCol w="2844800"/>
                <a:gridCol w="1582737"/>
                <a:gridCol w="1782763"/>
                <a:gridCol w="1562100"/>
              </a:tblGrid>
              <a:tr h="32543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CARACTERISTICAS</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UNIDADES</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MODELO De VEHICULO</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endParaRPr kumimoji="0" lang="es-ES" sz="14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968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endParaRPr kumimoji="0" lang="es-E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MERCEDEZ</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VOLVO</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968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MBE 4000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D13 - EU4</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968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Potencia de Motor</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HP</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410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465</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968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Cilindraje: 12.913 cc </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cc</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12800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12800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2543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Torque max. ( @ 1100 rpm)</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Lb Pie</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1450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1661</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270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Veloc Angular a max velocidad</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RPM</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2000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2100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7463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Capacidad de lubricante</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Litros</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36</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36</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270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Capacidad de combustible</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Litros</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758</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600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2543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Capacidad de eje delantero</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Libras</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14700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13200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2543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Capacidad de eje trasero</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Libras</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46000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46000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968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Tamaño de Rines</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Pulg</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22,5x8,26</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24,5x8,25</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270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Dimensiones de los neumáticos delanteros</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Unidad</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295/80R</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R287</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2543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Tamaño de las ruedas traseras</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Unidad</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295/80R</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M726EL</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968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Velocidad máxima</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Km./hr </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100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100</a:t>
                      </a:r>
                      <a:endParaRPr kumimoji="0" lang="es-MX"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
                <a:solidFill>
                  <a:srgbClr val="FF0066"/>
                </a:solidFill>
              </a:rPr>
              <a:t>Transporte Fluvial</a:t>
            </a:r>
          </a:p>
        </p:txBody>
      </p:sp>
      <p:sp>
        <p:nvSpPr>
          <p:cNvPr id="31747" name="Rectangle 3"/>
          <p:cNvSpPr>
            <a:spLocks noGrp="1" noChangeArrowheads="1"/>
          </p:cNvSpPr>
          <p:nvPr>
            <p:ph type="body" sz="half" idx="1"/>
          </p:nvPr>
        </p:nvSpPr>
        <p:spPr>
          <a:xfrm>
            <a:off x="1182688" y="2017713"/>
            <a:ext cx="3814762" cy="4114800"/>
          </a:xfrm>
        </p:spPr>
        <p:txBody>
          <a:bodyPr/>
          <a:lstStyle/>
          <a:p>
            <a:pPr algn="just">
              <a:lnSpc>
                <a:spcPct val="80000"/>
              </a:lnSpc>
            </a:pPr>
            <a:r>
              <a:rPr lang="es-EC" sz="1600"/>
              <a:t>Ecuador puede llegar a Manaus por las siguientes hidrovias: Napo, Putumayo y Morona, aquí será considerado solo la ruta fluvial usando el rió Napo y sus afluentes.</a:t>
            </a:r>
          </a:p>
          <a:p>
            <a:pPr algn="just">
              <a:lnSpc>
                <a:spcPct val="80000"/>
              </a:lnSpc>
            </a:pPr>
            <a:r>
              <a:rPr lang="es-MX" sz="1600"/>
              <a:t>La ruta fluvial mas probable es: Puerto Providencia – San Roque – El Edén – Cáp. Augusto Rivadeneira – Santa María de Huiririma – Tiputini – Nuevo Rocafuerte. Completando un total de 152 Km. de ruta fluvial a través del río Napo.</a:t>
            </a:r>
            <a:r>
              <a:rPr lang="es-ES" sz="1600"/>
              <a:t> </a:t>
            </a:r>
          </a:p>
          <a:p>
            <a:pPr algn="just">
              <a:lnSpc>
                <a:spcPct val="80000"/>
              </a:lnSpc>
            </a:pPr>
            <a:r>
              <a:rPr lang="es-MX" sz="1600"/>
              <a:t>La ruta continúa a través de los ríos, Marañón, Amazonas hasta llegar a Manaos y posteriormente al puerto de Belén en la costa este de Sudamérica. Completando así 3440</a:t>
            </a:r>
            <a:r>
              <a:rPr lang="es-MX" sz="1600" b="1"/>
              <a:t> </a:t>
            </a:r>
            <a:r>
              <a:rPr lang="es-MX" sz="1600"/>
              <a:t>Km. de ruta fluvial por territorios Peruanos y principalmente Brasileño</a:t>
            </a:r>
            <a:r>
              <a:rPr lang="es-ES" sz="1600"/>
              <a:t> </a:t>
            </a:r>
          </a:p>
        </p:txBody>
      </p:sp>
      <p:graphicFrame>
        <p:nvGraphicFramePr>
          <p:cNvPr id="32093" name="Group 349"/>
          <p:cNvGraphicFramePr>
            <a:graphicFrameLocks noGrp="1"/>
          </p:cNvGraphicFramePr>
          <p:nvPr>
            <p:ph sz="half" idx="2"/>
          </p:nvPr>
        </p:nvGraphicFramePr>
        <p:xfrm>
          <a:off x="5145088" y="2017713"/>
          <a:ext cx="3810000" cy="4379912"/>
        </p:xfrm>
        <a:graphic>
          <a:graphicData uri="http://schemas.openxmlformats.org/drawingml/2006/table">
            <a:tbl>
              <a:tblPr/>
              <a:tblGrid>
                <a:gridCol w="2163762"/>
                <a:gridCol w="719138"/>
                <a:gridCol w="927100"/>
              </a:tblGrid>
              <a:tr h="5365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Tramo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Modal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Distancia (Km.)</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Manaos-Iquitos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1221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Iquitos-Pantoja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404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Pantoja-Rocafuerte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177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Rocafuerte-Tiputini</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22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Tipunitini-Huritima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Huritima-Cap.Aug.Rivadeneira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38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Cap.Aug.Rivadeneira-El Edén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26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1513">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El Edén-San Roque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San Roque-Pto.Providencia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35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Total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1954</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S">
                <a:solidFill>
                  <a:srgbClr val="FF0066"/>
                </a:solidFill>
              </a:rPr>
              <a:t>Red Fluvial</a:t>
            </a:r>
          </a:p>
        </p:txBody>
      </p:sp>
      <p:pic>
        <p:nvPicPr>
          <p:cNvPr id="32772" name="Imagen 1"/>
          <p:cNvPicPr>
            <a:picLocks noChangeAspect="1" noChangeArrowheads="1"/>
          </p:cNvPicPr>
          <p:nvPr>
            <p:ph type="body" idx="1"/>
          </p:nvPr>
        </p:nvPicPr>
        <p:blipFill>
          <a:blip r:embed="rId2"/>
          <a:srcRect/>
          <a:stretch>
            <a:fillRect/>
          </a:stretch>
        </p:blipFill>
        <p:spPr>
          <a:xfrm>
            <a:off x="1668463" y="2017713"/>
            <a:ext cx="7208837" cy="41148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ES">
                <a:solidFill>
                  <a:srgbClr val="FF0066"/>
                </a:solidFill>
              </a:rPr>
              <a:t>Unidad Típico</a:t>
            </a:r>
          </a:p>
        </p:txBody>
      </p:sp>
      <p:graphicFrame>
        <p:nvGraphicFramePr>
          <p:cNvPr id="35000" name="Group 184"/>
          <p:cNvGraphicFramePr>
            <a:graphicFrameLocks noGrp="1"/>
          </p:cNvGraphicFramePr>
          <p:nvPr>
            <p:ph idx="1"/>
          </p:nvPr>
        </p:nvGraphicFramePr>
        <p:xfrm>
          <a:off x="900113" y="2565400"/>
          <a:ext cx="7272337" cy="3600450"/>
        </p:xfrm>
        <a:graphic>
          <a:graphicData uri="http://schemas.openxmlformats.org/drawingml/2006/table">
            <a:tbl>
              <a:tblPr/>
              <a:tblGrid>
                <a:gridCol w="3124200"/>
                <a:gridCol w="2147887"/>
                <a:gridCol w="2000250"/>
              </a:tblGrid>
              <a:tr h="323850">
                <a:tc>
                  <a:txBody>
                    <a:bodyPr/>
                    <a:lstStyle/>
                    <a:p>
                      <a:pPr marL="342900" marR="0" lvl="0" indent="-34290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200" b="1" i="0" u="none" strike="noStrike" cap="none" normalizeH="0" baseline="0" smtClean="0">
                          <a:ln>
                            <a:noFill/>
                          </a:ln>
                          <a:solidFill>
                            <a:schemeClr val="tx1"/>
                          </a:solidFill>
                          <a:effectLst/>
                          <a:latin typeface="Tahoma" pitchFamily="34" charset="0"/>
                          <a:cs typeface="Arial" charset="0"/>
                        </a:rPr>
                        <a:t>Descripción</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200" b="1" i="0" u="none" strike="noStrike" cap="none" normalizeH="0" baseline="0" smtClean="0">
                          <a:ln>
                            <a:noFill/>
                          </a:ln>
                          <a:solidFill>
                            <a:schemeClr val="tx1"/>
                          </a:solidFill>
                          <a:effectLst/>
                          <a:latin typeface="Tahoma" pitchFamily="34" charset="0"/>
                          <a:cs typeface="Arial" charset="0"/>
                        </a:rPr>
                        <a:t>Unidad</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200" b="1" i="0" u="none" strike="noStrike" cap="none" normalizeH="0" baseline="0" smtClean="0">
                          <a:ln>
                            <a:noFill/>
                          </a:ln>
                          <a:solidFill>
                            <a:schemeClr val="tx1"/>
                          </a:solidFill>
                          <a:effectLst/>
                          <a:latin typeface="Tahoma" pitchFamily="34" charset="0"/>
                          <a:cs typeface="Arial" charset="0"/>
                        </a:rPr>
                        <a:t>Valor</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19075">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Números de barcazas</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unidad</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4</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7488">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Eslora barcaza</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unidad</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38.1</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9075">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Manga barcaza</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metros</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11</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7488">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Calado barcaza</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metros</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1</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9075">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Eslora convoy</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metros</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168</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7488">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Manga convoy</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metros</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11</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9075">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Desplazamiento barcaza</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ton</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382</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9075">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Desplazamiento convoy</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ton</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1588</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7488">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Tonelaje carga</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ton</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1200</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9075">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Velocidad de servicio</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nudos</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4</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7488">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Numero de tripulantes</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personas</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8</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r>
              <a:tr h="219075">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 </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 </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s-MX" sz="1200" b="0" i="0" u="none" strike="noStrike" cap="none" normalizeH="0" baseline="0" smtClean="0">
                          <a:ln>
                            <a:noFill/>
                          </a:ln>
                          <a:solidFill>
                            <a:srgbClr val="000000"/>
                          </a:solidFill>
                          <a:effectLst/>
                          <a:latin typeface="Tahoma" pitchFamily="34" charset="0"/>
                          <a:cs typeface="Arial" charset="0"/>
                        </a:rPr>
                        <a:t> </a:t>
                      </a:r>
                      <a:endParaRPr kumimoji="0" lang="es-MX" sz="18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s-ES">
                <a:solidFill>
                  <a:srgbClr val="FF0066"/>
                </a:solidFill>
              </a:rPr>
              <a:t>Transporte Marítimo</a:t>
            </a:r>
          </a:p>
        </p:txBody>
      </p:sp>
      <p:pic>
        <p:nvPicPr>
          <p:cNvPr id="37894" name="Picture 6" descr="image026"/>
          <p:cNvPicPr>
            <a:picLocks noChangeAspect="1" noChangeArrowheads="1"/>
          </p:cNvPicPr>
          <p:nvPr>
            <p:ph type="body" idx="4294967295"/>
          </p:nvPr>
        </p:nvPicPr>
        <p:blipFill>
          <a:blip r:embed="rId2"/>
          <a:srcRect/>
          <a:stretch>
            <a:fillRect/>
          </a:stretch>
        </p:blipFill>
        <p:spPr>
          <a:xfrm>
            <a:off x="2771775" y="2133600"/>
            <a:ext cx="3348038" cy="2087563"/>
          </a:xfrm>
          <a:ln/>
        </p:spPr>
      </p:pic>
      <p:graphicFrame>
        <p:nvGraphicFramePr>
          <p:cNvPr id="38011" name="Group 123"/>
          <p:cNvGraphicFramePr>
            <a:graphicFrameLocks noGrp="1"/>
          </p:cNvGraphicFramePr>
          <p:nvPr>
            <p:ph type="tbl" idx="1"/>
          </p:nvPr>
        </p:nvGraphicFramePr>
        <p:xfrm>
          <a:off x="2008188" y="4176713"/>
          <a:ext cx="6121400" cy="1844675"/>
        </p:xfrm>
        <a:graphic>
          <a:graphicData uri="http://schemas.openxmlformats.org/drawingml/2006/table">
            <a:tbl>
              <a:tblPr/>
              <a:tblGrid>
                <a:gridCol w="1358900"/>
                <a:gridCol w="1133475"/>
                <a:gridCol w="1181100"/>
                <a:gridCol w="1222375"/>
                <a:gridCol w="1225550"/>
              </a:tblGrid>
              <a:tr h="1125538">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1" i="0" u="none" strike="noStrike" cap="none" normalizeH="0" baseline="0" smtClean="0">
                          <a:ln>
                            <a:noFill/>
                          </a:ln>
                          <a:solidFill>
                            <a:schemeClr val="tx1"/>
                          </a:solidFill>
                          <a:effectLst/>
                          <a:latin typeface="Tahoma" pitchFamily="34" charset="0"/>
                          <a:cs typeface="Arial" charset="0"/>
                        </a:rPr>
                        <a:t>NAVIO</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1" i="0" u="none" strike="noStrike" cap="none" normalizeH="0" baseline="0" smtClean="0">
                          <a:ln>
                            <a:noFill/>
                          </a:ln>
                          <a:solidFill>
                            <a:schemeClr val="tx1"/>
                          </a:solidFill>
                          <a:effectLst/>
                          <a:latin typeface="Tahoma" pitchFamily="34" charset="0"/>
                          <a:cs typeface="Arial" charset="0"/>
                        </a:rPr>
                        <a:t>ESLORA DEL BUQUE</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1" i="0" u="none" strike="noStrike" cap="none" normalizeH="0" baseline="0" smtClean="0">
                          <a:ln>
                            <a:noFill/>
                          </a:ln>
                          <a:solidFill>
                            <a:schemeClr val="tx1"/>
                          </a:solidFill>
                          <a:effectLst/>
                          <a:latin typeface="Tahoma" pitchFamily="34" charset="0"/>
                          <a:cs typeface="Arial" charset="0"/>
                        </a:rPr>
                        <a:t>PESO MUERTO</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1" i="0" u="none" strike="noStrike" cap="none" normalizeH="0" baseline="0" smtClean="0">
                          <a:ln>
                            <a:noFill/>
                          </a:ln>
                          <a:solidFill>
                            <a:schemeClr val="tx1"/>
                          </a:solidFill>
                          <a:effectLst/>
                          <a:latin typeface="Tahoma" pitchFamily="34" charset="0"/>
                          <a:cs typeface="Arial" charset="0"/>
                        </a:rPr>
                        <a:t>MANGA</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1" i="0" u="none" strike="noStrike" cap="none" normalizeH="0" baseline="0" smtClean="0">
                          <a:ln>
                            <a:noFill/>
                          </a:ln>
                          <a:solidFill>
                            <a:schemeClr val="tx1"/>
                          </a:solidFill>
                          <a:effectLst/>
                          <a:latin typeface="Tahoma" pitchFamily="34" charset="0"/>
                          <a:cs typeface="Arial" charset="0"/>
                        </a:rPr>
                        <a:t>PONTAL</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719138">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0" i="0" u="none" strike="noStrike" cap="none" normalizeH="0" baseline="0" smtClean="0">
                          <a:ln>
                            <a:noFill/>
                          </a:ln>
                          <a:solidFill>
                            <a:schemeClr val="tx1"/>
                          </a:solidFill>
                          <a:effectLst/>
                          <a:latin typeface="Tahoma" pitchFamily="34" charset="0"/>
                          <a:cs typeface="Arial" charset="0"/>
                        </a:rPr>
                        <a:t>PANAMAX</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0" i="0" u="none" strike="noStrike" cap="none" normalizeH="0" baseline="0" smtClean="0">
                          <a:ln>
                            <a:noFill/>
                          </a:ln>
                          <a:solidFill>
                            <a:schemeClr val="tx1"/>
                          </a:solidFill>
                          <a:effectLst/>
                          <a:latin typeface="Tahoma" pitchFamily="34" charset="0"/>
                          <a:cs typeface="Arial" charset="0"/>
                        </a:rPr>
                        <a:t>224,6  mts.</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0" i="0" u="none" strike="noStrike" cap="none" normalizeH="0" baseline="0" smtClean="0">
                          <a:ln>
                            <a:noFill/>
                          </a:ln>
                          <a:solidFill>
                            <a:schemeClr val="tx1"/>
                          </a:solidFill>
                          <a:effectLst/>
                          <a:latin typeface="Tahoma" pitchFamily="34" charset="0"/>
                          <a:cs typeface="Arial" charset="0"/>
                        </a:rPr>
                        <a:t>69983  ton.</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0" i="0" u="none" strike="noStrike" cap="none" normalizeH="0" baseline="0" smtClean="0">
                          <a:ln>
                            <a:noFill/>
                          </a:ln>
                          <a:solidFill>
                            <a:schemeClr val="tx1"/>
                          </a:solidFill>
                          <a:effectLst/>
                          <a:latin typeface="Tahoma" pitchFamily="34" charset="0"/>
                          <a:cs typeface="Arial" charset="0"/>
                        </a:rPr>
                        <a:t>32,2  mts.</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s-MX" sz="1800" b="0" i="0" u="none" strike="noStrike" cap="none" normalizeH="0" baseline="0" smtClean="0">
                          <a:ln>
                            <a:noFill/>
                          </a:ln>
                          <a:solidFill>
                            <a:schemeClr val="tx1"/>
                          </a:solidFill>
                          <a:effectLst/>
                          <a:latin typeface="Tahoma" pitchFamily="34" charset="0"/>
                          <a:cs typeface="Arial" charset="0"/>
                        </a:rPr>
                        <a:t>13,6  mts.</a:t>
                      </a:r>
                      <a:endParaRPr kumimoji="0" lang="es-MX"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ES">
                <a:solidFill>
                  <a:srgbClr val="FF0066"/>
                </a:solidFill>
              </a:rPr>
              <a:t>Modelo Logístico</a:t>
            </a:r>
          </a:p>
        </p:txBody>
      </p:sp>
      <p:sp>
        <p:nvSpPr>
          <p:cNvPr id="40963" name="Rectangle 3"/>
          <p:cNvSpPr>
            <a:spLocks noGrp="1" noChangeArrowheads="1"/>
          </p:cNvSpPr>
          <p:nvPr>
            <p:ph type="body" idx="1"/>
          </p:nvPr>
        </p:nvSpPr>
        <p:spPr/>
        <p:txBody>
          <a:bodyPr/>
          <a:lstStyle/>
          <a:p>
            <a:pPr algn="ctr">
              <a:buFont typeface="Wingdings" pitchFamily="2" charset="2"/>
              <a:buNone/>
            </a:pPr>
            <a:r>
              <a:rPr lang="es-ES" b="1"/>
              <a:t>              CLT = CTT + CMI					</a:t>
            </a:r>
            <a:endParaRPr lang="es-ES"/>
          </a:p>
          <a:p>
            <a:pPr>
              <a:buFont typeface="Wingdings" pitchFamily="2" charset="2"/>
              <a:buNone/>
            </a:pPr>
            <a:r>
              <a:rPr lang="es-ES"/>
              <a:t>Donde:</a:t>
            </a:r>
            <a:endParaRPr lang="es-ES" b="1"/>
          </a:p>
          <a:p>
            <a:r>
              <a:rPr lang="es-ES" b="1"/>
              <a:t>CLT </a:t>
            </a:r>
            <a:r>
              <a:rPr lang="es-ES"/>
              <a:t>= Costo Logístico Total;</a:t>
            </a:r>
            <a:endParaRPr lang="es-ES" b="1"/>
          </a:p>
          <a:p>
            <a:r>
              <a:rPr lang="es-ES" b="1"/>
              <a:t>CTT</a:t>
            </a:r>
            <a:r>
              <a:rPr lang="es-ES"/>
              <a:t> = Costo Total de Transporte;</a:t>
            </a:r>
            <a:endParaRPr lang="es-ES" b="1"/>
          </a:p>
          <a:p>
            <a:r>
              <a:rPr lang="es-ES" b="1"/>
              <a:t>CMI</a:t>
            </a:r>
            <a:r>
              <a:rPr lang="es-ES"/>
              <a:t> = Costo de </a:t>
            </a:r>
            <a:r>
              <a:rPr lang="es-EC"/>
              <a:t>mantenimiento</a:t>
            </a:r>
            <a:r>
              <a:rPr lang="es-ES"/>
              <a:t> de</a:t>
            </a:r>
            <a:r>
              <a:rPr lang="es-ES" i="1"/>
              <a:t> </a:t>
            </a:r>
            <a:r>
              <a:rPr lang="es-ES"/>
              <a:t>inventario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chor="ctr"/>
          <a:lstStyle/>
          <a:p>
            <a:r>
              <a:rPr lang="es-ES">
                <a:solidFill>
                  <a:srgbClr val="FF0066"/>
                </a:solidFill>
              </a:rPr>
              <a:t>INTRODUCCIÒN</a:t>
            </a:r>
          </a:p>
        </p:txBody>
      </p:sp>
      <p:sp>
        <p:nvSpPr>
          <p:cNvPr id="4099" name="Rectangle 3"/>
          <p:cNvSpPr>
            <a:spLocks noGrp="1" noChangeArrowheads="1"/>
          </p:cNvSpPr>
          <p:nvPr>
            <p:ph type="body" idx="4294967295"/>
          </p:nvPr>
        </p:nvSpPr>
        <p:spPr/>
        <p:txBody>
          <a:bodyPr/>
          <a:lstStyle/>
          <a:p>
            <a:pPr algn="just">
              <a:lnSpc>
                <a:spcPct val="80000"/>
              </a:lnSpc>
            </a:pPr>
            <a:r>
              <a:rPr lang="es-ES" sz="1900"/>
              <a:t>El Eje Bimodal Manta-Manaos, significa la implantación de un corredor de transporte y desarrollo sustentable; para lo cual, se necesita un componente de transporte bimodal.</a:t>
            </a:r>
          </a:p>
          <a:p>
            <a:pPr algn="just">
              <a:lnSpc>
                <a:spcPct val="80000"/>
              </a:lnSpc>
              <a:buFont typeface="Wingdings" pitchFamily="2" charset="2"/>
              <a:buNone/>
            </a:pPr>
            <a:endParaRPr lang="es-ES" sz="1900"/>
          </a:p>
          <a:p>
            <a:pPr algn="just">
              <a:lnSpc>
                <a:spcPct val="80000"/>
              </a:lnSpc>
            </a:pPr>
            <a:r>
              <a:rPr lang="es-ES" sz="1900"/>
              <a:t> La potencialidad de constituirse un Corredor Bioceanico Pacífico-Atlántico se fundamenta en componentes básicos del proyecto en modos vial,  y fluvial.</a:t>
            </a:r>
          </a:p>
          <a:p>
            <a:pPr algn="just">
              <a:lnSpc>
                <a:spcPct val="80000"/>
              </a:lnSpc>
              <a:buFont typeface="Wingdings" pitchFamily="2" charset="2"/>
              <a:buNone/>
            </a:pPr>
            <a:endParaRPr lang="es-ES" sz="1900"/>
          </a:p>
          <a:p>
            <a:pPr algn="just">
              <a:lnSpc>
                <a:spcPct val="80000"/>
              </a:lnSpc>
            </a:pPr>
            <a:r>
              <a:rPr lang="es-ES" sz="1900"/>
              <a:t>La idea de que el puerto de Transferencia de Manta, se convierta en un puerto concentrador de carga procedente de puertos asiáticos y destinadas a Manaus, puede ganar importancia en virtud de que acortaría sustancialmente la distancia y el tiempo de tránsito que hoy se verifica en las importaciones de Manaus descargadas en los puertos asiáticos.</a:t>
            </a:r>
          </a:p>
          <a:p>
            <a:pPr algn="just">
              <a:lnSpc>
                <a:spcPct val="80000"/>
              </a:lnSpc>
            </a:pPr>
            <a:endParaRPr lang="es-ES" sz="1900"/>
          </a:p>
          <a:p>
            <a:pPr>
              <a:lnSpc>
                <a:spcPct val="80000"/>
              </a:lnSpc>
            </a:pPr>
            <a:endParaRPr lang="es-ES" sz="1900"/>
          </a:p>
          <a:p>
            <a:pPr>
              <a:lnSpc>
                <a:spcPct val="80000"/>
              </a:lnSpc>
            </a:pPr>
            <a:endParaRPr lang="es-ES" sz="1000"/>
          </a:p>
          <a:p>
            <a:pPr>
              <a:lnSpc>
                <a:spcPct val="80000"/>
              </a:lnSpc>
            </a:pPr>
            <a:endParaRPr lang="es-ES" sz="1000"/>
          </a:p>
          <a:p>
            <a:pPr>
              <a:lnSpc>
                <a:spcPct val="80000"/>
              </a:lnSpc>
            </a:pPr>
            <a:endParaRPr lang="es-ES" sz="1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s-ES">
                <a:solidFill>
                  <a:srgbClr val="FF0066"/>
                </a:solidFill>
              </a:rPr>
              <a:t>Modelo de Transporte</a:t>
            </a:r>
          </a:p>
        </p:txBody>
      </p:sp>
      <p:sp>
        <p:nvSpPr>
          <p:cNvPr id="41987" name="Rectangle 3"/>
          <p:cNvSpPr>
            <a:spLocks noGrp="1" noChangeArrowheads="1"/>
          </p:cNvSpPr>
          <p:nvPr>
            <p:ph type="body" idx="1"/>
          </p:nvPr>
        </p:nvSpPr>
        <p:spPr/>
        <p:txBody>
          <a:bodyPr/>
          <a:lstStyle/>
          <a:p>
            <a:pPr algn="just"/>
            <a:r>
              <a:rPr lang="es-MX" sz="2000"/>
              <a:t>Los gastos de transporte incluyen los costos teniendo en cuenta los distintos modos utilizados en un viaje, incluido el transporte marítimo, por carretera, por ferrocarril y por vías navegables.</a:t>
            </a:r>
          </a:p>
          <a:p>
            <a:pPr algn="just">
              <a:buFont typeface="Wingdings" pitchFamily="2" charset="2"/>
              <a:buNone/>
            </a:pPr>
            <a:endParaRPr lang="es-MX" sz="2000"/>
          </a:p>
          <a:p>
            <a:pPr>
              <a:buFont typeface="Wingdings" pitchFamily="2" charset="2"/>
              <a:buNone/>
            </a:pPr>
            <a:r>
              <a:rPr lang="es-ES" sz="2800" b="1"/>
              <a:t>           CTT = CTRO + CTFL + CTMA + COT</a:t>
            </a:r>
            <a:endParaRPr lang="es-ES" sz="2800"/>
          </a:p>
          <a:p>
            <a:pPr>
              <a:buFont typeface="Wingdings" pitchFamily="2" charset="2"/>
              <a:buNone/>
            </a:pPr>
            <a:r>
              <a:rPr lang="es-ES" sz="2000"/>
              <a:t>Donde:</a:t>
            </a:r>
            <a:endParaRPr lang="es-ES" sz="2000" b="1"/>
          </a:p>
          <a:p>
            <a:r>
              <a:rPr lang="es-ES" sz="2000" b="1"/>
              <a:t>CTT</a:t>
            </a:r>
            <a:r>
              <a:rPr lang="es-ES" sz="2000"/>
              <a:t> = Costo total de transporte;</a:t>
            </a:r>
            <a:endParaRPr lang="pt-BR" sz="2000" b="1"/>
          </a:p>
          <a:p>
            <a:r>
              <a:rPr lang="pt-BR" sz="2000" b="1"/>
              <a:t>CTRO </a:t>
            </a:r>
            <a:r>
              <a:rPr lang="pt-BR" sz="2000"/>
              <a:t>= Costo de transporte rodoviário;</a:t>
            </a:r>
            <a:endParaRPr lang="es-ES" sz="2000" b="1"/>
          </a:p>
          <a:p>
            <a:r>
              <a:rPr lang="es-ES" sz="2000" b="1"/>
              <a:t>CTFL</a:t>
            </a:r>
            <a:r>
              <a:rPr lang="es-ES" sz="2000"/>
              <a:t> = Costo de transporte fluvial;</a:t>
            </a:r>
            <a:endParaRPr lang="es-ES" sz="2000" b="1"/>
          </a:p>
          <a:p>
            <a:r>
              <a:rPr lang="es-ES" sz="2000" b="1"/>
              <a:t>CTMA</a:t>
            </a:r>
            <a:r>
              <a:rPr lang="es-ES" sz="2000"/>
              <a:t> = Costo de transporte marítimo.</a:t>
            </a:r>
            <a:endParaRPr lang="es-ES" sz="2000" b="1"/>
          </a:p>
          <a:p>
            <a:r>
              <a:rPr lang="es-ES" sz="2000" b="1"/>
              <a:t>COT </a:t>
            </a:r>
            <a:r>
              <a:rPr lang="es-ES" sz="2000"/>
              <a:t>= Costo de </a:t>
            </a:r>
            <a:r>
              <a:rPr lang="es-EC" sz="2000"/>
              <a:t>operaciones</a:t>
            </a:r>
            <a:r>
              <a:rPr lang="es-ES" sz="2000"/>
              <a:t> de trasbordo </a:t>
            </a:r>
            <a:r>
              <a:rPr lang="es-EC" sz="2000"/>
              <a:t>en puertos</a:t>
            </a:r>
            <a:r>
              <a:rPr lang="es-ES" sz="2000"/>
              <a:t> y </a:t>
            </a:r>
            <a:r>
              <a:rPr lang="es-EC" sz="2000"/>
              <a:t>terminales</a:t>
            </a:r>
            <a:r>
              <a:rPr lang="es-ES" sz="200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a:solidFill>
                  <a:srgbClr val="FF0066"/>
                </a:solidFill>
              </a:rPr>
              <a:t>Costo de Mantenimiento de Inventario</a:t>
            </a:r>
          </a:p>
        </p:txBody>
      </p:sp>
      <p:sp>
        <p:nvSpPr>
          <p:cNvPr id="43011" name="Rectangle 3"/>
          <p:cNvSpPr>
            <a:spLocks noGrp="1" noChangeArrowheads="1"/>
          </p:cNvSpPr>
          <p:nvPr>
            <p:ph type="body" idx="1"/>
          </p:nvPr>
        </p:nvSpPr>
        <p:spPr/>
        <p:txBody>
          <a:bodyPr/>
          <a:lstStyle/>
          <a:p>
            <a:pPr algn="ctr">
              <a:buFont typeface="Wingdings" pitchFamily="2" charset="2"/>
              <a:buNone/>
            </a:pPr>
            <a:r>
              <a:rPr lang="es-ES" b="1"/>
              <a:t>CMI = CCI + CSI + CAI + CRI</a:t>
            </a:r>
          </a:p>
          <a:p>
            <a:pPr algn="ctr">
              <a:buFont typeface="Wingdings" pitchFamily="2" charset="2"/>
              <a:buNone/>
            </a:pPr>
            <a:endParaRPr lang="es-ES" b="1"/>
          </a:p>
          <a:p>
            <a:pPr>
              <a:buFont typeface="Wingdings" pitchFamily="2" charset="2"/>
              <a:buNone/>
            </a:pPr>
            <a:r>
              <a:rPr lang="es-ES" sz="2200" b="1"/>
              <a:t>CCI= Costo de Inventario</a:t>
            </a:r>
          </a:p>
          <a:p>
            <a:pPr>
              <a:buFont typeface="Wingdings" pitchFamily="2" charset="2"/>
              <a:buNone/>
            </a:pPr>
            <a:r>
              <a:rPr lang="es-ES" sz="2200" b="1"/>
              <a:t>CSI= Costo de Servicio de Inventario</a:t>
            </a:r>
          </a:p>
          <a:p>
            <a:pPr>
              <a:buFont typeface="Wingdings" pitchFamily="2" charset="2"/>
              <a:buNone/>
            </a:pPr>
            <a:r>
              <a:rPr lang="es-ES" sz="2200" b="1"/>
              <a:t>CAI= Costo de Almacenamiento</a:t>
            </a:r>
          </a:p>
          <a:p>
            <a:pPr>
              <a:buFont typeface="Wingdings" pitchFamily="2" charset="2"/>
              <a:buNone/>
            </a:pPr>
            <a:r>
              <a:rPr lang="es-ES" sz="2200" b="1"/>
              <a:t>CRI= Riesgo en función de los Inventarios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s-ES">
                <a:solidFill>
                  <a:srgbClr val="FF0066"/>
                </a:solidFill>
              </a:rPr>
              <a:t>Costo de Capital</a:t>
            </a:r>
          </a:p>
        </p:txBody>
      </p:sp>
      <p:sp>
        <p:nvSpPr>
          <p:cNvPr id="44035" name="Rectangle 3"/>
          <p:cNvSpPr>
            <a:spLocks noGrp="1" noChangeArrowheads="1"/>
          </p:cNvSpPr>
          <p:nvPr>
            <p:ph type="body" idx="1"/>
          </p:nvPr>
        </p:nvSpPr>
        <p:spPr/>
        <p:txBody>
          <a:bodyPr/>
          <a:lstStyle/>
          <a:p>
            <a:pPr algn="just">
              <a:buFont typeface="Wingdings" pitchFamily="2" charset="2"/>
              <a:buNone/>
            </a:pPr>
            <a:r>
              <a:rPr lang="es-MX" sz="1800" b="1"/>
              <a:t>      </a:t>
            </a:r>
            <a:r>
              <a:rPr lang="es-MX" sz="2000" b="1"/>
              <a:t>CCI</a:t>
            </a:r>
            <a:r>
              <a:rPr lang="es-MX" sz="2000"/>
              <a:t>= Costo de Capital de inventario (dólares / Teus). </a:t>
            </a:r>
            <a:br>
              <a:rPr lang="es-MX" sz="2000"/>
            </a:br>
            <a:r>
              <a:rPr lang="es-MX" sz="2000" b="1"/>
              <a:t>Tt </a:t>
            </a:r>
            <a:r>
              <a:rPr lang="es-MX" sz="2000"/>
              <a:t>= Tiempo promedio de los contenedores en tránsito (días). </a:t>
            </a:r>
            <a:br>
              <a:rPr lang="es-MX" sz="2000"/>
            </a:br>
            <a:r>
              <a:rPr lang="es-MX" sz="2000" b="1"/>
              <a:t>Vc</a:t>
            </a:r>
            <a:r>
              <a:rPr lang="es-MX" sz="2000"/>
              <a:t>= Valor medio del contenedor (en dólares / Teus). </a:t>
            </a:r>
            <a:br>
              <a:rPr lang="es-MX" sz="2000"/>
            </a:br>
            <a:r>
              <a:rPr lang="es-MX" sz="2000" b="1"/>
              <a:t>i    </a:t>
            </a:r>
            <a:r>
              <a:rPr lang="es-MX" sz="2000"/>
              <a:t>= El costo de oportunidad y tasa de interés anual </a:t>
            </a:r>
          </a:p>
          <a:p>
            <a:pPr algn="just"/>
            <a:endParaRPr lang="es-ES" sz="2000"/>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eaLnBrk="0" hangingPunct="0"/>
            <a:endParaRPr lang="es-ES">
              <a:latin typeface="Arial" charset="0"/>
            </a:endParaRPr>
          </a:p>
        </p:txBody>
      </p:sp>
      <p:graphicFrame>
        <p:nvGraphicFramePr>
          <p:cNvPr id="44036" name="Object 4"/>
          <p:cNvGraphicFramePr>
            <a:graphicFrameLocks noChangeAspect="1"/>
          </p:cNvGraphicFramePr>
          <p:nvPr/>
        </p:nvGraphicFramePr>
        <p:xfrm>
          <a:off x="2411413" y="3573463"/>
          <a:ext cx="3960812" cy="1655762"/>
        </p:xfrm>
        <a:graphic>
          <a:graphicData uri="http://schemas.openxmlformats.org/presentationml/2006/ole">
            <p:oleObj spid="_x0000_s44036" name="Ecuación" r:id="rId3" imgW="1054100" imgH="419100" progId="Equation.3">
              <p:embed/>
            </p:oleObj>
          </a:graphicData>
        </a:graphic>
      </p:graphicFrame>
      <p:sp>
        <p:nvSpPr>
          <p:cNvPr id="44038" name="Rectangle 6"/>
          <p:cNvSpPr>
            <a:spLocks noChangeArrowheads="1"/>
          </p:cNvSpPr>
          <p:nvPr/>
        </p:nvSpPr>
        <p:spPr bwMode="auto">
          <a:xfrm>
            <a:off x="0" y="485775"/>
            <a:ext cx="9144000" cy="0"/>
          </a:xfrm>
          <a:prstGeom prst="rect">
            <a:avLst/>
          </a:prstGeom>
          <a:noFill/>
          <a:ln w="9525">
            <a:noFill/>
            <a:miter lim="800000"/>
            <a:headEnd/>
            <a:tailEnd/>
          </a:ln>
          <a:effectLst/>
        </p:spPr>
        <p:txBody>
          <a:bodyPr wrap="none" anchor="ctr">
            <a:spAutoFit/>
          </a:bodyPr>
          <a:lstStyle/>
          <a:p>
            <a:pPr eaLnBrk="0" hangingPunct="0"/>
            <a:endParaRPr lang="es-ES">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s-ES" sz="4000">
                <a:solidFill>
                  <a:srgbClr val="FF0066"/>
                </a:solidFill>
              </a:rPr>
              <a:t>Costos de Servicio en el Inventario</a:t>
            </a:r>
          </a:p>
        </p:txBody>
      </p:sp>
      <p:sp>
        <p:nvSpPr>
          <p:cNvPr id="45059" name="Rectangle 3"/>
          <p:cNvSpPr>
            <a:spLocks noGrp="1" noChangeArrowheads="1"/>
          </p:cNvSpPr>
          <p:nvPr>
            <p:ph type="body" idx="1"/>
          </p:nvPr>
        </p:nvSpPr>
        <p:spPr/>
        <p:txBody>
          <a:bodyPr/>
          <a:lstStyle/>
          <a:p>
            <a:pPr algn="just"/>
            <a:r>
              <a:rPr lang="es-MX" sz="2000"/>
              <a:t>Los costes del servicio incluyen el inventario de impuestos y pagos de seguro como resultado de mantener el inventario</a:t>
            </a:r>
            <a:r>
              <a:rPr lang="es-ES" sz="2000"/>
              <a:t>.</a:t>
            </a:r>
          </a:p>
          <a:p>
            <a:pPr algn="just"/>
            <a:r>
              <a:rPr lang="es-MX" sz="2000"/>
              <a:t>Se han calculado, por lo general como un porcentaje del valor anual  y ha sido aceptado como  2,5% de los costes de inventario</a:t>
            </a:r>
            <a:r>
              <a:rPr lang="es-ES" sz="2000"/>
              <a:t>.</a:t>
            </a:r>
          </a:p>
          <a:p>
            <a:pPr algn="just"/>
            <a:endParaRPr lang="es-ES" sz="2000"/>
          </a:p>
          <a:p>
            <a:pPr algn="just"/>
            <a:endParaRPr lang="es-ES" sz="2000"/>
          </a:p>
        </p:txBody>
      </p:sp>
      <p:sp>
        <p:nvSpPr>
          <p:cNvPr id="45060" name="Rectangle 4"/>
          <p:cNvSpPr>
            <a:spLocks noChangeArrowheads="1"/>
          </p:cNvSpPr>
          <p:nvPr/>
        </p:nvSpPr>
        <p:spPr bwMode="auto">
          <a:xfrm>
            <a:off x="2195513" y="4203700"/>
            <a:ext cx="3729037" cy="366713"/>
          </a:xfrm>
          <a:prstGeom prst="rect">
            <a:avLst/>
          </a:prstGeom>
          <a:noFill/>
          <a:ln w="9525">
            <a:noFill/>
            <a:miter lim="800000"/>
            <a:headEnd/>
            <a:tailEnd/>
          </a:ln>
          <a:effectLst/>
        </p:spPr>
        <p:txBody>
          <a:bodyPr anchor="ctr">
            <a:spAutoFit/>
          </a:bodyPr>
          <a:lstStyle/>
          <a:p>
            <a:pPr eaLnBrk="0" hangingPunct="0"/>
            <a:r>
              <a:rPr lang="es-ES" b="1">
                <a:latin typeface="Arial" charset="0"/>
              </a:rPr>
              <a:t>CSI = 0,025*Vc * Tt/365</a:t>
            </a:r>
            <a:r>
              <a:rPr lang="es-ES">
                <a:latin typeface="Arial"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350963" y="214313"/>
            <a:ext cx="7793037" cy="1462087"/>
          </a:xfrm>
        </p:spPr>
        <p:txBody>
          <a:bodyPr/>
          <a:lstStyle/>
          <a:p>
            <a:r>
              <a:rPr lang="es-ES">
                <a:solidFill>
                  <a:srgbClr val="FF0066"/>
                </a:solidFill>
              </a:rPr>
              <a:t>Costo de Almacenamiento</a:t>
            </a:r>
          </a:p>
        </p:txBody>
      </p:sp>
      <p:sp>
        <p:nvSpPr>
          <p:cNvPr id="46083" name="Rectangle 3"/>
          <p:cNvSpPr>
            <a:spLocks noGrp="1" noChangeArrowheads="1"/>
          </p:cNvSpPr>
          <p:nvPr>
            <p:ph type="body" idx="4294967295"/>
          </p:nvPr>
        </p:nvSpPr>
        <p:spPr>
          <a:xfrm>
            <a:off x="1371600" y="2017713"/>
            <a:ext cx="7772400" cy="4114800"/>
          </a:xfrm>
        </p:spPr>
        <p:txBody>
          <a:bodyPr/>
          <a:lstStyle/>
          <a:p>
            <a:pPr algn="just"/>
            <a:r>
              <a:rPr lang="es-MX" sz="2000"/>
              <a:t>Los costos de espacios de almacenamiento incluyen espacio de almacenamiento o de la fábrica, los trabajadores y los equipos de manejo de materiales. </a:t>
            </a:r>
          </a:p>
          <a:p>
            <a:pPr algn="just"/>
            <a:r>
              <a:rPr lang="es-MX" sz="2000"/>
              <a:t>El valor utilizado para los gastos de alquiler de los contenedores es un promedio de $ 3/día.</a:t>
            </a:r>
          </a:p>
          <a:p>
            <a:pPr algn="just"/>
            <a:endParaRPr lang="es-MX" sz="2000"/>
          </a:p>
          <a:p>
            <a:pPr algn="ctr">
              <a:buFont typeface="Wingdings" pitchFamily="2" charset="2"/>
              <a:buNone/>
            </a:pPr>
            <a:r>
              <a:rPr lang="es-ES_tradnl" sz="2400"/>
              <a:t>3*Tt</a:t>
            </a:r>
            <a:endParaRPr lang="es-E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s-ES">
                <a:solidFill>
                  <a:srgbClr val="FF0066"/>
                </a:solidFill>
              </a:rPr>
              <a:t>Riesgo en función de los Costos de Inventario</a:t>
            </a:r>
          </a:p>
        </p:txBody>
      </p:sp>
      <p:sp>
        <p:nvSpPr>
          <p:cNvPr id="47107" name="Rectangle 3"/>
          <p:cNvSpPr>
            <a:spLocks noGrp="1" noChangeArrowheads="1"/>
          </p:cNvSpPr>
          <p:nvPr>
            <p:ph type="body" idx="1"/>
          </p:nvPr>
        </p:nvSpPr>
        <p:spPr/>
        <p:txBody>
          <a:bodyPr/>
          <a:lstStyle/>
          <a:p>
            <a:pPr algn="just">
              <a:buFont typeface="Wingdings" pitchFamily="2" charset="2"/>
              <a:buNone/>
            </a:pPr>
            <a:r>
              <a:rPr lang="es-MX" sz="2000"/>
              <a:t>El riesgo de los costes de inventario varían en función de diferentes factores, en general, que incluyen los gastos de: </a:t>
            </a:r>
          </a:p>
          <a:p>
            <a:pPr algn="just">
              <a:buFont typeface="Wingdings" pitchFamily="2" charset="2"/>
              <a:buNone/>
            </a:pPr>
            <a:endParaRPr lang="es-MX" sz="2000"/>
          </a:p>
          <a:p>
            <a:pPr algn="just"/>
            <a:r>
              <a:rPr lang="es-MX" sz="2000"/>
              <a:t>La obsolescencia, </a:t>
            </a:r>
          </a:p>
          <a:p>
            <a:pPr algn="just"/>
            <a:r>
              <a:rPr lang="es-MX" sz="2000"/>
              <a:t>las reclamaciones, y </a:t>
            </a:r>
          </a:p>
          <a:p>
            <a:pPr algn="just"/>
            <a:r>
              <a:rPr lang="es-MX" sz="2000"/>
              <a:t>el robo. </a:t>
            </a:r>
          </a:p>
          <a:p>
            <a:pPr>
              <a:buFont typeface="Wingdings" pitchFamily="2" charset="2"/>
              <a:buNone/>
            </a:pPr>
            <a:r>
              <a:rPr lang="es-MX" sz="2000"/>
              <a:t>Por lo tanto, en nuestro caso usamos el cálculo:</a:t>
            </a:r>
          </a:p>
          <a:p>
            <a:pPr>
              <a:buFont typeface="Wingdings" pitchFamily="2" charset="2"/>
              <a:buNone/>
            </a:pPr>
            <a:endParaRPr lang="es-ES" sz="2000" b="1"/>
          </a:p>
          <a:p>
            <a:pPr algn="ctr">
              <a:buFont typeface="Wingdings" pitchFamily="2" charset="2"/>
              <a:buNone/>
            </a:pPr>
            <a:r>
              <a:rPr lang="es-ES" b="1"/>
              <a:t>CRI = 0,06 * Vc * Tt/365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s-MX" sz="3600" b="1">
                <a:solidFill>
                  <a:srgbClr val="FF0066"/>
                </a:solidFill>
              </a:rPr>
              <a:t>APLICACIÓN DEL MODELO EN LA RUTA MANTA - MANAOS</a:t>
            </a:r>
            <a:endParaRPr lang="es-ES" sz="3600" b="1">
              <a:solidFill>
                <a:srgbClr val="FF0066"/>
              </a:solidFill>
            </a:endParaRPr>
          </a:p>
        </p:txBody>
      </p:sp>
      <p:graphicFrame>
        <p:nvGraphicFramePr>
          <p:cNvPr id="75988" name="Group 212"/>
          <p:cNvGraphicFramePr>
            <a:graphicFrameLocks noGrp="1"/>
          </p:cNvGraphicFramePr>
          <p:nvPr>
            <p:ph sz="half" idx="2"/>
          </p:nvPr>
        </p:nvGraphicFramePr>
        <p:xfrm>
          <a:off x="1042988" y="2060575"/>
          <a:ext cx="7912100" cy="3767138"/>
        </p:xfrm>
        <a:graphic>
          <a:graphicData uri="http://schemas.openxmlformats.org/drawingml/2006/table">
            <a:tbl>
              <a:tblPr/>
              <a:tblGrid>
                <a:gridCol w="1978025"/>
                <a:gridCol w="2051050"/>
                <a:gridCol w="1905000"/>
                <a:gridCol w="1978025"/>
              </a:tblGrid>
              <a:tr h="273050">
                <a:tc gridSpan="4">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Ruta Marítima Canal de Panamá </a:t>
                      </a:r>
                      <a:endParaRPr kumimoji="0" lang="es-E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9207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Lugar</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Distancia (Millas Nauticas)</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Carga y Descarga </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Tiempo (días)</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5810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Manta - Canal de Panamá</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3254,32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7,14</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7715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Trecho del Canal de Panamá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37,8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0,92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5810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66"/>
                          </a:solidFill>
                          <a:effectLst/>
                          <a:latin typeface="Arial" charset="0"/>
                        </a:rPr>
                        <a:t>3292.12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1,185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1,185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S" sz="2800" b="0" i="0" u="none" strike="noStrike" cap="none" normalizeH="0" baseline="0" smtClean="0">
                        <a:ln>
                          <a:noFill/>
                        </a:ln>
                        <a:solidFill>
                          <a:schemeClr val="tx1"/>
                        </a:solidFill>
                        <a:effectLst/>
                        <a:latin typeface="Tahoma"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S" sz="2800" b="0" i="0" u="none" strike="noStrike" cap="none" normalizeH="0" baseline="0" smtClean="0">
                        <a:ln>
                          <a:noFill/>
                        </a:ln>
                        <a:solidFill>
                          <a:schemeClr val="tx1"/>
                        </a:solidFill>
                        <a:effectLst/>
                        <a:latin typeface="Tahoma"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F0066"/>
                          </a:solidFill>
                          <a:effectLst/>
                          <a:latin typeface="Arial" charset="0"/>
                          <a:cs typeface="Arial" charset="0"/>
                        </a:rPr>
                        <a:t>Total</a:t>
                      </a:r>
                      <a:endParaRPr kumimoji="0" lang="es-ES" sz="24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F0066"/>
                          </a:solidFill>
                          <a:effectLst/>
                          <a:latin typeface="Arial" charset="0"/>
                          <a:cs typeface="Arial" charset="0"/>
                        </a:rPr>
                        <a:t>9,25</a:t>
                      </a:r>
                      <a:endParaRPr kumimoji="0" lang="es-ES" sz="24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s-MX" sz="3600" b="1">
                <a:solidFill>
                  <a:srgbClr val="FF0066"/>
                </a:solidFill>
              </a:rPr>
              <a:t>APLICACIÓN DEL MODELO EN LA RUTA MANTA - MANAOS</a:t>
            </a:r>
            <a:endParaRPr lang="es-ES" sz="3600" b="1">
              <a:solidFill>
                <a:srgbClr val="FF0066"/>
              </a:solidFill>
            </a:endParaRPr>
          </a:p>
        </p:txBody>
      </p:sp>
      <p:graphicFrame>
        <p:nvGraphicFramePr>
          <p:cNvPr id="78925" name="Group 77"/>
          <p:cNvGraphicFramePr>
            <a:graphicFrameLocks noGrp="1"/>
          </p:cNvGraphicFramePr>
          <p:nvPr>
            <p:ph sz="half" idx="2"/>
          </p:nvPr>
        </p:nvGraphicFramePr>
        <p:xfrm>
          <a:off x="1258888" y="1916113"/>
          <a:ext cx="7345362" cy="3427412"/>
        </p:xfrm>
        <a:graphic>
          <a:graphicData uri="http://schemas.openxmlformats.org/drawingml/2006/table">
            <a:tbl>
              <a:tblPr/>
              <a:tblGrid>
                <a:gridCol w="3016250"/>
                <a:gridCol w="2527300"/>
                <a:gridCol w="1801812"/>
              </a:tblGrid>
              <a:tr h="650875">
                <a:tc gridSpan="3">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Ruta Marítima Cabo de Hornos</a:t>
                      </a:r>
                      <a:endParaRPr kumimoji="0" lang="es-E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s-ES"/>
                    </a:p>
                  </a:txBody>
                  <a:tcPr/>
                </a:tc>
                <a:tc hMerge="1">
                  <a:txBody>
                    <a:bodyPr/>
                    <a:lstStyle/>
                    <a:p>
                      <a:endParaRPr lang="es-ES"/>
                    </a:p>
                  </a:txBody>
                  <a:tcPr/>
                </a:tc>
              </a:tr>
              <a:tr h="6445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Trecho</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Distancia (Millas Náuticas.)</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Tiempo (Días)</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89376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Belén-Cabo de Hornos-Manta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8583,15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18,82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5857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Carga Y Descarga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1,185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65246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folHlink"/>
                          </a:solidFill>
                          <a:effectLst/>
                          <a:latin typeface="Arial" charset="0"/>
                          <a:cs typeface="Arial" charset="0"/>
                        </a:rPr>
                        <a:t>Total</a:t>
                      </a:r>
                      <a:endParaRPr kumimoji="0" lang="es-ES" sz="2400" b="0" i="0" u="none" strike="noStrike" cap="none" normalizeH="0" baseline="0" smtClean="0">
                        <a:ln>
                          <a:noFill/>
                        </a:ln>
                        <a:solidFill>
                          <a:schemeClr val="folHlink"/>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folHlink"/>
                          </a:solidFill>
                          <a:effectLst/>
                          <a:latin typeface="Arial" charset="0"/>
                          <a:cs typeface="Arial" charset="0"/>
                        </a:rPr>
                        <a:t>8583,15</a:t>
                      </a:r>
                      <a:endParaRPr kumimoji="0" lang="es-ES" sz="2400" b="0" i="0" u="none" strike="noStrike" cap="none" normalizeH="0" baseline="0" smtClean="0">
                        <a:ln>
                          <a:noFill/>
                        </a:ln>
                        <a:solidFill>
                          <a:schemeClr val="folHlink"/>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folHlink"/>
                          </a:solidFill>
                          <a:effectLst/>
                          <a:latin typeface="Arial" charset="0"/>
                          <a:cs typeface="Arial" charset="0"/>
                        </a:rPr>
                        <a:t>20</a:t>
                      </a:r>
                      <a:endParaRPr kumimoji="0" lang="es-ES" sz="2400" b="0" i="0" u="none" strike="noStrike" cap="none" normalizeH="0" baseline="0" smtClean="0">
                        <a:ln>
                          <a:noFill/>
                        </a:ln>
                        <a:solidFill>
                          <a:schemeClr val="folHlink"/>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s-MX" sz="3600" b="1">
                <a:solidFill>
                  <a:srgbClr val="FF0066"/>
                </a:solidFill>
              </a:rPr>
              <a:t>APLICACIÓN DEL MODELO EN LA RUTA MANTA - MANAOS</a:t>
            </a:r>
            <a:endParaRPr lang="es-ES" sz="3600" b="1">
              <a:solidFill>
                <a:srgbClr val="FF0066"/>
              </a:solidFill>
            </a:endParaRPr>
          </a:p>
        </p:txBody>
      </p:sp>
      <p:sp>
        <p:nvSpPr>
          <p:cNvPr id="80899" name="Rectangle 3"/>
          <p:cNvSpPr>
            <a:spLocks noGrp="1" noChangeArrowheads="1"/>
          </p:cNvSpPr>
          <p:nvPr>
            <p:ph type="body" idx="1"/>
          </p:nvPr>
        </p:nvSpPr>
        <p:spPr/>
        <p:txBody>
          <a:bodyPr/>
          <a:lstStyle/>
          <a:p>
            <a:r>
              <a:rPr lang="es-MX" b="1"/>
              <a:t>Ruta Intermodal Interoceánica</a:t>
            </a:r>
            <a:r>
              <a:rPr lang="es-ES"/>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732" name="Group 788"/>
          <p:cNvGraphicFramePr>
            <a:graphicFrameLocks noGrp="1"/>
          </p:cNvGraphicFramePr>
          <p:nvPr/>
        </p:nvGraphicFramePr>
        <p:xfrm>
          <a:off x="2257425" y="401638"/>
          <a:ext cx="5770563" cy="6146800"/>
        </p:xfrm>
        <a:graphic>
          <a:graphicData uri="http://schemas.openxmlformats.org/drawingml/2006/table">
            <a:tbl>
              <a:tblPr/>
              <a:tblGrid>
                <a:gridCol w="2794000"/>
                <a:gridCol w="1076325"/>
                <a:gridCol w="1079500"/>
                <a:gridCol w="820738"/>
              </a:tblGrid>
              <a:tr h="209550">
                <a:tc gridSpan="4">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Ruta Intermodal Interoceánica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6096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Tramo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Modal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Distancia (Km.)</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Tiempo (Días)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Manaos-Iquitos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1221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5,49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Iquitos-Pantoja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404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1,82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Pantoja-Rocafuerte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177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Rocafuerte-Tiputini</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22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Tipunitini-Huritima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0,05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Huritima-Cap.Aug.Rivadeneira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38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Cap.Aug.Rivadeneira-El Edén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26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0,12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5">
                <a:tc>
                  <a:txBody>
                    <a:bodyPr/>
                    <a:lstStyle/>
                    <a:p>
                      <a:pPr marL="0" marR="0" lvl="0" indent="0" algn="just"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El Edén-San Roque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0,09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San Roque-Pto.Providencia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Fluvial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35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0,16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Pto.Providencia-Shushufindi</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37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0,03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Shushufindi-Tena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156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0,13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Tena-Latacunga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90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0,075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Latacunga-Quevedo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98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Quevedo-Manta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Vial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138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0,12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Carga y Descarga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1,185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Total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2473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10,42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5003800" y="2133600"/>
            <a:ext cx="3816350" cy="2951163"/>
          </a:xfrm>
          <a:prstGeom prst="rect">
            <a:avLst/>
          </a:prstGeom>
          <a:gradFill rotWithShape="1">
            <a:gsLst>
              <a:gs pos="0">
                <a:srgbClr val="FFCCFF"/>
              </a:gs>
              <a:gs pos="100000">
                <a:srgbClr val="765E76"/>
              </a:gs>
            </a:gsLst>
            <a:lin ang="5400000" scaled="1"/>
          </a:gradFill>
          <a:ln w="9525">
            <a:solidFill>
              <a:schemeClr val="tx1"/>
            </a:solidFill>
            <a:miter lim="800000"/>
            <a:headEnd/>
            <a:tailEnd/>
          </a:ln>
        </p:spPr>
        <p:txBody>
          <a:bodyPr wrap="none" anchor="ctr"/>
          <a:lstStyle/>
          <a:p>
            <a:pPr algn="ctr"/>
            <a:endParaRPr lang="es-MX">
              <a:solidFill>
                <a:schemeClr val="hlink"/>
              </a:solidFill>
              <a:latin typeface="Arial" charset="0"/>
            </a:endParaRPr>
          </a:p>
        </p:txBody>
      </p:sp>
      <p:sp>
        <p:nvSpPr>
          <p:cNvPr id="5124" name="Rectangle 4"/>
          <p:cNvSpPr>
            <a:spLocks noGrp="1" noChangeArrowheads="1"/>
          </p:cNvSpPr>
          <p:nvPr>
            <p:ph type="title" idx="4294967295"/>
          </p:nvPr>
        </p:nvSpPr>
        <p:spPr/>
        <p:txBody>
          <a:bodyPr anchor="ctr"/>
          <a:lstStyle/>
          <a:p>
            <a:r>
              <a:rPr lang="es-MX" sz="2400" b="1" u="sng">
                <a:solidFill>
                  <a:srgbClr val="FF0066"/>
                </a:solidFill>
              </a:rPr>
              <a:t>CORREDOR DE TRANSPORTE</a:t>
            </a:r>
            <a:r>
              <a:rPr lang="es-MX" sz="2400" b="1">
                <a:solidFill>
                  <a:srgbClr val="FF0066"/>
                </a:solidFill>
              </a:rPr>
              <a:t>  Vs. </a:t>
            </a:r>
            <a:r>
              <a:rPr lang="es-MX" sz="2400" b="1" u="sng">
                <a:solidFill>
                  <a:srgbClr val="FF0066"/>
                </a:solidFill>
              </a:rPr>
              <a:t>CORREDOR DE COMERCIO</a:t>
            </a:r>
            <a:r>
              <a:rPr lang="es-MX" sz="4000"/>
              <a:t> </a:t>
            </a:r>
            <a:endParaRPr lang="es-ES" sz="4000"/>
          </a:p>
        </p:txBody>
      </p:sp>
      <p:sp>
        <p:nvSpPr>
          <p:cNvPr id="6149" name="Rectangle 5"/>
          <p:cNvSpPr>
            <a:spLocks noGrp="1" noChangeArrowheads="1"/>
          </p:cNvSpPr>
          <p:nvPr>
            <p:ph type="body" sz="half" idx="4294967295"/>
          </p:nvPr>
        </p:nvSpPr>
        <p:spPr>
          <a:xfrm>
            <a:off x="468313" y="2276475"/>
            <a:ext cx="4103687" cy="2644775"/>
          </a:xfrm>
          <a:gradFill rotWithShape="1">
            <a:gsLst>
              <a:gs pos="0">
                <a:srgbClr val="FFCCFF"/>
              </a:gs>
              <a:gs pos="100000">
                <a:srgbClr val="FFCCFF">
                  <a:gamma/>
                  <a:shade val="46275"/>
                  <a:invGamma/>
                </a:srgbClr>
              </a:gs>
            </a:gsLst>
            <a:lin ang="5400000" scaled="1"/>
          </a:gradFill>
          <a:ln>
            <a:solidFill>
              <a:schemeClr val="tx1"/>
            </a:solidFill>
          </a:ln>
        </p:spPr>
        <p:txBody>
          <a:bodyPr/>
          <a:lstStyle/>
          <a:p>
            <a:pPr algn="ctr">
              <a:buFont typeface="Wingdings" pitchFamily="2" charset="2"/>
              <a:buNone/>
            </a:pPr>
            <a:r>
              <a:rPr lang="es-MX" sz="2400" b="1">
                <a:effectLst>
                  <a:outerShdw blurRad="38100" dist="38100" dir="2700000" algn="tl">
                    <a:srgbClr val="FFFFFF"/>
                  </a:outerShdw>
                </a:effectLst>
              </a:rPr>
              <a:t>Corredor de transporte</a:t>
            </a:r>
            <a:r>
              <a:rPr lang="es-ES"/>
              <a:t> </a:t>
            </a:r>
          </a:p>
          <a:p>
            <a:pPr algn="just"/>
            <a:r>
              <a:rPr lang="es-MX" sz="2400"/>
              <a:t>Rutas con Infraestructuras  creadas para movilizar demanda de pasajeros o de  cargas.</a:t>
            </a:r>
            <a:r>
              <a:rPr lang="es-ES"/>
              <a:t> </a:t>
            </a:r>
          </a:p>
          <a:p>
            <a:endParaRPr lang="es-ES"/>
          </a:p>
        </p:txBody>
      </p:sp>
      <p:sp>
        <p:nvSpPr>
          <p:cNvPr id="6150" name="Rectangle 6"/>
          <p:cNvSpPr>
            <a:spLocks noGrp="1" noChangeArrowheads="1"/>
          </p:cNvSpPr>
          <p:nvPr>
            <p:ph type="body" sz="half" idx="4294967295"/>
          </p:nvPr>
        </p:nvSpPr>
        <p:spPr>
          <a:xfrm>
            <a:off x="5076825" y="2205038"/>
            <a:ext cx="3671888" cy="2592387"/>
          </a:xfrm>
        </p:spPr>
        <p:txBody>
          <a:bodyPr/>
          <a:lstStyle/>
          <a:p>
            <a:pPr algn="ctr">
              <a:buFont typeface="Wingdings" pitchFamily="2" charset="2"/>
              <a:buNone/>
            </a:pPr>
            <a:r>
              <a:rPr lang="es-MX" sz="2000" b="1">
                <a:effectLst>
                  <a:outerShdw blurRad="38100" dist="38100" dir="2700000" algn="tl">
                    <a:srgbClr val="C0C0C0"/>
                  </a:outerShdw>
                </a:effectLst>
              </a:rPr>
              <a:t>Corredor de comercio</a:t>
            </a:r>
            <a:r>
              <a:rPr lang="es-ES" sz="2000">
                <a:effectLst>
                  <a:outerShdw blurRad="38100" dist="38100" dir="2700000" algn="tl">
                    <a:srgbClr val="C0C0C0"/>
                  </a:outerShdw>
                </a:effectLst>
              </a:rPr>
              <a:t> </a:t>
            </a:r>
          </a:p>
          <a:p>
            <a:pPr algn="just"/>
            <a:r>
              <a:rPr lang="es-MX" sz="2200"/>
              <a:t>Rutas con infraestructuras para intercambio comercial entre regiones a fin de dar acceso a zonas de intercambio comercial Internacional.</a:t>
            </a:r>
            <a:endParaRPr lang="es-ES" sz="22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s-ES">
                <a:solidFill>
                  <a:srgbClr val="FF0066"/>
                </a:solidFill>
              </a:rPr>
              <a:t>Resultados Obtenidos</a:t>
            </a:r>
          </a:p>
        </p:txBody>
      </p:sp>
      <p:graphicFrame>
        <p:nvGraphicFramePr>
          <p:cNvPr id="84084" name="Group 116"/>
          <p:cNvGraphicFramePr>
            <a:graphicFrameLocks noGrp="1"/>
          </p:cNvGraphicFramePr>
          <p:nvPr>
            <p:ph sz="half" idx="2"/>
          </p:nvPr>
        </p:nvGraphicFramePr>
        <p:xfrm>
          <a:off x="755650" y="2205038"/>
          <a:ext cx="7920038" cy="3265487"/>
        </p:xfrm>
        <a:graphic>
          <a:graphicData uri="http://schemas.openxmlformats.org/drawingml/2006/table">
            <a:tbl>
              <a:tblPr/>
              <a:tblGrid>
                <a:gridCol w="1546225"/>
                <a:gridCol w="1924050"/>
                <a:gridCol w="1503363"/>
                <a:gridCol w="1155700"/>
                <a:gridCol w="1790700"/>
              </a:tblGrid>
              <a:tr h="61912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tx1"/>
                          </a:solidFill>
                          <a:effectLst/>
                          <a:latin typeface="Arial" charset="0"/>
                          <a:cs typeface="Arial" charset="0"/>
                        </a:rPr>
                        <a:t>Costos Unitarios Flete Marítimo ( Canal de Panamá)</a:t>
                      </a:r>
                      <a:endParaRPr kumimoji="0" lang="es-E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7787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Ruta </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Velocidad (nudos )</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Distancia (Km.)</a:t>
                      </a:r>
                      <a:endParaRPr kumimoji="0" lang="es-E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Tarifa ($/TEU-Km.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$/TEU</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r>
              <a:tr h="62230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Marítima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6027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0,033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198,89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r>
              <a:tr h="6238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Canal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70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159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r>
              <a:tr h="6223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0" i="0" u="none" strike="noStrike" cap="none" normalizeH="0" baseline="0" smtClean="0">
                          <a:ln>
                            <a:noFill/>
                          </a:ln>
                          <a:solidFill>
                            <a:srgbClr val="FF0066"/>
                          </a:solidFill>
                          <a:effectLst/>
                          <a:latin typeface="Arial" charset="0"/>
                          <a:cs typeface="Arial" charset="0"/>
                        </a:rPr>
                        <a:t>6097</a:t>
                      </a:r>
                      <a:endParaRPr kumimoji="0" lang="es-ES" sz="24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F0066"/>
                          </a:solidFill>
                          <a:effectLst/>
                          <a:latin typeface="Arial" charset="0"/>
                          <a:cs typeface="Arial" charset="0"/>
                        </a:rPr>
                        <a:t>Total</a:t>
                      </a:r>
                      <a:endParaRPr kumimoji="0" lang="es-ES" sz="24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F0066"/>
                          </a:solidFill>
                          <a:effectLst/>
                          <a:latin typeface="Arial" charset="0"/>
                          <a:cs typeface="Arial" charset="0"/>
                        </a:rPr>
                        <a:t>357,89</a:t>
                      </a:r>
                      <a:endParaRPr kumimoji="0" lang="es-ES" sz="24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s-ES">
                <a:solidFill>
                  <a:srgbClr val="FF0066"/>
                </a:solidFill>
              </a:rPr>
              <a:t>Resultados Obtenidos</a:t>
            </a:r>
          </a:p>
        </p:txBody>
      </p:sp>
      <p:graphicFrame>
        <p:nvGraphicFramePr>
          <p:cNvPr id="86103" name="Group 87"/>
          <p:cNvGraphicFramePr>
            <a:graphicFrameLocks noGrp="1"/>
          </p:cNvGraphicFramePr>
          <p:nvPr>
            <p:ph idx="1"/>
          </p:nvPr>
        </p:nvGraphicFramePr>
        <p:xfrm>
          <a:off x="684213" y="2017713"/>
          <a:ext cx="7920037" cy="3103562"/>
        </p:xfrm>
        <a:graphic>
          <a:graphicData uri="http://schemas.openxmlformats.org/drawingml/2006/table">
            <a:tbl>
              <a:tblPr/>
              <a:tblGrid>
                <a:gridCol w="1546225"/>
                <a:gridCol w="1822450"/>
                <a:gridCol w="1516062"/>
                <a:gridCol w="1517650"/>
                <a:gridCol w="1517650"/>
              </a:tblGrid>
              <a:tr h="769938">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tx1"/>
                          </a:solidFill>
                          <a:effectLst/>
                          <a:latin typeface="Arial" charset="0"/>
                          <a:cs typeface="Arial" charset="0"/>
                        </a:rPr>
                        <a:t>Costos Unitarios Marítimos ( Cabo de Hornos)</a:t>
                      </a:r>
                      <a:endParaRPr kumimoji="0" lang="es-E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858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Ruta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Velocidad (nudos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Distancia (Km.)</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Tarifa $/TEU-Km.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 $/TEU</a:t>
                      </a:r>
                    </a:p>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r>
              <a:tr h="7747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Marítima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19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15896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0,033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524,57</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r>
              <a:tr h="7731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F0066"/>
                          </a:solidFill>
                          <a:effectLst/>
                          <a:latin typeface="Arial" charset="0"/>
                          <a:cs typeface="Arial" charset="0"/>
                        </a:rPr>
                        <a:t>Total</a:t>
                      </a:r>
                      <a:endParaRPr kumimoji="0" lang="es-ES" sz="24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F0066"/>
                          </a:solidFill>
                          <a:effectLst/>
                          <a:latin typeface="Arial" charset="0"/>
                          <a:cs typeface="Arial" charset="0"/>
                        </a:rPr>
                        <a:t>524,57</a:t>
                      </a:r>
                      <a:endParaRPr kumimoji="0" lang="es-ES" sz="24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EE4"/>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25" name="Group 1045"/>
          <p:cNvGraphicFramePr>
            <a:graphicFrameLocks noGrp="1"/>
          </p:cNvGraphicFramePr>
          <p:nvPr/>
        </p:nvGraphicFramePr>
        <p:xfrm>
          <a:off x="1801813" y="342900"/>
          <a:ext cx="5541962" cy="6235700"/>
        </p:xfrm>
        <a:graphic>
          <a:graphicData uri="http://schemas.openxmlformats.org/drawingml/2006/table">
            <a:tbl>
              <a:tblPr/>
              <a:tblGrid>
                <a:gridCol w="2219325"/>
                <a:gridCol w="863600"/>
                <a:gridCol w="935037"/>
                <a:gridCol w="762000"/>
                <a:gridCol w="762000"/>
              </a:tblGrid>
              <a:tr h="200025">
                <a:tc gridSpan="5">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Arial" charset="0"/>
                          <a:cs typeface="Arial" charset="0"/>
                        </a:rPr>
                        <a:t>Costos Unitarios Manta-Manaos</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000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cs typeface="Arial" charset="0"/>
                        </a:rPr>
                        <a:t>Rutas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cs typeface="Arial" charset="0"/>
                        </a:rPr>
                        <a:t>Km.</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cs typeface="Arial" charset="0"/>
                        </a:rPr>
                        <a:t>Tipo de Terreno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cs typeface="Arial" charset="0"/>
                        </a:rPr>
                        <a:t>Costo $/Teu-Km.</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$/TEU</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Manta - Quevedo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138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Plano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0,788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108,74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571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Quevedo-Latacunga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40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Semi Montañoso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0,794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31,76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58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Montañoso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46,4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Latacunga-Tena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90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Montañoso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72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571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Tena- Shushufindi</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50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Semi  Montañoso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0,794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39,7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106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Montañoso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84,8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Shushufindi - Pto. Providencia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Montañoso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29,6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Pto.Providenci - San Roque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34,5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5,87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San Roque - El Edén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3,4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El Edén-Cap. Rivadeneira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25,2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4,28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Cap. Rivadeneira- Huritima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37,3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6,34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Huritima-Tiputini</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11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1,87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Tipuniti- Rocafuerte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22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3,74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Rocafuerte-Pantoja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177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30,09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Pantoja-Iquitos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404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68,68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Iquitos-Manaos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1221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0,0412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Arial" charset="0"/>
                        </a:rPr>
                        <a:t>50,31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cs typeface="Arial" charset="0"/>
                        </a:rPr>
                        <a:t>Total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rgbClr val="FF0000"/>
                          </a:solidFill>
                          <a:effectLst/>
                          <a:latin typeface="Arial"/>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rgbClr val="FF0000"/>
                          </a:solidFill>
                          <a:effectLst/>
                          <a:latin typeface="Arial"/>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rgbClr val="FF0000"/>
                          </a:solidFill>
                          <a:effectLst/>
                          <a:latin typeface="Arial"/>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cs typeface="Arial" charset="0"/>
                        </a:rPr>
                        <a:t>587,58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595CF"/>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s-ES">
                <a:solidFill>
                  <a:srgbClr val="FF0066"/>
                </a:solidFill>
              </a:rPr>
              <a:t>Resultados Obtenidos</a:t>
            </a:r>
          </a:p>
        </p:txBody>
      </p:sp>
      <p:sp>
        <p:nvSpPr>
          <p:cNvPr id="91140" name="Rectangle 4"/>
          <p:cNvSpPr>
            <a:spLocks noGrp="1" noChangeArrowheads="1"/>
          </p:cNvSpPr>
          <p:nvPr>
            <p:ph type="body" idx="1"/>
          </p:nvPr>
        </p:nvSpPr>
        <p:spPr/>
        <p:txBody>
          <a:bodyPr/>
          <a:lstStyle/>
          <a:p>
            <a:pPr>
              <a:lnSpc>
                <a:spcPct val="80000"/>
              </a:lnSpc>
              <a:buFont typeface="Wingdings" pitchFamily="2" charset="2"/>
              <a:buNone/>
            </a:pPr>
            <a:r>
              <a:rPr lang="es-MX" sz="1600" b="1"/>
              <a:t>Costo Logístico = </a:t>
            </a:r>
            <a:r>
              <a:rPr lang="es-MX" sz="1600"/>
              <a:t>Costo de Transporte + Costo  de Mantenimiento de Inventarios</a:t>
            </a:r>
          </a:p>
          <a:p>
            <a:pPr>
              <a:lnSpc>
                <a:spcPct val="80000"/>
              </a:lnSpc>
              <a:buFont typeface="Wingdings" pitchFamily="2" charset="2"/>
              <a:buNone/>
            </a:pPr>
            <a:endParaRPr lang="es-MX" sz="1600" b="1" u="sng"/>
          </a:p>
          <a:p>
            <a:pPr>
              <a:lnSpc>
                <a:spcPct val="80000"/>
              </a:lnSpc>
            </a:pPr>
            <a:r>
              <a:rPr lang="es-MX" sz="1600" b="1" u="sng"/>
              <a:t>Cabo de Hornos</a:t>
            </a:r>
            <a:endParaRPr lang="es-MX" sz="1600"/>
          </a:p>
          <a:p>
            <a:pPr>
              <a:lnSpc>
                <a:spcPct val="80000"/>
              </a:lnSpc>
              <a:buFont typeface="Wingdings" pitchFamily="2" charset="2"/>
              <a:buNone/>
            </a:pPr>
            <a:r>
              <a:rPr lang="es-MX" sz="1600"/>
              <a:t>Días: 20 </a:t>
            </a:r>
          </a:p>
          <a:p>
            <a:pPr>
              <a:lnSpc>
                <a:spcPct val="80000"/>
              </a:lnSpc>
              <a:buFont typeface="Wingdings" pitchFamily="2" charset="2"/>
              <a:buNone/>
            </a:pPr>
            <a:r>
              <a:rPr lang="es-MX" sz="1600"/>
              <a:t>CMI = $ 13.08 por  día   </a:t>
            </a:r>
          </a:p>
          <a:p>
            <a:pPr>
              <a:lnSpc>
                <a:spcPct val="80000"/>
              </a:lnSpc>
              <a:buFont typeface="Wingdings" pitchFamily="2" charset="2"/>
              <a:buNone/>
            </a:pPr>
            <a:r>
              <a:rPr lang="es-MX" sz="1600"/>
              <a:t>CTL= CT + CMI</a:t>
            </a:r>
          </a:p>
          <a:p>
            <a:pPr>
              <a:lnSpc>
                <a:spcPct val="80000"/>
              </a:lnSpc>
              <a:buFont typeface="Wingdings" pitchFamily="2" charset="2"/>
              <a:buNone/>
            </a:pPr>
            <a:r>
              <a:rPr lang="es-MX" sz="1600"/>
              <a:t>CTL = $524.57 +   $261.6   = </a:t>
            </a:r>
            <a:r>
              <a:rPr lang="es-MX" sz="1800" b="1">
                <a:solidFill>
                  <a:srgbClr val="FF0066"/>
                </a:solidFill>
              </a:rPr>
              <a:t>$ 786.17</a:t>
            </a:r>
            <a:endParaRPr lang="es-MX" sz="1800" b="1" u="sng">
              <a:solidFill>
                <a:srgbClr val="FF0066"/>
              </a:solidFill>
            </a:endParaRPr>
          </a:p>
          <a:p>
            <a:pPr>
              <a:lnSpc>
                <a:spcPct val="80000"/>
              </a:lnSpc>
            </a:pPr>
            <a:r>
              <a:rPr lang="es-MX" sz="1600" b="1" u="sng"/>
              <a:t>Manta Manaos</a:t>
            </a:r>
            <a:endParaRPr lang="es-MX" sz="1600"/>
          </a:p>
          <a:p>
            <a:pPr>
              <a:lnSpc>
                <a:spcPct val="80000"/>
              </a:lnSpc>
              <a:buFont typeface="Wingdings" pitchFamily="2" charset="2"/>
              <a:buNone/>
            </a:pPr>
            <a:r>
              <a:rPr lang="es-MX" sz="1600"/>
              <a:t>Días: 10.42</a:t>
            </a:r>
          </a:p>
          <a:p>
            <a:pPr>
              <a:lnSpc>
                <a:spcPct val="80000"/>
              </a:lnSpc>
              <a:buFont typeface="Wingdings" pitchFamily="2" charset="2"/>
              <a:buNone/>
            </a:pPr>
            <a:r>
              <a:rPr lang="es-MX" sz="1600"/>
              <a:t>CMI =  $ 13.08 por día</a:t>
            </a:r>
          </a:p>
          <a:p>
            <a:pPr>
              <a:lnSpc>
                <a:spcPct val="80000"/>
              </a:lnSpc>
              <a:buFont typeface="Wingdings" pitchFamily="2" charset="2"/>
              <a:buNone/>
            </a:pPr>
            <a:r>
              <a:rPr lang="es-MX" sz="1600"/>
              <a:t>CTL = $587.58+ $136.29= </a:t>
            </a:r>
            <a:r>
              <a:rPr lang="es-MX" sz="1800" b="1">
                <a:solidFill>
                  <a:srgbClr val="FF0066"/>
                </a:solidFill>
              </a:rPr>
              <a:t>$723.87</a:t>
            </a:r>
            <a:endParaRPr lang="es-MX" sz="1800" b="1" u="sng">
              <a:solidFill>
                <a:srgbClr val="FF0066"/>
              </a:solidFill>
            </a:endParaRPr>
          </a:p>
          <a:p>
            <a:pPr>
              <a:lnSpc>
                <a:spcPct val="80000"/>
              </a:lnSpc>
            </a:pPr>
            <a:r>
              <a:rPr lang="es-MX" sz="1600" b="1" u="sng"/>
              <a:t>Canal de Panamá</a:t>
            </a:r>
            <a:endParaRPr lang="es-MX" sz="1600"/>
          </a:p>
          <a:p>
            <a:pPr>
              <a:lnSpc>
                <a:spcPct val="80000"/>
              </a:lnSpc>
              <a:buFont typeface="Wingdings" pitchFamily="2" charset="2"/>
              <a:buNone/>
            </a:pPr>
            <a:r>
              <a:rPr lang="es-MX" sz="1600"/>
              <a:t>Días: 9.25</a:t>
            </a:r>
          </a:p>
          <a:p>
            <a:pPr>
              <a:lnSpc>
                <a:spcPct val="80000"/>
              </a:lnSpc>
              <a:buFont typeface="Wingdings" pitchFamily="2" charset="2"/>
              <a:buNone/>
            </a:pPr>
            <a:r>
              <a:rPr lang="es-MX" sz="1600"/>
              <a:t>CMI = $ 13.08  por día</a:t>
            </a:r>
          </a:p>
          <a:p>
            <a:pPr>
              <a:lnSpc>
                <a:spcPct val="80000"/>
              </a:lnSpc>
              <a:buFont typeface="Wingdings" pitchFamily="2" charset="2"/>
              <a:buNone/>
            </a:pPr>
            <a:r>
              <a:rPr lang="es-MX" sz="1600"/>
              <a:t>CTL = $357.89 + $120.99= </a:t>
            </a:r>
            <a:r>
              <a:rPr lang="es-MX" sz="1800" b="1">
                <a:solidFill>
                  <a:srgbClr val="FF0066"/>
                </a:solidFill>
              </a:rPr>
              <a:t>$478.88</a:t>
            </a:r>
            <a:endParaRPr lang="es-ES" sz="1800" b="1">
              <a:solidFill>
                <a:srgbClr val="FF006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s-MX" b="1" i="1">
                <a:solidFill>
                  <a:srgbClr val="FF0066"/>
                </a:solidFill>
              </a:rPr>
              <a:t>Cuadro Comparativo de los Costos Logísticos</a:t>
            </a:r>
            <a:r>
              <a:rPr lang="es-ES"/>
              <a:t> </a:t>
            </a:r>
          </a:p>
        </p:txBody>
      </p:sp>
      <p:graphicFrame>
        <p:nvGraphicFramePr>
          <p:cNvPr id="92425" name="Group 265"/>
          <p:cNvGraphicFramePr>
            <a:graphicFrameLocks noGrp="1"/>
          </p:cNvGraphicFramePr>
          <p:nvPr>
            <p:ph type="tbl" idx="1"/>
          </p:nvPr>
        </p:nvGraphicFramePr>
        <p:xfrm>
          <a:off x="1182688" y="2017713"/>
          <a:ext cx="7772400" cy="3917950"/>
        </p:xfrm>
        <a:graphic>
          <a:graphicData uri="http://schemas.openxmlformats.org/drawingml/2006/table">
            <a:tbl>
              <a:tblPr/>
              <a:tblGrid>
                <a:gridCol w="2703512"/>
                <a:gridCol w="1117600"/>
                <a:gridCol w="1416050"/>
                <a:gridCol w="1104900"/>
                <a:gridCol w="1430338"/>
              </a:tblGrid>
              <a:tr h="585788">
                <a:tc gridSpan="5">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CUADRO COMPARATIVO DE LOS COSTOS LOGISTICOS Vs. DISTANCIA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54088">
                <a:tc row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ALTERNATIVAS</a:t>
                      </a:r>
                      <a:endParaRPr kumimoji="0" lang="es-E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TIEMPO (DIAS)</a:t>
                      </a:r>
                      <a:endParaRPr kumimoji="0" lang="es-E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DISTANCIA</a:t>
                      </a:r>
                      <a:endParaRPr kumimoji="0" lang="es-E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COSTOS POR TEUS ($) </a:t>
                      </a:r>
                      <a:endParaRPr kumimoji="0" lang="es-E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COSTO LOGISTICO</a:t>
                      </a:r>
                      <a:endParaRPr kumimoji="0" lang="es-E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s-ES"/>
                    </a:p>
                  </a:txBody>
                  <a:tcPr/>
                </a:tc>
                <a:tc vMerge="1">
                  <a:txBody>
                    <a:bodyPr/>
                    <a:lstStyle/>
                    <a:p>
                      <a:endParaRPr lang="es-E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(Km.)</a:t>
                      </a:r>
                      <a:endParaRPr kumimoji="0" lang="es-E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6635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CANAL DE PANAMA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9,25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6097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357.89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66"/>
                          </a:solidFill>
                          <a:effectLst/>
                          <a:latin typeface="Arial" charset="0"/>
                          <a:cs typeface="Arial" charset="0"/>
                        </a:rPr>
                        <a:t>$478.88</a:t>
                      </a:r>
                      <a:endParaRPr kumimoji="0" lang="es-ES" sz="18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CABO DE HORNOS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15896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524.57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FF0066"/>
                          </a:solidFill>
                          <a:effectLst/>
                          <a:latin typeface="Arial" charset="0"/>
                          <a:cs typeface="Arial" charset="0"/>
                        </a:rPr>
                        <a:t>$</a:t>
                      </a:r>
                      <a:r>
                        <a:rPr kumimoji="0" lang="es-ES" sz="1800" b="1" i="0" u="none" strike="noStrike" cap="none" normalizeH="0" baseline="0" smtClean="0">
                          <a:ln>
                            <a:noFill/>
                          </a:ln>
                          <a:solidFill>
                            <a:srgbClr val="FF0066"/>
                          </a:solidFill>
                          <a:effectLst/>
                          <a:latin typeface="Arial" charset="0"/>
                          <a:cs typeface="Arial" charset="0"/>
                        </a:rPr>
                        <a:t>786.17</a:t>
                      </a:r>
                      <a:endParaRPr kumimoji="0" lang="es-ES" sz="18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MANTA- MANAOS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10.42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2473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587.58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FF0066"/>
                          </a:solidFill>
                          <a:effectLst/>
                          <a:latin typeface="Arial" charset="0"/>
                          <a:cs typeface="Arial" charset="0"/>
                        </a:rPr>
                        <a:t>$</a:t>
                      </a:r>
                      <a:r>
                        <a:rPr kumimoji="0" lang="es-ES" sz="1800" b="1" i="0" u="none" strike="noStrike" cap="none" normalizeH="0" baseline="0" smtClean="0">
                          <a:ln>
                            <a:noFill/>
                          </a:ln>
                          <a:solidFill>
                            <a:srgbClr val="FF0066"/>
                          </a:solidFill>
                          <a:effectLst/>
                          <a:latin typeface="Arial" charset="0"/>
                          <a:cs typeface="Arial" charset="0"/>
                        </a:rPr>
                        <a:t>723.87</a:t>
                      </a:r>
                      <a:endParaRPr kumimoji="0" lang="es-ES" sz="1800" b="0" i="0" u="none" strike="noStrike" cap="none" normalizeH="0" baseline="0" smtClean="0">
                        <a:ln>
                          <a:noFill/>
                        </a:ln>
                        <a:solidFill>
                          <a:srgbClr val="FF006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s-ES">
                <a:solidFill>
                  <a:srgbClr val="FF0066"/>
                </a:solidFill>
              </a:rPr>
              <a:t>Conclusión </a:t>
            </a:r>
          </a:p>
        </p:txBody>
      </p:sp>
      <p:sp>
        <p:nvSpPr>
          <p:cNvPr id="94211" name="Rectangle 3"/>
          <p:cNvSpPr>
            <a:spLocks noGrp="1" noChangeArrowheads="1"/>
          </p:cNvSpPr>
          <p:nvPr>
            <p:ph type="body" idx="1"/>
          </p:nvPr>
        </p:nvSpPr>
        <p:spPr/>
        <p:txBody>
          <a:bodyPr/>
          <a:lstStyle/>
          <a:p>
            <a:pPr algn="just"/>
            <a:r>
              <a:rPr lang="es-MX" sz="2000"/>
              <a:t>Podemos determinar que la ruta marítima usando el canal de Panamá no constituye la única vía Interoceánica factible, ya que hay las alternativas analizadas, que sin embargo al realizar el análisis económico no son competitivas.</a:t>
            </a:r>
          </a:p>
          <a:p>
            <a:pPr algn="just"/>
            <a:r>
              <a:rPr lang="es-MX" sz="2000"/>
              <a:t>El análisis muestra que el transporte vial participa en el 70 % del costo de transporte, siendo que constituye apenas el 20.98% del transporte total</a:t>
            </a:r>
            <a:r>
              <a:rPr lang="es-MX"/>
              <a:t>.</a:t>
            </a:r>
            <a:r>
              <a:rPr lang="es-ES"/>
              <a:t> </a:t>
            </a:r>
            <a:endParaRPr lang="es-MX" sz="2000"/>
          </a:p>
          <a:p>
            <a:pPr algn="just"/>
            <a:r>
              <a:rPr lang="es-MX" sz="2000"/>
              <a:t>La Ruta Cabo de Hornos es mucho mas distante por lo que sus costos logísticos son mucho mas elevados, y también el tiempo de recorrido lo que hace que esta ruta se descarte para el análisis.</a:t>
            </a:r>
            <a:endParaRPr lang="es-ES"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s-ES">
                <a:solidFill>
                  <a:srgbClr val="FF0066"/>
                </a:solidFill>
              </a:rPr>
              <a:t>Recomendaciones</a:t>
            </a:r>
          </a:p>
        </p:txBody>
      </p:sp>
      <p:sp>
        <p:nvSpPr>
          <p:cNvPr id="95235" name="Rectangle 3"/>
          <p:cNvSpPr>
            <a:spLocks noGrp="1" noChangeArrowheads="1"/>
          </p:cNvSpPr>
          <p:nvPr>
            <p:ph type="body" idx="1"/>
          </p:nvPr>
        </p:nvSpPr>
        <p:spPr/>
        <p:txBody>
          <a:bodyPr/>
          <a:lstStyle/>
          <a:p>
            <a:pPr algn="just"/>
            <a:r>
              <a:rPr lang="es-MX" sz="1600"/>
              <a:t>Estudiar la factibilidad de un trecho de Canal de navegación en el de poco calado, Iquitos - Providencia, a fin de incrementar la capacidad de unidades de navegación a niveles que determinen la factibilidad económica a mas de disminuir la longitud de recorrido y por ende incrementando la velocidad de navegación y disminuyendo el tiempo y costo  del transporte</a:t>
            </a:r>
            <a:r>
              <a:rPr lang="es-ES" sz="1600"/>
              <a:t>.</a:t>
            </a:r>
          </a:p>
          <a:p>
            <a:pPr algn="just"/>
            <a:endParaRPr lang="es-ES" sz="1600"/>
          </a:p>
          <a:p>
            <a:pPr algn="just"/>
            <a:r>
              <a:rPr lang="es-MX" sz="1600"/>
              <a:t>Se debería  incentivar  proyectos en el trecho Providencia- Manaos en el sentido turístico y de comercio locales  adecuada para usar al futuro las vías: terrestre, fluvial y férreas con el fin de dar oportunidades de desarrollo socio- económico a las regiones amazónicas de los países implicados, procurando economías de escala obtenibles en base a la apertura comercial de las vías.</a:t>
            </a:r>
            <a:endParaRPr lang="es-ES" sz="16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Manta A5 013"/>
          <p:cNvPicPr>
            <a:picLocks noChangeAspect="1" noChangeArrowheads="1"/>
          </p:cNvPicPr>
          <p:nvPr>
            <p:ph type="body" idx="4294967295"/>
          </p:nvPr>
        </p:nvPicPr>
        <p:blipFill>
          <a:blip r:embed="rId2"/>
          <a:srcRect/>
          <a:stretch>
            <a:fillRect/>
          </a:stretch>
        </p:blipFill>
        <p:spPr>
          <a:xfrm>
            <a:off x="0" y="0"/>
            <a:ext cx="9144000" cy="6858000"/>
          </a:xfrm>
          <a:noFill/>
        </p:spPr>
      </p:pic>
      <p:sp>
        <p:nvSpPr>
          <p:cNvPr id="14339" name="Text Box 7"/>
          <p:cNvSpPr txBox="1">
            <a:spLocks noChangeArrowheads="1"/>
          </p:cNvSpPr>
          <p:nvPr/>
        </p:nvSpPr>
        <p:spPr bwMode="auto">
          <a:xfrm>
            <a:off x="5076825" y="3573463"/>
            <a:ext cx="4824413" cy="457200"/>
          </a:xfrm>
          <a:prstGeom prst="rect">
            <a:avLst/>
          </a:prstGeom>
          <a:noFill/>
          <a:ln w="9525">
            <a:noFill/>
            <a:miter lim="800000"/>
            <a:headEnd/>
            <a:tailEnd/>
          </a:ln>
        </p:spPr>
        <p:txBody>
          <a:bodyPr>
            <a:spAutoFit/>
          </a:bodyPr>
          <a:lstStyle/>
          <a:p>
            <a:pPr algn="ctr">
              <a:spcBef>
                <a:spcPct val="50000"/>
              </a:spcBef>
            </a:pPr>
            <a:r>
              <a:rPr lang="es-ES" sz="2400" b="1">
                <a:solidFill>
                  <a:schemeClr val="bg1"/>
                </a:solidFill>
                <a:latin typeface="Arial" charset="0"/>
              </a:rPr>
              <a:t>MUCHAS GRACIAS </a:t>
            </a:r>
          </a:p>
        </p:txBody>
      </p:sp>
      <p:sp>
        <p:nvSpPr>
          <p:cNvPr id="14340" name="Text Box 8"/>
          <p:cNvSpPr txBox="1">
            <a:spLocks noChangeArrowheads="1"/>
          </p:cNvSpPr>
          <p:nvPr/>
        </p:nvSpPr>
        <p:spPr bwMode="auto">
          <a:xfrm>
            <a:off x="-180975" y="549275"/>
            <a:ext cx="6624638" cy="641350"/>
          </a:xfrm>
          <a:prstGeom prst="rect">
            <a:avLst/>
          </a:prstGeom>
          <a:noFill/>
          <a:ln w="9525">
            <a:noFill/>
            <a:miter lim="800000"/>
            <a:headEnd/>
            <a:tailEnd/>
          </a:ln>
        </p:spPr>
        <p:txBody>
          <a:bodyPr>
            <a:spAutoFit/>
          </a:bodyPr>
          <a:lstStyle/>
          <a:p>
            <a:pPr algn="ctr">
              <a:spcBef>
                <a:spcPct val="50000"/>
              </a:spcBef>
            </a:pPr>
            <a:r>
              <a:rPr lang="es-ES" sz="3600" b="1" u="sng">
                <a:latin typeface="Arial" charset="0"/>
              </a:rPr>
              <a:t>MANTA - MANAOS</a:t>
            </a:r>
          </a:p>
        </p:txBody>
      </p:sp>
      <p:sp>
        <p:nvSpPr>
          <p:cNvPr id="14341" name="Text Box 9"/>
          <p:cNvSpPr txBox="1">
            <a:spLocks noChangeArrowheads="1"/>
          </p:cNvSpPr>
          <p:nvPr/>
        </p:nvSpPr>
        <p:spPr bwMode="auto">
          <a:xfrm>
            <a:off x="539750" y="4797425"/>
            <a:ext cx="3887788" cy="1552575"/>
          </a:xfrm>
          <a:prstGeom prst="rect">
            <a:avLst/>
          </a:prstGeom>
          <a:noFill/>
          <a:ln w="9525">
            <a:noFill/>
            <a:miter lim="800000"/>
            <a:headEnd/>
            <a:tailEnd/>
          </a:ln>
        </p:spPr>
        <p:txBody>
          <a:bodyPr>
            <a:spAutoFit/>
          </a:bodyPr>
          <a:lstStyle/>
          <a:p>
            <a:pPr>
              <a:spcBef>
                <a:spcPct val="50000"/>
              </a:spcBef>
            </a:pPr>
            <a:r>
              <a:rPr lang="es-ES" sz="2400" b="1">
                <a:solidFill>
                  <a:schemeClr val="bg1"/>
                </a:solidFill>
                <a:latin typeface="Arial" charset="0"/>
              </a:rPr>
              <a:t>Jessenia Saavedra</a:t>
            </a:r>
          </a:p>
          <a:p>
            <a:pPr>
              <a:spcBef>
                <a:spcPct val="50000"/>
              </a:spcBef>
            </a:pPr>
            <a:r>
              <a:rPr lang="es-ES" sz="2400" b="1">
                <a:solidFill>
                  <a:schemeClr val="bg1"/>
                </a:solidFill>
                <a:latin typeface="Arial" charset="0"/>
              </a:rPr>
              <a:t>Julio Bustamante</a:t>
            </a:r>
          </a:p>
          <a:p>
            <a:pPr>
              <a:spcBef>
                <a:spcPct val="50000"/>
              </a:spcBef>
            </a:pPr>
            <a:r>
              <a:rPr lang="es-ES" sz="2400" b="1">
                <a:solidFill>
                  <a:schemeClr val="bg1"/>
                </a:solidFill>
                <a:latin typeface="Arial" charset="0"/>
              </a:rPr>
              <a:t>Sussy Bailón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anchor="ctr"/>
          <a:lstStyle/>
          <a:p>
            <a:r>
              <a:rPr lang="es-ES">
                <a:solidFill>
                  <a:srgbClr val="FF0066"/>
                </a:solidFill>
              </a:rPr>
              <a:t>PROBLEMA</a:t>
            </a:r>
          </a:p>
        </p:txBody>
      </p:sp>
      <p:sp>
        <p:nvSpPr>
          <p:cNvPr id="1028" name="Rectangle 3"/>
          <p:cNvSpPr>
            <a:spLocks noGrp="1" noChangeArrowheads="1"/>
          </p:cNvSpPr>
          <p:nvPr>
            <p:ph type="body" sz="half" idx="4294967295"/>
          </p:nvPr>
        </p:nvSpPr>
        <p:spPr>
          <a:xfrm>
            <a:off x="1182688" y="1700213"/>
            <a:ext cx="7219950" cy="1784350"/>
          </a:xfrm>
        </p:spPr>
        <p:txBody>
          <a:bodyPr/>
          <a:lstStyle/>
          <a:p>
            <a:pPr algn="just">
              <a:buFont typeface="Wingdings" pitchFamily="2" charset="2"/>
              <a:buNone/>
            </a:pPr>
            <a:r>
              <a:rPr lang="es-MX" sz="2400"/>
              <a:t>Analizar la ruta más viable con respecto al costo, tomando en cuenta reducir distancias entre Asia y América.</a:t>
            </a:r>
            <a:endParaRPr lang="es-ES" sz="2400"/>
          </a:p>
        </p:txBody>
      </p:sp>
      <p:pic>
        <p:nvPicPr>
          <p:cNvPr id="1029" name="Picture 7" descr="bbbbbbbbbbbbbbbbb"/>
          <p:cNvPicPr>
            <a:picLocks noChangeAspect="1" noChangeArrowheads="1"/>
          </p:cNvPicPr>
          <p:nvPr/>
        </p:nvPicPr>
        <p:blipFill>
          <a:blip r:embed="rId3"/>
          <a:srcRect r="5121"/>
          <a:stretch>
            <a:fillRect/>
          </a:stretch>
        </p:blipFill>
        <p:spPr bwMode="auto">
          <a:xfrm>
            <a:off x="0" y="2924175"/>
            <a:ext cx="8964613" cy="3933825"/>
          </a:xfrm>
          <a:prstGeom prst="rect">
            <a:avLst/>
          </a:prstGeom>
          <a:noFill/>
          <a:ln w="9525">
            <a:noFill/>
            <a:miter lim="800000"/>
            <a:headEnd/>
            <a:tailEnd/>
          </a:ln>
        </p:spPr>
      </p:pic>
      <p:graphicFrame>
        <p:nvGraphicFramePr>
          <p:cNvPr id="1026" name="Object 8"/>
          <p:cNvGraphicFramePr>
            <a:graphicFrameLocks noChangeAspect="1"/>
          </p:cNvGraphicFramePr>
          <p:nvPr>
            <p:ph sz="half" idx="4294967295"/>
          </p:nvPr>
        </p:nvGraphicFramePr>
        <p:xfrm>
          <a:off x="6183313" y="5280025"/>
          <a:ext cx="2959100" cy="1577975"/>
        </p:xfrm>
        <a:graphic>
          <a:graphicData uri="http://schemas.openxmlformats.org/presentationml/2006/ole">
            <p:oleObj spid="_x0000_s1026" name="AutoCAD Drawing" r:id="rId4" imgW="9553680" imgH="5105520" progId="AutoCAD.Drawing.16">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chor="ctr"/>
          <a:lstStyle/>
          <a:p>
            <a:r>
              <a:rPr lang="es-ES">
                <a:solidFill>
                  <a:srgbClr val="FF0066"/>
                </a:solidFill>
              </a:rPr>
              <a:t>OBJETIVO</a:t>
            </a:r>
          </a:p>
        </p:txBody>
      </p:sp>
      <p:sp>
        <p:nvSpPr>
          <p:cNvPr id="6147" name="Rectangle 3"/>
          <p:cNvSpPr>
            <a:spLocks noGrp="1" noChangeArrowheads="1"/>
          </p:cNvSpPr>
          <p:nvPr>
            <p:ph type="body" idx="4294967295"/>
          </p:nvPr>
        </p:nvSpPr>
        <p:spPr/>
        <p:txBody>
          <a:bodyPr/>
          <a:lstStyle/>
          <a:p>
            <a:pPr algn="just"/>
            <a:r>
              <a:rPr lang="es-MX" sz="2800"/>
              <a:t>Analizar la factibilidad económica competitiva del Corredor.</a:t>
            </a:r>
            <a:endParaRPr lang="es-ES" sz="2800"/>
          </a:p>
        </p:txBody>
      </p:sp>
      <p:pic>
        <p:nvPicPr>
          <p:cNvPr id="6148" name="Picture 4" descr="MANTA EN LA CUENCA DEL PACIFICO"/>
          <p:cNvPicPr preferRelativeResize="0">
            <a:picLocks noChangeAspect="1" noChangeArrowheads="1"/>
          </p:cNvPicPr>
          <p:nvPr/>
        </p:nvPicPr>
        <p:blipFill>
          <a:blip r:embed="rId2"/>
          <a:srcRect l="18225" t="12164" r="10260" b="23915"/>
          <a:stretch>
            <a:fillRect/>
          </a:stretch>
        </p:blipFill>
        <p:spPr bwMode="auto">
          <a:xfrm>
            <a:off x="468313" y="3068638"/>
            <a:ext cx="8424862" cy="3789362"/>
          </a:xfrm>
          <a:prstGeom prst="rect">
            <a:avLst/>
          </a:prstGeom>
          <a:noFill/>
          <a:ln w="9525">
            <a:noFill/>
            <a:miter lim="800000"/>
            <a:headEnd/>
            <a:tailEnd/>
          </a:ln>
        </p:spPr>
      </p:pic>
      <p:sp>
        <p:nvSpPr>
          <p:cNvPr id="10245" name="Freeform 5"/>
          <p:cNvSpPr>
            <a:spLocks/>
          </p:cNvSpPr>
          <p:nvPr/>
        </p:nvSpPr>
        <p:spPr bwMode="auto">
          <a:xfrm rot="-132023">
            <a:off x="2195513" y="4219575"/>
            <a:ext cx="3960812" cy="571500"/>
          </a:xfrm>
          <a:custGeom>
            <a:avLst/>
            <a:gdLst>
              <a:gd name="T0" fmla="*/ 2147483647 w 2080"/>
              <a:gd name="T1" fmla="*/ 551709896 h 592"/>
              <a:gd name="T2" fmla="*/ 0 w 2080"/>
              <a:gd name="T3" fmla="*/ 0 h 592"/>
              <a:gd name="T4" fmla="*/ 0 60000 65536"/>
              <a:gd name="T5" fmla="*/ 0 60000 65536"/>
              <a:gd name="T6" fmla="*/ 0 w 2080"/>
              <a:gd name="T7" fmla="*/ 0 h 592"/>
              <a:gd name="T8" fmla="*/ 2080 w 2080"/>
              <a:gd name="T9" fmla="*/ 592 h 592"/>
            </a:gdLst>
            <a:ahLst/>
            <a:cxnLst>
              <a:cxn ang="T4">
                <a:pos x="T0" y="T1"/>
              </a:cxn>
              <a:cxn ang="T5">
                <a:pos x="T2" y="T3"/>
              </a:cxn>
            </a:cxnLst>
            <a:rect l="T6" t="T7" r="T8" b="T9"/>
            <a:pathLst>
              <a:path w="2080" h="592">
                <a:moveTo>
                  <a:pt x="2080" y="592"/>
                </a:moveTo>
                <a:lnTo>
                  <a:pt x="0" y="0"/>
                </a:lnTo>
              </a:path>
            </a:pathLst>
          </a:custGeom>
          <a:noFill/>
          <a:ln w="57150">
            <a:solidFill>
              <a:srgbClr val="FF0000"/>
            </a:solidFill>
            <a:prstDash val="sysDot"/>
            <a:round/>
            <a:headEnd type="triangle" w="med" len="med"/>
            <a:tailEnd/>
          </a:ln>
        </p:spPr>
        <p:txBody>
          <a:bodyPr/>
          <a:lstStyle/>
          <a:p>
            <a:endParaRPr lang="es-MX">
              <a:latin typeface="Arial" charset="0"/>
            </a:endParaRPr>
          </a:p>
        </p:txBody>
      </p:sp>
      <p:sp>
        <p:nvSpPr>
          <p:cNvPr id="10246" name="Freeform 6"/>
          <p:cNvSpPr>
            <a:spLocks/>
          </p:cNvSpPr>
          <p:nvPr/>
        </p:nvSpPr>
        <p:spPr bwMode="auto">
          <a:xfrm>
            <a:off x="2268538" y="3500438"/>
            <a:ext cx="4175125" cy="2233612"/>
          </a:xfrm>
          <a:custGeom>
            <a:avLst/>
            <a:gdLst>
              <a:gd name="T0" fmla="*/ 0 w 2826"/>
              <a:gd name="T1" fmla="*/ 184935102 h 1675"/>
              <a:gd name="T2" fmla="*/ 672271902 w 2826"/>
              <a:gd name="T3" fmla="*/ 106693322 h 1675"/>
              <a:gd name="T4" fmla="*/ 2147483647 w 2826"/>
              <a:gd name="T5" fmla="*/ 316523481 h 1675"/>
              <a:gd name="T6" fmla="*/ 2147483647 w 2826"/>
              <a:gd name="T7" fmla="*/ 2011168328 h 1675"/>
              <a:gd name="T8" fmla="*/ 2147483647 w 2826"/>
              <a:gd name="T9" fmla="*/ 2147483647 h 1675"/>
              <a:gd name="T10" fmla="*/ 0 60000 65536"/>
              <a:gd name="T11" fmla="*/ 0 60000 65536"/>
              <a:gd name="T12" fmla="*/ 0 60000 65536"/>
              <a:gd name="T13" fmla="*/ 0 60000 65536"/>
              <a:gd name="T14" fmla="*/ 0 60000 65536"/>
              <a:gd name="T15" fmla="*/ 0 w 2826"/>
              <a:gd name="T16" fmla="*/ 0 h 1675"/>
              <a:gd name="T17" fmla="*/ 2826 w 2826"/>
              <a:gd name="T18" fmla="*/ 1675 h 1675"/>
            </a:gdLst>
            <a:ahLst/>
            <a:cxnLst>
              <a:cxn ang="T10">
                <a:pos x="T0" y="T1"/>
              </a:cxn>
              <a:cxn ang="T11">
                <a:pos x="T2" y="T3"/>
              </a:cxn>
              <a:cxn ang="T12">
                <a:pos x="T4" y="T5"/>
              </a:cxn>
              <a:cxn ang="T13">
                <a:pos x="T6" y="T7"/>
              </a:cxn>
              <a:cxn ang="T14">
                <a:pos x="T8" y="T9"/>
              </a:cxn>
            </a:cxnLst>
            <a:rect l="T15" t="T16" r="T17" b="T18"/>
            <a:pathLst>
              <a:path w="2826" h="1675">
                <a:moveTo>
                  <a:pt x="0" y="104"/>
                </a:moveTo>
                <a:cubicBezTo>
                  <a:pt x="51" y="97"/>
                  <a:pt x="26" y="48"/>
                  <a:pt x="308" y="60"/>
                </a:cubicBezTo>
                <a:cubicBezTo>
                  <a:pt x="590" y="72"/>
                  <a:pt x="1303" y="0"/>
                  <a:pt x="1693" y="178"/>
                </a:cubicBezTo>
                <a:cubicBezTo>
                  <a:pt x="2083" y="356"/>
                  <a:pt x="2465" y="882"/>
                  <a:pt x="2646" y="1131"/>
                </a:cubicBezTo>
                <a:cubicBezTo>
                  <a:pt x="2826" y="1380"/>
                  <a:pt x="2800" y="1527"/>
                  <a:pt x="2775" y="1675"/>
                </a:cubicBezTo>
              </a:path>
            </a:pathLst>
          </a:custGeom>
          <a:noFill/>
          <a:ln w="38100">
            <a:solidFill>
              <a:schemeClr val="hlink"/>
            </a:solidFill>
            <a:prstDash val="sysDot"/>
            <a:round/>
            <a:headEnd type="triangle" w="med" len="med"/>
            <a:tailEnd type="triangle" w="med" len="med"/>
          </a:ln>
        </p:spPr>
        <p:txBody>
          <a:bodyPr wrap="none" anchor="ctr"/>
          <a:lstStyle/>
          <a:p>
            <a:endParaRPr lang="es-MX">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left)">
                                      <p:cBhvr>
                                        <p:cTn id="7" dur="2000"/>
                                        <p:tgtEl>
                                          <p:spTgt spid="1024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wipe(up)">
                                      <p:cBhvr>
                                        <p:cTn id="11" dur="2000"/>
                                        <p:tgtEl>
                                          <p:spTgt spid="10246"/>
                                        </p:tgtEl>
                                      </p:cBhvr>
                                    </p:animEffect>
                                  </p:childTnLst>
                                </p:cTn>
                              </p:par>
                            </p:childTnLst>
                          </p:cTn>
                        </p:par>
                        <p:par>
                          <p:cTn id="12" fill="hold">
                            <p:stCondLst>
                              <p:cond delay="4000"/>
                            </p:stCondLst>
                            <p:childTnLst>
                              <p:par>
                                <p:cTn id="13" presetID="22" presetClass="entr" presetSubtype="4" fill="hold" grpId="1" nodeType="after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wipe(down)">
                                      <p:cBhvr>
                                        <p:cTn id="15"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ctr"/>
          <a:lstStyle/>
          <a:p>
            <a:r>
              <a:rPr lang="es-ES">
                <a:solidFill>
                  <a:srgbClr val="FF0066"/>
                </a:solidFill>
              </a:rPr>
              <a:t>OBJETIVOS ESPECIFICOS</a:t>
            </a:r>
          </a:p>
        </p:txBody>
      </p:sp>
      <p:sp>
        <p:nvSpPr>
          <p:cNvPr id="7171" name="Rectangle 3"/>
          <p:cNvSpPr>
            <a:spLocks noGrp="1" noChangeArrowheads="1"/>
          </p:cNvSpPr>
          <p:nvPr>
            <p:ph type="body" idx="4294967295"/>
          </p:nvPr>
        </p:nvSpPr>
        <p:spPr/>
        <p:txBody>
          <a:bodyPr/>
          <a:lstStyle/>
          <a:p>
            <a:pPr algn="just"/>
            <a:r>
              <a:rPr lang="es-MX"/>
              <a:t>Determinar los costos de transportes en las rutas propuestas y alternas actuales.</a:t>
            </a:r>
          </a:p>
          <a:p>
            <a:pPr algn="just">
              <a:buFont typeface="Wingdings" pitchFamily="2" charset="2"/>
              <a:buNone/>
            </a:pPr>
            <a:r>
              <a:rPr lang="es-MX"/>
              <a:t> </a:t>
            </a:r>
          </a:p>
          <a:p>
            <a:pPr algn="just"/>
            <a:r>
              <a:rPr lang="es-MX"/>
              <a:t>Determinar costos y características de unidades en la ruta planteada por el MTOP</a:t>
            </a:r>
            <a:r>
              <a:rPr lang="es-ES"/>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chor="ctr"/>
          <a:lstStyle/>
          <a:p>
            <a:r>
              <a:rPr lang="es-ES">
                <a:solidFill>
                  <a:srgbClr val="FF0066"/>
                </a:solidFill>
              </a:rPr>
              <a:t>IMPORTANCIA</a:t>
            </a:r>
          </a:p>
        </p:txBody>
      </p:sp>
      <p:sp>
        <p:nvSpPr>
          <p:cNvPr id="8195" name="Rectangle 3"/>
          <p:cNvSpPr>
            <a:spLocks noGrp="1" noChangeArrowheads="1"/>
          </p:cNvSpPr>
          <p:nvPr>
            <p:ph type="body" idx="4294967295"/>
          </p:nvPr>
        </p:nvSpPr>
        <p:spPr/>
        <p:txBody>
          <a:bodyPr/>
          <a:lstStyle/>
          <a:p>
            <a:pPr algn="just">
              <a:lnSpc>
                <a:spcPct val="80000"/>
              </a:lnSpc>
            </a:pPr>
            <a:r>
              <a:rPr lang="es-ES" sz="2800"/>
              <a:t>Dar oportunidad de desarrollo  socio - económico en la región amazónica Ecuatoriana.</a:t>
            </a:r>
          </a:p>
          <a:p>
            <a:pPr algn="just">
              <a:lnSpc>
                <a:spcPct val="80000"/>
              </a:lnSpc>
            </a:pPr>
            <a:r>
              <a:rPr lang="es-ES" sz="2800"/>
              <a:t>Mejorar la competitividad de nuestras exportaciones en Brasil y Perú.</a:t>
            </a:r>
          </a:p>
          <a:p>
            <a:pPr algn="just">
              <a:lnSpc>
                <a:spcPct val="80000"/>
              </a:lnSpc>
            </a:pPr>
            <a:r>
              <a:rPr lang="es-ES" sz="2800"/>
              <a:t>Disminución del costo de transporte en la vía Amazónica procurando economía de escala obtenible en base a la apertura comercial de la vía.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s-ES_tradnl">
                <a:solidFill>
                  <a:srgbClr val="FF0066"/>
                </a:solidFill>
              </a:rPr>
              <a:t>Trabajos Relacionados</a:t>
            </a:r>
            <a:endParaRPr lang="es-ES">
              <a:solidFill>
                <a:srgbClr val="FF0066"/>
              </a:solidFill>
            </a:endParaRPr>
          </a:p>
        </p:txBody>
      </p:sp>
      <p:sp>
        <p:nvSpPr>
          <p:cNvPr id="48131" name="Rectangle 3"/>
          <p:cNvSpPr>
            <a:spLocks noGrp="1" noChangeArrowheads="1"/>
          </p:cNvSpPr>
          <p:nvPr>
            <p:ph type="body" idx="1"/>
          </p:nvPr>
        </p:nvSpPr>
        <p:spPr/>
        <p:txBody>
          <a:bodyPr/>
          <a:lstStyle/>
          <a:p>
            <a:pPr algn="just"/>
            <a:r>
              <a:rPr lang="es-ES" sz="2400"/>
              <a:t>El desarrollo de los corredores en el tiempo ha puesto de manifiesto los avances tecnológicos en los diferentes modos de transporte, aquí se presentaron inicialmente las características de los corredores con el fin de destacar la importancia que representan,  presentando varios casos: sus logros, su potencial y sus problemas.</a:t>
            </a:r>
          </a:p>
          <a:p>
            <a:pPr algn="just"/>
            <a:endParaRPr lang="es-E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usatradeareas"/>
          <p:cNvPicPr>
            <a:picLocks noChangeAspect="1" noChangeArrowheads="1"/>
          </p:cNvPicPr>
          <p:nvPr>
            <p:ph type="body" idx="4294967295"/>
          </p:nvPr>
        </p:nvPicPr>
        <p:blipFill>
          <a:blip r:embed="rId2"/>
          <a:srcRect/>
          <a:stretch>
            <a:fillRect/>
          </a:stretch>
        </p:blipFill>
        <p:spPr>
          <a:xfrm>
            <a:off x="395288" y="44450"/>
            <a:ext cx="8137525" cy="4354513"/>
          </a:xfrm>
        </p:spPr>
      </p:pic>
      <p:sp>
        <p:nvSpPr>
          <p:cNvPr id="10243" name="Rectangle 2"/>
          <p:cNvSpPr>
            <a:spLocks noGrp="1" noChangeArrowheads="1"/>
          </p:cNvSpPr>
          <p:nvPr>
            <p:ph type="title" idx="4294967295"/>
          </p:nvPr>
        </p:nvSpPr>
        <p:spPr>
          <a:xfrm>
            <a:off x="590550" y="188913"/>
            <a:ext cx="8229600" cy="360362"/>
          </a:xfrm>
        </p:spPr>
        <p:txBody>
          <a:bodyPr anchor="ctr"/>
          <a:lstStyle/>
          <a:p>
            <a:pPr algn="r"/>
            <a:r>
              <a:rPr lang="es-ES" sz="2000" b="1">
                <a:solidFill>
                  <a:srgbClr val="FF0066"/>
                </a:solidFill>
              </a:rPr>
              <a:t>Corredores y Áreas de Comercio de los EE.UU.</a:t>
            </a:r>
            <a:r>
              <a:rPr lang="es-ES" sz="4000">
                <a:solidFill>
                  <a:srgbClr val="FF0066"/>
                </a:solidFill>
              </a:rPr>
              <a:t> </a:t>
            </a:r>
          </a:p>
        </p:txBody>
      </p:sp>
      <p:sp>
        <p:nvSpPr>
          <p:cNvPr id="10244" name="Text Box 5"/>
          <p:cNvSpPr txBox="1">
            <a:spLocks noChangeArrowheads="1"/>
          </p:cNvSpPr>
          <p:nvPr/>
        </p:nvSpPr>
        <p:spPr bwMode="auto">
          <a:xfrm>
            <a:off x="395288" y="3933825"/>
            <a:ext cx="8424862" cy="2152650"/>
          </a:xfrm>
          <a:prstGeom prst="rect">
            <a:avLst/>
          </a:prstGeom>
          <a:noFill/>
          <a:ln w="9525">
            <a:noFill/>
            <a:miter lim="800000"/>
            <a:headEnd/>
            <a:tailEnd/>
          </a:ln>
        </p:spPr>
        <p:txBody>
          <a:bodyPr>
            <a:spAutoFit/>
          </a:bodyPr>
          <a:lstStyle/>
          <a:p>
            <a:pPr>
              <a:spcBef>
                <a:spcPct val="50000"/>
              </a:spcBef>
            </a:pPr>
            <a:r>
              <a:rPr lang="es-ES">
                <a:latin typeface="Arial" charset="0"/>
              </a:rPr>
              <a:t>En 1991 el gobierno de los EE.UU.. calcula una ineficiente solución a los problemas de congestión en las carreteras, por tal motivo envió a la ley ISTE (Ley de Transporte Terrestre Intermodal )</a:t>
            </a:r>
          </a:p>
          <a:p>
            <a:pPr>
              <a:spcBef>
                <a:spcPct val="50000"/>
              </a:spcBef>
            </a:pPr>
            <a:r>
              <a:rPr lang="es-ES">
                <a:latin typeface="Arial" charset="0"/>
              </a:rPr>
              <a:t>En los puntos modales que une a esta red son los puertos que se necesitan para manejar 50 millones de TEUS en el año 2020, casi el 30% el tráfico de contenedores de todo el mundo , que actualmente representa el 50% de la carga en EE.UU. y alrededor de $ 2 billones de dólares.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458</TotalTime>
  <Words>2085</Words>
  <Application>Microsoft Office PowerPoint</Application>
  <PresentationFormat>Presentación en pantalla (4:3)</PresentationFormat>
  <Paragraphs>538</Paragraphs>
  <Slides>37</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37</vt:i4>
      </vt:variant>
    </vt:vector>
  </HeadingPairs>
  <TitlesOfParts>
    <vt:vector size="45" baseType="lpstr">
      <vt:lpstr>Arial</vt:lpstr>
      <vt:lpstr>Calibri</vt:lpstr>
      <vt:lpstr>Times New Roman</vt:lpstr>
      <vt:lpstr>Tahoma</vt:lpstr>
      <vt:lpstr>Wingdings</vt:lpstr>
      <vt:lpstr>Mezclas</vt:lpstr>
      <vt:lpstr>AutoCAD Drawing</vt:lpstr>
      <vt:lpstr>Microsoft Editor de ecuaciones 3.0</vt:lpstr>
      <vt:lpstr>ANALISIS  DEL  TRANSPORTE  DE  EL  CORREDOR  LOGISTICO  MANTA- MANAOS</vt:lpstr>
      <vt:lpstr>INTRODUCCIÒN</vt:lpstr>
      <vt:lpstr>CORREDOR DE TRANSPORTE  Vs. CORREDOR DE COMERCIO </vt:lpstr>
      <vt:lpstr>PROBLEMA</vt:lpstr>
      <vt:lpstr>OBJETIVO</vt:lpstr>
      <vt:lpstr>OBJETIVOS ESPECIFICOS</vt:lpstr>
      <vt:lpstr>IMPORTANCIA</vt:lpstr>
      <vt:lpstr>Trabajos Relacionados</vt:lpstr>
      <vt:lpstr>Corredores y Áreas de Comercio de los EE.UU. </vt:lpstr>
      <vt:lpstr>Diapositiva 10</vt:lpstr>
      <vt:lpstr>Metodología</vt:lpstr>
      <vt:lpstr>Transporte Vial</vt:lpstr>
      <vt:lpstr>Vehiculo Típico</vt:lpstr>
      <vt:lpstr>Vehiculo Típico</vt:lpstr>
      <vt:lpstr>Transporte Fluvial</vt:lpstr>
      <vt:lpstr>Red Fluvial</vt:lpstr>
      <vt:lpstr>Unidad Típico</vt:lpstr>
      <vt:lpstr>Transporte Marítimo</vt:lpstr>
      <vt:lpstr>Modelo Logístico</vt:lpstr>
      <vt:lpstr>Modelo de Transporte</vt:lpstr>
      <vt:lpstr>Costo de Mantenimiento de Inventario</vt:lpstr>
      <vt:lpstr>Costo de Capital</vt:lpstr>
      <vt:lpstr>Costos de Servicio en el Inventario</vt:lpstr>
      <vt:lpstr>Costo de Almacenamiento</vt:lpstr>
      <vt:lpstr>Riesgo en función de los Costos de Inventario</vt:lpstr>
      <vt:lpstr>APLICACIÓN DEL MODELO EN LA RUTA MANTA - MANAOS</vt:lpstr>
      <vt:lpstr>APLICACIÓN DEL MODELO EN LA RUTA MANTA - MANAOS</vt:lpstr>
      <vt:lpstr>APLICACIÓN DEL MODELO EN LA RUTA MANTA - MANAOS</vt:lpstr>
      <vt:lpstr>Diapositiva 29</vt:lpstr>
      <vt:lpstr>Resultados Obtenidos</vt:lpstr>
      <vt:lpstr>Resultados Obtenidos</vt:lpstr>
      <vt:lpstr>Diapositiva 32</vt:lpstr>
      <vt:lpstr>Resultados Obtenidos</vt:lpstr>
      <vt:lpstr>Cuadro Comparativo de los Costos Logísticos </vt:lpstr>
      <vt:lpstr>Conclusión </vt:lpstr>
      <vt:lpstr>Recomendaciones</vt:lpstr>
      <vt:lpstr>Diapositiva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DEL  TRANSPORTE  DE  EL  CORREDOR  LOGISTICO  MANTA- MANAOS</dc:title>
  <dc:creator>windowsxp</dc:creator>
  <cp:lastModifiedBy>Administrador</cp:lastModifiedBy>
  <cp:revision>72</cp:revision>
  <dcterms:created xsi:type="dcterms:W3CDTF">2008-12-03T14:13:54Z</dcterms:created>
  <dcterms:modified xsi:type="dcterms:W3CDTF">2009-10-21T18:49:35Z</dcterms:modified>
</cp:coreProperties>
</file>