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45"/>
  </p:notesMasterIdLst>
  <p:sldIdLst>
    <p:sldId id="260" r:id="rId2"/>
    <p:sldId id="263" r:id="rId3"/>
    <p:sldId id="259" r:id="rId4"/>
    <p:sldId id="287" r:id="rId5"/>
    <p:sldId id="302" r:id="rId6"/>
    <p:sldId id="288" r:id="rId7"/>
    <p:sldId id="289" r:id="rId8"/>
    <p:sldId id="303" r:id="rId9"/>
    <p:sldId id="290" r:id="rId10"/>
    <p:sldId id="304" r:id="rId11"/>
    <p:sldId id="291" r:id="rId12"/>
    <p:sldId id="293" r:id="rId13"/>
    <p:sldId id="305" r:id="rId14"/>
    <p:sldId id="294" r:id="rId15"/>
    <p:sldId id="306" r:id="rId16"/>
    <p:sldId id="307" r:id="rId17"/>
    <p:sldId id="296" r:id="rId18"/>
    <p:sldId id="297" r:id="rId19"/>
    <p:sldId id="298" r:id="rId20"/>
    <p:sldId id="299" r:id="rId21"/>
    <p:sldId id="300" r:id="rId22"/>
    <p:sldId id="301" r:id="rId23"/>
    <p:sldId id="308" r:id="rId24"/>
    <p:sldId id="276" r:id="rId25"/>
    <p:sldId id="309" r:id="rId26"/>
    <p:sldId id="323" r:id="rId27"/>
    <p:sldId id="310" r:id="rId28"/>
    <p:sldId id="324" r:id="rId29"/>
    <p:sldId id="311" r:id="rId30"/>
    <p:sldId id="312" r:id="rId31"/>
    <p:sldId id="313" r:id="rId32"/>
    <p:sldId id="325" r:id="rId33"/>
    <p:sldId id="314" r:id="rId34"/>
    <p:sldId id="315" r:id="rId35"/>
    <p:sldId id="316" r:id="rId36"/>
    <p:sldId id="317" r:id="rId37"/>
    <p:sldId id="326" r:id="rId38"/>
    <p:sldId id="318" r:id="rId39"/>
    <p:sldId id="319" r:id="rId40"/>
    <p:sldId id="320" r:id="rId41"/>
    <p:sldId id="321" r:id="rId42"/>
    <p:sldId id="322" r:id="rId43"/>
    <p:sldId id="32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003399"/>
    <a:srgbClr val="FFEBFF"/>
    <a:srgbClr val="DDDDDD"/>
    <a:srgbClr val="000000"/>
    <a:srgbClr val="990000"/>
    <a:srgbClr val="DDF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5181" autoAdjust="0"/>
  </p:normalViewPr>
  <p:slideViewPr>
    <p:cSldViewPr>
      <p:cViewPr>
        <p:scale>
          <a:sx n="65" d="100"/>
          <a:sy n="65" d="100"/>
        </p:scale>
        <p:origin x="-133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C5EC68-CF28-4483-B7F4-322E44032EC0}" type="datetimeFigureOut">
              <a:rPr lang="es-ES"/>
              <a:pPr>
                <a:defRPr/>
              </a:pPr>
              <a:t>26/10/2009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B69FE1-2B31-46D3-A592-6615ECED707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C" b="1" smtClean="0">
                <a:latin typeface="Tahoma" pitchFamily="34" charset="0"/>
              </a:rPr>
              <a:t>Concepto: definiendo de manera clara el comienzo y final a través de entradas y salidas de la estructura.</a:t>
            </a:r>
            <a:endParaRPr lang="es-ES" b="1" smtClean="0">
              <a:latin typeface="Tahoma" pitchFamily="34" charset="0"/>
            </a:endParaRP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01AB4-624C-4909-B28C-93A3A6D956F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AJ hay que explicar lo que vende la empresa.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Font typeface="Wingdings 2" pitchFamily="18" charset="2"/>
              <a:buBlip>
                <a:blip r:embed="rId3"/>
              </a:buBlip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i="1" u="sng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estructura organizacional</a:t>
            </a:r>
            <a:r>
              <a:rPr lang="es-ES" i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i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 vertical.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Las decisiones están centradas en la gerencia.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El personal no tiene definido estructuralmente sus funciones.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Font typeface="Wingdings 2" pitchFamily="18" charset="2"/>
              <a:buBlip>
                <a:blip r:embed="rId3"/>
              </a:buBlip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i="1" u="sng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estructura financiera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Su plan de cuentas no esta definido por línea de negocios.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Los márgenes de ganancia son establecidos por la administración de forma empírica.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- La labor financiera ha sido exitosa pese a las limitaciones existentes.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FontTx/>
              <a:buBlip>
                <a:blip r:embed="rId3"/>
              </a:buBlip>
            </a:pP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i="1" u="sng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estructura operativa 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s-ES" i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Se encuentra en nivel básico de desarrollo de procesos denominado  Ad Hoc.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C841AC-E6D0-42C6-8394-98D332CADC3E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Clr>
                <a:schemeClr val="tx1"/>
              </a:buClr>
            </a:pPr>
            <a:r>
              <a:rPr lang="es-ES" sz="700" smtClean="0">
                <a:latin typeface="Trebuchet MS" pitchFamily="34" charset="0"/>
                <a:cs typeface="Arial" pitchFamily="34" charset="0"/>
              </a:rPr>
              <a:t>Instrumento de medición: Encuesta a profundidad, validada por una sicóloga industrial.</a:t>
            </a:r>
          </a:p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/>
              <a:t>SEG 1: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Siendo muy importante al momento de elegir el punto de venta, los comentarios y recomendaciones de amigos. Por otra parte, sus compras dependen de la situación económica familiar. , que se caracteriza por valorar el precio, la calidad, la garantía y la marca en los productos que adquiere, así como también el servicio pos-venta, la buena atención y las facilidades de pago. </a:t>
            </a:r>
          </a:p>
          <a:p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SEG 2:Sus compras son influenciadas por las publicidades televisivas y estas no dependen de su situación económica familiar, ni de las facilidades de pago en el punto de venta. , que valora mucho la tecnología y el precio en los productos que adquiere, así como también la buena atención y el servicio pos-venta; que goza de comodidades como servicios de Tv Cable e internet. </a:t>
            </a:r>
          </a:p>
          <a:p>
            <a:endParaRPr lang="es-ES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es-E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0D61D5-D22A-432D-94B3-448BB9ACE211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/>
              <a:t>SEG 1: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Siendo muy importante al momento de elegir el punto de venta, los comentarios y recomendaciones de amigos. Por otra parte, sus compras dependen de la situación económica familiar. , que se caracteriza por valorar el precio, la calidad, la garantía y la marca en los productos que adquiere, así como también el servicio pos-venta, la buena atención y las facilidades de pago. </a:t>
            </a:r>
          </a:p>
          <a:p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SEG 2:Sus compras son influenciadas por las publicidades televisivas y estas no dependen de su situación económica familiar, ni de las facilidades de pago en el punto de venta. , que valora mucho la tecnología y el precio en los productos que adquiere, así como también la buena atención y el servicio pos-venta; que goza de comodidades como servicios de Tv Cable e internet. </a:t>
            </a:r>
          </a:p>
          <a:p>
            <a:endParaRPr lang="es-ES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es-E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EA7115-C6C0-4088-AB63-131F045ABF16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/>
              <a:t>SEG 1: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Siendo muy importante al momento de elegir el punto de venta, los comentarios y recomendaciones de amigos. Por otra parte, sus compras dependen de la situación económica familiar. , que se caracteriza por valorar el precio, la calidad, la garantía y la marca en los productos que adquiere, así como también el servicio pos-venta, la buena atención y las facilidades de pago. </a:t>
            </a:r>
          </a:p>
          <a:p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SEG 2:Sus compras son influenciadas por las publicidades televisivas y estas no dependen de su situación económica familiar, ni de las facilidades de pago en el punto de venta. , que valora mucho la tecnología y el precio en los productos que adquiere, así como también la buena atención y el servicio pos-venta; que goza de comodidades como servicios de Tv Cable e internet. </a:t>
            </a:r>
          </a:p>
          <a:p>
            <a:endParaRPr lang="es-ES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es-E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7D109F-DBEC-4BE6-B38D-000CDCA34BE4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/>
              <a:t>SEG 1:</a:t>
            </a:r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Siendo muy importante al momento de elegir el punto de venta, los comentarios y recomendaciones de amigos. Por otra parte, sus compras dependen de la situación económica familiar. , que se caracteriza por valorar el precio, la calidad, la garantía y la marca en los productos que adquiere, así como también el servicio pos-venta, la buena atención y las facilidades de pago. </a:t>
            </a:r>
          </a:p>
          <a:p>
            <a:r>
              <a:rPr lang="es-ES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SEG 2:Sus compras son influenciadas por las publicidades televisivas y estas no dependen de su situación económica familiar, ni de las facilidades de pago en el punto de venta. , que valora mucho la tecnología y el precio en los productos que adquiere, así como también la buena atención y el servicio pos-venta; que goza de comodidades como servicios de Tv Cable e internet. </a:t>
            </a:r>
          </a:p>
          <a:p>
            <a:endParaRPr lang="es-ES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es-E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D8B188-08D5-4605-8E43-0EC451BF3773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4698A5-2793-4DD2-884B-324FB98B2091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s-ES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819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19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19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19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19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19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19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0B05701-8526-4E51-B36A-7A146911D425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819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3ADB3F-C225-4C03-A109-DDDF3376A1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6DD9A2-4D56-466D-9F7F-A832B00BD5C4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9C70-8C89-4C90-A6F0-B2B0788E8E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77BCD-24FA-4554-9CC2-E0ADD504A832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F65E-086A-448B-8DFA-839C07DF06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026F2-94C9-4563-92C0-8CC79978BA38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6C61-56A2-4720-99C7-184E29E954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1B07F-A3F8-4937-A6B0-B0B4ACD723C3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AC2B3-A56C-4F2E-BB3B-BEE7FDD8CA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34EE3-D47C-4167-81DE-B0D0892DFA67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8565-B049-440F-8353-696A0F149C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642BC-6ECD-4A23-8C3C-539C61CF1691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A4682-154D-4B8B-AA50-3DCF827011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76ED2-2258-4392-A606-EAD08A5D991C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AA89F-F976-4C76-9F10-A9B1D9B5A8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81C08-B1E9-4E2F-9C06-AD6A47D977D6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C84B5-D6ED-4988-AC2C-980C936722B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09932-6488-44B6-AC2A-4B876D9E83C9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53D9-4056-449A-93A7-6D4DF0AE81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B340A-8616-4F3D-917E-3E3DA96C93C5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4E3F-00BF-4BBE-9976-219F31ABFE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809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09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09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809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09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9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09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09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09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09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A00445-9C45-40A4-82D4-E1585C36E49E}" type="datetimeFigureOut">
              <a:rPr lang="es-ES"/>
              <a:pPr/>
              <a:t>26/10/2009</a:t>
            </a:fld>
            <a:endParaRPr lang="es-ES"/>
          </a:p>
        </p:txBody>
      </p:sp>
      <p:sp>
        <p:nvSpPr>
          <p:cNvPr id="809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809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CB420CD-749E-40F4-A4F7-75C8575388F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09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4.xml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8 CuadroTexto"/>
          <p:cNvSpPr txBox="1">
            <a:spLocks noChangeArrowheads="1"/>
          </p:cNvSpPr>
          <p:nvPr/>
        </p:nvSpPr>
        <p:spPr bwMode="auto">
          <a:xfrm>
            <a:off x="5286375" y="5449888"/>
            <a:ext cx="314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Trebuchet MS" pitchFamily="34" charset="0"/>
              </a:rPr>
              <a:t>Viviana Alcívar Morales</a:t>
            </a:r>
          </a:p>
          <a:p>
            <a:r>
              <a:rPr lang="es-ES" sz="2000" b="1">
                <a:latin typeface="Trebuchet MS" pitchFamily="34" charset="0"/>
              </a:rPr>
              <a:t>Gabriela Vera Mera</a:t>
            </a:r>
          </a:p>
        </p:txBody>
      </p:sp>
      <p:sp>
        <p:nvSpPr>
          <p:cNvPr id="4102" name="9 CuadroTexto"/>
          <p:cNvSpPr txBox="1">
            <a:spLocks noChangeArrowheads="1"/>
          </p:cNvSpPr>
          <p:nvPr/>
        </p:nvSpPr>
        <p:spPr bwMode="auto">
          <a:xfrm>
            <a:off x="3779838" y="46323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Trebuchet MS" pitchFamily="34" charset="0"/>
              </a:rPr>
              <a:t>Presentado por: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7238" y="1706563"/>
            <a:ext cx="75596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Trebuchet MS" pitchFamily="34" charset="0"/>
              </a:rPr>
              <a:t>DIAGNOSTICO, PLANIFICACION ESTRATÉGICA Y DISEÑO DE UNA NUEVA ESTRUCTURA ORGANIZACIONAL ORIENTADA A PROCESOS, DENTRO DE LA EMPRESA COMERCIAL “ALMACENES JUANITO”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2 Marcador de contenido"/>
          <p:cNvSpPr>
            <a:spLocks/>
          </p:cNvSpPr>
          <p:nvPr/>
        </p:nvSpPr>
        <p:spPr bwMode="auto">
          <a:xfrm>
            <a:off x="809625" y="2160588"/>
            <a:ext cx="7650163" cy="321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Hipótesis planteadas: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H1: Todos los familiares y propietarios serán clientes altamente satisfechos y retenidos.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H2: La mayoría de la organización tiene un nivel de satisfacción y retención medio.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H3: Que al menos un 10% de los clientes internos son nocivos para la organización.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Las tres hipótesis fueron verdaderas.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6020" name="2 Marcador de contenido"/>
          <p:cNvSpPr txBox="1">
            <a:spLocks/>
          </p:cNvSpPr>
          <p:nvPr/>
        </p:nvSpPr>
        <p:spPr bwMode="auto">
          <a:xfrm>
            <a:off x="754063" y="1411288"/>
            <a:ext cx="2592387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CLIENTE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755650" y="1700213"/>
            <a:ext cx="7704138" cy="4594225"/>
            <a:chOff x="3337" y="11071"/>
            <a:chExt cx="7995" cy="5490"/>
          </a:xfrm>
        </p:grpSpPr>
        <p:graphicFrame>
          <p:nvGraphicFramePr>
            <p:cNvPr id="49155" name="Object 5"/>
            <p:cNvGraphicFramePr>
              <a:graphicFrameLocks noChangeAspect="1"/>
            </p:cNvGraphicFramePr>
            <p:nvPr/>
          </p:nvGraphicFramePr>
          <p:xfrm>
            <a:off x="3337" y="11071"/>
            <a:ext cx="7995" cy="5490"/>
          </p:xfrm>
          <a:graphic>
            <a:graphicData uri="http://schemas.openxmlformats.org/presentationml/2006/ole">
              <p:oleObj spid="_x0000_s49155" name="Imagen de mapa de bits" r:id="rId3" imgW="5076190" imgH="3486637" progId="Paint.Picture">
                <p:embed/>
              </p:oleObj>
            </a:graphicData>
          </a:graphic>
        </p:graphicFrame>
        <p:grpSp>
          <p:nvGrpSpPr>
            <p:cNvPr id="49156" name="Group 6"/>
            <p:cNvGrpSpPr>
              <a:grpSpLocks/>
            </p:cNvGrpSpPr>
            <p:nvPr/>
          </p:nvGrpSpPr>
          <p:grpSpPr bwMode="auto">
            <a:xfrm>
              <a:off x="4597" y="11431"/>
              <a:ext cx="6589" cy="3819"/>
              <a:chOff x="4612" y="11431"/>
              <a:chExt cx="6589" cy="3819"/>
            </a:xfrm>
          </p:grpSpPr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612" y="14869"/>
                <a:ext cx="1201" cy="38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s-ES" sz="8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Apóstol</a:t>
                </a:r>
                <a:endParaRPr lang="es-ES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6881" y="12128"/>
                <a:ext cx="1465" cy="40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s-ES" sz="8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Terrorista</a:t>
                </a:r>
                <a:endParaRPr lang="es-ES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4657" y="12128"/>
                <a:ext cx="1158" cy="40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s-ES" sz="8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Rehén</a:t>
                </a:r>
                <a:endParaRPr lang="es-ES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6769" y="14835"/>
                <a:ext cx="1443" cy="4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s-ES" sz="8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Moderado</a:t>
                </a:r>
                <a:endParaRPr lang="es-ES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7818" y="14085"/>
                <a:ext cx="1460" cy="35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s-ES" sz="8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Mariposa</a:t>
                </a:r>
                <a:endParaRPr lang="es-ES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9162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619" y="11431"/>
                <a:ext cx="2582" cy="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9164" name="2 Marcador de contenido"/>
          <p:cNvSpPr txBox="1">
            <a:spLocks/>
          </p:cNvSpPr>
          <p:nvPr/>
        </p:nvSpPr>
        <p:spPr bwMode="auto">
          <a:xfrm>
            <a:off x="7164388" y="6626225"/>
            <a:ext cx="1944687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Capital Humano “tatum”.</a:t>
            </a:r>
          </a:p>
        </p:txBody>
      </p:sp>
      <p:sp>
        <p:nvSpPr>
          <p:cNvPr id="49166" name="2 Marcador de contenido"/>
          <p:cNvSpPr txBox="1">
            <a:spLocks/>
          </p:cNvSpPr>
          <p:nvPr/>
        </p:nvSpPr>
        <p:spPr bwMode="auto">
          <a:xfrm>
            <a:off x="539750" y="768350"/>
            <a:ext cx="4249738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DEL CLIENTE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/>
          </p:cNvSpPr>
          <p:nvPr/>
        </p:nvSpPr>
        <p:spPr bwMode="auto">
          <a:xfrm>
            <a:off x="1331913" y="2349500"/>
            <a:ext cx="6696075" cy="364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Utilización de la herramienta Cinco Fuerzas de Porter.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Fuerzas: CP, PC, PP y AS. Las cuales permiten determinar el GRI.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Se realizó la cuantificación de la matriz bajo: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Escala.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Variables dentro de cada fuerza.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Resultado: GRI Medio.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32313" y="6610350"/>
            <a:ext cx="4576762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Análisis del entorno de Dirección Estratégica de Gerry Johnson y Kevan Scholes.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403350" y="503238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DIAGNÓSTICO EXTERNO</a:t>
            </a:r>
          </a:p>
        </p:txBody>
      </p:sp>
      <p:sp>
        <p:nvSpPr>
          <p:cNvPr id="51207" name="2 Marcador de contenido"/>
          <p:cNvSpPr txBox="1">
            <a:spLocks/>
          </p:cNvSpPr>
          <p:nvPr/>
        </p:nvSpPr>
        <p:spPr bwMode="auto">
          <a:xfrm>
            <a:off x="539750" y="1558925"/>
            <a:ext cx="3455988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ANÁLISIS DE LA 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6" grpId="0"/>
      <p:bldP spid="512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632325" y="6669088"/>
            <a:ext cx="461962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Análisis del entorno de Dirección Estratégica de Gerry Johnson y Kevan Scholes.</a:t>
            </a:r>
          </a:p>
        </p:txBody>
      </p:sp>
      <p:sp>
        <p:nvSpPr>
          <p:cNvPr id="88071" name="2 Marcador de contenido"/>
          <p:cNvSpPr txBox="1">
            <a:spLocks/>
          </p:cNvSpPr>
          <p:nvPr/>
        </p:nvSpPr>
        <p:spPr bwMode="auto">
          <a:xfrm rot="16200000">
            <a:off x="173038" y="3178175"/>
            <a:ext cx="3455988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FUERZAS DE PORTER</a:t>
            </a:r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3"/>
          <a:srcRect l="30823" t="13585" r="37468" b="14569"/>
          <a:stretch>
            <a:fillRect/>
          </a:stretch>
        </p:blipFill>
        <p:spPr bwMode="auto">
          <a:xfrm>
            <a:off x="2489200" y="130175"/>
            <a:ext cx="4962525" cy="648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 l="18999" t="13672" r="18504" b="5959"/>
          <a:stretch>
            <a:fillRect/>
          </a:stretch>
        </p:blipFill>
        <p:spPr bwMode="auto">
          <a:xfrm>
            <a:off x="1116013" y="1268413"/>
            <a:ext cx="4824412" cy="4824412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6335713" y="2276475"/>
            <a:ext cx="1981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S">
                <a:latin typeface="Trebuchet MS" pitchFamily="34" charset="0"/>
                <a:cs typeface="Arial" pitchFamily="34" charset="0"/>
              </a:rPr>
              <a:t>Una amenaza de AS y PC débil, más un PP medio y una amenaza de CP  fuertes, resumen un GRI </a:t>
            </a:r>
            <a:r>
              <a:rPr lang="es-ES" b="1">
                <a:latin typeface="Trebuchet MS" pitchFamily="34" charset="0"/>
                <a:cs typeface="Arial" pitchFamily="34" charset="0"/>
              </a:rPr>
              <a:t>“Medio”</a:t>
            </a:r>
            <a:r>
              <a:rPr lang="es-ES">
                <a:latin typeface="Trebuchet MS" pitchFamily="34" charset="0"/>
                <a:cs typeface="Arial" pitchFamily="34" charset="0"/>
              </a:rPr>
              <a:t>, en el mercado comercial del Cantón Bolívar.</a:t>
            </a:r>
            <a:endParaRPr lang="es-ES">
              <a:latin typeface="Trebuchet MS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560888" y="6569075"/>
            <a:ext cx="4548187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Análisis del entorno de Dirección Estratégica de Gerry Johnson y Kevan Scholes.</a:t>
            </a:r>
          </a:p>
        </p:txBody>
      </p:sp>
      <p:sp>
        <p:nvSpPr>
          <p:cNvPr id="52231" name="2 Marcador de contenido"/>
          <p:cNvSpPr txBox="1">
            <a:spLocks/>
          </p:cNvSpPr>
          <p:nvPr/>
        </p:nvSpPr>
        <p:spPr bwMode="auto">
          <a:xfrm>
            <a:off x="468313" y="407988"/>
            <a:ext cx="40322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5 FUERZAS DE PORTER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/>
          </p:cNvSpPr>
          <p:nvPr/>
        </p:nvSpPr>
        <p:spPr bwMode="auto">
          <a:xfrm>
            <a:off x="1116013" y="2708275"/>
            <a:ext cx="7056437" cy="324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Investigación exploratoria.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Muestreo: Estratificado. N calculado = 263. N realizado = 303.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Instrumento de medición.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Se realizó un análisis Cluster: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  Escala.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  Variables.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354513" y="6546850"/>
            <a:ext cx="5041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Análisis por conglomerados. Investigación de Mercados de Naresh K. Malhotra.</a:t>
            </a:r>
          </a:p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Demografía y estratificación social.  Comportamiento del Consumidor de Hawkins, Best y Coney.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403350" y="647700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DIAGNÓSTICO EXTERNO</a:t>
            </a:r>
          </a:p>
        </p:txBody>
      </p:sp>
      <p:sp>
        <p:nvSpPr>
          <p:cNvPr id="90117" name="2 Marcador de contenido"/>
          <p:cNvSpPr txBox="1">
            <a:spLocks/>
          </p:cNvSpPr>
          <p:nvPr/>
        </p:nvSpPr>
        <p:spPr bwMode="auto">
          <a:xfrm>
            <a:off x="684213" y="1844675"/>
            <a:ext cx="2663825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CLIENTE EXTERNO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6" grpId="0"/>
      <p:bldP spid="90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/>
          </p:cNvSpPr>
          <p:nvPr/>
        </p:nvSpPr>
        <p:spPr bwMode="auto">
          <a:xfrm>
            <a:off x="1330325" y="2709863"/>
            <a:ext cx="6337300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Software estadístico: Paquete estadístico SPSS 15.00.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Análisis Cluster por el método jerárquico. 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Cluster por el método no jerárquico.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- Análisis “discriminante”.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354513" y="6546850"/>
            <a:ext cx="5041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Análisis por conglomerados. Investigación de Mercados de Naresh K. Malhotra.</a:t>
            </a:r>
          </a:p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Demografía y estratificación social.  Comportamiento del Consumidor de Hawkins, Best y Coney.</a:t>
            </a:r>
          </a:p>
        </p:txBody>
      </p:sp>
      <p:sp>
        <p:nvSpPr>
          <p:cNvPr id="92165" name="2 Marcador de contenido"/>
          <p:cNvSpPr txBox="1">
            <a:spLocks/>
          </p:cNvSpPr>
          <p:nvPr/>
        </p:nvSpPr>
        <p:spPr bwMode="auto">
          <a:xfrm>
            <a:off x="395288" y="1628775"/>
            <a:ext cx="2663825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CLIENTE EXTERNO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/>
          </p:cNvSpPr>
          <p:nvPr/>
        </p:nvSpPr>
        <p:spPr bwMode="auto">
          <a:xfrm>
            <a:off x="684213" y="2730500"/>
            <a:ext cx="43195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" b="1" i="1" u="sng">
                <a:latin typeface="Trebuchet MS" pitchFamily="34" charset="0"/>
                <a:cs typeface="Arial" pitchFamily="34" charset="0"/>
              </a:rPr>
              <a:t>Segmento 1:</a:t>
            </a:r>
            <a:r>
              <a:rPr lang="es-ES" b="1">
                <a:latin typeface="Trebuchet MS" pitchFamily="34" charset="0"/>
                <a:cs typeface="Arial" pitchFamily="34" charset="0"/>
              </a:rPr>
              <a:t> </a:t>
            </a:r>
            <a:r>
              <a:rPr lang="es-ES">
                <a:latin typeface="Trebuchet MS" pitchFamily="34" charset="0"/>
                <a:cs typeface="Arial" pitchFamily="34" charset="0"/>
              </a:rPr>
              <a:t> NSE  medio y medio bajo.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6324" name="2 Marcador de contenido"/>
          <p:cNvSpPr txBox="1">
            <a:spLocks/>
          </p:cNvSpPr>
          <p:nvPr/>
        </p:nvSpPr>
        <p:spPr bwMode="auto">
          <a:xfrm>
            <a:off x="4859338" y="5021263"/>
            <a:ext cx="3816350" cy="452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">
                <a:latin typeface="Trebuchet MS" pitchFamily="34" charset="0"/>
                <a:cs typeface="Arial" pitchFamily="34" charset="0"/>
              </a:rPr>
              <a:t>Segmento 2: NSE medio alto y alto.</a:t>
            </a:r>
          </a:p>
        </p:txBody>
      </p:sp>
      <p:sp>
        <p:nvSpPr>
          <p:cNvPr id="56325" name="2 Marcador de contenido"/>
          <p:cNvSpPr txBox="1">
            <a:spLocks/>
          </p:cNvSpPr>
          <p:nvPr/>
        </p:nvSpPr>
        <p:spPr bwMode="auto">
          <a:xfrm>
            <a:off x="468313" y="1784350"/>
            <a:ext cx="2663825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CLIENTE EXTERNO</a:t>
            </a:r>
          </a:p>
        </p:txBody>
      </p:sp>
      <p:pic>
        <p:nvPicPr>
          <p:cNvPr id="56334" name="Picture 14" descr="telegraph.gif (907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509963"/>
            <a:ext cx="1209675" cy="1038225"/>
          </a:xfrm>
          <a:prstGeom prst="rect">
            <a:avLst/>
          </a:prstGeom>
          <a:noFill/>
        </p:spPr>
      </p:pic>
      <p:pic>
        <p:nvPicPr>
          <p:cNvPr id="56335" name="Picture 15" descr="peop015"/>
          <p:cNvPicPr preferRelativeResize="0"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441700"/>
            <a:ext cx="1219200" cy="1219200"/>
          </a:xfrm>
          <a:prstGeom prst="rect">
            <a:avLst/>
          </a:prstGeom>
          <a:noFill/>
        </p:spPr>
      </p:pic>
      <p:pic>
        <p:nvPicPr>
          <p:cNvPr id="56336" name="Picture 16" descr="monsign"/>
          <p:cNvPicPr preferRelativeResize="0"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652838"/>
            <a:ext cx="1081087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324" grpId="0"/>
      <p:bldP spid="563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2 Marcador de contenido"/>
          <p:cNvSpPr txBox="1">
            <a:spLocks/>
          </p:cNvSpPr>
          <p:nvPr/>
        </p:nvSpPr>
        <p:spPr bwMode="auto">
          <a:xfrm>
            <a:off x="2268538" y="981075"/>
            <a:ext cx="4319587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3000" b="1">
                <a:latin typeface="Trebuchet MS" pitchFamily="34" charset="0"/>
                <a:cs typeface="Arial" pitchFamily="34" charset="0"/>
              </a:rPr>
              <a:t>ESTRATEGIA CENTRAL</a:t>
            </a:r>
          </a:p>
        </p:txBody>
      </p:sp>
      <p:sp>
        <p:nvSpPr>
          <p:cNvPr id="57358" name="2 Marcador de contenido"/>
          <p:cNvSpPr txBox="1">
            <a:spLocks/>
          </p:cNvSpPr>
          <p:nvPr/>
        </p:nvSpPr>
        <p:spPr bwMode="auto">
          <a:xfrm>
            <a:off x="468313" y="1900238"/>
            <a:ext cx="129540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MISIÓN</a:t>
            </a:r>
          </a:p>
        </p:txBody>
      </p:sp>
      <p:sp>
        <p:nvSpPr>
          <p:cNvPr id="57360" name="Rectangle 16"/>
          <p:cNvSpPr>
            <a:spLocks/>
          </p:cNvSpPr>
          <p:nvPr/>
        </p:nvSpPr>
        <p:spPr bwMode="auto">
          <a:xfrm>
            <a:off x="1330325" y="2852738"/>
            <a:ext cx="6337300" cy="158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“Brindar a los clientes, a través de nuestros productos y servicios, las mejores opciones y condiciones de compra de artículos para el hogar y la oficina que satisfagan y superen sus expectativas, decorando sus vidas con gusto y comodidad”</a:t>
            </a:r>
          </a:p>
        </p:txBody>
      </p:sp>
      <p:sp>
        <p:nvSpPr>
          <p:cNvPr id="57361" name="Rectangle 17"/>
          <p:cNvSpPr>
            <a:spLocks/>
          </p:cNvSpPr>
          <p:nvPr/>
        </p:nvSpPr>
        <p:spPr bwMode="auto">
          <a:xfrm>
            <a:off x="1690688" y="5516563"/>
            <a:ext cx="6337300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“Ser la empresa líder a nivel provincial en brindar soluciones de comodidad y espacio”</a:t>
            </a:r>
          </a:p>
        </p:txBody>
      </p:sp>
      <p:sp>
        <p:nvSpPr>
          <p:cNvPr id="57362" name="2 Marcador de contenido"/>
          <p:cNvSpPr txBox="1">
            <a:spLocks/>
          </p:cNvSpPr>
          <p:nvPr/>
        </p:nvSpPr>
        <p:spPr bwMode="auto">
          <a:xfrm>
            <a:off x="468313" y="4727575"/>
            <a:ext cx="1295400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VISIÓN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  <p:bldP spid="57360" grpId="0"/>
      <p:bldP spid="57361" grpId="0"/>
      <p:bldP spid="57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2" name="Group 34"/>
          <p:cNvGraphicFramePr>
            <a:graphicFrameLocks noGrp="1"/>
          </p:cNvGraphicFramePr>
          <p:nvPr/>
        </p:nvGraphicFramePr>
        <p:xfrm>
          <a:off x="928688" y="1441450"/>
          <a:ext cx="7272337" cy="4945063"/>
        </p:xfrm>
        <a:graphic>
          <a:graphicData uri="http://schemas.openxmlformats.org/drawingml/2006/table">
            <a:tbl>
              <a:tblPr/>
              <a:tblGrid>
                <a:gridCol w="4740275"/>
                <a:gridCol w="2532062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OBJETIVOS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INDICADORES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Ser la empresa líder en el mercado comercial manabita, en un periodo de 5 años, mediante estrategias de mercadeo acertadas.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Porcentaje de participación del mercado.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Aumentar las utilidades de la empresa en un 5% en el próximo año, a través de una planificación estratégica financiera y de ventas.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ROE,</a:t>
                      </a: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ROA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Satisfacer las necesidades de nuestros clientes brindándoles productos y servicios de calidad.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Nivel de Servicio y Calidad (Serf Qual), Devoluciones/ ventas netas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Monitorear de manera sistemática y permanente todos y cada uno de los procesos propuestos de la empresa, con la finalidad de establecer estrategias y mejoras.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Análisis de Brecha /GAP Analizer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98" name="2 Marcador de contenido"/>
          <p:cNvSpPr txBox="1">
            <a:spLocks/>
          </p:cNvSpPr>
          <p:nvPr/>
        </p:nvSpPr>
        <p:spPr bwMode="auto">
          <a:xfrm>
            <a:off x="468313" y="6207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144588" y="287338"/>
            <a:ext cx="698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ADMINISTRACIÓN POR PROCESOS BPM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82804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266825" y="3868738"/>
            <a:ext cx="890588" cy="10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PROVEEDORES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384300" y="4856163"/>
            <a:ext cx="474663" cy="10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DATOS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252538" y="2897188"/>
            <a:ext cx="889000" cy="10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CLIENTES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925763" y="2147888"/>
            <a:ext cx="889000" cy="19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REGULACIONES 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Y LEYES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360863" y="2178050"/>
            <a:ext cx="890587" cy="10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ACCIONISTAS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902325" y="2133600"/>
            <a:ext cx="889000" cy="10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COMPETENCIA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7446963" y="2836863"/>
            <a:ext cx="8890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LEALTAD DE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CLIENTES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7337425" y="3824288"/>
            <a:ext cx="890588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BIENES Y SERVICIOS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EFICIENTES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7526338" y="4886325"/>
            <a:ext cx="8890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INFORMACIÓN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Y CONOCIMIENTO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4262438" y="3181350"/>
            <a:ext cx="814387" cy="18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NEGOCIOS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4229100" y="3959225"/>
            <a:ext cx="771525" cy="18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PROCESOS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 rot="-3816631">
            <a:off x="642938" y="1939925"/>
            <a:ext cx="1425575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ENTRADAS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 rot="3030761">
            <a:off x="7424738" y="1651000"/>
            <a:ext cx="1177925" cy="2952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SALIDAS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22563" y="5678488"/>
            <a:ext cx="889000" cy="10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TECNOLOGÍA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3757613" y="5529263"/>
            <a:ext cx="890587" cy="10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CONOCIMIENTO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4794250" y="5573713"/>
            <a:ext cx="890588" cy="14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RECURSO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HUMANO</a:t>
            </a: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5789613" y="5694363"/>
            <a:ext cx="889000" cy="14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ESTRUCTURA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ORGANIZACIONAL</a:t>
            </a:r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 rot="-1357191">
            <a:off x="3656013" y="5732463"/>
            <a:ext cx="1233487" cy="530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540"/>
              </a:cxn>
              <a:cxn ang="0">
                <a:pos x="720" y="180"/>
              </a:cxn>
            </a:cxnLst>
            <a:rect l="0" t="0" r="r" b="b"/>
            <a:pathLst>
              <a:path w="720" h="570">
                <a:moveTo>
                  <a:pt x="0" y="0"/>
                </a:moveTo>
                <a:cubicBezTo>
                  <a:pt x="30" y="255"/>
                  <a:pt x="60" y="510"/>
                  <a:pt x="180" y="540"/>
                </a:cubicBezTo>
                <a:cubicBezTo>
                  <a:pt x="300" y="570"/>
                  <a:pt x="630" y="240"/>
                  <a:pt x="720" y="18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4427538" y="6092825"/>
            <a:ext cx="889000" cy="10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Narrow"/>
              </a:rPr>
              <a:t>HABILITADORES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3174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15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2 Marcador de contenido"/>
          <p:cNvSpPr txBox="1">
            <a:spLocks/>
          </p:cNvSpPr>
          <p:nvPr/>
        </p:nvSpPr>
        <p:spPr bwMode="auto">
          <a:xfrm>
            <a:off x="539750" y="908050"/>
            <a:ext cx="46799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DE CRECIMIENTO INTENSIVO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262563" y="6613525"/>
            <a:ext cx="38465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www.monografías.com /Estrategias de Marcas y Posicionamiento</a:t>
            </a:r>
          </a:p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800" b="1">
              <a:latin typeface="Trebuchet MS" pitchFamily="34" charset="0"/>
            </a:endParaRPr>
          </a:p>
        </p:txBody>
      </p:sp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"/>
          <a:srcRect b="1779"/>
          <a:stretch>
            <a:fillRect/>
          </a:stretch>
        </p:blipFill>
        <p:spPr bwMode="auto">
          <a:xfrm>
            <a:off x="1692275" y="1844675"/>
            <a:ext cx="5903913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99075" y="6626225"/>
            <a:ext cx="3844925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www.monografías.com /Estrategias de Marcas y Posicionamiento</a:t>
            </a:r>
          </a:p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800" b="1">
              <a:latin typeface="Trebuchet MS" pitchFamily="34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/>
          <a:srcRect b="2206"/>
          <a:stretch>
            <a:fillRect/>
          </a:stretch>
        </p:blipFill>
        <p:spPr bwMode="auto">
          <a:xfrm>
            <a:off x="1258888" y="2060575"/>
            <a:ext cx="6769100" cy="3744913"/>
          </a:xfrm>
          <a:prstGeom prst="rect">
            <a:avLst/>
          </a:prstGeom>
          <a:noFill/>
        </p:spPr>
      </p:pic>
      <p:sp>
        <p:nvSpPr>
          <p:cNvPr id="60423" name="2 Marcador de contenido"/>
          <p:cNvSpPr txBox="1">
            <a:spLocks/>
          </p:cNvSpPr>
          <p:nvPr/>
        </p:nvSpPr>
        <p:spPr bwMode="auto">
          <a:xfrm>
            <a:off x="539750" y="1050925"/>
            <a:ext cx="5976938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DE ESTRATEGIAS SEGÚN PORTER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614863" y="6640513"/>
            <a:ext cx="39179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www.monografías.com /Estrategias de Marcas y Posicionamiento</a:t>
            </a:r>
          </a:p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800" b="1">
              <a:latin typeface="Trebuchet MS" pitchFamily="34" charset="0"/>
            </a:endParaRPr>
          </a:p>
        </p:txBody>
      </p:sp>
      <p:sp>
        <p:nvSpPr>
          <p:cNvPr id="61447" name="2 Marcador de contenido"/>
          <p:cNvSpPr txBox="1">
            <a:spLocks/>
          </p:cNvSpPr>
          <p:nvPr/>
        </p:nvSpPr>
        <p:spPr bwMode="auto">
          <a:xfrm>
            <a:off x="539750" y="1050925"/>
            <a:ext cx="1800225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BCG</a:t>
            </a:r>
          </a:p>
        </p:txBody>
      </p:sp>
      <p:sp>
        <p:nvSpPr>
          <p:cNvPr id="6144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4318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57375"/>
            <a:ext cx="6119813" cy="409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62" name="Group 54"/>
          <p:cNvGrpSpPr>
            <a:grpSpLocks/>
          </p:cNvGrpSpPr>
          <p:nvPr/>
        </p:nvGrpSpPr>
        <p:grpSpPr bwMode="auto">
          <a:xfrm>
            <a:off x="3278188" y="4364038"/>
            <a:ext cx="2159000" cy="2159000"/>
            <a:chOff x="839" y="935"/>
            <a:chExt cx="1360" cy="1360"/>
          </a:xfrm>
        </p:grpSpPr>
        <p:sp>
          <p:nvSpPr>
            <p:cNvPr id="94249" name="Oval 41"/>
            <p:cNvSpPr>
              <a:spLocks noChangeArrowheads="1"/>
            </p:cNvSpPr>
            <p:nvPr/>
          </p:nvSpPr>
          <p:spPr bwMode="auto">
            <a:xfrm>
              <a:off x="839" y="935"/>
              <a:ext cx="1360" cy="1360"/>
            </a:xfrm>
            <a:prstGeom prst="ellipse">
              <a:avLst/>
            </a:prstGeom>
            <a:solidFill>
              <a:srgbClr val="FFEBFF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4250" name="Text Box 42"/>
            <p:cNvSpPr txBox="1">
              <a:spLocks noChangeArrowheads="1"/>
            </p:cNvSpPr>
            <p:nvPr/>
          </p:nvSpPr>
          <p:spPr bwMode="auto">
            <a:xfrm>
              <a:off x="1069" y="1434"/>
              <a:ext cx="9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b="1">
                  <a:solidFill>
                    <a:srgbClr val="3366CC"/>
                  </a:solidFill>
                  <a:latin typeface="Trebuchet MS" pitchFamily="34" charset="0"/>
                </a:rPr>
                <a:t>NUEVA TENDENCIA</a:t>
              </a:r>
              <a:endParaRPr lang="en-US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4263" name="Group 55"/>
          <p:cNvGrpSpPr>
            <a:grpSpLocks/>
          </p:cNvGrpSpPr>
          <p:nvPr/>
        </p:nvGrpSpPr>
        <p:grpSpPr bwMode="auto">
          <a:xfrm>
            <a:off x="527050" y="1341438"/>
            <a:ext cx="2159000" cy="2159000"/>
            <a:chOff x="3061" y="1797"/>
            <a:chExt cx="1360" cy="1360"/>
          </a:xfrm>
        </p:grpSpPr>
        <p:sp>
          <p:nvSpPr>
            <p:cNvPr id="94258" name="Oval 50"/>
            <p:cNvSpPr>
              <a:spLocks noChangeArrowheads="1"/>
            </p:cNvSpPr>
            <p:nvPr/>
          </p:nvSpPr>
          <p:spPr bwMode="auto">
            <a:xfrm>
              <a:off x="3061" y="1797"/>
              <a:ext cx="1360" cy="136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4259" name="Text Box 51"/>
            <p:cNvSpPr txBox="1">
              <a:spLocks noChangeArrowheads="1"/>
            </p:cNvSpPr>
            <p:nvPr/>
          </p:nvSpPr>
          <p:spPr bwMode="auto">
            <a:xfrm>
              <a:off x="3291" y="2396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b="1">
                  <a:solidFill>
                    <a:srgbClr val="3366CC"/>
                  </a:solidFill>
                  <a:latin typeface="Trebuchet MS" pitchFamily="34" charset="0"/>
                </a:rPr>
                <a:t>EVOLUCIÓN</a:t>
              </a:r>
              <a:endParaRPr lang="en-US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4264" name="Group 56"/>
          <p:cNvGrpSpPr>
            <a:grpSpLocks/>
          </p:cNvGrpSpPr>
          <p:nvPr/>
        </p:nvGrpSpPr>
        <p:grpSpPr bwMode="auto">
          <a:xfrm>
            <a:off x="6215063" y="1341438"/>
            <a:ext cx="2159000" cy="2159000"/>
            <a:chOff x="1701" y="2840"/>
            <a:chExt cx="1360" cy="1360"/>
          </a:xfrm>
        </p:grpSpPr>
        <p:sp>
          <p:nvSpPr>
            <p:cNvPr id="94260" name="Oval 52"/>
            <p:cNvSpPr>
              <a:spLocks noChangeArrowheads="1"/>
            </p:cNvSpPr>
            <p:nvPr/>
          </p:nvSpPr>
          <p:spPr bwMode="auto">
            <a:xfrm>
              <a:off x="1701" y="2840"/>
              <a:ext cx="1360" cy="136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4261" name="Text Box 53"/>
            <p:cNvSpPr txBox="1">
              <a:spLocks noChangeArrowheads="1"/>
            </p:cNvSpPr>
            <p:nvPr/>
          </p:nvSpPr>
          <p:spPr bwMode="auto">
            <a:xfrm>
              <a:off x="1931" y="3439"/>
              <a:ext cx="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b="1">
                  <a:solidFill>
                    <a:srgbClr val="3366CC"/>
                  </a:solidFill>
                  <a:latin typeface="Trebuchet MS" pitchFamily="34" charset="0"/>
                </a:rPr>
                <a:t>BENEFICIOS</a:t>
              </a:r>
              <a:endParaRPr lang="en-US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sp>
        <p:nvSpPr>
          <p:cNvPr id="94265" name="Text Box 57"/>
          <p:cNvSpPr txBox="1">
            <a:spLocks noChangeArrowheads="1"/>
          </p:cNvSpPr>
          <p:nvPr/>
        </p:nvSpPr>
        <p:spPr bwMode="auto">
          <a:xfrm>
            <a:off x="1331913" y="476250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ADMINISTRACION DE PROCESOS</a:t>
            </a:r>
          </a:p>
        </p:txBody>
      </p:sp>
      <p:sp>
        <p:nvSpPr>
          <p:cNvPr id="94266" name="2 Marcador de contenido"/>
          <p:cNvSpPr>
            <a:spLocks/>
          </p:cNvSpPr>
          <p:nvPr/>
        </p:nvSpPr>
        <p:spPr bwMode="auto">
          <a:xfrm>
            <a:off x="2901950" y="1916113"/>
            <a:ext cx="3025775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C" sz="1700">
                <a:latin typeface="Trebuchet MS" pitchFamily="34" charset="0"/>
                <a:cs typeface="Arial" pitchFamily="34" charset="0"/>
              </a:rPr>
              <a:t>Enfoque hacia clientes.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C" sz="1700">
                <a:latin typeface="Trebuchet MS" pitchFamily="34" charset="0"/>
                <a:cs typeface="Arial" pitchFamily="34" charset="0"/>
              </a:rPr>
              <a:t>Enfoque hacia grupos de Interés.</a:t>
            </a:r>
            <a:endParaRPr lang="es-ES" sz="170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4267" name="AutoShape 59"/>
          <p:cNvSpPr>
            <a:spLocks noChangeArrowheads="1"/>
          </p:cNvSpPr>
          <p:nvPr/>
        </p:nvSpPr>
        <p:spPr bwMode="auto">
          <a:xfrm>
            <a:off x="3981450" y="3500438"/>
            <a:ext cx="719138" cy="576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EBFF"/>
          </a:solidFill>
          <a:ln w="9525">
            <a:solidFill>
              <a:srgbClr val="FFEB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94269" name="2 Marcador de contenido"/>
          <p:cNvSpPr>
            <a:spLocks/>
          </p:cNvSpPr>
          <p:nvPr/>
        </p:nvSpPr>
        <p:spPr bwMode="auto">
          <a:xfrm>
            <a:off x="309563" y="4581525"/>
            <a:ext cx="2808287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C" sz="1700">
                <a:latin typeface="Trebuchet MS" pitchFamily="34" charset="0"/>
                <a:cs typeface="Arial" pitchFamily="34" charset="0"/>
              </a:rPr>
              <a:t>Revolución Industrial.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C" sz="1700">
                <a:latin typeface="Trebuchet MS" pitchFamily="34" charset="0"/>
                <a:cs typeface="Arial" pitchFamily="34" charset="0"/>
              </a:rPr>
              <a:t>Calidad.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C" sz="1700">
                <a:latin typeface="Trebuchet MS" pitchFamily="34" charset="0"/>
                <a:cs typeface="Arial" pitchFamily="34" charset="0"/>
              </a:rPr>
              <a:t>Reingeniería.</a:t>
            </a:r>
            <a:endParaRPr lang="es-ES" sz="170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4271" name="AutoShape 63"/>
          <p:cNvSpPr>
            <a:spLocks noChangeArrowheads="1"/>
          </p:cNvSpPr>
          <p:nvPr/>
        </p:nvSpPr>
        <p:spPr bwMode="auto">
          <a:xfrm rot="10800000">
            <a:off x="1246188" y="3716338"/>
            <a:ext cx="719137" cy="5762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rgbClr val="FFEB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94272" name="AutoShape 64"/>
          <p:cNvSpPr>
            <a:spLocks noChangeArrowheads="1"/>
          </p:cNvSpPr>
          <p:nvPr/>
        </p:nvSpPr>
        <p:spPr bwMode="auto">
          <a:xfrm rot="10800000">
            <a:off x="7080250" y="3716338"/>
            <a:ext cx="719138" cy="5762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rgbClr val="FFEB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s-ES"/>
          </a:p>
        </p:txBody>
      </p:sp>
      <p:sp>
        <p:nvSpPr>
          <p:cNvPr id="94273" name="2 Marcador de contenido"/>
          <p:cNvSpPr txBox="1">
            <a:spLocks/>
          </p:cNvSpPr>
          <p:nvPr/>
        </p:nvSpPr>
        <p:spPr bwMode="auto">
          <a:xfrm>
            <a:off x="5813425" y="4579938"/>
            <a:ext cx="2849563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 sz="1500">
                <a:latin typeface="Trebuchet MS" pitchFamily="34" charset="0"/>
                <a:cs typeface="Arial" pitchFamily="34" charset="0"/>
              </a:rPr>
              <a:t> Visión sobre dinámica y eficiencia de procesos.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 sz="1500">
                <a:latin typeface="Trebuchet MS" pitchFamily="34" charset="0"/>
                <a:cs typeface="Arial" pitchFamily="34" charset="0"/>
              </a:rPr>
              <a:t> Alternativa de bajo riesgo y costo. 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 sz="1500">
                <a:latin typeface="Trebuchet MS" pitchFamily="34" charset="0"/>
                <a:cs typeface="Arial" pitchFamily="34" charset="0"/>
              </a:rPr>
              <a:t> Reducción de tiempos.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 sz="1500">
                <a:latin typeface="Trebuchet MS" pitchFamily="34" charset="0"/>
                <a:cs typeface="Arial" pitchFamily="34" charset="0"/>
              </a:rPr>
              <a:t> Optimización de costos.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 sz="1500">
                <a:latin typeface="Trebuchet MS" pitchFamily="34" charset="0"/>
                <a:cs typeface="Arial" pitchFamily="34" charset="0"/>
              </a:rPr>
              <a:t> Integración de terceras partes en los procesos.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5" grpId="0"/>
      <p:bldP spid="94266" grpId="0"/>
      <p:bldP spid="94267" grpId="0" animBg="1"/>
      <p:bldP spid="94269" grpId="0"/>
      <p:bldP spid="94271" grpId="0" animBg="1"/>
      <p:bldP spid="94272" grpId="0" animBg="1"/>
      <p:bldP spid="942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3175000" y="2551113"/>
            <a:ext cx="2582863" cy="2509837"/>
            <a:chOff x="2108" y="1526"/>
            <a:chExt cx="1627" cy="1581"/>
          </a:xfrm>
        </p:grpSpPr>
        <p:sp>
          <p:nvSpPr>
            <p:cNvPr id="12314" name="Oval 26"/>
            <p:cNvSpPr>
              <a:spLocks noChangeAspect="1" noChangeArrowheads="1"/>
            </p:cNvSpPr>
            <p:nvPr/>
          </p:nvSpPr>
          <p:spPr bwMode="auto">
            <a:xfrm>
              <a:off x="2108" y="1526"/>
              <a:ext cx="1627" cy="1581"/>
            </a:xfrm>
            <a:prstGeom prst="ellipse">
              <a:avLst/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89611" tIns="44806" rIns="89611" bIns="44806" anchor="ctr">
              <a:spAutoFit/>
            </a:bodyPr>
            <a:lstStyle/>
            <a:p>
              <a:endParaRPr lang="es-ES"/>
            </a:p>
          </p:txBody>
        </p:sp>
        <p:sp>
          <p:nvSpPr>
            <p:cNvPr id="12315" name="Rectangle 27"/>
            <p:cNvSpPr>
              <a:spLocks noChangeAspect="1" noChangeArrowheads="1"/>
            </p:cNvSpPr>
            <p:nvPr/>
          </p:nvSpPr>
          <p:spPr bwMode="gray">
            <a:xfrm>
              <a:off x="2187" y="2049"/>
              <a:ext cx="145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85000"/>
                </a:lnSpc>
                <a:spcBef>
                  <a:spcPct val="60000"/>
                </a:spcBef>
                <a:buFont typeface="Times"/>
                <a:buNone/>
              </a:pPr>
              <a:r>
                <a:rPr lang="en-GB" sz="2200" b="1">
                  <a:solidFill>
                    <a:srgbClr val="2A4F9A"/>
                  </a:solidFill>
                  <a:latin typeface="Trebuchet MS" pitchFamily="34" charset="0"/>
                </a:rPr>
                <a:t>Ciclo de la Administración por procesos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24450" y="1982788"/>
            <a:ext cx="3049588" cy="3459162"/>
            <a:chOff x="3228" y="1249"/>
            <a:chExt cx="1921" cy="2179"/>
          </a:xfrm>
        </p:grpSpPr>
        <p:sp>
          <p:nvSpPr>
            <p:cNvPr id="12306" name="Freeform 7"/>
            <p:cNvSpPr>
              <a:spLocks noChangeAspect="1"/>
            </p:cNvSpPr>
            <p:nvPr/>
          </p:nvSpPr>
          <p:spPr bwMode="gray">
            <a:xfrm rot="1810881">
              <a:off x="3228" y="1379"/>
              <a:ext cx="1921" cy="2049"/>
            </a:xfrm>
            <a:custGeom>
              <a:avLst/>
              <a:gdLst>
                <a:gd name="T0" fmla="*/ 1129 w 943"/>
                <a:gd name="T1" fmla="*/ 2047 h 1065"/>
                <a:gd name="T2" fmla="*/ 1919 w 943"/>
                <a:gd name="T3" fmla="*/ 1616 h 1065"/>
                <a:gd name="T4" fmla="*/ 1591 w 943"/>
                <a:gd name="T5" fmla="*/ 1616 h 1065"/>
                <a:gd name="T6" fmla="*/ 1581 w 943"/>
                <a:gd name="T7" fmla="*/ 1497 h 1065"/>
                <a:gd name="T8" fmla="*/ 1562 w 943"/>
                <a:gd name="T9" fmla="*/ 1378 h 1065"/>
                <a:gd name="T10" fmla="*/ 1536 w 943"/>
                <a:gd name="T11" fmla="*/ 1260 h 1065"/>
                <a:gd name="T12" fmla="*/ 1501 w 943"/>
                <a:gd name="T13" fmla="*/ 1145 h 1065"/>
                <a:gd name="T14" fmla="*/ 1455 w 943"/>
                <a:gd name="T15" fmla="*/ 1031 h 1065"/>
                <a:gd name="T16" fmla="*/ 1402 w 943"/>
                <a:gd name="T17" fmla="*/ 923 h 1065"/>
                <a:gd name="T18" fmla="*/ 1340 w 943"/>
                <a:gd name="T19" fmla="*/ 818 h 1065"/>
                <a:gd name="T20" fmla="*/ 1271 w 943"/>
                <a:gd name="T21" fmla="*/ 716 h 1065"/>
                <a:gd name="T22" fmla="*/ 1194 w 943"/>
                <a:gd name="T23" fmla="*/ 621 h 1065"/>
                <a:gd name="T24" fmla="*/ 1114 w 943"/>
                <a:gd name="T25" fmla="*/ 529 h 1065"/>
                <a:gd name="T26" fmla="*/ 1023 w 943"/>
                <a:gd name="T27" fmla="*/ 446 h 1065"/>
                <a:gd name="T28" fmla="*/ 927 w 943"/>
                <a:gd name="T29" fmla="*/ 367 h 1065"/>
                <a:gd name="T30" fmla="*/ 825 w 943"/>
                <a:gd name="T31" fmla="*/ 294 h 1065"/>
                <a:gd name="T32" fmla="*/ 717 w 943"/>
                <a:gd name="T33" fmla="*/ 231 h 1065"/>
                <a:gd name="T34" fmla="*/ 607 w 943"/>
                <a:gd name="T35" fmla="*/ 171 h 1065"/>
                <a:gd name="T36" fmla="*/ 491 w 943"/>
                <a:gd name="T37" fmla="*/ 121 h 1065"/>
                <a:gd name="T38" fmla="*/ 371 w 943"/>
                <a:gd name="T39" fmla="*/ 79 h 1065"/>
                <a:gd name="T40" fmla="*/ 249 w 943"/>
                <a:gd name="T41" fmla="*/ 44 h 1065"/>
                <a:gd name="T42" fmla="*/ 124 w 943"/>
                <a:gd name="T43" fmla="*/ 17 h 1065"/>
                <a:gd name="T44" fmla="*/ 0 w 943"/>
                <a:gd name="T45" fmla="*/ 0 h 1065"/>
                <a:gd name="T46" fmla="*/ 279 w 943"/>
                <a:gd name="T47" fmla="*/ 435 h 1065"/>
                <a:gd name="T48" fmla="*/ 10 w 943"/>
                <a:gd name="T49" fmla="*/ 868 h 1065"/>
                <a:gd name="T50" fmla="*/ 98 w 943"/>
                <a:gd name="T51" fmla="*/ 895 h 1065"/>
                <a:gd name="T52" fmla="*/ 183 w 943"/>
                <a:gd name="T53" fmla="*/ 929 h 1065"/>
                <a:gd name="T54" fmla="*/ 265 w 943"/>
                <a:gd name="T55" fmla="*/ 972 h 1065"/>
                <a:gd name="T56" fmla="*/ 342 w 943"/>
                <a:gd name="T57" fmla="*/ 1022 h 1065"/>
                <a:gd name="T58" fmla="*/ 411 w 943"/>
                <a:gd name="T59" fmla="*/ 1079 h 1065"/>
                <a:gd name="T60" fmla="*/ 475 w 943"/>
                <a:gd name="T61" fmla="*/ 1143 h 1065"/>
                <a:gd name="T62" fmla="*/ 534 w 943"/>
                <a:gd name="T63" fmla="*/ 1210 h 1065"/>
                <a:gd name="T64" fmla="*/ 581 w 943"/>
                <a:gd name="T65" fmla="*/ 1285 h 1065"/>
                <a:gd name="T66" fmla="*/ 621 w 943"/>
                <a:gd name="T67" fmla="*/ 1364 h 1065"/>
                <a:gd name="T68" fmla="*/ 654 w 943"/>
                <a:gd name="T69" fmla="*/ 1445 h 1065"/>
                <a:gd name="T70" fmla="*/ 678 w 943"/>
                <a:gd name="T71" fmla="*/ 1530 h 1065"/>
                <a:gd name="T72" fmla="*/ 693 w 943"/>
                <a:gd name="T73" fmla="*/ 1616 h 1065"/>
                <a:gd name="T74" fmla="*/ 383 w 943"/>
                <a:gd name="T75" fmla="*/ 1618 h 1065"/>
                <a:gd name="T76" fmla="*/ 1129 w 943"/>
                <a:gd name="T77" fmla="*/ 20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chemeClr val="tx2"/>
            </a:solidFill>
            <a:ln w="76200" cap="rnd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2307" name="Text Box 8"/>
            <p:cNvSpPr txBox="1">
              <a:spLocks noChangeAspect="1" noChangeArrowheads="1"/>
            </p:cNvSpPr>
            <p:nvPr/>
          </p:nvSpPr>
          <p:spPr bwMode="auto">
            <a:xfrm>
              <a:off x="3918" y="1249"/>
              <a:ext cx="23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611" tIns="44806" rIns="89611" bIns="44806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003399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2308" name="Rectangle 9"/>
            <p:cNvSpPr>
              <a:spLocks noChangeAspect="1" noChangeArrowheads="1"/>
            </p:cNvSpPr>
            <p:nvPr/>
          </p:nvSpPr>
          <p:spPr bwMode="gray">
            <a:xfrm rot="10881">
              <a:off x="3777" y="1991"/>
              <a:ext cx="1109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Ejecución</a:t>
              </a:r>
            </a:p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 de los procesos</a:t>
              </a:r>
            </a:p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sugeridos</a:t>
              </a:r>
            </a:p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Char char="l"/>
              </a:pPr>
              <a:endParaRPr lang="en-GB" sz="1600">
                <a:solidFill>
                  <a:srgbClr val="2A4F9A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81313" y="4559300"/>
            <a:ext cx="3340100" cy="2759075"/>
            <a:chOff x="1922" y="2738"/>
            <a:chExt cx="2104" cy="1738"/>
          </a:xfrm>
        </p:grpSpPr>
        <p:sp>
          <p:nvSpPr>
            <p:cNvPr id="12303" name="Freeform 11"/>
            <p:cNvSpPr>
              <a:spLocks noChangeAspect="1"/>
            </p:cNvSpPr>
            <p:nvPr/>
          </p:nvSpPr>
          <p:spPr bwMode="gray">
            <a:xfrm rot="1810881">
              <a:off x="1922" y="2738"/>
              <a:ext cx="2104" cy="1738"/>
            </a:xfrm>
            <a:custGeom>
              <a:avLst/>
              <a:gdLst>
                <a:gd name="T0" fmla="*/ 1192 w 1033"/>
                <a:gd name="T1" fmla="*/ 2 h 904"/>
                <a:gd name="T2" fmla="*/ 1167 w 1033"/>
                <a:gd name="T3" fmla="*/ 79 h 904"/>
                <a:gd name="T4" fmla="*/ 1132 w 1033"/>
                <a:gd name="T5" fmla="*/ 150 h 904"/>
                <a:gd name="T6" fmla="*/ 1094 w 1033"/>
                <a:gd name="T7" fmla="*/ 223 h 904"/>
                <a:gd name="T8" fmla="*/ 1047 w 1033"/>
                <a:gd name="T9" fmla="*/ 288 h 904"/>
                <a:gd name="T10" fmla="*/ 994 w 1033"/>
                <a:gd name="T11" fmla="*/ 350 h 904"/>
                <a:gd name="T12" fmla="*/ 935 w 1033"/>
                <a:gd name="T13" fmla="*/ 408 h 904"/>
                <a:gd name="T14" fmla="*/ 870 w 1033"/>
                <a:gd name="T15" fmla="*/ 459 h 904"/>
                <a:gd name="T16" fmla="*/ 800 w 1033"/>
                <a:gd name="T17" fmla="*/ 504 h 904"/>
                <a:gd name="T18" fmla="*/ 725 w 1033"/>
                <a:gd name="T19" fmla="*/ 544 h 904"/>
                <a:gd name="T20" fmla="*/ 646 w 1033"/>
                <a:gd name="T21" fmla="*/ 579 h 904"/>
                <a:gd name="T22" fmla="*/ 564 w 1033"/>
                <a:gd name="T23" fmla="*/ 604 h 904"/>
                <a:gd name="T24" fmla="*/ 481 w 1033"/>
                <a:gd name="T25" fmla="*/ 621 h 904"/>
                <a:gd name="T26" fmla="*/ 479 w 1033"/>
                <a:gd name="T27" fmla="*/ 360 h 904"/>
                <a:gd name="T28" fmla="*/ 324 w 1033"/>
                <a:gd name="T29" fmla="*/ 573 h 904"/>
                <a:gd name="T30" fmla="*/ 163 w 1033"/>
                <a:gd name="T31" fmla="*/ 786 h 904"/>
                <a:gd name="T32" fmla="*/ 0 w 1033"/>
                <a:gd name="T33" fmla="*/ 994 h 904"/>
                <a:gd name="T34" fmla="*/ 481 w 1033"/>
                <a:gd name="T35" fmla="*/ 1736 h 904"/>
                <a:gd name="T36" fmla="*/ 481 w 1033"/>
                <a:gd name="T37" fmla="*/ 1473 h 904"/>
                <a:gd name="T38" fmla="*/ 601 w 1033"/>
                <a:gd name="T39" fmla="*/ 1459 h 904"/>
                <a:gd name="T40" fmla="*/ 719 w 1033"/>
                <a:gd name="T41" fmla="*/ 1436 h 904"/>
                <a:gd name="T42" fmla="*/ 837 w 1033"/>
                <a:gd name="T43" fmla="*/ 1409 h 904"/>
                <a:gd name="T44" fmla="*/ 951 w 1033"/>
                <a:gd name="T45" fmla="*/ 1371 h 904"/>
                <a:gd name="T46" fmla="*/ 1063 w 1033"/>
                <a:gd name="T47" fmla="*/ 1328 h 904"/>
                <a:gd name="T48" fmla="*/ 1171 w 1033"/>
                <a:gd name="T49" fmla="*/ 1279 h 904"/>
                <a:gd name="T50" fmla="*/ 1275 w 1033"/>
                <a:gd name="T51" fmla="*/ 1221 h 904"/>
                <a:gd name="T52" fmla="*/ 1377 w 1033"/>
                <a:gd name="T53" fmla="*/ 1155 h 904"/>
                <a:gd name="T54" fmla="*/ 1475 w 1033"/>
                <a:gd name="T55" fmla="*/ 1084 h 904"/>
                <a:gd name="T56" fmla="*/ 1564 w 1033"/>
                <a:gd name="T57" fmla="*/ 1009 h 904"/>
                <a:gd name="T58" fmla="*/ 1652 w 1033"/>
                <a:gd name="T59" fmla="*/ 925 h 904"/>
                <a:gd name="T60" fmla="*/ 1729 w 1033"/>
                <a:gd name="T61" fmla="*/ 836 h 904"/>
                <a:gd name="T62" fmla="*/ 1801 w 1033"/>
                <a:gd name="T63" fmla="*/ 744 h 904"/>
                <a:gd name="T64" fmla="*/ 1866 w 1033"/>
                <a:gd name="T65" fmla="*/ 648 h 904"/>
                <a:gd name="T66" fmla="*/ 1925 w 1033"/>
                <a:gd name="T67" fmla="*/ 546 h 904"/>
                <a:gd name="T68" fmla="*/ 1976 w 1033"/>
                <a:gd name="T69" fmla="*/ 444 h 904"/>
                <a:gd name="T70" fmla="*/ 2018 w 1033"/>
                <a:gd name="T71" fmla="*/ 335 h 904"/>
                <a:gd name="T72" fmla="*/ 2055 w 1033"/>
                <a:gd name="T73" fmla="*/ 225 h 904"/>
                <a:gd name="T74" fmla="*/ 2084 w 1033"/>
                <a:gd name="T75" fmla="*/ 112 h 904"/>
                <a:gd name="T76" fmla="*/ 2102 w 1033"/>
                <a:gd name="T77" fmla="*/ 0 h 904"/>
                <a:gd name="T78" fmla="*/ 1654 w 1033"/>
                <a:gd name="T79" fmla="*/ 254 h 904"/>
                <a:gd name="T80" fmla="*/ 1192 w 1033"/>
                <a:gd name="T81" fmla="*/ 2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chemeClr val="hlink"/>
            </a:solidFill>
            <a:ln w="76200" cap="rnd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2304" name="Text Box 12"/>
            <p:cNvSpPr txBox="1">
              <a:spLocks noChangeAspect="1" noChangeArrowheads="1"/>
            </p:cNvSpPr>
            <p:nvPr/>
          </p:nvSpPr>
          <p:spPr bwMode="auto">
            <a:xfrm>
              <a:off x="3403" y="3010"/>
              <a:ext cx="23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611" tIns="44806" rIns="89611" bIns="44806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chemeClr val="bg2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2305" name="Rectangle 13"/>
            <p:cNvSpPr>
              <a:spLocks noChangeAspect="1" noChangeArrowheads="1"/>
            </p:cNvSpPr>
            <p:nvPr/>
          </p:nvSpPr>
          <p:spPr bwMode="gray">
            <a:xfrm rot="10881">
              <a:off x="2396" y="3396"/>
              <a:ext cx="1235" cy="4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Control y gestión de los procesos</a:t>
              </a:r>
              <a:endParaRPr lang="en-GB" sz="1600">
                <a:solidFill>
                  <a:srgbClr val="2A4F9A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00113" y="2189163"/>
            <a:ext cx="3005137" cy="3478212"/>
            <a:chOff x="521" y="1288"/>
            <a:chExt cx="1893" cy="2191"/>
          </a:xfrm>
        </p:grpSpPr>
        <p:sp>
          <p:nvSpPr>
            <p:cNvPr id="12300" name="Freeform 15"/>
            <p:cNvSpPr>
              <a:spLocks noChangeAspect="1"/>
            </p:cNvSpPr>
            <p:nvPr/>
          </p:nvSpPr>
          <p:spPr bwMode="gray">
            <a:xfrm rot="1810881">
              <a:off x="521" y="1288"/>
              <a:ext cx="1893" cy="2067"/>
            </a:xfrm>
            <a:custGeom>
              <a:avLst/>
              <a:gdLst>
                <a:gd name="T0" fmla="*/ 1891 w 930"/>
                <a:gd name="T1" fmla="*/ 1240 h 1075"/>
                <a:gd name="T2" fmla="*/ 1805 w 930"/>
                <a:gd name="T3" fmla="*/ 1219 h 1075"/>
                <a:gd name="T4" fmla="*/ 1724 w 930"/>
                <a:gd name="T5" fmla="*/ 1192 h 1075"/>
                <a:gd name="T6" fmla="*/ 1643 w 930"/>
                <a:gd name="T7" fmla="*/ 1159 h 1075"/>
                <a:gd name="T8" fmla="*/ 1569 w 930"/>
                <a:gd name="T9" fmla="*/ 1119 h 1075"/>
                <a:gd name="T10" fmla="*/ 1496 w 930"/>
                <a:gd name="T11" fmla="*/ 1071 h 1075"/>
                <a:gd name="T12" fmla="*/ 1431 w 930"/>
                <a:gd name="T13" fmla="*/ 1017 h 1075"/>
                <a:gd name="T14" fmla="*/ 1370 w 930"/>
                <a:gd name="T15" fmla="*/ 956 h 1075"/>
                <a:gd name="T16" fmla="*/ 1319 w 930"/>
                <a:gd name="T17" fmla="*/ 894 h 1075"/>
                <a:gd name="T18" fmla="*/ 1270 w 930"/>
                <a:gd name="T19" fmla="*/ 823 h 1075"/>
                <a:gd name="T20" fmla="*/ 1236 w 930"/>
                <a:gd name="T21" fmla="*/ 765 h 1075"/>
                <a:gd name="T22" fmla="*/ 1209 w 930"/>
                <a:gd name="T23" fmla="*/ 704 h 1075"/>
                <a:gd name="T24" fmla="*/ 1187 w 930"/>
                <a:gd name="T25" fmla="*/ 638 h 1075"/>
                <a:gd name="T26" fmla="*/ 1174 w 930"/>
                <a:gd name="T27" fmla="*/ 573 h 1075"/>
                <a:gd name="T28" fmla="*/ 1170 w 930"/>
                <a:gd name="T29" fmla="*/ 508 h 1075"/>
                <a:gd name="T30" fmla="*/ 1172 w 930"/>
                <a:gd name="T31" fmla="*/ 440 h 1075"/>
                <a:gd name="T32" fmla="*/ 1523 w 930"/>
                <a:gd name="T33" fmla="*/ 440 h 1075"/>
                <a:gd name="T34" fmla="*/ 733 w 930"/>
                <a:gd name="T35" fmla="*/ 0 h 1075"/>
                <a:gd name="T36" fmla="*/ 0 w 930"/>
                <a:gd name="T37" fmla="*/ 454 h 1075"/>
                <a:gd name="T38" fmla="*/ 277 w 930"/>
                <a:gd name="T39" fmla="*/ 456 h 1075"/>
                <a:gd name="T40" fmla="*/ 287 w 930"/>
                <a:gd name="T41" fmla="*/ 575 h 1075"/>
                <a:gd name="T42" fmla="*/ 305 w 930"/>
                <a:gd name="T43" fmla="*/ 696 h 1075"/>
                <a:gd name="T44" fmla="*/ 336 w 930"/>
                <a:gd name="T45" fmla="*/ 811 h 1075"/>
                <a:gd name="T46" fmla="*/ 370 w 930"/>
                <a:gd name="T47" fmla="*/ 929 h 1075"/>
                <a:gd name="T48" fmla="*/ 415 w 930"/>
                <a:gd name="T49" fmla="*/ 1040 h 1075"/>
                <a:gd name="T50" fmla="*/ 470 w 930"/>
                <a:gd name="T51" fmla="*/ 1150 h 1075"/>
                <a:gd name="T52" fmla="*/ 533 w 930"/>
                <a:gd name="T53" fmla="*/ 1256 h 1075"/>
                <a:gd name="T54" fmla="*/ 603 w 930"/>
                <a:gd name="T55" fmla="*/ 1354 h 1075"/>
                <a:gd name="T56" fmla="*/ 678 w 930"/>
                <a:gd name="T57" fmla="*/ 1446 h 1075"/>
                <a:gd name="T58" fmla="*/ 761 w 930"/>
                <a:gd name="T59" fmla="*/ 1532 h 1075"/>
                <a:gd name="T60" fmla="*/ 853 w 930"/>
                <a:gd name="T61" fmla="*/ 1617 h 1075"/>
                <a:gd name="T62" fmla="*/ 946 w 930"/>
                <a:gd name="T63" fmla="*/ 1692 h 1075"/>
                <a:gd name="T64" fmla="*/ 1046 w 930"/>
                <a:gd name="T65" fmla="*/ 1763 h 1075"/>
                <a:gd name="T66" fmla="*/ 1152 w 930"/>
                <a:gd name="T67" fmla="*/ 1829 h 1075"/>
                <a:gd name="T68" fmla="*/ 1262 w 930"/>
                <a:gd name="T69" fmla="*/ 1884 h 1075"/>
                <a:gd name="T70" fmla="*/ 1374 w 930"/>
                <a:gd name="T71" fmla="*/ 1936 h 1075"/>
                <a:gd name="T72" fmla="*/ 1490 w 930"/>
                <a:gd name="T73" fmla="*/ 1979 h 1075"/>
                <a:gd name="T74" fmla="*/ 1608 w 930"/>
                <a:gd name="T75" fmla="*/ 2015 h 1075"/>
                <a:gd name="T76" fmla="*/ 1728 w 930"/>
                <a:gd name="T77" fmla="*/ 2042 h 1075"/>
                <a:gd name="T78" fmla="*/ 1852 w 930"/>
                <a:gd name="T79" fmla="*/ 2065 h 1075"/>
                <a:gd name="T80" fmla="*/ 1571 w 930"/>
                <a:gd name="T81" fmla="*/ 1625 h 1075"/>
                <a:gd name="T82" fmla="*/ 1891 w 930"/>
                <a:gd name="T83" fmla="*/ 1240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FFEBFF"/>
            </a:solidFill>
            <a:ln w="76200" cap="rnd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12301" name="Text Box 16"/>
            <p:cNvSpPr txBox="1">
              <a:spLocks noChangeAspect="1" noChangeArrowheads="1"/>
            </p:cNvSpPr>
            <p:nvPr/>
          </p:nvSpPr>
          <p:spPr bwMode="auto">
            <a:xfrm>
              <a:off x="1468" y="3183"/>
              <a:ext cx="23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611" tIns="44806" rIns="89611" bIns="44806">
              <a:spAutoFit/>
            </a:bodyPr>
            <a:lstStyle/>
            <a:p>
              <a:pPr eaLnBrk="0" hangingPunct="0"/>
              <a:r>
                <a:rPr lang="en-GB" sz="2500" b="1">
                  <a:solidFill>
                    <a:srgbClr val="003399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2302" name="Rectangle 17"/>
            <p:cNvSpPr>
              <a:spLocks noChangeAspect="1" noChangeArrowheads="1"/>
            </p:cNvSpPr>
            <p:nvPr/>
          </p:nvSpPr>
          <p:spPr bwMode="gray">
            <a:xfrm rot="10881">
              <a:off x="1047" y="2098"/>
              <a:ext cx="9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Innovación</a:t>
              </a:r>
            </a:p>
            <a:p>
              <a:pPr defTabSz="787400">
                <a:lnSpc>
                  <a:spcPct val="85000"/>
                </a:lnSpc>
                <a:spcBef>
                  <a:spcPct val="20000"/>
                </a:spcBef>
                <a:buClr>
                  <a:srgbClr val="7799C3"/>
                </a:buClr>
                <a:buSzPct val="75000"/>
                <a:buFont typeface="Wingdings" pitchFamily="2" charset="2"/>
                <a:buNone/>
              </a:pPr>
              <a:r>
                <a:rPr lang="en-GB" sz="2000" i="1">
                  <a:solidFill>
                    <a:srgbClr val="2A4F9A"/>
                  </a:solidFill>
                  <a:latin typeface="Trebuchet MS" pitchFamily="34" charset="0"/>
                </a:rPr>
                <a:t> y mejora continua</a:t>
              </a:r>
              <a:endParaRPr lang="en-GB" sz="1600">
                <a:solidFill>
                  <a:srgbClr val="2A4F9A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557463" y="333375"/>
            <a:ext cx="3502025" cy="2746375"/>
            <a:chOff x="1611" y="210"/>
            <a:chExt cx="2206" cy="1730"/>
          </a:xfrm>
        </p:grpSpPr>
        <p:grpSp>
          <p:nvGrpSpPr>
            <p:cNvPr id="12296" name="Group 19"/>
            <p:cNvGrpSpPr>
              <a:grpSpLocks/>
            </p:cNvGrpSpPr>
            <p:nvPr/>
          </p:nvGrpSpPr>
          <p:grpSpPr bwMode="auto">
            <a:xfrm>
              <a:off x="1665" y="210"/>
              <a:ext cx="2152" cy="1730"/>
              <a:chOff x="1665" y="210"/>
              <a:chExt cx="2152" cy="1730"/>
            </a:xfrm>
          </p:grpSpPr>
          <p:sp>
            <p:nvSpPr>
              <p:cNvPr id="12298" name="Freeform 20"/>
              <p:cNvSpPr>
                <a:spLocks noChangeAspect="1"/>
              </p:cNvSpPr>
              <p:nvPr/>
            </p:nvSpPr>
            <p:spPr bwMode="gray">
              <a:xfrm rot="1810881">
                <a:off x="1665" y="210"/>
                <a:ext cx="2152" cy="1730"/>
              </a:xfrm>
              <a:custGeom>
                <a:avLst/>
                <a:gdLst>
                  <a:gd name="T0" fmla="*/ 926 w 1057"/>
                  <a:gd name="T1" fmla="*/ 1690 h 900"/>
                  <a:gd name="T2" fmla="*/ 959 w 1057"/>
                  <a:gd name="T3" fmla="*/ 1611 h 900"/>
                  <a:gd name="T4" fmla="*/ 998 w 1057"/>
                  <a:gd name="T5" fmla="*/ 1536 h 900"/>
                  <a:gd name="T6" fmla="*/ 1046 w 1057"/>
                  <a:gd name="T7" fmla="*/ 1465 h 900"/>
                  <a:gd name="T8" fmla="*/ 1101 w 1057"/>
                  <a:gd name="T9" fmla="*/ 1399 h 900"/>
                  <a:gd name="T10" fmla="*/ 1160 w 1057"/>
                  <a:gd name="T11" fmla="*/ 1338 h 900"/>
                  <a:gd name="T12" fmla="*/ 1228 w 1057"/>
                  <a:gd name="T13" fmla="*/ 1282 h 900"/>
                  <a:gd name="T14" fmla="*/ 1301 w 1057"/>
                  <a:gd name="T15" fmla="*/ 1234 h 900"/>
                  <a:gd name="T16" fmla="*/ 1376 w 1057"/>
                  <a:gd name="T17" fmla="*/ 1194 h 900"/>
                  <a:gd name="T18" fmla="*/ 1452 w 1057"/>
                  <a:gd name="T19" fmla="*/ 1163 h 900"/>
                  <a:gd name="T20" fmla="*/ 1533 w 1057"/>
                  <a:gd name="T21" fmla="*/ 1136 h 900"/>
                  <a:gd name="T22" fmla="*/ 1615 w 1057"/>
                  <a:gd name="T23" fmla="*/ 1117 h 900"/>
                  <a:gd name="T24" fmla="*/ 1698 w 1057"/>
                  <a:gd name="T25" fmla="*/ 1105 h 900"/>
                  <a:gd name="T26" fmla="*/ 1696 w 1057"/>
                  <a:gd name="T27" fmla="*/ 1367 h 900"/>
                  <a:gd name="T28" fmla="*/ 2150 w 1057"/>
                  <a:gd name="T29" fmla="*/ 719 h 900"/>
                  <a:gd name="T30" fmla="*/ 1665 w 1057"/>
                  <a:gd name="T31" fmla="*/ 0 h 900"/>
                  <a:gd name="T32" fmla="*/ 1667 w 1057"/>
                  <a:gd name="T33" fmla="*/ 263 h 900"/>
                  <a:gd name="T34" fmla="*/ 1541 w 1057"/>
                  <a:gd name="T35" fmla="*/ 275 h 900"/>
                  <a:gd name="T36" fmla="*/ 1413 w 1057"/>
                  <a:gd name="T37" fmla="*/ 296 h 900"/>
                  <a:gd name="T38" fmla="*/ 1291 w 1057"/>
                  <a:gd name="T39" fmla="*/ 323 h 900"/>
                  <a:gd name="T40" fmla="*/ 1169 w 1057"/>
                  <a:gd name="T41" fmla="*/ 361 h 900"/>
                  <a:gd name="T42" fmla="*/ 1051 w 1057"/>
                  <a:gd name="T43" fmla="*/ 406 h 900"/>
                  <a:gd name="T44" fmla="*/ 937 w 1057"/>
                  <a:gd name="T45" fmla="*/ 457 h 900"/>
                  <a:gd name="T46" fmla="*/ 825 w 1057"/>
                  <a:gd name="T47" fmla="*/ 519 h 900"/>
                  <a:gd name="T48" fmla="*/ 717 w 1057"/>
                  <a:gd name="T49" fmla="*/ 588 h 900"/>
                  <a:gd name="T50" fmla="*/ 615 w 1057"/>
                  <a:gd name="T51" fmla="*/ 665 h 900"/>
                  <a:gd name="T52" fmla="*/ 519 w 1057"/>
                  <a:gd name="T53" fmla="*/ 750 h 900"/>
                  <a:gd name="T54" fmla="*/ 430 w 1057"/>
                  <a:gd name="T55" fmla="*/ 840 h 900"/>
                  <a:gd name="T56" fmla="*/ 346 w 1057"/>
                  <a:gd name="T57" fmla="*/ 934 h 900"/>
                  <a:gd name="T58" fmla="*/ 273 w 1057"/>
                  <a:gd name="T59" fmla="*/ 1036 h 900"/>
                  <a:gd name="T60" fmla="*/ 206 w 1057"/>
                  <a:gd name="T61" fmla="*/ 1144 h 900"/>
                  <a:gd name="T62" fmla="*/ 147 w 1057"/>
                  <a:gd name="T63" fmla="*/ 1255 h 900"/>
                  <a:gd name="T64" fmla="*/ 96 w 1057"/>
                  <a:gd name="T65" fmla="*/ 1367 h 900"/>
                  <a:gd name="T66" fmla="*/ 55 w 1057"/>
                  <a:gd name="T67" fmla="*/ 1486 h 900"/>
                  <a:gd name="T68" fmla="*/ 22 w 1057"/>
                  <a:gd name="T69" fmla="*/ 1605 h 900"/>
                  <a:gd name="T70" fmla="*/ 0 w 1057"/>
                  <a:gd name="T71" fmla="*/ 1728 h 900"/>
                  <a:gd name="T72" fmla="*/ 485 w 1057"/>
                  <a:gd name="T73" fmla="*/ 1424 h 900"/>
                  <a:gd name="T74" fmla="*/ 926 w 1057"/>
                  <a:gd name="T75" fmla="*/ 1690 h 9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7"/>
                  <a:gd name="T115" fmla="*/ 0 h 900"/>
                  <a:gd name="T116" fmla="*/ 1057 w 1057"/>
                  <a:gd name="T117" fmla="*/ 900 h 9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rgbClr val="DDFFDD"/>
              </a:solidFill>
              <a:ln w="76200" cap="rnd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299" name="Rectangle 21"/>
              <p:cNvSpPr>
                <a:spLocks noChangeAspect="1" noChangeArrowheads="1"/>
              </p:cNvSpPr>
              <p:nvPr/>
            </p:nvSpPr>
            <p:spPr bwMode="gray">
              <a:xfrm rot="10881">
                <a:off x="1936" y="912"/>
                <a:ext cx="1740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787400">
                  <a:lnSpc>
                    <a:spcPct val="85000"/>
                  </a:lnSpc>
                  <a:spcBef>
                    <a:spcPct val="20000"/>
                  </a:spcBef>
                  <a:buClr>
                    <a:srgbClr val="7799C3"/>
                  </a:buClr>
                  <a:buSzPct val="75000"/>
                  <a:buFont typeface="Wingdings" pitchFamily="2" charset="2"/>
                  <a:buNone/>
                </a:pPr>
                <a:r>
                  <a:rPr lang="en-GB" sz="2000" i="1">
                    <a:solidFill>
                      <a:srgbClr val="2A4F9A"/>
                    </a:solidFill>
                    <a:latin typeface="Trebuchet MS" pitchFamily="34" charset="0"/>
                  </a:rPr>
                  <a:t>Análisis de los procesos críticos del negocio</a:t>
                </a:r>
                <a:endParaRPr lang="en-GB" sz="1600">
                  <a:solidFill>
                    <a:srgbClr val="2A4F9A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2297" name="Text Box 22"/>
            <p:cNvSpPr txBox="1">
              <a:spLocks noChangeAspect="1" noChangeArrowheads="1"/>
            </p:cNvSpPr>
            <p:nvPr/>
          </p:nvSpPr>
          <p:spPr bwMode="auto">
            <a:xfrm>
              <a:off x="1611" y="973"/>
              <a:ext cx="23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611" tIns="44806" rIns="89611" bIns="44806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003399"/>
                  </a:solidFill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331913" y="260350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ADMINISTRACION DE PROCESOS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88" name="Group 256"/>
          <p:cNvGraphicFramePr>
            <a:graphicFrameLocks noGrp="1"/>
          </p:cNvGraphicFramePr>
          <p:nvPr/>
        </p:nvGraphicFramePr>
        <p:xfrm>
          <a:off x="827088" y="3830638"/>
          <a:ext cx="7632700" cy="1903412"/>
        </p:xfrm>
        <a:graphic>
          <a:graphicData uri="http://schemas.openxmlformats.org/drawingml/2006/table">
            <a:tbl>
              <a:tblPr/>
              <a:tblGrid>
                <a:gridCol w="1458912"/>
                <a:gridCol w="82550"/>
                <a:gridCol w="303213"/>
                <a:gridCol w="303212"/>
                <a:gridCol w="304800"/>
                <a:gridCol w="306388"/>
                <a:gridCol w="303212"/>
                <a:gridCol w="304800"/>
                <a:gridCol w="304800"/>
                <a:gridCol w="303213"/>
                <a:gridCol w="306387"/>
                <a:gridCol w="306388"/>
                <a:gridCol w="304800"/>
                <a:gridCol w="303212"/>
                <a:gridCol w="304800"/>
                <a:gridCol w="304800"/>
                <a:gridCol w="301625"/>
                <a:gridCol w="304800"/>
                <a:gridCol w="307975"/>
                <a:gridCol w="304800"/>
                <a:gridCol w="303213"/>
                <a:gridCol w="304800"/>
              </a:tblGrid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BÁSICO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INTERMEDIO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AVANZADO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rebuchet MS" pitchFamily="34" charset="0"/>
                        </a:rPr>
                        <a:t>MUY AVANZADO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 OPERACIONES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 ACTITUD MENTAL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 ESTRATEGIAS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 CLIENTES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3" name="72 CuadroTexto"/>
          <p:cNvSpPr txBox="1">
            <a:spLocks noChangeArrowheads="1"/>
          </p:cNvSpPr>
          <p:nvPr/>
        </p:nvSpPr>
        <p:spPr bwMode="auto">
          <a:xfrm>
            <a:off x="7092950" y="6669088"/>
            <a:ext cx="208756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Estudio CRM-Gap Analizer</a:t>
            </a:r>
          </a:p>
        </p:txBody>
      </p:sp>
      <p:sp>
        <p:nvSpPr>
          <p:cNvPr id="95473" name="Text Box 241"/>
          <p:cNvSpPr txBox="1">
            <a:spLocks noChangeArrowheads="1"/>
          </p:cNvSpPr>
          <p:nvPr/>
        </p:nvSpPr>
        <p:spPr bwMode="auto">
          <a:xfrm>
            <a:off x="1331913" y="620713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ADMINISTRACION DE PROCESOS</a:t>
            </a:r>
          </a:p>
        </p:txBody>
      </p:sp>
      <p:sp>
        <p:nvSpPr>
          <p:cNvPr id="95474" name="2 Marcador de contenido"/>
          <p:cNvSpPr txBox="1">
            <a:spLocks/>
          </p:cNvSpPr>
          <p:nvPr/>
        </p:nvSpPr>
        <p:spPr bwMode="auto">
          <a:xfrm>
            <a:off x="395288" y="1916113"/>
            <a:ext cx="309721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PROCESOS ACTUALES</a:t>
            </a:r>
          </a:p>
        </p:txBody>
      </p:sp>
      <p:sp>
        <p:nvSpPr>
          <p:cNvPr id="95476" name="Rectangle 244"/>
          <p:cNvSpPr>
            <a:spLocks/>
          </p:cNvSpPr>
          <p:nvPr/>
        </p:nvSpPr>
        <p:spPr bwMode="auto">
          <a:xfrm>
            <a:off x="971550" y="2636838"/>
            <a:ext cx="7561263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  <a:buFontTx/>
              <a:buAutoNum type="arabicPeriod"/>
            </a:pPr>
            <a:r>
              <a:rPr lang="es-ES">
                <a:latin typeface="Trebuchet MS" pitchFamily="34" charset="0"/>
                <a:cs typeface="Arial" pitchFamily="34" charset="0"/>
              </a:rPr>
              <a:t>Determinación del nivel de madurez de la empresa</a:t>
            </a: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 sz="500">
              <a:latin typeface="Trebuchet MS" pitchFamily="34" charset="0"/>
              <a:cs typeface="Arial" pitchFamily="34" charset="0"/>
            </a:endParaRP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Instrumento de medición:   GAP ANALIZER DE DELOITTE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73" grpId="0"/>
      <p:bldP spid="95474" grpId="0"/>
      <p:bldP spid="954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55" name="Picture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7700"/>
            <a:ext cx="5976938" cy="4319588"/>
          </a:xfrm>
          <a:prstGeom prst="rect">
            <a:avLst/>
          </a:prstGeom>
          <a:noFill/>
        </p:spPr>
      </p:pic>
      <p:sp>
        <p:nvSpPr>
          <p:cNvPr id="110656" name="2 Marcador de contenido"/>
          <p:cNvSpPr txBox="1">
            <a:spLocks/>
          </p:cNvSpPr>
          <p:nvPr/>
        </p:nvSpPr>
        <p:spPr bwMode="auto">
          <a:xfrm>
            <a:off x="395288" y="836613"/>
            <a:ext cx="36004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MADUREZ DEL NEGOCIO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331913" y="2563813"/>
            <a:ext cx="6769100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2. Mapeo de procesos actuales.</a:t>
            </a: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3. Levantamiento de procesos.</a:t>
            </a: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 sz="500">
              <a:latin typeface="Trebuchet MS" pitchFamily="34" charset="0"/>
              <a:cs typeface="Arial" pitchFamily="34" charset="0"/>
            </a:endParaRP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Herramientas:</a:t>
            </a: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 sz="500">
              <a:latin typeface="Trebuchet MS" pitchFamily="34" charset="0"/>
              <a:cs typeface="Arial" pitchFamily="34" charset="0"/>
            </a:endParaRP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		 Observación de los procesos en tiempo real. </a:t>
            </a:r>
          </a:p>
          <a:p>
            <a:pPr marL="746125" indent="-60960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s-ES">
                <a:latin typeface="Trebuchet MS" pitchFamily="34" charset="0"/>
                <a:cs typeface="Arial" pitchFamily="34" charset="0"/>
              </a:rPr>
              <a:t>			 Entrevistas exhaustivas.</a:t>
            </a:r>
          </a:p>
        </p:txBody>
      </p:sp>
      <p:sp>
        <p:nvSpPr>
          <p:cNvPr id="96263" name="2 Marcador de contenido"/>
          <p:cNvSpPr txBox="1">
            <a:spLocks/>
          </p:cNvSpPr>
          <p:nvPr/>
        </p:nvSpPr>
        <p:spPr bwMode="auto">
          <a:xfrm>
            <a:off x="395288" y="1558925"/>
            <a:ext cx="3097212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PROCESOS ACTUALES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62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2 Marcador de contenido"/>
          <p:cNvSpPr txBox="1">
            <a:spLocks/>
          </p:cNvSpPr>
          <p:nvPr/>
        </p:nvSpPr>
        <p:spPr bwMode="auto">
          <a:xfrm>
            <a:off x="179388" y="984250"/>
            <a:ext cx="3168650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PROCESOS RELEVADOS</a:t>
            </a:r>
          </a:p>
        </p:txBody>
      </p:sp>
      <p:grpSp>
        <p:nvGrpSpPr>
          <p:cNvPr id="111626" name="Group 10"/>
          <p:cNvGrpSpPr>
            <a:grpSpLocks/>
          </p:cNvGrpSpPr>
          <p:nvPr/>
        </p:nvGrpSpPr>
        <p:grpSpPr bwMode="auto">
          <a:xfrm>
            <a:off x="323850" y="2060575"/>
            <a:ext cx="1439863" cy="1439863"/>
            <a:chOff x="612" y="1842"/>
            <a:chExt cx="907" cy="907"/>
          </a:xfrm>
        </p:grpSpPr>
        <p:sp>
          <p:nvSpPr>
            <p:cNvPr id="111624" name="Oval 8"/>
            <p:cNvSpPr>
              <a:spLocks noChangeArrowheads="1"/>
            </p:cNvSpPr>
            <p:nvPr/>
          </p:nvSpPr>
          <p:spPr bwMode="auto">
            <a:xfrm>
              <a:off x="612" y="1842"/>
              <a:ext cx="907" cy="90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612" y="2201"/>
              <a:ext cx="9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500" b="1">
                  <a:solidFill>
                    <a:srgbClr val="3366CC"/>
                  </a:solidFill>
                  <a:latin typeface="Trebuchet MS" pitchFamily="34" charset="0"/>
                </a:rPr>
                <a:t>COMPRAS</a:t>
              </a:r>
              <a:endParaRPr lang="en-US" sz="1500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1645" name="Group 29"/>
          <p:cNvGrpSpPr>
            <a:grpSpLocks/>
          </p:cNvGrpSpPr>
          <p:nvPr/>
        </p:nvGrpSpPr>
        <p:grpSpPr bwMode="auto">
          <a:xfrm>
            <a:off x="5435600" y="4148138"/>
            <a:ext cx="1579563" cy="1439862"/>
            <a:chOff x="1486" y="2976"/>
            <a:chExt cx="995" cy="907"/>
          </a:xfrm>
        </p:grpSpPr>
        <p:sp>
          <p:nvSpPr>
            <p:cNvPr id="111631" name="Oval 15"/>
            <p:cNvSpPr>
              <a:spLocks noChangeArrowheads="1"/>
            </p:cNvSpPr>
            <p:nvPr/>
          </p:nvSpPr>
          <p:spPr bwMode="auto">
            <a:xfrm>
              <a:off x="1519" y="2976"/>
              <a:ext cx="907" cy="907"/>
            </a:xfrm>
            <a:prstGeom prst="ellipse">
              <a:avLst/>
            </a:prstGeom>
            <a:solidFill>
              <a:srgbClr val="DDFFDD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1486" y="3314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solidFill>
                    <a:srgbClr val="3366CC"/>
                  </a:solidFill>
                  <a:latin typeface="Trebuchet MS" pitchFamily="34" charset="0"/>
                </a:rPr>
                <a:t>DISTRIBUCION Y ALMACENAMIENTO</a:t>
              </a:r>
              <a:endParaRPr lang="en-US" sz="1200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1636" name="Group 20"/>
          <p:cNvGrpSpPr>
            <a:grpSpLocks/>
          </p:cNvGrpSpPr>
          <p:nvPr/>
        </p:nvGrpSpPr>
        <p:grpSpPr bwMode="auto">
          <a:xfrm>
            <a:off x="1979613" y="2911475"/>
            <a:ext cx="1439862" cy="1439863"/>
            <a:chOff x="612" y="1842"/>
            <a:chExt cx="907" cy="907"/>
          </a:xfrm>
        </p:grpSpPr>
        <p:sp>
          <p:nvSpPr>
            <p:cNvPr id="111637" name="Oval 21"/>
            <p:cNvSpPr>
              <a:spLocks noChangeArrowheads="1"/>
            </p:cNvSpPr>
            <p:nvPr/>
          </p:nvSpPr>
          <p:spPr bwMode="auto">
            <a:xfrm>
              <a:off x="612" y="1842"/>
              <a:ext cx="907" cy="907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612" y="2201"/>
              <a:ext cx="9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500" b="1">
                  <a:solidFill>
                    <a:srgbClr val="3366CC"/>
                  </a:solidFill>
                  <a:latin typeface="Trebuchet MS" pitchFamily="34" charset="0"/>
                </a:rPr>
                <a:t>VENTAS</a:t>
              </a:r>
              <a:endParaRPr lang="en-US" sz="1500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1639" name="Group 23"/>
          <p:cNvGrpSpPr>
            <a:grpSpLocks/>
          </p:cNvGrpSpPr>
          <p:nvPr/>
        </p:nvGrpSpPr>
        <p:grpSpPr bwMode="auto">
          <a:xfrm>
            <a:off x="7235825" y="4797425"/>
            <a:ext cx="1439863" cy="1439863"/>
            <a:chOff x="612" y="1842"/>
            <a:chExt cx="907" cy="907"/>
          </a:xfrm>
        </p:grpSpPr>
        <p:sp>
          <p:nvSpPr>
            <p:cNvPr id="111640" name="Oval 24"/>
            <p:cNvSpPr>
              <a:spLocks noChangeArrowheads="1"/>
            </p:cNvSpPr>
            <p:nvPr/>
          </p:nvSpPr>
          <p:spPr bwMode="auto">
            <a:xfrm>
              <a:off x="612" y="1842"/>
              <a:ext cx="907" cy="90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41" name="Text Box 25"/>
            <p:cNvSpPr txBox="1">
              <a:spLocks noChangeArrowheads="1"/>
            </p:cNvSpPr>
            <p:nvPr/>
          </p:nvSpPr>
          <p:spPr bwMode="auto">
            <a:xfrm>
              <a:off x="612" y="2201"/>
              <a:ext cx="9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500" b="1">
                  <a:solidFill>
                    <a:srgbClr val="3366CC"/>
                  </a:solidFill>
                  <a:latin typeface="Trebuchet MS" pitchFamily="34" charset="0"/>
                </a:rPr>
                <a:t>CONTABLE</a:t>
              </a:r>
              <a:endParaRPr lang="en-US" sz="1500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1642" name="Group 26"/>
          <p:cNvGrpSpPr>
            <a:grpSpLocks/>
          </p:cNvGrpSpPr>
          <p:nvPr/>
        </p:nvGrpSpPr>
        <p:grpSpPr bwMode="auto">
          <a:xfrm>
            <a:off x="3779838" y="3500438"/>
            <a:ext cx="1439862" cy="1439862"/>
            <a:chOff x="612" y="1842"/>
            <a:chExt cx="907" cy="907"/>
          </a:xfrm>
        </p:grpSpPr>
        <p:sp>
          <p:nvSpPr>
            <p:cNvPr id="111643" name="Oval 27"/>
            <p:cNvSpPr>
              <a:spLocks noChangeArrowheads="1"/>
            </p:cNvSpPr>
            <p:nvPr/>
          </p:nvSpPr>
          <p:spPr bwMode="auto">
            <a:xfrm>
              <a:off x="612" y="1842"/>
              <a:ext cx="907" cy="907"/>
            </a:xfrm>
            <a:prstGeom prst="ellipse">
              <a:avLst/>
            </a:prstGeom>
            <a:solidFill>
              <a:srgbClr val="FFEBFF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44" name="Text Box 28"/>
            <p:cNvSpPr txBox="1">
              <a:spLocks noChangeArrowheads="1"/>
            </p:cNvSpPr>
            <p:nvPr/>
          </p:nvSpPr>
          <p:spPr bwMode="auto">
            <a:xfrm>
              <a:off x="612" y="2201"/>
              <a:ext cx="90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500" b="1">
                  <a:solidFill>
                    <a:srgbClr val="3366CC"/>
                  </a:solidFill>
                  <a:latin typeface="Trebuchet MS" pitchFamily="34" charset="0"/>
                </a:rPr>
                <a:t>DEVOLUCIÓN</a:t>
              </a:r>
              <a:endParaRPr lang="en-US" sz="1500" b="1">
                <a:solidFill>
                  <a:srgbClr val="3366CC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e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571875"/>
            <a:ext cx="15398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2 Marcador de contenido"/>
          <p:cNvSpPr>
            <a:spLocks noGrp="1"/>
          </p:cNvSpPr>
          <p:nvPr>
            <p:ph idx="4294967295"/>
          </p:nvPr>
        </p:nvSpPr>
        <p:spPr>
          <a:xfrm>
            <a:off x="982663" y="1700213"/>
            <a:ext cx="7635875" cy="2357437"/>
          </a:xfrm>
          <a:ln/>
        </p:spPr>
        <p:txBody>
          <a:bodyPr/>
          <a:lstStyle/>
          <a:p>
            <a:pPr marL="177800" indent="-41275">
              <a:buClr>
                <a:schemeClr val="tx1"/>
              </a:buClr>
              <a:buSzPct val="100000"/>
              <a:buFontTx/>
              <a:buNone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Los procesos sugeridos se realizaron a través de boletines operativos que consideraron los siguientes parámetros:</a:t>
            </a:r>
          </a:p>
          <a:p>
            <a:pPr marL="177800" indent="-41275">
              <a:buClr>
                <a:schemeClr val="tx1"/>
              </a:buClr>
              <a:buSzPct val="100000"/>
              <a:buFontTx/>
              <a:buChar char="•"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  <a:p>
            <a:pPr marL="177800" indent="-41275">
              <a:buClr>
                <a:schemeClr val="tx1"/>
              </a:buClr>
              <a:buSzPct val="100000"/>
              <a:buFontTx/>
              <a:buChar char="•"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Aumento del personal de acuerdo a estructura organizacional por funciones.</a:t>
            </a:r>
          </a:p>
          <a:p>
            <a:pPr marL="177800" indent="-41275">
              <a:buClr>
                <a:schemeClr val="tx1"/>
              </a:buClr>
              <a:buSzPct val="100000"/>
              <a:buFontTx/>
              <a:buChar char="•"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  <a:p>
            <a:pPr marL="177800" indent="-41275">
              <a:buClr>
                <a:schemeClr val="tx1"/>
              </a:buClr>
              <a:buSzPct val="100000"/>
              <a:buFontTx/>
              <a:buChar char="•"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Incremento de equipos de computo que soporte las necesidades de los recursos de BPM.</a:t>
            </a:r>
          </a:p>
          <a:p>
            <a:pPr marL="177800" indent="-41275">
              <a:buClr>
                <a:schemeClr val="tx1"/>
              </a:buClr>
              <a:buSzPct val="100000"/>
              <a:buFontTx/>
              <a:buChar char="•"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8310" name="2 Marcador de contenido"/>
          <p:cNvSpPr txBox="1">
            <a:spLocks/>
          </p:cNvSpPr>
          <p:nvPr/>
        </p:nvSpPr>
        <p:spPr bwMode="auto">
          <a:xfrm>
            <a:off x="992188" y="4665663"/>
            <a:ext cx="5653087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41275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 Capacitación, motivación y compromiso hacia la nueva filosofía.</a:t>
            </a:r>
          </a:p>
          <a:p>
            <a:pPr marL="177800" indent="-41275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177800" indent="-41275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 Monitoreo constante a través de indicadores - BSC.</a:t>
            </a:r>
          </a:p>
        </p:txBody>
      </p:sp>
      <p:sp>
        <p:nvSpPr>
          <p:cNvPr id="98311" name="2 Marcador de contenido"/>
          <p:cNvSpPr txBox="1">
            <a:spLocks/>
          </p:cNvSpPr>
          <p:nvPr/>
        </p:nvSpPr>
        <p:spPr bwMode="auto">
          <a:xfrm>
            <a:off x="395288" y="836613"/>
            <a:ext cx="38163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PROPUESTA BASADA EN BPM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0" grpId="0"/>
      <p:bldP spid="98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1357313" y="485775"/>
            <a:ext cx="5715000" cy="5214938"/>
            <a:chOff x="855" y="306"/>
            <a:chExt cx="3600" cy="3285"/>
          </a:xfrm>
        </p:grpSpPr>
        <p:grpSp>
          <p:nvGrpSpPr>
            <p:cNvPr id="6172" name="Group 28"/>
            <p:cNvGrpSpPr>
              <a:grpSpLocks/>
            </p:cNvGrpSpPr>
            <p:nvPr/>
          </p:nvGrpSpPr>
          <p:grpSpPr bwMode="auto">
            <a:xfrm>
              <a:off x="855" y="306"/>
              <a:ext cx="3443" cy="2868"/>
              <a:chOff x="855" y="306"/>
              <a:chExt cx="3443" cy="2868"/>
            </a:xfrm>
          </p:grpSpPr>
          <p:sp>
            <p:nvSpPr>
              <p:cNvPr id="6168" name="AutoShape 23"/>
              <p:cNvSpPr>
                <a:spLocks noChangeArrowheads="1"/>
              </p:cNvSpPr>
              <p:nvPr/>
            </p:nvSpPr>
            <p:spPr bwMode="auto">
              <a:xfrm>
                <a:off x="855" y="306"/>
                <a:ext cx="3443" cy="2868"/>
              </a:xfrm>
              <a:prstGeom prst="flowChartAlternateProcess">
                <a:avLst/>
              </a:prstGeom>
              <a:solidFill>
                <a:srgbClr val="FFFFFF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6169" name="AutoShape 27"/>
              <p:cNvSpPr>
                <a:spLocks noChangeArrowheads="1"/>
              </p:cNvSpPr>
              <p:nvPr/>
            </p:nvSpPr>
            <p:spPr bwMode="auto">
              <a:xfrm>
                <a:off x="961" y="428"/>
                <a:ext cx="3218" cy="2631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2A4F9A"/>
                  </a:gs>
                </a:gsLst>
                <a:lin ang="5400000" scaled="1"/>
              </a:gradFill>
              <a:ln w="762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sp>
          <p:nvSpPr>
            <p:cNvPr id="80924" name="AutoShape 28"/>
            <p:cNvSpPr>
              <a:spLocks noChangeArrowheads="1"/>
            </p:cNvSpPr>
            <p:nvPr/>
          </p:nvSpPr>
          <p:spPr bwMode="auto">
            <a:xfrm rot="12022527">
              <a:off x="1662" y="461"/>
              <a:ext cx="2793" cy="3130"/>
            </a:xfrm>
            <a:prstGeom prst="foldedCorner">
              <a:avLst>
                <a:gd name="adj" fmla="val 30694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93441" dir="4008085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  <p:sp>
          <p:nvSpPr>
            <p:cNvPr id="80938" name="AutoShape 42"/>
            <p:cNvSpPr>
              <a:spLocks noChangeArrowheads="1"/>
            </p:cNvSpPr>
            <p:nvPr/>
          </p:nvSpPr>
          <p:spPr bwMode="auto">
            <a:xfrm rot="1215308">
              <a:off x="1679" y="1023"/>
              <a:ext cx="2597" cy="2459"/>
            </a:xfrm>
            <a:prstGeom prst="flowChartManualInput">
              <a:avLst/>
            </a:prstGeom>
            <a:solidFill>
              <a:srgbClr val="DDDDDD"/>
            </a:solidFill>
            <a:ln w="9525" algn="ctr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Book Antiqua" pitchFamily="18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119438" y="2462213"/>
            <a:ext cx="2889250" cy="412750"/>
            <a:chOff x="1998" y="2617"/>
            <a:chExt cx="1271" cy="181"/>
          </a:xfrm>
        </p:grpSpPr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1998" y="2617"/>
              <a:ext cx="1271" cy="181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167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27" y="2646"/>
              <a:ext cx="120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3" action="ppaction://hlinksldjump"/>
                </a:rPr>
                <a:t>1. LA COMPAÑÍA</a:t>
              </a:r>
              <a:endParaRPr lang="en-US" sz="1200" b="1">
                <a:latin typeface="Trebuchet MS" pitchFamily="34" charset="0"/>
              </a:endParaRPr>
            </a:p>
          </p:txBody>
        </p:sp>
      </p:grp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3117850" y="2967038"/>
            <a:ext cx="2890838" cy="458787"/>
            <a:chOff x="1964" y="1869"/>
            <a:chExt cx="1821" cy="289"/>
          </a:xfrm>
        </p:grpSpPr>
        <p:sp>
          <p:nvSpPr>
            <p:cNvPr id="80930" name="Rectangle 34"/>
            <p:cNvSpPr>
              <a:spLocks noChangeArrowheads="1"/>
            </p:cNvSpPr>
            <p:nvPr/>
          </p:nvSpPr>
          <p:spPr bwMode="auto">
            <a:xfrm>
              <a:off x="1964" y="1877"/>
              <a:ext cx="1821" cy="261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165" name="Text Box 3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06" y="1869"/>
              <a:ext cx="172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5" action="ppaction://hlinksldjump"/>
                </a:rPr>
                <a:t>2. DIAGNÓSTICO INTERNO Y EXTERNO</a:t>
              </a:r>
              <a:endParaRPr lang="en-US" sz="1200" b="1">
                <a:latin typeface="Trebuchet MS" pitchFamily="34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117850" y="3498850"/>
            <a:ext cx="2890838" cy="412750"/>
            <a:chOff x="1996" y="3256"/>
            <a:chExt cx="1271" cy="181"/>
          </a:xfrm>
        </p:grpSpPr>
        <p:sp>
          <p:nvSpPr>
            <p:cNvPr id="80927" name="Rectangle 31"/>
            <p:cNvSpPr>
              <a:spLocks noChangeArrowheads="1"/>
            </p:cNvSpPr>
            <p:nvPr/>
          </p:nvSpPr>
          <p:spPr bwMode="auto">
            <a:xfrm>
              <a:off x="1996" y="3256"/>
              <a:ext cx="1271" cy="181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latin typeface="Trebuchet MS" pitchFamily="34" charset="0"/>
              </a:endParaRPr>
            </a:p>
          </p:txBody>
        </p:sp>
        <p:sp>
          <p:nvSpPr>
            <p:cNvPr id="6163" name="Text Box 3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25" y="3284"/>
              <a:ext cx="120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6" action="ppaction://hlinksldjump"/>
                </a:rPr>
                <a:t>3. ADMINISTRACIÓN POR PROCESOS</a:t>
              </a:r>
              <a:endParaRPr lang="en-US" sz="1200" b="1">
                <a:latin typeface="Trebuchet MS" pitchFamily="34" charset="0"/>
              </a:endParaRPr>
            </a:p>
          </p:txBody>
        </p:sp>
      </p:grpSp>
      <p:sp>
        <p:nvSpPr>
          <p:cNvPr id="80935" name="WordArt 39"/>
          <p:cNvSpPr>
            <a:spLocks noChangeArrowheads="1" noChangeShapeType="1" noTextEdit="1"/>
          </p:cNvSpPr>
          <p:nvPr/>
        </p:nvSpPr>
        <p:spPr bwMode="auto">
          <a:xfrm>
            <a:off x="3494088" y="1930400"/>
            <a:ext cx="2062162" cy="414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s-ES" sz="3600" kern="10" spc="-180">
                <a:ln w="12700">
                  <a:solidFill>
                    <a:srgbClr val="2A4F9A"/>
                  </a:solidFill>
                  <a:round/>
                  <a:headEnd/>
                  <a:tailEnd/>
                </a:ln>
                <a:solidFill>
                  <a:srgbClr val="2A4F9A"/>
                </a:solidFill>
                <a:effectLst>
                  <a:outerShdw dist="35921" dir="2700000" algn="ctr" rotWithShape="0">
                    <a:srgbClr val="969696"/>
                  </a:outerShdw>
                </a:effectLst>
                <a:latin typeface="Trebuchet MS"/>
              </a:rPr>
              <a:t>AGENDA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117850" y="4013200"/>
            <a:ext cx="2890838" cy="412750"/>
            <a:chOff x="1996" y="3250"/>
            <a:chExt cx="1271" cy="181"/>
          </a:xfrm>
        </p:grpSpPr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996" y="3250"/>
              <a:ext cx="1271" cy="181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latin typeface="Trebuchet MS" pitchFamily="34" charset="0"/>
              </a:endParaRPr>
            </a:p>
          </p:txBody>
        </p:sp>
        <p:sp>
          <p:nvSpPr>
            <p:cNvPr id="6161" name="Text Box 3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25" y="3279"/>
              <a:ext cx="120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7" action="ppaction://hlinksldjump"/>
                </a:rPr>
                <a:t>4. ANÁLISIS FINANCIERO</a:t>
              </a:r>
              <a:endParaRPr lang="en-US" sz="1200" b="1">
                <a:latin typeface="Trebuchet MS" pitchFamily="34" charset="0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117850" y="4519613"/>
            <a:ext cx="2890838" cy="458787"/>
            <a:chOff x="1996" y="3254"/>
            <a:chExt cx="1271" cy="200"/>
          </a:xfrm>
        </p:grpSpPr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996" y="3256"/>
              <a:ext cx="1271" cy="183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159" name="Text Box 3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25" y="3254"/>
              <a:ext cx="120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8" action="ppaction://hlinksldjump"/>
                </a:rPr>
                <a:t>5. MEDICIÓN Y DESEMPEÑO ORGANIZACIONAL</a:t>
              </a:r>
              <a:endParaRPr lang="en-US" sz="1200" b="1">
                <a:latin typeface="Trebuchet MS" pitchFamily="34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117850" y="5040313"/>
            <a:ext cx="2890838" cy="466725"/>
            <a:chOff x="1998" y="2617"/>
            <a:chExt cx="1271" cy="205"/>
          </a:xfrm>
        </p:grpSpPr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1998" y="2617"/>
              <a:ext cx="1271" cy="181"/>
            </a:xfrm>
            <a:prstGeom prst="rect">
              <a:avLst/>
            </a:prstGeom>
            <a:solidFill>
              <a:srgbClr val="2A4F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6157" name="Text Box 10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27" y="2622"/>
              <a:ext cx="120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C" sz="1200" b="1">
                  <a:latin typeface="Trebuchet MS" pitchFamily="34" charset="0"/>
                  <a:hlinkClick r:id="rId9" action="ppaction://hlinksldjump"/>
                </a:rPr>
                <a:t>6. CONCLUSIONES  Y RECOMENDACIONES</a:t>
              </a:r>
              <a:endParaRPr lang="en-US" sz="1200" b="1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4294967295"/>
          </p:nvPr>
        </p:nvSpPr>
        <p:spPr>
          <a:xfrm>
            <a:off x="1547813" y="2349500"/>
            <a:ext cx="4681537" cy="3743325"/>
          </a:xfrm>
          <a:ln/>
        </p:spPr>
        <p:txBody>
          <a:bodyPr/>
          <a:lstStyle/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Nombre del proceso.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endParaRPr lang="es-ES" sz="2000">
              <a:effectLst/>
              <a:latin typeface="Trebuchet MS" pitchFamily="34" charset="0"/>
              <a:cs typeface="Arial" pitchFamily="34" charset="0"/>
            </a:endParaRP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Responsables.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endParaRPr lang="es-ES" sz="2000">
              <a:effectLst/>
              <a:latin typeface="Trebuchet MS" pitchFamily="34" charset="0"/>
              <a:cs typeface="Arial" pitchFamily="34" charset="0"/>
            </a:endParaRP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Objetivos.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endParaRPr lang="es-ES" sz="2000">
              <a:effectLst/>
              <a:latin typeface="Trebuchet MS" pitchFamily="34" charset="0"/>
              <a:cs typeface="Arial" pitchFamily="34" charset="0"/>
            </a:endParaRP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Disposiciones generales.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None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 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r>
              <a:rPr lang="es-ES" sz="2000">
                <a:effectLst/>
                <a:latin typeface="Trebuchet MS" pitchFamily="34" charset="0"/>
                <a:cs typeface="Arial" pitchFamily="34" charset="0"/>
              </a:rPr>
              <a:t>Descripción detallada del proceso.</a:t>
            </a:r>
          </a:p>
          <a:p>
            <a:pPr marL="442913" indent="-306388">
              <a:buClr>
                <a:schemeClr val="tx1"/>
              </a:buClr>
              <a:buSzPct val="100000"/>
              <a:buFontTx/>
              <a:buChar char="•"/>
            </a:pPr>
            <a:endParaRPr lang="es-ES" sz="20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9335" name="2 Marcador de contenido"/>
          <p:cNvSpPr txBox="1">
            <a:spLocks/>
          </p:cNvSpPr>
          <p:nvPr/>
        </p:nvSpPr>
        <p:spPr bwMode="auto">
          <a:xfrm>
            <a:off x="395288" y="1196975"/>
            <a:ext cx="6408737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ESQUEMA GENERAL DE LOS PROCESOS SUGERIDOS</a:t>
            </a:r>
          </a:p>
        </p:txBody>
      </p:sp>
      <p:pic>
        <p:nvPicPr>
          <p:cNvPr id="99337" name="Picture 9" descr="co_fi04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349500"/>
            <a:ext cx="1873250" cy="3168650"/>
          </a:xfrm>
          <a:prstGeom prst="rect">
            <a:avLst/>
          </a:prstGeom>
          <a:noFill/>
        </p:spPr>
      </p:pic>
      <p:sp>
        <p:nvSpPr>
          <p:cNvPr id="9933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4318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93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7523163" y="6624638"/>
            <a:ext cx="1728787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Almacenes Juanito</a:t>
            </a:r>
            <a:endParaRPr lang="es-ES" sz="800" b="1"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100438" name="Group 86"/>
          <p:cNvGraphicFramePr>
            <a:graphicFrameLocks noGrp="1"/>
          </p:cNvGraphicFramePr>
          <p:nvPr/>
        </p:nvGraphicFramePr>
        <p:xfrm>
          <a:off x="1520825" y="1052513"/>
          <a:ext cx="6808788" cy="5492750"/>
        </p:xfrm>
        <a:graphic>
          <a:graphicData uri="http://schemas.openxmlformats.org/drawingml/2006/table">
            <a:tbl>
              <a:tblPr/>
              <a:tblGrid>
                <a:gridCol w="2581275"/>
                <a:gridCol w="2114550"/>
                <a:gridCol w="2112963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2006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2007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Índices de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Liquidez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Mide la capacidad de la empresa para cumplir con sus obligaciones de corto plazo</a:t>
                      </a: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Liquidez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Operativa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1,396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1,673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Prueba Ácida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0,175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0,269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Periodo promedio de días de cobro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Periodo promedio de días de pago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Índices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de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Rentabilidad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87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Miden la efectividad general de la administración de acuerdo con los rendimientos generados sobre las ventas y sobre los inventarios.</a:t>
                      </a: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Rendimiento sobre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el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patrimonio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13,76%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19,94%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Rendimiento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sobre el Activos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5,14%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8,52%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Rendimiento sobre las Ventas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5,61%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8,35%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Índices de Administración de Activos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Mide el grado de Efectividad con la que la empresa usa sus recursos</a:t>
                      </a: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Rotación sobre Activos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1,27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1,48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Rotación sobre Activos fijos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5,12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7,95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Índices de Administración de Deuda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Mide el grado en el que la empresa se ha financiado con deuda.</a:t>
                      </a: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Razón de endeudamiento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9,26%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9,68%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28692" marR="286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0435" name="2 Marcador de contenido"/>
          <p:cNvSpPr txBox="1">
            <a:spLocks/>
          </p:cNvSpPr>
          <p:nvPr/>
        </p:nvSpPr>
        <p:spPr bwMode="auto">
          <a:xfrm rot="16200000">
            <a:off x="-1454150" y="3622675"/>
            <a:ext cx="4824413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EVOLUCIÓN GENERAL DE LA EMPRESA</a:t>
            </a:r>
          </a:p>
        </p:txBody>
      </p:sp>
      <p:sp>
        <p:nvSpPr>
          <p:cNvPr id="100436" name="Text Box 84"/>
          <p:cNvSpPr txBox="1">
            <a:spLocks noChangeArrowheads="1"/>
          </p:cNvSpPr>
          <p:nvPr/>
        </p:nvSpPr>
        <p:spPr bwMode="auto">
          <a:xfrm>
            <a:off x="1331913" y="215900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ANÁLISIS FINANCIERO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35" grpId="0"/>
      <p:bldP spid="1004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11188" y="2563813"/>
            <a:ext cx="7850187" cy="309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 Crecimiento de los ingresos está dado por la composición del crecimiento mínimo de la economía y de una tasa promedio del crecimiento histórico de las ventas de “AJ”.</a:t>
            </a:r>
          </a:p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 Gastos operativos, proyectados con un crecimiento estimado la tasa inflacionaria de 2007.</a:t>
            </a:r>
          </a:p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 Gastos por otros servicios y servicios de terceros, a partir del año tres presentan una reducción conservadora del 8%, de acuerdo a la estructura BPM esperada. </a:t>
            </a:r>
          </a:p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12645" name="2 Marcador de contenido"/>
          <p:cNvSpPr txBox="1">
            <a:spLocks/>
          </p:cNvSpPr>
          <p:nvPr/>
        </p:nvSpPr>
        <p:spPr bwMode="auto">
          <a:xfrm>
            <a:off x="684213" y="1484313"/>
            <a:ext cx="590391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SUPUESTO DEL FLUJO DE CAJA PROYECTADO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26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607" name="Group 231"/>
          <p:cNvGraphicFramePr>
            <a:graphicFrameLocks noGrp="1"/>
          </p:cNvGraphicFramePr>
          <p:nvPr/>
        </p:nvGraphicFramePr>
        <p:xfrm>
          <a:off x="165100" y="449263"/>
          <a:ext cx="8785225" cy="5953125"/>
        </p:xfrm>
        <a:graphic>
          <a:graphicData uri="http://schemas.openxmlformats.org/drawingml/2006/table">
            <a:tbl>
              <a:tblPr/>
              <a:tblGrid>
                <a:gridCol w="2603500"/>
                <a:gridCol w="192088"/>
                <a:gridCol w="1035050"/>
                <a:gridCol w="969962"/>
                <a:gridCol w="1004888"/>
                <a:gridCol w="993775"/>
                <a:gridCol w="995362"/>
                <a:gridCol w="990600"/>
              </a:tblGrid>
              <a:tr h="1762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FLUJO DE CAJA DEL ACCIONISTA PROYECTADO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1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2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4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5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Ingresos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168.157,00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184.972,70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207.169,42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232.029,75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259.873,33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Costo de venta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97.531,06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107.284,17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120.158,27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134.577,26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150.726,53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Margen Bruto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70.625,94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77.688,53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87.011,16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97.452,50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109.146,80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Gastos Operacionales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85.537,37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74.899,61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74.817,16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73.102,57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73.742,03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Servicios de Terceros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20.414,87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10.414,87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9.581,68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9.581,68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9.581,68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Utilidad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-14.911,43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2.788,93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12.193,99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24.349,93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35.404,77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15% trabajadores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        -  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418,34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1.829,10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3.652,49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5.310,71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Utilidad antes de Impuestos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-14.911,43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2.370,59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10.364,89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20.697,44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30.094,05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Impuesto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        -  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592,65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2.591,22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5.174,36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7.523,51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Utilidad después de Impuesto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-14.911,43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1.777,94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7.773,67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15.523,08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22.570,54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10% reserva legal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        -  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177,79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777,37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1.552,31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2.257,05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5% reserva facultativa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        -  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  88,90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388,68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   776,15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1.128,53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Utilidad Neta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-14.911,43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1.511,25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6.607,62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13.194,62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19.184,96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(+) Depreciación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4.945,52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4.322,88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4.322,88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1.122,88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1.122,88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(+) Amortización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2.988,00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2.888,00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2.798,00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2.354,00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 1.000,00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(-) Pago de Capital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-11534,05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-13256,57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Flujo del accionista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18.511,96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  4.534,44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13.728,50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16.671,49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21.307,83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Inversión Inicial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24.790,61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Valor Presente de los Flujos Futuros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108.040,94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Flujo neto de efectivo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24.790,61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18.511,96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  4.534,44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13.728,50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16.671,49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129.348,77 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2" name="Group 42"/>
          <p:cNvGraphicFramePr>
            <a:graphicFrameLocks noGrp="1"/>
          </p:cNvGraphicFramePr>
          <p:nvPr/>
        </p:nvGraphicFramePr>
        <p:xfrm>
          <a:off x="179388" y="2133600"/>
          <a:ext cx="8643937" cy="593725"/>
        </p:xfrm>
        <a:graphic>
          <a:graphicData uri="http://schemas.openxmlformats.org/drawingml/2006/table">
            <a:tbl>
              <a:tblPr/>
              <a:tblGrid>
                <a:gridCol w="1271587"/>
                <a:gridCol w="1270000"/>
                <a:gridCol w="1103313"/>
                <a:gridCol w="1020762"/>
                <a:gridCol w="1063625"/>
                <a:gridCol w="928688"/>
                <a:gridCol w="931862"/>
                <a:gridCol w="10541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Año 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8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Flujo neto de efectivo Incremental</a:t>
                      </a: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   24.790,61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 23.148,49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-       9.360,19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 8.713,96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13.084,06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   110.720,46 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02431" name="2 Marcador de contenido"/>
          <p:cNvSpPr txBox="1">
            <a:spLocks/>
          </p:cNvSpPr>
          <p:nvPr/>
        </p:nvSpPr>
        <p:spPr bwMode="auto">
          <a:xfrm>
            <a:off x="3443288" y="3001963"/>
            <a:ext cx="17002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TIR</a:t>
            </a: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500" b="1">
              <a:latin typeface="Trebuchet MS" pitchFamily="34" charset="0"/>
              <a:cs typeface="Arial" pitchFamily="34" charset="0"/>
            </a:endParaRP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22.26%</a:t>
            </a:r>
          </a:p>
        </p:txBody>
      </p:sp>
      <p:sp>
        <p:nvSpPr>
          <p:cNvPr id="102432" name="2 Marcador de contenido"/>
          <p:cNvSpPr txBox="1">
            <a:spLocks/>
          </p:cNvSpPr>
          <p:nvPr/>
        </p:nvSpPr>
        <p:spPr bwMode="auto">
          <a:xfrm>
            <a:off x="684213" y="3001963"/>
            <a:ext cx="15303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VAN</a:t>
            </a: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500" b="1">
              <a:latin typeface="Trebuchet MS" pitchFamily="34" charset="0"/>
              <a:cs typeface="Arial" pitchFamily="34" charset="0"/>
            </a:endParaRP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$ 5805.57</a:t>
            </a:r>
          </a:p>
        </p:txBody>
      </p:sp>
      <p:sp>
        <p:nvSpPr>
          <p:cNvPr id="102433" name="2 Marcador de contenido"/>
          <p:cNvSpPr txBox="1">
            <a:spLocks/>
          </p:cNvSpPr>
          <p:nvPr/>
        </p:nvSpPr>
        <p:spPr bwMode="auto">
          <a:xfrm>
            <a:off x="6443663" y="3001963"/>
            <a:ext cx="17002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CAPM</a:t>
            </a: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endParaRPr lang="es-ES" sz="500" b="1">
              <a:latin typeface="Trebuchet MS" pitchFamily="34" charset="0"/>
              <a:cs typeface="Arial" pitchFamily="34" charset="0"/>
            </a:endParaRPr>
          </a:p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b="1">
                <a:latin typeface="Trebuchet MS" pitchFamily="34" charset="0"/>
                <a:cs typeface="Arial" pitchFamily="34" charset="0"/>
              </a:rPr>
              <a:t>19,72%</a:t>
            </a:r>
          </a:p>
        </p:txBody>
      </p:sp>
      <p:pic>
        <p:nvPicPr>
          <p:cNvPr id="102434" name="Picture 7" descr="businessman_badpoint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79228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5" name="Gráfico 1"/>
          <p:cNvPicPr>
            <a:picLocks noChangeArrowheads="1"/>
          </p:cNvPicPr>
          <p:nvPr/>
        </p:nvPicPr>
        <p:blipFill>
          <a:blip r:embed="rId3"/>
          <a:srcRect b="-113"/>
          <a:stretch>
            <a:fillRect/>
          </a:stretch>
        </p:blipFill>
        <p:spPr bwMode="auto">
          <a:xfrm>
            <a:off x="2555875" y="4076700"/>
            <a:ext cx="39639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6" name="2 Marcador de contenido"/>
          <p:cNvSpPr txBox="1">
            <a:spLocks/>
          </p:cNvSpPr>
          <p:nvPr/>
        </p:nvSpPr>
        <p:spPr bwMode="auto">
          <a:xfrm>
            <a:off x="611188" y="836613"/>
            <a:ext cx="3673475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CRITERIOS DE 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1" grpId="0"/>
      <p:bldP spid="102432" grpId="0"/>
      <p:bldP spid="102433" grpId="0"/>
      <p:bldP spid="1024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Imagen 31"/>
          <p:cNvPicPr>
            <a:picLocks noChangeAspect="1" noChangeArrowheads="1"/>
          </p:cNvPicPr>
          <p:nvPr/>
        </p:nvPicPr>
        <p:blipFill>
          <a:blip r:embed="rId2"/>
          <a:srcRect l="1624" t="51968" r="53961" b="16092"/>
          <a:stretch>
            <a:fillRect/>
          </a:stretch>
        </p:blipFill>
        <p:spPr bwMode="auto">
          <a:xfrm>
            <a:off x="571500" y="1844675"/>
            <a:ext cx="3571875" cy="2600325"/>
          </a:xfrm>
          <a:prstGeom prst="rect">
            <a:avLst/>
          </a:prstGeom>
          <a:noFill/>
          <a:ln w="19050" cmpd="dbl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1034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103430" name="Imagen 5"/>
          <p:cNvPicPr>
            <a:picLocks noChangeAspect="1" noChangeArrowheads="1"/>
          </p:cNvPicPr>
          <p:nvPr/>
        </p:nvPicPr>
        <p:blipFill>
          <a:blip r:embed="rId2"/>
          <a:srcRect l="1956" t="13484" r="53519" b="54379"/>
          <a:stretch>
            <a:fillRect/>
          </a:stretch>
        </p:blipFill>
        <p:spPr bwMode="auto">
          <a:xfrm>
            <a:off x="4786313" y="3594100"/>
            <a:ext cx="3729037" cy="2643188"/>
          </a:xfrm>
          <a:prstGeom prst="rect">
            <a:avLst/>
          </a:prstGeom>
          <a:noFill/>
          <a:ln w="19050" cmpd="dbl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103431" name="2 Marcador de contenido"/>
          <p:cNvSpPr txBox="1">
            <a:spLocks/>
          </p:cNvSpPr>
          <p:nvPr/>
        </p:nvSpPr>
        <p:spPr bwMode="auto">
          <a:xfrm>
            <a:off x="323850" y="768350"/>
            <a:ext cx="4105275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SIMULACION DE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11 Imagen"/>
          <p:cNvPicPr>
            <a:picLocks noChangeAspect="1" noChangeArrowheads="1"/>
          </p:cNvPicPr>
          <p:nvPr/>
        </p:nvPicPr>
        <p:blipFill>
          <a:blip r:embed="rId2"/>
          <a:srcRect l="27058" t="30783" r="22784" b="17793"/>
          <a:stretch>
            <a:fillRect/>
          </a:stretch>
        </p:blipFill>
        <p:spPr bwMode="auto">
          <a:xfrm>
            <a:off x="539750" y="1785938"/>
            <a:ext cx="79613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2 Marcador de contenido"/>
          <p:cNvSpPr txBox="1">
            <a:spLocks/>
          </p:cNvSpPr>
          <p:nvPr/>
        </p:nvSpPr>
        <p:spPr bwMode="auto">
          <a:xfrm>
            <a:off x="468313" y="984250"/>
            <a:ext cx="3240087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ANÁLISIS DE VARIABLES</a:t>
            </a:r>
          </a:p>
        </p:txBody>
      </p:sp>
      <p:sp>
        <p:nvSpPr>
          <p:cNvPr id="1044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4413" y="6308725"/>
            <a:ext cx="4318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260475" y="334963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MEDICIÓN Y DESEMPEÑO ORGANIZACIONAL</a:t>
            </a: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2492375"/>
            <a:ext cx="77263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2 Marcador de contenido"/>
          <p:cNvSpPr txBox="1">
            <a:spLocks/>
          </p:cNvSpPr>
          <p:nvPr/>
        </p:nvSpPr>
        <p:spPr bwMode="auto">
          <a:xfrm>
            <a:off x="539750" y="1703388"/>
            <a:ext cx="2519363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41"/>
          <p:cNvPicPr>
            <a:picLocks noChangeAspect="1" noChangeArrowheads="1"/>
          </p:cNvPicPr>
          <p:nvPr/>
        </p:nvPicPr>
        <p:blipFill>
          <a:blip r:embed="rId2"/>
          <a:srcRect l="26563" t="30469" r="22900" b="21680"/>
          <a:stretch>
            <a:fillRect/>
          </a:stretch>
        </p:blipFill>
        <p:spPr bwMode="auto">
          <a:xfrm>
            <a:off x="1778000" y="2109788"/>
            <a:ext cx="58118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2 Marcador de contenido"/>
          <p:cNvSpPr txBox="1">
            <a:spLocks/>
          </p:cNvSpPr>
          <p:nvPr/>
        </p:nvSpPr>
        <p:spPr bwMode="auto">
          <a:xfrm>
            <a:off x="323850" y="1055688"/>
            <a:ext cx="5903913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MATRIZ DE INTERÉS PODER DE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2 Marcador de contenido"/>
          <p:cNvSpPr>
            <a:spLocks noGrp="1"/>
          </p:cNvSpPr>
          <p:nvPr>
            <p:ph idx="4294967295"/>
          </p:nvPr>
        </p:nvSpPr>
        <p:spPr>
          <a:xfrm>
            <a:off x="900113" y="2205038"/>
            <a:ext cx="7272337" cy="1474787"/>
          </a:xfrm>
          <a:ln/>
        </p:spPr>
        <p:txBody>
          <a:bodyPr/>
          <a:lstStyle/>
          <a:p>
            <a:pPr marL="177800" indent="-41275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Herramienta gerencial de enfoque moderno.</a:t>
            </a:r>
          </a:p>
          <a:p>
            <a:pPr marL="177800" indent="-41275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Monitorea las mejoras en la eficiencia de los procesos y operaciones de la empresa en tiempo real</a:t>
            </a:r>
          </a:p>
          <a:p>
            <a:pPr marL="177800" indent="-41275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 Permite aplicar correctivos en caso de ser necesario.  </a:t>
            </a:r>
          </a:p>
        </p:txBody>
      </p:sp>
      <p:sp>
        <p:nvSpPr>
          <p:cNvPr id="106502" name="2 Marcador de contenido"/>
          <p:cNvSpPr txBox="1">
            <a:spLocks/>
          </p:cNvSpPr>
          <p:nvPr/>
        </p:nvSpPr>
        <p:spPr bwMode="auto">
          <a:xfrm>
            <a:off x="323850" y="1341438"/>
            <a:ext cx="46799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CUADRO DE MANDO INTEGRAL BSC</a:t>
            </a:r>
          </a:p>
        </p:txBody>
      </p:sp>
      <p:sp>
        <p:nvSpPr>
          <p:cNvPr id="106503" name="2 Marcador de contenido"/>
          <p:cNvSpPr>
            <a:spLocks/>
          </p:cNvSpPr>
          <p:nvPr/>
        </p:nvSpPr>
        <p:spPr bwMode="auto">
          <a:xfrm>
            <a:off x="971550" y="3860800"/>
            <a:ext cx="7416800" cy="187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41275" algn="just">
              <a:spcBef>
                <a:spcPct val="20000"/>
              </a:spcBef>
              <a:buClr>
                <a:schemeClr val="tx1"/>
              </a:buClr>
              <a:buSzPct val="100000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 Dado a que se propuso esta herramienta de monitoreo y control, como complemento de aplicar una administración por BPM, Los objetivos y metas a alcanzar en la empresa, están relacionados con cuatro dimensiones o perspectivas críticas, con una serie de indicadores de desempeño, metas e iniciativas concretas para el monitoreo de las actividades de la organización.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2" grpId="0"/>
      <p:bldP spid="1065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4294967295"/>
          </p:nvPr>
        </p:nvSpPr>
        <p:spPr>
          <a:xfrm>
            <a:off x="1763713" y="2543175"/>
            <a:ext cx="6048375" cy="958850"/>
          </a:xfrm>
          <a:ln/>
        </p:spPr>
        <p:txBody>
          <a:bodyPr/>
          <a:lstStyle/>
          <a:p>
            <a:pPr marL="354013" indent="-354013" algn="just">
              <a:buClr>
                <a:schemeClr val="tx1"/>
              </a:buClr>
              <a:buSzPct val="100000"/>
              <a:buFontTx/>
              <a:buChar char="•"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“AJ” es una empresa familiar que ofrece a sus clientes cuatro líneas de negocios, mueblería, colchones, electrodomésticos y bazar y tapicería.</a:t>
            </a:r>
          </a:p>
          <a:p>
            <a:pPr marL="354013" indent="-354013" algn="just">
              <a:buClr>
                <a:schemeClr val="tx1"/>
              </a:buClr>
              <a:buSzPct val="100000"/>
              <a:buFontTx/>
              <a:buChar char="•"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130550" y="776288"/>
            <a:ext cx="2736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LA COMPAÑÍA</a:t>
            </a:r>
          </a:p>
        </p:txBody>
      </p:sp>
      <p:sp>
        <p:nvSpPr>
          <p:cNvPr id="44047" name="2 Marcador de contenido"/>
          <p:cNvSpPr>
            <a:spLocks/>
          </p:cNvSpPr>
          <p:nvPr/>
        </p:nvSpPr>
        <p:spPr bwMode="auto">
          <a:xfrm>
            <a:off x="1633538" y="3790950"/>
            <a:ext cx="511333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Con 17 años de experiencia en el mercado.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4048" name="2 Marcador de contenido"/>
          <p:cNvSpPr>
            <a:spLocks/>
          </p:cNvSpPr>
          <p:nvPr/>
        </p:nvSpPr>
        <p:spPr bwMode="auto">
          <a:xfrm>
            <a:off x="1633538" y="4438650"/>
            <a:ext cx="6323012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“AJ” se encuentra ubicado en la provincia de Manabí, su matriz en Calceta y una sucursal en Chone.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9" grpId="0"/>
      <p:bldP spid="44047" grpId="0"/>
      <p:bldP spid="440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Extracto"/>
          <p:cNvSpPr/>
          <p:nvPr/>
        </p:nvSpPr>
        <p:spPr>
          <a:xfrm>
            <a:off x="3335220" y="2725000"/>
            <a:ext cx="2727814" cy="1993588"/>
          </a:xfrm>
          <a:prstGeom prst="flowChartExtract">
            <a:avLst/>
          </a:prstGeom>
          <a:solidFill>
            <a:schemeClr val="accent2">
              <a:lumMod val="40000"/>
              <a:lumOff val="60000"/>
              <a:alpha val="96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1800000" rev="0"/>
            </a:camera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sz="9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 la empresa Líder a nivel Provincial</a:t>
            </a:r>
          </a:p>
          <a:p>
            <a:pPr algn="ctr"/>
            <a:r>
              <a:rPr lang="es-ES" sz="9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la comercialización de muebles y artículos para el hogar y oficina.</a:t>
            </a:r>
          </a:p>
        </p:txBody>
      </p:sp>
      <p:grpSp>
        <p:nvGrpSpPr>
          <p:cNvPr id="9" name="4 Flecha izquierda y arriba"/>
          <p:cNvGrpSpPr>
            <a:grpSpLocks/>
          </p:cNvGrpSpPr>
          <p:nvPr/>
        </p:nvGrpSpPr>
        <p:grpSpPr bwMode="auto">
          <a:xfrm>
            <a:off x="7480300" y="1122363"/>
            <a:ext cx="828675" cy="822325"/>
            <a:chOff x="4712" y="899"/>
            <a:chExt cx="522" cy="518"/>
          </a:xfrm>
        </p:grpSpPr>
        <p:pic>
          <p:nvPicPr>
            <p:cNvPr id="107528" name="4 Flecha izquierda y arriba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2" y="899"/>
              <a:ext cx="522" cy="518"/>
            </a:xfrm>
            <a:prstGeom prst="rect">
              <a:avLst/>
            </a:prstGeom>
            <a:noFill/>
          </p:spPr>
        </p:pic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 rot="16200000">
              <a:off x="4951" y="1123"/>
              <a:ext cx="28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s-ES" sz="1100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</p:grpSp>
      <p:sp>
        <p:nvSpPr>
          <p:cNvPr id="10" name="5 Flecha izquierda y arriba"/>
          <p:cNvSpPr/>
          <p:nvPr/>
        </p:nvSpPr>
        <p:spPr>
          <a:xfrm>
            <a:off x="7572396" y="5353065"/>
            <a:ext cx="702462" cy="714380"/>
          </a:xfrm>
          <a:prstGeom prst="leftUpArrow">
            <a:avLst>
              <a:gd name="adj1" fmla="val 14610"/>
              <a:gd name="adj2" fmla="val 21537"/>
              <a:gd name="adj3" fmla="val 25000"/>
            </a:avLst>
          </a:prstGeom>
          <a:solidFill>
            <a:schemeClr val="accent2"/>
          </a:solidFill>
          <a:ln>
            <a:solidFill>
              <a:schemeClr val="tx2">
                <a:alpha val="97000"/>
              </a:schemeClr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>
              <a:ln>
                <a:solidFill>
                  <a:schemeClr val="accent2"/>
                </a:solidFill>
              </a:ln>
            </a:endParaRPr>
          </a:p>
        </p:txBody>
      </p:sp>
      <p:grpSp>
        <p:nvGrpSpPr>
          <p:cNvPr id="11" name="6 Flecha izquierda y arriba"/>
          <p:cNvGrpSpPr>
            <a:grpSpLocks/>
          </p:cNvGrpSpPr>
          <p:nvPr/>
        </p:nvGrpSpPr>
        <p:grpSpPr bwMode="auto">
          <a:xfrm>
            <a:off x="530225" y="5245100"/>
            <a:ext cx="969963" cy="962025"/>
            <a:chOff x="334" y="3487"/>
            <a:chExt cx="611" cy="606"/>
          </a:xfrm>
        </p:grpSpPr>
        <p:pic>
          <p:nvPicPr>
            <p:cNvPr id="107534" name="6 Flecha izquierda y arriba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" y="3487"/>
              <a:ext cx="611" cy="606"/>
            </a:xfrm>
            <a:prstGeom prst="rect">
              <a:avLst/>
            </a:prstGeom>
            <a:noFill/>
          </p:spPr>
        </p:pic>
        <p:sp>
          <p:nvSpPr>
            <p:cNvPr id="107535" name="Text Box 15"/>
            <p:cNvSpPr txBox="1">
              <a:spLocks noChangeArrowheads="1"/>
            </p:cNvSpPr>
            <p:nvPr/>
          </p:nvSpPr>
          <p:spPr bwMode="auto">
            <a:xfrm rot="5400000">
              <a:off x="329" y="3689"/>
              <a:ext cx="347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s-ES" sz="1100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2" name="7 Flecha izquierda y arriba"/>
          <p:cNvGrpSpPr>
            <a:grpSpLocks/>
          </p:cNvGrpSpPr>
          <p:nvPr/>
        </p:nvGrpSpPr>
        <p:grpSpPr bwMode="auto">
          <a:xfrm>
            <a:off x="542925" y="1073150"/>
            <a:ext cx="901700" cy="901700"/>
            <a:chOff x="342" y="868"/>
            <a:chExt cx="568" cy="568"/>
          </a:xfrm>
        </p:grpSpPr>
        <p:pic>
          <p:nvPicPr>
            <p:cNvPr id="107537" name="7 Flecha izquierda y arriba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" y="868"/>
              <a:ext cx="568" cy="568"/>
            </a:xfrm>
            <a:prstGeom prst="rect">
              <a:avLst/>
            </a:prstGeom>
            <a:noFill/>
          </p:spPr>
        </p:pic>
        <p:sp>
          <p:nvSpPr>
            <p:cNvPr id="107538" name="Text Box 18"/>
            <p:cNvSpPr txBox="1">
              <a:spLocks noChangeArrowheads="1"/>
            </p:cNvSpPr>
            <p:nvPr/>
          </p:nvSpPr>
          <p:spPr bwMode="auto">
            <a:xfrm rot="10800000">
              <a:off x="502" y="964"/>
              <a:ext cx="31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s-ES" sz="1100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</p:grpSp>
      <p:graphicFrame>
        <p:nvGraphicFramePr>
          <p:cNvPr id="107673" name="Group 153"/>
          <p:cNvGraphicFramePr>
            <a:graphicFrameLocks noGrp="1"/>
          </p:cNvGraphicFramePr>
          <p:nvPr/>
        </p:nvGraphicFramePr>
        <p:xfrm>
          <a:off x="2071688" y="981075"/>
          <a:ext cx="4714875" cy="1490663"/>
        </p:xfrm>
        <a:graphic>
          <a:graphicData uri="http://schemas.openxmlformats.org/drawingml/2006/table">
            <a:tbl>
              <a:tblPr/>
              <a:tblGrid>
                <a:gridCol w="1201737"/>
                <a:gridCol w="1039813"/>
                <a:gridCol w="1081087"/>
                <a:gridCol w="1392238"/>
              </a:tblGrid>
              <a:tr h="1746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FINANCIERA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Objetivos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Indicador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Meta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Iniciativa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Mejorar los retornos y maximizar el valor de la empresa - Mejorar la eficiencia adimistrativa y Opertaiva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(ROE) (ROA), Indices de Líquidez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Maximizar los beneficios de la empresa.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Planificación administrativa e Inversón en Aplicación de la Adinistración por BPM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Reducir los costos y gastos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indices de Rotación de Inventarios, de lìquidez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Eficiencia en stock de inventarios y cumplimiento de sus obligaciones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Planificacion del presupuesto anual y aplicación de administracion por BPM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676" name="Group 156"/>
          <p:cNvGraphicFramePr>
            <a:graphicFrameLocks noGrp="1"/>
          </p:cNvGraphicFramePr>
          <p:nvPr/>
        </p:nvGraphicFramePr>
        <p:xfrm>
          <a:off x="1630363" y="5157788"/>
          <a:ext cx="5715000" cy="1247775"/>
        </p:xfrm>
        <a:graphic>
          <a:graphicData uri="http://schemas.openxmlformats.org/drawingml/2006/table">
            <a:tbl>
              <a:tblPr/>
              <a:tblGrid>
                <a:gridCol w="1457325"/>
                <a:gridCol w="1260475"/>
                <a:gridCol w="1309687"/>
                <a:gridCol w="1687513"/>
              </a:tblGrid>
              <a:tr h="1238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APRENDIZAJE Y CRECIMIENTO</a:t>
                      </a:r>
                    </a:p>
                  </a:txBody>
                  <a:tcPr marL="0" marR="0" marT="0" marB="0" anchor="b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2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Objetivos</a:t>
                      </a:r>
                    </a:p>
                  </a:txBody>
                  <a:tcPr marL="0" marR="0" marT="0" marB="0" anchor="b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Indicador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Meta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Iniciativa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Incrementar la productividad de los empleados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Encuestas de productividad laboral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Comprometer al personal con la empresa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Programa de Incentivos por cumplimiento de metas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Mejorar el clima laboral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Sugerencias recibidas del total del personal, renuncias totales del total de personal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Satisfación del personal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Programas de integración de personal y encuesta que mide razones de salida de personal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Aumentar la satisfación de los empleados</a:t>
                      </a:r>
                    </a:p>
                  </a:txBody>
                  <a:tcPr marL="0" marR="0" marT="0" marB="0" anchor="ctr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Encuestas al cliente interno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Satisfación del personal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Inversión en Capacitacion del personal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674" name="Group 154"/>
          <p:cNvGraphicFramePr>
            <a:graphicFrameLocks noGrp="1"/>
          </p:cNvGraphicFramePr>
          <p:nvPr/>
        </p:nvGraphicFramePr>
        <p:xfrm>
          <a:off x="115888" y="2708275"/>
          <a:ext cx="3303587" cy="2119313"/>
        </p:xfrm>
        <a:graphic>
          <a:graphicData uri="http://schemas.openxmlformats.org/drawingml/2006/table">
            <a:tbl>
              <a:tblPr/>
              <a:tblGrid>
                <a:gridCol w="835025"/>
                <a:gridCol w="896937"/>
                <a:gridCol w="571500"/>
                <a:gridCol w="1000125"/>
              </a:tblGrid>
              <a:tr h="1127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CLIENTES</a:t>
                      </a:r>
                    </a:p>
                  </a:txBody>
                  <a:tcPr marL="0" marR="0" marT="0" marB="0" anchor="b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Objetivos</a:t>
                      </a:r>
                    </a:p>
                  </a:txBody>
                  <a:tcPr marL="0" marR="0" marT="0" marB="0" anchor="b" horzOverflow="overflow">
                    <a:lnL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Indicador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Meta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Iniciativa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Incrementar la confianza de los clientes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Clientes que repiten la compra del total de clientes, Participación de Mercado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Fidelidad del cliente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Capacitar al personal en protocolos básicos de Atención Cliente y aplicación de una politica de calidad de los productos vendidos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Incrementar la satisfación de los clientes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Encuestas breves en los puntos de ventas, tiempo total de entrega de un producto de la cantidad de pedidos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Orientacion total hacia los clientes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Servicio post venta holistico y personalizado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675" name="Group 155"/>
          <p:cNvGraphicFramePr>
            <a:graphicFrameLocks noGrp="1"/>
          </p:cNvGraphicFramePr>
          <p:nvPr/>
        </p:nvGraphicFramePr>
        <p:xfrm>
          <a:off x="6084888" y="2636838"/>
          <a:ext cx="2928937" cy="2325687"/>
        </p:xfrm>
        <a:graphic>
          <a:graphicData uri="http://schemas.openxmlformats.org/drawingml/2006/table">
            <a:tbl>
              <a:tblPr/>
              <a:tblGrid>
                <a:gridCol w="677862"/>
                <a:gridCol w="965200"/>
                <a:gridCol w="615950"/>
                <a:gridCol w="669925"/>
              </a:tblGrid>
              <a:tr h="152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PROCESOS INTERNOS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Objetivos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Indicador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Meta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Iniciativa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Monitorear Integramente todos los procesos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Tasa de reducción de tiempos en los ciclos de los procesos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Reducción de costos y aumento de la rentabilidad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Inversion en Aplicación de Administración por BPM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Proporcionar respuestas rapidas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Quejas resueltas del total de quejas, unidades devoluciones sobre unidades vendidas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Satisfación de los clientes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Inversion en Aplicación de Administración por BPM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Expander sus mercados abriendo sucursales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Participación de mercado, tasa de cremiento de apertura de sucursales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Aumento de posicionamiento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Un anilísis de plan de negocios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07661" name="2 Marcador de contenido"/>
          <p:cNvSpPr txBox="1">
            <a:spLocks/>
          </p:cNvSpPr>
          <p:nvPr/>
        </p:nvSpPr>
        <p:spPr bwMode="auto">
          <a:xfrm>
            <a:off x="2268538" y="407988"/>
            <a:ext cx="46799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CUADRO DE MANDO INTEGRAL BSC</a:t>
            </a:r>
          </a:p>
        </p:txBody>
      </p:sp>
      <p:sp>
        <p:nvSpPr>
          <p:cNvPr id="107677" name="AutoShape 1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4413" y="6308725"/>
            <a:ext cx="4318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2 Marcador de contenido"/>
          <p:cNvSpPr>
            <a:spLocks noGrp="1"/>
          </p:cNvSpPr>
          <p:nvPr>
            <p:ph idx="4294967295"/>
          </p:nvPr>
        </p:nvSpPr>
        <p:spPr>
          <a:xfrm>
            <a:off x="385763" y="1470025"/>
            <a:ext cx="8229600" cy="819150"/>
          </a:xfrm>
          <a:ln/>
        </p:spPr>
        <p:txBody>
          <a:bodyPr/>
          <a:lstStyle/>
          <a:p>
            <a:pPr marL="354013" indent="-217488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“AJ” se encuentra en la etapa Ad Hoc o también llamada etapa básica de madurez del negocio.</a:t>
            </a:r>
          </a:p>
          <a:p>
            <a:pPr marL="354013" indent="-217488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331913" y="576263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CONCLUSIONES</a:t>
            </a:r>
          </a:p>
        </p:txBody>
      </p:sp>
      <p:sp>
        <p:nvSpPr>
          <p:cNvPr id="108549" name="2 Marcador de contenido"/>
          <p:cNvSpPr>
            <a:spLocks/>
          </p:cNvSpPr>
          <p:nvPr/>
        </p:nvSpPr>
        <p:spPr bwMode="auto">
          <a:xfrm>
            <a:off x="374650" y="2335213"/>
            <a:ext cx="82296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De acuerdo a los resultados obtenidos, la aplicación del presente proyecto resulta viable y conveniente para la empresa, ofreciendo a la administración un VAN positivo de $5805.57 y una TIR de 22.96%.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8550" name="2 Marcador de contenido"/>
          <p:cNvSpPr>
            <a:spLocks/>
          </p:cNvSpPr>
          <p:nvPr/>
        </p:nvSpPr>
        <p:spPr bwMode="auto">
          <a:xfrm>
            <a:off x="374650" y="3486150"/>
            <a:ext cx="82296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Según la investigación de mercados, se identificaron dos segmentos de clientes uno elitista con fuerte poder adquisitivo y otro caracterizado por la búsqueda promociones y facilidades de pago, cuyo poder adquisitivo tiene un fuerte componente estacional. 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8551" name="2 Marcador de contenido"/>
          <p:cNvSpPr>
            <a:spLocks/>
          </p:cNvSpPr>
          <p:nvPr/>
        </p:nvSpPr>
        <p:spPr bwMode="auto">
          <a:xfrm>
            <a:off x="374650" y="4899025"/>
            <a:ext cx="8229600" cy="161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Con la globalización y los cambios tecnológicos, los mercados se han vuelto más dinámicos y competitivos, y el mercado manabita no puede ser la excepción, la competencia se rige principalmente por los precios y exige a las empresas estar siempre a la vanguardia, brindando a los clientes las mejores facilidades.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  <p:bldP spid="108549" grpId="0"/>
      <p:bldP spid="108550" grpId="0"/>
      <p:bldP spid="1085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2 Marcador de contenido"/>
          <p:cNvSpPr>
            <a:spLocks noGrp="1"/>
          </p:cNvSpPr>
          <p:nvPr>
            <p:ph idx="4294967295"/>
          </p:nvPr>
        </p:nvSpPr>
        <p:spPr>
          <a:xfrm>
            <a:off x="1476375" y="3097213"/>
            <a:ext cx="6408738" cy="1079500"/>
          </a:xfrm>
          <a:ln/>
        </p:spPr>
        <p:txBody>
          <a:bodyPr/>
          <a:lstStyle/>
          <a:p>
            <a:pPr marL="354013" indent="-217488" algn="just"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Invertir en capacitación para el recurso humano de “AJ” de manera constante, para que así facilite la adopción de la nueva filosofía en sus actividades diarias.</a:t>
            </a:r>
          </a:p>
          <a:p>
            <a:pPr marL="354013" indent="-217488" algn="just">
              <a:buClr>
                <a:schemeClr val="tx1"/>
              </a:buClr>
              <a:buSzPct val="100000"/>
              <a:buFontTx/>
              <a:buNone/>
              <a:tabLst>
                <a:tab pos="442913" algn="l"/>
              </a:tabLst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331913" y="819150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RECOMENDACIONES</a:t>
            </a:r>
          </a:p>
        </p:txBody>
      </p:sp>
      <p:sp>
        <p:nvSpPr>
          <p:cNvPr id="109573" name="2 Marcador de contenido"/>
          <p:cNvSpPr>
            <a:spLocks/>
          </p:cNvSpPr>
          <p:nvPr/>
        </p:nvSpPr>
        <p:spPr bwMode="auto">
          <a:xfrm>
            <a:off x="1476375" y="1871663"/>
            <a:ext cx="6408738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Aplicar la administración por BPM y sus respectivas herramientas de control a fin de conseguir los objetivos propuestos y su desarrollo sostenido en el tiempo.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9574" name="2 Marcador de contenido"/>
          <p:cNvSpPr>
            <a:spLocks/>
          </p:cNvSpPr>
          <p:nvPr/>
        </p:nvSpPr>
        <p:spPr bwMode="auto">
          <a:xfrm>
            <a:off x="1476375" y="4262438"/>
            <a:ext cx="6408738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Invertir en la afiliación correspondiente, para tener acceso al servicio de pago por tarjetas de crédito.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9575" name="2 Marcador de contenido"/>
          <p:cNvSpPr>
            <a:spLocks/>
          </p:cNvSpPr>
          <p:nvPr/>
        </p:nvSpPr>
        <p:spPr bwMode="auto">
          <a:xfrm>
            <a:off x="1476375" y="5111750"/>
            <a:ext cx="6408738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r>
              <a:rPr lang="es-ES">
                <a:latin typeface="Trebuchet MS" pitchFamily="34" charset="0"/>
                <a:cs typeface="Arial" pitchFamily="34" charset="0"/>
              </a:rPr>
              <a:t>Adoptar la estrategia central definida por la misión, visión, slogan, logo y valores desarrollados en presente proyecto.</a:t>
            </a:r>
          </a:p>
          <a:p>
            <a:pPr marL="354013" indent="-217488" algn="just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tabLst>
                <a:tab pos="442913" algn="l"/>
              </a:tabLst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/>
      <p:bldP spid="109573" grpId="0"/>
      <p:bldP spid="109574" grpId="0"/>
      <p:bldP spid="1095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331913" y="2420938"/>
            <a:ext cx="64801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6800" b="1">
                <a:latin typeface="Trebuchet MS" pitchFamily="34" charset="0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82688"/>
            <a:ext cx="7891463" cy="5184775"/>
          </a:xfrm>
          <a:prstGeom prst="rect">
            <a:avLst/>
          </a:prstGeom>
          <a:noFill/>
        </p:spPr>
      </p:pic>
      <p:sp>
        <p:nvSpPr>
          <p:cNvPr id="82949" name="2 Marcador de contenido"/>
          <p:cNvSpPr txBox="1">
            <a:spLocks/>
          </p:cNvSpPr>
          <p:nvPr/>
        </p:nvSpPr>
        <p:spPr bwMode="auto">
          <a:xfrm>
            <a:off x="485775" y="550863"/>
            <a:ext cx="3941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SITUACIÓN ACTUAL INTERNA</a:t>
            </a:r>
          </a:p>
        </p:txBody>
      </p:sp>
      <p:sp>
        <p:nvSpPr>
          <p:cNvPr id="82950" name="2 Marcador de contenido"/>
          <p:cNvSpPr txBox="1">
            <a:spLocks/>
          </p:cNvSpPr>
          <p:nvPr/>
        </p:nvSpPr>
        <p:spPr bwMode="auto">
          <a:xfrm>
            <a:off x="6372225" y="6640513"/>
            <a:ext cx="2717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Dirección Estratégica Gerry Johnson.</a:t>
            </a:r>
            <a:endParaRPr lang="es-ES" sz="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2 Marcador de contenido"/>
          <p:cNvSpPr txBox="1">
            <a:spLocks/>
          </p:cNvSpPr>
          <p:nvPr/>
        </p:nvSpPr>
        <p:spPr bwMode="auto">
          <a:xfrm>
            <a:off x="6011863" y="6626225"/>
            <a:ext cx="27178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800" b="1">
                <a:latin typeface="Trebuchet MS" pitchFamily="34" charset="0"/>
              </a:rPr>
              <a:t>Fuente: Dirección Estratégica Gerry Johnson.</a:t>
            </a:r>
          </a:p>
        </p:txBody>
      </p:sp>
      <p:sp>
        <p:nvSpPr>
          <p:cNvPr id="46086" name="2 Marcador de contenido"/>
          <p:cNvSpPr txBox="1">
            <a:spLocks/>
          </p:cNvSpPr>
          <p:nvPr/>
        </p:nvSpPr>
        <p:spPr bwMode="auto">
          <a:xfrm>
            <a:off x="466725" y="1055688"/>
            <a:ext cx="41767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SITUACIÓN ACTUAL EXTERNA</a:t>
            </a:r>
          </a:p>
        </p:txBody>
      </p:sp>
      <p:sp>
        <p:nvSpPr>
          <p:cNvPr id="4608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4318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711200" y="1773238"/>
            <a:ext cx="7893050" cy="4178300"/>
            <a:chOff x="431" y="1117"/>
            <a:chExt cx="4972" cy="2632"/>
          </a:xfrm>
        </p:grpSpPr>
        <p:pic>
          <p:nvPicPr>
            <p:cNvPr id="46083" name="Picture 3"/>
            <p:cNvPicPr preferRelativeResize="0">
              <a:picLocks noChangeArrowheads="1"/>
            </p:cNvPicPr>
            <p:nvPr/>
          </p:nvPicPr>
          <p:blipFill>
            <a:blip r:embed="rId3"/>
            <a:srcRect l="890" t="2126" r="890" b="3543"/>
            <a:stretch>
              <a:fillRect/>
            </a:stretch>
          </p:blipFill>
          <p:spPr bwMode="auto">
            <a:xfrm>
              <a:off x="431" y="1117"/>
              <a:ext cx="4972" cy="2632"/>
            </a:xfrm>
            <a:prstGeom prst="rect">
              <a:avLst/>
            </a:prstGeom>
            <a:noFill/>
          </p:spPr>
        </p:pic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202" y="1570"/>
              <a:ext cx="1678" cy="1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725" y="3768725"/>
            <a:ext cx="3960813" cy="1028700"/>
          </a:xfrm>
          <a:noFill/>
          <a:ln/>
        </p:spPr>
        <p:txBody>
          <a:bodyPr/>
          <a:lstStyle/>
          <a:p>
            <a:pPr marL="354013" indent="-354013">
              <a:lnSpc>
                <a:spcPct val="80000"/>
              </a:lnSpc>
              <a:buClr>
                <a:schemeClr val="tx1"/>
              </a:buClr>
              <a:buSzPct val="100000"/>
              <a:buFontTx/>
              <a:buChar char="•"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Análisis de los procesos internos.</a:t>
            </a:r>
          </a:p>
          <a:p>
            <a:pPr marL="354013" indent="-354013">
              <a:lnSpc>
                <a:spcPct val="80000"/>
              </a:lnSpc>
              <a:buClr>
                <a:schemeClr val="tx1"/>
              </a:buClr>
              <a:buSzPct val="100000"/>
              <a:buFontTx/>
              <a:buChar char="•"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  <a:p>
            <a:pPr marL="354013" indent="-354013">
              <a:lnSpc>
                <a:spcPct val="80000"/>
              </a:lnSpc>
              <a:buClr>
                <a:schemeClr val="tx1"/>
              </a:buClr>
              <a:buSzPct val="100000"/>
              <a:buFontTx/>
              <a:buChar char="•"/>
            </a:pPr>
            <a:r>
              <a:rPr lang="es-ES" sz="1800">
                <a:effectLst/>
                <a:latin typeface="Trebuchet MS" pitchFamily="34" charset="0"/>
                <a:cs typeface="Arial" pitchFamily="34" charset="0"/>
              </a:rPr>
              <a:t>Análisis de clientes internos.</a:t>
            </a:r>
          </a:p>
          <a:p>
            <a:pPr marL="354013" indent="-354013">
              <a:lnSpc>
                <a:spcPct val="80000"/>
              </a:lnSpc>
              <a:buClr>
                <a:schemeClr val="tx1"/>
              </a:buClr>
              <a:buSzPct val="100000"/>
              <a:buFontTx/>
              <a:buNone/>
            </a:pPr>
            <a:endParaRPr lang="es-ES" sz="180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7109" name="2 Marcador de contenido"/>
          <p:cNvSpPr txBox="1">
            <a:spLocks/>
          </p:cNvSpPr>
          <p:nvPr/>
        </p:nvSpPr>
        <p:spPr bwMode="auto">
          <a:xfrm>
            <a:off x="554038" y="2640013"/>
            <a:ext cx="31686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DIAGNÓSTICO INTERNO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403350" y="719138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DIAGNÓSTICO INTERNO Y EXTERNO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076825" y="3765550"/>
            <a:ext cx="345598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Análisis de la industria.</a:t>
            </a:r>
          </a:p>
          <a:p>
            <a:pPr marL="354013" indent="-21748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Análisis del cliente externo.</a:t>
            </a:r>
          </a:p>
          <a:p>
            <a:pPr marL="354013" indent="-21748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7113" name="2 Marcador de contenido"/>
          <p:cNvSpPr txBox="1">
            <a:spLocks/>
          </p:cNvSpPr>
          <p:nvPr/>
        </p:nvSpPr>
        <p:spPr bwMode="auto">
          <a:xfrm>
            <a:off x="5076825" y="2636838"/>
            <a:ext cx="31686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DIAGNÓSTICO EXTERNO</a:t>
            </a:r>
          </a:p>
        </p:txBody>
      </p:sp>
      <p:sp>
        <p:nvSpPr>
          <p:cNvPr id="47117" name="2 Marcador de contenido"/>
          <p:cNvSpPr txBox="1">
            <a:spLocks/>
          </p:cNvSpPr>
          <p:nvPr/>
        </p:nvSpPr>
        <p:spPr bwMode="auto">
          <a:xfrm>
            <a:off x="2916238" y="5232400"/>
            <a:ext cx="3168650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ESTRATEGIA CENTRAL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uiExpand="1" build="p"/>
      <p:bldP spid="47109" grpId="0"/>
      <p:bldP spid="47111" grpId="0"/>
      <p:bldP spid="47112" grpId="0"/>
      <p:bldP spid="47113" grpId="0"/>
      <p:bldP spid="47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/>
          </p:cNvSpPr>
          <p:nvPr/>
        </p:nvSpPr>
        <p:spPr bwMode="auto">
          <a:xfrm>
            <a:off x="827088" y="3357563"/>
            <a:ext cx="7170737" cy="122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Utilización de la herramienta CRM GAP ANALYZER de Deloitte.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Resultado: Nivel básico de madurez, denominado Ad Hoc.</a:t>
            </a:r>
          </a:p>
          <a:p>
            <a:pPr marL="354013" indent="-217488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3973" name="2 Marcador de contenido"/>
          <p:cNvSpPr txBox="1">
            <a:spLocks/>
          </p:cNvSpPr>
          <p:nvPr/>
        </p:nvSpPr>
        <p:spPr bwMode="auto">
          <a:xfrm>
            <a:off x="784225" y="1992313"/>
            <a:ext cx="3024188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 algn="ctr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PROCESOS INTERNOS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403350" y="503238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DIAGNÓSTICO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2 Marcador de contenido"/>
          <p:cNvSpPr>
            <a:spLocks/>
          </p:cNvSpPr>
          <p:nvPr/>
        </p:nvSpPr>
        <p:spPr bwMode="auto">
          <a:xfrm>
            <a:off x="1258888" y="2709863"/>
            <a:ext cx="6481762" cy="324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Análisis soportado en la matriz HBS (Harvard Bussines School).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El análisis permite segmentar cinco tipos de clientes, en función del grado de satisfacción y retención/vinculación con la empresa.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Muestreo: Censo.</a:t>
            </a: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endParaRPr lang="es-ES">
              <a:latin typeface="Trebuchet MS" pitchFamily="34" charset="0"/>
              <a:cs typeface="Arial" pitchFamily="34" charset="0"/>
            </a:endParaRPr>
          </a:p>
          <a:p>
            <a:pPr marL="354013" indent="-354013"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</a:pPr>
            <a:r>
              <a:rPr lang="es-ES">
                <a:latin typeface="Trebuchet MS" pitchFamily="34" charset="0"/>
                <a:cs typeface="Arial" pitchFamily="34" charset="0"/>
              </a:rPr>
              <a:t>Instrumento de medición.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03350" y="503238"/>
            <a:ext cx="648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>
                <a:latin typeface="Trebuchet MS" pitchFamily="34" charset="0"/>
              </a:rPr>
              <a:t>DIAGNÓSTICO INTERNO</a:t>
            </a:r>
          </a:p>
        </p:txBody>
      </p:sp>
      <p:sp>
        <p:nvSpPr>
          <p:cNvPr id="48134" name="2 Marcador de contenido"/>
          <p:cNvSpPr txBox="1">
            <a:spLocks/>
          </p:cNvSpPr>
          <p:nvPr/>
        </p:nvSpPr>
        <p:spPr bwMode="auto">
          <a:xfrm>
            <a:off x="1116013" y="1844675"/>
            <a:ext cx="2592387" cy="35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4013" indent="-217488">
              <a:spcBef>
                <a:spcPct val="20000"/>
              </a:spcBef>
              <a:buClr>
                <a:srgbClr val="003399"/>
              </a:buClr>
              <a:buSzPct val="100000"/>
            </a:pPr>
            <a:r>
              <a:rPr lang="es-ES" sz="2000" b="1">
                <a:latin typeface="Trebuchet MS" pitchFamily="34" charset="0"/>
                <a:cs typeface="Arial" pitchFamily="34" charset="0"/>
              </a:rPr>
              <a:t>CLIENTE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</p:bld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2188</TotalTime>
  <Words>2912</Words>
  <Application>Microsoft Office PowerPoint</Application>
  <PresentationFormat>Presentación en pantalla (4:3)</PresentationFormat>
  <Paragraphs>661</Paragraphs>
  <Slides>43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</vt:lpstr>
      <vt:lpstr>Times New Roman</vt:lpstr>
      <vt:lpstr>Verdana</vt:lpstr>
      <vt:lpstr>Wingdings</vt:lpstr>
      <vt:lpstr>Calibri</vt:lpstr>
      <vt:lpstr>Trebuchet MS</vt:lpstr>
      <vt:lpstr>Book Antiqua</vt:lpstr>
      <vt:lpstr>Times</vt:lpstr>
      <vt:lpstr>Tahoma</vt:lpstr>
      <vt:lpstr>Wingdings 2</vt:lpstr>
      <vt:lpstr>Globo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Administrador</cp:lastModifiedBy>
  <cp:revision>312</cp:revision>
  <dcterms:created xsi:type="dcterms:W3CDTF">2008-06-28T02:05:56Z</dcterms:created>
  <dcterms:modified xsi:type="dcterms:W3CDTF">2009-10-26T15:14:07Z</dcterms:modified>
</cp:coreProperties>
</file>