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24"/>
  </p:handoutMasterIdLst>
  <p:sldIdLst>
    <p:sldId id="261" r:id="rId2"/>
    <p:sldId id="256" r:id="rId3"/>
    <p:sldId id="260" r:id="rId4"/>
    <p:sldId id="263" r:id="rId5"/>
    <p:sldId id="262" r:id="rId6"/>
    <p:sldId id="258" r:id="rId7"/>
    <p:sldId id="264" r:id="rId8"/>
    <p:sldId id="265" r:id="rId9"/>
    <p:sldId id="266" r:id="rId10"/>
    <p:sldId id="268" r:id="rId11"/>
    <p:sldId id="270" r:id="rId12"/>
    <p:sldId id="267" r:id="rId13"/>
    <p:sldId id="269" r:id="rId14"/>
    <p:sldId id="278" r:id="rId15"/>
    <p:sldId id="277" r:id="rId16"/>
    <p:sldId id="271" r:id="rId17"/>
    <p:sldId id="272" r:id="rId18"/>
    <p:sldId id="273" r:id="rId19"/>
    <p:sldId id="274" r:id="rId20"/>
    <p:sldId id="275" r:id="rId21"/>
    <p:sldId id="276" r:id="rId22"/>
    <p:sldId id="257" r:id="rId23"/>
  </p:sldIdLst>
  <p:sldSz cx="9361488" cy="7021513"/>
  <p:notesSz cx="6881813" cy="97107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7" autoAdjust="0"/>
    <p:restoredTop sz="94434" autoAdjust="0"/>
  </p:normalViewPr>
  <p:slideViewPr>
    <p:cSldViewPr>
      <p:cViewPr>
        <p:scale>
          <a:sx n="66" d="100"/>
          <a:sy n="66" d="100"/>
        </p:scale>
        <p:origin x="-1152" y="-780"/>
      </p:cViewPr>
      <p:guideLst>
        <p:guide orient="horz" pos="2212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3058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s-EC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s-EC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3375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s-EC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223375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23664099-0704-4507-9424-E433F1542A27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377363" cy="7034213"/>
            <a:chOff x="0" y="0"/>
            <a:chExt cx="5770" cy="4328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639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639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639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63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63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63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39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39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39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40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4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1640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641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641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64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</p:grpSp>
      <p:sp>
        <p:nvSpPr>
          <p:cNvPr id="1644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701675" y="1403350"/>
            <a:ext cx="7132638" cy="2105025"/>
          </a:xfrm>
        </p:spPr>
        <p:txBody>
          <a:bodyPr/>
          <a:lstStyle>
            <a:lvl1pPr>
              <a:defRPr/>
            </a:lvl1pPr>
          </a:lstStyle>
          <a:p>
            <a:r>
              <a:rPr lang="es-EC"/>
              <a:t>Haga clic para cambiar el estilo de título	</a:t>
            </a:r>
          </a:p>
        </p:txBody>
      </p:sp>
      <p:sp>
        <p:nvSpPr>
          <p:cNvPr id="1644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8475" y="3978275"/>
            <a:ext cx="5773738" cy="17954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C"/>
              <a:t>Haga clic para modificar el estilo de subtítulo del patrón</a:t>
            </a:r>
          </a:p>
        </p:txBody>
      </p:sp>
      <p:sp>
        <p:nvSpPr>
          <p:cNvPr id="1644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1644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1644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B510B9-271F-41AA-8442-9FE35C20DABC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F4B8F-22A0-413E-AEF8-DF1B71D29EB4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965825" y="231775"/>
            <a:ext cx="1912938" cy="6010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3838" y="231775"/>
            <a:ext cx="5589587" cy="6010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B485A-7B0A-4929-B969-3A987373318F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838" y="231775"/>
            <a:ext cx="7654925" cy="1171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69875" y="1636713"/>
            <a:ext cx="3705225" cy="4605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127500" y="1636713"/>
            <a:ext cx="3705225" cy="22256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127500" y="4014788"/>
            <a:ext cx="3705225" cy="22272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309563" y="6391275"/>
            <a:ext cx="1824037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11400" y="6397625"/>
            <a:ext cx="3538538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07100" y="6397625"/>
            <a:ext cx="1797050" cy="485775"/>
          </a:xfrm>
        </p:spPr>
        <p:txBody>
          <a:bodyPr/>
          <a:lstStyle>
            <a:lvl1pPr>
              <a:defRPr/>
            </a:lvl1pPr>
          </a:lstStyle>
          <a:p>
            <a:fld id="{EF4BC626-96EB-4C21-9CC8-C786AB5C7938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838" y="231775"/>
            <a:ext cx="7654925" cy="1171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69875" y="1636713"/>
            <a:ext cx="3705225" cy="4605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27500" y="1636713"/>
            <a:ext cx="3705225" cy="4605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9563" y="6391275"/>
            <a:ext cx="1824037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11400" y="6397625"/>
            <a:ext cx="3538538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07100" y="6397625"/>
            <a:ext cx="1797050" cy="485775"/>
          </a:xfrm>
        </p:spPr>
        <p:txBody>
          <a:bodyPr/>
          <a:lstStyle>
            <a:lvl1pPr>
              <a:defRPr/>
            </a:lvl1pPr>
          </a:lstStyle>
          <a:p>
            <a:fld id="{9971567B-F10D-4EC7-9A3E-E22F0375428C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838" y="231775"/>
            <a:ext cx="7654925" cy="1171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269875" y="1636713"/>
            <a:ext cx="7562850" cy="4605337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9563" y="6391275"/>
            <a:ext cx="1824037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11400" y="6397625"/>
            <a:ext cx="3538538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07100" y="6397625"/>
            <a:ext cx="1797050" cy="485775"/>
          </a:xfrm>
        </p:spPr>
        <p:txBody>
          <a:bodyPr/>
          <a:lstStyle>
            <a:lvl1pPr>
              <a:defRPr/>
            </a:lvl1pPr>
          </a:lstStyle>
          <a:p>
            <a:fld id="{95721C66-1DB8-41E5-A50C-48D77CAAA254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E6C5B-CE1F-4247-B649-D64352369E12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775" y="4511675"/>
            <a:ext cx="7956550" cy="1395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9775" y="2976563"/>
            <a:ext cx="7956550" cy="1535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A509A-98D8-4B73-9F0C-0C43130C0A47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9875" y="1636713"/>
            <a:ext cx="3705225" cy="4605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27500" y="1636713"/>
            <a:ext cx="3705225" cy="4605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F1BEE-D3F0-4BF9-96F1-9D2B176D5C47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80988"/>
            <a:ext cx="8424862" cy="11699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13" y="1571625"/>
            <a:ext cx="4135437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3" y="2227263"/>
            <a:ext cx="4135437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56150" y="1571625"/>
            <a:ext cx="4137025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6150" y="2227263"/>
            <a:ext cx="4137025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B8208-D56D-4F41-B1B8-C857A7F1EC59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FCA3A-12D9-489C-9087-161DA0430FA2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EB5F-662B-4B84-A45F-11BF185BA4C7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79400"/>
            <a:ext cx="3079750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60775" y="279400"/>
            <a:ext cx="5232400" cy="5992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313" y="1470025"/>
            <a:ext cx="3079750" cy="4802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47187-BB32-4CF3-9F1B-9A87CA5E6F62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150" y="4914900"/>
            <a:ext cx="5616575" cy="581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35150" y="627063"/>
            <a:ext cx="5616575" cy="4213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35150" y="5495925"/>
            <a:ext cx="5616575" cy="823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4A94F-9DA5-4FCA-8789-D22DB938D677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377363" cy="7034213"/>
            <a:chOff x="0" y="0"/>
            <a:chExt cx="5770" cy="4328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53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53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53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537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537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53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1537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7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538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538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54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3616" tIns="46808" rIns="93616" bIns="46808" anchor="ctr"/>
            <a:lstStyle/>
            <a:p>
              <a:pPr algn="ctr" defTabSz="936625"/>
              <a:endParaRPr kumimoji="1" lang="es-EC"/>
            </a:p>
          </p:txBody>
        </p:sp>
      </p:grpSp>
      <p:sp>
        <p:nvSpPr>
          <p:cNvPr id="1541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3838" y="231775"/>
            <a:ext cx="7654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Haga clic para cambiar el estilo de título	</a:t>
            </a:r>
          </a:p>
        </p:txBody>
      </p:sp>
      <p:sp>
        <p:nvSpPr>
          <p:cNvPr id="1541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636713"/>
            <a:ext cx="75628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</a:p>
        </p:txBody>
      </p:sp>
      <p:sp>
        <p:nvSpPr>
          <p:cNvPr id="1541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3" y="6391275"/>
            <a:ext cx="18240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000"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542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1400" y="6397625"/>
            <a:ext cx="35385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ctr" defTabSz="936625">
              <a:defRPr sz="1000"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542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07100" y="6397625"/>
            <a:ext cx="17970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000"/>
            </a:lvl1pPr>
          </a:lstStyle>
          <a:p>
            <a:fld id="{9D342096-F44E-4B51-A09D-041EA36E1363}" type="slidenum">
              <a:rPr lang="es-EC"/>
              <a:pPr/>
              <a:t>‹Nº›</a:t>
            </a:fld>
            <a:endParaRPr lang="es-EC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sldNum="0" hdr="0"/>
  <p:txStyles>
    <p:titleStyle>
      <a:lvl1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50838" indent="-350838" algn="l" defTabSz="936625" rtl="0" fontAlgn="base">
        <a:spcBef>
          <a:spcPct val="20000"/>
        </a:spcBef>
        <a:spcAft>
          <a:spcPct val="0"/>
        </a:spcAft>
        <a:buBlip>
          <a:blip r:embed="rId18"/>
        </a:buBlip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92100" algn="l" defTabSz="936625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900">
          <a:solidFill>
            <a:schemeClr val="tx1"/>
          </a:solidFill>
          <a:latin typeface="+mn-lt"/>
        </a:defRPr>
      </a:lvl2pPr>
      <a:lvl3pPr marL="1169988" indent="-233363" algn="l" defTabSz="936625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500">
          <a:solidFill>
            <a:schemeClr val="tx1"/>
          </a:solidFill>
          <a:latin typeface="+mn-lt"/>
        </a:defRPr>
      </a:lvl3pPr>
      <a:lvl4pPr marL="1638300" indent="-233363" algn="l" defTabSz="93662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066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638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10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782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354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9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>
          <a:xfrm>
            <a:off x="257175" y="2773363"/>
            <a:ext cx="7654925" cy="1169987"/>
          </a:xfrm>
        </p:spPr>
        <p:txBody>
          <a:bodyPr/>
          <a:lstStyle/>
          <a:p>
            <a:pPr algn="ctr"/>
            <a:r>
              <a:rPr lang="es-ES_tradnl" sz="3700"/>
              <a:t/>
            </a:r>
            <a:br>
              <a:rPr lang="es-ES_tradnl" sz="3700"/>
            </a:br>
            <a:r>
              <a:rPr lang="es-ES_tradnl" sz="3700"/>
              <a:t>Proyecto de Pregrado</a:t>
            </a:r>
            <a:br>
              <a:rPr lang="es-ES_tradnl" sz="3700"/>
            </a:br>
            <a:r>
              <a:rPr lang="es-ES_tradnl" sz="3700"/>
              <a:t>Capítulo 1</a:t>
            </a:r>
            <a:br>
              <a:rPr lang="es-ES_tradnl" sz="3700"/>
            </a:br>
            <a:endParaRPr lang="es-EC" sz="37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4691063"/>
            <a:ext cx="7137400" cy="1550987"/>
          </a:xfrm>
        </p:spPr>
        <p:txBody>
          <a:bodyPr/>
          <a:lstStyle/>
          <a:p>
            <a:r>
              <a:rPr lang="es-ES_tradnl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Presentado por:</a:t>
            </a:r>
            <a:endParaRPr lang="es-EC" sz="25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C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Dayana Paulova Sánchez Yulán</a:t>
            </a:r>
          </a:p>
          <a:p>
            <a:r>
              <a:rPr lang="es-EC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Karla del Carmen Noriega Pacheco</a:t>
            </a:r>
          </a:p>
        </p:txBody>
      </p:sp>
      <p:pic>
        <p:nvPicPr>
          <p:cNvPr id="11276" name="Picture 12" descr="Logo Ich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1163" y="846138"/>
            <a:ext cx="1839912" cy="1584325"/>
          </a:xfrm>
          <a:prstGeom prst="rect">
            <a:avLst/>
          </a:prstGeom>
          <a:noFill/>
        </p:spPr>
      </p:pic>
      <p:pic>
        <p:nvPicPr>
          <p:cNvPr id="11278" name="Picture 14" descr="logo_espol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 l="10643" t="6487" r="9766" b="9480"/>
          <a:stretch>
            <a:fillRect/>
          </a:stretch>
        </p:blipFill>
        <p:spPr>
          <a:xfrm>
            <a:off x="720725" y="630238"/>
            <a:ext cx="1943100" cy="1682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ph idx="1"/>
          </p:nvPr>
        </p:nvGraphicFramePr>
        <p:xfrm>
          <a:off x="109538" y="1512888"/>
          <a:ext cx="7707312" cy="4697412"/>
        </p:xfrm>
        <a:graphic>
          <a:graphicData uri="http://schemas.openxmlformats.org/presentationml/2006/ole">
            <p:oleObj spid="_x0000_s40963" name="Gráfico" r:id="rId3" imgW="5000549" imgH="3048000" progId="Excel.Chart.8">
              <p:embed/>
            </p:oleObj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04813" y="635000"/>
            <a:ext cx="70024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>
            <a:spAutoFit/>
          </a:bodyPr>
          <a:lstStyle/>
          <a:p>
            <a:pPr algn="ctr" defTabSz="936625">
              <a:spcBef>
                <a:spcPct val="50000"/>
              </a:spcBef>
            </a:pPr>
            <a:r>
              <a:rPr lang="es-ES_tradnl" sz="3300" b="1"/>
              <a:t>¿Con quien deja a los niños?</a:t>
            </a:r>
            <a:endParaRPr lang="es-EC" sz="3300" b="1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575050" y="233045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ES_tradnl" sz="2000" b="1"/>
              <a:t>40%</a:t>
            </a:r>
            <a:endParaRPr lang="es-EC" sz="2000" b="1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436688" y="233045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ES_tradnl" sz="2000" b="1"/>
              <a:t>15%</a:t>
            </a:r>
            <a:endParaRPr lang="es-EC" sz="2000" b="1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57175" y="2847975"/>
            <a:ext cx="73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ES_tradnl" sz="2000" b="1"/>
              <a:t>14%</a:t>
            </a:r>
            <a:endParaRPr lang="es-EC" sz="2000" b="1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25475" y="4470400"/>
            <a:ext cx="81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ES_tradnl" sz="2000" b="1"/>
              <a:t>13%</a:t>
            </a:r>
            <a:endParaRPr lang="es-EC" sz="2000" b="1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395538" y="4984750"/>
            <a:ext cx="811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ES_tradnl" sz="2000" b="1"/>
              <a:t>18%</a:t>
            </a:r>
            <a:endParaRPr lang="es-EC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4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963" grpId="0"/>
      <p:bldP spid="40966" grpId="0"/>
      <p:bldP spid="40971" grpId="0"/>
      <p:bldP spid="40972" grpId="0"/>
      <p:bldP spid="40973" grpId="0"/>
      <p:bldP spid="40974" grpId="0"/>
      <p:bldP spid="409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chemeClr val="tx1"/>
                </a:solidFill>
              </a:rPr>
              <a:t>Frecuencia de uso del servicio</a:t>
            </a:r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ph idx="1"/>
          </p:nvPr>
        </p:nvGraphicFramePr>
        <p:xfrm>
          <a:off x="184150" y="1855788"/>
          <a:ext cx="7666038" cy="4235450"/>
        </p:xfrm>
        <a:graphic>
          <a:graphicData uri="http://schemas.openxmlformats.org/presentationml/2006/ole">
            <p:oleObj spid="_x0000_s45059" name="Gráfico" r:id="rId3" imgW="5067300" imgH="294314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OleChart spid="450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300" b="1">
                <a:solidFill>
                  <a:schemeClr val="tx1"/>
                </a:solidFill>
              </a:rPr>
              <a:t>Atributos más importantes</a:t>
            </a:r>
            <a:endParaRPr lang="es-EC" sz="3300" b="1">
              <a:solidFill>
                <a:schemeClr val="tx1"/>
              </a:solidFill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ph idx="1"/>
          </p:nvPr>
        </p:nvGraphicFramePr>
        <p:xfrm>
          <a:off x="111125" y="1446213"/>
          <a:ext cx="7813675" cy="4724400"/>
        </p:xfrm>
        <a:graphic>
          <a:graphicData uri="http://schemas.openxmlformats.org/presentationml/2006/ole">
            <p:oleObj spid="_x0000_s38915" name="Gráfico" r:id="rId3" imgW="7905902" imgH="39910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6" grpId="1"/>
      <p:bldOleChart spid="389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700">
                <a:solidFill>
                  <a:schemeClr val="tx1"/>
                </a:solidFill>
              </a:rPr>
              <a:t>Aceptación de precios propuestos</a:t>
            </a:r>
            <a:endParaRPr lang="es-EC" sz="3700">
              <a:solidFill>
                <a:schemeClr val="tx1"/>
              </a:solidFill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298575"/>
          <a:ext cx="8801100" cy="4960938"/>
        </p:xfrm>
        <a:graphic>
          <a:graphicData uri="http://schemas.openxmlformats.org/presentationml/2006/ole">
            <p:oleObj spid="_x0000_s43011" name="Gráfico" r:id="rId3" imgW="4476902" imgH="2809951" progId="Excel.Chart.8">
              <p:embed/>
            </p:oleObj>
          </a:graphicData>
        </a:graphic>
      </p:graphicFrame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197475" y="1816100"/>
            <a:ext cx="95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ES_tradnl" sz="2000" b="1"/>
              <a:t>70%</a:t>
            </a:r>
            <a:endParaRPr lang="es-EC" sz="2000" b="1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216025" y="4764088"/>
            <a:ext cx="73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ES_tradnl" sz="2000" b="1"/>
              <a:t>30%</a:t>
            </a:r>
            <a:endParaRPr lang="es-EC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OleChart spid="43011" grpId="0"/>
      <p:bldP spid="43014" grpId="0"/>
      <p:bldP spid="430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defTabSz="914400"/>
            <a:r>
              <a:rPr lang="es-ES_tradnl"/>
              <a:t>Descripción</a:t>
            </a:r>
            <a:endParaRPr lang="es-EC"/>
          </a:p>
        </p:txBody>
      </p:sp>
      <p:graphicFrame>
        <p:nvGraphicFramePr>
          <p:cNvPr id="80944" name="Diagram 48"/>
          <p:cNvGraphicFramePr>
            <a:graphicFrameLocks/>
          </p:cNvGraphicFramePr>
          <p:nvPr>
            <p:ph type="dgm" idx="1"/>
          </p:nvPr>
        </p:nvGraphicFramePr>
        <p:xfrm>
          <a:off x="720725" y="1135063"/>
          <a:ext cx="7056438" cy="4976812"/>
        </p:xfrm>
        <a:graphic>
          <a:graphicData uri="http://schemas.openxmlformats.org/drawingml/2006/compatibility">
            <com:legacyDrawing xmlns:com="http://schemas.openxmlformats.org/drawingml/2006/compatibility" spid="_x0000_s8094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0" grpId="1"/>
      <p:bldDgm spid="809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3838" y="231775"/>
            <a:ext cx="7654925" cy="846138"/>
          </a:xfrm>
        </p:spPr>
        <p:txBody>
          <a:bodyPr/>
          <a:lstStyle/>
          <a:p>
            <a:r>
              <a:rPr lang="es-ES_tradnl"/>
              <a:t>Descripción</a:t>
            </a:r>
            <a:endParaRPr lang="es-EC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3367088"/>
            <a:ext cx="3702050" cy="442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3300"/>
              <a:t>Babysitters</a:t>
            </a:r>
            <a:endParaRPr lang="es-EC" sz="330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6350" y="1277938"/>
            <a:ext cx="3703638" cy="4605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400"/>
              <a:t>Entre 18 y 50 años</a:t>
            </a:r>
          </a:p>
          <a:p>
            <a:pPr>
              <a:lnSpc>
                <a:spcPct val="80000"/>
              </a:lnSpc>
              <a:buFontTx/>
              <a:buNone/>
            </a:pPr>
            <a:endParaRPr lang="es-EC" sz="2400"/>
          </a:p>
          <a:p>
            <a:pPr>
              <a:lnSpc>
                <a:spcPct val="80000"/>
              </a:lnSpc>
            </a:pPr>
            <a:r>
              <a:rPr lang="es-ES_tradnl" sz="2400"/>
              <a:t>Capacitadas</a:t>
            </a:r>
          </a:p>
          <a:p>
            <a:pPr>
              <a:lnSpc>
                <a:spcPct val="80000"/>
              </a:lnSpc>
              <a:buFontTx/>
              <a:buNone/>
            </a:pPr>
            <a:endParaRPr lang="es-EC" sz="2400"/>
          </a:p>
          <a:p>
            <a:pPr>
              <a:lnSpc>
                <a:spcPct val="80000"/>
              </a:lnSpc>
            </a:pPr>
            <a:r>
              <a:rPr lang="es-EC" sz="2400"/>
              <a:t>Idiomas</a:t>
            </a:r>
          </a:p>
          <a:p>
            <a:pPr>
              <a:lnSpc>
                <a:spcPct val="80000"/>
              </a:lnSpc>
              <a:buFontTx/>
              <a:buNone/>
            </a:pPr>
            <a:endParaRPr lang="es-EC" sz="2400"/>
          </a:p>
          <a:p>
            <a:pPr>
              <a:lnSpc>
                <a:spcPct val="80000"/>
              </a:lnSpc>
            </a:pPr>
            <a:r>
              <a:rPr lang="es-EC" sz="2400"/>
              <a:t>Lenguaje a señas</a:t>
            </a:r>
          </a:p>
          <a:p>
            <a:pPr>
              <a:lnSpc>
                <a:spcPct val="80000"/>
              </a:lnSpc>
              <a:buFontTx/>
              <a:buNone/>
            </a:pPr>
            <a:endParaRPr lang="es-EC" sz="2400"/>
          </a:p>
          <a:p>
            <a:pPr>
              <a:lnSpc>
                <a:spcPct val="80000"/>
              </a:lnSpc>
            </a:pPr>
            <a:r>
              <a:rPr lang="es-EC" sz="2400"/>
              <a:t>Cuidado de niños especiales</a:t>
            </a:r>
          </a:p>
          <a:p>
            <a:pPr>
              <a:lnSpc>
                <a:spcPct val="80000"/>
              </a:lnSpc>
              <a:buFontTx/>
              <a:buNone/>
            </a:pPr>
            <a:endParaRPr lang="es-EC" sz="2400"/>
          </a:p>
          <a:p>
            <a:pPr>
              <a:lnSpc>
                <a:spcPct val="80000"/>
              </a:lnSpc>
            </a:pPr>
            <a:r>
              <a:rPr lang="es-EC" sz="2400"/>
              <a:t>Disponibilidad </a:t>
            </a:r>
          </a:p>
          <a:p>
            <a:pPr>
              <a:lnSpc>
                <a:spcPct val="80000"/>
              </a:lnSpc>
              <a:buFontTx/>
              <a:buNone/>
            </a:pPr>
            <a:endParaRPr lang="es-EC" sz="2400"/>
          </a:p>
          <a:p>
            <a:pPr>
              <a:lnSpc>
                <a:spcPct val="80000"/>
              </a:lnSpc>
            </a:pPr>
            <a:r>
              <a:rPr lang="es-EC" sz="2400"/>
              <a:t>Apoyo</a:t>
            </a:r>
          </a:p>
          <a:p>
            <a:pPr>
              <a:lnSpc>
                <a:spcPct val="80000"/>
              </a:lnSpc>
              <a:buFontTx/>
              <a:buNone/>
            </a:pPr>
            <a:endParaRPr lang="es-EC" sz="2400"/>
          </a:p>
        </p:txBody>
      </p:sp>
      <p:sp>
        <p:nvSpPr>
          <p:cNvPr id="65556" name="AutoShape 20"/>
          <p:cNvSpPr>
            <a:spLocks/>
          </p:cNvSpPr>
          <p:nvPr/>
        </p:nvSpPr>
        <p:spPr bwMode="auto">
          <a:xfrm>
            <a:off x="3097213" y="1206500"/>
            <a:ext cx="515937" cy="5086350"/>
          </a:xfrm>
          <a:prstGeom prst="leftBrace">
            <a:avLst>
              <a:gd name="adj1" fmla="val 82154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800"/>
                            </p:stCondLst>
                            <p:childTnLst>
                              <p:par>
                                <p:cTn id="7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1"/>
      <p:bldP spid="65539" grpId="0" build="p"/>
      <p:bldP spid="655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chemeClr val="tx1"/>
                </a:solidFill>
              </a:rPr>
              <a:t>Descripción de tarifas por hora</a:t>
            </a:r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ph idx="1"/>
          </p:nvPr>
        </p:nvGraphicFramePr>
        <p:xfrm>
          <a:off x="404813" y="2184400"/>
          <a:ext cx="7667625" cy="3611563"/>
        </p:xfrm>
        <a:graphic>
          <a:graphicData uri="http://schemas.openxmlformats.org/presentationml/2006/ole">
            <p:oleObj spid="_x0000_s47107" name="Documento" r:id="rId3" imgW="5939005" imgH="207660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chemeClr val="tx1"/>
                </a:solidFill>
              </a:rPr>
              <a:t>Localización del proyecto</a:t>
            </a:r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ph idx="1"/>
          </p:nvPr>
        </p:nvGraphicFramePr>
        <p:xfrm>
          <a:off x="25400" y="3276600"/>
          <a:ext cx="7696200" cy="2163763"/>
        </p:xfrm>
        <a:graphic>
          <a:graphicData uri="http://schemas.openxmlformats.org/presentationml/2006/ole">
            <p:oleObj spid="_x0000_s49155" name="Documento" r:id="rId3" imgW="11129915" imgH="3128319" progId="Word.Document.8">
              <p:embed/>
            </p:oleObj>
          </a:graphicData>
        </a:graphic>
      </p:graphicFrame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31788" y="1298575"/>
            <a:ext cx="70754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>
            <a:spAutoFit/>
          </a:bodyPr>
          <a:lstStyle/>
          <a:p>
            <a:pPr algn="ctr" defTabSz="936625">
              <a:spcBef>
                <a:spcPct val="50000"/>
              </a:spcBef>
            </a:pPr>
            <a:r>
              <a:rPr lang="es-ES" b="1" i="1"/>
              <a:t>MÉTODO CUALITATIVO POR PUNTOS </a:t>
            </a:r>
          </a:p>
          <a:p>
            <a:pPr algn="ctr" defTabSz="936625">
              <a:spcBef>
                <a:spcPct val="50000"/>
              </a:spcBef>
            </a:pPr>
            <a:r>
              <a:rPr lang="es-ES" b="1" i="1"/>
              <a:t>(VENTAJAS Y DESVENTAJAS)</a:t>
            </a:r>
            <a:r>
              <a:rPr lang="es-EC" b="1"/>
              <a:t> 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 flipV="1">
            <a:off x="4824413" y="5454650"/>
            <a:ext cx="647700" cy="503238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8" grpId="0" animBg="1"/>
      <p:bldP spid="49158" grpId="1" animBg="1"/>
      <p:bldP spid="4915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chemeClr val="tx1"/>
                </a:solidFill>
              </a:rPr>
              <a:t>Balance de sueldos y salarios</a:t>
            </a:r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0" y="1889125"/>
          <a:ext cx="7888288" cy="4200525"/>
        </p:xfrm>
        <a:graphic>
          <a:graphicData uri="http://schemas.openxmlformats.org/presentationml/2006/ole">
            <p:oleObj spid="_x0000_s51206" name="Documento" r:id="rId3" imgW="5875223" imgH="295598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53704" name="Rectangle 4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700">
                <a:solidFill>
                  <a:schemeClr val="tx1"/>
                </a:solidFill>
              </a:rPr>
              <a:t>Descripción de salarios de niñeras</a:t>
            </a:r>
            <a:endParaRPr lang="es-EC" sz="3700">
              <a:solidFill>
                <a:schemeClr val="tx1"/>
              </a:solidFill>
            </a:endParaRPr>
          </a:p>
        </p:txBody>
      </p:sp>
      <p:pic>
        <p:nvPicPr>
          <p:cNvPr id="53707" name="Picture 45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" y="2478088"/>
            <a:ext cx="7740650" cy="2949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0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3113" y="2257425"/>
            <a:ext cx="7134225" cy="2357438"/>
          </a:xfrm>
        </p:spPr>
        <p:txBody>
          <a:bodyPr/>
          <a:lstStyle/>
          <a:p>
            <a:pPr algn="ctr"/>
            <a:r>
              <a:rPr lang="es-MX"/>
              <a:t>ESTUDIO DE FACTIBILIDAD ECONÓMICA PARA EL ESTABLECIMIENTO DE UNA AGENCIA DE BABYSITTERS EN LA CIUDAD DE GUAYAQUIL</a:t>
            </a:r>
            <a:endParaRPr lang="es-ES"/>
          </a:p>
        </p:txBody>
      </p:sp>
      <p:pic>
        <p:nvPicPr>
          <p:cNvPr id="2055" name="Imagen 6" descr="http://www.babysitters.cl/images/baby_handprint_smbluh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1889125"/>
            <a:ext cx="3222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magen 14" descr="http://www.babysitters.cl/images/baby_handprint_smredh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2627313"/>
            <a:ext cx="32226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agen 13" descr="http://www.babysitters.cl/images/baby_handprint_smredh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1077913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Imagen 6" descr="http://www.babysitters.cl/images/baby_handprint_smbluh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4984750"/>
            <a:ext cx="322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n 14" descr="http://www.babysitters.cl/images/baby_handprint_smredh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5795963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n 13" descr="http://www.babysitters.cl/images/baby_handprint_smredh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4248150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Imagen 6" descr="http://www.babysitters.cl/images/baby_handprint_smbluh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3436938"/>
            <a:ext cx="322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257175" y="635000"/>
            <a:ext cx="7654925" cy="1169988"/>
          </a:xfrm>
        </p:spPr>
        <p:txBody>
          <a:bodyPr/>
          <a:lstStyle/>
          <a:p>
            <a:r>
              <a:rPr lang="es-ES_tradnl">
                <a:solidFill>
                  <a:schemeClr val="tx1"/>
                </a:solidFill>
              </a:rPr>
              <a:t>Balance de Maquinarias</a:t>
            </a:r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>
            <p:ph idx="1"/>
          </p:nvPr>
        </p:nvGraphicFramePr>
        <p:xfrm>
          <a:off x="257175" y="2847975"/>
          <a:ext cx="7593013" cy="2179638"/>
        </p:xfrm>
        <a:graphic>
          <a:graphicData uri="http://schemas.openxmlformats.org/presentationml/2006/ole">
            <p:oleObj spid="_x0000_s57351" name="Documento" r:id="rId3" imgW="5905132" imgH="172528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700">
                <a:solidFill>
                  <a:schemeClr val="tx1"/>
                </a:solidFill>
              </a:rPr>
              <a:t>Balance reemplazo de maquinarias</a:t>
            </a:r>
            <a:endParaRPr lang="es-EC" sz="3700">
              <a:solidFill>
                <a:schemeClr val="tx1"/>
              </a:solidFill>
            </a:endParaRPr>
          </a:p>
        </p:txBody>
      </p:sp>
      <p:graphicFrame>
        <p:nvGraphicFramePr>
          <p:cNvPr id="6144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57175" y="1446213"/>
          <a:ext cx="7667625" cy="1254125"/>
        </p:xfrm>
        <a:graphic>
          <a:graphicData uri="http://schemas.openxmlformats.org/presentationml/2006/ole">
            <p:oleObj spid="_x0000_s61444" name="Hoja de cálculo" r:id="rId3" imgW="6305702" imgH="847649" progId="Excel.Sheet.8">
              <p:embed/>
            </p:oleObj>
          </a:graphicData>
        </a:graphic>
      </p:graphicFrame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84150" y="3298825"/>
            <a:ext cx="7654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 anchor="ctr"/>
          <a:lstStyle/>
          <a:p>
            <a:pPr algn="ctr" defTabSz="936625"/>
            <a:r>
              <a:rPr lang="es-ES_tradnl" sz="3300"/>
              <a:t>Balance de ingresos por venta de maquinarias y equipos reemplazados</a:t>
            </a:r>
            <a:endParaRPr lang="es-EC" sz="3300"/>
          </a:p>
        </p:txBody>
      </p:sp>
      <p:sp>
        <p:nvSpPr>
          <p:cNvPr id="61953" name="Line 513"/>
          <p:cNvSpPr>
            <a:spLocks noChangeShapeType="1"/>
          </p:cNvSpPr>
          <p:nvPr/>
        </p:nvSpPr>
        <p:spPr bwMode="auto">
          <a:xfrm>
            <a:off x="-2147483648" y="-6067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54" name="Line 514"/>
          <p:cNvSpPr>
            <a:spLocks noChangeShapeType="1"/>
          </p:cNvSpPr>
          <p:nvPr/>
        </p:nvSpPr>
        <p:spPr bwMode="auto">
          <a:xfrm>
            <a:off x="-2147483648" y="-581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55" name="Line 515"/>
          <p:cNvSpPr>
            <a:spLocks noChangeShapeType="1"/>
          </p:cNvSpPr>
          <p:nvPr/>
        </p:nvSpPr>
        <p:spPr bwMode="auto">
          <a:xfrm>
            <a:off x="-2147483648" y="-6067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56" name="Line 516"/>
          <p:cNvSpPr>
            <a:spLocks noChangeShapeType="1"/>
          </p:cNvSpPr>
          <p:nvPr/>
        </p:nvSpPr>
        <p:spPr bwMode="auto">
          <a:xfrm>
            <a:off x="-2147483648" y="-581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57" name="Line 517"/>
          <p:cNvSpPr>
            <a:spLocks noChangeShapeType="1"/>
          </p:cNvSpPr>
          <p:nvPr/>
        </p:nvSpPr>
        <p:spPr bwMode="auto">
          <a:xfrm>
            <a:off x="-2147483648" y="-6067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58" name="Line 518"/>
          <p:cNvSpPr>
            <a:spLocks noChangeShapeType="1"/>
          </p:cNvSpPr>
          <p:nvPr/>
        </p:nvSpPr>
        <p:spPr bwMode="auto">
          <a:xfrm>
            <a:off x="2147483647" y="-581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59" name="Line 519"/>
          <p:cNvSpPr>
            <a:spLocks noChangeShapeType="1"/>
          </p:cNvSpPr>
          <p:nvPr/>
        </p:nvSpPr>
        <p:spPr bwMode="auto">
          <a:xfrm>
            <a:off x="-2147483648" y="-6067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60" name="Line 520"/>
          <p:cNvSpPr>
            <a:spLocks noChangeShapeType="1"/>
          </p:cNvSpPr>
          <p:nvPr/>
        </p:nvSpPr>
        <p:spPr bwMode="auto">
          <a:xfrm>
            <a:off x="-2147483648" y="-581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79" name="Line 539"/>
          <p:cNvSpPr>
            <a:spLocks noChangeShapeType="1"/>
          </p:cNvSpPr>
          <p:nvPr/>
        </p:nvSpPr>
        <p:spPr bwMode="auto">
          <a:xfrm>
            <a:off x="-2147483648" y="-581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80" name="Line 540"/>
          <p:cNvSpPr>
            <a:spLocks noChangeShapeType="1"/>
          </p:cNvSpPr>
          <p:nvPr/>
        </p:nvSpPr>
        <p:spPr bwMode="auto">
          <a:xfrm>
            <a:off x="-2147483648" y="-55673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81" name="Line 541"/>
          <p:cNvSpPr>
            <a:spLocks noChangeShapeType="1"/>
          </p:cNvSpPr>
          <p:nvPr/>
        </p:nvSpPr>
        <p:spPr bwMode="auto">
          <a:xfrm>
            <a:off x="-2147483648" y="-581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82" name="Line 542"/>
          <p:cNvSpPr>
            <a:spLocks noChangeShapeType="1"/>
          </p:cNvSpPr>
          <p:nvPr/>
        </p:nvSpPr>
        <p:spPr bwMode="auto">
          <a:xfrm>
            <a:off x="-2147483648" y="-55673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83" name="Line 543"/>
          <p:cNvSpPr>
            <a:spLocks noChangeShapeType="1"/>
          </p:cNvSpPr>
          <p:nvPr/>
        </p:nvSpPr>
        <p:spPr bwMode="auto">
          <a:xfrm>
            <a:off x="2147483647" y="-581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84" name="Line 544"/>
          <p:cNvSpPr>
            <a:spLocks noChangeShapeType="1"/>
          </p:cNvSpPr>
          <p:nvPr/>
        </p:nvSpPr>
        <p:spPr bwMode="auto">
          <a:xfrm>
            <a:off x="2147483647" y="-55673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85" name="Line 545"/>
          <p:cNvSpPr>
            <a:spLocks noChangeShapeType="1"/>
          </p:cNvSpPr>
          <p:nvPr/>
        </p:nvSpPr>
        <p:spPr bwMode="auto">
          <a:xfrm>
            <a:off x="-2147483648" y="-581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986" name="Line 546"/>
          <p:cNvSpPr>
            <a:spLocks noChangeShapeType="1"/>
          </p:cNvSpPr>
          <p:nvPr/>
        </p:nvSpPr>
        <p:spPr bwMode="auto">
          <a:xfrm>
            <a:off x="-2147483648" y="-55673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08" name="Line 568"/>
          <p:cNvSpPr>
            <a:spLocks noChangeShapeType="1"/>
          </p:cNvSpPr>
          <p:nvPr/>
        </p:nvSpPr>
        <p:spPr bwMode="auto">
          <a:xfrm>
            <a:off x="-2147483648" y="-55673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09" name="Line 569"/>
          <p:cNvSpPr>
            <a:spLocks noChangeShapeType="1"/>
          </p:cNvSpPr>
          <p:nvPr/>
        </p:nvSpPr>
        <p:spPr bwMode="auto">
          <a:xfrm>
            <a:off x="-2147483648" y="-5316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10" name="Line 570"/>
          <p:cNvSpPr>
            <a:spLocks noChangeShapeType="1"/>
          </p:cNvSpPr>
          <p:nvPr/>
        </p:nvSpPr>
        <p:spPr bwMode="auto">
          <a:xfrm>
            <a:off x="-2147483648" y="-55673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11" name="Line 571"/>
          <p:cNvSpPr>
            <a:spLocks noChangeShapeType="1"/>
          </p:cNvSpPr>
          <p:nvPr/>
        </p:nvSpPr>
        <p:spPr bwMode="auto">
          <a:xfrm>
            <a:off x="-2147483648" y="-5316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12" name="Line 572"/>
          <p:cNvSpPr>
            <a:spLocks noChangeShapeType="1"/>
          </p:cNvSpPr>
          <p:nvPr/>
        </p:nvSpPr>
        <p:spPr bwMode="auto">
          <a:xfrm>
            <a:off x="2147483647" y="-55673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13" name="Line 573"/>
          <p:cNvSpPr>
            <a:spLocks noChangeShapeType="1"/>
          </p:cNvSpPr>
          <p:nvPr/>
        </p:nvSpPr>
        <p:spPr bwMode="auto">
          <a:xfrm>
            <a:off x="2147483647" y="-5316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14" name="Line 574"/>
          <p:cNvSpPr>
            <a:spLocks noChangeShapeType="1"/>
          </p:cNvSpPr>
          <p:nvPr/>
        </p:nvSpPr>
        <p:spPr bwMode="auto">
          <a:xfrm>
            <a:off x="-2147483648" y="-55673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15" name="Line 575"/>
          <p:cNvSpPr>
            <a:spLocks noChangeShapeType="1"/>
          </p:cNvSpPr>
          <p:nvPr/>
        </p:nvSpPr>
        <p:spPr bwMode="auto">
          <a:xfrm>
            <a:off x="-2147483648" y="-5316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62080" name="Group 640"/>
          <p:cNvGraphicFramePr>
            <a:graphicFrameLocks noGrp="1"/>
          </p:cNvGraphicFramePr>
          <p:nvPr/>
        </p:nvGraphicFramePr>
        <p:xfrm>
          <a:off x="-2147483648" y="-6067425"/>
          <a:ext cx="7569200" cy="19159538"/>
        </p:xfrm>
        <a:graphic>
          <a:graphicData uri="http://schemas.openxmlformats.org/drawingml/2006/table">
            <a:tbl>
              <a:tblPr/>
              <a:tblGrid>
                <a:gridCol w="203200"/>
                <a:gridCol w="355600"/>
                <a:gridCol w="152400"/>
                <a:gridCol w="5384800"/>
                <a:gridCol w="208280"/>
                <a:gridCol w="1270000"/>
              </a:tblGrid>
              <a:tr h="3681413">
                <a:tc gridSpan="4">
                  <a:txBody>
                    <a:bodyPr/>
                    <a:lstStyle/>
                    <a:p>
                      <a:pPr marL="0" marR="0" lvl="0" indent="0" algn="ctr" defTabSz="9366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616" marR="93616" marT="46808" marB="46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9550">
                <a:tc gridSpan="4">
                  <a:txBody>
                    <a:bodyPr/>
                    <a:lstStyle/>
                    <a:p>
                      <a:pPr marL="0" marR="0" lvl="0" indent="0" algn="l" defTabSz="9366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Equpo de computación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616" marR="93616" marT="46808" marB="468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213">
                <a:tc gridSpan="4">
                  <a:txBody>
                    <a:bodyPr/>
                    <a:lstStyle/>
                    <a:p>
                      <a:pPr marL="0" marR="0" lvl="0" indent="0" algn="l" defTabSz="9366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Impresora multifuncion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616" marR="93616" marT="46808" marB="468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63">
                <a:tc gridSpan="4">
                  <a:txBody>
                    <a:bodyPr/>
                    <a:lstStyle/>
                    <a:p>
                      <a:pPr marL="0" marR="0" lvl="0" indent="0" algn="l" defTabSz="9366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616" marR="93616" marT="46808" marB="468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 gridSpan="5">
                  <a:txBody>
                    <a:bodyPr/>
                    <a:lstStyle/>
                    <a:p>
                      <a:pPr marL="0" marR="0" lvl="0" indent="0" algn="l" defTabSz="9366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INGRESOS POR VENTA DE EQUIPOS Y MAQUINARIAS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616" marR="93616" marT="46808" marB="46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037" name="Line 597"/>
          <p:cNvSpPr>
            <a:spLocks noChangeShapeType="1"/>
          </p:cNvSpPr>
          <p:nvPr/>
        </p:nvSpPr>
        <p:spPr bwMode="auto">
          <a:xfrm>
            <a:off x="-2147483648" y="-5316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38" name="Line 598"/>
          <p:cNvSpPr>
            <a:spLocks noChangeShapeType="1"/>
          </p:cNvSpPr>
          <p:nvPr/>
        </p:nvSpPr>
        <p:spPr bwMode="auto">
          <a:xfrm>
            <a:off x="-2147483648" y="-5065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39" name="Line 599"/>
          <p:cNvSpPr>
            <a:spLocks noChangeShapeType="1"/>
          </p:cNvSpPr>
          <p:nvPr/>
        </p:nvSpPr>
        <p:spPr bwMode="auto">
          <a:xfrm>
            <a:off x="-2147483648" y="-5316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40" name="Line 600"/>
          <p:cNvSpPr>
            <a:spLocks noChangeShapeType="1"/>
          </p:cNvSpPr>
          <p:nvPr/>
        </p:nvSpPr>
        <p:spPr bwMode="auto">
          <a:xfrm>
            <a:off x="-2147483648" y="-5065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41" name="Line 601"/>
          <p:cNvSpPr>
            <a:spLocks noChangeShapeType="1"/>
          </p:cNvSpPr>
          <p:nvPr/>
        </p:nvSpPr>
        <p:spPr bwMode="auto">
          <a:xfrm>
            <a:off x="2147483647" y="-5316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42" name="Line 602"/>
          <p:cNvSpPr>
            <a:spLocks noChangeShapeType="1"/>
          </p:cNvSpPr>
          <p:nvPr/>
        </p:nvSpPr>
        <p:spPr bwMode="auto">
          <a:xfrm>
            <a:off x="2147483647" y="-5065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43" name="Line 603"/>
          <p:cNvSpPr>
            <a:spLocks noChangeShapeType="1"/>
          </p:cNvSpPr>
          <p:nvPr/>
        </p:nvSpPr>
        <p:spPr bwMode="auto">
          <a:xfrm>
            <a:off x="-2147483648" y="-5316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44" name="Line 604"/>
          <p:cNvSpPr>
            <a:spLocks noChangeShapeType="1"/>
          </p:cNvSpPr>
          <p:nvPr/>
        </p:nvSpPr>
        <p:spPr bwMode="auto">
          <a:xfrm>
            <a:off x="-2147483648" y="-5065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60" name="Line 620"/>
          <p:cNvSpPr>
            <a:spLocks noChangeShapeType="1"/>
          </p:cNvSpPr>
          <p:nvPr/>
        </p:nvSpPr>
        <p:spPr bwMode="auto">
          <a:xfrm>
            <a:off x="-2147483648" y="-5065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61" name="Line 621"/>
          <p:cNvSpPr>
            <a:spLocks noChangeShapeType="1"/>
          </p:cNvSpPr>
          <p:nvPr/>
        </p:nvSpPr>
        <p:spPr bwMode="auto">
          <a:xfrm>
            <a:off x="-2147483648" y="-4816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62" name="Line 622"/>
          <p:cNvSpPr>
            <a:spLocks noChangeShapeType="1"/>
          </p:cNvSpPr>
          <p:nvPr/>
        </p:nvSpPr>
        <p:spPr bwMode="auto">
          <a:xfrm>
            <a:off x="-2147483648" y="-5065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63" name="Line 623"/>
          <p:cNvSpPr>
            <a:spLocks noChangeShapeType="1"/>
          </p:cNvSpPr>
          <p:nvPr/>
        </p:nvSpPr>
        <p:spPr bwMode="auto">
          <a:xfrm>
            <a:off x="-2147483648" y="-4816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64" name="Line 624"/>
          <p:cNvSpPr>
            <a:spLocks noChangeShapeType="1"/>
          </p:cNvSpPr>
          <p:nvPr/>
        </p:nvSpPr>
        <p:spPr bwMode="auto">
          <a:xfrm>
            <a:off x="2147483647" y="-5065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65" name="Line 625"/>
          <p:cNvSpPr>
            <a:spLocks noChangeShapeType="1"/>
          </p:cNvSpPr>
          <p:nvPr/>
        </p:nvSpPr>
        <p:spPr bwMode="auto">
          <a:xfrm>
            <a:off x="-2147483648" y="-4816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66" name="Line 626"/>
          <p:cNvSpPr>
            <a:spLocks noChangeShapeType="1"/>
          </p:cNvSpPr>
          <p:nvPr/>
        </p:nvSpPr>
        <p:spPr bwMode="auto">
          <a:xfrm>
            <a:off x="-2147483648" y="-5065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067" name="Line 627"/>
          <p:cNvSpPr>
            <a:spLocks noChangeShapeType="1"/>
          </p:cNvSpPr>
          <p:nvPr/>
        </p:nvSpPr>
        <p:spPr bwMode="auto">
          <a:xfrm>
            <a:off x="-2147483648" y="-4816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2077" name="Picture 637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09538" y="4838700"/>
            <a:ext cx="7740650" cy="1104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pic>
        <p:nvPicPr>
          <p:cNvPr id="3085" name="Picture 13" descr="bty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22513" y="2257425"/>
            <a:ext cx="3759200" cy="2138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700"/>
              <a:t>Opciones para el cuidado de niños</a:t>
            </a:r>
            <a:endParaRPr lang="es-EC" sz="3700"/>
          </a:p>
        </p:txBody>
      </p:sp>
      <p:sp>
        <p:nvSpPr>
          <p:cNvPr id="10274" name="_s1029"/>
          <p:cNvSpPr>
            <a:spLocks noChangeArrowheads="1"/>
          </p:cNvSpPr>
          <p:nvPr/>
        </p:nvSpPr>
        <p:spPr bwMode="auto">
          <a:xfrm>
            <a:off x="1544638" y="4337050"/>
            <a:ext cx="1408112" cy="140652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lIns="150395" tIns="75197" rIns="150395" bIns="75197" anchor="ctr"/>
          <a:lstStyle/>
          <a:p>
            <a:pPr algn="ctr" defTabSz="936625"/>
            <a:r>
              <a:rPr lang="es-ES_tradnl" sz="2500"/>
              <a:t>Babysitter</a:t>
            </a:r>
            <a:endParaRPr lang="es-EC" sz="2500"/>
          </a:p>
        </p:txBody>
      </p:sp>
      <p:sp>
        <p:nvSpPr>
          <p:cNvPr id="10275" name="_s1031"/>
          <p:cNvSpPr>
            <a:spLocks noChangeArrowheads="1"/>
          </p:cNvSpPr>
          <p:nvPr/>
        </p:nvSpPr>
        <p:spPr bwMode="auto">
          <a:xfrm>
            <a:off x="5254625" y="4375150"/>
            <a:ext cx="1406525" cy="1406525"/>
          </a:xfrm>
          <a:prstGeom prst="ellipse">
            <a:avLst/>
          </a:prstGeom>
          <a:solidFill>
            <a:schemeClr val="bg2">
              <a:alpha val="50000"/>
            </a:schemeClr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lIns="150395" tIns="75197" rIns="150395" bIns="75197" anchor="ctr"/>
          <a:lstStyle/>
          <a:p>
            <a:pPr algn="ctr" defTabSz="936625"/>
            <a:r>
              <a:rPr lang="es-ES_tradnl" sz="2300"/>
              <a:t>Guarderías</a:t>
            </a:r>
            <a:endParaRPr lang="es-EC" sz="2300"/>
          </a:p>
        </p:txBody>
      </p:sp>
      <p:sp>
        <p:nvSpPr>
          <p:cNvPr id="10276" name="_s1033"/>
          <p:cNvSpPr>
            <a:spLocks noChangeArrowheads="1"/>
          </p:cNvSpPr>
          <p:nvPr/>
        </p:nvSpPr>
        <p:spPr bwMode="auto">
          <a:xfrm>
            <a:off x="3427413" y="1298575"/>
            <a:ext cx="1408112" cy="1406525"/>
          </a:xfrm>
          <a:prstGeom prst="ellipse">
            <a:avLst/>
          </a:prstGeom>
          <a:solidFill>
            <a:schemeClr val="hlink">
              <a:alpha val="50000"/>
            </a:schemeClr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lIns="150395" tIns="75197" rIns="150395" bIns="75197" anchor="ctr"/>
          <a:lstStyle/>
          <a:p>
            <a:pPr algn="ctr" defTabSz="936625"/>
            <a:r>
              <a:rPr lang="es-ES_tradnl" sz="2500"/>
              <a:t>Abuelos</a:t>
            </a:r>
            <a:endParaRPr lang="es-EC" sz="2500"/>
          </a:p>
        </p:txBody>
      </p:sp>
      <p:sp>
        <p:nvSpPr>
          <p:cNvPr id="10277" name="_s1034"/>
          <p:cNvSpPr>
            <a:spLocks noChangeArrowheads="1"/>
          </p:cNvSpPr>
          <p:nvPr/>
        </p:nvSpPr>
        <p:spPr bwMode="auto">
          <a:xfrm>
            <a:off x="3425825" y="3413125"/>
            <a:ext cx="1408113" cy="1408113"/>
          </a:xfrm>
          <a:prstGeom prst="ellipse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50395" tIns="75197" rIns="150395" bIns="75197" anchor="ctr"/>
          <a:lstStyle/>
          <a:p>
            <a:pPr algn="ctr" defTabSz="936625"/>
            <a:r>
              <a:rPr lang="es-ES_tradnl" sz="2000" b="1"/>
              <a:t>Cuidado </a:t>
            </a:r>
          </a:p>
          <a:p>
            <a:pPr algn="ctr" defTabSz="936625"/>
            <a:r>
              <a:rPr lang="es-ES_tradnl" sz="2000" b="1"/>
              <a:t>de los</a:t>
            </a:r>
          </a:p>
          <a:p>
            <a:pPr algn="ctr" defTabSz="936625"/>
            <a:r>
              <a:rPr lang="es-ES_tradnl" sz="2000" b="1"/>
              <a:t> niños</a:t>
            </a:r>
            <a:endParaRPr lang="es-EC" sz="2000" b="1"/>
          </a:p>
        </p:txBody>
      </p:sp>
      <p:cxnSp>
        <p:nvCxnSpPr>
          <p:cNvPr id="10281" name="AutoShape 41"/>
          <p:cNvCxnSpPr>
            <a:cxnSpLocks noChangeShapeType="1"/>
          </p:cNvCxnSpPr>
          <p:nvPr/>
        </p:nvCxnSpPr>
        <p:spPr bwMode="auto">
          <a:xfrm flipV="1">
            <a:off x="4105275" y="2719388"/>
            <a:ext cx="1588" cy="650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282" name="AutoShape 42"/>
          <p:cNvCxnSpPr>
            <a:cxnSpLocks noChangeShapeType="1"/>
            <a:stCxn id="10277" idx="2"/>
            <a:endCxn id="10274" idx="7"/>
          </p:cNvCxnSpPr>
          <p:nvPr/>
        </p:nvCxnSpPr>
        <p:spPr bwMode="auto">
          <a:xfrm flipH="1">
            <a:off x="2746375" y="4117975"/>
            <a:ext cx="650875" cy="396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283" name="AutoShape 43"/>
          <p:cNvCxnSpPr>
            <a:cxnSpLocks noChangeShapeType="1"/>
            <a:stCxn id="10277" idx="6"/>
            <a:endCxn id="10275" idx="1"/>
          </p:cNvCxnSpPr>
          <p:nvPr/>
        </p:nvCxnSpPr>
        <p:spPr bwMode="auto">
          <a:xfrm>
            <a:off x="4862513" y="4117975"/>
            <a:ext cx="598487" cy="434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74" grpId="0" animBg="1"/>
      <p:bldP spid="10275" grpId="0" animBg="1"/>
      <p:bldP spid="10276" grpId="0" animBg="1"/>
      <p:bldP spid="102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BABYSITTER ???</a:t>
            </a:r>
            <a:endParaRPr lang="es-EC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1636713"/>
            <a:ext cx="3702050" cy="46053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900" b="1"/>
              <a:t>FUNCIONES: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900" b="1"/>
          </a:p>
          <a:p>
            <a:pPr algn="just">
              <a:lnSpc>
                <a:spcPct val="90000"/>
              </a:lnSpc>
            </a:pPr>
            <a:r>
              <a:rPr lang="es-ES" sz="2900" b="1"/>
              <a:t>Supervisar</a:t>
            </a:r>
          </a:p>
          <a:p>
            <a:pPr algn="just">
              <a:lnSpc>
                <a:spcPct val="90000"/>
              </a:lnSpc>
            </a:pPr>
            <a:r>
              <a:rPr lang="es-ES" sz="2900" b="1"/>
              <a:t>Estimular</a:t>
            </a:r>
          </a:p>
          <a:p>
            <a:pPr algn="just">
              <a:lnSpc>
                <a:spcPct val="90000"/>
              </a:lnSpc>
            </a:pPr>
            <a:r>
              <a:rPr lang="es-ES" sz="2900" b="1"/>
              <a:t>Jugar</a:t>
            </a:r>
          </a:p>
          <a:p>
            <a:pPr algn="just">
              <a:lnSpc>
                <a:spcPct val="90000"/>
              </a:lnSpc>
            </a:pPr>
            <a:r>
              <a:rPr lang="es-ES" sz="2900" b="1"/>
              <a:t>Cuidar</a:t>
            </a:r>
          </a:p>
          <a:p>
            <a:pPr algn="just">
              <a:lnSpc>
                <a:spcPct val="90000"/>
              </a:lnSpc>
            </a:pPr>
            <a:r>
              <a:rPr lang="es-ES" sz="2900" b="1"/>
              <a:t>Acompañar</a:t>
            </a:r>
          </a:p>
          <a:p>
            <a:pPr>
              <a:lnSpc>
                <a:spcPct val="90000"/>
              </a:lnSpc>
            </a:pPr>
            <a:r>
              <a:rPr lang="es-ES" sz="2900" b="1"/>
              <a:t>Atender a los niños</a:t>
            </a:r>
          </a:p>
          <a:p>
            <a:pPr algn="ctr">
              <a:lnSpc>
                <a:spcPct val="90000"/>
              </a:lnSpc>
            </a:pPr>
            <a:endParaRPr lang="es-EC" sz="2900"/>
          </a:p>
        </p:txBody>
      </p:sp>
      <p:pic>
        <p:nvPicPr>
          <p:cNvPr id="19460" name="Picture 4" descr="MPj0431826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59288" y="2773363"/>
            <a:ext cx="2738437" cy="2738437"/>
          </a:xfrm>
          <a:noFill/>
          <a:ln/>
        </p:spPr>
      </p:pic>
      <p:pic>
        <p:nvPicPr>
          <p:cNvPr id="19463" name="Picture 7" descr="080402ask_prv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29175" y="635000"/>
            <a:ext cx="661988" cy="473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Definición</a:t>
            </a:r>
            <a:endParaRPr lang="es-EC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4813" y="1666875"/>
            <a:ext cx="3702050" cy="4605338"/>
          </a:xfrm>
        </p:spPr>
        <p:txBody>
          <a:bodyPr/>
          <a:lstStyle/>
          <a:p>
            <a:r>
              <a:rPr lang="es-ES" sz="2900"/>
              <a:t>El proyecto se trata de una agencia que ofrece los servicios de colocación inmediata de niñeras, ya sea por horas, temporales o permanentes.</a:t>
            </a:r>
            <a:r>
              <a:rPr lang="es-EC" sz="2900"/>
              <a:t> </a:t>
            </a:r>
          </a:p>
          <a:p>
            <a:endParaRPr lang="es-EC" sz="2900"/>
          </a:p>
        </p:txBody>
      </p:sp>
      <p:pic>
        <p:nvPicPr>
          <p:cNvPr id="18436" name="Picture 4" descr="MPj0430468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21175" y="2143125"/>
            <a:ext cx="3427413" cy="3427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ESTUDIO DE MERCADO</a:t>
            </a:r>
            <a:r>
              <a:rPr lang="es-ES"/>
              <a:t>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3732213"/>
            <a:ext cx="3702050" cy="588962"/>
          </a:xfrm>
        </p:spPr>
        <p:txBody>
          <a:bodyPr/>
          <a:lstStyle/>
          <a:p>
            <a:r>
              <a:rPr lang="es-ES" sz="2500"/>
              <a:t>Problema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1298575"/>
            <a:ext cx="5160962" cy="5160963"/>
          </a:xfrm>
        </p:spPr>
        <p:txBody>
          <a:bodyPr/>
          <a:lstStyle/>
          <a:p>
            <a:r>
              <a:rPr lang="es-ES" sz="2700"/>
              <a:t>Evaluar la factibilidad</a:t>
            </a:r>
          </a:p>
          <a:p>
            <a:endParaRPr lang="es-ES" sz="2700"/>
          </a:p>
          <a:p>
            <a:r>
              <a:rPr lang="es-ES" sz="2700"/>
              <a:t>Comportamiento del usuario hacia el servicio</a:t>
            </a:r>
          </a:p>
          <a:p>
            <a:pPr>
              <a:buFontTx/>
              <a:buNone/>
            </a:pPr>
            <a:endParaRPr lang="es-ES" sz="2700"/>
          </a:p>
          <a:p>
            <a:r>
              <a:rPr lang="es-ES" sz="2700"/>
              <a:t>Precios vs. servicio percibido </a:t>
            </a:r>
          </a:p>
          <a:p>
            <a:pPr>
              <a:buFontTx/>
              <a:buNone/>
            </a:pPr>
            <a:endParaRPr lang="es-ES" sz="2700"/>
          </a:p>
          <a:p>
            <a:r>
              <a:rPr lang="es-ES" sz="2700"/>
              <a:t>Grado de aceptación</a:t>
            </a:r>
          </a:p>
          <a:p>
            <a:pPr>
              <a:buFontTx/>
              <a:buNone/>
            </a:pPr>
            <a:endParaRPr lang="es-ES" sz="2700"/>
          </a:p>
          <a:p>
            <a:r>
              <a:rPr lang="es-ES" sz="2700"/>
              <a:t>Motivos de uso</a:t>
            </a:r>
          </a:p>
          <a:p>
            <a:endParaRPr lang="es-EC" sz="2700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2322513" y="1741488"/>
            <a:ext cx="809625" cy="221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2322513" y="2921000"/>
            <a:ext cx="809625" cy="1031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322513" y="3952875"/>
            <a:ext cx="88423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2322513" y="3952875"/>
            <a:ext cx="809625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322513" y="3952875"/>
            <a:ext cx="809625" cy="176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8213" name="Picture 21" descr="033102stupid_1_pr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213" y="3805238"/>
            <a:ext cx="368300" cy="26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6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6" tmFilter="0,0; .5, 1; 1, 1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68"/>
                            </p:stCondLst>
                            <p:childTnLst>
                              <p:par>
                                <p:cTn id="5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 tmFilter="0,0; .5, 1; 1, 1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28"/>
                            </p:stCondLst>
                            <p:childTnLst>
                              <p:par>
                                <p:cTn id="6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40" fill="hold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40" fill="hold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40" fill="hold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40" fill="hold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40" tmFilter="0,0; .5, 1; 1, 1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12"/>
                            </p:stCondLst>
                            <p:childTnLst>
                              <p:par>
                                <p:cTn id="6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12"/>
                            </p:stCondLst>
                            <p:childTnLst>
                              <p:par>
                                <p:cTn id="7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8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 build="p"/>
      <p:bldP spid="8206" grpId="0" animBg="1"/>
      <p:bldP spid="8207" grpId="0" animBg="1"/>
      <p:bldP spid="8208" grpId="0" animBg="1"/>
      <p:bldP spid="8209" grpId="0" animBg="1"/>
      <p:bldP spid="82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3838" y="-88900"/>
            <a:ext cx="7654925" cy="1171575"/>
          </a:xfrm>
        </p:spPr>
        <p:txBody>
          <a:bodyPr/>
          <a:lstStyle/>
          <a:p>
            <a:r>
              <a:rPr lang="es-ES" b="1"/>
              <a:t>ESTUDIO DE MERCADO</a:t>
            </a:r>
            <a:endParaRPr lang="es-EC" b="1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3511550"/>
            <a:ext cx="2508250" cy="666750"/>
          </a:xfrm>
        </p:spPr>
        <p:txBody>
          <a:bodyPr/>
          <a:lstStyle/>
          <a:p>
            <a:r>
              <a:rPr lang="es-ES_tradnl" sz="2900"/>
              <a:t>Objetivos</a:t>
            </a:r>
            <a:endParaRPr lang="es-EC" sz="290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76713" y="1277938"/>
            <a:ext cx="3705225" cy="5054600"/>
          </a:xfrm>
        </p:spPr>
        <p:txBody>
          <a:bodyPr/>
          <a:lstStyle/>
          <a:p>
            <a:r>
              <a:rPr lang="es-EC" sz="2500"/>
              <a:t>Frecuencia de uso del servicio </a:t>
            </a:r>
          </a:p>
          <a:p>
            <a:pPr>
              <a:buFontTx/>
              <a:buNone/>
            </a:pPr>
            <a:endParaRPr lang="es-EC" sz="800"/>
          </a:p>
          <a:p>
            <a:r>
              <a:rPr lang="es-EC" sz="2500"/>
              <a:t>Conocer el estilo de vida de los clientes potenciales.</a:t>
            </a:r>
          </a:p>
          <a:p>
            <a:pPr>
              <a:buFontTx/>
              <a:buNone/>
            </a:pPr>
            <a:endParaRPr lang="es-EC" sz="800"/>
          </a:p>
          <a:p>
            <a:r>
              <a:rPr lang="es-EC" sz="2500"/>
              <a:t>Nivel de satisfacción </a:t>
            </a:r>
          </a:p>
          <a:p>
            <a:endParaRPr lang="es-EC" sz="800"/>
          </a:p>
          <a:p>
            <a:r>
              <a:rPr lang="es-EC" sz="2500"/>
              <a:t>Atributos del servicio</a:t>
            </a:r>
          </a:p>
          <a:p>
            <a:pPr>
              <a:buFontTx/>
              <a:buNone/>
            </a:pPr>
            <a:endParaRPr lang="es-EC" sz="800"/>
          </a:p>
          <a:p>
            <a:r>
              <a:rPr lang="es-EC" sz="2500"/>
              <a:t>Disponibilidad de pago</a:t>
            </a:r>
          </a:p>
          <a:p>
            <a:endParaRPr lang="es-EC" sz="2500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2447925" y="1638300"/>
            <a:ext cx="1512888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2447925" y="2574925"/>
            <a:ext cx="165735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2447925" y="3798888"/>
            <a:ext cx="1643063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447925" y="3798888"/>
            <a:ext cx="17287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2447925" y="3798888"/>
            <a:ext cx="15843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build="p"/>
      <p:bldP spid="21516" grpId="0" animBg="1"/>
      <p:bldP spid="21517" grpId="0" animBg="1"/>
      <p:bldP spid="21518" grpId="0" animBg="1"/>
      <p:bldP spid="21519" grpId="0" animBg="1"/>
      <p:bldP spid="21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0"/>
            <a:ext cx="7654925" cy="1169988"/>
          </a:xfrm>
        </p:spPr>
        <p:txBody>
          <a:bodyPr/>
          <a:lstStyle/>
          <a:p>
            <a:r>
              <a:rPr lang="es-EC" b="1"/>
              <a:t>Población Objetivo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84150" y="1152525"/>
            <a:ext cx="76549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16" tIns="46808" rIns="93616" bIns="46808" anchor="ctr"/>
          <a:lstStyle/>
          <a:p>
            <a:pPr algn="ctr" defTabSz="936625"/>
            <a:r>
              <a:rPr lang="es-ES_tradnl" sz="3300" b="1"/>
              <a:t>Segmentación de Mercado</a:t>
            </a:r>
            <a:endParaRPr lang="es-EC" sz="3300" b="1"/>
          </a:p>
        </p:txBody>
      </p:sp>
      <p:graphicFrame>
        <p:nvGraphicFramePr>
          <p:cNvPr id="28685" name="Object 13"/>
          <p:cNvGraphicFramePr>
            <a:graphicFrameLocks noChangeAspect="1"/>
          </p:cNvGraphicFramePr>
          <p:nvPr>
            <p:ph idx="1"/>
          </p:nvPr>
        </p:nvGraphicFramePr>
        <p:xfrm>
          <a:off x="111125" y="2257425"/>
          <a:ext cx="7961313" cy="4276725"/>
        </p:xfrm>
        <a:graphic>
          <a:graphicData uri="http://schemas.openxmlformats.org/presentationml/2006/ole">
            <p:oleObj spid="_x0000_s28685" name="Documento" r:id="rId3" imgW="5945852" imgH="288579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32779" name="Rectangle 11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ES_tradnl" sz="3300" b="1">
                <a:solidFill>
                  <a:schemeClr val="tx1"/>
                </a:solidFill>
              </a:rPr>
              <a:t>Segmentación de Mercado</a:t>
            </a:r>
            <a:endParaRPr lang="es-EC" sz="3300" b="1">
              <a:solidFill>
                <a:schemeClr val="tx1"/>
              </a:solidFill>
            </a:endParaRPr>
          </a:p>
        </p:txBody>
      </p:sp>
      <p:graphicFrame>
        <p:nvGraphicFramePr>
          <p:cNvPr id="32916" name="Object 148"/>
          <p:cNvGraphicFramePr>
            <a:graphicFrameLocks noChangeAspect="1"/>
          </p:cNvGraphicFramePr>
          <p:nvPr>
            <p:ph idx="1"/>
          </p:nvPr>
        </p:nvGraphicFramePr>
        <p:xfrm>
          <a:off x="260350" y="2087563"/>
          <a:ext cx="7629525" cy="4225925"/>
        </p:xfrm>
        <a:graphic>
          <a:graphicData uri="http://schemas.openxmlformats.org/presentationml/2006/ole">
            <p:oleObj spid="_x0000_s32916" name="Documento" r:id="rId3" imgW="5955582" imgH="274109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</p:bldLst>
  </p:timing>
</p:sld>
</file>

<file path=ppt/theme/theme1.xml><?xml version="1.0" encoding="utf-8"?>
<a:theme xmlns:a="http://schemas.openxmlformats.org/drawingml/2006/main" name="Quimono">
  <a:themeElements>
    <a:clrScheme name="Quimono 9">
      <a:dk1>
        <a:srgbClr val="00002E"/>
      </a:dk1>
      <a:lt1>
        <a:srgbClr val="FFFFFF"/>
      </a:lt1>
      <a:dk2>
        <a:srgbClr val="9900CC"/>
      </a:dk2>
      <a:lt2>
        <a:srgbClr val="F4BC40"/>
      </a:lt2>
      <a:accent1>
        <a:srgbClr val="9280CC"/>
      </a:accent1>
      <a:accent2>
        <a:srgbClr val="BD51A1"/>
      </a:accent2>
      <a:accent3>
        <a:srgbClr val="CAAAE2"/>
      </a:accent3>
      <a:accent4>
        <a:srgbClr val="DADADA"/>
      </a:accent4>
      <a:accent5>
        <a:srgbClr val="C7C0E2"/>
      </a:accent5>
      <a:accent6>
        <a:srgbClr val="AB4991"/>
      </a:accent6>
      <a:hlink>
        <a:srgbClr val="CC66FF"/>
      </a:hlink>
      <a:folHlink>
        <a:srgbClr val="824F99"/>
      </a:folHlink>
    </a:clrScheme>
    <a:fontScheme name="Qu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36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36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9">
        <a:dk1>
          <a:srgbClr val="00002E"/>
        </a:dk1>
        <a:lt1>
          <a:srgbClr val="FFFFFF"/>
        </a:lt1>
        <a:dk2>
          <a:srgbClr val="9900CC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CAAAE2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10">
        <a:dk1>
          <a:srgbClr val="00002E"/>
        </a:dk1>
        <a:lt1>
          <a:srgbClr val="FFFFFF"/>
        </a:lt1>
        <a:dk2>
          <a:srgbClr val="6600CC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B8AAE2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447</TotalTime>
  <Words>555</Words>
  <Application>Microsoft Office PowerPoint</Application>
  <PresentationFormat>Personalizado</PresentationFormat>
  <Paragraphs>135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Tahoma</vt:lpstr>
      <vt:lpstr>Quimono</vt:lpstr>
      <vt:lpstr>Documento de Microsoft Word</vt:lpstr>
      <vt:lpstr>Gráfico de Microsoft Office Excel</vt:lpstr>
      <vt:lpstr>Hoja de cálculo de Microsoft Office Excel</vt:lpstr>
      <vt:lpstr> Proyecto de Pregrado Capítulo 1 </vt:lpstr>
      <vt:lpstr>ESTUDIO DE FACTIBILIDAD ECONÓMICA PARA EL ESTABLECIMIENTO DE UNA AGENCIA DE BABYSITTERS EN LA CIUDAD DE GUAYAQUIL</vt:lpstr>
      <vt:lpstr>Opciones para el cuidado de niños</vt:lpstr>
      <vt:lpstr>BABYSITTER ???</vt:lpstr>
      <vt:lpstr>Definición</vt:lpstr>
      <vt:lpstr>ESTUDIO DE MERCADO </vt:lpstr>
      <vt:lpstr>ESTUDIO DE MERCADO</vt:lpstr>
      <vt:lpstr>Población Objetivo</vt:lpstr>
      <vt:lpstr>Segmentación de Mercado</vt:lpstr>
      <vt:lpstr>Diapositiva 10</vt:lpstr>
      <vt:lpstr>Frecuencia de uso del servicio</vt:lpstr>
      <vt:lpstr>Atributos más importantes</vt:lpstr>
      <vt:lpstr>Aceptación de precios propuestos</vt:lpstr>
      <vt:lpstr>Descripción</vt:lpstr>
      <vt:lpstr>Descripción</vt:lpstr>
      <vt:lpstr>Descripción de tarifas por hora</vt:lpstr>
      <vt:lpstr>Localización del proyecto</vt:lpstr>
      <vt:lpstr>Balance de sueldos y salarios</vt:lpstr>
      <vt:lpstr>Descripción de salarios de niñeras</vt:lpstr>
      <vt:lpstr>Balance de Maquinarias</vt:lpstr>
      <vt:lpstr>Balance reemplazo de maquinarias</vt:lpstr>
      <vt:lpstr>Diapositiva 22</vt:lpstr>
    </vt:vector>
  </TitlesOfParts>
  <Company>KCHETES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FACTIBILIDAD ECONOMICA PARA EL ESTABLECIMIENTO DE UNA AGENCIA DE BABYSITTERS por DAYANA</dc:title>
  <dc:creator>Dayana P. Sánchez Yulán</dc:creator>
  <cp:lastModifiedBy>Administrador</cp:lastModifiedBy>
  <cp:revision>24</cp:revision>
  <dcterms:created xsi:type="dcterms:W3CDTF">2008-12-03T17:40:33Z</dcterms:created>
  <dcterms:modified xsi:type="dcterms:W3CDTF">2009-10-26T16:47:05Z</dcterms:modified>
</cp:coreProperties>
</file>