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4" r:id="rId9"/>
    <p:sldId id="263" r:id="rId10"/>
    <p:sldId id="265" r:id="rId11"/>
    <p:sldId id="268" r:id="rId12"/>
    <p:sldId id="267" r:id="rId13"/>
    <p:sldId id="269" r:id="rId14"/>
    <p:sldId id="283" r:id="rId15"/>
    <p:sldId id="291" r:id="rId16"/>
    <p:sldId id="285" r:id="rId17"/>
    <p:sldId id="287" r:id="rId18"/>
    <p:sldId id="270" r:id="rId19"/>
    <p:sldId id="288" r:id="rId20"/>
    <p:sldId id="271" r:id="rId21"/>
    <p:sldId id="274" r:id="rId22"/>
    <p:sldId id="272" r:id="rId23"/>
    <p:sldId id="275" r:id="rId24"/>
    <p:sldId id="276" r:id="rId25"/>
    <p:sldId id="277" r:id="rId26"/>
    <p:sldId id="278" r:id="rId27"/>
    <p:sldId id="289" r:id="rId28"/>
    <p:sldId id="281" r:id="rId29"/>
    <p:sldId id="282" r:id="rId30"/>
    <p:sldId id="279" r:id="rId31"/>
    <p:sldId id="280" r:id="rId32"/>
    <p:sldId id="290" r:id="rId33"/>
    <p:sldId id="284" r:id="rId34"/>
    <p:sldId id="286"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383" autoAdjust="0"/>
  </p:normalViewPr>
  <p:slideViewPr>
    <p:cSldViewPr>
      <p:cViewPr varScale="1">
        <p:scale>
          <a:sx n="101" d="100"/>
          <a:sy n="101" d="100"/>
        </p:scale>
        <p:origin x="-26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60AC60-BEC6-4565-8ACB-1C0B69D8F74C}" type="datetimeFigureOut">
              <a:rPr lang="es-EC" smtClean="0"/>
              <a:pPr/>
              <a:t>09/09/2009</a:t>
            </a:fld>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EC" smtClean="0"/>
              <a:t>Escuela Superior Politecnica del Litoral</a:t>
            </a:r>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16FF7F-BC89-4BE8-A863-4B4422590FA3}" type="slidenum">
              <a:rPr lang="es-EC" smtClean="0"/>
              <a:pPr/>
              <a:t>‹Nº›</a:t>
            </a:fld>
            <a:endParaRPr lang="es-EC"/>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655579-9DF0-4677-97FC-4FF49E7644B1}" type="datetimeFigureOut">
              <a:rPr lang="es-EC" smtClean="0"/>
              <a:pPr/>
              <a:t>09/09/2009</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EC" smtClean="0"/>
              <a:t>Escuela Superior Politecnica del Litoral</a:t>
            </a:r>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FD407-5390-489C-9F50-3F5408FB81B2}" type="slidenum">
              <a:rPr lang="es-EC" smtClean="0"/>
              <a:pPr/>
              <a:t>‹Nº›</a:t>
            </a:fld>
            <a:endParaRPr lang="es-EC"/>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pie de página"/>
          <p:cNvSpPr>
            <a:spLocks noGrp="1"/>
          </p:cNvSpPr>
          <p:nvPr>
            <p:ph type="ftr" sz="quarter" idx="10"/>
          </p:nvPr>
        </p:nvSpPr>
        <p:spPr/>
        <p:txBody>
          <a:bodyPr/>
          <a:lstStyle/>
          <a:p>
            <a:r>
              <a:rPr lang="es-EC" smtClean="0"/>
              <a:t>Escuela Superior Politecnica del Litoral</a:t>
            </a:r>
            <a:endParaRPr lang="es-EC"/>
          </a:p>
        </p:txBody>
      </p:sp>
      <p:sp>
        <p:nvSpPr>
          <p:cNvPr id="5" name="4 Marcador de número de diapositiva"/>
          <p:cNvSpPr>
            <a:spLocks noGrp="1"/>
          </p:cNvSpPr>
          <p:nvPr>
            <p:ph type="sldNum" sz="quarter" idx="11"/>
          </p:nvPr>
        </p:nvSpPr>
        <p:spPr/>
        <p:txBody>
          <a:bodyPr/>
          <a:lstStyle/>
          <a:p>
            <a:fld id="{2E0FD407-5390-489C-9F50-3F5408FB81B2}" type="slidenum">
              <a:rPr lang="es-EC" smtClean="0"/>
              <a:pPr/>
              <a:t>1</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2E0FD407-5390-489C-9F50-3F5408FB81B2}" type="slidenum">
              <a:rPr lang="es-EC" smtClean="0"/>
              <a:pPr/>
              <a:t>18</a:t>
            </a:fld>
            <a:endParaRPr lang="es-EC"/>
          </a:p>
        </p:txBody>
      </p:sp>
      <p:sp>
        <p:nvSpPr>
          <p:cNvPr id="5" name="4 Marcador de pie de página"/>
          <p:cNvSpPr>
            <a:spLocks noGrp="1"/>
          </p:cNvSpPr>
          <p:nvPr>
            <p:ph type="ftr" sz="quarter" idx="11"/>
          </p:nvPr>
        </p:nvSpPr>
        <p:spPr/>
        <p:txBody>
          <a:bodyPr/>
          <a:lstStyle/>
          <a:p>
            <a:r>
              <a:rPr lang="es-EC" smtClean="0"/>
              <a:t>Escuela Superior Politecnica del Litoral</a:t>
            </a:r>
            <a:endParaRPr lang="es-EC"/>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2E0FD407-5390-489C-9F50-3F5408FB81B2}" type="slidenum">
              <a:rPr lang="es-EC" smtClean="0"/>
              <a:pPr/>
              <a:t>19</a:t>
            </a:fld>
            <a:endParaRPr lang="es-EC"/>
          </a:p>
        </p:txBody>
      </p:sp>
      <p:sp>
        <p:nvSpPr>
          <p:cNvPr id="5" name="4 Marcador de pie de página"/>
          <p:cNvSpPr>
            <a:spLocks noGrp="1"/>
          </p:cNvSpPr>
          <p:nvPr>
            <p:ph type="ftr" sz="quarter" idx="11"/>
          </p:nvPr>
        </p:nvSpPr>
        <p:spPr/>
        <p:txBody>
          <a:bodyPr/>
          <a:lstStyle/>
          <a:p>
            <a:r>
              <a:rPr lang="es-EC" smtClean="0"/>
              <a:t>Escuela Superior Politecnica del Litoral</a:t>
            </a:r>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D61A00AF-9A05-4F71-A5B7-B9A9DB747236}" type="datetime1">
              <a:rPr lang="es-ES" smtClean="0"/>
              <a:pPr/>
              <a:t>09/09/2009</a:t>
            </a:fld>
            <a:endParaRPr lang="es-ES"/>
          </a:p>
        </p:txBody>
      </p:sp>
      <p:sp>
        <p:nvSpPr>
          <p:cNvPr id="20" name="19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10" name="9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25E536C-C872-4FD4-A44A-A9F226EA593F}" type="datetime1">
              <a:rPr lang="es-ES" smtClean="0"/>
              <a:pPr/>
              <a:t>09/09/2009</a:t>
            </a:fld>
            <a:endParaRPr lang="es-ES"/>
          </a:p>
        </p:txBody>
      </p:sp>
      <p:sp>
        <p:nvSpPr>
          <p:cNvPr id="5" name="4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6" name="5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7BE6FCA-46B5-4B33-8958-05D6D22D8ED5}" type="datetime1">
              <a:rPr lang="es-ES" smtClean="0"/>
              <a:pPr/>
              <a:t>09/09/2009</a:t>
            </a:fld>
            <a:endParaRPr lang="es-ES"/>
          </a:p>
        </p:txBody>
      </p:sp>
      <p:sp>
        <p:nvSpPr>
          <p:cNvPr id="5" name="4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6" name="5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F233EE90-8507-4BED-83D7-60A01760C8CB}" type="datetime1">
              <a:rPr lang="es-ES" smtClean="0"/>
              <a:pPr/>
              <a:t>09/09/2009</a:t>
            </a:fld>
            <a:endParaRPr lang="es-ES"/>
          </a:p>
        </p:txBody>
      </p:sp>
      <p:sp>
        <p:nvSpPr>
          <p:cNvPr id="5" name="4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6" name="5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F8C07740-C223-4750-8681-9EF5AE3A2178}" type="datetime1">
              <a:rPr lang="es-ES" smtClean="0"/>
              <a:pPr/>
              <a:t>09/09/2009</a:t>
            </a:fld>
            <a:endParaRPr lang="es-ES"/>
          </a:p>
        </p:txBody>
      </p:sp>
      <p:sp>
        <p:nvSpPr>
          <p:cNvPr id="5" name="4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6" name="5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8593F34-42E7-4A88-AE1F-E10819EC08B4}" type="datetime1">
              <a:rPr lang="es-ES" smtClean="0"/>
              <a:pPr/>
              <a:t>09/09/2009</a:t>
            </a:fld>
            <a:endParaRPr lang="es-ES"/>
          </a:p>
        </p:txBody>
      </p:sp>
      <p:sp>
        <p:nvSpPr>
          <p:cNvPr id="6" name="5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7" name="6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6AAB87F-AD46-4584-90F5-A837D4AD6807}" type="datetime1">
              <a:rPr lang="es-ES" smtClean="0"/>
              <a:pPr/>
              <a:t>09/09/2009</a:t>
            </a:fld>
            <a:endParaRPr lang="es-ES"/>
          </a:p>
        </p:txBody>
      </p:sp>
      <p:sp>
        <p:nvSpPr>
          <p:cNvPr id="8" name="7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9" name="8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7209481-8E8B-4827-BEDD-5CFD47E35EDD}" type="datetime1">
              <a:rPr lang="es-ES" smtClean="0"/>
              <a:pPr/>
              <a:t>09/09/2009</a:t>
            </a:fld>
            <a:endParaRPr lang="es-ES"/>
          </a:p>
        </p:txBody>
      </p:sp>
      <p:sp>
        <p:nvSpPr>
          <p:cNvPr id="4" name="3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5" name="4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452BAD5-99D9-4357-9D05-3A76D52DA727}" type="datetime1">
              <a:rPr lang="es-ES" smtClean="0"/>
              <a:pPr/>
              <a:t>09/09/2009</a:t>
            </a:fld>
            <a:endParaRPr lang="es-ES"/>
          </a:p>
        </p:txBody>
      </p:sp>
      <p:sp>
        <p:nvSpPr>
          <p:cNvPr id="3" name="2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4" name="3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C2AC5A-00D1-43F1-ABD8-EDD1239DE8FC}" type="datetime1">
              <a:rPr lang="es-ES" smtClean="0"/>
              <a:pPr/>
              <a:t>09/09/2009</a:t>
            </a:fld>
            <a:endParaRPr lang="es-ES"/>
          </a:p>
        </p:txBody>
      </p:sp>
      <p:sp>
        <p:nvSpPr>
          <p:cNvPr id="6" name="5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7" name="6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CF94A3D3-50AD-4608-A9B8-68C2A8B4D636}" type="datetime1">
              <a:rPr lang="es-ES" smtClean="0"/>
              <a:pPr/>
              <a:t>09/09/2009</a:t>
            </a:fld>
            <a:endParaRPr lang="es-ES"/>
          </a:p>
        </p:txBody>
      </p:sp>
      <p:sp>
        <p:nvSpPr>
          <p:cNvPr id="6" name="5 Marcador de pie de página"/>
          <p:cNvSpPr>
            <a:spLocks noGrp="1"/>
          </p:cNvSpPr>
          <p:nvPr>
            <p:ph type="ftr" sz="quarter" idx="11"/>
          </p:nvPr>
        </p:nvSpPr>
        <p:spPr/>
        <p:txBody>
          <a:bodyPr/>
          <a:lstStyle>
            <a:extLst/>
          </a:lstStyle>
          <a:p>
            <a:r>
              <a:rPr lang="es-ES" smtClean="0"/>
              <a:t>Escuela Superior Politecnica del Litoral</a:t>
            </a:r>
            <a:endParaRPr lang="es-ES"/>
          </a:p>
        </p:txBody>
      </p:sp>
      <p:sp>
        <p:nvSpPr>
          <p:cNvPr id="7" name="6 Marcador de número de diapositiva"/>
          <p:cNvSpPr>
            <a:spLocks noGrp="1"/>
          </p:cNvSpPr>
          <p:nvPr>
            <p:ph type="sldNum" sz="quarter" idx="12"/>
          </p:nvPr>
        </p:nvSpPr>
        <p:spPr/>
        <p:txBody>
          <a:bodyPr/>
          <a:lstStyle>
            <a:extLst/>
          </a:lstStyle>
          <a:p>
            <a:fld id="{0827868C-D2C9-46B8-A13A-A95DFB5F056E}"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B731EA5-9E4C-4C2B-8852-4118345F1B66}" type="datetime1">
              <a:rPr lang="es-ES" smtClean="0"/>
              <a:pPr/>
              <a:t>09/09/2009</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s-ES" smtClean="0"/>
              <a:t>Escuela Superior Politecnica del Litoral</a:t>
            </a:r>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827868C-D2C9-46B8-A13A-A95DFB5F056E}"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 Target="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 Target="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642918"/>
            <a:ext cx="8429652" cy="1000132"/>
          </a:xfrm>
        </p:spPr>
        <p:txBody>
          <a:bodyPr>
            <a:noAutofit/>
          </a:bodyPr>
          <a:lstStyle/>
          <a:p>
            <a:pPr algn="ctr"/>
            <a:r>
              <a:rPr lang="es-ES" sz="3700" dirty="0" smtClean="0">
                <a:solidFill>
                  <a:schemeClr val="tx1"/>
                </a:solidFill>
                <a:effectLst/>
                <a:latin typeface="Algerian" pitchFamily="82" charset="0"/>
                <a:cs typeface="Arial" pitchFamily="34" charset="0"/>
              </a:rPr>
              <a:t>  </a:t>
            </a:r>
            <a:r>
              <a:rPr lang="es-ES" sz="3500" b="1" dirty="0" smtClean="0">
                <a:solidFill>
                  <a:schemeClr val="tx1"/>
                </a:solidFill>
                <a:effectLst/>
                <a:latin typeface="Algerian" pitchFamily="82" charset="0"/>
                <a:cs typeface="Arial" pitchFamily="34" charset="0"/>
              </a:rPr>
              <a:t>Escuela Superior Politécnica del  Litoral  </a:t>
            </a:r>
            <a:endParaRPr lang="es-ES" sz="3500" b="1" dirty="0">
              <a:solidFill>
                <a:schemeClr val="tx1"/>
              </a:solidFill>
              <a:effectLst/>
              <a:latin typeface="Algerian" pitchFamily="82" charset="0"/>
              <a:cs typeface="Arial" pitchFamily="34" charset="0"/>
            </a:endParaRPr>
          </a:p>
        </p:txBody>
      </p:sp>
      <p:sp>
        <p:nvSpPr>
          <p:cNvPr id="3" name="2 Subtítulo"/>
          <p:cNvSpPr>
            <a:spLocks noGrp="1"/>
          </p:cNvSpPr>
          <p:nvPr>
            <p:ph type="subTitle" idx="1"/>
          </p:nvPr>
        </p:nvSpPr>
        <p:spPr>
          <a:xfrm>
            <a:off x="1857356" y="3286124"/>
            <a:ext cx="6400800" cy="1752600"/>
          </a:xfrm>
        </p:spPr>
        <p:txBody>
          <a:bodyPr>
            <a:normAutofit fontScale="85000" lnSpcReduction="20000"/>
          </a:bodyPr>
          <a:lstStyle/>
          <a:p>
            <a:pPr algn="ctr"/>
            <a:r>
              <a:rPr lang="es-ES" sz="3900" dirty="0" smtClean="0">
                <a:solidFill>
                  <a:srgbClr val="002060"/>
                </a:solidFill>
                <a:latin typeface="Cooper Black" pitchFamily="18" charset="0"/>
              </a:rPr>
              <a:t> </a:t>
            </a:r>
            <a:r>
              <a:rPr lang="es-ES" sz="2900" dirty="0" smtClean="0">
                <a:solidFill>
                  <a:schemeClr val="tx1"/>
                </a:solidFill>
                <a:latin typeface="Times New Roman" pitchFamily="18" charset="0"/>
                <a:cs typeface="Times New Roman" pitchFamily="18" charset="0"/>
              </a:rPr>
              <a:t>Tesis de Grado:</a:t>
            </a:r>
          </a:p>
          <a:p>
            <a:pPr algn="ctr"/>
            <a:r>
              <a:rPr lang="es-ES" sz="2800" b="1" dirty="0" smtClean="0">
                <a:solidFill>
                  <a:schemeClr val="tx1"/>
                </a:solidFill>
                <a:latin typeface="Times New Roman" pitchFamily="18" charset="0"/>
                <a:cs typeface="Times New Roman" pitchFamily="18" charset="0"/>
              </a:rPr>
              <a:t>Modelos de Innovación para la mejor organización del Departamento de Recursos Humanos en el Área Administrativa en Empresas PYMES</a:t>
            </a:r>
            <a:endParaRPr lang="es-ES" sz="2800" b="1" dirty="0">
              <a:solidFill>
                <a:schemeClr val="tx1"/>
              </a:solidFill>
              <a:latin typeface="Times New Roman" pitchFamily="18" charset="0"/>
              <a:cs typeface="Times New Roman" pitchFamily="18" charset="0"/>
            </a:endParaRPr>
          </a:p>
        </p:txBody>
      </p:sp>
      <p:sp>
        <p:nvSpPr>
          <p:cNvPr id="4" name="2 Subtítulo"/>
          <p:cNvSpPr txBox="1">
            <a:spLocks/>
          </p:cNvSpPr>
          <p:nvPr/>
        </p:nvSpPr>
        <p:spPr>
          <a:xfrm>
            <a:off x="1857356" y="5286388"/>
            <a:ext cx="64008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b="0" i="0" u="none" strike="noStrike" kern="1200" cap="none" spc="0" normalizeH="0" baseline="0" noProof="0" dirty="0" smtClean="0">
                <a:ln>
                  <a:noFill/>
                </a:ln>
                <a:effectLst/>
                <a:uLnTx/>
                <a:uFillTx/>
                <a:latin typeface="Times New Roman" pitchFamily="18" charset="0"/>
                <a:cs typeface="Times New Roman" pitchFamily="18" charset="0"/>
              </a:rPr>
              <a:t>Presentado por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s-ES" sz="2400" b="1" dirty="0" smtClean="0">
                <a:latin typeface="Times New Roman" pitchFamily="18" charset="0"/>
                <a:cs typeface="Times New Roman" pitchFamily="18" charset="0"/>
              </a:rPr>
              <a:t>Ma. Del Carmen Infante Q.</a:t>
            </a:r>
            <a:endParaRPr kumimoji="0" lang="es-ES" sz="2400" b="1"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8" name="2 Subtítulo"/>
          <p:cNvSpPr txBox="1">
            <a:spLocks/>
          </p:cNvSpPr>
          <p:nvPr/>
        </p:nvSpPr>
        <p:spPr>
          <a:xfrm>
            <a:off x="1857356" y="2571744"/>
            <a:ext cx="6400800" cy="1752600"/>
          </a:xfrm>
          <a:prstGeom prst="rect">
            <a:avLst/>
          </a:prstGeom>
        </p:spPr>
        <p:txBody>
          <a:bodyPr vert="horz">
            <a:normAutofit/>
          </a:bodyPr>
          <a:lstStyle/>
          <a:p>
            <a:pPr marL="0" marR="0" lvl="0" indent="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s-ES" sz="2200" b="0" i="0" u="none" strike="noStrike" kern="1200" cap="none" spc="100" normalizeH="0" baseline="0" noProof="0" dirty="0" smtClean="0">
                <a:ln>
                  <a:noFill/>
                </a:ln>
                <a:solidFill>
                  <a:srgbClr val="002060"/>
                </a:solidFill>
                <a:effectLst/>
                <a:uLnTx/>
                <a:uFillTx/>
                <a:latin typeface="Cooper Black" pitchFamily="18" charset="0"/>
              </a:rPr>
              <a:t> </a:t>
            </a:r>
            <a:r>
              <a:rPr kumimoji="0" lang="es-ES" sz="2200" i="0" u="none" strike="noStrike" kern="1200" cap="none" spc="100" normalizeH="0" baseline="0" noProof="0" dirty="0" smtClean="0">
                <a:ln>
                  <a:noFill/>
                </a:ln>
                <a:effectLst/>
                <a:uLnTx/>
                <a:uFillTx/>
                <a:latin typeface="Algerian" pitchFamily="82" charset="0"/>
                <a:cs typeface="Times New Roman" pitchFamily="18" charset="0"/>
              </a:rPr>
              <a:t>Facultad</a:t>
            </a:r>
            <a:r>
              <a:rPr kumimoji="0" lang="es-ES" sz="2200" i="0" u="none" strike="noStrike" kern="1200" cap="none" spc="100" normalizeH="0" noProof="0" dirty="0" smtClean="0">
                <a:ln>
                  <a:noFill/>
                </a:ln>
                <a:effectLst/>
                <a:uLnTx/>
                <a:uFillTx/>
                <a:latin typeface="Algerian" pitchFamily="82" charset="0"/>
                <a:cs typeface="Times New Roman" pitchFamily="18" charset="0"/>
              </a:rPr>
              <a:t> de Economía y Negocios</a:t>
            </a:r>
            <a:endParaRPr kumimoji="0" lang="es-ES" sz="2200" i="0" u="none" strike="noStrike" kern="1200" cap="none" spc="100" normalizeH="0" baseline="0" noProof="0" dirty="0">
              <a:ln>
                <a:noFill/>
              </a:ln>
              <a:effectLst/>
              <a:uLnTx/>
              <a:uFillTx/>
              <a:latin typeface="Algerian" pitchFamily="82" charset="0"/>
              <a:cs typeface="Times New Roman" pitchFamily="18" charset="0"/>
            </a:endParaRPr>
          </a:p>
        </p:txBody>
      </p:sp>
      <p:pic>
        <p:nvPicPr>
          <p:cNvPr id="33796" name="Picture 4" descr="http://www.aja.espol.edu.ec/Auspiciantes/fotos/1235610760logoEspol.JPG"/>
          <p:cNvPicPr>
            <a:picLocks noChangeAspect="1" noChangeArrowheads="1"/>
          </p:cNvPicPr>
          <p:nvPr/>
        </p:nvPicPr>
        <p:blipFill>
          <a:blip r:embed="rId3"/>
          <a:srcRect/>
          <a:stretch>
            <a:fillRect/>
          </a:stretch>
        </p:blipFill>
        <p:spPr bwMode="auto">
          <a:xfrm>
            <a:off x="4572000" y="1643050"/>
            <a:ext cx="928694" cy="85725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357290" y="357166"/>
            <a:ext cx="7498080" cy="6072230"/>
          </a:xfrm>
        </p:spPr>
        <p:txBody>
          <a:bodyPr>
            <a:noAutofit/>
          </a:bodyPr>
          <a:lstStyle/>
          <a:p>
            <a:pPr algn="just"/>
            <a:r>
              <a:rPr lang="es-ES" sz="1900" dirty="0" smtClean="0">
                <a:latin typeface="Times New Roman" pitchFamily="18" charset="0"/>
                <a:cs typeface="Times New Roman" pitchFamily="18" charset="0"/>
              </a:rPr>
              <a:t>Las pymes en el ECUADOR representan el 60% del empleo, de acuerdo a su tamaño, las empresas tienen las categorías siguientes:</a:t>
            </a:r>
          </a:p>
          <a:p>
            <a:pPr>
              <a:buNone/>
            </a:pPr>
            <a:endParaRPr lang="es-EC" sz="1900" dirty="0" smtClean="0">
              <a:latin typeface="Times New Roman" pitchFamily="18" charset="0"/>
              <a:cs typeface="Times New Roman" pitchFamily="18" charset="0"/>
            </a:endParaRPr>
          </a:p>
          <a:p>
            <a:pPr lvl="0"/>
            <a:r>
              <a:rPr lang="es-ES" sz="1900" b="1" dirty="0" smtClean="0">
                <a:latin typeface="Times New Roman" pitchFamily="18" charset="0"/>
                <a:cs typeface="Times New Roman" pitchFamily="18" charset="0"/>
              </a:rPr>
              <a:t>Microempresas</a:t>
            </a:r>
            <a:r>
              <a:rPr lang="es-ES" sz="1900" dirty="0" smtClean="0">
                <a:latin typeface="Times New Roman" pitchFamily="18" charset="0"/>
                <a:cs typeface="Times New Roman" pitchFamily="18" charset="0"/>
              </a:rPr>
              <a:t>: emplean hasta 10 trabajadores, y su capital fijo (descontado edificios y terrenos) puede ir hasta 20 mil dólares.</a:t>
            </a:r>
          </a:p>
          <a:p>
            <a:pPr lvl="0"/>
            <a:endParaRPr lang="es-EC" sz="1900" dirty="0" smtClean="0">
              <a:latin typeface="Times New Roman" pitchFamily="18" charset="0"/>
              <a:cs typeface="Times New Roman" pitchFamily="18" charset="0"/>
            </a:endParaRPr>
          </a:p>
          <a:p>
            <a:pPr lvl="0"/>
            <a:r>
              <a:rPr lang="es-ES" sz="1900" b="1" dirty="0" smtClean="0">
                <a:latin typeface="Times New Roman" pitchFamily="18" charset="0"/>
                <a:cs typeface="Times New Roman" pitchFamily="18" charset="0"/>
              </a:rPr>
              <a:t>Talleres artesanales</a:t>
            </a:r>
            <a:r>
              <a:rPr lang="es-ES" sz="1900" dirty="0" smtClean="0">
                <a:latin typeface="Times New Roman" pitchFamily="18" charset="0"/>
                <a:cs typeface="Times New Roman" pitchFamily="18" charset="0"/>
              </a:rPr>
              <a:t>: se caracterizan por tener una labor manual, con no mas de 20 operarios y un capital fijo de  27 mil dólares.</a:t>
            </a:r>
          </a:p>
          <a:p>
            <a:pPr lvl="0"/>
            <a:endParaRPr lang="es-EC" sz="1900" dirty="0" smtClean="0">
              <a:latin typeface="Times New Roman" pitchFamily="18" charset="0"/>
              <a:cs typeface="Times New Roman" pitchFamily="18" charset="0"/>
            </a:endParaRPr>
          </a:p>
          <a:p>
            <a:pPr lvl="0"/>
            <a:r>
              <a:rPr lang="es-ES" sz="1900" b="1" dirty="0" smtClean="0">
                <a:latin typeface="Times New Roman" pitchFamily="18" charset="0"/>
                <a:cs typeface="Times New Roman" pitchFamily="18" charset="0"/>
              </a:rPr>
              <a:t>Pequeña Industria</a:t>
            </a:r>
            <a:r>
              <a:rPr lang="es-ES" sz="1900" dirty="0" smtClean="0">
                <a:latin typeface="Times New Roman" pitchFamily="18" charset="0"/>
                <a:cs typeface="Times New Roman" pitchFamily="18" charset="0"/>
              </a:rPr>
              <a:t>: puede tener hasta 50 obreros</a:t>
            </a:r>
          </a:p>
          <a:p>
            <a:pPr lvl="0"/>
            <a:endParaRPr lang="es-EC" sz="1900" dirty="0" smtClean="0">
              <a:latin typeface="Times New Roman" pitchFamily="18" charset="0"/>
              <a:cs typeface="Times New Roman" pitchFamily="18" charset="0"/>
            </a:endParaRPr>
          </a:p>
          <a:p>
            <a:pPr lvl="0"/>
            <a:r>
              <a:rPr lang="es-ES" sz="1900" b="1" dirty="0" smtClean="0">
                <a:latin typeface="Times New Roman" pitchFamily="18" charset="0"/>
                <a:cs typeface="Times New Roman" pitchFamily="18" charset="0"/>
              </a:rPr>
              <a:t>Mediana Industria</a:t>
            </a:r>
            <a:r>
              <a:rPr lang="es-ES" sz="1900" dirty="0" smtClean="0">
                <a:latin typeface="Times New Roman" pitchFamily="18" charset="0"/>
                <a:cs typeface="Times New Roman" pitchFamily="18" charset="0"/>
              </a:rPr>
              <a:t>: alberga de 50 a 99 obreros, y el capital fijo no debe sobrepasar de 120 mil dólares.</a:t>
            </a:r>
          </a:p>
          <a:p>
            <a:pPr lvl="0"/>
            <a:endParaRPr lang="es-EC" sz="1900" dirty="0" smtClean="0">
              <a:latin typeface="Times New Roman" pitchFamily="18" charset="0"/>
              <a:cs typeface="Times New Roman" pitchFamily="18" charset="0"/>
            </a:endParaRPr>
          </a:p>
          <a:p>
            <a:pPr lvl="0"/>
            <a:r>
              <a:rPr lang="es-ES" sz="1900" b="1" dirty="0" smtClean="0">
                <a:latin typeface="Times New Roman" pitchFamily="18" charset="0"/>
                <a:cs typeface="Times New Roman" pitchFamily="18" charset="0"/>
              </a:rPr>
              <a:t>Grandes Empresas</a:t>
            </a:r>
            <a:r>
              <a:rPr lang="es-ES" sz="1900" dirty="0" smtClean="0">
                <a:latin typeface="Times New Roman" pitchFamily="18" charset="0"/>
                <a:cs typeface="Times New Roman" pitchFamily="18" charset="0"/>
              </a:rPr>
              <a:t>: son aquellas que tienen más de 100 trabajadores y 120 mil dólares en activos fijos.</a:t>
            </a:r>
            <a:endParaRPr lang="es-EC" sz="1900" dirty="0" smtClean="0">
              <a:latin typeface="Times New Roman" pitchFamily="18" charset="0"/>
              <a:cs typeface="Times New Roman" pitchFamily="18" charset="0"/>
            </a:endParaRPr>
          </a:p>
          <a:p>
            <a:pPr algn="just"/>
            <a:endParaRPr lang="es-EC" sz="1900" dirty="0" smtClean="0">
              <a:latin typeface="Times New Roman" pitchFamily="18" charset="0"/>
              <a:cs typeface="Times New Roman" pitchFamily="18" charset="0"/>
            </a:endParaRPr>
          </a:p>
          <a:p>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1357290" y="5643578"/>
            <a:ext cx="7143800" cy="476240"/>
          </a:xfrm>
        </p:spPr>
        <p:txBody>
          <a:bodyPr>
            <a:noAutofit/>
          </a:bodyPr>
          <a:lstStyle/>
          <a:p>
            <a:pPr>
              <a:buNone/>
            </a:pPr>
            <a:r>
              <a:rPr lang="es-EC" sz="1900" b="1" i="1" dirty="0" smtClean="0">
                <a:latin typeface="Times New Roman" pitchFamily="18" charset="0"/>
                <a:cs typeface="Times New Roman" pitchFamily="18" charset="0"/>
              </a:rPr>
              <a:t>Fuente:</a:t>
            </a:r>
            <a:r>
              <a:rPr lang="es-EC" sz="1900" i="1" dirty="0" smtClean="0">
                <a:latin typeface="Times New Roman" pitchFamily="18" charset="0"/>
                <a:cs typeface="Times New Roman" pitchFamily="18" charset="0"/>
              </a:rPr>
              <a:t> Dirección de Competitividad de Microempresas y Artesanías</a:t>
            </a:r>
            <a:endParaRPr lang="es-EC" sz="1900" dirty="0">
              <a:latin typeface="Times New Roman" pitchFamily="18" charset="0"/>
              <a:cs typeface="Times New Roman" pitchFamily="18" charset="0"/>
            </a:endParaRPr>
          </a:p>
        </p:txBody>
      </p:sp>
      <p:pic>
        <p:nvPicPr>
          <p:cNvPr id="5" name="Imagen 1"/>
          <p:cNvPicPr>
            <a:picLocks noChangeAspect="1" noChangeArrowheads="1"/>
          </p:cNvPicPr>
          <p:nvPr/>
        </p:nvPicPr>
        <p:blipFill>
          <a:blip r:embed="rId2"/>
          <a:srcRect/>
          <a:stretch>
            <a:fillRect/>
          </a:stretch>
        </p:blipFill>
        <p:spPr bwMode="auto">
          <a:xfrm>
            <a:off x="1071538" y="428604"/>
            <a:ext cx="7858179"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00100" y="214290"/>
            <a:ext cx="7406640" cy="785818"/>
          </a:xfrm>
        </p:spPr>
        <p:txBody>
          <a:bodyPr>
            <a:normAutofit/>
          </a:bodyPr>
          <a:lstStyle/>
          <a:p>
            <a:pPr algn="ctr"/>
            <a:r>
              <a:rPr lang="es-ES_tradnl" sz="3000" b="1" i="1" dirty="0" smtClean="0">
                <a:solidFill>
                  <a:schemeClr val="tx1"/>
                </a:solidFill>
                <a:latin typeface="Bookman Old Style" pitchFamily="18" charset="0"/>
              </a:rPr>
              <a:t>Recursos Humanos en las PYMES</a:t>
            </a:r>
            <a:endParaRPr lang="es-EC" sz="3000" b="1" i="1" dirty="0">
              <a:solidFill>
                <a:schemeClr val="tx1"/>
              </a:solidFill>
              <a:latin typeface="Bookman Old Style" pitchFamily="18" charset="0"/>
            </a:endParaRPr>
          </a:p>
        </p:txBody>
      </p:sp>
      <p:sp>
        <p:nvSpPr>
          <p:cNvPr id="3" name="2 Subtítulo"/>
          <p:cNvSpPr>
            <a:spLocks noGrp="1"/>
          </p:cNvSpPr>
          <p:nvPr>
            <p:ph type="subTitle" idx="1"/>
          </p:nvPr>
        </p:nvSpPr>
        <p:spPr>
          <a:xfrm>
            <a:off x="1000100" y="1643050"/>
            <a:ext cx="7406640" cy="4079266"/>
          </a:xfrm>
        </p:spPr>
        <p:txBody>
          <a:bodyPr>
            <a:normAutofit/>
          </a:bodyPr>
          <a:lstStyle/>
          <a:p>
            <a:pPr algn="just"/>
            <a:r>
              <a:rPr lang="es-ES" sz="1900" dirty="0" smtClean="0">
                <a:latin typeface="Times New Roman" pitchFamily="18" charset="0"/>
                <a:cs typeface="Times New Roman" pitchFamily="18" charset="0"/>
              </a:rPr>
              <a:t>Los Recursos Humanos son importantes no solo en las grandes empresas, sino también </a:t>
            </a:r>
            <a:r>
              <a:rPr lang="es-ES" sz="1900" dirty="0" smtClean="0">
                <a:latin typeface="Times New Roman" pitchFamily="18" charset="0"/>
                <a:cs typeface="Times New Roman" pitchFamily="18" charset="0"/>
              </a:rPr>
              <a:t>en las PYMES </a:t>
            </a:r>
            <a:r>
              <a:rPr lang="es-ES" sz="1900" dirty="0" smtClean="0">
                <a:latin typeface="Times New Roman" pitchFamily="18" charset="0"/>
                <a:cs typeface="Times New Roman" pitchFamily="18" charset="0"/>
              </a:rPr>
              <a:t>(pequeñas y medianas empresas), con esto lo que se trata de proponer es darle mas atención a los empleados desde el de menor rango al mayor, en el caso de las PYMES, como son empresas pequeñas, no se preocupan por </a:t>
            </a:r>
            <a:r>
              <a:rPr lang="es-ES" sz="1900" dirty="0" smtClean="0">
                <a:latin typeface="Times New Roman" pitchFamily="18" charset="0"/>
                <a:cs typeface="Times New Roman" pitchFamily="18" charset="0"/>
              </a:rPr>
              <a:t>su personal ni mucho menos en su bienestar.</a:t>
            </a:r>
            <a:endParaRPr lang="es-ES" sz="1900" dirty="0" smtClean="0">
              <a:latin typeface="Times New Roman" pitchFamily="18" charset="0"/>
              <a:cs typeface="Times New Roman" pitchFamily="18" charset="0"/>
            </a:endParaRPr>
          </a:p>
          <a:p>
            <a:pPr algn="just"/>
            <a:endParaRPr lang="es-ES"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El Recurso Humano dentro de la empresa es la clave para el desarrollo empresarial; el sistema de valores de las personal y la dinámica de cambio exigible dentro de la empresa hacen que sólo se pueda llevar a cabo por la persona como tal.</a:t>
            </a:r>
            <a:endParaRPr lang="es-EC" sz="1900" dirty="0" smtClean="0">
              <a:latin typeface="Times New Roman" pitchFamily="18" charset="0"/>
              <a:cs typeface="Times New Roman" pitchFamily="18" charset="0"/>
            </a:endParaRPr>
          </a:p>
          <a:p>
            <a:pPr algn="just"/>
            <a:endParaRPr lang="es-EC" sz="1900" dirty="0" smtClean="0">
              <a:latin typeface="Times New Roman" pitchFamily="18" charset="0"/>
              <a:cs typeface="Times New Roman" pitchFamily="18" charset="0"/>
            </a:endParaRPr>
          </a:p>
          <a:p>
            <a:pPr algn="just"/>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74320"/>
            <a:ext cx="7858180" cy="1143000"/>
          </a:xfrm>
        </p:spPr>
        <p:txBody>
          <a:bodyPr>
            <a:noAutofit/>
          </a:bodyPr>
          <a:lstStyle/>
          <a:p>
            <a:pPr algn="ctr"/>
            <a:r>
              <a:rPr lang="es-ES_tradnl" sz="2900" b="1" i="1" dirty="0" smtClean="0">
                <a:solidFill>
                  <a:schemeClr val="tx1"/>
                </a:solidFill>
                <a:latin typeface="Bookman Old Style" pitchFamily="18" charset="0"/>
              </a:rPr>
              <a:t>Como es el proceso de la planificación de los Recursos Humanos en una PYME</a:t>
            </a:r>
            <a:endParaRPr lang="es-EC" sz="2900" b="1" i="1" dirty="0">
              <a:solidFill>
                <a:schemeClr val="tx1"/>
              </a:solidFill>
              <a:latin typeface="Bookman Old Style" pitchFamily="18" charset="0"/>
            </a:endParaRPr>
          </a:p>
        </p:txBody>
      </p:sp>
      <p:graphicFrame>
        <p:nvGraphicFramePr>
          <p:cNvPr id="5" name="4 Marcador de contenido"/>
          <p:cNvGraphicFramePr>
            <a:graphicFrameLocks noGrp="1"/>
          </p:cNvGraphicFramePr>
          <p:nvPr>
            <p:ph sz="half" idx="1"/>
          </p:nvPr>
        </p:nvGraphicFramePr>
        <p:xfrm>
          <a:off x="2357422" y="1571612"/>
          <a:ext cx="5637230" cy="4691081"/>
        </p:xfrm>
        <a:graphic>
          <a:graphicData uri="http://schemas.openxmlformats.org/drawingml/2006/table">
            <a:tbl>
              <a:tblPr firstRow="1" bandRow="1">
                <a:tableStyleId>{5C22544A-7EE6-4342-B048-85BDC9FD1C3A}</a:tableStyleId>
              </a:tblPr>
              <a:tblGrid>
                <a:gridCol w="2818615"/>
                <a:gridCol w="2818615"/>
              </a:tblGrid>
              <a:tr h="889907">
                <a:tc>
                  <a:txBody>
                    <a:bodyPr/>
                    <a:lstStyle/>
                    <a:p>
                      <a:pPr algn="ctr"/>
                      <a:r>
                        <a:rPr kumimoji="0" lang="es-ES" sz="1800" b="1" kern="1200" dirty="0" smtClean="0">
                          <a:solidFill>
                            <a:schemeClr val="lt1"/>
                          </a:solidFill>
                          <a:latin typeface="+mn-lt"/>
                          <a:ea typeface="+mn-ea"/>
                          <a:cs typeface="+mn-cs"/>
                        </a:rPr>
                        <a:t>Planificación Empresarial</a:t>
                      </a:r>
                      <a:endParaRPr lang="es-EC" dirty="0"/>
                    </a:p>
                  </a:txBody>
                  <a:tcPr/>
                </a:tc>
                <a:tc>
                  <a:txBody>
                    <a:bodyPr/>
                    <a:lstStyle/>
                    <a:p>
                      <a:pPr algn="ctr"/>
                      <a:r>
                        <a:rPr kumimoji="0" lang="es-ES" sz="1800" b="1" kern="1200" dirty="0" smtClean="0">
                          <a:solidFill>
                            <a:schemeClr val="lt1"/>
                          </a:solidFill>
                          <a:latin typeface="+mn-lt"/>
                          <a:ea typeface="+mn-ea"/>
                          <a:cs typeface="+mn-cs"/>
                        </a:rPr>
                        <a:t>Planificación de RRHH en las PYMES </a:t>
                      </a:r>
                      <a:endParaRPr lang="es-EC" dirty="0"/>
                    </a:p>
                  </a:txBody>
                  <a:tcPr/>
                </a:tc>
              </a:tr>
              <a:tr h="584796">
                <a:tc>
                  <a:txBody>
                    <a:bodyPr/>
                    <a:lstStyle/>
                    <a:p>
                      <a:pPr algn="ctr">
                        <a:lnSpc>
                          <a:spcPct val="115000"/>
                        </a:lnSpc>
                        <a:spcAft>
                          <a:spcPts val="0"/>
                        </a:spcAft>
                      </a:pPr>
                      <a:r>
                        <a:rPr lang="es-ES" sz="1200" dirty="0">
                          <a:solidFill>
                            <a:srgbClr val="000000"/>
                          </a:solidFill>
                          <a:latin typeface="Times New Roman"/>
                          <a:ea typeface="Times New Roman"/>
                          <a:cs typeface="Times New Roman"/>
                        </a:rPr>
                        <a:t>¿En que negocio nos encontramos? </a:t>
                      </a:r>
                      <a:endParaRPr lang="es-EC" sz="1100" dirty="0">
                        <a:latin typeface="Calibri"/>
                        <a:ea typeface="Calibri"/>
                        <a:cs typeface="Times New Roman"/>
                      </a:endParaRPr>
                    </a:p>
                  </a:txBody>
                  <a:tcPr marL="44450" marR="44450" marT="0" marB="0"/>
                </a:tc>
                <a:tc>
                  <a:txBody>
                    <a:bodyPr/>
                    <a:lstStyle/>
                    <a:p>
                      <a:pPr algn="ctr">
                        <a:lnSpc>
                          <a:spcPct val="115000"/>
                        </a:lnSpc>
                        <a:spcAft>
                          <a:spcPts val="0"/>
                        </a:spcAft>
                      </a:pPr>
                      <a:r>
                        <a:rPr lang="es-ES" sz="1200">
                          <a:solidFill>
                            <a:srgbClr val="000000"/>
                          </a:solidFill>
                          <a:latin typeface="Times New Roman"/>
                          <a:ea typeface="Times New Roman"/>
                          <a:cs typeface="Times New Roman"/>
                        </a:rPr>
                        <a:t>¿Qué habilidades de RRHH son necesarias en este negocio? </a:t>
                      </a:r>
                      <a:endParaRPr lang="es-EC" sz="1100">
                        <a:latin typeface="Calibri"/>
                        <a:ea typeface="Calibri"/>
                        <a:cs typeface="Times New Roman"/>
                      </a:endParaRPr>
                    </a:p>
                  </a:txBody>
                  <a:tcPr marL="44450" marR="44450" marT="0" marB="0"/>
                </a:tc>
              </a:tr>
              <a:tr h="877194">
                <a:tc>
                  <a:txBody>
                    <a:bodyPr/>
                    <a:lstStyle/>
                    <a:p>
                      <a:pPr algn="ctr">
                        <a:lnSpc>
                          <a:spcPct val="115000"/>
                        </a:lnSpc>
                        <a:spcAft>
                          <a:spcPts val="0"/>
                        </a:spcAft>
                      </a:pPr>
                      <a:r>
                        <a:rPr lang="es-ES" sz="1200">
                          <a:solidFill>
                            <a:srgbClr val="000000"/>
                          </a:solidFill>
                          <a:latin typeface="Times New Roman"/>
                          <a:ea typeface="Times New Roman"/>
                          <a:cs typeface="Times New Roman"/>
                        </a:rPr>
                        <a:t>¿Sobre que fuerzas de mercado (económicas, tecnológicas y sociales) hay que actuar? </a:t>
                      </a:r>
                      <a:endParaRPr lang="es-EC" sz="1100">
                        <a:latin typeface="Calibri"/>
                        <a:ea typeface="Calibri"/>
                        <a:cs typeface="Times New Roman"/>
                      </a:endParaRPr>
                    </a:p>
                  </a:txBody>
                  <a:tcPr marL="44450" marR="44450" marT="0" marB="0"/>
                </a:tc>
                <a:tc>
                  <a:txBody>
                    <a:bodyPr/>
                    <a:lstStyle/>
                    <a:p>
                      <a:pPr algn="ctr">
                        <a:lnSpc>
                          <a:spcPct val="115000"/>
                        </a:lnSpc>
                        <a:spcAft>
                          <a:spcPts val="0"/>
                        </a:spcAft>
                      </a:pPr>
                      <a:r>
                        <a:rPr lang="es-ES" sz="1200" dirty="0">
                          <a:solidFill>
                            <a:srgbClr val="000000"/>
                          </a:solidFill>
                          <a:latin typeface="Times New Roman"/>
                          <a:ea typeface="Times New Roman"/>
                          <a:cs typeface="Times New Roman"/>
                        </a:rPr>
                        <a:t>¿Qué capacidades y habilidades en RRHH se necesitan para actuar en esos mercados? </a:t>
                      </a:r>
                      <a:endParaRPr lang="es-EC" sz="1100" dirty="0">
                        <a:latin typeface="Calibri"/>
                        <a:ea typeface="Calibri"/>
                        <a:cs typeface="Times New Roman"/>
                      </a:endParaRPr>
                    </a:p>
                  </a:txBody>
                  <a:tcPr marL="44450" marR="44450" marT="0" marB="0"/>
                </a:tc>
              </a:tr>
              <a:tr h="584796">
                <a:tc>
                  <a:txBody>
                    <a:bodyPr/>
                    <a:lstStyle/>
                    <a:p>
                      <a:pPr algn="ctr">
                        <a:lnSpc>
                          <a:spcPct val="115000"/>
                        </a:lnSpc>
                        <a:spcAft>
                          <a:spcPts val="0"/>
                        </a:spcAft>
                      </a:pPr>
                      <a:r>
                        <a:rPr lang="es-ES" sz="1200">
                          <a:solidFill>
                            <a:srgbClr val="000000"/>
                          </a:solidFill>
                          <a:latin typeface="Times New Roman"/>
                          <a:ea typeface="Times New Roman"/>
                          <a:cs typeface="Times New Roman"/>
                        </a:rPr>
                        <a:t>¿Cuáles son los recursos actuales que permiten desarrollar este plan? </a:t>
                      </a:r>
                      <a:endParaRPr lang="es-EC" sz="1100">
                        <a:latin typeface="Calibri"/>
                        <a:ea typeface="Calibri"/>
                        <a:cs typeface="Times New Roman"/>
                      </a:endParaRPr>
                    </a:p>
                  </a:txBody>
                  <a:tcPr marL="44450" marR="44450" marT="0" marB="0"/>
                </a:tc>
                <a:tc>
                  <a:txBody>
                    <a:bodyPr/>
                    <a:lstStyle/>
                    <a:p>
                      <a:pPr algn="ctr">
                        <a:lnSpc>
                          <a:spcPct val="115000"/>
                        </a:lnSpc>
                        <a:spcAft>
                          <a:spcPts val="0"/>
                        </a:spcAft>
                      </a:pPr>
                      <a:r>
                        <a:rPr lang="es-ES" sz="1200">
                          <a:solidFill>
                            <a:srgbClr val="000000"/>
                          </a:solidFill>
                          <a:latin typeface="Times New Roman"/>
                          <a:ea typeface="Times New Roman"/>
                          <a:cs typeface="Times New Roman"/>
                        </a:rPr>
                        <a:t>¿Qué calificación actual tienen los RRHH para desarrollar este plan? </a:t>
                      </a:r>
                      <a:endParaRPr lang="es-EC" sz="1100">
                        <a:latin typeface="Calibri"/>
                        <a:ea typeface="Calibri"/>
                        <a:cs typeface="Times New Roman"/>
                      </a:endParaRPr>
                    </a:p>
                  </a:txBody>
                  <a:tcPr marL="44450" marR="44450" marT="0" marB="0"/>
                </a:tc>
              </a:tr>
              <a:tr h="877194">
                <a:tc>
                  <a:txBody>
                    <a:bodyPr/>
                    <a:lstStyle/>
                    <a:p>
                      <a:pPr algn="ctr">
                        <a:lnSpc>
                          <a:spcPct val="115000"/>
                        </a:lnSpc>
                        <a:spcAft>
                          <a:spcPts val="0"/>
                        </a:spcAft>
                      </a:pPr>
                      <a:r>
                        <a:rPr lang="es-ES" sz="1200">
                          <a:solidFill>
                            <a:srgbClr val="000000"/>
                          </a:solidFill>
                          <a:latin typeface="Times New Roman"/>
                          <a:ea typeface="Times New Roman"/>
                          <a:cs typeface="Times New Roman"/>
                        </a:rPr>
                        <a:t>¿En que mercados específicos se deben concentrar los recursos y que objetivos se deben perseguir? </a:t>
                      </a:r>
                      <a:endParaRPr lang="es-EC" sz="1100">
                        <a:latin typeface="Calibri"/>
                        <a:ea typeface="Calibri"/>
                        <a:cs typeface="Times New Roman"/>
                      </a:endParaRPr>
                    </a:p>
                  </a:txBody>
                  <a:tcPr marL="44450" marR="44450" marT="0" marB="0"/>
                </a:tc>
                <a:tc>
                  <a:txBody>
                    <a:bodyPr/>
                    <a:lstStyle/>
                    <a:p>
                      <a:pPr algn="ctr">
                        <a:lnSpc>
                          <a:spcPct val="115000"/>
                        </a:lnSpc>
                        <a:spcAft>
                          <a:spcPts val="0"/>
                        </a:spcAft>
                      </a:pPr>
                      <a:r>
                        <a:rPr lang="es-ES" sz="1200">
                          <a:solidFill>
                            <a:srgbClr val="000000"/>
                          </a:solidFill>
                          <a:latin typeface="Times New Roman"/>
                          <a:ea typeface="Times New Roman"/>
                          <a:cs typeface="Times New Roman"/>
                        </a:rPr>
                        <a:t>¿El personal actual es suficiente o se necesitan reclutar a más personas? </a:t>
                      </a:r>
                      <a:endParaRPr lang="es-EC" sz="1100">
                        <a:latin typeface="Calibri"/>
                        <a:ea typeface="Calibri"/>
                        <a:cs typeface="Times New Roman"/>
                      </a:endParaRPr>
                    </a:p>
                  </a:txBody>
                  <a:tcPr marL="44450" marR="44450" marT="0" marB="0"/>
                </a:tc>
              </a:tr>
              <a:tr h="877194">
                <a:tc>
                  <a:txBody>
                    <a:bodyPr/>
                    <a:lstStyle/>
                    <a:p>
                      <a:pPr algn="ctr">
                        <a:lnSpc>
                          <a:spcPct val="115000"/>
                        </a:lnSpc>
                        <a:spcAft>
                          <a:spcPts val="0"/>
                        </a:spcAft>
                      </a:pPr>
                      <a:r>
                        <a:rPr lang="es-ES" sz="1200">
                          <a:solidFill>
                            <a:srgbClr val="000000"/>
                          </a:solidFill>
                          <a:latin typeface="Times New Roman"/>
                          <a:ea typeface="Times New Roman"/>
                          <a:cs typeface="Times New Roman"/>
                        </a:rPr>
                        <a:t>¿Qué recursos son necesarios adquirir para alcanzar los objetivos? </a:t>
                      </a:r>
                      <a:endParaRPr lang="es-EC" sz="1100">
                        <a:latin typeface="Calibri"/>
                        <a:ea typeface="Calibri"/>
                        <a:cs typeface="Times New Roman"/>
                      </a:endParaRPr>
                    </a:p>
                  </a:txBody>
                  <a:tcPr marL="44450" marR="44450" marT="0" marB="0"/>
                </a:tc>
                <a:tc>
                  <a:txBody>
                    <a:bodyPr/>
                    <a:lstStyle/>
                    <a:p>
                      <a:pPr algn="ctr">
                        <a:lnSpc>
                          <a:spcPct val="115000"/>
                        </a:lnSpc>
                        <a:spcAft>
                          <a:spcPts val="0"/>
                        </a:spcAft>
                      </a:pPr>
                      <a:r>
                        <a:rPr lang="es-ES" sz="1200" dirty="0">
                          <a:solidFill>
                            <a:srgbClr val="000000"/>
                          </a:solidFill>
                          <a:latin typeface="Times New Roman"/>
                          <a:ea typeface="Times New Roman"/>
                          <a:cs typeface="Times New Roman"/>
                        </a:rPr>
                        <a:t>¿Qué tipo de personal adicional se necesita y que sistema de contratación se debe seguir? </a:t>
                      </a:r>
                      <a:endParaRPr lang="es-EC" sz="1100" dirty="0">
                        <a:latin typeface="Calibri"/>
                        <a:ea typeface="Calibri"/>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Propuesta </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p:txBody>
          <a:bodyPr>
            <a:noAutofit/>
          </a:bodyPr>
          <a:lstStyle/>
          <a:p>
            <a:pPr algn="just"/>
            <a:r>
              <a:rPr lang="es-ES" sz="1900" dirty="0" smtClean="0">
                <a:latin typeface="Times New Roman" pitchFamily="18" charset="0"/>
                <a:cs typeface="Times New Roman" pitchFamily="18" charset="0"/>
              </a:rPr>
              <a:t>La innovación de una empresa depende tanto de la calidad de sus productos  servicios, también de sus empleados. Los Recursos Humanos son la parte fundamental de las empresas grandes medianas y pequeñas, en el caso de las PYMES no es necesario tener un departamento de Recursos Humanos de 30 personas, basta con dos o tres personas especializadas en la rama de Recursos Humanos que se dediquen a calificar el desempeño de los empleados.</a:t>
            </a:r>
          </a:p>
          <a:p>
            <a:pPr algn="just">
              <a:buNone/>
            </a:pPr>
            <a:endParaRPr lang="es-EC" sz="1900" dirty="0" smtClean="0">
              <a:latin typeface="Times New Roman" pitchFamily="18" charset="0"/>
              <a:cs typeface="Times New Roman" pitchFamily="18" charset="0"/>
            </a:endParaRPr>
          </a:p>
          <a:p>
            <a:pPr lvl="0" algn="just"/>
            <a:endParaRPr lang="es-EC" sz="1900" dirty="0" smtClean="0">
              <a:latin typeface="Times New Roman" pitchFamily="18" charset="0"/>
              <a:cs typeface="Times New Roman" pitchFamily="18" charset="0"/>
            </a:endParaRPr>
          </a:p>
          <a:p>
            <a:pPr algn="just"/>
            <a:endParaRPr lang="es-EC" sz="1900" dirty="0">
              <a:latin typeface="Times New Roman" pitchFamily="18" charset="0"/>
              <a:cs typeface="Times New Roman" pitchFamily="18" charset="0"/>
            </a:endParaRPr>
          </a:p>
        </p:txBody>
      </p:sp>
      <p:pic>
        <p:nvPicPr>
          <p:cNvPr id="11268" name="Picture 4" descr="http://www.efectividadcorporativa.com/Images/recursos_humanos.jpg"/>
          <p:cNvPicPr>
            <a:picLocks noChangeAspect="1" noChangeArrowheads="1"/>
          </p:cNvPicPr>
          <p:nvPr/>
        </p:nvPicPr>
        <p:blipFill>
          <a:blip r:embed="rId2"/>
          <a:srcRect/>
          <a:stretch>
            <a:fillRect/>
          </a:stretch>
        </p:blipFill>
        <p:spPr bwMode="auto">
          <a:xfrm>
            <a:off x="6429389" y="4000504"/>
            <a:ext cx="2143140" cy="246697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868346"/>
          </a:xfrm>
        </p:spPr>
        <p:txBody>
          <a:bodyPr>
            <a:normAutofit/>
          </a:bodyPr>
          <a:lstStyle/>
          <a:p>
            <a:pPr algn="ctr"/>
            <a:r>
              <a:rPr lang="es-ES_tradnl" sz="3000" b="1" i="1" dirty="0" smtClean="0">
                <a:solidFill>
                  <a:schemeClr val="tx1"/>
                </a:solidFill>
                <a:latin typeface="Bookman Old Style" pitchFamily="18" charset="0"/>
              </a:rPr>
              <a:t>Propuesta </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357290" y="1142984"/>
            <a:ext cx="7498080" cy="4800600"/>
          </a:xfrm>
        </p:spPr>
        <p:txBody>
          <a:bodyPr>
            <a:noAutofit/>
          </a:bodyPr>
          <a:lstStyle/>
          <a:p>
            <a:pPr algn="just">
              <a:buNone/>
            </a:pPr>
            <a:endParaRPr lang="es-EC"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Tener un sistema de información o como normalmente se llama una base de datos de los aspirantes a los diferentes puestos de trabajos, clasificar de acuerdo a la experiencia, titulo académico, el cargo al que aplica, incluso muchas son las empresas que también clasifican de acuerdo a la institución académica de donde provienen. Se sabe que por falta de tiempo o solo porque dicen que son empresas pequeñas no necesitan este sistema, no se puede realizar este tipo de </a:t>
            </a:r>
            <a:r>
              <a:rPr lang="es-ES" sz="1900" dirty="0" smtClean="0">
                <a:latin typeface="Times New Roman" pitchFamily="18" charset="0"/>
                <a:cs typeface="Times New Roman" pitchFamily="18" charset="0"/>
              </a:rPr>
              <a:t>trabajo. </a:t>
            </a:r>
            <a:r>
              <a:rPr lang="es-ES" sz="1900" dirty="0" smtClean="0">
                <a:latin typeface="Times New Roman" pitchFamily="18" charset="0"/>
                <a:cs typeface="Times New Roman" pitchFamily="18" charset="0"/>
                <a:hlinkClick r:id="rId2" action="ppaction://hlinksldjump"/>
              </a:rPr>
              <a:t>Ver </a:t>
            </a:r>
            <a:r>
              <a:rPr lang="es-ES" sz="1900" dirty="0" smtClean="0">
                <a:latin typeface="Times New Roman" pitchFamily="18" charset="0"/>
                <a:cs typeface="Times New Roman" pitchFamily="18" charset="0"/>
                <a:hlinkClick r:id="rId2" action="ppaction://hlinksldjump"/>
              </a:rPr>
              <a:t>anexo </a:t>
            </a:r>
            <a:r>
              <a:rPr lang="es-ES" sz="1900" dirty="0" smtClean="0">
                <a:latin typeface="Times New Roman" pitchFamily="18" charset="0"/>
                <a:cs typeface="Times New Roman" pitchFamily="18" charset="0"/>
                <a:hlinkClick r:id="rId2" action="ppaction://hlinksldjump"/>
              </a:rPr>
              <a:t>1.1 </a:t>
            </a:r>
            <a:endParaRPr lang="es-EC" sz="1900" dirty="0" smtClean="0">
              <a:latin typeface="Times New Roman" pitchFamily="18" charset="0"/>
              <a:cs typeface="Times New Roman" pitchFamily="18" charset="0"/>
            </a:endParaRPr>
          </a:p>
          <a:p>
            <a:pPr lvl="0" algn="just"/>
            <a:endParaRPr lang="es-ES" sz="1900" dirty="0" smtClean="0">
              <a:latin typeface="Times New Roman" pitchFamily="18" charset="0"/>
              <a:cs typeface="Times New Roman" pitchFamily="18" charset="0"/>
            </a:endParaRPr>
          </a:p>
          <a:p>
            <a:pPr algn="just">
              <a:buNone/>
            </a:pPr>
            <a:r>
              <a:rPr lang="es-EC" sz="1900" dirty="0" smtClean="0">
                <a:latin typeface="Times New Roman" pitchFamily="18" charset="0"/>
                <a:cs typeface="Times New Roman" pitchFamily="18" charset="0"/>
              </a:rPr>
              <a:t>	</a:t>
            </a:r>
            <a:r>
              <a:rPr lang="es-ES" sz="1900" dirty="0" smtClean="0">
                <a:latin typeface="Times New Roman" pitchFamily="18" charset="0"/>
                <a:cs typeface="Times New Roman" pitchFamily="18" charset="0"/>
              </a:rPr>
              <a:t>Las </a:t>
            </a:r>
            <a:r>
              <a:rPr lang="es-ES" sz="1900" dirty="0" smtClean="0">
                <a:latin typeface="Times New Roman" pitchFamily="18" charset="0"/>
                <a:cs typeface="Times New Roman" pitchFamily="18" charset="0"/>
              </a:rPr>
              <a:t>empresas para evitarse un gasto de esta índole prefieren delegar esas funciones a los </a:t>
            </a:r>
            <a:r>
              <a:rPr lang="es-ES" sz="1900" dirty="0" smtClean="0">
                <a:latin typeface="Times New Roman" pitchFamily="18" charset="0"/>
                <a:cs typeface="Times New Roman" pitchFamily="18" charset="0"/>
              </a:rPr>
              <a:t>mismos empleados sabiendo que no tienen la experiencia del caso en el campo.</a:t>
            </a:r>
          </a:p>
          <a:p>
            <a:pPr algn="just">
              <a:buNone/>
            </a:pPr>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Propuesta</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p:txBody>
          <a:bodyPr>
            <a:noAutofit/>
          </a:bodyPr>
          <a:lstStyle/>
          <a:p>
            <a:pPr lvl="0" algn="just"/>
            <a:r>
              <a:rPr lang="es-ES" sz="1900" dirty="0" smtClean="0">
                <a:latin typeface="Times New Roman" pitchFamily="18" charset="0"/>
                <a:cs typeface="Times New Roman" pitchFamily="18" charset="0"/>
              </a:rPr>
              <a:t>Se deberá realizar encuestas internas a todo el personal, que opinan sobre los jefes el trato hacia el personal, incluso sobre la satisfacción de los mismos sobre su permanencia en la empresa,  después realizar su respectivo análisis para mejorar o cambiar en caso de ser los resultados negativos. Incluso en muchas empresas se realiza este tipo de encuestas, y son empresas que les ha servido para tener un panorama de las opiniones del </a:t>
            </a:r>
            <a:r>
              <a:rPr lang="es-ES" sz="1900" dirty="0" smtClean="0">
                <a:latin typeface="Times New Roman" pitchFamily="18" charset="0"/>
                <a:cs typeface="Times New Roman" pitchFamily="18" charset="0"/>
              </a:rPr>
              <a:t>personal. </a:t>
            </a:r>
            <a:r>
              <a:rPr lang="es-ES" sz="1900" dirty="0" smtClean="0">
                <a:latin typeface="Times New Roman" pitchFamily="18" charset="0"/>
                <a:cs typeface="Times New Roman" pitchFamily="18" charset="0"/>
                <a:hlinkClick r:id="rId2" action="ppaction://hlinksldjump"/>
              </a:rPr>
              <a:t>Ver </a:t>
            </a:r>
            <a:r>
              <a:rPr lang="es-ES" sz="1900" dirty="0" smtClean="0">
                <a:latin typeface="Times New Roman" pitchFamily="18" charset="0"/>
                <a:cs typeface="Times New Roman" pitchFamily="18" charset="0"/>
                <a:hlinkClick r:id="rId2" action="ppaction://hlinksldjump"/>
              </a:rPr>
              <a:t>anexo 1.2</a:t>
            </a:r>
            <a:endParaRPr lang="es-ES" sz="1900" dirty="0" smtClean="0">
              <a:latin typeface="Times New Roman" pitchFamily="18" charset="0"/>
              <a:cs typeface="Times New Roman" pitchFamily="18" charset="0"/>
            </a:endParaRPr>
          </a:p>
          <a:p>
            <a:pPr lvl="0" algn="just">
              <a:buNone/>
            </a:pPr>
            <a:endParaRPr lang="es-EC"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Tener un plan de capacitación donde depende de la Calificación de personal o Competencia del personal los cuales no deben de ser confundidos con el </a:t>
            </a:r>
            <a:r>
              <a:rPr lang="es-ES" sz="1900" dirty="0" smtClean="0">
                <a:latin typeface="Times New Roman" pitchFamily="18" charset="0"/>
                <a:cs typeface="Times New Roman" pitchFamily="18" charset="0"/>
              </a:rPr>
              <a:t>Desempeño </a:t>
            </a:r>
            <a:r>
              <a:rPr lang="es-ES" sz="1900" dirty="0" smtClean="0">
                <a:latin typeface="Times New Roman" pitchFamily="18" charset="0"/>
                <a:cs typeface="Times New Roman" pitchFamily="18" charset="0"/>
              </a:rPr>
              <a:t>del empleado</a:t>
            </a:r>
            <a:r>
              <a:rPr lang="es-ES" sz="1900" b="1" dirty="0" smtClean="0">
                <a:latin typeface="Times New Roman" pitchFamily="18" charset="0"/>
                <a:cs typeface="Times New Roman" pitchFamily="18" charset="0"/>
              </a:rPr>
              <a:t>. </a:t>
            </a:r>
            <a:r>
              <a:rPr lang="es-ES" sz="1900" dirty="0" smtClean="0">
                <a:latin typeface="Times New Roman" pitchFamily="18" charset="0"/>
                <a:cs typeface="Times New Roman" pitchFamily="18" charset="0"/>
              </a:rPr>
              <a:t>La calificación</a:t>
            </a:r>
            <a:r>
              <a:rPr lang="es-ES" sz="1900" b="1" dirty="0" smtClean="0">
                <a:latin typeface="Times New Roman" pitchFamily="18" charset="0"/>
                <a:cs typeface="Times New Roman" pitchFamily="18" charset="0"/>
              </a:rPr>
              <a:t> </a:t>
            </a:r>
            <a:r>
              <a:rPr lang="es-ES" sz="1900" dirty="0" smtClean="0">
                <a:latin typeface="Times New Roman" pitchFamily="18" charset="0"/>
                <a:cs typeface="Times New Roman" pitchFamily="18" charset="0"/>
              </a:rPr>
              <a:t>o</a:t>
            </a:r>
            <a:r>
              <a:rPr lang="es-ES" sz="1900" b="1" dirty="0" smtClean="0">
                <a:latin typeface="Times New Roman" pitchFamily="18" charset="0"/>
                <a:cs typeface="Times New Roman" pitchFamily="18" charset="0"/>
              </a:rPr>
              <a:t> </a:t>
            </a:r>
            <a:r>
              <a:rPr lang="es-ES" sz="1900" dirty="0" smtClean="0">
                <a:latin typeface="Times New Roman" pitchFamily="18" charset="0"/>
                <a:cs typeface="Times New Roman" pitchFamily="18" charset="0"/>
              </a:rPr>
              <a:t>competencia de personal es un requisito para elaborar un Plan de Capacitación el cual deberá basarse en las verdaderas necesidades de competencia de cada cargo.</a:t>
            </a:r>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Propuesta</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p:txBody>
          <a:bodyPr>
            <a:normAutofit/>
          </a:bodyPr>
          <a:lstStyle/>
          <a:p>
            <a:pPr algn="just"/>
            <a:r>
              <a:rPr lang="es-ES" sz="1900" dirty="0" smtClean="0">
                <a:latin typeface="Times New Roman" pitchFamily="18" charset="0"/>
                <a:cs typeface="Times New Roman" pitchFamily="18" charset="0"/>
              </a:rPr>
              <a:t>Implementar un sistema de crédito empresa – banco, que </a:t>
            </a:r>
            <a:r>
              <a:rPr lang="es-ES" sz="1900" dirty="0" smtClean="0">
                <a:latin typeface="Times New Roman" pitchFamily="18" charset="0"/>
                <a:cs typeface="Times New Roman" pitchFamily="18" charset="0"/>
              </a:rPr>
              <a:t>se quiere </a:t>
            </a:r>
            <a:r>
              <a:rPr lang="es-ES" sz="1900" dirty="0" smtClean="0">
                <a:latin typeface="Times New Roman" pitchFamily="18" charset="0"/>
                <a:cs typeface="Times New Roman" pitchFamily="18" charset="0"/>
              </a:rPr>
              <a:t>decir con esto,  la mayoría de las empresas por muchos motivos económicos no pueden realizar prestamos a los empleados, por diferentes motivos económicos que esta tuviese.</a:t>
            </a:r>
          </a:p>
          <a:p>
            <a:pPr algn="just"/>
            <a:endParaRPr lang="es-ES"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Se podría </a:t>
            </a:r>
            <a:r>
              <a:rPr lang="es-ES" sz="1900" dirty="0" smtClean="0">
                <a:latin typeface="Times New Roman" pitchFamily="18" charset="0"/>
                <a:cs typeface="Times New Roman" pitchFamily="18" charset="0"/>
              </a:rPr>
              <a:t>implementar los diferentes convenios, con farmacias, alimentación, almacenes de electrodomésticos como créditos económicos, comandato, seguros médicos, telefonía móvil como porta, movistar, alegro</a:t>
            </a:r>
            <a:endParaRPr lang="es-EC" sz="1900" dirty="0">
              <a:latin typeface="Times New Roman" pitchFamily="18" charset="0"/>
              <a:cs typeface="Times New Roman" pitchFamily="18" charset="0"/>
            </a:endParaRPr>
          </a:p>
        </p:txBody>
      </p:sp>
      <p:pic>
        <p:nvPicPr>
          <p:cNvPr id="9218" name="Picture 2" descr="http://www.bicicletasdespinning.com/imagenes/gente.jpg"/>
          <p:cNvPicPr>
            <a:picLocks noChangeAspect="1" noChangeArrowheads="1"/>
          </p:cNvPicPr>
          <p:nvPr/>
        </p:nvPicPr>
        <p:blipFill>
          <a:blip r:embed="rId2"/>
          <a:srcRect/>
          <a:stretch>
            <a:fillRect/>
          </a:stretch>
        </p:blipFill>
        <p:spPr bwMode="auto">
          <a:xfrm>
            <a:off x="6500826" y="4643446"/>
            <a:ext cx="2171580" cy="142238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54032"/>
          </a:xfrm>
        </p:spPr>
        <p:txBody>
          <a:bodyPr>
            <a:normAutofit/>
          </a:bodyPr>
          <a:lstStyle/>
          <a:p>
            <a:pPr algn="ctr"/>
            <a:r>
              <a:rPr lang="es-ES_tradnl" sz="3000" b="1" i="1" dirty="0" smtClean="0">
                <a:solidFill>
                  <a:schemeClr val="tx1"/>
                </a:solidFill>
                <a:latin typeface="Bookman Old Style" pitchFamily="18" charset="0"/>
              </a:rPr>
              <a:t>Conclusiones</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428728" y="1071546"/>
            <a:ext cx="7498080" cy="4800600"/>
          </a:xfrm>
        </p:spPr>
        <p:txBody>
          <a:bodyPr>
            <a:noAutofit/>
          </a:bodyPr>
          <a:lstStyle/>
          <a:p>
            <a:pPr lvl="0" algn="just"/>
            <a:r>
              <a:rPr lang="es-ES_tradnl" sz="1900" dirty="0" smtClean="0">
                <a:latin typeface="Times New Roman" pitchFamily="18" charset="0"/>
                <a:cs typeface="Times New Roman" pitchFamily="18" charset="0"/>
              </a:rPr>
              <a:t>Existen empresas donde las sugerencias de los empleados no son tomadas en cuenta como se lo demuestra en el </a:t>
            </a:r>
            <a:r>
              <a:rPr lang="es-ES_tradnl" sz="1900" dirty="0" smtClean="0">
                <a:latin typeface="Times New Roman" pitchFamily="18" charset="0"/>
                <a:cs typeface="Times New Roman" pitchFamily="18" charset="0"/>
                <a:hlinkClick r:id="rId3" action="ppaction://hlinksldjump"/>
              </a:rPr>
              <a:t>grafico No. 4.3 </a:t>
            </a:r>
            <a:r>
              <a:rPr lang="es-ES_tradnl" sz="1900" dirty="0" smtClean="0">
                <a:latin typeface="Times New Roman" pitchFamily="18" charset="0"/>
                <a:cs typeface="Times New Roman" pitchFamily="18" charset="0"/>
              </a:rPr>
              <a:t>donde indica que el 36% de las opiniones sugeridas por los empleados son rara vez reconocidas, a pesar de ser buenas incluso llegan a dar soluciones a los problemas que en su momento se presentasen.</a:t>
            </a:r>
            <a:endParaRPr lang="es-EC" sz="1900" dirty="0" smtClean="0">
              <a:latin typeface="Times New Roman" pitchFamily="18" charset="0"/>
              <a:cs typeface="Times New Roman" pitchFamily="18" charset="0"/>
            </a:endParaRPr>
          </a:p>
          <a:p>
            <a:pPr algn="just">
              <a:buNone/>
            </a:pPr>
            <a:endParaRPr lang="es-EC" sz="1900" dirty="0" smtClean="0">
              <a:latin typeface="Times New Roman" pitchFamily="18" charset="0"/>
              <a:cs typeface="Times New Roman" pitchFamily="18" charset="0"/>
            </a:endParaRPr>
          </a:p>
          <a:p>
            <a:pPr lvl="0" algn="just"/>
            <a:r>
              <a:rPr lang="es-ES_tradnl" sz="1900" dirty="0" smtClean="0">
                <a:latin typeface="Times New Roman" pitchFamily="18" charset="0"/>
                <a:cs typeface="Times New Roman" pitchFamily="18" charset="0"/>
              </a:rPr>
              <a:t>La empresas por situaciones económicas se ven en la obligación de despedir personal, por lo cual en muchas de ellas los empleados trabajan por determinados tiempos, por eso se concluye que el 29% como indica en el </a:t>
            </a:r>
            <a:r>
              <a:rPr lang="es-ES_tradnl" sz="1900" dirty="0" smtClean="0">
                <a:latin typeface="Times New Roman" pitchFamily="18" charset="0"/>
                <a:cs typeface="Times New Roman" pitchFamily="18" charset="0"/>
                <a:hlinkClick r:id="rId4" action="ppaction://hlinksldjump"/>
              </a:rPr>
              <a:t>grafico No. 4.1 </a:t>
            </a:r>
            <a:r>
              <a:rPr lang="es-ES_tradnl" sz="1900" dirty="0" smtClean="0">
                <a:latin typeface="Times New Roman" pitchFamily="18" charset="0"/>
                <a:cs typeface="Times New Roman" pitchFamily="18" charset="0"/>
              </a:rPr>
              <a:t>empleados a penas llevan meses en los trabajos, tampoco se debe descartar las opciones que mucho de ellos dejan los puestos porque no están acostumbrados al trabajo a presión, o no tienen experiencia en el campo laboral.</a:t>
            </a:r>
            <a:endParaRPr lang="es-EC" sz="1900" dirty="0" smtClean="0">
              <a:latin typeface="Times New Roman" pitchFamily="18" charset="0"/>
              <a:cs typeface="Times New Roman" pitchFamily="18" charset="0"/>
            </a:endParaRPr>
          </a:p>
          <a:p>
            <a:pPr algn="just">
              <a:buNone/>
            </a:pPr>
            <a:endParaRPr lang="es-EC"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654032"/>
          </a:xfrm>
        </p:spPr>
        <p:txBody>
          <a:bodyPr>
            <a:normAutofit/>
          </a:bodyPr>
          <a:lstStyle/>
          <a:p>
            <a:pPr algn="ctr"/>
            <a:r>
              <a:rPr lang="es-ES_tradnl" sz="3000" b="1" i="1" dirty="0" smtClean="0">
                <a:solidFill>
                  <a:schemeClr val="tx1"/>
                </a:solidFill>
                <a:latin typeface="Bookman Old Style" pitchFamily="18" charset="0"/>
              </a:rPr>
              <a:t>Conclusiones</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428728" y="1071546"/>
            <a:ext cx="7498080" cy="4800600"/>
          </a:xfrm>
        </p:spPr>
        <p:txBody>
          <a:bodyPr>
            <a:noAutofit/>
          </a:bodyPr>
          <a:lstStyle/>
          <a:p>
            <a:pPr algn="just">
              <a:buNone/>
            </a:pPr>
            <a:endParaRPr lang="es-EC" sz="1900" dirty="0" smtClean="0">
              <a:latin typeface="Times New Roman" pitchFamily="18" charset="0"/>
              <a:cs typeface="Times New Roman" pitchFamily="18" charset="0"/>
            </a:endParaRPr>
          </a:p>
          <a:p>
            <a:pPr lvl="0" algn="just"/>
            <a:r>
              <a:rPr lang="es-ES_tradnl" sz="1900" dirty="0" smtClean="0">
                <a:latin typeface="Times New Roman" pitchFamily="18" charset="0"/>
                <a:cs typeface="Times New Roman" pitchFamily="18" charset="0"/>
              </a:rPr>
              <a:t>Los jefes deben no solo de preocuparse por el bienestar de la empresa o por los ingresos que esta tuviese, quien genera esos ingresos es el personal, y que mejor que los jefes se preocupen por el bienestar de ellos de ver que les falta en que pueden mejorar, no se puede dar que el 52% como indica en el </a:t>
            </a:r>
            <a:r>
              <a:rPr lang="es-ES_tradnl" sz="1900" dirty="0" smtClean="0">
                <a:latin typeface="Times New Roman" pitchFamily="18" charset="0"/>
                <a:cs typeface="Times New Roman" pitchFamily="18" charset="0"/>
                <a:hlinkClick r:id="rId3" action="ppaction://hlinksldjump"/>
              </a:rPr>
              <a:t>grafico 4.4 </a:t>
            </a:r>
            <a:r>
              <a:rPr lang="es-ES_tradnl" sz="1900" dirty="0" smtClean="0">
                <a:latin typeface="Times New Roman" pitchFamily="18" charset="0"/>
                <a:cs typeface="Times New Roman" pitchFamily="18" charset="0"/>
              </a:rPr>
              <a:t>de sus jefes tienen poca importancia por el bienestar de los empleados, con esto lo que logran es que exista rotación dentro de la empresa lo cual lo único que se obtiene es perdidas y gastos por contratación, capacitación de otro empleado. </a:t>
            </a:r>
          </a:p>
          <a:p>
            <a:pPr lvl="0" algn="just"/>
            <a:endParaRPr lang="es-ES_tradnl" sz="1900" dirty="0" smtClean="0">
              <a:latin typeface="Times New Roman" pitchFamily="18" charset="0"/>
              <a:cs typeface="Times New Roman" pitchFamily="18" charset="0"/>
            </a:endParaRPr>
          </a:p>
          <a:p>
            <a:pPr algn="just"/>
            <a:r>
              <a:rPr lang="es-ES_tradnl" sz="1900" dirty="0" smtClean="0">
                <a:latin typeface="Times New Roman" pitchFamily="18" charset="0"/>
                <a:cs typeface="Times New Roman" pitchFamily="18" charset="0"/>
              </a:rPr>
              <a:t>En cambio existen jefes claro como es el caso del 17% donde los empleados sienten la preocupación hacia ellos por parte de sus  jefes incluso reconocen el esfuerzo y desempeño por la labor realizada.  </a:t>
            </a:r>
            <a:endParaRPr lang="es-EC" sz="1900" dirty="0" smtClean="0">
              <a:latin typeface="Times New Roman" pitchFamily="18" charset="0"/>
              <a:cs typeface="Times New Roman" pitchFamily="18" charset="0"/>
            </a:endParaRPr>
          </a:p>
          <a:p>
            <a:pPr lvl="0" algn="just"/>
            <a:endParaRPr lang="es-EC"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85728"/>
            <a:ext cx="7498080" cy="1143000"/>
          </a:xfrm>
        </p:spPr>
        <p:txBody>
          <a:bodyPr>
            <a:normAutofit/>
          </a:bodyPr>
          <a:lstStyle/>
          <a:p>
            <a:pPr algn="ctr"/>
            <a:r>
              <a:rPr lang="es-ES" sz="3000" b="1" i="1" dirty="0" smtClean="0">
                <a:solidFill>
                  <a:schemeClr val="tx1"/>
                </a:solidFill>
                <a:effectLst>
                  <a:outerShdw blurRad="38100" dist="38100" dir="2700000" algn="tl">
                    <a:srgbClr val="000000">
                      <a:alpha val="43137"/>
                    </a:srgbClr>
                  </a:outerShdw>
                </a:effectLst>
                <a:latin typeface="Bookman Old Style" pitchFamily="18" charset="0"/>
              </a:rPr>
              <a:t>Introducción</a:t>
            </a:r>
            <a:endParaRPr lang="es-ES" sz="3000" b="1" i="1" dirty="0">
              <a:solidFill>
                <a:schemeClr val="tx1"/>
              </a:solidFill>
              <a:effectLst>
                <a:outerShdw blurRad="38100" dist="38100" dir="2700000" algn="tl">
                  <a:srgbClr val="000000">
                    <a:alpha val="43137"/>
                  </a:srgbClr>
                </a:outerShdw>
              </a:effectLst>
              <a:latin typeface="Bookman Old Style" pitchFamily="18" charset="0"/>
            </a:endParaRPr>
          </a:p>
        </p:txBody>
      </p:sp>
      <p:sp>
        <p:nvSpPr>
          <p:cNvPr id="3" name="2 Marcador de contenido"/>
          <p:cNvSpPr>
            <a:spLocks noGrp="1"/>
          </p:cNvSpPr>
          <p:nvPr>
            <p:ph idx="1"/>
          </p:nvPr>
        </p:nvSpPr>
        <p:spPr>
          <a:xfrm>
            <a:off x="1000100" y="1643050"/>
            <a:ext cx="7498080" cy="4800600"/>
          </a:xfrm>
        </p:spPr>
        <p:txBody>
          <a:bodyPr>
            <a:normAutofit/>
          </a:bodyPr>
          <a:lstStyle/>
          <a:p>
            <a:pPr algn="just"/>
            <a:r>
              <a:rPr lang="es-ES" sz="1900" dirty="0" smtClean="0">
                <a:latin typeface="Times New Roman" pitchFamily="18" charset="0"/>
                <a:cs typeface="Times New Roman" pitchFamily="18" charset="0"/>
              </a:rPr>
              <a:t>El Departamento de Recursos Humanos (RR.HH.) consiste en la Administración, planeación, organización, desarrollo y coordinación, así como también control de técnicas, capaces de promover el desempeño eficiente del personal.</a:t>
            </a:r>
          </a:p>
          <a:p>
            <a:pPr algn="just"/>
            <a:endParaRPr lang="es-ES" sz="1900" dirty="0" smtClean="0">
              <a:latin typeface="Times New Roman" pitchFamily="18" charset="0"/>
              <a:cs typeface="Times New Roman" pitchFamily="18" charset="0"/>
            </a:endParaRPr>
          </a:p>
          <a:p>
            <a:pPr algn="just"/>
            <a:r>
              <a:rPr lang="es-AR" sz="1900" dirty="0" smtClean="0">
                <a:latin typeface="Times New Roman" pitchFamily="18" charset="0"/>
                <a:cs typeface="Times New Roman" pitchFamily="18" charset="0"/>
              </a:rPr>
              <a:t>Una organización es un patrón de relaciones  por medio de las cuales las personas, bajo el mando de los Gerentes persiguen metas comunes. Estas metas son producto de los procesos de toma de decisiones denominado Planificación. Las metas que los administradores desarrollan en razón de la planificación suelen ser ambiciosas, de largo alcance y sin final fijo. </a:t>
            </a:r>
            <a:endParaRPr lang="es-ES" sz="1900" dirty="0">
              <a:latin typeface="Times New Roman" pitchFamily="18" charset="0"/>
              <a:cs typeface="Times New Roman" pitchFamily="18" charset="0"/>
            </a:endParaRPr>
          </a:p>
        </p:txBody>
      </p:sp>
      <p:pic>
        <p:nvPicPr>
          <p:cNvPr id="6" name="5 Imagen" descr="http://www.ideasparapymes.com/imagenes/articulos/imagentitulo5.gif"/>
          <p:cNvPicPr/>
          <p:nvPr/>
        </p:nvPicPr>
        <p:blipFill>
          <a:blip r:embed="rId2"/>
          <a:srcRect/>
          <a:stretch>
            <a:fillRect/>
          </a:stretch>
        </p:blipFill>
        <p:spPr bwMode="auto">
          <a:xfrm>
            <a:off x="7715272" y="428604"/>
            <a:ext cx="914400"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1142984"/>
            <a:ext cx="7498080" cy="5357850"/>
          </a:xfrm>
        </p:spPr>
        <p:txBody>
          <a:bodyPr>
            <a:noAutofit/>
          </a:bodyPr>
          <a:lstStyle/>
          <a:p>
            <a:pPr algn="just"/>
            <a:r>
              <a:rPr lang="es-ES_tradnl" sz="1900" dirty="0" smtClean="0">
                <a:latin typeface="Times New Roman" pitchFamily="18" charset="0"/>
                <a:cs typeface="Times New Roman" pitchFamily="18" charset="0"/>
              </a:rPr>
              <a:t>Los </a:t>
            </a:r>
            <a:r>
              <a:rPr lang="es-ES_tradnl" sz="1900" dirty="0" smtClean="0">
                <a:latin typeface="Times New Roman" pitchFamily="18" charset="0"/>
                <a:cs typeface="Times New Roman" pitchFamily="18" charset="0"/>
              </a:rPr>
              <a:t>empleados se desempeñan en sus puestos de trabajos para que de ese modo puedan ascender de puesto, incluso conjuntamente con un aumento de sueldo, y tratan que ese desempeño sea reconocido. Como se puede observar en el </a:t>
            </a:r>
            <a:r>
              <a:rPr lang="es-ES_tradnl" sz="1900" dirty="0" smtClean="0">
                <a:latin typeface="Times New Roman" pitchFamily="18" charset="0"/>
                <a:cs typeface="Times New Roman" pitchFamily="18" charset="0"/>
                <a:hlinkClick r:id="rId2" action="ppaction://hlinksldjump"/>
              </a:rPr>
              <a:t>grafico No.  4.8 </a:t>
            </a:r>
            <a:r>
              <a:rPr lang="es-ES_tradnl" sz="1900" dirty="0" smtClean="0">
                <a:latin typeface="Times New Roman" pitchFamily="18" charset="0"/>
                <a:cs typeface="Times New Roman" pitchFamily="18" charset="0"/>
              </a:rPr>
              <a:t>donde indica que el 39% esta de acuerdo que su desempeño es reconocido por los jefes, en cambio vemos otro panorama como es el caso que el 60% esta poco de acuerdo que el jefe le reconozca su desempeño.</a:t>
            </a:r>
            <a:endParaRPr lang="es-EC" sz="1900" dirty="0" smtClean="0">
              <a:latin typeface="Times New Roman" pitchFamily="18" charset="0"/>
              <a:cs typeface="Times New Roman" pitchFamily="18" charset="0"/>
            </a:endParaRPr>
          </a:p>
          <a:p>
            <a:pPr algn="just">
              <a:buNone/>
            </a:pPr>
            <a:endParaRPr lang="es-EC" sz="1900" dirty="0" smtClean="0">
              <a:latin typeface="Times New Roman" pitchFamily="18" charset="0"/>
              <a:cs typeface="Times New Roman" pitchFamily="18" charset="0"/>
            </a:endParaRPr>
          </a:p>
          <a:p>
            <a:pPr lvl="0" algn="just"/>
            <a:r>
              <a:rPr lang="es-ES_tradnl" sz="1900" dirty="0" smtClean="0">
                <a:latin typeface="Times New Roman" pitchFamily="18" charset="0"/>
                <a:cs typeface="Times New Roman" pitchFamily="18" charset="0"/>
              </a:rPr>
              <a:t>La motivación es una etapa primordial dentro de las empresas, la motivación no solo sirve para la parte laboral del empleado, sino también para la parte personal de los mismos, una persona motivada trabaja mejor, se desenvuelve mejor, incluso toma decisiones acertadas para el buen funcionamiento de la empresa. Como se lo demuestra en el </a:t>
            </a:r>
            <a:r>
              <a:rPr lang="es-ES_tradnl" sz="1900" dirty="0" smtClean="0">
                <a:latin typeface="Times New Roman" pitchFamily="18" charset="0"/>
                <a:cs typeface="Times New Roman" pitchFamily="18" charset="0"/>
                <a:hlinkClick r:id="rId3" action="ppaction://hlinksldjump"/>
              </a:rPr>
              <a:t>grafico No. 4.9 </a:t>
            </a:r>
            <a:r>
              <a:rPr lang="es-ES_tradnl" sz="1900" dirty="0" smtClean="0">
                <a:latin typeface="Times New Roman" pitchFamily="18" charset="0"/>
                <a:cs typeface="Times New Roman" pitchFamily="18" charset="0"/>
              </a:rPr>
              <a:t>indica 49% de los empleados son motivados por sus jefes, y de este modo son aquellos que realizan su trabajo con el objetivo de cumplir las metas propuestas.</a:t>
            </a:r>
            <a:endParaRPr lang="es-EC" sz="1900" dirty="0" smtClean="0">
              <a:latin typeface="Times New Roman" pitchFamily="18" charset="0"/>
              <a:cs typeface="Times New Roman" pitchFamily="18" charset="0"/>
            </a:endParaRPr>
          </a:p>
          <a:p>
            <a:pPr algn="just"/>
            <a:endParaRPr lang="es-EC" sz="1900" dirty="0" smtClean="0">
              <a:latin typeface="Times New Roman" pitchFamily="18" charset="0"/>
              <a:cs typeface="Times New Roman" pitchFamily="18" charset="0"/>
            </a:endParaRPr>
          </a:p>
          <a:p>
            <a:endParaRPr lang="es-EC" sz="1900" dirty="0">
              <a:latin typeface="Times New Roman" pitchFamily="18" charset="0"/>
              <a:cs typeface="Times New Roman" pitchFamily="18" charset="0"/>
            </a:endParaRPr>
          </a:p>
        </p:txBody>
      </p:sp>
      <p:sp>
        <p:nvSpPr>
          <p:cNvPr id="4" name="1 Título"/>
          <p:cNvSpPr>
            <a:spLocks noGrp="1"/>
          </p:cNvSpPr>
          <p:nvPr>
            <p:ph type="title"/>
          </p:nvPr>
        </p:nvSpPr>
        <p:spPr>
          <a:xfrm>
            <a:off x="1435608" y="274638"/>
            <a:ext cx="7498080" cy="654032"/>
          </a:xfrm>
        </p:spPr>
        <p:txBody>
          <a:bodyPr>
            <a:normAutofit/>
          </a:bodyPr>
          <a:lstStyle/>
          <a:p>
            <a:pPr algn="ctr"/>
            <a:r>
              <a:rPr lang="es-ES_tradnl" sz="3000" b="1" i="1" dirty="0" smtClean="0">
                <a:solidFill>
                  <a:schemeClr val="tx1"/>
                </a:solidFill>
                <a:latin typeface="Bookman Old Style" pitchFamily="18" charset="0"/>
              </a:rPr>
              <a:t>Conclusiones</a:t>
            </a:r>
            <a:endParaRPr lang="es-EC" sz="3000" b="1" i="1" dirty="0">
              <a:solidFill>
                <a:schemeClr val="tx1"/>
              </a:solidFill>
              <a:latin typeface="Bookman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14480" y="857232"/>
            <a:ext cx="307183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Grafico No. 4.1</a:t>
            </a:r>
            <a:endParaRPr kumimoji="0" lang="es-EC"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
        <p:nvSpPr>
          <p:cNvPr id="3075" name="Rectangle 3"/>
          <p:cNvSpPr>
            <a:spLocks noChangeArrowheads="1"/>
          </p:cNvSpPr>
          <p:nvPr/>
        </p:nvSpPr>
        <p:spPr bwMode="auto">
          <a:xfrm>
            <a:off x="1857356" y="5786454"/>
            <a:ext cx="521497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s-ES" sz="1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Fuente: </a:t>
            </a:r>
            <a:r>
              <a:rPr kumimoji="0" lang="es-ES" sz="10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Encuesta realizada a diferentes empresas PYMES</a:t>
            </a:r>
            <a:endParaRPr kumimoji="0" lang="es-ES" sz="1800" b="0" i="0" u="none" strike="noStrike" cap="none" normalizeH="0" baseline="0" dirty="0" smtClean="0">
              <a:ln>
                <a:noFill/>
              </a:ln>
              <a:solidFill>
                <a:schemeClr val="tx1"/>
              </a:solidFill>
              <a:effectLst/>
              <a:latin typeface="Arial" pitchFamily="34" charset="0"/>
            </a:endParaRPr>
          </a:p>
        </p:txBody>
      </p:sp>
      <p:sp>
        <p:nvSpPr>
          <p:cNvPr id="5" name="4 Flecha izquierda">
            <a:hlinkClick r:id="rId2" action="ppaction://hlinksldjump"/>
          </p:cNvPr>
          <p:cNvSpPr/>
          <p:nvPr/>
        </p:nvSpPr>
        <p:spPr>
          <a:xfrm>
            <a:off x="7858148" y="6072206"/>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6" name="Gráfico 13"/>
          <p:cNvPicPr>
            <a:picLocks noChangeArrowheads="1"/>
          </p:cNvPicPr>
          <p:nvPr/>
        </p:nvPicPr>
        <p:blipFill>
          <a:blip r:embed="rId3"/>
          <a:srcRect/>
          <a:stretch>
            <a:fillRect/>
          </a:stretch>
        </p:blipFill>
        <p:spPr bwMode="auto">
          <a:xfrm>
            <a:off x="1714480" y="1714488"/>
            <a:ext cx="6357982" cy="3714776"/>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14480" y="857232"/>
            <a:ext cx="307183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Grafico No. 4.3 </a:t>
            </a:r>
            <a:endParaRPr kumimoji="0" lang="es-EC"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pic>
        <p:nvPicPr>
          <p:cNvPr id="3073" name="Gráfico 4"/>
          <p:cNvPicPr>
            <a:picLocks noChangeArrowheads="1"/>
          </p:cNvPicPr>
          <p:nvPr/>
        </p:nvPicPr>
        <p:blipFill>
          <a:blip r:embed="rId2"/>
          <a:srcRect/>
          <a:stretch>
            <a:fillRect/>
          </a:stretch>
        </p:blipFill>
        <p:spPr bwMode="auto">
          <a:xfrm>
            <a:off x="1714480" y="1714488"/>
            <a:ext cx="6357982" cy="3714776"/>
          </a:xfrm>
          <a:prstGeom prst="rect">
            <a:avLst/>
          </a:prstGeom>
          <a:noFill/>
          <a:ln cmpd="tri">
            <a:solidFill>
              <a:schemeClr val="tx1"/>
            </a:solidFill>
          </a:ln>
        </p:spPr>
      </p:pic>
      <p:sp>
        <p:nvSpPr>
          <p:cNvPr id="3075" name="Rectangle 3"/>
          <p:cNvSpPr>
            <a:spLocks noChangeArrowheads="1"/>
          </p:cNvSpPr>
          <p:nvPr/>
        </p:nvSpPr>
        <p:spPr bwMode="auto">
          <a:xfrm>
            <a:off x="1857356" y="5786454"/>
            <a:ext cx="521497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s-ES" sz="1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Fuente: </a:t>
            </a:r>
            <a:r>
              <a:rPr kumimoji="0" lang="es-ES" sz="10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Encuesta realizada a diferentes empresas PYMES</a:t>
            </a:r>
            <a:endParaRPr kumimoji="0" lang="es-ES" sz="1800" b="0" i="0" u="none" strike="noStrike" cap="none" normalizeH="0" baseline="0" dirty="0" smtClean="0">
              <a:ln>
                <a:noFill/>
              </a:ln>
              <a:solidFill>
                <a:schemeClr val="tx1"/>
              </a:solidFill>
              <a:effectLst/>
              <a:latin typeface="Arial" pitchFamily="34" charset="0"/>
            </a:endParaRPr>
          </a:p>
        </p:txBody>
      </p:sp>
      <p:sp>
        <p:nvSpPr>
          <p:cNvPr id="5" name="4 Flecha izquierda">
            <a:hlinkClick r:id="rId3" action="ppaction://hlinksldjump"/>
          </p:cNvPr>
          <p:cNvSpPr/>
          <p:nvPr/>
        </p:nvSpPr>
        <p:spPr>
          <a:xfrm>
            <a:off x="7858148" y="6072206"/>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14480" y="857232"/>
            <a:ext cx="307183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Grafico No. 4.4 </a:t>
            </a:r>
            <a:endParaRPr kumimoji="0" lang="es-EC"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
        <p:nvSpPr>
          <p:cNvPr id="3075" name="Rectangle 3"/>
          <p:cNvSpPr>
            <a:spLocks noChangeArrowheads="1"/>
          </p:cNvSpPr>
          <p:nvPr/>
        </p:nvSpPr>
        <p:spPr bwMode="auto">
          <a:xfrm>
            <a:off x="1857356" y="5786454"/>
            <a:ext cx="521497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s-ES" sz="1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Fuente: </a:t>
            </a:r>
            <a:r>
              <a:rPr kumimoji="0" lang="es-ES" sz="10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Encuesta realizada a diferentes empresas PYMES</a:t>
            </a:r>
            <a:endParaRPr kumimoji="0" lang="es-ES" sz="1800" b="0" i="0" u="none" strike="noStrike" cap="none" normalizeH="0" baseline="0" dirty="0" smtClean="0">
              <a:ln>
                <a:noFill/>
              </a:ln>
              <a:solidFill>
                <a:schemeClr val="tx1"/>
              </a:solidFill>
              <a:effectLst/>
              <a:latin typeface="Arial" pitchFamily="34" charset="0"/>
            </a:endParaRPr>
          </a:p>
        </p:txBody>
      </p:sp>
      <p:sp>
        <p:nvSpPr>
          <p:cNvPr id="5" name="4 Flecha izquierda">
            <a:hlinkClick r:id="rId2" action="ppaction://hlinksldjump"/>
          </p:cNvPr>
          <p:cNvSpPr/>
          <p:nvPr/>
        </p:nvSpPr>
        <p:spPr>
          <a:xfrm>
            <a:off x="7858148" y="6072206"/>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7889" name="Gráfico 5"/>
          <p:cNvPicPr>
            <a:picLocks noChangeArrowheads="1"/>
          </p:cNvPicPr>
          <p:nvPr/>
        </p:nvPicPr>
        <p:blipFill>
          <a:blip r:embed="rId3"/>
          <a:srcRect/>
          <a:stretch>
            <a:fillRect/>
          </a:stretch>
        </p:blipFill>
        <p:spPr bwMode="auto">
          <a:xfrm>
            <a:off x="1714480" y="1714488"/>
            <a:ext cx="6357982" cy="3714776"/>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14480" y="857232"/>
            <a:ext cx="307183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Grafico No. 4.8</a:t>
            </a:r>
            <a:endParaRPr kumimoji="0" lang="es-EC"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
        <p:nvSpPr>
          <p:cNvPr id="3075" name="Rectangle 3"/>
          <p:cNvSpPr>
            <a:spLocks noChangeArrowheads="1"/>
          </p:cNvSpPr>
          <p:nvPr/>
        </p:nvSpPr>
        <p:spPr bwMode="auto">
          <a:xfrm>
            <a:off x="1857356" y="5786454"/>
            <a:ext cx="521497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s-ES" sz="1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Fuente: </a:t>
            </a:r>
            <a:r>
              <a:rPr kumimoji="0" lang="es-ES" sz="10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Encuesta realizada a diferentes empresas PYMES</a:t>
            </a:r>
            <a:endParaRPr kumimoji="0" lang="es-ES" sz="1800" b="0" i="0" u="none" strike="noStrike" cap="none" normalizeH="0" baseline="0" dirty="0" smtClean="0">
              <a:ln>
                <a:noFill/>
              </a:ln>
              <a:solidFill>
                <a:schemeClr val="tx1"/>
              </a:solidFill>
              <a:effectLst/>
              <a:latin typeface="Arial" pitchFamily="34" charset="0"/>
            </a:endParaRPr>
          </a:p>
        </p:txBody>
      </p:sp>
      <p:sp>
        <p:nvSpPr>
          <p:cNvPr id="5" name="4 Flecha izquierda">
            <a:hlinkClick r:id="rId2" action="ppaction://hlinksldjump"/>
          </p:cNvPr>
          <p:cNvSpPr/>
          <p:nvPr/>
        </p:nvSpPr>
        <p:spPr>
          <a:xfrm>
            <a:off x="7858148" y="6072206"/>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8913" name="Gráfico 12"/>
          <p:cNvPicPr>
            <a:picLocks noChangeArrowheads="1"/>
          </p:cNvPicPr>
          <p:nvPr/>
        </p:nvPicPr>
        <p:blipFill>
          <a:blip r:embed="rId3"/>
          <a:srcRect/>
          <a:stretch>
            <a:fillRect/>
          </a:stretch>
        </p:blipFill>
        <p:spPr bwMode="auto">
          <a:xfrm>
            <a:off x="1714480" y="1714488"/>
            <a:ext cx="6357982" cy="3714776"/>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14480" y="857232"/>
            <a:ext cx="307183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Grafico No. 4.9</a:t>
            </a:r>
            <a:endParaRPr kumimoji="0" lang="es-EC"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C" sz="1800" b="0" i="0" u="none" strike="noStrike" cap="none" normalizeH="0" baseline="0" dirty="0" smtClean="0">
              <a:ln>
                <a:noFill/>
              </a:ln>
              <a:solidFill>
                <a:schemeClr val="tx1"/>
              </a:solidFill>
              <a:effectLst/>
              <a:latin typeface="Arial" pitchFamily="34" charset="0"/>
            </a:endParaRPr>
          </a:p>
        </p:txBody>
      </p:sp>
      <p:sp>
        <p:nvSpPr>
          <p:cNvPr id="3075" name="Rectangle 3"/>
          <p:cNvSpPr>
            <a:spLocks noChangeArrowheads="1"/>
          </p:cNvSpPr>
          <p:nvPr/>
        </p:nvSpPr>
        <p:spPr bwMode="auto">
          <a:xfrm>
            <a:off x="1857356" y="5786454"/>
            <a:ext cx="5214974"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s-ES" sz="1000" b="1" i="0"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              Fuente: </a:t>
            </a:r>
            <a:r>
              <a:rPr kumimoji="0" lang="es-ES" sz="1000" b="0" i="1" u="none" strike="noStrike" cap="none" normalizeH="0" baseline="0" dirty="0" smtClean="0">
                <a:ln>
                  <a:noFill/>
                </a:ln>
                <a:solidFill>
                  <a:srgbClr val="000000"/>
                </a:solidFill>
                <a:effectLst/>
                <a:latin typeface="Arial" pitchFamily="34" charset="0"/>
                <a:ea typeface="Times New Roman" pitchFamily="18" charset="0"/>
                <a:cs typeface="Times New Roman" pitchFamily="18" charset="0"/>
              </a:rPr>
              <a:t>Encuesta realizada a diferentes empresas PYMES</a:t>
            </a:r>
            <a:endParaRPr kumimoji="0" lang="es-ES" sz="1800" b="0" i="0" u="none" strike="noStrike" cap="none" normalizeH="0" baseline="0" dirty="0" smtClean="0">
              <a:ln>
                <a:noFill/>
              </a:ln>
              <a:solidFill>
                <a:schemeClr val="tx1"/>
              </a:solidFill>
              <a:effectLst/>
              <a:latin typeface="Arial" pitchFamily="34" charset="0"/>
            </a:endParaRPr>
          </a:p>
        </p:txBody>
      </p:sp>
      <p:sp>
        <p:nvSpPr>
          <p:cNvPr id="5" name="4 Flecha izquierda">
            <a:hlinkClick r:id="rId2" action="ppaction://hlinksldjump"/>
          </p:cNvPr>
          <p:cNvSpPr/>
          <p:nvPr/>
        </p:nvSpPr>
        <p:spPr>
          <a:xfrm>
            <a:off x="7858148" y="6072206"/>
            <a:ext cx="500066" cy="3571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39940" name="Gráfico 13"/>
          <p:cNvPicPr>
            <a:picLocks noChangeArrowheads="1"/>
          </p:cNvPicPr>
          <p:nvPr/>
        </p:nvPicPr>
        <p:blipFill>
          <a:blip r:embed="rId3"/>
          <a:srcRect/>
          <a:stretch>
            <a:fillRect/>
          </a:stretch>
        </p:blipFill>
        <p:spPr bwMode="auto">
          <a:xfrm>
            <a:off x="1714480" y="1714488"/>
            <a:ext cx="6357982" cy="3714776"/>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Recomendaciones</a:t>
            </a:r>
            <a:endParaRPr lang="es-EC" sz="3000" b="1" i="1" dirty="0">
              <a:solidFill>
                <a:schemeClr val="tx1"/>
              </a:solidFill>
              <a:latin typeface="Bookman Old Style" pitchFamily="18" charset="0"/>
            </a:endParaRPr>
          </a:p>
        </p:txBody>
      </p:sp>
      <p:sp>
        <p:nvSpPr>
          <p:cNvPr id="3" name="2 Marcador de contenido"/>
          <p:cNvSpPr>
            <a:spLocks noGrp="1"/>
          </p:cNvSpPr>
          <p:nvPr>
            <p:ph sz="half" idx="1"/>
          </p:nvPr>
        </p:nvSpPr>
        <p:spPr>
          <a:xfrm>
            <a:off x="1285852" y="1500174"/>
            <a:ext cx="7208358" cy="4976834"/>
          </a:xfrm>
        </p:spPr>
        <p:txBody>
          <a:bodyPr>
            <a:noAutofit/>
          </a:bodyPr>
          <a:lstStyle/>
          <a:p>
            <a:pPr algn="just"/>
            <a:r>
              <a:rPr lang="es-ES" sz="1900" dirty="0" smtClean="0">
                <a:latin typeface="Times New Roman" pitchFamily="18" charset="0"/>
                <a:cs typeface="Times New Roman" pitchFamily="18" charset="0"/>
              </a:rPr>
              <a:t>El departamento de Recursos Humanos debe de tomar en cuenta las ideas que los empleados plantean para mejorar incluso el ambiente de trabajo donde se encuentran laborando. En el análisis sobre si los jefes toman en cuenta las ideas de sus empleados el 36% prácticamente casi nunca son reconocidas a pesar de que hay ideas por parte de los empleados que son muy buenas. En muchos casos las ideas de los empleados han sacado de la posible quiebra de una empresa.</a:t>
            </a:r>
            <a:endParaRPr lang="es-EC" sz="1900" dirty="0" smtClean="0">
              <a:latin typeface="Times New Roman" pitchFamily="18" charset="0"/>
              <a:cs typeface="Times New Roman" pitchFamily="18" charset="0"/>
            </a:endParaRPr>
          </a:p>
          <a:p>
            <a:pPr lvl="0" algn="just"/>
            <a:endParaRPr lang="es-ES_tradnl" sz="1900" dirty="0" smtClean="0">
              <a:latin typeface="Times New Roman" pitchFamily="18" charset="0"/>
              <a:cs typeface="Times New Roman" pitchFamily="18" charset="0"/>
            </a:endParaRPr>
          </a:p>
          <a:p>
            <a:pPr lvl="0" algn="just"/>
            <a:r>
              <a:rPr lang="es-ES" sz="1900" dirty="0" smtClean="0">
                <a:latin typeface="Times New Roman" pitchFamily="18" charset="0"/>
                <a:cs typeface="Times New Roman" pitchFamily="18" charset="0"/>
              </a:rPr>
              <a:t>Poder diseñar un plan de capacitaciones para los empleados no solo con el objetivo de tener un certificado, si no para que estén actualizado a los diferentes cambios que se presentan con los avances tecnológicos que se presentan a diario</a:t>
            </a:r>
            <a:r>
              <a:rPr lang="es-ES" sz="1900" dirty="0" smtClean="0">
                <a:latin typeface="Times New Roman" pitchFamily="18" charset="0"/>
                <a:cs typeface="Times New Roman" pitchFamily="18" charset="0"/>
              </a:rPr>
              <a:t>. </a:t>
            </a:r>
            <a:endParaRPr lang="es-EC" sz="1900" dirty="0" smtClean="0">
              <a:latin typeface="Times New Roman" pitchFamily="18" charset="0"/>
              <a:cs typeface="Times New Roman" pitchFamily="18" charset="0"/>
            </a:endParaRPr>
          </a:p>
          <a:p>
            <a:pPr algn="just">
              <a:buNone/>
            </a:pPr>
            <a:r>
              <a:rPr lang="es-ES" sz="1900" dirty="0" smtClean="0">
                <a:latin typeface="Times New Roman" pitchFamily="18" charset="0"/>
                <a:cs typeface="Times New Roman" pitchFamily="18" charset="0"/>
              </a:rPr>
              <a:t>	</a:t>
            </a:r>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797226"/>
          </a:xfrm>
        </p:spPr>
        <p:txBody>
          <a:bodyPr>
            <a:normAutofit/>
          </a:bodyPr>
          <a:lstStyle/>
          <a:p>
            <a:pPr algn="ctr"/>
            <a:r>
              <a:rPr lang="es-ES_tradnl" sz="3000" b="1" i="1" dirty="0" smtClean="0">
                <a:solidFill>
                  <a:schemeClr val="tx1"/>
                </a:solidFill>
                <a:latin typeface="Bookman Old Style" pitchFamily="18" charset="0"/>
              </a:rPr>
              <a:t>Recomendaciones </a:t>
            </a:r>
            <a:endParaRPr lang="es-EC" sz="3000" b="1" i="1" dirty="0">
              <a:solidFill>
                <a:schemeClr val="tx1"/>
              </a:solidFill>
              <a:latin typeface="Bookman Old Style" pitchFamily="18" charset="0"/>
            </a:endParaRPr>
          </a:p>
        </p:txBody>
      </p:sp>
      <p:sp>
        <p:nvSpPr>
          <p:cNvPr id="3" name="2 Marcador de contenido"/>
          <p:cNvSpPr>
            <a:spLocks noGrp="1"/>
          </p:cNvSpPr>
          <p:nvPr>
            <p:ph sz="half" idx="1"/>
          </p:nvPr>
        </p:nvSpPr>
        <p:spPr>
          <a:xfrm>
            <a:off x="1285852" y="1285860"/>
            <a:ext cx="7208358" cy="4976834"/>
          </a:xfrm>
        </p:spPr>
        <p:txBody>
          <a:bodyPr>
            <a:noAutofit/>
          </a:bodyPr>
          <a:lstStyle/>
          <a:p>
            <a:pPr algn="just"/>
            <a:r>
              <a:rPr lang="es-ES" sz="1900" dirty="0" smtClean="0">
                <a:latin typeface="Times New Roman" pitchFamily="18" charset="0"/>
                <a:cs typeface="Times New Roman" pitchFamily="18" charset="0"/>
              </a:rPr>
              <a:t>El 27% de las empresas no capacitan a su personal, en muchos casos es entendible que sea por falta de dinero, pero existen en la actualidad muchas facilidades para poder asistir a las capacitaciones, tendemos la Cámara de Comercio, el SRI, la Aduana del Ecuador. Que son instituciones que realizan capacitaciones de forma gratuita, en el caso de la Cámara de Comercio por medio del código de socio de la empresa. </a:t>
            </a:r>
            <a:r>
              <a:rPr lang="es-ES" sz="1900" dirty="0" smtClean="0">
                <a:latin typeface="Times New Roman" pitchFamily="18" charset="0"/>
                <a:cs typeface="Times New Roman" pitchFamily="18" charset="0"/>
                <a:hlinkClick r:id="rId2" action="ppaction://hlinksldjump"/>
              </a:rPr>
              <a:t>Ver anexo 1.3</a:t>
            </a:r>
            <a:endParaRPr lang="es-ES" sz="1900" dirty="0" smtClean="0">
              <a:latin typeface="Times New Roman" pitchFamily="18" charset="0"/>
              <a:cs typeface="Times New Roman" pitchFamily="18" charset="0"/>
            </a:endParaRPr>
          </a:p>
          <a:p>
            <a:pPr algn="just"/>
            <a:endParaRPr lang="es-ES" sz="1900" dirty="0" smtClean="0">
              <a:latin typeface="Times New Roman" pitchFamily="18" charset="0"/>
              <a:cs typeface="Times New Roman" pitchFamily="18" charset="0"/>
            </a:endParaRPr>
          </a:p>
          <a:p>
            <a:pPr lvl="0" algn="just"/>
            <a:r>
              <a:rPr lang="es-ES" sz="1900" dirty="0" smtClean="0">
                <a:latin typeface="Times New Roman" pitchFamily="18" charset="0"/>
                <a:cs typeface="Times New Roman" pitchFamily="18" charset="0"/>
              </a:rPr>
              <a:t>Podría ser recomendable que la empresa realice un proceso de reclutamiento interno, ya que seria una poderosa fuente de motivación para los empleados, puesto que habría la posibilidad del progreso en la organización, gracias a las oportunidades ofrecidas a quienes presentan condiciones para un futuro ascenso.</a:t>
            </a:r>
          </a:p>
          <a:p>
            <a:pPr algn="just"/>
            <a:endParaRPr lang="es-EC" sz="1900" dirty="0" smtClean="0">
              <a:latin typeface="Times New Roman" pitchFamily="18" charset="0"/>
              <a:cs typeface="Times New Roman" pitchFamily="18" charset="0"/>
            </a:endParaRPr>
          </a:p>
          <a:p>
            <a:pPr lvl="0"/>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000232" y="214290"/>
            <a:ext cx="6143668" cy="6143668"/>
          </a:xfrm>
          <a:prstGeom prst="rect">
            <a:avLst/>
          </a:prstGeom>
          <a:noFill/>
          <a:ln w="9525">
            <a:noFill/>
            <a:miter lim="800000"/>
            <a:headEnd/>
            <a:tailEnd/>
          </a:ln>
          <a:effectLst/>
        </p:spPr>
      </p:pic>
      <p:sp>
        <p:nvSpPr>
          <p:cNvPr id="3" name="2 Flecha derecha">
            <a:hlinkClick r:id="rId3" action="ppaction://hlinksldjump"/>
          </p:cNvPr>
          <p:cNvSpPr/>
          <p:nvPr/>
        </p:nvSpPr>
        <p:spPr>
          <a:xfrm>
            <a:off x="8501090" y="635795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785918" y="500042"/>
            <a:ext cx="6286544" cy="5929354"/>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571480"/>
            <a:ext cx="7858180" cy="1143000"/>
          </a:xfrm>
        </p:spPr>
        <p:txBody>
          <a:bodyPr>
            <a:noAutofit/>
          </a:bodyPr>
          <a:lstStyle/>
          <a:p>
            <a:pPr algn="ctr"/>
            <a:r>
              <a:rPr lang="es-ES" sz="3000" b="1" i="1" dirty="0" smtClean="0">
                <a:solidFill>
                  <a:schemeClr val="tx1"/>
                </a:solidFill>
                <a:effectLst>
                  <a:outerShdw blurRad="38100" dist="38100" dir="2700000" algn="tl">
                    <a:srgbClr val="000000">
                      <a:alpha val="43137"/>
                    </a:srgbClr>
                  </a:outerShdw>
                </a:effectLst>
                <a:latin typeface="Bookman Old Style" pitchFamily="18" charset="0"/>
              </a:rPr>
              <a:t>Antecedentes de la Administración de los Recursos Humanos</a:t>
            </a:r>
            <a:endParaRPr lang="es-ES" sz="3000" b="1" i="1" dirty="0">
              <a:solidFill>
                <a:schemeClr val="tx1"/>
              </a:solidFill>
              <a:effectLst>
                <a:outerShdw blurRad="38100" dist="38100" dir="2700000" algn="tl">
                  <a:srgbClr val="000000">
                    <a:alpha val="43137"/>
                  </a:srgbClr>
                </a:outerShdw>
              </a:effectLst>
              <a:latin typeface="Bookman Old Style" pitchFamily="18" charset="0"/>
            </a:endParaRPr>
          </a:p>
        </p:txBody>
      </p:sp>
      <p:sp>
        <p:nvSpPr>
          <p:cNvPr id="3" name="2 Marcador de contenido"/>
          <p:cNvSpPr>
            <a:spLocks noGrp="1"/>
          </p:cNvSpPr>
          <p:nvPr>
            <p:ph idx="1"/>
          </p:nvPr>
        </p:nvSpPr>
        <p:spPr>
          <a:xfrm>
            <a:off x="1000100" y="2214554"/>
            <a:ext cx="7358114" cy="4071966"/>
          </a:xfrm>
        </p:spPr>
        <p:txBody>
          <a:bodyPr>
            <a:normAutofit/>
          </a:bodyPr>
          <a:lstStyle/>
          <a:p>
            <a:pPr algn="just"/>
            <a:r>
              <a:rPr lang="es-ES_tradnl" sz="1900" dirty="0" smtClean="0">
                <a:latin typeface="Times New Roman" pitchFamily="18" charset="0"/>
                <a:cs typeface="Times New Roman" pitchFamily="18" charset="0"/>
              </a:rPr>
              <a:t>La administración de personal no apareció de improviso, y aunque no es posible señalar cuándo se dio inicio al uso de sus técnicas, sí sabemos que es condición indispensable para la existencia de la civilización.</a:t>
            </a:r>
          </a:p>
          <a:p>
            <a:pPr algn="just">
              <a:buNone/>
            </a:pPr>
            <a:endParaRPr lang="es-ES_tradnl" sz="1900" dirty="0" smtClean="0">
              <a:latin typeface="Times New Roman" pitchFamily="18" charset="0"/>
              <a:cs typeface="Times New Roman" pitchFamily="18" charset="0"/>
            </a:endParaRPr>
          </a:p>
          <a:p>
            <a:pPr algn="just"/>
            <a:r>
              <a:rPr lang="es-ES_tradnl" sz="1900" dirty="0" smtClean="0">
                <a:latin typeface="Times New Roman" pitchFamily="18" charset="0"/>
                <a:cs typeface="Times New Roman" pitchFamily="18" charset="0"/>
              </a:rPr>
              <a:t>Los grandes arquitectos o constructores de la antigüedad tuvieron que hacer un perfil del personal, seleccionarlo, asignarle labores, iniciarlo, capacitarlo y motivarlo. Su liderazgo para la gestión fue autocrático y religioso.</a:t>
            </a:r>
          </a:p>
          <a:p>
            <a:pPr algn="just"/>
            <a:endParaRPr lang="es-ES_tradnl" sz="1900" dirty="0" smtClean="0">
              <a:latin typeface="Times New Roman" pitchFamily="18" charset="0"/>
              <a:cs typeface="Times New Roman" pitchFamily="18" charset="0"/>
            </a:endParaRPr>
          </a:p>
          <a:p>
            <a:pPr algn="just"/>
            <a:endParaRPr lang="es-ES_tradnl" sz="2000" dirty="0" smtClean="0"/>
          </a:p>
          <a:p>
            <a:pPr algn="just"/>
            <a:endParaRPr lang="es-E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Recomendaciones</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p:txBody>
          <a:bodyPr>
            <a:normAutofit/>
          </a:bodyPr>
          <a:lstStyle/>
          <a:p>
            <a:pPr algn="just"/>
            <a:r>
              <a:rPr lang="es-ES_tradnl" sz="1900" dirty="0" smtClean="0">
                <a:latin typeface="Times New Roman" pitchFamily="18" charset="0"/>
                <a:cs typeface="Times New Roman" pitchFamily="18" charset="0"/>
              </a:rPr>
              <a:t>El </a:t>
            </a:r>
            <a:r>
              <a:rPr lang="es-ES_tradnl" sz="1900" dirty="0" smtClean="0">
                <a:latin typeface="Times New Roman" pitchFamily="18" charset="0"/>
                <a:cs typeface="Times New Roman" pitchFamily="18" charset="0"/>
              </a:rPr>
              <a:t>24% de las empresas no informan sobre los puestos vacantes, en las empresas pequeñas por ser un numero pequeño de empleados, no es necesario de informar si que al momento de que el empleado sale de la empresa se sabe que el puesto queda vacante, pero de pendiendo del desempeño del resto de los empleados se podría saber si uno de los que están dentro de la empresa puedan desenvolverse en el puesto, hay muchas situaciones donde los empleados están capacitados para desempeñar funciones de distintos puestos de trabajo. </a:t>
            </a:r>
            <a:endParaRPr lang="es-EC" sz="1900" dirty="0" smtClean="0">
              <a:latin typeface="Times New Roman" pitchFamily="18" charset="0"/>
              <a:cs typeface="Times New Roman" pitchFamily="18" charset="0"/>
            </a:endParaRPr>
          </a:p>
          <a:p>
            <a:pPr algn="just"/>
            <a:endParaRPr lang="es-EC" sz="1900" dirty="0" smtClean="0">
              <a:latin typeface="Times New Roman" pitchFamily="18" charset="0"/>
              <a:cs typeface="Times New Roman" pitchFamily="18" charset="0"/>
            </a:endParaRPr>
          </a:p>
          <a:p>
            <a:pPr lvl="0" algn="just"/>
            <a:r>
              <a:rPr lang="es-ES_tradnl" sz="1900" dirty="0" smtClean="0">
                <a:latin typeface="Times New Roman" pitchFamily="18" charset="0"/>
                <a:cs typeface="Times New Roman" pitchFamily="18" charset="0"/>
              </a:rPr>
              <a:t>Cuando se realice los reclutamientos externos debería de ser reforzados bajo una entrevista de profundidad, analizar detalladamente los curriculum presentados por los aspirantes y sobre todo la experiencia sustentados bajos los certificados de trabajos,  con el objetivo de disminuir el grado de errores dentro de los puestos de trabajo.</a:t>
            </a:r>
            <a:endParaRPr lang="es-EC" sz="1900" dirty="0" smtClean="0">
              <a:latin typeface="Times New Roman" pitchFamily="18" charset="0"/>
              <a:cs typeface="Times New Roman" pitchFamily="18" charset="0"/>
            </a:endParaRPr>
          </a:p>
          <a:p>
            <a:pPr algn="just"/>
            <a:endParaRPr lang="es-EC" sz="1900" dirty="0" smtClean="0">
              <a:latin typeface="Times New Roman" pitchFamily="18" charset="0"/>
              <a:cs typeface="Times New Roman" pitchFamily="18" charset="0"/>
            </a:endParaRPr>
          </a:p>
          <a:p>
            <a:pPr algn="just"/>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Recomendaciones</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357290" y="1214422"/>
            <a:ext cx="7498080" cy="5124472"/>
          </a:xfrm>
        </p:spPr>
        <p:txBody>
          <a:bodyPr>
            <a:noAutofit/>
          </a:bodyPr>
          <a:lstStyle/>
          <a:p>
            <a:pPr algn="just">
              <a:buNone/>
            </a:pPr>
            <a:endParaRPr lang="es-EC" sz="1900" dirty="0" smtClean="0">
              <a:latin typeface="Times New Roman" pitchFamily="18" charset="0"/>
              <a:cs typeface="Times New Roman" pitchFamily="18" charset="0"/>
            </a:endParaRPr>
          </a:p>
          <a:p>
            <a:pPr lvl="0" algn="just"/>
            <a:r>
              <a:rPr lang="es-ES_tradnl" sz="1900" dirty="0" smtClean="0">
                <a:latin typeface="Times New Roman" pitchFamily="18" charset="0"/>
                <a:cs typeface="Times New Roman" pitchFamily="18" charset="0"/>
              </a:rPr>
              <a:t>Tratar de </a:t>
            </a:r>
            <a:r>
              <a:rPr lang="es-ES" sz="1900" dirty="0" smtClean="0">
                <a:latin typeface="Times New Roman" pitchFamily="18" charset="0"/>
                <a:cs typeface="Times New Roman" pitchFamily="18" charset="0"/>
              </a:rPr>
              <a:t>mejorar la calidad de vida de los empleados con el cumplimiento de un programa de aumentos de sueldos justos, utilizando como herramienta de apoyo las evaluaciones de actuación y desempeño de los empleados, el aumento a quien se merece y se esfuerza por el excelente cumplimiento de sus labores.</a:t>
            </a:r>
            <a:endParaRPr lang="es-EC" sz="1900" dirty="0" smtClean="0">
              <a:latin typeface="Times New Roman" pitchFamily="18" charset="0"/>
              <a:cs typeface="Times New Roman" pitchFamily="18" charset="0"/>
            </a:endParaRPr>
          </a:p>
          <a:p>
            <a:pPr algn="just">
              <a:buNone/>
            </a:pPr>
            <a:r>
              <a:rPr lang="es-ES_tradnl" sz="1900" dirty="0" smtClean="0">
                <a:latin typeface="Times New Roman" pitchFamily="18" charset="0"/>
                <a:cs typeface="Times New Roman" pitchFamily="18" charset="0"/>
              </a:rPr>
              <a:t>	Por este motivo es que el 25% de los empleados opinan que su sueldo no es bien remunerado incluso a pesar de tener experiencia y saben hacer su trabajo de una manera eficiente y eficaz. </a:t>
            </a:r>
            <a:endParaRPr lang="es-EC" sz="1900" dirty="0" smtClean="0">
              <a:latin typeface="Times New Roman" pitchFamily="18" charset="0"/>
              <a:cs typeface="Times New Roman" pitchFamily="18" charset="0"/>
            </a:endParaRPr>
          </a:p>
          <a:p>
            <a:pPr algn="just">
              <a:buNone/>
            </a:pPr>
            <a:endParaRPr lang="es-EC" sz="1900" dirty="0" smtClean="0">
              <a:latin typeface="Times New Roman" pitchFamily="18" charset="0"/>
              <a:cs typeface="Times New Roman" pitchFamily="18" charset="0"/>
            </a:endParaRPr>
          </a:p>
          <a:p>
            <a:pPr algn="just">
              <a:buNone/>
            </a:pPr>
            <a:endParaRPr lang="es-EC" sz="19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_tradnl" sz="3000" b="1" i="1" dirty="0" smtClean="0">
                <a:solidFill>
                  <a:schemeClr val="tx1"/>
                </a:solidFill>
                <a:latin typeface="Bookman Old Style" pitchFamily="18" charset="0"/>
              </a:rPr>
              <a:t>Recomendaciones</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435608" y="1447800"/>
            <a:ext cx="7498080" cy="5124472"/>
          </a:xfrm>
        </p:spPr>
        <p:txBody>
          <a:bodyPr>
            <a:noAutofit/>
          </a:bodyPr>
          <a:lstStyle/>
          <a:p>
            <a:pPr algn="just">
              <a:buNone/>
            </a:pPr>
            <a:endParaRPr lang="es-EC" sz="1900" dirty="0" smtClean="0">
              <a:latin typeface="Times New Roman" pitchFamily="18" charset="0"/>
              <a:cs typeface="Times New Roman" pitchFamily="18" charset="0"/>
            </a:endParaRPr>
          </a:p>
          <a:p>
            <a:pPr lvl="0" algn="just"/>
            <a:r>
              <a:rPr lang="es-ES_tradnl" sz="1900" dirty="0" smtClean="0">
                <a:latin typeface="Times New Roman" pitchFamily="18" charset="0"/>
                <a:cs typeface="Times New Roman" pitchFamily="18" charset="0"/>
              </a:rPr>
              <a:t>Es necesario reconstruir las relaciones laborales en términos de respecto mutuo, que el ambiente de trabajo sea agradable que no solo se base en el ámbito laboral sino incluso en un ambiente de amistad, tratar que el personal se lleven bien sin necesidad de disputas o enfrentamiento que lo único que conllevan es a conflictos laborales, e muchas empresas el 79% de los compañeros apoyaron al nuevo miembro que integra la empresa, incluso opinan que el 68% de sus jefes son amables con los empleados. Esto hace que el ambiente laboral sea agradable.</a:t>
            </a:r>
            <a:endParaRPr lang="es-EC" sz="1900" dirty="0" smtClean="0">
              <a:latin typeface="Times New Roman" pitchFamily="18" charset="0"/>
              <a:cs typeface="Times New Roman" pitchFamily="18" charset="0"/>
            </a:endParaRPr>
          </a:p>
          <a:p>
            <a:pPr algn="just">
              <a:buNone/>
            </a:pPr>
            <a:endParaRPr lang="es-EC" sz="1900" dirty="0" smtClean="0">
              <a:latin typeface="Times New Roman" pitchFamily="18" charset="0"/>
              <a:cs typeface="Times New Roman" pitchFamily="18" charset="0"/>
            </a:endParaRPr>
          </a:p>
        </p:txBody>
      </p:sp>
      <p:pic>
        <p:nvPicPr>
          <p:cNvPr id="2050" name="Picture 2" descr="http://www.recodere.com/images/photo.jpg"/>
          <p:cNvPicPr>
            <a:picLocks noChangeAspect="1" noChangeArrowheads="1"/>
          </p:cNvPicPr>
          <p:nvPr/>
        </p:nvPicPr>
        <p:blipFill>
          <a:blip r:embed="rId2" cstate="print"/>
          <a:srcRect/>
          <a:stretch>
            <a:fillRect/>
          </a:stretch>
        </p:blipFill>
        <p:spPr bwMode="auto">
          <a:xfrm>
            <a:off x="6786578" y="4500570"/>
            <a:ext cx="1857388" cy="1928826"/>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a:srcRect/>
          <a:stretch>
            <a:fillRect/>
          </a:stretch>
        </p:blipFill>
        <p:spPr bwMode="auto">
          <a:xfrm>
            <a:off x="1357291" y="0"/>
            <a:ext cx="7072362" cy="6572272"/>
          </a:xfrm>
          <a:prstGeom prst="rect">
            <a:avLst/>
          </a:prstGeom>
          <a:noFill/>
          <a:ln w="9525">
            <a:noFill/>
            <a:miter lim="800000"/>
            <a:headEnd/>
            <a:tailEnd/>
          </a:ln>
          <a:effectLst/>
        </p:spPr>
      </p:pic>
      <p:sp>
        <p:nvSpPr>
          <p:cNvPr id="3" name="2 Flecha izquierda">
            <a:hlinkClick r:id="rId3" action="ppaction://hlinksldjump"/>
          </p:cNvPr>
          <p:cNvSpPr/>
          <p:nvPr/>
        </p:nvSpPr>
        <p:spPr>
          <a:xfrm>
            <a:off x="8215338" y="6357958"/>
            <a:ext cx="357190" cy="28575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8130" name="Picture 2"/>
          <p:cNvPicPr>
            <a:picLocks noChangeAspect="1" noChangeArrowheads="1"/>
          </p:cNvPicPr>
          <p:nvPr/>
        </p:nvPicPr>
        <p:blipFill>
          <a:blip r:embed="rId2"/>
          <a:srcRect/>
          <a:stretch>
            <a:fillRect/>
          </a:stretch>
        </p:blipFill>
        <p:spPr bwMode="auto">
          <a:xfrm>
            <a:off x="1714480" y="214290"/>
            <a:ext cx="6072231" cy="6500857"/>
          </a:xfrm>
          <a:prstGeom prst="rect">
            <a:avLst/>
          </a:prstGeom>
          <a:noFill/>
          <a:ln w="9525">
            <a:noFill/>
            <a:miter lim="800000"/>
            <a:headEnd/>
            <a:tailEnd/>
          </a:ln>
          <a:effectLst/>
        </p:spPr>
      </p:pic>
      <p:sp>
        <p:nvSpPr>
          <p:cNvPr id="3" name="2 Flecha izquierda">
            <a:hlinkClick r:id="rId3" action="ppaction://hlinksldjump"/>
          </p:cNvPr>
          <p:cNvSpPr/>
          <p:nvPr/>
        </p:nvSpPr>
        <p:spPr>
          <a:xfrm>
            <a:off x="8286776" y="6429396"/>
            <a:ext cx="28575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85728"/>
            <a:ext cx="7715304" cy="1143000"/>
          </a:xfrm>
        </p:spPr>
        <p:txBody>
          <a:bodyPr>
            <a:noAutofit/>
          </a:bodyPr>
          <a:lstStyle/>
          <a:p>
            <a:pPr algn="ctr"/>
            <a:r>
              <a:rPr lang="es-ES_tradnl" sz="3000" b="1" i="1" dirty="0" smtClean="0">
                <a:solidFill>
                  <a:schemeClr val="tx1"/>
                </a:solidFill>
                <a:latin typeface="Bookman Old Style" pitchFamily="18" charset="0"/>
              </a:rPr>
              <a:t>Formación de los Recursos Humanos en la actualidad</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000100" y="1857364"/>
            <a:ext cx="7498080" cy="4800600"/>
          </a:xfrm>
        </p:spPr>
        <p:txBody>
          <a:bodyPr>
            <a:normAutofit/>
          </a:bodyPr>
          <a:lstStyle/>
          <a:p>
            <a:pPr algn="just"/>
            <a:r>
              <a:rPr lang="es-ES" sz="1900" dirty="0" smtClean="0">
                <a:latin typeface="Times New Roman" pitchFamily="18" charset="0"/>
                <a:cs typeface="Times New Roman" pitchFamily="18" charset="0"/>
              </a:rPr>
              <a:t>Los Recursos Humanos es el centro de discusión en todas las organizaciones del mundo, de cómo tener satisfecho al empleado en sus puestos de trabajo, hacer valorar sus trabajos y esfuerzos por mantener en los primeros lugares a la empresa dentro del mercado. </a:t>
            </a:r>
          </a:p>
          <a:p>
            <a:pPr algn="just"/>
            <a:endParaRPr lang="es-ES" sz="1900" dirty="0" smtClean="0">
              <a:latin typeface="Times New Roman" pitchFamily="18" charset="0"/>
              <a:cs typeface="Times New Roman" pitchFamily="18" charset="0"/>
            </a:endParaRPr>
          </a:p>
          <a:p>
            <a:pPr algn="just"/>
            <a:endParaRPr lang="es-ES"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A continuación se presentara un cuadro comparativo sobre los Recursos Humanos del ayer vs. Los Recursos Humanos del hoy</a:t>
            </a:r>
          </a:p>
          <a:p>
            <a:pPr algn="just"/>
            <a:endParaRPr lang="es-ES_tradnl" sz="1900" dirty="0" smtClean="0">
              <a:latin typeface="Times New Roman" pitchFamily="18" charset="0"/>
              <a:cs typeface="Times New Roman" pitchFamily="18" charset="0"/>
            </a:endParaRPr>
          </a:p>
        </p:txBody>
      </p:sp>
      <p:pic>
        <p:nvPicPr>
          <p:cNvPr id="34818" name="Picture 2" descr="http://www.logismarket.com.ar/ip/digital-express-recursos-humanos-recursos-humanos-347924-FGR.jpg"/>
          <p:cNvPicPr>
            <a:picLocks noChangeAspect="1" noChangeArrowheads="1"/>
          </p:cNvPicPr>
          <p:nvPr/>
        </p:nvPicPr>
        <p:blipFill>
          <a:blip r:embed="rId2"/>
          <a:srcRect/>
          <a:stretch>
            <a:fillRect/>
          </a:stretch>
        </p:blipFill>
        <p:spPr bwMode="auto">
          <a:xfrm>
            <a:off x="6572264" y="4572008"/>
            <a:ext cx="2151046" cy="19224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1142976" y="285728"/>
          <a:ext cx="7499349" cy="5929354"/>
        </p:xfrm>
        <a:graphic>
          <a:graphicData uri="http://schemas.openxmlformats.org/drawingml/2006/table">
            <a:tbl>
              <a:tblPr firstRow="1" bandRow="1">
                <a:tableStyleId>{16D9F66E-5EB9-4882-86FB-DCBF35E3C3E4}</a:tableStyleId>
              </a:tblPr>
              <a:tblGrid>
                <a:gridCol w="2636834"/>
                <a:gridCol w="2362732"/>
                <a:gridCol w="2499783"/>
              </a:tblGrid>
              <a:tr h="617512">
                <a:tc>
                  <a:txBody>
                    <a:bodyPr/>
                    <a:lstStyle/>
                    <a:p>
                      <a:endParaRPr lang="es-EC" dirty="0"/>
                    </a:p>
                  </a:txBody>
                  <a:tcPr/>
                </a:tc>
                <a:tc>
                  <a:txBody>
                    <a:bodyPr/>
                    <a:lstStyle/>
                    <a:p>
                      <a:pPr algn="ctr">
                        <a:lnSpc>
                          <a:spcPct val="115000"/>
                        </a:lnSpc>
                        <a:spcAft>
                          <a:spcPts val="0"/>
                        </a:spcAft>
                      </a:pPr>
                      <a:endParaRPr lang="es-ES" sz="1700" dirty="0" smtClean="0">
                        <a:latin typeface="Times New Roman" pitchFamily="18" charset="0"/>
                        <a:cs typeface="Times New Roman" pitchFamily="18" charset="0"/>
                      </a:endParaRPr>
                    </a:p>
                    <a:p>
                      <a:pPr algn="ctr">
                        <a:lnSpc>
                          <a:spcPct val="115000"/>
                        </a:lnSpc>
                        <a:spcAft>
                          <a:spcPts val="0"/>
                        </a:spcAft>
                      </a:pPr>
                      <a:r>
                        <a:rPr lang="es-ES" sz="1700" dirty="0" smtClean="0">
                          <a:latin typeface="Times New Roman" pitchFamily="18" charset="0"/>
                          <a:cs typeface="Times New Roman" pitchFamily="18" charset="0"/>
                        </a:rPr>
                        <a:t>Recursos </a:t>
                      </a:r>
                      <a:r>
                        <a:rPr lang="es-ES" sz="1700" dirty="0">
                          <a:latin typeface="Times New Roman" pitchFamily="18" charset="0"/>
                          <a:cs typeface="Times New Roman" pitchFamily="18" charset="0"/>
                        </a:rPr>
                        <a:t>Humanos Ayer</a:t>
                      </a:r>
                      <a:endParaRPr lang="es-EC" sz="1700" dirty="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endParaRPr lang="es-ES" sz="1700" dirty="0" smtClean="0">
                        <a:latin typeface="Times New Roman" pitchFamily="18" charset="0"/>
                        <a:cs typeface="Times New Roman" pitchFamily="18" charset="0"/>
                      </a:endParaRPr>
                    </a:p>
                    <a:p>
                      <a:pPr algn="ctr">
                        <a:lnSpc>
                          <a:spcPct val="115000"/>
                        </a:lnSpc>
                        <a:spcAft>
                          <a:spcPts val="0"/>
                        </a:spcAft>
                      </a:pPr>
                      <a:r>
                        <a:rPr lang="es-ES" sz="1700" dirty="0" smtClean="0">
                          <a:latin typeface="Times New Roman" pitchFamily="18" charset="0"/>
                          <a:cs typeface="Times New Roman" pitchFamily="18" charset="0"/>
                        </a:rPr>
                        <a:t>Recursos </a:t>
                      </a:r>
                      <a:r>
                        <a:rPr lang="es-ES" sz="1700" dirty="0">
                          <a:latin typeface="Times New Roman" pitchFamily="18" charset="0"/>
                          <a:cs typeface="Times New Roman" pitchFamily="18" charset="0"/>
                        </a:rPr>
                        <a:t>Humanos Hoy</a:t>
                      </a:r>
                      <a:endParaRPr lang="es-EC" sz="1700" dirty="0">
                        <a:latin typeface="Times New Roman" pitchFamily="18" charset="0"/>
                        <a:ea typeface="Calibri"/>
                        <a:cs typeface="Times New Roman" pitchFamily="18" charset="0"/>
                      </a:endParaRPr>
                    </a:p>
                  </a:txBody>
                  <a:tcPr marL="44450" marR="44450" marT="0" marB="0"/>
                </a:tc>
              </a:tr>
              <a:tr h="527639">
                <a:tc>
                  <a:txBody>
                    <a:bodyPr/>
                    <a:lstStyle/>
                    <a:p>
                      <a:pPr algn="ctr"/>
                      <a:r>
                        <a:rPr kumimoji="0" lang="es-ES" sz="1700" b="1" kern="1200" dirty="0" smtClean="0">
                          <a:latin typeface="Times New Roman" pitchFamily="18" charset="0"/>
                          <a:cs typeface="Times New Roman" pitchFamily="18" charset="0"/>
                        </a:rPr>
                        <a:t>Rol</a:t>
                      </a:r>
                      <a:endParaRPr lang="es-EC" sz="1700" b="1" dirty="0">
                        <a:latin typeface="Times New Roman" pitchFamily="18" charset="0"/>
                        <a:cs typeface="Times New Roman" pitchFamily="18" charset="0"/>
                      </a:endParaRPr>
                    </a:p>
                  </a:txBody>
                  <a:tcPr/>
                </a:tc>
                <a:tc>
                  <a:txBody>
                    <a:bodyPr/>
                    <a:lstStyle/>
                    <a:p>
                      <a:pPr algn="ctr">
                        <a:lnSpc>
                          <a:spcPct val="115000"/>
                        </a:lnSpc>
                        <a:spcAft>
                          <a:spcPts val="0"/>
                        </a:spcAft>
                      </a:pPr>
                      <a:r>
                        <a:rPr lang="es-ES" sz="1300" dirty="0">
                          <a:solidFill>
                            <a:srgbClr val="000000"/>
                          </a:solidFill>
                          <a:latin typeface="Times New Roman" pitchFamily="18" charset="0"/>
                          <a:ea typeface="Times New Roman"/>
                          <a:cs typeface="Times New Roman" pitchFamily="18" charset="0"/>
                        </a:rPr>
                        <a:t>Político, centralizado</a:t>
                      </a:r>
                      <a:endParaRPr lang="es-EC" sz="1300" dirty="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r>
                        <a:rPr lang="es-ES" sz="1300" dirty="0">
                          <a:solidFill>
                            <a:srgbClr val="000000"/>
                          </a:solidFill>
                          <a:latin typeface="Times New Roman" pitchFamily="18" charset="0"/>
                          <a:ea typeface="Times New Roman"/>
                          <a:cs typeface="Times New Roman" pitchFamily="18" charset="0"/>
                        </a:rPr>
                        <a:t>Descentralizado; miembro de los equipos directivos de cada división </a:t>
                      </a:r>
                      <a:endParaRPr lang="es-EC" sz="1300" dirty="0">
                        <a:latin typeface="Times New Roman" pitchFamily="18" charset="0"/>
                        <a:ea typeface="Calibri"/>
                        <a:cs typeface="Times New Roman" pitchFamily="18" charset="0"/>
                      </a:endParaRPr>
                    </a:p>
                  </a:txBody>
                  <a:tcPr marL="44450" marR="44450" marT="0" marB="0"/>
                </a:tc>
              </a:tr>
              <a:tr h="815765">
                <a:tc>
                  <a:txBody>
                    <a:bodyPr/>
                    <a:lstStyle/>
                    <a:p>
                      <a:pPr algn="ctr"/>
                      <a:r>
                        <a:rPr kumimoji="0" lang="es-ES" sz="1700" b="1" kern="1200" dirty="0" smtClean="0">
                          <a:latin typeface="Times New Roman" pitchFamily="18" charset="0"/>
                          <a:cs typeface="Times New Roman" pitchFamily="18" charset="0"/>
                        </a:rPr>
                        <a:t>Captación y selección de personal</a:t>
                      </a:r>
                      <a:endParaRPr lang="es-EC" sz="1700" b="1" dirty="0">
                        <a:latin typeface="Times New Roman" pitchFamily="18" charset="0"/>
                        <a:cs typeface="Times New Roman" pitchFamily="18" charset="0"/>
                      </a:endParaRPr>
                    </a:p>
                  </a:txBody>
                  <a:tcPr/>
                </a:tc>
                <a:tc>
                  <a:txBody>
                    <a:bodyPr/>
                    <a:lstStyle/>
                    <a:p>
                      <a:pPr algn="ctr">
                        <a:lnSpc>
                          <a:spcPct val="115000"/>
                        </a:lnSpc>
                        <a:spcAft>
                          <a:spcPts val="0"/>
                        </a:spcAft>
                      </a:pPr>
                      <a:r>
                        <a:rPr lang="es-ES" sz="1300" dirty="0">
                          <a:solidFill>
                            <a:srgbClr val="000000"/>
                          </a:solidFill>
                          <a:latin typeface="Times New Roman" pitchFamily="18" charset="0"/>
                          <a:ea typeface="Times New Roman"/>
                          <a:cs typeface="Times New Roman" pitchFamily="18" charset="0"/>
                        </a:rPr>
                        <a:t>Pone anuncios, dirige entrevistas y chequea referencias</a:t>
                      </a:r>
                      <a:endParaRPr lang="es-EC" sz="1300" dirty="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r>
                        <a:rPr lang="es-ES" sz="1300" dirty="0" smtClean="0">
                          <a:solidFill>
                            <a:srgbClr val="000000"/>
                          </a:solidFill>
                          <a:latin typeface="Times New Roman" pitchFamily="18" charset="0"/>
                          <a:ea typeface="Times New Roman"/>
                          <a:cs typeface="Times New Roman" pitchFamily="18" charset="0"/>
                        </a:rPr>
                        <a:t>Predice </a:t>
                      </a:r>
                      <a:r>
                        <a:rPr lang="es-ES" sz="1300" dirty="0">
                          <a:solidFill>
                            <a:srgbClr val="000000"/>
                          </a:solidFill>
                          <a:latin typeface="Times New Roman" pitchFamily="18" charset="0"/>
                          <a:ea typeface="Times New Roman"/>
                          <a:cs typeface="Times New Roman" pitchFamily="18" charset="0"/>
                        </a:rPr>
                        <a:t>requisitos futuros de personal y capacidades que respalden el plan estratégico. </a:t>
                      </a:r>
                      <a:endParaRPr lang="es-EC" sz="1300" dirty="0">
                        <a:latin typeface="Times New Roman" pitchFamily="18" charset="0"/>
                        <a:ea typeface="Calibri"/>
                        <a:cs typeface="Times New Roman" pitchFamily="18" charset="0"/>
                      </a:endParaRPr>
                    </a:p>
                  </a:txBody>
                  <a:tcPr marL="44450" marR="44450" marT="0" marB="0"/>
                </a:tc>
              </a:tr>
              <a:tr h="1119806">
                <a:tc>
                  <a:txBody>
                    <a:bodyPr/>
                    <a:lstStyle/>
                    <a:p>
                      <a:pPr algn="ctr"/>
                      <a:endParaRPr kumimoji="0" lang="es-ES" sz="1700" b="1" kern="1200" dirty="0" smtClean="0">
                        <a:latin typeface="Times New Roman" pitchFamily="18" charset="0"/>
                        <a:cs typeface="Times New Roman" pitchFamily="18" charset="0"/>
                      </a:endParaRPr>
                    </a:p>
                    <a:p>
                      <a:pPr algn="ctr"/>
                      <a:r>
                        <a:rPr kumimoji="0" lang="es-ES" sz="1700" b="1" kern="1200" dirty="0" smtClean="0">
                          <a:latin typeface="Times New Roman" pitchFamily="18" charset="0"/>
                          <a:cs typeface="Times New Roman" pitchFamily="18" charset="0"/>
                        </a:rPr>
                        <a:t>Retribución</a:t>
                      </a:r>
                      <a:endParaRPr lang="es-EC" sz="1700" b="1" dirty="0">
                        <a:latin typeface="Times New Roman" pitchFamily="18" charset="0"/>
                        <a:cs typeface="Times New Roman" pitchFamily="18" charset="0"/>
                      </a:endParaRPr>
                    </a:p>
                  </a:txBody>
                  <a:tcPr/>
                </a:tc>
                <a:tc>
                  <a:txBody>
                    <a:bodyPr/>
                    <a:lstStyle/>
                    <a:p>
                      <a:pPr algn="ctr">
                        <a:lnSpc>
                          <a:spcPct val="115000"/>
                        </a:lnSpc>
                        <a:spcAft>
                          <a:spcPts val="0"/>
                        </a:spcAft>
                      </a:pPr>
                      <a:r>
                        <a:rPr lang="es-ES" sz="1300">
                          <a:solidFill>
                            <a:srgbClr val="000000"/>
                          </a:solidFill>
                          <a:latin typeface="Times New Roman" pitchFamily="18" charset="0"/>
                          <a:ea typeface="Times New Roman"/>
                          <a:cs typeface="Times New Roman" pitchFamily="18" charset="0"/>
                        </a:rPr>
                        <a:t>Transaccional y centrado administrativamente. Prácticas incoherentes dentro de la empresa</a:t>
                      </a:r>
                      <a:endParaRPr lang="es-EC" sz="130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r>
                        <a:rPr lang="es-ES" sz="1300" dirty="0">
                          <a:solidFill>
                            <a:srgbClr val="000000"/>
                          </a:solidFill>
                          <a:latin typeface="Times New Roman" pitchFamily="18" charset="0"/>
                          <a:ea typeface="Times New Roman"/>
                          <a:cs typeface="Times New Roman" pitchFamily="18" charset="0"/>
                        </a:rPr>
                        <a:t>Diseña planes de actuación equitativos que vinculan la retribución con la actuación divisional de la empresa.</a:t>
                      </a:r>
                      <a:endParaRPr lang="es-EC" sz="1300" dirty="0">
                        <a:latin typeface="Times New Roman" pitchFamily="18" charset="0"/>
                        <a:ea typeface="Calibri"/>
                        <a:cs typeface="Times New Roman" pitchFamily="18" charset="0"/>
                      </a:endParaRPr>
                    </a:p>
                  </a:txBody>
                  <a:tcPr marL="44450" marR="44450" marT="0" marB="0"/>
                </a:tc>
              </a:tr>
              <a:tr h="1080390">
                <a:tc>
                  <a:txBody>
                    <a:bodyPr/>
                    <a:lstStyle/>
                    <a:p>
                      <a:pPr algn="ctr"/>
                      <a:endParaRPr kumimoji="0" lang="es-ES" sz="1700" b="1" kern="1200" dirty="0" smtClean="0">
                        <a:latin typeface="Times New Roman" pitchFamily="18" charset="0"/>
                        <a:cs typeface="Times New Roman" pitchFamily="18" charset="0"/>
                      </a:endParaRPr>
                    </a:p>
                    <a:p>
                      <a:pPr algn="ctr"/>
                      <a:r>
                        <a:rPr kumimoji="0" lang="es-ES" sz="1700" b="1" kern="1200" dirty="0" smtClean="0">
                          <a:latin typeface="Times New Roman" pitchFamily="18" charset="0"/>
                          <a:cs typeface="Times New Roman" pitchFamily="18" charset="0"/>
                        </a:rPr>
                        <a:t>Desarrollo ejecutivo e individual</a:t>
                      </a:r>
                      <a:endParaRPr lang="es-EC" sz="1700" b="1" dirty="0">
                        <a:latin typeface="Times New Roman" pitchFamily="18" charset="0"/>
                        <a:cs typeface="Times New Roman" pitchFamily="18" charset="0"/>
                      </a:endParaRPr>
                    </a:p>
                  </a:txBody>
                  <a:tcPr/>
                </a:tc>
                <a:tc>
                  <a:txBody>
                    <a:bodyPr/>
                    <a:lstStyle/>
                    <a:p>
                      <a:pPr algn="ctr">
                        <a:lnSpc>
                          <a:spcPct val="115000"/>
                        </a:lnSpc>
                        <a:spcAft>
                          <a:spcPts val="0"/>
                        </a:spcAft>
                      </a:pPr>
                      <a:endParaRPr lang="es-ES" sz="1300" dirty="0" smtClean="0">
                        <a:solidFill>
                          <a:srgbClr val="000000"/>
                        </a:solidFill>
                        <a:latin typeface="Times New Roman" pitchFamily="18" charset="0"/>
                        <a:ea typeface="Times New Roman"/>
                        <a:cs typeface="Times New Roman" pitchFamily="18" charset="0"/>
                      </a:endParaRPr>
                    </a:p>
                    <a:p>
                      <a:pPr algn="ctr">
                        <a:lnSpc>
                          <a:spcPct val="115000"/>
                        </a:lnSpc>
                        <a:spcAft>
                          <a:spcPts val="0"/>
                        </a:spcAft>
                      </a:pPr>
                      <a:r>
                        <a:rPr lang="es-ES" sz="1300" dirty="0" smtClean="0">
                          <a:solidFill>
                            <a:srgbClr val="000000"/>
                          </a:solidFill>
                          <a:latin typeface="Times New Roman" pitchFamily="18" charset="0"/>
                          <a:ea typeface="Times New Roman"/>
                          <a:cs typeface="Times New Roman" pitchFamily="18" charset="0"/>
                        </a:rPr>
                        <a:t>Informal </a:t>
                      </a:r>
                      <a:r>
                        <a:rPr lang="es-ES" sz="1300" dirty="0">
                          <a:solidFill>
                            <a:srgbClr val="000000"/>
                          </a:solidFill>
                          <a:latin typeface="Times New Roman" pitchFamily="18" charset="0"/>
                          <a:ea typeface="Times New Roman"/>
                          <a:cs typeface="Times New Roman" pitchFamily="18" charset="0"/>
                        </a:rPr>
                        <a:t>y depende de cada directivo</a:t>
                      </a:r>
                      <a:endParaRPr lang="es-EC" sz="1300" dirty="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r>
                        <a:rPr lang="es-ES" sz="1300" dirty="0">
                          <a:solidFill>
                            <a:srgbClr val="000000"/>
                          </a:solidFill>
                          <a:latin typeface="Times New Roman" pitchFamily="18" charset="0"/>
                          <a:ea typeface="Times New Roman"/>
                          <a:cs typeface="Times New Roman" pitchFamily="18" charset="0"/>
                        </a:rPr>
                        <a:t>Identificación de competencias organizacionales e individuales clave que respalden la empresa; planes para contratarlas</a:t>
                      </a:r>
                      <a:endParaRPr lang="es-EC" sz="1300" dirty="0">
                        <a:latin typeface="Times New Roman" pitchFamily="18" charset="0"/>
                        <a:ea typeface="Calibri"/>
                        <a:cs typeface="Times New Roman" pitchFamily="18" charset="0"/>
                      </a:endParaRPr>
                    </a:p>
                  </a:txBody>
                  <a:tcPr marL="44450" marR="44450" marT="0" marB="0"/>
                </a:tc>
              </a:tr>
              <a:tr h="914793">
                <a:tc>
                  <a:txBody>
                    <a:bodyPr/>
                    <a:lstStyle/>
                    <a:p>
                      <a:pPr algn="ctr"/>
                      <a:endParaRPr kumimoji="0" lang="es-ES" sz="1700" b="1" kern="1200" dirty="0" smtClean="0">
                        <a:latin typeface="Times New Roman" pitchFamily="18" charset="0"/>
                        <a:cs typeface="Times New Roman" pitchFamily="18" charset="0"/>
                      </a:endParaRPr>
                    </a:p>
                    <a:p>
                      <a:pPr algn="ctr"/>
                      <a:r>
                        <a:rPr kumimoji="0" lang="es-ES" sz="1700" b="1" kern="1200" dirty="0" smtClean="0">
                          <a:latin typeface="Times New Roman" pitchFamily="18" charset="0"/>
                          <a:cs typeface="Times New Roman" pitchFamily="18" charset="0"/>
                        </a:rPr>
                        <a:t>Empleado</a:t>
                      </a:r>
                      <a:endParaRPr lang="es-EC" sz="1700" b="1" dirty="0">
                        <a:latin typeface="Times New Roman" pitchFamily="18" charset="0"/>
                        <a:cs typeface="Times New Roman" pitchFamily="18" charset="0"/>
                      </a:endParaRPr>
                    </a:p>
                  </a:txBody>
                  <a:tcPr/>
                </a:tc>
                <a:tc>
                  <a:txBody>
                    <a:bodyPr/>
                    <a:lstStyle/>
                    <a:p>
                      <a:pPr algn="ctr">
                        <a:lnSpc>
                          <a:spcPct val="115000"/>
                        </a:lnSpc>
                        <a:spcAft>
                          <a:spcPts val="0"/>
                        </a:spcAft>
                      </a:pPr>
                      <a:endParaRPr lang="es-ES" sz="1300" dirty="0" smtClean="0">
                        <a:solidFill>
                          <a:srgbClr val="000000"/>
                        </a:solidFill>
                        <a:latin typeface="Times New Roman" pitchFamily="18" charset="0"/>
                        <a:ea typeface="Times New Roman"/>
                        <a:cs typeface="Times New Roman" pitchFamily="18" charset="0"/>
                      </a:endParaRPr>
                    </a:p>
                    <a:p>
                      <a:pPr algn="ctr">
                        <a:lnSpc>
                          <a:spcPct val="115000"/>
                        </a:lnSpc>
                        <a:spcAft>
                          <a:spcPts val="0"/>
                        </a:spcAft>
                      </a:pPr>
                      <a:r>
                        <a:rPr lang="es-ES" sz="1300" dirty="0" smtClean="0">
                          <a:solidFill>
                            <a:srgbClr val="000000"/>
                          </a:solidFill>
                          <a:latin typeface="Times New Roman" pitchFamily="18" charset="0"/>
                          <a:ea typeface="Times New Roman"/>
                          <a:cs typeface="Times New Roman" pitchFamily="18" charset="0"/>
                        </a:rPr>
                        <a:t>Errático </a:t>
                      </a:r>
                      <a:r>
                        <a:rPr lang="es-ES" sz="1300" dirty="0">
                          <a:solidFill>
                            <a:srgbClr val="000000"/>
                          </a:solidFill>
                          <a:latin typeface="Times New Roman" pitchFamily="18" charset="0"/>
                          <a:ea typeface="Times New Roman"/>
                          <a:cs typeface="Times New Roman" pitchFamily="18" charset="0"/>
                        </a:rPr>
                        <a:t>e Incoherente</a:t>
                      </a:r>
                      <a:endParaRPr lang="es-EC" sz="1300" dirty="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endParaRPr lang="es-ES" sz="1300" dirty="0" smtClean="0">
                        <a:solidFill>
                          <a:srgbClr val="000000"/>
                        </a:solidFill>
                        <a:latin typeface="Times New Roman" pitchFamily="18" charset="0"/>
                        <a:ea typeface="Times New Roman"/>
                        <a:cs typeface="Times New Roman" pitchFamily="18" charset="0"/>
                      </a:endParaRPr>
                    </a:p>
                    <a:p>
                      <a:pPr algn="ctr">
                        <a:lnSpc>
                          <a:spcPct val="115000"/>
                        </a:lnSpc>
                        <a:spcAft>
                          <a:spcPts val="0"/>
                        </a:spcAft>
                      </a:pPr>
                      <a:r>
                        <a:rPr lang="es-ES" sz="1300" dirty="0" smtClean="0">
                          <a:solidFill>
                            <a:srgbClr val="000000"/>
                          </a:solidFill>
                          <a:latin typeface="Times New Roman" pitchFamily="18" charset="0"/>
                          <a:ea typeface="Times New Roman"/>
                          <a:cs typeface="Times New Roman" pitchFamily="18" charset="0"/>
                        </a:rPr>
                        <a:t>Planes </a:t>
                      </a:r>
                      <a:r>
                        <a:rPr lang="es-ES" sz="1300" dirty="0">
                          <a:solidFill>
                            <a:srgbClr val="000000"/>
                          </a:solidFill>
                          <a:latin typeface="Times New Roman" pitchFamily="18" charset="0"/>
                          <a:ea typeface="Times New Roman"/>
                          <a:cs typeface="Times New Roman" pitchFamily="18" charset="0"/>
                        </a:rPr>
                        <a:t>de comunicación y acción: visión, valores planes</a:t>
                      </a:r>
                      <a:endParaRPr lang="es-EC" sz="1300" dirty="0">
                        <a:latin typeface="Times New Roman" pitchFamily="18" charset="0"/>
                        <a:ea typeface="Calibri"/>
                        <a:cs typeface="Times New Roman" pitchFamily="18" charset="0"/>
                      </a:endParaRPr>
                    </a:p>
                  </a:txBody>
                  <a:tcPr marL="44450" marR="44450" marT="0" marB="0"/>
                </a:tc>
              </a:tr>
              <a:tr h="853449">
                <a:tc>
                  <a:txBody>
                    <a:bodyPr/>
                    <a:lstStyle/>
                    <a:p>
                      <a:pPr algn="ctr"/>
                      <a:endParaRPr kumimoji="0" lang="es-ES" sz="1700" b="1" kern="1200" dirty="0" smtClean="0">
                        <a:latin typeface="Times New Roman" pitchFamily="18" charset="0"/>
                        <a:cs typeface="Times New Roman" pitchFamily="18" charset="0"/>
                      </a:endParaRPr>
                    </a:p>
                    <a:p>
                      <a:pPr algn="ctr"/>
                      <a:r>
                        <a:rPr kumimoji="0" lang="es-ES" sz="1700" b="1" kern="1200" dirty="0" smtClean="0">
                          <a:latin typeface="Times New Roman" pitchFamily="18" charset="0"/>
                          <a:cs typeface="Times New Roman" pitchFamily="18" charset="0"/>
                        </a:rPr>
                        <a:t>Políticas y procedimientos</a:t>
                      </a:r>
                      <a:endParaRPr lang="es-EC" sz="1700" b="1" dirty="0">
                        <a:latin typeface="Times New Roman" pitchFamily="18" charset="0"/>
                        <a:cs typeface="Times New Roman" pitchFamily="18" charset="0"/>
                      </a:endParaRPr>
                    </a:p>
                  </a:txBody>
                  <a:tcPr/>
                </a:tc>
                <a:tc>
                  <a:txBody>
                    <a:bodyPr/>
                    <a:lstStyle/>
                    <a:p>
                      <a:pPr algn="ctr">
                        <a:lnSpc>
                          <a:spcPct val="115000"/>
                        </a:lnSpc>
                        <a:spcAft>
                          <a:spcPts val="0"/>
                        </a:spcAft>
                      </a:pPr>
                      <a:endParaRPr lang="es-ES" sz="1300" dirty="0" smtClean="0">
                        <a:solidFill>
                          <a:srgbClr val="000000"/>
                        </a:solidFill>
                        <a:latin typeface="Times New Roman" pitchFamily="18" charset="0"/>
                        <a:ea typeface="Times New Roman"/>
                        <a:cs typeface="Times New Roman" pitchFamily="18" charset="0"/>
                      </a:endParaRPr>
                    </a:p>
                    <a:p>
                      <a:pPr algn="ctr">
                        <a:lnSpc>
                          <a:spcPct val="115000"/>
                        </a:lnSpc>
                        <a:spcAft>
                          <a:spcPts val="0"/>
                        </a:spcAft>
                      </a:pPr>
                      <a:r>
                        <a:rPr lang="es-ES" sz="1300" dirty="0" smtClean="0">
                          <a:solidFill>
                            <a:srgbClr val="000000"/>
                          </a:solidFill>
                          <a:latin typeface="Times New Roman" pitchFamily="18" charset="0"/>
                          <a:ea typeface="Times New Roman"/>
                          <a:cs typeface="Times New Roman" pitchFamily="18" charset="0"/>
                        </a:rPr>
                        <a:t>Rígidas</a:t>
                      </a:r>
                      <a:r>
                        <a:rPr lang="es-ES" sz="1300" dirty="0">
                          <a:solidFill>
                            <a:srgbClr val="000000"/>
                          </a:solidFill>
                          <a:latin typeface="Times New Roman" pitchFamily="18" charset="0"/>
                          <a:ea typeface="Times New Roman"/>
                          <a:cs typeface="Times New Roman" pitchFamily="18" charset="0"/>
                        </a:rPr>
                        <a:t>, pero se rompen muchas reglas</a:t>
                      </a:r>
                      <a:endParaRPr lang="es-EC" sz="1300" dirty="0">
                        <a:latin typeface="Times New Roman" pitchFamily="18" charset="0"/>
                        <a:ea typeface="Calibri"/>
                        <a:cs typeface="Times New Roman" pitchFamily="18" charset="0"/>
                      </a:endParaRPr>
                    </a:p>
                  </a:txBody>
                  <a:tcPr marL="44450" marR="44450" marT="0" marB="0"/>
                </a:tc>
                <a:tc>
                  <a:txBody>
                    <a:bodyPr/>
                    <a:lstStyle/>
                    <a:p>
                      <a:pPr algn="ctr">
                        <a:lnSpc>
                          <a:spcPct val="115000"/>
                        </a:lnSpc>
                        <a:spcAft>
                          <a:spcPts val="0"/>
                        </a:spcAft>
                      </a:pPr>
                      <a:r>
                        <a:rPr lang="es-ES" sz="1300" dirty="0">
                          <a:solidFill>
                            <a:srgbClr val="000000"/>
                          </a:solidFill>
                          <a:latin typeface="Times New Roman" pitchFamily="18" charset="0"/>
                          <a:ea typeface="Times New Roman"/>
                          <a:cs typeface="Times New Roman" pitchFamily="18" charset="0"/>
                        </a:rPr>
                        <a:t>Líneas guía ligadas a tendencias empresariales y cuestiones emergentes.</a:t>
                      </a:r>
                      <a:endParaRPr lang="es-EC" sz="1300" dirty="0">
                        <a:latin typeface="Times New Roman" pitchFamily="18" charset="0"/>
                        <a:ea typeface="Calibri"/>
                        <a:cs typeface="Times New Roman" pitchFamily="18" charset="0"/>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500042"/>
            <a:ext cx="7498080" cy="5748358"/>
          </a:xfrm>
        </p:spPr>
        <p:txBody>
          <a:bodyPr>
            <a:normAutofit/>
          </a:bodyPr>
          <a:lstStyle/>
          <a:p>
            <a:pPr algn="just"/>
            <a:endParaRPr lang="es-ES_tradnl" sz="1900" dirty="0" smtClean="0">
              <a:latin typeface="Times New Roman" pitchFamily="18" charset="0"/>
              <a:cs typeface="Times New Roman" pitchFamily="18" charset="0"/>
            </a:endParaRPr>
          </a:p>
          <a:p>
            <a:pPr algn="just"/>
            <a:r>
              <a:rPr lang="es-ES_tradnl" sz="1900" dirty="0" smtClean="0">
                <a:latin typeface="Times New Roman" pitchFamily="18" charset="0"/>
                <a:cs typeface="Times New Roman" pitchFamily="18" charset="0"/>
              </a:rPr>
              <a:t>La verdadera importancia de los Recursos Humanos de encuentra en su personal en las habilidad favorables de los mismos, para ello se requiere de gente adecuada con la combinación correcta de conocimientos y habilidades.</a:t>
            </a:r>
          </a:p>
          <a:p>
            <a:pPr algn="just">
              <a:buNone/>
            </a:pPr>
            <a:endParaRPr lang="es-ES_tradnl"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Como gerente se podrá hacer todo bien: como elaborar planes brillantes, preparar estrategias que los lleven hacer los números uno en el mercado, y sin embargo pueden fracasar como gerente, porque contrata a personas equivocadas o no es capaz de motivar a sus empleados. Por otra parte, muchos administradores, sean Presidentes,  Gerentes Generales,  han alcanzado el éxito a pesar de tener planes, estrategias o controles inadecuados, pero triunfaron porque tuvieron el don  de contratar a las personas adecuadas para los puestos de trabajos. </a:t>
            </a:r>
            <a:endParaRPr lang="es-EC"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357166"/>
            <a:ext cx="7498080" cy="5891234"/>
          </a:xfrm>
        </p:spPr>
        <p:txBody>
          <a:bodyPr>
            <a:normAutofit/>
          </a:bodyPr>
          <a:lstStyle/>
          <a:p>
            <a:pPr algn="just">
              <a:buNone/>
            </a:pPr>
            <a:r>
              <a:rPr lang="es-ES_tradnl" sz="1900" dirty="0" smtClean="0">
                <a:latin typeface="Times New Roman" pitchFamily="18" charset="0"/>
                <a:cs typeface="Times New Roman" pitchFamily="18" charset="0"/>
              </a:rPr>
              <a:t>	</a:t>
            </a:r>
          </a:p>
          <a:p>
            <a:pPr algn="just">
              <a:buNone/>
            </a:pPr>
            <a:endParaRPr lang="es-ES_tradnl" sz="1900" dirty="0" smtClean="0">
              <a:latin typeface="Times New Roman" pitchFamily="18" charset="0"/>
              <a:cs typeface="Times New Roman" pitchFamily="18" charset="0"/>
            </a:endParaRPr>
          </a:p>
          <a:p>
            <a:pPr algn="just">
              <a:buNone/>
            </a:pPr>
            <a:r>
              <a:rPr lang="es-ES_tradnl" sz="1900" dirty="0" smtClean="0">
                <a:latin typeface="Times New Roman" pitchFamily="18" charset="0"/>
                <a:cs typeface="Times New Roman" pitchFamily="18" charset="0"/>
              </a:rPr>
              <a:t>	Entre las principales funciones que desempeña el Departamento de Recursos Humanos dentro de una compañías son: </a:t>
            </a:r>
          </a:p>
          <a:p>
            <a:pPr algn="just"/>
            <a:endParaRPr lang="es-ES_tradnl" sz="1900" dirty="0" smtClean="0">
              <a:latin typeface="Times New Roman" pitchFamily="18" charset="0"/>
              <a:cs typeface="Times New Roman" pitchFamily="18" charset="0"/>
            </a:endParaRPr>
          </a:p>
          <a:p>
            <a:pPr algn="just"/>
            <a:r>
              <a:rPr lang="es-ES_tradnl" sz="1900" dirty="0" smtClean="0">
                <a:latin typeface="Times New Roman" pitchFamily="18" charset="0"/>
                <a:cs typeface="Times New Roman" pitchFamily="18" charset="0"/>
              </a:rPr>
              <a:t>Describir las correctas responsabilidades de cada puestos laboral</a:t>
            </a:r>
          </a:p>
          <a:p>
            <a:pPr algn="just">
              <a:buNone/>
            </a:pPr>
            <a:endParaRPr lang="es-ES_tradnl" sz="1900" dirty="0" smtClean="0">
              <a:latin typeface="Times New Roman" pitchFamily="18" charset="0"/>
              <a:cs typeface="Times New Roman" pitchFamily="18" charset="0"/>
            </a:endParaRPr>
          </a:p>
          <a:p>
            <a:pPr algn="just"/>
            <a:r>
              <a:rPr lang="es-ES_tradnl" sz="1900" dirty="0" smtClean="0">
                <a:latin typeface="Times New Roman" pitchFamily="18" charset="0"/>
                <a:cs typeface="Times New Roman" pitchFamily="18" charset="0"/>
              </a:rPr>
              <a:t>Reclutamiento, evaluación, del personal.</a:t>
            </a:r>
          </a:p>
          <a:p>
            <a:pPr algn="just"/>
            <a:endParaRPr lang="es-ES_tradnl" sz="1900" dirty="0" smtClean="0">
              <a:latin typeface="Times New Roman" pitchFamily="18" charset="0"/>
              <a:cs typeface="Times New Roman" pitchFamily="18" charset="0"/>
            </a:endParaRPr>
          </a:p>
          <a:p>
            <a:pPr lvl="0"/>
            <a:r>
              <a:rPr lang="es-ES" sz="1900" dirty="0" smtClean="0">
                <a:latin typeface="Times New Roman" pitchFamily="18" charset="0"/>
                <a:cs typeface="Times New Roman" pitchFamily="18" charset="0"/>
              </a:rPr>
              <a:t>Capacitar y desarrollar programas, cursos y toda actividad que vaya en función del mejoramiento de los conocimientos del personal. </a:t>
            </a:r>
          </a:p>
          <a:p>
            <a:pPr lvl="0"/>
            <a:endParaRPr lang="es-ES" sz="1900" dirty="0" smtClean="0">
              <a:latin typeface="Times New Roman" pitchFamily="18" charset="0"/>
              <a:cs typeface="Times New Roman" pitchFamily="18" charset="0"/>
            </a:endParaRPr>
          </a:p>
          <a:p>
            <a:pPr lvl="0"/>
            <a:r>
              <a:rPr lang="es-ES" sz="1900" dirty="0" smtClean="0">
                <a:latin typeface="Times New Roman" pitchFamily="18" charset="0"/>
                <a:cs typeface="Times New Roman" pitchFamily="18" charset="0"/>
              </a:rPr>
              <a:t>Todos los departamentos de Recursos Humanos </a:t>
            </a:r>
            <a:endParaRPr lang="es-EC" sz="1900" dirty="0" smtClean="0">
              <a:latin typeface="Times New Roman" pitchFamily="18" charset="0"/>
              <a:cs typeface="Times New Roman" pitchFamily="18" charset="0"/>
            </a:endParaRPr>
          </a:p>
          <a:p>
            <a:pPr algn="just"/>
            <a:endParaRPr lang="es-ES_tradnl" sz="1900" dirty="0" smtClean="0">
              <a:latin typeface="Times New Roman" pitchFamily="18" charset="0"/>
              <a:cs typeface="Times New Roman" pitchFamily="18" charset="0"/>
            </a:endParaRPr>
          </a:p>
          <a:p>
            <a:pPr algn="just"/>
            <a:endParaRPr lang="es-ES_tradnl" sz="1900" dirty="0" smtClean="0">
              <a:latin typeface="Times New Roman" pitchFamily="18" charset="0"/>
              <a:cs typeface="Times New Roman" pitchFamily="18" charset="0"/>
            </a:endParaRPr>
          </a:p>
          <a:p>
            <a:pPr algn="just"/>
            <a:endParaRPr lang="es-ES_tradnl" sz="1900" dirty="0" smtClean="0">
              <a:latin typeface="Times New Roman" pitchFamily="18" charset="0"/>
              <a:cs typeface="Times New Roman" pitchFamily="18" charset="0"/>
            </a:endParaRPr>
          </a:p>
        </p:txBody>
      </p:sp>
      <p:pic>
        <p:nvPicPr>
          <p:cNvPr id="31746" name="Picture 2" descr="http://www.varasyasociados.cl/images/seleccion.jpg"/>
          <p:cNvPicPr>
            <a:picLocks noChangeAspect="1" noChangeArrowheads="1"/>
          </p:cNvPicPr>
          <p:nvPr/>
        </p:nvPicPr>
        <p:blipFill>
          <a:blip r:embed="rId2"/>
          <a:srcRect/>
          <a:stretch>
            <a:fillRect/>
          </a:stretch>
        </p:blipFill>
        <p:spPr bwMode="auto">
          <a:xfrm>
            <a:off x="7143768" y="4786322"/>
            <a:ext cx="1436666" cy="18510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357166"/>
            <a:ext cx="8001056" cy="1143000"/>
          </a:xfrm>
        </p:spPr>
        <p:txBody>
          <a:bodyPr>
            <a:noAutofit/>
          </a:bodyPr>
          <a:lstStyle/>
          <a:p>
            <a:pPr algn="ctr"/>
            <a:r>
              <a:rPr lang="es-ES_tradnl" sz="3000" b="1" i="1" dirty="0" smtClean="0">
                <a:solidFill>
                  <a:schemeClr val="tx1"/>
                </a:solidFill>
                <a:latin typeface="Bookman Old Style" pitchFamily="18" charset="0"/>
              </a:rPr>
              <a:t>Principales problemas de los Recursos Humanos dentro de las empresas</a:t>
            </a:r>
            <a:endParaRPr lang="es-EC" sz="3000" b="1" i="1" dirty="0">
              <a:solidFill>
                <a:schemeClr val="tx1"/>
              </a:solidFill>
              <a:latin typeface="Bookman Old Style" pitchFamily="18" charset="0"/>
            </a:endParaRPr>
          </a:p>
        </p:txBody>
      </p:sp>
      <p:sp>
        <p:nvSpPr>
          <p:cNvPr id="3" name="2 Marcador de contenido"/>
          <p:cNvSpPr>
            <a:spLocks noGrp="1"/>
          </p:cNvSpPr>
          <p:nvPr>
            <p:ph idx="1"/>
          </p:nvPr>
        </p:nvSpPr>
        <p:spPr>
          <a:xfrm>
            <a:off x="1000100" y="2057400"/>
            <a:ext cx="7786742" cy="4800600"/>
          </a:xfrm>
        </p:spPr>
        <p:txBody>
          <a:bodyPr>
            <a:normAutofit/>
          </a:bodyPr>
          <a:lstStyle/>
          <a:p>
            <a:pPr algn="just">
              <a:buNone/>
            </a:pPr>
            <a:r>
              <a:rPr lang="es-ES" sz="1900" dirty="0" smtClean="0">
                <a:latin typeface="Times New Roman" pitchFamily="18" charset="0"/>
                <a:cs typeface="Times New Roman" pitchFamily="18" charset="0"/>
              </a:rPr>
              <a:t>	Los diferentes problemas que se presentan dentro de las empresas en los Departamentos de Recursos Humanos son:</a:t>
            </a:r>
          </a:p>
          <a:p>
            <a:pPr algn="just">
              <a:buNone/>
            </a:pPr>
            <a:endParaRPr lang="es-ES" sz="1900" dirty="0" smtClean="0">
              <a:latin typeface="Times New Roman" pitchFamily="18" charset="0"/>
              <a:cs typeface="Times New Roman" pitchFamily="18" charset="0"/>
            </a:endParaRPr>
          </a:p>
          <a:p>
            <a:pPr algn="just"/>
            <a:endParaRPr lang="es-ES"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Diversidad de Culturas dentro de la organización</a:t>
            </a:r>
          </a:p>
          <a:p>
            <a:pPr algn="just">
              <a:buNone/>
            </a:pPr>
            <a:r>
              <a:rPr lang="es-ES" sz="1900" dirty="0" smtClean="0">
                <a:latin typeface="Times New Roman" pitchFamily="18" charset="0"/>
                <a:cs typeface="Times New Roman" pitchFamily="18" charset="0"/>
              </a:rPr>
              <a:t> </a:t>
            </a:r>
          </a:p>
          <a:p>
            <a:pPr algn="just"/>
            <a:r>
              <a:rPr lang="es-ES" sz="1900" dirty="0" smtClean="0">
                <a:latin typeface="Times New Roman" pitchFamily="18" charset="0"/>
                <a:cs typeface="Times New Roman" pitchFamily="18" charset="0"/>
              </a:rPr>
              <a:t>Hombres Vs. Mujeres</a:t>
            </a:r>
          </a:p>
          <a:p>
            <a:pPr algn="just">
              <a:buNone/>
            </a:pPr>
            <a:r>
              <a:rPr lang="es-ES" sz="1900" dirty="0" smtClean="0">
                <a:latin typeface="Times New Roman" pitchFamily="18" charset="0"/>
                <a:cs typeface="Times New Roman" pitchFamily="18" charset="0"/>
              </a:rPr>
              <a:t> </a:t>
            </a:r>
          </a:p>
          <a:p>
            <a:pPr algn="just"/>
            <a:r>
              <a:rPr lang="es-ES" sz="1900" dirty="0" smtClean="0">
                <a:latin typeface="Times New Roman" pitchFamily="18" charset="0"/>
                <a:cs typeface="Times New Roman" pitchFamily="18" charset="0"/>
              </a:rPr>
              <a:t>Relación Jefe-Empleado</a:t>
            </a:r>
            <a:endParaRPr lang="es-EC" sz="1900" dirty="0" smtClean="0">
              <a:latin typeface="Times New Roman" pitchFamily="18" charset="0"/>
              <a:cs typeface="Times New Roman" pitchFamily="18" charset="0"/>
            </a:endParaRPr>
          </a:p>
          <a:p>
            <a:pPr>
              <a:buNone/>
            </a:pPr>
            <a:endParaRPr lang="es-EC" sz="1900" dirty="0">
              <a:latin typeface="Times New Roman" pitchFamily="18" charset="0"/>
              <a:cs typeface="Times New Roman" pitchFamily="18" charset="0"/>
            </a:endParaRPr>
          </a:p>
        </p:txBody>
      </p:sp>
      <p:pic>
        <p:nvPicPr>
          <p:cNvPr id="30722" name="Picture 2" descr="http://empleo.universiablogs.net/files/diferencia-sueldo.jpg"/>
          <p:cNvPicPr>
            <a:picLocks noChangeAspect="1" noChangeArrowheads="1"/>
          </p:cNvPicPr>
          <p:nvPr/>
        </p:nvPicPr>
        <p:blipFill>
          <a:blip r:embed="rId2"/>
          <a:srcRect/>
          <a:stretch>
            <a:fillRect/>
          </a:stretch>
        </p:blipFill>
        <p:spPr bwMode="auto">
          <a:xfrm>
            <a:off x="6715140" y="4143380"/>
            <a:ext cx="2008170" cy="227964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357166"/>
            <a:ext cx="7498080" cy="1143000"/>
          </a:xfrm>
        </p:spPr>
        <p:txBody>
          <a:bodyPr>
            <a:normAutofit/>
          </a:bodyPr>
          <a:lstStyle/>
          <a:p>
            <a:pPr algn="ctr"/>
            <a:r>
              <a:rPr lang="es-ES_tradnl" dirty="0" smtClean="0">
                <a:solidFill>
                  <a:schemeClr val="tx1"/>
                </a:solidFill>
              </a:rPr>
              <a:t>	</a:t>
            </a:r>
            <a:endParaRPr lang="es-EC" dirty="0">
              <a:solidFill>
                <a:schemeClr val="tx1"/>
              </a:solidFill>
            </a:endParaRPr>
          </a:p>
        </p:txBody>
      </p:sp>
      <p:sp>
        <p:nvSpPr>
          <p:cNvPr id="3" name="2 Marcador de contenido"/>
          <p:cNvSpPr>
            <a:spLocks noGrp="1"/>
          </p:cNvSpPr>
          <p:nvPr>
            <p:ph idx="1"/>
          </p:nvPr>
        </p:nvSpPr>
        <p:spPr>
          <a:xfrm>
            <a:off x="1000100" y="1785926"/>
            <a:ext cx="7498080" cy="4800600"/>
          </a:xfrm>
        </p:spPr>
        <p:txBody>
          <a:bodyPr>
            <a:normAutofit/>
          </a:bodyPr>
          <a:lstStyle/>
          <a:p>
            <a:pPr algn="just"/>
            <a:r>
              <a:rPr lang="es-ES_tradnl" sz="1900" dirty="0" smtClean="0">
                <a:latin typeface="Times New Roman" pitchFamily="18" charset="0"/>
                <a:cs typeface="Times New Roman" pitchFamily="18" charset="0"/>
              </a:rPr>
              <a:t>Las PYMES como sus siglas lo indican son PEQUEÑAS Y MEDIANAS EMPRESAS. </a:t>
            </a:r>
          </a:p>
          <a:p>
            <a:pPr algn="just">
              <a:buNone/>
            </a:pPr>
            <a:endParaRPr lang="es-ES_tradnl" sz="1900" dirty="0" smtClean="0">
              <a:latin typeface="Times New Roman" pitchFamily="18" charset="0"/>
              <a:cs typeface="Times New Roman" pitchFamily="18" charset="0"/>
            </a:endParaRPr>
          </a:p>
          <a:p>
            <a:pPr algn="just"/>
            <a:r>
              <a:rPr lang="es-ES_tradnl" sz="1900" dirty="0" smtClean="0">
                <a:latin typeface="Times New Roman" pitchFamily="18" charset="0"/>
                <a:cs typeface="Times New Roman" pitchFamily="18" charset="0"/>
              </a:rPr>
              <a:t>En diversos países las PYMES son consideradas como el principal motor de la economía, y en muchos casos son las que mas empleo generan en una nación. </a:t>
            </a:r>
          </a:p>
          <a:p>
            <a:pPr algn="just"/>
            <a:endParaRPr lang="es-ES_tradnl" sz="1900" dirty="0" smtClean="0">
              <a:latin typeface="Times New Roman" pitchFamily="18" charset="0"/>
              <a:cs typeface="Times New Roman" pitchFamily="18" charset="0"/>
            </a:endParaRPr>
          </a:p>
          <a:p>
            <a:pPr algn="just"/>
            <a:r>
              <a:rPr lang="es-ES" sz="1900" dirty="0" smtClean="0">
                <a:latin typeface="Times New Roman" pitchFamily="18" charset="0"/>
                <a:cs typeface="Times New Roman" pitchFamily="18" charset="0"/>
              </a:rPr>
              <a:t>Las Pymes en este contexto encuentran su razón de ser, ya que constituyen las organizaciones mas capaces de adaptarse a los cambios tecnológicos y de generar empleo.</a:t>
            </a:r>
            <a:endParaRPr lang="es-ES_tradnl" sz="1900" dirty="0" smtClean="0">
              <a:latin typeface="Times New Roman" pitchFamily="18" charset="0"/>
              <a:cs typeface="Times New Roman" pitchFamily="18" charset="0"/>
            </a:endParaRPr>
          </a:p>
          <a:p>
            <a:endParaRPr lang="es-EC" sz="1900" dirty="0">
              <a:latin typeface="Times New Roman" pitchFamily="18" charset="0"/>
              <a:cs typeface="Times New Roman" pitchFamily="18" charset="0"/>
            </a:endParaRPr>
          </a:p>
        </p:txBody>
      </p:sp>
      <p:pic>
        <p:nvPicPr>
          <p:cNvPr id="29698" name="Picture 2" descr="http://efecpn.files.wordpress.com/2009/01/pymes.jpg"/>
          <p:cNvPicPr>
            <a:picLocks noChangeAspect="1" noChangeArrowheads="1"/>
          </p:cNvPicPr>
          <p:nvPr/>
        </p:nvPicPr>
        <p:blipFill>
          <a:blip r:embed="rId2"/>
          <a:srcRect/>
          <a:stretch>
            <a:fillRect/>
          </a:stretch>
        </p:blipFill>
        <p:spPr bwMode="auto">
          <a:xfrm>
            <a:off x="3500430" y="357166"/>
            <a:ext cx="3079740" cy="114300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504</TotalTime>
  <Words>2520</Words>
  <Application>Microsoft Office PowerPoint</Application>
  <PresentationFormat>Presentación en pantalla (4:3)</PresentationFormat>
  <Paragraphs>175</Paragraphs>
  <Slides>34</Slides>
  <Notes>3</Notes>
  <HiddenSlides>9</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Solsticio</vt:lpstr>
      <vt:lpstr>  Escuela Superior Politécnica del  Litoral  </vt:lpstr>
      <vt:lpstr>Introducción</vt:lpstr>
      <vt:lpstr>Antecedentes de la Administración de los Recursos Humanos</vt:lpstr>
      <vt:lpstr>Formación de los Recursos Humanos en la actualidad</vt:lpstr>
      <vt:lpstr>Diapositiva 5</vt:lpstr>
      <vt:lpstr>Diapositiva 6</vt:lpstr>
      <vt:lpstr>Diapositiva 7</vt:lpstr>
      <vt:lpstr>Principales problemas de los Recursos Humanos dentro de las empresas</vt:lpstr>
      <vt:lpstr> </vt:lpstr>
      <vt:lpstr>Diapositiva 10</vt:lpstr>
      <vt:lpstr>Diapositiva 11</vt:lpstr>
      <vt:lpstr>Recursos Humanos en las PYMES</vt:lpstr>
      <vt:lpstr>Como es el proceso de la planificación de los Recursos Humanos en una PYME</vt:lpstr>
      <vt:lpstr>Propuesta </vt:lpstr>
      <vt:lpstr>Propuesta </vt:lpstr>
      <vt:lpstr>Propuesta</vt:lpstr>
      <vt:lpstr>Propuesta</vt:lpstr>
      <vt:lpstr>Conclusiones</vt:lpstr>
      <vt:lpstr>Conclusiones</vt:lpstr>
      <vt:lpstr>Conclusiones</vt:lpstr>
      <vt:lpstr>Diapositiva 21</vt:lpstr>
      <vt:lpstr>Diapositiva 22</vt:lpstr>
      <vt:lpstr>Diapositiva 23</vt:lpstr>
      <vt:lpstr>Diapositiva 24</vt:lpstr>
      <vt:lpstr>Diapositiva 25</vt:lpstr>
      <vt:lpstr>Recomendaciones</vt:lpstr>
      <vt:lpstr>Recomendaciones </vt:lpstr>
      <vt:lpstr>Diapositiva 28</vt:lpstr>
      <vt:lpstr>Diapositiva 29</vt:lpstr>
      <vt:lpstr>Recomendaciones</vt:lpstr>
      <vt:lpstr>Recomendaciones</vt:lpstr>
      <vt:lpstr>Recomendaciones</vt:lpstr>
      <vt:lpstr>Diapositiva 33</vt:lpstr>
      <vt:lpstr>Diapositiva 34</vt:lpstr>
    </vt:vector>
  </TitlesOfParts>
  <Company>CODEMERSA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Superior Politécnica del Litoral</dc:title>
  <dc:creator>DIGITACION</dc:creator>
  <cp:lastModifiedBy>DIGITACION</cp:lastModifiedBy>
  <cp:revision>60</cp:revision>
  <dcterms:created xsi:type="dcterms:W3CDTF">2009-08-27T21:56:43Z</dcterms:created>
  <dcterms:modified xsi:type="dcterms:W3CDTF">2009-09-09T21:58:16Z</dcterms:modified>
</cp:coreProperties>
</file>