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5" r:id="rId21"/>
    <p:sldId id="274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9" autoAdjust="0"/>
    <p:restoredTop sz="94660"/>
  </p:normalViewPr>
  <p:slideViewPr>
    <p:cSldViewPr>
      <p:cViewPr varScale="1">
        <p:scale>
          <a:sx n="60" d="100"/>
          <a:sy n="60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82B67-744F-4B6F-B8BF-379EA60C58C2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97CC53-8783-48B3-B1D7-D8FB949A4B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CF7B-A192-4769-8629-17A349EAFEB5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CD97-0F1C-46F6-829D-87FE0E5ED2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CA64-8D1C-43D8-A31F-6A34B6A72556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7A7D-989E-4550-98DA-5C62427169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914400" y="1784350"/>
            <a:ext cx="7772400" cy="45720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A9F2-686B-40E8-90F1-6A1D134849B5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F7E31-DA1F-475E-8A9E-3D6C68B080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784350"/>
            <a:ext cx="7772400" cy="45720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6594-A5C8-4C06-8B6B-6A429A9A8BB3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C379C-2FF4-4BD2-84CB-A30E453C80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784350"/>
            <a:ext cx="38100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784350"/>
            <a:ext cx="38100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A5178-479E-4B2B-AE9F-25960DE21909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0EFA8-DE1C-4909-93E4-25C89EEDCA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78435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78435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4331-A35F-45D6-8376-63517133FB46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76D3-B9DD-4265-8329-D0052E7358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784350"/>
            <a:ext cx="3810000" cy="2209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876800" y="1784350"/>
            <a:ext cx="3810000" cy="2209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914400" y="4146550"/>
            <a:ext cx="3810000" cy="2209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6800" y="4146550"/>
            <a:ext cx="3810000" cy="2209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4716-3EA3-462C-9A4F-8120881207A7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9AF1-AEF1-4626-BCC3-0F043A4561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5E1B4-FAC6-4B8C-929C-AA495152117A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4A22-35B5-4B2F-85C8-5D981E77D3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19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23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A5771B-6EC2-4CC1-BB53-DF7B69E65A56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D5853-7A59-4D9E-B2B7-75DE123EC4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66AF58-E68F-49D8-A2B9-B5D307D98D36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263311-64C8-4A87-A2E8-774C023484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12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0162F-753E-40E7-9BFD-61A7B98E860B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92C3D3-97F6-4E2E-B5FE-C31802EBDC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2311-5DD2-4752-9828-DD87942650B9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CE13-CE5A-43A7-891D-3757F6FF25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3C2371-7F02-45C3-857B-8B2CAAF06231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660486-1EBB-48F3-B3C6-1DFAEC276D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7B29A-ACD1-48F3-8AC8-ACABA4E08D34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4CC51-8BF1-4FF2-A241-954EFBE7FC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7 Conector recto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1 Conector recto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5 Conector recto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C8FFD3-758E-40E3-8FDF-33C8FBF8D69D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967ECC-9C30-400C-9C44-16EDC3BAEF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30DA34E-6D5E-4318-A461-6E56BBA1442E}" type="datetimeFigureOut">
              <a:rPr lang="es-ES"/>
              <a:pPr>
                <a:defRPr/>
              </a:pPr>
              <a:t>05/11/2009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3842C2B-1CED-4DC3-A2BA-12F531D460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90" r:id="rId4"/>
    <p:sldLayoutId id="2147483691" r:id="rId5"/>
    <p:sldLayoutId id="2147483679" r:id="rId6"/>
    <p:sldLayoutId id="2147483692" r:id="rId7"/>
    <p:sldLayoutId id="2147483680" r:id="rId8"/>
    <p:sldLayoutId id="2147483693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Bowling%20Center%20(BoloSur).xls" TargetMode="Externa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28621" y="2071678"/>
            <a:ext cx="7465505" cy="393954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</a:rPr>
              <a:t>Proyecto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</a:rPr>
              <a:t>Creación De una Sala de Bolos En el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</a:rPr>
              <a:t>Sur de la ciudad De Guayaquil</a:t>
            </a:r>
          </a:p>
        </p:txBody>
      </p:sp>
      <p:pic>
        <p:nvPicPr>
          <p:cNvPr id="6" name="5 Imagen" descr="Logoti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81979">
            <a:off x="6275745" y="431298"/>
            <a:ext cx="2542227" cy="2333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914400" y="512763"/>
            <a:ext cx="7772400" cy="11160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Estudio Técnico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395288" y="1784350"/>
            <a:ext cx="8569325" cy="4572000"/>
          </a:xfrm>
        </p:spPr>
        <p:txBody>
          <a:bodyPr/>
          <a:lstStyle/>
          <a:p>
            <a:r>
              <a:rPr lang="es-ES" smtClean="0"/>
              <a:t>Como nuestro proyecto es ofrecer un servicio, no contamos con proceso productivo.</a:t>
            </a:r>
          </a:p>
          <a:p>
            <a:r>
              <a:rPr lang="es-ES" smtClean="0"/>
              <a:t>Para determinar los antecedentes económicos del estudio técnico, nos basamos solo en la valoración de las inversiones.</a:t>
            </a:r>
          </a:p>
        </p:txBody>
      </p:sp>
      <p:pic>
        <p:nvPicPr>
          <p:cNvPr id="32772" name="Picture 4" descr="tips_b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724400"/>
            <a:ext cx="1368425" cy="108426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32773" name="Picture 5" descr="zapato-bol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508500"/>
            <a:ext cx="1512887" cy="149701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32774" name="Picture 6" descr="centrosComerciales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4508500"/>
            <a:ext cx="2160587" cy="162401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 bwMode="auto">
          <a:xfrm>
            <a:off x="914400" y="427038"/>
            <a:ext cx="7772400" cy="1057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Estudio Técnico</a:t>
            </a:r>
          </a:p>
        </p:txBody>
      </p:sp>
      <p:graphicFrame>
        <p:nvGraphicFramePr>
          <p:cNvPr id="34726" name="Group 934"/>
          <p:cNvGraphicFramePr>
            <a:graphicFrameLocks noGrp="1"/>
          </p:cNvGraphicFramePr>
          <p:nvPr>
            <p:ph idx="1"/>
          </p:nvPr>
        </p:nvGraphicFramePr>
        <p:xfrm>
          <a:off x="1547813" y="1739900"/>
          <a:ext cx="6511925" cy="4641850"/>
        </p:xfrm>
        <a:graphic>
          <a:graphicData uri="http://schemas.openxmlformats.org/drawingml/2006/table">
            <a:tbl>
              <a:tblPr/>
              <a:tblGrid>
                <a:gridCol w="2506662"/>
                <a:gridCol w="1260475"/>
                <a:gridCol w="1484313"/>
                <a:gridCol w="1260475"/>
              </a:tblGrid>
              <a:tr h="139700">
                <a:tc gridSpan="4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Tabla de Inversiones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Inversi</a:t>
                      </a: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 en Equipos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Cantidad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Unitario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Maquinas GSX Pinsetter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$ 600.000,00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Ultra Cosmic Light S&amp; V System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Televisores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$ 850,00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$ 17.000,00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Scorepads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$ 50.000,00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Mesas con 6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Ball Returns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Ball Racks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$ 150,00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Trash Cans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Mesas de Billar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Maquinas de video juegos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$ 6.000,00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Accesorios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Bolas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$ 50,00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Zapatos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Cocina Industrial 6 Hornillas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9700">
                <a:tc gridSpan="3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$ 738.880,00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06" name="Rectangle 890"/>
          <p:cNvSpPr>
            <a:spLocks noGrp="1"/>
          </p:cNvSpPr>
          <p:nvPr>
            <p:ph type="title"/>
          </p:nvPr>
        </p:nvSpPr>
        <p:spPr bwMode="auto">
          <a:xfrm>
            <a:off x="914400" y="512763"/>
            <a:ext cx="7772400" cy="10445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Estudio Técnico</a:t>
            </a:r>
          </a:p>
        </p:txBody>
      </p:sp>
      <p:graphicFrame>
        <p:nvGraphicFramePr>
          <p:cNvPr id="45406" name="Group 1374"/>
          <p:cNvGraphicFramePr>
            <a:graphicFrameLocks noGrp="1"/>
          </p:cNvGraphicFramePr>
          <p:nvPr>
            <p:ph idx="1"/>
          </p:nvPr>
        </p:nvGraphicFramePr>
        <p:xfrm>
          <a:off x="1765300" y="1784350"/>
          <a:ext cx="5759450" cy="4241800"/>
        </p:xfrm>
        <a:graphic>
          <a:graphicData uri="http://schemas.openxmlformats.org/drawingml/2006/table">
            <a:tbl>
              <a:tblPr/>
              <a:tblGrid>
                <a:gridCol w="2506663"/>
                <a:gridCol w="876300"/>
                <a:gridCol w="1225550"/>
                <a:gridCol w="1150937"/>
              </a:tblGrid>
              <a:tr h="276225">
                <a:tc gridSpan="4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Tabla de Inversiones</a:t>
                      </a:r>
                      <a:endParaRPr kumimoji="0" 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Balance de Equipos de Computaci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Cantidad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Unitario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Impresoras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Computadoras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 gridSpan="3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$ 7.800,00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0850">
                <a:tc gridSpan="2"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Balance de Muebles de Oficina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Escritorios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$ 240,00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Sillas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$ 405,00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Archivadores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$ 50,00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$ 50,00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 gridSpan="3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$ 695,00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Balance de Equipos de Oficina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Tel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Suministros de Oficina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$ 12,00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$ 2.400,00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 gridSpan="3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$ 2.425,00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58" name="Rectangle 318"/>
          <p:cNvSpPr>
            <a:spLocks noGrp="1"/>
          </p:cNvSpPr>
          <p:nvPr>
            <p:ph type="title"/>
          </p:nvPr>
        </p:nvSpPr>
        <p:spPr bwMode="auto">
          <a:xfrm>
            <a:off x="914400" y="512763"/>
            <a:ext cx="7772400" cy="118745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Estudio</a:t>
            </a:r>
            <a:r>
              <a:rPr lang="es-ES" sz="5400" b="1" smtClean="0">
                <a:solidFill>
                  <a:schemeClr val="accent2"/>
                </a:solidFill>
                <a:latin typeface="Broadway" pitchFamily="82" charset="0"/>
              </a:rPr>
              <a:t> </a:t>
            </a:r>
            <a:r>
              <a:rPr lang="es-ES" sz="6600" b="1" smtClean="0">
                <a:solidFill>
                  <a:schemeClr val="accent2"/>
                </a:solidFill>
                <a:latin typeface="Broadway" pitchFamily="82" charset="0"/>
              </a:rPr>
              <a:t>Técnico</a:t>
            </a:r>
          </a:p>
        </p:txBody>
      </p:sp>
      <p:graphicFrame>
        <p:nvGraphicFramePr>
          <p:cNvPr id="36182" name="Group 342"/>
          <p:cNvGraphicFramePr>
            <a:graphicFrameLocks noGrp="1"/>
          </p:cNvGraphicFramePr>
          <p:nvPr>
            <p:ph idx="1"/>
          </p:nvPr>
        </p:nvGraphicFramePr>
        <p:xfrm>
          <a:off x="1851025" y="2133600"/>
          <a:ext cx="5889625" cy="3038475"/>
        </p:xfrm>
        <a:graphic>
          <a:graphicData uri="http://schemas.openxmlformats.org/drawingml/2006/table">
            <a:tbl>
              <a:tblPr/>
              <a:tblGrid>
                <a:gridCol w="1857375"/>
                <a:gridCol w="720725"/>
                <a:gridCol w="1008063"/>
                <a:gridCol w="1223962"/>
                <a:gridCol w="1079500"/>
              </a:tblGrid>
              <a:tr h="4572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Inversi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 en Obras F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sicas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Cantidad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Unitario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Terreno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kumimoji="0" lang="es-ES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$500.000,00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Edificio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kumimoji="0" lang="es-ES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1240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$250,00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$310.000,00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Estacionamiento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kumimoji="0" lang="es-ES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Cerramiento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$2.700,00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Sanitarios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$10.500,00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Aire Acondicionado Central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Sistema de Electricidad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$1.000,00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neas Telef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nicas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$844.300,00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468313" y="512763"/>
            <a:ext cx="8424862" cy="914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5000" smtClean="0">
                <a:solidFill>
                  <a:schemeClr val="accent2"/>
                </a:solidFill>
                <a:latin typeface="Broadway" pitchFamily="82" charset="0"/>
              </a:rPr>
              <a:t>Estudio de Localización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sz="half" idx="1"/>
          </p:nvPr>
        </p:nvSpPr>
        <p:spPr>
          <a:xfrm>
            <a:off x="684213" y="1784350"/>
            <a:ext cx="8064500" cy="4813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 smtClean="0"/>
              <a:t>Para determinar la localización del local utilizamos el Método Cualitativo por Puntos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900" smtClean="0"/>
          </a:p>
          <a:p>
            <a:pPr lvl="2">
              <a:lnSpc>
                <a:spcPct val="90000"/>
              </a:lnSpc>
              <a:buSzPct val="160000"/>
              <a:buFont typeface="Wingdings 2" pitchFamily="18" charset="2"/>
              <a:buChar char="P"/>
            </a:pPr>
            <a:r>
              <a:rPr lang="es-ES" sz="2000" b="1" smtClean="0"/>
              <a:t> Medios y Costos de Transporte</a:t>
            </a:r>
          </a:p>
          <a:p>
            <a:pPr lvl="2">
              <a:lnSpc>
                <a:spcPct val="90000"/>
              </a:lnSpc>
              <a:buSzPct val="160000"/>
              <a:buFont typeface="Wingdings 2" pitchFamily="18" charset="2"/>
              <a:buChar char="P"/>
            </a:pPr>
            <a:r>
              <a:rPr lang="es-ES" sz="2000" b="1" smtClean="0"/>
              <a:t> Cercanía del Mercado</a:t>
            </a:r>
          </a:p>
          <a:p>
            <a:pPr lvl="2">
              <a:lnSpc>
                <a:spcPct val="90000"/>
              </a:lnSpc>
              <a:buSzPct val="160000"/>
              <a:buFont typeface="Wingdings 2" pitchFamily="18" charset="2"/>
              <a:buChar char="P"/>
            </a:pPr>
            <a:r>
              <a:rPr lang="es-ES" sz="2000" b="1" smtClean="0"/>
              <a:t> Disponibilidad y Costos de Terrenos</a:t>
            </a:r>
          </a:p>
          <a:p>
            <a:pPr lvl="2">
              <a:lnSpc>
                <a:spcPct val="90000"/>
              </a:lnSpc>
              <a:buSzPct val="160000"/>
              <a:buFont typeface="Wingdings 2" pitchFamily="18" charset="2"/>
              <a:buChar char="P"/>
            </a:pPr>
            <a:r>
              <a:rPr lang="es-ES" sz="2000" b="1" smtClean="0"/>
              <a:t> Disponibilidad de servicios básicos y otros suministros</a:t>
            </a:r>
            <a:endParaRPr lang="es-ES" sz="2000" smtClean="0"/>
          </a:p>
        </p:txBody>
      </p:sp>
      <p:graphicFrame>
        <p:nvGraphicFramePr>
          <p:cNvPr id="37141" name="Group 277"/>
          <p:cNvGraphicFramePr>
            <a:graphicFrameLocks noGrp="1"/>
          </p:cNvGraphicFramePr>
          <p:nvPr>
            <p:ph sz="half" idx="2"/>
          </p:nvPr>
        </p:nvGraphicFramePr>
        <p:xfrm>
          <a:off x="1116013" y="4292600"/>
          <a:ext cx="7416800" cy="2005013"/>
        </p:xfrm>
        <a:graphic>
          <a:graphicData uri="http://schemas.openxmlformats.org/drawingml/2006/table">
            <a:tbl>
              <a:tblPr/>
              <a:tblGrid>
                <a:gridCol w="1584325"/>
                <a:gridCol w="647700"/>
                <a:gridCol w="647700"/>
                <a:gridCol w="1081087"/>
                <a:gridCol w="647700"/>
                <a:gridCol w="1079500"/>
                <a:gridCol w="647700"/>
                <a:gridCol w="1081088"/>
              </a:tblGrid>
              <a:tr h="287338">
                <a:tc gridSpan="2"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Av. 25 de Julio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Cdla. Los Esteros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Cdla. La Pradera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Factor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Peso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Calif.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Ponderación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Calif.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Ponderación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Calif.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Ponderación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Cercanía del Mercado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42%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3.36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2.52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Transporte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2.7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0.60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Terreno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1.40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0.40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Servicios Básicos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0.64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0.32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0.56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Totales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7.70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4.42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5.58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914400" y="333375"/>
            <a:ext cx="7772400" cy="10795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Capitulo 3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sz="half" idx="1"/>
          </p:nvPr>
        </p:nvSpPr>
        <p:spPr>
          <a:xfrm>
            <a:off x="914400" y="1700213"/>
            <a:ext cx="7761288" cy="2508250"/>
          </a:xfrm>
        </p:spPr>
        <p:txBody>
          <a:bodyPr/>
          <a:lstStyle/>
          <a:p>
            <a:r>
              <a:rPr lang="es-ES" sz="2400" smtClean="0"/>
              <a:t>Tomando en cuenta que el precio viene dado por el mercado: $ 2.00 por persona en línea de juego.</a:t>
            </a:r>
          </a:p>
          <a:p>
            <a:r>
              <a:rPr lang="es-ES" sz="2400" smtClean="0"/>
              <a:t>Estimamos que la demanda insatisfecha en el sector Sur de la ciudad es de 399.130 personas.</a:t>
            </a:r>
          </a:p>
          <a:p>
            <a:r>
              <a:rPr lang="es-ES" sz="2400" smtClean="0"/>
              <a:t>Como somos una empresa nueva para empezar vamos a cubrir el 70% de la misma.</a:t>
            </a:r>
          </a:p>
        </p:txBody>
      </p:sp>
      <p:graphicFrame>
        <p:nvGraphicFramePr>
          <p:cNvPr id="37949" name="Group 61"/>
          <p:cNvGraphicFramePr>
            <a:graphicFrameLocks noGrp="1"/>
          </p:cNvGraphicFramePr>
          <p:nvPr>
            <p:ph sz="half" idx="2"/>
          </p:nvPr>
        </p:nvGraphicFramePr>
        <p:xfrm>
          <a:off x="2051050" y="4797425"/>
          <a:ext cx="5545138" cy="1346200"/>
        </p:xfrm>
        <a:graphic>
          <a:graphicData uri="http://schemas.openxmlformats.org/drawingml/2006/table">
            <a:tbl>
              <a:tblPr/>
              <a:tblGrid>
                <a:gridCol w="2727325"/>
                <a:gridCol w="1363663"/>
                <a:gridCol w="1454150"/>
              </a:tblGrid>
              <a:tr h="4318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Demanda Insatisfecha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399.130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4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demanda a cubrir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70,00%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279.391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08" name="Rectangle 396"/>
          <p:cNvSpPr>
            <a:spLocks noGrp="1"/>
          </p:cNvSpPr>
          <p:nvPr>
            <p:ph type="title"/>
          </p:nvPr>
        </p:nvSpPr>
        <p:spPr bwMode="auto">
          <a:xfrm>
            <a:off x="914400" y="333375"/>
            <a:ext cx="7772400" cy="914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5400" smtClean="0">
                <a:solidFill>
                  <a:schemeClr val="accent2"/>
                </a:solidFill>
                <a:latin typeface="Broadway" pitchFamily="82" charset="0"/>
              </a:rPr>
              <a:t>Demanda Estimada</a:t>
            </a:r>
          </a:p>
        </p:txBody>
      </p:sp>
      <p:graphicFrame>
        <p:nvGraphicFramePr>
          <p:cNvPr id="39401" name="Group 489"/>
          <p:cNvGraphicFramePr>
            <a:graphicFrameLocks noGrp="1"/>
          </p:cNvGraphicFramePr>
          <p:nvPr>
            <p:ph idx="1"/>
          </p:nvPr>
        </p:nvGraphicFramePr>
        <p:xfrm>
          <a:off x="1116013" y="1700213"/>
          <a:ext cx="7273925" cy="3346450"/>
        </p:xfrm>
        <a:graphic>
          <a:graphicData uri="http://schemas.openxmlformats.org/drawingml/2006/table">
            <a:tbl>
              <a:tblPr/>
              <a:tblGrid>
                <a:gridCol w="1152525"/>
                <a:gridCol w="865187"/>
                <a:gridCol w="938213"/>
                <a:gridCol w="788987"/>
                <a:gridCol w="792163"/>
                <a:gridCol w="863600"/>
                <a:gridCol w="1008062"/>
                <a:gridCol w="865188"/>
              </a:tblGrid>
              <a:tr h="28257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ú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mero de Personas que visitan el local seg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ú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 d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 y hora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Martes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rcoles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Jueves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Viernes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á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bado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Domingo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16:00-18:00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2.173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4.184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4.667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26.062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32.588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10.790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28,80%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18:00-20:00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3.576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6.886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7.681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42.895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53.635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17.759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47,40%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20:00-22:00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1.795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3.458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3.857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21.538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26.930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8.917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23,80%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7.544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14.528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16.205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90.495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113.153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37.466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279391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2,70%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5,20%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5,80%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32,39%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40,50%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13,41%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7.544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14.528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16.205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90.495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113.153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37.466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383" name="Text Box 471"/>
          <p:cNvSpPr txBox="1">
            <a:spLocks noChangeArrowheads="1"/>
          </p:cNvSpPr>
          <p:nvPr/>
        </p:nvSpPr>
        <p:spPr bwMode="auto">
          <a:xfrm>
            <a:off x="1044575" y="5516563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Los datos de porcentajes fueron tomados de los resultados obtenidos en las encuestas del Estudio de Mercado.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/>
          </p:cNvSpPr>
          <p:nvPr/>
        </p:nvSpPr>
        <p:spPr bwMode="auto">
          <a:xfrm>
            <a:off x="900113" y="4048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4400">
                <a:solidFill>
                  <a:schemeClr val="accent2"/>
                </a:solidFill>
                <a:latin typeface="Broadway" pitchFamily="82" charset="0"/>
              </a:rPr>
              <a:t>Ingresos por Línea Consumida</a:t>
            </a:r>
          </a:p>
        </p:txBody>
      </p:sp>
      <p:graphicFrame>
        <p:nvGraphicFramePr>
          <p:cNvPr id="55450" name="Group 154"/>
          <p:cNvGraphicFramePr>
            <a:graphicFrameLocks noGrp="1"/>
          </p:cNvGraphicFramePr>
          <p:nvPr>
            <p:ph idx="1"/>
          </p:nvPr>
        </p:nvGraphicFramePr>
        <p:xfrm>
          <a:off x="1706563" y="2276475"/>
          <a:ext cx="6105525" cy="3086100"/>
        </p:xfrm>
        <a:graphic>
          <a:graphicData uri="http://schemas.openxmlformats.org/drawingml/2006/table">
            <a:tbl>
              <a:tblPr/>
              <a:tblGrid>
                <a:gridCol w="1712912"/>
                <a:gridCol w="1657350"/>
                <a:gridCol w="1727200"/>
                <a:gridCol w="1008063"/>
              </a:tblGrid>
              <a:tr h="66040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HORAS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Martes a Jueves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16:00 pm- 10:00 pm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$ 1,50 l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  <a:cs typeface="Arial" charset="0"/>
                        </a:rPr>
                        <a:t>í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 de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$1,50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Viernes y S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  <a:cs typeface="Arial" charset="0"/>
                        </a:rPr>
                        <a:t>á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bados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16:00pm- 10:00pm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$2,00 l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  <a:cs typeface="Arial" charset="0"/>
                        </a:rPr>
                        <a:t>í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 de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$2,00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6263"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Domingos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16:00pm- 8:00pm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$2,00 l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  <a:cs typeface="Arial" charset="0"/>
                        </a:rPr>
                        <a:t>í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 de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$2,00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92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8:00pm en adelante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$8,00 toda la noche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$8,00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5451" name="Text Box 155"/>
          <p:cNvSpPr txBox="1">
            <a:spLocks noChangeArrowheads="1"/>
          </p:cNvSpPr>
          <p:nvPr/>
        </p:nvSpPr>
        <p:spPr bwMode="auto">
          <a:xfrm>
            <a:off x="1258888" y="56673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Para nuestro proyecto determinamos un número de 6 personas por línea de juego.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914400" y="512763"/>
            <a:ext cx="7772400" cy="15478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4400" smtClean="0">
                <a:solidFill>
                  <a:schemeClr val="accent2"/>
                </a:solidFill>
                <a:latin typeface="Broadway" pitchFamily="82" charset="0"/>
              </a:rPr>
              <a:t>Ingresos por Línea Consumida</a:t>
            </a:r>
          </a:p>
        </p:txBody>
      </p:sp>
      <p:graphicFrame>
        <p:nvGraphicFramePr>
          <p:cNvPr id="50654" name="Group 478"/>
          <p:cNvGraphicFramePr>
            <a:graphicFrameLocks noGrp="1"/>
          </p:cNvGraphicFramePr>
          <p:nvPr>
            <p:ph idx="1"/>
          </p:nvPr>
        </p:nvGraphicFramePr>
        <p:xfrm>
          <a:off x="827088" y="2522538"/>
          <a:ext cx="7920037" cy="2922587"/>
        </p:xfrm>
        <a:graphic>
          <a:graphicData uri="http://schemas.openxmlformats.org/drawingml/2006/table">
            <a:tbl>
              <a:tblPr/>
              <a:tblGrid>
                <a:gridCol w="1008062"/>
                <a:gridCol w="935038"/>
                <a:gridCol w="936625"/>
                <a:gridCol w="936625"/>
                <a:gridCol w="1008062"/>
                <a:gridCol w="1079500"/>
                <a:gridCol w="936625"/>
                <a:gridCol w="1079500"/>
              </a:tblGrid>
              <a:tr h="273050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Martes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rcoles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Jueves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Viernes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á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Domingo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16:00-18:00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$3.258,82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$6.276,24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$7.000,42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$52.124,97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$65.176,33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$3.596,77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$137.433,55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18:00-20:00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$5.363,47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$10.329,64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$11.521,53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$85.789,02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$107.269,38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$4.439,76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$224.712,80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20:00-22:00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$2.693,05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$5.186,61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$5.785,07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$43.075,50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$53.861,00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$2.972,33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$113.573,56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$11.315,34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$21.792,50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$24.307,02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$180.989,49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$226.306,71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$11.008,86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$475.719,91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1138">
                <a:tc rowSpan="2"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Valor diario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$ 217,60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$ 419,09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$ 467,44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$ 3.480,57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$ 4.352,05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$ 211,71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/>
          </p:cNvSpPr>
          <p:nvPr>
            <p:ph type="title"/>
          </p:nvPr>
        </p:nvSpPr>
        <p:spPr bwMode="auto">
          <a:xfrm>
            <a:off x="914400" y="260350"/>
            <a:ext cx="7772400" cy="10810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Otros Ingresos</a:t>
            </a:r>
          </a:p>
        </p:txBody>
      </p:sp>
      <p:graphicFrame>
        <p:nvGraphicFramePr>
          <p:cNvPr id="51705" name="Group 505"/>
          <p:cNvGraphicFramePr>
            <a:graphicFrameLocks noGrp="1"/>
          </p:cNvGraphicFramePr>
          <p:nvPr>
            <p:ph sz="half" idx="1"/>
          </p:nvPr>
        </p:nvGraphicFramePr>
        <p:xfrm>
          <a:off x="611188" y="1484313"/>
          <a:ext cx="8208962" cy="2817812"/>
        </p:xfrm>
        <a:graphic>
          <a:graphicData uri="http://schemas.openxmlformats.org/drawingml/2006/table">
            <a:tbl>
              <a:tblPr/>
              <a:tblGrid>
                <a:gridCol w="1008062"/>
                <a:gridCol w="936625"/>
                <a:gridCol w="936625"/>
                <a:gridCol w="935038"/>
                <a:gridCol w="1081087"/>
                <a:gridCol w="1079500"/>
                <a:gridCol w="1079500"/>
                <a:gridCol w="1152525"/>
              </a:tblGrid>
              <a:tr h="431800"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Martes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rcoles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Jueves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Viernes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á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bado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Domingo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$3.771,78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$7.264,17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$8.102,34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$45.247,37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$56.576,68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$18.733,17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$139.695,50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Juegos de Video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$150,87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$290,57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$324,09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$1.809,89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$2.263,07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$749,33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$5.587,82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Mesas de Billar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$301,74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$581,13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$648,19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$3.619,79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$4.526,13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$1.498,65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$11.175,64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$4.224,39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$8.135,87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$9.074,62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$50.677,06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$63.365,88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$20.981,15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$156.458,96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708" name="Group 508"/>
          <p:cNvGraphicFramePr>
            <a:graphicFrameLocks noGrp="1"/>
          </p:cNvGraphicFramePr>
          <p:nvPr>
            <p:ph sz="half" idx="2"/>
          </p:nvPr>
        </p:nvGraphicFramePr>
        <p:xfrm>
          <a:off x="3435350" y="4652963"/>
          <a:ext cx="3368675" cy="1933575"/>
        </p:xfrm>
        <a:graphic>
          <a:graphicData uri="http://schemas.openxmlformats.org/drawingml/2006/table">
            <a:tbl>
              <a:tblPr/>
              <a:tblGrid>
                <a:gridCol w="2576513"/>
                <a:gridCol w="792162"/>
              </a:tblGrid>
              <a:tr h="3460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minimo/Bar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minimo/Video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minimo/Billar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" sz="4800" smtClean="0">
                <a:solidFill>
                  <a:schemeClr val="accent2"/>
                </a:solidFill>
                <a:latin typeface="Broadway" pitchFamily="82" charset="0"/>
              </a:rPr>
              <a:t>¿Qué ofrece el Proyecto?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827088" y="2216150"/>
            <a:ext cx="7772400" cy="3157538"/>
          </a:xfrm>
        </p:spPr>
        <p:txBody>
          <a:bodyPr/>
          <a:lstStyle/>
          <a:p>
            <a:r>
              <a:rPr lang="es-ES" sz="3400" smtClean="0">
                <a:latin typeface="Broadway" pitchFamily="82" charset="0"/>
              </a:rPr>
              <a:t>Excelente Servicio</a:t>
            </a:r>
          </a:p>
          <a:p>
            <a:pPr>
              <a:buFont typeface="Wingdings" pitchFamily="2" charset="2"/>
              <a:buNone/>
            </a:pPr>
            <a:endParaRPr lang="es-ES" sz="3400" smtClean="0">
              <a:latin typeface="Broadway" pitchFamily="82" charset="0"/>
            </a:endParaRPr>
          </a:p>
          <a:p>
            <a:r>
              <a:rPr lang="es-ES" sz="3400" smtClean="0">
                <a:latin typeface="Broadway" pitchFamily="82" charset="0"/>
              </a:rPr>
              <a:t>Tecnología de Punta</a:t>
            </a:r>
          </a:p>
          <a:p>
            <a:pPr>
              <a:buFont typeface="Wingdings" pitchFamily="2" charset="2"/>
              <a:buNone/>
            </a:pPr>
            <a:endParaRPr lang="es-ES" sz="3400" smtClean="0">
              <a:latin typeface="Broadway" pitchFamily="82" charset="0"/>
            </a:endParaRPr>
          </a:p>
          <a:p>
            <a:r>
              <a:rPr lang="es-ES" sz="3400" smtClean="0">
                <a:latin typeface="Broadway" pitchFamily="82" charset="0"/>
              </a:rPr>
              <a:t>Diversidad</a:t>
            </a:r>
            <a:endParaRPr lang="es-ES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54" name="Rectangle 3266"/>
          <p:cNvSpPr>
            <a:spLocks noGrp="1"/>
          </p:cNvSpPr>
          <p:nvPr>
            <p:ph type="title" sz="quarter"/>
          </p:nvPr>
        </p:nvSpPr>
        <p:spPr bwMode="auto">
          <a:xfrm>
            <a:off x="914400" y="282575"/>
            <a:ext cx="7772400" cy="12017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Flujo de Caja</a:t>
            </a:r>
          </a:p>
        </p:txBody>
      </p:sp>
      <p:graphicFrame>
        <p:nvGraphicFramePr>
          <p:cNvPr id="66937" name="Group 3449"/>
          <p:cNvGraphicFramePr>
            <a:graphicFrameLocks noGrp="1"/>
          </p:cNvGraphicFramePr>
          <p:nvPr>
            <p:ph sz="quarter" idx="1"/>
          </p:nvPr>
        </p:nvGraphicFramePr>
        <p:xfrm>
          <a:off x="827088" y="1989138"/>
          <a:ext cx="7561262" cy="1008062"/>
        </p:xfrm>
        <a:graphic>
          <a:graphicData uri="http://schemas.openxmlformats.org/drawingml/2006/table">
            <a:tbl>
              <a:tblPr/>
              <a:tblGrid>
                <a:gridCol w="1416050"/>
                <a:gridCol w="1127125"/>
                <a:gridCol w="990600"/>
                <a:gridCol w="987425"/>
                <a:gridCol w="990600"/>
                <a:gridCol w="987425"/>
                <a:gridCol w="1062037"/>
              </a:tblGrid>
              <a:tr h="44291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Flujo de Caja Bruto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-$791.300,00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$219.064,81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$214.692,40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$222.366,07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$174.338,27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$157.947,55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947" name="Group 3459"/>
          <p:cNvGraphicFramePr>
            <a:graphicFrameLocks noGrp="1"/>
          </p:cNvGraphicFramePr>
          <p:nvPr>
            <p:ph sz="quarter" idx="2"/>
          </p:nvPr>
        </p:nvGraphicFramePr>
        <p:xfrm>
          <a:off x="1177925" y="3224213"/>
          <a:ext cx="6994525" cy="852487"/>
        </p:xfrm>
        <a:graphic>
          <a:graphicData uri="http://schemas.openxmlformats.org/drawingml/2006/table">
            <a:tbl>
              <a:tblPr/>
              <a:tblGrid>
                <a:gridCol w="1457325"/>
                <a:gridCol w="1239838"/>
                <a:gridCol w="1093787"/>
                <a:gridCol w="1020763"/>
                <a:gridCol w="1090612"/>
                <a:gridCol w="1092200"/>
              </a:tblGrid>
              <a:tr h="3968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Flujo de Caja Bruto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$227.099,05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$235.349,09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$186.925,73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$243.795,78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$174.899,41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942" name="Group 3454"/>
          <p:cNvGraphicFramePr>
            <a:graphicFrameLocks noGrp="1"/>
          </p:cNvGraphicFramePr>
          <p:nvPr>
            <p:ph sz="quarter" idx="3"/>
          </p:nvPr>
        </p:nvGraphicFramePr>
        <p:xfrm>
          <a:off x="1346200" y="4797425"/>
          <a:ext cx="2649538" cy="695325"/>
        </p:xfrm>
        <a:graphic>
          <a:graphicData uri="http://schemas.openxmlformats.org/drawingml/2006/table">
            <a:tbl>
              <a:tblPr/>
              <a:tblGrid>
                <a:gridCol w="1457325"/>
                <a:gridCol w="1192213"/>
              </a:tblGrid>
              <a:tr h="3349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$184.354,43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22,87%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946" name="Group 3458"/>
          <p:cNvGraphicFramePr>
            <a:graphicFrameLocks noGrp="1"/>
          </p:cNvGraphicFramePr>
          <p:nvPr>
            <p:ph sz="quarter" idx="4"/>
          </p:nvPr>
        </p:nvGraphicFramePr>
        <p:xfrm>
          <a:off x="4578350" y="4508500"/>
          <a:ext cx="3810000" cy="2016125"/>
        </p:xfrm>
        <a:graphic>
          <a:graphicData uri="http://schemas.openxmlformats.org/drawingml/2006/table">
            <a:tbl>
              <a:tblPr/>
              <a:tblGrid>
                <a:gridCol w="2505075"/>
                <a:gridCol w="1304925"/>
              </a:tblGrid>
              <a:tr h="3952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TASA DE OPORTUNIDAD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16,66%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 DE INTER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12,00%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 DE INFLACI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8,83%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 IMPOSITIVA TRIBUTARIA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25,00%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 = TI + TF (1 - TT) X 100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16,66%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6948" name="Text Box 3460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331913" y="5949950"/>
            <a:ext cx="27352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Flujo de Caja en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755650" y="512763"/>
            <a:ext cx="7905750" cy="20526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mtClean="0">
                <a:solidFill>
                  <a:schemeClr val="accent2"/>
                </a:solidFill>
                <a:latin typeface="Broadway" pitchFamily="82" charset="0"/>
              </a:rPr>
              <a:t>Payback </a:t>
            </a:r>
            <a:br>
              <a:rPr lang="es-ES" smtClean="0">
                <a:solidFill>
                  <a:schemeClr val="accent2"/>
                </a:solidFill>
                <a:latin typeface="Broadway" pitchFamily="82" charset="0"/>
              </a:rPr>
            </a:br>
            <a:r>
              <a:rPr lang="es-ES" smtClean="0">
                <a:solidFill>
                  <a:schemeClr val="accent2"/>
                </a:solidFill>
                <a:latin typeface="Broadway" pitchFamily="82" charset="0"/>
              </a:rPr>
              <a:t>Periodo de Recuperación de Capital</a:t>
            </a:r>
          </a:p>
        </p:txBody>
      </p:sp>
      <p:graphicFrame>
        <p:nvGraphicFramePr>
          <p:cNvPr id="52665" name="Group 441"/>
          <p:cNvGraphicFramePr>
            <a:graphicFrameLocks noGrp="1"/>
          </p:cNvGraphicFramePr>
          <p:nvPr>
            <p:ph idx="1"/>
          </p:nvPr>
        </p:nvGraphicFramePr>
        <p:xfrm>
          <a:off x="1201738" y="2800350"/>
          <a:ext cx="7042150" cy="3149600"/>
        </p:xfrm>
        <a:graphic>
          <a:graphicData uri="http://schemas.openxmlformats.org/drawingml/2006/table">
            <a:tbl>
              <a:tblPr/>
              <a:tblGrid>
                <a:gridCol w="920750"/>
                <a:gridCol w="1441450"/>
                <a:gridCol w="1295400"/>
                <a:gridCol w="1439862"/>
                <a:gridCol w="1944688"/>
              </a:tblGrid>
              <a:tr h="303213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Periodo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Saldo de Inversi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Flujo de Caja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Rentabilidad Exigida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Recuperaci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 de la Inversi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$ 791.300,00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$ 219.064,81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$ 131.862,23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$ 87.202,57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$ 704.097,43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$ 214.692,40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$ 117.330,80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$ 97.361,60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$ 606.735,82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$ 222.366,07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$ 101.106,46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$ 121.259,61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$ 485.476,21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$ 174.338,27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$ 80.899,76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$ 93.438,51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$ 392.037,70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$ 157.947,55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$ 65.329,16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$ 92.618,39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$ 299.419,31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$ 227.099,05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$ 49.895,23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$ 177.203,81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$ 122.215,50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$ 235.349,09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$ 20.365,99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$ 214.983,10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-$ 92.767,61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$ 186.925,73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-$ 15.458,79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$ 202.384,52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-$ 295.152,13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$ 243.795,78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-$ 49.184,15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$ 292.979,93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-$ 588.132,05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$ 174.899,41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-$ 98.006,33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$ 272.905,74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604250" cy="1008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000" smtClean="0">
                <a:solidFill>
                  <a:schemeClr val="accent2"/>
                </a:solidFill>
                <a:latin typeface="Broadway" pitchFamily="82" charset="0"/>
              </a:rPr>
              <a:t>Escenario Optimista</a:t>
            </a:r>
          </a:p>
        </p:txBody>
      </p:sp>
      <p:graphicFrame>
        <p:nvGraphicFramePr>
          <p:cNvPr id="60619" name="Group 203"/>
          <p:cNvGraphicFramePr>
            <a:graphicFrameLocks noGrp="1"/>
          </p:cNvGraphicFramePr>
          <p:nvPr>
            <p:ph sz="half" idx="1"/>
          </p:nvPr>
        </p:nvGraphicFramePr>
        <p:xfrm>
          <a:off x="914400" y="1822450"/>
          <a:ext cx="5386388" cy="4270375"/>
        </p:xfrm>
        <a:graphic>
          <a:graphicData uri="http://schemas.openxmlformats.org/drawingml/2006/table">
            <a:tbl>
              <a:tblPr/>
              <a:tblGrid>
                <a:gridCol w="2433638"/>
                <a:gridCol w="1295400"/>
                <a:gridCol w="1657350"/>
              </a:tblGrid>
              <a:tr h="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Demanda Insatisfecha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399.130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demanda a cubrir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291.365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$15,00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$3,00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614" name="Group 198"/>
          <p:cNvGraphicFramePr>
            <a:graphicFrameLocks noGrp="1"/>
          </p:cNvGraphicFramePr>
          <p:nvPr>
            <p:ph sz="half" idx="2"/>
          </p:nvPr>
        </p:nvGraphicFramePr>
        <p:xfrm>
          <a:off x="4932363" y="4005263"/>
          <a:ext cx="3810000" cy="676275"/>
        </p:xfrm>
        <a:graphic>
          <a:graphicData uri="http://schemas.openxmlformats.org/drawingml/2006/table">
            <a:tbl>
              <a:tblPr/>
              <a:tblGrid>
                <a:gridCol w="1265237"/>
                <a:gridCol w="1279525"/>
                <a:gridCol w="1265238"/>
              </a:tblGrid>
              <a:tr h="3873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 Original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 Optimista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Variaci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$ 184.354,43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$ 727.776,95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$ 543.422,52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914400" y="333375"/>
            <a:ext cx="7905750" cy="10795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Escenario Medio</a:t>
            </a:r>
          </a:p>
        </p:txBody>
      </p:sp>
      <p:graphicFrame>
        <p:nvGraphicFramePr>
          <p:cNvPr id="61624" name="Group 184"/>
          <p:cNvGraphicFramePr>
            <a:graphicFrameLocks noGrp="1"/>
          </p:cNvGraphicFramePr>
          <p:nvPr>
            <p:ph sz="half" idx="1"/>
          </p:nvPr>
        </p:nvGraphicFramePr>
        <p:xfrm>
          <a:off x="914400" y="1784350"/>
          <a:ext cx="4953000" cy="4425950"/>
        </p:xfrm>
        <a:graphic>
          <a:graphicData uri="http://schemas.openxmlformats.org/drawingml/2006/table">
            <a:tbl>
              <a:tblPr/>
              <a:tblGrid>
                <a:gridCol w="2433638"/>
                <a:gridCol w="1223962"/>
                <a:gridCol w="1295400"/>
              </a:tblGrid>
              <a:tr h="238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Demanda Insatisfecha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399.130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demanda a cubrir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71,00%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283.382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$12,00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$1,50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$2,50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613" name="Group 173"/>
          <p:cNvGraphicFramePr>
            <a:graphicFrameLocks noGrp="1"/>
          </p:cNvGraphicFramePr>
          <p:nvPr>
            <p:ph sz="half" idx="2"/>
          </p:nvPr>
        </p:nvGraphicFramePr>
        <p:xfrm>
          <a:off x="4859338" y="4149725"/>
          <a:ext cx="3827462" cy="676275"/>
        </p:xfrm>
        <a:graphic>
          <a:graphicData uri="http://schemas.openxmlformats.org/drawingml/2006/table">
            <a:tbl>
              <a:tblPr/>
              <a:tblGrid>
                <a:gridCol w="1270000"/>
                <a:gridCol w="1287462"/>
                <a:gridCol w="1270000"/>
              </a:tblGrid>
              <a:tr h="3873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 Original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 Medio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Variaci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$ 184.354,43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$ 363.175,03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$ 178.820,60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737" name="Group 273"/>
          <p:cNvGraphicFramePr>
            <a:graphicFrameLocks noGrp="1"/>
          </p:cNvGraphicFramePr>
          <p:nvPr>
            <p:ph sz="half" idx="1"/>
          </p:nvPr>
        </p:nvGraphicFramePr>
        <p:xfrm>
          <a:off x="914400" y="1784350"/>
          <a:ext cx="5097463" cy="4314825"/>
        </p:xfrm>
        <a:graphic>
          <a:graphicData uri="http://schemas.openxmlformats.org/drawingml/2006/table">
            <a:tbl>
              <a:tblPr/>
              <a:tblGrid>
                <a:gridCol w="2505075"/>
                <a:gridCol w="1081088"/>
                <a:gridCol w="1511300"/>
              </a:tblGrid>
              <a:tr h="5461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Demanda Insatisfecha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399.130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demanda a cubrir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239.478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30,00%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nimo/Bar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$10,00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nimo/Video Juego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$1,00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de Consumo/Billar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Consumo m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í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nimo/Billar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$2,00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722" name="Group 258"/>
          <p:cNvGraphicFramePr>
            <a:graphicFrameLocks noGrp="1"/>
          </p:cNvGraphicFramePr>
          <p:nvPr>
            <p:ph sz="half" idx="2"/>
          </p:nvPr>
        </p:nvGraphicFramePr>
        <p:xfrm>
          <a:off x="4932363" y="4076700"/>
          <a:ext cx="3810000" cy="720725"/>
        </p:xfrm>
        <a:graphic>
          <a:graphicData uri="http://schemas.openxmlformats.org/drawingml/2006/table">
            <a:tbl>
              <a:tblPr/>
              <a:tblGrid>
                <a:gridCol w="1263650"/>
                <a:gridCol w="1322387"/>
                <a:gridCol w="1223963"/>
              </a:tblGrid>
              <a:tr h="43180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 Original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VAN Pesimista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Variaci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ó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$ 184.354,43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-$ 147.226,12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-$ 37.128,31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2738" name="Rectangle 274"/>
          <p:cNvSpPr>
            <a:spLocks noGrp="1"/>
          </p:cNvSpPr>
          <p:nvPr>
            <p:ph type="title"/>
          </p:nvPr>
        </p:nvSpPr>
        <p:spPr bwMode="auto">
          <a:xfrm>
            <a:off x="914400" y="333375"/>
            <a:ext cx="7905750" cy="10795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5400" smtClean="0">
                <a:solidFill>
                  <a:schemeClr val="accent2"/>
                </a:solidFill>
                <a:latin typeface="Broadway" pitchFamily="82" charset="0"/>
              </a:rPr>
              <a:t>Escenario Pesimista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0350"/>
            <a:ext cx="7772400" cy="914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" sz="4800" smtClean="0">
                <a:solidFill>
                  <a:schemeClr val="accent2"/>
                </a:solidFill>
                <a:latin typeface="Broadway" pitchFamily="82" charset="0"/>
              </a:rPr>
              <a:t>Grafico de Variaciones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>
            <p:ph idx="1"/>
          </p:nvPr>
        </p:nvGraphicFramePr>
        <p:xfrm>
          <a:off x="1187450" y="1341438"/>
          <a:ext cx="7129463" cy="4894262"/>
        </p:xfrm>
        <a:graphic>
          <a:graphicData uri="http://schemas.openxmlformats.org/presentationml/2006/ole">
            <p:oleObj spid="_x0000_s83971" name="Gráfico" r:id="rId3" imgW="5562600" imgH="410535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000" smtClean="0">
                <a:solidFill>
                  <a:schemeClr val="accent2"/>
                </a:solidFill>
                <a:latin typeface="Broadway" pitchFamily="82" charset="0"/>
              </a:rPr>
              <a:t>Excelente Servicio</a:t>
            </a:r>
          </a:p>
        </p:txBody>
      </p:sp>
      <p:pic>
        <p:nvPicPr>
          <p:cNvPr id="4" name="3 Marcador de contenido" descr="MDZLan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429826"/>
            <a:ext cx="4218316" cy="2928000"/>
          </a:xfr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4 Imagen" descr="parque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0694" y="4589327"/>
            <a:ext cx="3244677" cy="2054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6 Imagen" descr="cliente-es-primero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740797"/>
            <a:ext cx="3039435" cy="2491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5400" smtClean="0">
                <a:solidFill>
                  <a:schemeClr val="accent2"/>
                </a:solidFill>
                <a:latin typeface="Broadway" pitchFamily="82" charset="0"/>
              </a:rPr>
              <a:t>Tecnología de Punta</a:t>
            </a:r>
          </a:p>
        </p:txBody>
      </p:sp>
      <p:pic>
        <p:nvPicPr>
          <p:cNvPr id="4" name="3 Marcador de contenido" descr="ny3ZCh2VF4o_bowling_cente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71678"/>
            <a:ext cx="4429156" cy="3143272"/>
          </a:xfr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4 Imagen" descr="brunswi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2357430"/>
            <a:ext cx="2428892" cy="2548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Diversidad</a:t>
            </a:r>
          </a:p>
        </p:txBody>
      </p:sp>
      <p:pic>
        <p:nvPicPr>
          <p:cNvPr id="4" name="3 Imagen" descr="Heineken%20Airport%20B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214554"/>
            <a:ext cx="3929090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4 Imagen" descr="bill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035" y="1785926"/>
            <a:ext cx="3038617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5 Marcador de contenido" descr="DSCN2990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643570" y="4518429"/>
            <a:ext cx="2500330" cy="2053843"/>
          </a:xfr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0350"/>
            <a:ext cx="7772400" cy="100806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Organigrama</a:t>
            </a:r>
          </a:p>
        </p:txBody>
      </p:sp>
      <p:graphicFrame>
        <p:nvGraphicFramePr>
          <p:cNvPr id="24646" name="Organization Chart 70"/>
          <p:cNvGraphicFramePr>
            <a:graphicFrameLocks/>
          </p:cNvGraphicFramePr>
          <p:nvPr>
            <p:ph idx="1"/>
          </p:nvPr>
        </p:nvGraphicFramePr>
        <p:xfrm>
          <a:off x="468313" y="1557338"/>
          <a:ext cx="8604250" cy="4799012"/>
        </p:xfrm>
        <a:graphic>
          <a:graphicData uri="http://schemas.openxmlformats.org/drawingml/2006/compatibility">
            <com:legacyDrawing xmlns:com="http://schemas.openxmlformats.org/drawingml/2006/compatibility" spid="_x0000_s2464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0350"/>
            <a:ext cx="7772400" cy="100806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7200" smtClean="0">
                <a:solidFill>
                  <a:schemeClr val="accent2"/>
                </a:solidFill>
                <a:latin typeface="Broadway" pitchFamily="82" charset="0"/>
              </a:rPr>
              <a:t>Capitulo 2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684213" y="1628775"/>
            <a:ext cx="7993062" cy="4572000"/>
          </a:xfrm>
        </p:spPr>
        <p:txBody>
          <a:bodyPr/>
          <a:lstStyle/>
          <a:p>
            <a:r>
              <a:rPr lang="es-ES" smtClean="0"/>
              <a:t>Al ser no ser una empresa productora, sino que ofrece un servicio no contamos con Costos de Producción.</a:t>
            </a:r>
          </a:p>
          <a:p>
            <a:pPr>
              <a:buFont typeface="Wingdings" pitchFamily="2" charset="2"/>
              <a:buNone/>
            </a:pPr>
            <a:r>
              <a:rPr lang="es-ES" smtClean="0"/>
              <a:t> </a:t>
            </a:r>
          </a:p>
          <a:p>
            <a:r>
              <a:rPr lang="es-ES" smtClean="0"/>
              <a:t>Sin embargo, se manejan costos fijos.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1622425" y="5013325"/>
            <a:ext cx="6334125" cy="936625"/>
            <a:chOff x="1022" y="3158"/>
            <a:chExt cx="3990" cy="590"/>
          </a:xfrm>
        </p:grpSpPr>
        <p:graphicFrame>
          <p:nvGraphicFramePr>
            <p:cNvPr id="29701" name="Object 5"/>
            <p:cNvGraphicFramePr>
              <a:graphicFrameLocks noChangeAspect="1"/>
            </p:cNvGraphicFramePr>
            <p:nvPr/>
          </p:nvGraphicFramePr>
          <p:xfrm>
            <a:off x="1022" y="3158"/>
            <a:ext cx="2857" cy="590"/>
          </p:xfrm>
          <a:graphic>
            <a:graphicData uri="http://schemas.openxmlformats.org/presentationml/2006/ole">
              <p:oleObj spid="_x0000_s29701" name="Ecuación" r:id="rId3" imgW="1841400" imgH="393480" progId="Equation.3">
                <p:embed/>
              </p:oleObj>
            </a:graphicData>
          </a:graphic>
        </p:graphicFrame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015" y="3294"/>
              <a:ext cx="99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b="1">
                  <a:latin typeface="Times New Roman" pitchFamily="18" charset="0"/>
                </a:rPr>
                <a:t>Líneas al año</a:t>
              </a:r>
              <a:endParaRPr lang="es-ES" sz="2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831850" y="188913"/>
            <a:ext cx="7843838" cy="11525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6600" smtClean="0">
                <a:solidFill>
                  <a:schemeClr val="accent2"/>
                </a:solidFill>
                <a:latin typeface="Broadway" pitchFamily="82" charset="0"/>
              </a:rPr>
              <a:t>Costos Fijos</a:t>
            </a:r>
          </a:p>
        </p:txBody>
      </p:sp>
      <p:graphicFrame>
        <p:nvGraphicFramePr>
          <p:cNvPr id="31586" name="Group 866"/>
          <p:cNvGraphicFramePr>
            <a:graphicFrameLocks noGrp="1"/>
          </p:cNvGraphicFramePr>
          <p:nvPr>
            <p:ph idx="1"/>
          </p:nvPr>
        </p:nvGraphicFramePr>
        <p:xfrm>
          <a:off x="611188" y="1557338"/>
          <a:ext cx="8281987" cy="4658043"/>
        </p:xfrm>
        <a:graphic>
          <a:graphicData uri="http://schemas.openxmlformats.org/drawingml/2006/table">
            <a:tbl>
              <a:tblPr/>
              <a:tblGrid>
                <a:gridCol w="2232025"/>
                <a:gridCol w="1152525"/>
                <a:gridCol w="1582737"/>
                <a:gridCol w="1584325"/>
                <a:gridCol w="1730375"/>
              </a:tblGrid>
              <a:tr h="360363">
                <a:tc gridSpan="5">
                  <a:txBody>
                    <a:bodyPr/>
                    <a:lstStyle/>
                    <a:p>
                      <a:pPr marL="411163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Gastos Administrativos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Sueldos y Salarios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Empleados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Unitario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Mensual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Total Anual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Gerente Administrador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$ 36.000,00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Supervisor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$ 9.600,00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Caja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$ 350,00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$ 1.050,00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$ 12.600,00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T</a:t>
                      </a: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cnico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$ 750,00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$ 750,00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$ 9.000,00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Bar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$ 350,00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$ 8.400,00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Cocina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$ 350,00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$ 700,00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$ 8.400,00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Limpieza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$ 1.200,00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$ 14.400,00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Ayudantes para las pistas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$ 300,00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$ 1.200,00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$ 14.400,00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Gte de Marketing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$ 24.000,00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Gte de Finanzas y Contabilidad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$ 24.000,00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7975">
                <a:tc gridSpan="4"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$ 160.800,00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914400" y="404813"/>
            <a:ext cx="7772400" cy="11160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7200" smtClean="0">
                <a:solidFill>
                  <a:schemeClr val="accent2"/>
                </a:solidFill>
                <a:latin typeface="Broadway" pitchFamily="82" charset="0"/>
              </a:rPr>
              <a:t>Costos Fijos</a:t>
            </a:r>
          </a:p>
        </p:txBody>
      </p:sp>
      <p:graphicFrame>
        <p:nvGraphicFramePr>
          <p:cNvPr id="31866" name="Group 122"/>
          <p:cNvGraphicFramePr>
            <a:graphicFrameLocks noGrp="1"/>
          </p:cNvGraphicFramePr>
          <p:nvPr>
            <p:ph idx="1"/>
          </p:nvPr>
        </p:nvGraphicFramePr>
        <p:xfrm>
          <a:off x="2124075" y="2144713"/>
          <a:ext cx="5327650" cy="2220913"/>
        </p:xfrm>
        <a:graphic>
          <a:graphicData uri="http://schemas.openxmlformats.org/drawingml/2006/table">
            <a:tbl>
              <a:tblPr/>
              <a:tblGrid>
                <a:gridCol w="2447925"/>
                <a:gridCol w="1584325"/>
                <a:gridCol w="1295400"/>
              </a:tblGrid>
              <a:tr h="492125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Gastos de Servicios B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á</a:t>
                      </a: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sicos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Mensual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Costo Anual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Agua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$ 1.200,00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Luz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$ 2.400,00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11163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Tel</a:t>
                      </a: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é</a:t>
                      </a: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fono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$ 480,00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11163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$ 4.080,00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301</TotalTime>
  <Words>1416</Words>
  <Application>Microsoft Office PowerPoint</Application>
  <PresentationFormat>Presentación en pantalla (4:3)</PresentationFormat>
  <Paragraphs>688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7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Broadway</vt:lpstr>
      <vt:lpstr>Times New Roman</vt:lpstr>
      <vt:lpstr>Metro</vt:lpstr>
      <vt:lpstr>Microsoft Editor de ecuaciones 3.0</vt:lpstr>
      <vt:lpstr>Gráfico de Microsoft Office Excel</vt:lpstr>
      <vt:lpstr>Diapositiva 1</vt:lpstr>
      <vt:lpstr>¿Qué ofrece el Proyecto?</vt:lpstr>
      <vt:lpstr>Excelente Servicio</vt:lpstr>
      <vt:lpstr>Tecnología de Punta</vt:lpstr>
      <vt:lpstr>Diversidad</vt:lpstr>
      <vt:lpstr>Organigrama</vt:lpstr>
      <vt:lpstr>Capitulo 2</vt:lpstr>
      <vt:lpstr>Costos Fijos</vt:lpstr>
      <vt:lpstr>Costos Fijos</vt:lpstr>
      <vt:lpstr>Estudio Técnico</vt:lpstr>
      <vt:lpstr>Estudio Técnico</vt:lpstr>
      <vt:lpstr>Estudio Técnico</vt:lpstr>
      <vt:lpstr>Estudio Técnico</vt:lpstr>
      <vt:lpstr>Estudio de Localización</vt:lpstr>
      <vt:lpstr>Capitulo 3</vt:lpstr>
      <vt:lpstr>Demanda Estimada</vt:lpstr>
      <vt:lpstr>Diapositiva 17</vt:lpstr>
      <vt:lpstr>Ingresos por Línea Consumida</vt:lpstr>
      <vt:lpstr>Otros Ingresos</vt:lpstr>
      <vt:lpstr>Flujo de Caja</vt:lpstr>
      <vt:lpstr>Payback  Periodo de Recuperación de Capital</vt:lpstr>
      <vt:lpstr>Escenario Optimista</vt:lpstr>
      <vt:lpstr>Escenario Medio</vt:lpstr>
      <vt:lpstr>Escenario Pesimista</vt:lpstr>
      <vt:lpstr>Grafico de Variaciones</vt:lpstr>
    </vt:vector>
  </TitlesOfParts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labiche</dc:creator>
  <cp:lastModifiedBy>Administrador</cp:lastModifiedBy>
  <cp:revision>28</cp:revision>
  <dcterms:created xsi:type="dcterms:W3CDTF">2009-02-03T23:21:55Z</dcterms:created>
  <dcterms:modified xsi:type="dcterms:W3CDTF">2009-11-05T14:33:54Z</dcterms:modified>
</cp:coreProperties>
</file>