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309" r:id="rId9"/>
    <p:sldId id="264" r:id="rId10"/>
    <p:sldId id="310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1" r:id="rId28"/>
    <p:sldId id="281" r:id="rId29"/>
    <p:sldId id="282" r:id="rId30"/>
    <p:sldId id="283" r:id="rId31"/>
    <p:sldId id="284" r:id="rId32"/>
    <p:sldId id="307" r:id="rId33"/>
    <p:sldId id="308" r:id="rId34"/>
    <p:sldId id="286" r:id="rId35"/>
    <p:sldId id="289" r:id="rId36"/>
    <p:sldId id="290" r:id="rId37"/>
    <p:sldId id="291" r:id="rId38"/>
    <p:sldId id="292" r:id="rId39"/>
    <p:sldId id="287" r:id="rId40"/>
    <p:sldId id="31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12" r:id="rId5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96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7D21FA-F6FF-4A4F-8096-722D41B6154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573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04DADFC-D5A1-4945-B846-48D6E8CAA93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C052C-73EE-4C6A-BA62-A8E8B0986DCD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5837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7CF42-A5DB-4882-BD27-A38689D689AB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1D863-4685-411D-B9B8-36601E36AE41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1C10F-B294-4432-99CA-72488494B2FB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14E36-DE5D-4A0C-BF4B-D8A054C159CB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D808D-C3BD-42B0-BC43-097A4F037AB6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8F871-A4B4-434E-BE1A-0C9C4F2237FB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A785D-43B9-4CD0-9FF6-7DED38CADADA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733C-2187-464F-B306-A2705E7A2BFE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7519E-F6A4-4152-BEA7-569A10C34AD1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E6040-941C-452A-8597-04AF97C422F0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EA753-6ED8-4065-9947-8537AF5CB82D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FE387-4415-4736-A6C2-BA237F1510FF}" type="slidenum">
              <a:rPr lang="es-ES_tradnl"/>
              <a:pPr/>
              <a:t>22</a:t>
            </a:fld>
            <a:endParaRPr lang="es-ES_tradnl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889A8-728B-4C58-A76E-7A7583F3EE7E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006AB-7AE0-4D77-89A3-CF755F199FD8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C2712-D764-4377-BD3F-096E8AC79160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BB47C-C2E4-45FF-A185-FDAC5BA06042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DB91C-7B88-4B4E-BEDD-5A474ADD3269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98A3E-C68E-4E6C-95A4-ECD7720BF051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70550-3BD6-4496-967D-60FEE911DFF2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53965-BD03-4F6D-8157-6771CC09A71C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1790-0E3F-41B8-90C6-8CEB6E894E86}" type="slidenum">
              <a:rPr lang="es-ES_tradnl"/>
              <a:pPr/>
              <a:t>34</a:t>
            </a:fld>
            <a:endParaRPr lang="es-ES_tradnl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D38C-D7D9-46EA-B5F6-430B52519EDE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6041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550E9-DBAE-4FFB-A634-D840EE2866D1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B179-B87E-4CDB-BA7D-A6FB8F4FE5AD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CA1B5-1147-4348-AD86-BE09BD22864A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D75B7-08C2-4CE0-90F3-EE9C19D5869F}" type="slidenum">
              <a:rPr lang="es-ES_tradnl"/>
              <a:pPr/>
              <a:t>38</a:t>
            </a:fld>
            <a:endParaRPr lang="es-ES_tradnl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EB858-AB81-41F8-9C92-A481B2924349}" type="slidenum">
              <a:rPr lang="es-ES_tradnl"/>
              <a:pPr/>
              <a:t>39</a:t>
            </a:fld>
            <a:endParaRPr lang="es-ES_tradnl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B0FDD-58B2-4380-9FF4-3BD2B5B4A0D9}" type="slidenum">
              <a:rPr lang="es-ES_tradnl"/>
              <a:pPr/>
              <a:t>41</a:t>
            </a:fld>
            <a:endParaRPr lang="es-ES_tradnl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DD3E8-7D87-4F70-ABF6-2AC0ED3A09AA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767C4-B321-4387-80B1-85AAB8571B2E}" type="slidenum">
              <a:rPr lang="es-ES_tradnl"/>
              <a:pPr/>
              <a:t>43</a:t>
            </a:fld>
            <a:endParaRPr lang="es-ES_tradnl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40FCC-7C66-47A0-9E83-84FC1999BC41}" type="slidenum">
              <a:rPr lang="es-ES_tradnl"/>
              <a:pPr/>
              <a:t>44</a:t>
            </a:fld>
            <a:endParaRPr lang="es-ES_tradnl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5EF10-6ADA-4006-B5EA-C33D276CC0CC}" type="slidenum">
              <a:rPr lang="es-ES_tradnl"/>
              <a:pPr/>
              <a:t>45</a:t>
            </a:fld>
            <a:endParaRPr lang="es-ES_tradnl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4A304-5074-4074-8D49-CFE4E67C77CC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A725B-4D38-40E9-A582-12E5C1640835}" type="slidenum">
              <a:rPr lang="es-ES_tradnl"/>
              <a:pPr/>
              <a:t>46</a:t>
            </a:fld>
            <a:endParaRPr lang="es-ES_tradnl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479F8-A21D-4040-A5D0-5D309570A9F0}" type="slidenum">
              <a:rPr lang="es-ES_tradnl"/>
              <a:pPr/>
              <a:t>47</a:t>
            </a:fld>
            <a:endParaRPr lang="es-ES_tradnl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2D3C2-396D-4E61-9129-AEF057D4A3B3}" type="slidenum">
              <a:rPr lang="es-ES_tradnl"/>
              <a:pPr/>
              <a:t>48</a:t>
            </a:fld>
            <a:endParaRPr lang="es-ES_tradnl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4B140-7EF2-46B0-9465-DA07478C4F7B}" type="slidenum">
              <a:rPr lang="es-ES_tradnl"/>
              <a:pPr/>
              <a:t>49</a:t>
            </a:fld>
            <a:endParaRPr lang="es-ES_tradnl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314DA-C09E-4F01-9E2F-362AB040207B}" type="slidenum">
              <a:rPr lang="es-ES_tradnl"/>
              <a:pPr/>
              <a:t>50</a:t>
            </a:fld>
            <a:endParaRPr lang="es-ES_tradnl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C535-BCC5-4370-BDE3-128AA5713E6A}" type="slidenum">
              <a:rPr lang="es-ES_tradnl"/>
              <a:pPr/>
              <a:t>51</a:t>
            </a:fld>
            <a:endParaRPr lang="es-ES_tradnl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15395-59D2-44AE-84EB-1FC75E723AAB}" type="slidenum">
              <a:rPr lang="es-ES_tradnl"/>
              <a:pPr/>
              <a:t>52</a:t>
            </a:fld>
            <a:endParaRPr lang="es-ES_tradnl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77C6-C3C9-4505-9999-19BB5368AD0D}" type="slidenum">
              <a:rPr lang="es-ES_tradnl"/>
              <a:pPr/>
              <a:t>53</a:t>
            </a:fld>
            <a:endParaRPr lang="es-ES_tradnl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323B7-B218-4439-BBE6-67B41FD67BB0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1B8E0-F936-4C87-AC40-F8DE949509E7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48A0B-FC87-4B46-B917-01644647A7B9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0DDAB-101D-43B1-8102-17ADF381DCB6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30995-457D-4FD6-A0E6-521EC9309FEB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87D3C-4E5F-4F58-94DE-33ECFEC1C4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B42D5-FD41-4013-94A6-6E68FC24809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CE54-E129-444F-98BE-3F16681B48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484AD-A0EE-48E6-8EF2-3C4C41B766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8F638-9616-4689-A530-DD61F43A9C8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A8694-AC60-4EBC-9199-F50349349B5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03A63-0657-46BF-9A75-45B469788A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45581-AAC5-4E2A-8523-E25E8A9502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01BE5-66A0-4076-81B0-95660CC01C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F8F6D-7850-425C-A1C7-8456BF4DDF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5D4A1-4C7F-4DD2-B532-8C2ECF079B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CEE9A-598D-4F03-BA60-B24F342393E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BE171F-953A-481E-BC15-2B5E79B48AF6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27655" name="Picture 9" descr="C:\Documents and Settings\Imoran\Escritorio\andres\left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52388" y="0"/>
            <a:ext cx="188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3" descr="C:\Documents and Settings\Imoran\Escritorio\andres\bosquePPT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0"/>
            <a:ext cx="73152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Hoja_de_c_lculo_de_Microsoft_Office_Excel_97-2003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Hoja_de_c_lculo_de_Microsoft_Office_Excel_97-2003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Hoja_de_c_lculo_de_Microsoft_Office_Excel_97-20035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Hoja_de_c_lculo_de_Microsoft_Office_Excel_97-2003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Hoja_de_c_lculo_de_Microsoft_Office_Excel_97-2003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Hoja_de_c_lculo_de_Microsoft_Office_Excel_97-20038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Hoja_de_c_lculo_de_Microsoft_Office_Excel_97-20039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Hoja_de_c_lculo_de_Microsoft_Office_Excel_97-200310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Hoja_de_c_lculo_de_Microsoft_Office_Excel_97-200312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Hoja_de_c_lculo_de_Microsoft_Office_Excel_97-200313.xls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Hoja_de_c_lculo_de_Microsoft_Office_Excel_97-200314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Hoja_de_c_lculo_de_Microsoft_Office_Excel_97-200316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Hoja_de_c_lculo_de_Microsoft_Office_Excel_97-200318.xls"/><Relationship Id="rId4" Type="http://schemas.openxmlformats.org/officeDocument/2006/relationships/oleObject" Target="../embeddings/Hoja_de_c_lculo_de_Microsoft_Office_Excel_97-200317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Hoja_de_c_lculo_de_Microsoft_Office_Excel_97-200319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Hoja_de_c_lculo_de_Microsoft_Office_Excel_97-200321.xls"/><Relationship Id="rId4" Type="http://schemas.openxmlformats.org/officeDocument/2006/relationships/oleObject" Target="../embeddings/Hoja_de_c_lculo_de_Microsoft_Office_Excel_97-200320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Hoja_de_c_lculo_de_Microsoft_Office_Excel_97-200322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Hoja_de_c_lculo_de_Microsoft_Office_Excel_97-200323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Hoja_de_c_lculo_de_Microsoft_Office_Excel_97-200324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Hoja_de_c_lculo_de_Microsoft_Office_Excel_97-200325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Documento_de_Microsoft_Office_Word_97-200326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Hoja_de_c_lculo_de_Microsoft_Office_Excel_97-200328.xls"/><Relationship Id="rId4" Type="http://schemas.openxmlformats.org/officeDocument/2006/relationships/oleObject" Target="../embeddings/Hoja_de_c_lculo_de_Microsoft_Office_Excel_97-200327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Hoja_de_c_lculo_de_Microsoft_Office_Excel_97-200329.xls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6762750" cy="4895850"/>
          </a:xfrm>
        </p:spPr>
        <p:txBody>
          <a:bodyPr/>
          <a:lstStyle/>
          <a:p>
            <a:pPr algn="l" eaLnBrk="1" hangingPunct="1"/>
            <a:r>
              <a:rPr lang="es-ES" sz="2400" b="1" smtClean="0">
                <a:latin typeface="Batang" pitchFamily="18" charset="-127"/>
              </a:rPr>
              <a:t>PROYECTO DE DESARROLLO ECOTURURISTICO DEL BOSQUE PROTECTOR DE LA ESPOL COMO UN MEDIO PARA RECREACIÓN Y APRENDIZAJE DE LA ECOLOGIA Y UNA CONTRIBUCIÓN AL CONOCIMIENTO DE  LA REALIDAD AMBIENTAL LATINOAMERICANA</a:t>
            </a:r>
            <a:r>
              <a:rPr lang="es-ES" sz="2400" smtClean="0">
                <a:latin typeface="Batang" pitchFamily="18" charset="-127"/>
              </a:rPr>
              <a:t/>
            </a:r>
            <a:br>
              <a:rPr lang="es-ES" sz="2400" smtClean="0">
                <a:latin typeface="Batang" pitchFamily="18" charset="-127"/>
              </a:rPr>
            </a:br>
            <a:r>
              <a:rPr lang="es-ES" sz="2400" smtClean="0">
                <a:latin typeface="Batang" pitchFamily="18" charset="-127"/>
              </a:rPr>
              <a:t/>
            </a:r>
            <a:br>
              <a:rPr lang="es-ES" sz="2400" smtClean="0">
                <a:latin typeface="Batang" pitchFamily="18" charset="-127"/>
              </a:rPr>
            </a:br>
            <a:r>
              <a:rPr lang="es-ES" sz="2400" smtClean="0">
                <a:latin typeface="Batang" pitchFamily="18" charset="-127"/>
              </a:rPr>
              <a:t/>
            </a:r>
            <a:br>
              <a:rPr lang="es-ES" sz="2400" smtClean="0">
                <a:latin typeface="Batang" pitchFamily="18" charset="-127"/>
              </a:rPr>
            </a:br>
            <a:r>
              <a:rPr lang="es-ES" sz="2400" smtClean="0">
                <a:latin typeface="Batang" pitchFamily="18" charset="-127"/>
              </a:rPr>
              <a:t>Andrés Jaramillo</a:t>
            </a:r>
          </a:p>
        </p:txBody>
      </p:sp>
      <p:sp>
        <p:nvSpPr>
          <p:cNvPr id="28675" name="Rectangle 13"/>
          <p:cNvSpPr>
            <a:spLocks noChangeArrowheads="1"/>
          </p:cNvSpPr>
          <p:nvPr/>
        </p:nvSpPr>
        <p:spPr bwMode="auto">
          <a:xfrm>
            <a:off x="2147888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s-ES" sz="2800" smtClean="0"/>
              <a:t>ATRACTIVOS TURISTICOS APROVECHABLES</a:t>
            </a:r>
            <a:br>
              <a:rPr lang="es-ES" sz="2800" smtClean="0"/>
            </a:br>
            <a:r>
              <a:rPr lang="es-ES" sz="2800" smtClean="0"/>
              <a:t>Imágenes de la Fauna</a:t>
            </a:r>
            <a:endParaRPr lang="es-ES_tradnl" sz="280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905000"/>
            <a:ext cx="1600200" cy="2133600"/>
          </a:xfrm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1336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2672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26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2672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5715000"/>
            <a:ext cx="1066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5486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Estudio de Mercado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219200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/>
              <a:t>Análisis FODA:</a:t>
            </a:r>
          </a:p>
          <a:p>
            <a:pPr lvl="1" eaLnBrk="1" hangingPunct="1">
              <a:lnSpc>
                <a:spcPct val="90000"/>
              </a:lnSpc>
            </a:pPr>
            <a:endParaRPr lang="es-ES" sz="240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Fortalezas:</a:t>
            </a:r>
          </a:p>
          <a:p>
            <a:pPr lvl="2" eaLnBrk="1" hangingPunct="1">
              <a:lnSpc>
                <a:spcPct val="90000"/>
              </a:lnSpc>
            </a:pPr>
            <a:r>
              <a:rPr lang="es-ES" smtClean="0"/>
              <a:t>Ubicación</a:t>
            </a:r>
          </a:p>
          <a:p>
            <a:pPr lvl="2" eaLnBrk="1" hangingPunct="1">
              <a:lnSpc>
                <a:spcPct val="90000"/>
              </a:lnSpc>
            </a:pPr>
            <a:r>
              <a:rPr lang="es-ES" smtClean="0"/>
              <a:t>Apoyo de Profesionales</a:t>
            </a:r>
          </a:p>
          <a:p>
            <a:pPr lvl="2" eaLnBrk="1" hangingPunct="1">
              <a:lnSpc>
                <a:spcPct val="90000"/>
              </a:lnSpc>
            </a:pPr>
            <a:r>
              <a:rPr lang="es-ES" smtClean="0"/>
              <a:t>Experiencia en manejo de Proyectos</a:t>
            </a:r>
          </a:p>
          <a:p>
            <a:pPr lvl="2" eaLnBrk="1" hangingPunct="1">
              <a:lnSpc>
                <a:spcPct val="90000"/>
              </a:lnSpc>
            </a:pPr>
            <a:r>
              <a:rPr lang="es-ES" smtClean="0"/>
              <a:t>Transporte</a:t>
            </a:r>
          </a:p>
          <a:p>
            <a:pPr lvl="1" eaLnBrk="1" hangingPunct="1">
              <a:lnSpc>
                <a:spcPct val="90000"/>
              </a:lnSpc>
            </a:pPr>
            <a:endParaRPr lang="es-ES" sz="240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Oportunidades:</a:t>
            </a:r>
          </a:p>
          <a:p>
            <a:pPr lvl="2" eaLnBrk="1" hangingPunct="1">
              <a:lnSpc>
                <a:spcPct val="90000"/>
              </a:lnSpc>
            </a:pPr>
            <a:r>
              <a:rPr lang="es-ES" smtClean="0"/>
              <a:t>Biodiversidad</a:t>
            </a:r>
          </a:p>
          <a:p>
            <a:pPr lvl="2" eaLnBrk="1" hangingPunct="1">
              <a:lnSpc>
                <a:spcPct val="90000"/>
              </a:lnSpc>
            </a:pPr>
            <a:r>
              <a:rPr lang="es-ES" smtClean="0"/>
              <a:t>Alianzas</a:t>
            </a:r>
          </a:p>
          <a:p>
            <a:pPr lvl="2" eaLnBrk="1" hangingPunct="1">
              <a:lnSpc>
                <a:spcPct val="90000"/>
              </a:lnSpc>
            </a:pPr>
            <a:r>
              <a:rPr lang="es-ES" smtClean="0"/>
              <a:t>Educación ambiental</a:t>
            </a:r>
          </a:p>
          <a:p>
            <a:pPr lvl="2" eaLnBrk="1" hangingPunct="1">
              <a:lnSpc>
                <a:spcPct val="90000"/>
              </a:lnSpc>
            </a:pPr>
            <a:endParaRPr lang="es-E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s-ES" sz="2400" smtClean="0"/>
              <a:t>	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s-ES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    Estudio de Mercado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s-ES" sz="2400" smtClean="0"/>
              <a:t>Análisis FODA:</a:t>
            </a:r>
          </a:p>
          <a:p>
            <a:pPr lvl="1" eaLnBrk="1" hangingPunct="1"/>
            <a:endParaRPr lang="es-ES" sz="2400" smtClean="0"/>
          </a:p>
          <a:p>
            <a:pPr lvl="1" eaLnBrk="1" hangingPunct="1"/>
            <a:r>
              <a:rPr lang="es-ES" sz="2400" smtClean="0"/>
              <a:t>Debilidades</a:t>
            </a:r>
          </a:p>
          <a:p>
            <a:pPr lvl="2" eaLnBrk="1" hangingPunct="1"/>
            <a:r>
              <a:rPr lang="es-ES" smtClean="0"/>
              <a:t>Invierno</a:t>
            </a:r>
          </a:p>
          <a:p>
            <a:pPr lvl="1" eaLnBrk="1" hangingPunct="1"/>
            <a:endParaRPr lang="es-ES" sz="2400" smtClean="0"/>
          </a:p>
          <a:p>
            <a:pPr lvl="1" eaLnBrk="1" hangingPunct="1"/>
            <a:r>
              <a:rPr lang="es-ES" sz="2400" smtClean="0"/>
              <a:t>Amenazas</a:t>
            </a:r>
          </a:p>
          <a:p>
            <a:pPr lvl="2" eaLnBrk="1" hangingPunct="1"/>
            <a:r>
              <a:rPr lang="es-ES" sz="2000" smtClean="0"/>
              <a:t>Competencia</a:t>
            </a:r>
          </a:p>
          <a:p>
            <a:pPr lvl="2" eaLnBrk="1" hangingPunct="1"/>
            <a:r>
              <a:rPr lang="es-ES" sz="2000" smtClean="0"/>
              <a:t>Fenómenos Ambientales</a:t>
            </a:r>
          </a:p>
          <a:p>
            <a:pPr lvl="2" eaLnBrk="1" hangingPunct="1"/>
            <a:endParaRPr lang="es-ES" sz="2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Investigación y Análisis de Mercado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0"/>
            <a:ext cx="6465888" cy="1612900"/>
          </a:xfrm>
        </p:spPr>
        <p:txBody>
          <a:bodyPr/>
          <a:lstStyle/>
          <a:p>
            <a:pPr eaLnBrk="1" hangingPunct="1"/>
            <a:r>
              <a:rPr lang="es-ES" sz="2000" smtClean="0"/>
              <a:t>Objetivo: Determinar el perfil de la demanda.</a:t>
            </a:r>
          </a:p>
          <a:p>
            <a:pPr eaLnBrk="1" hangingPunct="1"/>
            <a:r>
              <a:rPr lang="es-ES" sz="2000" smtClean="0"/>
              <a:t>Encuesta Piloto:40 personas, para determinar P y Q </a:t>
            </a:r>
          </a:p>
          <a:p>
            <a:pPr eaLnBrk="1" hangingPunct="1">
              <a:buFontTx/>
              <a:buNone/>
            </a:pPr>
            <a:endParaRPr lang="es-ES" sz="2000" smtClean="0"/>
          </a:p>
          <a:p>
            <a:pPr eaLnBrk="1" hangingPunct="1">
              <a:buFontTx/>
              <a:buNone/>
            </a:pPr>
            <a:r>
              <a:rPr lang="es-ES" sz="2000" smtClean="0"/>
              <a:t>1.- </a:t>
            </a:r>
            <a:r>
              <a:rPr lang="es-ES" sz="1800" smtClean="0"/>
              <a:t>¿Cuando dispone de tiempo libre ¿Dónde usted o su familia suelen ir ?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104" name="Rectangle 408"/>
          <p:cNvGraphicFramePr>
            <a:graphicFrameLocks noGrp="1"/>
          </p:cNvGraphicFramePr>
          <p:nvPr>
            <p:ph sz="half" idx="2"/>
          </p:nvPr>
        </p:nvGraphicFramePr>
        <p:xfrm>
          <a:off x="0" y="3657600"/>
          <a:ext cx="9144000" cy="2667000"/>
        </p:xfrm>
        <a:graphic>
          <a:graphicData uri="http://schemas.openxmlformats.org/drawingml/2006/table">
            <a:tbl>
              <a:tblPr/>
              <a:tblGrid>
                <a:gridCol w="1185863"/>
                <a:gridCol w="790575"/>
                <a:gridCol w="920750"/>
                <a:gridCol w="495300"/>
                <a:gridCol w="920750"/>
                <a:gridCol w="922337"/>
                <a:gridCol w="495300"/>
                <a:gridCol w="660400"/>
                <a:gridCol w="657225"/>
                <a:gridCol w="658813"/>
                <a:gridCol w="785812"/>
                <a:gridCol w="65087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Centros culturales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Sitios Ecoturísticos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Clubs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Restaurantes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Café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Visitar Centros Comeriales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Playa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Campo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Visitas amigos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Visitas familia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Discoteca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Otros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Muy Frecuentemente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Frecuentemente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Poco Frecuente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9988" algn="l"/>
                          <a:tab pos="2430463" algn="l"/>
                          <a:tab pos="3690938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Nunca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Investigación y Análisis de Mercado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096000" cy="2620963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s-ES" sz="1800" smtClean="0"/>
          </a:p>
          <a:p>
            <a:pPr lvl="1" eaLnBrk="1" hangingPunct="1">
              <a:buFontTx/>
              <a:buNone/>
            </a:pPr>
            <a:r>
              <a:rPr lang="es-ES" sz="1800" smtClean="0"/>
              <a:t>Z= </a:t>
            </a:r>
            <a:r>
              <a:rPr lang="es-MX" sz="1800" smtClean="0"/>
              <a:t>Distribución normal del </a:t>
            </a:r>
            <a:r>
              <a:rPr lang="es-ES" sz="1800" smtClean="0"/>
              <a:t>95%.</a:t>
            </a:r>
          </a:p>
          <a:p>
            <a:pPr lvl="1" eaLnBrk="1" hangingPunct="1">
              <a:buFontTx/>
              <a:buNone/>
            </a:pPr>
            <a:r>
              <a:rPr lang="es-ES" sz="1800" smtClean="0"/>
              <a:t>N= Tamaño Poblacional :  3´309034</a:t>
            </a:r>
            <a:endParaRPr lang="es-ES" sz="1800" b="1" i="1" smtClean="0"/>
          </a:p>
          <a:p>
            <a:pPr lvl="1" eaLnBrk="1" hangingPunct="1">
              <a:buFontTx/>
              <a:buNone/>
            </a:pPr>
            <a:r>
              <a:rPr lang="es-ES" sz="1800" smtClean="0"/>
              <a:t>P= Probabilidad de éxito :  0.130</a:t>
            </a:r>
          </a:p>
          <a:p>
            <a:pPr lvl="1" eaLnBrk="1" hangingPunct="1">
              <a:buFontTx/>
              <a:buNone/>
            </a:pPr>
            <a:r>
              <a:rPr lang="es-ES" sz="1800" smtClean="0"/>
              <a:t>Q= Probabilidad de fracaso :  0.870</a:t>
            </a:r>
          </a:p>
          <a:p>
            <a:pPr lvl="1" eaLnBrk="1" hangingPunct="1">
              <a:buFontTx/>
              <a:buNone/>
            </a:pPr>
            <a:r>
              <a:rPr lang="es-ES" sz="1800" smtClean="0"/>
              <a:t>d= Tolerancia de error (95%)  :  5%</a:t>
            </a:r>
          </a:p>
          <a:p>
            <a:pPr lvl="1" eaLnBrk="1" hangingPunct="1">
              <a:buFontTx/>
              <a:buNone/>
            </a:pPr>
            <a:r>
              <a:rPr lang="es-ES" sz="1800" smtClean="0"/>
              <a:t>n=  Tamaño de la muestra 171</a:t>
            </a:r>
          </a:p>
          <a:p>
            <a:pPr lvl="1" eaLnBrk="1" hangingPunct="1">
              <a:buFontTx/>
              <a:buNone/>
            </a:pPr>
            <a:endParaRPr lang="es-ES" sz="1800" smtClean="0"/>
          </a:p>
          <a:p>
            <a:pPr lvl="1" eaLnBrk="1" hangingPunct="1">
              <a:buFontTx/>
              <a:buNone/>
            </a:pPr>
            <a:r>
              <a:rPr lang="es-ES" sz="1800" smtClean="0"/>
              <a:t>Se obtuvo un tamaño de muestra de 171 encuestas a realizar</a:t>
            </a:r>
          </a:p>
          <a:p>
            <a:pPr eaLnBrk="1" hangingPunct="1"/>
            <a:endParaRPr lang="es-ES" sz="28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76600" y="4797425"/>
          <a:ext cx="2663825" cy="1006475"/>
        </p:xfrm>
        <a:graphic>
          <a:graphicData uri="http://schemas.openxmlformats.org/presentationml/2006/ole">
            <p:oleObj spid="_x0000_s1026" name="Ecuación" r:id="rId4" imgW="1092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6962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1.-¿Cuándo dispone de tiempo libre donde usted o su familia suelen ir?</a:t>
            </a:r>
            <a:r>
              <a:rPr lang="es-ES" sz="4000" smtClean="0"/>
              <a:t> 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idx="1"/>
          </p:nvPr>
        </p:nvGraphicFramePr>
        <p:xfrm>
          <a:off x="1981200" y="1905000"/>
          <a:ext cx="7010400" cy="4572000"/>
        </p:xfrm>
        <a:graphic>
          <a:graphicData uri="http://schemas.openxmlformats.org/presentationml/2006/ole">
            <p:oleObj spid="_x0000_s2050" name="Hoja de cálculo" r:id="rId4" imgW="4781793" imgH="27055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2.-De la  siguiente lista seleccione qué sitios usted ha visitado</a:t>
            </a:r>
            <a:r>
              <a:rPr lang="es-ES" sz="4000" smtClean="0"/>
              <a:t> </a:t>
            </a: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>
            <p:ph idx="1"/>
          </p:nvPr>
        </p:nvGraphicFramePr>
        <p:xfrm>
          <a:off x="2209800" y="2133600"/>
          <a:ext cx="6235700" cy="3705225"/>
        </p:xfrm>
        <a:graphic>
          <a:graphicData uri="http://schemas.openxmlformats.org/presentationml/2006/ole">
            <p:oleObj spid="_x0000_s3074" name="Hoja de cálculo" r:id="rId4" imgW="4667402" imgH="25908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9342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3.-¿Qué lo motivó a visitar estos lugares?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2057400" y="2051050"/>
          <a:ext cx="6927850" cy="3898900"/>
        </p:xfrm>
        <a:graphic>
          <a:graphicData uri="http://schemas.openxmlformats.org/presentationml/2006/ole">
            <p:oleObj spid="_x0000_s4098" name="Hoja de cálculo" r:id="rId4" imgW="4686785" imgH="263887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4.- ¿Con quién usted acostumbra realizar estas visitas?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/>
        </p:nvGraphicFramePr>
        <p:xfrm>
          <a:off x="1981200" y="1905000"/>
          <a:ext cx="7162800" cy="4078288"/>
        </p:xfrm>
        <a:graphic>
          <a:graphicData uri="http://schemas.openxmlformats.org/presentationml/2006/ole">
            <p:oleObj spid="_x0000_s5122" name="Hoja de cálculo" r:id="rId4" imgW="4676775" imgH="22288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5.- ¿Encontró lo que usted buscaba cuando visitó este lugar?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2057400" y="2217738"/>
          <a:ext cx="6705600" cy="3773487"/>
        </p:xfrm>
        <a:graphic>
          <a:graphicData uri="http://schemas.openxmlformats.org/presentationml/2006/ole">
            <p:oleObj spid="_x0000_s6146" name="Hoja de cálculo" r:id="rId4" imgW="4686785" imgH="263887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        INTRODUCCIÓN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705600" cy="48133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ES" smtClean="0"/>
              <a:t>	</a:t>
            </a:r>
            <a:r>
              <a:rPr lang="es-ES" sz="2400" smtClean="0"/>
              <a:t>El proyecto consiste en la adecuación del Bosque Protector la Prosperina de la ESPOL, el cual posee atractivos que no se los conoce en su totalidad.</a:t>
            </a:r>
          </a:p>
          <a:p>
            <a:pPr algn="just" eaLnBrk="1" hangingPunct="1">
              <a:buFontTx/>
              <a:buNone/>
            </a:pPr>
            <a:endParaRPr lang="es-ES" sz="2400" smtClean="0"/>
          </a:p>
          <a:p>
            <a:pPr algn="just" eaLnBrk="1" hangingPunct="1">
              <a:buFontTx/>
              <a:buNone/>
            </a:pPr>
            <a:r>
              <a:rPr lang="es-ES" sz="2400" smtClean="0"/>
              <a:t>	El objetivo del Proyecto es :</a:t>
            </a:r>
          </a:p>
          <a:p>
            <a:pPr algn="just" eaLnBrk="1" hangingPunct="1"/>
            <a:r>
              <a:rPr lang="es-ES" sz="2400" smtClean="0"/>
              <a:t>Promover la concientización de la importancia de la ecología a través de la recreación y aprendizaje de la naturaleza.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6.- Cuando usted visita un centro recreacional ¿Cuál de las siguientes actividades realiza o le gustaría realizar?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idx="1"/>
          </p:nvPr>
        </p:nvGraphicFramePr>
        <p:xfrm>
          <a:off x="1828800" y="2590800"/>
          <a:ext cx="7315200" cy="4038600"/>
        </p:xfrm>
        <a:graphic>
          <a:graphicData uri="http://schemas.openxmlformats.org/presentationml/2006/ole">
            <p:oleObj spid="_x0000_s7170" name="Hoja de cálculo" r:id="rId4" imgW="4667402" imgH="22192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7.- ¿Qué importancia usted le asigna a la presencia de estos lugares ecoturísticos en la ciudad?</a:t>
            </a:r>
            <a:r>
              <a:rPr lang="es-ES" sz="4000" smtClean="0"/>
              <a:t>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187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187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0" y="187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0" y="187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2133600" y="2286000"/>
          <a:ext cx="6629400" cy="3960813"/>
        </p:xfrm>
        <a:graphic>
          <a:graphicData uri="http://schemas.openxmlformats.org/presentationml/2006/ole">
            <p:oleObj spid="_x0000_s8194" name="Hoja de cálculo" r:id="rId4" imgW="4686785" imgH="263887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70866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8.- ¿Cómo piensa que se deban financiar estos lugares ecoturísticos?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endParaRPr lang="es-ES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2057400" y="1905000"/>
          <a:ext cx="6781800" cy="4419600"/>
        </p:xfrm>
        <a:graphic>
          <a:graphicData uri="http://schemas.openxmlformats.org/presentationml/2006/ole">
            <p:oleObj spid="_x0000_s9218" name="Hoja de cálculo" r:id="rId4" imgW="4686785" imgH="263887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4676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9.- ¿Cuánto estaría dispuesto a pagar  por visitar un sitio ecoturístico?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057400" y="1905000"/>
          <a:ext cx="6553200" cy="3744913"/>
        </p:xfrm>
        <a:graphic>
          <a:graphicData uri="http://schemas.openxmlformats.org/presentationml/2006/ole">
            <p:oleObj spid="_x0000_s10242" name="Hoja de cálculo" r:id="rId4" imgW="4686785" imgH="263887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477000" cy="1143000"/>
          </a:xfrm>
        </p:spPr>
        <p:txBody>
          <a:bodyPr/>
          <a:lstStyle/>
          <a:p>
            <a:pPr eaLnBrk="1" hangingPunct="1"/>
            <a:r>
              <a:rPr lang="es-MX" sz="3600" smtClean="0"/>
              <a:t/>
            </a:r>
            <a:br>
              <a:rPr lang="es-MX" sz="3600" smtClean="0"/>
            </a:br>
            <a:r>
              <a:rPr lang="es-MX" sz="3600" smtClean="0"/>
              <a:t>Servicios que Ofrece el Proyecto</a:t>
            </a:r>
            <a:r>
              <a:rPr lang="es-E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s-ES" smtClean="0"/>
              <a:t>Reservaciones</a:t>
            </a:r>
          </a:p>
          <a:p>
            <a:pPr eaLnBrk="1" hangingPunct="1"/>
            <a:r>
              <a:rPr lang="es-ES" smtClean="0"/>
              <a:t>Eco-información</a:t>
            </a:r>
          </a:p>
          <a:p>
            <a:pPr eaLnBrk="1" hangingPunct="1"/>
            <a:r>
              <a:rPr lang="es-ES" smtClean="0"/>
              <a:t>Alquiler de bicicletas y carpas</a:t>
            </a:r>
          </a:p>
          <a:p>
            <a:pPr eaLnBrk="1" hangingPunct="1"/>
            <a:r>
              <a:rPr lang="es-ES" smtClean="0"/>
              <a:t>Bar</a:t>
            </a:r>
          </a:p>
          <a:p>
            <a:pPr eaLnBrk="1" hangingPunct="1"/>
            <a:r>
              <a:rPr lang="es-ES" smtClean="0"/>
              <a:t>Transporte</a:t>
            </a:r>
          </a:p>
          <a:p>
            <a:pPr eaLnBrk="1" hangingPunct="1"/>
            <a:r>
              <a:rPr lang="es-ES" smtClean="0"/>
              <a:t>Servicio de Camping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        Competencia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086600" cy="4525963"/>
          </a:xfrm>
        </p:spPr>
        <p:txBody>
          <a:bodyPr/>
          <a:lstStyle/>
          <a:p>
            <a:pPr eaLnBrk="1" hangingPunct="1"/>
            <a:r>
              <a:rPr lang="es-MX" sz="2400" smtClean="0"/>
              <a:t> Bosque Protector Cerro Blanco</a:t>
            </a:r>
          </a:p>
          <a:p>
            <a:pPr lvl="1" eaLnBrk="1" hangingPunct="1"/>
            <a:r>
              <a:rPr lang="es-MX" sz="2400" smtClean="0"/>
              <a:t>Demanda del Bosque Protector Cerro Blanco</a:t>
            </a:r>
          </a:p>
          <a:p>
            <a:pPr lvl="1" eaLnBrk="1" hangingPunct="1"/>
            <a:r>
              <a:rPr lang="es-MX" sz="2400" smtClean="0"/>
              <a:t>Cantidad: 12000 - 14000 visitantes al año</a:t>
            </a:r>
          </a:p>
          <a:p>
            <a:pPr lvl="1" eaLnBrk="1" hangingPunct="1"/>
            <a:r>
              <a:rPr lang="es-MX" sz="2400" smtClean="0"/>
              <a:t>Características de la demanda: 60% estudiantes, 13% extranjeros, 27% Familias </a:t>
            </a:r>
          </a:p>
          <a:p>
            <a:pPr eaLnBrk="1" hangingPunct="1"/>
            <a:r>
              <a:rPr lang="es-MX" sz="2400" smtClean="0"/>
              <a:t>Jardín Botánico de Guayaquil</a:t>
            </a:r>
          </a:p>
          <a:p>
            <a:pPr eaLnBrk="1" hangingPunct="1"/>
            <a:r>
              <a:rPr lang="es-MX" sz="2400" smtClean="0"/>
              <a:t> Parque Histórico Guayaquil</a:t>
            </a:r>
          </a:p>
          <a:p>
            <a:pPr eaLnBrk="1" hangingPunct="1"/>
            <a:r>
              <a:rPr lang="es-MX" sz="2400" smtClean="0"/>
              <a:t> Parque El Lago</a:t>
            </a:r>
            <a:endParaRPr lang="es-ES" sz="2400" smtClean="0"/>
          </a:p>
          <a:p>
            <a:pPr eaLnBrk="1" hangingPunct="1"/>
            <a:r>
              <a:rPr lang="es-ES" sz="2400" smtClean="0"/>
              <a:t> Reserva Ecológica Manglares Churute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       </a:t>
            </a:r>
            <a:r>
              <a:rPr lang="es-ES" sz="4000" smtClean="0"/>
              <a:t>Estimación de la Demanda</a:t>
            </a:r>
            <a:endParaRPr lang="es-E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6934200" cy="4449763"/>
          </a:xfrm>
        </p:spPr>
        <p:txBody>
          <a:bodyPr/>
          <a:lstStyle/>
          <a:p>
            <a:pPr eaLnBrk="1" hangingPunct="1"/>
            <a:r>
              <a:rPr lang="es-MX" sz="2000" smtClean="0"/>
              <a:t>Estudiantes y discapacitados.- 20 unidades educativas, con 3 años con 4 paralelos cada uno de 25 estudiantes.</a:t>
            </a:r>
          </a:p>
          <a:p>
            <a:pPr eaLnBrk="1" hangingPunct="1"/>
            <a:r>
              <a:rPr lang="es-MX" sz="2000" smtClean="0"/>
              <a:t>Público en General.- Se tomó valores promedio de la competencia</a:t>
            </a:r>
          </a:p>
          <a:p>
            <a:pPr eaLnBrk="1" hangingPunct="1"/>
            <a:r>
              <a:rPr lang="es-MX" sz="2000" smtClean="0"/>
              <a:t>ESPOL.- 40 cursos al año con 40 estudiantes. </a:t>
            </a:r>
            <a:endParaRPr lang="es-ES" sz="2000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0" y="3886200"/>
          <a:ext cx="9144000" cy="2667000"/>
        </p:xfrm>
        <a:graphic>
          <a:graphicData uri="http://schemas.openxmlformats.org/presentationml/2006/ole">
            <p:oleObj spid="_x0000_s11266" name="Hoja de cálculo" r:id="rId4" imgW="8763429" imgH="11718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       Análisis de la Demanda</a:t>
            </a:r>
            <a:endParaRPr lang="es-ES_tradnl" smtClean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3505200" y="1371600"/>
          <a:ext cx="2971800" cy="1524000"/>
        </p:xfrm>
        <a:graphic>
          <a:graphicData uri="http://schemas.openxmlformats.org/presentationml/2006/ole">
            <p:oleObj spid="_x0000_s12290" name="Hoja de cálculo" r:id="rId3" imgW="2257778" imgH="1162504" progId="Excel.Sheet.8">
              <p:embed/>
            </p:oleObj>
          </a:graphicData>
        </a:graphic>
      </p:graphicFrame>
      <p:graphicFrame>
        <p:nvGraphicFramePr>
          <p:cNvPr id="12291" name="Object 8"/>
          <p:cNvGraphicFramePr>
            <a:graphicFrameLocks noChangeAspect="1"/>
          </p:cNvGraphicFramePr>
          <p:nvPr/>
        </p:nvGraphicFramePr>
        <p:xfrm>
          <a:off x="2133600" y="3276600"/>
          <a:ext cx="6705600" cy="2971800"/>
        </p:xfrm>
        <a:graphic>
          <a:graphicData uri="http://schemas.openxmlformats.org/presentationml/2006/ole">
            <p:oleObj spid="_x0000_s12291" name="Hoja de cálculo" r:id="rId4" imgW="5667564" imgH="265797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Actividades de Marketing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057400"/>
            <a:ext cx="7239000" cy="4525963"/>
          </a:xfrm>
        </p:spPr>
        <p:txBody>
          <a:bodyPr/>
          <a:lstStyle/>
          <a:p>
            <a:pPr eaLnBrk="1" hangingPunct="1"/>
            <a:r>
              <a:rPr lang="es-ES" smtClean="0"/>
              <a:t>Ruedas de Prensa</a:t>
            </a:r>
          </a:p>
          <a:p>
            <a:pPr eaLnBrk="1" hangingPunct="1"/>
            <a:r>
              <a:rPr lang="es-ES" smtClean="0"/>
              <a:t>Participación en Ferias Turísticas</a:t>
            </a:r>
          </a:p>
          <a:p>
            <a:pPr eaLnBrk="1" hangingPunct="1"/>
            <a:r>
              <a:rPr lang="es-ES" smtClean="0"/>
              <a:t>Afiches en las Escuelas, Colegios y Universidades</a:t>
            </a:r>
          </a:p>
          <a:p>
            <a:pPr eaLnBrk="1" hangingPunct="1"/>
            <a:r>
              <a:rPr lang="es-ES" smtClean="0"/>
              <a:t>Entrevistas en radio y televisión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CARACTERÍSTICAS DEL PROYECTO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7391400" cy="4525963"/>
          </a:xfrm>
        </p:spPr>
        <p:txBody>
          <a:bodyPr/>
          <a:lstStyle/>
          <a:p>
            <a:pPr eaLnBrk="1" hangingPunct="1"/>
            <a:r>
              <a:rPr lang="es-MX" sz="2400" smtClean="0"/>
              <a:t>Aspectos Técnicos</a:t>
            </a:r>
          </a:p>
          <a:p>
            <a:pPr lvl="1" eaLnBrk="1" hangingPunct="1"/>
            <a:r>
              <a:rPr lang="es-ES" sz="2400" smtClean="0"/>
              <a:t>El proyecto abarcará una extensión de 110 hectáreas.</a:t>
            </a:r>
          </a:p>
          <a:p>
            <a:pPr lvl="1" eaLnBrk="1" hangingPunct="1"/>
            <a:r>
              <a:rPr lang="es-ES" sz="2400" smtClean="0"/>
              <a:t>Se procedió a dividirlo en 2 sectores:</a:t>
            </a:r>
          </a:p>
          <a:p>
            <a:pPr lvl="2" eaLnBrk="1" hangingPunct="1"/>
            <a:endParaRPr lang="es-ES" smtClean="0"/>
          </a:p>
          <a:p>
            <a:pPr lvl="2" eaLnBrk="1" hangingPunct="1"/>
            <a:r>
              <a:rPr lang="es-ES" smtClean="0"/>
              <a:t>Sector 1: Cabaña Ecológica, Cabaña</a:t>
            </a:r>
            <a:r>
              <a:rPr lang="es-ES" b="1" smtClean="0"/>
              <a:t> </a:t>
            </a:r>
            <a:r>
              <a:rPr lang="es-ES" smtClean="0"/>
              <a:t>Administrativa, Bar, 2 Parasoles, Parqueadero.</a:t>
            </a:r>
            <a:endParaRPr lang="es-ES" b="1" smtClean="0"/>
          </a:p>
          <a:p>
            <a:pPr lvl="2" eaLnBrk="1" hangingPunct="1"/>
            <a:r>
              <a:rPr lang="es-ES" smtClean="0"/>
              <a:t>Sector # 2:</a:t>
            </a:r>
            <a:r>
              <a:rPr lang="es-ES" b="1" smtClean="0"/>
              <a:t> </a:t>
            </a:r>
            <a:r>
              <a:rPr lang="es-ES" smtClean="0"/>
              <a:t>Área del Sendero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pPr eaLnBrk="1" hangingPunct="1"/>
            <a:r>
              <a:rPr lang="es-ES" sz="3600" smtClean="0"/>
              <a:t>ASPECTOS  GENERALES DEL ÁREA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6781800" cy="4906963"/>
          </a:xfrm>
        </p:spPr>
        <p:txBody>
          <a:bodyPr/>
          <a:lstStyle/>
          <a:p>
            <a:pPr algn="just" eaLnBrk="1" hangingPunct="1"/>
            <a:r>
              <a:rPr lang="es-ES" sz="2400" smtClean="0"/>
              <a:t>Se encuentra ubicado en el Campus "Gustavo Galindo" de la Escuela Superior Politécnica del Litoral, Km 30,5 vía Perimetral.</a:t>
            </a:r>
          </a:p>
          <a:p>
            <a:pPr algn="just" eaLnBrk="1" hangingPunct="1">
              <a:buFontTx/>
              <a:buNone/>
            </a:pPr>
            <a:endParaRPr lang="es-ES" sz="2400" smtClean="0"/>
          </a:p>
          <a:p>
            <a:pPr algn="just" eaLnBrk="1" hangingPunct="1"/>
            <a:r>
              <a:rPr lang="es-MX" sz="2400" smtClean="0"/>
              <a:t>Comprende 690 has., de este total 120 hs. corresponden al área de desarrollo de infraestructura física y las restantes 570 has. corresponden al Bosque Protector.</a:t>
            </a:r>
          </a:p>
          <a:p>
            <a:pPr algn="just" eaLnBrk="1" hangingPunct="1">
              <a:buFontTx/>
              <a:buNone/>
            </a:pPr>
            <a:endParaRPr lang="es-ES" sz="2400" smtClean="0"/>
          </a:p>
          <a:p>
            <a:pPr algn="just" eaLnBrk="1" hangingPunct="1"/>
            <a:r>
              <a:rPr lang="es-ES" sz="2400" smtClean="0"/>
              <a:t>Es calificado como bosque tropical seco , la flora depende de la temporada y la fauna es típica del área</a:t>
            </a:r>
          </a:p>
          <a:p>
            <a:pPr lvl="1" algn="just" eaLnBrk="1" hangingPunct="1"/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1143000"/>
          </a:xfrm>
        </p:spPr>
        <p:txBody>
          <a:bodyPr/>
          <a:lstStyle/>
          <a:p>
            <a:pPr eaLnBrk="1" hangingPunct="1"/>
            <a:r>
              <a:rPr lang="es-ES_tradnl" sz="3600" smtClean="0"/>
              <a:t>Distribución Física del Sector # 1</a:t>
            </a:r>
            <a:endParaRPr lang="es-ES_tradnl" smtClean="0"/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4700" y="3427413"/>
            <a:ext cx="5053013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12"/>
          <p:cNvGraphicFramePr>
            <a:graphicFrameLocks noChangeAspect="1"/>
          </p:cNvGraphicFramePr>
          <p:nvPr/>
        </p:nvGraphicFramePr>
        <p:xfrm>
          <a:off x="1828800" y="1371600"/>
          <a:ext cx="7315200" cy="5486400"/>
        </p:xfrm>
        <a:graphic>
          <a:graphicData uri="http://schemas.openxmlformats.org/presentationml/2006/ole">
            <p:oleObj spid="_x0000_s13314" name="Hoja de cálculo" r:id="rId5" imgW="5343889" imgH="389615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Mapa del Sector # 2</a:t>
            </a:r>
          </a:p>
        </p:txBody>
      </p:sp>
      <p:pic>
        <p:nvPicPr>
          <p:cNvPr id="46083" name="Picture 3" descr="MAPA DE ANDRÉ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ibuj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IBUJ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400800" cy="1143000"/>
          </a:xfrm>
        </p:spPr>
        <p:txBody>
          <a:bodyPr/>
          <a:lstStyle/>
          <a:p>
            <a:pPr eaLnBrk="1" hangingPunct="1"/>
            <a:r>
              <a:rPr lang="es-ES_tradnl" sz="2800" smtClean="0"/>
              <a:t>IMPACTOS AMBIENTALES DEL PROYECTO</a:t>
            </a:r>
            <a:endParaRPr lang="es-ES_tradnl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eaLnBrk="1" hangingPunct="1"/>
            <a:r>
              <a:rPr lang="es-ES_tradnl" sz="2800" smtClean="0"/>
              <a:t>Impacto sobre el suelo</a:t>
            </a:r>
          </a:p>
          <a:p>
            <a:pPr lvl="1" eaLnBrk="1" hangingPunct="1"/>
            <a:r>
              <a:rPr lang="es-ES_tradnl" smtClean="0"/>
              <a:t>Compactación</a:t>
            </a:r>
          </a:p>
          <a:p>
            <a:pPr lvl="2" eaLnBrk="1" hangingPunct="1"/>
            <a:r>
              <a:rPr lang="es-ES_tradnl" smtClean="0"/>
              <a:t>Reducción de espacio de aire en el suelo</a:t>
            </a:r>
          </a:p>
          <a:p>
            <a:pPr lvl="2" eaLnBrk="1" hangingPunct="1"/>
            <a:r>
              <a:rPr lang="es-ES_tradnl" smtClean="0"/>
              <a:t> Afecta la Fauna (Invertebrados)</a:t>
            </a:r>
          </a:p>
          <a:p>
            <a:pPr lvl="1" eaLnBrk="1" hangingPunct="1"/>
            <a:r>
              <a:rPr lang="es-ES_tradnl" smtClean="0"/>
              <a:t>Ruptura y fragmentación del suelo superficial</a:t>
            </a:r>
          </a:p>
          <a:p>
            <a:pPr lvl="2" eaLnBrk="1" hangingPunct="1"/>
            <a:r>
              <a:rPr lang="es-ES_tradnl" smtClean="0"/>
              <a:t>Produce Esterilidad del suelo</a:t>
            </a:r>
          </a:p>
          <a:p>
            <a:pPr lvl="2" eaLnBrk="1" hangingPunct="1"/>
            <a:r>
              <a:rPr lang="es-ES_tradnl" smtClean="0"/>
              <a:t>Interperie de capas menos fértiles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/>
            </a:r>
            <a:br>
              <a:rPr lang="es-ES_tradnl" sz="4000" smtClean="0"/>
            </a:br>
            <a:r>
              <a:rPr lang="es-ES_tradnl" sz="4000" smtClean="0"/>
              <a:t>IMPACTOS AMBIENTALES DEL PROYECTO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6705600" cy="1752600"/>
          </a:xfrm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r>
              <a:rPr lang="es-ES_tradnl" sz="2400" smtClean="0"/>
              <a:t>Impactos sobre recursos hídricos.-</a:t>
            </a:r>
          </a:p>
          <a:p>
            <a:pPr lvl="1" eaLnBrk="1" hangingPunct="1"/>
            <a:endParaRPr lang="es-ES_tradnl" sz="2400" smtClean="0"/>
          </a:p>
          <a:p>
            <a:pPr lvl="1" eaLnBrk="1" hangingPunct="1"/>
            <a:r>
              <a:rPr lang="es-ES_tradnl" sz="2400" smtClean="0"/>
              <a:t>Desaparición de la vegetación subacuática.</a:t>
            </a:r>
          </a:p>
          <a:p>
            <a:pPr eaLnBrk="1" hangingPunct="1">
              <a:buFontTx/>
              <a:buNone/>
            </a:pPr>
            <a:endParaRPr lang="es-ES_tradnl" sz="2800" smtClean="0"/>
          </a:p>
          <a:p>
            <a:pPr lvl="1" eaLnBrk="1" hangingPunct="1"/>
            <a:r>
              <a:rPr lang="es-ES_tradnl" sz="2400" smtClean="0"/>
              <a:t>Sobreenriquecimiento de los nutrientes</a:t>
            </a:r>
          </a:p>
          <a:p>
            <a:pPr lvl="1" eaLnBrk="1" hangingPunct="1"/>
            <a:endParaRPr lang="es-ES_tradnl" sz="2400" smtClean="0"/>
          </a:p>
          <a:p>
            <a:pPr lvl="1" eaLnBrk="1" hangingPunct="1"/>
            <a:r>
              <a:rPr lang="es-ES_tradnl" sz="2400" smtClean="0"/>
              <a:t>Presencia de las sustancias tóxicas</a:t>
            </a:r>
            <a:endParaRPr lang="es-ES_tradnl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8229600" cy="4525963"/>
          </a:xfrm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Impacto sobre la vegetación</a:t>
            </a:r>
          </a:p>
          <a:p>
            <a:pPr lvl="1" eaLnBrk="1" hangingPunct="1"/>
            <a:endParaRPr lang="es-ES_tradnl" smtClean="0"/>
          </a:p>
          <a:p>
            <a:pPr lvl="1" eaLnBrk="1" hangingPunct="1"/>
            <a:r>
              <a:rPr lang="es-ES_tradnl" smtClean="0"/>
              <a:t>Directo e Indirecto.</a:t>
            </a:r>
          </a:p>
          <a:p>
            <a:pPr lvl="1" eaLnBrk="1" hangingPunct="1"/>
            <a:endParaRPr lang="es-ES_tradnl" smtClean="0"/>
          </a:p>
          <a:p>
            <a:pPr lvl="1" eaLnBrk="1" hangingPunct="1"/>
            <a:r>
              <a:rPr lang="es-ES_tradnl" smtClean="0"/>
              <a:t>Vehículos motorizados y bicicletas.</a:t>
            </a:r>
          </a:p>
          <a:p>
            <a:pPr lvl="1" eaLnBrk="1" hangingPunct="1"/>
            <a:endParaRPr lang="es-ES_tradnl" smtClean="0"/>
          </a:p>
          <a:p>
            <a:pPr lvl="1" eaLnBrk="1" hangingPunct="1"/>
            <a:r>
              <a:rPr lang="es-ES_tradnl" smtClean="0"/>
              <a:t>Actividades turísticas y recreativa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  <a:noFill/>
        </p:spPr>
        <p:txBody>
          <a:bodyPr/>
          <a:lstStyle/>
          <a:p>
            <a:pPr eaLnBrk="1" hangingPunct="1"/>
            <a:r>
              <a:rPr lang="es-ES_tradnl" sz="4000" smtClean="0"/>
              <a:t>IMPACTOS AMBIENTALES DEL PROYECTO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s-ES_tradnl" smtClean="0"/>
              <a:t>Impacto sobre la fauna silvestre</a:t>
            </a:r>
          </a:p>
          <a:p>
            <a:pPr lvl="1" eaLnBrk="1" hangingPunct="1"/>
            <a:endParaRPr lang="es-ES_tradnl" smtClean="0"/>
          </a:p>
          <a:p>
            <a:pPr lvl="1" eaLnBrk="1" hangingPunct="1"/>
            <a:r>
              <a:rPr lang="es-ES_tradnl" smtClean="0"/>
              <a:t>La caza</a:t>
            </a:r>
          </a:p>
          <a:p>
            <a:pPr lvl="1" eaLnBrk="1" hangingPunct="1"/>
            <a:endParaRPr lang="es-ES_tradnl" smtClean="0"/>
          </a:p>
          <a:p>
            <a:pPr lvl="1" eaLnBrk="1" hangingPunct="1"/>
            <a:r>
              <a:rPr lang="es-ES_tradnl" smtClean="0"/>
              <a:t>La pesca</a:t>
            </a:r>
          </a:p>
          <a:p>
            <a:pPr lvl="1" eaLnBrk="1" hangingPunct="1"/>
            <a:endParaRPr lang="es-ES_tradnl" smtClean="0"/>
          </a:p>
          <a:p>
            <a:pPr lvl="1" eaLnBrk="1" hangingPunct="1"/>
            <a:r>
              <a:rPr lang="es-ES_tradnl" smtClean="0"/>
              <a:t>Colección de ejemplares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315200" cy="1143000"/>
          </a:xfrm>
          <a:noFill/>
        </p:spPr>
        <p:txBody>
          <a:bodyPr/>
          <a:lstStyle/>
          <a:p>
            <a:pPr eaLnBrk="1" hangingPunct="1"/>
            <a:r>
              <a:rPr lang="es-ES_tradnl" sz="4000" smtClean="0"/>
              <a:t>IMPACTOS AMBIENTALES DEL PROYECTO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7010400" cy="4525963"/>
          </a:xfrm>
        </p:spPr>
        <p:txBody>
          <a:bodyPr/>
          <a:lstStyle/>
          <a:p>
            <a:pPr eaLnBrk="1" hangingPunct="1"/>
            <a:r>
              <a:rPr lang="es-ES_tradnl" sz="2400" smtClean="0"/>
              <a:t>Impactos estéticos sobre el paisaje.-</a:t>
            </a:r>
          </a:p>
          <a:p>
            <a:pPr lvl="1" eaLnBrk="1" hangingPunct="1"/>
            <a:endParaRPr lang="es-ES_tradnl" sz="2400" smtClean="0"/>
          </a:p>
          <a:p>
            <a:pPr lvl="1" eaLnBrk="1" hangingPunct="1"/>
            <a:r>
              <a:rPr lang="es-ES_tradnl" sz="2400" smtClean="0"/>
              <a:t>Inclusión de obras de infraestructura diversas</a:t>
            </a:r>
          </a:p>
          <a:p>
            <a:pPr lvl="1" eaLnBrk="1" hangingPunct="1"/>
            <a:endParaRPr lang="es-ES_tradnl" sz="2400" smtClean="0"/>
          </a:p>
          <a:p>
            <a:pPr lvl="1" eaLnBrk="1" hangingPunct="1"/>
            <a:r>
              <a:rPr lang="es-ES_tradnl" sz="2400" smtClean="0"/>
              <a:t>Basura.</a:t>
            </a:r>
          </a:p>
          <a:p>
            <a:pPr lvl="1" eaLnBrk="1" hangingPunct="1"/>
            <a:endParaRPr lang="es-ES_tradnl" sz="2400" smtClean="0"/>
          </a:p>
          <a:p>
            <a:pPr lvl="1" eaLnBrk="1" hangingPunct="1"/>
            <a:r>
              <a:rPr lang="es-ES_tradnl" sz="2400" smtClean="0"/>
              <a:t>Daños a instalaciones turísticas </a:t>
            </a:r>
          </a:p>
          <a:p>
            <a:pPr lvl="1" eaLnBrk="1" hangingPunct="1"/>
            <a:endParaRPr lang="es-ES_tradnl" sz="2400" smtClean="0"/>
          </a:p>
          <a:p>
            <a:pPr lvl="1" eaLnBrk="1" hangingPunct="1"/>
            <a:r>
              <a:rPr lang="es-ES_tradnl" sz="2400" smtClean="0"/>
              <a:t>Basura orgánica e inorgánica.</a:t>
            </a:r>
            <a:endParaRPr lang="es-ES_tradnl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  <a:noFill/>
        </p:spPr>
        <p:txBody>
          <a:bodyPr/>
          <a:lstStyle/>
          <a:p>
            <a:pPr eaLnBrk="1" hangingPunct="1"/>
            <a:r>
              <a:rPr lang="es-ES_tradnl" sz="4000" smtClean="0"/>
              <a:t>IMPACTOS AMBIENTALES DEL PROYECTO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239000" cy="1143000"/>
          </a:xfrm>
        </p:spPr>
        <p:txBody>
          <a:bodyPr/>
          <a:lstStyle/>
          <a:p>
            <a:pPr eaLnBrk="1" hangingPunct="1"/>
            <a:r>
              <a:rPr lang="es-ES_tradnl" sz="3600" smtClean="0"/>
              <a:t/>
            </a:r>
            <a:br>
              <a:rPr lang="es-ES_tradnl" sz="3600" smtClean="0"/>
            </a:br>
            <a:r>
              <a:rPr lang="es-ES_tradnl" sz="3200" smtClean="0"/>
              <a:t>ESTUDIO FINANCIERO Y ECONÓMICO</a:t>
            </a:r>
            <a:br>
              <a:rPr lang="es-ES_tradnl" sz="3200" smtClean="0"/>
            </a:br>
            <a:r>
              <a:rPr lang="es-ES_tradnl" sz="2800" smtClean="0"/>
              <a:t>Resumen de la Inversión</a:t>
            </a:r>
            <a:endParaRPr lang="es-ES_tradnl" sz="4000" smtClean="0"/>
          </a:p>
        </p:txBody>
      </p: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1905000" y="1905000"/>
          <a:ext cx="7086600" cy="4724400"/>
        </p:xfrm>
        <a:graphic>
          <a:graphicData uri="http://schemas.openxmlformats.org/presentationml/2006/ole">
            <p:oleObj spid="_x0000_s14338" name="Hoja de cálculo" r:id="rId4" imgW="6439182" imgH="410552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smtClean="0"/>
              <a:t>Aspectos Geográficos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84313"/>
            <a:ext cx="6783388" cy="4611687"/>
          </a:xfrm>
        </p:spPr>
        <p:txBody>
          <a:bodyPr/>
          <a:lstStyle/>
          <a:p>
            <a:pPr eaLnBrk="1" hangingPunct="1"/>
            <a:r>
              <a:rPr lang="es-ES" sz="2800" smtClean="0"/>
              <a:t>Localización Geográfica:</a:t>
            </a:r>
          </a:p>
          <a:p>
            <a:pPr lvl="1" eaLnBrk="1" hangingPunct="1"/>
            <a:r>
              <a:rPr lang="es-MX" smtClean="0"/>
              <a:t>2°7´41,96´´; 2°7´42,07´´; 2°9´23,09´´ Latitud Sur.</a:t>
            </a:r>
          </a:p>
          <a:p>
            <a:pPr lvl="1" eaLnBrk="1" hangingPunct="1"/>
            <a:r>
              <a:rPr lang="es-MX" smtClean="0"/>
              <a:t>79°56´24,39´´; 79°56´24,32´´; 79°59´4,89´´ y 79°59´4,95´´ Longitud Oeste</a:t>
            </a:r>
            <a:r>
              <a:rPr lang="es-ES" smtClean="0"/>
              <a:t> </a:t>
            </a:r>
          </a:p>
          <a:p>
            <a:pPr eaLnBrk="1" hangingPunct="1"/>
            <a:r>
              <a:rPr lang="es-ES" sz="2800" smtClean="0"/>
              <a:t>Localización Política: Parroquia Rural Chongón y Urbana Tarqui del cantòn Guayaquil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0"/>
            <a:ext cx="6324600" cy="1143000"/>
          </a:xfrm>
        </p:spPr>
        <p:txBody>
          <a:bodyPr/>
          <a:lstStyle/>
          <a:p>
            <a:pPr eaLnBrk="1" hangingPunct="1"/>
            <a:r>
              <a:rPr lang="es-ES_tradnl" sz="3200" smtClean="0"/>
              <a:t>ESTUDIO FINANCIERO Y ECONÓMICO</a:t>
            </a:r>
            <a:br>
              <a:rPr lang="es-ES_tradnl" sz="3200" smtClean="0"/>
            </a:br>
            <a:endParaRPr lang="es-ES_tradnl" sz="3200" smtClean="0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0" y="2933700"/>
          <a:ext cx="9144000" cy="3314700"/>
        </p:xfrm>
        <a:graphic>
          <a:graphicData uri="http://schemas.openxmlformats.org/presentationml/2006/ole">
            <p:oleObj spid="_x0000_s15362" name="Hoja de cálculo" r:id="rId3" imgW="7029817" imgH="9909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7162800" cy="1096963"/>
          </a:xfrm>
          <a:noFill/>
        </p:spPr>
        <p:txBody>
          <a:bodyPr/>
          <a:lstStyle/>
          <a:p>
            <a:pPr eaLnBrk="1" hangingPunct="1"/>
            <a:r>
              <a:rPr lang="es-ES_tradnl" sz="3200" smtClean="0"/>
              <a:t>ESTUDIO FINANCIERO Y ECONÓMICO</a:t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>INGRESOS TOTALES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0" y="3124200"/>
          <a:ext cx="9144000" cy="3124200"/>
        </p:xfrm>
        <a:graphic>
          <a:graphicData uri="http://schemas.openxmlformats.org/presentationml/2006/ole">
            <p:oleObj spid="_x0000_s16386" name="Hoja de cálculo" r:id="rId4" imgW="7982418" imgH="131493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858000" cy="914400"/>
          </a:xfrm>
          <a:noFill/>
        </p:spPr>
        <p:txBody>
          <a:bodyPr/>
          <a:lstStyle/>
          <a:p>
            <a:pPr eaLnBrk="1" hangingPunct="1"/>
            <a:r>
              <a:rPr lang="es-ES_tradnl" sz="2000" smtClean="0"/>
              <a:t>ESTUDIO FINANCIERO Y ECONÓMICO</a:t>
            </a:r>
            <a:br>
              <a:rPr lang="es-ES_tradnl" sz="2000" smtClean="0"/>
            </a:br>
            <a:r>
              <a:rPr lang="es-ES_tradnl" sz="2000" smtClean="0"/>
              <a:t>GASTOS DE ADMINISTRACIÓN</a:t>
            </a:r>
            <a:r>
              <a:rPr lang="es-ES_tradnl" sz="3600" smtClean="0"/>
              <a:t/>
            </a:r>
            <a:br>
              <a:rPr lang="es-ES_tradnl" sz="3600" smtClean="0"/>
            </a:br>
            <a:endParaRPr lang="es-ES_tradnl" sz="3600" smtClean="0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905000" y="1066800"/>
          <a:ext cx="7239000" cy="3886200"/>
        </p:xfrm>
        <a:graphic>
          <a:graphicData uri="http://schemas.openxmlformats.org/presentationml/2006/ole">
            <p:oleObj spid="_x0000_s17410" name="Hoja de cálculo" r:id="rId4" imgW="5191444" imgH="2476718" progId="Excel.Sheet.8">
              <p:embed/>
            </p:oleObj>
          </a:graphicData>
        </a:graphic>
      </p:graphicFrame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1905000" y="5181600"/>
          <a:ext cx="7239000" cy="1143000"/>
        </p:xfrm>
        <a:graphic>
          <a:graphicData uri="http://schemas.openxmlformats.org/presentationml/2006/ole">
            <p:oleObj spid="_x0000_s17411" name="Hoja de cálculo" r:id="rId5" imgW="5191444" imgH="66701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7010400" cy="1096963"/>
          </a:xfrm>
          <a:noFill/>
        </p:spPr>
        <p:txBody>
          <a:bodyPr/>
          <a:lstStyle/>
          <a:p>
            <a:pPr eaLnBrk="1" hangingPunct="1"/>
            <a:r>
              <a:rPr lang="es-ES_tradnl" sz="3200" smtClean="0"/>
              <a:t>ESTUDIO FINANCIERO Y ECONÓMICO</a:t>
            </a:r>
            <a:br>
              <a:rPr lang="es-ES_tradnl" sz="3200" smtClean="0"/>
            </a:br>
            <a:r>
              <a:rPr lang="es-ES_tradnl" sz="2800" smtClean="0"/>
              <a:t>GASTOS DE DEPRECIACION</a:t>
            </a:r>
            <a:br>
              <a:rPr lang="es-ES_tradnl" sz="2800" smtClean="0"/>
            </a:br>
            <a:endParaRPr lang="es-ES_tradnl" sz="3600" smtClean="0"/>
          </a:p>
        </p:txBody>
      </p:sp>
      <p:graphicFrame>
        <p:nvGraphicFramePr>
          <p:cNvPr id="18434" name="Object 6"/>
          <p:cNvGraphicFramePr>
            <a:graphicFrameLocks noChangeAspect="1"/>
          </p:cNvGraphicFramePr>
          <p:nvPr/>
        </p:nvGraphicFramePr>
        <p:xfrm>
          <a:off x="2133600" y="2590800"/>
          <a:ext cx="6781800" cy="2743200"/>
        </p:xfrm>
        <a:graphic>
          <a:graphicData uri="http://schemas.openxmlformats.org/presentationml/2006/ole">
            <p:oleObj spid="_x0000_s18434" name="Hoja de cálculo" r:id="rId4" imgW="5105705" imgH="180045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  <a:noFill/>
        </p:spPr>
        <p:txBody>
          <a:bodyPr/>
          <a:lstStyle/>
          <a:p>
            <a:pPr eaLnBrk="1" hangingPunct="1"/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>ESTUDIO FINANCIERO Y ECONÓMICO</a:t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2800" smtClean="0"/>
              <a:t>GASTOS DE DEPRECIACION</a:t>
            </a:r>
            <a:br>
              <a:rPr lang="es-ES_tradnl" sz="2800" smtClean="0"/>
            </a:br>
            <a:endParaRPr lang="es-ES_tradnl" sz="3600" smtClean="0"/>
          </a:p>
        </p:txBody>
      </p:sp>
      <p:graphicFrame>
        <p:nvGraphicFramePr>
          <p:cNvPr id="19458" name="Object 8"/>
          <p:cNvGraphicFramePr>
            <a:graphicFrameLocks noChangeAspect="1"/>
          </p:cNvGraphicFramePr>
          <p:nvPr/>
        </p:nvGraphicFramePr>
        <p:xfrm>
          <a:off x="2057400" y="4114800"/>
          <a:ext cx="6400800" cy="914400"/>
        </p:xfrm>
        <a:graphic>
          <a:graphicData uri="http://schemas.openxmlformats.org/presentationml/2006/ole">
            <p:oleObj spid="_x0000_s19458" name="Hoja de cálculo" r:id="rId4" imgW="5105705" imgH="495605" progId="Excel.Sheet.8">
              <p:embed/>
            </p:oleObj>
          </a:graphicData>
        </a:graphic>
      </p:graphicFrame>
      <p:graphicFrame>
        <p:nvGraphicFramePr>
          <p:cNvPr id="19459" name="Object 9"/>
          <p:cNvGraphicFramePr>
            <a:graphicFrameLocks noChangeAspect="1"/>
          </p:cNvGraphicFramePr>
          <p:nvPr/>
        </p:nvGraphicFramePr>
        <p:xfrm>
          <a:off x="1993900" y="2438400"/>
          <a:ext cx="6388100" cy="1400175"/>
        </p:xfrm>
        <a:graphic>
          <a:graphicData uri="http://schemas.openxmlformats.org/presentationml/2006/ole">
            <p:oleObj spid="_x0000_s19459" name="Hoja de cálculo" r:id="rId5" imgW="5153513" imgH="81944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  <a:noFill/>
        </p:spPr>
        <p:txBody>
          <a:bodyPr/>
          <a:lstStyle/>
          <a:p>
            <a:pPr eaLnBrk="1" hangingPunct="1"/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>ESTUDIO FINANCIERO Y ECONÓMICO</a:t>
            </a:r>
            <a:br>
              <a:rPr lang="es-ES_tradnl" sz="3200" smtClean="0"/>
            </a:br>
            <a:r>
              <a:rPr lang="es-ES_tradnl" sz="3200" smtClean="0"/>
              <a:t>FINANCIAMIENTO DEL PROYECTO</a:t>
            </a:r>
            <a:r>
              <a:rPr lang="es-ES_tradnl" sz="2800" smtClean="0"/>
              <a:t/>
            </a:r>
            <a:br>
              <a:rPr lang="es-ES_tradnl" sz="2800" smtClean="0"/>
            </a:br>
            <a:endParaRPr lang="es-ES_tradnl" sz="3600" smtClean="0"/>
          </a:p>
        </p:txBody>
      </p:sp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2438400" y="2667000"/>
          <a:ext cx="6096000" cy="3778250"/>
        </p:xfrm>
        <a:graphic>
          <a:graphicData uri="http://schemas.openxmlformats.org/presentationml/2006/ole">
            <p:oleObj spid="_x0000_s20482" name="Hoja de cálculo" r:id="rId4" imgW="5038954" imgH="312450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  <a:noFill/>
        </p:spPr>
        <p:txBody>
          <a:bodyPr/>
          <a:lstStyle/>
          <a:p>
            <a:pPr eaLnBrk="1" hangingPunct="1"/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>ESTUDIO FINANCIERO Y ECONÓMICO</a:t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>P Y G</a:t>
            </a:r>
            <a:r>
              <a:rPr lang="es-ES_tradnl" sz="2800" smtClean="0"/>
              <a:t/>
            </a:r>
            <a:br>
              <a:rPr lang="es-ES_tradnl" sz="2800" smtClean="0"/>
            </a:br>
            <a:endParaRPr lang="es-ES_tradnl" sz="3600" smtClean="0"/>
          </a:p>
        </p:txBody>
      </p:sp>
      <p:graphicFrame>
        <p:nvGraphicFramePr>
          <p:cNvPr id="21506" name="Object 12"/>
          <p:cNvGraphicFramePr>
            <a:graphicFrameLocks noChangeAspect="1"/>
          </p:cNvGraphicFramePr>
          <p:nvPr/>
        </p:nvGraphicFramePr>
        <p:xfrm>
          <a:off x="1828800" y="2447925"/>
          <a:ext cx="7086600" cy="3800475"/>
        </p:xfrm>
        <a:graphic>
          <a:graphicData uri="http://schemas.openxmlformats.org/presentationml/2006/ole">
            <p:oleObj spid="_x0000_s21506" name="Hoja de cálculo" r:id="rId4" imgW="6134292" imgH="196249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77000" cy="334963"/>
          </a:xfrm>
        </p:spPr>
        <p:txBody>
          <a:bodyPr/>
          <a:lstStyle/>
          <a:p>
            <a:pPr algn="l" eaLnBrk="1" hangingPunct="1"/>
            <a:r>
              <a:rPr lang="es-ES_tradnl" sz="2000" smtClean="0"/>
              <a:t>              FLUJO DE EFECTIVO</a:t>
            </a:r>
            <a:endParaRPr lang="es-ES_tradnl" smtClean="0"/>
          </a:p>
        </p:txBody>
      </p:sp>
      <p:graphicFrame>
        <p:nvGraphicFramePr>
          <p:cNvPr id="22530" name="Object 10"/>
          <p:cNvGraphicFramePr>
            <a:graphicFrameLocks noChangeAspect="1"/>
          </p:cNvGraphicFramePr>
          <p:nvPr/>
        </p:nvGraphicFramePr>
        <p:xfrm>
          <a:off x="152400" y="619125"/>
          <a:ext cx="8991600" cy="6238875"/>
        </p:xfrm>
        <a:graphic>
          <a:graphicData uri="http://schemas.openxmlformats.org/presentationml/2006/ole">
            <p:oleObj spid="_x0000_s22530" name="Hoja de cálculo" r:id="rId4" imgW="6620166" imgH="562009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_tradnl" sz="2800" smtClean="0"/>
              <a:t>ESTUDIO FINANCIERO Y ECONÓMICO</a:t>
            </a:r>
            <a:br>
              <a:rPr lang="es-ES_tradnl" sz="2800" smtClean="0"/>
            </a:br>
            <a:r>
              <a:rPr lang="es-ES_tradnl" sz="2800" smtClean="0"/>
              <a:t>BALANCE GENERAL</a:t>
            </a:r>
            <a:endParaRPr lang="es-ES_tradnl" sz="3600" smtClean="0"/>
          </a:p>
        </p:txBody>
      </p:sp>
      <p:graphicFrame>
        <p:nvGraphicFramePr>
          <p:cNvPr id="23554" name="Object 10"/>
          <p:cNvGraphicFramePr>
            <a:graphicFrameLocks noChangeAspect="1"/>
          </p:cNvGraphicFramePr>
          <p:nvPr/>
        </p:nvGraphicFramePr>
        <p:xfrm>
          <a:off x="152400" y="1600200"/>
          <a:ext cx="8839200" cy="5105400"/>
        </p:xfrm>
        <a:graphic>
          <a:graphicData uri="http://schemas.openxmlformats.org/presentationml/2006/ole">
            <p:oleObj spid="_x0000_s23554" name="Hoja de cálculo" r:id="rId4" imgW="6181976" imgH="37437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73162"/>
          </a:xfrm>
          <a:noFill/>
        </p:spPr>
        <p:txBody>
          <a:bodyPr/>
          <a:lstStyle/>
          <a:p>
            <a:pPr eaLnBrk="1" hangingPunct="1"/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>ESTUDIO FINANCIERO Y ECONÓMICO</a:t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endParaRPr lang="es-ES_tradnl" sz="3200" smtClean="0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2209800" y="2051050"/>
          <a:ext cx="6997700" cy="2735263"/>
        </p:xfrm>
        <a:graphic>
          <a:graphicData uri="http://schemas.openxmlformats.org/presentationml/2006/ole">
            <p:oleObj spid="_x0000_s24578" name="Documento" r:id="rId4" imgW="7002720" imgH="27460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smtClean="0"/>
              <a:t>       Aspectos Históricos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pPr eaLnBrk="1" hangingPunct="1"/>
            <a:r>
              <a:rPr lang="es-ES" smtClean="0"/>
              <a:t>Uso del Bosque: Construcción de viviendas, quillas y cuadernas de las embarcaciones.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/>
            </a:r>
            <a:br>
              <a:rPr lang="es-ES_tradnl" sz="3200" smtClean="0"/>
            </a:br>
            <a:r>
              <a:rPr lang="es-ES_tradnl" sz="3200" smtClean="0"/>
              <a:t>ESTUDIO FINANCIERO Y ECONÓMICO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2133600"/>
            <a:ext cx="8077200" cy="4144963"/>
          </a:xfrm>
        </p:spPr>
        <p:txBody>
          <a:bodyPr/>
          <a:lstStyle/>
          <a:p>
            <a:pPr algn="just" eaLnBrk="1" hangingPunct="1"/>
            <a:r>
              <a:rPr lang="es-ES" smtClean="0"/>
              <a:t>VAN= </a:t>
            </a:r>
            <a:r>
              <a:rPr lang="es-ES" b="1" smtClean="0"/>
              <a:t>  </a:t>
            </a:r>
            <a:r>
              <a:rPr lang="es-ES_tradnl" smtClean="0">
                <a:solidFill>
                  <a:srgbClr val="000000"/>
                </a:solidFill>
              </a:rPr>
              <a:t>3,961.94</a:t>
            </a:r>
            <a:r>
              <a:rPr lang="es-ES_tradnl" b="1" smtClean="0">
                <a:solidFill>
                  <a:srgbClr val="000000"/>
                </a:solidFill>
              </a:rPr>
              <a:t> </a:t>
            </a:r>
            <a:endParaRPr lang="es-ES" smtClean="0"/>
          </a:p>
          <a:p>
            <a:pPr algn="just" eaLnBrk="1" hangingPunct="1"/>
            <a:endParaRPr lang="es-ES" smtClean="0"/>
          </a:p>
          <a:p>
            <a:pPr algn="just" eaLnBrk="1" hangingPunct="1"/>
            <a:r>
              <a:rPr lang="es-ES" smtClean="0"/>
              <a:t>TASA DE DESCUENTO = 4,25%</a:t>
            </a:r>
          </a:p>
          <a:p>
            <a:pPr algn="just" eaLnBrk="1" hangingPunct="1"/>
            <a:endParaRPr lang="es-ES" smtClean="0"/>
          </a:p>
          <a:p>
            <a:pPr algn="just" eaLnBrk="1" hangingPunct="1"/>
            <a:r>
              <a:rPr lang="es-ES" smtClean="0"/>
              <a:t>TIR= 6.22%</a:t>
            </a:r>
          </a:p>
          <a:p>
            <a:pPr eaLnBrk="1" hangingPunct="1"/>
            <a:endParaRPr lang="es-ES_tradnl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620000" cy="1143000"/>
          </a:xfrm>
        </p:spPr>
        <p:txBody>
          <a:bodyPr/>
          <a:lstStyle/>
          <a:p>
            <a:pPr eaLnBrk="1" hangingPunct="1"/>
            <a:r>
              <a:rPr lang="es-ES_tradnl" sz="3200" smtClean="0"/>
              <a:t>ESTUDIO FINANCIERO Y ECONÓMICO</a:t>
            </a:r>
          </a:p>
        </p:txBody>
      </p:sp>
      <p:graphicFrame>
        <p:nvGraphicFramePr>
          <p:cNvPr id="25602" name="Object 10"/>
          <p:cNvGraphicFramePr>
            <a:graphicFrameLocks noChangeAspect="1"/>
          </p:cNvGraphicFramePr>
          <p:nvPr/>
        </p:nvGraphicFramePr>
        <p:xfrm>
          <a:off x="1676400" y="2667000"/>
          <a:ext cx="7467600" cy="1066800"/>
        </p:xfrm>
        <a:graphic>
          <a:graphicData uri="http://schemas.openxmlformats.org/presentationml/2006/ole">
            <p:oleObj spid="_x0000_s25602" name="Hoja de cálculo" r:id="rId4" imgW="6724927" imgH="495488" progId="Excel.Sheet.8">
              <p:embed/>
            </p:oleObj>
          </a:graphicData>
        </a:graphic>
      </p:graphicFrame>
      <p:graphicFrame>
        <p:nvGraphicFramePr>
          <p:cNvPr id="25603" name="Object 11"/>
          <p:cNvGraphicFramePr>
            <a:graphicFrameLocks noChangeAspect="1"/>
          </p:cNvGraphicFramePr>
          <p:nvPr/>
        </p:nvGraphicFramePr>
        <p:xfrm>
          <a:off x="4267200" y="4495800"/>
          <a:ext cx="2657475" cy="257175"/>
        </p:xfrm>
        <a:graphic>
          <a:graphicData uri="http://schemas.openxmlformats.org/presentationml/2006/ole">
            <p:oleObj spid="_x0000_s25603" name="Hoja de cálculo" r:id="rId5" imgW="2657675" imgH="18125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391400" cy="1143000"/>
          </a:xfrm>
        </p:spPr>
        <p:txBody>
          <a:bodyPr/>
          <a:lstStyle/>
          <a:p>
            <a:pPr eaLnBrk="1" hangingPunct="1"/>
            <a:r>
              <a:rPr lang="es-ES_tradnl" sz="3200" smtClean="0"/>
              <a:t>ESTUDIO FINANCIERO Y ECONÓMICO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s-ES_tradnl" smtClean="0"/>
              <a:t>               Análisis de Sensibilidad</a:t>
            </a:r>
          </a:p>
        </p:txBody>
      </p:sp>
      <p:graphicFrame>
        <p:nvGraphicFramePr>
          <p:cNvPr id="26626" name="Object 7"/>
          <p:cNvGraphicFramePr>
            <a:graphicFrameLocks noChangeAspect="1"/>
          </p:cNvGraphicFramePr>
          <p:nvPr/>
        </p:nvGraphicFramePr>
        <p:xfrm>
          <a:off x="1905000" y="3100388"/>
          <a:ext cx="7010400" cy="1700212"/>
        </p:xfrm>
        <a:graphic>
          <a:graphicData uri="http://schemas.openxmlformats.org/presentationml/2006/ole">
            <p:oleObj spid="_x0000_s26626" name="Hoja de cálculo" r:id="rId4" imgW="4610563" imgH="65764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smtClean="0"/>
              <a:t>        </a:t>
            </a:r>
            <a:r>
              <a:rPr lang="es-ES_tradnl" sz="3600" smtClean="0"/>
              <a:t>CONCLUSIONES</a:t>
            </a:r>
            <a:endParaRPr lang="es-ES_tradnl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6248400" cy="2362200"/>
          </a:xfrm>
        </p:spPr>
        <p:txBody>
          <a:bodyPr/>
          <a:lstStyle/>
          <a:p>
            <a:pPr algn="just" eaLnBrk="1" hangingPunct="1"/>
            <a:r>
              <a:rPr lang="es-ES" sz="2000" smtClean="0"/>
              <a:t>El Bosque Protector La Prosperina tiene condiciones necesarias y suficientes para ser aprovechado ecológica y turísticamente, cumpliendo con el objetivo inicial del proyecto que consiste en la recreación y aprendizaje ecoturístico de los visitantes.</a:t>
            </a:r>
          </a:p>
          <a:p>
            <a:pPr algn="just" eaLnBrk="1" hangingPunct="1"/>
            <a:endParaRPr lang="es-ES" sz="2000" smtClean="0"/>
          </a:p>
          <a:p>
            <a:pPr algn="just" eaLnBrk="1" hangingPunct="1"/>
            <a:r>
              <a:rPr lang="es-ES" sz="2000" smtClean="0"/>
              <a:t>Se concluye que es una zona con una biodiversidad muy rica, y después de analizar las ventajas comparativas frente a la competencia, se puede introducir en el mercado sin inconveniente alguno. </a:t>
            </a:r>
            <a:endParaRPr lang="es-ES" smtClean="0"/>
          </a:p>
          <a:p>
            <a:pPr eaLnBrk="1" hangingPunct="1"/>
            <a:r>
              <a:rPr lang="es-ES_tradnl" sz="2000" smtClean="0"/>
              <a:t>Se obtuvo un Van de </a:t>
            </a:r>
            <a:r>
              <a:rPr lang="es-ES_tradnl" sz="2000" smtClean="0">
                <a:solidFill>
                  <a:srgbClr val="000000"/>
                </a:solidFill>
              </a:rPr>
              <a:t>3,961.94</a:t>
            </a:r>
            <a:r>
              <a:rPr lang="es-ES_tradnl" b="1" smtClean="0">
                <a:solidFill>
                  <a:srgbClr val="000000"/>
                </a:solidFill>
              </a:rPr>
              <a:t> </a:t>
            </a:r>
            <a:r>
              <a:rPr lang="es-ES_tradnl" sz="2000" smtClean="0"/>
              <a:t>y una Tir de 6.22%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RECOMENDACIONES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pPr lvl="1" algn="just" eaLnBrk="1" hangingPunct="1"/>
            <a:r>
              <a:rPr lang="es-ES" sz="2000" smtClean="0"/>
              <a:t>Realizar estudios técnico - científico, de gran importancia para el lugar como: capacidad de carga en el sendero y especialmente de especies indicadoras, animales o vegetales vulnerables a cualquier efecto.</a:t>
            </a:r>
          </a:p>
          <a:p>
            <a:pPr lvl="1" algn="just" eaLnBrk="1" hangingPunct="1"/>
            <a:endParaRPr lang="es-ES" sz="2000" smtClean="0"/>
          </a:p>
          <a:p>
            <a:pPr lvl="1" algn="just" eaLnBrk="1" hangingPunct="1"/>
            <a:r>
              <a:rPr lang="es-ES" sz="2000" smtClean="0"/>
              <a:t>Todos los proyectos a efectuarse en el Bosque Protector la Prosperina deberán coadyuvar al buen desenvolvimiento del actual, para lograr así un equilibrio ambiental en el área natural.</a:t>
            </a:r>
          </a:p>
          <a:p>
            <a:pPr eaLnBrk="1" hangingPunct="1"/>
            <a:endParaRPr lang="es-ES" sz="2000" smtClean="0"/>
          </a:p>
          <a:p>
            <a:pPr eaLnBrk="1" hangingPunct="1"/>
            <a:endParaRPr lang="es-ES_tradnl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>Aspectos Legales</a:t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algn="just" eaLnBrk="1" hangingPunct="1"/>
            <a:r>
              <a:rPr lang="es-ES" smtClean="0"/>
              <a:t>Calificación de Bosque y vegetación Protectores: 15 de Abril de 1994.</a:t>
            </a:r>
          </a:p>
          <a:p>
            <a:pPr algn="just" eaLnBrk="1" hangingPunct="1">
              <a:buFontTx/>
              <a:buNone/>
            </a:pPr>
            <a:endParaRPr lang="es-ES" smtClean="0"/>
          </a:p>
          <a:p>
            <a:pPr algn="just" eaLnBrk="1" hangingPunct="1"/>
            <a:r>
              <a:rPr lang="es-ES" smtClean="0"/>
              <a:t> Actividades Permitidas:</a:t>
            </a:r>
          </a:p>
          <a:p>
            <a:pPr lvl="1" algn="just" eaLnBrk="1" hangingPunct="1"/>
            <a:r>
              <a:rPr lang="es-ES" smtClean="0"/>
              <a:t>Control fitosanitario</a:t>
            </a:r>
          </a:p>
          <a:p>
            <a:pPr lvl="1" algn="just" eaLnBrk="1" hangingPunct="1"/>
            <a:r>
              <a:rPr lang="es-ES" smtClean="0"/>
              <a:t>Fomento de la flora y fauna</a:t>
            </a:r>
          </a:p>
          <a:p>
            <a:pPr lvl="1" eaLnBrk="1" hangingPunct="1"/>
            <a:r>
              <a:rPr lang="es-ES" smtClean="0"/>
              <a:t>Actividades científicas turísticas y recreacionales.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ATRACTIVOS TURISTICOS </a:t>
            </a:r>
            <a:r>
              <a:rPr lang="es-ES" sz="3600" smtClean="0"/>
              <a:t>APROVECHABLES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6477000" cy="4525963"/>
          </a:xfrm>
        </p:spPr>
        <p:txBody>
          <a:bodyPr/>
          <a:lstStyle/>
          <a:p>
            <a:pPr lvl="1" eaLnBrk="1" hangingPunct="1"/>
            <a:endParaRPr lang="es-ES" smtClean="0"/>
          </a:p>
          <a:p>
            <a:pPr lvl="1" eaLnBrk="1" hangingPunct="1"/>
            <a:r>
              <a:rPr lang="es-ES" smtClean="0"/>
              <a:t>Inventario de la Flora:</a:t>
            </a:r>
          </a:p>
          <a:p>
            <a:pPr lvl="2" eaLnBrk="1" hangingPunct="1"/>
            <a:r>
              <a:rPr lang="es-ES" smtClean="0"/>
              <a:t>Arbòrea: Ceibo, Palo Santo, Jigua, Higueròn de río.</a:t>
            </a:r>
          </a:p>
          <a:p>
            <a:pPr lvl="2" eaLnBrk="1" hangingPunct="1"/>
            <a:r>
              <a:rPr lang="es-ES" smtClean="0"/>
              <a:t>Arbustiva: Higuerilla, Cojojo</a:t>
            </a:r>
          </a:p>
          <a:p>
            <a:pPr lvl="2" eaLnBrk="1" hangingPunct="1"/>
            <a:r>
              <a:rPr lang="es-ES" smtClean="0"/>
              <a:t>Herbácea: Bledo, Escobilla, Uña de gato.</a:t>
            </a:r>
          </a:p>
          <a:p>
            <a:pPr lvl="2" eaLnBrk="1" hangingPunct="1"/>
            <a:r>
              <a:rPr lang="es-ES" smtClean="0"/>
              <a:t>Liana: Turbina, Habilla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pPr eaLnBrk="1" hangingPunct="1"/>
            <a:r>
              <a:rPr lang="es-ES" sz="2800" smtClean="0"/>
              <a:t/>
            </a:r>
            <a:br>
              <a:rPr lang="es-ES" sz="2800" smtClean="0"/>
            </a:br>
            <a:r>
              <a:rPr lang="es-ES" sz="2800" smtClean="0"/>
              <a:t>ATRACTIVOS TURISTICOS APROVECHABLES</a:t>
            </a:r>
            <a:br>
              <a:rPr lang="es-ES" sz="2800" smtClean="0"/>
            </a:br>
            <a:r>
              <a:rPr lang="es-ES" sz="2800" smtClean="0"/>
              <a:t>Imágenes de la Flora</a:t>
            </a:r>
            <a:br>
              <a:rPr lang="es-ES" sz="2800" smtClean="0"/>
            </a:br>
            <a:endParaRPr lang="es-ES_tradnl" sz="3600" smtClean="0"/>
          </a:p>
        </p:txBody>
      </p:sp>
      <p:pic>
        <p:nvPicPr>
          <p:cNvPr id="35843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2209800"/>
            <a:ext cx="914400" cy="990600"/>
          </a:xfrm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133600"/>
            <a:ext cx="1209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657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33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2390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ATRACTIVOS TURÍSTICOS </a:t>
            </a:r>
            <a:r>
              <a:rPr lang="es-ES" sz="3600" smtClean="0"/>
              <a:t>APROVECHABLES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6629400" cy="4525963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z="1800" smtClean="0"/>
              <a:t>Inventario de la Fauna: Aves, reptiles, anfibios y mamíferos</a:t>
            </a:r>
          </a:p>
          <a:p>
            <a:pPr lvl="1" eaLnBrk="1" hangingPunct="1"/>
            <a:r>
              <a:rPr lang="es-ES" sz="1800" smtClean="0"/>
              <a:t>Mono aullador</a:t>
            </a:r>
          </a:p>
          <a:p>
            <a:pPr lvl="1" eaLnBrk="1" hangingPunct="1"/>
            <a:r>
              <a:rPr lang="es-ES" sz="1800" smtClean="0"/>
              <a:t>Venado cola blanca</a:t>
            </a:r>
          </a:p>
          <a:p>
            <a:pPr lvl="1" eaLnBrk="1" hangingPunct="1"/>
            <a:r>
              <a:rPr lang="es-ES" sz="1800" smtClean="0"/>
              <a:t>Mariposas</a:t>
            </a:r>
          </a:p>
          <a:p>
            <a:pPr lvl="1" eaLnBrk="1" hangingPunct="1"/>
            <a:r>
              <a:rPr lang="es-ES" sz="1800" smtClean="0"/>
              <a:t>Tigrillo</a:t>
            </a:r>
          </a:p>
          <a:p>
            <a:pPr lvl="1" eaLnBrk="1" hangingPunct="1"/>
            <a:r>
              <a:rPr lang="es-ES" sz="1800" smtClean="0"/>
              <a:t>Ardilla de cola gris </a:t>
            </a:r>
          </a:p>
          <a:p>
            <a:pPr lvl="1" eaLnBrk="1" hangingPunct="1"/>
            <a:endParaRPr lang="es-ES" sz="1800" smtClean="0"/>
          </a:p>
          <a:p>
            <a:pPr eaLnBrk="1" hangingPunct="1"/>
            <a:r>
              <a:rPr lang="es-ES" sz="2000" smtClean="0"/>
              <a:t>Inventario de Sitios Naturales: Miradores, cascadas,Lago.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1950</TotalTime>
  <Words>1000</Words>
  <Application>Microsoft PowerPoint</Application>
  <PresentationFormat>Presentación en pantalla (4:3)</PresentationFormat>
  <Paragraphs>266</Paragraphs>
  <Slides>54</Slides>
  <Notes>47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1" baseType="lpstr">
      <vt:lpstr>Arial</vt:lpstr>
      <vt:lpstr>Times New Roman</vt:lpstr>
      <vt:lpstr>Batang</vt:lpstr>
      <vt:lpstr>Diseño predeterminado</vt:lpstr>
      <vt:lpstr>Microsoft Editor de ecuaciones 3.0</vt:lpstr>
      <vt:lpstr>Hoja de cálculo de Microsoft Excel</vt:lpstr>
      <vt:lpstr>Documento de Microsoft Word</vt:lpstr>
      <vt:lpstr>PROYECTO DE DESARROLLO ECOTURURISTICO DEL BOSQUE PROTECTOR DE LA ESPOL COMO UN MEDIO PARA RECREACIÓN Y APRENDIZAJE DE LA ECOLOGIA Y UNA CONTRIBUCIÓN AL CONOCIMIENTO DE  LA REALIDAD AMBIENTAL LATINOAMERICANA   Andrés Jaramillo</vt:lpstr>
      <vt:lpstr>          INTRODUCCIÓN</vt:lpstr>
      <vt:lpstr>ASPECTOS  GENERALES DEL ÁREA</vt:lpstr>
      <vt:lpstr>Aspectos Geográficos</vt:lpstr>
      <vt:lpstr>       Aspectos Históricos</vt:lpstr>
      <vt:lpstr> Aspectos Legales </vt:lpstr>
      <vt:lpstr>ATRACTIVOS TURISTICOS APROVECHABLES</vt:lpstr>
      <vt:lpstr> ATRACTIVOS TURISTICOS APROVECHABLES Imágenes de la Flora </vt:lpstr>
      <vt:lpstr>ATRACTIVOS TURÍSTICOS APROVECHABLES</vt:lpstr>
      <vt:lpstr>ATRACTIVOS TURISTICOS APROVECHABLES Imágenes de la Fauna</vt:lpstr>
      <vt:lpstr>Estudio de Mercado</vt:lpstr>
      <vt:lpstr>      Estudio de Mercado</vt:lpstr>
      <vt:lpstr>Investigación y Análisis de Mercado</vt:lpstr>
      <vt:lpstr>Investigación y Análisis de Mercado</vt:lpstr>
      <vt:lpstr>  1.-¿Cuándo dispone de tiempo libre donde usted o su familia suelen ir? </vt:lpstr>
      <vt:lpstr>  2.-De la  siguiente lista seleccione qué sitios usted ha visitado </vt:lpstr>
      <vt:lpstr> 3.-¿Qué lo motivó a visitar estos lugares?</vt:lpstr>
      <vt:lpstr> 4.- ¿Con quién usted acostumbra realizar estas visitas?</vt:lpstr>
      <vt:lpstr> 5.- ¿Encontró lo que usted buscaba cuando visitó este lugar?</vt:lpstr>
      <vt:lpstr>  6.- Cuando usted visita un centro recreacional ¿Cuál de las siguientes actividades realiza o le gustaría realizar?</vt:lpstr>
      <vt:lpstr>  7.- ¿Qué importancia usted le asigna a la presencia de estos lugares ecoturísticos en la ciudad? </vt:lpstr>
      <vt:lpstr>  8.- ¿Cómo piensa que se deban financiar estos lugares ecoturísticos?</vt:lpstr>
      <vt:lpstr> 9.- ¿Cuánto estaría dispuesto a pagar  por visitar un sitio ecoturístico?</vt:lpstr>
      <vt:lpstr> Servicios que Ofrece el Proyecto </vt:lpstr>
      <vt:lpstr>          Competencia</vt:lpstr>
      <vt:lpstr>         Estimación de la Demanda</vt:lpstr>
      <vt:lpstr>         Análisis de la Demanda</vt:lpstr>
      <vt:lpstr>Actividades de Marketing</vt:lpstr>
      <vt:lpstr>CARACTERÍSTICAS DEL PROYECTO</vt:lpstr>
      <vt:lpstr>Distribución Física del Sector # 1</vt:lpstr>
      <vt:lpstr>Mapa del Sector # 2</vt:lpstr>
      <vt:lpstr>Diapositiva 32</vt:lpstr>
      <vt:lpstr>Diapositiva 33</vt:lpstr>
      <vt:lpstr>IMPACTOS AMBIENTALES DEL PROYECTO</vt:lpstr>
      <vt:lpstr> IMPACTOS AMBIENTALES DEL PROYECTO</vt:lpstr>
      <vt:lpstr>IMPACTOS AMBIENTALES DEL PROYECTO</vt:lpstr>
      <vt:lpstr>IMPACTOS AMBIENTALES DEL PROYECTO</vt:lpstr>
      <vt:lpstr>IMPACTOS AMBIENTALES DEL PROYECTO</vt:lpstr>
      <vt:lpstr> ESTUDIO FINANCIERO Y ECONÓMICO Resumen de la Inversión</vt:lpstr>
      <vt:lpstr>ESTUDIO FINANCIERO Y ECONÓMICO </vt:lpstr>
      <vt:lpstr>ESTUDIO FINANCIERO Y ECONÓMICO  INGRESOS TOTALES</vt:lpstr>
      <vt:lpstr>ESTUDIO FINANCIERO Y ECONÓMICO GASTOS DE ADMINISTRACIÓN </vt:lpstr>
      <vt:lpstr>ESTUDIO FINANCIERO Y ECONÓMICO GASTOS DE DEPRECIACION </vt:lpstr>
      <vt:lpstr>  ESTUDIO FINANCIERO Y ECONÓMICO  GASTOS DE DEPRECIACION </vt:lpstr>
      <vt:lpstr>    ESTUDIO FINANCIERO Y ECONÓMICO FINANCIAMIENTO DEL PROYECTO </vt:lpstr>
      <vt:lpstr>   ESTUDIO FINANCIERO Y ECONÓMICO  P Y G </vt:lpstr>
      <vt:lpstr>              FLUJO DE EFECTIVO</vt:lpstr>
      <vt:lpstr>ESTUDIO FINANCIERO Y ECONÓMICO BALANCE GENERAL</vt:lpstr>
      <vt:lpstr>  ESTUDIO FINANCIERO Y ECONÓMICO  </vt:lpstr>
      <vt:lpstr>  ESTUDIO FINANCIERO Y ECONÓMICO</vt:lpstr>
      <vt:lpstr>ESTUDIO FINANCIERO Y ECONÓMICO</vt:lpstr>
      <vt:lpstr>ESTUDIO FINANCIERO Y ECONÓMICO</vt:lpstr>
      <vt:lpstr>        CONCLUSIONES</vt:lpstr>
      <vt:lpstr>RECOMENDACIONES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windowsxp</dc:creator>
  <cp:lastModifiedBy>Administrador</cp:lastModifiedBy>
  <cp:revision>50</cp:revision>
  <dcterms:created xsi:type="dcterms:W3CDTF">2004-07-31T20:36:55Z</dcterms:created>
  <dcterms:modified xsi:type="dcterms:W3CDTF">2009-11-05T15:09:23Z</dcterms:modified>
</cp:coreProperties>
</file>