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39"/>
  </p:notesMasterIdLst>
  <p:sldIdLst>
    <p:sldId id="335" r:id="rId2"/>
    <p:sldId id="267" r:id="rId3"/>
    <p:sldId id="258" r:id="rId4"/>
    <p:sldId id="259" r:id="rId5"/>
    <p:sldId id="268" r:id="rId6"/>
    <p:sldId id="262" r:id="rId7"/>
    <p:sldId id="269" r:id="rId8"/>
    <p:sldId id="271" r:id="rId9"/>
    <p:sldId id="347" r:id="rId10"/>
    <p:sldId id="348" r:id="rId11"/>
    <p:sldId id="273" r:id="rId12"/>
    <p:sldId id="352" r:id="rId13"/>
    <p:sldId id="353" r:id="rId14"/>
    <p:sldId id="409" r:id="rId15"/>
    <p:sldId id="410" r:id="rId16"/>
    <p:sldId id="411" r:id="rId17"/>
    <p:sldId id="412" r:id="rId18"/>
    <p:sldId id="355" r:id="rId19"/>
    <p:sldId id="356" r:id="rId20"/>
    <p:sldId id="357" r:id="rId21"/>
    <p:sldId id="365" r:id="rId22"/>
    <p:sldId id="366" r:id="rId23"/>
    <p:sldId id="367" r:id="rId24"/>
    <p:sldId id="413" r:id="rId25"/>
    <p:sldId id="368" r:id="rId26"/>
    <p:sldId id="414" r:id="rId27"/>
    <p:sldId id="415" r:id="rId28"/>
    <p:sldId id="369" r:id="rId29"/>
    <p:sldId id="416" r:id="rId30"/>
    <p:sldId id="370" r:id="rId31"/>
    <p:sldId id="408" r:id="rId32"/>
    <p:sldId id="406" r:id="rId33"/>
    <p:sldId id="380" r:id="rId34"/>
    <p:sldId id="386" r:id="rId35"/>
    <p:sldId id="417" r:id="rId36"/>
    <p:sldId id="418" r:id="rId37"/>
    <p:sldId id="419" r:id="rId3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a:srgbClr val="0033CC"/>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04" autoAdjust="0"/>
    <p:restoredTop sz="93794" autoAdjust="0"/>
  </p:normalViewPr>
  <p:slideViewPr>
    <p:cSldViewPr>
      <p:cViewPr>
        <p:scale>
          <a:sx n="55" d="100"/>
          <a:sy n="55" d="100"/>
        </p:scale>
        <p:origin x="-40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725D1ED7-5858-43CC-9541-55EA50E29699}" type="datetimeFigureOut">
              <a:rPr lang="en-US"/>
              <a:pPr>
                <a:defRPr/>
              </a:pPr>
              <a:t>11/9/2009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34E77C6-B66A-46C2-9B2B-25D0EBBACCB9}"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55DE5B0-1A1D-4874-AD4C-9225F1F0133C}" type="slidenum">
              <a:rPr lang="es-ES" smtClean="0"/>
              <a:pPr>
                <a:defRPr/>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C" smtClean="0"/>
          </a:p>
        </p:txBody>
      </p:sp>
      <p:sp>
        <p:nvSpPr>
          <p:cNvPr id="4" name="3 Marcador de número de diapositiva"/>
          <p:cNvSpPr>
            <a:spLocks noGrp="1"/>
          </p:cNvSpPr>
          <p:nvPr>
            <p:ph type="sldNum" sz="quarter" idx="5"/>
          </p:nvPr>
        </p:nvSpPr>
        <p:spPr/>
        <p:txBody>
          <a:bodyPr/>
          <a:lstStyle/>
          <a:p>
            <a:pPr>
              <a:defRPr/>
            </a:pPr>
            <a:fld id="{E1FB7B71-2431-4FF9-BB8C-229E51F4895F}" type="slidenum">
              <a:rPr lang="es-ES" smtClean="0"/>
              <a:pPr>
                <a:defRPr/>
              </a:pPr>
              <a:t>34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3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4 Rectángulo"/>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9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10 Conector recto"/>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11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12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8" name="7 Título"/>
          <p:cNvSpPr>
            <a:spLocks noGrp="1"/>
          </p:cNvSpPr>
          <p:nvPr>
            <p:ph type="ctrTitle"/>
          </p:nvPr>
        </p:nvSpPr>
        <p:spPr>
          <a:xfrm>
            <a:off x="685800" y="381000"/>
            <a:ext cx="7772400" cy="1752600"/>
          </a:xfrm>
        </p:spPr>
        <p:txBody>
          <a:bodyPr/>
          <a:lstStyle>
            <a:lvl1pPr>
              <a:defRPr sz="4200">
                <a:solidFill>
                  <a:schemeClr val="accent1"/>
                </a:solidFill>
              </a:defRPr>
            </a:lvl1pPr>
          </a:lstStyle>
          <a:p>
            <a:r>
              <a:rPr lang="es-ES" smtClean="0"/>
              <a:t>Haga clic para modificar el estilo de título del patrón</a:t>
            </a:r>
            <a:endParaRPr lang="en-US"/>
          </a:p>
        </p:txBody>
      </p:sp>
      <p:sp>
        <p:nvSpPr>
          <p:cNvPr id="15" name="27 Marcador de fecha"/>
          <p:cNvSpPr>
            <a:spLocks noGrp="1"/>
          </p:cNvSpPr>
          <p:nvPr>
            <p:ph type="dt" sz="half" idx="10"/>
          </p:nvPr>
        </p:nvSpPr>
        <p:spPr/>
        <p:txBody>
          <a:bodyPr/>
          <a:lstStyle>
            <a:lvl1pPr>
              <a:defRPr/>
            </a:lvl1pPr>
          </a:lstStyle>
          <a:p>
            <a:pPr>
              <a:defRPr/>
            </a:pPr>
            <a:endParaRPr lang="es-ES"/>
          </a:p>
        </p:txBody>
      </p:sp>
      <p:sp>
        <p:nvSpPr>
          <p:cNvPr id="16" name="16 Marcador de pie de página"/>
          <p:cNvSpPr>
            <a:spLocks noGrp="1"/>
          </p:cNvSpPr>
          <p:nvPr>
            <p:ph type="ftr" sz="quarter" idx="11"/>
          </p:nvPr>
        </p:nvSpPr>
        <p:spPr/>
        <p:txBody>
          <a:bodyPr/>
          <a:lstStyle>
            <a:lvl1pPr>
              <a:defRPr/>
            </a:lvl1pPr>
          </a:lstStyle>
          <a:p>
            <a:pPr>
              <a:defRPr/>
            </a:pPr>
            <a:endParaRPr lang="es-ES"/>
          </a:p>
        </p:txBody>
      </p:sp>
      <p:sp>
        <p:nvSpPr>
          <p:cNvPr id="17" name="28 Marcador de número de diapositiva"/>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675CACF-6429-4B8D-9100-8309A97501D6}"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DBF12E8-7400-4BEE-8434-D3752BDD3533}"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4" name="3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4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7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9 Conector recto"/>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10 Elipse"/>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11 Elipse"/>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Marcador de texto vertical"/>
          <p:cNvSpPr>
            <a:spLocks noGrp="1"/>
          </p:cNvSpPr>
          <p:nvPr>
            <p:ph type="body" orient="vert" idx="1"/>
          </p:nvPr>
        </p:nvSpPr>
        <p:spPr>
          <a:xfrm>
            <a:off x="304800" y="304800"/>
            <a:ext cx="6553200" cy="582136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vertical"/>
          <p:cNvSpPr>
            <a:spLocks noGrp="1"/>
          </p:cNvSpPr>
          <p:nvPr>
            <p:ph type="title" orient="vert"/>
          </p:nvPr>
        </p:nvSpPr>
        <p:spPr>
          <a:xfrm>
            <a:off x="7391400" y="304801"/>
            <a:ext cx="1447800" cy="5851525"/>
          </a:xfrm>
        </p:spPr>
        <p:txBody>
          <a:bodyPr vert="eaVert"/>
          <a:lstStyle/>
          <a:p>
            <a:r>
              <a:rPr lang="es-ES" smtClean="0"/>
              <a:t>Haga clic para modificar el estilo de título del patrón</a:t>
            </a:r>
            <a:endParaRPr lang="en-US"/>
          </a:p>
        </p:txBody>
      </p:sp>
      <p:sp>
        <p:nvSpPr>
          <p:cNvPr id="13" name="5 Marcador de número de diapositiva"/>
          <p:cNvSpPr>
            <a:spLocks noGrp="1"/>
          </p:cNvSpPr>
          <p:nvPr>
            <p:ph type="sldNum" sz="quarter" idx="10"/>
          </p:nvPr>
        </p:nvSpPr>
        <p:spPr>
          <a:xfrm>
            <a:off x="6915150" y="3009900"/>
            <a:ext cx="457200" cy="441325"/>
          </a:xfrm>
        </p:spPr>
        <p:txBody>
          <a:bodyPr/>
          <a:lstStyle>
            <a:lvl1pPr>
              <a:defRPr/>
            </a:lvl1pPr>
          </a:lstStyle>
          <a:p>
            <a:pPr>
              <a:defRPr/>
            </a:pPr>
            <a:fld id="{DF35AE47-C2A3-49D0-A188-32122EC441B0}" type="slidenum">
              <a:rPr lang="es-ES"/>
              <a:pPr>
                <a:defRPr/>
              </a:pPr>
              <a:t>‹Nº›</a:t>
            </a:fld>
            <a:endParaRPr lang="es-ES" dirty="0"/>
          </a:p>
        </p:txBody>
      </p:sp>
      <p:sp>
        <p:nvSpPr>
          <p:cNvPr id="14" name="3 Marcador de fecha"/>
          <p:cNvSpPr>
            <a:spLocks noGrp="1"/>
          </p:cNvSpPr>
          <p:nvPr>
            <p:ph type="dt" sz="half" idx="11"/>
          </p:nvPr>
        </p:nvSpPr>
        <p:spPr/>
        <p:txBody>
          <a:bodyPr/>
          <a:lstStyle>
            <a:lvl1pPr>
              <a:defRPr/>
            </a:lvl1pPr>
          </a:lstStyle>
          <a:p>
            <a:pPr>
              <a:defRPr/>
            </a:pPr>
            <a:endParaRPr lang="es-ES"/>
          </a:p>
        </p:txBody>
      </p:sp>
      <p:sp>
        <p:nvSpPr>
          <p:cNvPr id="15" name="4 Marcador de pie de página"/>
          <p:cNvSpPr>
            <a:spLocks noGrp="1"/>
          </p:cNvSpPr>
          <p:nvPr>
            <p:ph type="ftr" sz="quarter" idx="12"/>
          </p:nvPr>
        </p:nvSpPr>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301752" y="1527048"/>
            <a:ext cx="850392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4362450" y="1027113"/>
            <a:ext cx="457200" cy="441325"/>
          </a:xfrm>
        </p:spPr>
        <p:txBody>
          <a:bodyPr/>
          <a:lstStyle>
            <a:lvl1pPr>
              <a:defRPr/>
            </a:lvl1pPr>
          </a:lstStyle>
          <a:p>
            <a:pPr>
              <a:defRPr/>
            </a:pPr>
            <a:fld id="{8DC95EC7-D00D-4057-BCC9-5C62E774FA58}"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7 Rectángulo"/>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9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10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11 Conector recto"/>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12 Elipse"/>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Elipse"/>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Marcador de texto"/>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s-ES" smtClean="0"/>
              <a:t>Haga clic para modificar el estilo de título del patrón</a:t>
            </a:r>
            <a:endParaRPr lang="en-US"/>
          </a:p>
        </p:txBody>
      </p:sp>
      <p:sp>
        <p:nvSpPr>
          <p:cNvPr id="15" name="4 Marcador de pie de página"/>
          <p:cNvSpPr>
            <a:spLocks noGrp="1"/>
          </p:cNvSpPr>
          <p:nvPr>
            <p:ph type="ftr" sz="quarter" idx="10"/>
          </p:nvPr>
        </p:nvSpPr>
        <p:spPr/>
        <p:txBody>
          <a:bodyPr/>
          <a:lstStyle>
            <a:lvl1pPr>
              <a:defRPr/>
            </a:lvl1pPr>
          </a:lstStyle>
          <a:p>
            <a:pPr>
              <a:defRPr/>
            </a:pPr>
            <a:endParaRPr lang="es-ES"/>
          </a:p>
        </p:txBody>
      </p:sp>
      <p:sp>
        <p:nvSpPr>
          <p:cNvPr id="16" name="3 Marcador de fecha"/>
          <p:cNvSpPr>
            <a:spLocks noGrp="1"/>
          </p:cNvSpPr>
          <p:nvPr>
            <p:ph type="dt" sz="half" idx="11"/>
          </p:nvPr>
        </p:nvSpPr>
        <p:spPr/>
        <p:txBody>
          <a:bodyPr/>
          <a:lstStyle>
            <a:lvl1pPr>
              <a:defRPr/>
            </a:lvl1pPr>
          </a:lstStyle>
          <a:p>
            <a:pPr>
              <a:defRPr/>
            </a:pPr>
            <a:endParaRPr lang="es-ES"/>
          </a:p>
        </p:txBody>
      </p:sp>
      <p:sp>
        <p:nvSpPr>
          <p:cNvPr id="17" name="5 Marcador de número de diapositiva"/>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4433903-163C-4A69-92DB-25371553F4C6}"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5" name="4 Conector recto"/>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1 Título"/>
          <p:cNvSpPr>
            <a:spLocks noGrp="1"/>
          </p:cNvSpPr>
          <p:nvPr>
            <p:ph type="title"/>
          </p:nvPr>
        </p:nvSpPr>
        <p:spPr>
          <a:xfrm>
            <a:off x="301752" y="228600"/>
            <a:ext cx="8534400" cy="758952"/>
          </a:xfrm>
        </p:spPr>
        <p:txBody>
          <a:bodyPr/>
          <a:lstStyle/>
          <a:p>
            <a:r>
              <a:rPr lang="es-ES" smtClean="0"/>
              <a:t>Haga clic para modificar el estilo de título del patrón</a:t>
            </a:r>
            <a:endParaRPr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4 Marcador de fecha"/>
          <p:cNvSpPr>
            <a:spLocks noGrp="1"/>
          </p:cNvSpPr>
          <p:nvPr>
            <p:ph type="dt" sz="half" idx="10"/>
          </p:nvPr>
        </p:nvSpPr>
        <p:spPr>
          <a:xfrm>
            <a:off x="5791200" y="6410325"/>
            <a:ext cx="3044825" cy="365125"/>
          </a:xfrm>
        </p:spPr>
        <p:txBody>
          <a:bodyPr/>
          <a:lstStyle>
            <a:lvl1pPr>
              <a:defRPr/>
            </a:lvl1pPr>
          </a:lstStyle>
          <a:p>
            <a:pPr>
              <a:defRPr/>
            </a:pPr>
            <a:endParaRPr lang="es-ES"/>
          </a:p>
        </p:txBody>
      </p:sp>
      <p:sp>
        <p:nvSpPr>
          <p:cNvPr id="7" name="5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C8E30023-2736-4DDF-BF40-6A4D35C0460F}"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7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10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11 Rectángulo"/>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12 Rectángulo"/>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13 Conector recto"/>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14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15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16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4" name="23 Marcador de contenido"/>
          <p:cNvSpPr>
            <a:spLocks noGrp="1"/>
          </p:cNvSpPr>
          <p:nvPr>
            <p:ph sz="quarter" idx="2"/>
          </p:nvPr>
        </p:nvSpPr>
        <p:spPr>
          <a:xfrm>
            <a:off x="301752" y="2471383"/>
            <a:ext cx="4041648" cy="381840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6" name="25 Marcador de contenido"/>
          <p:cNvSpPr>
            <a:spLocks noGrp="1"/>
          </p:cNvSpPr>
          <p:nvPr>
            <p:ph sz="quarter" idx="4"/>
          </p:nvPr>
        </p:nvSpPr>
        <p:spPr>
          <a:xfrm>
            <a:off x="4800600" y="2471383"/>
            <a:ext cx="4038600" cy="38221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3" name="22 Título"/>
          <p:cNvSpPr>
            <a:spLocks noGrp="1"/>
          </p:cNvSpPr>
          <p:nvPr>
            <p:ph type="title"/>
          </p:nvPr>
        </p:nvSpPr>
        <p:spPr/>
        <p:txBody>
          <a:bodyPr rtlCol="0"/>
          <a:lstStyle/>
          <a:p>
            <a:r>
              <a:rPr lang="es-ES" smtClean="0"/>
              <a:t>Haga clic para modificar el estilo de título del patrón</a:t>
            </a:r>
            <a:endParaRPr lang="en-US"/>
          </a:p>
        </p:txBody>
      </p:sp>
      <p:sp>
        <p:nvSpPr>
          <p:cNvPr id="18" name="6 Marcador de fecha"/>
          <p:cNvSpPr>
            <a:spLocks noGrp="1"/>
          </p:cNvSpPr>
          <p:nvPr>
            <p:ph type="dt" sz="half" idx="10"/>
          </p:nvPr>
        </p:nvSpPr>
        <p:spPr/>
        <p:txBody>
          <a:bodyPr/>
          <a:lstStyle>
            <a:lvl1pPr>
              <a:defRPr/>
            </a:lvl1pPr>
          </a:lstStyle>
          <a:p>
            <a:pPr>
              <a:defRPr/>
            </a:pPr>
            <a:endParaRPr lang="es-ES"/>
          </a:p>
        </p:txBody>
      </p:sp>
      <p:sp>
        <p:nvSpPr>
          <p:cNvPr id="19" name="7 Marcador de pie de página"/>
          <p:cNvSpPr>
            <a:spLocks noGrp="1"/>
          </p:cNvSpPr>
          <p:nvPr>
            <p:ph type="ftr" sz="quarter" idx="11"/>
          </p:nvPr>
        </p:nvSpPr>
        <p:spPr>
          <a:xfrm>
            <a:off x="304800" y="6410325"/>
            <a:ext cx="3581400" cy="365125"/>
          </a:xfrm>
        </p:spPr>
        <p:txBody>
          <a:bodyPr/>
          <a:lstStyle>
            <a:lvl1pPr>
              <a:defRPr/>
            </a:lvl1pPr>
          </a:lstStyle>
          <a:p>
            <a:pPr>
              <a:defRPr/>
            </a:pPr>
            <a:endParaRPr lang="es-ES"/>
          </a:p>
        </p:txBody>
      </p:sp>
      <p:sp>
        <p:nvSpPr>
          <p:cNvPr id="20" name="8 Marcador de número de diapositiva"/>
          <p:cNvSpPr>
            <a:spLocks noGrp="1"/>
          </p:cNvSpPr>
          <p:nvPr>
            <p:ph type="sldNum" sz="quarter" idx="12"/>
          </p:nvPr>
        </p:nvSpPr>
        <p:spPr>
          <a:xfrm>
            <a:off x="4343400" y="1042988"/>
            <a:ext cx="457200" cy="441325"/>
          </a:xfrm>
        </p:spPr>
        <p:txBody>
          <a:bodyPr/>
          <a:lstStyle>
            <a:lvl1pPr algn="ctr">
              <a:defRPr/>
            </a:lvl1pPr>
          </a:lstStyle>
          <a:p>
            <a:pPr>
              <a:defRPr/>
            </a:pPr>
            <a:fld id="{16EF7A59-2C61-4969-B6BF-4B1C1C418F67}"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a:xfrm>
            <a:off x="4343400" y="1036638"/>
            <a:ext cx="457200" cy="441325"/>
          </a:xfrm>
        </p:spPr>
        <p:txBody>
          <a:bodyPr/>
          <a:lstStyle>
            <a:lvl1pPr>
              <a:defRPr/>
            </a:lvl1pPr>
          </a:lstStyle>
          <a:p>
            <a:pPr>
              <a:defRPr/>
            </a:pPr>
            <a:fld id="{456E348E-36FD-4D6D-A8D5-9209B7792CA6}"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2 Rectángulo"/>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3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4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1 Marcador de fecha"/>
          <p:cNvSpPr>
            <a:spLocks noGrp="1"/>
          </p:cNvSpPr>
          <p:nvPr>
            <p:ph type="dt" sz="half" idx="10"/>
          </p:nvPr>
        </p:nvSpPr>
        <p:spPr/>
        <p:txBody>
          <a:bodyPr/>
          <a:lstStyle>
            <a:lvl1pPr>
              <a:defRPr/>
            </a:lvl1pPr>
          </a:lstStyle>
          <a:p>
            <a:pPr>
              <a:defRPr/>
            </a:pPr>
            <a:endParaRPr lang="es-ES"/>
          </a:p>
        </p:txBody>
      </p:sp>
      <p:sp>
        <p:nvSpPr>
          <p:cNvPr id="9" name="2 Marcador de pie de página"/>
          <p:cNvSpPr>
            <a:spLocks noGrp="1"/>
          </p:cNvSpPr>
          <p:nvPr>
            <p:ph type="ftr" sz="quarter" idx="11"/>
          </p:nvPr>
        </p:nvSpPr>
        <p:spPr/>
        <p:txBody>
          <a:bodyPr/>
          <a:lstStyle>
            <a:lvl1pPr>
              <a:defRPr/>
            </a:lvl1pPr>
          </a:lstStyle>
          <a:p>
            <a:pPr>
              <a:defRPr/>
            </a:pPr>
            <a:endParaRPr lang="es-ES"/>
          </a:p>
        </p:txBody>
      </p:sp>
      <p:sp>
        <p:nvSpPr>
          <p:cNvPr id="10" name="3 Marcador de número de diapositiva"/>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7F618AE6-0DFD-46DC-8063-EEB90A32FE40}"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Rectángulo"/>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7 Rectángulo"/>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9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10 Rectángulo"/>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11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12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1 Título"/>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20" name="19 Marcador de contenido"/>
          <p:cNvSpPr>
            <a:spLocks noGrp="1"/>
          </p:cNvSpPr>
          <p:nvPr>
            <p:ph sz="quarter" idx="1"/>
          </p:nvPr>
        </p:nvSpPr>
        <p:spPr>
          <a:xfrm>
            <a:off x="3124200" y="685800"/>
            <a:ext cx="5638800" cy="5410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6 Marcador de número de diapositiva"/>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2436B596-C0E1-4A84-99F2-DC88ED218F06}" type="slidenum">
              <a:rPr lang="es-ES"/>
              <a:pPr>
                <a:defRPr/>
              </a:pPr>
              <a:t>‹Nº›</a:t>
            </a:fld>
            <a:endParaRPr lang="es-ES" dirty="0"/>
          </a:p>
        </p:txBody>
      </p:sp>
      <p:sp>
        <p:nvSpPr>
          <p:cNvPr id="17" name="4 Marcador de fecha"/>
          <p:cNvSpPr>
            <a:spLocks noGrp="1"/>
          </p:cNvSpPr>
          <p:nvPr>
            <p:ph type="dt" sz="half" idx="11"/>
          </p:nvPr>
        </p:nvSpPr>
        <p:spPr/>
        <p:txBody>
          <a:bodyPr/>
          <a:lstStyle>
            <a:lvl1pPr>
              <a:defRPr/>
            </a:lvl1pPr>
          </a:lstStyle>
          <a:p>
            <a:pPr>
              <a:defRPr/>
            </a:pPr>
            <a:endParaRPr lang="es-ES"/>
          </a:p>
        </p:txBody>
      </p:sp>
      <p:sp>
        <p:nvSpPr>
          <p:cNvPr id="18" name="5 Marcador de pie de página"/>
          <p:cNvSpPr>
            <a:spLocks noGrp="1"/>
          </p:cNvSpPr>
          <p:nvPr>
            <p:ph type="ftr" sz="quarter" idx="12"/>
          </p:nvPr>
        </p:nvSpPr>
        <p:spPr>
          <a:xfrm>
            <a:off x="301625" y="6410325"/>
            <a:ext cx="3382963" cy="366713"/>
          </a:xfrm>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5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6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7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9 Rectángulo"/>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10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11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12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Elipse"/>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6" name="6 Marcador de número de diapositiva"/>
          <p:cNvSpPr>
            <a:spLocks noGrp="1"/>
          </p:cNvSpPr>
          <p:nvPr>
            <p:ph type="sldNum" sz="quarter" idx="10"/>
          </p:nvPr>
        </p:nvSpPr>
        <p:spPr>
          <a:xfrm>
            <a:off x="1371600" y="312738"/>
            <a:ext cx="457200" cy="441325"/>
          </a:xfrm>
        </p:spPr>
        <p:txBody>
          <a:bodyPr/>
          <a:lstStyle>
            <a:lvl1pPr>
              <a:defRPr/>
            </a:lvl1pPr>
          </a:lstStyle>
          <a:p>
            <a:pPr>
              <a:defRPr/>
            </a:pPr>
            <a:fld id="{77C71CD9-05F6-4856-BF77-45D73CA10C5F}" type="slidenum">
              <a:rPr lang="es-ES"/>
              <a:pPr>
                <a:defRPr/>
              </a:pPr>
              <a:t>‹Nº›</a:t>
            </a:fld>
            <a:endParaRPr lang="es-ES" dirty="0"/>
          </a:p>
        </p:txBody>
      </p:sp>
      <p:sp>
        <p:nvSpPr>
          <p:cNvPr id="17" name="4 Marcador de fecha"/>
          <p:cNvSpPr>
            <a:spLocks noGrp="1"/>
          </p:cNvSpPr>
          <p:nvPr>
            <p:ph type="dt" sz="half" idx="11"/>
          </p:nvPr>
        </p:nvSpPr>
        <p:spPr>
          <a:xfrm>
            <a:off x="5788025" y="6405563"/>
            <a:ext cx="3044825" cy="365125"/>
          </a:xfrm>
        </p:spPr>
        <p:txBody>
          <a:bodyPr/>
          <a:lstStyle>
            <a:lvl1pPr>
              <a:defRPr/>
            </a:lvl1pPr>
          </a:lstStyle>
          <a:p>
            <a:pPr>
              <a:defRPr/>
            </a:pPr>
            <a:endParaRPr lang="es-ES"/>
          </a:p>
        </p:txBody>
      </p:sp>
      <p:sp>
        <p:nvSpPr>
          <p:cNvPr id="18" name="5 Marcador de pie de página"/>
          <p:cNvSpPr>
            <a:spLocks noGrp="1"/>
          </p:cNvSpPr>
          <p:nvPr>
            <p:ph type="ftr" sz="quarter" idx="12"/>
          </p:nvPr>
        </p:nvSpPr>
        <p:spPr>
          <a:xfrm>
            <a:off x="301625" y="6410325"/>
            <a:ext cx="3584575" cy="366713"/>
          </a:xfrm>
        </p:spPr>
        <p:txBody>
          <a:bodyPr/>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15 Rectángulo"/>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8 Rectángulo"/>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13 Marcador de fecha"/>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s-ES"/>
          </a:p>
        </p:txBody>
      </p:sp>
      <p:sp>
        <p:nvSpPr>
          <p:cNvPr id="3" name="2 Marcador de pie de página"/>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s-ES"/>
          </a:p>
        </p:txBody>
      </p:sp>
      <p:sp>
        <p:nvSpPr>
          <p:cNvPr id="8" name="7 Rectángulo"/>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9 Conector recto"/>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11 Elipse"/>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Elipse"/>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22 Marcador de número de diapositiva"/>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20A1866E-EB49-450E-826C-DC3EA3BBBE60}" type="slidenum">
              <a:rPr lang="es-ES"/>
              <a:pPr>
                <a:defRPr/>
              </a:pPr>
              <a:t>‹Nº›</a:t>
            </a:fld>
            <a:endParaRPr lang="es-ES" dirty="0"/>
          </a:p>
        </p:txBody>
      </p:sp>
      <p:sp>
        <p:nvSpPr>
          <p:cNvPr id="1038" name="21 Marcador de título"/>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39" name="12 Marcador de texto"/>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1" name="2 Subtítulo"/>
          <p:cNvSpPr>
            <a:spLocks noGrp="1"/>
          </p:cNvSpPr>
          <p:nvPr>
            <p:ph type="subTitle" idx="1"/>
          </p:nvPr>
        </p:nvSpPr>
        <p:spPr>
          <a:xfrm>
            <a:off x="571500" y="4214813"/>
            <a:ext cx="8072438" cy="1428750"/>
          </a:xfrm>
        </p:spPr>
        <p:txBody>
          <a:bodyPr>
            <a:normAutofit fontScale="92500" lnSpcReduction="10000"/>
          </a:bodyPr>
          <a:lstStyle/>
          <a:p>
            <a:pPr eaLnBrk="1" fontAlgn="auto" hangingPunct="1">
              <a:spcAft>
                <a:spcPts val="0"/>
              </a:spcAft>
              <a:buFont typeface="Wingdings 2"/>
              <a:buNone/>
              <a:defRPr/>
            </a:pPr>
            <a:r>
              <a:rPr lang="es-ES" sz="3000" dirty="0" smtClean="0">
                <a:solidFill>
                  <a:schemeClr val="bg1"/>
                </a:solidFill>
                <a:latin typeface="Bradley Hand ITC" pitchFamily="66" charset="0"/>
                <a:cs typeface="Arial" pitchFamily="34" charset="0"/>
              </a:rPr>
              <a:t>Chang Alvarado mª Fernanda</a:t>
            </a:r>
          </a:p>
          <a:p>
            <a:pPr eaLnBrk="1" fontAlgn="auto" hangingPunct="1">
              <a:spcAft>
                <a:spcPts val="0"/>
              </a:spcAft>
              <a:defRPr/>
            </a:pPr>
            <a:r>
              <a:rPr lang="pt-PT" sz="3000" dirty="0" smtClean="0">
                <a:solidFill>
                  <a:schemeClr val="bg1"/>
                </a:solidFill>
                <a:latin typeface="Bradley Hand ITC" pitchFamily="66" charset="0"/>
                <a:cs typeface="Arial" pitchFamily="34" charset="0"/>
              </a:rPr>
              <a:t>LóPEZ NEMTSEVA ANA MARIA</a:t>
            </a:r>
            <a:endParaRPr lang="es-ES" sz="3000" dirty="0" smtClean="0">
              <a:solidFill>
                <a:schemeClr val="bg1"/>
              </a:solidFill>
              <a:latin typeface="Bradley Hand ITC" pitchFamily="66" charset="0"/>
              <a:cs typeface="Arial" pitchFamily="34" charset="0"/>
            </a:endParaRPr>
          </a:p>
          <a:p>
            <a:pPr eaLnBrk="1" fontAlgn="auto" hangingPunct="1">
              <a:spcAft>
                <a:spcPts val="0"/>
              </a:spcAft>
              <a:buFont typeface="Wingdings 2"/>
              <a:buNone/>
              <a:defRPr/>
            </a:pPr>
            <a:r>
              <a:rPr lang="es-ES" sz="3000" dirty="0" smtClean="0">
                <a:solidFill>
                  <a:schemeClr val="bg1"/>
                </a:solidFill>
                <a:latin typeface="Bradley Hand ITC" pitchFamily="66" charset="0"/>
                <a:cs typeface="Arial" pitchFamily="34" charset="0"/>
              </a:rPr>
              <a:t>Vaca Samaniego Mónica</a:t>
            </a:r>
          </a:p>
          <a:p>
            <a:pPr eaLnBrk="1" fontAlgn="auto" hangingPunct="1">
              <a:spcAft>
                <a:spcPts val="0"/>
              </a:spcAft>
              <a:buFont typeface="Wingdings 2"/>
              <a:buNone/>
              <a:defRPr/>
            </a:pPr>
            <a:endParaRPr lang="es-ES" sz="3000" dirty="0" smtClean="0">
              <a:solidFill>
                <a:schemeClr val="bg1"/>
              </a:solidFill>
              <a:latin typeface="Bradley Hand ITC" pitchFamily="66" charset="0"/>
              <a:cs typeface="Arial" pitchFamily="34" charset="0"/>
            </a:endParaRPr>
          </a:p>
        </p:txBody>
      </p:sp>
      <p:sp>
        <p:nvSpPr>
          <p:cNvPr id="2050" name="1 Título"/>
          <p:cNvSpPr>
            <a:spLocks noGrp="1"/>
          </p:cNvSpPr>
          <p:nvPr>
            <p:ph type="ctrTitle"/>
          </p:nvPr>
        </p:nvSpPr>
        <p:spPr>
          <a:xfrm>
            <a:off x="714375" y="357188"/>
            <a:ext cx="7772400" cy="1612900"/>
          </a:xfrm>
        </p:spPr>
        <p:txBody>
          <a:bodyPr>
            <a:noAutofit/>
          </a:bodyPr>
          <a:lstStyle/>
          <a:p>
            <a:pPr eaLnBrk="1" fontAlgn="auto" hangingPunct="1">
              <a:spcAft>
                <a:spcPts val="0"/>
              </a:spcAft>
              <a:defRPr/>
            </a:pPr>
            <a:r>
              <a:rPr lang="es-ES" sz="3400" b="1" dirty="0" smtClean="0">
                <a:solidFill>
                  <a:schemeClr val="tx1">
                    <a:lumMod val="95000"/>
                    <a:lumOff val="5000"/>
                  </a:schemeClr>
                </a:solidFill>
                <a:latin typeface="Calibri" pitchFamily="34" charset="0"/>
                <a:cs typeface="Times New Roman" pitchFamily="18" charset="0"/>
              </a:rPr>
              <a:t>IMPLEMENTACION DE UNA PISTA DE HIELO EN LA CIUDAD DE GUAYAQUIL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Título"/>
          <p:cNvSpPr>
            <a:spLocks noGrp="1"/>
          </p:cNvSpPr>
          <p:nvPr>
            <p:ph type="title"/>
          </p:nvPr>
        </p:nvSpPr>
        <p:spPr>
          <a:xfrm>
            <a:off x="1571625" y="357188"/>
            <a:ext cx="6858000" cy="642937"/>
          </a:xfrm>
        </p:spPr>
        <p:txBody>
          <a:bodyPr/>
          <a:lstStyle/>
          <a:p>
            <a:pPr eaLnBrk="1" hangingPunct="1">
              <a:defRPr/>
            </a:pPr>
            <a:r>
              <a:rPr lang="es-ES" sz="2900" b="1" dirty="0" smtClean="0">
                <a:solidFill>
                  <a:schemeClr val="tx1">
                    <a:lumMod val="95000"/>
                    <a:lumOff val="5000"/>
                  </a:schemeClr>
                </a:solidFill>
                <a:latin typeface="Calibri" pitchFamily="34" charset="0"/>
                <a:cs typeface="Times New Roman" pitchFamily="18" charset="0"/>
              </a:rPr>
              <a:t>BARRERAS DE ENTRADA Y SALIDA</a:t>
            </a:r>
          </a:p>
        </p:txBody>
      </p:sp>
      <p:pic>
        <p:nvPicPr>
          <p:cNvPr id="22531"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2532" name="3 Marcador de contenido"/>
          <p:cNvSpPr>
            <a:spLocks noGrp="1"/>
          </p:cNvSpPr>
          <p:nvPr>
            <p:ph sz="quarter" idx="1"/>
          </p:nvPr>
        </p:nvSpPr>
        <p:spPr>
          <a:xfrm>
            <a:off x="301625" y="1527175"/>
            <a:ext cx="8504238" cy="4973638"/>
          </a:xfrm>
        </p:spPr>
        <p:txBody>
          <a:bodyPr/>
          <a:lstStyle/>
          <a:p>
            <a:pPr algn="just" eaLnBrk="1" hangingPunct="1">
              <a:buFont typeface="Wingdings 2" pitchFamily="18" charset="2"/>
              <a:buNone/>
            </a:pPr>
            <a:endParaRPr lang="es-ES" sz="1900" b="1" u="sng" smtClean="0"/>
          </a:p>
          <a:p>
            <a:pPr algn="just" eaLnBrk="1" hangingPunct="1">
              <a:buFont typeface="Wingdings 2" pitchFamily="18" charset="2"/>
              <a:buNone/>
            </a:pPr>
            <a:endParaRPr lang="es-ES" sz="1900" b="1" u="sng" smtClean="0"/>
          </a:p>
          <a:p>
            <a:pPr algn="just" eaLnBrk="1" hangingPunct="1">
              <a:buFont typeface="Wingdings 2" pitchFamily="18" charset="2"/>
              <a:buNone/>
            </a:pPr>
            <a:endParaRPr lang="es-ES" sz="1900" smtClean="0"/>
          </a:p>
          <a:p>
            <a:pPr eaLnBrk="1" hangingPunct="1">
              <a:buFont typeface="Wingdings 2" pitchFamily="18" charset="2"/>
              <a:buNone/>
            </a:pPr>
            <a:endParaRPr lang="es-ES" sz="1900" smtClean="0"/>
          </a:p>
          <a:p>
            <a:pPr eaLnBrk="1" hangingPunct="1">
              <a:buFont typeface="Wingdings 2" pitchFamily="18" charset="2"/>
              <a:buNone/>
            </a:pPr>
            <a:endParaRPr lang="es-ES" smtClean="0"/>
          </a:p>
        </p:txBody>
      </p:sp>
      <p:sp>
        <p:nvSpPr>
          <p:cNvPr id="6" name="3 Marcador de contenido"/>
          <p:cNvSpPr txBox="1">
            <a:spLocks/>
          </p:cNvSpPr>
          <p:nvPr/>
        </p:nvSpPr>
        <p:spPr bwMode="auto">
          <a:xfrm>
            <a:off x="357188" y="1928813"/>
            <a:ext cx="8504237" cy="3286125"/>
          </a:xfrm>
          <a:prstGeom prst="rect">
            <a:avLst/>
          </a:prstGeom>
          <a:noFill/>
          <a:ln w="9525">
            <a:noFill/>
            <a:miter lim="800000"/>
            <a:headEnd/>
            <a:tailEnd/>
          </a:ln>
        </p:spPr>
        <p:txBody>
          <a:bodyPr/>
          <a:lstStyle/>
          <a:p>
            <a:pPr marL="273050" indent="-273050" algn="just">
              <a:spcBef>
                <a:spcPct val="20000"/>
              </a:spcBef>
              <a:buClr>
                <a:schemeClr val="accent1"/>
              </a:buClr>
              <a:buSzPct val="85000"/>
              <a:buFont typeface="Wingdings 2" pitchFamily="18" charset="2"/>
              <a:buNone/>
              <a:defRPr/>
            </a:pPr>
            <a:r>
              <a:rPr lang="es-ES" sz="2000" dirty="0">
                <a:latin typeface="Calibri" pitchFamily="34" charset="0"/>
                <a:cs typeface="+mn-cs"/>
              </a:rPr>
              <a:t>    </a:t>
            </a:r>
            <a:r>
              <a:rPr lang="es-ES" sz="2000" b="1" u="sng" dirty="0">
                <a:latin typeface="Calibri" pitchFamily="34" charset="0"/>
                <a:cs typeface="+mn-cs"/>
              </a:rPr>
              <a:t>Entrada:</a:t>
            </a:r>
          </a:p>
          <a:p>
            <a:pPr algn="just">
              <a:buFont typeface="Arial" pitchFamily="34" charset="0"/>
              <a:buChar char="•"/>
              <a:defRPr/>
            </a:pPr>
            <a:r>
              <a:rPr lang="es-ES" sz="2000" dirty="0">
                <a:latin typeface="Calibri" pitchFamily="34" charset="0"/>
                <a:cs typeface="+mn-cs"/>
              </a:rPr>
              <a:t> Una fuerte</a:t>
            </a:r>
            <a:r>
              <a:rPr lang="es-ES" sz="2000" dirty="0">
                <a:latin typeface="Calibri" pitchFamily="34" charset="0"/>
              </a:rPr>
              <a:t> inversión requerida para arrancar el proyecto.</a:t>
            </a:r>
          </a:p>
          <a:p>
            <a:pPr algn="just">
              <a:buFont typeface="Arial" pitchFamily="34" charset="0"/>
              <a:buChar char="•"/>
              <a:defRPr/>
            </a:pPr>
            <a:r>
              <a:rPr lang="es-ES" sz="2000" dirty="0">
                <a:latin typeface="Calibri" pitchFamily="34" charset="0"/>
              </a:rPr>
              <a:t> Los permisos correspondientes para poder llevar a cabo la obra, tanto</a:t>
            </a:r>
          </a:p>
          <a:p>
            <a:pPr algn="just">
              <a:defRPr/>
            </a:pPr>
            <a:r>
              <a:rPr lang="es-ES" sz="2000" dirty="0">
                <a:latin typeface="Calibri" pitchFamily="34" charset="0"/>
              </a:rPr>
              <a:t>  municipales, sanitarios, entre otros.</a:t>
            </a:r>
          </a:p>
          <a:p>
            <a:pPr algn="just">
              <a:defRPr/>
            </a:pPr>
            <a:endParaRPr lang="es-ES" sz="2000" dirty="0">
              <a:latin typeface="Calibri" pitchFamily="34" charset="0"/>
            </a:endParaRPr>
          </a:p>
          <a:p>
            <a:pPr algn="just">
              <a:defRPr/>
            </a:pPr>
            <a:endParaRPr lang="es-ES" sz="2000" dirty="0">
              <a:latin typeface="Calibri" pitchFamily="34" charset="0"/>
            </a:endParaRPr>
          </a:p>
          <a:p>
            <a:pPr algn="just">
              <a:defRPr/>
            </a:pPr>
            <a:r>
              <a:rPr lang="es-ES" sz="2000" b="1" dirty="0">
                <a:latin typeface="Calibri" pitchFamily="34" charset="0"/>
                <a:cs typeface="+mn-cs"/>
              </a:rPr>
              <a:t>   </a:t>
            </a:r>
            <a:r>
              <a:rPr lang="es-ES" sz="2000" b="1" u="sng" dirty="0">
                <a:latin typeface="Calibri" pitchFamily="34" charset="0"/>
                <a:cs typeface="+mn-cs"/>
              </a:rPr>
              <a:t>Salida:</a:t>
            </a:r>
          </a:p>
          <a:p>
            <a:pPr algn="just">
              <a:buFont typeface="Arial" pitchFamily="34" charset="0"/>
              <a:buChar char="•"/>
              <a:defRPr/>
            </a:pPr>
            <a:r>
              <a:rPr lang="es-ES" sz="2000" dirty="0">
                <a:latin typeface="Calibri" pitchFamily="34" charset="0"/>
              </a:rPr>
              <a:t> Los precios que se estipularán , ya que todos los materiales y equipos que se</a:t>
            </a:r>
          </a:p>
          <a:p>
            <a:pPr algn="just">
              <a:defRPr/>
            </a:pPr>
            <a:r>
              <a:rPr lang="es-ES" sz="2000" dirty="0">
                <a:latin typeface="Calibri" pitchFamily="34" charset="0"/>
              </a:rPr>
              <a:t>  usarán son muy costosos, por lo que los precios al público podrían verse</a:t>
            </a:r>
          </a:p>
          <a:p>
            <a:pPr algn="just">
              <a:defRPr/>
            </a:pPr>
            <a:r>
              <a:rPr lang="es-ES" sz="2000" dirty="0">
                <a:latin typeface="Calibri" pitchFamily="34" charset="0"/>
              </a:rPr>
              <a:t>  afectados.</a:t>
            </a:r>
          </a:p>
          <a:p>
            <a:pPr algn="just">
              <a:buFont typeface="Arial" pitchFamily="34" charset="0"/>
              <a:buChar char="•"/>
              <a:defRPr/>
            </a:pPr>
            <a:endParaRPr lang="es-ES" sz="2000" b="1" u="sng" dirty="0">
              <a:latin typeface="Calibri" pitchFamily="34" charset="0"/>
              <a:cs typeface="+mn-cs"/>
            </a:endParaRPr>
          </a:p>
          <a:p>
            <a:pPr marL="273050" indent="-273050" algn="just">
              <a:spcBef>
                <a:spcPct val="20000"/>
              </a:spcBef>
              <a:buClr>
                <a:schemeClr val="accent1"/>
              </a:buClr>
              <a:buSzPct val="85000"/>
              <a:buFont typeface="Wingdings 2" pitchFamily="18" charset="2"/>
              <a:buNone/>
              <a:defRPr/>
            </a:pPr>
            <a:endParaRPr lang="es-ES" sz="2000" b="1" u="sng" dirty="0">
              <a:latin typeface="Calibri" pitchFamily="34" charset="0"/>
              <a:cs typeface="+mn-cs"/>
            </a:endParaRPr>
          </a:p>
          <a:p>
            <a:pPr marL="273050" indent="-273050" algn="just">
              <a:spcBef>
                <a:spcPct val="20000"/>
              </a:spcBef>
              <a:buClr>
                <a:schemeClr val="accent1"/>
              </a:buClr>
              <a:buSzPct val="85000"/>
              <a:buFont typeface="Wingdings 2" pitchFamily="18" charset="2"/>
              <a:buNone/>
              <a:defRPr/>
            </a:pPr>
            <a:endParaRPr lang="es-ES" sz="2000" dirty="0">
              <a:latin typeface="Calibri" pitchFamily="34" charset="0"/>
              <a:cs typeface="+mn-cs"/>
            </a:endParaRPr>
          </a:p>
          <a:p>
            <a:pPr marL="273050" indent="-273050">
              <a:spcBef>
                <a:spcPct val="20000"/>
              </a:spcBef>
              <a:buClr>
                <a:schemeClr val="accent1"/>
              </a:buClr>
              <a:buSzPct val="85000"/>
              <a:buFont typeface="Wingdings 2" pitchFamily="18" charset="2"/>
              <a:buNone/>
              <a:defRPr/>
            </a:pPr>
            <a:endParaRPr lang="es-ES" sz="2000" dirty="0">
              <a:latin typeface="Calibri" pitchFamily="34" charset="0"/>
              <a:cs typeface="+mn-cs"/>
            </a:endParaRPr>
          </a:p>
          <a:p>
            <a:pPr marL="273050" indent="-273050">
              <a:spcBef>
                <a:spcPct val="20000"/>
              </a:spcBef>
              <a:buClr>
                <a:schemeClr val="accent1"/>
              </a:buClr>
              <a:buSzPct val="85000"/>
              <a:buFont typeface="Wingdings 2" pitchFamily="18" charset="2"/>
              <a:buNone/>
              <a:defRPr/>
            </a:pPr>
            <a:endParaRPr lang="es-ES" sz="2000" dirty="0">
              <a:latin typeface="Calibri" pitchFamily="34" charset="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1143000" y="188913"/>
            <a:ext cx="7858125" cy="1079500"/>
          </a:xfrm>
        </p:spPr>
        <p:txBody>
          <a:bodyPr/>
          <a:lstStyle/>
          <a:p>
            <a:pPr eaLnBrk="1" hangingPunct="1"/>
            <a:r>
              <a:rPr lang="es-ES" sz="2900" b="1" smtClean="0">
                <a:solidFill>
                  <a:srgbClr val="0D0D0D"/>
                </a:solidFill>
                <a:latin typeface="Times New Roman" pitchFamily="18" charset="0"/>
                <a:cs typeface="Times New Roman" pitchFamily="18" charset="0"/>
              </a:rPr>
              <a:t>COMERCIALIZACIÓN DEL SERVICIO</a:t>
            </a:r>
            <a:r>
              <a:rPr lang="es-ES" sz="2500" b="1" smtClean="0">
                <a:solidFill>
                  <a:srgbClr val="0D0D0D"/>
                </a:solidFill>
                <a:latin typeface="Times New Roman" pitchFamily="18" charset="0"/>
                <a:cs typeface="Times New Roman" pitchFamily="18" charset="0"/>
              </a:rPr>
              <a:t/>
            </a:r>
            <a:br>
              <a:rPr lang="es-ES" sz="2500" b="1" smtClean="0">
                <a:solidFill>
                  <a:srgbClr val="0D0D0D"/>
                </a:solidFill>
                <a:latin typeface="Times New Roman" pitchFamily="18" charset="0"/>
                <a:cs typeface="Times New Roman" pitchFamily="18" charset="0"/>
              </a:rPr>
            </a:br>
            <a:endParaRPr lang="es-ES" sz="2500" b="1" smtClean="0">
              <a:solidFill>
                <a:srgbClr val="0D0D0D"/>
              </a:solidFill>
              <a:latin typeface="Times New Roman" pitchFamily="18" charset="0"/>
              <a:cs typeface="Times New Roman" pitchFamily="18" charset="0"/>
            </a:endParaRPr>
          </a:p>
        </p:txBody>
      </p:sp>
      <p:sp>
        <p:nvSpPr>
          <p:cNvPr id="23555" name="5 Rectángulo"/>
          <p:cNvSpPr>
            <a:spLocks noChangeArrowheads="1"/>
          </p:cNvSpPr>
          <p:nvPr/>
        </p:nvSpPr>
        <p:spPr bwMode="auto">
          <a:xfrm>
            <a:off x="571500" y="1714500"/>
            <a:ext cx="7000875" cy="3786188"/>
          </a:xfrm>
          <a:prstGeom prst="rect">
            <a:avLst/>
          </a:prstGeom>
          <a:noFill/>
          <a:ln w="9525">
            <a:noFill/>
            <a:miter lim="800000"/>
            <a:headEnd/>
            <a:tailEnd/>
          </a:ln>
        </p:spPr>
        <p:txBody>
          <a:bodyPr>
            <a:spAutoFit/>
          </a:bodyPr>
          <a:lstStyle/>
          <a:p>
            <a:r>
              <a:rPr lang="es-ES" sz="2000" dirty="0">
                <a:latin typeface="Calibri" pitchFamily="34" charset="0"/>
              </a:rPr>
              <a:t>La promoción y comunicación se hará por medio de: </a:t>
            </a:r>
          </a:p>
          <a:p>
            <a:pPr>
              <a:buFont typeface="Arial" charset="0"/>
              <a:buChar char="•"/>
            </a:pPr>
            <a:r>
              <a:rPr lang="es-ES" sz="2000" dirty="0">
                <a:latin typeface="Calibri" pitchFamily="34" charset="0"/>
              </a:rPr>
              <a:t> Radio</a:t>
            </a:r>
          </a:p>
          <a:p>
            <a:pPr>
              <a:buFont typeface="Arial" charset="0"/>
              <a:buChar char="•"/>
            </a:pPr>
            <a:r>
              <a:rPr lang="es-ES" sz="2000" dirty="0">
                <a:latin typeface="Calibri" pitchFamily="34" charset="0"/>
              </a:rPr>
              <a:t> Prensa</a:t>
            </a:r>
          </a:p>
          <a:p>
            <a:pPr>
              <a:buFont typeface="Arial" charset="0"/>
              <a:buChar char="•"/>
            </a:pPr>
            <a:r>
              <a:rPr lang="es-ES" sz="2000" dirty="0">
                <a:latin typeface="Calibri" pitchFamily="34" charset="0"/>
              </a:rPr>
              <a:t> Televisión</a:t>
            </a:r>
          </a:p>
          <a:p>
            <a:pPr>
              <a:buFont typeface="Arial" charset="0"/>
              <a:buChar char="•"/>
            </a:pPr>
            <a:r>
              <a:rPr lang="es-ES" sz="2000" dirty="0">
                <a:latin typeface="Calibri" pitchFamily="34" charset="0"/>
              </a:rPr>
              <a:t> Páginas de Internet</a:t>
            </a:r>
          </a:p>
          <a:p>
            <a:endParaRPr lang="es-ES" sz="2000" dirty="0">
              <a:latin typeface="Calibri" pitchFamily="34" charset="0"/>
            </a:endParaRPr>
          </a:p>
          <a:p>
            <a:pPr>
              <a:buFont typeface="Arial" charset="0"/>
              <a:buChar char="•"/>
            </a:pPr>
            <a:endParaRPr lang="es-ES" sz="2000" dirty="0">
              <a:latin typeface="Calibri" pitchFamily="34" charset="0"/>
            </a:endParaRPr>
          </a:p>
          <a:p>
            <a:r>
              <a:rPr lang="es-ES" sz="2000" dirty="0">
                <a:latin typeface="Calibri" pitchFamily="34" charset="0"/>
              </a:rPr>
              <a:t>Aparte se brindará promociones especiales para atraer clientes como son:</a:t>
            </a:r>
          </a:p>
          <a:p>
            <a:pPr>
              <a:buFont typeface="Arial" charset="0"/>
              <a:buChar char="•"/>
            </a:pPr>
            <a:r>
              <a:rPr lang="es-ES" sz="2000" dirty="0">
                <a:latin typeface="Calibri" pitchFamily="34" charset="0"/>
              </a:rPr>
              <a:t> Combos especiales en el bar</a:t>
            </a:r>
          </a:p>
          <a:p>
            <a:pPr>
              <a:buFont typeface="Arial" charset="0"/>
              <a:buChar char="•"/>
            </a:pPr>
            <a:r>
              <a:rPr lang="es-ES" sz="2000" dirty="0">
                <a:latin typeface="Calibri" pitchFamily="34" charset="0"/>
              </a:rPr>
              <a:t> 2 x 1 los días miércoles</a:t>
            </a:r>
          </a:p>
          <a:p>
            <a:pPr>
              <a:buFont typeface="Arial" charset="0"/>
              <a:buChar char="•"/>
            </a:pPr>
            <a:r>
              <a:rPr lang="es-ES" sz="2000" dirty="0">
                <a:latin typeface="Calibri" pitchFamily="34" charset="0"/>
              </a:rPr>
              <a:t> Afiliación con la tarjetas</a:t>
            </a:r>
          </a:p>
        </p:txBody>
      </p:sp>
      <p:pic>
        <p:nvPicPr>
          <p:cNvPr id="23556"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a:xfrm>
            <a:off x="1000125" y="357188"/>
            <a:ext cx="7478713" cy="500062"/>
          </a:xfrm>
        </p:spPr>
        <p:txBody>
          <a:bodyPr/>
          <a:lstStyle/>
          <a:p>
            <a:pPr eaLnBrk="1" hangingPunct="1">
              <a:defRPr/>
            </a:pPr>
            <a:r>
              <a:rPr lang="es-ES" sz="2800" b="1" dirty="0" smtClean="0">
                <a:solidFill>
                  <a:schemeClr val="tx1">
                    <a:lumMod val="95000"/>
                    <a:lumOff val="5000"/>
                  </a:schemeClr>
                </a:solidFill>
                <a:latin typeface="Calibri" pitchFamily="34" charset="0"/>
                <a:cs typeface="Times New Roman" pitchFamily="18" charset="0"/>
              </a:rPr>
              <a:t>SWOT MATRIX</a:t>
            </a:r>
          </a:p>
        </p:txBody>
      </p:sp>
      <p:pic>
        <p:nvPicPr>
          <p:cNvPr id="24579"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pic>
        <p:nvPicPr>
          <p:cNvPr id="24580" name="6 Imagen" descr="Dibujo2.bmp"/>
          <p:cNvPicPr>
            <a:picLocks noChangeAspect="1"/>
          </p:cNvPicPr>
          <p:nvPr/>
        </p:nvPicPr>
        <p:blipFill>
          <a:blip r:embed="rId3"/>
          <a:srcRect/>
          <a:stretch>
            <a:fillRect/>
          </a:stretch>
        </p:blipFill>
        <p:spPr bwMode="auto">
          <a:xfrm>
            <a:off x="1000100" y="857233"/>
            <a:ext cx="7215213" cy="600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1285875" y="228600"/>
            <a:ext cx="7550150" cy="758825"/>
          </a:xfrm>
        </p:spPr>
        <p:txBody>
          <a:bodyPr/>
          <a:lstStyle/>
          <a:p>
            <a:pPr eaLnBrk="1" hangingPunct="1">
              <a:defRPr/>
            </a:pPr>
            <a:r>
              <a:rPr lang="es-ES" sz="2800" b="1" dirty="0" smtClean="0">
                <a:solidFill>
                  <a:schemeClr val="tx1">
                    <a:lumMod val="95000"/>
                    <a:lumOff val="5000"/>
                  </a:schemeClr>
                </a:solidFill>
                <a:latin typeface="Calibri" pitchFamily="34" charset="0"/>
                <a:cs typeface="Times New Roman" pitchFamily="18" charset="0"/>
              </a:rPr>
              <a:t>FUERZAS DE PORTER</a:t>
            </a:r>
          </a:p>
        </p:txBody>
      </p:sp>
      <p:pic>
        <p:nvPicPr>
          <p:cNvPr id="25603"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pic>
        <p:nvPicPr>
          <p:cNvPr id="25604" name="6 Marcador de contenido" descr="Dibujo3.bmp"/>
          <p:cNvPicPr>
            <a:picLocks noGrp="1" noChangeAspect="1"/>
          </p:cNvPicPr>
          <p:nvPr>
            <p:ph sz="quarter" idx="1"/>
          </p:nvPr>
        </p:nvPicPr>
        <p:blipFill>
          <a:blip r:embed="rId3"/>
          <a:srcRect/>
          <a:stretch>
            <a:fillRect/>
          </a:stretch>
        </p:blipFill>
        <p:spPr>
          <a:xfrm>
            <a:off x="785786" y="1158724"/>
            <a:ext cx="7701757" cy="56993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6627"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900" b="1" dirty="0">
                <a:solidFill>
                  <a:srgbClr val="0D0D0D"/>
                </a:solidFill>
                <a:latin typeface="Calibri" pitchFamily="34" charset="0"/>
                <a:cs typeface="Times New Roman" pitchFamily="18" charset="0"/>
              </a:rPr>
              <a:t>INVESTIGACIÓN DE MERCADO</a:t>
            </a:r>
            <a:r>
              <a:rPr lang="es-ES" sz="3300" dirty="0">
                <a:solidFill>
                  <a:srgbClr val="7B9899"/>
                </a:solidFill>
                <a:latin typeface="Calibri" pitchFamily="34" charset="0"/>
              </a:rPr>
              <a:t> </a:t>
            </a:r>
          </a:p>
        </p:txBody>
      </p:sp>
      <p:sp>
        <p:nvSpPr>
          <p:cNvPr id="26628" name="5 Rectángulo"/>
          <p:cNvSpPr>
            <a:spLocks noChangeArrowheads="1"/>
          </p:cNvSpPr>
          <p:nvPr/>
        </p:nvSpPr>
        <p:spPr bwMode="auto">
          <a:xfrm>
            <a:off x="684213" y="1700213"/>
            <a:ext cx="7775575" cy="5001369"/>
          </a:xfrm>
          <a:prstGeom prst="rect">
            <a:avLst/>
          </a:prstGeom>
          <a:noFill/>
          <a:ln w="9525">
            <a:noFill/>
            <a:miter lim="800000"/>
            <a:headEnd/>
            <a:tailEnd/>
          </a:ln>
        </p:spPr>
        <p:txBody>
          <a:bodyPr wrap="square">
            <a:spAutoFit/>
          </a:bodyPr>
          <a:lstStyle/>
          <a:p>
            <a:pPr algn="just"/>
            <a:r>
              <a:rPr lang="es-ES" sz="2000" dirty="0">
                <a:latin typeface="Calibri" pitchFamily="34" charset="0"/>
              </a:rPr>
              <a:t>Se elaboraron 400 encuestas, que fueron necesarias para obtener información verídica de lo que piensa el usuario.</a:t>
            </a:r>
          </a:p>
          <a:p>
            <a:pPr algn="just"/>
            <a:endParaRPr lang="es-ES" sz="2000" dirty="0">
              <a:latin typeface="Calibri" pitchFamily="34" charset="0"/>
            </a:endParaRPr>
          </a:p>
          <a:p>
            <a:pPr algn="just"/>
            <a:r>
              <a:rPr lang="es-ES" sz="1900" b="1" u="sng" dirty="0">
                <a:latin typeface="Calibri" pitchFamily="34" charset="0"/>
              </a:rPr>
              <a:t>HIPÓTESIS</a:t>
            </a:r>
          </a:p>
          <a:p>
            <a:pPr algn="just"/>
            <a:r>
              <a:rPr lang="es-ES" sz="2000" dirty="0" smtClean="0">
                <a:latin typeface="Calibri" pitchFamily="34" charset="0"/>
              </a:rPr>
              <a:t>H1</a:t>
            </a:r>
            <a:r>
              <a:rPr lang="es-ES" sz="2000" dirty="0">
                <a:latin typeface="Calibri" pitchFamily="34" charset="0"/>
              </a:rPr>
              <a:t>: No hay asociación entre la edad de las personas y el deseo de que exista una pista de hielo en la ciudad de Guayaquil. </a:t>
            </a:r>
          </a:p>
          <a:p>
            <a:pPr algn="just"/>
            <a:r>
              <a:rPr lang="es-ES" sz="2000" dirty="0">
                <a:latin typeface="Calibri" pitchFamily="34" charset="0"/>
              </a:rPr>
              <a:t>H2: No existe relación entre el deseo de que exista una pista de hielo en la ciudad de Guayaquil y la disposición de ir hasta Samborondón. </a:t>
            </a:r>
          </a:p>
          <a:p>
            <a:pPr algn="just"/>
            <a:r>
              <a:rPr lang="es-ES" sz="2000" dirty="0">
                <a:latin typeface="Calibri" pitchFamily="34" charset="0"/>
              </a:rPr>
              <a:t>H3: Las personas entre el rango de edades de 10- 20 años están dispuestas a compartir el mismo establecimiento con personas de más de 40 años. </a:t>
            </a:r>
          </a:p>
          <a:p>
            <a:pPr algn="just"/>
            <a:r>
              <a:rPr lang="es-ES" sz="2000" dirty="0">
                <a:latin typeface="Calibri" pitchFamily="34" charset="0"/>
              </a:rPr>
              <a:t>H4: No existe una relación entre los aspectos de  preferencia de los clientes potenciales y la cantidad de dinero que éstos  estarían dispuestas a gastar. </a:t>
            </a:r>
          </a:p>
          <a:p>
            <a:pPr algn="just"/>
            <a:r>
              <a:rPr lang="es-ES" sz="2000" dirty="0">
                <a:latin typeface="Calibri" pitchFamily="34" charset="0"/>
              </a:rPr>
              <a:t>H5: Cuánto estaría dispuesto a pagar por una entrada a una pista de hielo.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7651"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800" b="1" dirty="0">
                <a:solidFill>
                  <a:srgbClr val="0D0D0D"/>
                </a:solidFill>
                <a:latin typeface="Calibri" pitchFamily="34" charset="0"/>
                <a:cs typeface="Times New Roman" pitchFamily="18" charset="0"/>
              </a:rPr>
              <a:t>ANÁLISIS DE LA ENCUESTA </a:t>
            </a:r>
          </a:p>
        </p:txBody>
      </p:sp>
      <p:pic>
        <p:nvPicPr>
          <p:cNvPr id="27652" name="Imagen 11"/>
          <p:cNvPicPr>
            <a:picLocks noChangeAspect="1" noChangeArrowheads="1"/>
          </p:cNvPicPr>
          <p:nvPr/>
        </p:nvPicPr>
        <p:blipFill>
          <a:blip r:embed="rId3"/>
          <a:srcRect/>
          <a:stretch>
            <a:fillRect/>
          </a:stretch>
        </p:blipFill>
        <p:spPr bwMode="auto">
          <a:xfrm>
            <a:off x="468313" y="1484313"/>
            <a:ext cx="2447925" cy="2303462"/>
          </a:xfrm>
          <a:prstGeom prst="rect">
            <a:avLst/>
          </a:prstGeom>
          <a:noFill/>
          <a:ln w="38100">
            <a:solidFill>
              <a:srgbClr val="000000"/>
            </a:solidFill>
            <a:miter lim="800000"/>
            <a:headEnd/>
            <a:tailEnd/>
          </a:ln>
        </p:spPr>
      </p:pic>
      <p:pic>
        <p:nvPicPr>
          <p:cNvPr id="27653" name="Imagen 13"/>
          <p:cNvPicPr>
            <a:picLocks noChangeAspect="1" noChangeArrowheads="1"/>
          </p:cNvPicPr>
          <p:nvPr/>
        </p:nvPicPr>
        <p:blipFill>
          <a:blip r:embed="rId4"/>
          <a:srcRect/>
          <a:stretch>
            <a:fillRect/>
          </a:stretch>
        </p:blipFill>
        <p:spPr bwMode="auto">
          <a:xfrm>
            <a:off x="3348038" y="1484313"/>
            <a:ext cx="2447925" cy="2303462"/>
          </a:xfrm>
          <a:prstGeom prst="rect">
            <a:avLst/>
          </a:prstGeom>
          <a:noFill/>
          <a:ln w="38100">
            <a:solidFill>
              <a:srgbClr val="000000"/>
            </a:solidFill>
            <a:miter lim="800000"/>
            <a:headEnd/>
            <a:tailEnd/>
          </a:ln>
        </p:spPr>
      </p:pic>
      <p:pic>
        <p:nvPicPr>
          <p:cNvPr id="27654" name="Imagen 6"/>
          <p:cNvPicPr>
            <a:picLocks noChangeAspect="1" noChangeArrowheads="1"/>
          </p:cNvPicPr>
          <p:nvPr/>
        </p:nvPicPr>
        <p:blipFill>
          <a:blip r:embed="rId5"/>
          <a:srcRect/>
          <a:stretch>
            <a:fillRect/>
          </a:stretch>
        </p:blipFill>
        <p:spPr bwMode="auto">
          <a:xfrm>
            <a:off x="6084888" y="1484313"/>
            <a:ext cx="2447925" cy="2249487"/>
          </a:xfrm>
          <a:prstGeom prst="rect">
            <a:avLst/>
          </a:prstGeom>
          <a:noFill/>
          <a:ln w="38100">
            <a:solidFill>
              <a:srgbClr val="000000"/>
            </a:solidFill>
            <a:miter lim="800000"/>
            <a:headEnd/>
            <a:tailEnd/>
          </a:ln>
        </p:spPr>
      </p:pic>
      <p:pic>
        <p:nvPicPr>
          <p:cNvPr id="27655" name="Picture 11"/>
          <p:cNvPicPr>
            <a:picLocks noChangeAspect="1" noChangeArrowheads="1"/>
          </p:cNvPicPr>
          <p:nvPr/>
        </p:nvPicPr>
        <p:blipFill>
          <a:blip r:embed="rId6"/>
          <a:srcRect/>
          <a:stretch>
            <a:fillRect/>
          </a:stretch>
        </p:blipFill>
        <p:spPr bwMode="auto">
          <a:xfrm>
            <a:off x="468313" y="4076700"/>
            <a:ext cx="2497137" cy="2305050"/>
          </a:xfrm>
          <a:prstGeom prst="rect">
            <a:avLst/>
          </a:prstGeom>
          <a:noFill/>
          <a:ln w="38100">
            <a:solidFill>
              <a:srgbClr val="000000"/>
            </a:solidFill>
            <a:miter lim="800000"/>
            <a:headEnd/>
            <a:tailEnd/>
          </a:ln>
        </p:spPr>
      </p:pic>
      <p:pic>
        <p:nvPicPr>
          <p:cNvPr id="27656" name="Picture 12"/>
          <p:cNvPicPr>
            <a:picLocks noChangeAspect="1" noChangeArrowheads="1"/>
          </p:cNvPicPr>
          <p:nvPr/>
        </p:nvPicPr>
        <p:blipFill>
          <a:blip r:embed="rId7"/>
          <a:srcRect/>
          <a:stretch>
            <a:fillRect/>
          </a:stretch>
        </p:blipFill>
        <p:spPr bwMode="auto">
          <a:xfrm>
            <a:off x="3419475" y="4149725"/>
            <a:ext cx="2376488" cy="2159000"/>
          </a:xfrm>
          <a:prstGeom prst="rect">
            <a:avLst/>
          </a:prstGeom>
          <a:noFill/>
          <a:ln w="38100">
            <a:solidFill>
              <a:srgbClr val="000000"/>
            </a:solidFill>
            <a:miter lim="800000"/>
            <a:headEnd/>
            <a:tailEnd/>
          </a:ln>
        </p:spPr>
      </p:pic>
      <p:pic>
        <p:nvPicPr>
          <p:cNvPr id="27657" name="Picture 14"/>
          <p:cNvPicPr>
            <a:picLocks noChangeAspect="1" noChangeArrowheads="1"/>
          </p:cNvPicPr>
          <p:nvPr/>
        </p:nvPicPr>
        <p:blipFill>
          <a:blip r:embed="rId8"/>
          <a:srcRect/>
          <a:stretch>
            <a:fillRect/>
          </a:stretch>
        </p:blipFill>
        <p:spPr bwMode="auto">
          <a:xfrm>
            <a:off x="6156325" y="4149725"/>
            <a:ext cx="2447925" cy="2159000"/>
          </a:xfrm>
          <a:prstGeom prst="rect">
            <a:avLst/>
          </a:prstGeom>
          <a:noFill/>
          <a:ln w="38100">
            <a:solidFill>
              <a:srgbClr val="000000"/>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8675"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800" b="1" dirty="0">
                <a:solidFill>
                  <a:srgbClr val="0D0D0D"/>
                </a:solidFill>
                <a:latin typeface="Calibri" pitchFamily="34" charset="0"/>
                <a:cs typeface="Times New Roman" pitchFamily="18" charset="0"/>
              </a:rPr>
              <a:t>CONCLUSIONES DE LA ENCUESTA </a:t>
            </a:r>
          </a:p>
        </p:txBody>
      </p:sp>
      <p:sp>
        <p:nvSpPr>
          <p:cNvPr id="28676" name="5 Rectángulo"/>
          <p:cNvSpPr>
            <a:spLocks noChangeArrowheads="1"/>
          </p:cNvSpPr>
          <p:nvPr/>
        </p:nvSpPr>
        <p:spPr bwMode="auto">
          <a:xfrm>
            <a:off x="539750" y="1268413"/>
            <a:ext cx="7000875" cy="1311275"/>
          </a:xfrm>
          <a:prstGeom prst="rect">
            <a:avLst/>
          </a:prstGeom>
          <a:noFill/>
          <a:ln w="9525">
            <a:noFill/>
            <a:miter lim="800000"/>
            <a:headEnd/>
            <a:tailEnd/>
          </a:ln>
        </p:spPr>
        <p:txBody>
          <a:bodyPr>
            <a:spAutoFit/>
          </a:bodyPr>
          <a:lstStyle/>
          <a:p>
            <a:pPr algn="just"/>
            <a:r>
              <a:rPr lang="es-ES" sz="2000" i="1" dirty="0">
                <a:latin typeface="Calibri" pitchFamily="34" charset="0"/>
              </a:rPr>
              <a:t>Hipótesis 1</a:t>
            </a:r>
          </a:p>
          <a:p>
            <a:pPr algn="just"/>
            <a:r>
              <a:rPr lang="es-ES" sz="2000" dirty="0">
                <a:latin typeface="Calibri" pitchFamily="34" charset="0"/>
              </a:rPr>
              <a:t>Ho: No hay asociación entre la edad de las personas y el deseo de que exista una pista de hielo en la ciudad de Guayaquil.</a:t>
            </a:r>
          </a:p>
          <a:p>
            <a:pPr algn="just"/>
            <a:endParaRPr lang="es-ES" sz="2000" dirty="0">
              <a:latin typeface="Calibri" pitchFamily="34" charset="0"/>
            </a:endParaRPr>
          </a:p>
        </p:txBody>
      </p:sp>
      <p:sp>
        <p:nvSpPr>
          <p:cNvPr id="28677" name="5 Rectángulo"/>
          <p:cNvSpPr>
            <a:spLocks noChangeArrowheads="1"/>
          </p:cNvSpPr>
          <p:nvPr/>
        </p:nvSpPr>
        <p:spPr bwMode="auto">
          <a:xfrm>
            <a:off x="755650" y="5445125"/>
            <a:ext cx="7561263" cy="1006475"/>
          </a:xfrm>
          <a:prstGeom prst="rect">
            <a:avLst/>
          </a:prstGeom>
          <a:noFill/>
          <a:ln w="9525">
            <a:noFill/>
            <a:miter lim="800000"/>
            <a:headEnd/>
            <a:tailEnd/>
          </a:ln>
        </p:spPr>
        <p:txBody>
          <a:bodyPr>
            <a:spAutoFit/>
          </a:bodyPr>
          <a:lstStyle/>
          <a:p>
            <a:pPr algn="just"/>
            <a:r>
              <a:rPr lang="es-ES" sz="2000" dirty="0">
                <a:latin typeface="Calibri" pitchFamily="34" charset="0"/>
              </a:rPr>
              <a:t>* Sig. es de 0.648=64.8% el cual es mayor al 5% (no se rechaza)</a:t>
            </a:r>
          </a:p>
          <a:p>
            <a:pPr algn="just"/>
            <a:r>
              <a:rPr lang="es-ES" sz="2000" dirty="0">
                <a:latin typeface="Calibri" pitchFamily="34" charset="0"/>
              </a:rPr>
              <a:t>* Coeficiente de contingencia es 0.102 (no existe asociación entre la edad y deseo de que exista una pista).</a:t>
            </a:r>
          </a:p>
        </p:txBody>
      </p:sp>
      <p:pic>
        <p:nvPicPr>
          <p:cNvPr id="28678" name="Picture 16" descr="Dibujo1"/>
          <p:cNvPicPr>
            <a:picLocks noChangeAspect="1" noChangeArrowheads="1"/>
          </p:cNvPicPr>
          <p:nvPr/>
        </p:nvPicPr>
        <p:blipFill>
          <a:blip r:embed="rId3"/>
          <a:srcRect/>
          <a:stretch>
            <a:fillRect/>
          </a:stretch>
        </p:blipFill>
        <p:spPr bwMode="auto">
          <a:xfrm>
            <a:off x="1116013" y="2276475"/>
            <a:ext cx="6551612"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9699"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800" b="1" dirty="0">
                <a:solidFill>
                  <a:srgbClr val="0D0D0D"/>
                </a:solidFill>
                <a:latin typeface="Calibri" pitchFamily="34" charset="0"/>
                <a:cs typeface="Times New Roman" pitchFamily="18" charset="0"/>
              </a:rPr>
              <a:t>CONCLUSIONES DE LA ENCUESTA </a:t>
            </a:r>
          </a:p>
        </p:txBody>
      </p:sp>
      <p:sp>
        <p:nvSpPr>
          <p:cNvPr id="29700" name="5 Rectángulo"/>
          <p:cNvSpPr>
            <a:spLocks noChangeArrowheads="1"/>
          </p:cNvSpPr>
          <p:nvPr/>
        </p:nvSpPr>
        <p:spPr bwMode="auto">
          <a:xfrm>
            <a:off x="539750" y="1341438"/>
            <a:ext cx="7561263" cy="1006475"/>
          </a:xfrm>
          <a:prstGeom prst="rect">
            <a:avLst/>
          </a:prstGeom>
          <a:noFill/>
          <a:ln w="9525">
            <a:noFill/>
            <a:miter lim="800000"/>
            <a:headEnd/>
            <a:tailEnd/>
          </a:ln>
        </p:spPr>
        <p:txBody>
          <a:bodyPr>
            <a:spAutoFit/>
          </a:bodyPr>
          <a:lstStyle/>
          <a:p>
            <a:pPr algn="just"/>
            <a:r>
              <a:rPr lang="es-ES" sz="2000" i="1" dirty="0">
                <a:latin typeface="Calibri" pitchFamily="34" charset="0"/>
              </a:rPr>
              <a:t>Hipótesis 2</a:t>
            </a:r>
          </a:p>
          <a:p>
            <a:pPr algn="just"/>
            <a:r>
              <a:rPr lang="es-ES" sz="2000" dirty="0">
                <a:latin typeface="Calibri" pitchFamily="34" charset="0"/>
              </a:rPr>
              <a:t>Ho: No existe relación entre el deseo de que exista una pista de hielo en la ciudad de Guayaquil y la disposición de ir hasta Samborondón. </a:t>
            </a:r>
          </a:p>
        </p:txBody>
      </p:sp>
      <p:pic>
        <p:nvPicPr>
          <p:cNvPr id="29701" name="Picture 9" descr="Dibujo2"/>
          <p:cNvPicPr>
            <a:picLocks noChangeAspect="1" noChangeArrowheads="1"/>
          </p:cNvPicPr>
          <p:nvPr/>
        </p:nvPicPr>
        <p:blipFill>
          <a:blip r:embed="rId3"/>
          <a:srcRect/>
          <a:stretch>
            <a:fillRect/>
          </a:stretch>
        </p:blipFill>
        <p:spPr bwMode="auto">
          <a:xfrm>
            <a:off x="1476375" y="2349500"/>
            <a:ext cx="6119813" cy="3167063"/>
          </a:xfrm>
          <a:prstGeom prst="rect">
            <a:avLst/>
          </a:prstGeom>
          <a:noFill/>
          <a:ln w="9525">
            <a:noFill/>
            <a:miter lim="800000"/>
            <a:headEnd/>
            <a:tailEnd/>
          </a:ln>
        </p:spPr>
      </p:pic>
      <p:sp>
        <p:nvSpPr>
          <p:cNvPr id="29702" name="5 Rectángulo"/>
          <p:cNvSpPr>
            <a:spLocks noChangeArrowheads="1"/>
          </p:cNvSpPr>
          <p:nvPr/>
        </p:nvSpPr>
        <p:spPr bwMode="auto">
          <a:xfrm>
            <a:off x="755650" y="5589588"/>
            <a:ext cx="7561263" cy="1006475"/>
          </a:xfrm>
          <a:prstGeom prst="rect">
            <a:avLst/>
          </a:prstGeom>
          <a:noFill/>
          <a:ln w="9525">
            <a:noFill/>
            <a:miter lim="800000"/>
            <a:headEnd/>
            <a:tailEnd/>
          </a:ln>
        </p:spPr>
        <p:txBody>
          <a:bodyPr>
            <a:spAutoFit/>
          </a:bodyPr>
          <a:lstStyle/>
          <a:p>
            <a:pPr algn="just"/>
            <a:r>
              <a:rPr lang="es-ES" sz="2000" dirty="0">
                <a:latin typeface="Calibri" pitchFamily="34" charset="0"/>
              </a:rPr>
              <a:t>* Sig. es de </a:t>
            </a:r>
            <a:r>
              <a:rPr lang="es-ES" dirty="0">
                <a:latin typeface="Calibri" pitchFamily="34" charset="0"/>
              </a:rPr>
              <a:t>0.823= 82.3% </a:t>
            </a:r>
            <a:r>
              <a:rPr lang="es-ES" sz="2000" dirty="0">
                <a:latin typeface="Calibri" pitchFamily="34" charset="0"/>
              </a:rPr>
              <a:t>el cual es mayor al 5% (no se rechaza)</a:t>
            </a:r>
          </a:p>
          <a:p>
            <a:pPr algn="just"/>
            <a:r>
              <a:rPr lang="es-ES" sz="2000" dirty="0">
                <a:latin typeface="Calibri" pitchFamily="34" charset="0"/>
              </a:rPr>
              <a:t>* Coeficiente de contingencia es 0.034 (no existe asociación entre las </a:t>
            </a:r>
            <a:r>
              <a:rPr lang="es-ES" sz="2000" dirty="0" smtClean="0">
                <a:latin typeface="Calibri" pitchFamily="34" charset="0"/>
              </a:rPr>
              <a:t>  variables</a:t>
            </a:r>
            <a:r>
              <a:rPr lang="es-ES" sz="2000" dirty="0">
                <a:latin typeface="Calibri"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900" b="1" dirty="0">
                <a:solidFill>
                  <a:srgbClr val="0D0D0D"/>
                </a:solidFill>
                <a:latin typeface="Calibri" pitchFamily="34" charset="0"/>
                <a:cs typeface="Times New Roman" pitchFamily="18" charset="0"/>
              </a:rPr>
              <a:t>CONCLUSIONES DE LA ENCUESTA </a:t>
            </a:r>
          </a:p>
        </p:txBody>
      </p:sp>
      <p:sp>
        <p:nvSpPr>
          <p:cNvPr id="30723" name="5 Rectángulo"/>
          <p:cNvSpPr>
            <a:spLocks noChangeArrowheads="1"/>
          </p:cNvSpPr>
          <p:nvPr/>
        </p:nvSpPr>
        <p:spPr bwMode="auto">
          <a:xfrm>
            <a:off x="250825" y="1268413"/>
            <a:ext cx="8642350" cy="1616075"/>
          </a:xfrm>
          <a:prstGeom prst="rect">
            <a:avLst/>
          </a:prstGeom>
          <a:noFill/>
          <a:ln w="9525">
            <a:noFill/>
            <a:miter lim="800000"/>
            <a:headEnd/>
            <a:tailEnd/>
          </a:ln>
        </p:spPr>
        <p:txBody>
          <a:bodyPr>
            <a:spAutoFit/>
          </a:bodyPr>
          <a:lstStyle/>
          <a:p>
            <a:r>
              <a:rPr lang="es-ES" sz="2000" i="1" dirty="0">
                <a:latin typeface="Calibri" pitchFamily="34" charset="0"/>
              </a:rPr>
              <a:t>Hipótesis 3</a:t>
            </a:r>
          </a:p>
          <a:p>
            <a:r>
              <a:rPr lang="es-ES" sz="2000" dirty="0">
                <a:latin typeface="Calibri" pitchFamily="34" charset="0"/>
              </a:rPr>
              <a:t>Ho: Las personas entre el rango de edades de 10- 20 años y las personas de más de 40 años están dispuestas a compartir el mismo establecimiento con personas de otras edades. </a:t>
            </a:r>
          </a:p>
          <a:p>
            <a:endParaRPr lang="es-ES" sz="2000" dirty="0">
              <a:latin typeface="Calibri" pitchFamily="34" charset="0"/>
            </a:endParaRPr>
          </a:p>
        </p:txBody>
      </p:sp>
      <p:pic>
        <p:nvPicPr>
          <p:cNvPr id="30724" name="Picture 8" descr="Dibujo3"/>
          <p:cNvPicPr>
            <a:picLocks noChangeAspect="1" noChangeArrowheads="1"/>
          </p:cNvPicPr>
          <p:nvPr/>
        </p:nvPicPr>
        <p:blipFill>
          <a:blip r:embed="rId2"/>
          <a:srcRect/>
          <a:stretch>
            <a:fillRect/>
          </a:stretch>
        </p:blipFill>
        <p:spPr bwMode="auto">
          <a:xfrm>
            <a:off x="1806575" y="2619391"/>
            <a:ext cx="6408738" cy="3167063"/>
          </a:xfrm>
          <a:prstGeom prst="rect">
            <a:avLst/>
          </a:prstGeom>
          <a:noFill/>
          <a:ln w="9525">
            <a:noFill/>
            <a:miter lim="800000"/>
            <a:headEnd/>
            <a:tailEnd/>
          </a:ln>
        </p:spPr>
      </p:pic>
      <p:sp>
        <p:nvSpPr>
          <p:cNvPr id="30725" name="5 Rectángulo"/>
          <p:cNvSpPr>
            <a:spLocks noChangeArrowheads="1"/>
          </p:cNvSpPr>
          <p:nvPr/>
        </p:nvSpPr>
        <p:spPr bwMode="auto">
          <a:xfrm>
            <a:off x="755650" y="5870597"/>
            <a:ext cx="7561263" cy="701675"/>
          </a:xfrm>
          <a:prstGeom prst="rect">
            <a:avLst/>
          </a:prstGeom>
          <a:noFill/>
          <a:ln w="9525">
            <a:noFill/>
            <a:miter lim="800000"/>
            <a:headEnd/>
            <a:tailEnd/>
          </a:ln>
        </p:spPr>
        <p:txBody>
          <a:bodyPr>
            <a:spAutoFit/>
          </a:bodyPr>
          <a:lstStyle/>
          <a:p>
            <a:r>
              <a:rPr lang="es-ES" sz="2000" dirty="0">
                <a:latin typeface="Calibri" pitchFamily="34" charset="0"/>
              </a:rPr>
              <a:t>* Sig. es de </a:t>
            </a:r>
            <a:r>
              <a:rPr lang="es-ES" dirty="0">
                <a:latin typeface="Calibri" pitchFamily="34" charset="0"/>
              </a:rPr>
              <a:t>0.098= 9.8%, </a:t>
            </a:r>
            <a:r>
              <a:rPr lang="es-ES" sz="2000" dirty="0">
                <a:latin typeface="Calibri" pitchFamily="34" charset="0"/>
              </a:rPr>
              <a:t>no es menor a 5%.</a:t>
            </a:r>
          </a:p>
          <a:p>
            <a:r>
              <a:rPr lang="es-ES" sz="2000" dirty="0">
                <a:latin typeface="Calibri" pitchFamily="34" charset="0"/>
              </a:rPr>
              <a:t>* Coeficiente de contingencia es 0.150.(no existe asociación)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pic>
        <p:nvPicPr>
          <p:cNvPr id="31747"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31748" name="1 Título"/>
          <p:cNvSpPr>
            <a:spLocks/>
          </p:cNvSpPr>
          <p:nvPr/>
        </p:nvSpPr>
        <p:spPr bwMode="auto">
          <a:xfrm>
            <a:off x="1143000" y="228600"/>
            <a:ext cx="7858125" cy="758825"/>
          </a:xfrm>
          <a:prstGeom prst="rect">
            <a:avLst/>
          </a:prstGeom>
          <a:noFill/>
          <a:ln w="9525">
            <a:noFill/>
            <a:miter lim="800000"/>
            <a:headEnd/>
            <a:tailEnd/>
          </a:ln>
        </p:spPr>
        <p:txBody>
          <a:bodyPr anchor="b"/>
          <a:lstStyle/>
          <a:p>
            <a:pPr algn="ctr"/>
            <a:r>
              <a:rPr lang="es-ES" sz="2900" b="1" dirty="0">
                <a:solidFill>
                  <a:srgbClr val="0D0D0D"/>
                </a:solidFill>
                <a:latin typeface="Calibri" pitchFamily="34" charset="0"/>
                <a:cs typeface="Times New Roman" pitchFamily="18" charset="0"/>
              </a:rPr>
              <a:t>CONCLUSIONES DE LA ENCUESTA </a:t>
            </a:r>
          </a:p>
        </p:txBody>
      </p:sp>
      <p:sp>
        <p:nvSpPr>
          <p:cNvPr id="31749" name="5 Rectángulo"/>
          <p:cNvSpPr>
            <a:spLocks noChangeArrowheads="1"/>
          </p:cNvSpPr>
          <p:nvPr/>
        </p:nvSpPr>
        <p:spPr bwMode="auto">
          <a:xfrm>
            <a:off x="287338" y="1247775"/>
            <a:ext cx="8642350" cy="1323975"/>
          </a:xfrm>
          <a:prstGeom prst="rect">
            <a:avLst/>
          </a:prstGeom>
          <a:noFill/>
          <a:ln w="9525">
            <a:noFill/>
            <a:miter lim="800000"/>
            <a:headEnd/>
            <a:tailEnd/>
          </a:ln>
        </p:spPr>
        <p:txBody>
          <a:bodyPr>
            <a:spAutoFit/>
          </a:bodyPr>
          <a:lstStyle/>
          <a:p>
            <a:pPr algn="just"/>
            <a:r>
              <a:rPr lang="es-ES" sz="2000" i="1" dirty="0">
                <a:latin typeface="Calibri" pitchFamily="34" charset="0"/>
              </a:rPr>
              <a:t>Hipótesis 4</a:t>
            </a:r>
          </a:p>
          <a:p>
            <a:pPr algn="just"/>
            <a:r>
              <a:rPr lang="es-ES" sz="2000" dirty="0">
                <a:latin typeface="Calibri" pitchFamily="34" charset="0"/>
              </a:rPr>
              <a:t>Ho: No existe una relación entre los aspectos de  preferencia de los clientes potenciales y la cantidad de dinero que éstos  estarían dispuestas a gastar. </a:t>
            </a:r>
            <a:endParaRPr lang="es-EC" sz="2000" dirty="0">
              <a:latin typeface="Calibri" pitchFamily="34" charset="0"/>
            </a:endParaRPr>
          </a:p>
          <a:p>
            <a:pPr algn="just"/>
            <a:endParaRPr lang="es-ES" sz="2000" dirty="0">
              <a:latin typeface="Calibri" pitchFamily="34" charset="0"/>
            </a:endParaRPr>
          </a:p>
        </p:txBody>
      </p:sp>
      <p:pic>
        <p:nvPicPr>
          <p:cNvPr id="31750" name="5 Imagen" descr="Dibujo4.JPG"/>
          <p:cNvPicPr>
            <a:picLocks noChangeAspect="1"/>
          </p:cNvPicPr>
          <p:nvPr/>
        </p:nvPicPr>
        <p:blipFill>
          <a:blip r:embed="rId3"/>
          <a:srcRect/>
          <a:stretch>
            <a:fillRect/>
          </a:stretch>
        </p:blipFill>
        <p:spPr bwMode="auto">
          <a:xfrm>
            <a:off x="928688" y="2428875"/>
            <a:ext cx="6858000" cy="3371850"/>
          </a:xfrm>
          <a:prstGeom prst="rect">
            <a:avLst/>
          </a:prstGeom>
          <a:noFill/>
          <a:ln w="9525">
            <a:noFill/>
            <a:miter lim="800000"/>
            <a:headEnd/>
            <a:tailEnd/>
          </a:ln>
        </p:spPr>
      </p:pic>
      <p:sp>
        <p:nvSpPr>
          <p:cNvPr id="31751" name="5 Rectángulo"/>
          <p:cNvSpPr>
            <a:spLocks noChangeArrowheads="1"/>
          </p:cNvSpPr>
          <p:nvPr/>
        </p:nvSpPr>
        <p:spPr bwMode="auto">
          <a:xfrm>
            <a:off x="755650" y="5864225"/>
            <a:ext cx="7561263" cy="708025"/>
          </a:xfrm>
          <a:prstGeom prst="rect">
            <a:avLst/>
          </a:prstGeom>
          <a:noFill/>
          <a:ln w="9525">
            <a:noFill/>
            <a:miter lim="800000"/>
            <a:headEnd/>
            <a:tailEnd/>
          </a:ln>
        </p:spPr>
        <p:txBody>
          <a:bodyPr>
            <a:spAutoFit/>
          </a:bodyPr>
          <a:lstStyle/>
          <a:p>
            <a:r>
              <a:rPr lang="es-ES" sz="2000" dirty="0">
                <a:latin typeface="Calibri" pitchFamily="34" charset="0"/>
              </a:rPr>
              <a:t>* Sig. de todas las variables en cuestión es mayor a 5% (no se rechaza).</a:t>
            </a:r>
          </a:p>
          <a:p>
            <a:r>
              <a:rPr lang="es-ES" sz="2000" dirty="0">
                <a:latin typeface="Calibri" pitchFamily="34" charset="0"/>
              </a:rPr>
              <a:t>* No hay asociación entre éstas. </a:t>
            </a:r>
            <a:endParaRPr lang="es-EC" sz="20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00188" y="220663"/>
            <a:ext cx="6786562" cy="922337"/>
          </a:xfrm>
        </p:spPr>
        <p:txBody>
          <a:bodyPr>
            <a:noAutofit/>
          </a:bodyPr>
          <a:lstStyle/>
          <a:p>
            <a:pPr>
              <a:defRPr/>
            </a:pPr>
            <a:r>
              <a:rPr lang="es-ES" sz="2900" b="1" dirty="0" smtClean="0">
                <a:solidFill>
                  <a:schemeClr val="tx1">
                    <a:lumMod val="95000"/>
                    <a:lumOff val="5000"/>
                  </a:schemeClr>
                </a:solidFill>
                <a:latin typeface="Calibri" pitchFamily="34" charset="0"/>
                <a:cs typeface="Times New Roman" pitchFamily="18" charset="0"/>
              </a:rPr>
              <a:t>PLANTEAMIENTO  Y JUSTIFICACIÓN DEL PROBLEMA</a:t>
            </a:r>
          </a:p>
        </p:txBody>
      </p:sp>
      <p:sp>
        <p:nvSpPr>
          <p:cNvPr id="14339" name="Rectangle 3"/>
          <p:cNvSpPr>
            <a:spLocks noGrp="1" noChangeArrowheads="1"/>
          </p:cNvSpPr>
          <p:nvPr>
            <p:ph sz="quarter" idx="1"/>
          </p:nvPr>
        </p:nvSpPr>
        <p:spPr>
          <a:xfrm>
            <a:off x="714375" y="2000267"/>
            <a:ext cx="7858125" cy="3786187"/>
          </a:xfrm>
        </p:spPr>
        <p:txBody>
          <a:bodyPr/>
          <a:lstStyle/>
          <a:p>
            <a:pPr marL="0" indent="0" algn="just" eaLnBrk="1" hangingPunct="1">
              <a:spcBef>
                <a:spcPct val="0"/>
              </a:spcBef>
              <a:buClrTx/>
              <a:buSzTx/>
              <a:buFont typeface="Wingdings 2" pitchFamily="18" charset="2"/>
              <a:buNone/>
            </a:pPr>
            <a:r>
              <a:rPr lang="es-ES" sz="2000" dirty="0" smtClean="0">
                <a:latin typeface="Calibri" pitchFamily="34" charset="0"/>
              </a:rPr>
              <a:t>La existencia de pocas alternativas de sitios de entretenimiento que incluyan a personas de todas las edades (desde niños hasta adultos) de la ciudad de Guayaquil.</a:t>
            </a:r>
          </a:p>
          <a:p>
            <a:pPr marL="0" indent="0" algn="just" eaLnBrk="1" hangingPunct="1">
              <a:spcBef>
                <a:spcPct val="0"/>
              </a:spcBef>
              <a:buClrTx/>
              <a:buSzTx/>
              <a:buFont typeface="Wingdings 2" pitchFamily="18" charset="2"/>
              <a:buNone/>
            </a:pPr>
            <a:endParaRPr lang="es-ES" sz="2000" dirty="0" smtClean="0">
              <a:latin typeface="Calibri" pitchFamily="34" charset="0"/>
            </a:endParaRPr>
          </a:p>
          <a:p>
            <a:pPr marL="0" indent="0" algn="just" eaLnBrk="1" hangingPunct="1">
              <a:spcBef>
                <a:spcPct val="0"/>
              </a:spcBef>
              <a:buClrTx/>
              <a:buSzTx/>
              <a:buFont typeface="Wingdings 2" pitchFamily="18" charset="2"/>
              <a:buNone/>
            </a:pPr>
            <a:endParaRPr lang="es-ES" sz="2000" dirty="0" smtClean="0">
              <a:solidFill>
                <a:srgbClr val="002060"/>
              </a:solidFill>
              <a:latin typeface="Calibri" pitchFamily="34" charset="0"/>
            </a:endParaRPr>
          </a:p>
          <a:p>
            <a:pPr marL="0" indent="0" algn="just" eaLnBrk="1" hangingPunct="1">
              <a:spcBef>
                <a:spcPct val="0"/>
              </a:spcBef>
              <a:buClrTx/>
              <a:buSzTx/>
              <a:buFont typeface="Wingdings 2" pitchFamily="18" charset="2"/>
              <a:buNone/>
            </a:pPr>
            <a:r>
              <a:rPr lang="es-ES" sz="2000" dirty="0" smtClean="0">
                <a:latin typeface="Calibri" pitchFamily="34" charset="0"/>
              </a:rPr>
              <a:t>La pista de hielo da una nueva opción para satisfacer las necesidades de diferentes sectores de la población. </a:t>
            </a:r>
          </a:p>
          <a:p>
            <a:pPr marL="0" indent="0" algn="just" eaLnBrk="1" hangingPunct="1">
              <a:spcBef>
                <a:spcPct val="0"/>
              </a:spcBef>
              <a:buClrTx/>
              <a:buSzTx/>
              <a:buFont typeface="Wingdings 2" pitchFamily="18" charset="2"/>
              <a:buNone/>
            </a:pPr>
            <a:r>
              <a:rPr lang="es-ES" sz="2000" dirty="0" smtClean="0">
                <a:latin typeface="Calibri" pitchFamily="34" charset="0"/>
              </a:rPr>
              <a:t>Guayaquil cuenta en su mayoría con centros de diversión nocturnos (discotecas y bares); los cuáles no gozan de la aceptación de todas las personas.</a:t>
            </a:r>
          </a:p>
          <a:p>
            <a:pPr marL="0" indent="0" algn="just" eaLnBrk="1" hangingPunct="1">
              <a:spcBef>
                <a:spcPct val="0"/>
              </a:spcBef>
              <a:buClrTx/>
              <a:buSzTx/>
              <a:buFont typeface="Wingdings 2" pitchFamily="18" charset="2"/>
              <a:buNone/>
            </a:pPr>
            <a:endParaRPr lang="es-ES" sz="2000" dirty="0" smtClean="0">
              <a:solidFill>
                <a:srgbClr val="002060"/>
              </a:solidFill>
              <a:latin typeface="Calibri" pitchFamily="34" charset="0"/>
            </a:endParaRPr>
          </a:p>
        </p:txBody>
      </p:sp>
      <p:pic>
        <p:nvPicPr>
          <p:cNvPr id="14340"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32771" name="1 Título"/>
          <p:cNvSpPr>
            <a:spLocks/>
          </p:cNvSpPr>
          <p:nvPr/>
        </p:nvSpPr>
        <p:spPr bwMode="auto">
          <a:xfrm>
            <a:off x="1285875" y="214290"/>
            <a:ext cx="7858125" cy="758825"/>
          </a:xfrm>
          <a:prstGeom prst="rect">
            <a:avLst/>
          </a:prstGeom>
          <a:noFill/>
          <a:ln w="9525">
            <a:noFill/>
            <a:miter lim="800000"/>
            <a:headEnd/>
            <a:tailEnd/>
          </a:ln>
        </p:spPr>
        <p:txBody>
          <a:bodyPr anchor="b"/>
          <a:lstStyle/>
          <a:p>
            <a:pPr algn="ctr"/>
            <a:r>
              <a:rPr lang="es-ES" sz="2800" b="1" dirty="0">
                <a:solidFill>
                  <a:srgbClr val="0D0D0D"/>
                </a:solidFill>
                <a:latin typeface="Calibri" pitchFamily="34" charset="0"/>
                <a:cs typeface="Times New Roman" pitchFamily="18" charset="0"/>
              </a:rPr>
              <a:t>CONCLUSIONES DE LA ENCUESTA </a:t>
            </a:r>
          </a:p>
        </p:txBody>
      </p:sp>
      <p:sp>
        <p:nvSpPr>
          <p:cNvPr id="32772" name="5 Rectángulo"/>
          <p:cNvSpPr>
            <a:spLocks noChangeArrowheads="1"/>
          </p:cNvSpPr>
          <p:nvPr/>
        </p:nvSpPr>
        <p:spPr bwMode="auto">
          <a:xfrm>
            <a:off x="287338" y="1268413"/>
            <a:ext cx="8642350" cy="1016000"/>
          </a:xfrm>
          <a:prstGeom prst="rect">
            <a:avLst/>
          </a:prstGeom>
          <a:noFill/>
          <a:ln w="9525">
            <a:noFill/>
            <a:miter lim="800000"/>
            <a:headEnd/>
            <a:tailEnd/>
          </a:ln>
        </p:spPr>
        <p:txBody>
          <a:bodyPr>
            <a:spAutoFit/>
          </a:bodyPr>
          <a:lstStyle/>
          <a:p>
            <a:r>
              <a:rPr lang="es-ES" sz="2000" i="1" dirty="0">
                <a:latin typeface="Calibri" pitchFamily="34" charset="0"/>
              </a:rPr>
              <a:t>Hipótesis 5</a:t>
            </a:r>
            <a:endParaRPr lang="es-EC" sz="2000" dirty="0">
              <a:latin typeface="Calibri" pitchFamily="34" charset="0"/>
            </a:endParaRPr>
          </a:p>
          <a:p>
            <a:r>
              <a:rPr lang="es-ES" sz="2000" dirty="0">
                <a:latin typeface="Calibri" pitchFamily="34" charset="0"/>
              </a:rPr>
              <a:t>¿Cuánto estaría dispuesto a pagar por una entrada a una pista de hielo?</a:t>
            </a:r>
            <a:endParaRPr lang="es-EC" sz="2000" dirty="0">
              <a:latin typeface="Calibri" pitchFamily="34" charset="0"/>
            </a:endParaRPr>
          </a:p>
          <a:p>
            <a:endParaRPr lang="es-ES" sz="2000" dirty="0">
              <a:latin typeface="Calibri" pitchFamily="34" charset="0"/>
            </a:endParaRPr>
          </a:p>
        </p:txBody>
      </p:sp>
      <p:pic>
        <p:nvPicPr>
          <p:cNvPr id="32773" name="Picture 6"/>
          <p:cNvPicPr>
            <a:picLocks noChangeAspect="1" noChangeArrowheads="1"/>
          </p:cNvPicPr>
          <p:nvPr/>
        </p:nvPicPr>
        <p:blipFill>
          <a:blip r:embed="rId3"/>
          <a:srcRect/>
          <a:stretch>
            <a:fillRect/>
          </a:stretch>
        </p:blipFill>
        <p:spPr bwMode="auto">
          <a:xfrm>
            <a:off x="2286000" y="2071688"/>
            <a:ext cx="4643438" cy="3214687"/>
          </a:xfrm>
          <a:prstGeom prst="rect">
            <a:avLst/>
          </a:prstGeom>
          <a:noFill/>
          <a:ln w="38100">
            <a:solidFill>
              <a:srgbClr val="000000"/>
            </a:solidFill>
            <a:miter lim="800000"/>
            <a:headEnd/>
            <a:tailEnd/>
          </a:ln>
        </p:spPr>
      </p:pic>
      <p:sp>
        <p:nvSpPr>
          <p:cNvPr id="32774" name="5 Rectángulo"/>
          <p:cNvSpPr>
            <a:spLocks noChangeArrowheads="1"/>
          </p:cNvSpPr>
          <p:nvPr/>
        </p:nvSpPr>
        <p:spPr bwMode="auto">
          <a:xfrm>
            <a:off x="357188" y="5357826"/>
            <a:ext cx="8429625" cy="1631216"/>
          </a:xfrm>
          <a:prstGeom prst="rect">
            <a:avLst/>
          </a:prstGeom>
          <a:noFill/>
          <a:ln w="9525">
            <a:noFill/>
            <a:miter lim="800000"/>
            <a:headEnd/>
            <a:tailEnd/>
          </a:ln>
        </p:spPr>
        <p:txBody>
          <a:bodyPr wrap="square">
            <a:spAutoFit/>
          </a:bodyPr>
          <a:lstStyle/>
          <a:p>
            <a:pPr algn="just"/>
            <a:r>
              <a:rPr lang="es-ES" sz="2000" dirty="0">
                <a:latin typeface="Calibri" pitchFamily="34" charset="0"/>
              </a:rPr>
              <a:t>De las 285 personas que respondieron que si estarían dispuestas a ir a una pista de hielo, 16 están dispuestas a pagar menos de $5, 70 entre $5 y $10, 106  (mayor porcentaje) entre $11 y $15, 49 entre $16 y $20 y 44 personas pagarían más de $20.</a:t>
            </a:r>
            <a:endParaRPr lang="es-EC" sz="2000" dirty="0">
              <a:latin typeface="Calibri" pitchFamily="34" charset="0"/>
            </a:endParaRPr>
          </a:p>
          <a:p>
            <a:pPr algn="just"/>
            <a:endParaRPr lang="es-ES" sz="2000"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7"/>
          <p:cNvPicPr>
            <a:picLocks noChangeAspect="1" noChangeArrowheads="1"/>
          </p:cNvPicPr>
          <p:nvPr/>
        </p:nvPicPr>
        <p:blipFill>
          <a:blip r:embed="rId2"/>
          <a:srcRect/>
          <a:stretch>
            <a:fillRect/>
          </a:stretch>
        </p:blipFill>
        <p:spPr bwMode="auto">
          <a:xfrm>
            <a:off x="2286000" y="71438"/>
            <a:ext cx="6629400" cy="6572250"/>
          </a:xfrm>
          <a:prstGeom prst="rect">
            <a:avLst/>
          </a:prstGeom>
          <a:noFill/>
          <a:ln w="9525">
            <a:noFill/>
            <a:miter lim="800000"/>
            <a:headEnd/>
            <a:tailEnd/>
          </a:ln>
        </p:spPr>
      </p:pic>
      <p:sp>
        <p:nvSpPr>
          <p:cNvPr id="8" name="7 CuadroTexto"/>
          <p:cNvSpPr txBox="1"/>
          <p:nvPr/>
        </p:nvSpPr>
        <p:spPr>
          <a:xfrm>
            <a:off x="785786" y="142852"/>
            <a:ext cx="1061253" cy="6643710"/>
          </a:xfrm>
          <a:prstGeom prst="rect">
            <a:avLst/>
          </a:prstGeom>
          <a:noFill/>
        </p:spPr>
        <p:txBody>
          <a:bodyPr vert="wordArtVert" wrap="square">
            <a:spAutoFit/>
          </a:bodyPr>
          <a:lstStyle/>
          <a:p>
            <a:pPr algn="ctr">
              <a:defRPr/>
            </a:pPr>
            <a:r>
              <a:rPr lang="en-US" sz="1600" b="1" dirty="0">
                <a:latin typeface="Calibri" pitchFamily="34" charset="0"/>
              </a:rPr>
              <a:t>BALANCE MAQ. Y EQUIPOS</a:t>
            </a:r>
          </a:p>
          <a:p>
            <a:pPr algn="ctr">
              <a:defRPr/>
            </a:pPr>
            <a:endParaRPr lang="en-US" sz="1600" b="1" dirty="0">
              <a:latin typeface="Calibri" pitchFamily="34" charset="0"/>
            </a:endParaRPr>
          </a:p>
          <a:p>
            <a:pPr algn="ctr">
              <a:defRPr/>
            </a:pPr>
            <a:r>
              <a:rPr lang="en-US" sz="1600" b="1" dirty="0">
                <a:latin typeface="Calibri" pitchFamily="34" charset="0"/>
              </a:rPr>
              <a:t>  </a:t>
            </a:r>
            <a:endParaRPr lang="es-EC" sz="1600" b="1"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071563" y="214313"/>
            <a:ext cx="7643812" cy="758825"/>
          </a:xfrm>
        </p:spPr>
        <p:txBody>
          <a:bodyPr>
            <a:normAutofit/>
          </a:bodyPr>
          <a:lstStyle/>
          <a:p>
            <a:pPr eaLnBrk="1" fontAlgn="auto" hangingPunct="1">
              <a:spcAft>
                <a:spcPts val="0"/>
              </a:spcAft>
              <a:defRPr/>
            </a:pPr>
            <a:r>
              <a:rPr lang="es-ES" sz="2900" b="1" dirty="0" smtClean="0">
                <a:solidFill>
                  <a:srgbClr val="0D0D0D"/>
                </a:solidFill>
                <a:latin typeface="Calibri" pitchFamily="34" charset="0"/>
                <a:ea typeface="+mn-ea"/>
                <a:cs typeface="Times New Roman" pitchFamily="18" charset="0"/>
              </a:rPr>
              <a:t>BALANCE  DE PERSONAL</a:t>
            </a:r>
            <a:endParaRPr lang="es-ES" sz="2900" b="1" dirty="0">
              <a:solidFill>
                <a:srgbClr val="0D0D0D"/>
              </a:solidFill>
              <a:latin typeface="Calibri" pitchFamily="34" charset="0"/>
              <a:ea typeface="+mn-ea"/>
              <a:cs typeface="Times New Roman" pitchFamily="18" charset="0"/>
            </a:endParaRPr>
          </a:p>
        </p:txBody>
      </p:sp>
      <p:pic>
        <p:nvPicPr>
          <p:cNvPr id="34819"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pic>
        <p:nvPicPr>
          <p:cNvPr id="34820" name="Picture 7"/>
          <p:cNvPicPr>
            <a:picLocks noChangeAspect="1" noChangeArrowheads="1"/>
          </p:cNvPicPr>
          <p:nvPr/>
        </p:nvPicPr>
        <p:blipFill>
          <a:blip r:embed="rId3"/>
          <a:srcRect/>
          <a:stretch>
            <a:fillRect/>
          </a:stretch>
        </p:blipFill>
        <p:spPr bwMode="auto">
          <a:xfrm>
            <a:off x="214313" y="1428750"/>
            <a:ext cx="8643937"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7"/>
          <p:cNvPicPr>
            <a:picLocks noChangeAspect="1" noChangeArrowheads="1"/>
          </p:cNvPicPr>
          <p:nvPr/>
        </p:nvPicPr>
        <p:blipFill>
          <a:blip r:embed="rId2"/>
          <a:srcRect/>
          <a:stretch>
            <a:fillRect/>
          </a:stretch>
        </p:blipFill>
        <p:spPr bwMode="auto">
          <a:xfrm>
            <a:off x="928688" y="357188"/>
            <a:ext cx="7215187" cy="1604962"/>
          </a:xfrm>
          <a:prstGeom prst="rect">
            <a:avLst/>
          </a:prstGeom>
          <a:noFill/>
          <a:ln w="9525">
            <a:noFill/>
            <a:miter lim="800000"/>
            <a:headEnd/>
            <a:tailEnd/>
          </a:ln>
        </p:spPr>
      </p:pic>
      <p:pic>
        <p:nvPicPr>
          <p:cNvPr id="35843" name="Picture 8"/>
          <p:cNvPicPr>
            <a:picLocks noChangeAspect="1" noChangeArrowheads="1"/>
          </p:cNvPicPr>
          <p:nvPr/>
        </p:nvPicPr>
        <p:blipFill>
          <a:blip r:embed="rId3"/>
          <a:srcRect/>
          <a:stretch>
            <a:fillRect/>
          </a:stretch>
        </p:blipFill>
        <p:spPr bwMode="auto">
          <a:xfrm>
            <a:off x="928688" y="2214563"/>
            <a:ext cx="7215187" cy="1928812"/>
          </a:xfrm>
          <a:prstGeom prst="rect">
            <a:avLst/>
          </a:prstGeom>
          <a:noFill/>
          <a:ln w="9525">
            <a:noFill/>
            <a:miter lim="800000"/>
            <a:headEnd/>
            <a:tailEnd/>
          </a:ln>
        </p:spPr>
      </p:pic>
      <p:pic>
        <p:nvPicPr>
          <p:cNvPr id="35844" name="Picture 9"/>
          <p:cNvPicPr>
            <a:picLocks noChangeAspect="1" noChangeArrowheads="1"/>
          </p:cNvPicPr>
          <p:nvPr/>
        </p:nvPicPr>
        <p:blipFill>
          <a:blip r:embed="rId4"/>
          <a:srcRect/>
          <a:stretch>
            <a:fillRect/>
          </a:stretch>
        </p:blipFill>
        <p:spPr bwMode="auto">
          <a:xfrm>
            <a:off x="1571625" y="4286250"/>
            <a:ext cx="5929313" cy="235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3 Título"/>
          <p:cNvSpPr>
            <a:spLocks noGrp="1"/>
          </p:cNvSpPr>
          <p:nvPr>
            <p:ph type="ctrTitle"/>
          </p:nvPr>
        </p:nvSpPr>
        <p:spPr>
          <a:xfrm>
            <a:off x="728663" y="714375"/>
            <a:ext cx="8201025" cy="1041400"/>
          </a:xfrm>
        </p:spPr>
        <p:txBody>
          <a:bodyPr/>
          <a:lstStyle/>
          <a:p>
            <a:pPr>
              <a:defRPr/>
            </a:pPr>
            <a:r>
              <a:rPr lang="es-ES" sz="3400" b="1" dirty="0" smtClean="0">
                <a:solidFill>
                  <a:schemeClr val="tx1">
                    <a:lumMod val="95000"/>
                    <a:lumOff val="5000"/>
                  </a:schemeClr>
                </a:solidFill>
                <a:latin typeface="Calibri" pitchFamily="34" charset="0"/>
                <a:cs typeface="Times New Roman" pitchFamily="18" charset="0"/>
              </a:rPr>
              <a:t>ESTUDIO ORGANIZACIONAL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142976" y="357188"/>
            <a:ext cx="7643813" cy="758825"/>
          </a:xfrm>
        </p:spPr>
        <p:txBody>
          <a:bodyPr>
            <a:normAutofit/>
          </a:bodyPr>
          <a:lstStyle/>
          <a:p>
            <a:pPr eaLnBrk="1" fontAlgn="auto" hangingPunct="1">
              <a:spcAft>
                <a:spcPts val="0"/>
              </a:spcAft>
              <a:defRPr/>
            </a:pPr>
            <a:r>
              <a:rPr lang="es-ES" sz="2900" b="1" dirty="0" smtClean="0">
                <a:solidFill>
                  <a:srgbClr val="0D0D0D"/>
                </a:solidFill>
                <a:latin typeface="Calibri" pitchFamily="34" charset="0"/>
                <a:ea typeface="+mn-ea"/>
                <a:cs typeface="Times New Roman" pitchFamily="18" charset="0"/>
              </a:rPr>
              <a:t>MISION Y VISION</a:t>
            </a:r>
          </a:p>
        </p:txBody>
      </p:sp>
      <p:pic>
        <p:nvPicPr>
          <p:cNvPr id="37891"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37892" name="3 Marcador de contenido"/>
          <p:cNvSpPr>
            <a:spLocks noGrp="1"/>
          </p:cNvSpPr>
          <p:nvPr>
            <p:ph sz="quarter" idx="1"/>
          </p:nvPr>
        </p:nvSpPr>
        <p:spPr>
          <a:xfrm>
            <a:off x="285750" y="1598613"/>
            <a:ext cx="8504238" cy="4973637"/>
          </a:xfrm>
        </p:spPr>
        <p:txBody>
          <a:bodyPr/>
          <a:lstStyle/>
          <a:p>
            <a:pPr algn="just" eaLnBrk="1" hangingPunct="1">
              <a:buFont typeface="Wingdings 2" pitchFamily="18" charset="2"/>
              <a:buNone/>
            </a:pPr>
            <a:r>
              <a:rPr lang="es-ES" sz="1900" dirty="0" smtClean="0">
                <a:latin typeface="Calibri" pitchFamily="34" charset="0"/>
              </a:rPr>
              <a:t>    </a:t>
            </a:r>
            <a:r>
              <a:rPr lang="es-ES" sz="1900" b="1" u="sng" dirty="0" smtClean="0">
                <a:latin typeface="Calibri" pitchFamily="34" charset="0"/>
              </a:rPr>
              <a:t>Misión:</a:t>
            </a:r>
          </a:p>
          <a:p>
            <a:pPr algn="just" eaLnBrk="1" hangingPunct="1">
              <a:buFont typeface="Wingdings 2" pitchFamily="18" charset="2"/>
              <a:buNone/>
            </a:pPr>
            <a:r>
              <a:rPr lang="es-ES" sz="1900" dirty="0" smtClean="0">
                <a:latin typeface="Calibri" pitchFamily="34" charset="0"/>
              </a:rPr>
              <a:t>     </a:t>
            </a:r>
            <a:r>
              <a:rPr lang="es-ES" sz="2000" dirty="0" smtClean="0">
                <a:latin typeface="Calibri" pitchFamily="34" charset="0"/>
              </a:rPr>
              <a:t>Brindar un ambiente de diversión sana para clientes de todas las edades, diseñando espacios y productos para satisfacer sus necesidades. Con base en una excelente infraestructura, con personal motivado y orientado a la satisfacción de las necesidades de los clientes.</a:t>
            </a:r>
          </a:p>
          <a:p>
            <a:pPr algn="just" eaLnBrk="1" hangingPunct="1">
              <a:buFont typeface="Wingdings 2" pitchFamily="18" charset="2"/>
              <a:buNone/>
            </a:pPr>
            <a:endParaRPr lang="es-ES" sz="2000" dirty="0" smtClean="0">
              <a:latin typeface="Calibri" pitchFamily="34" charset="0"/>
            </a:endParaRPr>
          </a:p>
          <a:p>
            <a:pPr algn="just" eaLnBrk="1" hangingPunct="1">
              <a:buFont typeface="Wingdings 2" pitchFamily="18" charset="2"/>
              <a:buNone/>
            </a:pPr>
            <a:r>
              <a:rPr lang="es-ES" sz="1900" dirty="0" smtClean="0">
                <a:latin typeface="Calibri" pitchFamily="34" charset="0"/>
              </a:rPr>
              <a:t>    </a:t>
            </a:r>
            <a:r>
              <a:rPr lang="es-ES" sz="1900" b="1" u="sng" dirty="0" smtClean="0">
                <a:latin typeface="Calibri" pitchFamily="34" charset="0"/>
              </a:rPr>
              <a:t>Visión:</a:t>
            </a:r>
          </a:p>
          <a:p>
            <a:pPr algn="just" eaLnBrk="1" hangingPunct="1">
              <a:buFont typeface="Wingdings 2" pitchFamily="18" charset="2"/>
              <a:buNone/>
            </a:pPr>
            <a:r>
              <a:rPr lang="es-ES" sz="1900" b="1" dirty="0" smtClean="0">
                <a:latin typeface="Calibri" pitchFamily="34" charset="0"/>
              </a:rPr>
              <a:t>    </a:t>
            </a:r>
            <a:r>
              <a:rPr lang="es-ES" sz="2000" dirty="0" smtClean="0">
                <a:latin typeface="Calibri" pitchFamily="34" charset="0"/>
              </a:rPr>
              <a:t>Ser el centro de diversión preferido por los habitantes de Guayaquil. </a:t>
            </a:r>
            <a:endParaRPr lang="es-ES" sz="1900" b="1" u="sng" dirty="0" smtClean="0">
              <a:latin typeface="Calibri" pitchFamily="34" charset="0"/>
            </a:endParaRPr>
          </a:p>
          <a:p>
            <a:pPr algn="just" eaLnBrk="1" hangingPunct="1">
              <a:buFont typeface="Wingdings 2" pitchFamily="18" charset="2"/>
              <a:buNone/>
            </a:pPr>
            <a:endParaRPr lang="es-EC" sz="1900" b="1" u="sng" dirty="0" smtClean="0">
              <a:latin typeface="Calibri" pitchFamily="34" charset="0"/>
            </a:endParaRPr>
          </a:p>
          <a:p>
            <a:pPr algn="just" eaLnBrk="1" hangingPunct="1">
              <a:buFont typeface="Wingdings 2" pitchFamily="18" charset="2"/>
              <a:buNone/>
            </a:pPr>
            <a:endParaRPr lang="es-ES" sz="1900" dirty="0" smtClean="0">
              <a:latin typeface="Calibri" pitchFamily="34" charset="0"/>
            </a:endParaRPr>
          </a:p>
          <a:p>
            <a:pPr algn="just" eaLnBrk="1" hangingPunct="1">
              <a:buFont typeface="Wingdings 2" pitchFamily="18" charset="2"/>
              <a:buNone/>
            </a:pPr>
            <a:endParaRPr lang="es-ES" sz="1900" dirty="0" smtClean="0">
              <a:latin typeface="Calibri" pitchFamily="34" charset="0"/>
            </a:endParaRPr>
          </a:p>
          <a:p>
            <a:pPr algn="just" eaLnBrk="1" hangingPunct="1">
              <a:buFont typeface="Wingdings 2" pitchFamily="18" charset="2"/>
              <a:buNone/>
            </a:pPr>
            <a:r>
              <a:rPr lang="es-ES" sz="1900" b="1" dirty="0" smtClean="0">
                <a:latin typeface="Calibri" pitchFamily="34" charset="0"/>
              </a:rPr>
              <a:t>    </a:t>
            </a:r>
            <a:endParaRPr lang="es-ES" sz="1900" b="1" u="sng" dirty="0" smtClean="0">
              <a:latin typeface="Calibri" pitchFamily="34" charset="0"/>
            </a:endParaRPr>
          </a:p>
          <a:p>
            <a:pPr algn="just" eaLnBrk="1" hangingPunct="1">
              <a:buFont typeface="Wingdings 2" pitchFamily="18" charset="2"/>
              <a:buNone/>
            </a:pPr>
            <a:endParaRPr lang="es-ES" sz="1900" b="1" u="sng" dirty="0" smtClean="0">
              <a:latin typeface="Calibri" pitchFamily="34" charset="0"/>
            </a:endParaRPr>
          </a:p>
          <a:p>
            <a:pPr algn="just"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dirty="0" smtClean="0">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57250" y="241300"/>
            <a:ext cx="7643813" cy="758825"/>
          </a:xfrm>
        </p:spPr>
        <p:txBody>
          <a:bodyPr>
            <a:normAutofit/>
          </a:bodyPr>
          <a:lstStyle/>
          <a:p>
            <a:pPr eaLnBrk="1" fontAlgn="auto" hangingPunct="1">
              <a:spcAft>
                <a:spcPts val="0"/>
              </a:spcAft>
              <a:defRPr/>
            </a:pPr>
            <a:r>
              <a:rPr lang="es-ES" sz="2900" b="1" dirty="0" smtClean="0">
                <a:solidFill>
                  <a:srgbClr val="0D0D0D"/>
                </a:solidFill>
                <a:latin typeface="Calibri" pitchFamily="34" charset="0"/>
                <a:ea typeface="+mn-ea"/>
                <a:cs typeface="Times New Roman" pitchFamily="18" charset="0"/>
              </a:rPr>
              <a:t>ORGANIGRAMA</a:t>
            </a:r>
          </a:p>
        </p:txBody>
      </p:sp>
      <p:pic>
        <p:nvPicPr>
          <p:cNvPr id="38915" name="Picture 2"/>
          <p:cNvPicPr>
            <a:picLocks noChangeAspect="1" noChangeArrowheads="1"/>
          </p:cNvPicPr>
          <p:nvPr/>
        </p:nvPicPr>
        <p:blipFill>
          <a:blip r:embed="rId2"/>
          <a:srcRect/>
          <a:stretch>
            <a:fillRect/>
          </a:stretch>
        </p:blipFill>
        <p:spPr bwMode="auto">
          <a:xfrm>
            <a:off x="428625" y="1857375"/>
            <a:ext cx="8270875"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3 Título"/>
          <p:cNvSpPr>
            <a:spLocks noGrp="1"/>
          </p:cNvSpPr>
          <p:nvPr>
            <p:ph type="ctrTitle"/>
          </p:nvPr>
        </p:nvSpPr>
        <p:spPr>
          <a:xfrm>
            <a:off x="728663" y="714375"/>
            <a:ext cx="8201025" cy="1041400"/>
          </a:xfrm>
        </p:spPr>
        <p:txBody>
          <a:bodyPr/>
          <a:lstStyle/>
          <a:p>
            <a:pPr>
              <a:defRPr/>
            </a:pPr>
            <a:r>
              <a:rPr lang="es-ES" sz="3400" b="1" dirty="0" smtClean="0">
                <a:solidFill>
                  <a:schemeClr val="tx1">
                    <a:lumMod val="95000"/>
                    <a:lumOff val="5000"/>
                  </a:schemeClr>
                </a:solidFill>
                <a:latin typeface="Calibri" pitchFamily="34" charset="0"/>
                <a:cs typeface="Times New Roman" pitchFamily="18" charset="0"/>
              </a:rPr>
              <a:t>ESTUDIO FINANCIERO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000125" y="357188"/>
            <a:ext cx="7643813" cy="758825"/>
          </a:xfrm>
        </p:spPr>
        <p:txBody>
          <a:bodyPr>
            <a:normAutofit/>
          </a:bodyPr>
          <a:lstStyle/>
          <a:p>
            <a:pPr eaLnBrk="1" fontAlgn="auto" hangingPunct="1">
              <a:spcAft>
                <a:spcPts val="0"/>
              </a:spcAft>
              <a:defRPr/>
            </a:pPr>
            <a:r>
              <a:rPr lang="es-ES" sz="2900" b="1" dirty="0" smtClean="0">
                <a:solidFill>
                  <a:schemeClr val="tx1">
                    <a:lumMod val="95000"/>
                    <a:lumOff val="5000"/>
                  </a:schemeClr>
                </a:solidFill>
                <a:latin typeface="Calibri" pitchFamily="34" charset="0"/>
                <a:cs typeface="Times New Roman" pitchFamily="18" charset="0"/>
              </a:rPr>
              <a:t>COSTOS VARIABLES</a:t>
            </a:r>
          </a:p>
        </p:txBody>
      </p:sp>
      <p:pic>
        <p:nvPicPr>
          <p:cNvPr id="40963"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pic>
        <p:nvPicPr>
          <p:cNvPr id="40964" name="Imagen 124"/>
          <p:cNvPicPr>
            <a:picLocks noChangeAspect="1" noChangeArrowheads="1"/>
          </p:cNvPicPr>
          <p:nvPr/>
        </p:nvPicPr>
        <p:blipFill>
          <a:blip r:embed="rId3"/>
          <a:srcRect/>
          <a:stretch>
            <a:fillRect/>
          </a:stretch>
        </p:blipFill>
        <p:spPr bwMode="auto">
          <a:xfrm>
            <a:off x="285781" y="1571612"/>
            <a:ext cx="8643937" cy="2143125"/>
          </a:xfrm>
          <a:prstGeom prst="rect">
            <a:avLst/>
          </a:prstGeom>
          <a:noFill/>
          <a:ln w="9525">
            <a:noFill/>
            <a:miter lim="800000"/>
            <a:headEnd/>
            <a:tailEnd/>
          </a:ln>
        </p:spPr>
      </p:pic>
      <p:pic>
        <p:nvPicPr>
          <p:cNvPr id="40965" name="Imagen 125"/>
          <p:cNvPicPr>
            <a:picLocks noChangeAspect="1" noChangeArrowheads="1"/>
          </p:cNvPicPr>
          <p:nvPr/>
        </p:nvPicPr>
        <p:blipFill>
          <a:blip r:embed="rId4"/>
          <a:srcRect/>
          <a:stretch>
            <a:fillRect/>
          </a:stretch>
        </p:blipFill>
        <p:spPr bwMode="auto">
          <a:xfrm>
            <a:off x="571501" y="4143376"/>
            <a:ext cx="8072465" cy="20002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14313" y="357188"/>
            <a:ext cx="8429625" cy="714375"/>
          </a:xfrm>
        </p:spPr>
        <p:txBody>
          <a:bodyPr>
            <a:noAutofit/>
          </a:bodyPr>
          <a:lstStyle/>
          <a:p>
            <a:pPr eaLnBrk="1" fontAlgn="auto" hangingPunct="1">
              <a:spcAft>
                <a:spcPts val="0"/>
              </a:spcAft>
              <a:defRPr/>
            </a:pPr>
            <a:r>
              <a:rPr lang="es-ES" sz="2400" b="1" dirty="0" smtClean="0">
                <a:solidFill>
                  <a:schemeClr val="tx1">
                    <a:lumMod val="95000"/>
                    <a:lumOff val="5000"/>
                  </a:schemeClr>
                </a:solidFill>
                <a:latin typeface="Calibri" pitchFamily="34" charset="0"/>
                <a:cs typeface="Times New Roman" pitchFamily="18" charset="0"/>
              </a:rPr>
              <a:t>COSTOS FIJOS Y ANALISIS COSTO - VOLUMEN UTILIDAD</a:t>
            </a:r>
          </a:p>
        </p:txBody>
      </p:sp>
      <p:pic>
        <p:nvPicPr>
          <p:cNvPr id="41987" name="Picture 2"/>
          <p:cNvPicPr>
            <a:picLocks noChangeAspect="1" noChangeArrowheads="1"/>
          </p:cNvPicPr>
          <p:nvPr/>
        </p:nvPicPr>
        <p:blipFill>
          <a:blip r:embed="rId2"/>
          <a:srcRect l="5017" t="5215" r="13626"/>
          <a:stretch>
            <a:fillRect/>
          </a:stretch>
        </p:blipFill>
        <p:spPr bwMode="auto">
          <a:xfrm>
            <a:off x="1357313" y="1357313"/>
            <a:ext cx="6715125" cy="3571875"/>
          </a:xfrm>
          <a:prstGeom prst="rect">
            <a:avLst/>
          </a:prstGeom>
          <a:noFill/>
          <a:ln w="9525">
            <a:noFill/>
            <a:miter lim="800000"/>
            <a:headEnd/>
            <a:tailEnd/>
          </a:ln>
        </p:spPr>
      </p:pic>
      <p:pic>
        <p:nvPicPr>
          <p:cNvPr id="41988" name="Picture 3"/>
          <p:cNvPicPr>
            <a:picLocks noChangeAspect="1" noChangeArrowheads="1"/>
          </p:cNvPicPr>
          <p:nvPr/>
        </p:nvPicPr>
        <p:blipFill>
          <a:blip r:embed="rId3"/>
          <a:srcRect/>
          <a:stretch>
            <a:fillRect/>
          </a:stretch>
        </p:blipFill>
        <p:spPr bwMode="auto">
          <a:xfrm>
            <a:off x="2928938" y="5286375"/>
            <a:ext cx="3357562" cy="1428750"/>
          </a:xfrm>
          <a:prstGeom prst="rect">
            <a:avLst/>
          </a:prstGeom>
          <a:noFill/>
          <a:ln w="19050">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sz="quarter" idx="1"/>
          </p:nvPr>
        </p:nvSpPr>
        <p:spPr>
          <a:xfrm>
            <a:off x="357188" y="1214438"/>
            <a:ext cx="8504237" cy="5429250"/>
          </a:xfrm>
        </p:spPr>
        <p:txBody>
          <a:bodyPr>
            <a:noAutofit/>
          </a:bodyPr>
          <a:lstStyle/>
          <a:p>
            <a:pPr marL="274320" indent="-274320" eaLnBrk="1" fontAlgn="auto" hangingPunct="1">
              <a:lnSpc>
                <a:spcPct val="90000"/>
              </a:lnSpc>
              <a:spcAft>
                <a:spcPts val="0"/>
              </a:spcAft>
              <a:buFontTx/>
              <a:buNone/>
              <a:defRPr/>
            </a:pPr>
            <a:endParaRPr lang="es-EC" sz="1600" dirty="0" smtClean="0">
              <a:solidFill>
                <a:schemeClr val="bg1"/>
              </a:solidFill>
              <a:latin typeface="Calibri" pitchFamily="34" charset="0"/>
            </a:endParaRPr>
          </a:p>
          <a:p>
            <a:pPr marL="274320" indent="-274320" eaLnBrk="1" fontAlgn="auto" hangingPunct="1">
              <a:lnSpc>
                <a:spcPct val="90000"/>
              </a:lnSpc>
              <a:spcAft>
                <a:spcPts val="0"/>
              </a:spcAft>
              <a:buFontTx/>
              <a:buNone/>
              <a:defRPr/>
            </a:pPr>
            <a:endParaRPr lang="es-EC" sz="1600" b="1" dirty="0" smtClean="0">
              <a:solidFill>
                <a:schemeClr val="bg1"/>
              </a:solidFill>
              <a:latin typeface="Calibri" pitchFamily="34" charset="0"/>
            </a:endParaRPr>
          </a:p>
          <a:p>
            <a:pPr marL="274320" indent="-274320" algn="just" eaLnBrk="1" fontAlgn="auto" hangingPunct="1">
              <a:lnSpc>
                <a:spcPct val="90000"/>
              </a:lnSpc>
              <a:spcAft>
                <a:spcPts val="0"/>
              </a:spcAft>
              <a:buFont typeface="Wingdings 2" pitchFamily="18" charset="2"/>
              <a:buNone/>
              <a:defRPr/>
            </a:pPr>
            <a:r>
              <a:rPr lang="es-EC" sz="1600" b="1" u="sng" dirty="0" smtClean="0">
                <a:latin typeface="Calibri" pitchFamily="34" charset="0"/>
              </a:rPr>
              <a:t>GENERALES:</a:t>
            </a:r>
          </a:p>
          <a:p>
            <a:pPr marL="274320" indent="-274320" algn="just" eaLnBrk="1" fontAlgn="auto" hangingPunct="1">
              <a:lnSpc>
                <a:spcPct val="90000"/>
              </a:lnSpc>
              <a:spcAft>
                <a:spcPts val="0"/>
              </a:spcAft>
              <a:defRPr/>
            </a:pPr>
            <a:r>
              <a:rPr lang="es-ES" sz="1600" dirty="0" smtClean="0">
                <a:latin typeface="Calibri" pitchFamily="34" charset="0"/>
              </a:rPr>
              <a:t>Determinar la factibilidad económica de la implementación de una pista de hielo en la ciudad de Guayaquil.</a:t>
            </a:r>
          </a:p>
          <a:p>
            <a:pPr marL="274320" indent="-274320" algn="just" eaLnBrk="1" fontAlgn="auto" hangingPunct="1">
              <a:lnSpc>
                <a:spcPct val="90000"/>
              </a:lnSpc>
              <a:spcAft>
                <a:spcPts val="0"/>
              </a:spcAft>
              <a:buFont typeface="Wingdings 2" pitchFamily="18" charset="2"/>
              <a:buNone/>
              <a:defRPr/>
            </a:pPr>
            <a:endParaRPr lang="es-EC" sz="1600" dirty="0" smtClean="0">
              <a:latin typeface="Calibri" pitchFamily="34" charset="0"/>
            </a:endParaRPr>
          </a:p>
          <a:p>
            <a:pPr marL="274320" indent="-274320" algn="just" eaLnBrk="1" fontAlgn="auto" hangingPunct="1">
              <a:lnSpc>
                <a:spcPct val="90000"/>
              </a:lnSpc>
              <a:spcAft>
                <a:spcPts val="0"/>
              </a:spcAft>
              <a:buFont typeface="Wingdings 2" pitchFamily="18" charset="2"/>
              <a:buNone/>
              <a:defRPr/>
            </a:pPr>
            <a:r>
              <a:rPr lang="es-EC" sz="1600" b="1" u="sng" dirty="0" smtClean="0">
                <a:latin typeface="Calibri" pitchFamily="34" charset="0"/>
              </a:rPr>
              <a:t>ESPECÍCOS:</a:t>
            </a:r>
          </a:p>
          <a:p>
            <a:pPr>
              <a:defRPr/>
            </a:pPr>
            <a:r>
              <a:rPr lang="es-ES" sz="1600" dirty="0" smtClean="0">
                <a:latin typeface="Calibri" pitchFamily="34" charset="0"/>
              </a:rPr>
              <a:t>Establecer el mercado potencial a través de las herramientas de investigación de mercado. </a:t>
            </a:r>
          </a:p>
          <a:p>
            <a:pPr>
              <a:defRPr/>
            </a:pPr>
            <a:r>
              <a:rPr lang="es-ES" sz="1600" dirty="0" smtClean="0">
                <a:latin typeface="Calibri" pitchFamily="34" charset="0"/>
              </a:rPr>
              <a:t>Estimar la demanda a satisfacer.</a:t>
            </a:r>
          </a:p>
          <a:p>
            <a:pPr>
              <a:defRPr/>
            </a:pPr>
            <a:r>
              <a:rPr lang="es-ES" sz="1600" dirty="0" smtClean="0">
                <a:latin typeface="Calibri" pitchFamily="34" charset="0"/>
              </a:rPr>
              <a:t>Encontrar el precio de equilibrio.</a:t>
            </a:r>
          </a:p>
          <a:p>
            <a:pPr>
              <a:defRPr/>
            </a:pPr>
            <a:r>
              <a:rPr lang="es-ES" sz="1600" dirty="0" smtClean="0">
                <a:latin typeface="Calibri" pitchFamily="34" charset="0"/>
              </a:rPr>
              <a:t>Fijar estrategias de comercialización y promoción para posicionar nuestro servicio en la mente de los consumidores. </a:t>
            </a:r>
          </a:p>
          <a:p>
            <a:pPr>
              <a:defRPr/>
            </a:pPr>
            <a:r>
              <a:rPr lang="es-ES" sz="1600" dirty="0" smtClean="0">
                <a:latin typeface="Calibri" pitchFamily="34" charset="0"/>
              </a:rPr>
              <a:t>Encontrar un lugar estratégico tanto en tamaño como en ubicación para el desarrollo del proyecto.</a:t>
            </a:r>
          </a:p>
          <a:p>
            <a:pPr>
              <a:defRPr/>
            </a:pPr>
            <a:r>
              <a:rPr lang="es-ES" sz="1600" dirty="0" smtClean="0">
                <a:latin typeface="Calibri" pitchFamily="34" charset="0"/>
              </a:rPr>
              <a:t>Determinar la inversión inicial y los costos totales en los que se debe incurrir para el buen funcionamiento del establecimiento.</a:t>
            </a:r>
          </a:p>
          <a:p>
            <a:pPr>
              <a:defRPr/>
            </a:pPr>
            <a:r>
              <a:rPr lang="es-ES" sz="1600" dirty="0" smtClean="0">
                <a:latin typeface="Calibri" pitchFamily="34" charset="0"/>
              </a:rPr>
              <a:t>Obtener la rentabilidad del proyecto por medio de la TIR y el VAN.  </a:t>
            </a:r>
          </a:p>
          <a:p>
            <a:pPr>
              <a:defRPr/>
            </a:pPr>
            <a:endParaRPr lang="es-ES" sz="1600" dirty="0" smtClean="0">
              <a:latin typeface="Calibri" pitchFamily="34" charset="0"/>
            </a:endParaRPr>
          </a:p>
          <a:p>
            <a:pPr marL="274320" indent="-274320" algn="just" eaLnBrk="1" fontAlgn="auto" hangingPunct="1">
              <a:lnSpc>
                <a:spcPct val="90000"/>
              </a:lnSpc>
              <a:spcAft>
                <a:spcPts val="0"/>
              </a:spcAft>
              <a:buFont typeface="Wingdings 2"/>
              <a:buChar char=""/>
              <a:defRPr/>
            </a:pPr>
            <a:endParaRPr lang="es-EC" sz="1600" dirty="0" smtClean="0">
              <a:solidFill>
                <a:srgbClr val="002060"/>
              </a:solidFill>
              <a:latin typeface="Calibri" pitchFamily="34" charset="0"/>
            </a:endParaRPr>
          </a:p>
          <a:p>
            <a:pPr marL="274320" indent="-274320" algn="just" eaLnBrk="1" fontAlgn="auto" hangingPunct="1">
              <a:lnSpc>
                <a:spcPct val="90000"/>
              </a:lnSpc>
              <a:spcAft>
                <a:spcPts val="0"/>
              </a:spcAft>
              <a:buFont typeface="Wingdings 2"/>
              <a:buChar char=""/>
              <a:defRPr/>
            </a:pPr>
            <a:endParaRPr lang="es-EC" sz="1600" dirty="0" smtClean="0">
              <a:solidFill>
                <a:srgbClr val="002060"/>
              </a:solidFill>
              <a:latin typeface="Calibri" pitchFamily="34" charset="0"/>
            </a:endParaRPr>
          </a:p>
          <a:p>
            <a:pPr marL="274320" indent="-274320" algn="just" eaLnBrk="1" fontAlgn="auto" hangingPunct="1">
              <a:lnSpc>
                <a:spcPct val="90000"/>
              </a:lnSpc>
              <a:spcAft>
                <a:spcPts val="0"/>
              </a:spcAft>
              <a:buFont typeface="Wingdings 2"/>
              <a:buChar char=""/>
              <a:defRPr/>
            </a:pPr>
            <a:endParaRPr lang="es-EC" sz="1600" dirty="0" smtClean="0">
              <a:solidFill>
                <a:srgbClr val="002060"/>
              </a:solidFill>
              <a:latin typeface="Calibri" pitchFamily="34" charset="0"/>
            </a:endParaRPr>
          </a:p>
        </p:txBody>
      </p:sp>
      <p:pic>
        <p:nvPicPr>
          <p:cNvPr id="15363"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5" name="Rectangle 2"/>
          <p:cNvSpPr txBox="1">
            <a:spLocks noChangeArrowheads="1"/>
          </p:cNvSpPr>
          <p:nvPr/>
        </p:nvSpPr>
        <p:spPr>
          <a:xfrm>
            <a:off x="1785938" y="220663"/>
            <a:ext cx="6157912" cy="850900"/>
          </a:xfrm>
          <a:prstGeom prst="rect">
            <a:avLst/>
          </a:prstGeom>
        </p:spPr>
        <p:txBody>
          <a:bodyPr anchor="b">
            <a:normAutofit/>
          </a:bodyPr>
          <a:lstStyle/>
          <a:p>
            <a:pPr algn="ctr" fontAlgn="auto">
              <a:spcAft>
                <a:spcPts val="0"/>
              </a:spcAft>
              <a:defRPr/>
            </a:pPr>
            <a:endParaRPr lang="es-ES" sz="4000" dirty="0">
              <a:solidFill>
                <a:schemeClr val="tx1">
                  <a:lumMod val="95000"/>
                  <a:lumOff val="5000"/>
                </a:schemeClr>
              </a:solidFill>
              <a:ea typeface="+mj-ea"/>
              <a:cs typeface="Times New Roman" pitchFamily="18" charset="0"/>
            </a:endParaRPr>
          </a:p>
        </p:txBody>
      </p:sp>
      <p:sp>
        <p:nvSpPr>
          <p:cNvPr id="16389" name="5 Título"/>
          <p:cNvSpPr>
            <a:spLocks noGrp="1"/>
          </p:cNvSpPr>
          <p:nvPr>
            <p:ph type="title"/>
          </p:nvPr>
        </p:nvSpPr>
        <p:spPr/>
        <p:txBody>
          <a:bodyPr/>
          <a:lstStyle/>
          <a:p>
            <a:pPr eaLnBrk="1" hangingPunct="1">
              <a:defRPr/>
            </a:pPr>
            <a:r>
              <a:rPr lang="es-ES" sz="2900" b="1" dirty="0" smtClean="0">
                <a:solidFill>
                  <a:schemeClr val="tx1">
                    <a:lumMod val="95000"/>
                    <a:lumOff val="5000"/>
                  </a:schemeClr>
                </a:solidFill>
                <a:latin typeface="Calibri" pitchFamily="34" charset="0"/>
                <a:cs typeface="Times New Roman" pitchFamily="18" charset="0"/>
              </a:rPr>
              <a:t>OBJETIVOS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285875" y="857250"/>
          <a:ext cx="6000793" cy="1928825"/>
        </p:xfrm>
        <a:graphic>
          <a:graphicData uri="http://schemas.openxmlformats.org/drawingml/2006/table">
            <a:tbl>
              <a:tblPr/>
              <a:tblGrid>
                <a:gridCol w="866068"/>
                <a:gridCol w="2004797"/>
                <a:gridCol w="184440"/>
                <a:gridCol w="1865595"/>
                <a:gridCol w="1079893"/>
              </a:tblGrid>
              <a:tr h="261950">
                <a:tc>
                  <a:txBody>
                    <a:bodyPr/>
                    <a:lstStyle/>
                    <a:p>
                      <a:pPr>
                        <a:lnSpc>
                          <a:spcPct val="115000"/>
                        </a:lnSpc>
                        <a:spcAft>
                          <a:spcPts val="0"/>
                        </a:spcAft>
                      </a:pPr>
                      <a:r>
                        <a:rPr lang="es-ES" sz="1100" dirty="0">
                          <a:solidFill>
                            <a:srgbClr val="000000"/>
                          </a:solidFill>
                          <a:latin typeface="Calibri"/>
                          <a:ea typeface="Calibri"/>
                          <a:cs typeface="Calibri"/>
                        </a:rPr>
                        <a:t> </a:t>
                      </a:r>
                      <a:endParaRPr lang="es-EC" sz="1200" dirty="0">
                        <a:latin typeface="Arial"/>
                        <a:ea typeface="Calibri"/>
                      </a:endParaRPr>
                    </a:p>
                  </a:txBody>
                  <a:tcPr marL="68580" marR="68580" marT="0" marB="0" anchor="b">
                    <a:lnL>
                      <a:noFill/>
                    </a:lnL>
                    <a:lnR>
                      <a:noFill/>
                    </a:lnR>
                    <a:lnT>
                      <a:noFill/>
                    </a:lnT>
                    <a:lnB>
                      <a:noFill/>
                    </a:lnB>
                    <a:solidFill>
                      <a:srgbClr val="FFFFFF"/>
                    </a:solidFill>
                  </a:tcPr>
                </a:tc>
                <a:tc gridSpan="3">
                  <a:txBody>
                    <a:bodyPr/>
                    <a:lstStyle/>
                    <a:p>
                      <a:pPr indent="365760" algn="ctr">
                        <a:lnSpc>
                          <a:spcPct val="150000"/>
                        </a:lnSpc>
                        <a:spcAft>
                          <a:spcPts val="1000"/>
                        </a:spcAft>
                      </a:pPr>
                      <a:r>
                        <a:rPr lang="es-ES" sz="1000" b="1">
                          <a:latin typeface="Arial"/>
                          <a:ea typeface="Calibri"/>
                        </a:rPr>
                        <a:t>Tabla # 64: INVERSIÓN INICIAL</a:t>
                      </a:r>
                      <a:endParaRPr lang="es-EC" sz="1200">
                        <a:latin typeface="Arial"/>
                        <a:ea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lnSpc>
                          <a:spcPct val="115000"/>
                        </a:lnSpc>
                        <a:spcAft>
                          <a:spcPts val="0"/>
                        </a:spcAft>
                      </a:pPr>
                      <a:r>
                        <a:rPr lang="en-US" sz="1200">
                          <a:solidFill>
                            <a:srgbClr val="000000"/>
                          </a:solidFill>
                          <a:latin typeface="Calibri"/>
                          <a:ea typeface="Calibri"/>
                          <a:cs typeface="Calibri"/>
                        </a:rPr>
                        <a:t>EQUIPOS</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n-US" sz="1200">
                          <a:solidFill>
                            <a:srgbClr val="000000"/>
                          </a:solidFill>
                          <a:latin typeface="Calibri"/>
                          <a:ea typeface="Calibri"/>
                          <a:cs typeface="Calibri"/>
                        </a:rPr>
                        <a:t>$150709</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lnSpc>
                          <a:spcPct val="115000"/>
                        </a:lnSpc>
                        <a:spcAft>
                          <a:spcPts val="0"/>
                        </a:spcAft>
                      </a:pPr>
                      <a:r>
                        <a:rPr lang="en-US" sz="1200">
                          <a:solidFill>
                            <a:srgbClr val="000000"/>
                          </a:solidFill>
                          <a:latin typeface="Calibri"/>
                          <a:ea typeface="Calibri"/>
                          <a:cs typeface="Calibri"/>
                        </a:rPr>
                        <a:t>OBRAS FISICAS</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n-US" sz="1200">
                          <a:solidFill>
                            <a:srgbClr val="000000"/>
                          </a:solidFill>
                          <a:latin typeface="Calibri"/>
                          <a:ea typeface="Calibri"/>
                          <a:cs typeface="Calibri"/>
                        </a:rPr>
                        <a:t>$1731000</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lnSpc>
                          <a:spcPct val="115000"/>
                        </a:lnSpc>
                        <a:spcAft>
                          <a:spcPts val="0"/>
                        </a:spcAft>
                      </a:pPr>
                      <a:r>
                        <a:rPr lang="en-US" sz="1200" dirty="0">
                          <a:solidFill>
                            <a:srgbClr val="000000"/>
                          </a:solidFill>
                          <a:latin typeface="Calibri"/>
                          <a:ea typeface="Calibri"/>
                          <a:cs typeface="Calibri"/>
                        </a:rPr>
                        <a:t>TRAMITES LEGALES*</a:t>
                      </a:r>
                      <a:endParaRPr lang="es-EC" sz="1200" dirty="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n-US" sz="1200">
                          <a:solidFill>
                            <a:srgbClr val="000000"/>
                          </a:solidFill>
                          <a:latin typeface="Calibri"/>
                          <a:ea typeface="Calibri"/>
                          <a:cs typeface="Calibri"/>
                        </a:rPr>
                        <a:t>$1000</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lnSpc>
                          <a:spcPct val="115000"/>
                        </a:lnSpc>
                        <a:spcAft>
                          <a:spcPts val="0"/>
                        </a:spcAft>
                      </a:pPr>
                      <a:r>
                        <a:rPr lang="en-US" sz="1200">
                          <a:solidFill>
                            <a:srgbClr val="000000"/>
                          </a:solidFill>
                          <a:latin typeface="Calibri"/>
                          <a:ea typeface="Calibri"/>
                          <a:cs typeface="Calibri"/>
                        </a:rPr>
                        <a:t>IMPORTACION DE EQUIPOS</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n-US" sz="1200">
                          <a:solidFill>
                            <a:srgbClr val="000000"/>
                          </a:solidFill>
                          <a:latin typeface="Calibri"/>
                          <a:ea typeface="Calibri"/>
                          <a:cs typeface="Calibri"/>
                        </a:rPr>
                        <a:t>$12000</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Calibri"/>
                          <a:ea typeface="Calibri"/>
                          <a:cs typeface="Calibri"/>
                        </a:rPr>
                        <a:t>CAPITAL DE TRABAJO</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es-ES" sz="10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n-US" sz="1200">
                          <a:solidFill>
                            <a:srgbClr val="000000"/>
                          </a:solidFill>
                          <a:latin typeface="Calibri"/>
                          <a:ea typeface="Calibri"/>
                          <a:cs typeface="Calibri"/>
                        </a:rPr>
                        <a:t>$73,522.27</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994">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a:lnSpc>
                          <a:spcPct val="115000"/>
                        </a:lnSpc>
                        <a:spcAft>
                          <a:spcPts val="0"/>
                        </a:spcAft>
                      </a:pPr>
                      <a:r>
                        <a:rPr lang="en-US" sz="1200" b="1">
                          <a:solidFill>
                            <a:srgbClr val="000000"/>
                          </a:solidFill>
                          <a:latin typeface="Calibri"/>
                          <a:ea typeface="Calibri"/>
                          <a:cs typeface="Calibri"/>
                        </a:rPr>
                        <a:t>TOTAL</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n-US" sz="1200">
                          <a:solidFill>
                            <a:srgbClr val="000000"/>
                          </a:solidFill>
                          <a:latin typeface="Calibri"/>
                          <a:ea typeface="Calibri"/>
                          <a:cs typeface="Calibri"/>
                        </a:rPr>
                        <a:t>$        1,968,231</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20911">
                <a:tc>
                  <a:txBody>
                    <a:bodyPr/>
                    <a:lstStyle/>
                    <a:p>
                      <a:pPr>
                        <a:lnSpc>
                          <a:spcPct val="115000"/>
                        </a:lnSpc>
                        <a:spcAft>
                          <a:spcPts val="0"/>
                        </a:spcAft>
                      </a:pPr>
                      <a:r>
                        <a:rPr lang="en-US" sz="1100">
                          <a:solidFill>
                            <a:srgbClr val="000000"/>
                          </a:solidFill>
                          <a:latin typeface="Calibri"/>
                          <a:ea typeface="Calibri"/>
                          <a:cs typeface="Calibri"/>
                        </a:rPr>
                        <a:t> </a:t>
                      </a:r>
                      <a:endParaRPr lang="es-EC" sz="1200">
                        <a:latin typeface="Arial"/>
                        <a:ea typeface="Calibri"/>
                      </a:endParaRPr>
                    </a:p>
                  </a:txBody>
                  <a:tcPr marL="68580" marR="68580" marT="0" marB="0" anchor="b">
                    <a:lnL>
                      <a:noFill/>
                    </a:lnL>
                    <a:lnR>
                      <a:noFill/>
                    </a:lnR>
                    <a:lnT>
                      <a:noFill/>
                    </a:lnT>
                    <a:lnB>
                      <a:noFill/>
                    </a:lnB>
                    <a:solidFill>
                      <a:srgbClr val="FFFFFF"/>
                    </a:solidFill>
                  </a:tcPr>
                </a:tc>
                <a:tc gridSpan="3">
                  <a:txBody>
                    <a:bodyPr/>
                    <a:lstStyle/>
                    <a:p>
                      <a:pPr>
                        <a:lnSpc>
                          <a:spcPct val="115000"/>
                        </a:lnSpc>
                        <a:spcAft>
                          <a:spcPts val="0"/>
                        </a:spcAft>
                      </a:pPr>
                      <a:r>
                        <a:rPr lang="es-ES" sz="1100" dirty="0">
                          <a:solidFill>
                            <a:srgbClr val="000000"/>
                          </a:solidFill>
                          <a:latin typeface="Calibri"/>
                          <a:ea typeface="Calibri"/>
                          <a:cs typeface="Calibri"/>
                        </a:rPr>
                        <a:t>*Permisos de construcción y funcionamiento</a:t>
                      </a:r>
                      <a:endParaRPr lang="es-EC" sz="1200" dirty="0">
                        <a:latin typeface="Arial"/>
                        <a:ea typeface="Calibri"/>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ES" sz="1100" dirty="0">
                          <a:solidFill>
                            <a:srgbClr val="000000"/>
                          </a:solidFill>
                          <a:latin typeface="Calibri"/>
                          <a:ea typeface="Calibri"/>
                          <a:cs typeface="Calibri"/>
                        </a:rPr>
                        <a:t> </a:t>
                      </a:r>
                      <a:endParaRPr lang="es-EC" sz="1200" dirty="0">
                        <a:latin typeface="Arial"/>
                        <a:ea typeface="Calibri"/>
                      </a:endParaRPr>
                    </a:p>
                  </a:txBody>
                  <a:tcPr marL="68580" marR="68580" marT="0" marB="0" anchor="b">
                    <a:lnL>
                      <a:noFill/>
                    </a:lnL>
                    <a:lnR>
                      <a:noFill/>
                    </a:lnR>
                    <a:lnT>
                      <a:noFill/>
                    </a:lnT>
                    <a:lnB>
                      <a:noFill/>
                    </a:lnB>
                    <a:solidFill>
                      <a:srgbClr val="FFFFFF"/>
                    </a:solidFill>
                  </a:tcPr>
                </a:tc>
              </a:tr>
            </a:tbl>
          </a:graphicData>
        </a:graphic>
      </p:graphicFrame>
      <p:sp>
        <p:nvSpPr>
          <p:cNvPr id="10" name="9 CuadroTexto"/>
          <p:cNvSpPr txBox="1"/>
          <p:nvPr/>
        </p:nvSpPr>
        <p:spPr>
          <a:xfrm>
            <a:off x="1000125" y="214313"/>
            <a:ext cx="3571875" cy="384175"/>
          </a:xfrm>
          <a:prstGeom prst="rect">
            <a:avLst/>
          </a:prstGeom>
          <a:noFill/>
        </p:spPr>
        <p:txBody>
          <a:bodyPr>
            <a:spAutoFit/>
          </a:bodyPr>
          <a:lstStyle/>
          <a:p>
            <a:pPr>
              <a:defRPr/>
            </a:pPr>
            <a:r>
              <a:rPr lang="es-ES" sz="1900" b="1" u="sng" dirty="0">
                <a:latin typeface="Calibri" pitchFamily="34" charset="0"/>
                <a:cs typeface="+mn-cs"/>
              </a:rPr>
              <a:t>Inversión Inicial:</a:t>
            </a:r>
            <a:endParaRPr lang="es-EC" sz="1900" b="1" u="sng" dirty="0">
              <a:latin typeface="Calibri" pitchFamily="34" charset="0"/>
              <a:cs typeface="+mn-cs"/>
            </a:endParaRPr>
          </a:p>
        </p:txBody>
      </p:sp>
      <p:sp>
        <p:nvSpPr>
          <p:cNvPr id="11" name="10 CuadroTexto"/>
          <p:cNvSpPr txBox="1"/>
          <p:nvPr/>
        </p:nvSpPr>
        <p:spPr>
          <a:xfrm>
            <a:off x="1000125" y="3116263"/>
            <a:ext cx="3571875" cy="384175"/>
          </a:xfrm>
          <a:prstGeom prst="rect">
            <a:avLst/>
          </a:prstGeom>
          <a:noFill/>
        </p:spPr>
        <p:txBody>
          <a:bodyPr>
            <a:spAutoFit/>
          </a:bodyPr>
          <a:lstStyle/>
          <a:p>
            <a:pPr>
              <a:defRPr/>
            </a:pPr>
            <a:r>
              <a:rPr lang="es-ES" sz="1900" b="1" u="sng" dirty="0">
                <a:latin typeface="Calibri" pitchFamily="34" charset="0"/>
                <a:cs typeface="+mn-cs"/>
              </a:rPr>
              <a:t>Capital de Trabajo:</a:t>
            </a:r>
            <a:endParaRPr lang="es-EC" sz="1900" b="1" u="sng" dirty="0">
              <a:latin typeface="Calibri" pitchFamily="34" charset="0"/>
              <a:cs typeface="+mn-cs"/>
            </a:endParaRPr>
          </a:p>
        </p:txBody>
      </p:sp>
      <p:pic>
        <p:nvPicPr>
          <p:cNvPr id="43054" name="Imagen 27"/>
          <p:cNvPicPr>
            <a:picLocks noChangeAspect="1" noChangeArrowheads="1"/>
          </p:cNvPicPr>
          <p:nvPr/>
        </p:nvPicPr>
        <p:blipFill>
          <a:blip r:embed="rId2"/>
          <a:srcRect/>
          <a:stretch>
            <a:fillRect/>
          </a:stretch>
        </p:blipFill>
        <p:spPr bwMode="auto">
          <a:xfrm>
            <a:off x="428625" y="3857625"/>
            <a:ext cx="8215313" cy="221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p:cNvPicPr>
            <a:picLocks noChangeAspect="1" noChangeArrowheads="1"/>
          </p:cNvPicPr>
          <p:nvPr/>
        </p:nvPicPr>
        <p:blipFill>
          <a:blip r:embed="rId2"/>
          <a:srcRect/>
          <a:stretch>
            <a:fillRect/>
          </a:stretch>
        </p:blipFill>
        <p:spPr bwMode="auto">
          <a:xfrm>
            <a:off x="571500" y="2071688"/>
            <a:ext cx="8072438" cy="3643312"/>
          </a:xfrm>
          <a:prstGeom prst="rect">
            <a:avLst/>
          </a:prstGeom>
          <a:noFill/>
          <a:ln w="9525">
            <a:noFill/>
            <a:miter lim="800000"/>
            <a:headEnd/>
            <a:tailEnd/>
          </a:ln>
        </p:spPr>
      </p:pic>
      <p:sp>
        <p:nvSpPr>
          <p:cNvPr id="8" name="1 Título"/>
          <p:cNvSpPr>
            <a:spLocks noGrp="1"/>
          </p:cNvSpPr>
          <p:nvPr>
            <p:ph type="title"/>
          </p:nvPr>
        </p:nvSpPr>
        <p:spPr>
          <a:xfrm>
            <a:off x="428625" y="357188"/>
            <a:ext cx="8429625" cy="714375"/>
          </a:xfrm>
        </p:spPr>
        <p:txBody>
          <a:bodyPr>
            <a:noAutofit/>
          </a:bodyPr>
          <a:lstStyle/>
          <a:p>
            <a:pPr eaLnBrk="1" fontAlgn="auto" hangingPunct="1">
              <a:spcAft>
                <a:spcPts val="0"/>
              </a:spcAft>
              <a:defRPr/>
            </a:pPr>
            <a:r>
              <a:rPr lang="es-ES" sz="2800" b="1" dirty="0" smtClean="0">
                <a:solidFill>
                  <a:srgbClr val="0D0D0D"/>
                </a:solidFill>
                <a:latin typeface="Calibri" pitchFamily="34" charset="0"/>
                <a:ea typeface="+mn-ea"/>
                <a:cs typeface="Times New Roman" pitchFamily="18" charset="0"/>
              </a:rPr>
              <a:t>INGRESOS TOTALES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6"/>
          <p:cNvPicPr>
            <a:picLocks noChangeAspect="1" noChangeArrowheads="1"/>
          </p:cNvPicPr>
          <p:nvPr/>
        </p:nvPicPr>
        <p:blipFill>
          <a:blip r:embed="rId2"/>
          <a:srcRect/>
          <a:stretch>
            <a:fillRect/>
          </a:stretch>
        </p:blipFill>
        <p:spPr bwMode="auto">
          <a:xfrm>
            <a:off x="1714500" y="71438"/>
            <a:ext cx="7358063" cy="6643687"/>
          </a:xfrm>
          <a:prstGeom prst="rect">
            <a:avLst/>
          </a:prstGeom>
          <a:noFill/>
          <a:ln w="9525">
            <a:noFill/>
            <a:miter lim="800000"/>
            <a:headEnd/>
            <a:tailEnd/>
          </a:ln>
        </p:spPr>
      </p:pic>
      <p:sp>
        <p:nvSpPr>
          <p:cNvPr id="10" name="9 CuadroTexto"/>
          <p:cNvSpPr txBox="1"/>
          <p:nvPr/>
        </p:nvSpPr>
        <p:spPr>
          <a:xfrm>
            <a:off x="837246" y="0"/>
            <a:ext cx="1389996" cy="6715148"/>
          </a:xfrm>
          <a:prstGeom prst="rect">
            <a:avLst/>
          </a:prstGeom>
          <a:noFill/>
        </p:spPr>
        <p:txBody>
          <a:bodyPr vert="wordArtVert" wrap="square">
            <a:spAutoFit/>
          </a:bodyPr>
          <a:lstStyle/>
          <a:p>
            <a:pPr algn="ctr">
              <a:defRPr/>
            </a:pPr>
            <a:r>
              <a:rPr lang="en-US" sz="2200" b="1" dirty="0">
                <a:latin typeface="Calibri" pitchFamily="34" charset="0"/>
              </a:rPr>
              <a:t>VALOR DE DESECHO  </a:t>
            </a:r>
          </a:p>
          <a:p>
            <a:pPr algn="ctr">
              <a:defRPr/>
            </a:pPr>
            <a:endParaRPr lang="en-US" sz="2200" b="1" dirty="0">
              <a:latin typeface="Calibri" pitchFamily="34" charset="0"/>
            </a:endParaRPr>
          </a:p>
          <a:p>
            <a:pPr algn="ctr">
              <a:defRPr/>
            </a:pPr>
            <a:r>
              <a:rPr lang="en-US" sz="2200" b="1" dirty="0">
                <a:latin typeface="Calibri" pitchFamily="34" charset="0"/>
              </a:rPr>
              <a:t>  </a:t>
            </a:r>
            <a:endParaRPr lang="es-EC" sz="2200" b="1" dirty="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Imagen 85"/>
          <p:cNvPicPr>
            <a:picLocks noChangeAspect="1" noChangeArrowheads="1"/>
          </p:cNvPicPr>
          <p:nvPr/>
        </p:nvPicPr>
        <p:blipFill>
          <a:blip r:embed="rId2"/>
          <a:srcRect/>
          <a:stretch>
            <a:fillRect/>
          </a:stretch>
        </p:blipFill>
        <p:spPr bwMode="auto">
          <a:xfrm>
            <a:off x="142875" y="285750"/>
            <a:ext cx="9001125" cy="5643563"/>
          </a:xfrm>
          <a:prstGeom prst="rect">
            <a:avLst/>
          </a:prstGeom>
          <a:noFill/>
          <a:ln w="9525">
            <a:noFill/>
            <a:miter lim="800000"/>
            <a:headEnd/>
            <a:tailEnd/>
          </a:ln>
        </p:spPr>
      </p:pic>
      <p:pic>
        <p:nvPicPr>
          <p:cNvPr id="46083" name="Imagen 86"/>
          <p:cNvPicPr>
            <a:picLocks noChangeAspect="1" noChangeArrowheads="1"/>
          </p:cNvPicPr>
          <p:nvPr/>
        </p:nvPicPr>
        <p:blipFill>
          <a:blip r:embed="rId3"/>
          <a:srcRect/>
          <a:stretch>
            <a:fillRect/>
          </a:stretch>
        </p:blipFill>
        <p:spPr bwMode="auto">
          <a:xfrm>
            <a:off x="1428750" y="6000750"/>
            <a:ext cx="6186488" cy="59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285750" y="214313"/>
            <a:ext cx="8534400" cy="758825"/>
          </a:xfrm>
        </p:spPr>
        <p:txBody>
          <a:bodyPr/>
          <a:lstStyle/>
          <a:p>
            <a:pPr eaLnBrk="1" hangingPunct="1">
              <a:defRPr/>
            </a:pPr>
            <a:r>
              <a:rPr lang="es-ES" sz="2900" b="1" dirty="0" smtClean="0">
                <a:solidFill>
                  <a:srgbClr val="0D0D0D"/>
                </a:solidFill>
                <a:latin typeface="Calibri" pitchFamily="34" charset="0"/>
                <a:ea typeface="+mn-ea"/>
                <a:cs typeface="Times New Roman" pitchFamily="18" charset="0"/>
              </a:rPr>
              <a:t>PAYBACK Y ANALISIS DE SENSIBILIDAD</a:t>
            </a:r>
          </a:p>
        </p:txBody>
      </p:sp>
      <p:pic>
        <p:nvPicPr>
          <p:cNvPr id="47107" name="Picture 5"/>
          <p:cNvPicPr>
            <a:picLocks noChangeAspect="1" noChangeArrowheads="1"/>
          </p:cNvPicPr>
          <p:nvPr/>
        </p:nvPicPr>
        <p:blipFill>
          <a:blip r:embed="rId3"/>
          <a:srcRect/>
          <a:stretch>
            <a:fillRect/>
          </a:stretch>
        </p:blipFill>
        <p:spPr bwMode="auto">
          <a:xfrm>
            <a:off x="1285875" y="1214438"/>
            <a:ext cx="6429375" cy="1857375"/>
          </a:xfrm>
          <a:prstGeom prst="rect">
            <a:avLst/>
          </a:prstGeom>
          <a:noFill/>
          <a:ln w="9525">
            <a:noFill/>
            <a:miter lim="800000"/>
            <a:headEnd/>
            <a:tailEnd/>
          </a:ln>
        </p:spPr>
      </p:pic>
      <p:pic>
        <p:nvPicPr>
          <p:cNvPr id="47108" name="Imagen 157"/>
          <p:cNvPicPr>
            <a:picLocks noChangeAspect="1" noChangeArrowheads="1"/>
          </p:cNvPicPr>
          <p:nvPr/>
        </p:nvPicPr>
        <p:blipFill>
          <a:blip r:embed="rId4"/>
          <a:srcRect l="1405" t="28133" r="34676" b="9975"/>
          <a:stretch>
            <a:fillRect/>
          </a:stretch>
        </p:blipFill>
        <p:spPr bwMode="auto">
          <a:xfrm>
            <a:off x="214313" y="3429000"/>
            <a:ext cx="4106862" cy="2987675"/>
          </a:xfrm>
          <a:prstGeom prst="rect">
            <a:avLst/>
          </a:prstGeom>
          <a:noFill/>
          <a:ln w="9525">
            <a:noFill/>
            <a:miter lim="800000"/>
            <a:headEnd/>
            <a:tailEnd/>
          </a:ln>
        </p:spPr>
      </p:pic>
      <p:pic>
        <p:nvPicPr>
          <p:cNvPr id="47109" name="Imagen 100"/>
          <p:cNvPicPr>
            <a:picLocks noChangeAspect="1" noChangeArrowheads="1"/>
          </p:cNvPicPr>
          <p:nvPr/>
        </p:nvPicPr>
        <p:blipFill>
          <a:blip r:embed="rId5"/>
          <a:srcRect l="4121" t="24808" r="37552" b="25832"/>
          <a:stretch>
            <a:fillRect/>
          </a:stretch>
        </p:blipFill>
        <p:spPr bwMode="auto">
          <a:xfrm>
            <a:off x="4500563" y="3429000"/>
            <a:ext cx="4357687" cy="307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534400" cy="857256"/>
          </a:xfrm>
        </p:spPr>
        <p:txBody>
          <a:bodyPr anchor="ctr" anchorCtr="1"/>
          <a:lstStyle/>
          <a:p>
            <a:pPr eaLnBrk="1" hangingPunct="1">
              <a:defRPr/>
            </a:pPr>
            <a:r>
              <a:rPr lang="es-ES" sz="2900" b="1" dirty="0" smtClean="0">
                <a:solidFill>
                  <a:srgbClr val="0D0D0D"/>
                </a:solidFill>
                <a:latin typeface="Calibri" pitchFamily="34" charset="0"/>
                <a:ea typeface="+mn-ea"/>
                <a:cs typeface="Times New Roman" pitchFamily="18" charset="0"/>
              </a:rPr>
              <a:t>CONCLUSIONES</a:t>
            </a:r>
            <a:br>
              <a:rPr lang="es-ES" sz="2900" b="1" dirty="0" smtClean="0">
                <a:solidFill>
                  <a:srgbClr val="0D0D0D"/>
                </a:solidFill>
                <a:latin typeface="Calibri" pitchFamily="34" charset="0"/>
                <a:ea typeface="+mn-ea"/>
                <a:cs typeface="Times New Roman" pitchFamily="18" charset="0"/>
              </a:rPr>
            </a:br>
            <a:endParaRPr lang="es-ES" sz="2900" b="1" dirty="0" smtClean="0">
              <a:solidFill>
                <a:srgbClr val="0D0D0D"/>
              </a:solidFill>
              <a:latin typeface="Calibri" pitchFamily="34" charset="0"/>
              <a:ea typeface="+mn-ea"/>
              <a:cs typeface="Times New Roman" pitchFamily="18" charset="0"/>
            </a:endParaRPr>
          </a:p>
        </p:txBody>
      </p:sp>
      <p:sp>
        <p:nvSpPr>
          <p:cNvPr id="48131" name="2 Marcador de contenido"/>
          <p:cNvSpPr>
            <a:spLocks noGrp="1"/>
          </p:cNvSpPr>
          <p:nvPr>
            <p:ph sz="quarter" idx="1"/>
          </p:nvPr>
        </p:nvSpPr>
        <p:spPr>
          <a:xfrm>
            <a:off x="301625" y="1473200"/>
            <a:ext cx="8504238" cy="4741863"/>
          </a:xfrm>
        </p:spPr>
        <p:txBody>
          <a:bodyPr/>
          <a:lstStyle/>
          <a:p>
            <a:pPr algn="just" eaLnBrk="1" hangingPunct="1"/>
            <a:r>
              <a:rPr lang="es-ES" sz="2000" dirty="0" smtClean="0"/>
              <a:t>Este establecimiento tiene gran potencial de mercado, ya que en la ciudad hay  pocos lugares que brindan diversión familiar, y opciones variadas para satisfacer a todos los consumidores.</a:t>
            </a:r>
          </a:p>
          <a:p>
            <a:pPr algn="just" eaLnBrk="1" hangingPunct="1"/>
            <a:endParaRPr lang="es-ES" sz="2000" dirty="0" smtClean="0"/>
          </a:p>
          <a:p>
            <a:pPr algn="just" eaLnBrk="1" hangingPunct="1"/>
            <a:r>
              <a:rPr lang="es-ES" sz="2000" dirty="0" smtClean="0"/>
              <a:t>Gracias al FODA se obtuvieron estrategias como: implementar 2 tipos de ambientes en la pista, cursos de capacitación de servicio al cliente y alianzas con proveedores extranjeros; aplicables al proyecto para tener mayor ventaja ante nuestros competidores. </a:t>
            </a:r>
          </a:p>
          <a:p>
            <a:pPr algn="just" eaLnBrk="1" hangingPunct="1"/>
            <a:endParaRPr lang="es-ES" sz="2000" dirty="0" smtClean="0"/>
          </a:p>
          <a:p>
            <a:pPr algn="just" eaLnBrk="1" hangingPunct="1"/>
            <a:r>
              <a:rPr lang="es-ES" sz="2000" dirty="0" smtClean="0"/>
              <a:t>Fuerzas de Porter: un alto nivel de servicios sustitutos, un bajo poder de los consumidores, la entrada de nuevas empresas es media, existe un alto poder de los proveedores y la rivalidad es alta por los competidores indirectos.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880" y="714356"/>
            <a:ext cx="8534400" cy="758825"/>
          </a:xfrm>
        </p:spPr>
        <p:txBody>
          <a:bodyPr/>
          <a:lstStyle/>
          <a:p>
            <a:pPr eaLnBrk="1" hangingPunct="1">
              <a:defRPr/>
            </a:pPr>
            <a:r>
              <a:rPr lang="es-ES" sz="2900" b="1" dirty="0" smtClean="0">
                <a:solidFill>
                  <a:srgbClr val="0D0D0D"/>
                </a:solidFill>
                <a:latin typeface="Calibri" pitchFamily="34" charset="0"/>
                <a:ea typeface="+mn-ea"/>
                <a:cs typeface="Times New Roman" pitchFamily="18" charset="0"/>
              </a:rPr>
              <a:t>CONCLUSIONES</a:t>
            </a:r>
            <a:br>
              <a:rPr lang="es-ES" sz="2900" b="1" dirty="0" smtClean="0">
                <a:solidFill>
                  <a:srgbClr val="0D0D0D"/>
                </a:solidFill>
                <a:latin typeface="Calibri" pitchFamily="34" charset="0"/>
                <a:ea typeface="+mn-ea"/>
                <a:cs typeface="Times New Roman" pitchFamily="18" charset="0"/>
              </a:rPr>
            </a:br>
            <a:endParaRPr lang="es-ES" sz="2900" b="1" dirty="0" smtClean="0">
              <a:solidFill>
                <a:srgbClr val="0D0D0D"/>
              </a:solidFill>
              <a:latin typeface="Calibri" pitchFamily="34" charset="0"/>
              <a:ea typeface="+mn-ea"/>
              <a:cs typeface="Times New Roman" pitchFamily="18" charset="0"/>
            </a:endParaRPr>
          </a:p>
        </p:txBody>
      </p:sp>
      <p:sp>
        <p:nvSpPr>
          <p:cNvPr id="49155" name="2 Marcador de contenido"/>
          <p:cNvSpPr>
            <a:spLocks noGrp="1"/>
          </p:cNvSpPr>
          <p:nvPr>
            <p:ph sz="quarter" idx="1"/>
          </p:nvPr>
        </p:nvSpPr>
        <p:spPr>
          <a:xfrm>
            <a:off x="301625" y="1527175"/>
            <a:ext cx="8504238" cy="4572000"/>
          </a:xfrm>
        </p:spPr>
        <p:txBody>
          <a:bodyPr/>
          <a:lstStyle/>
          <a:p>
            <a:pPr algn="just" eaLnBrk="1" hangingPunct="1"/>
            <a:r>
              <a:rPr lang="es-ES" sz="2000" dirty="0" smtClean="0">
                <a:latin typeface="Calibri" pitchFamily="34" charset="0"/>
              </a:rPr>
              <a:t>Los resultados del estudio financiero muestran ventajas y posibilidades de llevar a cabo el proyecto, arrojando resultados exitosos que se reflejan en la TIR del 33.97% y un VAN de $999,490.15.</a:t>
            </a:r>
          </a:p>
          <a:p>
            <a:pPr algn="just" eaLnBrk="1" hangingPunct="1"/>
            <a:endParaRPr lang="es-ES" sz="2000" dirty="0" smtClean="0">
              <a:latin typeface="Calibri" pitchFamily="34" charset="0"/>
            </a:endParaRPr>
          </a:p>
          <a:p>
            <a:pPr algn="just" eaLnBrk="1" hangingPunct="1"/>
            <a:r>
              <a:rPr lang="es-ES" sz="2000" dirty="0" smtClean="0">
                <a:latin typeface="Calibri" pitchFamily="34" charset="0"/>
              </a:rPr>
              <a:t>Al ser los únicos en el mercado que ofrece este tipo de servicio, tendremos una ventaja de ser primeros sobre otros establecimientos de diversión y entretenimiento que existen en la ciudad.</a:t>
            </a:r>
          </a:p>
          <a:p>
            <a:pPr algn="just" eaLnBrk="1" hangingPunct="1"/>
            <a:endParaRPr lang="es-ES" sz="2000" dirty="0" smtClean="0">
              <a:latin typeface="Calibri" pitchFamily="34" charset="0"/>
            </a:endParaRPr>
          </a:p>
          <a:p>
            <a:pPr algn="just" eaLnBrk="1" hangingPunct="1"/>
            <a:r>
              <a:rPr lang="es-ES" sz="2000" dirty="0" smtClean="0">
                <a:latin typeface="Calibri" pitchFamily="34" charset="0"/>
              </a:rPr>
              <a:t> De acuerdo al análisis de sensibilidad el proyecto de la pista de hielo no es riesgoso dado que posee un 99.47% de confianza, siendo su intervalo entre (103,859.92) y 2’077,890.62; contando con la demanda y los precios como las variables sensibles para la realización de éste. </a:t>
            </a:r>
          </a:p>
          <a:p>
            <a:pPr algn="just" eaLnBrk="1" hangingPunct="1"/>
            <a:endParaRPr lang="es-ES" sz="2000" dirty="0" smtClean="0">
              <a:latin typeface="Calibri" pitchFamily="34" charset="0"/>
            </a:endParaRPr>
          </a:p>
          <a:p>
            <a:endParaRPr lang="es-ES" sz="2000" dirty="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sz="2900" b="1" dirty="0" smtClean="0">
                <a:solidFill>
                  <a:srgbClr val="0D0D0D"/>
                </a:solidFill>
                <a:latin typeface="Calibri" pitchFamily="34" charset="0"/>
                <a:ea typeface="+mn-ea"/>
                <a:cs typeface="Times New Roman" pitchFamily="18" charset="0"/>
              </a:rPr>
              <a:t>RECOMENDACIONES</a:t>
            </a:r>
          </a:p>
        </p:txBody>
      </p:sp>
      <p:sp>
        <p:nvSpPr>
          <p:cNvPr id="50179" name="2 Marcador de contenido"/>
          <p:cNvSpPr>
            <a:spLocks noGrp="1"/>
          </p:cNvSpPr>
          <p:nvPr>
            <p:ph sz="quarter" idx="1"/>
          </p:nvPr>
        </p:nvSpPr>
        <p:spPr>
          <a:xfrm>
            <a:off x="301625" y="1527175"/>
            <a:ext cx="8504238" cy="4116403"/>
          </a:xfrm>
        </p:spPr>
        <p:txBody>
          <a:bodyPr/>
          <a:lstStyle/>
          <a:p>
            <a:pPr algn="just"/>
            <a:r>
              <a:rPr lang="es-ES" sz="2000" dirty="0" smtClean="0">
                <a:latin typeface="Calibri" pitchFamily="34" charset="0"/>
              </a:rPr>
              <a:t>Para evitar la imitación, es recomendable crear alianzas con proveedores, es decir  firma de un contrato que los comprometa única y exclusivamente a brindarnos sus servicios, imponiendo barreras de entrada al mercado.</a:t>
            </a:r>
          </a:p>
          <a:p>
            <a:pPr algn="just">
              <a:buFont typeface="Wingdings 2" pitchFamily="18" charset="2"/>
              <a:buNone/>
            </a:pPr>
            <a:r>
              <a:rPr lang="es-ES" sz="2000" dirty="0" smtClean="0">
                <a:latin typeface="Calibri" pitchFamily="34" charset="0"/>
              </a:rPr>
              <a:t> </a:t>
            </a:r>
          </a:p>
          <a:p>
            <a:pPr algn="just"/>
            <a:r>
              <a:rPr lang="es-ES" sz="2000" dirty="0" smtClean="0">
                <a:latin typeface="Calibri" pitchFamily="34" charset="0"/>
              </a:rPr>
              <a:t>Crear fidelidad entre el consumidor y nuestro establecimiento para que así la clientela ganada no peligre en caso de entrada de nuevos competidores, lo cual es factible por medio de excelente atención al cliente, brindarle todas las facilidades para poder acceder al servicio, ofrecer diversión sana para todos los integrantes de la familia, creando espacios para satisfacer distintas necesidades (área de lectura, mesas de billar y bar). </a:t>
            </a:r>
          </a:p>
          <a:p>
            <a:pPr algn="just">
              <a:buFont typeface="Wingdings 2" pitchFamily="18" charset="2"/>
              <a:buNone/>
            </a:pPr>
            <a:endParaRPr lang="es-ES" sz="2000"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28813" y="285728"/>
            <a:ext cx="6072187" cy="785813"/>
          </a:xfrm>
        </p:spPr>
        <p:txBody>
          <a:bodyPr/>
          <a:lstStyle/>
          <a:p>
            <a:pPr eaLnBrk="1" hangingPunct="1">
              <a:defRPr/>
            </a:pPr>
            <a:r>
              <a:rPr lang="es-ES" sz="2900" b="1" dirty="0" smtClean="0">
                <a:solidFill>
                  <a:schemeClr val="tx1">
                    <a:lumMod val="95000"/>
                    <a:lumOff val="5000"/>
                  </a:schemeClr>
                </a:solidFill>
                <a:latin typeface="Calibri" pitchFamily="34" charset="0"/>
                <a:cs typeface="Times New Roman" pitchFamily="18" charset="0"/>
              </a:rPr>
              <a:t>METODOLOGÍA DEL PROYECTO</a:t>
            </a:r>
          </a:p>
        </p:txBody>
      </p:sp>
      <p:pic>
        <p:nvPicPr>
          <p:cNvPr id="16387"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1638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6" name="Rectangle 3"/>
          <p:cNvSpPr>
            <a:spLocks noGrp="1" noChangeArrowheads="1"/>
          </p:cNvSpPr>
          <p:nvPr>
            <p:ph sz="quarter" idx="1"/>
          </p:nvPr>
        </p:nvSpPr>
        <p:spPr>
          <a:xfrm>
            <a:off x="357188" y="1428750"/>
            <a:ext cx="8504237" cy="5072063"/>
          </a:xfrm>
        </p:spPr>
        <p:txBody>
          <a:bodyPr>
            <a:normAutofit fontScale="92500" lnSpcReduction="10000"/>
          </a:bodyPr>
          <a:lstStyle/>
          <a:p>
            <a:pPr marL="274320" indent="-274320" eaLnBrk="1" fontAlgn="auto" hangingPunct="1">
              <a:lnSpc>
                <a:spcPct val="90000"/>
              </a:lnSpc>
              <a:spcAft>
                <a:spcPts val="0"/>
              </a:spcAft>
              <a:buFontTx/>
              <a:buNone/>
              <a:defRPr/>
            </a:pPr>
            <a:endParaRPr lang="es-EC" sz="1800" dirty="0" smtClean="0">
              <a:solidFill>
                <a:schemeClr val="bg1"/>
              </a:solidFill>
              <a:latin typeface="Calibri" pitchFamily="34" charset="0"/>
            </a:endParaRPr>
          </a:p>
          <a:p>
            <a:pPr algn="just">
              <a:defRPr/>
            </a:pPr>
            <a:r>
              <a:rPr lang="es-ES" sz="2000" dirty="0" smtClean="0">
                <a:latin typeface="Calibri" pitchFamily="34" charset="0"/>
              </a:rPr>
              <a:t>Las encuestas ayudarán a conocer la aceptación del proyecto y la demanda de mercado.</a:t>
            </a:r>
          </a:p>
          <a:p>
            <a:pPr algn="just">
              <a:defRPr/>
            </a:pPr>
            <a:endParaRPr lang="es-ES" sz="2000" dirty="0" smtClean="0">
              <a:latin typeface="Calibri" pitchFamily="34" charset="0"/>
            </a:endParaRPr>
          </a:p>
          <a:p>
            <a:pPr algn="just">
              <a:defRPr/>
            </a:pPr>
            <a:r>
              <a:rPr lang="es-ES" sz="2000" dirty="0" smtClean="0">
                <a:latin typeface="Calibri" pitchFamily="34" charset="0"/>
              </a:rPr>
              <a:t>La información recabada se organizará mediante técnicas estadísticas descriptivas y económicas de las cuales se podrá inferir el  precio del servicio. </a:t>
            </a:r>
          </a:p>
          <a:p>
            <a:pPr algn="just">
              <a:defRPr/>
            </a:pPr>
            <a:endParaRPr lang="es-ES" sz="2000" dirty="0" smtClean="0">
              <a:latin typeface="Calibri" pitchFamily="34" charset="0"/>
            </a:endParaRPr>
          </a:p>
          <a:p>
            <a:pPr algn="just">
              <a:defRPr/>
            </a:pPr>
            <a:r>
              <a:rPr lang="es-ES" sz="2000" dirty="0" smtClean="0">
                <a:latin typeface="Calibri" pitchFamily="34" charset="0"/>
              </a:rPr>
              <a:t>El análisis FODA determinará los elementos externos e internos de la idea del negocio.</a:t>
            </a:r>
          </a:p>
          <a:p>
            <a:pPr algn="just">
              <a:defRPr/>
            </a:pPr>
            <a:endParaRPr lang="es-ES" sz="2000" dirty="0" smtClean="0">
              <a:latin typeface="Calibri" pitchFamily="34" charset="0"/>
            </a:endParaRPr>
          </a:p>
          <a:p>
            <a:pPr algn="just">
              <a:defRPr/>
            </a:pPr>
            <a:r>
              <a:rPr lang="es-ES" sz="2000" dirty="0" smtClean="0">
                <a:latin typeface="Calibri" pitchFamily="34" charset="0"/>
              </a:rPr>
              <a:t>El análisis de las Fuerzas de Porter determinará las consecuencias de rentabilidad a largo plazo del proyecto.</a:t>
            </a:r>
          </a:p>
          <a:p>
            <a:pPr algn="just">
              <a:buFont typeface="Wingdings 2" pitchFamily="18" charset="2"/>
              <a:buNone/>
              <a:defRPr/>
            </a:pPr>
            <a:endParaRPr lang="es-ES" sz="2000" dirty="0" smtClean="0">
              <a:latin typeface="Calibri" pitchFamily="34" charset="0"/>
            </a:endParaRPr>
          </a:p>
          <a:p>
            <a:pPr algn="just">
              <a:defRPr/>
            </a:pPr>
            <a:r>
              <a:rPr lang="es-ES" sz="2000" dirty="0" smtClean="0">
                <a:latin typeface="Calibri" pitchFamily="34" charset="0"/>
              </a:rPr>
              <a:t>Se utilizarán razones financieras como herramientas para analizar la condición y desempeño de la empresa mediante la composición de activos, apalancamiento, rentabilidad y liquidez financiera.</a:t>
            </a:r>
          </a:p>
          <a:p>
            <a:pPr>
              <a:buFont typeface="Wingdings 2" pitchFamily="18" charset="2"/>
              <a:buNone/>
              <a:defRPr/>
            </a:pPr>
            <a:endParaRPr lang="es-ES" sz="3200" dirty="0" smtClean="0">
              <a:latin typeface="Calibri" pitchFamily="34" charset="0"/>
            </a:endParaRPr>
          </a:p>
          <a:p>
            <a:pPr marL="274320" indent="-274320" algn="just" eaLnBrk="1" fontAlgn="auto" hangingPunct="1">
              <a:lnSpc>
                <a:spcPct val="90000"/>
              </a:lnSpc>
              <a:spcAft>
                <a:spcPts val="0"/>
              </a:spcAft>
              <a:buFont typeface="Wingdings 2"/>
              <a:buChar char=""/>
              <a:defRPr/>
            </a:pPr>
            <a:endParaRPr lang="es-EC" sz="1800" dirty="0" smtClean="0">
              <a:solidFill>
                <a:srgbClr val="002060"/>
              </a:solidFill>
              <a:latin typeface="Calibri" pitchFamily="34" charset="0"/>
            </a:endParaRPr>
          </a:p>
          <a:p>
            <a:pPr marL="274320" indent="-274320" algn="just" eaLnBrk="1" fontAlgn="auto" hangingPunct="1">
              <a:lnSpc>
                <a:spcPct val="90000"/>
              </a:lnSpc>
              <a:spcAft>
                <a:spcPts val="0"/>
              </a:spcAft>
              <a:buFont typeface="Wingdings 2"/>
              <a:buChar char=""/>
              <a:defRPr/>
            </a:pPr>
            <a:endParaRPr lang="es-EC" sz="1800" dirty="0" smtClean="0">
              <a:solidFill>
                <a:srgbClr val="002060"/>
              </a:solidFill>
              <a:latin typeface="Calibri" pitchFamily="34" charset="0"/>
            </a:endParaRPr>
          </a:p>
          <a:p>
            <a:pPr marL="274320" indent="-274320" algn="just" eaLnBrk="1" fontAlgn="auto" hangingPunct="1">
              <a:lnSpc>
                <a:spcPct val="90000"/>
              </a:lnSpc>
              <a:spcAft>
                <a:spcPts val="0"/>
              </a:spcAft>
              <a:buFont typeface="Wingdings 2"/>
              <a:buChar char=""/>
              <a:defRPr/>
            </a:pPr>
            <a:endParaRPr lang="es-EC" sz="1800" dirty="0"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1 Título"/>
          <p:cNvSpPr>
            <a:spLocks noGrp="1"/>
          </p:cNvSpPr>
          <p:nvPr>
            <p:ph type="ctrTitle"/>
          </p:nvPr>
        </p:nvSpPr>
        <p:spPr>
          <a:xfrm>
            <a:off x="785813" y="357188"/>
            <a:ext cx="7772400" cy="1470025"/>
          </a:xfrm>
        </p:spPr>
        <p:txBody>
          <a:bodyPr>
            <a:normAutofit/>
          </a:bodyPr>
          <a:lstStyle/>
          <a:p>
            <a:pPr>
              <a:defRPr/>
            </a:pPr>
            <a:r>
              <a:rPr lang="es-ES" sz="3400" b="1" dirty="0" smtClean="0">
                <a:solidFill>
                  <a:schemeClr val="tx1">
                    <a:lumMod val="95000"/>
                    <a:lumOff val="5000"/>
                  </a:schemeClr>
                </a:solidFill>
                <a:latin typeface="Calibri" pitchFamily="34" charset="0"/>
                <a:cs typeface="Times New Roman" pitchFamily="18" charset="0"/>
              </a:rPr>
              <a:t>CARACTERÍSTICAS DEL PRODUCTO O SERVICIO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714531" y="357188"/>
            <a:ext cx="7358063" cy="615950"/>
          </a:xfrm>
          <a:prstGeom prst="rect">
            <a:avLst/>
          </a:prstGeom>
        </p:spPr>
        <p:txBody>
          <a:bodyPr anchor="b">
            <a:normAutofit/>
          </a:bodyPr>
          <a:lstStyle/>
          <a:p>
            <a:pPr>
              <a:defRPr/>
            </a:pPr>
            <a:r>
              <a:rPr lang="es-ES" sz="2900" b="1" dirty="0">
                <a:solidFill>
                  <a:schemeClr val="tx1">
                    <a:lumMod val="95000"/>
                    <a:lumOff val="5000"/>
                  </a:schemeClr>
                </a:solidFill>
                <a:latin typeface="Calibri" pitchFamily="34" charset="0"/>
                <a:ea typeface="+mj-ea"/>
                <a:cs typeface="Times New Roman" pitchFamily="18" charset="0"/>
              </a:rPr>
              <a:t>DEFINICIÓN DEL PRODUCTO O SERVICIO</a:t>
            </a:r>
          </a:p>
        </p:txBody>
      </p:sp>
      <p:sp>
        <p:nvSpPr>
          <p:cNvPr id="7" name="6 Rectángulo"/>
          <p:cNvSpPr/>
          <p:nvPr/>
        </p:nvSpPr>
        <p:spPr>
          <a:xfrm>
            <a:off x="571500" y="1785938"/>
            <a:ext cx="8143875" cy="4478337"/>
          </a:xfrm>
          <a:prstGeom prst="rect">
            <a:avLst/>
          </a:prstGeom>
        </p:spPr>
        <p:txBody>
          <a:bodyPr>
            <a:spAutoFit/>
          </a:bodyPr>
          <a:lstStyle/>
          <a:p>
            <a:pPr algn="just">
              <a:defRPr/>
            </a:pPr>
            <a:r>
              <a:rPr lang="es-ES" sz="1900" dirty="0">
                <a:latin typeface="Calibri" pitchFamily="34" charset="0"/>
                <a:cs typeface="+mn-cs"/>
              </a:rPr>
              <a:t>Construir y poner en funcionamiento una pista de hielo en Guayaquil, la cual tendrá dos ambientes, para ofrecerle a los clientes varias opciones para su diversión y entretenimiento. </a:t>
            </a:r>
          </a:p>
          <a:p>
            <a:pPr algn="just">
              <a:defRPr/>
            </a:pPr>
            <a:endParaRPr lang="es-ES" sz="1900" dirty="0">
              <a:latin typeface="Calibri" pitchFamily="34" charset="0"/>
              <a:cs typeface="+mn-cs"/>
            </a:endParaRPr>
          </a:p>
          <a:p>
            <a:pPr lvl="1" algn="just">
              <a:buFont typeface="Arial" pitchFamily="34" charset="0"/>
              <a:buChar char="•"/>
              <a:defRPr/>
            </a:pPr>
            <a:r>
              <a:rPr lang="es-ES" sz="1900" dirty="0">
                <a:latin typeface="Calibri" pitchFamily="34" charset="0"/>
                <a:cs typeface="+mn-cs"/>
              </a:rPr>
              <a:t>En el 1er ambiente estará la pista de hielo, una tienda en la cuál se venda todo el equipo necesario para patinar y una fuente de sodas.</a:t>
            </a:r>
          </a:p>
          <a:p>
            <a:pPr lvl="1" algn="just">
              <a:defRPr/>
            </a:pPr>
            <a:endParaRPr lang="es-ES" sz="1900" dirty="0">
              <a:latin typeface="Calibri" pitchFamily="34" charset="0"/>
              <a:cs typeface="+mn-cs"/>
            </a:endParaRPr>
          </a:p>
          <a:p>
            <a:pPr lvl="1" algn="just">
              <a:buFont typeface="Arial" pitchFamily="34" charset="0"/>
              <a:buChar char="•"/>
              <a:defRPr/>
            </a:pPr>
            <a:r>
              <a:rPr lang="es-ES" sz="1900" dirty="0">
                <a:latin typeface="Calibri" pitchFamily="34" charset="0"/>
                <a:cs typeface="+mn-cs"/>
              </a:rPr>
              <a:t>En el 2do ambiente se asentará un área de lectura ,un Café-Bar  y mesas de billar para quienes gozan de este pasatiempo.</a:t>
            </a:r>
          </a:p>
          <a:p>
            <a:pPr algn="just">
              <a:defRPr/>
            </a:pPr>
            <a:endParaRPr lang="es-ES" sz="1900" dirty="0">
              <a:latin typeface="Calibri" pitchFamily="34" charset="0"/>
              <a:cs typeface="+mn-cs"/>
            </a:endParaRPr>
          </a:p>
          <a:p>
            <a:pPr algn="just">
              <a:defRPr/>
            </a:pPr>
            <a:endParaRPr lang="es-ES" sz="1900" dirty="0">
              <a:latin typeface="Calibri" pitchFamily="34" charset="0"/>
              <a:cs typeface="+mn-cs"/>
            </a:endParaRPr>
          </a:p>
          <a:p>
            <a:pPr algn="just">
              <a:defRPr/>
            </a:pPr>
            <a:r>
              <a:rPr lang="es-ES" sz="2000" dirty="0">
                <a:latin typeface="Calibri" pitchFamily="34" charset="0"/>
              </a:rPr>
              <a:t>Además se impartirán clases a las personas que deseen aprender el patinaje sobre hielo como un deporte.</a:t>
            </a:r>
            <a:endParaRPr lang="es-ES" sz="1900" dirty="0">
              <a:latin typeface="Calibri" pitchFamily="34" charset="0"/>
              <a:cs typeface="+mn-cs"/>
            </a:endParaRPr>
          </a:p>
          <a:p>
            <a:pPr>
              <a:defRPr/>
            </a:pPr>
            <a:endParaRPr lang="es-ES" dirty="0">
              <a:latin typeface="Calibri" pitchFamily="34" charset="0"/>
            </a:endParaRPr>
          </a:p>
          <a:p>
            <a:pPr>
              <a:defRPr/>
            </a:pPr>
            <a:endParaRPr lang="es-ES" dirty="0">
              <a:latin typeface="Calibri" pitchFamily="34" charset="0"/>
            </a:endParaRPr>
          </a:p>
        </p:txBody>
      </p:sp>
      <p:pic>
        <p:nvPicPr>
          <p:cNvPr id="18436"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3 Título"/>
          <p:cNvSpPr>
            <a:spLocks noGrp="1"/>
          </p:cNvSpPr>
          <p:nvPr>
            <p:ph type="ctrTitle"/>
          </p:nvPr>
        </p:nvSpPr>
        <p:spPr>
          <a:xfrm>
            <a:off x="500063" y="785813"/>
            <a:ext cx="8201025" cy="1041400"/>
          </a:xfrm>
        </p:spPr>
        <p:txBody>
          <a:bodyPr/>
          <a:lstStyle/>
          <a:p>
            <a:pPr>
              <a:defRPr/>
            </a:pPr>
            <a:r>
              <a:rPr lang="es-ES" sz="3400" b="1" dirty="0" smtClean="0">
                <a:solidFill>
                  <a:schemeClr val="tx1">
                    <a:lumMod val="95000"/>
                    <a:lumOff val="5000"/>
                  </a:schemeClr>
                </a:solidFill>
                <a:latin typeface="Calibri" pitchFamily="34" charset="0"/>
                <a:cs typeface="Times New Roman" pitchFamily="18" charset="0"/>
              </a:rPr>
              <a:t>ESTUDIO DE MERCADO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pPr eaLnBrk="1" hangingPunct="1">
              <a:defRPr/>
            </a:pPr>
            <a:r>
              <a:rPr lang="es-ES" sz="2900" b="1" dirty="0" smtClean="0">
                <a:solidFill>
                  <a:schemeClr val="tx1">
                    <a:lumMod val="95000"/>
                    <a:lumOff val="5000"/>
                  </a:schemeClr>
                </a:solidFill>
                <a:latin typeface="Calibri" pitchFamily="34" charset="0"/>
                <a:cs typeface="Times New Roman" pitchFamily="18" charset="0"/>
              </a:rPr>
              <a:t>ANÁLISIS DE LA OFERTA</a:t>
            </a:r>
          </a:p>
        </p:txBody>
      </p:sp>
      <p:sp>
        <p:nvSpPr>
          <p:cNvPr id="20483" name="3 Marcador de contenido"/>
          <p:cNvSpPr>
            <a:spLocks noGrp="1"/>
          </p:cNvSpPr>
          <p:nvPr>
            <p:ph sz="quarter" idx="1"/>
          </p:nvPr>
        </p:nvSpPr>
        <p:spPr>
          <a:xfrm>
            <a:off x="301625" y="1527175"/>
            <a:ext cx="8504238" cy="4973638"/>
          </a:xfrm>
        </p:spPr>
        <p:txBody>
          <a:bodyPr/>
          <a:lstStyle/>
          <a:p>
            <a:pPr algn="just" eaLnBrk="1" hangingPunct="1">
              <a:buFont typeface="Wingdings 2" pitchFamily="18" charset="2"/>
              <a:buNone/>
            </a:pPr>
            <a:r>
              <a:rPr lang="es-ES" sz="1900" dirty="0" smtClean="0">
                <a:latin typeface="Calibri" pitchFamily="34" charset="0"/>
              </a:rPr>
              <a:t>    </a:t>
            </a:r>
            <a:r>
              <a:rPr lang="es-ES" sz="1900" b="1" u="sng" dirty="0" smtClean="0">
                <a:latin typeface="Calibri" pitchFamily="34" charset="0"/>
              </a:rPr>
              <a:t>Potenciales clientes:</a:t>
            </a:r>
          </a:p>
          <a:p>
            <a:pPr algn="just" eaLnBrk="1" hangingPunct="1">
              <a:buFont typeface="Wingdings 2" pitchFamily="18" charset="2"/>
              <a:buNone/>
            </a:pPr>
            <a:r>
              <a:rPr lang="es-ES" sz="1900" dirty="0" smtClean="0">
                <a:latin typeface="Calibri" pitchFamily="34" charset="0"/>
              </a:rPr>
              <a:t>     Niños desde los 5 años, adolescentes y adultos de hasta 55 años. Se fijará como mercado meta la clase media, media-alta y alta, que es la que estaría más dispuesta a pagar el precio establecido.</a:t>
            </a:r>
          </a:p>
          <a:p>
            <a:pPr algn="just" eaLnBrk="1" hangingPunct="1">
              <a:buFont typeface="Wingdings 2" pitchFamily="18" charset="2"/>
              <a:buNone/>
            </a:pPr>
            <a:endParaRPr lang="es-ES" sz="1900" dirty="0" smtClean="0">
              <a:latin typeface="Calibri" pitchFamily="34" charset="0"/>
            </a:endParaRPr>
          </a:p>
          <a:p>
            <a:pPr algn="just" eaLnBrk="1" hangingPunct="1">
              <a:buFont typeface="Wingdings 2" pitchFamily="18" charset="2"/>
              <a:buNone/>
            </a:pPr>
            <a:r>
              <a:rPr lang="es-ES" sz="1900" b="1" dirty="0" smtClean="0">
                <a:latin typeface="Calibri" pitchFamily="34" charset="0"/>
              </a:rPr>
              <a:t>    </a:t>
            </a:r>
            <a:r>
              <a:rPr lang="es-ES" sz="1900" b="1" u="sng" dirty="0" smtClean="0">
                <a:latin typeface="Calibri" pitchFamily="34" charset="0"/>
              </a:rPr>
              <a:t>Amenaza de nuevos competidores:</a:t>
            </a:r>
          </a:p>
          <a:p>
            <a:pPr algn="just" eaLnBrk="1" hangingPunct="1">
              <a:buFont typeface="Wingdings 2" pitchFamily="18" charset="2"/>
              <a:buNone/>
            </a:pPr>
            <a:r>
              <a:rPr lang="es-ES" sz="1900" dirty="0" smtClean="0">
                <a:latin typeface="Calibri" pitchFamily="34" charset="0"/>
              </a:rPr>
              <a:t>     Las principales amenazas son los actuales centros de  entretenimiento: cines, bolos y  parques ecológicos; debido a que son los lugares de diversión más concurridos.</a:t>
            </a:r>
          </a:p>
          <a:p>
            <a:pPr algn="just" eaLnBrk="1" hangingPunct="1">
              <a:buFont typeface="Wingdings 2" pitchFamily="18" charset="2"/>
              <a:buNone/>
            </a:pPr>
            <a:endParaRPr lang="es-ES" sz="1900" dirty="0" smtClean="0">
              <a:latin typeface="Calibri" pitchFamily="34" charset="0"/>
            </a:endParaRPr>
          </a:p>
          <a:p>
            <a:pPr algn="just" eaLnBrk="1" hangingPunct="1">
              <a:buFont typeface="Wingdings 2" pitchFamily="18" charset="2"/>
              <a:buNone/>
            </a:pPr>
            <a:r>
              <a:rPr lang="es-ES" sz="1900" b="1" dirty="0" smtClean="0">
                <a:latin typeface="Calibri" pitchFamily="34" charset="0"/>
              </a:rPr>
              <a:t>     </a:t>
            </a:r>
            <a:r>
              <a:rPr lang="es-ES" sz="1900" b="1" u="sng" dirty="0" smtClean="0">
                <a:latin typeface="Calibri" pitchFamily="34" charset="0"/>
              </a:rPr>
              <a:t>Rivalidad de la competencia:</a:t>
            </a:r>
          </a:p>
          <a:p>
            <a:pPr algn="just" eaLnBrk="1" hangingPunct="1">
              <a:buFont typeface="Wingdings 2" pitchFamily="18" charset="2"/>
              <a:buNone/>
            </a:pPr>
            <a:r>
              <a:rPr lang="es-ES" sz="2000" dirty="0" smtClean="0">
                <a:latin typeface="Calibri" pitchFamily="34" charset="0"/>
              </a:rPr>
              <a:t>     N</a:t>
            </a:r>
            <a:r>
              <a:rPr lang="es-ES" sz="1900" dirty="0" smtClean="0">
                <a:latin typeface="Calibri" pitchFamily="34" charset="0"/>
              </a:rPr>
              <a:t>o existen competidores directos sino indirectos. La competencia indirecta sería alta dado que cada centro de entretenimiento aplicará diferentes  estrategias para captar mayor mercado. </a:t>
            </a:r>
          </a:p>
          <a:p>
            <a:pPr algn="just" eaLnBrk="1" hangingPunct="1">
              <a:buFont typeface="Wingdings 2" pitchFamily="18" charset="2"/>
              <a:buNone/>
            </a:pPr>
            <a:endParaRPr lang="es-ES" sz="1900" b="1" u="sng" dirty="0" smtClean="0">
              <a:latin typeface="Calibri" pitchFamily="34" charset="0"/>
            </a:endParaRPr>
          </a:p>
          <a:p>
            <a:pPr algn="just" eaLnBrk="1" hangingPunct="1">
              <a:buFont typeface="Wingdings 2" pitchFamily="18" charset="2"/>
              <a:buNone/>
            </a:pPr>
            <a:endParaRPr lang="es-ES" sz="1900" b="1" u="sng" dirty="0" smtClean="0">
              <a:latin typeface="Calibri" pitchFamily="34" charset="0"/>
            </a:endParaRPr>
          </a:p>
          <a:p>
            <a:pPr algn="just"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dirty="0" smtClean="0">
              <a:latin typeface="Calibri" pitchFamily="34" charset="0"/>
            </a:endParaRPr>
          </a:p>
        </p:txBody>
      </p:sp>
      <p:pic>
        <p:nvPicPr>
          <p:cNvPr id="20484"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Documents and Settings\Administrador\Escritorio\logo_espol.png"/>
          <p:cNvPicPr>
            <a:picLocks noChangeAspect="1" noChangeArrowheads="1"/>
          </p:cNvPicPr>
          <p:nvPr/>
        </p:nvPicPr>
        <p:blipFill>
          <a:blip r:embed="rId2"/>
          <a:srcRect/>
          <a:stretch>
            <a:fillRect/>
          </a:stretch>
        </p:blipFill>
        <p:spPr bwMode="auto">
          <a:xfrm>
            <a:off x="214313" y="180975"/>
            <a:ext cx="1071562" cy="1033463"/>
          </a:xfrm>
          <a:prstGeom prst="rect">
            <a:avLst/>
          </a:prstGeom>
          <a:noFill/>
          <a:ln w="9525">
            <a:noFill/>
            <a:miter lim="800000"/>
            <a:headEnd/>
            <a:tailEnd/>
          </a:ln>
        </p:spPr>
      </p:pic>
      <p:sp>
        <p:nvSpPr>
          <p:cNvPr id="21507" name="3 Marcador de contenido"/>
          <p:cNvSpPr>
            <a:spLocks noGrp="1"/>
          </p:cNvSpPr>
          <p:nvPr>
            <p:ph sz="quarter" idx="1"/>
          </p:nvPr>
        </p:nvSpPr>
        <p:spPr>
          <a:xfrm>
            <a:off x="301625" y="1357313"/>
            <a:ext cx="8504238" cy="4741862"/>
          </a:xfrm>
        </p:spPr>
        <p:txBody>
          <a:bodyPr/>
          <a:lstStyle/>
          <a:p>
            <a:pPr algn="just" eaLnBrk="1" hangingPunct="1">
              <a:buFont typeface="Wingdings 2" pitchFamily="18" charset="2"/>
              <a:buNone/>
            </a:pPr>
            <a:r>
              <a:rPr lang="es-ES" sz="2200" dirty="0" smtClean="0">
                <a:latin typeface="Calibri" pitchFamily="34" charset="0"/>
              </a:rPr>
              <a:t>    </a:t>
            </a:r>
            <a:r>
              <a:rPr lang="es-ES" sz="1900" b="1" u="sng" dirty="0" smtClean="0">
                <a:latin typeface="Calibri" pitchFamily="34" charset="0"/>
              </a:rPr>
              <a:t>Estimación de la demanda:</a:t>
            </a:r>
          </a:p>
          <a:p>
            <a:pPr>
              <a:buFont typeface="Wingdings 2" pitchFamily="18" charset="2"/>
              <a:buNone/>
            </a:pPr>
            <a:r>
              <a:rPr lang="es-ES" sz="2000" dirty="0" smtClean="0">
                <a:latin typeface="Calibri" pitchFamily="34" charset="0"/>
              </a:rPr>
              <a:t>     L</a:t>
            </a:r>
            <a:r>
              <a:rPr lang="es-ES" sz="1900" dirty="0" smtClean="0">
                <a:latin typeface="Calibri" pitchFamily="34" charset="0"/>
              </a:rPr>
              <a:t>a segmentación a la que se enfocará el proyecto, son los niveles socio-económicos  medios, medios-altos y altos, que representan el 21% de la población total. </a:t>
            </a:r>
          </a:p>
          <a:p>
            <a:pPr>
              <a:buFont typeface="Wingdings 2" pitchFamily="18" charset="2"/>
              <a:buNone/>
            </a:pPr>
            <a:r>
              <a:rPr lang="es-ES" sz="2000" dirty="0" smtClean="0">
                <a:latin typeface="Calibri" pitchFamily="34" charset="0"/>
              </a:rPr>
              <a:t>   </a:t>
            </a:r>
          </a:p>
          <a:p>
            <a:pPr algn="just" eaLnBrk="1" hangingPunct="1">
              <a:buFont typeface="Wingdings 2" pitchFamily="18" charset="2"/>
              <a:buNone/>
            </a:pPr>
            <a:endParaRPr lang="es-ES" sz="1900" b="1" u="sng" dirty="0" smtClean="0">
              <a:latin typeface="Calibri" pitchFamily="34" charset="0"/>
            </a:endParaRPr>
          </a:p>
          <a:p>
            <a:pPr algn="just" eaLnBrk="1" hangingPunct="1">
              <a:buFont typeface="Wingdings 2" pitchFamily="18" charset="2"/>
              <a:buNone/>
            </a:pPr>
            <a:endParaRPr lang="es-ES" sz="1900" b="1" u="sng" dirty="0" smtClean="0">
              <a:latin typeface="Calibri" pitchFamily="34" charset="0"/>
            </a:endParaRPr>
          </a:p>
          <a:p>
            <a:pPr algn="just"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sz="1900" dirty="0" smtClean="0">
              <a:latin typeface="Calibri" pitchFamily="34" charset="0"/>
            </a:endParaRPr>
          </a:p>
          <a:p>
            <a:pPr eaLnBrk="1" hangingPunct="1">
              <a:buFont typeface="Wingdings 2" pitchFamily="18" charset="2"/>
              <a:buNone/>
            </a:pPr>
            <a:endParaRPr lang="es-ES" dirty="0" smtClean="0">
              <a:latin typeface="Calibri" pitchFamily="34" charset="0"/>
            </a:endParaRPr>
          </a:p>
        </p:txBody>
      </p:sp>
      <p:sp>
        <p:nvSpPr>
          <p:cNvPr id="7" name="1 Título"/>
          <p:cNvSpPr>
            <a:spLocks noGrp="1"/>
          </p:cNvSpPr>
          <p:nvPr>
            <p:ph type="title"/>
          </p:nvPr>
        </p:nvSpPr>
        <p:spPr/>
        <p:txBody>
          <a:bodyPr/>
          <a:lstStyle/>
          <a:p>
            <a:pPr eaLnBrk="1" hangingPunct="1">
              <a:defRPr/>
            </a:pPr>
            <a:r>
              <a:rPr lang="es-ES" sz="2900" b="1" dirty="0" smtClean="0">
                <a:solidFill>
                  <a:schemeClr val="tx1">
                    <a:lumMod val="95000"/>
                    <a:lumOff val="5000"/>
                  </a:schemeClr>
                </a:solidFill>
                <a:latin typeface="Calibri" pitchFamily="34" charset="0"/>
                <a:cs typeface="Times New Roman" pitchFamily="18" charset="0"/>
              </a:rPr>
              <a:t>ANÁLISIS DE LA DEMANDA</a:t>
            </a:r>
          </a:p>
        </p:txBody>
      </p:sp>
      <p:pic>
        <p:nvPicPr>
          <p:cNvPr id="21509" name="7 Imagen" descr="Dibujo1.bmp"/>
          <p:cNvPicPr>
            <a:picLocks noChangeAspect="1"/>
          </p:cNvPicPr>
          <p:nvPr/>
        </p:nvPicPr>
        <p:blipFill>
          <a:blip r:embed="rId3"/>
          <a:srcRect/>
          <a:stretch>
            <a:fillRect/>
          </a:stretch>
        </p:blipFill>
        <p:spPr bwMode="auto">
          <a:xfrm>
            <a:off x="1285875" y="3143250"/>
            <a:ext cx="6775450" cy="2941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1838</TotalTime>
  <Words>1731</Words>
  <Application>Microsoft Office PowerPoint</Application>
  <PresentationFormat>Presentación en pantalla (4:3)</PresentationFormat>
  <Paragraphs>210</Paragraphs>
  <Slides>37</Slides>
  <Notes>2</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Civil</vt:lpstr>
      <vt:lpstr>IMPLEMENTACION DE UNA PISTA DE HIELO EN LA CIUDAD DE GUAYAQUIL</vt:lpstr>
      <vt:lpstr>PLANTEAMIENTO  Y JUSTIFICACIÓN DEL PROBLEMA</vt:lpstr>
      <vt:lpstr>OBJETIVOS</vt:lpstr>
      <vt:lpstr>METODOLOGÍA DEL PROYECTO</vt:lpstr>
      <vt:lpstr>CARACTERÍSTICAS DEL PRODUCTO O SERVICIO</vt:lpstr>
      <vt:lpstr>Diapositiva 6</vt:lpstr>
      <vt:lpstr>ESTUDIO DE MERCADO</vt:lpstr>
      <vt:lpstr>ANÁLISIS DE LA OFERTA</vt:lpstr>
      <vt:lpstr>ANÁLISIS DE LA DEMANDA</vt:lpstr>
      <vt:lpstr>BARRERAS DE ENTRADA Y SALIDA</vt:lpstr>
      <vt:lpstr>COMERCIALIZACIÓN DEL SERVICIO </vt:lpstr>
      <vt:lpstr>SWOT MATRIX</vt:lpstr>
      <vt:lpstr>FUERZAS DE PORTER</vt:lpstr>
      <vt:lpstr>Diapositiva 14</vt:lpstr>
      <vt:lpstr>Diapositiva 15</vt:lpstr>
      <vt:lpstr>Diapositiva 16</vt:lpstr>
      <vt:lpstr>Diapositiva 17</vt:lpstr>
      <vt:lpstr>Diapositiva 18</vt:lpstr>
      <vt:lpstr>Diapositiva 19</vt:lpstr>
      <vt:lpstr>Diapositiva 20</vt:lpstr>
      <vt:lpstr>Diapositiva 21</vt:lpstr>
      <vt:lpstr>BALANCE  DE PERSONAL</vt:lpstr>
      <vt:lpstr>Diapositiva 23</vt:lpstr>
      <vt:lpstr>ESTUDIO ORGANIZACIONAL </vt:lpstr>
      <vt:lpstr>MISION Y VISION</vt:lpstr>
      <vt:lpstr>ORGANIGRAMA</vt:lpstr>
      <vt:lpstr>ESTUDIO FINANCIERO</vt:lpstr>
      <vt:lpstr>COSTOS VARIABLES</vt:lpstr>
      <vt:lpstr>COSTOS FIJOS Y ANALISIS COSTO - VOLUMEN UTILIDAD</vt:lpstr>
      <vt:lpstr>Diapositiva 30</vt:lpstr>
      <vt:lpstr>INGRESOS TOTALES</vt:lpstr>
      <vt:lpstr>Diapositiva 32</vt:lpstr>
      <vt:lpstr>Diapositiva 33</vt:lpstr>
      <vt:lpstr>PAYBACK Y ANALISIS DE SENSIBILIDAD</vt:lpstr>
      <vt:lpstr>CONCLUSIONES </vt:lpstr>
      <vt:lpstr>CONCLUSIONES </vt:lpstr>
      <vt:lpstr>RECOMENDACIONES</vt:lpstr>
    </vt:vector>
  </TitlesOfParts>
  <Company>AGSPOL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Miguel Ramírez</dc:creator>
  <cp:lastModifiedBy>Administrador</cp:lastModifiedBy>
  <cp:revision>222</cp:revision>
  <dcterms:created xsi:type="dcterms:W3CDTF">2008-04-09T05:48:30Z</dcterms:created>
  <dcterms:modified xsi:type="dcterms:W3CDTF">2009-11-09T17:55:55Z</dcterms:modified>
</cp:coreProperties>
</file>