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7"/>
  </p:notesMasterIdLst>
  <p:sldIdLst>
    <p:sldId id="256" r:id="rId2"/>
    <p:sldId id="257" r:id="rId3"/>
    <p:sldId id="279" r:id="rId4"/>
    <p:sldId id="300" r:id="rId5"/>
    <p:sldId id="280" r:id="rId6"/>
    <p:sldId id="281" r:id="rId7"/>
    <p:sldId id="282" r:id="rId8"/>
    <p:sldId id="283" r:id="rId9"/>
    <p:sldId id="284" r:id="rId10"/>
    <p:sldId id="302" r:id="rId11"/>
    <p:sldId id="301" r:id="rId12"/>
    <p:sldId id="303" r:id="rId13"/>
    <p:sldId id="285" r:id="rId14"/>
    <p:sldId id="286" r:id="rId15"/>
    <p:sldId id="287" r:id="rId16"/>
    <p:sldId id="288" r:id="rId17"/>
    <p:sldId id="289" r:id="rId18"/>
    <p:sldId id="290" r:id="rId19"/>
    <p:sldId id="304" r:id="rId20"/>
    <p:sldId id="291" r:id="rId21"/>
    <p:sldId id="292" r:id="rId22"/>
    <p:sldId id="295" r:id="rId23"/>
    <p:sldId id="296" r:id="rId24"/>
    <p:sldId id="299" r:id="rId25"/>
    <p:sldId id="298" r:id="rId26"/>
    <p:sldId id="258" r:id="rId27"/>
    <p:sldId id="259" r:id="rId28"/>
    <p:sldId id="260" r:id="rId29"/>
    <p:sldId id="261" r:id="rId30"/>
    <p:sldId id="262" r:id="rId31"/>
    <p:sldId id="263" r:id="rId32"/>
    <p:sldId id="267" r:id="rId33"/>
    <p:sldId id="264" r:id="rId34"/>
    <p:sldId id="265" r:id="rId35"/>
    <p:sldId id="266" r:id="rId36"/>
    <p:sldId id="268" r:id="rId37"/>
    <p:sldId id="271" r:id="rId38"/>
    <p:sldId id="272" r:id="rId39"/>
    <p:sldId id="269" r:id="rId40"/>
    <p:sldId id="270" r:id="rId41"/>
    <p:sldId id="273" r:id="rId42"/>
    <p:sldId id="274" r:id="rId43"/>
    <p:sldId id="275" r:id="rId44"/>
    <p:sldId id="277" r:id="rId45"/>
    <p:sldId id="276" r:id="rId46"/>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8C0F85C-4246-4C1B-B1BB-25A2C1BDC772}" type="datetimeFigureOut">
              <a:rPr lang="es-MX"/>
              <a:pPr>
                <a:defRPr/>
              </a:pPr>
              <a:t>10/11/2009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C3BCF65-A6D9-4312-91DB-7BC8825C1524}"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4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51B8FD-EEE4-45C6-81C5-22662435BE80}" type="slidenum">
              <a:rPr lang="es-MX" smtClean="0"/>
              <a:pPr fontAlgn="base">
                <a:spcBef>
                  <a:spcPct val="0"/>
                </a:spcBef>
                <a:spcAft>
                  <a:spcPct val="0"/>
                </a:spcAft>
                <a:defRPr/>
              </a:pPr>
              <a:t>4</a:t>
            </a:fld>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53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246E8-673F-423B-8E09-29756F1586A7}" type="slidenum">
              <a:rPr lang="es-MX" smtClean="0"/>
              <a:pPr fontAlgn="base">
                <a:spcBef>
                  <a:spcPct val="0"/>
                </a:spcBef>
                <a:spcAft>
                  <a:spcPct val="0"/>
                </a:spcAft>
                <a:defRPr/>
              </a:pPr>
              <a:t>26</a:t>
            </a:fld>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D1355A9A-C8D7-4AFA-99F6-4BF9CC418291}" type="datetimeFigureOut">
              <a:rPr lang="es-MX"/>
              <a:pPr>
                <a:defRPr/>
              </a:pPr>
              <a:t>10/11/2009</a:t>
            </a:fld>
            <a:endParaRPr lang="es-MX"/>
          </a:p>
        </p:txBody>
      </p:sp>
      <p:sp>
        <p:nvSpPr>
          <p:cNvPr id="7" name="19 Marcador de pie de página"/>
          <p:cNvSpPr>
            <a:spLocks noGrp="1"/>
          </p:cNvSpPr>
          <p:nvPr>
            <p:ph type="ftr" sz="quarter" idx="11"/>
          </p:nvPr>
        </p:nvSpPr>
        <p:spPr/>
        <p:txBody>
          <a:bodyPr/>
          <a:lstStyle>
            <a:lvl1pPr>
              <a:defRPr/>
            </a:lvl1pPr>
            <a:extLst/>
          </a:lstStyle>
          <a:p>
            <a:pPr>
              <a:defRPr/>
            </a:pPr>
            <a:endParaRPr lang="es-MX"/>
          </a:p>
        </p:txBody>
      </p:sp>
      <p:sp>
        <p:nvSpPr>
          <p:cNvPr id="8" name="9 Marcador de número de diapositiva"/>
          <p:cNvSpPr>
            <a:spLocks noGrp="1"/>
          </p:cNvSpPr>
          <p:nvPr>
            <p:ph type="sldNum" sz="quarter" idx="12"/>
          </p:nvPr>
        </p:nvSpPr>
        <p:spPr/>
        <p:txBody>
          <a:bodyPr/>
          <a:lstStyle>
            <a:lvl1pPr>
              <a:defRPr/>
            </a:lvl1pPr>
            <a:extLst/>
          </a:lstStyle>
          <a:p>
            <a:pPr>
              <a:defRPr/>
            </a:pPr>
            <a:fld id="{2C13D429-BC08-4000-9114-B130F12E8C8C}"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5A5FFA34-B943-4968-A77C-59C3FA3701AF}" type="datetimeFigureOut">
              <a:rPr lang="es-MX"/>
              <a:pPr>
                <a:defRPr/>
              </a:pPr>
              <a:t>10/11/2009</a:t>
            </a:fld>
            <a:endParaRPr lang="es-MX"/>
          </a:p>
        </p:txBody>
      </p:sp>
      <p:sp>
        <p:nvSpPr>
          <p:cNvPr id="5" name="9 Marcador de pie de página"/>
          <p:cNvSpPr>
            <a:spLocks noGrp="1"/>
          </p:cNvSpPr>
          <p:nvPr>
            <p:ph type="ftr" sz="quarter" idx="11"/>
          </p:nvPr>
        </p:nvSpPr>
        <p:spPr/>
        <p:txBody>
          <a:bodyPr/>
          <a:lstStyle>
            <a:lvl1pPr>
              <a:defRPr/>
            </a:lvl1pPr>
          </a:lstStyle>
          <a:p>
            <a:pPr>
              <a:defRPr/>
            </a:pPr>
            <a:endParaRPr lang="es-MX"/>
          </a:p>
        </p:txBody>
      </p:sp>
      <p:sp>
        <p:nvSpPr>
          <p:cNvPr id="6" name="21 Marcador de número de diapositiva"/>
          <p:cNvSpPr>
            <a:spLocks noGrp="1"/>
          </p:cNvSpPr>
          <p:nvPr>
            <p:ph type="sldNum" sz="quarter" idx="12"/>
          </p:nvPr>
        </p:nvSpPr>
        <p:spPr/>
        <p:txBody>
          <a:bodyPr/>
          <a:lstStyle>
            <a:lvl1pPr>
              <a:defRPr/>
            </a:lvl1pPr>
          </a:lstStyle>
          <a:p>
            <a:pPr>
              <a:defRPr/>
            </a:pPr>
            <a:fld id="{89E798B6-516B-44E3-86C0-72D3B7786FDC}"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A4E47934-A6A4-4EE5-A9B9-944571A48035}" type="datetimeFigureOut">
              <a:rPr lang="es-MX"/>
              <a:pPr>
                <a:defRPr/>
              </a:pPr>
              <a:t>10/11/2009</a:t>
            </a:fld>
            <a:endParaRPr lang="es-MX"/>
          </a:p>
        </p:txBody>
      </p:sp>
      <p:sp>
        <p:nvSpPr>
          <p:cNvPr id="5" name="9 Marcador de pie de página"/>
          <p:cNvSpPr>
            <a:spLocks noGrp="1"/>
          </p:cNvSpPr>
          <p:nvPr>
            <p:ph type="ftr" sz="quarter" idx="11"/>
          </p:nvPr>
        </p:nvSpPr>
        <p:spPr/>
        <p:txBody>
          <a:bodyPr/>
          <a:lstStyle>
            <a:lvl1pPr>
              <a:defRPr/>
            </a:lvl1pPr>
          </a:lstStyle>
          <a:p>
            <a:pPr>
              <a:defRPr/>
            </a:pPr>
            <a:endParaRPr lang="es-MX"/>
          </a:p>
        </p:txBody>
      </p:sp>
      <p:sp>
        <p:nvSpPr>
          <p:cNvPr id="6" name="21 Marcador de número de diapositiva"/>
          <p:cNvSpPr>
            <a:spLocks noGrp="1"/>
          </p:cNvSpPr>
          <p:nvPr>
            <p:ph type="sldNum" sz="quarter" idx="12"/>
          </p:nvPr>
        </p:nvSpPr>
        <p:spPr/>
        <p:txBody>
          <a:bodyPr/>
          <a:lstStyle>
            <a:lvl1pPr>
              <a:defRPr/>
            </a:lvl1pPr>
          </a:lstStyle>
          <a:p>
            <a:pPr>
              <a:defRPr/>
            </a:pPr>
            <a:fld id="{317FCE3C-60CB-40C7-82A5-12FDD26B9A9F}"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21D552B4-9B46-4BFC-ABA7-1473A7441317}" type="datetimeFigureOut">
              <a:rPr lang="es-MX"/>
              <a:pPr>
                <a:defRPr/>
              </a:pPr>
              <a:t>10/11/2009</a:t>
            </a:fld>
            <a:endParaRPr lang="es-MX"/>
          </a:p>
        </p:txBody>
      </p:sp>
      <p:sp>
        <p:nvSpPr>
          <p:cNvPr id="5" name="9 Marcador de pie de página"/>
          <p:cNvSpPr>
            <a:spLocks noGrp="1"/>
          </p:cNvSpPr>
          <p:nvPr>
            <p:ph type="ftr" sz="quarter" idx="11"/>
          </p:nvPr>
        </p:nvSpPr>
        <p:spPr/>
        <p:txBody>
          <a:bodyPr/>
          <a:lstStyle>
            <a:lvl1pPr>
              <a:defRPr/>
            </a:lvl1pPr>
          </a:lstStyle>
          <a:p>
            <a:pPr>
              <a:defRPr/>
            </a:pPr>
            <a:endParaRPr lang="es-MX"/>
          </a:p>
        </p:txBody>
      </p:sp>
      <p:sp>
        <p:nvSpPr>
          <p:cNvPr id="6" name="21 Marcador de número de diapositiva"/>
          <p:cNvSpPr>
            <a:spLocks noGrp="1"/>
          </p:cNvSpPr>
          <p:nvPr>
            <p:ph type="sldNum" sz="quarter" idx="12"/>
          </p:nvPr>
        </p:nvSpPr>
        <p:spPr/>
        <p:txBody>
          <a:bodyPr/>
          <a:lstStyle>
            <a:lvl1pPr>
              <a:defRPr/>
            </a:lvl1pPr>
          </a:lstStyle>
          <a:p>
            <a:pPr>
              <a:defRPr/>
            </a:pPr>
            <a:fld id="{75A6C6C9-06B5-41F9-9AD0-743884B98A83}"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588C4CE5-1D6D-4BE9-B0EB-4636ABB6EF39}" type="datetimeFigureOut">
              <a:rPr lang="es-MX"/>
              <a:pPr>
                <a:defRPr/>
              </a:pPr>
              <a:t>10/11/2009</a:t>
            </a:fld>
            <a:endParaRPr lang="es-MX"/>
          </a:p>
        </p:txBody>
      </p:sp>
      <p:sp>
        <p:nvSpPr>
          <p:cNvPr id="9" name="4 Marcador de pie de página"/>
          <p:cNvSpPr>
            <a:spLocks noGrp="1"/>
          </p:cNvSpPr>
          <p:nvPr>
            <p:ph type="ftr" sz="quarter" idx="11"/>
          </p:nvPr>
        </p:nvSpPr>
        <p:spPr/>
        <p:txBody>
          <a:bodyPr/>
          <a:lstStyle>
            <a:lvl1pPr>
              <a:defRPr/>
            </a:lvl1pPr>
            <a:extLst/>
          </a:lstStyle>
          <a:p>
            <a:pPr>
              <a:defRPr/>
            </a:pPr>
            <a:endParaRPr lang="es-MX"/>
          </a:p>
        </p:txBody>
      </p:sp>
      <p:sp>
        <p:nvSpPr>
          <p:cNvPr id="10" name="5 Marcador de número de diapositiva"/>
          <p:cNvSpPr>
            <a:spLocks noGrp="1"/>
          </p:cNvSpPr>
          <p:nvPr>
            <p:ph type="sldNum" sz="quarter" idx="12"/>
          </p:nvPr>
        </p:nvSpPr>
        <p:spPr/>
        <p:txBody>
          <a:bodyPr/>
          <a:lstStyle>
            <a:lvl1pPr>
              <a:defRPr/>
            </a:lvl1pPr>
            <a:extLst/>
          </a:lstStyle>
          <a:p>
            <a:pPr>
              <a:defRPr/>
            </a:pPr>
            <a:fld id="{A8D938FE-8D6B-47B9-A8B8-8ABFFE793913}"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357F2029-DAE4-4603-9DFB-CA2AE343B2F7}" type="datetimeFigureOut">
              <a:rPr lang="es-MX"/>
              <a:pPr>
                <a:defRPr/>
              </a:pPr>
              <a:t>10/11/2009</a:t>
            </a:fld>
            <a:endParaRPr lang="es-MX"/>
          </a:p>
        </p:txBody>
      </p:sp>
      <p:sp>
        <p:nvSpPr>
          <p:cNvPr id="6" name="9 Marcador de pie de página"/>
          <p:cNvSpPr>
            <a:spLocks noGrp="1"/>
          </p:cNvSpPr>
          <p:nvPr>
            <p:ph type="ftr" sz="quarter" idx="11"/>
          </p:nvPr>
        </p:nvSpPr>
        <p:spPr/>
        <p:txBody>
          <a:bodyPr/>
          <a:lstStyle>
            <a:lvl1pPr>
              <a:defRPr/>
            </a:lvl1pPr>
          </a:lstStyle>
          <a:p>
            <a:pPr>
              <a:defRPr/>
            </a:pPr>
            <a:endParaRPr lang="es-MX"/>
          </a:p>
        </p:txBody>
      </p:sp>
      <p:sp>
        <p:nvSpPr>
          <p:cNvPr id="7" name="21 Marcador de número de diapositiva"/>
          <p:cNvSpPr>
            <a:spLocks noGrp="1"/>
          </p:cNvSpPr>
          <p:nvPr>
            <p:ph type="sldNum" sz="quarter" idx="12"/>
          </p:nvPr>
        </p:nvSpPr>
        <p:spPr/>
        <p:txBody>
          <a:bodyPr/>
          <a:lstStyle>
            <a:lvl1pPr>
              <a:defRPr/>
            </a:lvl1pPr>
          </a:lstStyle>
          <a:p>
            <a:pPr>
              <a:defRPr/>
            </a:pPr>
            <a:fld id="{265D364C-867A-4729-BF80-DE5C9A8761FC}"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173C8640-8DFE-4F62-AC74-D486CE2574CB}" type="datetimeFigureOut">
              <a:rPr lang="es-MX"/>
              <a:pPr>
                <a:defRPr/>
              </a:pPr>
              <a:t>10/11/2009</a:t>
            </a:fld>
            <a:endParaRPr lang="es-MX"/>
          </a:p>
        </p:txBody>
      </p:sp>
      <p:sp>
        <p:nvSpPr>
          <p:cNvPr id="8" name="7 Marcador de pie de página"/>
          <p:cNvSpPr>
            <a:spLocks noGrp="1"/>
          </p:cNvSpPr>
          <p:nvPr>
            <p:ph type="ftr" sz="quarter" idx="11"/>
          </p:nvPr>
        </p:nvSpPr>
        <p:spPr/>
        <p:txBody>
          <a:bodyPr/>
          <a:lstStyle>
            <a:lvl1pPr>
              <a:defRPr/>
            </a:lvl1pPr>
            <a:extLst/>
          </a:lstStyle>
          <a:p>
            <a:pPr>
              <a:defRPr/>
            </a:pPr>
            <a:endParaRPr lang="es-MX"/>
          </a:p>
        </p:txBody>
      </p:sp>
      <p:sp>
        <p:nvSpPr>
          <p:cNvPr id="9" name="8 Marcador de número de diapositiva"/>
          <p:cNvSpPr>
            <a:spLocks noGrp="1"/>
          </p:cNvSpPr>
          <p:nvPr>
            <p:ph type="sldNum" sz="quarter" idx="12"/>
          </p:nvPr>
        </p:nvSpPr>
        <p:spPr/>
        <p:txBody>
          <a:bodyPr/>
          <a:lstStyle>
            <a:lvl1pPr>
              <a:defRPr/>
            </a:lvl1pPr>
            <a:extLst/>
          </a:lstStyle>
          <a:p>
            <a:pPr>
              <a:defRPr/>
            </a:pPr>
            <a:fld id="{7005B776-14DA-4A49-8027-843758341B4B}"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284E417F-8C3E-41FE-A90F-477D8140215C}" type="datetimeFigureOut">
              <a:rPr lang="es-MX"/>
              <a:pPr>
                <a:defRPr/>
              </a:pPr>
              <a:t>10/11/2009</a:t>
            </a:fld>
            <a:endParaRPr lang="es-MX"/>
          </a:p>
        </p:txBody>
      </p:sp>
      <p:sp>
        <p:nvSpPr>
          <p:cNvPr id="4" name="9 Marcador de pie de página"/>
          <p:cNvSpPr>
            <a:spLocks noGrp="1"/>
          </p:cNvSpPr>
          <p:nvPr>
            <p:ph type="ftr" sz="quarter" idx="11"/>
          </p:nvPr>
        </p:nvSpPr>
        <p:spPr/>
        <p:txBody>
          <a:bodyPr/>
          <a:lstStyle>
            <a:lvl1pPr>
              <a:defRPr/>
            </a:lvl1pPr>
          </a:lstStyle>
          <a:p>
            <a:pPr>
              <a:defRPr/>
            </a:pPr>
            <a:endParaRPr lang="es-MX"/>
          </a:p>
        </p:txBody>
      </p:sp>
      <p:sp>
        <p:nvSpPr>
          <p:cNvPr id="5" name="21 Marcador de número de diapositiva"/>
          <p:cNvSpPr>
            <a:spLocks noGrp="1"/>
          </p:cNvSpPr>
          <p:nvPr>
            <p:ph type="sldNum" sz="quarter" idx="12"/>
          </p:nvPr>
        </p:nvSpPr>
        <p:spPr/>
        <p:txBody>
          <a:bodyPr/>
          <a:lstStyle>
            <a:lvl1pPr>
              <a:defRPr/>
            </a:lvl1pPr>
          </a:lstStyle>
          <a:p>
            <a:pPr>
              <a:defRPr/>
            </a:pPr>
            <a:fld id="{9D397FA9-B7E6-4341-9710-BE032228BD52}"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extLst/>
          </a:lstStyle>
          <a:p>
            <a:pPr>
              <a:defRPr/>
            </a:pPr>
            <a:fld id="{D8C3A74D-FC9E-4AD4-BAAB-6CA94C83BF72}" type="datetimeFigureOut">
              <a:rPr lang="es-MX"/>
              <a:pPr>
                <a:defRPr/>
              </a:pPr>
              <a:t>10/11/2009</a:t>
            </a:fld>
            <a:endParaRPr lang="es-MX"/>
          </a:p>
        </p:txBody>
      </p:sp>
      <p:sp>
        <p:nvSpPr>
          <p:cNvPr id="5" name="2 Marcador de pie de página"/>
          <p:cNvSpPr>
            <a:spLocks noGrp="1"/>
          </p:cNvSpPr>
          <p:nvPr>
            <p:ph type="ftr" sz="quarter" idx="11"/>
          </p:nvPr>
        </p:nvSpPr>
        <p:spPr/>
        <p:txBody>
          <a:bodyPr/>
          <a:lstStyle>
            <a:lvl1pPr>
              <a:defRPr/>
            </a:lvl1pPr>
            <a:extLst/>
          </a:lstStyle>
          <a:p>
            <a:pPr>
              <a:defRPr/>
            </a:pPr>
            <a:endParaRPr lang="es-MX"/>
          </a:p>
        </p:txBody>
      </p:sp>
      <p:sp>
        <p:nvSpPr>
          <p:cNvPr id="6" name="3 Marcador de número de diapositiva"/>
          <p:cNvSpPr>
            <a:spLocks noGrp="1"/>
          </p:cNvSpPr>
          <p:nvPr>
            <p:ph type="sldNum" sz="quarter" idx="12"/>
          </p:nvPr>
        </p:nvSpPr>
        <p:spPr/>
        <p:txBody>
          <a:bodyPr/>
          <a:lstStyle>
            <a:lvl1pPr>
              <a:defRPr/>
            </a:lvl1pPr>
            <a:extLst/>
          </a:lstStyle>
          <a:p>
            <a:pPr>
              <a:defRPr/>
            </a:pPr>
            <a:fld id="{CACF6762-6010-47BE-856A-5FC7750A655C}"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DAA6BAB3-9679-4555-B292-4C38D7D82187}" type="datetimeFigureOut">
              <a:rPr lang="es-MX"/>
              <a:pPr>
                <a:defRPr/>
              </a:pPr>
              <a:t>10/11/2009</a:t>
            </a:fld>
            <a:endParaRPr lang="es-MX"/>
          </a:p>
        </p:txBody>
      </p:sp>
      <p:sp>
        <p:nvSpPr>
          <p:cNvPr id="6" name="5 Marcador de pie de página"/>
          <p:cNvSpPr>
            <a:spLocks noGrp="1"/>
          </p:cNvSpPr>
          <p:nvPr>
            <p:ph type="ftr" sz="quarter" idx="11"/>
          </p:nvPr>
        </p:nvSpPr>
        <p:spPr/>
        <p:txBody>
          <a:bodyPr/>
          <a:lstStyle>
            <a:lvl1pPr>
              <a:defRPr/>
            </a:lvl1pPr>
            <a:extLst/>
          </a:lstStyle>
          <a:p>
            <a:pPr>
              <a:defRPr/>
            </a:pPr>
            <a:endParaRPr lang="es-MX"/>
          </a:p>
        </p:txBody>
      </p:sp>
      <p:sp>
        <p:nvSpPr>
          <p:cNvPr id="7" name="6 Marcador de número de diapositiva"/>
          <p:cNvSpPr>
            <a:spLocks noGrp="1"/>
          </p:cNvSpPr>
          <p:nvPr>
            <p:ph type="sldNum" sz="quarter" idx="12"/>
          </p:nvPr>
        </p:nvSpPr>
        <p:spPr/>
        <p:txBody>
          <a:bodyPr/>
          <a:lstStyle>
            <a:lvl1pPr>
              <a:defRPr/>
            </a:lvl1pPr>
            <a:extLst/>
          </a:lstStyle>
          <a:p>
            <a:pPr>
              <a:defRPr/>
            </a:pPr>
            <a:fld id="{9E01869E-CA32-46E6-B9DF-5C7C8FCCB0D5}"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E9555F66-0950-4534-8D2F-73BC5EA6E4DC}" type="datetimeFigureOut">
              <a:rPr lang="es-MX"/>
              <a:pPr>
                <a:defRPr/>
              </a:pPr>
              <a:t>10/11/2009</a:t>
            </a:fld>
            <a:endParaRPr lang="es-MX"/>
          </a:p>
        </p:txBody>
      </p:sp>
      <p:sp>
        <p:nvSpPr>
          <p:cNvPr id="9" name="5 Marcador de pie de página"/>
          <p:cNvSpPr>
            <a:spLocks noGrp="1"/>
          </p:cNvSpPr>
          <p:nvPr>
            <p:ph type="ftr" sz="quarter" idx="11"/>
          </p:nvPr>
        </p:nvSpPr>
        <p:spPr/>
        <p:txBody>
          <a:bodyPr/>
          <a:lstStyle>
            <a:lvl1pPr>
              <a:defRPr/>
            </a:lvl1pPr>
            <a:extLst/>
          </a:lstStyle>
          <a:p>
            <a:pPr>
              <a:defRPr/>
            </a:pPr>
            <a:endParaRPr lang="es-MX"/>
          </a:p>
        </p:txBody>
      </p:sp>
      <p:sp>
        <p:nvSpPr>
          <p:cNvPr id="10" name="6 Marcador de número de diapositiva"/>
          <p:cNvSpPr>
            <a:spLocks noGrp="1"/>
          </p:cNvSpPr>
          <p:nvPr>
            <p:ph type="sldNum" sz="quarter" idx="12"/>
          </p:nvPr>
        </p:nvSpPr>
        <p:spPr/>
        <p:txBody>
          <a:bodyPr/>
          <a:lstStyle>
            <a:lvl1pPr>
              <a:defRPr/>
            </a:lvl1pPr>
            <a:extLst/>
          </a:lstStyle>
          <a:p>
            <a:pPr>
              <a:defRPr/>
            </a:pPr>
            <a:fld id="{284E1795-B228-4289-8797-392914FA22AE}"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249"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9AB1AF45-2A4A-44C3-8623-4FCF5A5AE8F5}" type="datetimeFigureOut">
              <a:rPr lang="es-MX"/>
              <a:pPr>
                <a:defRPr/>
              </a:pPr>
              <a:t>10/11/2009</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s-MX"/>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44F91310-CC71-4A72-AC92-E7E6C28983A5}" type="slidenum">
              <a:rPr lang="es-MX"/>
              <a:pPr>
                <a:defRPr/>
              </a:pPr>
              <a:t>‹Nº›</a:t>
            </a:fld>
            <a:endParaRPr lang="es-MX"/>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04" r:id="rId1"/>
    <p:sldLayoutId id="2147483899" r:id="rId2"/>
    <p:sldLayoutId id="2147483905" r:id="rId3"/>
    <p:sldLayoutId id="2147483900" r:id="rId4"/>
    <p:sldLayoutId id="2147483906" r:id="rId5"/>
    <p:sldLayoutId id="2147483901" r:id="rId6"/>
    <p:sldLayoutId id="2147483907" r:id="rId7"/>
    <p:sldLayoutId id="2147483908" r:id="rId8"/>
    <p:sldLayoutId id="2147483909" r:id="rId9"/>
    <p:sldLayoutId id="2147483902" r:id="rId10"/>
    <p:sldLayoutId id="2147483903" r:id="rId11"/>
  </p:sldLayoutIdLst>
  <p:txStyles>
    <p:titleStyle>
      <a:lvl1pPr algn="l" rtl="0" eaLnBrk="0" fontAlgn="base" hangingPunct="0">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9666E"/>
          </a:solidFill>
          <a:latin typeface="Gill Sans MT" pitchFamily="34" charset="0"/>
        </a:defRPr>
      </a:lvl2pPr>
      <a:lvl3pPr algn="l" rtl="0" eaLnBrk="0" fontAlgn="base" hangingPunct="0">
        <a:spcBef>
          <a:spcPct val="0"/>
        </a:spcBef>
        <a:spcAft>
          <a:spcPct val="0"/>
        </a:spcAft>
        <a:defRPr sz="4300">
          <a:solidFill>
            <a:srgbClr val="69666E"/>
          </a:solidFill>
          <a:latin typeface="Gill Sans MT" pitchFamily="34" charset="0"/>
        </a:defRPr>
      </a:lvl3pPr>
      <a:lvl4pPr algn="l" rtl="0" eaLnBrk="0" fontAlgn="base" hangingPunct="0">
        <a:spcBef>
          <a:spcPct val="0"/>
        </a:spcBef>
        <a:spcAft>
          <a:spcPct val="0"/>
        </a:spcAft>
        <a:defRPr sz="4300">
          <a:solidFill>
            <a:srgbClr val="69666E"/>
          </a:solidFill>
          <a:latin typeface="Gill Sans MT" pitchFamily="34" charset="0"/>
        </a:defRPr>
      </a:lvl4pPr>
      <a:lvl5pPr algn="l" rtl="0" eaLnBrk="0" fontAlgn="base" hangingPunct="0">
        <a:spcBef>
          <a:spcPct val="0"/>
        </a:spcBef>
        <a:spcAft>
          <a:spcPct val="0"/>
        </a:spcAft>
        <a:defRPr sz="4300">
          <a:solidFill>
            <a:srgbClr val="69666E"/>
          </a:solidFill>
          <a:latin typeface="Gill Sans MT" pitchFamily="34" charset="0"/>
        </a:defRPr>
      </a:lvl5pPr>
      <a:lvl6pPr marL="457200" algn="l" rtl="0" fontAlgn="base">
        <a:spcBef>
          <a:spcPct val="0"/>
        </a:spcBef>
        <a:spcAft>
          <a:spcPct val="0"/>
        </a:spcAft>
        <a:defRPr sz="4300">
          <a:solidFill>
            <a:srgbClr val="69666E"/>
          </a:solidFill>
          <a:latin typeface="Gill Sans MT" pitchFamily="34" charset="0"/>
        </a:defRPr>
      </a:lvl6pPr>
      <a:lvl7pPr marL="914400" algn="l" rtl="0" fontAlgn="base">
        <a:spcBef>
          <a:spcPct val="0"/>
        </a:spcBef>
        <a:spcAft>
          <a:spcPct val="0"/>
        </a:spcAft>
        <a:defRPr sz="4300">
          <a:solidFill>
            <a:srgbClr val="69666E"/>
          </a:solidFill>
          <a:latin typeface="Gill Sans MT" pitchFamily="34" charset="0"/>
        </a:defRPr>
      </a:lvl7pPr>
      <a:lvl8pPr marL="1371600" algn="l" rtl="0" fontAlgn="base">
        <a:spcBef>
          <a:spcPct val="0"/>
        </a:spcBef>
        <a:spcAft>
          <a:spcPct val="0"/>
        </a:spcAft>
        <a:defRPr sz="4300">
          <a:solidFill>
            <a:srgbClr val="69666E"/>
          </a:solidFill>
          <a:latin typeface="Gill Sans MT" pitchFamily="34" charset="0"/>
        </a:defRPr>
      </a:lvl8pPr>
      <a:lvl9pPr marL="1828800" algn="l" rtl="0" fontAlgn="base">
        <a:spcBef>
          <a:spcPct val="0"/>
        </a:spcBef>
        <a:spcAft>
          <a:spcPct val="0"/>
        </a:spcAft>
        <a:defRPr sz="4300">
          <a:solidFill>
            <a:srgbClr val="69666E"/>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6BB1C9"/>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585C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66800" y="2857500"/>
            <a:ext cx="8077200" cy="1673225"/>
          </a:xfrm>
        </p:spPr>
        <p:txBody>
          <a:bodyPr>
            <a:noAutofit/>
          </a:bodyPr>
          <a:lstStyle/>
          <a:p>
            <a:pPr eaLnBrk="1" fontAlgn="auto" hangingPunct="1">
              <a:spcAft>
                <a:spcPts val="0"/>
              </a:spcAft>
              <a:defRPr/>
            </a:pPr>
            <a:r>
              <a:rPr lang="es-PE" sz="3600" dirty="0">
                <a:solidFill>
                  <a:schemeClr val="tx2">
                    <a:satMod val="130000"/>
                  </a:schemeClr>
                </a:solidFill>
              </a:rPr>
              <a:t>Generación de recomendaciones de ítems musicales basado en las valoraciones implícitas y las similitudes de los usuarios utilizando </a:t>
            </a:r>
            <a:r>
              <a:rPr lang="es-PE" sz="3600" dirty="0" err="1">
                <a:solidFill>
                  <a:schemeClr val="tx2">
                    <a:satMod val="130000"/>
                  </a:schemeClr>
                </a:solidFill>
              </a:rPr>
              <a:t>Hadoop</a:t>
            </a:r>
            <a:r>
              <a:rPr lang="es-PE" sz="3600" dirty="0">
                <a:solidFill>
                  <a:schemeClr val="tx2">
                    <a:satMod val="130000"/>
                  </a:schemeClr>
                </a:solidFill>
              </a:rPr>
              <a:t> para procesamientos masivos y escalables</a:t>
            </a:r>
            <a:endParaRPr lang="es-MX" sz="3600" dirty="0">
              <a:solidFill>
                <a:schemeClr val="tx2">
                  <a:satMod val="130000"/>
                </a:schemeClr>
              </a:solidFill>
            </a:endParaRPr>
          </a:p>
        </p:txBody>
      </p:sp>
      <p:sp>
        <p:nvSpPr>
          <p:cNvPr id="3" name="2 Subtítulo"/>
          <p:cNvSpPr>
            <a:spLocks noGrp="1"/>
          </p:cNvSpPr>
          <p:nvPr>
            <p:ph type="subTitle" idx="1"/>
          </p:nvPr>
        </p:nvSpPr>
        <p:spPr>
          <a:xfrm>
            <a:off x="2500313" y="4929188"/>
            <a:ext cx="6400800" cy="1752600"/>
          </a:xfrm>
        </p:spPr>
        <p:txBody>
          <a:bodyPr>
            <a:noAutofit/>
          </a:bodyPr>
          <a:lstStyle/>
          <a:p>
            <a:pPr algn="r" eaLnBrk="1" fontAlgn="auto" hangingPunct="1">
              <a:spcAft>
                <a:spcPts val="0"/>
              </a:spcAft>
              <a:buFont typeface="Wingdings 2"/>
              <a:buNone/>
              <a:defRPr/>
            </a:pPr>
            <a:r>
              <a:rPr lang="es-PE" sz="2400" dirty="0"/>
              <a:t>Presentada por</a:t>
            </a:r>
            <a:endParaRPr lang="es-MX" sz="2400" dirty="0"/>
          </a:p>
          <a:p>
            <a:pPr algn="r" eaLnBrk="1" fontAlgn="auto" hangingPunct="1">
              <a:spcAft>
                <a:spcPts val="0"/>
              </a:spcAft>
              <a:buFont typeface="Wingdings 2"/>
              <a:buNone/>
              <a:defRPr/>
            </a:pPr>
            <a:r>
              <a:rPr lang="es-PE" sz="2400" b="1" dirty="0" err="1"/>
              <a:t>Mervyn</a:t>
            </a:r>
            <a:r>
              <a:rPr lang="es-PE" sz="2400" b="1" dirty="0"/>
              <a:t> Xavier Macías </a:t>
            </a:r>
            <a:r>
              <a:rPr lang="es-PE" sz="2400" b="1" dirty="0" err="1"/>
              <a:t>Martrus</a:t>
            </a:r>
            <a:endParaRPr lang="es-MX" sz="2400" dirty="0"/>
          </a:p>
          <a:p>
            <a:pPr algn="r" eaLnBrk="1" fontAlgn="auto" hangingPunct="1">
              <a:spcAft>
                <a:spcPts val="0"/>
              </a:spcAft>
              <a:buFont typeface="Wingdings 2"/>
              <a:buNone/>
              <a:defRPr/>
            </a:pPr>
            <a:r>
              <a:rPr lang="es-PE" sz="2400" b="1" dirty="0"/>
              <a:t>Freddy Fernando de La </a:t>
            </a:r>
            <a:r>
              <a:rPr lang="es-PE" sz="2400" b="1" dirty="0" smtClean="0"/>
              <a:t>Rosa</a:t>
            </a:r>
          </a:p>
          <a:p>
            <a:pPr algn="r" eaLnBrk="1" fontAlgn="auto" hangingPunct="1">
              <a:spcAft>
                <a:spcPts val="0"/>
              </a:spcAft>
              <a:buFont typeface="Wingdings 2"/>
              <a:buNone/>
              <a:defRPr/>
            </a:pPr>
            <a:r>
              <a:rPr lang="es-PE" sz="2400" b="1" dirty="0" smtClean="0"/>
              <a:t>Octubre 2009</a:t>
            </a:r>
            <a:endParaRPr lang="es-MX" sz="2400" dirty="0"/>
          </a:p>
          <a:p>
            <a:pPr algn="r" eaLnBrk="1" fontAlgn="auto" hangingPunct="1">
              <a:spcAft>
                <a:spcPts val="0"/>
              </a:spcAft>
              <a:buFont typeface="Wingdings 2"/>
              <a:buNone/>
              <a:defRPr/>
            </a:pPr>
            <a:endParaRPr lang="es-MX" sz="2400" dirty="0"/>
          </a:p>
        </p:txBody>
      </p:sp>
      <p:pic>
        <p:nvPicPr>
          <p:cNvPr id="17412" name="Picture 1" descr="Logo"/>
          <p:cNvPicPr>
            <a:picLocks noChangeAspect="1" noChangeArrowheads="1"/>
          </p:cNvPicPr>
          <p:nvPr/>
        </p:nvPicPr>
        <p:blipFill>
          <a:blip r:embed="rId2"/>
          <a:srcRect/>
          <a:stretch>
            <a:fillRect/>
          </a:stretch>
        </p:blipFill>
        <p:spPr bwMode="auto">
          <a:xfrm>
            <a:off x="7789863" y="142875"/>
            <a:ext cx="1282700" cy="128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fontAlgn="auto" hangingPunct="1">
              <a:spcAft>
                <a:spcPts val="0"/>
              </a:spcAft>
              <a:defRPr/>
            </a:pPr>
            <a:r>
              <a:rPr lang="es-MX" dirty="0" smtClean="0">
                <a:solidFill>
                  <a:schemeClr val="tx2">
                    <a:satMod val="130000"/>
                  </a:schemeClr>
                </a:solidFill>
              </a:rPr>
              <a:t>Desventajas de la Recomendación Basada en Contenido</a:t>
            </a:r>
            <a:endParaRPr lang="es-MX" dirty="0">
              <a:solidFill>
                <a:schemeClr val="tx2">
                  <a:satMod val="130000"/>
                </a:schemeClr>
              </a:solidFill>
            </a:endParaRPr>
          </a:p>
        </p:txBody>
      </p:sp>
      <p:sp>
        <p:nvSpPr>
          <p:cNvPr id="26627" name="2 Marcador de contenido"/>
          <p:cNvSpPr>
            <a:spLocks noGrp="1"/>
          </p:cNvSpPr>
          <p:nvPr>
            <p:ph idx="1"/>
          </p:nvPr>
        </p:nvSpPr>
        <p:spPr/>
        <p:txBody>
          <a:bodyPr/>
          <a:lstStyle/>
          <a:p>
            <a:pPr eaLnBrk="1" hangingPunct="1"/>
            <a:r>
              <a:rPr lang="es-ES" smtClean="0"/>
              <a:t>Se hace un análisis automático de los ítems, considerando atributos predefinidos pero se deja de lado otros atributos relevantes.</a:t>
            </a:r>
          </a:p>
          <a:p>
            <a:pPr eaLnBrk="1" hangingPunct="1"/>
            <a:r>
              <a:rPr lang="es-ES" smtClean="0"/>
              <a:t>Las sugerencias son hechas en función del historial de ítems elegidos por el usuario, por lo tanto el usuario sólo puede recibir recomendaciones que concuerden con su perfil</a:t>
            </a:r>
            <a:endParaRPr lang="es-MX"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fontAlgn="auto" hangingPunct="1">
              <a:spcAft>
                <a:spcPts val="0"/>
              </a:spcAft>
              <a:defRPr/>
            </a:pPr>
            <a:r>
              <a:rPr lang="es-MX" dirty="0" smtClean="0">
                <a:solidFill>
                  <a:schemeClr val="tx2">
                    <a:satMod val="130000"/>
                  </a:schemeClr>
                </a:solidFill>
              </a:rPr>
              <a:t>Desventajas de la Recomendación Colaborativa</a:t>
            </a:r>
            <a:endParaRPr lang="es-MX" dirty="0">
              <a:solidFill>
                <a:schemeClr val="tx2">
                  <a:satMod val="130000"/>
                </a:schemeClr>
              </a:solidFill>
            </a:endParaRPr>
          </a:p>
        </p:txBody>
      </p:sp>
      <p:sp>
        <p:nvSpPr>
          <p:cNvPr id="3" name="2 Marcador de contenido"/>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s-ES" dirty="0" smtClean="0"/>
              <a:t>Cuando un nuevo ítem se añade al sistema, como no ha sido evaluado por ningún usuario, no hay forma de recomendarlo. </a:t>
            </a:r>
          </a:p>
          <a:p>
            <a:pPr marL="365760" indent="-283464" eaLnBrk="1" fontAlgn="auto" hangingPunct="1">
              <a:spcAft>
                <a:spcPts val="0"/>
              </a:spcAft>
              <a:buFont typeface="Wingdings 2"/>
              <a:buChar char=""/>
              <a:defRPr/>
            </a:pPr>
            <a:r>
              <a:rPr lang="es-ES" dirty="0" smtClean="0"/>
              <a:t>Si un usuario particular no se identifica con los gustos de ningún otro usuario del sistema, no es factible hallar vecinos cercanos, y por lo tanto hacer recomendaciones.  </a:t>
            </a:r>
          </a:p>
          <a:p>
            <a:pPr marL="365760" indent="-283464" eaLnBrk="1" fontAlgn="auto" hangingPunct="1">
              <a:spcAft>
                <a:spcPts val="0"/>
              </a:spcAft>
              <a:buFont typeface="Wingdings 2"/>
              <a:buChar char=""/>
              <a:defRPr/>
            </a:pPr>
            <a:r>
              <a:rPr lang="es-ES" dirty="0" smtClean="0"/>
              <a:t>Se requiere un mínimo de usuarios para elaborar las predicciones</a:t>
            </a: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eaLnBrk="1" fontAlgn="auto" hangingPunct="1">
              <a:spcAft>
                <a:spcPts val="0"/>
              </a:spcAft>
              <a:defRPr/>
            </a:pPr>
            <a:r>
              <a:rPr lang="es-MX" sz="3200" dirty="0" smtClean="0">
                <a:solidFill>
                  <a:schemeClr val="tx2">
                    <a:satMod val="130000"/>
                  </a:schemeClr>
                </a:solidFill>
              </a:rPr>
              <a:t>Ventajas de Recomendación Colaborativa sobre Basada en Contenido</a:t>
            </a:r>
            <a:endParaRPr lang="es-MX" sz="3200" dirty="0">
              <a:solidFill>
                <a:schemeClr val="tx2">
                  <a:satMod val="130000"/>
                </a:schemeClr>
              </a:solidFill>
            </a:endParaRPr>
          </a:p>
        </p:txBody>
      </p:sp>
      <p:sp>
        <p:nvSpPr>
          <p:cNvPr id="28675" name="2 Marcador de contenido"/>
          <p:cNvSpPr>
            <a:spLocks noGrp="1"/>
          </p:cNvSpPr>
          <p:nvPr>
            <p:ph idx="1"/>
          </p:nvPr>
        </p:nvSpPr>
        <p:spPr/>
        <p:txBody>
          <a:bodyPr/>
          <a:lstStyle/>
          <a:p>
            <a:pPr eaLnBrk="1" hangingPunct="1"/>
            <a:r>
              <a:rPr lang="es-ES" smtClean="0"/>
              <a:t>En la recomendación colaborativa, los usuarios utilizan sus criterios para evaluar los ítems, cubriendo así más características de los ítems que evalúan. </a:t>
            </a:r>
          </a:p>
          <a:p>
            <a:pPr eaLnBrk="1" hangingPunct="1"/>
            <a:r>
              <a:rPr lang="es-ES" smtClean="0"/>
              <a:t>En recomendación colaborativa es posible que el usuario reciba recomendaciones que no se alineen a su perfil (pero sí a sus gustos).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algn="ctr" eaLnBrk="1" fontAlgn="auto" hangingPunct="1">
              <a:spcAft>
                <a:spcPts val="0"/>
              </a:spcAft>
              <a:defRPr/>
            </a:pPr>
            <a:r>
              <a:rPr lang="es-ES" dirty="0" smtClean="0">
                <a:solidFill>
                  <a:schemeClr val="tx2">
                    <a:satMod val="130000"/>
                  </a:schemeClr>
                </a:solidFill>
              </a:rPr>
              <a:t>Algoritmos de Recomendación Colaborativa</a:t>
            </a:r>
          </a:p>
        </p:txBody>
      </p:sp>
      <p:sp>
        <p:nvSpPr>
          <p:cNvPr id="29699" name="2 Marcador de contenido"/>
          <p:cNvSpPr>
            <a:spLocks noGrp="1"/>
          </p:cNvSpPr>
          <p:nvPr>
            <p:ph idx="1"/>
          </p:nvPr>
        </p:nvSpPr>
        <p:spPr/>
        <p:txBody>
          <a:bodyPr/>
          <a:lstStyle/>
          <a:p>
            <a:pPr eaLnBrk="1" hangingPunct="1"/>
            <a:endParaRPr lang="es-ES" smtClean="0"/>
          </a:p>
          <a:p>
            <a:pPr eaLnBrk="1" hangingPunct="1"/>
            <a:r>
              <a:rPr lang="es-ES" smtClean="0"/>
              <a:t>Los algoritmos de recomendación colaborativa se basan en el producto punto entre dos vectores y en las fórmulas de correlación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title"/>
          </p:nvPr>
        </p:nvSpPr>
        <p:spPr/>
        <p:txBody>
          <a:bodyPr/>
          <a:lstStyle/>
          <a:p>
            <a:pPr algn="ctr" eaLnBrk="1" fontAlgn="auto" hangingPunct="1">
              <a:spcAft>
                <a:spcPts val="0"/>
              </a:spcAft>
              <a:defRPr/>
            </a:pPr>
            <a:r>
              <a:rPr lang="es-ES" sz="4000" dirty="0" smtClean="0">
                <a:solidFill>
                  <a:schemeClr val="tx2">
                    <a:satMod val="130000"/>
                  </a:schemeClr>
                </a:solidFill>
              </a:rPr>
              <a:t>Producto Punto</a:t>
            </a:r>
          </a:p>
        </p:txBody>
      </p:sp>
      <p:pic>
        <p:nvPicPr>
          <p:cNvPr id="1028" name="Picture 2"/>
          <p:cNvPicPr>
            <a:picLocks noChangeAspect="1" noChangeArrowheads="1"/>
          </p:cNvPicPr>
          <p:nvPr/>
        </p:nvPicPr>
        <p:blipFill>
          <a:blip r:embed="rId3"/>
          <a:srcRect/>
          <a:stretch>
            <a:fillRect/>
          </a:stretch>
        </p:blipFill>
        <p:spPr bwMode="auto">
          <a:xfrm>
            <a:off x="3429000" y="3857625"/>
            <a:ext cx="3638550" cy="1933575"/>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4165600" y="2562225"/>
          <a:ext cx="2120900" cy="652463"/>
        </p:xfrm>
        <a:graphic>
          <a:graphicData uri="http://schemas.openxmlformats.org/presentationml/2006/ole">
            <p:oleObj spid="_x0000_s1026" name="Equation" r:id="rId4" imgW="990360" imgH="30456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algn="ctr" eaLnBrk="1" fontAlgn="auto" hangingPunct="1">
              <a:spcAft>
                <a:spcPts val="0"/>
              </a:spcAft>
              <a:defRPr/>
            </a:pPr>
            <a:r>
              <a:rPr lang="es-ES" dirty="0" smtClean="0">
                <a:solidFill>
                  <a:schemeClr val="tx2">
                    <a:satMod val="130000"/>
                  </a:schemeClr>
                </a:solidFill>
              </a:rPr>
              <a:t>Producto Punto</a:t>
            </a:r>
          </a:p>
        </p:txBody>
      </p:sp>
      <p:sp>
        <p:nvSpPr>
          <p:cNvPr id="2052" name="2 Marcador de contenido"/>
          <p:cNvSpPr>
            <a:spLocks noGrp="1"/>
          </p:cNvSpPr>
          <p:nvPr>
            <p:ph idx="1"/>
          </p:nvPr>
        </p:nvSpPr>
        <p:spPr/>
        <p:txBody>
          <a:bodyPr/>
          <a:lstStyle/>
          <a:p>
            <a:pPr eaLnBrk="1" hangingPunct="1"/>
            <a:r>
              <a:rPr lang="es-ES" smtClean="0"/>
              <a:t>Cuando      es cero, </a:t>
            </a:r>
            <a:r>
              <a:rPr lang="es-EC" smtClean="0"/>
              <a:t> </a:t>
            </a:r>
            <a:r>
              <a:rPr lang="es-ES" smtClean="0"/>
              <a:t>los vectores apuntan en la misma dirección.  Así, para valores de  cercanos a cero, </a:t>
            </a:r>
            <a:r>
              <a:rPr lang="es-EC" smtClean="0"/>
              <a:t> </a:t>
            </a:r>
            <a:r>
              <a:rPr lang="es-ES" smtClean="0"/>
              <a:t>los vectores tienden a apuntar en la misma dirección.</a:t>
            </a:r>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2050" name="Object 2"/>
          <p:cNvGraphicFramePr>
            <a:graphicFrameLocks noChangeAspect="1"/>
          </p:cNvGraphicFramePr>
          <p:nvPr/>
        </p:nvGraphicFramePr>
        <p:xfrm>
          <a:off x="3357563" y="1500188"/>
          <a:ext cx="390525" cy="463550"/>
        </p:xfrm>
        <a:graphic>
          <a:graphicData uri="http://schemas.openxmlformats.org/presentationml/2006/ole">
            <p:oleObj spid="_x0000_s2050" name="Equation" r:id="rId3" imgW="126720" imgH="1774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algn="ctr" eaLnBrk="1" fontAlgn="auto" hangingPunct="1">
              <a:spcAft>
                <a:spcPts val="0"/>
              </a:spcAft>
              <a:defRPr/>
            </a:pPr>
            <a:r>
              <a:rPr lang="es-ES" dirty="0" smtClean="0">
                <a:solidFill>
                  <a:schemeClr val="tx2">
                    <a:satMod val="130000"/>
                  </a:schemeClr>
                </a:solidFill>
              </a:rPr>
              <a:t>Producto Punto</a:t>
            </a:r>
          </a:p>
        </p:txBody>
      </p:sp>
      <p:sp>
        <p:nvSpPr>
          <p:cNvPr id="30723" name="2 Marcador de contenido"/>
          <p:cNvSpPr>
            <a:spLocks noGrp="1"/>
          </p:cNvSpPr>
          <p:nvPr>
            <p:ph idx="1"/>
          </p:nvPr>
        </p:nvSpPr>
        <p:spPr/>
        <p:txBody>
          <a:bodyPr/>
          <a:lstStyle/>
          <a:p>
            <a:pPr eaLnBrk="1" hangingPunct="1"/>
            <a:r>
              <a:rPr lang="es-ES" smtClean="0"/>
              <a:t>Ejemplo:</a:t>
            </a:r>
          </a:p>
          <a:p>
            <a:pPr eaLnBrk="1" hangingPunct="1"/>
            <a:endParaRPr lang="es-ES" smtClean="0"/>
          </a:p>
        </p:txBody>
      </p:sp>
      <p:sp>
        <p:nvSpPr>
          <p:cNvPr id="307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5" name="3 Marcador de contenido"/>
          <p:cNvGraphicFramePr>
            <a:graphicFrameLocks/>
          </p:cNvGraphicFramePr>
          <p:nvPr/>
        </p:nvGraphicFramePr>
        <p:xfrm>
          <a:off x="2357438" y="2571750"/>
          <a:ext cx="5429250" cy="2997200"/>
        </p:xfrm>
        <a:graphic>
          <a:graphicData uri="http://schemas.openxmlformats.org/drawingml/2006/table">
            <a:tbl>
              <a:tblPr/>
              <a:tblGrid>
                <a:gridCol w="1364598"/>
                <a:gridCol w="818453"/>
                <a:gridCol w="815274"/>
                <a:gridCol w="807852"/>
                <a:gridCol w="827995"/>
                <a:gridCol w="795130"/>
              </a:tblGrid>
              <a:tr h="488838">
                <a:tc>
                  <a:txBody>
                    <a:bodyPr/>
                    <a:lstStyle/>
                    <a:p>
                      <a:pPr algn="l">
                        <a:lnSpc>
                          <a:spcPct val="115000"/>
                        </a:lnSpc>
                        <a:spcAft>
                          <a:spcPts val="1000"/>
                        </a:spcAft>
                      </a:pPr>
                      <a:r>
                        <a:rPr lang="es-ES" sz="2000" dirty="0">
                          <a:solidFill>
                            <a:schemeClr val="bg1"/>
                          </a:solidFill>
                          <a:latin typeface="Calibri"/>
                          <a:ea typeface="Calibri"/>
                          <a:cs typeface="Times New Roman"/>
                        </a:rPr>
                        <a:t> </a:t>
                      </a:r>
                      <a:r>
                        <a:rPr lang="es-ES" sz="2000" dirty="0" smtClean="0">
                          <a:solidFill>
                            <a:schemeClr val="bg1"/>
                          </a:solidFill>
                          <a:latin typeface="Calibri"/>
                          <a:ea typeface="Calibri"/>
                          <a:cs typeface="Times New Roman"/>
                        </a:rPr>
                        <a:t>%</a:t>
                      </a:r>
                      <a:endParaRPr lang="es-ES" sz="2000" dirty="0">
                        <a:solidFill>
                          <a:schemeClr val="bg1"/>
                        </a:solidFill>
                        <a:latin typeface="Calibri"/>
                        <a:ea typeface="Calibri"/>
                        <a:cs typeface="Times New Roman"/>
                      </a:endParaRPr>
                    </a:p>
                  </a:txBody>
                  <a:tcPr marL="0"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gridSpan="5">
                  <a:txBody>
                    <a:bodyPr/>
                    <a:lstStyle/>
                    <a:p>
                      <a:pPr algn="just">
                        <a:lnSpc>
                          <a:spcPct val="115000"/>
                        </a:lnSpc>
                        <a:spcAft>
                          <a:spcPts val="0"/>
                        </a:spcAft>
                      </a:pPr>
                      <a:r>
                        <a:rPr lang="es-EC" sz="2000" b="1" dirty="0">
                          <a:solidFill>
                            <a:schemeClr val="bg1"/>
                          </a:solidFill>
                          <a:latin typeface="Verdana"/>
                          <a:ea typeface="Calibri"/>
                          <a:cs typeface="Times New Roman"/>
                        </a:rPr>
                        <a:t>Ítems</a:t>
                      </a:r>
                      <a:endParaRPr lang="es-ES" sz="2000" dirty="0">
                        <a:solidFill>
                          <a:schemeClr val="bg1"/>
                        </a:solidFill>
                        <a:latin typeface="Calibri"/>
                        <a:ea typeface="Calibri"/>
                        <a:cs typeface="Times New Roman"/>
                      </a:endParaRPr>
                    </a:p>
                  </a:txBody>
                  <a:tcPr marL="44450" marR="4445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94446">
                <a:tc>
                  <a:txBody>
                    <a:bodyPr/>
                    <a:lstStyle/>
                    <a:p>
                      <a:pPr algn="just">
                        <a:lnSpc>
                          <a:spcPct val="115000"/>
                        </a:lnSpc>
                        <a:spcAft>
                          <a:spcPts val="0"/>
                        </a:spcAft>
                      </a:pPr>
                      <a:r>
                        <a:rPr lang="es-EC" sz="2000" b="1" dirty="0">
                          <a:solidFill>
                            <a:schemeClr val="bg1"/>
                          </a:solidFill>
                          <a:latin typeface="Verdana"/>
                          <a:ea typeface="Calibri"/>
                          <a:cs typeface="Times New Roman"/>
                        </a:rPr>
                        <a:t>Usuario</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b="1" dirty="0">
                          <a:solidFill>
                            <a:schemeClr val="bg1"/>
                          </a:solidFill>
                          <a:latin typeface="Verdana"/>
                          <a:ea typeface="Calibri"/>
                          <a:cs typeface="Times New Roman"/>
                        </a:rPr>
                        <a:t>A</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b="1" dirty="0">
                          <a:solidFill>
                            <a:schemeClr val="bg1"/>
                          </a:solidFill>
                          <a:latin typeface="Verdana"/>
                          <a:ea typeface="Calibri"/>
                          <a:cs typeface="Times New Roman"/>
                        </a:rPr>
                        <a:t>B</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b="1" dirty="0">
                          <a:solidFill>
                            <a:schemeClr val="bg1"/>
                          </a:solidFill>
                          <a:latin typeface="Verdana"/>
                          <a:ea typeface="Calibri"/>
                          <a:cs typeface="Times New Roman"/>
                        </a:rPr>
                        <a:t>C</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b="1">
                          <a:solidFill>
                            <a:schemeClr val="bg1"/>
                          </a:solidFill>
                          <a:latin typeface="Verdana"/>
                          <a:ea typeface="Calibri"/>
                          <a:cs typeface="Times New Roman"/>
                        </a:rPr>
                        <a:t>D</a:t>
                      </a:r>
                      <a:endParaRPr lang="es-ES"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b="1" dirty="0">
                          <a:solidFill>
                            <a:schemeClr val="bg1"/>
                          </a:solidFill>
                          <a:latin typeface="Verdana"/>
                          <a:ea typeface="Calibri"/>
                          <a:cs typeface="Times New Roman"/>
                        </a:rPr>
                        <a:t>F</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494446">
                <a:tc>
                  <a:txBody>
                    <a:bodyPr/>
                    <a:lstStyle/>
                    <a:p>
                      <a:pPr algn="ctr">
                        <a:lnSpc>
                          <a:spcPct val="115000"/>
                        </a:lnSpc>
                        <a:spcAft>
                          <a:spcPts val="0"/>
                        </a:spcAft>
                      </a:pPr>
                      <a:r>
                        <a:rPr lang="es-EC" sz="2000" b="1" dirty="0">
                          <a:solidFill>
                            <a:schemeClr val="bg1"/>
                          </a:solidFill>
                          <a:latin typeface="Verdana"/>
                          <a:ea typeface="Calibri"/>
                          <a:cs typeface="Times New Roman"/>
                        </a:rPr>
                        <a:t>1</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a:latin typeface="Verdana"/>
                          <a:ea typeface="Calibri"/>
                          <a:cs typeface="Times New Roman"/>
                        </a:rPr>
                        <a:t>4</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dirty="0">
                          <a:latin typeface="Verdana"/>
                          <a:ea typeface="Calibri"/>
                          <a:cs typeface="Times New Roman"/>
                        </a:rPr>
                        <a:t>5</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dirty="0">
                          <a:latin typeface="Verdana"/>
                          <a:ea typeface="Calibri"/>
                          <a:cs typeface="Times New Roman"/>
                        </a:rPr>
                        <a:t>0</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dirty="0">
                          <a:latin typeface="Verdana"/>
                          <a:ea typeface="Calibri"/>
                          <a:cs typeface="Times New Roman"/>
                        </a:rPr>
                        <a:t>0</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a:latin typeface="Verdana"/>
                          <a:ea typeface="Calibri"/>
                          <a:cs typeface="Times New Roman"/>
                        </a:rPr>
                        <a:t>0</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494446">
                <a:tc>
                  <a:txBody>
                    <a:bodyPr/>
                    <a:lstStyle/>
                    <a:p>
                      <a:pPr algn="ctr">
                        <a:lnSpc>
                          <a:spcPct val="115000"/>
                        </a:lnSpc>
                        <a:spcAft>
                          <a:spcPts val="0"/>
                        </a:spcAft>
                      </a:pPr>
                      <a:r>
                        <a:rPr lang="es-EC" sz="2000" b="1" dirty="0">
                          <a:solidFill>
                            <a:schemeClr val="bg1"/>
                          </a:solidFill>
                          <a:latin typeface="Verdana"/>
                          <a:ea typeface="Calibri"/>
                          <a:cs typeface="Times New Roman"/>
                        </a:rPr>
                        <a:t>2</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a:latin typeface="Verdana"/>
                          <a:ea typeface="Calibri"/>
                          <a:cs typeface="Times New Roman"/>
                        </a:rPr>
                        <a:t>5</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a:latin typeface="Verdana"/>
                          <a:ea typeface="Calibri"/>
                          <a:cs typeface="Times New Roman"/>
                        </a:rPr>
                        <a:t>6</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dirty="0">
                          <a:latin typeface="Verdana"/>
                          <a:ea typeface="Calibri"/>
                          <a:cs typeface="Times New Roman"/>
                        </a:rPr>
                        <a:t>0</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dirty="0">
                          <a:latin typeface="Verdana"/>
                          <a:ea typeface="Calibri"/>
                          <a:cs typeface="Times New Roman"/>
                        </a:rPr>
                        <a:t>5</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dirty="0">
                          <a:latin typeface="Verdana"/>
                          <a:ea typeface="Calibri"/>
                          <a:cs typeface="Times New Roman"/>
                        </a:rPr>
                        <a:t>0</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494446">
                <a:tc>
                  <a:txBody>
                    <a:bodyPr/>
                    <a:lstStyle/>
                    <a:p>
                      <a:pPr algn="ctr">
                        <a:lnSpc>
                          <a:spcPct val="115000"/>
                        </a:lnSpc>
                        <a:spcAft>
                          <a:spcPts val="0"/>
                        </a:spcAft>
                      </a:pPr>
                      <a:r>
                        <a:rPr lang="es-EC" sz="2000" b="1" dirty="0">
                          <a:solidFill>
                            <a:schemeClr val="bg1"/>
                          </a:solidFill>
                          <a:latin typeface="Verdana"/>
                          <a:ea typeface="Calibri"/>
                          <a:cs typeface="Times New Roman"/>
                        </a:rPr>
                        <a:t>3</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a:latin typeface="Verdana"/>
                          <a:ea typeface="Calibri"/>
                          <a:cs typeface="Times New Roman"/>
                        </a:rPr>
                        <a:t>5</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a:latin typeface="Verdana"/>
                          <a:ea typeface="Calibri"/>
                          <a:cs typeface="Times New Roman"/>
                        </a:rPr>
                        <a:t>0</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dirty="0">
                          <a:latin typeface="Verdana"/>
                          <a:ea typeface="Calibri"/>
                          <a:cs typeface="Times New Roman"/>
                        </a:rPr>
                        <a:t>4</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dirty="0">
                          <a:latin typeface="Verdana"/>
                          <a:ea typeface="Calibri"/>
                          <a:cs typeface="Times New Roman"/>
                        </a:rPr>
                        <a:t>0</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5000"/>
                        </a:lnSpc>
                        <a:spcAft>
                          <a:spcPts val="0"/>
                        </a:spcAft>
                      </a:pPr>
                      <a:r>
                        <a:rPr lang="es-EC" sz="2000" dirty="0">
                          <a:latin typeface="Verdana"/>
                          <a:ea typeface="Calibri"/>
                          <a:cs typeface="Times New Roman"/>
                        </a:rPr>
                        <a:t>8</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r h="529869">
                <a:tc>
                  <a:txBody>
                    <a:bodyPr/>
                    <a:lstStyle/>
                    <a:p>
                      <a:pPr algn="ctr">
                        <a:lnSpc>
                          <a:spcPct val="115000"/>
                        </a:lnSpc>
                        <a:spcAft>
                          <a:spcPts val="0"/>
                        </a:spcAft>
                      </a:pPr>
                      <a:r>
                        <a:rPr lang="es-EC" sz="2000" b="1" dirty="0">
                          <a:solidFill>
                            <a:schemeClr val="bg1"/>
                          </a:solidFill>
                          <a:latin typeface="Verdana"/>
                          <a:ea typeface="Calibri"/>
                          <a:cs typeface="Times New Roman"/>
                        </a:rPr>
                        <a:t>4</a:t>
                      </a:r>
                      <a:endParaRPr lang="es-ES"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2000">
                          <a:latin typeface="Verdana"/>
                          <a:ea typeface="Calibri"/>
                          <a:cs typeface="Times New Roman"/>
                        </a:rPr>
                        <a:t>0</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a:latin typeface="Verdana"/>
                          <a:ea typeface="Calibri"/>
                          <a:cs typeface="Times New Roman"/>
                        </a:rPr>
                        <a:t>0</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a:latin typeface="Verdana"/>
                          <a:ea typeface="Calibri"/>
                          <a:cs typeface="Times New Roman"/>
                        </a:rPr>
                        <a:t>5</a:t>
                      </a:r>
                      <a:endParaRPr lang="es-ES" sz="20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dirty="0">
                          <a:latin typeface="Verdana"/>
                          <a:ea typeface="Calibri"/>
                          <a:cs typeface="Times New Roman"/>
                        </a:rPr>
                        <a:t>0</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2000" dirty="0">
                          <a:latin typeface="Verdana"/>
                          <a:ea typeface="Calibri"/>
                          <a:cs typeface="Times New Roman"/>
                        </a:rPr>
                        <a:t>0</a:t>
                      </a:r>
                      <a:endParaRPr lang="es-ES" sz="20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Título"/>
          <p:cNvSpPr>
            <a:spLocks noGrp="1"/>
          </p:cNvSpPr>
          <p:nvPr>
            <p:ph type="title"/>
          </p:nvPr>
        </p:nvSpPr>
        <p:spPr/>
        <p:txBody>
          <a:bodyPr/>
          <a:lstStyle/>
          <a:p>
            <a:pPr algn="ctr" eaLnBrk="1" fontAlgn="auto" hangingPunct="1">
              <a:spcAft>
                <a:spcPts val="0"/>
              </a:spcAft>
              <a:defRPr/>
            </a:pPr>
            <a:r>
              <a:rPr lang="es-ES" dirty="0" smtClean="0">
                <a:solidFill>
                  <a:schemeClr val="tx2">
                    <a:satMod val="130000"/>
                  </a:schemeClr>
                </a:solidFill>
              </a:rPr>
              <a:t>Correlación</a:t>
            </a:r>
          </a:p>
        </p:txBody>
      </p:sp>
      <p:sp>
        <p:nvSpPr>
          <p:cNvPr id="3076" name="2 Marcador de contenido"/>
          <p:cNvSpPr>
            <a:spLocks noGrp="1"/>
          </p:cNvSpPr>
          <p:nvPr>
            <p:ph idx="1"/>
          </p:nvPr>
        </p:nvSpPr>
        <p:spPr/>
        <p:txBody>
          <a:bodyPr/>
          <a:lstStyle/>
          <a:p>
            <a:pPr eaLnBrk="1" hangingPunct="1"/>
            <a:r>
              <a:rPr lang="es-ES" smtClean="0"/>
              <a:t>El coeficiente de correlación de </a:t>
            </a:r>
            <a:r>
              <a:rPr lang="es-ES" b="1" smtClean="0"/>
              <a:t>Pearson</a:t>
            </a:r>
            <a:r>
              <a:rPr lang="es-ES" smtClean="0"/>
              <a:t> mide la relación lineal entre dos variables cuantitativas.</a:t>
            </a:r>
          </a:p>
          <a:p>
            <a:pPr eaLnBrk="1" hangingPunct="1"/>
            <a:endParaRPr lang="es-ES" smtClean="0"/>
          </a:p>
        </p:txBody>
      </p:sp>
      <p:graphicFrame>
        <p:nvGraphicFramePr>
          <p:cNvPr id="3074" name="Object 2"/>
          <p:cNvGraphicFramePr>
            <a:graphicFrameLocks noChangeAspect="1"/>
          </p:cNvGraphicFramePr>
          <p:nvPr/>
        </p:nvGraphicFramePr>
        <p:xfrm>
          <a:off x="3219450" y="3429000"/>
          <a:ext cx="4067175" cy="968375"/>
        </p:xfrm>
        <a:graphic>
          <a:graphicData uri="http://schemas.openxmlformats.org/presentationml/2006/ole">
            <p:oleObj spid="_x0000_s3074" name="Equation" r:id="rId3" imgW="2133360" imgH="50796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1 Título"/>
          <p:cNvSpPr>
            <a:spLocks noGrp="1"/>
          </p:cNvSpPr>
          <p:nvPr>
            <p:ph type="title"/>
          </p:nvPr>
        </p:nvSpPr>
        <p:spPr/>
        <p:txBody>
          <a:bodyPr>
            <a:normAutofit fontScale="90000"/>
          </a:bodyPr>
          <a:lstStyle/>
          <a:p>
            <a:pPr algn="ctr" eaLnBrk="1" fontAlgn="auto" hangingPunct="1">
              <a:spcAft>
                <a:spcPts val="0"/>
              </a:spcAft>
              <a:defRPr/>
            </a:pPr>
            <a:r>
              <a:rPr lang="es-ES" dirty="0" smtClean="0">
                <a:solidFill>
                  <a:schemeClr val="tx2">
                    <a:satMod val="130000"/>
                  </a:schemeClr>
                </a:solidFill>
              </a:rPr>
              <a:t>Algoritmos de Recomendación Basado en Usuario</a:t>
            </a:r>
          </a:p>
        </p:txBody>
      </p:sp>
      <p:sp>
        <p:nvSpPr>
          <p:cNvPr id="4101" name="2 Marcador de contenido"/>
          <p:cNvSpPr>
            <a:spLocks noGrp="1"/>
          </p:cNvSpPr>
          <p:nvPr>
            <p:ph idx="1"/>
          </p:nvPr>
        </p:nvSpPr>
        <p:spPr/>
        <p:txBody>
          <a:bodyPr/>
          <a:lstStyle/>
          <a:p>
            <a:pPr eaLnBrk="1" hangingPunct="1"/>
            <a:endParaRPr lang="es-ES" smtClean="0"/>
          </a:p>
          <a:p>
            <a:pPr eaLnBrk="1" hangingPunct="1"/>
            <a:r>
              <a:rPr lang="es-ES" smtClean="0"/>
              <a:t>Similitud</a:t>
            </a:r>
          </a:p>
          <a:p>
            <a:pPr eaLnBrk="1" hangingPunct="1"/>
            <a:endParaRPr lang="es-ES" smtClean="0"/>
          </a:p>
          <a:p>
            <a:pPr eaLnBrk="1" hangingPunct="1"/>
            <a:endParaRPr lang="es-ES" smtClean="0"/>
          </a:p>
          <a:p>
            <a:pPr eaLnBrk="1" hangingPunct="1"/>
            <a:r>
              <a:rPr lang="es-ES" smtClean="0"/>
              <a:t>Recomendación </a:t>
            </a:r>
          </a:p>
        </p:txBody>
      </p:sp>
      <p:graphicFrame>
        <p:nvGraphicFramePr>
          <p:cNvPr id="4098" name="Object 2"/>
          <p:cNvGraphicFramePr>
            <a:graphicFrameLocks noChangeAspect="1"/>
          </p:cNvGraphicFramePr>
          <p:nvPr/>
        </p:nvGraphicFramePr>
        <p:xfrm>
          <a:off x="4752975" y="1857375"/>
          <a:ext cx="2533650" cy="1000125"/>
        </p:xfrm>
        <a:graphic>
          <a:graphicData uri="http://schemas.openxmlformats.org/presentationml/2006/ole">
            <p:oleObj spid="_x0000_s4098" name="Equation" r:id="rId3" imgW="1066680" imgH="419040" progId="Equation.DSMT4">
              <p:embed/>
            </p:oleObj>
          </a:graphicData>
        </a:graphic>
      </p:graphicFrame>
      <p:sp>
        <p:nvSpPr>
          <p:cNvPr id="41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4099" name="Object 3"/>
          <p:cNvGraphicFramePr>
            <a:graphicFrameLocks noChangeAspect="1"/>
          </p:cNvGraphicFramePr>
          <p:nvPr/>
        </p:nvGraphicFramePr>
        <p:xfrm>
          <a:off x="4786313" y="3597275"/>
          <a:ext cx="2520950" cy="857250"/>
        </p:xfrm>
        <a:graphic>
          <a:graphicData uri="http://schemas.openxmlformats.org/presentationml/2006/ole">
            <p:oleObj spid="_x0000_s4099" name="Equation" r:id="rId4" imgW="1459866" imgH="495085"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hangingPunct="1">
              <a:defRPr/>
            </a:pPr>
            <a:r>
              <a:rPr lang="es-ES" dirty="0" smtClean="0">
                <a:solidFill>
                  <a:schemeClr val="tx2">
                    <a:satMod val="130000"/>
                  </a:schemeClr>
                </a:solidFill>
              </a:rPr>
              <a:t>Algoritmos de Recomendación Basado en Usuario</a:t>
            </a:r>
            <a:endParaRPr lang="es-MX" dirty="0"/>
          </a:p>
        </p:txBody>
      </p:sp>
      <p:sp>
        <p:nvSpPr>
          <p:cNvPr id="31747" name="2 Marcador de contenido"/>
          <p:cNvSpPr>
            <a:spLocks noGrp="1"/>
          </p:cNvSpPr>
          <p:nvPr>
            <p:ph idx="1"/>
          </p:nvPr>
        </p:nvSpPr>
        <p:spPr/>
        <p:txBody>
          <a:bodyPr/>
          <a:lstStyle/>
          <a:p>
            <a:pPr eaLnBrk="1" hangingPunct="1"/>
            <a:r>
              <a:rPr lang="es-MX" smtClean="0"/>
              <a:t>Con la aplicación de la fórmula anterior para cada par de usuarios del sistema se genera una matriz de similitud. Por ejemplo, si la primera fila de la matriz de similitud contiene la siguiente información: </a:t>
            </a:r>
          </a:p>
          <a:p>
            <a:pPr eaLnBrk="1" hangingPunct="1"/>
            <a:endParaRPr lang="es-MX" smtClean="0"/>
          </a:p>
          <a:p>
            <a:pPr eaLnBrk="1" hangingPunct="1"/>
            <a:r>
              <a:rPr lang="pl-PL" sz="2800" smtClean="0"/>
              <a:t>u1: </a:t>
            </a:r>
            <a:r>
              <a:rPr lang="es-MX" sz="2800" smtClean="0"/>
              <a:t> </a:t>
            </a:r>
            <a:r>
              <a:rPr lang="pl-PL" sz="2800" smtClean="0"/>
              <a:t>0.5 u2 </a:t>
            </a:r>
            <a:r>
              <a:rPr lang="es-MX" sz="2800" smtClean="0"/>
              <a:t> </a:t>
            </a:r>
            <a:r>
              <a:rPr lang="pl-PL" sz="2800" smtClean="0"/>
              <a:t>| 0.3 u3</a:t>
            </a:r>
            <a:r>
              <a:rPr lang="es-MX" sz="2800" smtClean="0"/>
              <a:t>  </a:t>
            </a:r>
            <a:r>
              <a:rPr lang="pl-PL" sz="2800" smtClean="0"/>
              <a:t>|</a:t>
            </a:r>
            <a:r>
              <a:rPr lang="es-MX" sz="2800" smtClean="0"/>
              <a:t> </a:t>
            </a:r>
            <a:r>
              <a:rPr lang="pl-PL" sz="2800" smtClean="0"/>
              <a:t>0.2 u4</a:t>
            </a:r>
            <a:r>
              <a:rPr lang="es-MX" sz="2800" smtClean="0"/>
              <a:t> </a:t>
            </a:r>
            <a:r>
              <a:rPr lang="pl-PL" sz="2800" smtClean="0"/>
              <a:t>|</a:t>
            </a:r>
            <a:r>
              <a:rPr lang="es-MX" sz="2800" smtClean="0"/>
              <a:t> </a:t>
            </a:r>
            <a:r>
              <a:rPr lang="pl-PL" sz="2800" smtClean="0"/>
              <a:t>0.6 u7</a:t>
            </a:r>
            <a:r>
              <a:rPr lang="es-MX" sz="2800" smtClean="0"/>
              <a:t> </a:t>
            </a:r>
            <a:r>
              <a:rPr lang="pl-PL" sz="2800" smtClean="0"/>
              <a:t>|</a:t>
            </a:r>
            <a:r>
              <a:rPr lang="es-MX" sz="2800" smtClean="0"/>
              <a:t> </a:t>
            </a:r>
            <a:r>
              <a:rPr lang="pl-PL" sz="2800" smtClean="0"/>
              <a:t>0.9 u8</a:t>
            </a:r>
            <a:r>
              <a:rPr lang="es-MX" sz="2800" smtClean="0"/>
              <a:t> </a:t>
            </a:r>
            <a:r>
              <a:rPr lang="pl-PL" sz="2800" smtClean="0"/>
              <a:t> </a:t>
            </a:r>
            <a:endParaRPr lang="es-MX"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AGENDA</a:t>
            </a:r>
            <a:endParaRPr lang="es-MX" dirty="0">
              <a:solidFill>
                <a:schemeClr val="tx2">
                  <a:satMod val="130000"/>
                </a:schemeClr>
              </a:solidFill>
            </a:endParaRPr>
          </a:p>
        </p:txBody>
      </p:sp>
      <p:sp>
        <p:nvSpPr>
          <p:cNvPr id="3" name="2 Marcador de contenido"/>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s-MX" dirty="0" smtClean="0"/>
              <a:t>Sistema de recomendaciones</a:t>
            </a:r>
          </a:p>
          <a:p>
            <a:pPr marL="365760" indent="-283464" eaLnBrk="1" fontAlgn="auto" hangingPunct="1">
              <a:spcAft>
                <a:spcPts val="0"/>
              </a:spcAft>
              <a:buFont typeface="Wingdings 2"/>
              <a:buChar char=""/>
              <a:defRPr/>
            </a:pPr>
            <a:r>
              <a:rPr lang="es-MX" dirty="0" smtClean="0"/>
              <a:t>Algoritmos de recomendaciones</a:t>
            </a:r>
          </a:p>
          <a:p>
            <a:pPr marL="365760" indent="-283464" eaLnBrk="1" fontAlgn="auto" hangingPunct="1">
              <a:spcAft>
                <a:spcPts val="0"/>
              </a:spcAft>
              <a:buFont typeface="Wingdings 2"/>
              <a:buChar char=""/>
              <a:defRPr/>
            </a:pPr>
            <a:r>
              <a:rPr lang="es-MX" dirty="0" err="1" smtClean="0"/>
              <a:t>Dataset</a:t>
            </a:r>
            <a:endParaRPr lang="es-MX" dirty="0" smtClean="0"/>
          </a:p>
          <a:p>
            <a:pPr marL="365760" indent="-283464" eaLnBrk="1" fontAlgn="auto" hangingPunct="1">
              <a:spcAft>
                <a:spcPts val="0"/>
              </a:spcAft>
              <a:buFont typeface="Wingdings 2"/>
              <a:buChar char=""/>
              <a:defRPr/>
            </a:pPr>
            <a:r>
              <a:rPr lang="es-MX" dirty="0" smtClean="0"/>
              <a:t>Diseño</a:t>
            </a:r>
          </a:p>
          <a:p>
            <a:pPr marL="365760" indent="-283464" eaLnBrk="1" fontAlgn="auto" hangingPunct="1">
              <a:spcAft>
                <a:spcPts val="0"/>
              </a:spcAft>
              <a:buFont typeface="Wingdings 2"/>
              <a:buChar char=""/>
              <a:defRPr/>
            </a:pPr>
            <a:r>
              <a:rPr lang="es-MX" dirty="0" smtClean="0"/>
              <a:t>Esquema </a:t>
            </a:r>
            <a:r>
              <a:rPr lang="es-MX" dirty="0" err="1" smtClean="0"/>
              <a:t>map</a:t>
            </a:r>
            <a:r>
              <a:rPr lang="es-MX" dirty="0" smtClean="0"/>
              <a:t>-reduce</a:t>
            </a:r>
          </a:p>
          <a:p>
            <a:pPr marL="365760" indent="-283464" eaLnBrk="1" fontAlgn="auto" hangingPunct="1">
              <a:spcAft>
                <a:spcPts val="0"/>
              </a:spcAft>
              <a:buFont typeface="Wingdings 2"/>
              <a:buChar char=""/>
              <a:defRPr/>
            </a:pPr>
            <a:r>
              <a:rPr lang="es-MX" dirty="0" smtClean="0"/>
              <a:t>Implementación</a:t>
            </a:r>
          </a:p>
          <a:p>
            <a:pPr marL="365760" indent="-283464" eaLnBrk="1" fontAlgn="auto" hangingPunct="1">
              <a:spcAft>
                <a:spcPts val="0"/>
              </a:spcAft>
              <a:buFont typeface="Wingdings 2"/>
              <a:buChar char=""/>
              <a:defRPr/>
            </a:pPr>
            <a:r>
              <a:rPr lang="es-MX" dirty="0" smtClean="0"/>
              <a:t>Alternativas de Ejecución</a:t>
            </a:r>
          </a:p>
          <a:p>
            <a:pPr marL="365760" indent="-283464" eaLnBrk="1" fontAlgn="auto" hangingPunct="1">
              <a:spcAft>
                <a:spcPts val="0"/>
              </a:spcAft>
              <a:buFont typeface="Wingdings 2"/>
              <a:buChar char=""/>
              <a:defRPr/>
            </a:pPr>
            <a:r>
              <a:rPr lang="es-MX" dirty="0" smtClean="0"/>
              <a:t>Resultados</a:t>
            </a:r>
          </a:p>
          <a:p>
            <a:pPr marL="365760" indent="-283464" eaLnBrk="1" fontAlgn="auto" hangingPunct="1">
              <a:spcAft>
                <a:spcPts val="0"/>
              </a:spcAft>
              <a:buFont typeface="Wingdings 2"/>
              <a:buChar char=""/>
              <a:defRPr/>
            </a:pPr>
            <a:r>
              <a:rPr lang="es-MX" dirty="0" smtClean="0"/>
              <a:t>Recomendaciones</a:t>
            </a:r>
          </a:p>
          <a:p>
            <a:pPr marL="365760" indent="-283464" eaLnBrk="1" fontAlgn="auto" hangingPunct="1">
              <a:spcAft>
                <a:spcPts val="0"/>
              </a:spcAft>
              <a:buFont typeface="Wingdings 2"/>
              <a:buChar char=""/>
              <a:defRPr/>
            </a:pPr>
            <a:r>
              <a:rPr lang="es-MX" dirty="0" smtClean="0"/>
              <a:t>Conclusiones</a:t>
            </a:r>
          </a:p>
          <a:p>
            <a:pPr marL="365760" indent="-283464" eaLnBrk="1" fontAlgn="auto" hangingPunct="1">
              <a:spcAft>
                <a:spcPts val="0"/>
              </a:spcAft>
              <a:buFont typeface="Wingdings 2"/>
              <a:buChar char=""/>
              <a:defRPr/>
            </a:pP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normAutofit fontScale="90000"/>
          </a:bodyPr>
          <a:lstStyle/>
          <a:p>
            <a:pPr algn="ctr" eaLnBrk="1" fontAlgn="auto" hangingPunct="1">
              <a:spcAft>
                <a:spcPts val="0"/>
              </a:spcAft>
              <a:defRPr/>
            </a:pPr>
            <a:r>
              <a:rPr lang="es-ES" dirty="0" smtClean="0">
                <a:solidFill>
                  <a:schemeClr val="tx2">
                    <a:satMod val="130000"/>
                  </a:schemeClr>
                </a:solidFill>
              </a:rPr>
              <a:t>Algoritmos de Recomendación Basado en Ítems </a:t>
            </a:r>
          </a:p>
        </p:txBody>
      </p:sp>
      <p:sp>
        <p:nvSpPr>
          <p:cNvPr id="32771" name="2 Marcador de contenido"/>
          <p:cNvSpPr>
            <a:spLocks noGrp="1"/>
          </p:cNvSpPr>
          <p:nvPr>
            <p:ph idx="1"/>
          </p:nvPr>
        </p:nvSpPr>
        <p:spPr/>
        <p:txBody>
          <a:bodyPr/>
          <a:lstStyle/>
          <a:p>
            <a:pPr eaLnBrk="1" hangingPunct="1"/>
            <a:endParaRPr lang="es-ES" smtClean="0"/>
          </a:p>
          <a:p>
            <a:pPr eaLnBrk="1" hangingPunct="1"/>
            <a:r>
              <a:rPr lang="es-ES" smtClean="0"/>
              <a:t>El principio es el mismo que en el caso de las recomendaciones basadas en usuario, la diferencia es que en este caso buscamos similitudes entre ítems en lugar de buscar similitudes entre usuarios.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algn="ctr" eaLnBrk="1" fontAlgn="auto" hangingPunct="1">
              <a:spcAft>
                <a:spcPts val="0"/>
              </a:spcAft>
              <a:defRPr/>
            </a:pPr>
            <a:r>
              <a:rPr lang="es-ES" dirty="0" smtClean="0">
                <a:solidFill>
                  <a:schemeClr val="tx2">
                    <a:satMod val="130000"/>
                  </a:schemeClr>
                </a:solidFill>
              </a:rPr>
              <a:t>Análisis de Algoritmos</a:t>
            </a:r>
          </a:p>
        </p:txBody>
      </p:sp>
      <p:sp>
        <p:nvSpPr>
          <p:cNvPr id="33795" name="2 Marcador de contenido"/>
          <p:cNvSpPr>
            <a:spLocks noGrp="1"/>
          </p:cNvSpPr>
          <p:nvPr>
            <p:ph idx="1"/>
          </p:nvPr>
        </p:nvSpPr>
        <p:spPr/>
        <p:txBody>
          <a:bodyPr/>
          <a:lstStyle/>
          <a:p>
            <a:pPr eaLnBrk="1" hangingPunct="1">
              <a:buFont typeface="Wingdings 2" pitchFamily="18" charset="2"/>
              <a:buNone/>
            </a:pPr>
            <a:endParaRPr lang="es-EC" smtClean="0"/>
          </a:p>
          <a:p>
            <a:pPr eaLnBrk="1" hangingPunct="1"/>
            <a:r>
              <a:rPr lang="es-EC" smtClean="0"/>
              <a:t>En general, para un dataset con n usuarios y m ítems, para cada usuario se deben realizar n-1 comparaciones, en total    n(n-1). En el peor de los casos cada comparación implica m operaciones. Así, el tiempo de ejecución es del orden de mn</a:t>
            </a:r>
            <a:r>
              <a:rPr lang="es-EC" baseline="30000" smtClean="0"/>
              <a:t>2</a:t>
            </a:r>
            <a:r>
              <a:rPr lang="es-EC" smtClean="0"/>
              <a:t>.</a:t>
            </a:r>
            <a:endParaRPr lang="es-ES" smtClean="0"/>
          </a:p>
          <a:p>
            <a:pPr eaLnBrk="1" hangingPunct="1">
              <a:buFont typeface="Arial" charset="0"/>
              <a:buNone/>
            </a:pPr>
            <a:endParaRPr lang="es-E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algn="ctr" eaLnBrk="1" fontAlgn="auto" hangingPunct="1">
              <a:spcAft>
                <a:spcPts val="0"/>
              </a:spcAft>
              <a:defRPr/>
            </a:pPr>
            <a:r>
              <a:rPr lang="es-ES" dirty="0" err="1" smtClean="0">
                <a:solidFill>
                  <a:schemeClr val="tx2">
                    <a:satMod val="130000"/>
                  </a:schemeClr>
                </a:solidFill>
              </a:rPr>
              <a:t>Datasets</a:t>
            </a:r>
            <a:endParaRPr lang="es-ES" dirty="0" smtClean="0">
              <a:solidFill>
                <a:schemeClr val="tx2">
                  <a:satMod val="130000"/>
                </a:schemeClr>
              </a:solidFill>
            </a:endParaRPr>
          </a:p>
        </p:txBody>
      </p:sp>
      <p:sp>
        <p:nvSpPr>
          <p:cNvPr id="34819" name="2 Marcador de contenido"/>
          <p:cNvSpPr>
            <a:spLocks noGrp="1"/>
          </p:cNvSpPr>
          <p:nvPr>
            <p:ph idx="1"/>
          </p:nvPr>
        </p:nvSpPr>
        <p:spPr/>
        <p:txBody>
          <a:bodyPr/>
          <a:lstStyle/>
          <a:p>
            <a:pPr eaLnBrk="1" hangingPunct="1"/>
            <a:r>
              <a:rPr lang="es-ES" smtClean="0"/>
              <a:t>Un dataset es una colección de datos presentados, por lo general, en forma tabular, de tal manera que cada columna representa una variable particular y cada fila corresponde a un miembro del dataset. La fila contiene los valores de las variables correspondientes a cada columna. Cada valor recibe el nombre de dato.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algn="ctr" eaLnBrk="1" fontAlgn="auto" hangingPunct="1">
              <a:spcAft>
                <a:spcPts val="0"/>
              </a:spcAft>
              <a:defRPr/>
            </a:pPr>
            <a:r>
              <a:rPr lang="es-ES" dirty="0" smtClean="0">
                <a:solidFill>
                  <a:schemeClr val="tx2">
                    <a:satMod val="130000"/>
                  </a:schemeClr>
                </a:solidFill>
              </a:rPr>
              <a:t>Ejemplos de </a:t>
            </a:r>
            <a:r>
              <a:rPr lang="es-ES" dirty="0" err="1" smtClean="0">
                <a:solidFill>
                  <a:schemeClr val="tx2">
                    <a:satMod val="130000"/>
                  </a:schemeClr>
                </a:solidFill>
              </a:rPr>
              <a:t>Dataset</a:t>
            </a:r>
            <a:endParaRPr lang="es-ES" dirty="0" smtClean="0">
              <a:solidFill>
                <a:schemeClr val="tx2">
                  <a:satMod val="130000"/>
                </a:schemeClr>
              </a:solidFill>
            </a:endParaRPr>
          </a:p>
        </p:txBody>
      </p:sp>
      <p:sp>
        <p:nvSpPr>
          <p:cNvPr id="19459" name="2 Marcador de contenido"/>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s-ES" dirty="0" err="1" smtClean="0"/>
              <a:t>MusicBrainz</a:t>
            </a:r>
            <a:r>
              <a:rPr lang="es-ES" dirty="0" smtClean="0"/>
              <a:t> es un </a:t>
            </a:r>
            <a:r>
              <a:rPr lang="es-ES" dirty="0" err="1" smtClean="0"/>
              <a:t>dataset</a:t>
            </a:r>
            <a:r>
              <a:rPr lang="es-ES" dirty="0" smtClean="0"/>
              <a:t> de música mantenido por la comunidad de usuarios. Contiene datos como el nombre del artista, título del álbum lanzado y la lista de pistas que aparecen en un álbum lanzado. </a:t>
            </a:r>
          </a:p>
          <a:p>
            <a:pPr marL="365760" indent="-283464" eaLnBrk="1" fontAlgn="auto" hangingPunct="1">
              <a:spcAft>
                <a:spcPts val="0"/>
              </a:spcAft>
              <a:buFont typeface="Wingdings 2"/>
              <a:buChar char=""/>
              <a:defRPr/>
            </a:pPr>
            <a:r>
              <a:rPr lang="es-ES" dirty="0" smtClean="0"/>
              <a:t>El </a:t>
            </a:r>
            <a:r>
              <a:rPr lang="es-ES" dirty="0" err="1" smtClean="0"/>
              <a:t>dataset</a:t>
            </a:r>
            <a:r>
              <a:rPr lang="es-ES" dirty="0" smtClean="0"/>
              <a:t> de </a:t>
            </a:r>
            <a:r>
              <a:rPr lang="es-ES" dirty="0" err="1" smtClean="0"/>
              <a:t>Audioscrobbler</a:t>
            </a:r>
            <a:r>
              <a:rPr lang="es-ES" dirty="0" smtClean="0"/>
              <a:t>    contiene una columna de usuarios, una de artistas y el número de veces que cada usuario escuchó a cada artista.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MX" dirty="0" err="1" smtClean="0">
                <a:solidFill>
                  <a:schemeClr val="tx2">
                    <a:satMod val="130000"/>
                  </a:schemeClr>
                </a:solidFill>
              </a:rPr>
              <a:t>Dataset</a:t>
            </a:r>
            <a:r>
              <a:rPr lang="es-MX" dirty="0" smtClean="0">
                <a:solidFill>
                  <a:schemeClr val="tx2">
                    <a:satMod val="130000"/>
                  </a:schemeClr>
                </a:solidFill>
              </a:rPr>
              <a:t> de </a:t>
            </a:r>
            <a:r>
              <a:rPr lang="es-MX" dirty="0" err="1" smtClean="0">
                <a:solidFill>
                  <a:schemeClr val="tx2">
                    <a:satMod val="130000"/>
                  </a:schemeClr>
                </a:solidFill>
              </a:rPr>
              <a:t>Audioscrobbler</a:t>
            </a:r>
            <a:endParaRPr lang="es-MX" dirty="0">
              <a:solidFill>
                <a:schemeClr val="tx2">
                  <a:satMod val="130000"/>
                </a:schemeClr>
              </a:solidFill>
            </a:endParaRPr>
          </a:p>
        </p:txBody>
      </p:sp>
      <p:pic>
        <p:nvPicPr>
          <p:cNvPr id="36867" name="Picture 2"/>
          <p:cNvPicPr>
            <a:picLocks noChangeAspect="1" noChangeArrowheads="1"/>
          </p:cNvPicPr>
          <p:nvPr/>
        </p:nvPicPr>
        <p:blipFill>
          <a:blip r:embed="rId2"/>
          <a:srcRect/>
          <a:stretch>
            <a:fillRect/>
          </a:stretch>
        </p:blipFill>
        <p:spPr bwMode="auto">
          <a:xfrm>
            <a:off x="2928938" y="1643063"/>
            <a:ext cx="3768725" cy="433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pPr algn="ctr" eaLnBrk="1" fontAlgn="auto" hangingPunct="1">
              <a:spcAft>
                <a:spcPts val="0"/>
              </a:spcAft>
              <a:defRPr/>
            </a:pPr>
            <a:r>
              <a:rPr lang="es-ES" dirty="0" smtClean="0">
                <a:solidFill>
                  <a:schemeClr val="tx2">
                    <a:satMod val="130000"/>
                  </a:schemeClr>
                </a:solidFill>
              </a:rPr>
              <a:t>Herramientas</a:t>
            </a:r>
          </a:p>
        </p:txBody>
      </p:sp>
      <p:sp>
        <p:nvSpPr>
          <p:cNvPr id="37891" name="2 Marcador de contenido"/>
          <p:cNvSpPr>
            <a:spLocks noGrp="1"/>
          </p:cNvSpPr>
          <p:nvPr>
            <p:ph idx="1"/>
          </p:nvPr>
        </p:nvSpPr>
        <p:spPr/>
        <p:txBody>
          <a:bodyPr/>
          <a:lstStyle/>
          <a:p>
            <a:pPr eaLnBrk="1" hangingPunct="1"/>
            <a:endParaRPr lang="es-ES" smtClean="0"/>
          </a:p>
          <a:p>
            <a:pPr eaLnBrk="1" hangingPunct="1"/>
            <a:r>
              <a:rPr lang="es-ES" smtClean="0"/>
              <a:t>Map-Reduce</a:t>
            </a:r>
          </a:p>
          <a:p>
            <a:pPr eaLnBrk="1" hangingPunct="1"/>
            <a:r>
              <a:rPr lang="es-ES" smtClean="0"/>
              <a:t>Hadoop</a:t>
            </a:r>
          </a:p>
          <a:p>
            <a:pPr eaLnBrk="1" hangingPunct="1"/>
            <a:r>
              <a:rPr lang="es-ES" smtClean="0"/>
              <a:t>Mahout</a:t>
            </a:r>
          </a:p>
          <a:p>
            <a:pPr eaLnBrk="1" hangingPunct="1"/>
            <a:r>
              <a:rPr lang="es-ES" smtClean="0"/>
              <a:t>Amazon Web Services - EC2</a:t>
            </a:r>
          </a:p>
          <a:p>
            <a:pPr eaLnBrk="1" hangingPunct="1"/>
            <a:r>
              <a:rPr lang="es-ES" smtClean="0"/>
              <a:t>Amazon Web Services - S3</a:t>
            </a:r>
          </a:p>
          <a:p>
            <a:pPr eaLnBrk="1" hangingPunct="1"/>
            <a:endParaRPr lang="es-ES" smtClean="0"/>
          </a:p>
        </p:txBody>
      </p:sp>
      <p:pic>
        <p:nvPicPr>
          <p:cNvPr id="37892" name="Picture 2"/>
          <p:cNvPicPr>
            <a:picLocks noChangeAspect="1" noChangeArrowheads="1"/>
          </p:cNvPicPr>
          <p:nvPr/>
        </p:nvPicPr>
        <p:blipFill>
          <a:blip r:embed="rId2"/>
          <a:srcRect/>
          <a:stretch>
            <a:fillRect/>
          </a:stretch>
        </p:blipFill>
        <p:spPr bwMode="auto">
          <a:xfrm>
            <a:off x="5000625" y="2286000"/>
            <a:ext cx="2857500" cy="676275"/>
          </a:xfrm>
          <a:prstGeom prst="rect">
            <a:avLst/>
          </a:prstGeom>
          <a:noFill/>
          <a:ln w="9525">
            <a:noFill/>
            <a:miter lim="800000"/>
            <a:headEnd/>
            <a:tailEnd/>
          </a:ln>
        </p:spPr>
      </p:pic>
      <p:pic>
        <p:nvPicPr>
          <p:cNvPr id="37893" name="Picture 4"/>
          <p:cNvPicPr>
            <a:picLocks noChangeAspect="1" noChangeArrowheads="1"/>
          </p:cNvPicPr>
          <p:nvPr/>
        </p:nvPicPr>
        <p:blipFill>
          <a:blip r:embed="rId3"/>
          <a:srcRect/>
          <a:stretch>
            <a:fillRect/>
          </a:stretch>
        </p:blipFill>
        <p:spPr bwMode="auto">
          <a:xfrm>
            <a:off x="7072313" y="3140075"/>
            <a:ext cx="714375" cy="788988"/>
          </a:xfrm>
          <a:prstGeom prst="rect">
            <a:avLst/>
          </a:prstGeom>
          <a:noFill/>
          <a:ln w="9525">
            <a:noFill/>
            <a:miter lim="800000"/>
            <a:headEnd/>
            <a:tailEnd/>
          </a:ln>
        </p:spPr>
      </p:pic>
      <p:pic>
        <p:nvPicPr>
          <p:cNvPr id="37894" name="Picture 5"/>
          <p:cNvPicPr>
            <a:picLocks noChangeAspect="1" noChangeArrowheads="1"/>
          </p:cNvPicPr>
          <p:nvPr/>
        </p:nvPicPr>
        <p:blipFill>
          <a:blip r:embed="rId4"/>
          <a:srcRect/>
          <a:stretch>
            <a:fillRect/>
          </a:stretch>
        </p:blipFill>
        <p:spPr bwMode="auto">
          <a:xfrm>
            <a:off x="6653213" y="4143375"/>
            <a:ext cx="15621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Diseño</a:t>
            </a:r>
            <a:endParaRPr lang="es-MX" dirty="0">
              <a:solidFill>
                <a:schemeClr val="tx2">
                  <a:satMod val="130000"/>
                </a:schemeClr>
              </a:solidFill>
            </a:endParaRPr>
          </a:p>
        </p:txBody>
      </p:sp>
      <p:sp>
        <p:nvSpPr>
          <p:cNvPr id="38915" name="2 Marcador de contenido"/>
          <p:cNvSpPr>
            <a:spLocks noGrp="1"/>
          </p:cNvSpPr>
          <p:nvPr>
            <p:ph idx="1"/>
          </p:nvPr>
        </p:nvSpPr>
        <p:spPr/>
        <p:txBody>
          <a:bodyPr/>
          <a:lstStyle/>
          <a:p>
            <a:pPr eaLnBrk="1" hangingPunct="1"/>
            <a:r>
              <a:rPr lang="es-MX" sz="2800" smtClean="0"/>
              <a:t>Requerimiento de hardware</a:t>
            </a:r>
          </a:p>
          <a:p>
            <a:pPr eaLnBrk="1" hangingPunct="1"/>
            <a:r>
              <a:rPr lang="es-MX" sz="2800" smtClean="0"/>
              <a:t>Requerimiento de software</a:t>
            </a:r>
          </a:p>
          <a:p>
            <a:pPr marL="971550" lvl="1" indent="-514350" eaLnBrk="1" hangingPunct="1">
              <a:buFont typeface="Gill Sans MT" pitchFamily="34" charset="0"/>
              <a:buAutoNum type="arabicPeriod"/>
            </a:pPr>
            <a:r>
              <a:rPr lang="es-MX" smtClean="0"/>
              <a:t>Putty</a:t>
            </a:r>
          </a:p>
          <a:p>
            <a:pPr marL="971550" lvl="1" indent="-514350" eaLnBrk="1" hangingPunct="1">
              <a:buFont typeface="Gill Sans MT" pitchFamily="34" charset="0"/>
              <a:buAutoNum type="arabicPeriod"/>
            </a:pPr>
            <a:r>
              <a:rPr lang="es-MX" smtClean="0"/>
              <a:t>Eclipse</a:t>
            </a:r>
          </a:p>
          <a:p>
            <a:pPr marL="971550" lvl="1" indent="-514350" eaLnBrk="1" hangingPunct="1">
              <a:buFont typeface="Gill Sans MT" pitchFamily="34" charset="0"/>
              <a:buAutoNum type="arabicPeriod"/>
            </a:pPr>
            <a:r>
              <a:rPr lang="es-MX" smtClean="0"/>
              <a:t>Firefox</a:t>
            </a:r>
          </a:p>
          <a:p>
            <a:pPr marL="1371600" lvl="2" indent="-514350" eaLnBrk="1" hangingPunct="1"/>
            <a:r>
              <a:rPr lang="es-EC" smtClean="0"/>
              <a:t>Amazon S3 Organizer </a:t>
            </a:r>
          </a:p>
          <a:p>
            <a:pPr marL="1371600" lvl="2" indent="-514350" eaLnBrk="1" hangingPunct="1"/>
            <a:r>
              <a:rPr lang="es-MX" smtClean="0"/>
              <a:t>Elasticfox </a:t>
            </a:r>
          </a:p>
          <a:p>
            <a:pPr marL="971550" lvl="1" indent="-514350" eaLnBrk="1" hangingPunct="1">
              <a:buFont typeface="Gill Sans MT" pitchFamily="34" charset="0"/>
              <a:buAutoNum type="arabicPeriod"/>
            </a:pPr>
            <a:r>
              <a:rPr lang="es-MX" smtClean="0"/>
              <a:t>Vmware</a:t>
            </a:r>
          </a:p>
          <a:p>
            <a:pPr marL="971550" lvl="1" indent="-514350" eaLnBrk="1" hangingPunct="1">
              <a:buFont typeface="Gill Sans MT" pitchFamily="34" charset="0"/>
              <a:buAutoNum type="arabicPeriod"/>
            </a:pPr>
            <a:r>
              <a:rPr lang="es-MX" smtClean="0"/>
              <a:t>Filezilla</a:t>
            </a:r>
          </a:p>
        </p:txBody>
      </p:sp>
      <p:pic>
        <p:nvPicPr>
          <p:cNvPr id="38916" name="Picture 3"/>
          <p:cNvPicPr>
            <a:picLocks noChangeAspect="1" noChangeArrowheads="1"/>
          </p:cNvPicPr>
          <p:nvPr/>
        </p:nvPicPr>
        <p:blipFill>
          <a:blip r:embed="rId3"/>
          <a:srcRect l="14258" t="47186" r="57727" b="37871"/>
          <a:stretch>
            <a:fillRect/>
          </a:stretch>
        </p:blipFill>
        <p:spPr bwMode="auto">
          <a:xfrm>
            <a:off x="6072188" y="1762125"/>
            <a:ext cx="2857500" cy="952500"/>
          </a:xfrm>
          <a:prstGeom prst="rect">
            <a:avLst/>
          </a:prstGeom>
          <a:noFill/>
          <a:ln w="9525">
            <a:noFill/>
            <a:miter lim="800000"/>
            <a:headEnd/>
            <a:tailEnd/>
          </a:ln>
        </p:spPr>
      </p:pic>
      <p:pic>
        <p:nvPicPr>
          <p:cNvPr id="38917" name="Picture 4"/>
          <p:cNvPicPr>
            <a:picLocks noChangeAspect="1" noChangeArrowheads="1"/>
          </p:cNvPicPr>
          <p:nvPr/>
        </p:nvPicPr>
        <p:blipFill>
          <a:blip r:embed="rId4"/>
          <a:srcRect l="195" t="12141" r="87500" b="80000"/>
          <a:stretch>
            <a:fillRect/>
          </a:stretch>
        </p:blipFill>
        <p:spPr bwMode="auto">
          <a:xfrm>
            <a:off x="6357938" y="4044950"/>
            <a:ext cx="2571750" cy="1027113"/>
          </a:xfrm>
          <a:prstGeom prst="rect">
            <a:avLst/>
          </a:prstGeom>
          <a:noFill/>
          <a:ln w="9525">
            <a:noFill/>
            <a:miter lim="800000"/>
            <a:headEnd/>
            <a:tailEnd/>
          </a:ln>
        </p:spPr>
      </p:pic>
      <p:pic>
        <p:nvPicPr>
          <p:cNvPr id="38918" name="Picture 5"/>
          <p:cNvPicPr>
            <a:picLocks noChangeAspect="1" noChangeArrowheads="1"/>
          </p:cNvPicPr>
          <p:nvPr/>
        </p:nvPicPr>
        <p:blipFill>
          <a:blip r:embed="rId5"/>
          <a:srcRect l="195" t="12498" r="62305" b="79063"/>
          <a:stretch>
            <a:fillRect/>
          </a:stretch>
        </p:blipFill>
        <p:spPr bwMode="auto">
          <a:xfrm>
            <a:off x="4357688" y="5214938"/>
            <a:ext cx="4572000" cy="642937"/>
          </a:xfrm>
          <a:prstGeom prst="rect">
            <a:avLst/>
          </a:prstGeom>
          <a:noFill/>
          <a:ln w="9525">
            <a:noFill/>
            <a:miter lim="800000"/>
            <a:headEnd/>
            <a:tailEnd/>
          </a:ln>
        </p:spPr>
      </p:pic>
      <p:pic>
        <p:nvPicPr>
          <p:cNvPr id="38919" name="Picture 6"/>
          <p:cNvPicPr>
            <a:picLocks noChangeAspect="1" noChangeArrowheads="1"/>
          </p:cNvPicPr>
          <p:nvPr/>
        </p:nvPicPr>
        <p:blipFill>
          <a:blip r:embed="rId6"/>
          <a:srcRect l="30078" t="28436" r="30078" b="51875"/>
          <a:stretch>
            <a:fillRect/>
          </a:stretch>
        </p:blipFill>
        <p:spPr bwMode="auto">
          <a:xfrm>
            <a:off x="5643563" y="2928938"/>
            <a:ext cx="3286125" cy="101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Plug-in Firefox</a:t>
            </a:r>
            <a:endParaRPr lang="es-MX" dirty="0">
              <a:solidFill>
                <a:schemeClr val="tx2">
                  <a:satMod val="130000"/>
                </a:schemeClr>
              </a:solidFill>
            </a:endParaRPr>
          </a:p>
        </p:txBody>
      </p:sp>
      <p:pic>
        <p:nvPicPr>
          <p:cNvPr id="39939" name="Imagen 7"/>
          <p:cNvPicPr>
            <a:picLocks noChangeAspect="1" noChangeArrowheads="1"/>
          </p:cNvPicPr>
          <p:nvPr/>
        </p:nvPicPr>
        <p:blipFill>
          <a:blip r:embed="rId2"/>
          <a:srcRect t="17705" r="54924" b="42055"/>
          <a:stretch>
            <a:fillRect/>
          </a:stretch>
        </p:blipFill>
        <p:spPr bwMode="auto">
          <a:xfrm>
            <a:off x="428625" y="1643063"/>
            <a:ext cx="4000500" cy="2230437"/>
          </a:xfrm>
          <a:prstGeom prst="rect">
            <a:avLst/>
          </a:prstGeom>
          <a:noFill/>
          <a:ln w="9525">
            <a:noFill/>
            <a:miter lim="800000"/>
            <a:headEnd/>
            <a:tailEnd/>
          </a:ln>
        </p:spPr>
      </p:pic>
      <p:pic>
        <p:nvPicPr>
          <p:cNvPr id="39940" name="Imagen 4"/>
          <p:cNvPicPr>
            <a:picLocks noChangeAspect="1" noChangeArrowheads="1"/>
          </p:cNvPicPr>
          <p:nvPr/>
        </p:nvPicPr>
        <p:blipFill>
          <a:blip r:embed="rId3"/>
          <a:srcRect t="18108" r="31168" b="25600"/>
          <a:stretch>
            <a:fillRect/>
          </a:stretch>
        </p:blipFill>
        <p:spPr bwMode="auto">
          <a:xfrm>
            <a:off x="4572000" y="1643063"/>
            <a:ext cx="4352925" cy="2214562"/>
          </a:xfrm>
          <a:prstGeom prst="rect">
            <a:avLst/>
          </a:prstGeom>
          <a:noFill/>
          <a:ln w="9525">
            <a:noFill/>
            <a:miter lim="800000"/>
            <a:headEnd/>
            <a:tailEnd/>
          </a:ln>
        </p:spPr>
      </p:pic>
      <p:pic>
        <p:nvPicPr>
          <p:cNvPr id="39941" name="Imagen 18"/>
          <p:cNvPicPr>
            <a:picLocks noChangeAspect="1" noChangeArrowheads="1"/>
          </p:cNvPicPr>
          <p:nvPr/>
        </p:nvPicPr>
        <p:blipFill>
          <a:blip r:embed="rId4"/>
          <a:srcRect t="9084" r="39441" b="59595"/>
          <a:stretch>
            <a:fillRect/>
          </a:stretch>
        </p:blipFill>
        <p:spPr bwMode="auto">
          <a:xfrm>
            <a:off x="1857375" y="4143375"/>
            <a:ext cx="5857875" cy="189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Vmware Workstation</a:t>
            </a:r>
            <a:endParaRPr lang="es-MX" dirty="0">
              <a:solidFill>
                <a:schemeClr val="tx2">
                  <a:satMod val="130000"/>
                </a:schemeClr>
              </a:solidFill>
            </a:endParaRPr>
          </a:p>
        </p:txBody>
      </p:sp>
      <p:pic>
        <p:nvPicPr>
          <p:cNvPr id="40963" name="Picture 2"/>
          <p:cNvPicPr>
            <a:picLocks noChangeAspect="1" noChangeArrowheads="1"/>
          </p:cNvPicPr>
          <p:nvPr/>
        </p:nvPicPr>
        <p:blipFill>
          <a:blip r:embed="rId2"/>
          <a:srcRect l="5864" t="23299" r="28999" b="8873"/>
          <a:stretch>
            <a:fillRect/>
          </a:stretch>
        </p:blipFill>
        <p:spPr bwMode="auto">
          <a:xfrm>
            <a:off x="1319213" y="1428750"/>
            <a:ext cx="7643812"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MX" dirty="0" smtClean="0">
                <a:solidFill>
                  <a:schemeClr val="tx2">
                    <a:satMod val="130000"/>
                  </a:schemeClr>
                </a:solidFill>
              </a:rPr>
              <a:t>Infraestructura Tecnológica</a:t>
            </a:r>
            <a:endParaRPr lang="es-MX" dirty="0">
              <a:solidFill>
                <a:schemeClr val="tx2">
                  <a:satMod val="130000"/>
                </a:schemeClr>
              </a:solidFill>
            </a:endParaRPr>
          </a:p>
        </p:txBody>
      </p:sp>
      <p:sp>
        <p:nvSpPr>
          <p:cNvPr id="5124" name="2 Marcador de contenido"/>
          <p:cNvSpPr>
            <a:spLocks noGrp="1"/>
          </p:cNvSpPr>
          <p:nvPr>
            <p:ph idx="1"/>
          </p:nvPr>
        </p:nvSpPr>
        <p:spPr/>
        <p:txBody>
          <a:bodyPr/>
          <a:lstStyle/>
          <a:p>
            <a:pPr eaLnBrk="1" hangingPunct="1">
              <a:buFont typeface="Wingdings 2" pitchFamily="18" charset="2"/>
              <a:buNone/>
            </a:pPr>
            <a:endParaRPr lang="es-MX" sz="2800" smtClean="0"/>
          </a:p>
          <a:p>
            <a:pPr eaLnBrk="1" hangingPunct="1"/>
            <a:r>
              <a:rPr lang="es-MX" sz="2800" smtClean="0"/>
              <a:t>Operador</a:t>
            </a:r>
          </a:p>
          <a:p>
            <a:pPr eaLnBrk="1" hangingPunct="1"/>
            <a:r>
              <a:rPr lang="es-MX" sz="2800" smtClean="0"/>
              <a:t>Máquina Virtual</a:t>
            </a:r>
          </a:p>
          <a:p>
            <a:pPr eaLnBrk="1" hangingPunct="1"/>
            <a:r>
              <a:rPr lang="es-MX" sz="2800" smtClean="0"/>
              <a:t>Nube EC2</a:t>
            </a:r>
          </a:p>
          <a:p>
            <a:pPr eaLnBrk="1" hangingPunct="1"/>
            <a:r>
              <a:rPr lang="es-MX" sz="2800" smtClean="0"/>
              <a:t>Nodo Maestro</a:t>
            </a:r>
          </a:p>
          <a:p>
            <a:pPr eaLnBrk="1" hangingPunct="1"/>
            <a:r>
              <a:rPr lang="es-MX" sz="2800" smtClean="0"/>
              <a:t>Nodos Esclavos</a:t>
            </a:r>
          </a:p>
          <a:p>
            <a:pPr eaLnBrk="1" hangingPunct="1"/>
            <a:r>
              <a:rPr lang="es-MX" sz="2800" smtClean="0"/>
              <a:t>Amazon S3</a:t>
            </a:r>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5122" name="Object 1"/>
          <p:cNvGraphicFramePr>
            <a:graphicFrameLocks noChangeAspect="1"/>
          </p:cNvGraphicFramePr>
          <p:nvPr/>
        </p:nvGraphicFramePr>
        <p:xfrm>
          <a:off x="4214813" y="2428875"/>
          <a:ext cx="4725987" cy="2571750"/>
        </p:xfrm>
        <a:graphic>
          <a:graphicData uri="http://schemas.openxmlformats.org/presentationml/2006/ole">
            <p:oleObj spid="_x0000_s5122" name="Visio" r:id="rId3" imgW="8457256" imgH="4607938" progId="Visio.Drawing.11">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fontAlgn="auto" hangingPunct="1">
              <a:spcAft>
                <a:spcPts val="0"/>
              </a:spcAft>
              <a:defRPr/>
            </a:pPr>
            <a:r>
              <a:rPr lang="es-ES" smtClean="0">
                <a:solidFill>
                  <a:schemeClr val="tx2">
                    <a:satMod val="130000"/>
                  </a:schemeClr>
                </a:solidFill>
              </a:rPr>
              <a:t>Sistemas de Recomendaciones</a:t>
            </a:r>
          </a:p>
        </p:txBody>
      </p:sp>
      <p:sp>
        <p:nvSpPr>
          <p:cNvPr id="19459" name="2 Marcador de contenido"/>
          <p:cNvSpPr>
            <a:spLocks noGrp="1"/>
          </p:cNvSpPr>
          <p:nvPr>
            <p:ph idx="1"/>
          </p:nvPr>
        </p:nvSpPr>
        <p:spPr/>
        <p:txBody>
          <a:bodyPr/>
          <a:lstStyle/>
          <a:p>
            <a:pPr eaLnBrk="1" hangingPunct="1"/>
            <a:r>
              <a:rPr lang="es-ES" smtClean="0"/>
              <a:t>Un sistema de recomendaciones es un tipo específico de filtro de información que sugiere a los usuarios ítems o productos concretos basándose en sus preferencias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Producto Punto</a:t>
            </a:r>
            <a:endParaRPr lang="es-MX" dirty="0">
              <a:solidFill>
                <a:schemeClr val="tx2">
                  <a:satMod val="130000"/>
                </a:schemeClr>
              </a:solidFill>
            </a:endParaRPr>
          </a:p>
        </p:txBody>
      </p:sp>
      <p:pic>
        <p:nvPicPr>
          <p:cNvPr id="41987" name="Imagen 5" descr="Diagrama de clases Simple"/>
          <p:cNvPicPr>
            <a:picLocks noChangeAspect="1" noChangeArrowheads="1"/>
          </p:cNvPicPr>
          <p:nvPr/>
        </p:nvPicPr>
        <p:blipFill>
          <a:blip r:embed="rId2"/>
          <a:srcRect/>
          <a:stretch>
            <a:fillRect/>
          </a:stretch>
        </p:blipFill>
        <p:spPr bwMode="auto">
          <a:xfrm>
            <a:off x="1727200" y="1928813"/>
            <a:ext cx="66865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err="1" smtClean="0">
                <a:solidFill>
                  <a:schemeClr val="tx2">
                    <a:satMod val="130000"/>
                  </a:schemeClr>
                </a:solidFill>
              </a:rPr>
              <a:t>Pearson</a:t>
            </a:r>
            <a:endParaRPr lang="es-MX" dirty="0">
              <a:solidFill>
                <a:schemeClr val="tx2">
                  <a:satMod val="130000"/>
                </a:schemeClr>
              </a:solidFill>
            </a:endParaRPr>
          </a:p>
        </p:txBody>
      </p:sp>
      <p:pic>
        <p:nvPicPr>
          <p:cNvPr id="43011" name="Imagen 6" descr="Diagrama de clases Person"/>
          <p:cNvPicPr>
            <a:picLocks noChangeAspect="1" noChangeArrowheads="1"/>
          </p:cNvPicPr>
          <p:nvPr/>
        </p:nvPicPr>
        <p:blipFill>
          <a:blip r:embed="rId2"/>
          <a:srcRect/>
          <a:stretch>
            <a:fillRect/>
          </a:stretch>
        </p:blipFill>
        <p:spPr bwMode="auto">
          <a:xfrm>
            <a:off x="2071688" y="1571625"/>
            <a:ext cx="6143625" cy="469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Esquema </a:t>
            </a:r>
            <a:r>
              <a:rPr lang="es-MX" dirty="0" err="1" smtClean="0">
                <a:solidFill>
                  <a:schemeClr val="tx2">
                    <a:satMod val="130000"/>
                  </a:schemeClr>
                </a:solidFill>
              </a:rPr>
              <a:t>map</a:t>
            </a:r>
            <a:r>
              <a:rPr lang="es-MX" dirty="0" smtClean="0">
                <a:solidFill>
                  <a:schemeClr val="tx2">
                    <a:satMod val="130000"/>
                  </a:schemeClr>
                </a:solidFill>
              </a:rPr>
              <a:t>-reduce</a:t>
            </a:r>
            <a:endParaRPr lang="es-MX" dirty="0">
              <a:solidFill>
                <a:schemeClr val="tx2">
                  <a:satMod val="130000"/>
                </a:schemeClr>
              </a:solidFill>
            </a:endParaRPr>
          </a:p>
        </p:txBody>
      </p:sp>
      <p:sp>
        <p:nvSpPr>
          <p:cNvPr id="44035" name="2 Marcador de contenido"/>
          <p:cNvSpPr>
            <a:spLocks noGrp="1"/>
          </p:cNvSpPr>
          <p:nvPr>
            <p:ph idx="1"/>
          </p:nvPr>
        </p:nvSpPr>
        <p:spPr/>
        <p:txBody>
          <a:bodyPr/>
          <a:lstStyle/>
          <a:p>
            <a:pPr eaLnBrk="1" hangingPunct="1"/>
            <a:r>
              <a:rPr lang="es-ES" smtClean="0"/>
              <a:t>MapReduce es un modelo de programación para el procesamiento de grandes cantidades de información</a:t>
            </a:r>
          </a:p>
          <a:p>
            <a:pPr eaLnBrk="1" hangingPunct="1"/>
            <a:r>
              <a:rPr lang="es-ES" smtClean="0"/>
              <a:t>Función</a:t>
            </a:r>
            <a:r>
              <a:rPr lang="es-ES" b="1" smtClean="0"/>
              <a:t> “map”</a:t>
            </a:r>
            <a:r>
              <a:rPr lang="es-ES" smtClean="0"/>
              <a:t> procesa pares clave/valor para generar un conjunto de pares intermedios clave/valor, y una función </a:t>
            </a:r>
            <a:r>
              <a:rPr lang="es-ES" b="1" smtClean="0"/>
              <a:t>“reduce”</a:t>
            </a:r>
            <a:r>
              <a:rPr lang="es-ES" smtClean="0"/>
              <a:t> que agrupa todos los valores intermedios asociados con la misma clave</a:t>
            </a:r>
            <a:endParaRPr lang="es-MX"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tx2">
                    <a:satMod val="130000"/>
                  </a:schemeClr>
                </a:solidFill>
              </a:rPr>
              <a:t>Esquema </a:t>
            </a:r>
            <a:r>
              <a:rPr lang="es-MX" dirty="0" err="1" smtClean="0">
                <a:solidFill>
                  <a:schemeClr val="tx2">
                    <a:satMod val="130000"/>
                  </a:schemeClr>
                </a:solidFill>
              </a:rPr>
              <a:t>map</a:t>
            </a:r>
            <a:r>
              <a:rPr lang="es-MX" dirty="0" smtClean="0">
                <a:solidFill>
                  <a:schemeClr val="tx2">
                    <a:satMod val="130000"/>
                  </a:schemeClr>
                </a:solidFill>
              </a:rPr>
              <a:t>-reduce: Indexación</a:t>
            </a:r>
            <a:endParaRPr lang="es-MX" dirty="0">
              <a:solidFill>
                <a:schemeClr val="tx2">
                  <a:satMod val="130000"/>
                </a:schemeClr>
              </a:solidFill>
            </a:endParaRPr>
          </a:p>
        </p:txBody>
      </p:sp>
      <p:sp>
        <p:nvSpPr>
          <p:cNvPr id="6148" name="2 Marcador de contenido"/>
          <p:cNvSpPr>
            <a:spLocks noGrp="1"/>
          </p:cNvSpPr>
          <p:nvPr>
            <p:ph idx="1"/>
          </p:nvPr>
        </p:nvSpPr>
        <p:spPr/>
        <p:txBody>
          <a:bodyPr/>
          <a:lstStyle/>
          <a:p>
            <a:pPr eaLnBrk="1" hangingPunct="1"/>
            <a:r>
              <a:rPr lang="es-MX" smtClean="0"/>
              <a:t>Pre-procesamiento de datos</a:t>
            </a:r>
          </a:p>
        </p:txBody>
      </p:sp>
      <p:sp>
        <p:nvSpPr>
          <p:cNvPr id="61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6146" name="Object 1"/>
          <p:cNvGraphicFramePr>
            <a:graphicFrameLocks noChangeAspect="1"/>
          </p:cNvGraphicFramePr>
          <p:nvPr/>
        </p:nvGraphicFramePr>
        <p:xfrm>
          <a:off x="1428750" y="2286000"/>
          <a:ext cx="7143750" cy="3348038"/>
        </p:xfrm>
        <a:graphic>
          <a:graphicData uri="http://schemas.openxmlformats.org/presentationml/2006/ole">
            <p:oleObj spid="_x0000_s6146" name="Visio" r:id="rId3" imgW="6376794" imgH="2992877" progId="Visio.Drawing.11">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MX" dirty="0" smtClean="0">
                <a:solidFill>
                  <a:schemeClr val="tx2">
                    <a:satMod val="130000"/>
                  </a:schemeClr>
                </a:solidFill>
              </a:rPr>
              <a:t>Esquema </a:t>
            </a:r>
            <a:r>
              <a:rPr lang="es-MX" dirty="0" err="1" smtClean="0">
                <a:solidFill>
                  <a:schemeClr val="tx2">
                    <a:satMod val="130000"/>
                  </a:schemeClr>
                </a:solidFill>
              </a:rPr>
              <a:t>map</a:t>
            </a:r>
            <a:r>
              <a:rPr lang="es-MX" dirty="0" smtClean="0">
                <a:solidFill>
                  <a:schemeClr val="tx2">
                    <a:satMod val="130000"/>
                  </a:schemeClr>
                </a:solidFill>
              </a:rPr>
              <a:t>-reduce: Similitud</a:t>
            </a:r>
            <a:endParaRPr lang="es-MX" dirty="0">
              <a:solidFill>
                <a:schemeClr val="tx2">
                  <a:satMod val="130000"/>
                </a:schemeClr>
              </a:solidFill>
            </a:endParaRPr>
          </a:p>
        </p:txBody>
      </p:sp>
      <p:sp>
        <p:nvSpPr>
          <p:cNvPr id="7172" name="2 Marcador de contenido"/>
          <p:cNvSpPr>
            <a:spLocks noGrp="1"/>
          </p:cNvSpPr>
          <p:nvPr>
            <p:ph idx="1"/>
          </p:nvPr>
        </p:nvSpPr>
        <p:spPr/>
        <p:txBody>
          <a:bodyPr/>
          <a:lstStyle/>
          <a:p>
            <a:pPr eaLnBrk="1" hangingPunct="1"/>
            <a:r>
              <a:rPr lang="es-MX" smtClean="0"/>
              <a:t>Elección de los vecinos más cercanos</a:t>
            </a:r>
          </a:p>
        </p:txBody>
      </p:sp>
      <p:sp>
        <p:nvSpPr>
          <p:cNvPr id="71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7170" name="Object 1"/>
          <p:cNvGraphicFramePr>
            <a:graphicFrameLocks noChangeAspect="1"/>
          </p:cNvGraphicFramePr>
          <p:nvPr/>
        </p:nvGraphicFramePr>
        <p:xfrm>
          <a:off x="1428750" y="2571750"/>
          <a:ext cx="7288213" cy="2571750"/>
        </p:xfrm>
        <a:graphic>
          <a:graphicData uri="http://schemas.openxmlformats.org/presentationml/2006/ole">
            <p:oleObj spid="_x0000_s7170" name="Visio" r:id="rId3" imgW="6186631" imgH="2190615" progId="Visio.Drawing.11">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fontAlgn="auto" hangingPunct="1">
              <a:spcAft>
                <a:spcPts val="0"/>
              </a:spcAft>
              <a:defRPr/>
            </a:pPr>
            <a:r>
              <a:rPr lang="es-MX" dirty="0" smtClean="0">
                <a:solidFill>
                  <a:schemeClr val="tx2">
                    <a:satMod val="130000"/>
                  </a:schemeClr>
                </a:solidFill>
              </a:rPr>
              <a:t>Esquema </a:t>
            </a:r>
            <a:r>
              <a:rPr lang="es-MX" dirty="0" err="1" smtClean="0">
                <a:solidFill>
                  <a:schemeClr val="tx2">
                    <a:satMod val="130000"/>
                  </a:schemeClr>
                </a:solidFill>
              </a:rPr>
              <a:t>map</a:t>
            </a:r>
            <a:r>
              <a:rPr lang="es-MX" dirty="0" smtClean="0">
                <a:solidFill>
                  <a:schemeClr val="tx2">
                    <a:satMod val="130000"/>
                  </a:schemeClr>
                </a:solidFill>
              </a:rPr>
              <a:t>-reduce: Recomendaciones</a:t>
            </a:r>
            <a:endParaRPr lang="es-MX" dirty="0">
              <a:solidFill>
                <a:schemeClr val="tx2">
                  <a:satMod val="130000"/>
                </a:schemeClr>
              </a:solidFill>
            </a:endParaRPr>
          </a:p>
        </p:txBody>
      </p:sp>
      <p:sp>
        <p:nvSpPr>
          <p:cNvPr id="8196" name="2 Marcador de contenido"/>
          <p:cNvSpPr>
            <a:spLocks noGrp="1"/>
          </p:cNvSpPr>
          <p:nvPr>
            <p:ph idx="1"/>
          </p:nvPr>
        </p:nvSpPr>
        <p:spPr/>
        <p:txBody>
          <a:bodyPr/>
          <a:lstStyle/>
          <a:p>
            <a:pPr eaLnBrk="1" hangingPunct="1"/>
            <a:r>
              <a:rPr lang="es-MX" smtClean="0"/>
              <a:t>Selección de ítems nunca antes visto.</a:t>
            </a:r>
          </a:p>
        </p:txBody>
      </p:sp>
      <p:sp>
        <p:nvSpPr>
          <p:cNvPr id="81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8194" name="Object 1"/>
          <p:cNvGraphicFramePr>
            <a:graphicFrameLocks noChangeAspect="1"/>
          </p:cNvGraphicFramePr>
          <p:nvPr/>
        </p:nvGraphicFramePr>
        <p:xfrm>
          <a:off x="1643063" y="2286000"/>
          <a:ext cx="6715125" cy="3671888"/>
        </p:xfrm>
        <a:graphic>
          <a:graphicData uri="http://schemas.openxmlformats.org/presentationml/2006/ole">
            <p:oleObj spid="_x0000_s8194" name="Visio" r:id="rId3" imgW="6231676" imgH="3414679" progId="Visio.Drawing.11">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Flujo de datos</a:t>
            </a:r>
            <a:endParaRPr lang="es-MX" dirty="0">
              <a:solidFill>
                <a:schemeClr val="tx2">
                  <a:satMod val="130000"/>
                </a:schemeClr>
              </a:solidFill>
            </a:endParaRPr>
          </a:p>
        </p:txBody>
      </p:sp>
      <p:pic>
        <p:nvPicPr>
          <p:cNvPr id="45059" name="Imagen 10" descr="DFD"/>
          <p:cNvPicPr>
            <a:picLocks noChangeAspect="1" noChangeArrowheads="1"/>
          </p:cNvPicPr>
          <p:nvPr/>
        </p:nvPicPr>
        <p:blipFill>
          <a:blip r:embed="rId2"/>
          <a:srcRect/>
          <a:stretch>
            <a:fillRect/>
          </a:stretch>
        </p:blipFill>
        <p:spPr bwMode="auto">
          <a:xfrm>
            <a:off x="1739900" y="1643063"/>
            <a:ext cx="6832600" cy="433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tx2">
                    <a:satMod val="130000"/>
                  </a:schemeClr>
                </a:solidFill>
              </a:rPr>
              <a:t>Recomendaciones usando </a:t>
            </a:r>
            <a:r>
              <a:rPr lang="es-MX" dirty="0" err="1" smtClean="0">
                <a:solidFill>
                  <a:schemeClr val="tx2">
                    <a:satMod val="130000"/>
                  </a:schemeClr>
                </a:solidFill>
              </a:rPr>
              <a:t>Pearson</a:t>
            </a:r>
            <a:endParaRPr lang="es-MX" dirty="0">
              <a:solidFill>
                <a:schemeClr val="tx2">
                  <a:satMod val="130000"/>
                </a:schemeClr>
              </a:solidFill>
            </a:endParaRPr>
          </a:p>
        </p:txBody>
      </p:sp>
      <p:sp>
        <p:nvSpPr>
          <p:cNvPr id="3" name="2 Marcador de contenido"/>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s-ES" b="1" dirty="0" smtClean="0"/>
              <a:t>Proceso 1: </a:t>
            </a:r>
            <a:r>
              <a:rPr lang="es-ES" dirty="0" smtClean="0"/>
              <a:t>Configuración del Sistema Principal </a:t>
            </a:r>
            <a:r>
              <a:rPr lang="es-ES" dirty="0" err="1" smtClean="0"/>
              <a:t>Hadoop</a:t>
            </a:r>
            <a:endParaRPr lang="es-ES" dirty="0" smtClean="0"/>
          </a:p>
          <a:p>
            <a:pPr marL="365760" indent="-283464" eaLnBrk="1" fontAlgn="auto" hangingPunct="1">
              <a:spcAft>
                <a:spcPts val="0"/>
              </a:spcAft>
              <a:buFont typeface="Wingdings 2"/>
              <a:buChar char=""/>
              <a:defRPr/>
            </a:pPr>
            <a:r>
              <a:rPr lang="es-ES" b="1" dirty="0" smtClean="0"/>
              <a:t>Proceso 2: </a:t>
            </a:r>
            <a:r>
              <a:rPr lang="es-ES" dirty="0" smtClean="0"/>
              <a:t>Pre-compilar Preferencias</a:t>
            </a:r>
            <a:endParaRPr lang="es-MX" dirty="0" smtClean="0"/>
          </a:p>
          <a:p>
            <a:pPr marL="365760" indent="-283464" eaLnBrk="1" fontAlgn="auto" hangingPunct="1">
              <a:spcAft>
                <a:spcPts val="0"/>
              </a:spcAft>
              <a:buFont typeface="Wingdings 2"/>
              <a:buChar char=""/>
              <a:defRPr/>
            </a:pPr>
            <a:r>
              <a:rPr lang="es-ES" b="1" dirty="0" smtClean="0"/>
              <a:t>Proceso 3:</a:t>
            </a:r>
            <a:r>
              <a:rPr lang="es-ES" dirty="0" smtClean="0"/>
              <a:t> Agrupar Preferencias por Usuario</a:t>
            </a:r>
            <a:endParaRPr lang="es-MX" dirty="0" smtClean="0"/>
          </a:p>
          <a:p>
            <a:pPr marL="365760" indent="-283464" eaLnBrk="1" fontAlgn="auto" hangingPunct="1">
              <a:spcAft>
                <a:spcPts val="0"/>
              </a:spcAft>
              <a:buFont typeface="Wingdings 2"/>
              <a:buChar char=""/>
              <a:defRPr/>
            </a:pPr>
            <a:r>
              <a:rPr lang="es-ES" b="1" dirty="0" smtClean="0"/>
              <a:t>Proceso 4:</a:t>
            </a:r>
            <a:r>
              <a:rPr lang="es-ES" dirty="0" smtClean="0"/>
              <a:t> Computar Vecinos</a:t>
            </a:r>
            <a:endParaRPr lang="es-MX" dirty="0" smtClean="0"/>
          </a:p>
          <a:p>
            <a:pPr marL="365760" indent="-283464" eaLnBrk="1" fontAlgn="auto" hangingPunct="1">
              <a:spcAft>
                <a:spcPts val="0"/>
              </a:spcAft>
              <a:buFont typeface="Wingdings 2"/>
              <a:buChar char=""/>
              <a:defRPr/>
            </a:pPr>
            <a:r>
              <a:rPr lang="es-ES" b="1" dirty="0" smtClean="0"/>
              <a:t>Proceso 5: </a:t>
            </a:r>
            <a:r>
              <a:rPr lang="es-ES" dirty="0" smtClean="0"/>
              <a:t>Estimar Similitud de Usuarios</a:t>
            </a:r>
            <a:endParaRPr lang="es-MX" dirty="0" smtClean="0"/>
          </a:p>
          <a:p>
            <a:pPr marL="365760" indent="-283464" eaLnBrk="1" fontAlgn="auto" hangingPunct="1">
              <a:spcAft>
                <a:spcPts val="0"/>
              </a:spcAft>
              <a:buFont typeface="Wingdings 2"/>
              <a:buChar char=""/>
              <a:defRPr/>
            </a:pPr>
            <a:r>
              <a:rPr lang="es-ES" b="1" dirty="0" smtClean="0"/>
              <a:t>Proceso 6: </a:t>
            </a:r>
            <a:r>
              <a:rPr lang="es-ES" dirty="0" smtClean="0"/>
              <a:t>Elegir vecinos más cercanos</a:t>
            </a:r>
            <a:endParaRPr lang="es-MX" dirty="0" smtClean="0"/>
          </a:p>
          <a:p>
            <a:pPr marL="365760" indent="-283464" eaLnBrk="1" fontAlgn="auto" hangingPunct="1">
              <a:spcAft>
                <a:spcPts val="0"/>
              </a:spcAft>
              <a:buFont typeface="Wingdings 2"/>
              <a:buChar char=""/>
              <a:defRPr/>
            </a:pPr>
            <a:r>
              <a:rPr lang="es-ES" b="1" dirty="0" smtClean="0"/>
              <a:t>Proceso 7:</a:t>
            </a:r>
            <a:r>
              <a:rPr lang="es-ES" dirty="0" smtClean="0"/>
              <a:t> Computar Recomendaciones</a:t>
            </a:r>
            <a:endParaRPr lang="es-MX" dirty="0" smtClean="0"/>
          </a:p>
          <a:p>
            <a:pPr marL="365760" indent="-283464" eaLnBrk="1" fontAlgn="auto" hangingPunct="1">
              <a:spcAft>
                <a:spcPts val="0"/>
              </a:spcAft>
              <a:buFont typeface="Wingdings 2"/>
              <a:buChar char=""/>
              <a:defRPr/>
            </a:pPr>
            <a:r>
              <a:rPr lang="es-ES" b="1" dirty="0" smtClean="0"/>
              <a:t>Proceso 8: </a:t>
            </a:r>
            <a:r>
              <a:rPr lang="es-ES" dirty="0" smtClean="0"/>
              <a:t>Obtener ítems no preferidos</a:t>
            </a:r>
            <a:endParaRPr lang="es-MX" dirty="0" smtClean="0"/>
          </a:p>
          <a:p>
            <a:pPr marL="365760" indent="-283464" eaLnBrk="1" fontAlgn="auto" hangingPunct="1">
              <a:spcAft>
                <a:spcPts val="0"/>
              </a:spcAft>
              <a:buFont typeface="Wingdings 2"/>
              <a:buChar char=""/>
              <a:defRPr/>
            </a:pPr>
            <a:r>
              <a:rPr lang="es-ES" b="1" dirty="0" smtClean="0"/>
              <a:t>Proceso 9:</a:t>
            </a:r>
            <a:r>
              <a:rPr lang="es-ES" dirty="0" smtClean="0"/>
              <a:t> Elegir N recomendaciones</a:t>
            </a:r>
            <a:endParaRPr lang="es-MX" dirty="0" smtClean="0"/>
          </a:p>
          <a:p>
            <a:pPr marL="365760" indent="-283464" eaLnBrk="1" fontAlgn="auto" hangingPunct="1">
              <a:spcAft>
                <a:spcPts val="0"/>
              </a:spcAft>
              <a:buFont typeface="Wingdings 2"/>
              <a:buChar char=""/>
              <a:defRPr/>
            </a:pPr>
            <a:endParaRPr lang="es-MX"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fontAlgn="auto" hangingPunct="1">
              <a:spcAft>
                <a:spcPts val="0"/>
              </a:spcAft>
              <a:defRPr/>
            </a:pPr>
            <a:r>
              <a:rPr lang="es-MX" dirty="0" smtClean="0">
                <a:solidFill>
                  <a:schemeClr val="tx2">
                    <a:satMod val="130000"/>
                  </a:schemeClr>
                </a:solidFill>
              </a:rPr>
              <a:t>Recomendaciones usando producto punto</a:t>
            </a:r>
            <a:endParaRPr lang="es-MX" dirty="0">
              <a:solidFill>
                <a:schemeClr val="tx2">
                  <a:satMod val="130000"/>
                </a:schemeClr>
              </a:solidFill>
            </a:endParaRPr>
          </a:p>
        </p:txBody>
      </p:sp>
      <p:sp>
        <p:nvSpPr>
          <p:cNvPr id="47107" name="2 Marcador de contenido"/>
          <p:cNvSpPr>
            <a:spLocks noGrp="1"/>
          </p:cNvSpPr>
          <p:nvPr>
            <p:ph idx="1"/>
          </p:nvPr>
        </p:nvSpPr>
        <p:spPr/>
        <p:txBody>
          <a:bodyPr/>
          <a:lstStyle/>
          <a:p>
            <a:pPr eaLnBrk="1" hangingPunct="1"/>
            <a:r>
              <a:rPr lang="es-ES" b="1" smtClean="0"/>
              <a:t>Proceso 4: </a:t>
            </a:r>
            <a:r>
              <a:rPr lang="es-ES" smtClean="0"/>
              <a:t>Agrupar usuarios por ítem</a:t>
            </a:r>
            <a:endParaRPr lang="es-MX" smtClean="0"/>
          </a:p>
          <a:p>
            <a:pPr eaLnBrk="1" hangingPunct="1"/>
            <a:r>
              <a:rPr lang="es-ES" b="1" smtClean="0"/>
              <a:t>Proceso 5: </a:t>
            </a:r>
            <a:r>
              <a:rPr lang="es-ES" smtClean="0"/>
              <a:t>Agrupar por tuplas de usuarios</a:t>
            </a:r>
            <a:endParaRPr lang="es-MX" smtClean="0"/>
          </a:p>
          <a:p>
            <a:pPr eaLnBrk="1" hangingPunct="1"/>
            <a:endParaRPr lang="es-MX" smtClean="0"/>
          </a:p>
        </p:txBody>
      </p:sp>
      <p:pic>
        <p:nvPicPr>
          <p:cNvPr id="47108" name="Imagen 52"/>
          <p:cNvPicPr>
            <a:picLocks noChangeAspect="1" noChangeArrowheads="1"/>
          </p:cNvPicPr>
          <p:nvPr/>
        </p:nvPicPr>
        <p:blipFill>
          <a:blip r:embed="rId2"/>
          <a:srcRect l="13438" t="42264" r="10699" b="25658"/>
          <a:stretch>
            <a:fillRect/>
          </a:stretch>
        </p:blipFill>
        <p:spPr bwMode="auto">
          <a:xfrm>
            <a:off x="1054100" y="3071813"/>
            <a:ext cx="8089900" cy="2143125"/>
          </a:xfrm>
          <a:prstGeom prst="rect">
            <a:avLst/>
          </a:prstGeom>
          <a:noFill/>
          <a:ln w="9525">
            <a:noFill/>
            <a:miter lim="800000"/>
            <a:headEnd/>
            <a:tailEnd/>
          </a:ln>
        </p:spPr>
      </p:pic>
      <p:sp>
        <p:nvSpPr>
          <p:cNvPr id="47109" name="4 Rectángulo"/>
          <p:cNvSpPr>
            <a:spLocks noChangeArrowheads="1"/>
          </p:cNvSpPr>
          <p:nvPr/>
        </p:nvSpPr>
        <p:spPr bwMode="auto">
          <a:xfrm>
            <a:off x="785813" y="5286375"/>
            <a:ext cx="7715250" cy="646113"/>
          </a:xfrm>
          <a:prstGeom prst="rect">
            <a:avLst/>
          </a:prstGeom>
          <a:noFill/>
          <a:ln w="9525">
            <a:noFill/>
            <a:miter lim="800000"/>
            <a:headEnd/>
            <a:tailEnd/>
          </a:ln>
        </p:spPr>
        <p:txBody>
          <a:bodyPr>
            <a:spAutoFit/>
          </a:bodyPr>
          <a:lstStyle/>
          <a:p>
            <a:pPr algn="ctr"/>
            <a:r>
              <a:rPr lang="es-EC">
                <a:latin typeface="Gill Sans MT" pitchFamily="34" charset="0"/>
              </a:rPr>
              <a:t>Computo de los valores de similitud simple presentado por Tamer Elsayed,_Jimmy Lin,† and Douglas W. Oard</a:t>
            </a:r>
            <a:endParaRPr lang="es-MX">
              <a:latin typeface="Gill Sans MT"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Configuraciones</a:t>
            </a:r>
            <a:endParaRPr lang="es-MX" dirty="0">
              <a:solidFill>
                <a:schemeClr val="tx2">
                  <a:satMod val="130000"/>
                </a:schemeClr>
              </a:solidFill>
            </a:endParaRPr>
          </a:p>
        </p:txBody>
      </p:sp>
      <p:sp>
        <p:nvSpPr>
          <p:cNvPr id="48131" name="2 Marcador de contenido"/>
          <p:cNvSpPr>
            <a:spLocks noGrp="1"/>
          </p:cNvSpPr>
          <p:nvPr>
            <p:ph idx="1"/>
          </p:nvPr>
        </p:nvSpPr>
        <p:spPr/>
        <p:txBody>
          <a:bodyPr/>
          <a:lstStyle/>
          <a:p>
            <a:pPr eaLnBrk="1" hangingPunct="1"/>
            <a:r>
              <a:rPr lang="es-ES" smtClean="0"/>
              <a:t>Parámetros de inicio: </a:t>
            </a:r>
          </a:p>
          <a:p>
            <a:pPr eaLnBrk="1" hangingPunct="1">
              <a:buFont typeface="Wingdings 2" pitchFamily="18" charset="2"/>
              <a:buNone/>
            </a:pPr>
            <a:r>
              <a:rPr lang="es-ES" b="1" smtClean="0"/>
              <a:t>	&lt;input&gt;</a:t>
            </a:r>
            <a:r>
              <a:rPr lang="es-ES" smtClean="0"/>
              <a:t> Es la ruta de origen HFDS donde se almacena el dataset.</a:t>
            </a:r>
          </a:p>
          <a:p>
            <a:pPr eaLnBrk="1" hangingPunct="1">
              <a:buFont typeface="Wingdings 2" pitchFamily="18" charset="2"/>
              <a:buNone/>
            </a:pPr>
            <a:r>
              <a:rPr lang="es-ES" smtClean="0"/>
              <a:t>	</a:t>
            </a:r>
            <a:r>
              <a:rPr lang="es-ES" b="1" smtClean="0"/>
              <a:t>&lt;output&gt;</a:t>
            </a:r>
            <a:r>
              <a:rPr lang="es-ES" smtClean="0"/>
              <a:t> Es la ruta de destino HDFS donde se almacenan los resultados.</a:t>
            </a:r>
          </a:p>
          <a:p>
            <a:pPr eaLnBrk="1" hangingPunct="1">
              <a:buFont typeface="Wingdings 2" pitchFamily="18" charset="2"/>
              <a:buNone/>
            </a:pPr>
            <a:r>
              <a:rPr lang="es-ES" b="1" smtClean="0"/>
              <a:t>	&lt;nvecindad&gt;</a:t>
            </a:r>
            <a:r>
              <a:rPr lang="es-ES" smtClean="0"/>
              <a:t> Es el número de vecinos más cercanos.</a:t>
            </a:r>
          </a:p>
          <a:p>
            <a:pPr eaLnBrk="1" hangingPunct="1">
              <a:buFont typeface="Wingdings 2" pitchFamily="18" charset="2"/>
              <a:buNone/>
            </a:pPr>
            <a:r>
              <a:rPr lang="es-ES" b="1" smtClean="0"/>
              <a:t>	&lt;nrecomendaciones&gt;</a:t>
            </a:r>
            <a:r>
              <a:rPr lang="es-ES" smtClean="0"/>
              <a:t> Es el número de recomendaciones por usuario.</a:t>
            </a:r>
            <a:endParaRPr lang="es-MX" smtClean="0"/>
          </a:p>
          <a:p>
            <a:pPr eaLnBrk="1" hangingPunct="1"/>
            <a:endParaRPr lang="es-E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fontAlgn="auto" hangingPunct="1">
              <a:spcAft>
                <a:spcPts val="0"/>
              </a:spcAft>
              <a:defRPr/>
            </a:pPr>
            <a:r>
              <a:rPr lang="es-MX" dirty="0" smtClean="0">
                <a:solidFill>
                  <a:schemeClr val="tx2">
                    <a:satMod val="130000"/>
                  </a:schemeClr>
                </a:solidFill>
              </a:rPr>
              <a:t>Ejemplos de Sistemas de Recomendaciones</a:t>
            </a:r>
            <a:endParaRPr lang="es-MX" dirty="0">
              <a:solidFill>
                <a:schemeClr val="tx2">
                  <a:satMod val="130000"/>
                </a:schemeClr>
              </a:solidFill>
            </a:endParaRPr>
          </a:p>
        </p:txBody>
      </p:sp>
      <p:sp>
        <p:nvSpPr>
          <p:cNvPr id="20483" name="2 Marcador de contenido"/>
          <p:cNvSpPr>
            <a:spLocks noGrp="1"/>
          </p:cNvSpPr>
          <p:nvPr>
            <p:ph idx="1"/>
          </p:nvPr>
        </p:nvSpPr>
        <p:spPr/>
        <p:txBody>
          <a:bodyPr/>
          <a:lstStyle/>
          <a:p>
            <a:pPr eaLnBrk="1" hangingPunct="1"/>
            <a:endParaRPr lang="es-ES" smtClean="0"/>
          </a:p>
          <a:p>
            <a:pPr eaLnBrk="1" hangingPunct="1">
              <a:spcAft>
                <a:spcPts val="1800"/>
              </a:spcAft>
            </a:pPr>
            <a:r>
              <a:rPr lang="es-ES" smtClean="0"/>
              <a:t>iTunes</a:t>
            </a:r>
            <a:r>
              <a:rPr lang="es-MX" smtClean="0"/>
              <a:t> </a:t>
            </a:r>
          </a:p>
          <a:p>
            <a:pPr eaLnBrk="1" hangingPunct="1">
              <a:spcAft>
                <a:spcPts val="1800"/>
              </a:spcAft>
            </a:pPr>
            <a:r>
              <a:rPr lang="es-ES" smtClean="0"/>
              <a:t>Pandora </a:t>
            </a:r>
          </a:p>
          <a:p>
            <a:pPr eaLnBrk="1" hangingPunct="1">
              <a:spcAft>
                <a:spcPts val="1800"/>
              </a:spcAft>
            </a:pPr>
            <a:r>
              <a:rPr lang="es-ES" smtClean="0"/>
              <a:t>Last.fm</a:t>
            </a:r>
          </a:p>
          <a:p>
            <a:pPr eaLnBrk="1" hangingPunct="1">
              <a:spcAft>
                <a:spcPts val="1800"/>
              </a:spcAft>
            </a:pPr>
            <a:r>
              <a:rPr lang="es-ES" smtClean="0"/>
              <a:t>Facebook</a:t>
            </a:r>
          </a:p>
          <a:p>
            <a:pPr eaLnBrk="1" hangingPunct="1">
              <a:spcAft>
                <a:spcPts val="1800"/>
              </a:spcAft>
            </a:pPr>
            <a:r>
              <a:rPr lang="es-ES" smtClean="0"/>
              <a:t>Snooth</a:t>
            </a:r>
            <a:endParaRPr lang="es-MX" smtClean="0"/>
          </a:p>
          <a:p>
            <a:pPr eaLnBrk="1" hangingPunct="1"/>
            <a:endParaRPr lang="es-MX" smtClean="0"/>
          </a:p>
        </p:txBody>
      </p:sp>
      <p:pic>
        <p:nvPicPr>
          <p:cNvPr id="20484" name="Picture 3"/>
          <p:cNvPicPr>
            <a:picLocks noChangeAspect="1" noChangeArrowheads="1"/>
          </p:cNvPicPr>
          <p:nvPr/>
        </p:nvPicPr>
        <p:blipFill>
          <a:blip r:embed="rId3"/>
          <a:srcRect r="2670" b="3226"/>
          <a:stretch>
            <a:fillRect/>
          </a:stretch>
        </p:blipFill>
        <p:spPr bwMode="auto">
          <a:xfrm>
            <a:off x="5500688" y="1643063"/>
            <a:ext cx="1214437" cy="1143000"/>
          </a:xfrm>
          <a:prstGeom prst="rect">
            <a:avLst/>
          </a:prstGeom>
          <a:noFill/>
          <a:ln w="9525">
            <a:noFill/>
            <a:miter lim="800000"/>
            <a:headEnd/>
            <a:tailEnd/>
          </a:ln>
        </p:spPr>
      </p:pic>
      <p:pic>
        <p:nvPicPr>
          <p:cNvPr id="20485" name="Picture 6"/>
          <p:cNvPicPr>
            <a:picLocks noChangeAspect="1" noChangeArrowheads="1"/>
          </p:cNvPicPr>
          <p:nvPr/>
        </p:nvPicPr>
        <p:blipFill>
          <a:blip r:embed="rId4"/>
          <a:srcRect/>
          <a:stretch>
            <a:fillRect/>
          </a:stretch>
        </p:blipFill>
        <p:spPr bwMode="auto">
          <a:xfrm>
            <a:off x="5256213" y="3643313"/>
            <a:ext cx="1601787" cy="487362"/>
          </a:xfrm>
          <a:prstGeom prst="rect">
            <a:avLst/>
          </a:prstGeom>
          <a:noFill/>
          <a:ln w="9525">
            <a:noFill/>
            <a:miter lim="800000"/>
            <a:headEnd/>
            <a:tailEnd/>
          </a:ln>
        </p:spPr>
      </p:pic>
      <p:pic>
        <p:nvPicPr>
          <p:cNvPr id="20486" name="Picture 7"/>
          <p:cNvPicPr>
            <a:picLocks noChangeAspect="1" noChangeArrowheads="1"/>
          </p:cNvPicPr>
          <p:nvPr/>
        </p:nvPicPr>
        <p:blipFill>
          <a:blip r:embed="rId5"/>
          <a:srcRect l="11719" t="12187" r="81250" b="84064"/>
          <a:stretch>
            <a:fillRect/>
          </a:stretch>
        </p:blipFill>
        <p:spPr bwMode="auto">
          <a:xfrm>
            <a:off x="5214938" y="4500563"/>
            <a:ext cx="1714500" cy="571500"/>
          </a:xfrm>
          <a:prstGeom prst="rect">
            <a:avLst/>
          </a:prstGeom>
          <a:noFill/>
          <a:ln w="9525">
            <a:noFill/>
            <a:miter lim="800000"/>
            <a:headEnd/>
            <a:tailEnd/>
          </a:ln>
        </p:spPr>
      </p:pic>
      <p:pic>
        <p:nvPicPr>
          <p:cNvPr id="20487" name="Picture 9"/>
          <p:cNvPicPr>
            <a:picLocks noChangeAspect="1" noChangeArrowheads="1"/>
          </p:cNvPicPr>
          <p:nvPr/>
        </p:nvPicPr>
        <p:blipFill>
          <a:blip r:embed="rId6"/>
          <a:srcRect l="10156" t="14375" r="69336" b="74374"/>
          <a:stretch>
            <a:fillRect/>
          </a:stretch>
        </p:blipFill>
        <p:spPr bwMode="auto">
          <a:xfrm>
            <a:off x="5000625" y="5357813"/>
            <a:ext cx="2500313" cy="857250"/>
          </a:xfrm>
          <a:prstGeom prst="rect">
            <a:avLst/>
          </a:prstGeom>
          <a:noFill/>
          <a:ln w="9525">
            <a:noFill/>
            <a:miter lim="800000"/>
            <a:headEnd/>
            <a:tailEnd/>
          </a:ln>
        </p:spPr>
      </p:pic>
      <p:pic>
        <p:nvPicPr>
          <p:cNvPr id="20488" name="Picture 10"/>
          <p:cNvPicPr>
            <a:picLocks noChangeAspect="1" noChangeArrowheads="1"/>
          </p:cNvPicPr>
          <p:nvPr/>
        </p:nvPicPr>
        <p:blipFill>
          <a:blip r:embed="rId7"/>
          <a:srcRect l="3125" t="19061" r="79883" b="72501"/>
          <a:stretch>
            <a:fillRect/>
          </a:stretch>
        </p:blipFill>
        <p:spPr bwMode="auto">
          <a:xfrm>
            <a:off x="5072063" y="2857500"/>
            <a:ext cx="2071687" cy="64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Configuraciones</a:t>
            </a:r>
            <a:endParaRPr lang="es-MX" dirty="0">
              <a:solidFill>
                <a:schemeClr val="tx2">
                  <a:satMod val="130000"/>
                </a:schemeClr>
              </a:solidFill>
            </a:endParaRPr>
          </a:p>
        </p:txBody>
      </p:sp>
      <p:sp>
        <p:nvSpPr>
          <p:cNvPr id="49155" name="2 Marcador de contenido"/>
          <p:cNvSpPr>
            <a:spLocks noGrp="1"/>
          </p:cNvSpPr>
          <p:nvPr>
            <p:ph idx="1"/>
          </p:nvPr>
        </p:nvSpPr>
        <p:spPr/>
        <p:txBody>
          <a:bodyPr/>
          <a:lstStyle/>
          <a:p>
            <a:pPr eaLnBrk="1" hangingPunct="1"/>
            <a:r>
              <a:rPr lang="es-ES" smtClean="0"/>
              <a:t>Variables de inicio clave/valor para el </a:t>
            </a:r>
            <a:r>
              <a:rPr lang="es-ES" b="1" smtClean="0"/>
              <a:t>map</a:t>
            </a:r>
            <a:r>
              <a:rPr lang="es-ES" smtClean="0"/>
              <a:t> o </a:t>
            </a:r>
            <a:r>
              <a:rPr lang="es-ES" b="1" smtClean="0"/>
              <a:t>reduce</a:t>
            </a:r>
            <a:r>
              <a:rPr lang="es-ES" smtClean="0"/>
              <a:t> (opcional). Ejemplo:</a:t>
            </a:r>
            <a:endParaRPr lang="es-MX" sz="2800" smtClean="0"/>
          </a:p>
          <a:p>
            <a:pPr lvl="1" eaLnBrk="1" hangingPunct="1"/>
            <a:r>
              <a:rPr lang="en-US" sz="1700" smtClean="0">
                <a:latin typeface="Courier New" pitchFamily="49" charset="0"/>
                <a:cs typeface="Courier New" pitchFamily="49" charset="0"/>
              </a:rPr>
              <a:t>jobConf.set(UserNeighbourhoodReduccer.NEAREST_NUSER_NEIGHBORHOOD, nvecindad);</a:t>
            </a:r>
          </a:p>
          <a:p>
            <a:pPr lvl="1" eaLnBrk="1" hangingPunct="1"/>
            <a:endParaRPr lang="es-MX" sz="1700" smtClean="0">
              <a:latin typeface="Courier New" pitchFamily="49" charset="0"/>
              <a:cs typeface="Courier New" pitchFamily="49" charset="0"/>
            </a:endParaRPr>
          </a:p>
          <a:p>
            <a:pPr lvl="1" eaLnBrk="1" hangingPunct="1"/>
            <a:r>
              <a:rPr lang="en-US" sz="1700" smtClean="0">
                <a:latin typeface="Courier New" pitchFamily="49" charset="0"/>
                <a:cs typeface="Courier New" pitchFamily="49" charset="0"/>
              </a:rPr>
              <a:t>jobConf.set(ItemsRecommendedReduccer.RECOMMENDATIONS_PER_USER, nrecomendaciones);</a:t>
            </a:r>
            <a:endParaRPr lang="es-MX" sz="1700" smtClean="0">
              <a:latin typeface="Courier New" pitchFamily="49" charset="0"/>
              <a:cs typeface="Courier New" pitchFamily="49" charset="0"/>
            </a:endParaRPr>
          </a:p>
          <a:p>
            <a:pPr eaLnBrk="1" hangingPunct="1"/>
            <a:r>
              <a:rPr lang="es-ES" smtClean="0"/>
              <a:t>Carga de archivos en la cache distribuida (opcional). Ejemplo:</a:t>
            </a:r>
            <a:endParaRPr lang="es-MX" sz="2800" smtClean="0"/>
          </a:p>
          <a:p>
            <a:pPr lvl="1" eaLnBrk="1" hangingPunct="1"/>
            <a:r>
              <a:rPr lang="en-US" sz="1700" smtClean="0">
                <a:latin typeface="Courier New" pitchFamily="49" charset="0"/>
                <a:cs typeface="Courier New" pitchFamily="49" charset="0"/>
              </a:rPr>
              <a:t>DistributedCache.addCacheFile(new URI(inputPathDis), jobConf);</a:t>
            </a:r>
            <a:endParaRPr lang="es-MX" sz="1700" smtClean="0">
              <a:latin typeface="Courier New" pitchFamily="49" charset="0"/>
              <a:cs typeface="Courier New" pitchFamily="49" charset="0"/>
            </a:endParaRPr>
          </a:p>
          <a:p>
            <a:pPr eaLnBrk="1" hangingPunct="1"/>
            <a:endParaRPr lang="es-MX"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tx2">
                    <a:satMod val="130000"/>
                  </a:schemeClr>
                </a:solidFill>
              </a:rPr>
              <a:t>Ejecución de </a:t>
            </a:r>
            <a:r>
              <a:rPr lang="es-MX" dirty="0" err="1" smtClean="0">
                <a:solidFill>
                  <a:schemeClr val="tx2">
                    <a:satMod val="130000"/>
                  </a:schemeClr>
                </a:solidFill>
              </a:rPr>
              <a:t>Jobs</a:t>
            </a:r>
            <a:r>
              <a:rPr lang="es-MX" dirty="0" smtClean="0">
                <a:solidFill>
                  <a:schemeClr val="tx2">
                    <a:satMod val="130000"/>
                  </a:schemeClr>
                </a:solidFill>
              </a:rPr>
              <a:t> con 2 alternativas</a:t>
            </a:r>
            <a:endParaRPr lang="es-MX" dirty="0">
              <a:solidFill>
                <a:schemeClr val="tx2">
                  <a:satMod val="130000"/>
                </a:schemeClr>
              </a:solidFill>
            </a:endParaRP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Gill Sans MT" pitchFamily="34" charset="0"/>
            </a:endParaRPr>
          </a:p>
        </p:txBody>
      </p:sp>
      <p:graphicFrame>
        <p:nvGraphicFramePr>
          <p:cNvPr id="9218" name="Object 1"/>
          <p:cNvGraphicFramePr>
            <a:graphicFrameLocks noChangeAspect="1"/>
          </p:cNvGraphicFramePr>
          <p:nvPr/>
        </p:nvGraphicFramePr>
        <p:xfrm>
          <a:off x="1643063" y="1928813"/>
          <a:ext cx="6858000" cy="4189412"/>
        </p:xfrm>
        <a:graphic>
          <a:graphicData uri="http://schemas.openxmlformats.org/presentationml/2006/ole">
            <p:oleObj spid="_x0000_s9218" name="Visio" r:id="rId3" imgW="7138254" imgH="4354749" progId="Visio.Drawing.11">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MX" dirty="0" smtClean="0">
                <a:solidFill>
                  <a:schemeClr val="tx2">
                    <a:satMod val="130000"/>
                  </a:schemeClr>
                </a:solidFill>
              </a:rPr>
              <a:t>Tiempos de respuesta</a:t>
            </a:r>
            <a:endParaRPr lang="es-MX" dirty="0">
              <a:solidFill>
                <a:schemeClr val="tx2">
                  <a:satMod val="130000"/>
                </a:schemeClr>
              </a:solidFill>
            </a:endParaRPr>
          </a:p>
        </p:txBody>
      </p:sp>
      <p:graphicFrame>
        <p:nvGraphicFramePr>
          <p:cNvPr id="4" name="3 Marcador de contenido"/>
          <p:cNvGraphicFramePr>
            <a:graphicFrameLocks noGrp="1"/>
          </p:cNvGraphicFramePr>
          <p:nvPr>
            <p:ph idx="1"/>
          </p:nvPr>
        </p:nvGraphicFramePr>
        <p:xfrm>
          <a:off x="1108075" y="2000250"/>
          <a:ext cx="4535488" cy="963613"/>
        </p:xfrm>
        <a:graphic>
          <a:graphicData uri="http://schemas.openxmlformats.org/drawingml/2006/table">
            <a:tbl>
              <a:tblPr/>
              <a:tblGrid>
                <a:gridCol w="725805"/>
                <a:gridCol w="919480"/>
                <a:gridCol w="1052195"/>
                <a:gridCol w="1838325"/>
              </a:tblGrid>
              <a:tr h="190500">
                <a:tc>
                  <a:txBody>
                    <a:bodyPr/>
                    <a:lstStyle/>
                    <a:p>
                      <a:pPr algn="just">
                        <a:lnSpc>
                          <a:spcPct val="115000"/>
                        </a:lnSpc>
                        <a:spcAft>
                          <a:spcPts val="0"/>
                        </a:spcAft>
                      </a:pPr>
                      <a:r>
                        <a:rPr lang="es-MX" sz="1100" b="1" dirty="0">
                          <a:solidFill>
                            <a:srgbClr val="FFFFFF"/>
                          </a:solidFill>
                          <a:latin typeface="Calibri"/>
                          <a:ea typeface="Times New Roman"/>
                          <a:cs typeface="Times New Roman"/>
                        </a:rPr>
                        <a:t>Job</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MX" sz="1100" b="1">
                          <a:solidFill>
                            <a:srgbClr val="FFFFFF"/>
                          </a:solidFill>
                          <a:latin typeface="Calibri"/>
                          <a:ea typeface="Times New Roman"/>
                          <a:cs typeface="Times New Roman"/>
                        </a:rPr>
                        <a:t>map tasks</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MX" sz="1100" b="1">
                          <a:solidFill>
                            <a:srgbClr val="FFFFFF"/>
                          </a:solidFill>
                          <a:latin typeface="Calibri"/>
                          <a:ea typeface="Times New Roman"/>
                          <a:cs typeface="Times New Roman"/>
                        </a:rPr>
                        <a:t>reduce tasks</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MX" sz="1100" b="1">
                          <a:solidFill>
                            <a:srgbClr val="FFFFFF"/>
                          </a:solidFill>
                          <a:latin typeface="Calibri"/>
                          <a:ea typeface="Times New Roman"/>
                          <a:cs typeface="Times New Roman"/>
                        </a:rPr>
                        <a:t>Tiempo map-reduce (min)</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0500">
                <a:tc>
                  <a:txBody>
                    <a:bodyPr/>
                    <a:lstStyle/>
                    <a:p>
                      <a:pPr algn="just">
                        <a:lnSpc>
                          <a:spcPct val="115000"/>
                        </a:lnSpc>
                        <a:spcAft>
                          <a:spcPts val="0"/>
                        </a:spcAft>
                      </a:pPr>
                      <a:r>
                        <a:rPr lang="es-MX" sz="1100">
                          <a:solidFill>
                            <a:srgbClr val="FFFFFF"/>
                          </a:solidFill>
                          <a:latin typeface="Calibri"/>
                          <a:ea typeface="Times New Roman"/>
                          <a:cs typeface="Times New Roman"/>
                        </a:rPr>
                        <a:t>2</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4</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10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a:txBody>
                    <a:bodyPr/>
                    <a:lstStyle/>
                    <a:p>
                      <a:pPr algn="just">
                        <a:lnSpc>
                          <a:spcPct val="115000"/>
                        </a:lnSpc>
                        <a:spcAft>
                          <a:spcPts val="0"/>
                        </a:spcAft>
                      </a:pPr>
                      <a:r>
                        <a:rPr lang="es-MX" sz="1100" dirty="0">
                          <a:solidFill>
                            <a:srgbClr val="FFFFFF"/>
                          </a:solidFill>
                          <a:latin typeface="Calibri"/>
                          <a:ea typeface="Times New Roman"/>
                          <a:cs typeface="Times New Roman"/>
                        </a:rPr>
                        <a:t>1.25</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r>
              <a:tr h="190500">
                <a:tc>
                  <a:txBody>
                    <a:bodyPr/>
                    <a:lstStyle/>
                    <a:p>
                      <a:pPr algn="just">
                        <a:lnSpc>
                          <a:spcPct val="115000"/>
                        </a:lnSpc>
                        <a:spcAft>
                          <a:spcPts val="0"/>
                        </a:spcAft>
                      </a:pPr>
                      <a:r>
                        <a:rPr lang="es-MX" sz="1100">
                          <a:solidFill>
                            <a:srgbClr val="FFFFFF"/>
                          </a:solidFill>
                          <a:latin typeface="Calibri"/>
                          <a:ea typeface="Times New Roman"/>
                          <a:cs typeface="Times New Roman"/>
                        </a:rPr>
                        <a:t>3</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10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10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3.4</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190500">
                <a:tc>
                  <a:txBody>
                    <a:bodyPr/>
                    <a:lstStyle/>
                    <a:p>
                      <a:pPr algn="just">
                        <a:lnSpc>
                          <a:spcPct val="115000"/>
                        </a:lnSpc>
                        <a:spcAft>
                          <a:spcPts val="0"/>
                        </a:spcAft>
                      </a:pPr>
                      <a:r>
                        <a:rPr lang="es-MX" sz="1100">
                          <a:solidFill>
                            <a:srgbClr val="FFFFFF"/>
                          </a:solidFill>
                          <a:latin typeface="Calibri"/>
                          <a:ea typeface="Times New Roman"/>
                          <a:cs typeface="Times New Roman"/>
                        </a:rPr>
                        <a:t>3.1</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10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10</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0.85</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B"/>
                    </a:solidFill>
                  </a:tcPr>
                </a:tc>
              </a:tr>
              <a:tr h="190500">
                <a:tc>
                  <a:txBody>
                    <a:bodyPr/>
                    <a:lstStyle/>
                    <a:p>
                      <a:pPr algn="just">
                        <a:lnSpc>
                          <a:spcPct val="115000"/>
                        </a:lnSpc>
                        <a:spcAft>
                          <a:spcPts val="0"/>
                        </a:spcAft>
                      </a:pPr>
                      <a:r>
                        <a:rPr lang="es-MX" sz="1100">
                          <a:solidFill>
                            <a:srgbClr val="FFFFFF"/>
                          </a:solidFill>
                          <a:latin typeface="Calibri"/>
                          <a:ea typeface="Times New Roman"/>
                          <a:cs typeface="Times New Roman"/>
                        </a:rPr>
                        <a:t>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s-MX" sz="1100">
                          <a:solidFill>
                            <a:srgbClr val="FFFFFF"/>
                          </a:solidFill>
                          <a:latin typeface="Calibri"/>
                          <a:ea typeface="Times New Roman"/>
                          <a:cs typeface="Times New Roman"/>
                        </a:rPr>
                        <a:t> </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s-MX" sz="1100" b="1">
                          <a:solidFill>
                            <a:srgbClr val="FFFFFF"/>
                          </a:solidFill>
                          <a:latin typeface="Calibri"/>
                          <a:ea typeface="Times New Roman"/>
                          <a:cs typeface="Times New Roman"/>
                        </a:rPr>
                        <a:t>Total</a:t>
                      </a:r>
                      <a:endParaRPr lang="es-MX"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algn="just">
                        <a:lnSpc>
                          <a:spcPct val="115000"/>
                        </a:lnSpc>
                        <a:spcAft>
                          <a:spcPts val="0"/>
                        </a:spcAft>
                      </a:pPr>
                      <a:r>
                        <a:rPr lang="es-MX" sz="1100" dirty="0">
                          <a:solidFill>
                            <a:srgbClr val="FFFFFF"/>
                          </a:solidFill>
                          <a:latin typeface="Calibri"/>
                          <a:ea typeface="Times New Roman"/>
                          <a:cs typeface="Times New Roman"/>
                        </a:rPr>
                        <a:t>5.50</a:t>
                      </a:r>
                      <a:endParaRPr lang="es-MX"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bl>
          </a:graphicData>
        </a:graphic>
      </p:graphicFrame>
      <p:pic>
        <p:nvPicPr>
          <p:cNvPr id="50211" name="Gráfico 1"/>
          <p:cNvPicPr>
            <a:picLocks noChangeArrowheads="1"/>
          </p:cNvPicPr>
          <p:nvPr/>
        </p:nvPicPr>
        <p:blipFill>
          <a:blip r:embed="rId2"/>
          <a:srcRect/>
          <a:stretch>
            <a:fillRect/>
          </a:stretch>
        </p:blipFill>
        <p:spPr bwMode="auto">
          <a:xfrm>
            <a:off x="3929063" y="3429000"/>
            <a:ext cx="4600575" cy="2600325"/>
          </a:xfrm>
          <a:prstGeom prst="rect">
            <a:avLst/>
          </a:prstGeom>
          <a:noFill/>
          <a:ln w="9525">
            <a:noFill/>
            <a:miter lim="800000"/>
            <a:headEnd/>
            <a:tailEnd/>
          </a:ln>
        </p:spPr>
      </p:pic>
      <p:sp>
        <p:nvSpPr>
          <p:cNvPr id="50212" name="6 CuadroTexto"/>
          <p:cNvSpPr txBox="1">
            <a:spLocks noChangeArrowheads="1"/>
          </p:cNvSpPr>
          <p:nvPr/>
        </p:nvSpPr>
        <p:spPr bwMode="auto">
          <a:xfrm>
            <a:off x="1143000" y="4157663"/>
            <a:ext cx="2714625" cy="1200150"/>
          </a:xfrm>
          <a:prstGeom prst="rect">
            <a:avLst/>
          </a:prstGeom>
          <a:noFill/>
          <a:ln w="9525">
            <a:noFill/>
            <a:miter lim="800000"/>
            <a:headEnd/>
            <a:tailEnd/>
          </a:ln>
        </p:spPr>
        <p:txBody>
          <a:bodyPr>
            <a:spAutoFit/>
          </a:bodyPr>
          <a:lstStyle/>
          <a:p>
            <a:r>
              <a:rPr lang="es-MX">
                <a:latin typeface="Gill Sans MT" pitchFamily="34" charset="0"/>
              </a:rPr>
              <a:t>Reducción de un 99.93% con respecto a la alternativa de la correlación de Pearson.</a:t>
            </a:r>
          </a:p>
        </p:txBody>
      </p:sp>
      <p:sp>
        <p:nvSpPr>
          <p:cNvPr id="50213" name="7 CuadroTexto"/>
          <p:cNvSpPr txBox="1">
            <a:spLocks noChangeArrowheads="1"/>
          </p:cNvSpPr>
          <p:nvPr/>
        </p:nvSpPr>
        <p:spPr bwMode="auto">
          <a:xfrm>
            <a:off x="5857875" y="2000250"/>
            <a:ext cx="2928938" cy="923925"/>
          </a:xfrm>
          <a:prstGeom prst="rect">
            <a:avLst/>
          </a:prstGeom>
          <a:noFill/>
          <a:ln w="9525">
            <a:noFill/>
            <a:miter lim="800000"/>
            <a:headEnd/>
            <a:tailEnd/>
          </a:ln>
        </p:spPr>
        <p:txBody>
          <a:bodyPr>
            <a:spAutoFit/>
          </a:bodyPr>
          <a:lstStyle/>
          <a:p>
            <a:r>
              <a:rPr lang="es-MX">
                <a:latin typeface="Gill Sans MT" pitchFamily="34" charset="0"/>
              </a:rPr>
              <a:t>Proceso de  obtención de vecinos más cercanos basado en una correlación simple.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MX" dirty="0" smtClean="0">
                <a:solidFill>
                  <a:schemeClr val="tx2">
                    <a:satMod val="130000"/>
                  </a:schemeClr>
                </a:solidFill>
              </a:rPr>
              <a:t>Costos</a:t>
            </a:r>
            <a:endParaRPr lang="es-MX" dirty="0">
              <a:solidFill>
                <a:schemeClr val="tx2">
                  <a:satMod val="130000"/>
                </a:schemeClr>
              </a:solidFill>
            </a:endParaRPr>
          </a:p>
        </p:txBody>
      </p:sp>
      <p:graphicFrame>
        <p:nvGraphicFramePr>
          <p:cNvPr id="5" name="4 Marcador de contenido"/>
          <p:cNvGraphicFramePr>
            <a:graphicFrameLocks noGrp="1"/>
          </p:cNvGraphicFramePr>
          <p:nvPr>
            <p:ph idx="1"/>
          </p:nvPr>
        </p:nvGraphicFramePr>
        <p:xfrm>
          <a:off x="1143000" y="1571625"/>
          <a:ext cx="5214938" cy="2786063"/>
        </p:xfrm>
        <a:graphic>
          <a:graphicData uri="http://schemas.openxmlformats.org/drawingml/2006/table">
            <a:tbl>
              <a:tblPr/>
              <a:tblGrid>
                <a:gridCol w="3140663"/>
                <a:gridCol w="1042717"/>
                <a:gridCol w="1031594"/>
              </a:tblGrid>
              <a:tr h="203004">
                <a:tc>
                  <a:txBody>
                    <a:bodyPr/>
                    <a:lstStyle/>
                    <a:p>
                      <a:pPr algn="just">
                        <a:lnSpc>
                          <a:spcPct val="115000"/>
                        </a:lnSpc>
                        <a:spcAft>
                          <a:spcPts val="0"/>
                        </a:spcAft>
                      </a:pPr>
                      <a:r>
                        <a:rPr lang="es-MX" sz="1100" b="1" dirty="0">
                          <a:solidFill>
                            <a:schemeClr val="bg1"/>
                          </a:solidFill>
                          <a:latin typeface="Calibri"/>
                          <a:ea typeface="Times New Roman"/>
                          <a:cs typeface="Times New Roman"/>
                        </a:rPr>
                        <a:t>Descripción</a:t>
                      </a:r>
                      <a:endParaRPr lang="es-MX" sz="1100" dirty="0">
                        <a:solidFill>
                          <a:schemeClr val="bg1"/>
                        </a:solidFill>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tx1"/>
                    </a:solidFill>
                  </a:tcPr>
                </a:tc>
                <a:tc>
                  <a:txBody>
                    <a:bodyPr/>
                    <a:lstStyle/>
                    <a:p>
                      <a:pPr algn="just">
                        <a:lnSpc>
                          <a:spcPct val="115000"/>
                        </a:lnSpc>
                        <a:spcAft>
                          <a:spcPts val="0"/>
                        </a:spcAft>
                      </a:pPr>
                      <a:r>
                        <a:rPr lang="es-MX" sz="1100" b="1">
                          <a:solidFill>
                            <a:schemeClr val="bg1"/>
                          </a:solidFill>
                          <a:latin typeface="Calibri"/>
                          <a:ea typeface="Times New Roman"/>
                          <a:cs typeface="Times New Roman"/>
                        </a:rPr>
                        <a:t>Simple</a:t>
                      </a:r>
                      <a:endParaRPr lang="es-MX" sz="1100">
                        <a:solidFill>
                          <a:schemeClr val="bg1"/>
                        </a:solidFill>
                        <a:latin typeface="Calibri"/>
                        <a:ea typeface="Calibri"/>
                        <a:cs typeface="Times New Roman"/>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chemeClr val="tx1"/>
                    </a:solidFill>
                  </a:tcPr>
                </a:tc>
                <a:tc>
                  <a:txBody>
                    <a:bodyPr/>
                    <a:lstStyle/>
                    <a:p>
                      <a:pPr algn="just">
                        <a:lnSpc>
                          <a:spcPct val="115000"/>
                        </a:lnSpc>
                        <a:spcAft>
                          <a:spcPts val="0"/>
                        </a:spcAft>
                      </a:pPr>
                      <a:r>
                        <a:rPr lang="es-MX" sz="1100" b="1" dirty="0">
                          <a:solidFill>
                            <a:schemeClr val="bg1"/>
                          </a:solidFill>
                          <a:latin typeface="Calibri"/>
                          <a:ea typeface="Times New Roman"/>
                          <a:cs typeface="Times New Roman"/>
                        </a:rPr>
                        <a:t>Con </a:t>
                      </a:r>
                      <a:r>
                        <a:rPr lang="es-MX" sz="1100" b="1" dirty="0" err="1">
                          <a:solidFill>
                            <a:schemeClr val="bg1"/>
                          </a:solidFill>
                          <a:latin typeface="Calibri"/>
                          <a:ea typeface="Times New Roman"/>
                          <a:cs typeface="Times New Roman"/>
                        </a:rPr>
                        <a:t>Pearson</a:t>
                      </a:r>
                      <a:endParaRPr lang="es-MX" sz="1100" dirty="0">
                        <a:solidFill>
                          <a:schemeClr val="bg1"/>
                        </a:solidFill>
                        <a:latin typeface="Calibri"/>
                        <a:ea typeface="Calibri"/>
                        <a:cs typeface="Times New Roman"/>
                      </a:endParaRPr>
                    </a:p>
                  </a:txBody>
                  <a:tcPr marL="44450" marR="44450" marT="0" marB="0" anchor="b">
                    <a:lnL>
                      <a:noFill/>
                    </a:lnL>
                    <a:lnR>
                      <a:noFill/>
                    </a:lnR>
                    <a:lnT>
                      <a:noFill/>
                    </a:lnT>
                    <a:lnB w="12700" cap="flat" cmpd="sng" algn="ctr">
                      <a:solidFill>
                        <a:srgbClr val="95B3D7"/>
                      </a:solidFill>
                      <a:prstDash val="solid"/>
                      <a:round/>
                      <a:headEnd type="none" w="med" len="med"/>
                      <a:tailEnd type="none" w="med" len="med"/>
                    </a:lnB>
                    <a:solidFill>
                      <a:schemeClr val="tx1"/>
                    </a:solidFill>
                  </a:tcPr>
                </a:tc>
              </a:tr>
              <a:tr h="215647">
                <a:tc>
                  <a:txBody>
                    <a:bodyPr/>
                    <a:lstStyle/>
                    <a:p>
                      <a:pPr algn="just">
                        <a:lnSpc>
                          <a:spcPct val="115000"/>
                        </a:lnSpc>
                        <a:spcAft>
                          <a:spcPts val="0"/>
                        </a:spcAft>
                      </a:pPr>
                      <a:r>
                        <a:rPr lang="es-MX" sz="1100" b="1">
                          <a:solidFill>
                            <a:srgbClr val="FFFFFF"/>
                          </a:solidFill>
                          <a:latin typeface="Calibri"/>
                          <a:ea typeface="Times New Roman"/>
                          <a:cs typeface="Times New Roman"/>
                        </a:rPr>
                        <a:t>Constante (nodos)</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$0.20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dirty="0">
                          <a:solidFill>
                            <a:srgbClr val="000000"/>
                          </a:solidFill>
                          <a:latin typeface="Calibri"/>
                          <a:ea typeface="Times New Roman"/>
                          <a:cs typeface="Times New Roman"/>
                        </a:rPr>
                        <a:t>$0.20</a:t>
                      </a:r>
                      <a:endParaRPr lang="es-MX"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7839">
                <a:tc>
                  <a:txBody>
                    <a:bodyPr/>
                    <a:lstStyle/>
                    <a:p>
                      <a:pPr algn="just">
                        <a:lnSpc>
                          <a:spcPct val="115000"/>
                        </a:lnSpc>
                        <a:spcAft>
                          <a:spcPts val="0"/>
                        </a:spcAft>
                      </a:pPr>
                      <a:r>
                        <a:rPr lang="es-MX" sz="1100" b="1">
                          <a:solidFill>
                            <a:srgbClr val="FFFFFF"/>
                          </a:solidFill>
                          <a:latin typeface="Calibri"/>
                          <a:ea typeface="Times New Roman"/>
                          <a:cs typeface="Times New Roman"/>
                        </a:rPr>
                        <a:t>Número de nodos en cluster</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10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10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7839">
                <a:tc>
                  <a:txBody>
                    <a:bodyPr/>
                    <a:lstStyle/>
                    <a:p>
                      <a:pPr algn="just">
                        <a:lnSpc>
                          <a:spcPct val="115000"/>
                        </a:lnSpc>
                        <a:spcAft>
                          <a:spcPts val="0"/>
                        </a:spcAft>
                      </a:pPr>
                      <a:r>
                        <a:rPr lang="es-MX" sz="1100" b="1">
                          <a:solidFill>
                            <a:srgbClr val="FFFFFF"/>
                          </a:solidFill>
                          <a:latin typeface="Calibri"/>
                          <a:ea typeface="Times New Roman"/>
                          <a:cs typeface="Times New Roman"/>
                        </a:rPr>
                        <a:t>Duración cluster levantado (Horas)</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24</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169</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5647">
                <a:tc>
                  <a:txBody>
                    <a:bodyPr/>
                    <a:lstStyle/>
                    <a:p>
                      <a:pPr algn="just">
                        <a:lnSpc>
                          <a:spcPct val="115000"/>
                        </a:lnSpc>
                        <a:spcAft>
                          <a:spcPts val="0"/>
                        </a:spcAft>
                      </a:pPr>
                      <a:r>
                        <a:rPr lang="es-MX" sz="1100" b="1">
                          <a:solidFill>
                            <a:srgbClr val="FFFFFF"/>
                          </a:solidFill>
                          <a:latin typeface="Calibri"/>
                          <a:ea typeface="Times New Roman"/>
                          <a:cs typeface="Times New Roman"/>
                        </a:rPr>
                        <a:t>Subtotal Nodos</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$48.00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$338.00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7839">
                <a:tc>
                  <a:txBody>
                    <a:bodyPr/>
                    <a:lstStyle/>
                    <a:p>
                      <a:pPr algn="just">
                        <a:lnSpc>
                          <a:spcPct val="115000"/>
                        </a:lnSpc>
                        <a:spcAft>
                          <a:spcPts val="0"/>
                        </a:spcAft>
                      </a:pPr>
                      <a:r>
                        <a:rPr lang="es-MX" sz="1100" b="1">
                          <a:solidFill>
                            <a:srgbClr val="FFFFFF"/>
                          </a:solidFill>
                          <a:latin typeface="Calibri"/>
                          <a:ea typeface="Times New Roman"/>
                          <a:cs typeface="Times New Roman"/>
                        </a:rPr>
                        <a:t>Constante (Upload por GB)</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$0.10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$0.10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7839">
                <a:tc>
                  <a:txBody>
                    <a:bodyPr/>
                    <a:lstStyle/>
                    <a:p>
                      <a:pPr algn="just">
                        <a:lnSpc>
                          <a:spcPct val="115000"/>
                        </a:lnSpc>
                        <a:spcAft>
                          <a:spcPts val="0"/>
                        </a:spcAft>
                      </a:pPr>
                      <a:r>
                        <a:rPr lang="es-MX" sz="1100" b="1">
                          <a:solidFill>
                            <a:srgbClr val="FFFFFF"/>
                          </a:solidFill>
                          <a:latin typeface="Calibri"/>
                          <a:ea typeface="Times New Roman"/>
                          <a:cs typeface="Times New Roman"/>
                        </a:rPr>
                        <a:t>Tamaño Upload (GB)</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0.00000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0.00000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5647">
                <a:tc>
                  <a:txBody>
                    <a:bodyPr/>
                    <a:lstStyle/>
                    <a:p>
                      <a:pPr algn="just">
                        <a:lnSpc>
                          <a:spcPct val="115000"/>
                        </a:lnSpc>
                        <a:spcAft>
                          <a:spcPts val="0"/>
                        </a:spcAft>
                      </a:pPr>
                      <a:r>
                        <a:rPr lang="es-MX" sz="1100" b="1">
                          <a:solidFill>
                            <a:srgbClr val="FFFFFF"/>
                          </a:solidFill>
                          <a:latin typeface="Calibri"/>
                          <a:ea typeface="Times New Roman"/>
                          <a:cs typeface="Times New Roman"/>
                        </a:rPr>
                        <a:t>Subtotal Upload</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$0.00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$0.00</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57839">
                <a:tc>
                  <a:txBody>
                    <a:bodyPr/>
                    <a:lstStyle/>
                    <a:p>
                      <a:pPr algn="just">
                        <a:lnSpc>
                          <a:spcPct val="115000"/>
                        </a:lnSpc>
                        <a:spcAft>
                          <a:spcPts val="0"/>
                        </a:spcAft>
                      </a:pPr>
                      <a:r>
                        <a:rPr lang="es-MX" sz="1100" b="1">
                          <a:solidFill>
                            <a:srgbClr val="FFFFFF"/>
                          </a:solidFill>
                          <a:latin typeface="Calibri"/>
                          <a:ea typeface="Times New Roman"/>
                          <a:cs typeface="Times New Roman"/>
                        </a:rPr>
                        <a:t>Constante (Download por GB)</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$0.17</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$0.17</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5647">
                <a:tc>
                  <a:txBody>
                    <a:bodyPr/>
                    <a:lstStyle/>
                    <a:p>
                      <a:pPr algn="just">
                        <a:lnSpc>
                          <a:spcPct val="115000"/>
                        </a:lnSpc>
                        <a:spcAft>
                          <a:spcPts val="0"/>
                        </a:spcAft>
                      </a:pPr>
                      <a:r>
                        <a:rPr lang="es-MX" sz="1100" b="1">
                          <a:solidFill>
                            <a:srgbClr val="FFFFFF"/>
                          </a:solidFill>
                          <a:latin typeface="Calibri"/>
                          <a:ea typeface="Times New Roman"/>
                          <a:cs typeface="Times New Roman"/>
                        </a:rPr>
                        <a:t>Tamaño Download (GB)</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dirty="0">
                          <a:solidFill>
                            <a:srgbClr val="000000"/>
                          </a:solidFill>
                          <a:latin typeface="Calibri"/>
                          <a:ea typeface="Times New Roman"/>
                          <a:cs typeface="Times New Roman"/>
                        </a:rPr>
                        <a:t>1</a:t>
                      </a:r>
                      <a:endParaRPr lang="es-MX" sz="1100" dirty="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1</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5647">
                <a:tc>
                  <a:txBody>
                    <a:bodyPr/>
                    <a:lstStyle/>
                    <a:p>
                      <a:pPr algn="just">
                        <a:lnSpc>
                          <a:spcPct val="115000"/>
                        </a:lnSpc>
                        <a:spcAft>
                          <a:spcPts val="0"/>
                        </a:spcAft>
                      </a:pPr>
                      <a:r>
                        <a:rPr lang="es-MX" sz="1100" b="1">
                          <a:solidFill>
                            <a:srgbClr val="FFFFFF"/>
                          </a:solidFill>
                          <a:latin typeface="Calibri"/>
                          <a:ea typeface="Times New Roman"/>
                          <a:cs typeface="Times New Roman"/>
                        </a:rPr>
                        <a:t>Subtotal Download</a:t>
                      </a:r>
                      <a:endParaRPr lang="es-MX" sz="1100">
                        <a:latin typeface="Calibri"/>
                        <a:ea typeface="Calibri"/>
                        <a:cs typeface="Times New Roman"/>
                      </a:endParaRPr>
                    </a:p>
                  </a:txBody>
                  <a:tcPr marL="44450" marR="4445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$0.17</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a:solidFill>
                            <a:srgbClr val="000000"/>
                          </a:solidFill>
                          <a:latin typeface="Calibri"/>
                          <a:ea typeface="Times New Roman"/>
                          <a:cs typeface="Times New Roman"/>
                        </a:rPr>
                        <a:t>$0.17</a:t>
                      </a:r>
                      <a:endParaRPr lang="es-MX" sz="1100">
                        <a:latin typeface="Calibri"/>
                        <a:ea typeface="Calibri"/>
                        <a:cs typeface="Times New Roman"/>
                      </a:endParaRPr>
                    </a:p>
                  </a:txBody>
                  <a:tcPr marL="44450" marR="44450" marT="0"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215647">
                <a:tc>
                  <a:txBody>
                    <a:bodyPr/>
                    <a:lstStyle/>
                    <a:p>
                      <a:pPr algn="just">
                        <a:lnSpc>
                          <a:spcPct val="115000"/>
                        </a:lnSpc>
                        <a:spcAft>
                          <a:spcPts val="0"/>
                        </a:spcAft>
                      </a:pPr>
                      <a:r>
                        <a:rPr lang="es-MX" sz="1100" b="1">
                          <a:solidFill>
                            <a:srgbClr val="FFFFFF"/>
                          </a:solidFill>
                          <a:latin typeface="Calibri"/>
                          <a:ea typeface="Times New Roman"/>
                          <a:cs typeface="Times New Roman"/>
                        </a:rPr>
                        <a:t>Costo Total Sesion</a:t>
                      </a:r>
                      <a:endParaRPr lang="es-MX" sz="1100">
                        <a:latin typeface="Calibri"/>
                        <a:ea typeface="Calibri"/>
                        <a:cs typeface="Times New Roman"/>
                      </a:endParaRPr>
                    </a:p>
                  </a:txBody>
                  <a:tcPr marL="44450" marR="44450" marT="0"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4F81BD"/>
                    </a:solidFill>
                  </a:tcPr>
                </a:tc>
                <a:tc>
                  <a:txBody>
                    <a:bodyPr/>
                    <a:lstStyle/>
                    <a:p>
                      <a:pPr algn="just">
                        <a:lnSpc>
                          <a:spcPct val="115000"/>
                        </a:lnSpc>
                        <a:spcAft>
                          <a:spcPts val="0"/>
                        </a:spcAft>
                      </a:pPr>
                      <a:r>
                        <a:rPr lang="es-MX" sz="1100">
                          <a:solidFill>
                            <a:srgbClr val="000000"/>
                          </a:solidFill>
                          <a:latin typeface="Calibri"/>
                          <a:ea typeface="Times New Roman"/>
                          <a:cs typeface="Times New Roman"/>
                        </a:rPr>
                        <a:t>$48.17</a:t>
                      </a:r>
                      <a:endParaRPr lang="es-MX" sz="110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just">
                        <a:lnSpc>
                          <a:spcPct val="115000"/>
                        </a:lnSpc>
                        <a:spcAft>
                          <a:spcPts val="0"/>
                        </a:spcAft>
                      </a:pPr>
                      <a:r>
                        <a:rPr lang="es-MX" sz="1100" dirty="0">
                          <a:solidFill>
                            <a:srgbClr val="000000"/>
                          </a:solidFill>
                          <a:latin typeface="Calibri"/>
                          <a:ea typeface="Times New Roman"/>
                          <a:cs typeface="Times New Roman"/>
                        </a:rPr>
                        <a:t>$338.17</a:t>
                      </a:r>
                      <a:endParaRPr lang="es-MX" sz="1100" dirty="0">
                        <a:latin typeface="Calibri"/>
                        <a:ea typeface="Calibri"/>
                        <a:cs typeface="Times New Roman"/>
                      </a:endParaRPr>
                    </a:p>
                  </a:txBody>
                  <a:tcPr marL="44450" marR="4445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graphicFrame>
        <p:nvGraphicFramePr>
          <p:cNvPr id="6" name="5 Tabla"/>
          <p:cNvGraphicFramePr>
            <a:graphicFrameLocks noGrp="1"/>
          </p:cNvGraphicFramePr>
          <p:nvPr/>
        </p:nvGraphicFramePr>
        <p:xfrm>
          <a:off x="4143375" y="4572000"/>
          <a:ext cx="4429125" cy="1643063"/>
        </p:xfrm>
        <a:graphic>
          <a:graphicData uri="http://schemas.openxmlformats.org/drawingml/2006/table">
            <a:tbl>
              <a:tblPr/>
              <a:tblGrid>
                <a:gridCol w="2453758"/>
                <a:gridCol w="1975398"/>
              </a:tblGrid>
              <a:tr h="273846">
                <a:tc>
                  <a:txBody>
                    <a:bodyPr/>
                    <a:lstStyle/>
                    <a:p>
                      <a:pPr algn="just">
                        <a:lnSpc>
                          <a:spcPct val="115000"/>
                        </a:lnSpc>
                        <a:spcAft>
                          <a:spcPts val="0"/>
                        </a:spcAft>
                      </a:pPr>
                      <a:r>
                        <a:rPr lang="es-MX" sz="1200" b="1" dirty="0">
                          <a:solidFill>
                            <a:srgbClr val="FFFFFF"/>
                          </a:solidFill>
                          <a:latin typeface="Calibri"/>
                          <a:ea typeface="Times New Roman"/>
                          <a:cs typeface="Times New Roman"/>
                        </a:rPr>
                        <a:t>Categoría</a:t>
                      </a:r>
                      <a:endParaRPr lang="es-MX" sz="1100" dirty="0">
                        <a:latin typeface="Calibri"/>
                        <a:ea typeface="Calibri"/>
                        <a:cs typeface="Times New Roman"/>
                      </a:endParaRPr>
                    </a:p>
                  </a:txBody>
                  <a:tcPr marL="44450" marR="44450" marT="0"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s-MX" sz="1200" b="1">
                          <a:solidFill>
                            <a:srgbClr val="FFFFFF"/>
                          </a:solidFill>
                          <a:latin typeface="Calibri"/>
                          <a:ea typeface="Times New Roman"/>
                          <a:cs typeface="Times New Roman"/>
                        </a:rPr>
                        <a:t>Valor</a:t>
                      </a:r>
                      <a:endParaRPr lang="es-MX" sz="1100">
                        <a:latin typeface="Calibri"/>
                        <a:ea typeface="Calibri"/>
                        <a:cs typeface="Times New Roman"/>
                      </a:endParaRPr>
                    </a:p>
                  </a:txBody>
                  <a:tcPr marL="44450" marR="44450" marT="0" marB="0" anchor="b">
                    <a:lnL>
                      <a:noFill/>
                    </a:lnL>
                    <a:lnR>
                      <a:noFill/>
                    </a:lnR>
                    <a:lnT>
                      <a:noFill/>
                    </a:lnT>
                    <a:lnB w="12700" cap="flat" cmpd="sng" algn="ctr">
                      <a:solidFill>
                        <a:srgbClr val="FFFFFF"/>
                      </a:solidFill>
                      <a:prstDash val="solid"/>
                      <a:round/>
                      <a:headEnd type="none" w="med" len="med"/>
                      <a:tailEnd type="none" w="med" len="med"/>
                    </a:lnB>
                    <a:solidFill>
                      <a:srgbClr val="000000"/>
                    </a:solidFill>
                  </a:tcPr>
                </a:tc>
              </a:tr>
              <a:tr h="273846">
                <a:tc>
                  <a:txBody>
                    <a:bodyPr/>
                    <a:lstStyle/>
                    <a:p>
                      <a:pPr algn="just">
                        <a:lnSpc>
                          <a:spcPct val="115000"/>
                        </a:lnSpc>
                        <a:spcAft>
                          <a:spcPts val="0"/>
                        </a:spcAft>
                      </a:pPr>
                      <a:r>
                        <a:rPr lang="es-MX" sz="1200" b="1">
                          <a:solidFill>
                            <a:srgbClr val="FFFFFF"/>
                          </a:solidFill>
                          <a:latin typeface="Calibri"/>
                          <a:ea typeface="Times New Roman"/>
                          <a:cs typeface="Times New Roman"/>
                        </a:rPr>
                        <a:t>Saldo Inicial</a:t>
                      </a:r>
                      <a:endParaRPr lang="es-MX" sz="1100">
                        <a:latin typeface="Calibri"/>
                        <a:ea typeface="Calibri"/>
                        <a:cs typeface="Times New Roman"/>
                      </a:endParaRPr>
                    </a:p>
                  </a:txBody>
                  <a:tcPr marL="44450" marR="44450" marT="0" marB="0" anchor="b">
                    <a:lnL>
                      <a:noFill/>
                    </a:lnL>
                    <a:lnR>
                      <a:noFill/>
                    </a:lnR>
                    <a:lnT w="12700" cap="flat" cmpd="sng" algn="ctr">
                      <a:solidFill>
                        <a:srgbClr val="FFFFFF"/>
                      </a:solidFill>
                      <a:prstDash val="solid"/>
                      <a:round/>
                      <a:headEnd type="none" w="med" len="med"/>
                      <a:tailEnd type="none" w="med" len="med"/>
                    </a:lnT>
                    <a:lnB>
                      <a:noFill/>
                    </a:lnB>
                    <a:solidFill>
                      <a:srgbClr val="376091"/>
                    </a:solidFill>
                  </a:tcPr>
                </a:tc>
                <a:tc>
                  <a:txBody>
                    <a:bodyPr/>
                    <a:lstStyle/>
                    <a:p>
                      <a:pPr algn="just">
                        <a:lnSpc>
                          <a:spcPct val="115000"/>
                        </a:lnSpc>
                        <a:spcAft>
                          <a:spcPts val="0"/>
                        </a:spcAft>
                      </a:pPr>
                      <a:r>
                        <a:rPr lang="es-MX" sz="1200" b="1">
                          <a:solidFill>
                            <a:srgbClr val="FFFFFF"/>
                          </a:solidFill>
                          <a:latin typeface="Calibri"/>
                          <a:ea typeface="Times New Roman"/>
                          <a:cs typeface="Times New Roman"/>
                        </a:rPr>
                        <a:t>$200.00</a:t>
                      </a:r>
                      <a:endParaRPr lang="es-MX" sz="1100">
                        <a:latin typeface="Calibri"/>
                        <a:ea typeface="Calibri"/>
                        <a:cs typeface="Times New Roman"/>
                      </a:endParaRPr>
                    </a:p>
                  </a:txBody>
                  <a:tcPr marL="44450" marR="44450" marT="0" marB="0" anchor="b">
                    <a:lnL>
                      <a:noFill/>
                    </a:lnL>
                    <a:lnR>
                      <a:noFill/>
                    </a:lnR>
                    <a:lnT w="12700" cap="flat" cmpd="sng" algn="ctr">
                      <a:solidFill>
                        <a:srgbClr val="FFFFFF"/>
                      </a:solidFill>
                      <a:prstDash val="solid"/>
                      <a:round/>
                      <a:headEnd type="none" w="med" len="med"/>
                      <a:tailEnd type="none" w="med" len="med"/>
                    </a:lnT>
                    <a:lnB>
                      <a:noFill/>
                    </a:lnB>
                    <a:solidFill>
                      <a:srgbClr val="376091"/>
                    </a:solidFill>
                  </a:tcPr>
                </a:tc>
              </a:tr>
              <a:tr h="273846">
                <a:tc>
                  <a:txBody>
                    <a:bodyPr/>
                    <a:lstStyle/>
                    <a:p>
                      <a:pPr algn="just">
                        <a:lnSpc>
                          <a:spcPct val="115000"/>
                        </a:lnSpc>
                        <a:spcAft>
                          <a:spcPts val="0"/>
                        </a:spcAft>
                      </a:pPr>
                      <a:r>
                        <a:rPr lang="es-MX" sz="1200" b="1">
                          <a:solidFill>
                            <a:srgbClr val="FFFFFF"/>
                          </a:solidFill>
                          <a:latin typeface="Calibri"/>
                          <a:ea typeface="Times New Roman"/>
                          <a:cs typeface="Times New Roman"/>
                        </a:rPr>
                        <a:t>Costo Total EC2 (US)</a:t>
                      </a:r>
                      <a:endParaRPr lang="es-MX" sz="1100">
                        <a:latin typeface="Calibri"/>
                        <a:ea typeface="Calibri"/>
                        <a:cs typeface="Times New Roman"/>
                      </a:endParaRPr>
                    </a:p>
                  </a:txBody>
                  <a:tcPr marL="44450" marR="44450" marT="0" marB="0" anchor="b">
                    <a:lnL>
                      <a:noFill/>
                    </a:lnL>
                    <a:lnR>
                      <a:noFill/>
                    </a:lnR>
                    <a:lnT>
                      <a:noFill/>
                    </a:lnT>
                    <a:lnB>
                      <a:noFill/>
                    </a:lnB>
                    <a:solidFill>
                      <a:srgbClr val="4F81BD"/>
                    </a:solidFill>
                  </a:tcPr>
                </a:tc>
                <a:tc>
                  <a:txBody>
                    <a:bodyPr/>
                    <a:lstStyle/>
                    <a:p>
                      <a:pPr algn="just">
                        <a:lnSpc>
                          <a:spcPct val="115000"/>
                        </a:lnSpc>
                        <a:spcAft>
                          <a:spcPts val="0"/>
                        </a:spcAft>
                      </a:pPr>
                      <a:r>
                        <a:rPr lang="es-MX" sz="1200" b="1">
                          <a:solidFill>
                            <a:srgbClr val="FFFFFF"/>
                          </a:solidFill>
                          <a:latin typeface="Calibri"/>
                          <a:ea typeface="Times New Roman"/>
                          <a:cs typeface="Times New Roman"/>
                        </a:rPr>
                        <a:t>$125.73</a:t>
                      </a:r>
                      <a:endParaRPr lang="es-MX" sz="1100">
                        <a:latin typeface="Calibri"/>
                        <a:ea typeface="Calibri"/>
                        <a:cs typeface="Times New Roman"/>
                      </a:endParaRPr>
                    </a:p>
                  </a:txBody>
                  <a:tcPr marL="44450" marR="44450" marT="0" marB="0" anchor="b">
                    <a:lnL>
                      <a:noFill/>
                    </a:lnL>
                    <a:lnR>
                      <a:noFill/>
                    </a:lnR>
                    <a:lnT>
                      <a:noFill/>
                    </a:lnT>
                    <a:lnB>
                      <a:noFill/>
                    </a:lnB>
                    <a:solidFill>
                      <a:srgbClr val="4F81BD"/>
                    </a:solidFill>
                  </a:tcPr>
                </a:tc>
              </a:tr>
              <a:tr h="273846">
                <a:tc>
                  <a:txBody>
                    <a:bodyPr/>
                    <a:lstStyle/>
                    <a:p>
                      <a:pPr algn="just">
                        <a:lnSpc>
                          <a:spcPct val="115000"/>
                        </a:lnSpc>
                        <a:spcAft>
                          <a:spcPts val="0"/>
                        </a:spcAft>
                      </a:pPr>
                      <a:r>
                        <a:rPr lang="es-MX" sz="1200" b="1">
                          <a:solidFill>
                            <a:srgbClr val="FFFFFF"/>
                          </a:solidFill>
                          <a:latin typeface="Calibri"/>
                          <a:ea typeface="Times New Roman"/>
                          <a:cs typeface="Times New Roman"/>
                        </a:rPr>
                        <a:t>Costo Total Storage (US)</a:t>
                      </a:r>
                      <a:endParaRPr lang="es-MX" sz="1100">
                        <a:latin typeface="Calibri"/>
                        <a:ea typeface="Calibri"/>
                        <a:cs typeface="Times New Roman"/>
                      </a:endParaRPr>
                    </a:p>
                  </a:txBody>
                  <a:tcPr marL="44450" marR="44450" marT="0" marB="0" anchor="b">
                    <a:lnL>
                      <a:noFill/>
                    </a:lnL>
                    <a:lnR>
                      <a:noFill/>
                    </a:lnR>
                    <a:lnT>
                      <a:noFill/>
                    </a:lnT>
                    <a:lnB>
                      <a:noFill/>
                    </a:lnB>
                    <a:solidFill>
                      <a:srgbClr val="376091"/>
                    </a:solidFill>
                  </a:tcPr>
                </a:tc>
                <a:tc>
                  <a:txBody>
                    <a:bodyPr/>
                    <a:lstStyle/>
                    <a:p>
                      <a:pPr algn="just">
                        <a:lnSpc>
                          <a:spcPct val="115000"/>
                        </a:lnSpc>
                        <a:spcAft>
                          <a:spcPts val="0"/>
                        </a:spcAft>
                      </a:pPr>
                      <a:r>
                        <a:rPr lang="es-MX" sz="1200" b="1">
                          <a:solidFill>
                            <a:srgbClr val="FFFFFF"/>
                          </a:solidFill>
                          <a:latin typeface="Calibri"/>
                          <a:ea typeface="Times New Roman"/>
                          <a:cs typeface="Times New Roman"/>
                        </a:rPr>
                        <a:t>$0.81</a:t>
                      </a:r>
                      <a:endParaRPr lang="es-MX" sz="1100">
                        <a:latin typeface="Calibri"/>
                        <a:ea typeface="Calibri"/>
                        <a:cs typeface="Times New Roman"/>
                      </a:endParaRPr>
                    </a:p>
                  </a:txBody>
                  <a:tcPr marL="44450" marR="44450" marT="0" marB="0" anchor="b">
                    <a:lnL>
                      <a:noFill/>
                    </a:lnL>
                    <a:lnR>
                      <a:noFill/>
                    </a:lnR>
                    <a:lnT>
                      <a:noFill/>
                    </a:lnT>
                    <a:lnB>
                      <a:noFill/>
                    </a:lnB>
                    <a:solidFill>
                      <a:srgbClr val="376091"/>
                    </a:solidFill>
                  </a:tcPr>
                </a:tc>
              </a:tr>
              <a:tr h="273846">
                <a:tc>
                  <a:txBody>
                    <a:bodyPr/>
                    <a:lstStyle/>
                    <a:p>
                      <a:pPr algn="just">
                        <a:lnSpc>
                          <a:spcPct val="115000"/>
                        </a:lnSpc>
                        <a:spcAft>
                          <a:spcPts val="0"/>
                        </a:spcAft>
                      </a:pPr>
                      <a:r>
                        <a:rPr lang="es-MX" sz="1200" b="1">
                          <a:solidFill>
                            <a:srgbClr val="FFFFFF"/>
                          </a:solidFill>
                          <a:latin typeface="Calibri"/>
                          <a:ea typeface="Times New Roman"/>
                          <a:cs typeface="Times New Roman"/>
                        </a:rPr>
                        <a:t>Costo Total Proyecto</a:t>
                      </a:r>
                      <a:endParaRPr lang="es-MX" sz="1100">
                        <a:latin typeface="Calibri"/>
                        <a:ea typeface="Calibri"/>
                        <a:cs typeface="Times New Roman"/>
                      </a:endParaRPr>
                    </a:p>
                  </a:txBody>
                  <a:tcPr marL="44450" marR="44450" marT="0" marB="0" anchor="b">
                    <a:lnL>
                      <a:noFill/>
                    </a:lnL>
                    <a:lnR>
                      <a:noFill/>
                    </a:lnR>
                    <a:lnT>
                      <a:noFill/>
                    </a:lnT>
                    <a:lnB>
                      <a:noFill/>
                    </a:lnB>
                    <a:solidFill>
                      <a:srgbClr val="4F81BD"/>
                    </a:solidFill>
                  </a:tcPr>
                </a:tc>
                <a:tc>
                  <a:txBody>
                    <a:bodyPr/>
                    <a:lstStyle/>
                    <a:p>
                      <a:pPr algn="just">
                        <a:lnSpc>
                          <a:spcPct val="115000"/>
                        </a:lnSpc>
                        <a:spcAft>
                          <a:spcPts val="0"/>
                        </a:spcAft>
                      </a:pPr>
                      <a:r>
                        <a:rPr lang="es-MX" sz="1200" b="1">
                          <a:solidFill>
                            <a:srgbClr val="FFFFFF"/>
                          </a:solidFill>
                          <a:latin typeface="Calibri"/>
                          <a:ea typeface="Times New Roman"/>
                          <a:cs typeface="Times New Roman"/>
                        </a:rPr>
                        <a:t>$126.54</a:t>
                      </a:r>
                      <a:endParaRPr lang="es-MX" sz="1100">
                        <a:latin typeface="Calibri"/>
                        <a:ea typeface="Calibri"/>
                        <a:cs typeface="Times New Roman"/>
                      </a:endParaRPr>
                    </a:p>
                  </a:txBody>
                  <a:tcPr marL="44450" marR="44450" marT="0" marB="0" anchor="b">
                    <a:lnL>
                      <a:noFill/>
                    </a:lnL>
                    <a:lnR>
                      <a:noFill/>
                    </a:lnR>
                    <a:lnT>
                      <a:noFill/>
                    </a:lnT>
                    <a:lnB>
                      <a:noFill/>
                    </a:lnB>
                    <a:solidFill>
                      <a:srgbClr val="4F81BD"/>
                    </a:solidFill>
                  </a:tcPr>
                </a:tc>
              </a:tr>
              <a:tr h="273846">
                <a:tc>
                  <a:txBody>
                    <a:bodyPr/>
                    <a:lstStyle/>
                    <a:p>
                      <a:pPr algn="just">
                        <a:lnSpc>
                          <a:spcPct val="115000"/>
                        </a:lnSpc>
                        <a:spcAft>
                          <a:spcPts val="0"/>
                        </a:spcAft>
                      </a:pPr>
                      <a:r>
                        <a:rPr lang="es-MX" sz="1200" b="1">
                          <a:solidFill>
                            <a:srgbClr val="FFFFFF"/>
                          </a:solidFill>
                          <a:latin typeface="Calibri"/>
                          <a:ea typeface="Times New Roman"/>
                          <a:cs typeface="Times New Roman"/>
                        </a:rPr>
                        <a:t>Saldo Disponible</a:t>
                      </a:r>
                      <a:endParaRPr lang="es-MX" sz="1100">
                        <a:latin typeface="Calibri"/>
                        <a:ea typeface="Calibri"/>
                        <a:cs typeface="Times New Roman"/>
                      </a:endParaRPr>
                    </a:p>
                  </a:txBody>
                  <a:tcPr marL="44450" marR="44450" marT="0" marB="0" anchor="b">
                    <a:lnL>
                      <a:noFill/>
                    </a:lnL>
                    <a:lnR>
                      <a:noFill/>
                    </a:lnR>
                    <a:lnT>
                      <a:noFill/>
                    </a:lnT>
                    <a:lnB>
                      <a:noFill/>
                    </a:lnB>
                    <a:solidFill>
                      <a:srgbClr val="376091"/>
                    </a:solidFill>
                  </a:tcPr>
                </a:tc>
                <a:tc>
                  <a:txBody>
                    <a:bodyPr/>
                    <a:lstStyle/>
                    <a:p>
                      <a:pPr algn="just">
                        <a:lnSpc>
                          <a:spcPct val="115000"/>
                        </a:lnSpc>
                        <a:spcAft>
                          <a:spcPts val="0"/>
                        </a:spcAft>
                      </a:pPr>
                      <a:r>
                        <a:rPr lang="es-MX" sz="1200" b="1" dirty="0">
                          <a:solidFill>
                            <a:srgbClr val="FFFFFF"/>
                          </a:solidFill>
                          <a:latin typeface="Calibri"/>
                          <a:ea typeface="Times New Roman"/>
                          <a:cs typeface="Times New Roman"/>
                        </a:rPr>
                        <a:t>$73.46</a:t>
                      </a:r>
                      <a:endParaRPr lang="es-MX" sz="1100" dirty="0">
                        <a:latin typeface="Calibri"/>
                        <a:ea typeface="Calibri"/>
                        <a:cs typeface="Times New Roman"/>
                      </a:endParaRPr>
                    </a:p>
                  </a:txBody>
                  <a:tcPr marL="44450" marR="44450" marT="0" marB="0" anchor="b">
                    <a:lnL>
                      <a:noFill/>
                    </a:lnL>
                    <a:lnR>
                      <a:noFill/>
                    </a:lnR>
                    <a:lnT>
                      <a:noFill/>
                    </a:lnT>
                    <a:lnB>
                      <a:noFill/>
                    </a:lnB>
                    <a:solidFill>
                      <a:srgbClr val="376091"/>
                    </a:solidFill>
                  </a:tcPr>
                </a:tc>
              </a:tr>
            </a:tbl>
          </a:graphicData>
        </a:graphic>
      </p:graphicFrame>
      <p:sp>
        <p:nvSpPr>
          <p:cNvPr id="51270" name="6 Rectángulo"/>
          <p:cNvSpPr>
            <a:spLocks noChangeArrowheads="1"/>
          </p:cNvSpPr>
          <p:nvPr/>
        </p:nvSpPr>
        <p:spPr bwMode="auto">
          <a:xfrm>
            <a:off x="6357938" y="1571625"/>
            <a:ext cx="2571750" cy="1477963"/>
          </a:xfrm>
          <a:prstGeom prst="rect">
            <a:avLst/>
          </a:prstGeom>
          <a:noFill/>
          <a:ln w="9525">
            <a:noFill/>
            <a:miter lim="800000"/>
            <a:headEnd/>
            <a:tailEnd/>
          </a:ln>
        </p:spPr>
        <p:txBody>
          <a:bodyPr>
            <a:spAutoFit/>
          </a:bodyPr>
          <a:lstStyle/>
          <a:p>
            <a:r>
              <a:rPr lang="es-ES">
                <a:latin typeface="Gill Sans MT" pitchFamily="34" charset="0"/>
              </a:rPr>
              <a:t>La correlación de Pearson de la librería de Mahout tiene un costo mucho mayor que utilizando la correlación simple .</a:t>
            </a:r>
          </a:p>
        </p:txBody>
      </p:sp>
      <p:sp>
        <p:nvSpPr>
          <p:cNvPr id="51271" name="7 Rectángulo"/>
          <p:cNvSpPr>
            <a:spLocks noChangeArrowheads="1"/>
          </p:cNvSpPr>
          <p:nvPr/>
        </p:nvSpPr>
        <p:spPr bwMode="auto">
          <a:xfrm>
            <a:off x="1001713" y="4786313"/>
            <a:ext cx="2427287" cy="369887"/>
          </a:xfrm>
          <a:prstGeom prst="rect">
            <a:avLst/>
          </a:prstGeom>
          <a:noFill/>
          <a:ln w="9525">
            <a:noFill/>
            <a:miter lim="800000"/>
            <a:headEnd/>
            <a:tailEnd/>
          </a:ln>
        </p:spPr>
        <p:txBody>
          <a:bodyPr wrap="none">
            <a:spAutoFit/>
          </a:bodyPr>
          <a:lstStyle/>
          <a:p>
            <a:r>
              <a:rPr lang="es-ES">
                <a:latin typeface="Gill Sans MT" pitchFamily="34" charset="0"/>
              </a:rPr>
              <a:t>Costo total del proyecto</a:t>
            </a:r>
            <a:endParaRPr lang="es-MX">
              <a:latin typeface="Gill Sans MT"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MX" dirty="0" smtClean="0">
                <a:solidFill>
                  <a:schemeClr val="tx2">
                    <a:satMod val="130000"/>
                  </a:schemeClr>
                </a:solidFill>
              </a:rPr>
              <a:t>Conclusiones</a:t>
            </a:r>
            <a:endParaRPr lang="es-MX" dirty="0">
              <a:solidFill>
                <a:schemeClr val="tx2">
                  <a:satMod val="130000"/>
                </a:schemeClr>
              </a:solidFill>
            </a:endParaRPr>
          </a:p>
        </p:txBody>
      </p:sp>
      <p:sp>
        <p:nvSpPr>
          <p:cNvPr id="3" name="2 Marcador de contenido"/>
          <p:cNvSpPr>
            <a:spLocks noGrp="1"/>
          </p:cNvSpPr>
          <p:nvPr>
            <p:ph idx="1"/>
          </p:nvPr>
        </p:nvSpPr>
        <p:spPr/>
        <p:txBody>
          <a:bodyPr>
            <a:normAutofit fontScale="92500" lnSpcReduction="20000"/>
          </a:bodyPr>
          <a:lstStyle/>
          <a:p>
            <a:pPr marL="514350" indent="-514350" eaLnBrk="1" fontAlgn="auto" hangingPunct="1">
              <a:spcAft>
                <a:spcPts val="0"/>
              </a:spcAft>
              <a:buFont typeface="+mj-lt"/>
              <a:buAutoNum type="arabicPeriod"/>
              <a:defRPr/>
            </a:pPr>
            <a:r>
              <a:rPr lang="es-ES" dirty="0" smtClean="0"/>
              <a:t>Los tiempos de ejecución de los algoritmos implementados aumentan con el cuadrado de la cantidad de usuarios y por ello presentan problemas de escalabilidad. </a:t>
            </a:r>
            <a:endParaRPr lang="es-MX" dirty="0" smtClean="0"/>
          </a:p>
          <a:p>
            <a:pPr marL="514350" indent="-514350" eaLnBrk="1" fontAlgn="auto" hangingPunct="1">
              <a:spcAft>
                <a:spcPts val="0"/>
              </a:spcAft>
              <a:buFont typeface="+mj-lt"/>
              <a:buAutoNum type="arabicPeriod"/>
              <a:defRPr/>
            </a:pPr>
            <a:r>
              <a:rPr lang="es-ES" dirty="0" smtClean="0"/>
              <a:t>El costo del algoritmo de </a:t>
            </a:r>
            <a:r>
              <a:rPr lang="es-ES" dirty="0" err="1" smtClean="0"/>
              <a:t>Pearson</a:t>
            </a:r>
            <a:r>
              <a:rPr lang="es-ES" dirty="0" smtClean="0"/>
              <a:t> es tan alto en términos monetarios, que supera 8 a 1 al algoritmo basado en producto punto. </a:t>
            </a:r>
            <a:endParaRPr lang="es-MX" dirty="0" smtClean="0"/>
          </a:p>
          <a:p>
            <a:pPr marL="514350" indent="-514350" eaLnBrk="1" fontAlgn="auto" hangingPunct="1">
              <a:spcAft>
                <a:spcPts val="0"/>
              </a:spcAft>
              <a:buFont typeface="+mj-lt"/>
              <a:buAutoNum type="arabicPeriod"/>
              <a:defRPr/>
            </a:pPr>
            <a:r>
              <a:rPr lang="es-ES" dirty="0" smtClean="0"/>
              <a:t>Aplicando producto punto no se obtienen recomendaciones para usuarios que han calificado ítems que otros usuarios no han calificado, </a:t>
            </a:r>
            <a:r>
              <a:rPr lang="es-ES" dirty="0" err="1" smtClean="0"/>
              <a:t>Pearson</a:t>
            </a:r>
            <a:r>
              <a:rPr lang="es-ES" dirty="0" smtClean="0"/>
              <a:t> resuelve este problema aplicando inferencias. </a:t>
            </a:r>
            <a:endParaRPr lang="es-MX" dirty="0" smtClean="0"/>
          </a:p>
          <a:p>
            <a:pPr marL="365760" indent="-283464" eaLnBrk="1" fontAlgn="auto" hangingPunct="1">
              <a:spcAft>
                <a:spcPts val="0"/>
              </a:spcAft>
              <a:buFont typeface="Wingdings 2"/>
              <a:buChar char=""/>
              <a:defRPr/>
            </a:pPr>
            <a:endParaRPr lang="es-MX"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MX" dirty="0" smtClean="0">
                <a:solidFill>
                  <a:schemeClr val="tx2">
                    <a:satMod val="130000"/>
                  </a:schemeClr>
                </a:solidFill>
              </a:rPr>
              <a:t>Recomendaciones</a:t>
            </a:r>
            <a:endParaRPr lang="es-MX" dirty="0">
              <a:solidFill>
                <a:schemeClr val="tx2">
                  <a:satMod val="130000"/>
                </a:schemeClr>
              </a:solidFill>
            </a:endParaRPr>
          </a:p>
        </p:txBody>
      </p:sp>
      <p:sp>
        <p:nvSpPr>
          <p:cNvPr id="3" name="2 Marcador de contenido"/>
          <p:cNvSpPr>
            <a:spLocks noGrp="1"/>
          </p:cNvSpPr>
          <p:nvPr>
            <p:ph idx="1"/>
          </p:nvPr>
        </p:nvSpPr>
        <p:spPr/>
        <p:txBody>
          <a:bodyPr>
            <a:normAutofit/>
          </a:bodyPr>
          <a:lstStyle/>
          <a:p>
            <a:pPr marL="514350" indent="-514350" eaLnBrk="1" fontAlgn="auto" hangingPunct="1">
              <a:spcAft>
                <a:spcPts val="0"/>
              </a:spcAft>
              <a:buFont typeface="+mj-lt"/>
              <a:buAutoNum type="arabicPeriod"/>
              <a:defRPr/>
            </a:pPr>
            <a:r>
              <a:rPr lang="es-ES" dirty="0" smtClean="0"/>
              <a:t>La poca cantidad de nodos compartidos es una limitante. El producto punto se constituye en una alternativa viable para el procesamiento de las similitudes. </a:t>
            </a:r>
            <a:endParaRPr lang="es-MX" dirty="0" smtClean="0"/>
          </a:p>
          <a:p>
            <a:pPr marL="514350" indent="-514350" eaLnBrk="1" fontAlgn="auto" hangingPunct="1">
              <a:spcAft>
                <a:spcPts val="0"/>
              </a:spcAft>
              <a:buFont typeface="+mj-lt"/>
              <a:buAutoNum type="arabicPeriod"/>
              <a:defRPr/>
            </a:pPr>
            <a:r>
              <a:rPr lang="es-ES" dirty="0" smtClean="0"/>
              <a:t>Para el seguimiento futuro de estos casos se puede buscar una alternativa al método de producto punto en el que se apliquen inferencias y utilice el esquema </a:t>
            </a:r>
            <a:r>
              <a:rPr lang="es-ES" dirty="0" err="1" smtClean="0"/>
              <a:t>map</a:t>
            </a:r>
            <a:r>
              <a:rPr lang="es-ES" dirty="0" smtClean="0"/>
              <a:t>-reduce para escalabilidad.</a:t>
            </a:r>
            <a:endParaRPr lang="es-MX" dirty="0" smtClean="0"/>
          </a:p>
          <a:p>
            <a:pPr marL="365760" indent="-283464" eaLnBrk="1" fontAlgn="auto" hangingPunct="1">
              <a:spcAft>
                <a:spcPts val="0"/>
              </a:spcAft>
              <a:buFont typeface="Wingdings 2"/>
              <a:buChar char=""/>
              <a:defRPr/>
            </a:pP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algn="ctr" eaLnBrk="1" fontAlgn="auto" hangingPunct="1">
              <a:spcAft>
                <a:spcPts val="0"/>
              </a:spcAft>
              <a:defRPr/>
            </a:pPr>
            <a:r>
              <a:rPr lang="es-ES" dirty="0" smtClean="0">
                <a:solidFill>
                  <a:schemeClr val="tx2">
                    <a:satMod val="130000"/>
                  </a:schemeClr>
                </a:solidFill>
              </a:rPr>
              <a:t>Componentes</a:t>
            </a:r>
          </a:p>
        </p:txBody>
      </p:sp>
      <p:sp>
        <p:nvSpPr>
          <p:cNvPr id="21507" name="2 Marcador de contenido"/>
          <p:cNvSpPr>
            <a:spLocks noGrp="1"/>
          </p:cNvSpPr>
          <p:nvPr>
            <p:ph idx="1"/>
          </p:nvPr>
        </p:nvSpPr>
        <p:spPr/>
        <p:txBody>
          <a:bodyPr/>
          <a:lstStyle/>
          <a:p>
            <a:pPr eaLnBrk="1" hangingPunct="1"/>
            <a:r>
              <a:rPr lang="es-ES" smtClean="0"/>
              <a:t>Usuarios</a:t>
            </a:r>
          </a:p>
          <a:p>
            <a:pPr eaLnBrk="1" hangingPunct="1"/>
            <a:r>
              <a:rPr lang="es-ES" smtClean="0"/>
              <a:t>Perfiles </a:t>
            </a:r>
          </a:p>
          <a:p>
            <a:pPr eaLnBrk="1" hangingPunct="1"/>
            <a:r>
              <a:rPr lang="es-ES" smtClean="0"/>
              <a:t>Recomendadores</a:t>
            </a:r>
          </a:p>
          <a:p>
            <a:pPr eaLnBrk="1" hangingPunct="1"/>
            <a:r>
              <a:rPr lang="es-ES" smtClean="0"/>
              <a:t>Valoración</a:t>
            </a:r>
          </a:p>
          <a:p>
            <a:pPr eaLnBrk="1" hangingPunct="1"/>
            <a:endParaRPr 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normAutofit fontScale="90000"/>
          </a:bodyPr>
          <a:lstStyle/>
          <a:p>
            <a:pPr eaLnBrk="1" fontAlgn="auto" hangingPunct="1">
              <a:spcAft>
                <a:spcPts val="0"/>
              </a:spcAft>
              <a:defRPr/>
            </a:pPr>
            <a:r>
              <a:rPr lang="es-ES" smtClean="0">
                <a:solidFill>
                  <a:schemeClr val="tx2">
                    <a:satMod val="130000"/>
                  </a:schemeClr>
                </a:solidFill>
              </a:rPr>
              <a:t>Mecanismos de Retroalimentación</a:t>
            </a:r>
          </a:p>
        </p:txBody>
      </p:sp>
      <p:sp>
        <p:nvSpPr>
          <p:cNvPr id="22531" name="2 Marcador de contenido"/>
          <p:cNvSpPr>
            <a:spLocks noGrp="1"/>
          </p:cNvSpPr>
          <p:nvPr>
            <p:ph idx="1"/>
          </p:nvPr>
        </p:nvSpPr>
        <p:spPr/>
        <p:txBody>
          <a:bodyPr/>
          <a:lstStyle/>
          <a:p>
            <a:pPr eaLnBrk="1" hangingPunct="1"/>
            <a:r>
              <a:rPr lang="es-ES" smtClean="0"/>
              <a:t>Explícita: Cuando se aplica la recomendación explícita, el sistema otorga al usuario la oportunidad de calificar, dentro de un rango predefinido, los ítems que ha utilizado </a:t>
            </a:r>
          </a:p>
          <a:p>
            <a:pPr eaLnBrk="1" hangingPunct="1"/>
            <a:r>
              <a:rPr lang="es-ES" smtClean="0"/>
              <a:t>Implícita: El sistema obtiene retroalimentación implícita capturando la interacción del usuario sin que él lo note.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fontAlgn="auto" hangingPunct="1">
              <a:spcAft>
                <a:spcPts val="0"/>
              </a:spcAft>
              <a:defRPr/>
            </a:pPr>
            <a:r>
              <a:rPr lang="es-ES" smtClean="0">
                <a:solidFill>
                  <a:schemeClr val="tx2">
                    <a:satMod val="130000"/>
                  </a:schemeClr>
                </a:solidFill>
              </a:rPr>
              <a:t>Métodos de Recomendación</a:t>
            </a:r>
          </a:p>
        </p:txBody>
      </p:sp>
      <p:sp>
        <p:nvSpPr>
          <p:cNvPr id="8195" name="2 Marcador de contenido"/>
          <p:cNvSpPr>
            <a:spLocks noGrp="1"/>
          </p:cNvSpPr>
          <p:nvPr>
            <p:ph idx="1"/>
          </p:nvPr>
        </p:nvSpPr>
        <p:spPr/>
        <p:txBody>
          <a:bodyPr>
            <a:normAutofit fontScale="92500" lnSpcReduction="10000"/>
          </a:bodyPr>
          <a:lstStyle/>
          <a:p>
            <a:pPr marL="365760" indent="-283464" eaLnBrk="1" fontAlgn="auto" hangingPunct="1">
              <a:lnSpc>
                <a:spcPct val="200000"/>
              </a:lnSpc>
              <a:spcAft>
                <a:spcPts val="0"/>
              </a:spcAft>
              <a:buFont typeface="Wingdings 2"/>
              <a:buChar char=""/>
              <a:defRPr/>
            </a:pPr>
            <a:r>
              <a:rPr lang="es-ES" dirty="0" smtClean="0"/>
              <a:t>Recomendación colaborativa</a:t>
            </a:r>
          </a:p>
          <a:p>
            <a:pPr marL="365760" indent="-283464" eaLnBrk="1" fontAlgn="auto" hangingPunct="1">
              <a:lnSpc>
                <a:spcPct val="200000"/>
              </a:lnSpc>
              <a:spcAft>
                <a:spcPts val="0"/>
              </a:spcAft>
              <a:buFont typeface="Wingdings 2"/>
              <a:buChar char=""/>
              <a:defRPr/>
            </a:pPr>
            <a:r>
              <a:rPr lang="es-ES" dirty="0" smtClean="0"/>
              <a:t>Recomendación basada en contenido</a:t>
            </a:r>
          </a:p>
          <a:p>
            <a:pPr marL="365760" indent="-283464" eaLnBrk="1" fontAlgn="auto" hangingPunct="1">
              <a:lnSpc>
                <a:spcPct val="200000"/>
              </a:lnSpc>
              <a:spcAft>
                <a:spcPts val="0"/>
              </a:spcAft>
              <a:buFont typeface="Wingdings 2"/>
              <a:buChar char=""/>
              <a:defRPr/>
            </a:pPr>
            <a:r>
              <a:rPr lang="es-ES" dirty="0" smtClean="0"/>
              <a:t>Recomendación basada en demografía</a:t>
            </a:r>
          </a:p>
          <a:p>
            <a:pPr marL="365760" indent="-283464" eaLnBrk="1" fontAlgn="auto" hangingPunct="1">
              <a:lnSpc>
                <a:spcPct val="200000"/>
              </a:lnSpc>
              <a:spcAft>
                <a:spcPts val="0"/>
              </a:spcAft>
              <a:buFont typeface="Wingdings 2"/>
              <a:buChar char=""/>
              <a:defRPr/>
            </a:pPr>
            <a:r>
              <a:rPr lang="es-ES" dirty="0" smtClean="0"/>
              <a:t>Recomendación basada en utilidad </a:t>
            </a:r>
          </a:p>
          <a:p>
            <a:pPr marL="365760" indent="-283464" eaLnBrk="1" fontAlgn="auto" hangingPunct="1">
              <a:lnSpc>
                <a:spcPct val="200000"/>
              </a:lnSpc>
              <a:spcAft>
                <a:spcPts val="0"/>
              </a:spcAft>
              <a:buFont typeface="Wingdings 2"/>
              <a:buChar char=""/>
              <a:defRPr/>
            </a:pPr>
            <a:r>
              <a:rPr lang="es-ES" dirty="0" smtClean="0"/>
              <a:t>Recomendación basada en conocimiento</a:t>
            </a:r>
          </a:p>
          <a:p>
            <a:pPr marL="365760" indent="-283464" eaLnBrk="1" fontAlgn="auto" hangingPunct="1">
              <a:spcAft>
                <a:spcPts val="0"/>
              </a:spcAft>
              <a:buFont typeface="Wingdings 2"/>
              <a:buChar char=""/>
              <a:defRPr/>
            </a:pPr>
            <a:endParaRPr lang="es-E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algn="ctr" eaLnBrk="1" fontAlgn="auto" hangingPunct="1">
              <a:spcAft>
                <a:spcPts val="0"/>
              </a:spcAft>
              <a:defRPr/>
            </a:pPr>
            <a:r>
              <a:rPr lang="es-ES" dirty="0" smtClean="0">
                <a:solidFill>
                  <a:schemeClr val="tx2">
                    <a:satMod val="130000"/>
                  </a:schemeClr>
                </a:solidFill>
              </a:rPr>
              <a:t>Recomendación Basada en Contenido</a:t>
            </a:r>
          </a:p>
        </p:txBody>
      </p:sp>
      <p:sp>
        <p:nvSpPr>
          <p:cNvPr id="24579" name="2 Marcador de contenido"/>
          <p:cNvSpPr>
            <a:spLocks noGrp="1"/>
          </p:cNvSpPr>
          <p:nvPr>
            <p:ph idx="1"/>
          </p:nvPr>
        </p:nvSpPr>
        <p:spPr/>
        <p:txBody>
          <a:bodyPr/>
          <a:lstStyle/>
          <a:p>
            <a:pPr eaLnBrk="1" hangingPunct="1"/>
            <a:r>
              <a:rPr lang="es-ES" smtClean="0"/>
              <a:t>En este caso la recomendaciones son hechas exclusivamente en base a los ítems que el usuario ha elegido en el pasado. </a:t>
            </a:r>
          </a:p>
          <a:p>
            <a:pPr eaLnBrk="1" hangingPunct="1"/>
            <a:endParaRPr lang="es-E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eaLnBrk="1" fontAlgn="auto" hangingPunct="1">
              <a:spcAft>
                <a:spcPts val="0"/>
              </a:spcAft>
              <a:defRPr/>
            </a:pPr>
            <a:r>
              <a:rPr lang="es-ES" dirty="0" smtClean="0">
                <a:solidFill>
                  <a:schemeClr val="tx2">
                    <a:satMod val="130000"/>
                  </a:schemeClr>
                </a:solidFill>
              </a:rPr>
              <a:t>Recomendación Colaborativa</a:t>
            </a:r>
          </a:p>
        </p:txBody>
      </p:sp>
      <p:sp>
        <p:nvSpPr>
          <p:cNvPr id="25603" name="2 Marcador de contenido"/>
          <p:cNvSpPr>
            <a:spLocks noGrp="1"/>
          </p:cNvSpPr>
          <p:nvPr>
            <p:ph idx="1"/>
          </p:nvPr>
        </p:nvSpPr>
        <p:spPr/>
        <p:txBody>
          <a:bodyPr/>
          <a:lstStyle/>
          <a:p>
            <a:pPr eaLnBrk="1" hangingPunct="1"/>
            <a:r>
              <a:rPr lang="es-ES" smtClean="0"/>
              <a:t>Cuando se aplica recomendación colaborativa, las recomendaciones son hechas exclusivamente en base a los usuarios con gustos similares.  </a:t>
            </a:r>
          </a:p>
          <a:p>
            <a:pPr eaLnBrk="1" hangingPunct="1"/>
            <a:r>
              <a:rPr lang="es-ES" smtClean="0"/>
              <a:t>Hay sistemas que aplican más de un método de recomendación:</a:t>
            </a:r>
          </a:p>
          <a:p>
            <a:pPr lvl="1" eaLnBrk="1" hangingPunct="1"/>
            <a:r>
              <a:rPr lang="es-ES" smtClean="0"/>
              <a:t>FAB</a:t>
            </a:r>
          </a:p>
          <a:p>
            <a:pPr lvl="1" eaLnBrk="1" hangingPunct="1"/>
            <a:r>
              <a:rPr lang="es-ES" smtClean="0"/>
              <a:t>SELECT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374</TotalTime>
  <Words>1432</Words>
  <Application>Microsoft Office PowerPoint</Application>
  <PresentationFormat>Presentación en pantalla (4:3)</PresentationFormat>
  <Paragraphs>270</Paragraphs>
  <Slides>45</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3</vt:i4>
      </vt:variant>
      <vt:variant>
        <vt:lpstr>Títulos de diapositiva</vt:lpstr>
      </vt:variant>
      <vt:variant>
        <vt:i4>45</vt:i4>
      </vt:variant>
    </vt:vector>
  </HeadingPairs>
  <TitlesOfParts>
    <vt:vector size="56" baseType="lpstr">
      <vt:lpstr>Arial</vt:lpstr>
      <vt:lpstr>Gill Sans MT</vt:lpstr>
      <vt:lpstr>Wingdings 2</vt:lpstr>
      <vt:lpstr>Verdana</vt:lpstr>
      <vt:lpstr>Calibri</vt:lpstr>
      <vt:lpstr>Times New Roman</vt:lpstr>
      <vt:lpstr>Courier New</vt:lpstr>
      <vt:lpstr>Solsticio</vt:lpstr>
      <vt:lpstr>MathType 6.0 Equation</vt:lpstr>
      <vt:lpstr>MathType 5.0 Equation</vt:lpstr>
      <vt:lpstr>Visio</vt:lpstr>
      <vt:lpstr>Generación de recomendaciones de ítems musicales basado en las valoraciones implícitas y las similitudes de los usuarios utilizando Hadoop para procesamientos masivos y escalables</vt:lpstr>
      <vt:lpstr>AGENDA</vt:lpstr>
      <vt:lpstr>Sistemas de Recomendaciones</vt:lpstr>
      <vt:lpstr>Ejemplos de Sistemas de Recomendaciones</vt:lpstr>
      <vt:lpstr>Componentes</vt:lpstr>
      <vt:lpstr>Mecanismos de Retroalimentación</vt:lpstr>
      <vt:lpstr>Métodos de Recomendación</vt:lpstr>
      <vt:lpstr>Recomendación Basada en Contenido</vt:lpstr>
      <vt:lpstr>Recomendación Colaborativa</vt:lpstr>
      <vt:lpstr>Desventajas de la Recomendación Basada en Contenido</vt:lpstr>
      <vt:lpstr>Desventajas de la Recomendación Colaborativa</vt:lpstr>
      <vt:lpstr>Ventajas de Recomendación Colaborativa sobre Basada en Contenido</vt:lpstr>
      <vt:lpstr>Algoritmos de Recomendación Colaborativa</vt:lpstr>
      <vt:lpstr>Producto Punto</vt:lpstr>
      <vt:lpstr>Producto Punto</vt:lpstr>
      <vt:lpstr>Producto Punto</vt:lpstr>
      <vt:lpstr>Correlación</vt:lpstr>
      <vt:lpstr>Algoritmos de Recomendación Basado en Usuario</vt:lpstr>
      <vt:lpstr>Algoritmos de Recomendación Basado en Usuario</vt:lpstr>
      <vt:lpstr>Algoritmos de Recomendación Basado en Ítems </vt:lpstr>
      <vt:lpstr>Análisis de Algoritmos</vt:lpstr>
      <vt:lpstr>Datasets</vt:lpstr>
      <vt:lpstr>Ejemplos de Dataset</vt:lpstr>
      <vt:lpstr>Dataset de Audioscrobbler</vt:lpstr>
      <vt:lpstr>Herramientas</vt:lpstr>
      <vt:lpstr>Diseño</vt:lpstr>
      <vt:lpstr>Plug-in Firefox</vt:lpstr>
      <vt:lpstr>Vmware Workstation</vt:lpstr>
      <vt:lpstr>Infraestructura Tecnológica</vt:lpstr>
      <vt:lpstr>Producto Punto</vt:lpstr>
      <vt:lpstr>Pearson</vt:lpstr>
      <vt:lpstr>Esquema map-reduce</vt:lpstr>
      <vt:lpstr>Esquema map-reduce: Indexación</vt:lpstr>
      <vt:lpstr>Esquema map-reduce: Similitud</vt:lpstr>
      <vt:lpstr>Esquema map-reduce: Recomendaciones</vt:lpstr>
      <vt:lpstr>Flujo de datos</vt:lpstr>
      <vt:lpstr>Recomendaciones usando Pearson</vt:lpstr>
      <vt:lpstr>Recomendaciones usando producto punto</vt:lpstr>
      <vt:lpstr>Configuraciones</vt:lpstr>
      <vt:lpstr>Configuraciones</vt:lpstr>
      <vt:lpstr>Ejecución de Jobs con 2 alternativas</vt:lpstr>
      <vt:lpstr>Tiempos de respuesta</vt:lpstr>
      <vt:lpstr>Costos</vt:lpstr>
      <vt:lpstr>Conclusiones</vt:lpstr>
      <vt:lpstr>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Generación de recomendaciones de ítems musicales basado en las valoraciones implícitas y las similitudes de los usuarios utilizando Hadoop para procesamientos masivos y escalables</dc:title>
  <dc:creator>Mervyn</dc:creator>
  <cp:lastModifiedBy>kenjjime</cp:lastModifiedBy>
  <cp:revision>52</cp:revision>
  <dcterms:created xsi:type="dcterms:W3CDTF">2009-09-17T04:31:19Z</dcterms:created>
  <dcterms:modified xsi:type="dcterms:W3CDTF">2009-11-10T14:34:45Z</dcterms:modified>
</cp:coreProperties>
</file>