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5" r:id="rId6"/>
    <p:sldId id="266" r:id="rId7"/>
    <p:sldId id="267" r:id="rId8"/>
    <p:sldId id="269" r:id="rId9"/>
    <p:sldId id="270" r:id="rId10"/>
    <p:sldId id="271" r:id="rId11"/>
    <p:sldId id="272" r:id="rId12"/>
    <p:sldId id="273" r:id="rId13"/>
    <p:sldId id="290" r:id="rId14"/>
    <p:sldId id="291" r:id="rId15"/>
    <p:sldId id="279" r:id="rId16"/>
    <p:sldId id="276" r:id="rId17"/>
    <p:sldId id="274" r:id="rId18"/>
    <p:sldId id="275" r:id="rId19"/>
    <p:sldId id="277" r:id="rId20"/>
    <p:sldId id="280" r:id="rId21"/>
    <p:sldId id="281" r:id="rId22"/>
    <p:sldId id="282" r:id="rId23"/>
    <p:sldId id="283" r:id="rId24"/>
    <p:sldId id="285" r:id="rId25"/>
    <p:sldId id="286" r:id="rId26"/>
    <p:sldId id="287" r:id="rId27"/>
    <p:sldId id="29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FF"/>
    <a:srgbClr val="E8F8FE"/>
    <a:srgbClr val="006082"/>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ssy%20Paola\Desktop\TESIS\4.PLAN%20DE%20ACCION%20DE%20AHORRO%20ENERG&#201;TICO\tabla%20de%20consumo%20por%20centro%20de%20costos%7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ssy%20Paola\Desktop\TESIS\4.PLAN%20DE%20ACCION%20DE%20AHORRO%20ENERG&#201;TICO\TABLA%201.1%20FACTURAS%20DE%20EMPRESA%20ELECTR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sz="1600" baseline="0" dirty="0"/>
              <a:t>COSTO DE PRODUCCION DE SERVICIOS.</a:t>
            </a:r>
          </a:p>
          <a:p>
            <a:pPr>
              <a:defRPr lang="es-EC"/>
            </a:pPr>
            <a:r>
              <a:rPr lang="es-EC" sz="1600" baseline="0" dirty="0"/>
              <a:t>Distribución de energía eléctrica.</a:t>
            </a:r>
          </a:p>
        </c:rich>
      </c:tx>
    </c:title>
    <c:view3D>
      <c:rotX val="30"/>
      <c:perspective val="30"/>
    </c:view3D>
    <c:plotArea>
      <c:layout>
        <c:manualLayout>
          <c:layoutTarget val="inner"/>
          <c:xMode val="edge"/>
          <c:yMode val="edge"/>
          <c:x val="9.9379664498459669E-2"/>
          <c:y val="0.33521398482100923"/>
          <c:w val="0.81388888888889765"/>
          <c:h val="0.61799795858855266"/>
        </c:manualLayout>
      </c:layout>
      <c:pie3DChart>
        <c:varyColors val="1"/>
        <c:ser>
          <c:idx val="0"/>
          <c:order val="0"/>
          <c:explosion val="13"/>
          <c:dLbls>
            <c:dLbl>
              <c:idx val="0"/>
              <c:layout>
                <c:manualLayout>
                  <c:x val="-4.3564159223180077E-2"/>
                  <c:y val="9.6171847405625524E-2"/>
                </c:manualLayout>
              </c:layout>
              <c:showCatName val="1"/>
              <c:showPercent val="1"/>
            </c:dLbl>
            <c:dLbl>
              <c:idx val="4"/>
              <c:layout>
                <c:manualLayout>
                  <c:x val="8.1124396999788267E-2"/>
                  <c:y val="0.11135723473504336"/>
                </c:manualLayout>
              </c:layout>
              <c:showCatName val="1"/>
              <c:showPercent val="1"/>
            </c:dLbl>
            <c:dLbl>
              <c:idx val="5"/>
              <c:layout>
                <c:manualLayout>
                  <c:x val="-9.8420341726064869E-2"/>
                  <c:y val="1.9750249141585421E-2"/>
                </c:manualLayout>
              </c:layout>
              <c:showCatName val="1"/>
              <c:showPercent val="1"/>
            </c:dLbl>
            <c:txPr>
              <a:bodyPr/>
              <a:lstStyle/>
              <a:p>
                <a:pPr>
                  <a:defRPr lang="es-EC"/>
                </a:pPr>
                <a:endParaRPr lang="es-ES"/>
              </a:p>
            </c:txPr>
            <c:showCatName val="1"/>
            <c:showPercent val="1"/>
          </c:dLbls>
          <c:cat>
            <c:strRef>
              <c:f>Hoja1!$B$3:$B$9</c:f>
              <c:strCache>
                <c:ptCount val="7"/>
                <c:pt idx="0">
                  <c:v>SGE</c:v>
                </c:pt>
                <c:pt idx="1">
                  <c:v>SGC</c:v>
                </c:pt>
                <c:pt idx="2">
                  <c:v>SGH</c:v>
                </c:pt>
                <c:pt idx="3">
                  <c:v>SGD</c:v>
                </c:pt>
                <c:pt idx="4">
                  <c:v>SPH</c:v>
                </c:pt>
                <c:pt idx="5">
                  <c:v>AP</c:v>
                </c:pt>
                <c:pt idx="6">
                  <c:v>ADM</c:v>
                </c:pt>
              </c:strCache>
            </c:strRef>
          </c:cat>
          <c:val>
            <c:numRef>
              <c:f>Hoja1!$E$3:$E$9</c:f>
              <c:numCache>
                <c:formatCode>0%</c:formatCode>
                <c:ptCount val="7"/>
                <c:pt idx="0">
                  <c:v>8.0699894098814839E-2</c:v>
                </c:pt>
                <c:pt idx="1">
                  <c:v>7.1699239549997032E-2</c:v>
                </c:pt>
                <c:pt idx="2">
                  <c:v>0.54290138969284329</c:v>
                </c:pt>
                <c:pt idx="3">
                  <c:v>0.17949961757154581</c:v>
                </c:pt>
                <c:pt idx="4">
                  <c:v>0.12429992881342276</c:v>
                </c:pt>
                <c:pt idx="5">
                  <c:v>8.9993027338300109E-4</c:v>
                </c:pt>
                <c:pt idx="6">
                  <c:v>0</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8"/>
  <c:chart>
    <c:plotArea>
      <c:layout>
        <c:manualLayout>
          <c:layoutTarget val="inner"/>
          <c:xMode val="edge"/>
          <c:yMode val="edge"/>
          <c:x val="0.10740271184513522"/>
          <c:y val="5.8395507606492383E-2"/>
          <c:w val="0.72826515819096616"/>
          <c:h val="0.68433293088377078"/>
        </c:manualLayout>
      </c:layout>
      <c:lineChart>
        <c:grouping val="standard"/>
        <c:ser>
          <c:idx val="0"/>
          <c:order val="0"/>
          <c:tx>
            <c:v>2006</c:v>
          </c:tx>
          <c:spPr>
            <a:ln w="25400" cap="flat" cmpd="sng" algn="ctr">
              <a:solidFill>
                <a:schemeClr val="dk1"/>
              </a:solidFill>
              <a:prstDash val="solid"/>
            </a:ln>
            <a:effectLst/>
          </c:spPr>
          <c:marker>
            <c:spPr>
              <a:solidFill>
                <a:schemeClr val="lt1"/>
              </a:solidFill>
              <a:ln w="25400" cap="flat" cmpd="sng" algn="ctr">
                <a:solidFill>
                  <a:schemeClr val="dk1"/>
                </a:solidFill>
                <a:prstDash val="solid"/>
              </a:ln>
              <a:effectLst/>
            </c:spPr>
          </c:marker>
          <c:cat>
            <c:strRef>
              <c:f>'CONSUMOS '!$A$6:$A$17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'CONSUMOS '!$B$6:$B$17</c:f>
              <c:numCache>
                <c:formatCode>General</c:formatCode>
                <c:ptCount val="12"/>
                <c:pt idx="0">
                  <c:v>27836.38</c:v>
                </c:pt>
                <c:pt idx="1">
                  <c:v>26210.22</c:v>
                </c:pt>
                <c:pt idx="2">
                  <c:v>29100.32</c:v>
                </c:pt>
                <c:pt idx="3">
                  <c:v>27834.400000000001</c:v>
                </c:pt>
                <c:pt idx="4">
                  <c:v>25774.080000000005</c:v>
                </c:pt>
                <c:pt idx="5">
                  <c:v>26671.24</c:v>
                </c:pt>
                <c:pt idx="6">
                  <c:v>24595.14</c:v>
                </c:pt>
                <c:pt idx="7">
                  <c:v>27023.41</c:v>
                </c:pt>
                <c:pt idx="8">
                  <c:v>24866.91</c:v>
                </c:pt>
                <c:pt idx="9">
                  <c:v>27394.799999999996</c:v>
                </c:pt>
                <c:pt idx="10">
                  <c:v>26730</c:v>
                </c:pt>
                <c:pt idx="11">
                  <c:v>26730</c:v>
                </c:pt>
              </c:numCache>
            </c:numRef>
          </c:val>
        </c:ser>
        <c:ser>
          <c:idx val="1"/>
          <c:order val="1"/>
          <c:tx>
            <c:v>2007</c:v>
          </c:tx>
          <c:spPr>
            <a:ln w="25400">
              <a:solidFill>
                <a:schemeClr val="accent2">
                  <a:lumMod val="60000"/>
                  <a:lumOff val="40000"/>
                </a:schemeClr>
              </a:solidFill>
            </a:ln>
          </c:spPr>
          <c:marker>
            <c:spPr>
              <a:noFill/>
              <a:ln>
                <a:solidFill>
                  <a:srgbClr val="C0504D">
                    <a:lumMod val="60000"/>
                    <a:lumOff val="40000"/>
                  </a:srgbClr>
                </a:solidFill>
              </a:ln>
            </c:spPr>
          </c:marker>
          <c:cat>
            <c:strRef>
              <c:f>'CONSUMOS '!$A$6:$A$17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'CONSUMOS '!$C$6:$C$17</c:f>
              <c:numCache>
                <c:formatCode>General</c:formatCode>
                <c:ptCount val="12"/>
                <c:pt idx="0">
                  <c:v>32114.109999999244</c:v>
                </c:pt>
                <c:pt idx="1">
                  <c:v>33365.78</c:v>
                </c:pt>
                <c:pt idx="2">
                  <c:v>30022.58</c:v>
                </c:pt>
                <c:pt idx="3">
                  <c:v>33414.47</c:v>
                </c:pt>
                <c:pt idx="4">
                  <c:v>33711.340000000011</c:v>
                </c:pt>
                <c:pt idx="5">
                  <c:v>27606.400000000001</c:v>
                </c:pt>
                <c:pt idx="6">
                  <c:v>29390.05</c:v>
                </c:pt>
                <c:pt idx="7">
                  <c:v>29234.66</c:v>
                </c:pt>
                <c:pt idx="8">
                  <c:v>30397.73</c:v>
                </c:pt>
                <c:pt idx="9">
                  <c:v>27671.1</c:v>
                </c:pt>
                <c:pt idx="10">
                  <c:v>28537.109999999244</c:v>
                </c:pt>
                <c:pt idx="11">
                  <c:v>29307.49</c:v>
                </c:pt>
              </c:numCache>
            </c:numRef>
          </c:val>
        </c:ser>
        <c:ser>
          <c:idx val="2"/>
          <c:order val="2"/>
          <c:tx>
            <c:v>2008</c:v>
          </c:tx>
          <c:spPr>
            <a:ln w="25400">
              <a:solidFill>
                <a:schemeClr val="tx2">
                  <a:lumMod val="60000"/>
                  <a:lumOff val="40000"/>
                </a:schemeClr>
              </a:solidFill>
            </a:ln>
            <a:effectLst/>
          </c:spPr>
          <c:marker>
            <c:spPr>
              <a:noFill/>
              <a:ln>
                <a:solidFill>
                  <a:srgbClr val="1F497D">
                    <a:lumMod val="60000"/>
                    <a:lumOff val="40000"/>
                  </a:srgbClr>
                </a:solidFill>
              </a:ln>
              <a:effectLst/>
              <a:scene3d>
                <a:camera prst="orthographicFront"/>
                <a:lightRig rig="threePt" dir="t"/>
              </a:scene3d>
              <a:sp3d>
                <a:bevelT/>
              </a:sp3d>
            </c:spPr>
          </c:marker>
          <c:cat>
            <c:strRef>
              <c:f>'CONSUMOS '!$A$6:$A$17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'CONSUMOS '!$D$6:$D$17</c:f>
              <c:numCache>
                <c:formatCode>General</c:formatCode>
                <c:ptCount val="12"/>
                <c:pt idx="0">
                  <c:v>30446.85</c:v>
                </c:pt>
                <c:pt idx="1">
                  <c:v>31884.54</c:v>
                </c:pt>
                <c:pt idx="2">
                  <c:v>34165.480000000003</c:v>
                </c:pt>
                <c:pt idx="3">
                  <c:v>33712.99</c:v>
                </c:pt>
                <c:pt idx="4">
                  <c:v>34263.33</c:v>
                </c:pt>
                <c:pt idx="5">
                  <c:v>39672.17</c:v>
                </c:pt>
                <c:pt idx="6">
                  <c:v>37914.06</c:v>
                </c:pt>
                <c:pt idx="7">
                  <c:v>40532.18</c:v>
                </c:pt>
                <c:pt idx="8">
                  <c:v>40089.259999999995</c:v>
                </c:pt>
                <c:pt idx="9">
                  <c:v>41605.18</c:v>
                </c:pt>
                <c:pt idx="10">
                  <c:v>40362.380000000012</c:v>
                </c:pt>
                <c:pt idx="11">
                  <c:v>38814.92</c:v>
                </c:pt>
              </c:numCache>
            </c:numRef>
          </c:val>
        </c:ser>
        <c:ser>
          <c:idx val="3"/>
          <c:order val="3"/>
          <c:tx>
            <c:v>2009</c:v>
          </c:tx>
          <c:spPr>
            <a:ln w="25400">
              <a:solidFill>
                <a:schemeClr val="bg2">
                  <a:lumMod val="50000"/>
                </a:schemeClr>
              </a:solidFill>
            </a:ln>
            <a:effectLst/>
          </c:spPr>
          <c:marker>
            <c:symbol val="x"/>
            <c:size val="7"/>
            <c:spPr>
              <a:ln>
                <a:solidFill>
                  <a:srgbClr val="EEECE1">
                    <a:lumMod val="50000"/>
                  </a:srgbClr>
                </a:solidFill>
              </a:ln>
              <a:effectLst/>
              <a:scene3d>
                <a:camera prst="orthographicFront"/>
                <a:lightRig rig="threePt" dir="t"/>
              </a:scene3d>
              <a:sp3d>
                <a:bevelT/>
              </a:sp3d>
            </c:spPr>
          </c:marker>
          <c:cat>
            <c:strRef>
              <c:f>'CONSUMOS '!$A$6:$A$17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'CONSUMOS '!$E$6:$E$11</c:f>
              <c:numCache>
                <c:formatCode>General</c:formatCode>
                <c:ptCount val="6"/>
                <c:pt idx="0">
                  <c:v>42015.89</c:v>
                </c:pt>
                <c:pt idx="1">
                  <c:v>41602.51</c:v>
                </c:pt>
                <c:pt idx="2">
                  <c:v>42092.259999999995</c:v>
                </c:pt>
                <c:pt idx="3">
                  <c:v>45370.47</c:v>
                </c:pt>
                <c:pt idx="4">
                  <c:v>41280.44</c:v>
                </c:pt>
                <c:pt idx="5">
                  <c:v>40387.619999999995</c:v>
                </c:pt>
              </c:numCache>
            </c:numRef>
          </c:val>
        </c:ser>
        <c:marker val="1"/>
        <c:axId val="60040320"/>
        <c:axId val="60042240"/>
      </c:lineChart>
      <c:catAx>
        <c:axId val="60040320"/>
        <c:scaling>
          <c:orientation val="minMax"/>
        </c:scaling>
        <c:axPos val="b"/>
        <c:tickLblPos val="nextTo"/>
        <c:txPr>
          <a:bodyPr/>
          <a:lstStyle/>
          <a:p>
            <a:pPr>
              <a:defRPr lang="es-EC"/>
            </a:pPr>
            <a:endParaRPr lang="es-ES"/>
          </a:p>
        </c:txPr>
        <c:crossAx val="60042240"/>
        <c:crosses val="autoZero"/>
        <c:auto val="1"/>
        <c:lblAlgn val="ctr"/>
        <c:lblOffset val="100"/>
      </c:catAx>
      <c:valAx>
        <c:axId val="60042240"/>
        <c:scaling>
          <c:orientation val="minMax"/>
        </c:scaling>
        <c:axPos val="l"/>
        <c:majorGridlines/>
        <c:numFmt formatCode="General" sourceLinked="1"/>
        <c:tickLblPos val="nextTo"/>
        <c:txPr>
          <a:bodyPr/>
          <a:lstStyle/>
          <a:p>
            <a:pPr>
              <a:defRPr lang="es-EC"/>
            </a:pPr>
            <a:endParaRPr lang="es-ES"/>
          </a:p>
        </c:txPr>
        <c:crossAx val="60040320"/>
        <c:crosses val="autoZero"/>
        <c:crossBetween val="between"/>
      </c:valAx>
    </c:plotArea>
    <c:legend>
      <c:legendPos val="r"/>
      <c:txPr>
        <a:bodyPr/>
        <a:lstStyle/>
        <a:p>
          <a:pPr>
            <a:defRPr lang="es-EC"/>
          </a:pPr>
          <a:endParaRPr lang="es-ES"/>
        </a:p>
      </c:txPr>
    </c:legend>
    <c:plotVisOnly val="1"/>
  </c:chart>
  <c:spPr>
    <a:ln w="12700">
      <a:solidFill>
        <a:srgbClr val="0066FF"/>
      </a:solidFill>
    </a:ln>
  </c:sp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C8D42-0DF5-4575-9816-F0655ABA009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F2727768-0B65-4894-AE02-069E08FFE021}">
      <dgm:prSet phldrT="[Texto]" custT="1"/>
      <dgm:spPr>
        <a:ln>
          <a:solidFill>
            <a:srgbClr val="002060"/>
          </a:solidFill>
        </a:ln>
      </dgm:spPr>
      <dgm:t>
        <a:bodyPr/>
        <a:lstStyle/>
        <a:p>
          <a:r>
            <a:rPr lang="es-ES" sz="1600" b="1" dirty="0"/>
            <a:t>PRINCIPALES SISTEMAS DE RECURSOS ENERGETICOS</a:t>
          </a:r>
        </a:p>
      </dgm:t>
    </dgm:pt>
    <dgm:pt modelId="{CE56F87C-A0E2-49FF-ACEE-346937625099}" type="parTrans" cxnId="{EC4E6FFE-6495-42C1-BCDA-8F90125958EB}">
      <dgm:prSet/>
      <dgm:spPr/>
      <dgm:t>
        <a:bodyPr/>
        <a:lstStyle/>
        <a:p>
          <a:endParaRPr lang="es-ES"/>
        </a:p>
      </dgm:t>
    </dgm:pt>
    <dgm:pt modelId="{2BD00672-6771-4CBF-B664-8A37A13D257F}" type="sibTrans" cxnId="{EC4E6FFE-6495-42C1-BCDA-8F90125958EB}">
      <dgm:prSet/>
      <dgm:spPr/>
      <dgm:t>
        <a:bodyPr/>
        <a:lstStyle/>
        <a:p>
          <a:endParaRPr lang="es-ES"/>
        </a:p>
      </dgm:t>
    </dgm:pt>
    <dgm:pt modelId="{8C93699F-F865-4E5A-B2E6-5FB528BB6323}">
      <dgm:prSet phldrT="[Texto]" custT="1"/>
      <dgm:spPr>
        <a:ln>
          <a:solidFill>
            <a:srgbClr val="002060"/>
          </a:solidFill>
        </a:ln>
      </dgm:spPr>
      <dgm:t>
        <a:bodyPr/>
        <a:lstStyle/>
        <a:p>
          <a:r>
            <a:rPr lang="es-ES" sz="1600" dirty="0"/>
            <a:t>GASES MEDICINALES</a:t>
          </a:r>
        </a:p>
      </dgm:t>
    </dgm:pt>
    <dgm:pt modelId="{1A0250E7-96FF-4012-BDB0-AD325247DCB4}" type="parTrans" cxnId="{B7E9B9D7-6300-49D5-9536-0B3AD3F84EA8}">
      <dgm:prSet/>
      <dgm:spPr/>
      <dgm:t>
        <a:bodyPr/>
        <a:lstStyle/>
        <a:p>
          <a:endParaRPr lang="es-ES"/>
        </a:p>
      </dgm:t>
    </dgm:pt>
    <dgm:pt modelId="{95DADDD0-99F0-48E4-8E9B-E756E1BC1C7D}" type="sibTrans" cxnId="{B7E9B9D7-6300-49D5-9536-0B3AD3F84EA8}">
      <dgm:prSet/>
      <dgm:spPr/>
      <dgm:t>
        <a:bodyPr/>
        <a:lstStyle/>
        <a:p>
          <a:endParaRPr lang="es-ES"/>
        </a:p>
      </dgm:t>
    </dgm:pt>
    <dgm:pt modelId="{DDEB6279-4EB2-4037-A684-87DD52B08D93}">
      <dgm:prSet phldrT="[Texto]" custT="1"/>
      <dgm:spPr>
        <a:ln>
          <a:solidFill>
            <a:srgbClr val="002060"/>
          </a:solidFill>
        </a:ln>
      </dgm:spPr>
      <dgm:t>
        <a:bodyPr/>
        <a:lstStyle/>
        <a:p>
          <a:r>
            <a:rPr lang="es-ES" sz="1600" dirty="0"/>
            <a:t>CALDEROS</a:t>
          </a:r>
        </a:p>
      </dgm:t>
    </dgm:pt>
    <dgm:pt modelId="{C1AB11FB-5BA5-4137-8BF7-5B3464147481}" type="parTrans" cxnId="{E8C243A0-3EA8-4B5B-BB88-7F3B98B62F07}">
      <dgm:prSet/>
      <dgm:spPr/>
      <dgm:t>
        <a:bodyPr/>
        <a:lstStyle/>
        <a:p>
          <a:endParaRPr lang="es-ES"/>
        </a:p>
      </dgm:t>
    </dgm:pt>
    <dgm:pt modelId="{C4FE384E-C0FB-4A68-A0D8-8039B00911B0}" type="sibTrans" cxnId="{E8C243A0-3EA8-4B5B-BB88-7F3B98B62F07}">
      <dgm:prSet/>
      <dgm:spPr/>
      <dgm:t>
        <a:bodyPr/>
        <a:lstStyle/>
        <a:p>
          <a:endParaRPr lang="es-ES"/>
        </a:p>
      </dgm:t>
    </dgm:pt>
    <dgm:pt modelId="{D0AB16EA-05A7-4C31-85BB-20E972AB0FE5}">
      <dgm:prSet phldrT="[Texto]" custT="1"/>
      <dgm:spPr>
        <a:ln>
          <a:solidFill>
            <a:srgbClr val="002060"/>
          </a:solidFill>
        </a:ln>
      </dgm:spPr>
      <dgm:t>
        <a:bodyPr/>
        <a:lstStyle/>
        <a:p>
          <a:r>
            <a:rPr lang="es-ES" sz="1600" dirty="0"/>
            <a:t>AIRES ACONDICIONADOS</a:t>
          </a:r>
        </a:p>
      </dgm:t>
    </dgm:pt>
    <dgm:pt modelId="{1FF08467-2EA4-4FF9-882B-CB10E8F856DC}" type="parTrans" cxnId="{8FE28B3E-16D2-4857-A0EB-AAB6DF5CBD4A}">
      <dgm:prSet/>
      <dgm:spPr/>
      <dgm:t>
        <a:bodyPr/>
        <a:lstStyle/>
        <a:p>
          <a:endParaRPr lang="es-ES"/>
        </a:p>
      </dgm:t>
    </dgm:pt>
    <dgm:pt modelId="{9A6F6E5C-71F2-454C-A87D-2FFBF3E93961}" type="sibTrans" cxnId="{8FE28B3E-16D2-4857-A0EB-AAB6DF5CBD4A}">
      <dgm:prSet/>
      <dgm:spPr/>
      <dgm:t>
        <a:bodyPr/>
        <a:lstStyle/>
        <a:p>
          <a:endParaRPr lang="es-ES"/>
        </a:p>
      </dgm:t>
    </dgm:pt>
    <dgm:pt modelId="{E80C5EE6-C696-4638-8941-97DBAD632AD3}">
      <dgm:prSet phldrT="[Texto]" custT="1"/>
      <dgm:spPr>
        <a:ln>
          <a:solidFill>
            <a:srgbClr val="002060"/>
          </a:solidFill>
        </a:ln>
      </dgm:spPr>
      <dgm:t>
        <a:bodyPr/>
        <a:lstStyle/>
        <a:p>
          <a:r>
            <a:rPr lang="es-ES" sz="1600" dirty="0"/>
            <a:t>SISTEMA ELÉCTRICO</a:t>
          </a:r>
        </a:p>
      </dgm:t>
    </dgm:pt>
    <dgm:pt modelId="{9E169CAD-C9D0-4FE0-AC9E-DEC2AEA99DAB}" type="parTrans" cxnId="{D3CBE9CF-4B17-41FD-BD29-E1632AE6AA8B}">
      <dgm:prSet/>
      <dgm:spPr/>
      <dgm:t>
        <a:bodyPr/>
        <a:lstStyle/>
        <a:p>
          <a:endParaRPr lang="es-ES"/>
        </a:p>
      </dgm:t>
    </dgm:pt>
    <dgm:pt modelId="{F09D56D5-D7A9-4A67-B0E0-A1648C8C69E3}" type="sibTrans" cxnId="{D3CBE9CF-4B17-41FD-BD29-E1632AE6AA8B}">
      <dgm:prSet/>
      <dgm:spPr/>
      <dgm:t>
        <a:bodyPr/>
        <a:lstStyle/>
        <a:p>
          <a:endParaRPr lang="es-ES"/>
        </a:p>
      </dgm:t>
    </dgm:pt>
    <dgm:pt modelId="{FE3DF8F6-7ACB-4F0A-BAD8-85C9A3596483}" type="pres">
      <dgm:prSet presAssocID="{489C8D42-0DF5-4575-9816-F0655ABA0094}" presName="diagram" presStyleCnt="0">
        <dgm:presLayoutVars>
          <dgm:chPref val="1"/>
          <dgm:dir/>
          <dgm:animOne val="branch"/>
          <dgm:animLvl val="lvl"/>
          <dgm:resizeHandles val="exact"/>
        </dgm:presLayoutVars>
      </dgm:prSet>
      <dgm:spPr/>
      <dgm:t>
        <a:bodyPr/>
        <a:lstStyle/>
        <a:p>
          <a:endParaRPr lang="es-ES"/>
        </a:p>
      </dgm:t>
    </dgm:pt>
    <dgm:pt modelId="{88D5B913-4129-40FA-802C-0CE349E3E657}" type="pres">
      <dgm:prSet presAssocID="{F2727768-0B65-4894-AE02-069E08FFE021}" presName="root1" presStyleCnt="0"/>
      <dgm:spPr/>
    </dgm:pt>
    <dgm:pt modelId="{D41A2782-FF8B-4FC2-8C6D-751D9CAC0DB7}" type="pres">
      <dgm:prSet presAssocID="{F2727768-0B65-4894-AE02-069E08FFE021}" presName="LevelOneTextNode" presStyleLbl="node0" presStyleIdx="0" presStyleCnt="1" custScaleX="223759" custScaleY="93914" custLinFactNeighborX="3821" custLinFactNeighborY="-8171">
        <dgm:presLayoutVars>
          <dgm:chPref val="3"/>
        </dgm:presLayoutVars>
      </dgm:prSet>
      <dgm:spPr/>
      <dgm:t>
        <a:bodyPr/>
        <a:lstStyle/>
        <a:p>
          <a:endParaRPr lang="es-ES"/>
        </a:p>
      </dgm:t>
    </dgm:pt>
    <dgm:pt modelId="{51C9EA7B-212E-4F1B-99E6-4549505487C4}" type="pres">
      <dgm:prSet presAssocID="{F2727768-0B65-4894-AE02-069E08FFE021}" presName="level2hierChild" presStyleCnt="0"/>
      <dgm:spPr/>
    </dgm:pt>
    <dgm:pt modelId="{4C76560A-C92A-4AAC-AEE1-2967C678AC7C}" type="pres">
      <dgm:prSet presAssocID="{1A0250E7-96FF-4012-BDB0-AD325247DCB4}" presName="conn2-1" presStyleLbl="parChTrans1D2" presStyleIdx="0" presStyleCnt="4"/>
      <dgm:spPr/>
      <dgm:t>
        <a:bodyPr/>
        <a:lstStyle/>
        <a:p>
          <a:endParaRPr lang="es-ES"/>
        </a:p>
      </dgm:t>
    </dgm:pt>
    <dgm:pt modelId="{01F368CC-9C8F-4468-AF49-FB58F065B89D}" type="pres">
      <dgm:prSet presAssocID="{1A0250E7-96FF-4012-BDB0-AD325247DCB4}" presName="connTx" presStyleLbl="parChTrans1D2" presStyleIdx="0" presStyleCnt="4"/>
      <dgm:spPr/>
      <dgm:t>
        <a:bodyPr/>
        <a:lstStyle/>
        <a:p>
          <a:endParaRPr lang="es-ES"/>
        </a:p>
      </dgm:t>
    </dgm:pt>
    <dgm:pt modelId="{11D4CFDB-1BC0-43FC-8D23-61CB03B388E8}" type="pres">
      <dgm:prSet presAssocID="{8C93699F-F865-4E5A-B2E6-5FB528BB6323}" presName="root2" presStyleCnt="0"/>
      <dgm:spPr/>
    </dgm:pt>
    <dgm:pt modelId="{868403C3-8483-4216-9C4A-D7E70784E962}" type="pres">
      <dgm:prSet presAssocID="{8C93699F-F865-4E5A-B2E6-5FB528BB6323}" presName="LevelTwoTextNode" presStyleLbl="node2" presStyleIdx="0" presStyleCnt="4" custScaleX="153139" custScaleY="71960">
        <dgm:presLayoutVars>
          <dgm:chPref val="3"/>
        </dgm:presLayoutVars>
      </dgm:prSet>
      <dgm:spPr/>
      <dgm:t>
        <a:bodyPr/>
        <a:lstStyle/>
        <a:p>
          <a:endParaRPr lang="es-ES"/>
        </a:p>
      </dgm:t>
    </dgm:pt>
    <dgm:pt modelId="{6D775591-F25B-4AE3-8C8D-9BEFCFEA29D3}" type="pres">
      <dgm:prSet presAssocID="{8C93699F-F865-4E5A-B2E6-5FB528BB6323}" presName="level3hierChild" presStyleCnt="0"/>
      <dgm:spPr/>
    </dgm:pt>
    <dgm:pt modelId="{FD5567DB-F4FA-441A-A2C7-6A985A404A8E}" type="pres">
      <dgm:prSet presAssocID="{C1AB11FB-5BA5-4137-8BF7-5B3464147481}" presName="conn2-1" presStyleLbl="parChTrans1D2" presStyleIdx="1" presStyleCnt="4"/>
      <dgm:spPr/>
      <dgm:t>
        <a:bodyPr/>
        <a:lstStyle/>
        <a:p>
          <a:endParaRPr lang="es-ES"/>
        </a:p>
      </dgm:t>
    </dgm:pt>
    <dgm:pt modelId="{D5A8EC50-9F1F-4BDA-B485-2A068EF5D568}" type="pres">
      <dgm:prSet presAssocID="{C1AB11FB-5BA5-4137-8BF7-5B3464147481}" presName="connTx" presStyleLbl="parChTrans1D2" presStyleIdx="1" presStyleCnt="4"/>
      <dgm:spPr/>
      <dgm:t>
        <a:bodyPr/>
        <a:lstStyle/>
        <a:p>
          <a:endParaRPr lang="es-ES"/>
        </a:p>
      </dgm:t>
    </dgm:pt>
    <dgm:pt modelId="{3347A923-1857-489D-BC66-F0FB7AFF0DEA}" type="pres">
      <dgm:prSet presAssocID="{DDEB6279-4EB2-4037-A684-87DD52B08D93}" presName="root2" presStyleCnt="0"/>
      <dgm:spPr/>
    </dgm:pt>
    <dgm:pt modelId="{6111DB38-82ED-4C1A-9FA6-C7C43207DA20}" type="pres">
      <dgm:prSet presAssocID="{DDEB6279-4EB2-4037-A684-87DD52B08D93}" presName="LevelTwoTextNode" presStyleLbl="node2" presStyleIdx="1" presStyleCnt="4" custScaleX="157342" custScaleY="70012" custLinFactNeighborY="-1963">
        <dgm:presLayoutVars>
          <dgm:chPref val="3"/>
        </dgm:presLayoutVars>
      </dgm:prSet>
      <dgm:spPr/>
      <dgm:t>
        <a:bodyPr/>
        <a:lstStyle/>
        <a:p>
          <a:endParaRPr lang="es-ES"/>
        </a:p>
      </dgm:t>
    </dgm:pt>
    <dgm:pt modelId="{AAFA0646-7FF3-4307-82A3-831FFE82DA58}" type="pres">
      <dgm:prSet presAssocID="{DDEB6279-4EB2-4037-A684-87DD52B08D93}" presName="level3hierChild" presStyleCnt="0"/>
      <dgm:spPr/>
    </dgm:pt>
    <dgm:pt modelId="{8C12C63B-431E-4FDB-B117-5C67BC8D009C}" type="pres">
      <dgm:prSet presAssocID="{1FF08467-2EA4-4FF9-882B-CB10E8F856DC}" presName="conn2-1" presStyleLbl="parChTrans1D2" presStyleIdx="2" presStyleCnt="4"/>
      <dgm:spPr/>
      <dgm:t>
        <a:bodyPr/>
        <a:lstStyle/>
        <a:p>
          <a:endParaRPr lang="es-ES"/>
        </a:p>
      </dgm:t>
    </dgm:pt>
    <dgm:pt modelId="{51EFAEED-825A-427E-9565-0BA915489EA9}" type="pres">
      <dgm:prSet presAssocID="{1FF08467-2EA4-4FF9-882B-CB10E8F856DC}" presName="connTx" presStyleLbl="parChTrans1D2" presStyleIdx="2" presStyleCnt="4"/>
      <dgm:spPr/>
      <dgm:t>
        <a:bodyPr/>
        <a:lstStyle/>
        <a:p>
          <a:endParaRPr lang="es-ES"/>
        </a:p>
      </dgm:t>
    </dgm:pt>
    <dgm:pt modelId="{D90F8CCD-C2FF-46ED-9DB1-24EF66022BB9}" type="pres">
      <dgm:prSet presAssocID="{D0AB16EA-05A7-4C31-85BB-20E972AB0FE5}" presName="root2" presStyleCnt="0"/>
      <dgm:spPr/>
    </dgm:pt>
    <dgm:pt modelId="{19E9E3CA-1D41-43A6-BC04-3E1E958A4E91}" type="pres">
      <dgm:prSet presAssocID="{D0AB16EA-05A7-4C31-85BB-20E972AB0FE5}" presName="LevelTwoTextNode" presStyleLbl="node2" presStyleIdx="2" presStyleCnt="4" custScaleX="157342" custScaleY="68740">
        <dgm:presLayoutVars>
          <dgm:chPref val="3"/>
        </dgm:presLayoutVars>
      </dgm:prSet>
      <dgm:spPr/>
      <dgm:t>
        <a:bodyPr/>
        <a:lstStyle/>
        <a:p>
          <a:endParaRPr lang="es-ES"/>
        </a:p>
      </dgm:t>
    </dgm:pt>
    <dgm:pt modelId="{3AF1B25C-A4FC-4EF2-8FD1-0E714A0D6511}" type="pres">
      <dgm:prSet presAssocID="{D0AB16EA-05A7-4C31-85BB-20E972AB0FE5}" presName="level3hierChild" presStyleCnt="0"/>
      <dgm:spPr/>
    </dgm:pt>
    <dgm:pt modelId="{F2D006C2-8293-47B9-A010-D7662BB51DD4}" type="pres">
      <dgm:prSet presAssocID="{9E169CAD-C9D0-4FE0-AC9E-DEC2AEA99DAB}" presName="conn2-1" presStyleLbl="parChTrans1D2" presStyleIdx="3" presStyleCnt="4"/>
      <dgm:spPr/>
      <dgm:t>
        <a:bodyPr/>
        <a:lstStyle/>
        <a:p>
          <a:endParaRPr lang="es-ES"/>
        </a:p>
      </dgm:t>
    </dgm:pt>
    <dgm:pt modelId="{70EFE4C4-CFEE-4C27-AB8E-0AD54B05524E}" type="pres">
      <dgm:prSet presAssocID="{9E169CAD-C9D0-4FE0-AC9E-DEC2AEA99DAB}" presName="connTx" presStyleLbl="parChTrans1D2" presStyleIdx="3" presStyleCnt="4"/>
      <dgm:spPr/>
      <dgm:t>
        <a:bodyPr/>
        <a:lstStyle/>
        <a:p>
          <a:endParaRPr lang="es-ES"/>
        </a:p>
      </dgm:t>
    </dgm:pt>
    <dgm:pt modelId="{07E009AE-2C80-4887-AD40-2E356C14C6EE}" type="pres">
      <dgm:prSet presAssocID="{E80C5EE6-C696-4638-8941-97DBAD632AD3}" presName="root2" presStyleCnt="0"/>
      <dgm:spPr/>
    </dgm:pt>
    <dgm:pt modelId="{C98BE181-9116-4735-B945-288D4B9F97E3}" type="pres">
      <dgm:prSet presAssocID="{E80C5EE6-C696-4638-8941-97DBAD632AD3}" presName="LevelTwoTextNode" presStyleLbl="node2" presStyleIdx="3" presStyleCnt="4" custScaleX="156946" custScaleY="71657">
        <dgm:presLayoutVars>
          <dgm:chPref val="3"/>
        </dgm:presLayoutVars>
      </dgm:prSet>
      <dgm:spPr/>
      <dgm:t>
        <a:bodyPr/>
        <a:lstStyle/>
        <a:p>
          <a:endParaRPr lang="es-ES"/>
        </a:p>
      </dgm:t>
    </dgm:pt>
    <dgm:pt modelId="{1A1EC1A1-BAB2-40B3-AAAF-7E14D8CFDC26}" type="pres">
      <dgm:prSet presAssocID="{E80C5EE6-C696-4638-8941-97DBAD632AD3}" presName="level3hierChild" presStyleCnt="0"/>
      <dgm:spPr/>
    </dgm:pt>
  </dgm:ptLst>
  <dgm:cxnLst>
    <dgm:cxn modelId="{C8785CC6-DE21-44C7-808E-7FD0854CB061}" type="presOf" srcId="{9E169CAD-C9D0-4FE0-AC9E-DEC2AEA99DAB}" destId="{70EFE4C4-CFEE-4C27-AB8E-0AD54B05524E}" srcOrd="1" destOrd="0" presId="urn:microsoft.com/office/officeart/2005/8/layout/hierarchy2"/>
    <dgm:cxn modelId="{B7E9B9D7-6300-49D5-9536-0B3AD3F84EA8}" srcId="{F2727768-0B65-4894-AE02-069E08FFE021}" destId="{8C93699F-F865-4E5A-B2E6-5FB528BB6323}" srcOrd="0" destOrd="0" parTransId="{1A0250E7-96FF-4012-BDB0-AD325247DCB4}" sibTransId="{95DADDD0-99F0-48E4-8E9B-E756E1BC1C7D}"/>
    <dgm:cxn modelId="{ED13DEA9-9DC5-4E53-B5AB-38F1FD3E97B1}" type="presOf" srcId="{1A0250E7-96FF-4012-BDB0-AD325247DCB4}" destId="{4C76560A-C92A-4AAC-AEE1-2967C678AC7C}" srcOrd="0" destOrd="0" presId="urn:microsoft.com/office/officeart/2005/8/layout/hierarchy2"/>
    <dgm:cxn modelId="{53DCB6EC-95A1-4D19-B450-5EEF18672BC3}" type="presOf" srcId="{E80C5EE6-C696-4638-8941-97DBAD632AD3}" destId="{C98BE181-9116-4735-B945-288D4B9F97E3}" srcOrd="0" destOrd="0" presId="urn:microsoft.com/office/officeart/2005/8/layout/hierarchy2"/>
    <dgm:cxn modelId="{0B0803BE-8B2E-4994-9AA1-55F6DE7C71E2}" type="presOf" srcId="{DDEB6279-4EB2-4037-A684-87DD52B08D93}" destId="{6111DB38-82ED-4C1A-9FA6-C7C43207DA20}" srcOrd="0" destOrd="0" presId="urn:microsoft.com/office/officeart/2005/8/layout/hierarchy2"/>
    <dgm:cxn modelId="{53616593-351A-48E4-AA0B-8F94135CA21C}" type="presOf" srcId="{1FF08467-2EA4-4FF9-882B-CB10E8F856DC}" destId="{51EFAEED-825A-427E-9565-0BA915489EA9}" srcOrd="1" destOrd="0" presId="urn:microsoft.com/office/officeart/2005/8/layout/hierarchy2"/>
    <dgm:cxn modelId="{1070A236-8C57-483A-A8DF-0BCE48EE4C8D}" type="presOf" srcId="{9E169CAD-C9D0-4FE0-AC9E-DEC2AEA99DAB}" destId="{F2D006C2-8293-47B9-A010-D7662BB51DD4}" srcOrd="0" destOrd="0" presId="urn:microsoft.com/office/officeart/2005/8/layout/hierarchy2"/>
    <dgm:cxn modelId="{EDD53FA1-8D27-449E-9944-79A37FFCC83E}" type="presOf" srcId="{F2727768-0B65-4894-AE02-069E08FFE021}" destId="{D41A2782-FF8B-4FC2-8C6D-751D9CAC0DB7}" srcOrd="0" destOrd="0" presId="urn:microsoft.com/office/officeart/2005/8/layout/hierarchy2"/>
    <dgm:cxn modelId="{D3CBE9CF-4B17-41FD-BD29-E1632AE6AA8B}" srcId="{F2727768-0B65-4894-AE02-069E08FFE021}" destId="{E80C5EE6-C696-4638-8941-97DBAD632AD3}" srcOrd="3" destOrd="0" parTransId="{9E169CAD-C9D0-4FE0-AC9E-DEC2AEA99DAB}" sibTransId="{F09D56D5-D7A9-4A67-B0E0-A1648C8C69E3}"/>
    <dgm:cxn modelId="{F68FC234-62D7-4D18-BDB5-5556313CF9D4}" type="presOf" srcId="{C1AB11FB-5BA5-4137-8BF7-5B3464147481}" destId="{D5A8EC50-9F1F-4BDA-B485-2A068EF5D568}" srcOrd="1" destOrd="0" presId="urn:microsoft.com/office/officeart/2005/8/layout/hierarchy2"/>
    <dgm:cxn modelId="{E58926BC-5E6E-4347-838E-0E4A0B019D54}" type="presOf" srcId="{C1AB11FB-5BA5-4137-8BF7-5B3464147481}" destId="{FD5567DB-F4FA-441A-A2C7-6A985A404A8E}" srcOrd="0" destOrd="0" presId="urn:microsoft.com/office/officeart/2005/8/layout/hierarchy2"/>
    <dgm:cxn modelId="{EE2201B3-37ED-49E5-8D5B-1E1AEBFE73CE}" type="presOf" srcId="{1A0250E7-96FF-4012-BDB0-AD325247DCB4}" destId="{01F368CC-9C8F-4468-AF49-FB58F065B89D}" srcOrd="1" destOrd="0" presId="urn:microsoft.com/office/officeart/2005/8/layout/hierarchy2"/>
    <dgm:cxn modelId="{8FE28B3E-16D2-4857-A0EB-AAB6DF5CBD4A}" srcId="{F2727768-0B65-4894-AE02-069E08FFE021}" destId="{D0AB16EA-05A7-4C31-85BB-20E972AB0FE5}" srcOrd="2" destOrd="0" parTransId="{1FF08467-2EA4-4FF9-882B-CB10E8F856DC}" sibTransId="{9A6F6E5C-71F2-454C-A87D-2FFBF3E93961}"/>
    <dgm:cxn modelId="{29AEA294-4653-49A5-B9E8-E180BD601397}" type="presOf" srcId="{489C8D42-0DF5-4575-9816-F0655ABA0094}" destId="{FE3DF8F6-7ACB-4F0A-BAD8-85C9A3596483}" srcOrd="0" destOrd="0" presId="urn:microsoft.com/office/officeart/2005/8/layout/hierarchy2"/>
    <dgm:cxn modelId="{F8E2E91D-313D-47EC-9A14-186D56CFEA3D}" type="presOf" srcId="{D0AB16EA-05A7-4C31-85BB-20E972AB0FE5}" destId="{19E9E3CA-1D41-43A6-BC04-3E1E958A4E91}" srcOrd="0" destOrd="0" presId="urn:microsoft.com/office/officeart/2005/8/layout/hierarchy2"/>
    <dgm:cxn modelId="{EC4E6FFE-6495-42C1-BCDA-8F90125958EB}" srcId="{489C8D42-0DF5-4575-9816-F0655ABA0094}" destId="{F2727768-0B65-4894-AE02-069E08FFE021}" srcOrd="0" destOrd="0" parTransId="{CE56F87C-A0E2-49FF-ACEE-346937625099}" sibTransId="{2BD00672-6771-4CBF-B664-8A37A13D257F}"/>
    <dgm:cxn modelId="{34401D89-0025-49AF-898B-BBE463CA7788}" type="presOf" srcId="{1FF08467-2EA4-4FF9-882B-CB10E8F856DC}" destId="{8C12C63B-431E-4FDB-B117-5C67BC8D009C}" srcOrd="0" destOrd="0" presId="urn:microsoft.com/office/officeart/2005/8/layout/hierarchy2"/>
    <dgm:cxn modelId="{E27C12F1-408A-4383-B349-08D63234331F}" type="presOf" srcId="{8C93699F-F865-4E5A-B2E6-5FB528BB6323}" destId="{868403C3-8483-4216-9C4A-D7E70784E962}" srcOrd="0" destOrd="0" presId="urn:microsoft.com/office/officeart/2005/8/layout/hierarchy2"/>
    <dgm:cxn modelId="{E8C243A0-3EA8-4B5B-BB88-7F3B98B62F07}" srcId="{F2727768-0B65-4894-AE02-069E08FFE021}" destId="{DDEB6279-4EB2-4037-A684-87DD52B08D93}" srcOrd="1" destOrd="0" parTransId="{C1AB11FB-5BA5-4137-8BF7-5B3464147481}" sibTransId="{C4FE384E-C0FB-4A68-A0D8-8039B00911B0}"/>
    <dgm:cxn modelId="{29424229-B45B-43C7-9411-BE8DF67DF447}" type="presParOf" srcId="{FE3DF8F6-7ACB-4F0A-BAD8-85C9A3596483}" destId="{88D5B913-4129-40FA-802C-0CE349E3E657}" srcOrd="0" destOrd="0" presId="urn:microsoft.com/office/officeart/2005/8/layout/hierarchy2"/>
    <dgm:cxn modelId="{99EA2785-EE98-4333-A6BA-D0C377270E6D}" type="presParOf" srcId="{88D5B913-4129-40FA-802C-0CE349E3E657}" destId="{D41A2782-FF8B-4FC2-8C6D-751D9CAC0DB7}" srcOrd="0" destOrd="0" presId="urn:microsoft.com/office/officeart/2005/8/layout/hierarchy2"/>
    <dgm:cxn modelId="{20C78CD6-31E0-4AC1-B988-7F4B72114AA3}" type="presParOf" srcId="{88D5B913-4129-40FA-802C-0CE349E3E657}" destId="{51C9EA7B-212E-4F1B-99E6-4549505487C4}" srcOrd="1" destOrd="0" presId="urn:microsoft.com/office/officeart/2005/8/layout/hierarchy2"/>
    <dgm:cxn modelId="{6D59877A-4529-4256-9070-4316BE02B164}" type="presParOf" srcId="{51C9EA7B-212E-4F1B-99E6-4549505487C4}" destId="{4C76560A-C92A-4AAC-AEE1-2967C678AC7C}" srcOrd="0" destOrd="0" presId="urn:microsoft.com/office/officeart/2005/8/layout/hierarchy2"/>
    <dgm:cxn modelId="{687DCCBD-4551-4BCA-BD73-A7AABF2C7875}" type="presParOf" srcId="{4C76560A-C92A-4AAC-AEE1-2967C678AC7C}" destId="{01F368CC-9C8F-4468-AF49-FB58F065B89D}" srcOrd="0" destOrd="0" presId="urn:microsoft.com/office/officeart/2005/8/layout/hierarchy2"/>
    <dgm:cxn modelId="{A3721E5D-0473-4F24-BA3D-CA351B314F4E}" type="presParOf" srcId="{51C9EA7B-212E-4F1B-99E6-4549505487C4}" destId="{11D4CFDB-1BC0-43FC-8D23-61CB03B388E8}" srcOrd="1" destOrd="0" presId="urn:microsoft.com/office/officeart/2005/8/layout/hierarchy2"/>
    <dgm:cxn modelId="{8ACCAA4B-1FFD-40A1-AE2B-C5439DDBAF89}" type="presParOf" srcId="{11D4CFDB-1BC0-43FC-8D23-61CB03B388E8}" destId="{868403C3-8483-4216-9C4A-D7E70784E962}" srcOrd="0" destOrd="0" presId="urn:microsoft.com/office/officeart/2005/8/layout/hierarchy2"/>
    <dgm:cxn modelId="{D1EF7084-B8B7-42A3-BC7F-D898DEB5D2FD}" type="presParOf" srcId="{11D4CFDB-1BC0-43FC-8D23-61CB03B388E8}" destId="{6D775591-F25B-4AE3-8C8D-9BEFCFEA29D3}" srcOrd="1" destOrd="0" presId="urn:microsoft.com/office/officeart/2005/8/layout/hierarchy2"/>
    <dgm:cxn modelId="{391D3FFC-1703-4720-ACE4-B0894971E661}" type="presParOf" srcId="{51C9EA7B-212E-4F1B-99E6-4549505487C4}" destId="{FD5567DB-F4FA-441A-A2C7-6A985A404A8E}" srcOrd="2" destOrd="0" presId="urn:microsoft.com/office/officeart/2005/8/layout/hierarchy2"/>
    <dgm:cxn modelId="{B5D6044B-2634-41CD-8B31-60578C6B2AF1}" type="presParOf" srcId="{FD5567DB-F4FA-441A-A2C7-6A985A404A8E}" destId="{D5A8EC50-9F1F-4BDA-B485-2A068EF5D568}" srcOrd="0" destOrd="0" presId="urn:microsoft.com/office/officeart/2005/8/layout/hierarchy2"/>
    <dgm:cxn modelId="{E2CD429A-5FC2-43AB-9692-ACAF52584E7F}" type="presParOf" srcId="{51C9EA7B-212E-4F1B-99E6-4549505487C4}" destId="{3347A923-1857-489D-BC66-F0FB7AFF0DEA}" srcOrd="3" destOrd="0" presId="urn:microsoft.com/office/officeart/2005/8/layout/hierarchy2"/>
    <dgm:cxn modelId="{7F37E5FD-5242-4F5D-A032-CBE478E04327}" type="presParOf" srcId="{3347A923-1857-489D-BC66-F0FB7AFF0DEA}" destId="{6111DB38-82ED-4C1A-9FA6-C7C43207DA20}" srcOrd="0" destOrd="0" presId="urn:microsoft.com/office/officeart/2005/8/layout/hierarchy2"/>
    <dgm:cxn modelId="{3D1501A8-A424-49FF-94EB-C485844A60DF}" type="presParOf" srcId="{3347A923-1857-489D-BC66-F0FB7AFF0DEA}" destId="{AAFA0646-7FF3-4307-82A3-831FFE82DA58}" srcOrd="1" destOrd="0" presId="urn:microsoft.com/office/officeart/2005/8/layout/hierarchy2"/>
    <dgm:cxn modelId="{C56D610E-8FBA-4975-B7AA-B5072586BE03}" type="presParOf" srcId="{51C9EA7B-212E-4F1B-99E6-4549505487C4}" destId="{8C12C63B-431E-4FDB-B117-5C67BC8D009C}" srcOrd="4" destOrd="0" presId="urn:microsoft.com/office/officeart/2005/8/layout/hierarchy2"/>
    <dgm:cxn modelId="{4DD0B9F5-0A80-4FCB-980E-F9A5744A602F}" type="presParOf" srcId="{8C12C63B-431E-4FDB-B117-5C67BC8D009C}" destId="{51EFAEED-825A-427E-9565-0BA915489EA9}" srcOrd="0" destOrd="0" presId="urn:microsoft.com/office/officeart/2005/8/layout/hierarchy2"/>
    <dgm:cxn modelId="{48677909-85D6-44FC-B932-68580E219B6A}" type="presParOf" srcId="{51C9EA7B-212E-4F1B-99E6-4549505487C4}" destId="{D90F8CCD-C2FF-46ED-9DB1-24EF66022BB9}" srcOrd="5" destOrd="0" presId="urn:microsoft.com/office/officeart/2005/8/layout/hierarchy2"/>
    <dgm:cxn modelId="{01E5E6EA-C0D6-431B-A2C3-ABF72AA02122}" type="presParOf" srcId="{D90F8CCD-C2FF-46ED-9DB1-24EF66022BB9}" destId="{19E9E3CA-1D41-43A6-BC04-3E1E958A4E91}" srcOrd="0" destOrd="0" presId="urn:microsoft.com/office/officeart/2005/8/layout/hierarchy2"/>
    <dgm:cxn modelId="{1497B49D-344C-4821-9017-8376BF5826A0}" type="presParOf" srcId="{D90F8CCD-C2FF-46ED-9DB1-24EF66022BB9}" destId="{3AF1B25C-A4FC-4EF2-8FD1-0E714A0D6511}" srcOrd="1" destOrd="0" presId="urn:microsoft.com/office/officeart/2005/8/layout/hierarchy2"/>
    <dgm:cxn modelId="{3F9B8339-5179-4279-A381-CE6A24726AD6}" type="presParOf" srcId="{51C9EA7B-212E-4F1B-99E6-4549505487C4}" destId="{F2D006C2-8293-47B9-A010-D7662BB51DD4}" srcOrd="6" destOrd="0" presId="urn:microsoft.com/office/officeart/2005/8/layout/hierarchy2"/>
    <dgm:cxn modelId="{52EF6EC5-96B3-4404-8DAF-45273994B29E}" type="presParOf" srcId="{F2D006C2-8293-47B9-A010-D7662BB51DD4}" destId="{70EFE4C4-CFEE-4C27-AB8E-0AD54B05524E}" srcOrd="0" destOrd="0" presId="urn:microsoft.com/office/officeart/2005/8/layout/hierarchy2"/>
    <dgm:cxn modelId="{0446763A-CCF9-4334-A56D-8C6469276413}" type="presParOf" srcId="{51C9EA7B-212E-4F1B-99E6-4549505487C4}" destId="{07E009AE-2C80-4887-AD40-2E356C14C6EE}" srcOrd="7" destOrd="0" presId="urn:microsoft.com/office/officeart/2005/8/layout/hierarchy2"/>
    <dgm:cxn modelId="{36FCED01-7967-402B-A610-7D0C198C018A}" type="presParOf" srcId="{07E009AE-2C80-4887-AD40-2E356C14C6EE}" destId="{C98BE181-9116-4735-B945-288D4B9F97E3}" srcOrd="0" destOrd="0" presId="urn:microsoft.com/office/officeart/2005/8/layout/hierarchy2"/>
    <dgm:cxn modelId="{7212A662-1115-442D-94A3-098477EC7EA7}" type="presParOf" srcId="{07E009AE-2C80-4887-AD40-2E356C14C6EE}" destId="{1A1EC1A1-BAB2-40B3-AAAF-7E14D8CFDC26}" srcOrd="1" destOrd="0" presId="urn:microsoft.com/office/officeart/2005/8/layout/hierarchy2"/>
  </dgm:cxnLst>
  <dgm:bg>
    <a:blipFill>
      <a:blip xmlns:r="http://schemas.openxmlformats.org/officeDocument/2006/relationships" r:embed="rId1"/>
      <a:stretch>
        <a:fillRect/>
      </a:stretch>
    </a:blipFill>
  </dgm:bg>
  <dgm:whole>
    <a:ln>
      <a:solidFill>
        <a:schemeClr val="bg1"/>
      </a:solidFill>
    </a:ln>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9E2502-4835-4894-8FF8-DA6966A03EF5}" type="datetimeFigureOut">
              <a:rPr lang="es-ES" smtClean="0"/>
              <a:pPr/>
              <a:t>10/11/2009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E568C2-28A1-4451-A80E-A5D6112FB2C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E2502-4835-4894-8FF8-DA6966A03EF5}" type="datetimeFigureOut">
              <a:rPr lang="es-ES" smtClean="0"/>
              <a:pPr/>
              <a:t>10/11/2009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68C2-28A1-4451-A80E-A5D6112FB2C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Ings Reyes\Escritorio\milton\Dibujo.JPG"/>
          <p:cNvPicPr>
            <a:picLocks noChangeAspect="1" noChangeArrowheads="1"/>
          </p:cNvPicPr>
          <p:nvPr/>
        </p:nvPicPr>
        <p:blipFill>
          <a:blip r:embed="rId2"/>
          <a:srcRect/>
          <a:stretch>
            <a:fillRect/>
          </a:stretch>
        </p:blipFill>
        <p:spPr bwMode="auto">
          <a:xfrm>
            <a:off x="0" y="-14427"/>
            <a:ext cx="9144032" cy="6872451"/>
          </a:xfrm>
          <a:prstGeom prst="rect">
            <a:avLst/>
          </a:prstGeom>
          <a:noFill/>
        </p:spPr>
      </p:pic>
      <p:sp>
        <p:nvSpPr>
          <p:cNvPr id="1027" name="Rectangle 3"/>
          <p:cNvSpPr>
            <a:spLocks noChangeArrowheads="1"/>
          </p:cNvSpPr>
          <p:nvPr/>
        </p:nvSpPr>
        <p:spPr bwMode="auto">
          <a:xfrm>
            <a:off x="0" y="-7146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“ANÁLISIS DEL DISEÑO DE UN SISTEMA DE DISTRIBUCIÓN</a:t>
            </a:r>
            <a:r>
              <a:rPr kumimoji="0" lang="es-ES" sz="2000" b="1" i="0" u="none" strike="noStrike" cap="none" normalizeH="0" dirty="0" smtClean="0">
                <a:ln>
                  <a:noFill/>
                </a:ln>
                <a:solidFill>
                  <a:srgbClr val="0033CC"/>
                </a:solidFill>
                <a:effectLst/>
                <a:latin typeface="Arial" pitchFamily="34" charset="0"/>
                <a:ea typeface="Times New Roman" pitchFamily="18" charset="0"/>
                <a:cs typeface="Arial" pitchFamily="34" charset="0"/>
              </a:rPr>
              <a:t> </a:t>
            </a:r>
            <a:r>
              <a:rPr kumimoji="0" lang="es-ES" sz="2000" b="1" i="0" u="none" strike="noStrike" cap="none" normalizeH="0" baseline="0" dirty="0" smtClean="0">
                <a:ln>
                  <a:noFill/>
                </a:ln>
                <a:solidFill>
                  <a:srgbClr val="0033CC"/>
                </a:solidFill>
                <a:effectLst/>
                <a:latin typeface="Arial" pitchFamily="34" charset="0"/>
                <a:ea typeface="Times New Roman" pitchFamily="18" charset="0"/>
                <a:cs typeface="Arial" pitchFamily="34" charset="0"/>
              </a:rPr>
              <a:t>ELÉCTRICA, </a:t>
            </a:r>
            <a:r>
              <a:rPr kumimoji="0" lang="es-ES" sz="2000" b="1" i="0" u="none" strike="noStrike" cap="none" normalizeH="0" baseline="0" dirty="0" smtClean="0">
                <a:ln>
                  <a:noFill/>
                </a:ln>
                <a:solidFill>
                  <a:srgbClr val="0033CC"/>
                </a:solidFill>
                <a:effectLst/>
                <a:latin typeface="Arial" pitchFamily="34" charset="0"/>
                <a:ea typeface="Times New Roman" pitchFamily="18" charset="0"/>
                <a:cs typeface="Times New Roman" pitchFamily="18" charset="0"/>
              </a:rPr>
              <a:t>TELEFÓNICA Y  REDES DE DATOS DE UN HOSPITAL BASADO EN EL MODELO AMERICANO.  ”</a:t>
            </a:r>
            <a:endParaRPr kumimoji="0" lang="es-ES" sz="2000" b="1" i="0" u="none" strike="noStrike" cap="none" normalizeH="0" baseline="0" dirty="0" smtClean="0">
              <a:ln>
                <a:noFill/>
              </a:ln>
              <a:solidFill>
                <a:srgbClr val="0033CC"/>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14161" t="11856" r="10858" b="17076"/>
          <a:stretch>
            <a:fillRect/>
          </a:stretch>
        </p:blipFill>
        <p:spPr bwMode="auto">
          <a:xfrm>
            <a:off x="500034" y="522808"/>
            <a:ext cx="8072494" cy="6120902"/>
          </a:xfrm>
          <a:prstGeom prst="rect">
            <a:avLst/>
          </a:prstGeom>
          <a:noFill/>
          <a:ln w="9525">
            <a:noFill/>
            <a:miter lim="800000"/>
            <a:headEnd/>
            <a:tailEnd/>
          </a:ln>
          <a:effectLst/>
        </p:spPr>
      </p:pic>
      <p:sp>
        <p:nvSpPr>
          <p:cNvPr id="3" name="2 CuadroTexto"/>
          <p:cNvSpPr txBox="1"/>
          <p:nvPr/>
        </p:nvSpPr>
        <p:spPr>
          <a:xfrm>
            <a:off x="714348" y="142852"/>
            <a:ext cx="7643866" cy="369332"/>
          </a:xfrm>
          <a:prstGeom prst="rect">
            <a:avLst/>
          </a:prstGeom>
          <a:noFill/>
        </p:spPr>
        <p:txBody>
          <a:bodyPr wrap="square" rtlCol="0">
            <a:spAutoFit/>
          </a:bodyPr>
          <a:lstStyle/>
          <a:p>
            <a:pPr algn="ctr"/>
            <a:r>
              <a:rPr lang="es-ES_tradnl" b="1" dirty="0" smtClean="0">
                <a:solidFill>
                  <a:srgbClr val="0033CC"/>
                </a:solidFill>
                <a:latin typeface="Arial" pitchFamily="34" charset="0"/>
                <a:cs typeface="Arial" pitchFamily="34" charset="0"/>
              </a:rPr>
              <a:t>DISTRIBUCIÓN DE PUNTOS DE DATOS</a:t>
            </a:r>
            <a:endParaRPr lang="es-ES_tradnl" b="1" dirty="0">
              <a:solidFill>
                <a:srgbClr val="0033CC"/>
              </a:solidFill>
              <a:latin typeface="Arial" pitchFamily="34" charset="0"/>
              <a:cs typeface="Arial" pitchFamily="34" charset="0"/>
            </a:endParaRPr>
          </a:p>
        </p:txBody>
      </p:sp>
      <p:pic>
        <p:nvPicPr>
          <p:cNvPr id="24579" name="Picture 3"/>
          <p:cNvPicPr>
            <a:picLocks noChangeAspect="1" noChangeArrowheads="1"/>
          </p:cNvPicPr>
          <p:nvPr/>
        </p:nvPicPr>
        <p:blipFill>
          <a:blip r:embed="rId3"/>
          <a:srcRect/>
          <a:stretch>
            <a:fillRect/>
          </a:stretch>
        </p:blipFill>
        <p:spPr bwMode="auto">
          <a:xfrm>
            <a:off x="3071802" y="3857628"/>
            <a:ext cx="495296" cy="33700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286116" y="5429264"/>
            <a:ext cx="495296" cy="337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RESPALDO MILTON\fotos hosp sept 2009\100VIVIT\PICT0184.JPG"/>
          <p:cNvPicPr>
            <a:picLocks noChangeAspect="1" noChangeArrowheads="1"/>
          </p:cNvPicPr>
          <p:nvPr/>
        </p:nvPicPr>
        <p:blipFill>
          <a:blip r:embed="rId2" cstate="print"/>
          <a:srcRect l="11111" t="7317" r="7729"/>
          <a:stretch>
            <a:fillRect/>
          </a:stretch>
        </p:blipFill>
        <p:spPr bwMode="auto">
          <a:xfrm rot="10800000" flipH="1" flipV="1">
            <a:off x="642910" y="928670"/>
            <a:ext cx="3000396" cy="542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Rectangle 3"/>
          <p:cNvSpPr>
            <a:spLocks noChangeArrowheads="1"/>
          </p:cNvSpPr>
          <p:nvPr/>
        </p:nvSpPr>
        <p:spPr bwMode="auto">
          <a:xfrm>
            <a:off x="4000496" y="1000108"/>
            <a:ext cx="4714908"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s-ES" sz="15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sistemas de administración de cables se utilizan de forma vertical y horizontal en bastidores de comunicaciones. </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kumimoji="0" lang="es-ES" sz="15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fontAlgn="base">
              <a:spcBef>
                <a:spcPct val="0"/>
              </a:spcBef>
              <a:spcAft>
                <a:spcPct val="0"/>
              </a:spcAft>
              <a:tabLst>
                <a:tab pos="539750" algn="l"/>
              </a:tabLst>
            </a:pPr>
            <a:r>
              <a:rPr lang="es-ES" sz="1500" dirty="0" smtClean="0">
                <a:latin typeface="Arial" pitchFamily="34" charset="0"/>
                <a:ea typeface="Times New Roman" pitchFamily="18" charset="0"/>
                <a:cs typeface="Arial" pitchFamily="34" charset="0"/>
              </a:rPr>
              <a:t>El cableado </a:t>
            </a:r>
            <a:r>
              <a:rPr lang="es-ES" sz="1500" dirty="0" err="1" smtClean="0">
                <a:latin typeface="Arial" pitchFamily="34" charset="0"/>
                <a:ea typeface="Times New Roman" pitchFamily="18" charset="0"/>
                <a:cs typeface="Arial" pitchFamily="34" charset="0"/>
              </a:rPr>
              <a:t>backbone</a:t>
            </a:r>
            <a:r>
              <a:rPr lang="es-ES" sz="1500" dirty="0" smtClean="0">
                <a:latin typeface="Arial" pitchFamily="34" charset="0"/>
                <a:ea typeface="Times New Roman" pitchFamily="18" charset="0"/>
                <a:cs typeface="Arial" pitchFamily="34" charset="0"/>
              </a:rPr>
              <a:t> está compuesto por cables de alimentación que van desde el </a:t>
            </a:r>
            <a:r>
              <a:rPr lang="es-ES" sz="1500" dirty="0" err="1" smtClean="0">
                <a:latin typeface="Arial" pitchFamily="34" charset="0"/>
                <a:ea typeface="Times New Roman" pitchFamily="18" charset="0"/>
                <a:cs typeface="Arial" pitchFamily="34" charset="0"/>
              </a:rPr>
              <a:t>demarc</a:t>
            </a:r>
            <a:r>
              <a:rPr lang="es-ES" sz="1500" dirty="0" smtClean="0">
                <a:latin typeface="Arial" pitchFamily="34" charset="0"/>
                <a:ea typeface="Times New Roman" pitchFamily="18" charset="0"/>
                <a:cs typeface="Arial" pitchFamily="34" charset="0"/>
              </a:rPr>
              <a:t> hasta las salas de equipamiento y luego a las salas de telecomunicaciones en todo el hospital. </a:t>
            </a:r>
          </a:p>
          <a:p>
            <a:pPr algn="just" fontAlgn="base">
              <a:spcBef>
                <a:spcPct val="0"/>
              </a:spcBef>
              <a:spcAft>
                <a:spcPct val="0"/>
              </a:spcAft>
              <a:tabLst>
                <a:tab pos="539750" algn="l"/>
              </a:tabLst>
            </a:pPr>
            <a:endParaRPr lang="es-ES" sz="1500" dirty="0" smtClean="0">
              <a:latin typeface="Arial" pitchFamily="34" charset="0"/>
              <a:ea typeface="Times New Roman" pitchFamily="18" charset="0"/>
              <a:cs typeface="Arial" pitchFamily="34" charset="0"/>
            </a:endParaRPr>
          </a:p>
          <a:p>
            <a:pPr algn="just" fontAlgn="base">
              <a:spcBef>
                <a:spcPct val="0"/>
              </a:spcBef>
              <a:spcAft>
                <a:spcPct val="0"/>
              </a:spcAft>
              <a:tabLst>
                <a:tab pos="539750" algn="l"/>
              </a:tabLst>
            </a:pPr>
            <a:r>
              <a:rPr lang="es-ES" sz="1500" dirty="0" smtClean="0">
                <a:latin typeface="Arial" pitchFamily="34" charset="0"/>
                <a:ea typeface="Times New Roman" pitchFamily="18" charset="0"/>
                <a:cs typeface="Arial" pitchFamily="34" charset="0"/>
              </a:rPr>
              <a:t>El cableado denominado horizontal distribuye los cables desde los cuartos de telecomunicaciones hasta las áreas de trabajo. La ANSI/TIA/EIA-568-B dice que la distancia máxima para un canal es de 100m  más 10m como máximo de cable de conexión (canal horizontal).</a:t>
            </a:r>
            <a:endParaRPr lang="es-ES_tradnl" sz="15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kumimoji="0" lang="es-ES" sz="18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ocuments and Settings\Milton\Escritorio\milton tesis\fotos hosp sept 2009\100VIVIT\PICT0257.JPG"/>
          <p:cNvPicPr>
            <a:picLocks noChangeAspect="1" noChangeArrowheads="1"/>
          </p:cNvPicPr>
          <p:nvPr/>
        </p:nvPicPr>
        <p:blipFill>
          <a:blip r:embed="rId2" cstate="print"/>
          <a:srcRect b="12169"/>
          <a:stretch>
            <a:fillRect/>
          </a:stretch>
        </p:blipFill>
        <p:spPr bwMode="auto">
          <a:xfrm flipH="1">
            <a:off x="0" y="-24"/>
            <a:ext cx="9144032" cy="6858024"/>
          </a:xfrm>
          <a:prstGeom prst="rect">
            <a:avLst/>
          </a:prstGeom>
          <a:noFill/>
        </p:spPr>
      </p:pic>
      <p:sp>
        <p:nvSpPr>
          <p:cNvPr id="3" name="Text Box 48"/>
          <p:cNvSpPr txBox="1">
            <a:spLocks noChangeArrowheads="1"/>
          </p:cNvSpPr>
          <p:nvPr/>
        </p:nvSpPr>
        <p:spPr bwMode="auto">
          <a:xfrm>
            <a:off x="-31" y="71414"/>
            <a:ext cx="6215105" cy="1384995"/>
          </a:xfrm>
          <a:prstGeom prst="rect">
            <a:avLst/>
          </a:prstGeom>
          <a:noFill/>
          <a:ln w="9525">
            <a:noFill/>
            <a:miter lim="800000"/>
            <a:headEnd/>
            <a:tailEnd/>
          </a:ln>
          <a:effectLst/>
        </p:spPr>
        <p:txBody>
          <a:bodyPr wrap="square">
            <a:spAutoFit/>
          </a:bodyPr>
          <a:lstStyle/>
          <a:p>
            <a:pPr algn="ctr">
              <a:spcBef>
                <a:spcPct val="50000"/>
              </a:spcBef>
            </a:pPr>
            <a:r>
              <a:rPr lang="es-EC" sz="2800" b="1" dirty="0" smtClean="0">
                <a:solidFill>
                  <a:schemeClr val="bg1"/>
                </a:solidFill>
              </a:rPr>
              <a:t>Equipos de nueva generación en imágenes médicas que utilizan formato DICOM</a:t>
            </a:r>
            <a:endParaRPr lang="es-ES" sz="28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50"/>
          <p:cNvGraphicFramePr>
            <a:graphicFrameLocks/>
          </p:cNvGraphicFramePr>
          <p:nvPr/>
        </p:nvGraphicFramePr>
        <p:xfrm>
          <a:off x="1000099" y="1071549"/>
          <a:ext cx="7358115" cy="5143533"/>
        </p:xfrm>
        <a:graphic>
          <a:graphicData uri="http://schemas.openxmlformats.org/drawingml/2006/table">
            <a:tbl>
              <a:tblPr/>
              <a:tblGrid>
                <a:gridCol w="1165328"/>
                <a:gridCol w="3057666"/>
                <a:gridCol w="3135121"/>
              </a:tblGrid>
              <a:tr h="37009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Tipo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Significados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hMerge="1">
                  <a:txBody>
                    <a:bodyPr/>
                    <a:lstStyle/>
                    <a:p>
                      <a:endParaRPr lang="es-ES_tradnl"/>
                    </a:p>
                  </a:txBody>
                  <a:tcPr/>
                </a:tc>
              </a:tr>
              <a:tr h="350989">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Inglés</a:t>
                      </a:r>
                      <a:endPar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Español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BMP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Microsoft Windows Bitmap file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de Mapas de bits de Microsoft Windows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3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GIF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CompuServe</a:t>
                      </a:r>
                      <a:endPar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Graphics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Image Format file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de formato de imagen de gráficos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JPG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Joint Photographic Experts 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Grupo de expertos fotográficos unidos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PBM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Portable Bitmap file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de mapa de bits portátil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Portable Network Graphic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Ilustración gráfica de la red portátil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Silicon Graphics RGB image file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de imágenes de RGB de gráficos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RGBa</a:t>
                      </a:r>
                      <a:endPar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B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4-component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Silicon</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Graphics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image file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Archivo de imágenes de gráficos de  4 componente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48"/>
          <p:cNvSpPr txBox="1">
            <a:spLocks noChangeArrowheads="1"/>
          </p:cNvSpPr>
          <p:nvPr/>
        </p:nvSpPr>
        <p:spPr bwMode="auto">
          <a:xfrm>
            <a:off x="1285852" y="125396"/>
            <a:ext cx="6840537" cy="946150"/>
          </a:xfrm>
          <a:prstGeom prst="rect">
            <a:avLst/>
          </a:prstGeom>
          <a:noFill/>
          <a:ln w="9525">
            <a:noFill/>
            <a:miter lim="800000"/>
            <a:headEnd/>
            <a:tailEnd/>
          </a:ln>
          <a:effectLst/>
        </p:spPr>
        <p:txBody>
          <a:bodyPr>
            <a:spAutoFit/>
          </a:bodyPr>
          <a:lstStyle/>
          <a:p>
            <a:pPr algn="ctr">
              <a:spcBef>
                <a:spcPct val="50000"/>
              </a:spcBef>
            </a:pPr>
            <a:r>
              <a:rPr lang="es-EC" sz="2800" b="1" dirty="0"/>
              <a:t>Principales formatos que se presentan en un archivo imagen.</a:t>
            </a:r>
            <a:endParaRPr lang="es-E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Text Box 4"/>
          <p:cNvSpPr txBox="1">
            <a:spLocks noChangeArrowheads="1"/>
          </p:cNvSpPr>
          <p:nvPr/>
        </p:nvSpPr>
        <p:spPr bwMode="auto">
          <a:xfrm>
            <a:off x="571472" y="428605"/>
            <a:ext cx="8001056" cy="6740307"/>
          </a:xfrm>
          <a:prstGeom prst="rect">
            <a:avLst/>
          </a:prstGeom>
          <a:noFill/>
          <a:ln w="9525">
            <a:noFill/>
            <a:miter lim="800000"/>
            <a:headEnd/>
            <a:tailEnd/>
          </a:ln>
          <a:effectLst/>
        </p:spPr>
        <p:txBody>
          <a:bodyPr wrap="square">
            <a:spAutoFit/>
          </a:bodyPr>
          <a:lstStyle/>
          <a:p>
            <a:r>
              <a:rPr lang="es-EC" sz="2400" b="1" dirty="0"/>
              <a:t> JPEG: Métodos de compresión.</a:t>
            </a:r>
          </a:p>
          <a:p>
            <a:endParaRPr lang="es-EC" sz="2400" b="1" dirty="0"/>
          </a:p>
          <a:p>
            <a:pPr algn="just"/>
            <a:r>
              <a:rPr lang="es-EC" b="1" dirty="0">
                <a:latin typeface="Arial" pitchFamily="34" charset="0"/>
                <a:cs typeface="Arial" pitchFamily="34" charset="0"/>
              </a:rPr>
              <a:t>Su nombre se deriva del Grupo de expertos fotográficos unidos, es un formato bastante flexible para almacenar imágenes optimizadas del mundo real. Usa una distribución de 24 bits/píxel. Los archivos de este tipo al ser comprimidos resultan más pequeños que los de tipo GIF (Formato del intercambio de los gráficos). Una fotografía digitalizada en formato JPG no permite al ojo humano notar las diferencias con una foto convencional</a:t>
            </a:r>
            <a:r>
              <a:rPr lang="es-EC" b="1" dirty="0" smtClean="0">
                <a:latin typeface="Arial" pitchFamily="34" charset="0"/>
                <a:cs typeface="Arial" pitchFamily="34" charset="0"/>
              </a:rPr>
              <a:t>.</a:t>
            </a:r>
          </a:p>
          <a:p>
            <a:pPr algn="just"/>
            <a:endParaRPr lang="es-EC" b="1" dirty="0" smtClean="0"/>
          </a:p>
          <a:p>
            <a:pPr algn="just"/>
            <a:endParaRPr lang="es-ES_tradnl" b="1" dirty="0" smtClean="0"/>
          </a:p>
          <a:p>
            <a:pPr algn="just"/>
            <a:r>
              <a:rPr lang="es-EC" sz="2400" b="1" dirty="0" smtClean="0"/>
              <a:t>BMP: Formato de mapa de bits</a:t>
            </a:r>
          </a:p>
          <a:p>
            <a:pPr algn="just"/>
            <a:r>
              <a:rPr lang="es-EC" b="1" dirty="0" smtClean="0">
                <a:latin typeface="Arial" pitchFamily="34" charset="0"/>
                <a:cs typeface="Arial" pitchFamily="34" charset="0"/>
              </a:rPr>
              <a:t>Un “Mapa de bits” (</a:t>
            </a:r>
            <a:r>
              <a:rPr lang="es-EC" b="1" dirty="0" err="1" smtClean="0">
                <a:latin typeface="Arial" pitchFamily="34" charset="0"/>
                <a:cs typeface="Arial" pitchFamily="34" charset="0"/>
              </a:rPr>
              <a:t>bitmap</a:t>
            </a:r>
            <a:r>
              <a:rPr lang="es-EC" b="1" dirty="0" smtClean="0">
                <a:latin typeface="Arial" pitchFamily="34" charset="0"/>
                <a:cs typeface="Arial" pitchFamily="34" charset="0"/>
              </a:rPr>
              <a:t>) es una representación digital de una imagen, donde cada píxel corresponde a uno o mas bits en el </a:t>
            </a:r>
            <a:r>
              <a:rPr lang="es-EC" b="1" dirty="0" err="1" smtClean="0">
                <a:latin typeface="Arial" pitchFamily="34" charset="0"/>
                <a:cs typeface="Arial" pitchFamily="34" charset="0"/>
              </a:rPr>
              <a:t>bitmap</a:t>
            </a:r>
            <a:r>
              <a:rPr lang="es-EC" b="1" dirty="0" smtClean="0">
                <a:latin typeface="Arial" pitchFamily="34" charset="0"/>
                <a:cs typeface="Arial" pitchFamily="34" charset="0"/>
              </a:rPr>
              <a:t>.</a:t>
            </a:r>
            <a:endParaRPr lang="es-ES" b="1" dirty="0" smtClean="0">
              <a:latin typeface="Arial" pitchFamily="34" charset="0"/>
              <a:cs typeface="Arial" pitchFamily="34" charset="0"/>
            </a:endParaRPr>
          </a:p>
          <a:p>
            <a:pPr algn="just"/>
            <a:r>
              <a:rPr lang="es-EC" b="1" dirty="0" smtClean="0">
                <a:latin typeface="Arial" pitchFamily="34" charset="0"/>
                <a:cs typeface="Arial" pitchFamily="34" charset="0"/>
              </a:rPr>
              <a:t>Un píxel, pese a ser una medida, es un concepto inmaterial que no tiene una medida concreta. De esta forma se puede tratar a las imágenes como un grupo de puntos, más no como bloque. </a:t>
            </a:r>
          </a:p>
          <a:p>
            <a:pPr algn="just"/>
            <a:r>
              <a:rPr lang="es-EC" b="1" dirty="0" smtClean="0">
                <a:latin typeface="Arial" pitchFamily="34" charset="0"/>
                <a:cs typeface="Arial" pitchFamily="34" charset="0"/>
              </a:rPr>
              <a:t>Los bitmaps son utilizados para representar imágenes con sombras.</a:t>
            </a:r>
          </a:p>
          <a:p>
            <a:pPr algn="just"/>
            <a:r>
              <a:rPr lang="es-EC" b="1" dirty="0" smtClean="0">
                <a:latin typeface="Arial" pitchFamily="34" charset="0"/>
                <a:cs typeface="Arial" pitchFamily="34" charset="0"/>
              </a:rPr>
              <a:t>Dentro de la memoria de la computadora, un gráfico en mapa de bits está representado como un arreglo de bits que describe las características de los píxeles individuales que constituyen la imagen.</a:t>
            </a:r>
          </a:p>
          <a:p>
            <a:pPr algn="just"/>
            <a:endParaRPr lang="es-EC" dirty="0" smtClean="0">
              <a:latin typeface="Arial" pitchFamily="34" charset="0"/>
              <a:cs typeface="Arial" pitchFamily="34" charset="0"/>
            </a:endParaRPr>
          </a:p>
          <a:p>
            <a:pPr algn="just"/>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Rectángulo"/>
          <p:cNvSpPr/>
          <p:nvPr/>
        </p:nvSpPr>
        <p:spPr>
          <a:xfrm>
            <a:off x="357158" y="500042"/>
            <a:ext cx="8429684" cy="4878259"/>
          </a:xfrm>
          <a:prstGeom prst="rect">
            <a:avLst/>
          </a:prstGeom>
        </p:spPr>
        <p:txBody>
          <a:bodyPr wrap="square">
            <a:spAutoFit/>
          </a:bodyPr>
          <a:lstStyle/>
          <a:p>
            <a:pPr algn="ctr"/>
            <a:r>
              <a:rPr lang="es-EC" sz="2800" b="1" dirty="0" smtClean="0">
                <a:latin typeface="Arial" pitchFamily="34" charset="0"/>
                <a:cs typeface="Arial" pitchFamily="34" charset="0"/>
              </a:rPr>
              <a:t>Tipos de imágenes especiales</a:t>
            </a:r>
          </a:p>
          <a:p>
            <a:endParaRPr lang="es-ES_tradnl" sz="2800" dirty="0" smtClean="0">
              <a:latin typeface="Arial" pitchFamily="34" charset="0"/>
              <a:cs typeface="Arial" pitchFamily="34" charset="0"/>
            </a:endParaRPr>
          </a:p>
          <a:p>
            <a:endParaRPr lang="es-EC" sz="1500" b="1" dirty="0" smtClean="0">
              <a:solidFill>
                <a:schemeClr val="bg1"/>
              </a:solidFill>
              <a:latin typeface="Arial" pitchFamily="34" charset="0"/>
              <a:cs typeface="Arial" pitchFamily="34" charset="0"/>
            </a:endParaRPr>
          </a:p>
          <a:p>
            <a:pPr algn="just"/>
            <a:r>
              <a:rPr lang="es-EC" sz="2000" b="1" dirty="0" smtClean="0">
                <a:latin typeface="Arial" pitchFamily="34" charset="0"/>
                <a:cs typeface="Arial" pitchFamily="34" charset="0"/>
              </a:rPr>
              <a:t>Los bitmaps son utilizados para representar imágenes con sombras.</a:t>
            </a:r>
          </a:p>
          <a:p>
            <a:pPr algn="just"/>
            <a:endParaRPr lang="es-EC" sz="2000" b="1" dirty="0" smtClean="0">
              <a:latin typeface="Arial" pitchFamily="34" charset="0"/>
              <a:cs typeface="Arial" pitchFamily="34" charset="0"/>
            </a:endParaRPr>
          </a:p>
          <a:p>
            <a:pPr algn="just"/>
            <a:r>
              <a:rPr lang="es-EC" sz="2000" b="1" dirty="0" smtClean="0">
                <a:latin typeface="Arial" pitchFamily="34" charset="0"/>
                <a:cs typeface="Arial" pitchFamily="34" charset="0"/>
              </a:rPr>
              <a:t>Dentro de la memoria de la computadora, un gráfico en mapa de bits está representado como un arreglo de bits que describe las características de los píxeles individuales que constituyen la imagen.</a:t>
            </a:r>
          </a:p>
          <a:p>
            <a:pPr algn="just"/>
            <a:endParaRPr lang="es-EC" sz="2000" b="1" dirty="0" smtClean="0">
              <a:latin typeface="Arial" pitchFamily="34" charset="0"/>
              <a:cs typeface="Arial" pitchFamily="34" charset="0"/>
            </a:endParaRPr>
          </a:p>
          <a:p>
            <a:pPr algn="just"/>
            <a:r>
              <a:rPr lang="es-EC" sz="2000" b="1" dirty="0" smtClean="0">
                <a:latin typeface="Arial" pitchFamily="34" charset="0"/>
                <a:cs typeface="Arial" pitchFamily="34" charset="0"/>
              </a:rPr>
              <a:t>Las películas digitalizadoras, como escáners, cámaras de estado sólido, escáner de tambor y video cámaras, se usan rutinariamente para convertir las películas, planos de rayos X en formato digital para su posterior tratamiento y archivo</a:t>
            </a:r>
            <a:r>
              <a:rPr lang="es-ES" sz="2000"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2 Tabla"/>
          <p:cNvGraphicFramePr>
            <a:graphicFrameLocks noGrp="1"/>
          </p:cNvGraphicFramePr>
          <p:nvPr/>
        </p:nvGraphicFramePr>
        <p:xfrm>
          <a:off x="1428728" y="571480"/>
          <a:ext cx="6000791" cy="6020500"/>
        </p:xfrm>
        <a:graphic>
          <a:graphicData uri="http://schemas.openxmlformats.org/drawingml/2006/table">
            <a:tbl>
              <a:tblPr/>
              <a:tblGrid>
                <a:gridCol w="2114922"/>
                <a:gridCol w="2114922"/>
                <a:gridCol w="1770947"/>
              </a:tblGrid>
              <a:tr h="553187">
                <a:tc>
                  <a:txBody>
                    <a:bodyPr/>
                    <a:lstStyle/>
                    <a:p>
                      <a:pPr marL="179705" algn="ctr">
                        <a:lnSpc>
                          <a:spcPct val="200000"/>
                        </a:lnSpc>
                        <a:spcAft>
                          <a:spcPts val="0"/>
                        </a:spcAft>
                      </a:pPr>
                      <a:r>
                        <a:rPr lang="es-EC" sz="1200" b="1" dirty="0">
                          <a:latin typeface="Calibri"/>
                          <a:ea typeface="Times New Roman"/>
                          <a:cs typeface="Arial"/>
                        </a:rPr>
                        <a:t>TIPO DE RADIOLOGÍA</a:t>
                      </a:r>
                      <a:endParaRPr lang="es-ES_tradnl" sz="1200" b="1" dirty="0">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179705" algn="ctr">
                        <a:lnSpc>
                          <a:spcPct val="200000"/>
                        </a:lnSpc>
                        <a:spcAft>
                          <a:spcPts val="0"/>
                        </a:spcAft>
                      </a:pPr>
                      <a:r>
                        <a:rPr lang="es-EC" sz="1200" b="1" dirty="0">
                          <a:latin typeface="Calibri"/>
                          <a:ea typeface="Times New Roman"/>
                          <a:cs typeface="Arial"/>
                        </a:rPr>
                        <a:t>RESOLUCIÓN DE LA IMÁGEN</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179705" algn="ctr">
                        <a:lnSpc>
                          <a:spcPct val="200000"/>
                        </a:lnSpc>
                        <a:spcAft>
                          <a:spcPts val="0"/>
                        </a:spcAft>
                      </a:pPr>
                      <a:r>
                        <a:rPr lang="es-EC" sz="1200" b="1">
                          <a:latin typeface="Calibri"/>
                          <a:ea typeface="Times New Roman"/>
                          <a:cs typeface="Arial"/>
                        </a:rPr>
                        <a:t>TAMAÑO DE LA IMAGEN APROXIMADO</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68792">
                <a:tc rowSpan="3">
                  <a:txBody>
                    <a:bodyPr/>
                    <a:lstStyle/>
                    <a:p>
                      <a:pPr marL="179705">
                        <a:lnSpc>
                          <a:spcPct val="200000"/>
                        </a:lnSpc>
                        <a:spcAft>
                          <a:spcPts val="0"/>
                        </a:spcAft>
                      </a:pPr>
                      <a:r>
                        <a:rPr lang="es-EC" sz="1200" b="1" dirty="0">
                          <a:latin typeface="Calibri"/>
                          <a:ea typeface="Times New Roman"/>
                          <a:cs typeface="Arial"/>
                        </a:rPr>
                        <a:t>Radiografía</a:t>
                      </a:r>
                      <a:endParaRPr lang="es-ES_tradnl" sz="1200" b="1" dirty="0">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r>
                        <a:rPr lang="es-EC" sz="1200" b="1">
                          <a:latin typeface="Calibri"/>
                          <a:ea typeface="Times New Roman"/>
                          <a:cs typeface="Arial"/>
                        </a:rPr>
                        <a:t>2048 x 2048 x 12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r>
                        <a:rPr lang="es-EC" sz="1200" b="1">
                          <a:latin typeface="Calibri"/>
                          <a:ea typeface="Times New Roman"/>
                          <a:cs typeface="Arial"/>
                        </a:rPr>
                        <a:t>32 MB</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vMerge="1">
                  <a:txBody>
                    <a:bodyPr/>
                    <a:lstStyle/>
                    <a:p>
                      <a:endParaRPr lang="es-ES_tradnl"/>
                    </a:p>
                  </a:txBody>
                  <a:tcPr/>
                </a:tc>
                <a:tc>
                  <a:txBody>
                    <a:bodyPr/>
                    <a:lstStyle/>
                    <a:p>
                      <a:pPr marL="179705">
                        <a:lnSpc>
                          <a:spcPct val="200000"/>
                        </a:lnSpc>
                        <a:spcAft>
                          <a:spcPts val="0"/>
                        </a:spcAft>
                      </a:pPr>
                      <a:r>
                        <a:rPr lang="es-EC" sz="1200" b="1" dirty="0">
                          <a:latin typeface="Calibri"/>
                          <a:ea typeface="Times New Roman"/>
                          <a:cs typeface="Arial"/>
                        </a:rPr>
                        <a:t>512 x 512 x10 bits</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s-EC"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92">
                <a:tc vMerge="1">
                  <a:txBody>
                    <a:bodyPr/>
                    <a:lstStyle/>
                    <a:p>
                      <a:endParaRPr lang="es-ES_tradnl"/>
                    </a:p>
                  </a:txBody>
                  <a:tcPr/>
                </a:tc>
                <a:tc>
                  <a:txBody>
                    <a:bodyPr/>
                    <a:lstStyle/>
                    <a:p>
                      <a:pPr marL="179705">
                        <a:lnSpc>
                          <a:spcPct val="200000"/>
                        </a:lnSpc>
                        <a:spcAft>
                          <a:spcPts val="0"/>
                        </a:spcAft>
                      </a:pPr>
                      <a:r>
                        <a:rPr lang="es-EC" sz="1200" b="1" dirty="0">
                          <a:latin typeface="Calibri"/>
                          <a:ea typeface="Times New Roman"/>
                          <a:cs typeface="Arial"/>
                        </a:rPr>
                        <a:t>1024 x 1024 x 10 bits</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s-EC"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92">
                <a:tc>
                  <a:txBody>
                    <a:bodyPr/>
                    <a:lstStyle/>
                    <a:p>
                      <a:pPr marL="179705">
                        <a:lnSpc>
                          <a:spcPct val="200000"/>
                        </a:lnSpc>
                        <a:spcAft>
                          <a:spcPts val="0"/>
                        </a:spcAft>
                      </a:pPr>
                      <a:r>
                        <a:rPr lang="es-EC" sz="1200" b="1">
                          <a:latin typeface="Calibri"/>
                          <a:ea typeface="Times New Roman"/>
                          <a:cs typeface="Arial"/>
                        </a:rPr>
                        <a:t>Mamografía</a:t>
                      </a:r>
                      <a:endParaRPr lang="es-ES_tradnl" sz="1200" b="1">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r>
                        <a:rPr lang="es-EC" sz="1200" b="1" dirty="0">
                          <a:latin typeface="Calibri"/>
                          <a:ea typeface="Times New Roman"/>
                          <a:cs typeface="Arial"/>
                        </a:rPr>
                        <a:t>4096 x 5120 x 12 bits</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r>
                        <a:rPr lang="es-EC" sz="1200" b="1">
                          <a:latin typeface="Calibri"/>
                          <a:ea typeface="Times New Roman"/>
                          <a:cs typeface="Arial"/>
                        </a:rPr>
                        <a:t>160 MB</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92">
                <a:tc rowSpan="2">
                  <a:txBody>
                    <a:bodyPr/>
                    <a:lstStyle/>
                    <a:p>
                      <a:pPr marL="179705">
                        <a:lnSpc>
                          <a:spcPct val="200000"/>
                        </a:lnSpc>
                        <a:spcAft>
                          <a:spcPts val="0"/>
                        </a:spcAft>
                      </a:pPr>
                      <a:r>
                        <a:rPr lang="es-EC" sz="1200" b="1" dirty="0">
                          <a:latin typeface="Calibri"/>
                          <a:ea typeface="Times New Roman"/>
                          <a:cs typeface="Arial"/>
                        </a:rPr>
                        <a:t>CT (Tomografía</a:t>
                      </a:r>
                      <a:endParaRPr lang="es-ES_tradnl" sz="1200" b="1" dirty="0">
                        <a:latin typeface="Arial"/>
                        <a:ea typeface="Times New Roman"/>
                        <a:cs typeface="Times New Roman"/>
                      </a:endParaRPr>
                    </a:p>
                    <a:p>
                      <a:pPr marL="179705">
                        <a:lnSpc>
                          <a:spcPct val="200000"/>
                        </a:lnSpc>
                        <a:spcAft>
                          <a:spcPts val="0"/>
                        </a:spcAft>
                      </a:pPr>
                      <a:r>
                        <a:rPr lang="es-EC" sz="1200" b="1" dirty="0">
                          <a:latin typeface="Calibri"/>
                          <a:ea typeface="Times New Roman"/>
                          <a:cs typeface="Arial"/>
                        </a:rPr>
                        <a:t> Computarizada)</a:t>
                      </a:r>
                      <a:endParaRPr lang="es-ES_tradnl" sz="1200" b="1" dirty="0">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r>
                        <a:rPr lang="en-GB" sz="1200" b="1" dirty="0">
                          <a:latin typeface="Calibri"/>
                          <a:ea typeface="Times New Roman"/>
                          <a:cs typeface="Arial"/>
                        </a:rPr>
                        <a:t>512 x 512 x 12 bits x nº </a:t>
                      </a:r>
                      <a:r>
                        <a:rPr lang="en-US" sz="1200" b="1" dirty="0" err="1">
                          <a:latin typeface="Calibri"/>
                          <a:ea typeface="Times New Roman"/>
                          <a:cs typeface="Arial"/>
                        </a:rPr>
                        <a:t>imágenes</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r>
                        <a:rPr lang="en-GB" sz="1200" b="1">
                          <a:latin typeface="Calibri"/>
                          <a:ea typeface="Times New Roman"/>
                          <a:cs typeface="Arial"/>
                        </a:rPr>
                        <a:t>15 MB</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vMerge="1">
                  <a:txBody>
                    <a:bodyPr/>
                    <a:lstStyle/>
                    <a:p>
                      <a:endParaRPr lang="es-ES_tradnl"/>
                    </a:p>
                  </a:txBody>
                  <a:tcPr/>
                </a:tc>
                <a:tc>
                  <a:txBody>
                    <a:bodyPr/>
                    <a:lstStyle/>
                    <a:p>
                      <a:pPr marL="179705">
                        <a:lnSpc>
                          <a:spcPct val="200000"/>
                        </a:lnSpc>
                        <a:spcAft>
                          <a:spcPts val="0"/>
                        </a:spcAft>
                      </a:pPr>
                      <a:r>
                        <a:rPr lang="en-GB" sz="1200" b="1">
                          <a:latin typeface="Calibri"/>
                          <a:ea typeface="Times New Roman"/>
                          <a:cs typeface="Arial"/>
                        </a:rPr>
                        <a:t>256 x 256 x 12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n-GB"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rowSpan="2">
                  <a:txBody>
                    <a:bodyPr/>
                    <a:lstStyle/>
                    <a:p>
                      <a:pPr marL="179705">
                        <a:lnSpc>
                          <a:spcPct val="200000"/>
                        </a:lnSpc>
                        <a:spcAft>
                          <a:spcPts val="0"/>
                        </a:spcAft>
                      </a:pPr>
                      <a:r>
                        <a:rPr lang="es-ES" sz="1200" b="1" dirty="0">
                          <a:latin typeface="Calibri"/>
                          <a:ea typeface="Times New Roman"/>
                          <a:cs typeface="Arial"/>
                        </a:rPr>
                        <a:t>Ultrasonido</a:t>
                      </a:r>
                      <a:endParaRPr lang="es-ES_tradnl" sz="1200" b="1" dirty="0">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r>
                        <a:rPr lang="en-GB" sz="1200" b="1">
                          <a:latin typeface="Calibri"/>
                          <a:ea typeface="Times New Roman"/>
                          <a:cs typeface="Arial"/>
                        </a:rPr>
                        <a:t>256 x 256 x 8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r>
                        <a:rPr lang="en-GB" sz="1200" b="1" dirty="0">
                          <a:latin typeface="Calibri"/>
                          <a:ea typeface="Times New Roman"/>
                          <a:cs typeface="Arial"/>
                        </a:rPr>
                        <a:t>1,5 MB</a:t>
                      </a:r>
                      <a:endParaRPr lang="es-ES_tradnl" sz="1200" b="1" dirty="0">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vMerge="1">
                  <a:txBody>
                    <a:bodyPr/>
                    <a:lstStyle/>
                    <a:p>
                      <a:endParaRPr lang="es-ES_tradnl"/>
                    </a:p>
                  </a:txBody>
                  <a:tcPr/>
                </a:tc>
                <a:tc>
                  <a:txBody>
                    <a:bodyPr/>
                    <a:lstStyle/>
                    <a:p>
                      <a:pPr marL="179705">
                        <a:lnSpc>
                          <a:spcPct val="200000"/>
                        </a:lnSpc>
                        <a:spcAft>
                          <a:spcPts val="0"/>
                        </a:spcAft>
                      </a:pPr>
                      <a:r>
                        <a:rPr lang="en-GB" sz="1200" b="1">
                          <a:latin typeface="Calibri"/>
                          <a:ea typeface="Times New Roman"/>
                          <a:cs typeface="Arial"/>
                        </a:rPr>
                        <a:t>640 x 640 x 8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n-GB"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a:txBody>
                    <a:bodyPr/>
                    <a:lstStyle/>
                    <a:p>
                      <a:pPr marL="179705">
                        <a:lnSpc>
                          <a:spcPct val="200000"/>
                        </a:lnSpc>
                        <a:spcAft>
                          <a:spcPts val="0"/>
                        </a:spcAft>
                      </a:pPr>
                      <a:endParaRPr lang="en-GB" sz="1200" b="1">
                        <a:latin typeface="Calibri"/>
                        <a:ea typeface="Times New Roman"/>
                        <a:cs typeface="Arial"/>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endParaRPr lang="en-GB"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n-GB"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rowSpan="2">
                  <a:txBody>
                    <a:bodyPr/>
                    <a:lstStyle/>
                    <a:p>
                      <a:pPr marL="179705">
                        <a:lnSpc>
                          <a:spcPct val="200000"/>
                        </a:lnSpc>
                        <a:spcAft>
                          <a:spcPts val="0"/>
                        </a:spcAft>
                      </a:pPr>
                      <a:r>
                        <a:rPr lang="en-GB" sz="1200" b="1">
                          <a:latin typeface="Calibri"/>
                          <a:ea typeface="Times New Roman"/>
                          <a:cs typeface="Arial"/>
                        </a:rPr>
                        <a:t>DSA (</a:t>
                      </a:r>
                      <a:r>
                        <a:rPr lang="es-ES" sz="1200" b="1">
                          <a:latin typeface="Calibri"/>
                          <a:ea typeface="Times New Roman"/>
                          <a:cs typeface="Arial"/>
                        </a:rPr>
                        <a:t>Angiografía</a:t>
                      </a:r>
                      <a:endParaRPr lang="es-ES_tradnl" sz="1200" b="1">
                        <a:latin typeface="Arial"/>
                        <a:ea typeface="Times New Roman"/>
                        <a:cs typeface="Times New Roman"/>
                      </a:endParaRPr>
                    </a:p>
                    <a:p>
                      <a:pPr marL="179705">
                        <a:lnSpc>
                          <a:spcPct val="200000"/>
                        </a:lnSpc>
                        <a:spcAft>
                          <a:spcPts val="0"/>
                        </a:spcAft>
                      </a:pPr>
                      <a:r>
                        <a:rPr lang="en-GB" sz="1200" b="1">
                          <a:latin typeface="Calibri"/>
                          <a:ea typeface="Times New Roman"/>
                          <a:cs typeface="Arial"/>
                        </a:rPr>
                        <a:t>     </a:t>
                      </a:r>
                      <a:r>
                        <a:rPr lang="es-ES" sz="1200" b="1">
                          <a:latin typeface="Calibri"/>
                          <a:ea typeface="Times New Roman"/>
                          <a:cs typeface="Arial"/>
                        </a:rPr>
                        <a:t>Por sustracción</a:t>
                      </a:r>
                      <a:r>
                        <a:rPr lang="en-GB" sz="1200" b="1">
                          <a:latin typeface="Calibri"/>
                          <a:ea typeface="Times New Roman"/>
                          <a:cs typeface="Arial"/>
                        </a:rPr>
                        <a:t>)</a:t>
                      </a:r>
                      <a:endParaRPr lang="es-ES_tradnl" sz="1200" b="1">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200000"/>
                        </a:lnSpc>
                        <a:spcAft>
                          <a:spcPts val="0"/>
                        </a:spcAft>
                      </a:pPr>
                      <a:r>
                        <a:rPr lang="en-GB" sz="1200" b="1">
                          <a:latin typeface="Calibri"/>
                          <a:ea typeface="Times New Roman"/>
                          <a:cs typeface="Arial"/>
                        </a:rPr>
                        <a:t>512 x 512 x 10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n-GB" sz="1200" b="1">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92">
                <a:tc vMerge="1">
                  <a:txBody>
                    <a:bodyPr/>
                    <a:lstStyle/>
                    <a:p>
                      <a:endParaRPr lang="es-ES_tradnl"/>
                    </a:p>
                  </a:txBody>
                  <a:tcPr/>
                </a:tc>
                <a:tc>
                  <a:txBody>
                    <a:bodyPr/>
                    <a:lstStyle/>
                    <a:p>
                      <a:pPr marL="179705">
                        <a:lnSpc>
                          <a:spcPct val="200000"/>
                        </a:lnSpc>
                        <a:spcAft>
                          <a:spcPts val="0"/>
                        </a:spcAft>
                      </a:pPr>
                      <a:r>
                        <a:rPr lang="en-GB" sz="1200" b="1">
                          <a:latin typeface="Calibri"/>
                          <a:ea typeface="Times New Roman"/>
                          <a:cs typeface="Arial"/>
                        </a:rPr>
                        <a:t>1024 x 1024 x 10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n-GB" sz="1200" b="1" dirty="0">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49">
                <a:tc rowSpan="2">
                  <a:txBody>
                    <a:bodyPr/>
                    <a:lstStyle/>
                    <a:p>
                      <a:pPr marL="179705">
                        <a:lnSpc>
                          <a:spcPct val="200000"/>
                        </a:lnSpc>
                        <a:spcAft>
                          <a:spcPts val="0"/>
                        </a:spcAft>
                      </a:pPr>
                      <a:r>
                        <a:rPr lang="es-ES" sz="1200" b="1">
                          <a:latin typeface="Calibri"/>
                          <a:ea typeface="Times New Roman"/>
                          <a:cs typeface="Arial"/>
                        </a:rPr>
                        <a:t>SPECT (Tomografía</a:t>
                      </a:r>
                      <a:endParaRPr lang="es-ES_tradnl" sz="1200" b="1">
                        <a:latin typeface="Arial"/>
                        <a:ea typeface="Times New Roman"/>
                        <a:cs typeface="Times New Roman"/>
                      </a:endParaRPr>
                    </a:p>
                    <a:p>
                      <a:pPr marL="179705">
                        <a:lnSpc>
                          <a:spcPct val="200000"/>
                        </a:lnSpc>
                        <a:spcAft>
                          <a:spcPts val="0"/>
                        </a:spcAft>
                      </a:pPr>
                      <a:r>
                        <a:rPr lang="es-ES" sz="1200" b="1">
                          <a:latin typeface="Calibri"/>
                          <a:ea typeface="Times New Roman"/>
                          <a:cs typeface="Arial"/>
                        </a:rPr>
                        <a:t>Computarizada de Emisión Fotónica Única)</a:t>
                      </a:r>
                      <a:endParaRPr lang="es-ES_tradnl" sz="1200" b="1">
                        <a:latin typeface="Arial"/>
                        <a:ea typeface="Times New Roman"/>
                        <a:cs typeface="Times New Roman"/>
                      </a:endParaRPr>
                    </a:p>
                  </a:txBody>
                  <a:tcPr marL="36142" marR="3614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a:lnSpc>
                          <a:spcPct val="200000"/>
                        </a:lnSpc>
                        <a:spcAft>
                          <a:spcPts val="0"/>
                        </a:spcAft>
                      </a:pPr>
                      <a:r>
                        <a:rPr lang="es-ES" sz="1200" b="1">
                          <a:latin typeface="Calibri"/>
                          <a:ea typeface="Times New Roman"/>
                          <a:cs typeface="Arial"/>
                        </a:rPr>
                        <a:t>64 x 64 x 16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s-ES" sz="1200" b="1" dirty="0">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187">
                <a:tc vMerge="1">
                  <a:txBody>
                    <a:bodyPr/>
                    <a:lstStyle/>
                    <a:p>
                      <a:endParaRPr lang="es-ES_tradnl"/>
                    </a:p>
                  </a:txBody>
                  <a:tcPr/>
                </a:tc>
                <a:tc>
                  <a:txBody>
                    <a:bodyPr/>
                    <a:lstStyle/>
                    <a:p>
                      <a:pPr marL="179705">
                        <a:lnSpc>
                          <a:spcPct val="200000"/>
                        </a:lnSpc>
                        <a:spcAft>
                          <a:spcPts val="0"/>
                        </a:spcAft>
                      </a:pPr>
                      <a:r>
                        <a:rPr lang="es-ES" sz="1200" b="1">
                          <a:latin typeface="Calibri"/>
                          <a:ea typeface="Times New Roman"/>
                          <a:cs typeface="Arial"/>
                        </a:rPr>
                        <a:t>128 x 128 x 16 bits</a:t>
                      </a:r>
                      <a:endParaRPr lang="es-ES_tradnl" sz="1200" b="1">
                        <a:latin typeface="Arial"/>
                        <a:ea typeface="Times New Roman"/>
                        <a:cs typeface="Times New Roman"/>
                      </a:endParaRPr>
                    </a:p>
                  </a:txBody>
                  <a:tcPr marL="36142" marR="36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79705" algn="ctr">
                        <a:lnSpc>
                          <a:spcPct val="200000"/>
                        </a:lnSpc>
                        <a:spcAft>
                          <a:spcPts val="0"/>
                        </a:spcAft>
                      </a:pPr>
                      <a:endParaRPr lang="es-ES" sz="1200" b="1" dirty="0">
                        <a:latin typeface="Calibri"/>
                        <a:ea typeface="Times New Roman"/>
                        <a:cs typeface="Arial"/>
                      </a:endParaRPr>
                    </a:p>
                  </a:txBody>
                  <a:tcPr marL="36142" marR="3614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29698" name="Rectangle 2"/>
          <p:cNvSpPr>
            <a:spLocks noChangeArrowheads="1"/>
          </p:cNvSpPr>
          <p:nvPr/>
        </p:nvSpPr>
        <p:spPr bwMode="auto">
          <a:xfrm>
            <a:off x="1941911" y="0"/>
            <a:ext cx="5344733"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Tamaños de las imágenes.</a:t>
            </a:r>
            <a:endParaRPr kumimoji="0" lang="es-ES_tradnl"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ocuments and Settings\Milton\Escritorio\milton tesis\fotos hosp sept 2009\255VIVIT\PICT0266.JPG"/>
          <p:cNvPicPr>
            <a:picLocks noChangeAspect="1" noChangeArrowheads="1"/>
          </p:cNvPicPr>
          <p:nvPr/>
        </p:nvPicPr>
        <p:blipFill>
          <a:blip r:embed="rId2" cstate="print"/>
          <a:srcRect b="11110"/>
          <a:stretch>
            <a:fillRect/>
          </a:stretch>
        </p:blipFill>
        <p:spPr bwMode="auto">
          <a:xfrm>
            <a:off x="357158" y="285728"/>
            <a:ext cx="3643306"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d:\Documents and Settings\Milton\Escritorio\milton tesis\fotos hosp sept 2009\255VIVIT\PICT0267.JPG"/>
          <p:cNvPicPr>
            <a:picLocks noChangeAspect="1" noChangeArrowheads="1"/>
          </p:cNvPicPr>
          <p:nvPr/>
        </p:nvPicPr>
        <p:blipFill>
          <a:blip r:embed="rId3" cstate="print"/>
          <a:srcRect l="10417" b="10714"/>
          <a:stretch>
            <a:fillRect/>
          </a:stretch>
        </p:blipFill>
        <p:spPr bwMode="auto">
          <a:xfrm>
            <a:off x="214282" y="3214686"/>
            <a:ext cx="3857651"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2" name="Rectangle 4"/>
          <p:cNvSpPr>
            <a:spLocks noChangeArrowheads="1"/>
          </p:cNvSpPr>
          <p:nvPr/>
        </p:nvSpPr>
        <p:spPr bwMode="auto">
          <a:xfrm>
            <a:off x="4572000" y="928670"/>
            <a:ext cx="4143404" cy="3214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imágenes medicas son un recurso imprescindible en el diagnóstico médico de los pacientes.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Razón por la cual la calidad de la imagen así como el tiempo transcurrido para obtenerla y ser evaluada por un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especialista es decisiva. </a:t>
            </a:r>
            <a:endParaRPr kumimoji="0" lang="es-ES" sz="2000" b="0" i="0" u="none" strike="noStrike" cap="none" normalizeH="0" baseline="0" dirty="0" smtClean="0">
              <a:ln>
                <a:noFill/>
              </a:ln>
              <a:solidFill>
                <a:schemeClr val="tx1"/>
              </a:solidFill>
              <a:effectLst/>
              <a:latin typeface="Arial" pitchFamily="34" charset="0"/>
            </a:endParaRPr>
          </a:p>
        </p:txBody>
      </p:sp>
      <p:sp>
        <p:nvSpPr>
          <p:cNvPr id="5" name="4 CuadroTexto"/>
          <p:cNvSpPr txBox="1"/>
          <p:nvPr/>
        </p:nvSpPr>
        <p:spPr>
          <a:xfrm>
            <a:off x="500034" y="2714620"/>
            <a:ext cx="3000396" cy="369332"/>
          </a:xfrm>
          <a:prstGeom prst="rect">
            <a:avLst/>
          </a:prstGeom>
          <a:noFill/>
        </p:spPr>
        <p:txBody>
          <a:bodyPr wrap="square" rtlCol="0">
            <a:spAutoFit/>
          </a:bodyPr>
          <a:lstStyle/>
          <a:p>
            <a:r>
              <a:rPr lang="es-ES_tradnl" dirty="0" smtClean="0"/>
              <a:t>Equipo de Rayos X</a:t>
            </a:r>
            <a:endParaRPr lang="es-ES_tradnl" dirty="0"/>
          </a:p>
        </p:txBody>
      </p:sp>
      <p:sp>
        <p:nvSpPr>
          <p:cNvPr id="6" name="5 CuadroTexto"/>
          <p:cNvSpPr txBox="1"/>
          <p:nvPr/>
        </p:nvSpPr>
        <p:spPr>
          <a:xfrm>
            <a:off x="642910" y="6488668"/>
            <a:ext cx="3000396" cy="369332"/>
          </a:xfrm>
          <a:prstGeom prst="rect">
            <a:avLst/>
          </a:prstGeom>
          <a:noFill/>
        </p:spPr>
        <p:txBody>
          <a:bodyPr wrap="square" rtlCol="0">
            <a:spAutoFit/>
          </a:bodyPr>
          <a:lstStyle/>
          <a:p>
            <a:r>
              <a:rPr lang="es-ES_tradnl" dirty="0" smtClean="0"/>
              <a:t>Radiografía Computarizada</a:t>
            </a:r>
            <a:endParaRPr lang="es-ES_trad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00034" y="500042"/>
            <a:ext cx="821537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500" b="0" i="0" u="none" strike="noStrike" cap="none" normalizeH="0" baseline="0" dirty="0" smtClean="0">
                <a:ln>
                  <a:noFill/>
                </a:ln>
                <a:solidFill>
                  <a:schemeClr val="tx1"/>
                </a:solidFill>
                <a:effectLst/>
                <a:latin typeface="Arial" pitchFamily="34" charset="0"/>
                <a:ea typeface="Times New Roman" pitchFamily="18" charset="0"/>
              </a:rPr>
              <a:t>DICOM es un estándar en administración y comunicación de imágenes en Medicina, el cual facilita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500" b="0" i="0" u="none" strike="noStrike" cap="none" normalizeH="0" baseline="0" dirty="0" smtClean="0">
                <a:ln>
                  <a:noFill/>
                </a:ln>
                <a:solidFill>
                  <a:schemeClr val="tx1"/>
                </a:solidFill>
                <a:effectLst/>
                <a:latin typeface="Arial" pitchFamily="34" charset="0"/>
                <a:ea typeface="Times New Roman" pitchFamily="18" charset="0"/>
              </a:rPr>
              <a:t> el manejo de información medica entre hospitales y centros de investigación.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500" b="0" i="0" u="none" strike="noStrike" cap="none" normalizeH="0" baseline="0" dirty="0" smtClean="0">
              <a:ln>
                <a:noFill/>
              </a:ln>
              <a:solidFill>
                <a:schemeClr val="tx1"/>
              </a:solidFill>
              <a:effectLst/>
              <a:latin typeface="Arial" pitchFamily="34" charset="0"/>
              <a:ea typeface="Times New Roman" pitchFamily="18" charset="0"/>
            </a:endParaRPr>
          </a:p>
          <a:p>
            <a:pPr lvl="0" algn="just" fontAlgn="base">
              <a:spcBef>
                <a:spcPct val="0"/>
              </a:spcBef>
              <a:spcAft>
                <a:spcPct val="0"/>
              </a:spcAft>
            </a:pPr>
            <a:r>
              <a:rPr lang="es-ES" sz="1500" dirty="0" smtClean="0">
                <a:latin typeface="Arial" pitchFamily="34" charset="0"/>
                <a:ea typeface="Times New Roman" pitchFamily="18" charset="0"/>
              </a:rPr>
              <a:t>DICOM está basado en el estándar ACR-NEMA y fue lanzado por la ACR para satisfacer las necesidades de conectividad entre equipos de tratamientos de imágenes</a:t>
            </a:r>
            <a:r>
              <a:rPr lang="es-EC" sz="1500" dirty="0" smtClean="0">
                <a:latin typeface="Arial" pitchFamily="34" charset="0"/>
                <a:ea typeface="Times New Roman" pitchFamily="18" charset="0"/>
              </a:rPr>
              <a:t>, sin importar el fabricante del aparato. Puede soportar los estándares de comunicación en red que se usan en industria, como son el Protocolo de Control de Transmisión/ Protocolo de Internet (TCP/IP) y la Organización Internacional de Estándares de Interconexión de Sistemas (ISO – OSI).</a:t>
            </a:r>
          </a:p>
        </p:txBody>
      </p:sp>
      <p:pic>
        <p:nvPicPr>
          <p:cNvPr id="28675" name="Picture 3" descr="G:\RESPALDO MILTON\camara1\IMG_1107.JPG"/>
          <p:cNvPicPr>
            <a:picLocks noChangeAspect="1" noChangeArrowheads="1"/>
          </p:cNvPicPr>
          <p:nvPr/>
        </p:nvPicPr>
        <p:blipFill>
          <a:blip r:embed="rId2" cstate="print"/>
          <a:srcRect/>
          <a:stretch>
            <a:fillRect/>
          </a:stretch>
        </p:blipFill>
        <p:spPr bwMode="auto">
          <a:xfrm>
            <a:off x="428596" y="2714620"/>
            <a:ext cx="3286148"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1"/>
          <p:cNvSpPr>
            <a:spLocks noChangeArrowheads="1"/>
          </p:cNvSpPr>
          <p:nvPr/>
        </p:nvSpPr>
        <p:spPr bwMode="auto">
          <a:xfrm>
            <a:off x="3857621" y="2643182"/>
            <a:ext cx="4786346"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almacenamiento de la información sobre algún medio removible, es necesario en casos donde no existe una red LAN.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hospital cuenta con equipos con esta tecnología y la red para su aplicación siendo un pilar importante en la eficiencia de los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procedimientos de diagnostico con apoyo de imágenes.</a:t>
            </a:r>
            <a:endParaRPr kumimoji="0" lang="es-ES" sz="1500" b="0" i="0" u="none" strike="noStrike" cap="none" normalizeH="0" baseline="0" dirty="0" smtClean="0">
              <a:ln>
                <a:noFill/>
              </a:ln>
              <a:solidFill>
                <a:schemeClr val="tx1"/>
              </a:solidFill>
              <a:effectLst/>
              <a:latin typeface="Arial" pitchFamily="34" charset="0"/>
            </a:endParaRPr>
          </a:p>
        </p:txBody>
      </p:sp>
      <p:sp>
        <p:nvSpPr>
          <p:cNvPr id="6" name="5 CuadroTexto"/>
          <p:cNvSpPr txBox="1"/>
          <p:nvPr/>
        </p:nvSpPr>
        <p:spPr>
          <a:xfrm>
            <a:off x="642910" y="5631436"/>
            <a:ext cx="3000396" cy="369332"/>
          </a:xfrm>
          <a:prstGeom prst="rect">
            <a:avLst/>
          </a:prstGeom>
          <a:noFill/>
        </p:spPr>
        <p:txBody>
          <a:bodyPr wrap="square" rtlCol="0">
            <a:spAutoFit/>
          </a:bodyPr>
          <a:lstStyle/>
          <a:p>
            <a:r>
              <a:rPr lang="es-ES_tradnl" dirty="0" smtClean="0"/>
              <a:t>Tomógrafo SIEMENS</a:t>
            </a:r>
            <a:endParaRPr lang="es-ES_tradnl" dirty="0"/>
          </a:p>
        </p:txBody>
      </p:sp>
      <p:sp>
        <p:nvSpPr>
          <p:cNvPr id="8" name="7 CuadroTexto"/>
          <p:cNvSpPr txBox="1"/>
          <p:nvPr/>
        </p:nvSpPr>
        <p:spPr>
          <a:xfrm>
            <a:off x="5572132" y="6215082"/>
            <a:ext cx="3000396" cy="369332"/>
          </a:xfrm>
          <a:prstGeom prst="rect">
            <a:avLst/>
          </a:prstGeom>
          <a:noFill/>
        </p:spPr>
        <p:txBody>
          <a:bodyPr wrap="square" rtlCol="0">
            <a:spAutoFit/>
          </a:bodyPr>
          <a:lstStyle/>
          <a:p>
            <a:r>
              <a:rPr lang="es-ES_tradnl" dirty="0" smtClean="0"/>
              <a:t>Monitor de Exanimación</a:t>
            </a:r>
            <a:endParaRPr lang="es-ES_tradnl" dirty="0"/>
          </a:p>
        </p:txBody>
      </p:sp>
      <p:pic>
        <p:nvPicPr>
          <p:cNvPr id="1026" name="Picture 2" descr="d:\Documents and Settings\Milton\Escritorio\milton tesis\HOSPITAL\2006-04-01 CALDEROS CENTRALES  AA\don jalca 018.jpg"/>
          <p:cNvPicPr>
            <a:picLocks noChangeAspect="1" noChangeArrowheads="1"/>
          </p:cNvPicPr>
          <p:nvPr/>
        </p:nvPicPr>
        <p:blipFill>
          <a:blip r:embed="rId3" cstate="print"/>
          <a:srcRect/>
          <a:stretch>
            <a:fillRect/>
          </a:stretch>
        </p:blipFill>
        <p:spPr bwMode="auto">
          <a:xfrm>
            <a:off x="5572132" y="4714884"/>
            <a:ext cx="2500330" cy="15224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53525" cy="6858000"/>
          </a:xfrm>
          <a:prstGeom prst="rect">
            <a:avLst/>
          </a:prstGeom>
          <a:noFill/>
        </p:spPr>
      </p:pic>
      <p:sp>
        <p:nvSpPr>
          <p:cNvPr id="30721" name="Rectangle 1"/>
          <p:cNvSpPr>
            <a:spLocks noChangeArrowheads="1"/>
          </p:cNvSpPr>
          <p:nvPr/>
        </p:nvSpPr>
        <p:spPr bwMode="auto">
          <a:xfrm>
            <a:off x="2002128" y="161488"/>
            <a:ext cx="55402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 de acción de ahorro energético</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4" name="3 CuadroTexto"/>
          <p:cNvSpPr txBox="1"/>
          <p:nvPr/>
        </p:nvSpPr>
        <p:spPr>
          <a:xfrm>
            <a:off x="285720" y="781838"/>
            <a:ext cx="8501122" cy="4647426"/>
          </a:xfrm>
          <a:prstGeom prst="rect">
            <a:avLst/>
          </a:prstGeom>
          <a:noFill/>
        </p:spPr>
        <p:txBody>
          <a:bodyPr wrap="square" rtlCol="0">
            <a:spAutoFit/>
          </a:bodyPr>
          <a:lstStyle/>
          <a:p>
            <a:r>
              <a:rPr lang="es-ES" sz="2000" dirty="0" smtClean="0">
                <a:latin typeface="Arial" pitchFamily="34" charset="0"/>
                <a:cs typeface="Arial" pitchFamily="34" charset="0"/>
              </a:rPr>
              <a:t>El plan de acción se enfoca al estudio de la infraestructura general y la obtención de información relevante técnica-económica para determinar los puntos claves del estado de operatividad del complejo HRGE.</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 El análisis se direcciona  clasificando las áreas por 7 líneas de servicio:</a:t>
            </a:r>
          </a:p>
          <a:p>
            <a:endParaRPr lang="es-ES"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SGE-Servicio General  Emergencia.</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SGC-Servicio General Consulta Externa.</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SGH-Servicio General Hospital.</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SGD-Servicio General Diagnostico apoyo.</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SPH-Servicio Privado Hospital.</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APY-Apoyo.</a:t>
            </a:r>
            <a:endParaRPr lang="es-ES_tradnl" sz="2000" dirty="0" smtClean="0">
              <a:latin typeface="Arial" pitchFamily="34" charset="0"/>
              <a:cs typeface="Arial" pitchFamily="34" charset="0"/>
            </a:endParaRPr>
          </a:p>
          <a:p>
            <a:pPr lvl="0">
              <a:buFont typeface="Wingdings" pitchFamily="2" charset="2"/>
              <a:buChar char="ü"/>
            </a:pPr>
            <a:r>
              <a:rPr lang="es-EC" sz="2000" dirty="0" smtClean="0">
                <a:latin typeface="Arial" pitchFamily="34" charset="0"/>
                <a:cs typeface="Arial" pitchFamily="34" charset="0"/>
              </a:rPr>
              <a:t>ADM-Administración.</a:t>
            </a:r>
            <a:endParaRPr lang="es-ES_tradnl" sz="2000" dirty="0" smtClean="0">
              <a:latin typeface="Arial" pitchFamily="34" charset="0"/>
              <a:cs typeface="Arial" pitchFamily="34" charset="0"/>
            </a:endParaRPr>
          </a:p>
          <a:p>
            <a:endParaRPr lang="es-ES_tradnl" dirty="0" smtClean="0"/>
          </a:p>
          <a:p>
            <a:endParaRPr lang="es-ES_trad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Ings Reyes\Escritorio\milton\Dibujo.JPG"/>
          <p:cNvPicPr>
            <a:picLocks noChangeAspect="1" noChangeArrowheads="1"/>
          </p:cNvPicPr>
          <p:nvPr/>
        </p:nvPicPr>
        <p:blipFill>
          <a:blip r:embed="rId2">
            <a:lum bright="40000" contrast="-70000"/>
          </a:blip>
          <a:srcRect/>
          <a:stretch>
            <a:fillRect/>
          </a:stretch>
        </p:blipFill>
        <p:spPr bwMode="auto">
          <a:xfrm>
            <a:off x="0" y="-14427"/>
            <a:ext cx="9144032" cy="6872451"/>
          </a:xfrm>
          <a:prstGeom prst="rect">
            <a:avLst/>
          </a:prstGeom>
          <a:noFill/>
          <a:effectLst>
            <a:outerShdw blurRad="50800" dist="50800" dir="5400000" algn="ctr" rotWithShape="0">
              <a:srgbClr val="000000">
                <a:alpha val="0"/>
              </a:srgbClr>
            </a:outerShdw>
          </a:effectLst>
        </p:spPr>
      </p:pic>
      <p:sp>
        <p:nvSpPr>
          <p:cNvPr id="3" name="2 Marcador de contenido"/>
          <p:cNvSpPr>
            <a:spLocks noGrp="1"/>
          </p:cNvSpPr>
          <p:nvPr>
            <p:ph idx="1"/>
          </p:nvPr>
        </p:nvSpPr>
        <p:spPr>
          <a:xfrm>
            <a:off x="357158" y="1260491"/>
            <a:ext cx="8229600" cy="4525963"/>
          </a:xfrm>
        </p:spPr>
        <p:txBody>
          <a:bodyPr>
            <a:normAutofit lnSpcReduction="10000"/>
          </a:bodyPr>
          <a:lstStyle/>
          <a:p>
            <a:pPr algn="just"/>
            <a:r>
              <a:rPr lang="es-ES" sz="1500" b="1" dirty="0">
                <a:solidFill>
                  <a:srgbClr val="0000CC"/>
                </a:solidFill>
                <a:latin typeface="Arial" pitchFamily="34" charset="0"/>
                <a:ea typeface="Times New Roman" pitchFamily="18" charset="0"/>
                <a:cs typeface="Arial" pitchFamily="34" charset="0"/>
              </a:rPr>
              <a:t>El hospital de niños Dr. Roberto Gilbert Elizalde es una entidad de la H. Junta de Beneficencia de Guayaquil, fue inaugurado el 17 de enero del 2000 , se construyó en un área de 23970m². Ubicado en </a:t>
            </a:r>
            <a:r>
              <a:rPr lang="es-ES" sz="1500" b="1" dirty="0" smtClean="0">
                <a:solidFill>
                  <a:srgbClr val="0000CC"/>
                </a:solidFill>
                <a:latin typeface="Arial" pitchFamily="34" charset="0"/>
                <a:ea typeface="Times New Roman" pitchFamily="18" charset="0"/>
                <a:cs typeface="Arial" pitchFamily="34" charset="0"/>
              </a:rPr>
              <a:t>la </a:t>
            </a:r>
            <a:r>
              <a:rPr lang="es-ES" sz="1500" b="1" dirty="0" err="1" smtClean="0">
                <a:solidFill>
                  <a:srgbClr val="0000CC"/>
                </a:solidFill>
                <a:latin typeface="Arial" pitchFamily="34" charset="0"/>
                <a:ea typeface="Times New Roman" pitchFamily="18" charset="0"/>
                <a:cs typeface="Arial" pitchFamily="34" charset="0"/>
              </a:rPr>
              <a:t>Cdla</a:t>
            </a:r>
            <a:r>
              <a:rPr lang="es-ES" sz="1500" b="1" dirty="0" smtClean="0">
                <a:solidFill>
                  <a:srgbClr val="0000CC"/>
                </a:solidFill>
                <a:latin typeface="Arial" pitchFamily="34" charset="0"/>
                <a:ea typeface="Times New Roman" pitchFamily="18" charset="0"/>
                <a:cs typeface="Arial" pitchFamily="34" charset="0"/>
              </a:rPr>
              <a:t>. Atarazana  Av</a:t>
            </a:r>
            <a:r>
              <a:rPr lang="es-ES" sz="1500" b="1" dirty="0">
                <a:solidFill>
                  <a:srgbClr val="0000CC"/>
                </a:solidFill>
                <a:latin typeface="Arial" pitchFamily="34" charset="0"/>
                <a:ea typeface="Times New Roman" pitchFamily="18" charset="0"/>
                <a:cs typeface="Arial" pitchFamily="34" charset="0"/>
              </a:rPr>
              <a:t>. Roberto Gilbert y Nicasio </a:t>
            </a:r>
            <a:r>
              <a:rPr lang="es-ES" sz="1500" b="1" dirty="0" err="1">
                <a:solidFill>
                  <a:srgbClr val="0000CC"/>
                </a:solidFill>
                <a:latin typeface="Arial" pitchFamily="34" charset="0"/>
                <a:ea typeface="Times New Roman" pitchFamily="18" charset="0"/>
                <a:cs typeface="Arial" pitchFamily="34" charset="0"/>
              </a:rPr>
              <a:t>Safadi</a:t>
            </a:r>
            <a:r>
              <a:rPr lang="es-ES" sz="1500" b="1" dirty="0">
                <a:solidFill>
                  <a:srgbClr val="0000CC"/>
                </a:solidFill>
                <a:latin typeface="Arial" pitchFamily="34" charset="0"/>
                <a:ea typeface="Times New Roman" pitchFamily="18" charset="0"/>
                <a:cs typeface="Arial" pitchFamily="34" charset="0"/>
              </a:rPr>
              <a:t> , </a:t>
            </a:r>
            <a:r>
              <a:rPr lang="es-ES" sz="1500" b="1" dirty="0" smtClean="0">
                <a:solidFill>
                  <a:srgbClr val="0000CC"/>
                </a:solidFill>
                <a:latin typeface="Arial" pitchFamily="34" charset="0"/>
                <a:ea typeface="Times New Roman" pitchFamily="18" charset="0"/>
                <a:cs typeface="Arial" pitchFamily="34" charset="0"/>
              </a:rPr>
              <a:t>con capacidad de hospitalización para 450 pacientes, y atención a 1400 diario en consulta externa.</a:t>
            </a:r>
            <a:endParaRPr lang="es-ES" sz="1500" b="1" dirty="0">
              <a:solidFill>
                <a:srgbClr val="0000CC"/>
              </a:solidFill>
              <a:latin typeface="Arial" pitchFamily="34" charset="0"/>
              <a:ea typeface="Times New Roman" pitchFamily="18" charset="0"/>
              <a:cs typeface="Arial" pitchFamily="34" charset="0"/>
            </a:endParaRPr>
          </a:p>
          <a:p>
            <a:pPr algn="just"/>
            <a:endParaRPr lang="es-ES" sz="1500" b="1" dirty="0">
              <a:solidFill>
                <a:srgbClr val="0000CC"/>
              </a:solidFill>
              <a:latin typeface="Arial" pitchFamily="34" charset="0"/>
              <a:ea typeface="Times New Roman" pitchFamily="18" charset="0"/>
              <a:cs typeface="Arial" pitchFamily="34" charset="0"/>
            </a:endParaRPr>
          </a:p>
          <a:p>
            <a:pPr algn="just"/>
            <a:r>
              <a:rPr lang="es-ES" sz="1500" b="1" dirty="0" smtClean="0">
                <a:solidFill>
                  <a:srgbClr val="0000CC"/>
                </a:solidFill>
                <a:latin typeface="Arial" pitchFamily="34" charset="0"/>
                <a:ea typeface="Times New Roman" pitchFamily="18" charset="0"/>
                <a:cs typeface="Arial" pitchFamily="34" charset="0"/>
              </a:rPr>
              <a:t>En este complejo hospitalario se encuentran equipos e instalaciones donde se puede ver la aplicación de conocimientos de ingeniería civil, eléctrica y mecánica, es por ello que nuestro análisis se fundamenta en base a la participación activa de programas de mantenimientos preventivos y correctivos para equipos médicos, mediciones de campo del cuarto eléctrico y calderos, lectura de documentos e interpretación de planos de la infraestructura hospitalaria inicial, y  experiencias recogidas a profesionales de las áreas de administración, mecánica, electricidad, electrónica y biomédica del departamento técnico.</a:t>
            </a:r>
          </a:p>
          <a:p>
            <a:pPr algn="just"/>
            <a:endParaRPr lang="es-ES" sz="1500" b="1" dirty="0" smtClean="0">
              <a:solidFill>
                <a:srgbClr val="0000CC"/>
              </a:solidFill>
              <a:latin typeface="Arial" pitchFamily="34" charset="0"/>
              <a:ea typeface="Times New Roman" pitchFamily="18" charset="0"/>
              <a:cs typeface="Arial" pitchFamily="34" charset="0"/>
            </a:endParaRPr>
          </a:p>
          <a:p>
            <a:pPr algn="just"/>
            <a:r>
              <a:rPr lang="es-ES" sz="1500" b="1" dirty="0" smtClean="0">
                <a:solidFill>
                  <a:srgbClr val="0000CC"/>
                </a:solidFill>
                <a:latin typeface="Arial" pitchFamily="34" charset="0"/>
                <a:cs typeface="Arial" pitchFamily="34" charset="0"/>
              </a:rPr>
              <a:t>Este estudio es una fuente de información para futuros proyectos de control e integración de sistemas automáticos hospitalarios , implementación de nuevas tecnologías de comunicación y puede contribuir en el proceso de obtención de la certificación ISO-14001. </a:t>
            </a:r>
          </a:p>
          <a:p>
            <a:pPr algn="just"/>
            <a:endParaRPr lang="es-ES" sz="1500" b="1" dirty="0" smtClean="0">
              <a:latin typeface="Arial" pitchFamily="34" charset="0"/>
              <a:cs typeface="Arial" pitchFamily="34" charset="0"/>
            </a:endParaRPr>
          </a:p>
          <a:p>
            <a:pPr algn="just">
              <a:buNone/>
            </a:pPr>
            <a:endParaRPr lang="es-ES" sz="1500" dirty="0" smtClean="0">
              <a:latin typeface="Arial" pitchFamily="34" charset="0"/>
              <a:cs typeface="Arial" pitchFamily="34" charset="0"/>
            </a:endParaRPr>
          </a:p>
          <a:p>
            <a:pPr algn="just"/>
            <a:endParaRPr lang="es-ES" sz="1500" dirty="0" smtClean="0">
              <a:latin typeface="Arial" pitchFamily="34" charset="0"/>
              <a:cs typeface="Arial" pitchFamily="34" charset="0"/>
            </a:endParaRPr>
          </a:p>
          <a:p>
            <a:pPr algn="just"/>
            <a:endParaRPr lang="es-ES" sz="1400" dirty="0" smtClean="0">
              <a:latin typeface="Arial" pitchFamily="34" charset="0"/>
              <a:cs typeface="Arial" pitchFamily="34" charset="0"/>
            </a:endParaRPr>
          </a:p>
          <a:p>
            <a:pPr algn="just"/>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33793" name="Rectangle 1"/>
          <p:cNvSpPr>
            <a:spLocks noChangeArrowheads="1"/>
          </p:cNvSpPr>
          <p:nvPr/>
        </p:nvSpPr>
        <p:spPr bwMode="auto">
          <a:xfrm>
            <a:off x="1071538" y="214290"/>
            <a:ext cx="76386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Infraestructura general para un estudio energético.</a:t>
            </a:r>
            <a:endParaRPr kumimoji="0" lang="es-ES" sz="2400" b="0" i="0" u="none" strike="noStrike" cap="none" normalizeH="0" baseline="0" dirty="0" smtClean="0">
              <a:ln>
                <a:noFill/>
              </a:ln>
              <a:solidFill>
                <a:schemeClr val="tx1"/>
              </a:solidFill>
              <a:effectLst/>
              <a:latin typeface="Arial" pitchFamily="34" charset="0"/>
            </a:endParaRPr>
          </a:p>
        </p:txBody>
      </p:sp>
      <p:graphicFrame>
        <p:nvGraphicFramePr>
          <p:cNvPr id="6" name="5 Diagrama"/>
          <p:cNvGraphicFramePr/>
          <p:nvPr/>
        </p:nvGraphicFramePr>
        <p:xfrm>
          <a:off x="642910" y="1071546"/>
          <a:ext cx="7643866" cy="500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5841" name="Rectangle 1"/>
          <p:cNvSpPr>
            <a:spLocks noChangeArrowheads="1"/>
          </p:cNvSpPr>
          <p:nvPr/>
        </p:nvSpPr>
        <p:spPr bwMode="auto">
          <a:xfrm>
            <a:off x="214282" y="1142984"/>
            <a:ext cx="8686993" cy="33239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objetivo principal de estas mediciones es conocer la demanda total y el diagrama de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carga del HRGE, conocer el consumo por áreas específicas relacionadas con la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producción de servicios y se determinó en condiciones operativas 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principales equipos.</a:t>
            </a:r>
          </a:p>
          <a:p>
            <a:endParaRPr lang="es-ES"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SGE-Servicio General  Emergencia.</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SGC-Servicio General Consulta Externa.</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SGH-Servicio General Hospital.</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SGD-Servicio General Diagnostico apoyo.</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SPH-Servicio Privado Hospital.</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APY-Apoyo.</a:t>
            </a:r>
            <a:endParaRPr lang="es-ES_tradnl" sz="1600" b="1" dirty="0" smtClean="0">
              <a:latin typeface="Arial" pitchFamily="34" charset="0"/>
              <a:cs typeface="Arial" pitchFamily="34" charset="0"/>
            </a:endParaRPr>
          </a:p>
          <a:p>
            <a:pPr lvl="0">
              <a:buFont typeface="Wingdings" pitchFamily="2" charset="2"/>
              <a:buChar char="ü"/>
            </a:pPr>
            <a:r>
              <a:rPr lang="es-EC" sz="1600" b="1" dirty="0" smtClean="0">
                <a:latin typeface="Arial" pitchFamily="34" charset="0"/>
                <a:cs typeface="Arial" pitchFamily="34" charset="0"/>
              </a:rPr>
              <a:t>ADM-Administración.</a:t>
            </a:r>
            <a:endParaRPr lang="es-ES_tradnl" sz="1600" b="1"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3" name="2 Gráfico"/>
          <p:cNvGraphicFramePr/>
          <p:nvPr/>
        </p:nvGraphicFramePr>
        <p:xfrm>
          <a:off x="3929058" y="3286124"/>
          <a:ext cx="4779511" cy="2947990"/>
        </p:xfrm>
        <a:graphic>
          <a:graphicData uri="http://schemas.openxmlformats.org/drawingml/2006/chart">
            <c:chart xmlns:c="http://schemas.openxmlformats.org/drawingml/2006/chart" xmlns:r="http://schemas.openxmlformats.org/officeDocument/2006/relationships" r:id="rId3"/>
          </a:graphicData>
        </a:graphic>
      </p:graphicFrame>
      <p:sp>
        <p:nvSpPr>
          <p:cNvPr id="35842" name="Rectangle 2"/>
          <p:cNvSpPr>
            <a:spLocks noChangeArrowheads="1"/>
          </p:cNvSpPr>
          <p:nvPr/>
        </p:nvSpPr>
        <p:spPr bwMode="auto">
          <a:xfrm>
            <a:off x="1357290" y="142852"/>
            <a:ext cx="70054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Diagrama “Costo de producción de servicios”.</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ocuments and Settings\Milton\Mis documentos\Mis imágenes\foto.jpg"/>
          <p:cNvPicPr>
            <a:picLocks noChangeAspect="1" noChangeArrowheads="1"/>
          </p:cNvPicPr>
          <p:nvPr/>
        </p:nvPicPr>
        <p:blipFill>
          <a:blip r:embed="rId2">
            <a:lum bright="40000"/>
          </a:blip>
          <a:srcRect/>
          <a:stretch>
            <a:fillRect/>
          </a:stretch>
        </p:blipFill>
        <p:spPr bwMode="auto">
          <a:xfrm>
            <a:off x="0" y="0"/>
            <a:ext cx="9144000" cy="6858001"/>
          </a:xfrm>
          <a:prstGeom prst="rect">
            <a:avLst/>
          </a:prstGeom>
          <a:noFill/>
        </p:spPr>
      </p:pic>
      <p:sp>
        <p:nvSpPr>
          <p:cNvPr id="34817" name="Rectangle 1"/>
          <p:cNvSpPr>
            <a:spLocks noChangeArrowheads="1"/>
          </p:cNvSpPr>
          <p:nvPr/>
        </p:nvSpPr>
        <p:spPr bwMode="auto">
          <a:xfrm>
            <a:off x="174493" y="0"/>
            <a:ext cx="868378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Balance comparativo de consumo ($) de energía eléctrica.</a:t>
            </a:r>
            <a:endParaRPr kumimoji="0" lang="es-ES" sz="2400" b="0" i="0" u="none" strike="noStrike" cap="none" normalizeH="0" baseline="0" dirty="0" smtClean="0">
              <a:ln>
                <a:noFill/>
              </a:ln>
              <a:solidFill>
                <a:schemeClr val="tx1"/>
              </a:solidFill>
              <a:effectLst/>
              <a:latin typeface="Arial" pitchFamily="34" charset="0"/>
            </a:endParaRPr>
          </a:p>
        </p:txBody>
      </p:sp>
      <p:sp>
        <p:nvSpPr>
          <p:cNvPr id="34818" name="Rectangle 2"/>
          <p:cNvSpPr>
            <a:spLocks noChangeArrowheads="1"/>
          </p:cNvSpPr>
          <p:nvPr/>
        </p:nvSpPr>
        <p:spPr bwMode="auto">
          <a:xfrm>
            <a:off x="357158" y="714356"/>
            <a:ext cx="776687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el siguiente gráfico se puede apreciar una tendencia en el incremento del gasto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electricidad como consecuencia del consumo de la misma.</a:t>
            </a:r>
            <a:endParaRPr kumimoji="0" lang="es-ES" sz="1600" i="0" u="none" strike="noStrike" cap="none" normalizeH="0" baseline="0" dirty="0" smtClean="0">
              <a:ln>
                <a:noFill/>
              </a:ln>
              <a:solidFill>
                <a:schemeClr val="tx1"/>
              </a:solidFill>
              <a:effectLst/>
              <a:latin typeface="Arial" pitchFamily="34" charset="0"/>
            </a:endParaRPr>
          </a:p>
        </p:txBody>
      </p:sp>
      <p:graphicFrame>
        <p:nvGraphicFramePr>
          <p:cNvPr id="7" name="6 Gráfico"/>
          <p:cNvGraphicFramePr/>
          <p:nvPr/>
        </p:nvGraphicFramePr>
        <p:xfrm>
          <a:off x="1428728" y="1643050"/>
          <a:ext cx="6643734" cy="4214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cuments and Settings\Milton\Mis documentos\Mis imágenes\foto.jpg"/>
          <p:cNvPicPr>
            <a:picLocks noChangeAspect="1" noChangeArrowheads="1"/>
          </p:cNvPicPr>
          <p:nvPr/>
        </p:nvPicPr>
        <p:blipFill>
          <a:blip r:embed="rId2">
            <a:lum bright="40000"/>
          </a:blip>
          <a:srcRect/>
          <a:stretch>
            <a:fillRect/>
          </a:stretch>
        </p:blipFill>
        <p:spPr bwMode="auto">
          <a:xfrm>
            <a:off x="0" y="0"/>
            <a:ext cx="9144000" cy="6858000"/>
          </a:xfrm>
          <a:prstGeom prst="rect">
            <a:avLst/>
          </a:prstGeom>
          <a:noFill/>
        </p:spPr>
      </p:pic>
      <p:sp>
        <p:nvSpPr>
          <p:cNvPr id="36865" name="Rectangle 1"/>
          <p:cNvSpPr>
            <a:spLocks noChangeArrowheads="1"/>
          </p:cNvSpPr>
          <p:nvPr/>
        </p:nvSpPr>
        <p:spPr bwMode="auto">
          <a:xfrm>
            <a:off x="1000100" y="285728"/>
            <a:ext cx="792556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Descripción del plan de acción de ahorro energético.</a:t>
            </a:r>
            <a:endParaRPr kumimoji="0" lang="es-ES" sz="2400" b="0" i="0" u="none" strike="noStrike" cap="none" normalizeH="0" baseline="0" dirty="0" smtClean="0">
              <a:ln>
                <a:noFill/>
              </a:ln>
              <a:solidFill>
                <a:schemeClr val="tx1"/>
              </a:solidFill>
              <a:effectLst/>
              <a:latin typeface="Arial" pitchFamily="34" charset="0"/>
            </a:endParaRPr>
          </a:p>
        </p:txBody>
      </p:sp>
      <p:graphicFrame>
        <p:nvGraphicFramePr>
          <p:cNvPr id="3" name="2 Tabla"/>
          <p:cNvGraphicFramePr>
            <a:graphicFrameLocks noGrp="1"/>
          </p:cNvGraphicFramePr>
          <p:nvPr/>
        </p:nvGraphicFramePr>
        <p:xfrm>
          <a:off x="285720" y="1000108"/>
          <a:ext cx="8501122" cy="5214976"/>
        </p:xfrm>
        <a:graphic>
          <a:graphicData uri="http://schemas.openxmlformats.org/drawingml/2006/table">
            <a:tbl>
              <a:tblPr/>
              <a:tblGrid>
                <a:gridCol w="571504"/>
                <a:gridCol w="1214446"/>
                <a:gridCol w="1785950"/>
                <a:gridCol w="2247320"/>
                <a:gridCol w="1896084"/>
                <a:gridCol w="785818"/>
              </a:tblGrid>
              <a:tr h="920290">
                <a:tc>
                  <a:txBody>
                    <a:bodyPr/>
                    <a:lstStyle/>
                    <a:p>
                      <a:pPr algn="ctr">
                        <a:lnSpc>
                          <a:spcPct val="115000"/>
                        </a:lnSpc>
                        <a:spcAft>
                          <a:spcPts val="0"/>
                        </a:spcAft>
                      </a:pPr>
                      <a:r>
                        <a:rPr lang="es-EC" sz="1050" b="1" dirty="0">
                          <a:solidFill>
                            <a:srgbClr val="000000"/>
                          </a:solidFill>
                          <a:latin typeface="Calibri"/>
                          <a:ea typeface="Times New Roman"/>
                          <a:cs typeface="Times New Roman"/>
                        </a:rPr>
                        <a:t>FASE</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ÁREA DEL HRGE</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ANALISIS DE PROBLEMAS.</a:t>
                      </a:r>
                      <a:endParaRPr lang="es-ES_tradnl" sz="1050" b="1" dirty="0">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latin typeface="Calibri"/>
                          <a:ea typeface="Times New Roman"/>
                          <a:cs typeface="Times New Roman"/>
                        </a:rPr>
                        <a:t>PLAN DE ACCIÓN REQUERIDA, ESTRATEGIAS Y OPCIONES.</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latin typeface="Calibri"/>
                          <a:ea typeface="Times New Roman"/>
                          <a:cs typeface="Times New Roman"/>
                        </a:rPr>
                        <a:t>CONSECUENCIA, EFECTO.</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latin typeface="Calibri"/>
                          <a:ea typeface="Times New Roman"/>
                          <a:cs typeface="Times New Roman"/>
                        </a:rPr>
                        <a:t>STATUS</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613526">
                <a:tc>
                  <a:txBody>
                    <a:bodyPr/>
                    <a:lstStyle/>
                    <a:p>
                      <a:pPr algn="ctr">
                        <a:lnSpc>
                          <a:spcPct val="115000"/>
                        </a:lnSpc>
                        <a:spcAft>
                          <a:spcPts val="0"/>
                        </a:spcAft>
                      </a:pPr>
                      <a:r>
                        <a:rPr lang="es-EC" sz="1050" b="1" dirty="0">
                          <a:solidFill>
                            <a:srgbClr val="000000"/>
                          </a:solidFill>
                          <a:latin typeface="Calibri"/>
                          <a:ea typeface="Times New Roman"/>
                          <a:cs typeface="Times New Roman"/>
                        </a:rPr>
                        <a:t>1</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ELECTRICA</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Mejoramiento del factor de potencia.</a:t>
                      </a:r>
                      <a:endParaRPr lang="es-ES_tradnl" sz="1050" b="1" dirty="0">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Especificar bancos y cambiar capacitores averiados</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Se evita multas posteriores y se mejora la calidad de energía.</a:t>
                      </a:r>
                      <a:endParaRPr lang="es-ES_tradnl" sz="1050" b="1" dirty="0">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Inmediato</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290">
                <a:tc>
                  <a:txBody>
                    <a:bodyPr/>
                    <a:lstStyle/>
                    <a:p>
                      <a:pPr algn="ctr">
                        <a:lnSpc>
                          <a:spcPct val="115000"/>
                        </a:lnSpc>
                        <a:spcAft>
                          <a:spcPts val="0"/>
                        </a:spcAft>
                      </a:pPr>
                      <a:r>
                        <a:rPr lang="es-EC" sz="1050" b="1">
                          <a:solidFill>
                            <a:srgbClr val="000000"/>
                          </a:solidFill>
                          <a:latin typeface="Calibri"/>
                          <a:ea typeface="Times New Roman"/>
                          <a:cs typeface="Times New Roman"/>
                        </a:rPr>
                        <a:t>2</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ELECTRICA</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Control de luminarias</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Continuidad del cambio de tubos fluorescentes 40W por 32W</a:t>
                      </a:r>
                      <a:endParaRPr lang="es-ES_tradnl" sz="1050" b="1" dirty="0">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Reducción del consumo y participación del programa de ahorro energético.</a:t>
                      </a:r>
                      <a:endParaRPr lang="es-ES_tradnl" sz="1050" b="1">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Progresivo</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290">
                <a:tc>
                  <a:txBody>
                    <a:bodyPr/>
                    <a:lstStyle/>
                    <a:p>
                      <a:pPr algn="ctr">
                        <a:lnSpc>
                          <a:spcPct val="115000"/>
                        </a:lnSpc>
                        <a:spcAft>
                          <a:spcPts val="0"/>
                        </a:spcAft>
                      </a:pPr>
                      <a:r>
                        <a:rPr lang="es-EC" sz="1050" b="1">
                          <a:solidFill>
                            <a:srgbClr val="000000"/>
                          </a:solidFill>
                          <a:latin typeface="Calibri"/>
                          <a:ea typeface="Times New Roman"/>
                          <a:cs typeface="Times New Roman"/>
                        </a:rPr>
                        <a:t>3</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ELECTRICA</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Distribución de cargas finales</a:t>
                      </a:r>
                      <a:endParaRPr lang="es-ES_tradnl" sz="1050" b="1">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Actualización de Diagrama unifilar Principal, auditoría y revisión.</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Documentos técnicos impresos </a:t>
                      </a:r>
                      <a:r>
                        <a:rPr lang="es-EC" sz="1050" b="1" dirty="0" smtClean="0">
                          <a:solidFill>
                            <a:srgbClr val="000000"/>
                          </a:solidFill>
                          <a:latin typeface="Calibri"/>
                          <a:ea typeface="Times New Roman"/>
                          <a:cs typeface="Times New Roman"/>
                        </a:rPr>
                        <a:t>iníciales </a:t>
                      </a:r>
                      <a:r>
                        <a:rPr lang="es-EC" sz="1050" b="1" dirty="0">
                          <a:solidFill>
                            <a:srgbClr val="000000"/>
                          </a:solidFill>
                          <a:latin typeface="Calibri"/>
                          <a:ea typeface="Times New Roman"/>
                          <a:cs typeface="Times New Roman"/>
                        </a:rPr>
                        <a:t>para obtención de certificación ISO 14000</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Progresivo</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290">
                <a:tc>
                  <a:txBody>
                    <a:bodyPr/>
                    <a:lstStyle/>
                    <a:p>
                      <a:pPr algn="ctr">
                        <a:lnSpc>
                          <a:spcPct val="115000"/>
                        </a:lnSpc>
                        <a:spcAft>
                          <a:spcPts val="0"/>
                        </a:spcAft>
                      </a:pPr>
                      <a:r>
                        <a:rPr lang="es-EC" sz="1050" b="1">
                          <a:solidFill>
                            <a:srgbClr val="000000"/>
                          </a:solidFill>
                          <a:latin typeface="Calibri"/>
                          <a:ea typeface="Times New Roman"/>
                          <a:cs typeface="Times New Roman"/>
                        </a:rPr>
                        <a:t>4</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CALDEROS</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Fuga de vapor.</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Localización de fisuras, aislamiento de tuberías.</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Se evita perdida de energía </a:t>
                      </a:r>
                      <a:r>
                        <a:rPr lang="es-EC" sz="1050" b="1" dirty="0" smtClean="0">
                          <a:solidFill>
                            <a:srgbClr val="000000"/>
                          </a:solidFill>
                          <a:latin typeface="Calibri"/>
                          <a:ea typeface="Times New Roman"/>
                          <a:cs typeface="Times New Roman"/>
                        </a:rPr>
                        <a:t>calorífica </a:t>
                      </a:r>
                      <a:r>
                        <a:rPr lang="es-EC" sz="1050" b="1" dirty="0">
                          <a:solidFill>
                            <a:srgbClr val="000000"/>
                          </a:solidFill>
                          <a:latin typeface="Calibri"/>
                          <a:ea typeface="Times New Roman"/>
                          <a:cs typeface="Times New Roman"/>
                        </a:rPr>
                        <a:t>y se mejora la </a:t>
                      </a:r>
                      <a:r>
                        <a:rPr lang="es-EC" sz="1050" b="1" dirty="0" smtClean="0">
                          <a:solidFill>
                            <a:srgbClr val="000000"/>
                          </a:solidFill>
                          <a:latin typeface="Calibri"/>
                          <a:ea typeface="Times New Roman"/>
                          <a:cs typeface="Times New Roman"/>
                        </a:rPr>
                        <a:t>persección </a:t>
                      </a:r>
                      <a:r>
                        <a:rPr lang="es-EC" sz="1050" b="1" dirty="0">
                          <a:solidFill>
                            <a:srgbClr val="000000"/>
                          </a:solidFill>
                          <a:latin typeface="Calibri"/>
                          <a:ea typeface="Times New Roman"/>
                          <a:cs typeface="Times New Roman"/>
                        </a:rPr>
                        <a:t>de mantenimiento.</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Inmediato.</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764">
                <a:tc rowSpan="2">
                  <a:txBody>
                    <a:bodyPr/>
                    <a:lstStyle/>
                    <a:p>
                      <a:pPr algn="ctr">
                        <a:lnSpc>
                          <a:spcPct val="115000"/>
                        </a:lnSpc>
                        <a:spcAft>
                          <a:spcPts val="0"/>
                        </a:spcAft>
                      </a:pPr>
                      <a:r>
                        <a:rPr lang="es-EC" sz="1050" b="1">
                          <a:solidFill>
                            <a:srgbClr val="000000"/>
                          </a:solidFill>
                          <a:latin typeface="Calibri"/>
                          <a:ea typeface="Times New Roman"/>
                          <a:cs typeface="Times New Roman"/>
                        </a:rPr>
                        <a:t>5</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50" b="1">
                          <a:solidFill>
                            <a:srgbClr val="000000"/>
                          </a:solidFill>
                          <a:latin typeface="Calibri"/>
                          <a:ea typeface="Times New Roman"/>
                          <a:cs typeface="Times New Roman"/>
                        </a:rPr>
                        <a:t>CUARTO DE CLIMATIZACION.</a:t>
                      </a:r>
                      <a:endParaRPr lang="es-ES_tradnl" sz="1050" b="1">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Falla en equipos </a:t>
                      </a:r>
                      <a:endParaRPr lang="es-ES_tradnl" sz="1050" b="1">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Determinar causas de falla de</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050" b="1" dirty="0">
                          <a:solidFill>
                            <a:srgbClr val="000000"/>
                          </a:solidFill>
                          <a:latin typeface="Calibri"/>
                          <a:ea typeface="Times New Roman"/>
                          <a:cs typeface="Times New Roman"/>
                        </a:rPr>
                        <a:t>Dos compresores no operativos</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s-EC" sz="1050" b="1" dirty="0">
                          <a:solidFill>
                            <a:srgbClr val="000000"/>
                          </a:solidFill>
                          <a:latin typeface="Calibri"/>
                          <a:ea typeface="Times New Roman"/>
                          <a:cs typeface="Times New Roman"/>
                        </a:rPr>
                        <a:t>Inmediato</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526">
                <a:tc vMerge="1">
                  <a:txBody>
                    <a:bodyPr/>
                    <a:lstStyle/>
                    <a:p>
                      <a:endParaRPr lang="es-ES_tradnl"/>
                    </a:p>
                  </a:txBody>
                  <a:tcPr/>
                </a:tc>
                <a:tc vMerge="1">
                  <a:txBody>
                    <a:bodyPr/>
                    <a:lstStyle/>
                    <a:p>
                      <a:endParaRPr lang="es-ES_tradnl"/>
                    </a:p>
                  </a:txBody>
                  <a:tcPr/>
                </a:tc>
                <a:tc>
                  <a:txBody>
                    <a:bodyPr/>
                    <a:lstStyle/>
                    <a:p>
                      <a:pPr algn="ctr">
                        <a:lnSpc>
                          <a:spcPct val="115000"/>
                        </a:lnSpc>
                        <a:spcAft>
                          <a:spcPts val="0"/>
                        </a:spcAft>
                      </a:pPr>
                      <a:r>
                        <a:rPr lang="es-EC" sz="1050" b="1">
                          <a:solidFill>
                            <a:srgbClr val="000000"/>
                          </a:solidFill>
                          <a:latin typeface="Calibri"/>
                          <a:ea typeface="Times New Roman"/>
                          <a:cs typeface="Times New Roman"/>
                        </a:rPr>
                        <a:t>chillers.</a:t>
                      </a:r>
                      <a:endParaRPr lang="es-ES_tradnl" sz="1050" b="1">
                        <a:latin typeface="Arial"/>
                        <a:ea typeface="Times New Roman"/>
                        <a:cs typeface="Times New Roman"/>
                      </a:endParaRPr>
                    </a:p>
                  </a:txBody>
                  <a:tcPr marL="31797" marR="317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000000"/>
                          </a:solidFill>
                          <a:latin typeface="Calibri"/>
                          <a:ea typeface="Times New Roman"/>
                          <a:cs typeface="Times New Roman"/>
                        </a:rPr>
                        <a:t>alimentación en linea trifásica</a:t>
                      </a:r>
                      <a:endParaRPr lang="es-ES_tradnl" sz="1050" b="1">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dirty="0" smtClean="0">
                          <a:solidFill>
                            <a:srgbClr val="000000"/>
                          </a:solidFill>
                          <a:latin typeface="Calibri"/>
                          <a:ea typeface="Times New Roman"/>
                          <a:cs typeface="Times New Roman"/>
                        </a:rPr>
                        <a:t>momentáneamente</a:t>
                      </a:r>
                      <a:endParaRPr lang="es-ES_tradnl" sz="1050" b="1" dirty="0">
                        <a:latin typeface="Arial"/>
                        <a:ea typeface="Times New Roman"/>
                        <a:cs typeface="Times New Roman"/>
                      </a:endParaRPr>
                    </a:p>
                  </a:txBody>
                  <a:tcPr marL="31797" marR="31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_tradnl"/>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7889" name="Rectangle 1"/>
          <p:cNvSpPr>
            <a:spLocks noChangeArrowheads="1"/>
          </p:cNvSpPr>
          <p:nvPr/>
        </p:nvSpPr>
        <p:spPr bwMode="auto">
          <a:xfrm>
            <a:off x="3071802" y="109815"/>
            <a:ext cx="220124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Conclusiones</a:t>
            </a:r>
            <a:endParaRPr kumimoji="0" lang="es-ES" sz="2400" b="1" i="0" u="none" strike="noStrike" cap="none" normalizeH="0" baseline="0" dirty="0" smtClean="0">
              <a:ln>
                <a:noFill/>
              </a:ln>
              <a:solidFill>
                <a:schemeClr val="tx1"/>
              </a:solidFill>
              <a:effectLst/>
              <a:latin typeface="Arial" pitchFamily="34" charset="0"/>
            </a:endParaRPr>
          </a:p>
        </p:txBody>
      </p:sp>
      <p:sp>
        <p:nvSpPr>
          <p:cNvPr id="37890" name="Rectangle 2"/>
          <p:cNvSpPr>
            <a:spLocks noChangeArrowheads="1"/>
          </p:cNvSpPr>
          <p:nvPr/>
        </p:nvSpPr>
        <p:spPr bwMode="auto">
          <a:xfrm>
            <a:off x="142876" y="642918"/>
            <a:ext cx="8929718"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Toda infraestructura hospitalaria construida en base al modelo americano presenta seguridades y garantías</a:t>
            </a:r>
            <a:r>
              <a:rPr kumimoji="0" lang="es-EC"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ante el suceso de</a:t>
            </a:r>
            <a:r>
              <a:rPr kumimoji="0" lang="es-EC"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“siniestros a gran escala” (incendios, sismos, etc.),</a:t>
            </a:r>
            <a:r>
              <a:rPr kumimoji="0" lang="es-EC"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el diseño arquitectónico contempla la sectorización de los recursos energéticos priorizando la seguridad y la eficiencia del sistema.</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kumimoji="0" lang="es-EC" sz="1600" b="1"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a:p>
            <a:pPr algn="just" fontAlgn="base">
              <a:spcBef>
                <a:spcPct val="0"/>
              </a:spcBef>
              <a:spcAft>
                <a:spcPct val="0"/>
              </a:spcAft>
              <a:tabLst>
                <a:tab pos="180975" algn="l"/>
              </a:tabLst>
            </a:pPr>
            <a:r>
              <a:rPr lang="es-ES" sz="1600" b="1" dirty="0" smtClean="0">
                <a:latin typeface="Arial" pitchFamily="34" charset="0"/>
                <a:cs typeface="Arial" pitchFamily="34" charset="0"/>
              </a:rPr>
              <a:t>El sistema eléctrico de emergencia (Grupos electrógenos) cumplen las Pruebas de transferencias satisfactorias, operatividad al 100% y menor a 5 segundos según las normas internacionales.</a:t>
            </a:r>
          </a:p>
          <a:p>
            <a:pPr algn="just" fontAlgn="base">
              <a:spcBef>
                <a:spcPct val="0"/>
              </a:spcBef>
              <a:spcAft>
                <a:spcPct val="0"/>
              </a:spcAft>
              <a:tabLst>
                <a:tab pos="180975" algn="l"/>
              </a:tabLst>
            </a:pPr>
            <a:endParaRPr lang="es-ES" sz="1600" b="1" dirty="0" smtClean="0">
              <a:latin typeface="Arial" pitchFamily="34" charset="0"/>
              <a:cs typeface="Arial" pitchFamily="34" charset="0"/>
            </a:endParaRPr>
          </a:p>
          <a:p>
            <a:pPr algn="just" fontAlgn="base">
              <a:spcBef>
                <a:spcPct val="0"/>
              </a:spcBef>
              <a:spcAft>
                <a:spcPct val="0"/>
              </a:spcAft>
              <a:tabLst>
                <a:tab pos="180975" algn="l"/>
              </a:tabLst>
            </a:pPr>
            <a:r>
              <a:rPr lang="es-ES" sz="1600" b="1" dirty="0" smtClean="0">
                <a:latin typeface="Arial" pitchFamily="34" charset="0"/>
                <a:cs typeface="Arial" pitchFamily="34" charset="0"/>
              </a:rPr>
              <a:t>Se cumple el requerimiento eléctrico para el funcionamiento de los equipos médicos que se conectan en los tomacorrientes con grado hospitalarios, identificados bajos las normas con los colores: Blanco - EE; Rojos - GEN-EE; Naranja - GEN-EE-UPS.</a:t>
            </a:r>
          </a:p>
          <a:p>
            <a:pPr algn="just" fontAlgn="base">
              <a:spcBef>
                <a:spcPct val="0"/>
              </a:spcBef>
              <a:spcAft>
                <a:spcPct val="0"/>
              </a:spcAft>
              <a:tabLst>
                <a:tab pos="180975" algn="l"/>
              </a:tabLst>
            </a:pPr>
            <a:endParaRPr lang="es-ES" sz="1600" b="1" dirty="0" smtClean="0">
              <a:latin typeface="Arial" pitchFamily="34" charset="0"/>
              <a:cs typeface="Arial" pitchFamily="34" charset="0"/>
            </a:endParaRPr>
          </a:p>
          <a:p>
            <a:pPr algn="just" fontAlgn="base">
              <a:spcBef>
                <a:spcPct val="0"/>
              </a:spcBef>
              <a:spcAft>
                <a:spcPct val="0"/>
              </a:spcAft>
              <a:tabLst>
                <a:tab pos="180975" algn="l"/>
              </a:tabLst>
            </a:pPr>
            <a:r>
              <a:rPr lang="es-ES" sz="1600" b="1" dirty="0" smtClean="0">
                <a:latin typeface="Arial" pitchFamily="34" charset="0"/>
                <a:cs typeface="Arial" pitchFamily="34" charset="0"/>
              </a:rPr>
              <a:t>La red LAN del HRGE es una red escalable, y mediante una red moderna de alta eficiencia usando un sistema interactivo se puede monitorear los signos vitales de un paciente y consultar los diferentes tipos de enfermedades con el doctor especialista para emitir opiniones de tratamientos. </a:t>
            </a:r>
            <a:endParaRPr lang="es-ES_tradnl" sz="1600" b="1" dirty="0" smtClean="0">
              <a:latin typeface="Arial" pitchFamily="34" charset="0"/>
              <a:cs typeface="Arial" pitchFamily="34" charset="0"/>
            </a:endParaRPr>
          </a:p>
          <a:p>
            <a:pPr algn="just" fontAlgn="base">
              <a:spcBef>
                <a:spcPct val="0"/>
              </a:spcBef>
              <a:spcAft>
                <a:spcPct val="0"/>
              </a:spcAft>
              <a:tabLst>
                <a:tab pos="180975" algn="l"/>
              </a:tabLst>
            </a:pPr>
            <a:endParaRPr lang="es-ES_tradnl" sz="1600" dirty="0" smtClean="0">
              <a:latin typeface="Arial" pitchFamily="34" charset="0"/>
              <a:cs typeface="Arial" pitchFamily="34" charset="0"/>
            </a:endParaRPr>
          </a:p>
          <a:p>
            <a:pPr algn="just" fontAlgn="base">
              <a:spcBef>
                <a:spcPct val="0"/>
              </a:spcBef>
              <a:spcAft>
                <a:spcPct val="0"/>
              </a:spcAft>
              <a:tabLst>
                <a:tab pos="180975" algn="l"/>
              </a:tabLst>
            </a:pPr>
            <a:endParaRPr lang="es-ES_tradnl" sz="16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kumimoji="0" lang="es-EC" sz="1200" b="0" i="0" u="none" strike="noStrike" cap="none" normalizeH="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lang="es-EC" sz="1200" baseline="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endParaRPr kumimoji="0" lang="es-EC"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ocuments and Settings\Milton\Mis documentos\Mis imágenes\foto.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9937" name="Rectangle 1"/>
          <p:cNvSpPr>
            <a:spLocks noChangeArrowheads="1"/>
          </p:cNvSpPr>
          <p:nvPr/>
        </p:nvSpPr>
        <p:spPr bwMode="auto">
          <a:xfrm>
            <a:off x="2786050" y="38377"/>
            <a:ext cx="290496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Recomendaciones</a:t>
            </a:r>
            <a:endParaRPr kumimoji="0" lang="es-ES" sz="2400" b="1" i="0" u="none" strike="noStrike" cap="none" normalizeH="0" baseline="0" dirty="0" smtClean="0">
              <a:ln>
                <a:noFill/>
              </a:ln>
              <a:solidFill>
                <a:schemeClr val="tx1"/>
              </a:solidFill>
              <a:effectLst/>
              <a:latin typeface="Arial" pitchFamily="34" charset="0"/>
            </a:endParaRPr>
          </a:p>
        </p:txBody>
      </p:sp>
      <p:sp>
        <p:nvSpPr>
          <p:cNvPr id="39938" name="Rectangle 2"/>
          <p:cNvSpPr>
            <a:spLocks noChangeArrowheads="1"/>
          </p:cNvSpPr>
          <p:nvPr/>
        </p:nvSpPr>
        <p:spPr bwMode="auto">
          <a:xfrm>
            <a:off x="26632" y="3786190"/>
            <a:ext cx="911736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6" name="5 CuadroTexto"/>
          <p:cNvSpPr txBox="1"/>
          <p:nvPr/>
        </p:nvSpPr>
        <p:spPr>
          <a:xfrm>
            <a:off x="500034" y="716894"/>
            <a:ext cx="8286808" cy="5632311"/>
          </a:xfrm>
          <a:prstGeom prst="rect">
            <a:avLst/>
          </a:prstGeom>
          <a:noFill/>
        </p:spPr>
        <p:txBody>
          <a:bodyPr wrap="square" rtlCol="0">
            <a:spAutoFit/>
          </a:bodyPr>
          <a:lstStyle/>
          <a:p>
            <a:pPr algn="just" fontAlgn="base">
              <a:spcBef>
                <a:spcPct val="0"/>
              </a:spcBef>
              <a:spcAft>
                <a:spcPct val="0"/>
              </a:spcAft>
            </a:pPr>
            <a:r>
              <a:rPr lang="es-ES" b="1" dirty="0" smtClean="0">
                <a:latin typeface="Arial" pitchFamily="34" charset="0"/>
                <a:cs typeface="Arial" pitchFamily="34" charset="0"/>
              </a:rPr>
              <a:t>Debido a que se ha participado activamente en el departamento de mantenimiento durante el desarrollo de este trabajo de graduación hemos notado que la </a:t>
            </a:r>
          </a:p>
          <a:p>
            <a:pPr algn="just" fontAlgn="base">
              <a:spcBef>
                <a:spcPct val="0"/>
              </a:spcBef>
              <a:spcAft>
                <a:spcPct val="0"/>
              </a:spcAft>
            </a:pPr>
            <a:r>
              <a:rPr lang="es-ES" b="1" dirty="0" smtClean="0">
                <a:latin typeface="Arial" pitchFamily="34" charset="0"/>
                <a:cs typeface="Arial" pitchFamily="34" charset="0"/>
              </a:rPr>
              <a:t>mayoría de mantenimientos preventivos y correctivos de los equipos se deben realizar mucho antes de lo recomendado por el fabricante. </a:t>
            </a:r>
          </a:p>
          <a:p>
            <a:pPr algn="just" fontAlgn="base">
              <a:spcBef>
                <a:spcPct val="0"/>
              </a:spcBef>
              <a:spcAft>
                <a:spcPct val="0"/>
              </a:spcAft>
            </a:pPr>
            <a:endParaRPr lang="es-ES" b="1" dirty="0" smtClean="0">
              <a:latin typeface="Arial" pitchFamily="34" charset="0"/>
              <a:cs typeface="Arial" pitchFamily="34" charset="0"/>
            </a:endParaRPr>
          </a:p>
          <a:p>
            <a:pPr algn="just" fontAlgn="base">
              <a:spcBef>
                <a:spcPct val="0"/>
              </a:spcBef>
              <a:spcAft>
                <a:spcPct val="0"/>
              </a:spcAft>
            </a:pPr>
            <a:r>
              <a:rPr lang="es-ES" b="1" dirty="0" smtClean="0">
                <a:latin typeface="Arial" pitchFamily="34" charset="0"/>
                <a:cs typeface="Arial" pitchFamily="34" charset="0"/>
              </a:rPr>
              <a:t>El porcentaje de equipos que ingresan a mantenimiento porque no se  siguen las recomendaciones del fabricante supera el 60%.</a:t>
            </a:r>
          </a:p>
          <a:p>
            <a:pPr lvl="0" algn="just" fontAlgn="base">
              <a:spcBef>
                <a:spcPct val="0"/>
              </a:spcBef>
              <a:spcAft>
                <a:spcPct val="0"/>
              </a:spcAft>
            </a:pPr>
            <a:r>
              <a:rPr lang="es-ES" b="1" dirty="0" smtClean="0">
                <a:latin typeface="Arial" pitchFamily="34" charset="0"/>
                <a:ea typeface="Times New Roman" pitchFamily="18" charset="0"/>
                <a:cs typeface="Arial" pitchFamily="34" charset="0"/>
              </a:rPr>
              <a:t>El departamento de mantenimiento debe coordinar charlas sobre el manejo y cuidados de equipos médicos dirigida a los distintos  grupos de profesionales de la medicina que laboran en el hospital, por ejemplo médicos especialistas, de medicina general, licenciadas jefes de enfermería, enfermeras y auxiliares. </a:t>
            </a:r>
          </a:p>
          <a:p>
            <a:pPr algn="just" fontAlgn="base">
              <a:spcBef>
                <a:spcPct val="0"/>
              </a:spcBef>
              <a:spcAft>
                <a:spcPct val="0"/>
              </a:spcAft>
            </a:pPr>
            <a:endParaRPr lang="es-ES" b="1" dirty="0" smtClean="0">
              <a:latin typeface="Arial" pitchFamily="34" charset="0"/>
              <a:cs typeface="Arial" pitchFamily="34" charset="0"/>
            </a:endParaRPr>
          </a:p>
          <a:p>
            <a:pPr algn="just" fontAlgn="base">
              <a:spcBef>
                <a:spcPct val="0"/>
              </a:spcBef>
              <a:spcAft>
                <a:spcPct val="0"/>
              </a:spcAft>
            </a:pPr>
            <a:r>
              <a:rPr lang="es-ES" b="1" dirty="0" smtClean="0">
                <a:latin typeface="Arial" pitchFamily="34" charset="0"/>
                <a:cs typeface="Arial" pitchFamily="34" charset="0"/>
              </a:rPr>
              <a:t>Instalación de un sistema de alarma contra incendios en el departamento de mantenimiento, para complementar el sistema de extintores para </a:t>
            </a:r>
          </a:p>
          <a:p>
            <a:pPr algn="just" fontAlgn="base">
              <a:spcBef>
                <a:spcPct val="0"/>
              </a:spcBef>
              <a:spcAft>
                <a:spcPct val="0"/>
              </a:spcAft>
            </a:pPr>
            <a:r>
              <a:rPr lang="es-ES" b="1" dirty="0" smtClean="0">
                <a:latin typeface="Arial" pitchFamily="34" charset="0"/>
                <a:cs typeface="Arial" pitchFamily="34" charset="0"/>
              </a:rPr>
              <a:t>contrarrestar un posible siniestro.</a:t>
            </a:r>
          </a:p>
          <a:p>
            <a:pPr algn="just" fontAlgn="base">
              <a:spcBef>
                <a:spcPct val="0"/>
              </a:spcBef>
              <a:spcAft>
                <a:spcPct val="0"/>
              </a:spcAft>
            </a:pPr>
            <a:endParaRPr lang="es-ES" dirty="0" smtClean="0"/>
          </a:p>
          <a:p>
            <a:pPr algn="just" fontAlgn="base">
              <a:spcBef>
                <a:spcPct val="0"/>
              </a:spcBef>
              <a:spcAft>
                <a:spcPct val="0"/>
              </a:spcAft>
            </a:pPr>
            <a:endParaRPr lang="es-ES_tradnl" dirty="0" smtClean="0"/>
          </a:p>
          <a:p>
            <a:pPr algn="just" fontAlgn="base">
              <a:spcBef>
                <a:spcPct val="0"/>
              </a:spcBef>
              <a:spcAft>
                <a:spcPct val="0"/>
              </a:spcAft>
            </a:pPr>
            <a:endParaRPr lang="es-ES_tradnl"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cuments and Settings\Milton\Mis documentos\Mis imágenes\foto.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40961" name="Rectangle 1"/>
          <p:cNvSpPr>
            <a:spLocks noChangeArrowheads="1"/>
          </p:cNvSpPr>
          <p:nvPr/>
        </p:nvSpPr>
        <p:spPr bwMode="auto">
          <a:xfrm>
            <a:off x="71406" y="642918"/>
            <a:ext cx="88582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Así como existe un código de colores para los tomacorrientes se debe implementar la señalización en el cable de alimentación de manera que este concuerde con el color de la toma donde se recomienda conectarla.</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4" name="Rectangle 1"/>
          <p:cNvSpPr>
            <a:spLocks noChangeArrowheads="1"/>
          </p:cNvSpPr>
          <p:nvPr/>
        </p:nvSpPr>
        <p:spPr bwMode="auto">
          <a:xfrm>
            <a:off x="-32" y="1928802"/>
            <a:ext cx="918713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deben realizar foros para intercambio de conocimientos cuando se presente una situación apropiada  con el fin de complementar e integrar los conocimientos y técnicas de las distintas áreas, mejorando así la calidad de los profesionales del departamento de mantenimiento.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600" b="1" i="0" u="none"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6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Debido al crecimiento y creación de nuevas especialidades médicas de atención ha involucrado la adquisición de equipos con aplicaciones </a:t>
            </a:r>
            <a:r>
              <a:rPr lang="es-ES" sz="1600" b="1" dirty="0" smtClean="0">
                <a:latin typeface="Arial" pitchFamily="34" charset="0"/>
                <a:ea typeface="Times New Roman" pitchFamily="18" charset="0"/>
                <a:cs typeface="Arial" pitchFamily="34" charset="0"/>
              </a:rPr>
              <a:t>D</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icom razón por la cual la estructura de la red de datos con cableado categoría 5e está trabajando pero cada</a:t>
            </a:r>
            <a:r>
              <a:rPr kumimoji="0" lang="es-E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vez se hace más notoria la necesidad de cambiar el cableado a categoría 6 donde se tendría un ancho de banda mayor y mayor velocidad en la transmisión de datos.los equipos de red existentes son perfectamente compatibles con esta nueva tecnología ,</a:t>
            </a:r>
            <a:r>
              <a:rPr kumimoji="0" lang="es-ES" sz="16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siendo solo necesario optimizar el cableado a categoría 6.</a:t>
            </a:r>
            <a:endParaRPr kumimoji="0" lang="es-ES" sz="16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 and Settings\Milton\Escritorio\milton tesis\HOSPITAL\2006-04-01 CALDEROS CENTRALES  AA\don jalca 063.jpg"/>
          <p:cNvPicPr>
            <a:picLocks noChangeAspect="1" noChangeArrowheads="1"/>
          </p:cNvPicPr>
          <p:nvPr/>
        </p:nvPicPr>
        <p:blipFill>
          <a:blip r:embed="rId2"/>
          <a:srcRect/>
          <a:stretch>
            <a:fillRect/>
          </a:stretch>
        </p:blipFill>
        <p:spPr bwMode="auto">
          <a:xfrm>
            <a:off x="0" y="247"/>
            <a:ext cx="9144000" cy="6858698"/>
          </a:xfrm>
          <a:prstGeom prst="rect">
            <a:avLst/>
          </a:prstGeom>
          <a:noFill/>
        </p:spPr>
      </p:pic>
      <p:sp>
        <p:nvSpPr>
          <p:cNvPr id="2" name="1 CuadroTexto"/>
          <p:cNvSpPr txBox="1"/>
          <p:nvPr/>
        </p:nvSpPr>
        <p:spPr>
          <a:xfrm>
            <a:off x="1357290" y="3857628"/>
            <a:ext cx="6000792" cy="1323439"/>
          </a:xfrm>
          <a:prstGeom prst="rect">
            <a:avLst/>
          </a:prstGeom>
          <a:noFill/>
        </p:spPr>
        <p:txBody>
          <a:bodyPr wrap="square" rtlCol="0">
            <a:spAutoFit/>
          </a:bodyPr>
          <a:lstStyle/>
          <a:p>
            <a:r>
              <a:rPr lang="es-ES_tradnl" sz="4000" dirty="0" smtClean="0"/>
              <a:t>                                                                                      </a:t>
            </a:r>
          </a:p>
          <a:p>
            <a:r>
              <a:rPr lang="es-ES_tradnl" sz="4000" dirty="0" smtClean="0"/>
              <a:t>          </a:t>
            </a:r>
            <a:r>
              <a:rPr lang="es-ES_tradnl" sz="4000" dirty="0" smtClean="0">
                <a:solidFill>
                  <a:schemeClr val="bg1"/>
                </a:solidFill>
              </a:rPr>
              <a:t>MUCHAS GRACIAS</a:t>
            </a:r>
            <a:endParaRPr lang="es-ES_tradnl"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HOSPITAL\2007-08-10 CUARTO ELECTRICO\IMG_9856.JPG"/>
          <p:cNvPicPr>
            <a:picLocks noChangeAspect="1" noChangeArrowheads="1"/>
          </p:cNvPicPr>
          <p:nvPr/>
        </p:nvPicPr>
        <p:blipFill>
          <a:blip r:embed="rId2"/>
          <a:srcRect b="10416"/>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71406" y="3493377"/>
            <a:ext cx="550072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pitchFamily="34" charset="0"/>
              <a:cs typeface="Arial" pitchFamily="34" charset="0"/>
            </a:endParaRPr>
          </a:p>
          <a:p>
            <a:r>
              <a:rPr lang="es-MX" sz="1400" b="1" dirty="0">
                <a:solidFill>
                  <a:schemeClr val="bg1"/>
                </a:solidFill>
                <a:latin typeface="Arial" pitchFamily="34" charset="0"/>
                <a:cs typeface="Arial" pitchFamily="34" charset="0"/>
              </a:rPr>
              <a:t>Descripción general del </a:t>
            </a:r>
            <a:r>
              <a:rPr lang="es-ES" sz="1400" b="1" dirty="0">
                <a:solidFill>
                  <a:schemeClr val="bg1"/>
                </a:solidFill>
                <a:latin typeface="Arial" pitchFamily="34" charset="0"/>
                <a:cs typeface="Arial" pitchFamily="34" charset="0"/>
              </a:rPr>
              <a:t>cuarto eléctrico</a:t>
            </a:r>
            <a:r>
              <a:rPr lang="es-ES" sz="1400" b="1" dirty="0" smtClean="0">
                <a:solidFill>
                  <a:schemeClr val="bg1"/>
                </a:solidFill>
                <a:latin typeface="Arial" pitchFamily="34" charset="0"/>
                <a:cs typeface="Arial" pitchFamily="34" charset="0"/>
              </a:rPr>
              <a:t>:</a:t>
            </a:r>
          </a:p>
          <a:p>
            <a:endParaRPr lang="es-ES" sz="1400" b="1" dirty="0">
              <a:solidFill>
                <a:schemeClr val="bg1"/>
              </a:solidFill>
              <a:latin typeface="Arial" pitchFamily="34" charset="0"/>
              <a:cs typeface="Arial" pitchFamily="34" charset="0"/>
            </a:endParaRPr>
          </a:p>
          <a:p>
            <a:pPr lvl="0">
              <a:buFont typeface="Wingdings" pitchFamily="2" charset="2"/>
              <a:buChar char="ü"/>
            </a:pPr>
            <a:r>
              <a:rPr lang="es-ES" sz="1400" b="1" dirty="0">
                <a:solidFill>
                  <a:schemeClr val="bg1"/>
                </a:solidFill>
                <a:latin typeface="Arial" pitchFamily="34" charset="0"/>
                <a:cs typeface="Arial" pitchFamily="34" charset="0"/>
              </a:rPr>
              <a:t>Celdas de medición de alta y baja tensión.</a:t>
            </a:r>
          </a:p>
          <a:p>
            <a:pPr lvl="0">
              <a:buFont typeface="Wingdings" pitchFamily="2" charset="2"/>
              <a:buChar char="ü"/>
            </a:pPr>
            <a:r>
              <a:rPr lang="es-ES" sz="1400" b="1" dirty="0">
                <a:solidFill>
                  <a:schemeClr val="bg1"/>
                </a:solidFill>
                <a:latin typeface="Arial" pitchFamily="34" charset="0"/>
                <a:cs typeface="Arial" pitchFamily="34" charset="0"/>
              </a:rPr>
              <a:t>Celdas seccionadoras.</a:t>
            </a:r>
          </a:p>
          <a:p>
            <a:pPr lvl="0">
              <a:buFont typeface="Wingdings" pitchFamily="2" charset="2"/>
              <a:buChar char="ü"/>
            </a:pPr>
            <a:r>
              <a:rPr lang="es-ES" sz="1400" b="1" dirty="0">
                <a:solidFill>
                  <a:schemeClr val="bg1"/>
                </a:solidFill>
                <a:latin typeface="Arial" pitchFamily="34" charset="0"/>
                <a:cs typeface="Arial" pitchFamily="34" charset="0"/>
              </a:rPr>
              <a:t>Protecciones de media tensión (fusibles).</a:t>
            </a:r>
          </a:p>
          <a:p>
            <a:pPr lvl="0">
              <a:buFont typeface="Wingdings" pitchFamily="2" charset="2"/>
              <a:buChar char="ü"/>
            </a:pPr>
            <a:r>
              <a:rPr lang="es-ES" sz="1400" b="1" dirty="0">
                <a:solidFill>
                  <a:schemeClr val="bg1"/>
                </a:solidFill>
                <a:latin typeface="Arial" pitchFamily="34" charset="0"/>
                <a:cs typeface="Arial" pitchFamily="34" charset="0"/>
              </a:rPr>
              <a:t>Transformadores de 225KVA, 400KVA, 500KVA, 750KVA.</a:t>
            </a:r>
          </a:p>
          <a:p>
            <a:pPr lvl="0">
              <a:buFont typeface="Wingdings" pitchFamily="2" charset="2"/>
              <a:buChar char="ü"/>
            </a:pPr>
            <a:r>
              <a:rPr lang="es-ES" sz="1400" b="1" dirty="0">
                <a:solidFill>
                  <a:schemeClr val="bg1"/>
                </a:solidFill>
                <a:latin typeface="Arial" pitchFamily="34" charset="0"/>
                <a:cs typeface="Arial" pitchFamily="34" charset="0"/>
              </a:rPr>
              <a:t>Tableros de transferencia automática.</a:t>
            </a:r>
          </a:p>
          <a:p>
            <a:pPr lvl="0">
              <a:buFont typeface="Wingdings" pitchFamily="2" charset="2"/>
              <a:buChar char="ü"/>
            </a:pPr>
            <a:r>
              <a:rPr lang="es-ES" sz="1400" b="1" dirty="0">
                <a:solidFill>
                  <a:schemeClr val="bg1"/>
                </a:solidFill>
                <a:latin typeface="Arial" pitchFamily="34" charset="0"/>
                <a:cs typeface="Arial" pitchFamily="34" charset="0"/>
              </a:rPr>
              <a:t>Tableros de sincronización.</a:t>
            </a:r>
          </a:p>
          <a:p>
            <a:pPr lvl="0">
              <a:buFont typeface="Wingdings" pitchFamily="2" charset="2"/>
              <a:buChar char="ü"/>
            </a:pPr>
            <a:r>
              <a:rPr lang="es-ES" sz="1400" b="1" dirty="0">
                <a:solidFill>
                  <a:schemeClr val="bg1"/>
                </a:solidFill>
                <a:latin typeface="Arial" pitchFamily="34" charset="0"/>
                <a:cs typeface="Arial" pitchFamily="34" charset="0"/>
              </a:rPr>
              <a:t>Tableros de distribución.</a:t>
            </a:r>
          </a:p>
          <a:p>
            <a:pPr lvl="0">
              <a:buFont typeface="Wingdings" pitchFamily="2" charset="2"/>
              <a:buChar char="ü"/>
            </a:pPr>
            <a:r>
              <a:rPr lang="es-ES" sz="1400" b="1" dirty="0">
                <a:solidFill>
                  <a:schemeClr val="bg1"/>
                </a:solidFill>
                <a:latin typeface="Arial" pitchFamily="34" charset="0"/>
                <a:cs typeface="Arial" pitchFamily="34" charset="0"/>
              </a:rPr>
              <a:t>Bancos de capacitores.</a:t>
            </a:r>
          </a:p>
          <a:p>
            <a:pPr lvl="0">
              <a:buFont typeface="Wingdings" pitchFamily="2" charset="2"/>
              <a:buChar char="ü"/>
            </a:pPr>
            <a:r>
              <a:rPr lang="es-ES" sz="1400" b="1" dirty="0">
                <a:solidFill>
                  <a:schemeClr val="bg1"/>
                </a:solidFill>
                <a:latin typeface="Arial" pitchFamily="34" charset="0"/>
                <a:cs typeface="Arial" pitchFamily="34" charset="0"/>
              </a:rPr>
              <a:t>Generadores de 100KW, 199.2KW, 455KW y 500KW. </a:t>
            </a:r>
          </a:p>
          <a:p>
            <a:pPr lvl="0">
              <a:buFont typeface="Wingdings" pitchFamily="2" charset="2"/>
              <a:buChar char="ü"/>
            </a:pPr>
            <a:r>
              <a:rPr lang="es-ES" sz="1400" b="1" dirty="0">
                <a:solidFill>
                  <a:schemeClr val="bg1"/>
                </a:solidFill>
                <a:latin typeface="Arial" pitchFamily="34" charset="0"/>
                <a:cs typeface="Arial" pitchFamily="34" charset="0"/>
              </a:rPr>
              <a:t>Tanque diario de combustible diesel de 225 galones</a:t>
            </a:r>
            <a:r>
              <a:rPr lang="es-ES" sz="1400" b="1" dirty="0" smtClean="0">
                <a:solidFill>
                  <a:schemeClr val="bg1"/>
                </a:solidFill>
                <a:latin typeface="Arial" pitchFamily="34" charset="0"/>
                <a:cs typeface="Arial" pitchFamily="34" charset="0"/>
              </a:rPr>
              <a:t>.</a:t>
            </a:r>
            <a:endParaRPr lang="es-ES" sz="1200" b="1" dirty="0">
              <a:solidFill>
                <a:schemeClr val="bg1"/>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a:t>
            </a:r>
          </a:p>
        </p:txBody>
      </p:sp>
      <p:sp>
        <p:nvSpPr>
          <p:cNvPr id="4" name="Rectangle 1"/>
          <p:cNvSpPr>
            <a:spLocks noChangeArrowheads="1"/>
          </p:cNvSpPr>
          <p:nvPr/>
        </p:nvSpPr>
        <p:spPr bwMode="auto">
          <a:xfrm>
            <a:off x="-71470" y="1073522"/>
            <a:ext cx="52864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pitchFamily="34" charset="0"/>
                <a:cs typeface="Arial" pitchFamily="34" charset="0"/>
              </a:rPr>
              <a:t>Se</a:t>
            </a:r>
            <a:r>
              <a:rPr kumimoji="0" lang="es-ES" sz="1400" b="1" i="0" u="none" strike="noStrike" cap="none" normalizeH="0" dirty="0" smtClean="0">
                <a:ln>
                  <a:noFill/>
                </a:ln>
                <a:solidFill>
                  <a:schemeClr val="bg1"/>
                </a:solidFill>
                <a:effectLst/>
                <a:latin typeface="Arial" pitchFamily="34" charset="0"/>
                <a:cs typeface="Arial" pitchFamily="34" charset="0"/>
              </a:rPr>
              <a:t> realizo un</a:t>
            </a:r>
            <a:r>
              <a:rPr lang="es-ES" sz="1400" b="1" dirty="0">
                <a:solidFill>
                  <a:schemeClr val="bg1"/>
                </a:solidFill>
                <a:latin typeface="Arial" pitchFamily="34" charset="0"/>
                <a:cs typeface="Arial" pitchFamily="34" charset="0"/>
              </a:rPr>
              <a:t> </a:t>
            </a:r>
            <a:r>
              <a:rPr kumimoji="0" lang="es-ES" sz="1400" b="1" i="0" u="none" strike="noStrike" cap="none" normalizeH="0" baseline="0" dirty="0" smtClean="0">
                <a:ln>
                  <a:noFill/>
                </a:ln>
                <a:solidFill>
                  <a:schemeClr val="bg1"/>
                </a:solidFill>
                <a:effectLst/>
                <a:latin typeface="Arial" pitchFamily="34" charset="0"/>
                <a:cs typeface="Arial" pitchFamily="34" charset="0"/>
              </a:rPr>
              <a:t>levantamiento eléctrico a nivel de subestaciones (transformadores), generadores y tableros de distribución, integrando las últimas expansiones y  elaborando la memoria técnica del complejo hospitalario.</a:t>
            </a:r>
            <a:r>
              <a:rPr lang="es-EC" sz="1400" b="1" dirty="0">
                <a:solidFill>
                  <a:schemeClr val="bg1"/>
                </a:solidFill>
                <a:latin typeface="Arial" pitchFamily="34" charset="0"/>
                <a:cs typeface="Arial" pitchFamily="34" charset="0"/>
              </a:rPr>
              <a:t> </a:t>
            </a:r>
            <a:endParaRPr lang="es-EC" sz="1400" b="1" dirty="0" smtClean="0">
              <a:solidFill>
                <a:schemeClr val="bg1"/>
              </a:solidFill>
              <a:latin typeface="Arial" pitchFamily="34" charset="0"/>
              <a:cs typeface="Arial" pitchFamily="34" charset="0"/>
            </a:endParaRPr>
          </a:p>
          <a:p>
            <a:pPr algn="just" fontAlgn="base">
              <a:spcBef>
                <a:spcPct val="0"/>
              </a:spcBef>
              <a:spcAft>
                <a:spcPct val="0"/>
              </a:spcAft>
            </a:pPr>
            <a:r>
              <a:rPr lang="es-EC" sz="1400" b="1" dirty="0">
                <a:solidFill>
                  <a:schemeClr val="bg1"/>
                </a:solidFill>
                <a:latin typeface="Arial" pitchFamily="34" charset="0"/>
                <a:cs typeface="Arial" pitchFamily="34" charset="0"/>
              </a:rPr>
              <a:t>Cumplimiento las normas eléctricas hospitalarias  internacionales.</a:t>
            </a:r>
            <a:endParaRPr lang="es-ES" sz="1400" b="1" dirty="0">
              <a:solidFill>
                <a:schemeClr val="bg1"/>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pitchFamily="34" charset="0"/>
                <a:cs typeface="Arial" pitchFamily="34" charset="0"/>
              </a:rPr>
              <a:t>.</a:t>
            </a:r>
            <a:endParaRPr kumimoji="0" lang="es-ES" sz="1800" b="1" i="0" u="none" strike="noStrike" cap="none" normalizeH="0" baseline="0" dirty="0" smtClean="0">
              <a:ln>
                <a:noFill/>
              </a:ln>
              <a:solidFill>
                <a:schemeClr val="bg1"/>
              </a:solidFill>
              <a:effectLst/>
              <a:latin typeface="Arial" pitchFamily="34" charset="0"/>
            </a:endParaRPr>
          </a:p>
        </p:txBody>
      </p:sp>
      <p:sp>
        <p:nvSpPr>
          <p:cNvPr id="5" name="1 Título"/>
          <p:cNvSpPr>
            <a:spLocks noGrp="1"/>
          </p:cNvSpPr>
          <p:nvPr>
            <p:ph type="title"/>
          </p:nvPr>
        </p:nvSpPr>
        <p:spPr>
          <a:xfrm>
            <a:off x="-32" y="-142900"/>
            <a:ext cx="7000924" cy="857224"/>
          </a:xfrm>
        </p:spPr>
        <p:txBody>
          <a:bodyPr>
            <a:noAutofit/>
          </a:bodyPr>
          <a:lstStyle/>
          <a:p>
            <a:r>
              <a:rPr lang="es-ES" sz="3200" b="1" dirty="0" smtClean="0">
                <a:solidFill>
                  <a:schemeClr val="bg1"/>
                </a:solidFill>
              </a:rPr>
              <a:t>Sistema de Distribución Eléctrica</a:t>
            </a:r>
            <a:endParaRPr lang="es-ES" sz="3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9 Imagen" descr="DSC01362.JPG"/>
          <p:cNvPicPr/>
          <p:nvPr/>
        </p:nvPicPr>
        <p:blipFill>
          <a:blip r:embed="rId2" cstate="print"/>
          <a:stretch>
            <a:fillRect/>
          </a:stretch>
        </p:blipFill>
        <p:spPr>
          <a:xfrm>
            <a:off x="32" y="0"/>
            <a:ext cx="9144000" cy="6858000"/>
          </a:xfrm>
          <a:prstGeom prst="rect">
            <a:avLst/>
          </a:prstGeom>
        </p:spPr>
      </p:pic>
      <p:sp>
        <p:nvSpPr>
          <p:cNvPr id="2" name="1 Título"/>
          <p:cNvSpPr>
            <a:spLocks noGrp="1"/>
          </p:cNvSpPr>
          <p:nvPr>
            <p:ph type="title"/>
          </p:nvPr>
        </p:nvSpPr>
        <p:spPr>
          <a:xfrm>
            <a:off x="457200" y="142852"/>
            <a:ext cx="8229600" cy="1143000"/>
          </a:xfrm>
        </p:spPr>
        <p:txBody>
          <a:bodyPr>
            <a:noAutofit/>
          </a:bodyPr>
          <a:lstStyle/>
          <a:p>
            <a:r>
              <a:rPr lang="es-ES" sz="3600" b="1" dirty="0">
                <a:solidFill>
                  <a:schemeClr val="bg1"/>
                </a:solidFill>
              </a:rPr>
              <a:t>Descripción de las subestaciones del HRGE.</a:t>
            </a:r>
            <a:endParaRPr lang="es-ES" sz="3600" dirty="0">
              <a:solidFill>
                <a:schemeClr val="bg1"/>
              </a:solidFill>
            </a:endParaRPr>
          </a:p>
        </p:txBody>
      </p:sp>
      <p:graphicFrame>
        <p:nvGraphicFramePr>
          <p:cNvPr id="4" name="3 Tabla"/>
          <p:cNvGraphicFramePr>
            <a:graphicFrameLocks noGrp="1"/>
          </p:cNvGraphicFramePr>
          <p:nvPr/>
        </p:nvGraphicFramePr>
        <p:xfrm>
          <a:off x="857224" y="1357297"/>
          <a:ext cx="7429552" cy="5286413"/>
        </p:xfrm>
        <a:graphic>
          <a:graphicData uri="http://schemas.openxmlformats.org/drawingml/2006/table">
            <a:tbl>
              <a:tblPr/>
              <a:tblGrid>
                <a:gridCol w="1857388"/>
                <a:gridCol w="1857388"/>
                <a:gridCol w="1857388"/>
                <a:gridCol w="1857388"/>
              </a:tblGrid>
              <a:tr h="270984">
                <a:tc>
                  <a:txBody>
                    <a:bodyPr/>
                    <a:lstStyle/>
                    <a:p>
                      <a:pPr algn="ctr">
                        <a:lnSpc>
                          <a:spcPct val="115000"/>
                        </a:lnSpc>
                        <a:spcAft>
                          <a:spcPts val="0"/>
                        </a:spcAft>
                      </a:pPr>
                      <a:r>
                        <a:rPr lang="es-EC" sz="1400" b="1" dirty="0">
                          <a:solidFill>
                            <a:schemeClr val="bg1"/>
                          </a:solidFill>
                          <a:latin typeface="Calibri"/>
                          <a:ea typeface="Times New Roman"/>
                          <a:cs typeface="Times New Roman"/>
                        </a:rPr>
                        <a:t>SUBESTACIÓN</a:t>
                      </a:r>
                      <a:endParaRPr lang="es-ES" sz="1400"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s-EC" sz="1400" b="1" dirty="0">
                          <a:solidFill>
                            <a:schemeClr val="bg1"/>
                          </a:solidFill>
                          <a:latin typeface="Calibri"/>
                          <a:ea typeface="Times New Roman"/>
                          <a:cs typeface="Times New Roman"/>
                        </a:rPr>
                        <a:t>DESCRIPCIÓN </a:t>
                      </a:r>
                      <a:endParaRPr lang="es-ES" sz="1400"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1" dirty="0">
                          <a:solidFill>
                            <a:schemeClr val="bg1"/>
                          </a:solidFill>
                          <a:latin typeface="Calibri"/>
                          <a:ea typeface="Times New Roman"/>
                          <a:cs typeface="Times New Roman"/>
                        </a:rPr>
                        <a:t>ALTO VOLTAJE</a:t>
                      </a:r>
                      <a:endParaRPr lang="es-ES" sz="1400"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1" dirty="0">
                          <a:solidFill>
                            <a:schemeClr val="bg1"/>
                          </a:solidFill>
                          <a:latin typeface="Calibri"/>
                          <a:ea typeface="Times New Roman"/>
                          <a:cs typeface="Times New Roman"/>
                        </a:rPr>
                        <a:t>BAJO VOLTAJE</a:t>
                      </a:r>
                      <a:endParaRPr lang="es-ES" sz="1400"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27940">
                <a:tc>
                  <a:txBody>
                    <a:bodyPr/>
                    <a:lstStyle/>
                    <a:p>
                      <a:pPr algn="ctr">
                        <a:lnSpc>
                          <a:spcPct val="115000"/>
                        </a:lnSpc>
                        <a:spcAft>
                          <a:spcPts val="0"/>
                        </a:spcAft>
                      </a:pPr>
                      <a:r>
                        <a:rPr lang="es-EC" sz="1500" b="1" dirty="0">
                          <a:solidFill>
                            <a:schemeClr val="bg1"/>
                          </a:solidFill>
                          <a:latin typeface="Calibri"/>
                          <a:ea typeface="Times New Roman"/>
                          <a:cs typeface="Times New Roman"/>
                        </a:rPr>
                        <a:t>S-HE</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dirty="0">
                          <a:solidFill>
                            <a:schemeClr val="bg1"/>
                          </a:solidFill>
                          <a:latin typeface="Calibri"/>
                          <a:ea typeface="Times New Roman"/>
                          <a:cs typeface="Times New Roman"/>
                        </a:rPr>
                        <a:t>TRANSFORMADOR 3Ø DE 225KVA, Δ-Y.</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a:solidFill>
                            <a:schemeClr val="bg1"/>
                          </a:solidFill>
                          <a:latin typeface="Calibri"/>
                          <a:ea typeface="Times New Roman"/>
                          <a:cs typeface="Times New Roman"/>
                        </a:rPr>
                        <a:t>13200</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a:solidFill>
                            <a:schemeClr val="bg1"/>
                          </a:solidFill>
                          <a:latin typeface="Calibri"/>
                          <a:ea typeface="Times New Roman"/>
                          <a:cs typeface="Times New Roman"/>
                        </a:rPr>
                        <a:t>480</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dirty="0">
                          <a:solidFill>
                            <a:schemeClr val="bg1"/>
                          </a:solidFill>
                          <a:latin typeface="Calibri"/>
                          <a:ea typeface="Times New Roman"/>
                          <a:cs typeface="Times New Roman"/>
                        </a:rPr>
                        <a:t>S-CE</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dirty="0">
                          <a:solidFill>
                            <a:schemeClr val="bg1"/>
                          </a:solidFill>
                          <a:latin typeface="Calibri"/>
                          <a:ea typeface="Times New Roman"/>
                          <a:cs typeface="Times New Roman"/>
                        </a:rPr>
                        <a:t>TRANSFORMADOR 3Ø DE 225KVA, Δ-Y.</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a:solidFill>
                            <a:schemeClr val="bg1"/>
                          </a:solidFill>
                          <a:latin typeface="Calibri"/>
                          <a:ea typeface="Times New Roman"/>
                          <a:cs typeface="Times New Roman"/>
                        </a:rPr>
                        <a:t>13200</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a:solidFill>
                            <a:schemeClr val="bg1"/>
                          </a:solidFill>
                          <a:latin typeface="Calibri"/>
                          <a:ea typeface="Times New Roman"/>
                          <a:cs typeface="Times New Roman"/>
                        </a:rPr>
                        <a:t>208</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S1</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dirty="0">
                          <a:solidFill>
                            <a:schemeClr val="bg1"/>
                          </a:solidFill>
                          <a:latin typeface="Calibri"/>
                          <a:ea typeface="Times New Roman"/>
                          <a:cs typeface="Times New Roman"/>
                        </a:rPr>
                        <a:t>TRANSFORMADOR 3Ø DE 500KVA, Δ-Y.</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a:solidFill>
                            <a:schemeClr val="bg1"/>
                          </a:solidFill>
                          <a:latin typeface="Calibri"/>
                          <a:ea typeface="Times New Roman"/>
                          <a:cs typeface="Times New Roman"/>
                        </a:rPr>
                        <a:t>208</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S2</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a:solidFill>
                            <a:schemeClr val="bg1"/>
                          </a:solidFill>
                          <a:latin typeface="Calibri"/>
                          <a:ea typeface="Times New Roman"/>
                          <a:cs typeface="Times New Roman"/>
                        </a:rPr>
                        <a:t>TRANSFORMADOR 3Ø DE 500KVA, Δ-Y.</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208</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S3</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a:solidFill>
                            <a:schemeClr val="bg1"/>
                          </a:solidFill>
                          <a:latin typeface="Calibri"/>
                          <a:ea typeface="Times New Roman"/>
                          <a:cs typeface="Times New Roman"/>
                        </a:rPr>
                        <a:t>TRANSFORMADOR 3Ø DE 225KVA, Δ-Y.</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480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S4</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a:solidFill>
                            <a:schemeClr val="bg1"/>
                          </a:solidFill>
                          <a:latin typeface="Calibri"/>
                          <a:ea typeface="Times New Roman"/>
                          <a:cs typeface="Times New Roman"/>
                        </a:rPr>
                        <a:t>TRANSFORMADOR 3Ø DE 750KVA, Δ-Y.</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480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S5</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a:solidFill>
                            <a:schemeClr val="bg1"/>
                          </a:solidFill>
                          <a:latin typeface="Calibri"/>
                          <a:ea typeface="Times New Roman"/>
                          <a:cs typeface="Times New Roman"/>
                        </a:rPr>
                        <a:t>TRANSFORMADOR 3Ø DE 500KVA, Δ-Y.</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480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40">
                <a:tc>
                  <a:txBody>
                    <a:bodyPr/>
                    <a:lstStyle/>
                    <a:p>
                      <a:pPr algn="ctr">
                        <a:lnSpc>
                          <a:spcPct val="115000"/>
                        </a:lnSpc>
                        <a:spcAft>
                          <a:spcPts val="0"/>
                        </a:spcAft>
                      </a:pPr>
                      <a:r>
                        <a:rPr lang="es-EC" sz="1500" b="1">
                          <a:solidFill>
                            <a:schemeClr val="bg1"/>
                          </a:solidFill>
                          <a:latin typeface="Calibri"/>
                          <a:ea typeface="Times New Roman"/>
                          <a:cs typeface="Times New Roman"/>
                        </a:rPr>
                        <a:t>S6</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a:solidFill>
                            <a:schemeClr val="bg1"/>
                          </a:solidFill>
                          <a:latin typeface="Calibri"/>
                          <a:ea typeface="Times New Roman"/>
                          <a:cs typeface="Times New Roman"/>
                        </a:rPr>
                        <a:t>TRANSFORMADOR 3Ø DE 400KVA, Δ-Y.</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13200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480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909">
                <a:tc>
                  <a:txBody>
                    <a:bodyPr/>
                    <a:lstStyle/>
                    <a:p>
                      <a:pPr algn="ctr">
                        <a:lnSpc>
                          <a:spcPct val="115000"/>
                        </a:lnSpc>
                        <a:spcAft>
                          <a:spcPts val="0"/>
                        </a:spcAft>
                      </a:pPr>
                      <a:r>
                        <a:rPr lang="es-EC" sz="1500" b="1">
                          <a:solidFill>
                            <a:schemeClr val="bg1"/>
                          </a:solidFill>
                          <a:latin typeface="Calibri"/>
                          <a:ea typeface="Times New Roman"/>
                          <a:cs typeface="Times New Roman"/>
                        </a:rPr>
                        <a:t>S-CA</a:t>
                      </a:r>
                      <a:endParaRPr lang="es-ES" sz="1500" b="1">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500" b="1" dirty="0">
                          <a:solidFill>
                            <a:schemeClr val="bg1"/>
                          </a:solidFill>
                          <a:latin typeface="Calibri"/>
                          <a:ea typeface="Times New Roman"/>
                          <a:cs typeface="Times New Roman"/>
                        </a:rPr>
                        <a:t>TRANSFORMADOR AUMENTADOR 3Ø DE 225KVA.</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208</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500" b="1" dirty="0">
                          <a:solidFill>
                            <a:schemeClr val="bg1"/>
                          </a:solidFill>
                          <a:latin typeface="Calibri"/>
                          <a:ea typeface="Times New Roman"/>
                          <a:cs typeface="Times New Roman"/>
                        </a:rPr>
                        <a:t>480</a:t>
                      </a:r>
                      <a:endParaRPr lang="es-ES" sz="1500" b="1" dirty="0">
                        <a:solidFill>
                          <a:schemeClr val="bg1"/>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Documents and Settings\Roberto\Escritorio\TESIS\FOTOS HOSPITAL\1.2 BANCO DE TRANSFORMADORES\HOSPITAL ROBERTO GILBERT 028.jpg"/>
          <p:cNvPicPr/>
          <p:nvPr/>
        </p:nvPicPr>
        <p:blipFill>
          <a:blip r:embed="rId2" cstate="print"/>
          <a:srcRect/>
          <a:stretch>
            <a:fillRect/>
          </a:stretch>
        </p:blipFill>
        <p:spPr bwMode="auto">
          <a:xfrm>
            <a:off x="0" y="25380"/>
            <a:ext cx="9144000" cy="6832620"/>
          </a:xfrm>
          <a:prstGeom prst="rect">
            <a:avLst/>
          </a:prstGeom>
          <a:noFill/>
          <a:ln w="9525">
            <a:solidFill>
              <a:schemeClr val="tx1"/>
            </a:solidFill>
            <a:miter lim="800000"/>
            <a:headEnd/>
            <a:tailEnd/>
          </a:ln>
        </p:spPr>
      </p:pic>
      <p:graphicFrame>
        <p:nvGraphicFramePr>
          <p:cNvPr id="5" name="4 Tabla"/>
          <p:cNvGraphicFramePr>
            <a:graphicFrameLocks noGrp="1"/>
          </p:cNvGraphicFramePr>
          <p:nvPr/>
        </p:nvGraphicFramePr>
        <p:xfrm>
          <a:off x="142877" y="2428868"/>
          <a:ext cx="8929717" cy="3725412"/>
        </p:xfrm>
        <a:graphic>
          <a:graphicData uri="http://schemas.openxmlformats.org/drawingml/2006/table">
            <a:tbl>
              <a:tblPr/>
              <a:tblGrid>
                <a:gridCol w="1325483"/>
                <a:gridCol w="627875"/>
                <a:gridCol w="1618509"/>
                <a:gridCol w="857256"/>
                <a:gridCol w="1012430"/>
                <a:gridCol w="906931"/>
                <a:gridCol w="1395278"/>
                <a:gridCol w="1185955"/>
              </a:tblGrid>
              <a:tr h="320255">
                <a:tc gridSpan="3">
                  <a:txBody>
                    <a:bodyPr/>
                    <a:lstStyle/>
                    <a:p>
                      <a:pPr algn="ctr">
                        <a:lnSpc>
                          <a:spcPct val="115000"/>
                        </a:lnSpc>
                        <a:spcAft>
                          <a:spcPts val="0"/>
                        </a:spcAft>
                      </a:pPr>
                      <a:r>
                        <a:rPr lang="es-ES" sz="1800" b="1" dirty="0">
                          <a:solidFill>
                            <a:schemeClr val="bg1"/>
                          </a:solidFill>
                          <a:latin typeface="Calibri"/>
                          <a:ea typeface="Times New Roman"/>
                          <a:cs typeface="Times New Roman"/>
                        </a:rPr>
                        <a:t>GENERADORES</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c gridSpan="2">
                  <a:txBody>
                    <a:bodyPr/>
                    <a:lstStyle/>
                    <a:p>
                      <a:pPr algn="l">
                        <a:lnSpc>
                          <a:spcPct val="115000"/>
                        </a:lnSpc>
                        <a:spcAft>
                          <a:spcPts val="0"/>
                        </a:spcAft>
                      </a:pPr>
                      <a:r>
                        <a:rPr lang="es-ES" sz="1800" b="1">
                          <a:solidFill>
                            <a:schemeClr val="bg1"/>
                          </a:solidFill>
                          <a:latin typeface="Calibri"/>
                          <a:ea typeface="Times New Roman"/>
                          <a:cs typeface="Times New Roman"/>
                        </a:rPr>
                        <a:t>POTENCIA</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algn="l">
                        <a:lnSpc>
                          <a:spcPct val="115000"/>
                        </a:lnSpc>
                        <a:spcAft>
                          <a:spcPts val="0"/>
                        </a:spcAft>
                      </a:pPr>
                      <a:r>
                        <a:rPr lang="es-ES" sz="1800" b="1">
                          <a:solidFill>
                            <a:schemeClr val="bg1"/>
                          </a:solidFill>
                          <a:latin typeface="Calibri"/>
                          <a:ea typeface="Times New Roman"/>
                          <a:cs typeface="Times New Roman"/>
                        </a:rPr>
                        <a:t> </a:t>
                      </a:r>
                      <a:endParaRPr lang="es-ES" sz="1800" b="1">
                        <a:solidFill>
                          <a:schemeClr val="bg1"/>
                        </a:solidFill>
                        <a:latin typeface="Arial"/>
                        <a:ea typeface="Times New Roman"/>
                        <a:cs typeface="Times New Roman"/>
                      </a:endParaRPr>
                    </a:p>
                  </a:txBody>
                  <a:tcPr marL="16327" marR="16327" marT="163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lnSpc>
                          <a:spcPct val="115000"/>
                        </a:lnSpc>
                        <a:spcAft>
                          <a:spcPts val="0"/>
                        </a:spcAft>
                      </a:pPr>
                      <a:r>
                        <a:rPr lang="es-ES" sz="1800" b="1">
                          <a:solidFill>
                            <a:schemeClr val="bg1"/>
                          </a:solidFill>
                          <a:latin typeface="Calibri"/>
                          <a:ea typeface="Times New Roman"/>
                          <a:cs typeface="Times New Roman"/>
                        </a:rPr>
                        <a:t> </a:t>
                      </a:r>
                      <a:endParaRPr lang="es-ES" sz="1800" b="1">
                        <a:solidFill>
                          <a:schemeClr val="bg1"/>
                        </a:solidFill>
                        <a:latin typeface="Arial"/>
                        <a:ea typeface="Times New Roman"/>
                        <a:cs typeface="Times New Roman"/>
                      </a:endParaRPr>
                    </a:p>
                  </a:txBody>
                  <a:tcPr marL="16327" marR="16327" marT="1632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lnSpc>
                          <a:spcPct val="115000"/>
                        </a:lnSpc>
                        <a:spcAft>
                          <a:spcPts val="0"/>
                        </a:spcAft>
                      </a:pPr>
                      <a:r>
                        <a:rPr lang="es-ES" sz="1800" b="1" dirty="0">
                          <a:solidFill>
                            <a:schemeClr val="bg1"/>
                          </a:solidFill>
                          <a:latin typeface="Calibri"/>
                          <a:ea typeface="Times New Roman"/>
                          <a:cs typeface="Times New Roman"/>
                        </a:rPr>
                        <a:t> </a:t>
                      </a:r>
                      <a:endParaRPr lang="es-ES" sz="1800" b="1" dirty="0">
                        <a:solidFill>
                          <a:schemeClr val="bg1"/>
                        </a:solidFill>
                        <a:latin typeface="Arial"/>
                        <a:ea typeface="Times New Roman"/>
                        <a:cs typeface="Times New Roman"/>
                      </a:endParaRPr>
                    </a:p>
                  </a:txBody>
                  <a:tcPr marL="16327" marR="16327" marT="163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848239">
                <a:tc>
                  <a:txBody>
                    <a:bodyPr/>
                    <a:lstStyle/>
                    <a:p>
                      <a:pPr algn="l">
                        <a:lnSpc>
                          <a:spcPct val="115000"/>
                        </a:lnSpc>
                        <a:spcAft>
                          <a:spcPts val="0"/>
                        </a:spcAft>
                      </a:pPr>
                      <a:r>
                        <a:rPr lang="es-ES" sz="1800" b="1">
                          <a:solidFill>
                            <a:schemeClr val="bg1"/>
                          </a:solidFill>
                          <a:latin typeface="Calibri"/>
                          <a:ea typeface="Times New Roman"/>
                          <a:cs typeface="Times New Roman"/>
                        </a:rPr>
                        <a:t> UBICACIÓN</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Nº</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dirty="0">
                          <a:solidFill>
                            <a:schemeClr val="bg1"/>
                          </a:solidFill>
                          <a:latin typeface="Calibri"/>
                          <a:ea typeface="Times New Roman"/>
                          <a:cs typeface="Times New Roman"/>
                        </a:rPr>
                        <a:t>FUNCION</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KVA</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KW</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CosΦ</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HERZIOS</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TENSION(V)</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31">
                <a:tc rowSpan="2">
                  <a:txBody>
                    <a:bodyPr/>
                    <a:lstStyle/>
                    <a:p>
                      <a:pPr algn="ctr">
                        <a:lnSpc>
                          <a:spcPct val="115000"/>
                        </a:lnSpc>
                        <a:spcAft>
                          <a:spcPts val="0"/>
                        </a:spcAft>
                      </a:pPr>
                      <a:r>
                        <a:rPr lang="es-ES" sz="1800" b="1">
                          <a:solidFill>
                            <a:schemeClr val="bg1"/>
                          </a:solidFill>
                          <a:latin typeface="Calibri"/>
                          <a:ea typeface="Times New Roman"/>
                          <a:cs typeface="Times New Roman"/>
                        </a:rPr>
                        <a:t>GRUPO A</a:t>
                      </a:r>
                      <a:endParaRPr lang="es-ES" sz="1800" b="1">
                        <a:solidFill>
                          <a:schemeClr val="bg1"/>
                        </a:solidFill>
                        <a:latin typeface="Arial"/>
                        <a:ea typeface="Times New Roman"/>
                        <a:cs typeface="Times New Roman"/>
                      </a:endParaRPr>
                    </a:p>
                  </a:txBody>
                  <a:tcPr marL="16327" marR="16327" marT="16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1</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PRINCIPAL</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569</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455</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0,8</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240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18">
                <a:tc vMerge="1">
                  <a:txBody>
                    <a:bodyPr/>
                    <a:lstStyle/>
                    <a:p>
                      <a:endParaRPr lang="es-ES"/>
                    </a:p>
                  </a:txBody>
                  <a:tcPr/>
                </a:tc>
                <a:tc>
                  <a:txBody>
                    <a:bodyPr/>
                    <a:lstStyle/>
                    <a:p>
                      <a:pPr algn="ctr">
                        <a:lnSpc>
                          <a:spcPct val="115000"/>
                        </a:lnSpc>
                        <a:spcAft>
                          <a:spcPts val="0"/>
                        </a:spcAft>
                      </a:pPr>
                      <a:r>
                        <a:rPr lang="es-ES" sz="1800" b="1">
                          <a:solidFill>
                            <a:schemeClr val="bg1"/>
                          </a:solidFill>
                          <a:latin typeface="Calibri"/>
                          <a:ea typeface="Times New Roman"/>
                          <a:cs typeface="Times New Roman"/>
                        </a:rPr>
                        <a:t>2</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AUXILIAR</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569</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455</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0,8</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240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31">
                <a:tc rowSpan="2">
                  <a:txBody>
                    <a:bodyPr/>
                    <a:lstStyle/>
                    <a:p>
                      <a:pPr algn="ctr">
                        <a:lnSpc>
                          <a:spcPct val="115000"/>
                        </a:lnSpc>
                        <a:spcAft>
                          <a:spcPts val="0"/>
                        </a:spcAft>
                      </a:pPr>
                      <a:r>
                        <a:rPr lang="es-ES" sz="1800" b="1">
                          <a:solidFill>
                            <a:schemeClr val="bg1"/>
                          </a:solidFill>
                          <a:latin typeface="Calibri"/>
                          <a:ea typeface="Times New Roman"/>
                          <a:cs typeface="Times New Roman"/>
                        </a:rPr>
                        <a:t>GRUPO B</a:t>
                      </a:r>
                      <a:endParaRPr lang="es-ES" sz="1800" b="1">
                        <a:solidFill>
                          <a:schemeClr val="bg1"/>
                        </a:solidFill>
                        <a:latin typeface="Arial"/>
                        <a:ea typeface="Times New Roman"/>
                        <a:cs typeface="Times New Roman"/>
                      </a:endParaRPr>
                    </a:p>
                  </a:txBody>
                  <a:tcPr marL="16327" marR="16327" marT="16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3</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PRINCIPAL</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625</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500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0,8</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480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18">
                <a:tc vMerge="1">
                  <a:txBody>
                    <a:bodyPr/>
                    <a:lstStyle/>
                    <a:p>
                      <a:endParaRPr lang="es-ES"/>
                    </a:p>
                  </a:txBody>
                  <a:tcPr/>
                </a:tc>
                <a:tc>
                  <a:txBody>
                    <a:bodyPr/>
                    <a:lstStyle/>
                    <a:p>
                      <a:pPr algn="ctr">
                        <a:lnSpc>
                          <a:spcPct val="115000"/>
                        </a:lnSpc>
                        <a:spcAft>
                          <a:spcPts val="0"/>
                        </a:spcAft>
                      </a:pPr>
                      <a:r>
                        <a:rPr lang="es-ES" sz="1800" b="1">
                          <a:solidFill>
                            <a:schemeClr val="bg1"/>
                          </a:solidFill>
                          <a:latin typeface="Calibri"/>
                          <a:ea typeface="Times New Roman"/>
                          <a:cs typeface="Times New Roman"/>
                        </a:rPr>
                        <a:t>4</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AUXILIAR</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625</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500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0,8</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480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35">
                <a:tc>
                  <a:txBody>
                    <a:bodyPr/>
                    <a:lstStyle/>
                    <a:p>
                      <a:pPr algn="ctr">
                        <a:lnSpc>
                          <a:spcPct val="115000"/>
                        </a:lnSpc>
                        <a:spcAft>
                          <a:spcPts val="0"/>
                        </a:spcAft>
                      </a:pPr>
                      <a:r>
                        <a:rPr lang="es-ES" sz="1800" b="1">
                          <a:solidFill>
                            <a:schemeClr val="bg1"/>
                          </a:solidFill>
                          <a:latin typeface="Calibri"/>
                          <a:ea typeface="Times New Roman"/>
                          <a:cs typeface="Times New Roman"/>
                        </a:rPr>
                        <a:t>EXTERNOS</a:t>
                      </a:r>
                      <a:endParaRPr lang="es-ES" sz="1800" b="1">
                        <a:solidFill>
                          <a:schemeClr val="bg1"/>
                        </a:solidFill>
                        <a:latin typeface="Arial"/>
                        <a:ea typeface="Times New Roman"/>
                        <a:cs typeface="Times New Roman"/>
                      </a:endParaRPr>
                    </a:p>
                  </a:txBody>
                  <a:tcPr marL="16327" marR="16327" marT="16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5</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CONSULTA EXTERNA.</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125</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100</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0.8</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60</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120/208</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35">
                <a:tc>
                  <a:txBody>
                    <a:bodyPr/>
                    <a:lstStyle/>
                    <a:p>
                      <a:pPr algn="ctr">
                        <a:lnSpc>
                          <a:spcPct val="115000"/>
                        </a:lnSpc>
                        <a:spcAft>
                          <a:spcPts val="0"/>
                        </a:spcAft>
                      </a:pPr>
                      <a:r>
                        <a:rPr lang="es-ES" sz="1800" b="1">
                          <a:solidFill>
                            <a:schemeClr val="bg1"/>
                          </a:solidFill>
                          <a:latin typeface="Calibri"/>
                          <a:ea typeface="Times New Roman"/>
                          <a:cs typeface="Times New Roman"/>
                        </a:rPr>
                        <a:t> </a:t>
                      </a:r>
                      <a:endParaRPr lang="es-ES" sz="1800" b="1">
                        <a:solidFill>
                          <a:schemeClr val="bg1"/>
                        </a:solidFill>
                        <a:latin typeface="Arial"/>
                        <a:ea typeface="Times New Roman"/>
                        <a:cs typeface="Times New Roman"/>
                      </a:endParaRPr>
                    </a:p>
                  </a:txBody>
                  <a:tcPr marL="16327" marR="16327" marT="16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6</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800" b="1">
                          <a:solidFill>
                            <a:schemeClr val="bg1"/>
                          </a:solidFill>
                          <a:latin typeface="Calibri"/>
                          <a:ea typeface="Times New Roman"/>
                          <a:cs typeface="Times New Roman"/>
                        </a:rPr>
                        <a:t>HEMODINAMIA</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249</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199,2</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a:solidFill>
                            <a:schemeClr val="bg1"/>
                          </a:solidFill>
                          <a:latin typeface="Calibri"/>
                          <a:ea typeface="Times New Roman"/>
                          <a:cs typeface="Times New Roman"/>
                        </a:rPr>
                        <a:t>0,8</a:t>
                      </a:r>
                      <a:endParaRPr lang="es-ES" sz="1800" b="1">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60</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b="1" dirty="0">
                          <a:solidFill>
                            <a:schemeClr val="bg1"/>
                          </a:solidFill>
                          <a:latin typeface="Calibri"/>
                          <a:ea typeface="Times New Roman"/>
                          <a:cs typeface="Times New Roman"/>
                        </a:rPr>
                        <a:t>220/127</a:t>
                      </a:r>
                      <a:endParaRPr lang="es-ES" sz="1800" b="1" dirty="0">
                        <a:solidFill>
                          <a:schemeClr val="bg1"/>
                        </a:solidFill>
                        <a:latin typeface="Arial"/>
                        <a:ea typeface="Times New Roman"/>
                        <a:cs typeface="Times New Roman"/>
                      </a:endParaRPr>
                    </a:p>
                  </a:txBody>
                  <a:tcPr marL="16327" marR="16327" marT="16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214282" y="357166"/>
            <a:ext cx="87868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Descripción de los generadores del HRGE.</a:t>
            </a:r>
            <a:endParaRPr kumimoji="0" lang="es-ES" sz="32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4 Imagen" descr="BANCO DE CAPACITORES.jpg"/>
          <p:cNvPicPr/>
          <p:nvPr/>
        </p:nvPicPr>
        <p:blipFill>
          <a:blip r:embed="rId2"/>
          <a:stretch>
            <a:fillRect/>
          </a:stretch>
        </p:blipFill>
        <p:spPr>
          <a:xfrm>
            <a:off x="0" y="0"/>
            <a:ext cx="9144000" cy="6858000"/>
          </a:xfrm>
          <a:prstGeom prst="rect">
            <a:avLst/>
          </a:prstGeom>
          <a:ln w="12700" cmpd="sng">
            <a:solidFill>
              <a:srgbClr val="009999"/>
            </a:solidFill>
          </a:ln>
        </p:spPr>
      </p:pic>
      <p:sp>
        <p:nvSpPr>
          <p:cNvPr id="2049" name="Rectangle 1"/>
          <p:cNvSpPr>
            <a:spLocks noChangeArrowheads="1"/>
          </p:cNvSpPr>
          <p:nvPr/>
        </p:nvSpPr>
        <p:spPr bwMode="auto">
          <a:xfrm>
            <a:off x="-35116" y="1457817"/>
            <a:ext cx="9294532" cy="418576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En el cuarto eléctrico se instalaron 6 bancos de capacitores que son para el control del factor de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5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potencia</a:t>
            </a:r>
            <a:r>
              <a:rPr kumimoji="0" lang="es-ES" sz="1500" b="1"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s-ES" sz="15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del sistema eléctrico.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algn="just" fontAlgn="base">
              <a:spcBef>
                <a:spcPct val="0"/>
              </a:spcBef>
              <a:spcAft>
                <a:spcPct val="0"/>
              </a:spcAft>
            </a:pPr>
            <a:r>
              <a:rPr lang="es-ES" sz="1500" b="1" dirty="0" smtClean="0">
                <a:solidFill>
                  <a:schemeClr val="bg1"/>
                </a:solidFill>
                <a:latin typeface="Arial" pitchFamily="34" charset="0"/>
                <a:cs typeface="Arial" pitchFamily="34" charset="0"/>
              </a:rPr>
              <a:t>La H. Junta de Beneficencia pago algunas penalizaciones, siendo la última en el mes de febrero </a:t>
            </a:r>
          </a:p>
          <a:p>
            <a:pPr algn="just" fontAlgn="base">
              <a:spcBef>
                <a:spcPct val="0"/>
              </a:spcBef>
              <a:spcAft>
                <a:spcPct val="0"/>
              </a:spcAft>
            </a:pPr>
            <a:r>
              <a:rPr lang="es-ES" sz="1500" b="1" dirty="0" smtClean="0">
                <a:solidFill>
                  <a:schemeClr val="bg1"/>
                </a:solidFill>
                <a:latin typeface="Arial" pitchFamily="34" charset="0"/>
                <a:cs typeface="Arial" pitchFamily="34" charset="0"/>
              </a:rPr>
              <a:t>de 2008 donde la CATEG penalizó con $691,66 por bajo factor de potencia</a:t>
            </a:r>
            <a:r>
              <a:rPr lang="es-ES" sz="1600" b="1" dirty="0" smtClean="0">
                <a:solidFill>
                  <a:schemeClr val="bg1"/>
                </a:solidFill>
                <a:latin typeface="Arial" pitchFamily="34" charset="0"/>
                <a:cs typeface="Arial" pitchFamily="34" charset="0"/>
              </a:rPr>
              <a:t>.</a:t>
            </a:r>
          </a:p>
          <a:p>
            <a:pPr algn="just" fontAlgn="base">
              <a:spcBef>
                <a:spcPct val="0"/>
              </a:spcBef>
              <a:spcAft>
                <a:spcPct val="0"/>
              </a:spcAft>
            </a:pPr>
            <a:r>
              <a:rPr lang="es-ES" sz="1600" b="1" dirty="0" smtClean="0">
                <a:solidFill>
                  <a:schemeClr val="bg1"/>
                </a:solidFill>
                <a:latin typeface="Arial" pitchFamily="34" charset="0"/>
                <a:cs typeface="Arial" pitchFamily="34" charset="0"/>
              </a:rPr>
              <a:t>Se analizaron  2 alternativas, la instalación de un motor sincrónico para enviar potencia </a:t>
            </a:r>
          </a:p>
          <a:p>
            <a:pPr algn="just" fontAlgn="base">
              <a:spcBef>
                <a:spcPct val="0"/>
              </a:spcBef>
              <a:spcAft>
                <a:spcPct val="0"/>
              </a:spcAft>
            </a:pPr>
            <a:r>
              <a:rPr lang="es-ES" sz="1600" b="1" dirty="0" smtClean="0">
                <a:solidFill>
                  <a:schemeClr val="bg1"/>
                </a:solidFill>
                <a:latin typeface="Arial" pitchFamily="34" charset="0"/>
                <a:cs typeface="Arial" pitchFamily="34" charset="0"/>
              </a:rPr>
              <a:t>reactiva a  la red o la compra de bancos de capacitores con el mismo fin.</a:t>
            </a:r>
          </a:p>
          <a:p>
            <a:pPr algn="just" fontAlgn="base">
              <a:spcBef>
                <a:spcPct val="0"/>
              </a:spcBef>
              <a:spcAft>
                <a:spcPct val="0"/>
              </a:spcAft>
            </a:pPr>
            <a:endParaRPr lang="es-ES" sz="1600" b="1" dirty="0" smtClean="0">
              <a:solidFill>
                <a:schemeClr val="bg1"/>
              </a:solidFill>
              <a:latin typeface="Arial" pitchFamily="34" charset="0"/>
              <a:cs typeface="Arial" pitchFamily="34" charset="0"/>
            </a:endParaRPr>
          </a:p>
          <a:p>
            <a:pPr lvl="0" algn="just" fontAlgn="base">
              <a:spcBef>
                <a:spcPct val="0"/>
              </a:spcBef>
              <a:spcAft>
                <a:spcPct val="0"/>
              </a:spcAft>
            </a:pPr>
            <a:r>
              <a:rPr lang="es-ES" sz="1600" b="1" dirty="0" smtClean="0">
                <a:solidFill>
                  <a:schemeClr val="bg1"/>
                </a:solidFill>
                <a:latin typeface="Arial" pitchFamily="34" charset="0"/>
                <a:ea typeface="Times New Roman" pitchFamily="18" charset="0"/>
                <a:cs typeface="Arial" pitchFamily="34" charset="0"/>
              </a:rPr>
              <a:t>Debido a que adquirir un motor resulta un 40 % más caro que el banco y que su único fin </a:t>
            </a:r>
          </a:p>
          <a:p>
            <a:pPr lvl="0" algn="just" fontAlgn="base">
              <a:spcBef>
                <a:spcPct val="0"/>
              </a:spcBef>
              <a:spcAft>
                <a:spcPct val="0"/>
              </a:spcAft>
            </a:pPr>
            <a:r>
              <a:rPr lang="es-ES" sz="1600" b="1" dirty="0" smtClean="0">
                <a:solidFill>
                  <a:schemeClr val="bg1"/>
                </a:solidFill>
                <a:latin typeface="Arial" pitchFamily="34" charset="0"/>
                <a:ea typeface="Times New Roman" pitchFamily="18" charset="0"/>
                <a:cs typeface="Arial" pitchFamily="34" charset="0"/>
              </a:rPr>
              <a:t>era el de inyectar energía reactiva, se opto por la compra de banco de capacitores, pues el</a:t>
            </a:r>
          </a:p>
          <a:p>
            <a:pPr lvl="0" algn="just" fontAlgn="base">
              <a:spcBef>
                <a:spcPct val="0"/>
              </a:spcBef>
              <a:spcAft>
                <a:spcPct val="0"/>
              </a:spcAft>
            </a:pPr>
            <a:r>
              <a:rPr lang="es-ES" sz="1600" b="1" dirty="0" smtClean="0">
                <a:solidFill>
                  <a:schemeClr val="bg1"/>
                </a:solidFill>
                <a:latin typeface="Arial" pitchFamily="34" charset="0"/>
                <a:ea typeface="Times New Roman" pitchFamily="18" charset="0"/>
                <a:cs typeface="Arial" pitchFamily="34" charset="0"/>
              </a:rPr>
              <a:t> impacto ambiental del motor es significativo con respecto al banco, pues el motor generara </a:t>
            </a:r>
          </a:p>
          <a:p>
            <a:pPr lvl="0" algn="just" fontAlgn="base">
              <a:spcBef>
                <a:spcPct val="0"/>
              </a:spcBef>
              <a:spcAft>
                <a:spcPct val="0"/>
              </a:spcAft>
            </a:pPr>
            <a:r>
              <a:rPr lang="es-ES" sz="1600" b="1" dirty="0" smtClean="0">
                <a:solidFill>
                  <a:schemeClr val="bg1"/>
                </a:solidFill>
                <a:latin typeface="Arial" pitchFamily="34" charset="0"/>
                <a:ea typeface="Times New Roman" pitchFamily="18" charset="0"/>
                <a:cs typeface="Arial" pitchFamily="34" charset="0"/>
              </a:rPr>
              <a:t>efluentes líquidos  debido a su mantenimiento y la energía no inyectada a la red la entrega al </a:t>
            </a:r>
          </a:p>
          <a:p>
            <a:pPr lvl="0" algn="just" fontAlgn="base">
              <a:spcBef>
                <a:spcPct val="0"/>
              </a:spcBef>
              <a:spcAft>
                <a:spcPct val="0"/>
              </a:spcAft>
            </a:pPr>
            <a:r>
              <a:rPr lang="es-ES" sz="1600" b="1" dirty="0" smtClean="0">
                <a:solidFill>
                  <a:schemeClr val="bg1"/>
                </a:solidFill>
                <a:latin typeface="Arial" pitchFamily="34" charset="0"/>
                <a:ea typeface="Times New Roman" pitchFamily="18" charset="0"/>
                <a:cs typeface="Arial" pitchFamily="34" charset="0"/>
              </a:rPr>
              <a:t> medio ambiente en forma de calor.</a:t>
            </a:r>
          </a:p>
          <a:p>
            <a:pPr algn="just" fontAlgn="base">
              <a:spcBef>
                <a:spcPct val="0"/>
              </a:spcBef>
              <a:spcAft>
                <a:spcPct val="0"/>
              </a:spcAft>
            </a:pPr>
            <a:endParaRPr lang="es-ES_tradnl" sz="1600" b="1" dirty="0" smtClean="0">
              <a:solidFill>
                <a:schemeClr val="bg1"/>
              </a:solidFill>
              <a:latin typeface="Arial" pitchFamily="34" charset="0"/>
              <a:cs typeface="Arial" pitchFamily="34" charset="0"/>
            </a:endParaRPr>
          </a:p>
          <a:p>
            <a:pPr algn="just" fontAlgn="base">
              <a:spcBef>
                <a:spcPct val="0"/>
              </a:spcBef>
              <a:spcAft>
                <a:spcPct val="0"/>
              </a:spcAft>
            </a:pPr>
            <a:endParaRPr lang="es-ES_tradnl" sz="1600" b="1" dirty="0" smtClean="0">
              <a:solidFill>
                <a:schemeClr val="bg1"/>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500" b="1"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1"/>
          <p:cNvSpPr>
            <a:spLocks noChangeArrowheads="1"/>
          </p:cNvSpPr>
          <p:nvPr/>
        </p:nvSpPr>
        <p:spPr bwMode="auto">
          <a:xfrm>
            <a:off x="214282" y="142852"/>
            <a:ext cx="87868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200" b="1" dirty="0" smtClean="0">
                <a:solidFill>
                  <a:schemeClr val="bg1"/>
                </a:solidFill>
                <a:latin typeface="Arial" pitchFamily="34" charset="0"/>
                <a:ea typeface="Times New Roman" pitchFamily="18" charset="0"/>
                <a:cs typeface="Arial" pitchFamily="34" charset="0"/>
              </a:rPr>
              <a:t>Banco de Capacitores</a:t>
            </a:r>
            <a:endParaRPr kumimoji="0" lang="es-ES" sz="32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 Imagen" descr="DSC02001.JPG"/>
          <p:cNvPicPr/>
          <p:nvPr/>
        </p:nvPicPr>
        <p:blipFill>
          <a:blip r:embed="rId2" cstate="print"/>
          <a:stretch>
            <a:fillRect/>
          </a:stretch>
        </p:blipFill>
        <p:spPr>
          <a:xfrm>
            <a:off x="0" y="0"/>
            <a:ext cx="9144000" cy="6858000"/>
          </a:xfrm>
          <a:prstGeom prst="rect">
            <a:avLst/>
          </a:prstGeom>
        </p:spPr>
      </p:pic>
      <p:sp>
        <p:nvSpPr>
          <p:cNvPr id="3" name="2 Rectángulo"/>
          <p:cNvSpPr/>
          <p:nvPr/>
        </p:nvSpPr>
        <p:spPr>
          <a:xfrm>
            <a:off x="0" y="4572008"/>
            <a:ext cx="9144000" cy="584775"/>
          </a:xfrm>
          <a:prstGeom prst="rect">
            <a:avLst/>
          </a:prstGeom>
        </p:spPr>
        <p:txBody>
          <a:bodyPr wrap="square">
            <a:spAutoFit/>
          </a:bodyPr>
          <a:lstStyle/>
          <a:p>
            <a:r>
              <a:rPr lang="es-ES" sz="1600" b="1" dirty="0" smtClean="0">
                <a:solidFill>
                  <a:schemeClr val="bg1"/>
                </a:solidFill>
                <a:latin typeface="Arial" pitchFamily="34" charset="0"/>
                <a:cs typeface="Arial" pitchFamily="34" charset="0"/>
              </a:rPr>
              <a:t>El cableado instalado en el HRGE es de tipo universal, modular y de arquitectura abierta, capaz de soportar redes de datos, voz,  de tecnología actual y bases para el futuro. </a:t>
            </a:r>
            <a:endParaRPr lang="es-ES_tradnl" sz="1600" b="1" dirty="0">
              <a:solidFill>
                <a:schemeClr val="bg1"/>
              </a:solidFill>
              <a:latin typeface="Arial" pitchFamily="34" charset="0"/>
              <a:cs typeface="Arial" pitchFamily="34" charset="0"/>
            </a:endParaRPr>
          </a:p>
        </p:txBody>
      </p:sp>
      <p:sp>
        <p:nvSpPr>
          <p:cNvPr id="5" name="4 Rectángulo"/>
          <p:cNvSpPr/>
          <p:nvPr/>
        </p:nvSpPr>
        <p:spPr>
          <a:xfrm>
            <a:off x="0" y="5429264"/>
            <a:ext cx="9144000" cy="1015663"/>
          </a:xfrm>
          <a:prstGeom prst="rect">
            <a:avLst/>
          </a:prstGeom>
        </p:spPr>
        <p:txBody>
          <a:bodyPr wrap="square">
            <a:spAutoFit/>
          </a:bodyPr>
          <a:lstStyle/>
          <a:p>
            <a:pPr algn="just"/>
            <a:r>
              <a:rPr lang="es-ES" sz="1500" b="1" dirty="0" smtClean="0">
                <a:solidFill>
                  <a:schemeClr val="bg1"/>
                </a:solidFill>
                <a:latin typeface="Arial" pitchFamily="34" charset="0"/>
                <a:cs typeface="Arial" pitchFamily="34" charset="0"/>
              </a:rPr>
              <a:t>El proceso de instalación cumplió con los estándares internacionales de cableado de telecomunicaciones para edificios ANSI/EIA/TIA 568A, EIA/TIA 569, EIA/TIA 606 y EIA/TIA 607. El ANSI acredita tanto a la TIA como a la EIA el desarrollo de estándares voluntarios para la industria las telecomunicaciones.</a:t>
            </a:r>
            <a:endParaRPr lang="es-ES_tradnl" sz="1500" b="1" dirty="0">
              <a:solidFill>
                <a:schemeClr val="bg1"/>
              </a:solidFill>
              <a:latin typeface="Arial" pitchFamily="34" charset="0"/>
              <a:cs typeface="Arial" pitchFamily="34" charset="0"/>
            </a:endParaRPr>
          </a:p>
        </p:txBody>
      </p:sp>
      <p:sp>
        <p:nvSpPr>
          <p:cNvPr id="6" name="Rectangle 1"/>
          <p:cNvSpPr>
            <a:spLocks noChangeArrowheads="1"/>
          </p:cNvSpPr>
          <p:nvPr/>
        </p:nvSpPr>
        <p:spPr bwMode="auto">
          <a:xfrm>
            <a:off x="214282" y="142852"/>
            <a:ext cx="87868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200" b="1" dirty="0" smtClean="0">
                <a:solidFill>
                  <a:schemeClr val="bg1"/>
                </a:solidFill>
                <a:latin typeface="Arial" pitchFamily="34" charset="0"/>
                <a:cs typeface="Arial" pitchFamily="34" charset="0"/>
              </a:rPr>
              <a:t>Distribución de Redes Telefónicas</a:t>
            </a:r>
            <a:endParaRPr kumimoji="0" lang="es-ES" sz="32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3626" t="10983" r="14813" b="15271"/>
          <a:stretch>
            <a:fillRect/>
          </a:stretch>
        </p:blipFill>
        <p:spPr bwMode="auto">
          <a:xfrm>
            <a:off x="571472" y="500042"/>
            <a:ext cx="8072494" cy="6000792"/>
          </a:xfrm>
          <a:prstGeom prst="rect">
            <a:avLst/>
          </a:prstGeom>
          <a:noFill/>
          <a:ln w="9525">
            <a:noFill/>
            <a:miter lim="800000"/>
            <a:headEnd/>
            <a:tailEnd/>
          </a:ln>
          <a:effectLst/>
        </p:spPr>
      </p:pic>
      <p:sp>
        <p:nvSpPr>
          <p:cNvPr id="3" name="2 CuadroTexto"/>
          <p:cNvSpPr txBox="1"/>
          <p:nvPr/>
        </p:nvSpPr>
        <p:spPr>
          <a:xfrm>
            <a:off x="714348" y="142852"/>
            <a:ext cx="7643866" cy="338554"/>
          </a:xfrm>
          <a:prstGeom prst="rect">
            <a:avLst/>
          </a:prstGeom>
          <a:noFill/>
        </p:spPr>
        <p:txBody>
          <a:bodyPr wrap="square" rtlCol="0">
            <a:spAutoFit/>
          </a:bodyPr>
          <a:lstStyle/>
          <a:p>
            <a:pPr algn="ctr"/>
            <a:r>
              <a:rPr lang="es-ES_tradnl" sz="1600" b="1" dirty="0" smtClean="0">
                <a:solidFill>
                  <a:srgbClr val="0033CC"/>
                </a:solidFill>
                <a:latin typeface="Arial" pitchFamily="34" charset="0"/>
                <a:cs typeface="Arial" pitchFamily="34" charset="0"/>
              </a:rPr>
              <a:t>DISTRIBUCIÓN DE PUNTOS DE VOZ</a:t>
            </a:r>
            <a:endParaRPr lang="es-ES_tradnl" sz="1600" b="1"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786050" y="214290"/>
            <a:ext cx="327365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69875" algn="l"/>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Distribución de Redes de Datos</a:t>
            </a:r>
            <a:endParaRPr kumimoji="0" lang="es-ES" sz="1800" b="0" i="0" u="none" strike="noStrike" cap="none" normalizeH="0" baseline="0" dirty="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0" y="642918"/>
            <a:ext cx="9052478" cy="23544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principal objetivo es</a:t>
            </a:r>
            <a:r>
              <a:rPr kumimoji="0" lang="es-ES" sz="15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transportar grandes paquetes de información de forma esporádica (baja carga),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pero a elevada velocidad (gran ancho de banda) para permitir el envío rápido, a través de ellas, de una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gran cantidad de datos entre un volumen potencialmente elevado de estaciones conectadas.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fontAlgn="base">
              <a:spcBef>
                <a:spcPct val="0"/>
              </a:spcBef>
              <a:spcAft>
                <a:spcPct val="0"/>
              </a:spcAft>
            </a:pPr>
            <a:r>
              <a:rPr lang="es-ES" sz="1500" dirty="0" smtClean="0">
                <a:latin typeface="Arial" pitchFamily="34" charset="0"/>
                <a:ea typeface="Times New Roman" pitchFamily="18" charset="0"/>
                <a:cs typeface="Arial" pitchFamily="34" charset="0"/>
              </a:rPr>
              <a:t>Para comunicarse entre sí las distintas sedes de la junta, situadas en emplazamientos distantes, </a:t>
            </a:r>
          </a:p>
          <a:p>
            <a:pPr fontAlgn="base">
              <a:spcBef>
                <a:spcPct val="0"/>
              </a:spcBef>
              <a:spcAft>
                <a:spcPct val="0"/>
              </a:spcAft>
            </a:pPr>
            <a:r>
              <a:rPr lang="es-ES" sz="1500" dirty="0" smtClean="0">
                <a:latin typeface="Arial" pitchFamily="34" charset="0"/>
                <a:ea typeface="Times New Roman" pitchFamily="18" charset="0"/>
                <a:cs typeface="Arial" pitchFamily="34" charset="0"/>
              </a:rPr>
              <a:t>se utilizan redes de área metropolitana y extensa, denominadas respectivamente, MAN </a:t>
            </a:r>
          </a:p>
          <a:p>
            <a:pPr fontAlgn="base">
              <a:spcBef>
                <a:spcPct val="0"/>
              </a:spcBef>
              <a:spcAft>
                <a:spcPct val="0"/>
              </a:spcAft>
            </a:pPr>
            <a:r>
              <a:rPr lang="es-ES" sz="1500" dirty="0" smtClean="0">
                <a:latin typeface="Arial" pitchFamily="34" charset="0"/>
                <a:ea typeface="Times New Roman" pitchFamily="18" charset="0"/>
                <a:cs typeface="Arial" pitchFamily="34" charset="0"/>
              </a:rPr>
              <a:t>(acrónimo de </a:t>
            </a:r>
            <a:r>
              <a:rPr lang="es-ES" sz="1500" dirty="0" err="1" smtClean="0">
                <a:latin typeface="Arial" pitchFamily="34" charset="0"/>
                <a:ea typeface="Times New Roman" pitchFamily="18" charset="0"/>
                <a:cs typeface="Arial" pitchFamily="34" charset="0"/>
              </a:rPr>
              <a:t>Metropolitan</a:t>
            </a:r>
            <a:r>
              <a:rPr lang="es-ES" sz="1500" dirty="0" smtClean="0">
                <a:latin typeface="Arial" pitchFamily="34" charset="0"/>
                <a:ea typeface="Times New Roman" pitchFamily="18" charset="0"/>
                <a:cs typeface="Arial" pitchFamily="34" charset="0"/>
              </a:rPr>
              <a:t> </a:t>
            </a:r>
            <a:r>
              <a:rPr lang="es-ES" sz="1500" dirty="0" err="1" smtClean="0">
                <a:latin typeface="Arial" pitchFamily="34" charset="0"/>
                <a:ea typeface="Times New Roman" pitchFamily="18" charset="0"/>
                <a:cs typeface="Arial" pitchFamily="34" charset="0"/>
              </a:rPr>
              <a:t>Area</a:t>
            </a:r>
            <a:r>
              <a:rPr lang="es-ES" sz="1500" dirty="0" smtClean="0">
                <a:latin typeface="Arial" pitchFamily="34" charset="0"/>
                <a:ea typeface="Times New Roman" pitchFamily="18" charset="0"/>
                <a:cs typeface="Arial" pitchFamily="34" charset="0"/>
              </a:rPr>
              <a:t> Network) y WAN (acrónimo de </a:t>
            </a:r>
            <a:r>
              <a:rPr lang="es-ES" sz="1500" dirty="0" err="1" smtClean="0">
                <a:latin typeface="Arial" pitchFamily="34" charset="0"/>
                <a:ea typeface="Times New Roman" pitchFamily="18" charset="0"/>
                <a:cs typeface="Arial" pitchFamily="34" charset="0"/>
              </a:rPr>
              <a:t>Wide</a:t>
            </a:r>
            <a:r>
              <a:rPr lang="es-ES" sz="1500" dirty="0" smtClean="0">
                <a:latin typeface="Arial" pitchFamily="34" charset="0"/>
                <a:ea typeface="Times New Roman" pitchFamily="18" charset="0"/>
                <a:cs typeface="Arial" pitchFamily="34" charset="0"/>
              </a:rPr>
              <a:t> </a:t>
            </a:r>
            <a:r>
              <a:rPr lang="es-ES" sz="1500" dirty="0" err="1" smtClean="0">
                <a:latin typeface="Arial" pitchFamily="34" charset="0"/>
                <a:ea typeface="Times New Roman" pitchFamily="18" charset="0"/>
                <a:cs typeface="Arial" pitchFamily="34" charset="0"/>
              </a:rPr>
              <a:t>Area</a:t>
            </a:r>
            <a:r>
              <a:rPr lang="es-ES" sz="1500" dirty="0" smtClean="0">
                <a:latin typeface="Arial" pitchFamily="34" charset="0"/>
                <a:ea typeface="Times New Roman" pitchFamily="18" charset="0"/>
                <a:cs typeface="Arial" pitchFamily="34" charset="0"/>
              </a:rPr>
              <a:t> Network).</a:t>
            </a:r>
          </a:p>
          <a:p>
            <a:pPr fontAlgn="base">
              <a:spcBef>
                <a:spcPct val="0"/>
              </a:spcBef>
              <a:spcAft>
                <a:spcPct val="0"/>
              </a:spcAft>
            </a:pPr>
            <a:r>
              <a:rPr lang="es-ES_tradnl" sz="1500" dirty="0" smtClean="0">
                <a:latin typeface="Arial" pitchFamily="34" charset="0"/>
                <a:cs typeface="Arial" pitchFamily="34" charset="0"/>
              </a:rPr>
              <a:t>La principal razón para distinguir una MAN con una categoría especial es que se ha adoptado un</a:t>
            </a:r>
          </a:p>
          <a:p>
            <a:pPr fontAlgn="base">
              <a:spcBef>
                <a:spcPct val="0"/>
              </a:spcBef>
              <a:spcAft>
                <a:spcPct val="0"/>
              </a:spcAft>
            </a:pPr>
            <a:r>
              <a:rPr lang="es-ES_tradnl" sz="1500" dirty="0" smtClean="0">
                <a:latin typeface="Arial" pitchFamily="34" charset="0"/>
                <a:cs typeface="Arial" pitchFamily="34" charset="0"/>
              </a:rPr>
              <a:t> estándar para que funcione, que equivale a la norma IEEE.</a:t>
            </a:r>
            <a:endParaRPr lang="es-ES_tradnl" sz="1500" dirty="0" smtClean="0">
              <a:latin typeface="Arial" pitchFamily="34" charset="0"/>
              <a:ea typeface="Times New Roman" pitchFamily="18" charset="0"/>
              <a:cs typeface="Arial" pitchFamily="34" charset="0"/>
            </a:endParaRPr>
          </a:p>
          <a:p>
            <a:pPr lvl="0" fontAlgn="base">
              <a:spcBef>
                <a:spcPct val="0"/>
              </a:spcBef>
              <a:spcAft>
                <a:spcPct val="0"/>
              </a:spcAft>
            </a:pPr>
            <a:endParaRPr lang="es-ES_tradnl" sz="1200" dirty="0" smtClean="0">
              <a:latin typeface="Arial" pitchFamily="34" charset="0"/>
              <a:ea typeface="Times New Roman" pitchFamily="18" charset="0"/>
              <a:cs typeface="Arial" pitchFamily="34" charset="0"/>
            </a:endParaRPr>
          </a:p>
        </p:txBody>
      </p:sp>
      <p:pic>
        <p:nvPicPr>
          <p:cNvPr id="2052" name="Picture 4" descr="G:\HOSPITAL\2006-04-01 CALDEROS CENTRALES  AA\¿QUE TIPO DE ANTENA ES.jpg"/>
          <p:cNvPicPr>
            <a:picLocks noChangeAspect="1" noChangeArrowheads="1"/>
          </p:cNvPicPr>
          <p:nvPr/>
        </p:nvPicPr>
        <p:blipFill>
          <a:blip r:embed="rId2" cstate="print"/>
          <a:srcRect/>
          <a:stretch>
            <a:fillRect/>
          </a:stretch>
        </p:blipFill>
        <p:spPr bwMode="auto">
          <a:xfrm>
            <a:off x="5000627" y="3857628"/>
            <a:ext cx="3643339" cy="2732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5 Rectángulo"/>
          <p:cNvSpPr/>
          <p:nvPr/>
        </p:nvSpPr>
        <p:spPr>
          <a:xfrm>
            <a:off x="0" y="2929922"/>
            <a:ext cx="9144000" cy="784830"/>
          </a:xfrm>
          <a:prstGeom prst="rect">
            <a:avLst/>
          </a:prstGeom>
        </p:spPr>
        <p:txBody>
          <a:bodyPr wrap="square">
            <a:spAutoFit/>
          </a:bodyPr>
          <a:lstStyle/>
          <a:p>
            <a:r>
              <a:rPr lang="es-ES_tradnl" sz="1500" dirty="0" smtClean="0">
                <a:latin typeface="Arial" pitchFamily="34" charset="0"/>
                <a:ea typeface="Times New Roman" pitchFamily="18" charset="0"/>
                <a:cs typeface="Arial" pitchFamily="34" charset="0"/>
              </a:rPr>
              <a:t>Las redes de área metropolitana, comprenden una ubicación geográfica determinada "ciudad, municipio", y su distancia de cobertura es mayor de 4 </a:t>
            </a:r>
            <a:r>
              <a:rPr lang="es-ES_tradnl" sz="1500" dirty="0" err="1" smtClean="0">
                <a:latin typeface="Arial" pitchFamily="34" charset="0"/>
                <a:ea typeface="Times New Roman" pitchFamily="18" charset="0"/>
                <a:cs typeface="Arial" pitchFamily="34" charset="0"/>
              </a:rPr>
              <a:t>Kmts.</a:t>
            </a:r>
            <a:r>
              <a:rPr lang="es-ES_tradnl" sz="1500" dirty="0" smtClean="0">
                <a:latin typeface="Arial" pitchFamily="34" charset="0"/>
                <a:ea typeface="Times New Roman" pitchFamily="18" charset="0"/>
                <a:cs typeface="Arial" pitchFamily="34" charset="0"/>
              </a:rPr>
              <a:t> Son redes  con dos buses unidireccionales, cada uno de ellos es independiente del otro en cuanto a la  transferencia de datos.</a:t>
            </a:r>
          </a:p>
        </p:txBody>
      </p:sp>
      <p:pic>
        <p:nvPicPr>
          <p:cNvPr id="2053" name="Picture 5"/>
          <p:cNvPicPr>
            <a:picLocks noChangeAspect="1" noChangeArrowheads="1"/>
          </p:cNvPicPr>
          <p:nvPr/>
        </p:nvPicPr>
        <p:blipFill>
          <a:blip r:embed="rId3" cstate="print"/>
          <a:srcRect t="9264" b="9674"/>
          <a:stretch>
            <a:fillRect/>
          </a:stretch>
        </p:blipFill>
        <p:spPr bwMode="auto">
          <a:xfrm>
            <a:off x="338972" y="3857628"/>
            <a:ext cx="4233028" cy="2714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TotalTime>
  <Words>2655</Words>
  <Application>Microsoft Office PowerPoint</Application>
  <PresentationFormat>Presentación en pantalla (4:3)</PresentationFormat>
  <Paragraphs>376</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Diapositiva 1</vt:lpstr>
      <vt:lpstr>Diapositiva 2</vt:lpstr>
      <vt:lpstr>Sistema de Distribución Eléctrica</vt:lpstr>
      <vt:lpstr>Descripción de las subestaciones del HRGE.</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Electrica Reyes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Ings Reyes</dc:creator>
  <cp:lastModifiedBy>kenjjime</cp:lastModifiedBy>
  <cp:revision>138</cp:revision>
  <dcterms:created xsi:type="dcterms:W3CDTF">2009-10-10T16:15:50Z</dcterms:created>
  <dcterms:modified xsi:type="dcterms:W3CDTF">2009-11-10T14:44:03Z</dcterms:modified>
</cp:coreProperties>
</file>