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60" r:id="rId1"/>
  </p:sldMasterIdLst>
  <p:sldIdLst>
    <p:sldId id="256" r:id="rId2"/>
    <p:sldId id="257" r:id="rId3"/>
    <p:sldId id="267" r:id="rId4"/>
    <p:sldId id="265" r:id="rId5"/>
    <p:sldId id="266" r:id="rId6"/>
    <p:sldId id="259" r:id="rId7"/>
    <p:sldId id="268" r:id="rId8"/>
    <p:sldId id="262" r:id="rId9"/>
    <p:sldId id="263" r:id="rId10"/>
    <p:sldId id="264" r:id="rId11"/>
    <p:sldId id="277" r:id="rId12"/>
    <p:sldId id="269" r:id="rId13"/>
    <p:sldId id="270" r:id="rId14"/>
    <p:sldId id="289" r:id="rId15"/>
    <p:sldId id="271" r:id="rId16"/>
    <p:sldId id="272" r:id="rId17"/>
    <p:sldId id="273" r:id="rId18"/>
    <p:sldId id="274" r:id="rId19"/>
    <p:sldId id="275" r:id="rId20"/>
    <p:sldId id="276" r:id="rId21"/>
    <p:sldId id="278" r:id="rId22"/>
    <p:sldId id="281" r:id="rId23"/>
    <p:sldId id="282" r:id="rId24"/>
    <p:sldId id="287" r:id="rId25"/>
    <p:sldId id="279" r:id="rId26"/>
    <p:sldId id="283" r:id="rId27"/>
    <p:sldId id="284" r:id="rId28"/>
    <p:sldId id="280" r:id="rId29"/>
    <p:sldId id="286" r:id="rId30"/>
    <p:sldId id="288" r:id="rId31"/>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BADB"/>
    <a:srgbClr val="1C67BB"/>
    <a:srgbClr val="03042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46" autoAdjust="0"/>
    <p:restoredTop sz="91000" autoAdjust="0"/>
  </p:normalViewPr>
  <p:slideViewPr>
    <p:cSldViewPr>
      <p:cViewPr>
        <p:scale>
          <a:sx n="51" d="100"/>
          <a:sy n="51" d="100"/>
        </p:scale>
        <p:origin x="-150" y="-252"/>
      </p:cViewPr>
      <p:guideLst>
        <p:guide orient="horz" pos="2160"/>
        <p:guide pos="2880"/>
      </p:guideLst>
    </p:cSldViewPr>
  </p:slideViewPr>
  <p:outlineViewPr>
    <p:cViewPr>
      <p:scale>
        <a:sx n="33" d="100"/>
        <a:sy n="33" d="100"/>
      </p:scale>
      <p:origin x="0" y="6498"/>
    </p:cViewPr>
  </p:outlineViewPr>
  <p:notesTextViewPr>
    <p:cViewPr>
      <p:scale>
        <a:sx n="100" d="100"/>
        <a:sy n="100" d="100"/>
      </p:scale>
      <p:origin x="0" y="0"/>
    </p:cViewPr>
  </p:notesTextViewPr>
  <p:sorterViewPr>
    <p:cViewPr>
      <p:scale>
        <a:sx n="73" d="100"/>
        <a:sy n="73" d="100"/>
      </p:scale>
      <p:origin x="0" y="466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D550ECC-166E-4BE0-8477-9CE712BAA21C}" type="slidenum">
              <a:rPr lang="en-US" smtClean="0"/>
              <a:pPr/>
              <a:t>‹Nº›</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550ECC-166E-4BE0-8477-9CE712BAA21C}"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550ECC-166E-4BE0-8477-9CE712BAA21C}"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550ECC-166E-4BE0-8477-9CE712BAA21C}"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550ECC-166E-4BE0-8477-9CE712BAA21C}" type="slidenum">
              <a:rPr lang="en-US" smtClean="0"/>
              <a:pPr/>
              <a:t>‹Nº›</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D550ECC-166E-4BE0-8477-9CE712BAA21C}"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D550ECC-166E-4BE0-8477-9CE712BAA21C}"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D550ECC-166E-4BE0-8477-9CE712BAA21C}"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D550ECC-166E-4BE0-8477-9CE712BAA21C}" type="slidenum">
              <a:rPr lang="en-US" smtClean="0"/>
              <a:pPr/>
              <a:t>‹Nº›</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D550ECC-166E-4BE0-8477-9CE712BAA21C}"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D550ECC-166E-4BE0-8477-9CE712BAA21C}" type="slidenum">
              <a:rPr lang="en-US" smtClean="0"/>
              <a:pPr/>
              <a:t>‹Nº›</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D550ECC-166E-4BE0-8477-9CE712BAA21C}" type="slidenum">
              <a:rPr lang="en-US" smtClean="0"/>
              <a:pPr/>
              <a:t>‹Nº›</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728" y="1142984"/>
            <a:ext cx="7286676" cy="5143536"/>
          </a:xfrm>
        </p:spPr>
        <p:txBody>
          <a:bodyPr>
            <a:normAutofit/>
          </a:bodyPr>
          <a:lstStyle/>
          <a:p>
            <a:pPr>
              <a:spcBef>
                <a:spcPts val="1200"/>
              </a:spcBef>
            </a:pPr>
            <a:r>
              <a:rPr lang="es-EC" dirty="0" smtClean="0">
                <a:solidFill>
                  <a:schemeClr val="bg2">
                    <a:lumMod val="10000"/>
                  </a:schemeClr>
                </a:solidFill>
                <a:latin typeface="Baskerville Old Face" pitchFamily="18" charset="0"/>
              </a:rPr>
              <a:t>VALORACIÓN ECONÓMICA DEL SERVICIO EDUCATIVO GRATUITO DE LA FEN-ESPOL Y DISPONIBILIDAD A PAGAR DE LOS ESTUDIANTES PARA MANTERNER EL NIVEL DE CALIDAD DE LA EDUCACIÓN: APLICACIÓN DEL MÉTODO DE VALORACIÓN CONTINGENTE</a:t>
            </a:r>
          </a:p>
          <a:p>
            <a:pPr>
              <a:spcBef>
                <a:spcPts val="1200"/>
              </a:spcBef>
            </a:pPr>
            <a:endParaRPr lang="es-EC" dirty="0" smtClean="0">
              <a:solidFill>
                <a:schemeClr val="accent5">
                  <a:lumMod val="75000"/>
                </a:schemeClr>
              </a:solidFill>
              <a:latin typeface="Copperplate Gothic Light" pitchFamily="34" charset="0"/>
            </a:endParaRPr>
          </a:p>
          <a:p>
            <a:pPr>
              <a:spcBef>
                <a:spcPts val="0"/>
              </a:spcBef>
            </a:pPr>
            <a:r>
              <a:rPr lang="es-EC" sz="2000" b="1" dirty="0" smtClean="0">
                <a:solidFill>
                  <a:schemeClr val="accent5">
                    <a:lumMod val="75000"/>
                  </a:schemeClr>
                </a:solidFill>
                <a:latin typeface="Arial" pitchFamily="34" charset="0"/>
                <a:cs typeface="Arial" pitchFamily="34" charset="0"/>
              </a:rPr>
              <a:t>Septiembre 2009</a:t>
            </a:r>
          </a:p>
          <a:p>
            <a:pPr>
              <a:spcBef>
                <a:spcPts val="0"/>
              </a:spcBef>
            </a:pPr>
            <a:r>
              <a:rPr lang="es-EC" sz="2000" b="1" dirty="0" smtClean="0">
                <a:solidFill>
                  <a:schemeClr val="accent5">
                    <a:lumMod val="75000"/>
                  </a:schemeClr>
                </a:solidFill>
                <a:latin typeface="Arial" pitchFamily="34" charset="0"/>
                <a:cs typeface="Arial" pitchFamily="34" charset="0"/>
              </a:rPr>
              <a:t>Carlos Chavarría, Ma. Paulina Brito, </a:t>
            </a:r>
          </a:p>
          <a:p>
            <a:pPr>
              <a:spcBef>
                <a:spcPts val="0"/>
              </a:spcBef>
            </a:pPr>
            <a:r>
              <a:rPr lang="es-EC" sz="2000" b="1" dirty="0" smtClean="0">
                <a:solidFill>
                  <a:schemeClr val="accent5">
                    <a:lumMod val="75000"/>
                  </a:schemeClr>
                </a:solidFill>
                <a:latin typeface="Arial" pitchFamily="34" charset="0"/>
                <a:cs typeface="Arial" pitchFamily="34" charset="0"/>
              </a:rPr>
              <a:t>Mauricio Alvarado.</a:t>
            </a:r>
          </a:p>
          <a:p>
            <a:pPr>
              <a:spcBef>
                <a:spcPts val="0"/>
              </a:spcBef>
            </a:pPr>
            <a:endParaRPr lang="es-EC" sz="2000" b="1" dirty="0" smtClean="0">
              <a:solidFill>
                <a:schemeClr val="accent5">
                  <a:lumMod val="75000"/>
                </a:schemeClr>
              </a:solidFill>
              <a:latin typeface="Arial" pitchFamily="34" charset="0"/>
              <a:cs typeface="Arial" pitchFamily="34" charset="0"/>
            </a:endParaRPr>
          </a:p>
          <a:p>
            <a:pPr>
              <a:spcBef>
                <a:spcPts val="0"/>
              </a:spcBef>
            </a:pPr>
            <a:r>
              <a:rPr lang="es-EC" sz="2000" b="1" dirty="0" smtClean="0">
                <a:solidFill>
                  <a:schemeClr val="accent5">
                    <a:lumMod val="75000"/>
                  </a:schemeClr>
                </a:solidFill>
                <a:latin typeface="Arial" pitchFamily="34" charset="0"/>
                <a:cs typeface="Arial" pitchFamily="34" charset="0"/>
              </a:rPr>
              <a:t>Directora de Tesis:</a:t>
            </a:r>
            <a:r>
              <a:rPr lang="es-EC" sz="2000" dirty="0" smtClean="0">
                <a:solidFill>
                  <a:schemeClr val="accent5">
                    <a:lumMod val="75000"/>
                  </a:schemeClr>
                </a:solidFill>
                <a:latin typeface="Arial" pitchFamily="34" charset="0"/>
                <a:cs typeface="Arial" pitchFamily="34" charset="0"/>
              </a:rPr>
              <a:t> Ing. Patricia Valdivieso.</a:t>
            </a:r>
            <a:endParaRPr lang="es-ES_tradnl" sz="2000" dirty="0">
              <a:solidFill>
                <a:schemeClr val="accent5">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714348" y="1643050"/>
            <a:ext cx="8143932" cy="4929222"/>
          </a:xfrm>
        </p:spPr>
        <p:txBody>
          <a:bodyPr>
            <a:normAutofit/>
          </a:bodyPr>
          <a:lstStyle/>
          <a:p>
            <a:pPr algn="just">
              <a:lnSpc>
                <a:spcPct val="150000"/>
              </a:lnSpc>
              <a:buNone/>
            </a:pPr>
            <a:endParaRPr lang="es-ES" sz="2000" b="1" u="sng" dirty="0" smtClean="0">
              <a:latin typeface="Arial Narrow" pitchFamily="34" charset="0"/>
            </a:endParaRPr>
          </a:p>
          <a:p>
            <a:pPr algn="just">
              <a:lnSpc>
                <a:spcPct val="150000"/>
              </a:lnSpc>
              <a:buNone/>
            </a:pPr>
            <a:r>
              <a:rPr lang="es-ES" sz="1800" b="1" dirty="0" smtClean="0">
                <a:latin typeface="Arial "/>
              </a:rPr>
              <a:t>	</a:t>
            </a:r>
            <a:r>
              <a:rPr lang="es-ES_tradnl" sz="2000" dirty="0" smtClean="0">
                <a:latin typeface="Arial "/>
              </a:rPr>
              <a:t>A partir de los resultados obtenidos en las encuestas, se estimaron dos </a:t>
            </a:r>
            <a:r>
              <a:rPr lang="es-ES_tradnl" sz="2000" b="1" dirty="0" smtClean="0">
                <a:latin typeface="Arial "/>
              </a:rPr>
              <a:t>bid functions</a:t>
            </a:r>
            <a:r>
              <a:rPr lang="es-ES_tradnl" sz="2000" dirty="0" smtClean="0">
                <a:latin typeface="Arial "/>
              </a:rPr>
              <a:t>, haciendo uso de dos modelos econométricos: </a:t>
            </a:r>
            <a:r>
              <a:rPr lang="es-ES_tradnl" sz="2000" b="1" dirty="0" smtClean="0">
                <a:latin typeface="Arial "/>
              </a:rPr>
              <a:t>Tobit y Logit,</a:t>
            </a:r>
            <a:r>
              <a:rPr lang="es-ES_tradnl" sz="2000" dirty="0" smtClean="0">
                <a:latin typeface="Arial "/>
              </a:rPr>
              <a:t> basados, respectivamente, en la pregunta de valoración abierta y en la dicotómica. </a:t>
            </a:r>
          </a:p>
          <a:p>
            <a:pPr lvl="0" algn="just">
              <a:buNone/>
            </a:pPr>
            <a:endParaRPr lang="es-ES_tradnl" sz="2000" dirty="0" smtClean="0">
              <a:latin typeface="Arial "/>
            </a:endParaRPr>
          </a:p>
          <a:p>
            <a:pPr lvl="0" algn="just">
              <a:buNone/>
            </a:pPr>
            <a:r>
              <a:rPr lang="es-ES_tradnl" sz="2000" dirty="0" smtClean="0">
                <a:latin typeface="Arial "/>
              </a:rPr>
              <a:t>	La intención de estimar estos dos modelos econométricos es evaluar por doble vía la validez de los resultados obtenidos y, por  supuesto, la significancia de los factores que inciden en cada una de estas funciones.</a:t>
            </a:r>
          </a:p>
          <a:p>
            <a:pPr lvl="0" algn="just">
              <a:buNone/>
            </a:pPr>
            <a:r>
              <a:rPr lang="es-ES_tradnl" sz="2000" dirty="0" smtClean="0">
                <a:latin typeface="Arial Narrow" pitchFamily="34" charset="0"/>
              </a:rPr>
              <a:t> </a:t>
            </a:r>
            <a:r>
              <a:rPr lang="es-ES_tradnl" sz="2000" dirty="0" smtClean="0"/>
              <a:t>		  	</a:t>
            </a:r>
            <a:endParaRPr lang="es-EC" sz="2000" dirty="0" smtClean="0">
              <a:latin typeface="Arial Narrow" pitchFamily="34" charset="0"/>
            </a:endParaRPr>
          </a:p>
        </p:txBody>
      </p:sp>
      <p:sp>
        <p:nvSpPr>
          <p:cNvPr id="4" name="Rectangle 2"/>
          <p:cNvSpPr txBox="1">
            <a:spLocks noChangeArrowheads="1"/>
          </p:cNvSpPr>
          <p:nvPr/>
        </p:nvSpPr>
        <p:spPr>
          <a:xfrm>
            <a:off x="938186" y="581004"/>
            <a:ext cx="7772400" cy="11430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3000" b="1" i="0" u="none" strike="noStrike" kern="1200" cap="none" spc="0" normalizeH="0" baseline="0" noProof="0" dirty="0" smtClean="0">
                <a:ln>
                  <a:noFill/>
                </a:ln>
                <a:solidFill>
                  <a:schemeClr val="tx2">
                    <a:satMod val="130000"/>
                  </a:schemeClr>
                </a:solidFill>
                <a:uLnTx/>
                <a:uFillTx/>
                <a:latin typeface="Arial" pitchFamily="34" charset="0"/>
                <a:ea typeface="+mj-ea"/>
                <a:cs typeface="Arial" pitchFamily="34" charset="0"/>
              </a:rPr>
              <a:t>2.2 MÉTODOS</a:t>
            </a:r>
            <a:r>
              <a:rPr kumimoji="0" lang="es-EC" sz="3000" b="1" i="0" u="none" strike="noStrike" kern="1200" cap="none" spc="0" normalizeH="0" noProof="0" dirty="0" smtClean="0">
                <a:ln>
                  <a:noFill/>
                </a:ln>
                <a:solidFill>
                  <a:schemeClr val="tx2">
                    <a:satMod val="130000"/>
                  </a:schemeClr>
                </a:solidFill>
                <a:uLnTx/>
                <a:uFillTx/>
                <a:latin typeface="Arial" pitchFamily="34" charset="0"/>
                <a:ea typeface="+mj-ea"/>
                <a:cs typeface="Arial" pitchFamily="34" charset="0"/>
              </a:rPr>
              <a:t> ECONOMÉTRICOS</a:t>
            </a:r>
            <a:endParaRPr kumimoji="0" lang="es-EC" sz="3000" b="1" i="0" u="none" strike="noStrike" kern="1200" cap="none" spc="0" normalizeH="0" baseline="0" noProof="0" dirty="0">
              <a:ln>
                <a:noFill/>
              </a:ln>
              <a:solidFill>
                <a:schemeClr val="tx2">
                  <a:satMod val="130000"/>
                </a:schemeClr>
              </a:solidFill>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57290" y="4857760"/>
            <a:ext cx="8143932" cy="1000132"/>
          </a:xfrm>
        </p:spPr>
        <p:txBody>
          <a:bodyPr>
            <a:noAutofit/>
          </a:bodyPr>
          <a:lstStyle/>
          <a:p>
            <a:r>
              <a:rPr lang="es-EC" sz="3400" b="1" dirty="0" smtClean="0">
                <a:effectLst/>
                <a:latin typeface="Britannic Bold" pitchFamily="34" charset="0"/>
                <a:cs typeface="Arial" pitchFamily="34" charset="0"/>
              </a:rPr>
              <a:t>3. RESULTADOS</a:t>
            </a:r>
            <a:endParaRPr lang="es-EC" sz="3400" b="1" dirty="0">
              <a:effectLst/>
              <a:latin typeface="Britannic Bold"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60120" y="0"/>
            <a:ext cx="8183880" cy="1051560"/>
          </a:xfrm>
        </p:spPr>
        <p:txBody>
          <a:bodyPr>
            <a:normAutofit/>
          </a:bodyPr>
          <a:lstStyle/>
          <a:p>
            <a:pPr algn="ctr"/>
            <a:r>
              <a:rPr lang="es-ES" sz="3000" b="1" dirty="0" smtClean="0">
                <a:effectLst/>
                <a:latin typeface="Arial" pitchFamily="34" charset="0"/>
                <a:cs typeface="Arial" pitchFamily="34" charset="0"/>
              </a:rPr>
              <a:t>3. 1 DESCRIPCIÓN GENERAL DE LA MUESTRA</a:t>
            </a:r>
            <a:endParaRPr lang="es-ES" sz="3000" b="1" dirty="0">
              <a:effectLst/>
              <a:latin typeface="Arial" pitchFamily="34" charset="0"/>
              <a:cs typeface="Arial" pitchFamily="34" charset="0"/>
            </a:endParaRPr>
          </a:p>
        </p:txBody>
      </p:sp>
      <p:graphicFrame>
        <p:nvGraphicFramePr>
          <p:cNvPr id="4" name="3 Tabla"/>
          <p:cNvGraphicFramePr>
            <a:graphicFrameLocks noGrp="1"/>
          </p:cNvGraphicFramePr>
          <p:nvPr/>
        </p:nvGraphicFramePr>
        <p:xfrm>
          <a:off x="2214546" y="1357298"/>
          <a:ext cx="5642732" cy="2071700"/>
        </p:xfrm>
        <a:graphic>
          <a:graphicData uri="http://schemas.openxmlformats.org/drawingml/2006/table">
            <a:tbl>
              <a:tblPr/>
              <a:tblGrid>
                <a:gridCol w="2808178"/>
                <a:gridCol w="1132754"/>
                <a:gridCol w="1701800"/>
              </a:tblGrid>
              <a:tr h="610057">
                <a:tc>
                  <a:txBody>
                    <a:bodyPr/>
                    <a:lstStyle/>
                    <a:p>
                      <a:pPr algn="ctr">
                        <a:lnSpc>
                          <a:spcPct val="115000"/>
                        </a:lnSpc>
                        <a:spcAft>
                          <a:spcPts val="0"/>
                        </a:spcAft>
                      </a:pPr>
                      <a:r>
                        <a:rPr lang="es-ES_tradnl" sz="1200" b="1" dirty="0">
                          <a:solidFill>
                            <a:srgbClr val="000000"/>
                          </a:solidFill>
                          <a:latin typeface="Arial"/>
                          <a:ea typeface="Times New Roman"/>
                          <a:cs typeface="Times New Roman"/>
                        </a:rPr>
                        <a:t>Carrera</a:t>
                      </a:r>
                      <a:endParaRPr lang="es-ES" sz="12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200" b="1">
                          <a:solidFill>
                            <a:srgbClr val="000000"/>
                          </a:solidFill>
                          <a:latin typeface="Arial"/>
                          <a:ea typeface="Times New Roman"/>
                          <a:cs typeface="Times New Roman"/>
                        </a:rPr>
                        <a:t>Porcentaje</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b="1" dirty="0">
                          <a:solidFill>
                            <a:srgbClr val="000000"/>
                          </a:solidFill>
                          <a:latin typeface="Arial"/>
                          <a:ea typeface="Times New Roman"/>
                          <a:cs typeface="Times New Roman"/>
                        </a:rPr>
                        <a:t>No. de estudiantes</a:t>
                      </a:r>
                      <a:endParaRPr lang="es-ES" sz="1200" dirty="0">
                        <a:latin typeface="Calibri"/>
                        <a:ea typeface="Calibri"/>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61693">
                <a:tc>
                  <a:txBody>
                    <a:bodyPr/>
                    <a:lstStyle/>
                    <a:p>
                      <a:pPr>
                        <a:lnSpc>
                          <a:spcPct val="115000"/>
                        </a:lnSpc>
                        <a:spcAft>
                          <a:spcPts val="0"/>
                        </a:spcAft>
                      </a:pPr>
                      <a:r>
                        <a:rPr lang="es-ES_tradnl" sz="1200" dirty="0">
                          <a:solidFill>
                            <a:srgbClr val="000000"/>
                          </a:solidFill>
                          <a:latin typeface="Arial"/>
                          <a:ea typeface="Times New Roman"/>
                          <a:cs typeface="Times New Roman"/>
                        </a:rPr>
                        <a:t>Economía</a:t>
                      </a:r>
                      <a:endParaRPr lang="es-ES" sz="1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s-ES_tradnl" sz="1200">
                          <a:solidFill>
                            <a:srgbClr val="000000"/>
                          </a:solidFill>
                          <a:latin typeface="Arial"/>
                          <a:ea typeface="Times New Roman"/>
                          <a:cs typeface="Times New Roman"/>
                        </a:rPr>
                        <a:t>35.88</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141</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8D8D8"/>
                    </a:solidFill>
                  </a:tcPr>
                </a:tc>
              </a:tr>
              <a:tr h="241129">
                <a:tc>
                  <a:txBody>
                    <a:bodyPr/>
                    <a:lstStyle/>
                    <a:p>
                      <a:pPr>
                        <a:lnSpc>
                          <a:spcPct val="115000"/>
                        </a:lnSpc>
                        <a:spcAft>
                          <a:spcPts val="0"/>
                        </a:spcAft>
                      </a:pPr>
                      <a:r>
                        <a:rPr lang="es-ES_tradnl" sz="1200">
                          <a:solidFill>
                            <a:srgbClr val="000000"/>
                          </a:solidFill>
                          <a:latin typeface="Arial"/>
                          <a:ea typeface="Times New Roman"/>
                          <a:cs typeface="Times New Roman"/>
                        </a:rPr>
                        <a:t>Ingeniería Comercial</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18.07</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71</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r>
              <a:tr h="406704">
                <a:tc>
                  <a:txBody>
                    <a:bodyPr/>
                    <a:lstStyle/>
                    <a:p>
                      <a:pPr>
                        <a:lnSpc>
                          <a:spcPct val="115000"/>
                        </a:lnSpc>
                        <a:spcAft>
                          <a:spcPts val="0"/>
                        </a:spcAft>
                      </a:pPr>
                      <a:r>
                        <a:rPr lang="es-ES_tradnl" sz="1200">
                          <a:solidFill>
                            <a:srgbClr val="000000"/>
                          </a:solidFill>
                          <a:latin typeface="Arial"/>
                          <a:ea typeface="Times New Roman"/>
                          <a:cs typeface="Times New Roman"/>
                        </a:rPr>
                        <a:t>Ingeniería en Negocios Internacionales</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a:lnSpc>
                          <a:spcPct val="115000"/>
                        </a:lnSpc>
                        <a:spcAft>
                          <a:spcPts val="0"/>
                        </a:spcAft>
                      </a:pPr>
                      <a:r>
                        <a:rPr lang="es-ES_tradnl" sz="1200">
                          <a:solidFill>
                            <a:srgbClr val="000000"/>
                          </a:solidFill>
                          <a:latin typeface="Arial"/>
                          <a:ea typeface="Times New Roman"/>
                          <a:cs typeface="Times New Roman"/>
                        </a:rPr>
                        <a:t>45.04</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177</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r>
              <a:tr h="241129">
                <a:tc>
                  <a:txBody>
                    <a:bodyPr/>
                    <a:lstStyle/>
                    <a:p>
                      <a:pPr>
                        <a:lnSpc>
                          <a:spcPct val="115000"/>
                        </a:lnSpc>
                        <a:spcAft>
                          <a:spcPts val="0"/>
                        </a:spcAft>
                      </a:pPr>
                      <a:r>
                        <a:rPr lang="es-ES_tradnl" sz="1200">
                          <a:solidFill>
                            <a:srgbClr val="000000"/>
                          </a:solidFill>
                          <a:latin typeface="Arial"/>
                          <a:ea typeface="Times New Roman"/>
                          <a:cs typeface="Times New Roman"/>
                        </a:rPr>
                        <a:t>Ingeniería en Marketing</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1.02</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4</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r>
              <a:tr h="210988">
                <a:tc>
                  <a:txBody>
                    <a:bodyPr/>
                    <a:lstStyle/>
                    <a:p>
                      <a:pPr>
                        <a:lnSpc>
                          <a:spcPct val="115000"/>
                        </a:lnSpc>
                        <a:spcAft>
                          <a:spcPts val="0"/>
                        </a:spcAft>
                      </a:pPr>
                      <a:r>
                        <a:rPr lang="es-ES_tradnl" sz="1200" b="1" dirty="0">
                          <a:solidFill>
                            <a:srgbClr val="000000"/>
                          </a:solidFill>
                          <a:latin typeface="Arial"/>
                          <a:ea typeface="Times New Roman"/>
                          <a:cs typeface="Times New Roman"/>
                        </a:rPr>
                        <a:t>Total</a:t>
                      </a:r>
                      <a:endParaRPr lang="es-ES" sz="1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b="1">
                          <a:solidFill>
                            <a:srgbClr val="000000"/>
                          </a:solidFill>
                          <a:latin typeface="Arial"/>
                          <a:ea typeface="Times New Roman"/>
                          <a:cs typeface="Times New Roman"/>
                        </a:rPr>
                        <a:t>100</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b="1" dirty="0">
                          <a:solidFill>
                            <a:srgbClr val="000000"/>
                          </a:solidFill>
                          <a:latin typeface="Arial"/>
                          <a:ea typeface="Times New Roman"/>
                          <a:cs typeface="Times New Roman"/>
                        </a:rPr>
                        <a:t>393</a:t>
                      </a:r>
                      <a:endParaRPr lang="es-ES" sz="1200" dirty="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r>
            </a:tbl>
          </a:graphicData>
        </a:graphic>
      </p:graphicFrame>
      <p:graphicFrame>
        <p:nvGraphicFramePr>
          <p:cNvPr id="6" name="5 Tabla"/>
          <p:cNvGraphicFramePr>
            <a:graphicFrameLocks noGrp="1"/>
          </p:cNvGraphicFramePr>
          <p:nvPr/>
        </p:nvGraphicFramePr>
        <p:xfrm>
          <a:off x="2143108" y="4000504"/>
          <a:ext cx="5786478" cy="2349897"/>
        </p:xfrm>
        <a:graphic>
          <a:graphicData uri="http://schemas.openxmlformats.org/drawingml/2006/table">
            <a:tbl>
              <a:tblPr/>
              <a:tblGrid>
                <a:gridCol w="3224507"/>
                <a:gridCol w="941889"/>
                <a:gridCol w="1620082"/>
              </a:tblGrid>
              <a:tr h="322346">
                <a:tc>
                  <a:txBody>
                    <a:bodyPr/>
                    <a:lstStyle/>
                    <a:p>
                      <a:pPr algn="ctr">
                        <a:lnSpc>
                          <a:spcPct val="115000"/>
                        </a:lnSpc>
                        <a:spcAft>
                          <a:spcPts val="0"/>
                        </a:spcAft>
                      </a:pPr>
                      <a:r>
                        <a:rPr lang="es-ES_tradnl" sz="1200" b="1" dirty="0">
                          <a:solidFill>
                            <a:srgbClr val="000000"/>
                          </a:solidFill>
                          <a:latin typeface="Arial"/>
                          <a:ea typeface="Times New Roman"/>
                          <a:cs typeface="Times New Roman"/>
                        </a:rPr>
                        <a:t>Característica</a:t>
                      </a:r>
                      <a:endParaRPr lang="es-ES" sz="1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200" b="1">
                          <a:solidFill>
                            <a:srgbClr val="000000"/>
                          </a:solidFill>
                          <a:latin typeface="Arial"/>
                          <a:ea typeface="Times New Roman"/>
                          <a:cs typeface="Times New Roman"/>
                        </a:rPr>
                        <a:t>Hombres</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b="1">
                          <a:solidFill>
                            <a:srgbClr val="000000"/>
                          </a:solidFill>
                          <a:latin typeface="Arial"/>
                          <a:ea typeface="Times New Roman"/>
                          <a:cs typeface="Times New Roman"/>
                        </a:rPr>
                        <a:t>Mujeres</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214897">
                <a:tc>
                  <a:txBody>
                    <a:bodyPr/>
                    <a:lstStyle/>
                    <a:p>
                      <a:pPr algn="ctr">
                        <a:lnSpc>
                          <a:spcPct val="115000"/>
                        </a:lnSpc>
                        <a:spcAft>
                          <a:spcPts val="0"/>
                        </a:spcAft>
                      </a:pPr>
                      <a:r>
                        <a:rPr lang="es-ES_tradnl" sz="1200">
                          <a:solidFill>
                            <a:srgbClr val="000000"/>
                          </a:solidFill>
                          <a:latin typeface="Arial"/>
                          <a:ea typeface="Times New Roman"/>
                          <a:cs typeface="Times New Roman"/>
                        </a:rPr>
                        <a:t>Edad, en años</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20.07</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19.63</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4897">
                <a:tc>
                  <a:txBody>
                    <a:bodyPr/>
                    <a:lstStyle/>
                    <a:p>
                      <a:pPr algn="ctr">
                        <a:lnSpc>
                          <a:spcPct val="115000"/>
                        </a:lnSpc>
                        <a:spcAft>
                          <a:spcPts val="0"/>
                        </a:spcAft>
                      </a:pPr>
                      <a:r>
                        <a:rPr lang="es-ES_tradnl" sz="1200">
                          <a:solidFill>
                            <a:srgbClr val="000000"/>
                          </a:solidFill>
                          <a:latin typeface="Arial"/>
                          <a:ea typeface="Times New Roman"/>
                          <a:cs typeface="Times New Roman"/>
                        </a:rPr>
                        <a:t> </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(2.08)</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ctr">
                        <a:lnSpc>
                          <a:spcPct val="115000"/>
                        </a:lnSpc>
                        <a:spcAft>
                          <a:spcPts val="0"/>
                        </a:spcAft>
                      </a:pPr>
                      <a:r>
                        <a:rPr lang="es-ES_tradnl" sz="1200" dirty="0">
                          <a:solidFill>
                            <a:srgbClr val="000000"/>
                          </a:solidFill>
                          <a:latin typeface="Arial"/>
                          <a:ea typeface="Times New Roman"/>
                          <a:cs typeface="Times New Roman"/>
                        </a:rPr>
                        <a:t>(1.55)</a:t>
                      </a:r>
                      <a:endParaRPr lang="es-ES" sz="1200" dirty="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r>
              <a:tr h="214897">
                <a:tc>
                  <a:txBody>
                    <a:bodyPr/>
                    <a:lstStyle/>
                    <a:p>
                      <a:pPr algn="ctr">
                        <a:lnSpc>
                          <a:spcPct val="115000"/>
                        </a:lnSpc>
                        <a:spcAft>
                          <a:spcPts val="0"/>
                        </a:spcAft>
                      </a:pPr>
                      <a:r>
                        <a:rPr lang="es-ES_tradnl" sz="1200">
                          <a:solidFill>
                            <a:srgbClr val="000000"/>
                          </a:solidFill>
                          <a:latin typeface="Arial"/>
                          <a:ea typeface="Times New Roman"/>
                          <a:cs typeface="Times New Roman"/>
                        </a:rPr>
                        <a:t>Ingreso*, en dólares</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178.48</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156.55</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r>
              <a:tr h="188035">
                <a:tc>
                  <a:txBody>
                    <a:bodyPr/>
                    <a:lstStyle/>
                    <a:p>
                      <a:pPr algn="ctr">
                        <a:lnSpc>
                          <a:spcPct val="115000"/>
                        </a:lnSpc>
                        <a:spcAft>
                          <a:spcPts val="0"/>
                        </a:spcAft>
                      </a:pPr>
                      <a:r>
                        <a:rPr lang="es-ES_tradnl" sz="1200">
                          <a:solidFill>
                            <a:srgbClr val="000000"/>
                          </a:solidFill>
                          <a:latin typeface="Arial"/>
                          <a:ea typeface="Times New Roman"/>
                          <a:cs typeface="Times New Roman"/>
                        </a:rPr>
                        <a:t> </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(155.06)</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(129.77)</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r>
              <a:tr h="385024">
                <a:tc>
                  <a:txBody>
                    <a:bodyPr/>
                    <a:lstStyle/>
                    <a:p>
                      <a:pPr algn="ctr">
                        <a:lnSpc>
                          <a:spcPct val="115000"/>
                        </a:lnSpc>
                        <a:spcAft>
                          <a:spcPts val="0"/>
                        </a:spcAft>
                      </a:pPr>
                      <a:r>
                        <a:rPr lang="es-ES_tradnl" sz="1200" dirty="0">
                          <a:solidFill>
                            <a:srgbClr val="000000"/>
                          </a:solidFill>
                          <a:latin typeface="Arial"/>
                          <a:ea typeface="Times New Roman"/>
                          <a:cs typeface="Times New Roman"/>
                        </a:rPr>
                        <a:t>Número de personas con las que </a:t>
                      </a:r>
                      <a:br>
                        <a:rPr lang="es-ES_tradnl" sz="1200" dirty="0">
                          <a:solidFill>
                            <a:srgbClr val="000000"/>
                          </a:solidFill>
                          <a:latin typeface="Arial"/>
                          <a:ea typeface="Times New Roman"/>
                          <a:cs typeface="Times New Roman"/>
                        </a:rPr>
                      </a:br>
                      <a:r>
                        <a:rPr lang="es-ES_tradnl" sz="1200" dirty="0">
                          <a:solidFill>
                            <a:srgbClr val="000000"/>
                          </a:solidFill>
                          <a:latin typeface="Arial"/>
                          <a:ea typeface="Times New Roman"/>
                          <a:cs typeface="Times New Roman"/>
                        </a:rPr>
                        <a:t>vive**</a:t>
                      </a:r>
                      <a:endParaRPr lang="es-ES" sz="12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4.65</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4.50</a:t>
                      </a:r>
                      <a:endParaRPr lang="es-ES" sz="1200">
                        <a:latin typeface="Calibri"/>
                        <a:ea typeface="Calibri"/>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a:noFill/>
                    </a:lnT>
                    <a:lnB>
                      <a:noFill/>
                    </a:lnB>
                  </a:tcPr>
                </a:tc>
              </a:tr>
              <a:tr h="181230">
                <a:tc>
                  <a:txBody>
                    <a:bodyPr/>
                    <a:lstStyle/>
                    <a:p>
                      <a:pPr algn="ctr">
                        <a:lnSpc>
                          <a:spcPct val="115000"/>
                        </a:lnSpc>
                        <a:spcAft>
                          <a:spcPts val="0"/>
                        </a:spcAft>
                      </a:pPr>
                      <a:r>
                        <a:rPr lang="es-ES_tradnl" sz="1200">
                          <a:solidFill>
                            <a:srgbClr val="000000"/>
                          </a:solidFill>
                          <a:latin typeface="Arial"/>
                          <a:ea typeface="Times New Roman"/>
                          <a:cs typeface="Times New Roman"/>
                        </a:rPr>
                        <a:t> </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(1.45)</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(1.33)</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r>
              <a:tr h="331300">
                <a:tc>
                  <a:txBody>
                    <a:bodyPr/>
                    <a:lstStyle/>
                    <a:p>
                      <a:pPr algn="ctr">
                        <a:lnSpc>
                          <a:spcPct val="115000"/>
                        </a:lnSpc>
                        <a:spcAft>
                          <a:spcPts val="0"/>
                        </a:spcAft>
                      </a:pPr>
                      <a:r>
                        <a:rPr lang="es-ES_tradnl" sz="1200">
                          <a:solidFill>
                            <a:srgbClr val="000000"/>
                          </a:solidFill>
                          <a:latin typeface="Arial"/>
                          <a:ea typeface="Times New Roman"/>
                          <a:cs typeface="Times New Roman"/>
                        </a:rPr>
                        <a:t>Ingreso Familiar Mensual, en dólares***</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1723.90</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1471.40</a:t>
                      </a:r>
                      <a:endParaRPr lang="es-ES" sz="1200">
                        <a:latin typeface="Calibri"/>
                        <a:ea typeface="Calibri"/>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a:noFill/>
                    </a:lnT>
                    <a:lnB>
                      <a:noFill/>
                    </a:lnB>
                  </a:tcPr>
                </a:tc>
              </a:tr>
              <a:tr h="188035">
                <a:tc>
                  <a:txBody>
                    <a:bodyPr/>
                    <a:lstStyle/>
                    <a:p>
                      <a:pPr algn="ctr">
                        <a:lnSpc>
                          <a:spcPct val="115000"/>
                        </a:lnSpc>
                        <a:spcAft>
                          <a:spcPts val="0"/>
                        </a:spcAft>
                      </a:pPr>
                      <a:r>
                        <a:rPr lang="es-ES_tradnl" sz="1200">
                          <a:solidFill>
                            <a:srgbClr val="000000"/>
                          </a:solidFill>
                          <a:latin typeface="Arial"/>
                          <a:ea typeface="Times New Roman"/>
                          <a:cs typeface="Times New Roman"/>
                        </a:rPr>
                        <a:t> </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200">
                          <a:solidFill>
                            <a:srgbClr val="000000"/>
                          </a:solidFill>
                          <a:latin typeface="Arial"/>
                          <a:ea typeface="Times New Roman"/>
                          <a:cs typeface="Times New Roman"/>
                        </a:rPr>
                        <a:t>(1,529.77)</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dirty="0">
                          <a:solidFill>
                            <a:srgbClr val="000000"/>
                          </a:solidFill>
                          <a:latin typeface="Arial"/>
                          <a:ea typeface="Times New Roman"/>
                          <a:cs typeface="Times New Roman"/>
                        </a:rPr>
                        <a:t>(1,171.48)</a:t>
                      </a:r>
                      <a:endParaRPr lang="es-ES" sz="1200" dirty="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2976" y="357166"/>
            <a:ext cx="8001024" cy="1051560"/>
          </a:xfrm>
        </p:spPr>
        <p:txBody>
          <a:bodyPr>
            <a:noAutofit/>
          </a:bodyPr>
          <a:lstStyle/>
          <a:p>
            <a:pPr algn="ctr"/>
            <a:r>
              <a:rPr lang="es-ES" sz="3000" b="1" dirty="0" smtClean="0">
                <a:effectLst/>
                <a:latin typeface="Arial" pitchFamily="34" charset="0"/>
                <a:cs typeface="Arial" pitchFamily="34" charset="0"/>
              </a:rPr>
              <a:t>3.2 LA MUESTRA EN TERMINOS DE</a:t>
            </a:r>
            <a:br>
              <a:rPr lang="es-ES" sz="3000" b="1" dirty="0" smtClean="0">
                <a:effectLst/>
                <a:latin typeface="Arial" pitchFamily="34" charset="0"/>
                <a:cs typeface="Arial" pitchFamily="34" charset="0"/>
              </a:rPr>
            </a:br>
            <a:r>
              <a:rPr lang="es-ES" sz="3000" b="1" dirty="0" smtClean="0">
                <a:effectLst/>
                <a:latin typeface="Arial" pitchFamily="34" charset="0"/>
                <a:cs typeface="Arial" pitchFamily="34" charset="0"/>
              </a:rPr>
              <a:t> AMBITO ACADEMICO</a:t>
            </a:r>
            <a:endParaRPr lang="es-ES" sz="3000" b="1" dirty="0">
              <a:effectLst/>
              <a:latin typeface="Arial" pitchFamily="34" charset="0"/>
              <a:cs typeface="Arial" pitchFamily="34" charset="0"/>
            </a:endParaRPr>
          </a:p>
        </p:txBody>
      </p:sp>
      <p:graphicFrame>
        <p:nvGraphicFramePr>
          <p:cNvPr id="4" name="3 Tabla"/>
          <p:cNvGraphicFramePr>
            <a:graphicFrameLocks noGrp="1"/>
          </p:cNvGraphicFramePr>
          <p:nvPr/>
        </p:nvGraphicFramePr>
        <p:xfrm>
          <a:off x="1571604" y="1714488"/>
          <a:ext cx="7014484" cy="1773641"/>
        </p:xfrm>
        <a:graphic>
          <a:graphicData uri="http://schemas.openxmlformats.org/drawingml/2006/table">
            <a:tbl>
              <a:tblPr/>
              <a:tblGrid>
                <a:gridCol w="2207140"/>
                <a:gridCol w="1309063"/>
                <a:gridCol w="943742"/>
                <a:gridCol w="1656461"/>
                <a:gridCol w="898078"/>
              </a:tblGrid>
              <a:tr h="743123">
                <a:tc>
                  <a:txBody>
                    <a:bodyPr/>
                    <a:lstStyle/>
                    <a:p>
                      <a:endParaRPr lang="es-ES" sz="1600" dirty="0">
                        <a:latin typeface="Calibri"/>
                        <a:ea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600" b="1" dirty="0">
                          <a:solidFill>
                            <a:srgbClr val="000000"/>
                          </a:solidFill>
                          <a:latin typeface="Calibri"/>
                          <a:ea typeface="Times New Roman"/>
                          <a:cs typeface="Times New Roman"/>
                        </a:rPr>
                        <a:t>Hasta 2 semestres</a:t>
                      </a:r>
                      <a:endParaRPr lang="es-ES" sz="16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600" b="1" dirty="0">
                          <a:solidFill>
                            <a:srgbClr val="000000"/>
                          </a:solidFill>
                          <a:latin typeface="Calibri"/>
                          <a:ea typeface="Times New Roman"/>
                          <a:cs typeface="Times New Roman"/>
                        </a:rPr>
                        <a:t>Hasta 4 semestres</a:t>
                      </a:r>
                      <a:endParaRPr lang="es-ES" sz="1600" dirty="0">
                        <a:latin typeface="Calibri"/>
                        <a:ea typeface="Calibri"/>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600" b="1">
                          <a:solidFill>
                            <a:srgbClr val="000000"/>
                          </a:solidFill>
                          <a:latin typeface="Calibri"/>
                          <a:ea typeface="Times New Roman"/>
                          <a:cs typeface="Times New Roman"/>
                        </a:rPr>
                        <a:t>Hasta 6 semestres</a:t>
                      </a:r>
                      <a:endParaRPr lang="es-ES" sz="1600">
                        <a:latin typeface="Calibri"/>
                        <a:ea typeface="Calibri"/>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600" b="1">
                          <a:solidFill>
                            <a:srgbClr val="000000"/>
                          </a:solidFill>
                          <a:latin typeface="Calibri"/>
                          <a:ea typeface="Times New Roman"/>
                          <a:cs typeface="Times New Roman"/>
                        </a:rPr>
                        <a:t>Más de 6 semestres</a:t>
                      </a:r>
                      <a:endParaRPr lang="es-ES" sz="1600">
                        <a:latin typeface="Calibri"/>
                        <a:ea typeface="Calibri"/>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71561">
                <a:tc>
                  <a:txBody>
                    <a:bodyPr/>
                    <a:lstStyle/>
                    <a:p>
                      <a:pPr>
                        <a:lnSpc>
                          <a:spcPct val="115000"/>
                        </a:lnSpc>
                        <a:spcAft>
                          <a:spcPts val="0"/>
                        </a:spcAft>
                      </a:pPr>
                      <a:r>
                        <a:rPr lang="es-ES_tradnl" sz="1600">
                          <a:solidFill>
                            <a:srgbClr val="000000"/>
                          </a:solidFill>
                          <a:latin typeface="Calibri"/>
                          <a:ea typeface="Times New Roman"/>
                          <a:cs typeface="Times New Roman"/>
                        </a:rPr>
                        <a:t>Frecuencia Acumulada</a:t>
                      </a:r>
                      <a:endParaRPr lang="es-ES" sz="16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600">
                          <a:solidFill>
                            <a:srgbClr val="000000"/>
                          </a:solidFill>
                          <a:latin typeface="Calibri"/>
                          <a:ea typeface="Times New Roman"/>
                          <a:cs typeface="Times New Roman"/>
                        </a:rPr>
                        <a:t>48</a:t>
                      </a:r>
                      <a:endParaRPr lang="es-ES" sz="16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600">
                          <a:solidFill>
                            <a:srgbClr val="000000"/>
                          </a:solidFill>
                          <a:latin typeface="Calibri"/>
                          <a:ea typeface="Times New Roman"/>
                          <a:cs typeface="Times New Roman"/>
                        </a:rPr>
                        <a:t>204</a:t>
                      </a:r>
                      <a:endParaRPr lang="es-ES" sz="16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600">
                          <a:solidFill>
                            <a:srgbClr val="000000"/>
                          </a:solidFill>
                          <a:latin typeface="Calibri"/>
                          <a:ea typeface="Times New Roman"/>
                          <a:cs typeface="Times New Roman"/>
                        </a:rPr>
                        <a:t>304</a:t>
                      </a:r>
                      <a:endParaRPr lang="es-ES" sz="16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600">
                          <a:solidFill>
                            <a:srgbClr val="000000"/>
                          </a:solidFill>
                          <a:latin typeface="Calibri"/>
                          <a:ea typeface="Times New Roman"/>
                          <a:cs typeface="Times New Roman"/>
                        </a:rPr>
                        <a:t>395</a:t>
                      </a:r>
                      <a:endParaRPr lang="es-ES" sz="16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85514">
                <a:tc>
                  <a:txBody>
                    <a:bodyPr/>
                    <a:lstStyle/>
                    <a:p>
                      <a:pPr>
                        <a:lnSpc>
                          <a:spcPct val="115000"/>
                        </a:lnSpc>
                        <a:spcAft>
                          <a:spcPts val="0"/>
                        </a:spcAft>
                      </a:pPr>
                      <a:r>
                        <a:rPr lang="es-ES_tradnl" sz="1600">
                          <a:solidFill>
                            <a:srgbClr val="000000"/>
                          </a:solidFill>
                          <a:latin typeface="Calibri"/>
                          <a:ea typeface="Times New Roman"/>
                          <a:cs typeface="Times New Roman"/>
                        </a:rPr>
                        <a:t>%  Acumulado de Estudiantes</a:t>
                      </a:r>
                      <a:endParaRPr lang="es-ES" sz="16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600" dirty="0">
                          <a:solidFill>
                            <a:srgbClr val="000000"/>
                          </a:solidFill>
                          <a:latin typeface="Calibri"/>
                          <a:ea typeface="Times New Roman"/>
                          <a:cs typeface="Times New Roman"/>
                        </a:rPr>
                        <a:t>12.15</a:t>
                      </a:r>
                      <a:endParaRPr lang="es-ES" sz="16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600">
                          <a:solidFill>
                            <a:srgbClr val="000000"/>
                          </a:solidFill>
                          <a:latin typeface="Calibri"/>
                          <a:ea typeface="Times New Roman"/>
                          <a:cs typeface="Times New Roman"/>
                        </a:rPr>
                        <a:t>51.65</a:t>
                      </a:r>
                      <a:endParaRPr lang="es-ES" sz="16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600">
                          <a:solidFill>
                            <a:srgbClr val="000000"/>
                          </a:solidFill>
                          <a:latin typeface="Calibri"/>
                          <a:ea typeface="Times New Roman"/>
                          <a:cs typeface="Times New Roman"/>
                        </a:rPr>
                        <a:t>76.96</a:t>
                      </a:r>
                      <a:endParaRPr lang="es-ES" sz="16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600" dirty="0">
                          <a:solidFill>
                            <a:srgbClr val="000000"/>
                          </a:solidFill>
                          <a:latin typeface="Calibri"/>
                          <a:ea typeface="Times New Roman"/>
                          <a:cs typeface="Times New Roman"/>
                        </a:rPr>
                        <a:t>100</a:t>
                      </a:r>
                      <a:endParaRPr lang="es-ES" sz="1600" dirty="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r>
            </a:tbl>
          </a:graphicData>
        </a:graphic>
      </p:graphicFrame>
      <p:graphicFrame>
        <p:nvGraphicFramePr>
          <p:cNvPr id="8" name="7 Tabla"/>
          <p:cNvGraphicFramePr>
            <a:graphicFrameLocks noGrp="1"/>
          </p:cNvGraphicFramePr>
          <p:nvPr/>
        </p:nvGraphicFramePr>
        <p:xfrm>
          <a:off x="2428860" y="4572008"/>
          <a:ext cx="5143536" cy="1714512"/>
        </p:xfrm>
        <a:graphic>
          <a:graphicData uri="http://schemas.openxmlformats.org/drawingml/2006/table">
            <a:tbl>
              <a:tblPr/>
              <a:tblGrid>
                <a:gridCol w="2984976"/>
                <a:gridCol w="1080627"/>
                <a:gridCol w="1077933"/>
              </a:tblGrid>
              <a:tr h="479248">
                <a:tc>
                  <a:txBody>
                    <a:bodyPr/>
                    <a:lstStyle/>
                    <a:p>
                      <a:pPr algn="ctr">
                        <a:lnSpc>
                          <a:spcPct val="115000"/>
                        </a:lnSpc>
                        <a:spcAft>
                          <a:spcPts val="0"/>
                        </a:spcAft>
                      </a:pPr>
                      <a:r>
                        <a:rPr lang="en-US" sz="1600">
                          <a:solidFill>
                            <a:srgbClr val="000000"/>
                          </a:solidFill>
                          <a:latin typeface="Calibri"/>
                          <a:ea typeface="Times New Roman"/>
                          <a:cs typeface="Times New Roman"/>
                        </a:rPr>
                        <a:t>Bien público consumido</a:t>
                      </a:r>
                      <a:endParaRPr lang="es-EC"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600" b="1">
                          <a:solidFill>
                            <a:srgbClr val="000000"/>
                          </a:solidFill>
                          <a:latin typeface="Calibri"/>
                          <a:ea typeface="Times New Roman"/>
                          <a:cs typeface="Times New Roman"/>
                        </a:rPr>
                        <a:t>Porcentaje</a:t>
                      </a:r>
                      <a:endParaRPr lang="es-EC"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600" b="1">
                          <a:solidFill>
                            <a:srgbClr val="000000"/>
                          </a:solidFill>
                          <a:latin typeface="Calibri"/>
                          <a:ea typeface="Times New Roman"/>
                          <a:cs typeface="Times New Roman"/>
                        </a:rPr>
                        <a:t>Frecuencia</a:t>
                      </a:r>
                      <a:endParaRPr lang="es-EC" sz="160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03125">
                <a:tc>
                  <a:txBody>
                    <a:bodyPr/>
                    <a:lstStyle/>
                    <a:p>
                      <a:pPr>
                        <a:lnSpc>
                          <a:spcPct val="115000"/>
                        </a:lnSpc>
                        <a:spcAft>
                          <a:spcPts val="0"/>
                        </a:spcAft>
                      </a:pPr>
                      <a:r>
                        <a:rPr lang="en-US" sz="1600">
                          <a:solidFill>
                            <a:srgbClr val="000000"/>
                          </a:solidFill>
                          <a:latin typeface="Calibri"/>
                          <a:ea typeface="Times New Roman"/>
                          <a:cs typeface="Times New Roman"/>
                        </a:rPr>
                        <a:t>Excelencia académica</a:t>
                      </a:r>
                      <a:endParaRPr lang="es-EC"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600">
                          <a:solidFill>
                            <a:srgbClr val="000000"/>
                          </a:solidFill>
                          <a:latin typeface="Calibri"/>
                          <a:ea typeface="Times New Roman"/>
                          <a:cs typeface="Times New Roman"/>
                        </a:rPr>
                        <a:t>84.10</a:t>
                      </a:r>
                      <a:endParaRPr lang="es-EC"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600">
                          <a:solidFill>
                            <a:srgbClr val="000000"/>
                          </a:solidFill>
                          <a:latin typeface="Calibri"/>
                          <a:ea typeface="Times New Roman"/>
                          <a:cs typeface="Times New Roman"/>
                        </a:rPr>
                        <a:t>328</a:t>
                      </a:r>
                      <a:endParaRPr lang="es-EC" sz="16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03125">
                <a:tc>
                  <a:txBody>
                    <a:bodyPr/>
                    <a:lstStyle/>
                    <a:p>
                      <a:pPr>
                        <a:lnSpc>
                          <a:spcPct val="115000"/>
                        </a:lnSpc>
                        <a:spcAft>
                          <a:spcPts val="0"/>
                        </a:spcAft>
                      </a:pPr>
                      <a:r>
                        <a:rPr lang="en-US" sz="1600">
                          <a:solidFill>
                            <a:srgbClr val="000000"/>
                          </a:solidFill>
                          <a:latin typeface="Calibri"/>
                          <a:ea typeface="Times New Roman"/>
                          <a:cs typeface="Times New Roman"/>
                        </a:rPr>
                        <a:t>Reputación de FEN</a:t>
                      </a:r>
                      <a:endParaRPr lang="es-EC"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a:lnSpc>
                          <a:spcPct val="115000"/>
                        </a:lnSpc>
                        <a:spcAft>
                          <a:spcPts val="0"/>
                        </a:spcAft>
                      </a:pPr>
                      <a:r>
                        <a:rPr lang="en-US" sz="1600">
                          <a:solidFill>
                            <a:srgbClr val="000000"/>
                          </a:solidFill>
                          <a:latin typeface="Calibri"/>
                          <a:ea typeface="Times New Roman"/>
                          <a:cs typeface="Times New Roman"/>
                        </a:rPr>
                        <a:t>12.56</a:t>
                      </a:r>
                      <a:endParaRPr lang="es-EC"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ctr">
                        <a:lnSpc>
                          <a:spcPct val="115000"/>
                        </a:lnSpc>
                        <a:spcAft>
                          <a:spcPts val="0"/>
                        </a:spcAft>
                      </a:pPr>
                      <a:r>
                        <a:rPr lang="en-US" sz="1600">
                          <a:solidFill>
                            <a:srgbClr val="000000"/>
                          </a:solidFill>
                          <a:latin typeface="Calibri"/>
                          <a:ea typeface="Times New Roman"/>
                          <a:cs typeface="Times New Roman"/>
                        </a:rPr>
                        <a:t>49</a:t>
                      </a:r>
                      <a:endParaRPr lang="es-EC" sz="16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r>
              <a:tr h="314507">
                <a:tc>
                  <a:txBody>
                    <a:bodyPr/>
                    <a:lstStyle/>
                    <a:p>
                      <a:pPr>
                        <a:lnSpc>
                          <a:spcPct val="115000"/>
                        </a:lnSpc>
                        <a:spcAft>
                          <a:spcPts val="0"/>
                        </a:spcAft>
                      </a:pPr>
                      <a:r>
                        <a:rPr lang="es-EC" sz="1600">
                          <a:solidFill>
                            <a:srgbClr val="000000"/>
                          </a:solidFill>
                          <a:latin typeface="Calibri"/>
                          <a:ea typeface="Times New Roman"/>
                          <a:cs typeface="Times New Roman"/>
                        </a:rPr>
                        <a:t>No consume -Esta "harto" de FEN</a:t>
                      </a:r>
                      <a:endParaRPr lang="es-EC"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Calibri"/>
                          <a:ea typeface="Times New Roman"/>
                          <a:cs typeface="Times New Roman"/>
                        </a:rPr>
                        <a:t>3.33</a:t>
                      </a:r>
                      <a:endParaRPr lang="es-EC"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Calibri"/>
                          <a:ea typeface="Times New Roman"/>
                          <a:cs typeface="Times New Roman"/>
                        </a:rPr>
                        <a:t>13</a:t>
                      </a:r>
                      <a:endParaRPr lang="es-EC" sz="16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14507">
                <a:tc>
                  <a:txBody>
                    <a:bodyPr/>
                    <a:lstStyle/>
                    <a:p>
                      <a:pPr>
                        <a:lnSpc>
                          <a:spcPct val="115000"/>
                        </a:lnSpc>
                        <a:spcAft>
                          <a:spcPts val="0"/>
                        </a:spcAft>
                      </a:pPr>
                      <a:r>
                        <a:rPr lang="en-US" sz="1600" b="1">
                          <a:solidFill>
                            <a:srgbClr val="000000"/>
                          </a:solidFill>
                          <a:latin typeface="Calibri"/>
                          <a:ea typeface="Times New Roman"/>
                          <a:cs typeface="Times New Roman"/>
                        </a:rPr>
                        <a:t>Total</a:t>
                      </a:r>
                      <a:endParaRPr lang="es-EC"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600" b="1">
                          <a:solidFill>
                            <a:srgbClr val="000000"/>
                          </a:solidFill>
                          <a:latin typeface="Calibri"/>
                          <a:ea typeface="Times New Roman"/>
                          <a:cs typeface="Times New Roman"/>
                        </a:rPr>
                        <a:t>100.00</a:t>
                      </a:r>
                      <a:endParaRPr lang="es-EC"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600" b="1" dirty="0">
                          <a:solidFill>
                            <a:srgbClr val="000000"/>
                          </a:solidFill>
                          <a:latin typeface="Calibri"/>
                          <a:ea typeface="Times New Roman"/>
                          <a:cs typeface="Times New Roman"/>
                        </a:rPr>
                        <a:t>390.00</a:t>
                      </a:r>
                      <a:endParaRPr lang="es-EC" sz="16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bl>
          </a:graphicData>
        </a:graphic>
      </p:graphicFrame>
      <p:sp>
        <p:nvSpPr>
          <p:cNvPr id="18433" name="Rectangle 1"/>
          <p:cNvSpPr>
            <a:spLocks noChangeArrowheads="1"/>
          </p:cNvSpPr>
          <p:nvPr/>
        </p:nvSpPr>
        <p:spPr bwMode="auto">
          <a:xfrm>
            <a:off x="1500198" y="3791554"/>
            <a:ext cx="671514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_tradnl" sz="2000" b="1" dirty="0" smtClean="0">
                <a:solidFill>
                  <a:schemeClr val="tx2">
                    <a:satMod val="130000"/>
                  </a:schemeClr>
                </a:solidFill>
                <a:latin typeface="Arial" pitchFamily="34" charset="0"/>
                <a:ea typeface="+mj-ea"/>
                <a:cs typeface="Arial" pitchFamily="34" charset="0"/>
              </a:rPr>
              <a:t>Consumo de Bienes Públicos generados por la gratuidad de educación de FEN.</a:t>
            </a:r>
            <a:endParaRPr lang="es-EC" sz="2000" b="1" dirty="0" smtClean="0">
              <a:solidFill>
                <a:schemeClr val="tx2">
                  <a:satMod val="130000"/>
                </a:schemeClr>
              </a:solidFill>
              <a:latin typeface="Arial" pitchFamily="34" charset="0"/>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357290" y="377176"/>
            <a:ext cx="7429552" cy="694370"/>
          </a:xfrm>
          <a:prstGeom prst="rect">
            <a:avLst/>
          </a:prstGeom>
        </p:spPr>
        <p:txBody>
          <a:bodyPr vert="horz" anchor="b">
            <a:normAutofit/>
          </a:bodyPr>
          <a:lstStyle/>
          <a:p>
            <a:pPr marR="0" lvl="0" indent="0" algn="ctr" fontAlgn="auto">
              <a:lnSpc>
                <a:spcPct val="100000"/>
              </a:lnSpc>
              <a:spcBef>
                <a:spcPct val="0"/>
              </a:spcBef>
              <a:spcAft>
                <a:spcPts val="0"/>
              </a:spcAft>
              <a:buClrTx/>
              <a:buSzTx/>
              <a:tabLst/>
              <a:defRPr/>
            </a:pPr>
            <a:r>
              <a:rPr lang="es-ES" sz="2100" b="1" dirty="0" smtClean="0">
                <a:solidFill>
                  <a:schemeClr val="tx2">
                    <a:satMod val="130000"/>
                  </a:schemeClr>
                </a:solidFill>
                <a:latin typeface="Arial" pitchFamily="34" charset="0"/>
                <a:ea typeface="+mj-ea"/>
                <a:cs typeface="Arial" pitchFamily="34" charset="0"/>
              </a:rPr>
              <a:t>POSTURA DE LOS ESTUDIANTES ANTE LA GRATUIDAD</a:t>
            </a:r>
            <a:endParaRPr lang="es-ES" sz="2100" b="1" dirty="0">
              <a:solidFill>
                <a:schemeClr val="tx2">
                  <a:satMod val="130000"/>
                </a:schemeClr>
              </a:solidFill>
              <a:latin typeface="Arial" pitchFamily="34" charset="0"/>
              <a:ea typeface="+mj-ea"/>
              <a:cs typeface="Arial" pitchFamily="34" charset="0"/>
            </a:endParaRPr>
          </a:p>
        </p:txBody>
      </p:sp>
      <p:graphicFrame>
        <p:nvGraphicFramePr>
          <p:cNvPr id="5" name="4 Tabla"/>
          <p:cNvGraphicFramePr>
            <a:graphicFrameLocks noGrp="1"/>
          </p:cNvGraphicFramePr>
          <p:nvPr/>
        </p:nvGraphicFramePr>
        <p:xfrm>
          <a:off x="1643042" y="1357298"/>
          <a:ext cx="6572298" cy="1892808"/>
        </p:xfrm>
        <a:graphic>
          <a:graphicData uri="http://schemas.openxmlformats.org/drawingml/2006/table">
            <a:tbl>
              <a:tblPr/>
              <a:tblGrid>
                <a:gridCol w="490265"/>
                <a:gridCol w="1973334"/>
                <a:gridCol w="636559"/>
                <a:gridCol w="1157380"/>
                <a:gridCol w="1157380"/>
                <a:gridCol w="1157380"/>
              </a:tblGrid>
              <a:tr h="0">
                <a:tc gridSpan="2">
                  <a:txBody>
                    <a:bodyPr/>
                    <a:lstStyle/>
                    <a:p>
                      <a:pPr algn="ctr">
                        <a:lnSpc>
                          <a:spcPct val="115000"/>
                        </a:lnSpc>
                        <a:spcAft>
                          <a:spcPts val="0"/>
                        </a:spcAft>
                      </a:pPr>
                      <a:r>
                        <a:rPr lang="es-EC" sz="1200" dirty="0">
                          <a:solidFill>
                            <a:srgbClr val="000000"/>
                          </a:solidFill>
                          <a:latin typeface="Calibri"/>
                          <a:ea typeface="Times New Roman"/>
                          <a:cs typeface="Times New Roman"/>
                        </a:rPr>
                        <a:t>Percepción del nivel de educación de FEN tras la gratuidad</a:t>
                      </a:r>
                      <a:endParaRPr lang="es-ES"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r>
                        <a:rPr lang="en-US" sz="1200" b="1">
                          <a:solidFill>
                            <a:srgbClr val="000000"/>
                          </a:solidFill>
                          <a:latin typeface="Calibri"/>
                          <a:ea typeface="Times New Roman"/>
                          <a:cs typeface="Times New Roman"/>
                        </a:rPr>
                        <a:t>Total FEN</a:t>
                      </a:r>
                      <a:endParaRPr lang="es-E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err="1">
                          <a:solidFill>
                            <a:srgbClr val="000000"/>
                          </a:solidFill>
                          <a:latin typeface="Calibri"/>
                          <a:ea typeface="Times New Roman"/>
                          <a:cs typeface="Times New Roman"/>
                        </a:rPr>
                        <a:t>Economía</a:t>
                      </a:r>
                      <a:r>
                        <a:rPr lang="en-US" sz="1200" b="1" dirty="0">
                          <a:solidFill>
                            <a:srgbClr val="000000"/>
                          </a:solidFill>
                          <a:latin typeface="Calibri"/>
                          <a:ea typeface="Times New Roman"/>
                          <a:cs typeface="Times New Roman"/>
                        </a:rPr>
                        <a:t> </a:t>
                      </a:r>
                      <a:endParaRPr lang="es-ES" sz="1200" dirty="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solidFill>
                            <a:srgbClr val="000000"/>
                          </a:solidFill>
                          <a:latin typeface="Calibri"/>
                          <a:ea typeface="Times New Roman"/>
                          <a:cs typeface="Times New Roman"/>
                        </a:rPr>
                        <a:t>Ingeniería Comercial</a:t>
                      </a:r>
                      <a:endParaRPr lang="es-ES" sz="1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solidFill>
                            <a:srgbClr val="000000"/>
                          </a:solidFill>
                          <a:latin typeface="Calibri"/>
                          <a:ea typeface="Times New Roman"/>
                          <a:cs typeface="Times New Roman"/>
                        </a:rPr>
                        <a:t>Ingeniería en Negocios Intern.</a:t>
                      </a:r>
                      <a:endParaRPr lang="es-ES" sz="120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ctr">
                        <a:lnSpc>
                          <a:spcPct val="115000"/>
                        </a:lnSpc>
                        <a:spcAft>
                          <a:spcPts val="0"/>
                        </a:spcAft>
                      </a:pPr>
                      <a:r>
                        <a:rPr lang="en-US" sz="1200" b="1">
                          <a:solidFill>
                            <a:srgbClr val="000000"/>
                          </a:solidFill>
                          <a:latin typeface="Calibri"/>
                          <a:ea typeface="Times New Roman"/>
                          <a:cs typeface="Times New Roman"/>
                        </a:rPr>
                        <a:t>Ref.</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b="1">
                          <a:solidFill>
                            <a:srgbClr val="000000"/>
                          </a:solidFill>
                          <a:latin typeface="Calibri"/>
                          <a:ea typeface="Times New Roman"/>
                          <a:cs typeface="Times New Roman"/>
                        </a:rPr>
                        <a:t>Descripción</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4">
                  <a:txBody>
                    <a:bodyPr/>
                    <a:lstStyle/>
                    <a:p>
                      <a:pPr algn="ctr">
                        <a:lnSpc>
                          <a:spcPct val="115000"/>
                        </a:lnSpc>
                        <a:spcAft>
                          <a:spcPts val="0"/>
                        </a:spcAft>
                      </a:pPr>
                      <a:r>
                        <a:rPr lang="en-US" sz="1200">
                          <a:solidFill>
                            <a:srgbClr val="000000"/>
                          </a:solidFill>
                          <a:latin typeface="Calibri"/>
                          <a:ea typeface="Times New Roman"/>
                          <a:cs typeface="Times New Roman"/>
                        </a:rPr>
                        <a:t>Datos en porcentajes (%)</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190500">
                <a:tc>
                  <a:txBody>
                    <a:bodyPr/>
                    <a:lstStyle/>
                    <a:p>
                      <a:pPr algn="ctr">
                        <a:lnSpc>
                          <a:spcPct val="115000"/>
                        </a:lnSpc>
                        <a:spcAft>
                          <a:spcPts val="0"/>
                        </a:spcAft>
                      </a:pPr>
                      <a:r>
                        <a:rPr lang="en-US" sz="1200">
                          <a:solidFill>
                            <a:srgbClr val="000000"/>
                          </a:solidFill>
                          <a:latin typeface="Calibri"/>
                          <a:ea typeface="Times New Roman"/>
                          <a:cs typeface="Times New Roman"/>
                        </a:rPr>
                        <a:t>0</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NINGUNA desmejora</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23.10</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16.31</a:t>
                      </a:r>
                      <a:endParaRPr lang="es-E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19.72</a:t>
                      </a:r>
                      <a:endParaRPr lang="es-E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29.38</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90500">
                <a:tc>
                  <a:txBody>
                    <a:bodyPr/>
                    <a:lstStyle/>
                    <a:p>
                      <a:pPr algn="ctr">
                        <a:lnSpc>
                          <a:spcPct val="115000"/>
                        </a:lnSpc>
                        <a:spcAft>
                          <a:spcPts val="0"/>
                        </a:spcAft>
                      </a:pPr>
                      <a:r>
                        <a:rPr lang="en-US" sz="1200">
                          <a:solidFill>
                            <a:srgbClr val="000000"/>
                          </a:solidFill>
                          <a:latin typeface="Calibri"/>
                          <a:ea typeface="Times New Roman"/>
                          <a:cs typeface="Times New Roman"/>
                        </a:rPr>
                        <a:t>1</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desmejora BAJA</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28.93</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26.95</a:t>
                      </a:r>
                      <a:endParaRPr lang="es-ES" sz="1200">
                        <a:latin typeface="Calibri"/>
                        <a:ea typeface="Calibri"/>
                        <a:cs typeface="Times New Roman"/>
                      </a:endParaRPr>
                    </a:p>
                  </a:txBody>
                  <a:tcPr marL="68580" marR="68580" marT="0" marB="0" anchor="b">
                    <a:lnL>
                      <a:noFill/>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28.17</a:t>
                      </a:r>
                      <a:endParaRPr lang="es-ES" sz="1200">
                        <a:latin typeface="Calibri"/>
                        <a:ea typeface="Calibri"/>
                        <a:cs typeface="Times New Roman"/>
                      </a:endParaRPr>
                    </a:p>
                  </a:txBody>
                  <a:tcPr marL="68580" marR="68580" marT="0" marB="0" anchor="b">
                    <a:lnL>
                      <a:noFill/>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30.51</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r>
              <a:tr h="190500">
                <a:tc>
                  <a:txBody>
                    <a:bodyPr/>
                    <a:lstStyle/>
                    <a:p>
                      <a:pPr algn="ctr">
                        <a:lnSpc>
                          <a:spcPct val="115000"/>
                        </a:lnSpc>
                        <a:spcAft>
                          <a:spcPts val="0"/>
                        </a:spcAft>
                      </a:pPr>
                      <a:r>
                        <a:rPr lang="en-US" sz="1200">
                          <a:solidFill>
                            <a:srgbClr val="000000"/>
                          </a:solidFill>
                          <a:latin typeface="Calibri"/>
                          <a:ea typeface="Times New Roman"/>
                          <a:cs typeface="Times New Roman"/>
                        </a:rPr>
                        <a:t>2</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desmejora MODERADA</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34.52</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42.55</a:t>
                      </a:r>
                      <a:endParaRPr lang="es-ES" sz="12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33.80</a:t>
                      </a:r>
                      <a:endParaRPr lang="es-ES" sz="12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28.81</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00025">
                <a:tc>
                  <a:txBody>
                    <a:bodyPr/>
                    <a:lstStyle/>
                    <a:p>
                      <a:pPr algn="ctr">
                        <a:lnSpc>
                          <a:spcPct val="115000"/>
                        </a:lnSpc>
                        <a:spcAft>
                          <a:spcPts val="0"/>
                        </a:spcAft>
                      </a:pPr>
                      <a:r>
                        <a:rPr lang="en-US" sz="1200">
                          <a:solidFill>
                            <a:srgbClr val="000000"/>
                          </a:solidFill>
                          <a:latin typeface="Calibri"/>
                          <a:ea typeface="Times New Roman"/>
                          <a:cs typeface="Times New Roman"/>
                        </a:rPr>
                        <a:t>3</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desmejora ALTA</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13.45</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14.18</a:t>
                      </a:r>
                      <a:endParaRPr lang="es-E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18.31</a:t>
                      </a:r>
                      <a:endParaRPr lang="es-E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11.30</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r>
              <a:tr h="200025">
                <a:tc gridSpan="2">
                  <a:txBody>
                    <a:bodyPr/>
                    <a:lstStyle/>
                    <a:p>
                      <a:pPr algn="ctr">
                        <a:lnSpc>
                          <a:spcPct val="115000"/>
                        </a:lnSpc>
                        <a:spcAft>
                          <a:spcPts val="0"/>
                        </a:spcAft>
                      </a:pPr>
                      <a:r>
                        <a:rPr lang="en-US" sz="1200" b="1" dirty="0">
                          <a:solidFill>
                            <a:srgbClr val="000000"/>
                          </a:solidFill>
                          <a:latin typeface="Calibri"/>
                          <a:ea typeface="Times New Roman"/>
                          <a:cs typeface="Times New Roman"/>
                        </a:rPr>
                        <a:t>Total</a:t>
                      </a:r>
                      <a:endParaRPr lang="es-E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r>
                        <a:rPr lang="en-US" sz="1200" b="1">
                          <a:solidFill>
                            <a:srgbClr val="000000"/>
                          </a:solidFill>
                          <a:latin typeface="Calibri"/>
                          <a:ea typeface="Times New Roman"/>
                          <a:cs typeface="Times New Roman"/>
                        </a:rPr>
                        <a:t>100.00</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solidFill>
                            <a:srgbClr val="000000"/>
                          </a:solidFill>
                          <a:latin typeface="Calibri"/>
                          <a:ea typeface="Times New Roman"/>
                          <a:cs typeface="Times New Roman"/>
                        </a:rPr>
                        <a:t>100.00</a:t>
                      </a:r>
                      <a:endParaRPr lang="es-E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solidFill>
                            <a:srgbClr val="000000"/>
                          </a:solidFill>
                          <a:latin typeface="Calibri"/>
                          <a:ea typeface="Times New Roman"/>
                          <a:cs typeface="Times New Roman"/>
                        </a:rPr>
                        <a:t>100.00</a:t>
                      </a:r>
                      <a:endParaRPr lang="es-ES" sz="12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solidFill>
                            <a:srgbClr val="000000"/>
                          </a:solidFill>
                          <a:latin typeface="Calibri"/>
                          <a:ea typeface="Times New Roman"/>
                          <a:cs typeface="Times New Roman"/>
                        </a:rPr>
                        <a:t>100.00</a:t>
                      </a:r>
                      <a:endParaRPr lang="es-ES" sz="12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285852" y="357166"/>
            <a:ext cx="7612376" cy="857256"/>
          </a:xfrm>
          <a:prstGeom prst="rect">
            <a:avLst/>
          </a:prstGeom>
        </p:spPr>
        <p:txBody>
          <a:bodyPr vert="horz" anchor="b">
            <a:normAutofit/>
          </a:bodyPr>
          <a:lstStyle/>
          <a:p>
            <a:pPr marL="0" marR="0" lvl="0" indent="0" algn="ctr" defTabSz="914400" fontAlgn="auto">
              <a:lnSpc>
                <a:spcPct val="100000"/>
              </a:lnSpc>
              <a:spcBef>
                <a:spcPct val="0"/>
              </a:spcBef>
              <a:spcAft>
                <a:spcPts val="0"/>
              </a:spcAft>
              <a:buClrTx/>
              <a:buSzTx/>
              <a:tabLst/>
              <a:defRPr/>
            </a:pPr>
            <a:r>
              <a:rPr lang="es-ES" sz="2100" b="1" dirty="0" smtClean="0">
                <a:solidFill>
                  <a:schemeClr val="tx2">
                    <a:satMod val="130000"/>
                  </a:schemeClr>
                </a:solidFill>
                <a:latin typeface="Arial" pitchFamily="34" charset="0"/>
                <a:ea typeface="+mj-ea"/>
                <a:cs typeface="Arial" pitchFamily="34" charset="0"/>
              </a:rPr>
              <a:t>POSTURA DE LOS ESTUDIANTES ANTE LA NO </a:t>
            </a:r>
          </a:p>
          <a:p>
            <a:pPr marL="0" marR="0" lvl="0" indent="0" algn="ctr" defTabSz="914400" fontAlgn="auto">
              <a:lnSpc>
                <a:spcPct val="100000"/>
              </a:lnSpc>
              <a:spcBef>
                <a:spcPct val="0"/>
              </a:spcBef>
              <a:spcAft>
                <a:spcPts val="0"/>
              </a:spcAft>
              <a:buClrTx/>
              <a:buSzTx/>
              <a:tabLst/>
              <a:defRPr/>
            </a:pPr>
            <a:r>
              <a:rPr lang="es-ES" sz="2100" b="1" dirty="0" smtClean="0">
                <a:solidFill>
                  <a:schemeClr val="tx2">
                    <a:satMod val="130000"/>
                  </a:schemeClr>
                </a:solidFill>
                <a:latin typeface="Arial" pitchFamily="34" charset="0"/>
                <a:ea typeface="+mj-ea"/>
                <a:cs typeface="Arial" pitchFamily="34" charset="0"/>
              </a:rPr>
              <a:t>GRATUIDAD</a:t>
            </a:r>
            <a:endParaRPr lang="es-ES" sz="2100" b="1" dirty="0">
              <a:solidFill>
                <a:schemeClr val="tx2">
                  <a:satMod val="130000"/>
                </a:schemeClr>
              </a:solidFill>
              <a:latin typeface="Arial" pitchFamily="34" charset="0"/>
              <a:ea typeface="+mj-ea"/>
              <a:cs typeface="Arial" pitchFamily="34" charset="0"/>
            </a:endParaRPr>
          </a:p>
        </p:txBody>
      </p:sp>
      <p:graphicFrame>
        <p:nvGraphicFramePr>
          <p:cNvPr id="5" name="4 Tabla"/>
          <p:cNvGraphicFramePr>
            <a:graphicFrameLocks noGrp="1"/>
          </p:cNvGraphicFramePr>
          <p:nvPr/>
        </p:nvGraphicFramePr>
        <p:xfrm>
          <a:off x="1428728" y="1428736"/>
          <a:ext cx="7215237" cy="1785951"/>
        </p:xfrm>
        <a:graphic>
          <a:graphicData uri="http://schemas.openxmlformats.org/drawingml/2006/table">
            <a:tbl>
              <a:tblPr/>
              <a:tblGrid>
                <a:gridCol w="2718195"/>
                <a:gridCol w="1257397"/>
                <a:gridCol w="1275887"/>
                <a:gridCol w="1963758"/>
              </a:tblGrid>
              <a:tr h="587957">
                <a:tc>
                  <a:txBody>
                    <a:bodyPr/>
                    <a:lstStyle/>
                    <a:p>
                      <a:pPr algn="ctr">
                        <a:lnSpc>
                          <a:spcPct val="115000"/>
                        </a:lnSpc>
                        <a:spcAft>
                          <a:spcPts val="0"/>
                        </a:spcAft>
                      </a:pPr>
                      <a:r>
                        <a:rPr lang="es-EC" sz="1200" dirty="0">
                          <a:solidFill>
                            <a:srgbClr val="000000"/>
                          </a:solidFill>
                          <a:latin typeface="Arial"/>
                          <a:ea typeface="Times New Roman"/>
                          <a:cs typeface="Times New Roman"/>
                        </a:rPr>
                        <a:t>Sin la gratuidad de Educación, el nivel de calidad de FEN:</a:t>
                      </a:r>
                      <a:endParaRPr lang="es-ES"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err="1">
                          <a:solidFill>
                            <a:srgbClr val="000000"/>
                          </a:solidFill>
                          <a:latin typeface="Calibri"/>
                          <a:ea typeface="Times New Roman"/>
                          <a:cs typeface="Times New Roman"/>
                        </a:rPr>
                        <a:t>Economía</a:t>
                      </a:r>
                      <a:r>
                        <a:rPr lang="en-US" sz="1200" b="1" dirty="0">
                          <a:solidFill>
                            <a:srgbClr val="000000"/>
                          </a:solidFill>
                          <a:latin typeface="Calibri"/>
                          <a:ea typeface="Times New Roman"/>
                          <a:cs typeface="Times New Roman"/>
                        </a:rPr>
                        <a:t>         </a:t>
                      </a:r>
                      <a:endParaRPr lang="es-ES"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solidFill>
                            <a:srgbClr val="000000"/>
                          </a:solidFill>
                          <a:latin typeface="Calibri"/>
                          <a:ea typeface="Times New Roman"/>
                          <a:cs typeface="Times New Roman"/>
                        </a:rPr>
                        <a:t>Ing. Comercial </a:t>
                      </a:r>
                      <a:endParaRPr lang="es-ES" sz="1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solidFill>
                            <a:srgbClr val="000000"/>
                          </a:solidFill>
                          <a:latin typeface="Calibri"/>
                          <a:ea typeface="Times New Roman"/>
                          <a:cs typeface="Times New Roman"/>
                        </a:rPr>
                        <a:t>Ing.  Negocios Internacionales </a:t>
                      </a:r>
                      <a:endParaRPr lang="es-ES" sz="120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79">
                <a:tc>
                  <a:txBody>
                    <a:bodyPr/>
                    <a:lstStyle/>
                    <a:p>
                      <a:pPr>
                        <a:lnSpc>
                          <a:spcPct val="115000"/>
                        </a:lnSpc>
                        <a:spcAft>
                          <a:spcPts val="0"/>
                        </a:spcAft>
                      </a:pPr>
                      <a:r>
                        <a:rPr lang="en-US" sz="1200">
                          <a:solidFill>
                            <a:srgbClr val="000000"/>
                          </a:solidFill>
                          <a:latin typeface="Calibri"/>
                          <a:ea typeface="Times New Roman"/>
                          <a:cs typeface="Times New Roman"/>
                        </a:rPr>
                        <a:t>Mejoraría</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67.38%</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61.97%</a:t>
                      </a:r>
                      <a:endParaRPr lang="es-E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61.02%</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8D8D8"/>
                    </a:solidFill>
                  </a:tcPr>
                </a:tc>
              </a:tr>
              <a:tr h="293979">
                <a:tc>
                  <a:txBody>
                    <a:bodyPr/>
                    <a:lstStyle/>
                    <a:p>
                      <a:pPr>
                        <a:lnSpc>
                          <a:spcPct val="115000"/>
                        </a:lnSpc>
                        <a:spcAft>
                          <a:spcPts val="0"/>
                        </a:spcAft>
                      </a:pPr>
                      <a:r>
                        <a:rPr lang="en-US" sz="1200">
                          <a:solidFill>
                            <a:srgbClr val="000000"/>
                          </a:solidFill>
                          <a:latin typeface="Calibri"/>
                          <a:ea typeface="Times New Roman"/>
                          <a:cs typeface="Times New Roman"/>
                        </a:rPr>
                        <a:t>Se mantendría igual</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26.95%</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32.39%</a:t>
                      </a:r>
                      <a:endParaRPr lang="es-ES" sz="12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34.46%</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305018">
                <a:tc>
                  <a:txBody>
                    <a:bodyPr/>
                    <a:lstStyle/>
                    <a:p>
                      <a:pPr>
                        <a:lnSpc>
                          <a:spcPct val="115000"/>
                        </a:lnSpc>
                        <a:spcAft>
                          <a:spcPts val="0"/>
                        </a:spcAft>
                      </a:pPr>
                      <a:r>
                        <a:rPr lang="en-US" sz="1200">
                          <a:solidFill>
                            <a:srgbClr val="000000"/>
                          </a:solidFill>
                          <a:latin typeface="Calibri"/>
                          <a:ea typeface="Times New Roman"/>
                          <a:cs typeface="Times New Roman"/>
                        </a:rPr>
                        <a:t>Empeoraría</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5.67%</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5.63%</a:t>
                      </a:r>
                      <a:endParaRPr lang="es-E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4.52%</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r>
              <a:tr h="305018">
                <a:tc>
                  <a:txBody>
                    <a:bodyPr/>
                    <a:lstStyle/>
                    <a:p>
                      <a:pPr>
                        <a:lnSpc>
                          <a:spcPct val="115000"/>
                        </a:lnSpc>
                        <a:spcAft>
                          <a:spcPts val="0"/>
                        </a:spcAft>
                      </a:pPr>
                      <a:r>
                        <a:rPr lang="en-US" sz="1200" b="1" dirty="0">
                          <a:solidFill>
                            <a:srgbClr val="000000"/>
                          </a:solidFill>
                          <a:latin typeface="Calibri"/>
                          <a:ea typeface="Times New Roman"/>
                          <a:cs typeface="Times New Roman"/>
                        </a:rPr>
                        <a:t>Total</a:t>
                      </a:r>
                      <a:endParaRPr lang="es-E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solidFill>
                            <a:srgbClr val="000000"/>
                          </a:solidFill>
                          <a:latin typeface="Calibri"/>
                          <a:ea typeface="Times New Roman"/>
                          <a:cs typeface="Times New Roman"/>
                        </a:rPr>
                        <a:t>100%</a:t>
                      </a:r>
                      <a:endParaRPr lang="es-E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solidFill>
                            <a:srgbClr val="000000"/>
                          </a:solidFill>
                          <a:latin typeface="Calibri"/>
                          <a:ea typeface="Times New Roman"/>
                          <a:cs typeface="Times New Roman"/>
                        </a:rPr>
                        <a:t>100%</a:t>
                      </a:r>
                      <a:endParaRPr lang="es-E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solidFill>
                            <a:srgbClr val="000000"/>
                          </a:solidFill>
                          <a:latin typeface="Calibri"/>
                          <a:ea typeface="Times New Roman"/>
                          <a:cs typeface="Times New Roman"/>
                        </a:rPr>
                        <a:t>100%</a:t>
                      </a:r>
                      <a:endParaRPr lang="es-ES" sz="12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1 Título"/>
          <p:cNvSpPr txBox="1">
            <a:spLocks/>
          </p:cNvSpPr>
          <p:nvPr/>
        </p:nvSpPr>
        <p:spPr>
          <a:xfrm>
            <a:off x="960120" y="3429000"/>
            <a:ext cx="8183880" cy="837246"/>
          </a:xfrm>
          <a:prstGeom prst="rect">
            <a:avLst/>
          </a:prstGeom>
        </p:spPr>
        <p:txBody>
          <a:bodyPr vert="horz" anchor="b">
            <a:normAutofit/>
          </a:bodyPr>
          <a:lstStyle/>
          <a:p>
            <a:pPr algn="ctr">
              <a:spcBef>
                <a:spcPct val="0"/>
              </a:spcBef>
              <a:buFontTx/>
              <a:buNone/>
              <a:defRPr/>
            </a:pPr>
            <a:r>
              <a:rPr lang="es-ES" sz="2100" b="1" dirty="0" smtClean="0">
                <a:solidFill>
                  <a:schemeClr val="tx2">
                    <a:satMod val="130000"/>
                  </a:schemeClr>
                </a:solidFill>
                <a:latin typeface="Arial" pitchFamily="34" charset="0"/>
                <a:ea typeface="+mj-ea"/>
                <a:cs typeface="Arial" pitchFamily="34" charset="0"/>
              </a:rPr>
              <a:t>FACTORES QUE INFLUYEN EN EL NIVEL DE</a:t>
            </a:r>
          </a:p>
          <a:p>
            <a:pPr algn="ctr">
              <a:spcBef>
                <a:spcPct val="0"/>
              </a:spcBef>
              <a:buFontTx/>
              <a:buNone/>
              <a:defRPr/>
            </a:pPr>
            <a:r>
              <a:rPr lang="es-ES" sz="2100" b="1" dirty="0" smtClean="0">
                <a:solidFill>
                  <a:schemeClr val="tx2">
                    <a:satMod val="130000"/>
                  </a:schemeClr>
                </a:solidFill>
                <a:latin typeface="Arial" pitchFamily="34" charset="0"/>
                <a:ea typeface="+mj-ea"/>
                <a:cs typeface="Arial" pitchFamily="34" charset="0"/>
              </a:rPr>
              <a:t> EDUCACIÓN DE LA FEN</a:t>
            </a:r>
            <a:endParaRPr lang="es-ES" sz="2100" b="1" dirty="0">
              <a:solidFill>
                <a:schemeClr val="tx2">
                  <a:satMod val="130000"/>
                </a:schemeClr>
              </a:solidFill>
              <a:latin typeface="Arial" pitchFamily="34" charset="0"/>
              <a:ea typeface="+mj-ea"/>
              <a:cs typeface="Arial" pitchFamily="34" charset="0"/>
            </a:endParaRPr>
          </a:p>
        </p:txBody>
      </p:sp>
      <p:graphicFrame>
        <p:nvGraphicFramePr>
          <p:cNvPr id="7" name="6 Tabla"/>
          <p:cNvGraphicFramePr>
            <a:graphicFrameLocks noGrp="1"/>
          </p:cNvGraphicFramePr>
          <p:nvPr/>
        </p:nvGraphicFramePr>
        <p:xfrm>
          <a:off x="1428728" y="4429132"/>
          <a:ext cx="7143802" cy="1892808"/>
        </p:xfrm>
        <a:graphic>
          <a:graphicData uri="http://schemas.openxmlformats.org/drawingml/2006/table">
            <a:tbl>
              <a:tblPr/>
              <a:tblGrid>
                <a:gridCol w="1714513"/>
                <a:gridCol w="666754"/>
                <a:gridCol w="952507"/>
                <a:gridCol w="952507"/>
                <a:gridCol w="952507"/>
                <a:gridCol w="952507"/>
                <a:gridCol w="952507"/>
              </a:tblGrid>
              <a:tr h="0">
                <a:tc>
                  <a:txBody>
                    <a:bodyPr/>
                    <a:lstStyle/>
                    <a:p>
                      <a:pPr algn="ctr">
                        <a:lnSpc>
                          <a:spcPct val="115000"/>
                        </a:lnSpc>
                        <a:spcAft>
                          <a:spcPts val="0"/>
                        </a:spcAft>
                      </a:pPr>
                      <a:r>
                        <a:rPr lang="en-US" sz="1200" b="1" dirty="0" err="1">
                          <a:solidFill>
                            <a:srgbClr val="000000"/>
                          </a:solidFill>
                          <a:latin typeface="Calibri"/>
                          <a:ea typeface="Times New Roman"/>
                          <a:cs typeface="Times New Roman"/>
                        </a:rPr>
                        <a:t>Orden</a:t>
                      </a:r>
                      <a:r>
                        <a:rPr lang="en-US" sz="1200" b="1" dirty="0">
                          <a:solidFill>
                            <a:srgbClr val="000000"/>
                          </a:solidFill>
                          <a:latin typeface="Calibri"/>
                          <a:ea typeface="Times New Roman"/>
                          <a:cs typeface="Times New Roman"/>
                        </a:rPr>
                        <a:t> de </a:t>
                      </a:r>
                      <a:r>
                        <a:rPr lang="en-US" sz="1200" b="1" dirty="0" err="1">
                          <a:solidFill>
                            <a:srgbClr val="000000"/>
                          </a:solidFill>
                          <a:latin typeface="Calibri"/>
                          <a:ea typeface="Times New Roman"/>
                          <a:cs typeface="Times New Roman"/>
                        </a:rPr>
                        <a:t>Influencia</a:t>
                      </a:r>
                      <a:endParaRPr lang="es-ES"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solidFill>
                            <a:srgbClr val="000000"/>
                          </a:solidFill>
                          <a:latin typeface="Calibri"/>
                          <a:ea typeface="Times New Roman"/>
                          <a:cs typeface="Times New Roman"/>
                        </a:rPr>
                        <a:t>FACT1   (%)</a:t>
                      </a:r>
                      <a:endParaRPr lang="es-E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solidFill>
                            <a:srgbClr val="000000"/>
                          </a:solidFill>
                          <a:latin typeface="Calibri"/>
                          <a:ea typeface="Times New Roman"/>
                          <a:cs typeface="Times New Roman"/>
                        </a:rPr>
                        <a:t>FACT2   (%)</a:t>
                      </a:r>
                      <a:endParaRPr lang="es-ES" sz="1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solidFill>
                            <a:srgbClr val="000000"/>
                          </a:solidFill>
                          <a:latin typeface="Calibri"/>
                          <a:ea typeface="Times New Roman"/>
                          <a:cs typeface="Times New Roman"/>
                        </a:rPr>
                        <a:t>FACT3   (%)</a:t>
                      </a:r>
                      <a:endParaRPr lang="es-ES" sz="1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solidFill>
                            <a:srgbClr val="000000"/>
                          </a:solidFill>
                          <a:latin typeface="Calibri"/>
                          <a:ea typeface="Times New Roman"/>
                          <a:cs typeface="Times New Roman"/>
                        </a:rPr>
                        <a:t>FACT4   (%)</a:t>
                      </a:r>
                      <a:endParaRPr lang="es-ES" sz="1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solidFill>
                            <a:srgbClr val="000000"/>
                          </a:solidFill>
                          <a:latin typeface="Calibri"/>
                          <a:ea typeface="Times New Roman"/>
                          <a:cs typeface="Times New Roman"/>
                        </a:rPr>
                        <a:t>FACT5 (%)</a:t>
                      </a:r>
                      <a:endParaRPr lang="es-ES" sz="1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solidFill>
                            <a:srgbClr val="000000"/>
                          </a:solidFill>
                          <a:latin typeface="Calibri"/>
                          <a:ea typeface="Times New Roman"/>
                          <a:cs typeface="Times New Roman"/>
                        </a:rPr>
                        <a:t>FACT6   (%)</a:t>
                      </a:r>
                      <a:endParaRPr lang="es-ES" sz="120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a:lnSpc>
                          <a:spcPct val="115000"/>
                        </a:lnSpc>
                        <a:spcAft>
                          <a:spcPts val="0"/>
                        </a:spcAft>
                      </a:pPr>
                      <a:r>
                        <a:rPr lang="en-US" sz="1200">
                          <a:solidFill>
                            <a:srgbClr val="000000"/>
                          </a:solidFill>
                          <a:latin typeface="Calibri"/>
                          <a:ea typeface="Times New Roman"/>
                          <a:cs typeface="Times New Roman"/>
                        </a:rPr>
                        <a:t>1</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66.22</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15.01</a:t>
                      </a:r>
                      <a:endParaRPr lang="es-E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5.78</a:t>
                      </a:r>
                      <a:endParaRPr lang="es-E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7.60</a:t>
                      </a:r>
                      <a:endParaRPr lang="es-E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11.90</a:t>
                      </a:r>
                      <a:endParaRPr lang="es-E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2.26</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8D8D8"/>
                    </a:solidFill>
                  </a:tcPr>
                </a:tc>
              </a:tr>
              <a:tr h="190500">
                <a:tc>
                  <a:txBody>
                    <a:bodyPr/>
                    <a:lstStyle/>
                    <a:p>
                      <a:pPr algn="ctr">
                        <a:lnSpc>
                          <a:spcPct val="115000"/>
                        </a:lnSpc>
                        <a:spcAft>
                          <a:spcPts val="0"/>
                        </a:spcAft>
                      </a:pPr>
                      <a:r>
                        <a:rPr lang="en-US" sz="1200">
                          <a:solidFill>
                            <a:srgbClr val="000000"/>
                          </a:solidFill>
                          <a:latin typeface="Calibri"/>
                          <a:ea typeface="Times New Roman"/>
                          <a:cs typeface="Times New Roman"/>
                        </a:rPr>
                        <a:t>2</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13.94</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18.13</a:t>
                      </a:r>
                      <a:endParaRPr lang="es-ES" sz="12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23.70</a:t>
                      </a:r>
                      <a:endParaRPr lang="es-ES" sz="12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20.18</a:t>
                      </a:r>
                      <a:endParaRPr lang="es-ES" sz="12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19.05</a:t>
                      </a:r>
                      <a:endParaRPr lang="es-ES" sz="12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6.77</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a:lnSpc>
                          <a:spcPct val="115000"/>
                        </a:lnSpc>
                        <a:spcAft>
                          <a:spcPts val="0"/>
                        </a:spcAft>
                      </a:pPr>
                      <a:r>
                        <a:rPr lang="en-US" sz="1200">
                          <a:solidFill>
                            <a:srgbClr val="000000"/>
                          </a:solidFill>
                          <a:latin typeface="Calibri"/>
                          <a:ea typeface="Times New Roman"/>
                          <a:cs typeface="Times New Roman"/>
                        </a:rPr>
                        <a:t>3</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8.31</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20.68</a:t>
                      </a:r>
                      <a:endParaRPr lang="es-ES" sz="1200">
                        <a:latin typeface="Calibri"/>
                        <a:ea typeface="Calibri"/>
                        <a:cs typeface="Times New Roman"/>
                      </a:endParaRPr>
                    </a:p>
                  </a:txBody>
                  <a:tcPr marL="68580" marR="68580" marT="0" marB="0" anchor="b">
                    <a:lnL>
                      <a:noFill/>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23.70</a:t>
                      </a:r>
                      <a:endParaRPr lang="es-ES" sz="1200">
                        <a:latin typeface="Calibri"/>
                        <a:ea typeface="Calibri"/>
                        <a:cs typeface="Times New Roman"/>
                      </a:endParaRPr>
                    </a:p>
                  </a:txBody>
                  <a:tcPr marL="68580" marR="68580" marT="0" marB="0" anchor="b">
                    <a:lnL>
                      <a:noFill/>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22.81</a:t>
                      </a:r>
                      <a:endParaRPr lang="es-ES" sz="1200">
                        <a:latin typeface="Calibri"/>
                        <a:ea typeface="Calibri"/>
                        <a:cs typeface="Times New Roman"/>
                      </a:endParaRPr>
                    </a:p>
                  </a:txBody>
                  <a:tcPr marL="68580" marR="68580" marT="0" marB="0" anchor="b">
                    <a:lnL>
                      <a:noFill/>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19.94</a:t>
                      </a:r>
                      <a:endParaRPr lang="es-ES" sz="1200">
                        <a:latin typeface="Calibri"/>
                        <a:ea typeface="Calibri"/>
                        <a:cs typeface="Times New Roman"/>
                      </a:endParaRPr>
                    </a:p>
                  </a:txBody>
                  <a:tcPr marL="68580" marR="68580" marT="0" marB="0" anchor="b">
                    <a:lnL>
                      <a:noFill/>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6.77</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r>
              <a:tr h="190500">
                <a:tc>
                  <a:txBody>
                    <a:bodyPr/>
                    <a:lstStyle/>
                    <a:p>
                      <a:pPr algn="ctr">
                        <a:lnSpc>
                          <a:spcPct val="115000"/>
                        </a:lnSpc>
                        <a:spcAft>
                          <a:spcPts val="0"/>
                        </a:spcAft>
                      </a:pPr>
                      <a:r>
                        <a:rPr lang="en-US" sz="1200">
                          <a:solidFill>
                            <a:srgbClr val="000000"/>
                          </a:solidFill>
                          <a:latin typeface="Calibri"/>
                          <a:ea typeface="Times New Roman"/>
                          <a:cs typeface="Times New Roman"/>
                        </a:rPr>
                        <a:t>4</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4.29</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20.96</a:t>
                      </a:r>
                      <a:endParaRPr lang="es-ES" sz="12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19.36</a:t>
                      </a:r>
                      <a:endParaRPr lang="es-ES" sz="12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19.88</a:t>
                      </a:r>
                      <a:endParaRPr lang="es-ES" sz="12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19.64</a:t>
                      </a:r>
                      <a:endParaRPr lang="es-ES" sz="12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Calibri"/>
                          <a:ea typeface="Times New Roman"/>
                          <a:cs typeface="Times New Roman"/>
                        </a:rPr>
                        <a:t>14.84</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a:lnSpc>
                          <a:spcPct val="115000"/>
                        </a:lnSpc>
                        <a:spcAft>
                          <a:spcPts val="0"/>
                        </a:spcAft>
                      </a:pPr>
                      <a:r>
                        <a:rPr lang="en-US" sz="1200">
                          <a:solidFill>
                            <a:srgbClr val="000000"/>
                          </a:solidFill>
                          <a:latin typeface="Calibri"/>
                          <a:ea typeface="Times New Roman"/>
                          <a:cs typeface="Times New Roman"/>
                        </a:rPr>
                        <a:t>5</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3.22</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17.56</a:t>
                      </a:r>
                      <a:endParaRPr lang="es-ES" sz="1200">
                        <a:latin typeface="Calibri"/>
                        <a:ea typeface="Calibri"/>
                        <a:cs typeface="Times New Roman"/>
                      </a:endParaRPr>
                    </a:p>
                  </a:txBody>
                  <a:tcPr marL="68580" marR="68580" marT="0" marB="0" anchor="b">
                    <a:lnL>
                      <a:noFill/>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20.52</a:t>
                      </a:r>
                      <a:endParaRPr lang="es-ES" sz="1200">
                        <a:latin typeface="Calibri"/>
                        <a:ea typeface="Calibri"/>
                        <a:cs typeface="Times New Roman"/>
                      </a:endParaRPr>
                    </a:p>
                  </a:txBody>
                  <a:tcPr marL="68580" marR="68580" marT="0" marB="0" anchor="b">
                    <a:lnL>
                      <a:noFill/>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17.54</a:t>
                      </a:r>
                      <a:endParaRPr lang="es-ES" sz="1200">
                        <a:latin typeface="Calibri"/>
                        <a:ea typeface="Calibri"/>
                        <a:cs typeface="Times New Roman"/>
                      </a:endParaRPr>
                    </a:p>
                  </a:txBody>
                  <a:tcPr marL="68580" marR="68580" marT="0" marB="0" anchor="b">
                    <a:lnL>
                      <a:noFill/>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21.43</a:t>
                      </a:r>
                      <a:endParaRPr lang="es-ES" sz="1200">
                        <a:latin typeface="Calibri"/>
                        <a:ea typeface="Calibri"/>
                        <a:cs typeface="Times New Roman"/>
                      </a:endParaRPr>
                    </a:p>
                  </a:txBody>
                  <a:tcPr marL="68580" marR="68580" marT="0" marB="0" anchor="b">
                    <a:lnL>
                      <a:noFill/>
                    </a:lnL>
                    <a:lnR>
                      <a:noFill/>
                    </a:lnR>
                    <a:lnT>
                      <a:noFill/>
                    </a:lnT>
                    <a:lnB>
                      <a:noFill/>
                    </a:lnB>
                    <a:solidFill>
                      <a:srgbClr val="D8D8D8"/>
                    </a:solidFill>
                  </a:tcPr>
                </a:tc>
                <a:tc>
                  <a:txBody>
                    <a:bodyPr/>
                    <a:lstStyle/>
                    <a:p>
                      <a:pPr algn="ctr">
                        <a:lnSpc>
                          <a:spcPct val="115000"/>
                        </a:lnSpc>
                        <a:spcAft>
                          <a:spcPts val="0"/>
                        </a:spcAft>
                      </a:pPr>
                      <a:r>
                        <a:rPr lang="en-US" sz="1200">
                          <a:solidFill>
                            <a:srgbClr val="000000"/>
                          </a:solidFill>
                          <a:latin typeface="Calibri"/>
                          <a:ea typeface="Times New Roman"/>
                          <a:cs typeface="Times New Roman"/>
                        </a:rPr>
                        <a:t>15.16</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r>
              <a:tr h="200025">
                <a:tc>
                  <a:txBody>
                    <a:bodyPr/>
                    <a:lstStyle/>
                    <a:p>
                      <a:pPr algn="ctr">
                        <a:lnSpc>
                          <a:spcPct val="115000"/>
                        </a:lnSpc>
                        <a:spcAft>
                          <a:spcPts val="0"/>
                        </a:spcAft>
                      </a:pPr>
                      <a:r>
                        <a:rPr lang="en-US" sz="1200">
                          <a:solidFill>
                            <a:srgbClr val="000000"/>
                          </a:solidFill>
                          <a:latin typeface="Calibri"/>
                          <a:ea typeface="Times New Roman"/>
                          <a:cs typeface="Times New Roman"/>
                        </a:rPr>
                        <a:t>6</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solidFill>
                            <a:srgbClr val="000000"/>
                          </a:solidFill>
                          <a:latin typeface="Calibri"/>
                          <a:ea typeface="Times New Roman"/>
                          <a:cs typeface="Times New Roman"/>
                        </a:rPr>
                        <a:t>4.02</a:t>
                      </a:r>
                      <a:endParaRPr lang="es-ES" sz="12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solidFill>
                            <a:srgbClr val="000000"/>
                          </a:solidFill>
                          <a:latin typeface="Calibri"/>
                          <a:ea typeface="Times New Roman"/>
                          <a:cs typeface="Times New Roman"/>
                        </a:rPr>
                        <a:t>7.65</a:t>
                      </a:r>
                      <a:endParaRPr lang="es-E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solidFill>
                            <a:srgbClr val="000000"/>
                          </a:solidFill>
                          <a:latin typeface="Calibri"/>
                          <a:ea typeface="Times New Roman"/>
                          <a:cs typeface="Times New Roman"/>
                        </a:rPr>
                        <a:t>6.94</a:t>
                      </a:r>
                      <a:endParaRPr lang="es-E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solidFill>
                            <a:srgbClr val="000000"/>
                          </a:solidFill>
                          <a:latin typeface="Calibri"/>
                          <a:ea typeface="Times New Roman"/>
                          <a:cs typeface="Times New Roman"/>
                        </a:rPr>
                        <a:t>11.99</a:t>
                      </a:r>
                      <a:endParaRPr lang="es-E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solidFill>
                            <a:srgbClr val="000000"/>
                          </a:solidFill>
                          <a:latin typeface="Calibri"/>
                          <a:ea typeface="Times New Roman"/>
                          <a:cs typeface="Times New Roman"/>
                        </a:rPr>
                        <a:t>8.04</a:t>
                      </a:r>
                      <a:endParaRPr lang="es-E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solidFill>
                            <a:srgbClr val="000000"/>
                          </a:solidFill>
                          <a:latin typeface="Calibri"/>
                          <a:ea typeface="Times New Roman"/>
                          <a:cs typeface="Times New Roman"/>
                        </a:rPr>
                        <a:t>54.19</a:t>
                      </a:r>
                      <a:endParaRPr lang="es-ES" sz="12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200" b="1">
                          <a:solidFill>
                            <a:srgbClr val="000000"/>
                          </a:solidFill>
                          <a:latin typeface="Calibri"/>
                          <a:ea typeface="Times New Roman"/>
                          <a:cs typeface="Times New Roman"/>
                        </a:rPr>
                        <a:t>Total Respuestas Válidas</a:t>
                      </a:r>
                      <a:endParaRPr lang="es-E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b="1">
                          <a:solidFill>
                            <a:srgbClr val="000000"/>
                          </a:solidFill>
                          <a:latin typeface="Calibri"/>
                          <a:ea typeface="Times New Roman"/>
                          <a:cs typeface="Times New Roman"/>
                        </a:rPr>
                        <a:t>373</a:t>
                      </a:r>
                      <a:endParaRPr lang="es-E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b="1">
                          <a:solidFill>
                            <a:srgbClr val="000000"/>
                          </a:solidFill>
                          <a:latin typeface="Calibri"/>
                          <a:ea typeface="Times New Roman"/>
                          <a:cs typeface="Times New Roman"/>
                        </a:rPr>
                        <a:t>353</a:t>
                      </a:r>
                      <a:endParaRPr lang="es-ES" sz="1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b="1">
                          <a:solidFill>
                            <a:srgbClr val="000000"/>
                          </a:solidFill>
                          <a:latin typeface="Calibri"/>
                          <a:ea typeface="Times New Roman"/>
                          <a:cs typeface="Times New Roman"/>
                        </a:rPr>
                        <a:t>346</a:t>
                      </a:r>
                      <a:endParaRPr lang="es-ES" sz="1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b="1">
                          <a:solidFill>
                            <a:srgbClr val="000000"/>
                          </a:solidFill>
                          <a:latin typeface="Calibri"/>
                          <a:ea typeface="Times New Roman"/>
                          <a:cs typeface="Times New Roman"/>
                        </a:rPr>
                        <a:t>342</a:t>
                      </a:r>
                      <a:endParaRPr lang="es-ES" sz="1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b="1" dirty="0">
                          <a:solidFill>
                            <a:srgbClr val="000000"/>
                          </a:solidFill>
                          <a:latin typeface="Calibri"/>
                          <a:ea typeface="Times New Roman"/>
                          <a:cs typeface="Times New Roman"/>
                        </a:rPr>
                        <a:t>336</a:t>
                      </a:r>
                      <a:endParaRPr lang="es-ES" sz="1200" dirty="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200" b="1" dirty="0">
                          <a:solidFill>
                            <a:srgbClr val="000000"/>
                          </a:solidFill>
                          <a:latin typeface="Calibri"/>
                          <a:ea typeface="Times New Roman"/>
                          <a:cs typeface="Times New Roman"/>
                        </a:rPr>
                        <a:t>310</a:t>
                      </a:r>
                      <a:endParaRPr lang="es-ES" sz="1200" dirty="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642918"/>
            <a:ext cx="7500990" cy="1051560"/>
          </a:xfrm>
        </p:spPr>
        <p:txBody>
          <a:bodyPr>
            <a:normAutofit/>
          </a:bodyPr>
          <a:lstStyle/>
          <a:p>
            <a:pPr algn="ctr">
              <a:defRPr/>
            </a:pPr>
            <a:r>
              <a:rPr lang="es-ES" sz="2100" b="1" dirty="0" smtClean="0">
                <a:effectLst/>
                <a:latin typeface="Arial" pitchFamily="34" charset="0"/>
                <a:cs typeface="Arial" pitchFamily="34" charset="0"/>
              </a:rPr>
              <a:t>INFLUENCIA PROMEDIO DE DIVERSOS FACTORES SOBRE EL NIVEL DE CALIDAD ACADÉMICO DE FEN</a:t>
            </a:r>
          </a:p>
        </p:txBody>
      </p:sp>
      <p:pic>
        <p:nvPicPr>
          <p:cNvPr id="4" name="3 Imagen"/>
          <p:cNvPicPr/>
          <p:nvPr/>
        </p:nvPicPr>
        <p:blipFill>
          <a:blip r:embed="rId2"/>
          <a:srcRect/>
          <a:stretch>
            <a:fillRect/>
          </a:stretch>
        </p:blipFill>
        <p:spPr bwMode="auto">
          <a:xfrm>
            <a:off x="1571604" y="1785926"/>
            <a:ext cx="6786610" cy="38576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54" y="642918"/>
            <a:ext cx="8358246" cy="1500198"/>
          </a:xfrm>
        </p:spPr>
        <p:txBody>
          <a:bodyPr>
            <a:noAutofit/>
          </a:bodyPr>
          <a:lstStyle/>
          <a:p>
            <a:pPr algn="ctr">
              <a:defRPr/>
            </a:pPr>
            <a:r>
              <a:rPr lang="es-ES" sz="2100" b="1" dirty="0" smtClean="0">
                <a:effectLst/>
                <a:latin typeface="Arial" pitchFamily="34" charset="0"/>
                <a:cs typeface="Arial" pitchFamily="34" charset="0"/>
              </a:rPr>
              <a:t>PERCEPCIONES DE LOS ESTUDIANTES SOBRE LA DESMOTIVACIÓN DE LA PLANTA  DOCENTE</a:t>
            </a:r>
            <a:endParaRPr lang="es-ES" sz="2100" b="1" dirty="0">
              <a:effectLst/>
              <a:latin typeface="Arial" pitchFamily="34" charset="0"/>
              <a:cs typeface="Arial" pitchFamily="34" charset="0"/>
            </a:endParaRPr>
          </a:p>
        </p:txBody>
      </p:sp>
      <p:pic>
        <p:nvPicPr>
          <p:cNvPr id="4" name="3 Imagen"/>
          <p:cNvPicPr/>
          <p:nvPr/>
        </p:nvPicPr>
        <p:blipFill>
          <a:blip r:embed="rId2"/>
          <a:srcRect/>
          <a:stretch>
            <a:fillRect/>
          </a:stretch>
        </p:blipFill>
        <p:spPr bwMode="auto">
          <a:xfrm>
            <a:off x="1785918" y="2214554"/>
            <a:ext cx="6643734" cy="38576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714480" y="500042"/>
            <a:ext cx="6572296" cy="1051560"/>
          </a:xfrm>
          <a:prstGeom prst="rect">
            <a:avLst/>
          </a:prstGeom>
        </p:spPr>
        <p:txBody>
          <a:bodyPr vert="horz" anchor="b">
            <a:normAutofit/>
          </a:bodyPr>
          <a:lstStyle/>
          <a:p>
            <a:pPr marL="0" marR="0" lvl="0" indent="0" algn="ctr" defTabSz="914400" fontAlgn="auto">
              <a:lnSpc>
                <a:spcPct val="100000"/>
              </a:lnSpc>
              <a:spcBef>
                <a:spcPct val="0"/>
              </a:spcBef>
              <a:spcAft>
                <a:spcPts val="0"/>
              </a:spcAft>
              <a:buClrTx/>
              <a:buSzTx/>
              <a:tabLst/>
              <a:defRPr/>
            </a:pPr>
            <a:r>
              <a:rPr lang="es-ES" sz="2100" b="1" dirty="0" smtClean="0">
                <a:solidFill>
                  <a:schemeClr val="tx2">
                    <a:satMod val="130000"/>
                  </a:schemeClr>
                </a:solidFill>
                <a:latin typeface="Arial" pitchFamily="34" charset="0"/>
                <a:ea typeface="+mj-ea"/>
                <a:cs typeface="Arial" pitchFamily="34" charset="0"/>
              </a:rPr>
              <a:t>COMPORTAMIENTO ACADEMICO ANTE LA GRATUIDAD</a:t>
            </a:r>
            <a:endParaRPr lang="es-ES" sz="2100" b="1" dirty="0">
              <a:solidFill>
                <a:schemeClr val="tx2">
                  <a:satMod val="130000"/>
                </a:schemeClr>
              </a:solidFill>
              <a:latin typeface="Arial" pitchFamily="34" charset="0"/>
              <a:ea typeface="+mj-ea"/>
              <a:cs typeface="Arial" pitchFamily="34" charset="0"/>
            </a:endParaRPr>
          </a:p>
        </p:txBody>
      </p:sp>
      <p:graphicFrame>
        <p:nvGraphicFramePr>
          <p:cNvPr id="5" name="4 Tabla"/>
          <p:cNvGraphicFramePr>
            <a:graphicFrameLocks noGrp="1"/>
          </p:cNvGraphicFramePr>
          <p:nvPr/>
        </p:nvGraphicFramePr>
        <p:xfrm>
          <a:off x="1285852" y="1714488"/>
          <a:ext cx="7500991" cy="1500198"/>
        </p:xfrm>
        <a:graphic>
          <a:graphicData uri="http://schemas.openxmlformats.org/drawingml/2006/table">
            <a:tbl>
              <a:tblPr/>
              <a:tblGrid>
                <a:gridCol w="2385561"/>
                <a:gridCol w="1268318"/>
                <a:gridCol w="1194537"/>
                <a:gridCol w="1247237"/>
                <a:gridCol w="1405338"/>
              </a:tblGrid>
              <a:tr h="493884">
                <a:tc>
                  <a:txBody>
                    <a:bodyPr/>
                    <a:lstStyle/>
                    <a:p>
                      <a:pPr algn="ctr">
                        <a:lnSpc>
                          <a:spcPct val="115000"/>
                        </a:lnSpc>
                        <a:spcAft>
                          <a:spcPts val="0"/>
                        </a:spcAft>
                      </a:pPr>
                      <a:r>
                        <a:rPr lang="es-ES_tradnl" sz="1200" dirty="0">
                          <a:solidFill>
                            <a:srgbClr val="000000"/>
                          </a:solidFill>
                          <a:latin typeface="Calibri"/>
                          <a:ea typeface="Times New Roman"/>
                          <a:cs typeface="Times New Roman"/>
                        </a:rPr>
                        <a:t>Percepción del esfuerzo tras la gratuidad de la educación</a:t>
                      </a:r>
                      <a:endParaRPr lang="es-ES" sz="12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b="1">
                          <a:solidFill>
                            <a:srgbClr val="000000"/>
                          </a:solidFill>
                          <a:latin typeface="Calibri"/>
                          <a:ea typeface="Times New Roman"/>
                          <a:cs typeface="Times New Roman"/>
                        </a:rPr>
                        <a:t>Total FEN</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b="1">
                          <a:solidFill>
                            <a:srgbClr val="000000"/>
                          </a:solidFill>
                          <a:latin typeface="Calibri"/>
                          <a:ea typeface="Times New Roman"/>
                          <a:cs typeface="Times New Roman"/>
                        </a:rPr>
                        <a:t>Economía </a:t>
                      </a:r>
                      <a:endParaRPr lang="es-ES" sz="1200">
                        <a:latin typeface="Calibri"/>
                        <a:ea typeface="Calibri"/>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b="1">
                          <a:solidFill>
                            <a:srgbClr val="000000"/>
                          </a:solidFill>
                          <a:latin typeface="Calibri"/>
                          <a:ea typeface="Times New Roman"/>
                          <a:cs typeface="Times New Roman"/>
                        </a:rPr>
                        <a:t>Ingeniería Comercial</a:t>
                      </a:r>
                      <a:endParaRPr lang="es-ES" sz="1200">
                        <a:latin typeface="Calibri"/>
                        <a:ea typeface="Calibri"/>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b="1">
                          <a:solidFill>
                            <a:srgbClr val="000000"/>
                          </a:solidFill>
                          <a:latin typeface="Calibri"/>
                          <a:ea typeface="Times New Roman"/>
                          <a:cs typeface="Times New Roman"/>
                        </a:rPr>
                        <a:t>Ingeniería en Negocios Intern.</a:t>
                      </a:r>
                      <a:endParaRPr lang="es-ES" sz="1200">
                        <a:latin typeface="Calibri"/>
                        <a:ea typeface="Calibri"/>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246942">
                <a:tc>
                  <a:txBody>
                    <a:bodyPr/>
                    <a:lstStyle/>
                    <a:p>
                      <a:pPr algn="ctr">
                        <a:lnSpc>
                          <a:spcPct val="115000"/>
                        </a:lnSpc>
                        <a:spcAft>
                          <a:spcPts val="0"/>
                        </a:spcAft>
                      </a:pPr>
                      <a:r>
                        <a:rPr lang="es-ES_tradnl" sz="1200">
                          <a:solidFill>
                            <a:srgbClr val="000000"/>
                          </a:solidFill>
                          <a:latin typeface="Calibri"/>
                          <a:ea typeface="Times New Roman"/>
                          <a:cs typeface="Times New Roman"/>
                        </a:rPr>
                        <a:t>COMPORT1</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50.38</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43.26</a:t>
                      </a:r>
                      <a:endParaRPr lang="es-ES" sz="12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47.14</a:t>
                      </a:r>
                      <a:endParaRPr lang="es-ES" sz="12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56.50</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6942">
                <a:tc>
                  <a:txBody>
                    <a:bodyPr/>
                    <a:lstStyle/>
                    <a:p>
                      <a:pPr algn="ctr">
                        <a:lnSpc>
                          <a:spcPct val="115000"/>
                        </a:lnSpc>
                        <a:spcAft>
                          <a:spcPts val="0"/>
                        </a:spcAft>
                      </a:pPr>
                      <a:r>
                        <a:rPr lang="es-ES_tradnl" sz="1200">
                          <a:latin typeface="Calibri"/>
                          <a:ea typeface="Times New Roman"/>
                          <a:cs typeface="Times New Roman"/>
                        </a:rPr>
                        <a:t>COMPORT2</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42.24</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46.81</a:t>
                      </a:r>
                      <a:endParaRPr lang="es-ES" sz="1200">
                        <a:latin typeface="Calibri"/>
                        <a:ea typeface="Calibri"/>
                        <a:cs typeface="Times New Roman"/>
                      </a:endParaRPr>
                    </a:p>
                  </a:txBody>
                  <a:tcPr marL="44450" marR="44450" marT="0" marB="0" anchor="b">
                    <a:lnL>
                      <a:noFill/>
                    </a:lnL>
                    <a:lnR>
                      <a:noFill/>
                    </a:lnR>
                    <a:lnT>
                      <a:noFill/>
                    </a:lnT>
                    <a:lnB>
                      <a:noFill/>
                    </a:lnB>
                    <a:solidFill>
                      <a:srgbClr val="D8D8D8"/>
                    </a:solidFill>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42.86</a:t>
                      </a:r>
                      <a:endParaRPr lang="es-ES" sz="1200">
                        <a:latin typeface="Calibri"/>
                        <a:ea typeface="Calibri"/>
                        <a:cs typeface="Times New Roman"/>
                      </a:endParaRPr>
                    </a:p>
                  </a:txBody>
                  <a:tcPr marL="44450" marR="44450" marT="0" marB="0" anchor="b">
                    <a:lnL>
                      <a:noFill/>
                    </a:lnL>
                    <a:lnR>
                      <a:noFill/>
                    </a:lnR>
                    <a:lnT>
                      <a:noFill/>
                    </a:lnT>
                    <a:lnB>
                      <a:noFill/>
                    </a:lnB>
                    <a:solidFill>
                      <a:srgbClr val="D8D8D8"/>
                    </a:solidFill>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38.98</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r>
              <a:tr h="256215">
                <a:tc>
                  <a:txBody>
                    <a:bodyPr/>
                    <a:lstStyle/>
                    <a:p>
                      <a:pPr algn="ctr">
                        <a:lnSpc>
                          <a:spcPct val="115000"/>
                        </a:lnSpc>
                        <a:spcAft>
                          <a:spcPts val="0"/>
                        </a:spcAft>
                      </a:pPr>
                      <a:r>
                        <a:rPr lang="es-ES_tradnl" sz="1200">
                          <a:solidFill>
                            <a:srgbClr val="000000"/>
                          </a:solidFill>
                          <a:latin typeface="Calibri"/>
                          <a:ea typeface="Times New Roman"/>
                          <a:cs typeface="Times New Roman"/>
                        </a:rPr>
                        <a:t>COMPORT3</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7.38</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9.93</a:t>
                      </a:r>
                      <a:endParaRPr lang="es-ES" sz="12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10.00</a:t>
                      </a:r>
                      <a:endParaRPr lang="es-ES" sz="12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4.52</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56215">
                <a:tc>
                  <a:txBody>
                    <a:bodyPr/>
                    <a:lstStyle/>
                    <a:p>
                      <a:pPr algn="ctr">
                        <a:lnSpc>
                          <a:spcPct val="115000"/>
                        </a:lnSpc>
                        <a:spcAft>
                          <a:spcPts val="0"/>
                        </a:spcAft>
                      </a:pPr>
                      <a:r>
                        <a:rPr lang="es-ES_tradnl" sz="1200" b="1" dirty="0">
                          <a:solidFill>
                            <a:srgbClr val="000000"/>
                          </a:solidFill>
                          <a:latin typeface="Calibri"/>
                          <a:ea typeface="Times New Roman"/>
                          <a:cs typeface="Times New Roman"/>
                        </a:rPr>
                        <a:t>Total</a:t>
                      </a:r>
                      <a:endParaRPr lang="es-ES" sz="1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b="1" dirty="0">
                          <a:solidFill>
                            <a:srgbClr val="000000"/>
                          </a:solidFill>
                          <a:latin typeface="Calibri"/>
                          <a:ea typeface="Times New Roman"/>
                          <a:cs typeface="Times New Roman"/>
                        </a:rPr>
                        <a:t>100.00</a:t>
                      </a:r>
                      <a:endParaRPr lang="es-ES" sz="1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b="1">
                          <a:solidFill>
                            <a:srgbClr val="000000"/>
                          </a:solidFill>
                          <a:latin typeface="Calibri"/>
                          <a:ea typeface="Times New Roman"/>
                          <a:cs typeface="Times New Roman"/>
                        </a:rPr>
                        <a:t>100.00</a:t>
                      </a:r>
                      <a:endParaRPr lang="es-ES" sz="12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b="1">
                          <a:solidFill>
                            <a:srgbClr val="000000"/>
                          </a:solidFill>
                          <a:latin typeface="Calibri"/>
                          <a:ea typeface="Times New Roman"/>
                          <a:cs typeface="Times New Roman"/>
                        </a:rPr>
                        <a:t>100.00</a:t>
                      </a:r>
                      <a:endParaRPr lang="es-ES" sz="12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b="1" dirty="0">
                          <a:solidFill>
                            <a:srgbClr val="000000"/>
                          </a:solidFill>
                          <a:latin typeface="Calibri"/>
                          <a:ea typeface="Times New Roman"/>
                          <a:cs typeface="Times New Roman"/>
                        </a:rPr>
                        <a:t>100.00</a:t>
                      </a:r>
                      <a:endParaRPr lang="es-ES" sz="1200" dirty="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960120" y="857232"/>
            <a:ext cx="8183880" cy="500066"/>
          </a:xfrm>
          <a:prstGeom prst="rect">
            <a:avLst/>
          </a:prstGeom>
        </p:spPr>
        <p:txBody>
          <a:bodyPr vert="horz" anchor="b">
            <a:noAutofit/>
          </a:bodyPr>
          <a:lstStyle/>
          <a:p>
            <a:pPr algn="ctr">
              <a:spcBef>
                <a:spcPct val="0"/>
              </a:spcBef>
              <a:buFontTx/>
              <a:buNone/>
              <a:defRPr/>
            </a:pPr>
            <a:r>
              <a:rPr lang="es-ES" sz="3000" b="1" dirty="0" smtClean="0">
                <a:solidFill>
                  <a:schemeClr val="tx2">
                    <a:satMod val="130000"/>
                  </a:schemeClr>
                </a:solidFill>
                <a:latin typeface="Arial" pitchFamily="34" charset="0"/>
                <a:ea typeface="+mj-ea"/>
                <a:cs typeface="Arial" pitchFamily="34" charset="0"/>
              </a:rPr>
              <a:t>3.3 VALORACIÓN</a:t>
            </a:r>
            <a:endParaRPr lang="es-ES" sz="3000" b="1" dirty="0">
              <a:solidFill>
                <a:schemeClr val="tx2">
                  <a:satMod val="130000"/>
                </a:schemeClr>
              </a:solidFill>
              <a:latin typeface="Arial" pitchFamily="34" charset="0"/>
              <a:ea typeface="+mj-ea"/>
              <a:cs typeface="Arial" pitchFamily="34" charset="0"/>
            </a:endParaRPr>
          </a:p>
        </p:txBody>
      </p:sp>
      <p:sp>
        <p:nvSpPr>
          <p:cNvPr id="7" name="6 CuadroTexto"/>
          <p:cNvSpPr txBox="1"/>
          <p:nvPr/>
        </p:nvSpPr>
        <p:spPr>
          <a:xfrm>
            <a:off x="1285852" y="2000240"/>
            <a:ext cx="7429552" cy="3785652"/>
          </a:xfrm>
          <a:prstGeom prst="rect">
            <a:avLst/>
          </a:prstGeom>
          <a:noFill/>
        </p:spPr>
        <p:txBody>
          <a:bodyPr wrap="square" rtlCol="0">
            <a:spAutoFit/>
          </a:bodyPr>
          <a:lstStyle/>
          <a:p>
            <a:pPr algn="just">
              <a:lnSpc>
                <a:spcPct val="150000"/>
              </a:lnSpc>
            </a:pPr>
            <a:r>
              <a:rPr lang="es-ES_tradnl" sz="2000" dirty="0">
                <a:latin typeface="Arial" pitchFamily="34" charset="0"/>
                <a:cs typeface="Arial" pitchFamily="34" charset="0"/>
              </a:rPr>
              <a:t>La pregunta de valoración crea un escenario hipotético y tiene por objetivo determinar si el encuestado estaría dispuesto a realizar una aportación de </a:t>
            </a:r>
            <a:r>
              <a:rPr lang="es-ES_tradnl" sz="2000" dirty="0" smtClean="0">
                <a:latin typeface="Arial" pitchFamily="34" charset="0"/>
                <a:cs typeface="Arial" pitchFamily="34" charset="0"/>
              </a:rPr>
              <a:t>[</a:t>
            </a:r>
            <a:r>
              <a:rPr lang="es-ES_tradnl" sz="2000" i="1" dirty="0" smtClean="0">
                <a:latin typeface="Arial" pitchFamily="34" charset="0"/>
                <a:cs typeface="Arial" pitchFamily="34" charset="0"/>
              </a:rPr>
              <a:t>X</a:t>
            </a:r>
            <a:r>
              <a:rPr lang="es-ES_tradnl" sz="2000" dirty="0" smtClean="0">
                <a:latin typeface="Arial" pitchFamily="34" charset="0"/>
                <a:cs typeface="Arial" pitchFamily="34" charset="0"/>
              </a:rPr>
              <a:t>] </a:t>
            </a:r>
            <a:r>
              <a:rPr lang="es-ES_tradnl" sz="2000" dirty="0">
                <a:latin typeface="Arial" pitchFamily="34" charset="0"/>
                <a:cs typeface="Arial" pitchFamily="34" charset="0"/>
              </a:rPr>
              <a:t>dólares a fin de contribuir con el financiamiento de un centro de impresión de revistas que, al generar recursos por autogestión de FEN, contribuya a la mantención o mejora del nivel de calidad académico; y por ende, beneficie a aquellos que consumen “calidad de educación” como bien </a:t>
            </a:r>
            <a:r>
              <a:rPr lang="es-ES_tradnl" sz="2000" dirty="0" smtClean="0">
                <a:latin typeface="Arial" pitchFamily="34" charset="0"/>
                <a:cs typeface="Arial" pitchFamily="34" charset="0"/>
              </a:rPr>
              <a:t>público.</a:t>
            </a:r>
            <a:endParaRPr lang="es-E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857488" y="428604"/>
            <a:ext cx="3786214" cy="1143000"/>
          </a:xfrm>
        </p:spPr>
        <p:txBody>
          <a:bodyPr>
            <a:normAutofit/>
          </a:bodyPr>
          <a:lstStyle/>
          <a:p>
            <a:pPr algn="ctr"/>
            <a:r>
              <a:rPr lang="es-EC" sz="3000" b="1" dirty="0">
                <a:effectLst/>
                <a:latin typeface="Arial" pitchFamily="34" charset="0"/>
                <a:cs typeface="Arial" pitchFamily="34" charset="0"/>
              </a:rPr>
              <a:t>OBJETIVOS</a:t>
            </a:r>
          </a:p>
        </p:txBody>
      </p:sp>
      <p:sp>
        <p:nvSpPr>
          <p:cNvPr id="21507" name="Rectangle 3"/>
          <p:cNvSpPr>
            <a:spLocks noGrp="1" noChangeArrowheads="1"/>
          </p:cNvSpPr>
          <p:nvPr>
            <p:ph idx="1"/>
          </p:nvPr>
        </p:nvSpPr>
        <p:spPr>
          <a:xfrm>
            <a:off x="1071538" y="1643050"/>
            <a:ext cx="7558086" cy="4714908"/>
          </a:xfrm>
        </p:spPr>
        <p:txBody>
          <a:bodyPr>
            <a:normAutofit/>
          </a:bodyPr>
          <a:lstStyle/>
          <a:p>
            <a:pPr lvl="0" algn="just">
              <a:buFont typeface="Wingdings" pitchFamily="2" charset="2"/>
              <a:buChar char="Ø"/>
            </a:pPr>
            <a:r>
              <a:rPr lang="es-ES_tradnl" sz="2000" dirty="0">
                <a:latin typeface="Arial" pitchFamily="34" charset="0"/>
                <a:cs typeface="Arial" pitchFamily="34" charset="0"/>
              </a:rPr>
              <a:t>Estimar el valor económico de los bienes generados por el servicio de educación gratuita de la FEN</a:t>
            </a:r>
            <a:r>
              <a:rPr lang="es-ES_tradnl" sz="2000" dirty="0" smtClean="0">
                <a:latin typeface="Arial" pitchFamily="34" charset="0"/>
                <a:cs typeface="Arial" pitchFamily="34" charset="0"/>
              </a:rPr>
              <a:t>.</a:t>
            </a:r>
          </a:p>
          <a:p>
            <a:pPr lvl="0" algn="just">
              <a:buFont typeface="Wingdings" pitchFamily="2" charset="2"/>
              <a:buChar char="Ø"/>
            </a:pPr>
            <a:r>
              <a:rPr lang="es-ES_tradnl" sz="2000" dirty="0" smtClean="0">
                <a:latin typeface="Arial" pitchFamily="34" charset="0"/>
                <a:cs typeface="Arial" pitchFamily="34" charset="0"/>
              </a:rPr>
              <a:t>Estimar </a:t>
            </a:r>
            <a:r>
              <a:rPr lang="es-ES_tradnl" sz="2000" dirty="0">
                <a:latin typeface="Arial" pitchFamily="34" charset="0"/>
                <a:cs typeface="Arial" pitchFamily="34" charset="0"/>
              </a:rPr>
              <a:t>la Disponibilidad a pagar (DAP) de los alumnos para mantener el nivel de calidad de la Facultad</a:t>
            </a:r>
            <a:r>
              <a:rPr lang="es-ES_tradnl" sz="2000" dirty="0" smtClean="0">
                <a:latin typeface="Arial" pitchFamily="34" charset="0"/>
                <a:cs typeface="Arial" pitchFamily="34" charset="0"/>
              </a:rPr>
              <a:t>.</a:t>
            </a:r>
          </a:p>
          <a:p>
            <a:pPr lvl="0" algn="just">
              <a:buFont typeface="Wingdings" pitchFamily="2" charset="2"/>
              <a:buChar char="Ø"/>
            </a:pPr>
            <a:r>
              <a:rPr lang="es-ES_tradnl" sz="2000" dirty="0">
                <a:latin typeface="Arial" pitchFamily="34" charset="0"/>
                <a:cs typeface="Arial" pitchFamily="34" charset="0"/>
              </a:rPr>
              <a:t> </a:t>
            </a:r>
            <a:r>
              <a:rPr lang="es-ES_tradnl" sz="2000" dirty="0" smtClean="0">
                <a:latin typeface="Arial" pitchFamily="34" charset="0"/>
                <a:cs typeface="Arial" pitchFamily="34" charset="0"/>
              </a:rPr>
              <a:t>Obtener </a:t>
            </a:r>
            <a:r>
              <a:rPr lang="es-ES_tradnl" sz="2000" dirty="0">
                <a:latin typeface="Arial" pitchFamily="34" charset="0"/>
                <a:cs typeface="Arial" pitchFamily="34" charset="0"/>
              </a:rPr>
              <a:t>indicios del nivel de </a:t>
            </a:r>
            <a:r>
              <a:rPr lang="es-ES_tradnl" sz="2000" dirty="0" smtClean="0">
                <a:latin typeface="Arial" pitchFamily="34" charset="0"/>
                <a:cs typeface="Arial" pitchFamily="34" charset="0"/>
              </a:rPr>
              <a:t>satisfacción </a:t>
            </a:r>
            <a:r>
              <a:rPr lang="es-ES_tradnl" sz="2000" dirty="0">
                <a:latin typeface="Arial" pitchFamily="34" charset="0"/>
                <a:cs typeface="Arial" pitchFamily="34" charset="0"/>
              </a:rPr>
              <a:t>de los estudiantes frente a los cambios generados por efecto de la gratuidad</a:t>
            </a:r>
            <a:r>
              <a:rPr lang="es-ES_tradnl" sz="2000" dirty="0" smtClean="0">
                <a:latin typeface="Arial" pitchFamily="34" charset="0"/>
                <a:cs typeface="Arial" pitchFamily="34" charset="0"/>
              </a:rPr>
              <a:t>.</a:t>
            </a:r>
          </a:p>
          <a:p>
            <a:pPr lvl="0" algn="just">
              <a:buFont typeface="Wingdings" pitchFamily="2" charset="2"/>
              <a:buChar char="Ø"/>
            </a:pPr>
            <a:r>
              <a:rPr lang="es-ES_tradnl" sz="2000" dirty="0">
                <a:latin typeface="Arial" pitchFamily="34" charset="0"/>
                <a:cs typeface="Arial" pitchFamily="34" charset="0"/>
              </a:rPr>
              <a:t> </a:t>
            </a:r>
            <a:r>
              <a:rPr lang="es-ES_tradnl" sz="2000" dirty="0" smtClean="0">
                <a:latin typeface="Arial" pitchFamily="34" charset="0"/>
                <a:cs typeface="Arial" pitchFamily="34" charset="0"/>
              </a:rPr>
              <a:t>Identificar </a:t>
            </a:r>
            <a:r>
              <a:rPr lang="es-ES_tradnl" sz="2000" dirty="0">
                <a:latin typeface="Arial" pitchFamily="34" charset="0"/>
                <a:cs typeface="Arial" pitchFamily="34" charset="0"/>
              </a:rPr>
              <a:t>regulaciones paralelas a la gratuidad de la educación superior, a fin de maximizar la valoración económica de los estudiantes hacia el servicio educativo </a:t>
            </a:r>
            <a:r>
              <a:rPr lang="es-ES_tradnl" sz="2000" dirty="0" smtClean="0">
                <a:latin typeface="Arial" pitchFamily="34" charset="0"/>
                <a:cs typeface="Arial" pitchFamily="34" charset="0"/>
              </a:rPr>
              <a:t>gratuito.</a:t>
            </a:r>
            <a:endParaRPr lang="es-EC" sz="2000" dirty="0" smtClean="0">
              <a:latin typeface="Arial" pitchFamily="34" charset="0"/>
              <a:cs typeface="Arial" pitchFamily="34" charset="0"/>
            </a:endParaRPr>
          </a:p>
          <a:p>
            <a:pPr lvl="0" algn="just">
              <a:buFont typeface="Wingdings" pitchFamily="2" charset="2"/>
              <a:buChar char="Ø"/>
            </a:pPr>
            <a:r>
              <a:rPr lang="es-ES_tradnl" sz="2000" dirty="0" smtClean="0">
                <a:latin typeface="Arial" pitchFamily="34" charset="0"/>
                <a:cs typeface="Arial" pitchFamily="34" charset="0"/>
              </a:rPr>
              <a:t>Determinar</a:t>
            </a:r>
            <a:r>
              <a:rPr lang="es-ES_tradnl" sz="2000" dirty="0">
                <a:latin typeface="Arial" pitchFamily="34" charset="0"/>
                <a:cs typeface="Arial" pitchFamily="34" charset="0"/>
              </a:rPr>
              <a:t>, para fines de valorar económicamente el servicio de educación gratuita, el impacto de la gratuidad en la política académica óptima de los </a:t>
            </a:r>
            <a:r>
              <a:rPr lang="es-ES_tradnl" sz="2000" dirty="0" smtClean="0">
                <a:latin typeface="Arial" pitchFamily="34" charset="0"/>
                <a:cs typeface="Arial" pitchFamily="34" charset="0"/>
              </a:rPr>
              <a:t>estudiantes.</a:t>
            </a:r>
            <a:endParaRPr lang="es-EC"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142976" y="928670"/>
          <a:ext cx="7715306" cy="1285884"/>
        </p:xfrm>
        <a:graphic>
          <a:graphicData uri="http://schemas.openxmlformats.org/drawingml/2006/table">
            <a:tbl>
              <a:tblPr/>
              <a:tblGrid>
                <a:gridCol w="1970716"/>
                <a:gridCol w="1365221"/>
                <a:gridCol w="615968"/>
                <a:gridCol w="984405"/>
                <a:gridCol w="926332"/>
                <a:gridCol w="926332"/>
                <a:gridCol w="926332"/>
              </a:tblGrid>
              <a:tr h="324406">
                <a:tc>
                  <a:txBody>
                    <a:bodyPr/>
                    <a:lstStyle/>
                    <a:p>
                      <a:endParaRPr lang="es-ES" sz="1200" dirty="0">
                        <a:latin typeface="Calibri"/>
                        <a:ea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a:lnSpc>
                          <a:spcPct val="115000"/>
                        </a:lnSpc>
                        <a:spcAft>
                          <a:spcPts val="0"/>
                        </a:spcAft>
                      </a:pPr>
                      <a:r>
                        <a:rPr lang="es-ES_tradnl" sz="1200" b="1">
                          <a:solidFill>
                            <a:srgbClr val="000000"/>
                          </a:solidFill>
                          <a:latin typeface="Calibri"/>
                          <a:ea typeface="Times New Roman"/>
                          <a:cs typeface="Times New Roman"/>
                        </a:rPr>
                        <a:t>PREGUNTA DICOTÓMICA    </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5">
                  <a:txBody>
                    <a:bodyPr/>
                    <a:lstStyle/>
                    <a:p>
                      <a:pPr algn="ctr">
                        <a:lnSpc>
                          <a:spcPct val="115000"/>
                        </a:lnSpc>
                        <a:spcAft>
                          <a:spcPts val="0"/>
                        </a:spcAft>
                      </a:pPr>
                      <a:r>
                        <a:rPr lang="es-ES_tradnl" sz="1200" b="1" dirty="0">
                          <a:solidFill>
                            <a:srgbClr val="000000"/>
                          </a:solidFill>
                          <a:latin typeface="Calibri"/>
                          <a:ea typeface="Times New Roman"/>
                          <a:cs typeface="Times New Roman"/>
                        </a:rPr>
                        <a:t>PREGUNTA ABIERTA</a:t>
                      </a:r>
                      <a:endParaRPr lang="es-ES" sz="1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24406">
                <a:tc>
                  <a:txBody>
                    <a:bodyPr/>
                    <a:lstStyle/>
                    <a:p>
                      <a:endParaRPr lang="es-ES" sz="1200">
                        <a:latin typeface="Calibri"/>
                        <a:ea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s-ES"/>
                    </a:p>
                  </a:txBody>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Total</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dirty="0">
                          <a:solidFill>
                            <a:srgbClr val="000000"/>
                          </a:solidFill>
                          <a:latin typeface="Calibri"/>
                          <a:ea typeface="Times New Roman"/>
                          <a:cs typeface="Times New Roman"/>
                        </a:rPr>
                        <a:t>Puja $ 15</a:t>
                      </a:r>
                      <a:endParaRPr lang="es-ES" sz="12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Puja $20</a:t>
                      </a:r>
                      <a:endParaRPr lang="es-ES" sz="12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Puja $25</a:t>
                      </a:r>
                      <a:endParaRPr lang="es-ES" sz="12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Puja $30</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12666">
                <a:tc>
                  <a:txBody>
                    <a:bodyPr/>
                    <a:lstStyle/>
                    <a:p>
                      <a:pPr>
                        <a:lnSpc>
                          <a:spcPct val="115000"/>
                        </a:lnSpc>
                        <a:spcAft>
                          <a:spcPts val="0"/>
                        </a:spcAft>
                      </a:pPr>
                      <a:r>
                        <a:rPr lang="es-ES_tradnl" sz="1200">
                          <a:solidFill>
                            <a:srgbClr val="000000"/>
                          </a:solidFill>
                          <a:latin typeface="Calibri"/>
                          <a:ea typeface="Times New Roman"/>
                          <a:cs typeface="Times New Roman"/>
                        </a:rPr>
                        <a:t>Dispuestos a pagar</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47.44</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_tradnl" sz="1200">
                          <a:solidFill>
                            <a:srgbClr val="000000"/>
                          </a:solidFill>
                          <a:latin typeface="Calibri"/>
                          <a:ea typeface="Times New Roman"/>
                          <a:cs typeface="Times New Roman"/>
                        </a:rPr>
                        <a:t>47.48</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56.25</a:t>
                      </a:r>
                      <a:endParaRPr lang="es-ES" sz="12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57.14</a:t>
                      </a:r>
                      <a:endParaRPr lang="es-ES" sz="12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37.76</a:t>
                      </a:r>
                      <a:endParaRPr lang="es-ES" sz="12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38.78</a:t>
                      </a:r>
                      <a:endParaRPr lang="es-ES" sz="120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24406">
                <a:tc>
                  <a:txBody>
                    <a:bodyPr/>
                    <a:lstStyle/>
                    <a:p>
                      <a:pPr>
                        <a:lnSpc>
                          <a:spcPct val="115000"/>
                        </a:lnSpc>
                        <a:spcAft>
                          <a:spcPts val="0"/>
                        </a:spcAft>
                      </a:pPr>
                      <a:r>
                        <a:rPr lang="es-ES_tradnl" sz="1200">
                          <a:solidFill>
                            <a:srgbClr val="000000"/>
                          </a:solidFill>
                          <a:latin typeface="Calibri"/>
                          <a:ea typeface="Times New Roman"/>
                          <a:cs typeface="Times New Roman"/>
                        </a:rPr>
                        <a:t>No dispuesto a pagar</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52.56</a:t>
                      </a:r>
                      <a:endParaRPr lang="es-ES" sz="1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s-ES_tradnl" sz="1200">
                          <a:solidFill>
                            <a:srgbClr val="000000"/>
                          </a:solidFill>
                          <a:latin typeface="Calibri"/>
                          <a:ea typeface="Times New Roman"/>
                          <a:cs typeface="Times New Roman"/>
                        </a:rPr>
                        <a:t>52.52</a:t>
                      </a:r>
                      <a:endParaRPr lang="es-ES" sz="12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43.75</a:t>
                      </a:r>
                      <a:endParaRPr lang="es-ES" sz="12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42.86</a:t>
                      </a:r>
                      <a:endParaRPr lang="es-ES" sz="12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a:solidFill>
                            <a:srgbClr val="000000"/>
                          </a:solidFill>
                          <a:latin typeface="Calibri"/>
                          <a:ea typeface="Times New Roman"/>
                          <a:cs typeface="Times New Roman"/>
                        </a:rPr>
                        <a:t>62.24</a:t>
                      </a:r>
                      <a:endParaRPr lang="es-ES" sz="12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_tradnl" sz="1200" dirty="0">
                          <a:solidFill>
                            <a:srgbClr val="000000"/>
                          </a:solidFill>
                          <a:latin typeface="Calibri"/>
                          <a:ea typeface="Times New Roman"/>
                          <a:cs typeface="Times New Roman"/>
                        </a:rPr>
                        <a:t>61.22</a:t>
                      </a:r>
                      <a:endParaRPr lang="es-ES" sz="1200" dirty="0">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r>
            </a:tbl>
          </a:graphicData>
        </a:graphic>
      </p:graphicFrame>
      <p:pic>
        <p:nvPicPr>
          <p:cNvPr id="5" name="4 Imagen"/>
          <p:cNvPicPr/>
          <p:nvPr/>
        </p:nvPicPr>
        <p:blipFill>
          <a:blip r:embed="rId2"/>
          <a:srcRect/>
          <a:stretch>
            <a:fillRect/>
          </a:stretch>
        </p:blipFill>
        <p:spPr bwMode="auto">
          <a:xfrm>
            <a:off x="1285852" y="2571744"/>
            <a:ext cx="7500990" cy="3857652"/>
          </a:xfrm>
          <a:prstGeom prst="rect">
            <a:avLst/>
          </a:prstGeom>
          <a:noFill/>
          <a:ln w="9525">
            <a:noFill/>
            <a:miter lim="800000"/>
            <a:headEnd/>
            <a:tailEnd/>
          </a:ln>
          <a:scene3d>
            <a:camera prst="obliqueTopRight"/>
            <a:lightRig rig="threePt" dir="t"/>
          </a:scene3d>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57290" y="4857760"/>
            <a:ext cx="8143932" cy="1000132"/>
          </a:xfrm>
        </p:spPr>
        <p:txBody>
          <a:bodyPr>
            <a:noAutofit/>
          </a:bodyPr>
          <a:lstStyle/>
          <a:p>
            <a:r>
              <a:rPr lang="es-EC" sz="3400" b="1" dirty="0" smtClean="0">
                <a:effectLst/>
                <a:latin typeface="Britannic Bold" pitchFamily="34" charset="0"/>
                <a:cs typeface="Arial" pitchFamily="34" charset="0"/>
              </a:rPr>
              <a:t>4. RESULTADOS ECONOMÉTRICOS</a:t>
            </a:r>
            <a:br>
              <a:rPr lang="es-EC" sz="3400" b="1" dirty="0" smtClean="0">
                <a:effectLst/>
                <a:latin typeface="Britannic Bold" pitchFamily="34" charset="0"/>
                <a:cs typeface="Arial" pitchFamily="34" charset="0"/>
              </a:rPr>
            </a:br>
            <a:endParaRPr lang="es-EC" sz="3400" b="1" dirty="0">
              <a:effectLst/>
              <a:latin typeface="Britannic Bold"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S_tradnl" sz="2500" b="1" dirty="0" smtClean="0">
                <a:effectLst/>
                <a:latin typeface="Arial" pitchFamily="34" charset="0"/>
                <a:cs typeface="Arial" pitchFamily="34" charset="0"/>
              </a:rPr>
              <a:t>4.1. Cuantía de la DAP: Modelo </a:t>
            </a:r>
            <a:r>
              <a:rPr lang="es-ES_tradnl" sz="2500" b="1" dirty="0" err="1" smtClean="0">
                <a:effectLst/>
                <a:latin typeface="Arial" pitchFamily="34" charset="0"/>
                <a:cs typeface="Arial" pitchFamily="34" charset="0"/>
              </a:rPr>
              <a:t>Tobit</a:t>
            </a:r>
            <a:endParaRPr lang="es-ES_tradnl" sz="2500" b="1" dirty="0">
              <a:effectLst/>
              <a:latin typeface="Arial" pitchFamily="34" charset="0"/>
              <a:cs typeface="Arial" pitchFamily="34" charset="0"/>
            </a:endParaRPr>
          </a:p>
        </p:txBody>
      </p:sp>
      <p:graphicFrame>
        <p:nvGraphicFramePr>
          <p:cNvPr id="4" name="Table 3"/>
          <p:cNvGraphicFramePr>
            <a:graphicFrameLocks noGrp="1"/>
          </p:cNvGraphicFramePr>
          <p:nvPr/>
        </p:nvGraphicFramePr>
        <p:xfrm>
          <a:off x="3143241" y="1357298"/>
          <a:ext cx="4214842" cy="5154727"/>
        </p:xfrm>
        <a:graphic>
          <a:graphicData uri="http://schemas.openxmlformats.org/drawingml/2006/table">
            <a:tbl>
              <a:tblPr/>
              <a:tblGrid>
                <a:gridCol w="1643943"/>
                <a:gridCol w="1512916"/>
                <a:gridCol w="1057983"/>
              </a:tblGrid>
              <a:tr h="471025">
                <a:tc>
                  <a:txBody>
                    <a:bodyPr/>
                    <a:lstStyle/>
                    <a:p>
                      <a:pPr marL="0" marR="0" algn="ctr">
                        <a:lnSpc>
                          <a:spcPct val="115000"/>
                        </a:lnSpc>
                        <a:spcBef>
                          <a:spcPts val="0"/>
                        </a:spcBef>
                        <a:spcAft>
                          <a:spcPts val="0"/>
                        </a:spcAft>
                      </a:pPr>
                      <a:r>
                        <a:rPr lang="en-US" sz="1100" b="1" dirty="0">
                          <a:solidFill>
                            <a:srgbClr val="000000"/>
                          </a:solidFill>
                          <a:latin typeface="Arial"/>
                          <a:ea typeface="Times New Roman"/>
                          <a:cs typeface="Times New Roman"/>
                        </a:rPr>
                        <a:t>Variable</a:t>
                      </a:r>
                      <a:endParaRPr lang="es-ES_tradnl" sz="1100" dirty="0">
                        <a:latin typeface="Calibri"/>
                        <a:ea typeface="Calibri"/>
                        <a:cs typeface="Times New Roman"/>
                      </a:endParaRPr>
                    </a:p>
                  </a:txBody>
                  <a:tcPr marL="60899" marR="6089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1100" b="1">
                          <a:solidFill>
                            <a:srgbClr val="000000"/>
                          </a:solidFill>
                          <a:latin typeface="Arial"/>
                          <a:ea typeface="Times New Roman"/>
                          <a:cs typeface="Times New Roman"/>
                        </a:rPr>
                        <a:t>Estimaciones</a:t>
                      </a:r>
                      <a:endParaRPr lang="es-ES_tradnl" sz="1100">
                        <a:latin typeface="Calibri"/>
                        <a:ea typeface="Calibri"/>
                        <a:cs typeface="Times New Roman"/>
                      </a:endParaRPr>
                    </a:p>
                  </a:txBody>
                  <a:tcPr marL="60899" marR="6089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1100" b="1">
                          <a:solidFill>
                            <a:srgbClr val="000000"/>
                          </a:solidFill>
                          <a:latin typeface="Arial"/>
                          <a:ea typeface="Times New Roman"/>
                          <a:cs typeface="Times New Roman"/>
                        </a:rPr>
                        <a:t>Efectos Marginales</a:t>
                      </a:r>
                      <a:endParaRPr lang="es-ES_tradnl" sz="1100">
                        <a:latin typeface="Calibri"/>
                        <a:ea typeface="Calibri"/>
                        <a:cs typeface="Times New Roman"/>
                      </a:endParaRPr>
                    </a:p>
                  </a:txBody>
                  <a:tcPr marL="60899" marR="6089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192786">
                <a:tc>
                  <a:txBody>
                    <a:bodyPr/>
                    <a:lstStyle/>
                    <a:p>
                      <a:pPr marL="0" marR="0">
                        <a:lnSpc>
                          <a:spcPct val="115000"/>
                        </a:lnSpc>
                        <a:spcBef>
                          <a:spcPts val="0"/>
                        </a:spcBef>
                        <a:spcAft>
                          <a:spcPts val="0"/>
                        </a:spcAft>
                      </a:pPr>
                      <a:r>
                        <a:rPr lang="en-US" sz="1100" dirty="0">
                          <a:solidFill>
                            <a:srgbClr val="000000"/>
                          </a:solidFill>
                          <a:latin typeface="Arial"/>
                          <a:ea typeface="Times New Roman"/>
                          <a:cs typeface="Times New Roman"/>
                        </a:rPr>
                        <a:t>BID*</a:t>
                      </a:r>
                      <a:endParaRPr lang="es-ES_tradnl" sz="1100" dirty="0">
                        <a:latin typeface="Calibri"/>
                        <a:ea typeface="Calibri"/>
                        <a:cs typeface="Times New Roman"/>
                      </a:endParaRPr>
                    </a:p>
                  </a:txBody>
                  <a:tcPr marL="60899" marR="6089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10.835</a:t>
                      </a:r>
                      <a:endParaRPr lang="es-ES_tradnl" sz="1100">
                        <a:latin typeface="Calibri"/>
                        <a:ea typeface="Calibri"/>
                        <a:cs typeface="Times New Roman"/>
                      </a:endParaRPr>
                    </a:p>
                  </a:txBody>
                  <a:tcPr marL="60899" marR="6089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0.252</a:t>
                      </a:r>
                      <a:endParaRPr lang="es-ES_tradnl" sz="1100">
                        <a:latin typeface="Calibri"/>
                        <a:ea typeface="Calibri"/>
                        <a:cs typeface="Times New Roman"/>
                      </a:endParaRPr>
                    </a:p>
                  </a:txBody>
                  <a:tcPr marL="60899" marR="60899" marT="0" marB="0" anchor="b">
                    <a:lnL>
                      <a:noFill/>
                    </a:lnL>
                    <a:lnR>
                      <a:noFill/>
                    </a:lnR>
                    <a:lnT w="12700" cap="flat" cmpd="sng" algn="ctr">
                      <a:solidFill>
                        <a:srgbClr val="000000"/>
                      </a:solidFill>
                      <a:prstDash val="solid"/>
                      <a:round/>
                      <a:headEnd type="none" w="med" len="med"/>
                      <a:tailEnd type="none" w="med" len="med"/>
                    </a:lnT>
                    <a:lnB>
                      <a:noFill/>
                    </a:lnB>
                  </a:tcPr>
                </a:tc>
              </a:tr>
              <a:tr h="192786">
                <a:tc>
                  <a:txBody>
                    <a:bodyPr/>
                    <a:lstStyle/>
                    <a:p>
                      <a:pPr marL="0" marR="0">
                        <a:lnSpc>
                          <a:spcPct val="115000"/>
                        </a:lnSpc>
                        <a:spcBef>
                          <a:spcPts val="0"/>
                        </a:spcBef>
                        <a:spcAft>
                          <a:spcPts val="0"/>
                        </a:spcAft>
                      </a:pPr>
                      <a:r>
                        <a:rPr lang="en-US" sz="1100" dirty="0">
                          <a:solidFill>
                            <a:srgbClr val="000000"/>
                          </a:solidFill>
                          <a:latin typeface="Arial"/>
                          <a:ea typeface="Times New Roman"/>
                          <a:cs typeface="Times New Roman"/>
                        </a:rPr>
                        <a:t>INGRF</a:t>
                      </a:r>
                      <a:endParaRPr lang="es-ES_tradnl" sz="1100" dirty="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-0.003</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endParaRPr lang="es-ES_tradnl" sz="1100">
                        <a:latin typeface="Calibri"/>
                        <a:ea typeface="Times New Roman"/>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dirty="0">
                          <a:solidFill>
                            <a:srgbClr val="000000"/>
                          </a:solidFill>
                          <a:latin typeface="Arial"/>
                          <a:ea typeface="Times New Roman"/>
                          <a:cs typeface="Times New Roman"/>
                        </a:rPr>
                        <a:t>NMAT*</a:t>
                      </a:r>
                      <a:endParaRPr lang="es-ES_tradnl" sz="1100" dirty="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-43.853</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-0.028</a:t>
                      </a:r>
                      <a:endParaRPr lang="es-ES_tradnl" sz="1100">
                        <a:latin typeface="Calibri"/>
                        <a:ea typeface="Calibri"/>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D1</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344.181</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endParaRPr lang="es-ES_tradnl" sz="1100">
                        <a:latin typeface="Calibri"/>
                        <a:ea typeface="Times New Roman"/>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dirty="0">
                          <a:solidFill>
                            <a:srgbClr val="000000"/>
                          </a:solidFill>
                          <a:latin typeface="Arial"/>
                          <a:ea typeface="Times New Roman"/>
                          <a:cs typeface="Times New Roman"/>
                        </a:rPr>
                        <a:t>D2**</a:t>
                      </a:r>
                      <a:endParaRPr lang="es-ES_tradnl" sz="1100" dirty="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446.981</a:t>
                      </a:r>
                      <a:endParaRPr lang="es-ES_tradnl" sz="1100" dirty="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0.056</a:t>
                      </a:r>
                      <a:endParaRPr lang="es-ES_tradnl" sz="1100">
                        <a:latin typeface="Calibri"/>
                        <a:ea typeface="Calibri"/>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PERC1</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119.991</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endParaRPr lang="es-ES_tradnl" sz="1100">
                        <a:latin typeface="Calibri"/>
                        <a:ea typeface="Times New Roman"/>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dirty="0">
                          <a:solidFill>
                            <a:srgbClr val="000000"/>
                          </a:solidFill>
                          <a:latin typeface="Arial"/>
                          <a:ea typeface="Times New Roman"/>
                          <a:cs typeface="Times New Roman"/>
                        </a:rPr>
                        <a:t>PERC2**</a:t>
                      </a:r>
                      <a:endParaRPr lang="es-ES_tradnl" sz="1100" dirty="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170.516</a:t>
                      </a:r>
                      <a:endParaRPr lang="es-ES_tradnl" sz="1100" dirty="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0.074</a:t>
                      </a:r>
                      <a:endParaRPr lang="es-ES_tradnl" sz="1100">
                        <a:latin typeface="Calibri"/>
                        <a:ea typeface="Calibri"/>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dirty="0">
                          <a:solidFill>
                            <a:srgbClr val="000000"/>
                          </a:solidFill>
                          <a:latin typeface="Arial"/>
                          <a:ea typeface="Times New Roman"/>
                          <a:cs typeface="Times New Roman"/>
                        </a:rPr>
                        <a:t>AFIRM</a:t>
                      </a:r>
                      <a:endParaRPr lang="es-ES_tradnl" sz="1100" dirty="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-63.442</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endParaRPr lang="es-ES_tradnl" sz="1100">
                        <a:latin typeface="Calibri"/>
                        <a:ea typeface="Times New Roman"/>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NPER</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-19.443</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endParaRPr lang="es-ES_tradnl" sz="1100">
                        <a:latin typeface="Calibri"/>
                        <a:ea typeface="Times New Roman"/>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SEX***</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223.816</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0.150</a:t>
                      </a:r>
                      <a:endParaRPr lang="es-ES_tradnl" sz="1100">
                        <a:latin typeface="Calibri"/>
                        <a:ea typeface="Calibri"/>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EDAD***</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60.467</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0.048</a:t>
                      </a:r>
                      <a:endParaRPr lang="es-ES_tradnl" sz="1100">
                        <a:latin typeface="Calibri"/>
                        <a:ea typeface="Calibri"/>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GUAYAS*</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135.115</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0.037</a:t>
                      </a:r>
                      <a:endParaRPr lang="es-ES_tradnl" sz="1100">
                        <a:latin typeface="Calibri"/>
                        <a:ea typeface="Calibri"/>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DMOD</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-100.628</a:t>
                      </a:r>
                      <a:endParaRPr lang="es-ES_tradnl" sz="1100" dirty="0">
                        <a:latin typeface="Calibri"/>
                        <a:ea typeface="Calibri"/>
                        <a:cs typeface="Times New Roman"/>
                      </a:endParaRPr>
                    </a:p>
                  </a:txBody>
                  <a:tcPr marL="60899" marR="60899" marT="0" marB="0" anchor="b">
                    <a:lnL>
                      <a:noFill/>
                    </a:lnL>
                    <a:lnR>
                      <a:noFill/>
                    </a:lnR>
                    <a:lnT>
                      <a:noFill/>
                    </a:lnT>
                    <a:lnB>
                      <a:noFill/>
                    </a:lnB>
                  </a:tcPr>
                </a:tc>
                <a:tc>
                  <a:txBody>
                    <a:bodyPr/>
                    <a:lstStyle/>
                    <a:p>
                      <a:endParaRPr lang="es-ES_tradnl" sz="1100">
                        <a:latin typeface="Calibri"/>
                        <a:ea typeface="Times New Roman"/>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DALT***</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324.458</a:t>
                      </a:r>
                      <a:endParaRPr lang="es-ES_tradnl" sz="1100">
                        <a:latin typeface="Calibri"/>
                        <a:ea typeface="Calibri"/>
                        <a:cs typeface="Times New Roman"/>
                      </a:endParaRPr>
                    </a:p>
                  </a:txBody>
                  <a:tcPr marL="60899" marR="6089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0.267</a:t>
                      </a:r>
                      <a:endParaRPr lang="es-ES_tradnl" sz="1100">
                        <a:latin typeface="Calibri"/>
                        <a:ea typeface="Calibri"/>
                        <a:cs typeface="Times New Roman"/>
                      </a:endParaRPr>
                    </a:p>
                  </a:txBody>
                  <a:tcPr marL="60899" marR="60899" marT="0" marB="0" anchor="b">
                    <a:lnL>
                      <a:noFill/>
                    </a:lnL>
                    <a:lnR>
                      <a:noFill/>
                    </a:lnR>
                    <a:lnT>
                      <a:noFill/>
                    </a:lnT>
                    <a:lnB>
                      <a:noFill/>
                    </a:lnB>
                  </a:tcPr>
                </a:tc>
              </a:tr>
              <a:tr h="192786">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Constante</a:t>
                      </a:r>
                      <a:endParaRPr lang="es-ES_tradnl" sz="1100">
                        <a:latin typeface="Calibri"/>
                        <a:ea typeface="Calibri"/>
                        <a:cs typeface="Times New Roman"/>
                      </a:endParaRPr>
                    </a:p>
                  </a:txBody>
                  <a:tcPr marL="60899" marR="6089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956.572</a:t>
                      </a:r>
                      <a:endParaRPr lang="es-ES_tradnl" sz="1100">
                        <a:latin typeface="Calibri"/>
                        <a:ea typeface="Calibri"/>
                        <a:cs typeface="Times New Roman"/>
                      </a:endParaRPr>
                    </a:p>
                  </a:txBody>
                  <a:tcPr marL="60899" marR="6089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S_tradnl" sz="1100" dirty="0">
                        <a:latin typeface="Calibri"/>
                        <a:ea typeface="Times New Roman"/>
                        <a:cs typeface="Times New Roman"/>
                      </a:endParaRPr>
                    </a:p>
                  </a:txBody>
                  <a:tcPr marL="60899" marR="60899" marT="0" marB="0" anchor="b">
                    <a:lnL>
                      <a:noFill/>
                    </a:lnL>
                    <a:lnR>
                      <a:noFill/>
                    </a:lnR>
                    <a:lnT>
                      <a:noFill/>
                    </a:lnT>
                    <a:lnB w="12700" cap="flat" cmpd="sng" algn="ctr">
                      <a:solidFill>
                        <a:srgbClr val="000000"/>
                      </a:solidFill>
                      <a:prstDash val="solid"/>
                      <a:round/>
                      <a:headEnd type="none" w="med" len="med"/>
                      <a:tailEnd type="none" w="med" len="med"/>
                    </a:lnB>
                  </a:tcPr>
                </a:tc>
              </a:tr>
              <a:tr h="192786">
                <a:tc gridSpan="3">
                  <a:txBody>
                    <a:bodyPr/>
                    <a:lstStyle/>
                    <a:p>
                      <a:pPr marL="0" marR="0" algn="ctr">
                        <a:lnSpc>
                          <a:spcPct val="115000"/>
                        </a:lnSpc>
                        <a:spcBef>
                          <a:spcPts val="0"/>
                        </a:spcBef>
                        <a:spcAft>
                          <a:spcPts val="0"/>
                        </a:spcAft>
                      </a:pPr>
                      <a:r>
                        <a:rPr lang="en-US" sz="1100" b="1">
                          <a:solidFill>
                            <a:srgbClr val="000000"/>
                          </a:solidFill>
                          <a:latin typeface="Arial"/>
                          <a:ea typeface="Times New Roman"/>
                          <a:cs typeface="Times New Roman"/>
                        </a:rPr>
                        <a:t>ESTADÍSTICOS</a:t>
                      </a:r>
                      <a:endParaRPr lang="es-ES_tradnl" sz="1100">
                        <a:latin typeface="Calibri"/>
                        <a:ea typeface="Calibri"/>
                        <a:cs typeface="Times New Roman"/>
                      </a:endParaRPr>
                    </a:p>
                  </a:txBody>
                  <a:tcPr marL="60899" marR="60899"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s-ES_tradnl"/>
                    </a:p>
                  </a:txBody>
                  <a:tcPr/>
                </a:tc>
                <a:tc hMerge="1">
                  <a:txBody>
                    <a:bodyPr/>
                    <a:lstStyle/>
                    <a:p>
                      <a:endParaRPr lang="es-ES_tradnl"/>
                    </a:p>
                  </a:txBody>
                  <a:tcPr/>
                </a:tc>
              </a:tr>
              <a:tr h="192786">
                <a:tc gridSpan="2">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Escala (σ</a:t>
                      </a:r>
                      <a:r>
                        <a:rPr lang="en-US" sz="1100" baseline="-25000">
                          <a:solidFill>
                            <a:srgbClr val="000000"/>
                          </a:solidFill>
                          <a:latin typeface="Arial"/>
                          <a:ea typeface="Times New Roman"/>
                          <a:cs typeface="Times New Roman"/>
                        </a:rPr>
                        <a:t>u</a:t>
                      </a:r>
                      <a:r>
                        <a:rPr lang="en-US" sz="1100">
                          <a:solidFill>
                            <a:srgbClr val="000000"/>
                          </a:solidFill>
                          <a:latin typeface="Arial"/>
                          <a:ea typeface="Times New Roman"/>
                          <a:cs typeface="Times New Roman"/>
                        </a:rPr>
                        <a:t>)</a:t>
                      </a:r>
                      <a:endParaRPr lang="es-ES_tradnl" sz="1100">
                        <a:latin typeface="Calibri"/>
                        <a:ea typeface="Calibri"/>
                        <a:cs typeface="Times New Roman"/>
                      </a:endParaRPr>
                    </a:p>
                  </a:txBody>
                  <a:tcPr marL="60899" marR="60899"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s-ES_tradnl"/>
                    </a:p>
                  </a:txBody>
                  <a:tcPr/>
                </a:tc>
                <a:tc>
                  <a:txBody>
                    <a:bodyPr/>
                    <a:lstStyle/>
                    <a:p>
                      <a:pPr marL="0" marR="0" algn="r">
                        <a:lnSpc>
                          <a:spcPct val="115000"/>
                        </a:lnSpc>
                        <a:spcBef>
                          <a:spcPts val="0"/>
                        </a:spcBef>
                        <a:spcAft>
                          <a:spcPts val="0"/>
                        </a:spcAft>
                      </a:pPr>
                      <a:r>
                        <a:rPr lang="en-US" sz="1100">
                          <a:solidFill>
                            <a:srgbClr val="000000"/>
                          </a:solidFill>
                          <a:latin typeface="Arial"/>
                          <a:ea typeface="Times New Roman"/>
                          <a:cs typeface="Times New Roman"/>
                        </a:rPr>
                        <a:t>588.662</a:t>
                      </a:r>
                      <a:endParaRPr lang="es-ES_tradnl" sz="1100">
                        <a:latin typeface="Calibri"/>
                        <a:ea typeface="Calibri"/>
                        <a:cs typeface="Times New Roman"/>
                      </a:endParaRPr>
                    </a:p>
                  </a:txBody>
                  <a:tcPr marL="60899" marR="60899" marT="0" marB="0" anchor="b">
                    <a:lnL>
                      <a:noFill/>
                    </a:lnL>
                    <a:lnR>
                      <a:noFill/>
                    </a:lnR>
                    <a:lnT w="12700" cap="flat" cmpd="sng" algn="ctr">
                      <a:solidFill>
                        <a:srgbClr val="000000"/>
                      </a:solidFill>
                      <a:prstDash val="solid"/>
                      <a:round/>
                      <a:headEnd type="none" w="med" len="med"/>
                      <a:tailEnd type="none" w="med" len="med"/>
                    </a:lnT>
                    <a:lnB>
                      <a:noFill/>
                    </a:lnB>
                  </a:tcPr>
                </a:tc>
              </a:tr>
              <a:tr h="192786">
                <a:tc gridSpan="2">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Pseudo R</a:t>
                      </a:r>
                      <a:r>
                        <a:rPr lang="en-US" sz="1100" baseline="30000">
                          <a:solidFill>
                            <a:srgbClr val="000000"/>
                          </a:solidFill>
                          <a:latin typeface="Arial"/>
                          <a:ea typeface="Times New Roman"/>
                          <a:cs typeface="Times New Roman"/>
                        </a:rPr>
                        <a:t>2  </a:t>
                      </a:r>
                      <a:endParaRPr lang="es-ES_tradnl" sz="1100">
                        <a:latin typeface="Calibri"/>
                        <a:ea typeface="Calibri"/>
                        <a:cs typeface="Times New Roman"/>
                      </a:endParaRPr>
                    </a:p>
                  </a:txBody>
                  <a:tcPr marL="60899" marR="60899" marT="0" marB="0" anchor="b">
                    <a:lnL>
                      <a:noFill/>
                    </a:lnL>
                    <a:lnR>
                      <a:noFill/>
                    </a:lnR>
                    <a:lnT>
                      <a:noFill/>
                    </a:lnT>
                    <a:lnB>
                      <a:noFill/>
                    </a:lnB>
                  </a:tcPr>
                </a:tc>
                <a:tc hMerge="1">
                  <a:txBody>
                    <a:bodyPr/>
                    <a:lstStyle/>
                    <a:p>
                      <a:endParaRPr lang="es-ES_tradnl"/>
                    </a:p>
                  </a:txBody>
                  <a:tcPr/>
                </a:tc>
                <a:tc>
                  <a:txBody>
                    <a:bodyPr/>
                    <a:lstStyle/>
                    <a:p>
                      <a:pPr marL="0" marR="0" algn="r">
                        <a:lnSpc>
                          <a:spcPct val="115000"/>
                        </a:lnSpc>
                        <a:spcBef>
                          <a:spcPts val="0"/>
                        </a:spcBef>
                        <a:spcAft>
                          <a:spcPts val="0"/>
                        </a:spcAft>
                      </a:pPr>
                      <a:r>
                        <a:rPr lang="en-US" sz="1100" dirty="0">
                          <a:solidFill>
                            <a:srgbClr val="000000"/>
                          </a:solidFill>
                          <a:latin typeface="Arial"/>
                          <a:ea typeface="Times New Roman"/>
                          <a:cs typeface="Times New Roman"/>
                        </a:rPr>
                        <a:t>0.011</a:t>
                      </a:r>
                      <a:endParaRPr lang="es-ES_tradnl" sz="1100" dirty="0">
                        <a:latin typeface="Calibri"/>
                        <a:ea typeface="Calibri"/>
                        <a:cs typeface="Times New Roman"/>
                      </a:endParaRPr>
                    </a:p>
                  </a:txBody>
                  <a:tcPr marL="60899" marR="60899" marT="0" marB="0" anchor="b">
                    <a:lnL>
                      <a:noFill/>
                    </a:lnL>
                    <a:lnR>
                      <a:noFill/>
                    </a:lnR>
                    <a:lnT>
                      <a:noFill/>
                    </a:lnT>
                    <a:lnB>
                      <a:noFill/>
                    </a:lnB>
                  </a:tcPr>
                </a:tc>
              </a:tr>
              <a:tr h="340256">
                <a:tc gridSpan="2">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(-2)·Log verosimilitud (Modelo completo)</a:t>
                      </a:r>
                      <a:endParaRPr lang="es-ES_tradnl" sz="1100">
                        <a:latin typeface="Calibri"/>
                        <a:ea typeface="Calibri"/>
                        <a:cs typeface="Times New Roman"/>
                      </a:endParaRPr>
                    </a:p>
                  </a:txBody>
                  <a:tcPr marL="60899" marR="60899" marT="0" marB="0" anchor="b">
                    <a:lnL>
                      <a:noFill/>
                    </a:lnL>
                    <a:lnR>
                      <a:noFill/>
                    </a:lnR>
                    <a:lnT>
                      <a:noFill/>
                    </a:lnT>
                    <a:lnB>
                      <a:noFill/>
                    </a:lnB>
                  </a:tcPr>
                </a:tc>
                <a:tc hMerge="1">
                  <a:txBody>
                    <a:bodyPr/>
                    <a:lstStyle/>
                    <a:p>
                      <a:endParaRPr lang="es-ES_tradnl"/>
                    </a:p>
                  </a:txBody>
                  <a:tcPr/>
                </a:tc>
                <a:tc>
                  <a:txBody>
                    <a:bodyPr/>
                    <a:lstStyle/>
                    <a:p>
                      <a:pPr marL="0" marR="0" algn="r">
                        <a:lnSpc>
                          <a:spcPct val="115000"/>
                        </a:lnSpc>
                        <a:spcBef>
                          <a:spcPts val="0"/>
                        </a:spcBef>
                        <a:spcAft>
                          <a:spcPts val="0"/>
                        </a:spcAft>
                      </a:pPr>
                      <a:r>
                        <a:rPr lang="en-US" sz="1100" dirty="0">
                          <a:solidFill>
                            <a:srgbClr val="000000"/>
                          </a:solidFill>
                          <a:latin typeface="Arial"/>
                          <a:ea typeface="Times New Roman"/>
                          <a:cs typeface="Times New Roman"/>
                        </a:rPr>
                        <a:t>4678.900</a:t>
                      </a:r>
                      <a:endParaRPr lang="es-ES_tradnl" sz="1100" dirty="0">
                        <a:latin typeface="Calibri"/>
                        <a:ea typeface="Calibri"/>
                        <a:cs typeface="Times New Roman"/>
                      </a:endParaRPr>
                    </a:p>
                  </a:txBody>
                  <a:tcPr marL="60899" marR="60899" marT="0" marB="0" anchor="b">
                    <a:lnL>
                      <a:noFill/>
                    </a:lnL>
                    <a:lnR>
                      <a:noFill/>
                    </a:lnR>
                    <a:lnT>
                      <a:noFill/>
                    </a:lnT>
                    <a:lnB>
                      <a:noFill/>
                    </a:lnB>
                  </a:tcPr>
                </a:tc>
              </a:tr>
              <a:tr h="340256">
                <a:tc gridSpan="2">
                  <a:txBody>
                    <a:bodyPr/>
                    <a:lstStyle/>
                    <a:p>
                      <a:pPr marL="0" marR="0">
                        <a:lnSpc>
                          <a:spcPct val="115000"/>
                        </a:lnSpc>
                        <a:spcBef>
                          <a:spcPts val="0"/>
                        </a:spcBef>
                        <a:spcAft>
                          <a:spcPts val="0"/>
                        </a:spcAft>
                      </a:pPr>
                      <a:r>
                        <a:rPr lang="es-EC" sz="1100">
                          <a:solidFill>
                            <a:srgbClr val="000000"/>
                          </a:solidFill>
                          <a:latin typeface="Arial"/>
                          <a:ea typeface="Times New Roman"/>
                          <a:cs typeface="Times New Roman"/>
                        </a:rPr>
                        <a:t>(-2)·Log verosimilitud (Modelo sólo con cte.) </a:t>
                      </a:r>
                      <a:endParaRPr lang="es-ES_tradnl" sz="1100">
                        <a:latin typeface="Calibri"/>
                        <a:ea typeface="Calibri"/>
                        <a:cs typeface="Times New Roman"/>
                      </a:endParaRPr>
                    </a:p>
                  </a:txBody>
                  <a:tcPr marL="60899" marR="60899" marT="0" marB="0" anchor="b">
                    <a:lnL>
                      <a:noFill/>
                    </a:lnL>
                    <a:lnR>
                      <a:noFill/>
                    </a:lnR>
                    <a:lnT>
                      <a:noFill/>
                    </a:lnT>
                    <a:lnB>
                      <a:noFill/>
                    </a:lnB>
                  </a:tcPr>
                </a:tc>
                <a:tc hMerge="1">
                  <a:txBody>
                    <a:bodyPr/>
                    <a:lstStyle/>
                    <a:p>
                      <a:endParaRPr lang="es-ES_tradnl"/>
                    </a:p>
                  </a:txBody>
                  <a:tcPr/>
                </a:tc>
                <a:tc>
                  <a:txBody>
                    <a:bodyPr/>
                    <a:lstStyle/>
                    <a:p>
                      <a:pPr marL="0" marR="0" algn="r">
                        <a:lnSpc>
                          <a:spcPct val="115000"/>
                        </a:lnSpc>
                        <a:spcBef>
                          <a:spcPts val="0"/>
                        </a:spcBef>
                        <a:spcAft>
                          <a:spcPts val="0"/>
                        </a:spcAft>
                      </a:pPr>
                      <a:r>
                        <a:rPr lang="en-US" sz="1100" dirty="0">
                          <a:solidFill>
                            <a:srgbClr val="000000"/>
                          </a:solidFill>
                          <a:latin typeface="Arial"/>
                          <a:ea typeface="Times New Roman"/>
                          <a:cs typeface="Times New Roman"/>
                        </a:rPr>
                        <a:t>5199.820</a:t>
                      </a:r>
                      <a:endParaRPr lang="es-ES_tradnl" sz="1100" dirty="0">
                        <a:latin typeface="Calibri"/>
                        <a:ea typeface="Calibri"/>
                        <a:cs typeface="Times New Roman"/>
                      </a:endParaRPr>
                    </a:p>
                  </a:txBody>
                  <a:tcPr marL="60899" marR="60899" marT="0" marB="0" anchor="b">
                    <a:lnL>
                      <a:noFill/>
                    </a:lnL>
                    <a:lnR>
                      <a:noFill/>
                    </a:lnR>
                    <a:lnT>
                      <a:noFill/>
                    </a:lnT>
                    <a:lnB>
                      <a:noFill/>
                    </a:lnB>
                  </a:tcPr>
                </a:tc>
              </a:tr>
              <a:tr h="192786">
                <a:tc gridSpan="2">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Número de observaciones</a:t>
                      </a:r>
                      <a:endParaRPr lang="es-ES_tradnl" sz="1100">
                        <a:latin typeface="Calibri"/>
                        <a:ea typeface="Calibri"/>
                        <a:cs typeface="Times New Roman"/>
                      </a:endParaRPr>
                    </a:p>
                  </a:txBody>
                  <a:tcPr marL="60899" marR="60899" marT="0" marB="0" anchor="b">
                    <a:lnL>
                      <a:noFill/>
                    </a:lnL>
                    <a:lnR>
                      <a:noFill/>
                    </a:lnR>
                    <a:lnT>
                      <a:noFill/>
                    </a:lnT>
                    <a:lnB w="28575" cap="flat" cmpd="dbl" algn="ctr">
                      <a:solidFill>
                        <a:srgbClr val="000000"/>
                      </a:solidFill>
                      <a:prstDash val="solid"/>
                      <a:round/>
                      <a:headEnd type="none" w="med" len="med"/>
                      <a:tailEnd type="none" w="med" len="med"/>
                    </a:lnB>
                  </a:tcPr>
                </a:tc>
                <a:tc hMerge="1">
                  <a:txBody>
                    <a:bodyPr/>
                    <a:lstStyle/>
                    <a:p>
                      <a:endParaRPr lang="es-ES_tradnl"/>
                    </a:p>
                  </a:txBody>
                  <a:tcPr/>
                </a:tc>
                <a:tc>
                  <a:txBody>
                    <a:bodyPr/>
                    <a:lstStyle/>
                    <a:p>
                      <a:pPr marL="0" marR="0" algn="r">
                        <a:lnSpc>
                          <a:spcPct val="115000"/>
                        </a:lnSpc>
                        <a:spcBef>
                          <a:spcPts val="0"/>
                        </a:spcBef>
                        <a:spcAft>
                          <a:spcPts val="0"/>
                        </a:spcAft>
                      </a:pPr>
                      <a:r>
                        <a:rPr lang="en-US" sz="1100" dirty="0">
                          <a:solidFill>
                            <a:srgbClr val="000000"/>
                          </a:solidFill>
                          <a:latin typeface="Arial"/>
                          <a:ea typeface="Times New Roman"/>
                          <a:cs typeface="Times New Roman"/>
                        </a:rPr>
                        <a:t>329</a:t>
                      </a:r>
                      <a:endParaRPr lang="es-ES_tradnl" sz="1100" dirty="0">
                        <a:latin typeface="Calibri"/>
                        <a:ea typeface="Calibri"/>
                        <a:cs typeface="Times New Roman"/>
                      </a:endParaRPr>
                    </a:p>
                  </a:txBody>
                  <a:tcPr marL="60899" marR="60899" marT="0" marB="0" anchor="b">
                    <a:lnL>
                      <a:noFill/>
                    </a:lnL>
                    <a:lnR>
                      <a:noFill/>
                    </a:lnR>
                    <a:lnT>
                      <a:noFill/>
                    </a:lnT>
                    <a:lnB w="28575" cap="flat" cmpd="dbl" algn="ctr">
                      <a:solidFill>
                        <a:srgbClr val="000000"/>
                      </a:solidFill>
                      <a:prstDash val="solid"/>
                      <a:round/>
                      <a:headEnd type="none" w="med" len="med"/>
                      <a:tailEnd type="none" w="med" len="med"/>
                    </a:lnB>
                  </a:tcPr>
                </a:tc>
              </a:tr>
              <a:tr h="340256">
                <a:tc gridSpan="3">
                  <a:txBody>
                    <a:bodyPr/>
                    <a:lstStyle/>
                    <a:p>
                      <a:pPr marL="0" marR="0">
                        <a:lnSpc>
                          <a:spcPct val="115000"/>
                        </a:lnSpc>
                        <a:spcBef>
                          <a:spcPts val="0"/>
                        </a:spcBef>
                        <a:spcAft>
                          <a:spcPts val="0"/>
                        </a:spcAft>
                      </a:pPr>
                      <a:r>
                        <a:rPr lang="es-EC" sz="1100" dirty="0">
                          <a:solidFill>
                            <a:srgbClr val="000000"/>
                          </a:solidFill>
                          <a:latin typeface="Arial"/>
                          <a:ea typeface="Times New Roman"/>
                          <a:cs typeface="Times New Roman"/>
                        </a:rPr>
                        <a:t>* Significativa al 10%; ** Significativa al 5%; *** Significativa al 1%</a:t>
                      </a:r>
                      <a:endParaRPr lang="es-ES_tradnl" sz="1100" dirty="0">
                        <a:latin typeface="Calibri"/>
                        <a:ea typeface="Calibri"/>
                        <a:cs typeface="Times New Roman"/>
                      </a:endParaRPr>
                    </a:p>
                  </a:txBody>
                  <a:tcPr marL="60899" marR="60899" marT="0" marB="0" anchor="b">
                    <a:lnL>
                      <a:noFill/>
                    </a:lnL>
                    <a:lnR>
                      <a:noFill/>
                    </a:lnR>
                    <a:lnT w="28575" cap="flat" cmpd="dbl" algn="ctr">
                      <a:solidFill>
                        <a:srgbClr val="000000"/>
                      </a:solidFill>
                      <a:prstDash val="solid"/>
                      <a:round/>
                      <a:headEnd type="none" w="med" len="med"/>
                      <a:tailEnd type="none" w="med" len="med"/>
                    </a:lnT>
                    <a:lnB>
                      <a:noFill/>
                    </a:lnB>
                  </a:tcPr>
                </a:tc>
                <a:tc hMerge="1">
                  <a:txBody>
                    <a:bodyPr/>
                    <a:lstStyle/>
                    <a:p>
                      <a:endParaRPr lang="es-ES_tradnl"/>
                    </a:p>
                  </a:txBody>
                  <a:tcPr/>
                </a:tc>
                <a:tc hMerge="1">
                  <a:txBody>
                    <a:bodyPr/>
                    <a:lstStyle/>
                    <a:p>
                      <a:endParaRPr lang="es-ES_tradnl"/>
                    </a:p>
                  </a:txBody>
                  <a:tcPr/>
                </a:tc>
              </a:tr>
            </a:tbl>
          </a:graphicData>
        </a:graphic>
      </p:graphicFrame>
      <p:sp>
        <p:nvSpPr>
          <p:cNvPr id="20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rPr>
              <a:t/>
            </a:r>
            <a:br>
              <a:rPr kumimoji="0" lang="es-ES_tradnl" sz="1800" b="0" i="0" u="none" strike="noStrike" cap="none" normalizeH="0" baseline="0" smtClean="0">
                <a:ln>
                  <a:noFill/>
                </a:ln>
                <a:solidFill>
                  <a:schemeClr val="tx1"/>
                </a:solidFill>
                <a:effectLst/>
                <a:latin typeface="Arial" pitchFamily="34" charset="0"/>
              </a:rPr>
            </a:br>
            <a:endParaRPr kumimoji="0" lang="es-ES_tradnl" sz="1800" b="0" i="0" u="none" strike="noStrike" cap="none" normalizeH="0" baseline="0" smtClean="0">
              <a:ln>
                <a:noFill/>
              </a:ln>
              <a:solidFill>
                <a:schemeClr val="tx1"/>
              </a:solidFill>
              <a:effectLst/>
              <a:latin typeface="Arial" pitchFamily="34" charset="0"/>
            </a:endParaRPr>
          </a:p>
        </p:txBody>
      </p:sp>
      <p:sp>
        <p:nvSpPr>
          <p:cNvPr id="2050" name="Rectangle 2"/>
          <p:cNvSpPr>
            <a:spLocks noChangeArrowheads="1"/>
          </p:cNvSpPr>
          <p:nvPr/>
        </p:nvSpPr>
        <p:spPr bwMode="auto">
          <a:xfrm>
            <a:off x="0" y="0"/>
            <a:ext cx="3017838" cy="7938"/>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s-ES_tradn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90259" y="1545184"/>
          <a:ext cx="4196385" cy="4807629"/>
        </p:xfrm>
        <a:graphic>
          <a:graphicData uri="http://schemas.openxmlformats.org/drawingml/2006/table">
            <a:tbl>
              <a:tblPr/>
              <a:tblGrid>
                <a:gridCol w="1493913"/>
                <a:gridCol w="1443557"/>
                <a:gridCol w="1258915"/>
              </a:tblGrid>
              <a:tr h="359975">
                <a:tc>
                  <a:txBody>
                    <a:bodyPr/>
                    <a:lstStyle/>
                    <a:p>
                      <a:pPr marL="0" marR="0" algn="ctr">
                        <a:lnSpc>
                          <a:spcPct val="115000"/>
                        </a:lnSpc>
                        <a:spcBef>
                          <a:spcPts val="0"/>
                        </a:spcBef>
                        <a:spcAft>
                          <a:spcPts val="0"/>
                        </a:spcAft>
                      </a:pPr>
                      <a:r>
                        <a:rPr lang="en-US" sz="1100" b="1" dirty="0">
                          <a:solidFill>
                            <a:srgbClr val="000000"/>
                          </a:solidFill>
                          <a:latin typeface="Arial"/>
                          <a:ea typeface="Times New Roman"/>
                          <a:cs typeface="Times New Roman"/>
                        </a:rPr>
                        <a:t>Variable</a:t>
                      </a:r>
                      <a:endParaRPr lang="es-ES_tradnl" sz="1100" dirty="0">
                        <a:latin typeface="Calibri"/>
                        <a:ea typeface="Calibri"/>
                        <a:cs typeface="Times New Roman"/>
                      </a:endParaRPr>
                    </a:p>
                  </a:txBody>
                  <a:tcPr marL="64011" marR="64011" marT="0" marB="0" anchor="ctr">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1100" b="1">
                          <a:solidFill>
                            <a:srgbClr val="000000"/>
                          </a:solidFill>
                          <a:latin typeface="Arial"/>
                          <a:ea typeface="Times New Roman"/>
                          <a:cs typeface="Times New Roman"/>
                        </a:rPr>
                        <a:t>Estimaciones</a:t>
                      </a:r>
                      <a:endParaRPr lang="es-ES_tradnl" sz="1100">
                        <a:latin typeface="Calibri"/>
                        <a:ea typeface="Calibri"/>
                        <a:cs typeface="Times New Roman"/>
                      </a:endParaRPr>
                    </a:p>
                  </a:txBody>
                  <a:tcPr marL="64011" marR="64011" marT="0" marB="0" anchor="ctr">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1100" b="1">
                          <a:solidFill>
                            <a:srgbClr val="000000"/>
                          </a:solidFill>
                          <a:latin typeface="Arial"/>
                          <a:ea typeface="Times New Roman"/>
                          <a:cs typeface="Times New Roman"/>
                        </a:rPr>
                        <a:t>Efectos Marginales</a:t>
                      </a:r>
                      <a:endParaRPr lang="es-ES_tradnl" sz="1100">
                        <a:latin typeface="Calibri"/>
                        <a:ea typeface="Calibri"/>
                        <a:cs typeface="Times New Roman"/>
                      </a:endParaRPr>
                    </a:p>
                  </a:txBody>
                  <a:tcPr marL="64011" marR="64011" marT="0" marB="0" anchor="ctr">
                    <a:lnL>
                      <a:noFill/>
                    </a:lnL>
                    <a:lnR>
                      <a:noFill/>
                    </a:lnR>
                    <a:lnT>
                      <a:noFill/>
                    </a:lnT>
                    <a:lnB w="12700" cap="flat" cmpd="sng" algn="ctr">
                      <a:solidFill>
                        <a:srgbClr val="000000"/>
                      </a:solidFill>
                      <a:prstDash val="solid"/>
                      <a:round/>
                      <a:headEnd type="none" w="med" len="med"/>
                      <a:tailEnd type="none" w="med" len="med"/>
                    </a:lnB>
                    <a:solidFill>
                      <a:srgbClr val="D8D8D8"/>
                    </a:solidFill>
                  </a:tcPr>
                </a:tc>
              </a:tr>
              <a:tr h="200322">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BID***</a:t>
                      </a:r>
                      <a:endParaRPr lang="es-ES_tradnl" sz="1100">
                        <a:latin typeface="Calibri"/>
                        <a:ea typeface="Calibri"/>
                        <a:cs typeface="Times New Roman"/>
                      </a:endParaRPr>
                    </a:p>
                  </a:txBody>
                  <a:tcPr marL="64011" marR="64011"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-0.087</a:t>
                      </a:r>
                      <a:endParaRPr lang="es-ES_tradnl" sz="1100">
                        <a:latin typeface="Calibri"/>
                        <a:ea typeface="Calibri"/>
                        <a:cs typeface="Times New Roman"/>
                      </a:endParaRPr>
                    </a:p>
                  </a:txBody>
                  <a:tcPr marL="64011" marR="64011"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-0.041</a:t>
                      </a:r>
                      <a:endParaRPr lang="es-ES_tradnl" sz="1100">
                        <a:latin typeface="Calibri"/>
                        <a:ea typeface="Calibri"/>
                        <a:cs typeface="Times New Roman"/>
                      </a:endParaRPr>
                    </a:p>
                  </a:txBody>
                  <a:tcPr marL="64011" marR="64011" marT="0" marB="0" anchor="b">
                    <a:lnL>
                      <a:noFill/>
                    </a:lnL>
                    <a:lnR>
                      <a:noFill/>
                    </a:lnR>
                    <a:lnT w="12700" cap="flat" cmpd="sng" algn="ctr">
                      <a:solidFill>
                        <a:srgbClr val="000000"/>
                      </a:solidFill>
                      <a:prstDash val="solid"/>
                      <a:round/>
                      <a:headEnd type="none" w="med" len="med"/>
                      <a:tailEnd type="none" w="med" len="med"/>
                    </a:lnT>
                    <a:lnB>
                      <a:noFill/>
                    </a:lnB>
                  </a:tcPr>
                </a:tc>
              </a:tr>
              <a:tr h="200322">
                <a:tc>
                  <a:txBody>
                    <a:bodyPr/>
                    <a:lstStyle/>
                    <a:p>
                      <a:pPr marL="0" marR="0">
                        <a:lnSpc>
                          <a:spcPct val="115000"/>
                        </a:lnSpc>
                        <a:spcBef>
                          <a:spcPts val="0"/>
                        </a:spcBef>
                        <a:spcAft>
                          <a:spcPts val="0"/>
                        </a:spcAft>
                      </a:pPr>
                      <a:r>
                        <a:rPr lang="en-US" sz="1100" dirty="0">
                          <a:solidFill>
                            <a:srgbClr val="000000"/>
                          </a:solidFill>
                          <a:latin typeface="Arial"/>
                          <a:ea typeface="Times New Roman"/>
                          <a:cs typeface="Times New Roman"/>
                        </a:rPr>
                        <a:t>INGRF</a:t>
                      </a:r>
                      <a:endParaRPr lang="es-ES_tradnl" sz="1100" dirty="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0.000</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endParaRPr lang="es-ES_tradnl" sz="1100">
                        <a:latin typeface="Calibri"/>
                        <a:ea typeface="Times New Roman"/>
                        <a:cs typeface="Times New Roman"/>
                      </a:endParaRPr>
                    </a:p>
                  </a:txBody>
                  <a:tcPr marL="64011" marR="64011" marT="0" marB="0" anchor="b">
                    <a:lnL>
                      <a:noFill/>
                    </a:lnL>
                    <a:lnR>
                      <a:noFill/>
                    </a:lnR>
                    <a:lnT>
                      <a:noFill/>
                    </a:lnT>
                    <a:lnB>
                      <a:noFill/>
                    </a:lnB>
                  </a:tcPr>
                </a:tc>
              </a:tr>
              <a:tr h="200322">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NMAT**</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-0.211</a:t>
                      </a:r>
                      <a:endParaRPr lang="es-ES_tradnl" sz="1100" dirty="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-0.109</a:t>
                      </a:r>
                      <a:endParaRPr lang="es-ES_tradnl" sz="1100">
                        <a:latin typeface="Calibri"/>
                        <a:ea typeface="Calibri"/>
                        <a:cs typeface="Times New Roman"/>
                      </a:endParaRPr>
                    </a:p>
                  </a:txBody>
                  <a:tcPr marL="64011" marR="64011" marT="0" marB="0" anchor="b">
                    <a:lnL>
                      <a:noFill/>
                    </a:lnL>
                    <a:lnR>
                      <a:noFill/>
                    </a:lnR>
                    <a:lnT>
                      <a:noFill/>
                    </a:lnT>
                    <a:lnB>
                      <a:noFill/>
                    </a:lnB>
                  </a:tcPr>
                </a:tc>
              </a:tr>
              <a:tr h="200322">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D1</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0.954</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endParaRPr lang="es-ES_tradnl" sz="1100">
                        <a:latin typeface="Calibri"/>
                        <a:ea typeface="Times New Roman"/>
                        <a:cs typeface="Times New Roman"/>
                      </a:endParaRPr>
                    </a:p>
                  </a:txBody>
                  <a:tcPr marL="64011" marR="64011" marT="0" marB="0" anchor="b">
                    <a:lnL>
                      <a:noFill/>
                    </a:lnL>
                    <a:lnR>
                      <a:noFill/>
                    </a:lnR>
                    <a:lnT>
                      <a:noFill/>
                    </a:lnT>
                    <a:lnB>
                      <a:noFill/>
                    </a:lnB>
                  </a:tcPr>
                </a:tc>
              </a:tr>
              <a:tr h="200322">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D2</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0.844</a:t>
                      </a:r>
                      <a:endParaRPr lang="es-ES_tradnl" sz="1100" dirty="0">
                        <a:latin typeface="Calibri"/>
                        <a:ea typeface="Calibri"/>
                        <a:cs typeface="Times New Roman"/>
                      </a:endParaRPr>
                    </a:p>
                  </a:txBody>
                  <a:tcPr marL="64011" marR="64011" marT="0" marB="0" anchor="b">
                    <a:lnL>
                      <a:noFill/>
                    </a:lnL>
                    <a:lnR>
                      <a:noFill/>
                    </a:lnR>
                    <a:lnT>
                      <a:noFill/>
                    </a:lnT>
                    <a:lnB>
                      <a:noFill/>
                    </a:lnB>
                  </a:tcPr>
                </a:tc>
                <a:tc>
                  <a:txBody>
                    <a:bodyPr/>
                    <a:lstStyle/>
                    <a:p>
                      <a:endParaRPr lang="es-ES_tradnl" sz="1100">
                        <a:latin typeface="Calibri"/>
                        <a:ea typeface="Times New Roman"/>
                        <a:cs typeface="Times New Roman"/>
                      </a:endParaRPr>
                    </a:p>
                  </a:txBody>
                  <a:tcPr marL="64011" marR="64011" marT="0" marB="0" anchor="b">
                    <a:lnL>
                      <a:noFill/>
                    </a:lnL>
                    <a:lnR>
                      <a:noFill/>
                    </a:lnR>
                    <a:lnT>
                      <a:noFill/>
                    </a:lnT>
                    <a:lnB>
                      <a:noFill/>
                    </a:lnB>
                  </a:tcPr>
                </a:tc>
              </a:tr>
              <a:tr h="200322">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PERC1</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-0.215</a:t>
                      </a:r>
                      <a:endParaRPr lang="es-ES_tradnl" sz="1100" dirty="0">
                        <a:latin typeface="Calibri"/>
                        <a:ea typeface="Calibri"/>
                        <a:cs typeface="Times New Roman"/>
                      </a:endParaRPr>
                    </a:p>
                  </a:txBody>
                  <a:tcPr marL="64011" marR="64011" marT="0" marB="0" anchor="b">
                    <a:lnL>
                      <a:noFill/>
                    </a:lnL>
                    <a:lnR>
                      <a:noFill/>
                    </a:lnR>
                    <a:lnT>
                      <a:noFill/>
                    </a:lnT>
                    <a:lnB>
                      <a:noFill/>
                    </a:lnB>
                  </a:tcPr>
                </a:tc>
                <a:tc>
                  <a:txBody>
                    <a:bodyPr/>
                    <a:lstStyle/>
                    <a:p>
                      <a:endParaRPr lang="es-ES_tradnl" sz="1100">
                        <a:latin typeface="Calibri"/>
                        <a:ea typeface="Times New Roman"/>
                        <a:cs typeface="Times New Roman"/>
                      </a:endParaRPr>
                    </a:p>
                  </a:txBody>
                  <a:tcPr marL="64011" marR="64011" marT="0" marB="0" anchor="b">
                    <a:lnL>
                      <a:noFill/>
                    </a:lnL>
                    <a:lnR>
                      <a:noFill/>
                    </a:lnR>
                    <a:lnT>
                      <a:noFill/>
                    </a:lnT>
                    <a:lnB>
                      <a:noFill/>
                    </a:lnB>
                  </a:tcPr>
                </a:tc>
              </a:tr>
              <a:tr h="200322">
                <a:tc>
                  <a:txBody>
                    <a:bodyPr/>
                    <a:lstStyle/>
                    <a:p>
                      <a:pPr marL="0" marR="0">
                        <a:lnSpc>
                          <a:spcPct val="115000"/>
                        </a:lnSpc>
                        <a:spcBef>
                          <a:spcPts val="0"/>
                        </a:spcBef>
                        <a:spcAft>
                          <a:spcPts val="0"/>
                        </a:spcAft>
                      </a:pPr>
                      <a:r>
                        <a:rPr lang="en-US" sz="1100" dirty="0">
                          <a:solidFill>
                            <a:srgbClr val="000000"/>
                          </a:solidFill>
                          <a:latin typeface="Arial"/>
                          <a:ea typeface="Times New Roman"/>
                          <a:cs typeface="Times New Roman"/>
                        </a:rPr>
                        <a:t>PERC2</a:t>
                      </a:r>
                      <a:endParaRPr lang="es-ES_tradnl" sz="1100" dirty="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-0.176</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endParaRPr lang="es-ES_tradnl" sz="1100" dirty="0">
                        <a:latin typeface="Calibri"/>
                        <a:ea typeface="Times New Roman"/>
                        <a:cs typeface="Times New Roman"/>
                      </a:endParaRPr>
                    </a:p>
                  </a:txBody>
                  <a:tcPr marL="64011" marR="64011" marT="0" marB="0" anchor="b">
                    <a:lnL>
                      <a:noFill/>
                    </a:lnL>
                    <a:lnR>
                      <a:noFill/>
                    </a:lnR>
                    <a:lnT>
                      <a:noFill/>
                    </a:lnT>
                    <a:lnB>
                      <a:noFill/>
                    </a:lnB>
                  </a:tcPr>
                </a:tc>
              </a:tr>
              <a:tr h="200322">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AFIRM</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-0.381</a:t>
                      </a:r>
                      <a:endParaRPr lang="es-ES_tradnl" sz="1100" dirty="0">
                        <a:latin typeface="Calibri"/>
                        <a:ea typeface="Calibri"/>
                        <a:cs typeface="Times New Roman"/>
                      </a:endParaRPr>
                    </a:p>
                  </a:txBody>
                  <a:tcPr marL="64011" marR="64011" marT="0" marB="0" anchor="b">
                    <a:lnL>
                      <a:noFill/>
                    </a:lnL>
                    <a:lnR>
                      <a:noFill/>
                    </a:lnR>
                    <a:lnT>
                      <a:noFill/>
                    </a:lnT>
                    <a:lnB>
                      <a:noFill/>
                    </a:lnB>
                  </a:tcPr>
                </a:tc>
                <a:tc>
                  <a:txBody>
                    <a:bodyPr/>
                    <a:lstStyle/>
                    <a:p>
                      <a:endParaRPr lang="es-ES_tradnl" sz="1100" dirty="0">
                        <a:latin typeface="Calibri"/>
                        <a:ea typeface="Times New Roman"/>
                        <a:cs typeface="Times New Roman"/>
                      </a:endParaRPr>
                    </a:p>
                  </a:txBody>
                  <a:tcPr marL="64011" marR="64011" marT="0" marB="0" anchor="b">
                    <a:lnL>
                      <a:noFill/>
                    </a:lnL>
                    <a:lnR>
                      <a:noFill/>
                    </a:lnR>
                    <a:lnT>
                      <a:noFill/>
                    </a:lnT>
                    <a:lnB>
                      <a:noFill/>
                    </a:lnB>
                  </a:tcPr>
                </a:tc>
              </a:tr>
              <a:tr h="200322">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NPER</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0.037</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endParaRPr lang="es-ES_tradnl" sz="1100" dirty="0">
                        <a:latin typeface="Calibri"/>
                        <a:ea typeface="Times New Roman"/>
                        <a:cs typeface="Times New Roman"/>
                      </a:endParaRPr>
                    </a:p>
                  </a:txBody>
                  <a:tcPr marL="64011" marR="64011" marT="0" marB="0" anchor="b">
                    <a:lnL>
                      <a:noFill/>
                    </a:lnL>
                    <a:lnR>
                      <a:noFill/>
                    </a:lnR>
                    <a:lnT>
                      <a:noFill/>
                    </a:lnT>
                    <a:lnB>
                      <a:noFill/>
                    </a:lnB>
                  </a:tcPr>
                </a:tc>
              </a:tr>
              <a:tr h="200322">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SEX*</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0.408</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0.175</a:t>
                      </a:r>
                      <a:endParaRPr lang="es-ES_tradnl" sz="1100" dirty="0">
                        <a:latin typeface="Calibri"/>
                        <a:ea typeface="Calibri"/>
                        <a:cs typeface="Times New Roman"/>
                      </a:endParaRPr>
                    </a:p>
                  </a:txBody>
                  <a:tcPr marL="64011" marR="64011" marT="0" marB="0" anchor="b">
                    <a:lnL>
                      <a:noFill/>
                    </a:lnL>
                    <a:lnR>
                      <a:noFill/>
                    </a:lnR>
                    <a:lnT>
                      <a:noFill/>
                    </a:lnT>
                    <a:lnB>
                      <a:noFill/>
                    </a:lnB>
                  </a:tcPr>
                </a:tc>
              </a:tr>
              <a:tr h="200322">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EDAD</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-0.047</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endParaRPr lang="es-ES_tradnl" sz="1100" dirty="0">
                        <a:latin typeface="Calibri"/>
                        <a:ea typeface="Times New Roman"/>
                        <a:cs typeface="Times New Roman"/>
                      </a:endParaRPr>
                    </a:p>
                  </a:txBody>
                  <a:tcPr marL="64011" marR="64011" marT="0" marB="0" anchor="b">
                    <a:lnL>
                      <a:noFill/>
                    </a:lnL>
                    <a:lnR>
                      <a:noFill/>
                    </a:lnR>
                    <a:lnT>
                      <a:noFill/>
                    </a:lnT>
                    <a:lnB>
                      <a:noFill/>
                    </a:lnB>
                  </a:tcPr>
                </a:tc>
              </a:tr>
              <a:tr h="200322">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GUAYAS**</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0.607</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0.217</a:t>
                      </a:r>
                      <a:endParaRPr lang="es-ES_tradnl" sz="1100" dirty="0">
                        <a:latin typeface="Calibri"/>
                        <a:ea typeface="Calibri"/>
                        <a:cs typeface="Times New Roman"/>
                      </a:endParaRPr>
                    </a:p>
                  </a:txBody>
                  <a:tcPr marL="64011" marR="64011" marT="0" marB="0" anchor="b">
                    <a:lnL>
                      <a:noFill/>
                    </a:lnL>
                    <a:lnR>
                      <a:noFill/>
                    </a:lnR>
                    <a:lnT>
                      <a:noFill/>
                    </a:lnT>
                    <a:lnB>
                      <a:noFill/>
                    </a:lnB>
                  </a:tcPr>
                </a:tc>
              </a:tr>
              <a:tr h="200322">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DMOD</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0.035</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endParaRPr lang="es-ES_tradnl" sz="1100" dirty="0">
                        <a:latin typeface="Calibri"/>
                        <a:ea typeface="Times New Roman"/>
                        <a:cs typeface="Times New Roman"/>
                      </a:endParaRPr>
                    </a:p>
                  </a:txBody>
                  <a:tcPr marL="64011" marR="64011" marT="0" marB="0" anchor="b">
                    <a:lnL>
                      <a:noFill/>
                    </a:lnL>
                    <a:lnR>
                      <a:noFill/>
                    </a:lnR>
                    <a:lnT>
                      <a:noFill/>
                    </a:lnT>
                    <a:lnB>
                      <a:noFill/>
                    </a:lnB>
                  </a:tcPr>
                </a:tc>
              </a:tr>
              <a:tr h="200322">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DALT**</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0.891</a:t>
                      </a:r>
                      <a:endParaRPr lang="es-ES_tradnl" sz="1100">
                        <a:latin typeface="Calibri"/>
                        <a:ea typeface="Calibri"/>
                        <a:cs typeface="Times New Roman"/>
                      </a:endParaRPr>
                    </a:p>
                  </a:txBody>
                  <a:tcPr marL="64011" marR="64011"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0.475</a:t>
                      </a:r>
                      <a:endParaRPr lang="es-ES_tradnl" sz="1100">
                        <a:latin typeface="Calibri"/>
                        <a:ea typeface="Calibri"/>
                        <a:cs typeface="Times New Roman"/>
                      </a:endParaRPr>
                    </a:p>
                  </a:txBody>
                  <a:tcPr marL="64011" marR="64011" marT="0" marB="0" anchor="b">
                    <a:lnL>
                      <a:noFill/>
                    </a:lnL>
                    <a:lnR>
                      <a:noFill/>
                    </a:lnR>
                    <a:lnT>
                      <a:noFill/>
                    </a:lnT>
                    <a:lnB>
                      <a:noFill/>
                    </a:lnB>
                  </a:tcPr>
                </a:tc>
              </a:tr>
              <a:tr h="210337">
                <a:tc>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Constante</a:t>
                      </a:r>
                      <a:endParaRPr lang="es-ES_tradnl" sz="1100">
                        <a:latin typeface="Calibri"/>
                        <a:ea typeface="Calibri"/>
                        <a:cs typeface="Times New Roman"/>
                      </a:endParaRPr>
                    </a:p>
                  </a:txBody>
                  <a:tcPr marL="64011" marR="6401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a:ea typeface="Times New Roman"/>
                          <a:cs typeface="Times New Roman"/>
                        </a:rPr>
                        <a:t>2.527</a:t>
                      </a:r>
                      <a:endParaRPr lang="es-ES_tradnl" sz="1100">
                        <a:latin typeface="Calibri"/>
                        <a:ea typeface="Calibri"/>
                        <a:cs typeface="Times New Roman"/>
                      </a:endParaRPr>
                    </a:p>
                  </a:txBody>
                  <a:tcPr marL="64011" marR="6401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S_tradnl" sz="1100" dirty="0">
                        <a:latin typeface="Calibri"/>
                        <a:ea typeface="Times New Roman"/>
                        <a:cs typeface="Times New Roman"/>
                      </a:endParaRPr>
                    </a:p>
                  </a:txBody>
                  <a:tcPr marL="64011" marR="64011" marT="0" marB="0" anchor="b">
                    <a:lnL>
                      <a:noFill/>
                    </a:lnL>
                    <a:lnR>
                      <a:noFill/>
                    </a:lnR>
                    <a:lnT>
                      <a:noFill/>
                    </a:lnT>
                    <a:lnB w="12700" cap="flat" cmpd="sng" algn="ctr">
                      <a:solidFill>
                        <a:srgbClr val="000000"/>
                      </a:solidFill>
                      <a:prstDash val="solid"/>
                      <a:round/>
                      <a:headEnd type="none" w="med" len="med"/>
                      <a:tailEnd type="none" w="med" len="med"/>
                    </a:lnB>
                  </a:tcPr>
                </a:tc>
              </a:tr>
              <a:tr h="210337">
                <a:tc gridSpan="3">
                  <a:txBody>
                    <a:bodyPr/>
                    <a:lstStyle/>
                    <a:p>
                      <a:pPr marL="0" marR="0" algn="ctr">
                        <a:lnSpc>
                          <a:spcPct val="115000"/>
                        </a:lnSpc>
                        <a:spcBef>
                          <a:spcPts val="0"/>
                        </a:spcBef>
                        <a:spcAft>
                          <a:spcPts val="0"/>
                        </a:spcAft>
                      </a:pPr>
                      <a:r>
                        <a:rPr lang="en-US" sz="1100" b="1" dirty="0">
                          <a:solidFill>
                            <a:srgbClr val="000000"/>
                          </a:solidFill>
                          <a:latin typeface="Arial"/>
                          <a:ea typeface="Times New Roman"/>
                          <a:cs typeface="Times New Roman"/>
                        </a:rPr>
                        <a:t>ESTADÍSTICOS</a:t>
                      </a:r>
                      <a:endParaRPr lang="es-ES_tradnl" sz="1100" dirty="0">
                        <a:latin typeface="Calibri"/>
                        <a:ea typeface="Calibri"/>
                        <a:cs typeface="Times New Roman"/>
                      </a:endParaRPr>
                    </a:p>
                  </a:txBody>
                  <a:tcPr marL="64011" marR="64011"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s-ES_tradnl"/>
                    </a:p>
                  </a:txBody>
                  <a:tcPr/>
                </a:tc>
                <a:tc hMerge="1">
                  <a:txBody>
                    <a:bodyPr/>
                    <a:lstStyle/>
                    <a:p>
                      <a:endParaRPr lang="es-ES_tradnl"/>
                    </a:p>
                  </a:txBody>
                  <a:tcPr/>
                </a:tc>
              </a:tr>
              <a:tr h="200322">
                <a:tc gridSpan="2">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R2 de Mac Fadden</a:t>
                      </a:r>
                      <a:endParaRPr lang="es-ES_tradnl" sz="1100">
                        <a:latin typeface="Calibri"/>
                        <a:ea typeface="Calibri"/>
                        <a:cs typeface="Times New Roman"/>
                      </a:endParaRPr>
                    </a:p>
                  </a:txBody>
                  <a:tcPr marL="64011" marR="64011"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s-ES_tradnl"/>
                    </a:p>
                  </a:txBody>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0.067</a:t>
                      </a:r>
                      <a:endParaRPr lang="es-ES_tradnl" sz="1100" dirty="0">
                        <a:latin typeface="Calibri"/>
                        <a:ea typeface="Calibri"/>
                        <a:cs typeface="Times New Roman"/>
                      </a:endParaRPr>
                    </a:p>
                  </a:txBody>
                  <a:tcPr marL="64011" marR="64011" marT="0" marB="0" anchor="b">
                    <a:lnL>
                      <a:noFill/>
                    </a:lnL>
                    <a:lnR>
                      <a:noFill/>
                    </a:lnR>
                    <a:lnT w="12700" cap="flat" cmpd="sng" algn="ctr">
                      <a:solidFill>
                        <a:srgbClr val="000000"/>
                      </a:solidFill>
                      <a:prstDash val="solid"/>
                      <a:round/>
                      <a:headEnd type="none" w="med" len="med"/>
                      <a:tailEnd type="none" w="med" len="med"/>
                    </a:lnT>
                    <a:lnB>
                      <a:noFill/>
                    </a:lnB>
                  </a:tcPr>
                </a:tc>
              </a:tr>
              <a:tr h="200322">
                <a:tc gridSpan="2">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Estadístico RV</a:t>
                      </a:r>
                      <a:endParaRPr lang="es-ES_tradnl" sz="1100">
                        <a:latin typeface="Calibri"/>
                        <a:ea typeface="Calibri"/>
                        <a:cs typeface="Times New Roman"/>
                      </a:endParaRPr>
                    </a:p>
                  </a:txBody>
                  <a:tcPr marL="64011" marR="64011" marT="0" marB="0" anchor="b">
                    <a:lnL>
                      <a:noFill/>
                    </a:lnL>
                    <a:lnR>
                      <a:noFill/>
                    </a:lnR>
                    <a:lnT>
                      <a:noFill/>
                    </a:lnT>
                    <a:lnB>
                      <a:noFill/>
                    </a:lnB>
                  </a:tcPr>
                </a:tc>
                <a:tc hMerge="1">
                  <a:txBody>
                    <a:bodyPr/>
                    <a:lstStyle/>
                    <a:p>
                      <a:endParaRPr lang="es-ES_tradnl"/>
                    </a:p>
                  </a:txBody>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32.310</a:t>
                      </a:r>
                      <a:endParaRPr lang="es-ES_tradnl" sz="1100" dirty="0">
                        <a:latin typeface="Calibri"/>
                        <a:ea typeface="Calibri"/>
                        <a:cs typeface="Times New Roman"/>
                      </a:endParaRPr>
                    </a:p>
                  </a:txBody>
                  <a:tcPr marL="64011" marR="64011" marT="0" marB="0" anchor="b">
                    <a:lnL>
                      <a:noFill/>
                    </a:lnL>
                    <a:lnR>
                      <a:noFill/>
                    </a:lnR>
                    <a:lnT>
                      <a:noFill/>
                    </a:lnT>
                    <a:lnB>
                      <a:noFill/>
                    </a:lnB>
                  </a:tcPr>
                </a:tc>
              </a:tr>
              <a:tr h="200322">
                <a:tc gridSpan="2">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Valor P (RV)</a:t>
                      </a:r>
                      <a:endParaRPr lang="es-ES_tradnl" sz="1100">
                        <a:latin typeface="Calibri"/>
                        <a:ea typeface="Calibri"/>
                        <a:cs typeface="Times New Roman"/>
                      </a:endParaRPr>
                    </a:p>
                  </a:txBody>
                  <a:tcPr marL="64011" marR="64011" marT="0" marB="0" anchor="b">
                    <a:lnL>
                      <a:noFill/>
                    </a:lnL>
                    <a:lnR>
                      <a:noFill/>
                    </a:lnR>
                    <a:lnT>
                      <a:noFill/>
                    </a:lnT>
                    <a:lnB>
                      <a:noFill/>
                    </a:lnB>
                  </a:tcPr>
                </a:tc>
                <a:tc hMerge="1">
                  <a:txBody>
                    <a:bodyPr/>
                    <a:lstStyle/>
                    <a:p>
                      <a:endParaRPr lang="es-ES_tradnl"/>
                    </a:p>
                  </a:txBody>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0.004</a:t>
                      </a:r>
                      <a:endParaRPr lang="es-ES_tradnl" sz="1100" dirty="0">
                        <a:latin typeface="Calibri"/>
                        <a:ea typeface="Calibri"/>
                        <a:cs typeface="Times New Roman"/>
                      </a:endParaRPr>
                    </a:p>
                  </a:txBody>
                  <a:tcPr marL="64011" marR="64011" marT="0" marB="0" anchor="b">
                    <a:lnL>
                      <a:noFill/>
                    </a:lnL>
                    <a:lnR>
                      <a:noFill/>
                    </a:lnR>
                    <a:lnT>
                      <a:noFill/>
                    </a:lnT>
                    <a:lnB>
                      <a:noFill/>
                    </a:lnB>
                  </a:tcPr>
                </a:tc>
              </a:tr>
              <a:tr h="210337">
                <a:tc gridSpan="2">
                  <a:txBody>
                    <a:bodyPr/>
                    <a:lstStyle/>
                    <a:p>
                      <a:pPr marL="0" marR="0">
                        <a:lnSpc>
                          <a:spcPct val="115000"/>
                        </a:lnSpc>
                        <a:spcBef>
                          <a:spcPts val="0"/>
                        </a:spcBef>
                        <a:spcAft>
                          <a:spcPts val="0"/>
                        </a:spcAft>
                      </a:pPr>
                      <a:r>
                        <a:rPr lang="en-US" sz="1100">
                          <a:solidFill>
                            <a:srgbClr val="000000"/>
                          </a:solidFill>
                          <a:latin typeface="Arial"/>
                          <a:ea typeface="Times New Roman"/>
                          <a:cs typeface="Times New Roman"/>
                        </a:rPr>
                        <a:t>Número de observaciones</a:t>
                      </a:r>
                      <a:endParaRPr lang="es-ES_tradnl" sz="1100">
                        <a:latin typeface="Calibri"/>
                        <a:ea typeface="Calibri"/>
                        <a:cs typeface="Times New Roman"/>
                      </a:endParaRPr>
                    </a:p>
                  </a:txBody>
                  <a:tcPr marL="64011" marR="64011" marT="0" marB="0" anchor="b">
                    <a:lnL>
                      <a:noFill/>
                    </a:lnL>
                    <a:lnR>
                      <a:noFill/>
                    </a:lnR>
                    <a:lnT>
                      <a:noFill/>
                    </a:lnT>
                    <a:lnB w="28575" cap="flat" cmpd="dbl" algn="ctr">
                      <a:solidFill>
                        <a:srgbClr val="000000"/>
                      </a:solidFill>
                      <a:prstDash val="solid"/>
                      <a:round/>
                      <a:headEnd type="none" w="med" len="med"/>
                      <a:tailEnd type="none" w="med" len="med"/>
                    </a:lnB>
                  </a:tcPr>
                </a:tc>
                <a:tc hMerge="1">
                  <a:txBody>
                    <a:bodyPr/>
                    <a:lstStyle/>
                    <a:p>
                      <a:endParaRPr lang="es-ES_tradnl"/>
                    </a:p>
                  </a:txBody>
                  <a:tcPr/>
                </a:tc>
                <a:tc>
                  <a:txBody>
                    <a:bodyPr/>
                    <a:lstStyle/>
                    <a:p>
                      <a:pPr marL="0" marR="0" algn="ctr">
                        <a:lnSpc>
                          <a:spcPct val="115000"/>
                        </a:lnSpc>
                        <a:spcBef>
                          <a:spcPts val="0"/>
                        </a:spcBef>
                        <a:spcAft>
                          <a:spcPts val="0"/>
                        </a:spcAft>
                      </a:pPr>
                      <a:r>
                        <a:rPr lang="en-US" sz="1100" dirty="0">
                          <a:solidFill>
                            <a:srgbClr val="000000"/>
                          </a:solidFill>
                          <a:latin typeface="Arial"/>
                          <a:ea typeface="Times New Roman"/>
                          <a:cs typeface="Times New Roman"/>
                        </a:rPr>
                        <a:t>329</a:t>
                      </a:r>
                      <a:endParaRPr lang="es-ES_tradnl" sz="1100" dirty="0">
                        <a:latin typeface="Calibri"/>
                        <a:ea typeface="Calibri"/>
                        <a:cs typeface="Times New Roman"/>
                      </a:endParaRPr>
                    </a:p>
                  </a:txBody>
                  <a:tcPr marL="64011" marR="64011" marT="0" marB="0" anchor="b">
                    <a:lnL>
                      <a:noFill/>
                    </a:lnL>
                    <a:lnR>
                      <a:noFill/>
                    </a:lnR>
                    <a:lnT>
                      <a:noFill/>
                    </a:lnT>
                    <a:lnB w="28575" cap="flat" cmpd="dbl" algn="ctr">
                      <a:solidFill>
                        <a:srgbClr val="000000"/>
                      </a:solidFill>
                      <a:prstDash val="solid"/>
                      <a:round/>
                      <a:headEnd type="none" w="med" len="med"/>
                      <a:tailEnd type="none" w="med" len="med"/>
                    </a:lnB>
                  </a:tcPr>
                </a:tc>
              </a:tr>
              <a:tr h="359975">
                <a:tc gridSpan="3">
                  <a:txBody>
                    <a:bodyPr/>
                    <a:lstStyle/>
                    <a:p>
                      <a:pPr marL="0" marR="0">
                        <a:lnSpc>
                          <a:spcPct val="115000"/>
                        </a:lnSpc>
                        <a:spcBef>
                          <a:spcPts val="0"/>
                        </a:spcBef>
                        <a:spcAft>
                          <a:spcPts val="0"/>
                        </a:spcAft>
                      </a:pPr>
                      <a:r>
                        <a:rPr lang="es-EC" sz="1100" dirty="0">
                          <a:solidFill>
                            <a:srgbClr val="000000"/>
                          </a:solidFill>
                          <a:latin typeface="Arial"/>
                          <a:ea typeface="Times New Roman"/>
                          <a:cs typeface="Times New Roman"/>
                        </a:rPr>
                        <a:t>* Significativa al 10%; ** Significativa al 5%; *** Significativa al 1%</a:t>
                      </a:r>
                      <a:endParaRPr lang="es-ES_tradnl" sz="1100" dirty="0">
                        <a:latin typeface="Calibri"/>
                        <a:ea typeface="Calibri"/>
                        <a:cs typeface="Times New Roman"/>
                      </a:endParaRPr>
                    </a:p>
                  </a:txBody>
                  <a:tcPr marL="64011" marR="64011" marT="0" marB="0" anchor="b">
                    <a:lnL>
                      <a:noFill/>
                    </a:lnL>
                    <a:lnR>
                      <a:noFill/>
                    </a:lnR>
                    <a:lnT w="28575" cap="flat" cmpd="dbl" algn="ctr">
                      <a:solidFill>
                        <a:srgbClr val="000000"/>
                      </a:solidFill>
                      <a:prstDash val="solid"/>
                      <a:round/>
                      <a:headEnd type="none" w="med" len="med"/>
                      <a:tailEnd type="none" w="med" len="med"/>
                    </a:lnT>
                    <a:lnB>
                      <a:noFill/>
                    </a:lnB>
                  </a:tcPr>
                </a:tc>
                <a:tc hMerge="1">
                  <a:txBody>
                    <a:bodyPr/>
                    <a:lstStyle/>
                    <a:p>
                      <a:endParaRPr lang="es-ES_tradnl"/>
                    </a:p>
                  </a:txBody>
                  <a:tcPr/>
                </a:tc>
                <a:tc hMerge="1">
                  <a:txBody>
                    <a:bodyPr/>
                    <a:lstStyle/>
                    <a:p>
                      <a:endParaRPr lang="es-ES_tradnl"/>
                    </a:p>
                  </a:txBody>
                  <a:tcPr/>
                </a:tc>
              </a:tr>
            </a:tbl>
          </a:graphicData>
        </a:graphic>
      </p:graphicFrame>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pitchFamily="34" charset="0"/>
              </a:rPr>
              <a:t/>
            </a:r>
            <a:br>
              <a:rPr kumimoji="0" lang="es-ES_tradnl" sz="1800" b="0" i="0" u="none" strike="noStrike" cap="none" normalizeH="0" baseline="0" smtClean="0">
                <a:ln>
                  <a:noFill/>
                </a:ln>
                <a:solidFill>
                  <a:schemeClr val="tx1"/>
                </a:solidFill>
                <a:effectLst/>
                <a:latin typeface="Arial" pitchFamily="34" charset="0"/>
              </a:rPr>
            </a:br>
            <a:endParaRPr kumimoji="0" lang="es-ES_tradnl" sz="1800" b="0" i="0" u="none" strike="noStrike" cap="none" normalizeH="0" baseline="0" smtClean="0">
              <a:ln>
                <a:noFill/>
              </a:ln>
              <a:solidFill>
                <a:schemeClr val="tx1"/>
              </a:solidFill>
              <a:effectLst/>
              <a:latin typeface="Arial" pitchFamily="34" charset="0"/>
            </a:endParaRPr>
          </a:p>
        </p:txBody>
      </p:sp>
      <p:sp>
        <p:nvSpPr>
          <p:cNvPr id="1026" name="Rectangle 2"/>
          <p:cNvSpPr>
            <a:spLocks noChangeArrowheads="1"/>
          </p:cNvSpPr>
          <p:nvPr/>
        </p:nvSpPr>
        <p:spPr bwMode="auto">
          <a:xfrm>
            <a:off x="0" y="0"/>
            <a:ext cx="3017838" cy="7938"/>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s-ES_tradnl"/>
          </a:p>
        </p:txBody>
      </p:sp>
      <p:sp>
        <p:nvSpPr>
          <p:cNvPr id="8" name="Title 2"/>
          <p:cNvSpPr txBox="1">
            <a:spLocks/>
          </p:cNvSpPr>
          <p:nvPr/>
        </p:nvSpPr>
        <p:spPr>
          <a:xfrm>
            <a:off x="1357290" y="428604"/>
            <a:ext cx="7498080" cy="11430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2500" b="1" i="0" u="none" strike="noStrike" kern="1200" cap="none" spc="0" normalizeH="0" baseline="0" noProof="0" dirty="0" smtClean="0">
                <a:ln>
                  <a:noFill/>
                </a:ln>
                <a:solidFill>
                  <a:schemeClr val="tx2">
                    <a:satMod val="130000"/>
                  </a:schemeClr>
                </a:solidFill>
                <a:effectLst/>
                <a:uLnTx/>
                <a:uFillTx/>
                <a:latin typeface="Arial" pitchFamily="34" charset="0"/>
                <a:ea typeface="+mj-ea"/>
                <a:cs typeface="Arial" pitchFamily="34" charset="0"/>
              </a:rPr>
              <a:t>4.2. Probabilidad a aceptar la política</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2500" b="1" i="0" u="none" strike="noStrike" kern="1200" cap="none" spc="0" normalizeH="0" noProof="0" dirty="0" smtClean="0">
                <a:ln>
                  <a:noFill/>
                </a:ln>
                <a:solidFill>
                  <a:schemeClr val="tx2">
                    <a:satMod val="130000"/>
                  </a:schemeClr>
                </a:solidFill>
                <a:effectLst/>
                <a:uLnTx/>
                <a:uFillTx/>
                <a:latin typeface="Arial" pitchFamily="34" charset="0"/>
                <a:ea typeface="+mj-ea"/>
                <a:cs typeface="Arial" pitchFamily="34" charset="0"/>
              </a:rPr>
              <a:t> propuesta</a:t>
            </a:r>
            <a:r>
              <a:rPr kumimoji="0" lang="es-ES_tradnl" sz="2500" b="1" i="0" u="none" strike="noStrike" kern="1200" cap="none" spc="0" normalizeH="0" baseline="0" noProof="0" dirty="0" smtClean="0">
                <a:ln>
                  <a:noFill/>
                </a:ln>
                <a:solidFill>
                  <a:schemeClr val="tx2">
                    <a:satMod val="130000"/>
                  </a:schemeClr>
                </a:solidFill>
                <a:effectLst/>
                <a:uLnTx/>
                <a:uFillTx/>
                <a:latin typeface="Arial" pitchFamily="34" charset="0"/>
                <a:ea typeface="+mj-ea"/>
                <a:cs typeface="Arial" pitchFamily="34" charset="0"/>
              </a:rPr>
              <a:t>: Modelo </a:t>
            </a:r>
            <a:r>
              <a:rPr kumimoji="0" lang="es-ES_tradnl" sz="2500" b="1" i="0" u="none" strike="noStrike" kern="1200" cap="none" spc="0" normalizeH="0" baseline="0" noProof="0" dirty="0" err="1" smtClean="0">
                <a:ln>
                  <a:noFill/>
                </a:ln>
                <a:solidFill>
                  <a:schemeClr val="tx2">
                    <a:satMod val="130000"/>
                  </a:schemeClr>
                </a:solidFill>
                <a:effectLst/>
                <a:uLnTx/>
                <a:uFillTx/>
                <a:latin typeface="Arial" pitchFamily="34" charset="0"/>
                <a:ea typeface="+mj-ea"/>
                <a:cs typeface="Arial" pitchFamily="34" charset="0"/>
              </a:rPr>
              <a:t>Logit</a:t>
            </a:r>
            <a:endParaRPr kumimoji="0" lang="es-ES_tradnl" sz="2500" b="1" i="0" u="none" strike="noStrike" kern="1200" cap="none" spc="0" normalizeH="0" baseline="0" noProof="0" dirty="0">
              <a:ln>
                <a:noFill/>
              </a:ln>
              <a:solidFill>
                <a:schemeClr val="tx2">
                  <a:satMod val="130000"/>
                </a:schemeClr>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1357290" y="428604"/>
            <a:ext cx="7498080" cy="11430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2500" b="1" i="0" u="none" strike="noStrike" kern="1200" cap="none" spc="0" normalizeH="0" baseline="0" noProof="0" dirty="0" smtClean="0">
                <a:ln>
                  <a:noFill/>
                </a:ln>
                <a:solidFill>
                  <a:schemeClr val="tx2">
                    <a:satMod val="130000"/>
                  </a:schemeClr>
                </a:solidFill>
                <a:effectLst/>
                <a:uLnTx/>
                <a:uFillTx/>
                <a:latin typeface="Arial" pitchFamily="34" charset="0"/>
                <a:ea typeface="+mj-ea"/>
                <a:cs typeface="Arial" pitchFamily="34" charset="0"/>
              </a:rPr>
              <a:t>4.3. Valores Agregados </a:t>
            </a:r>
            <a:r>
              <a:rPr lang="es-ES_tradnl" sz="2500" b="1" dirty="0" smtClean="0">
                <a:solidFill>
                  <a:schemeClr val="tx2">
                    <a:satMod val="130000"/>
                  </a:schemeClr>
                </a:solidFill>
                <a:latin typeface="Arial" pitchFamily="34" charset="0"/>
                <a:ea typeface="+mj-ea"/>
                <a:cs typeface="Arial" pitchFamily="34" charset="0"/>
              </a:rPr>
              <a:t>anuales medios</a:t>
            </a:r>
          </a:p>
          <a:p>
            <a:pPr marL="0" marR="0" lvl="0" indent="0" algn="ctr" defTabSz="914400" rtl="0" eaLnBrk="1" fontAlgn="auto" latinLnBrk="0" hangingPunct="1">
              <a:lnSpc>
                <a:spcPct val="100000"/>
              </a:lnSpc>
              <a:spcBef>
                <a:spcPct val="0"/>
              </a:spcBef>
              <a:spcAft>
                <a:spcPts val="0"/>
              </a:spcAft>
              <a:buClrTx/>
              <a:buSzTx/>
              <a:buFontTx/>
              <a:buNone/>
              <a:tabLst/>
              <a:defRPr/>
            </a:pPr>
            <a:r>
              <a:rPr lang="es-ES_tradnl" sz="2500" b="1" dirty="0" smtClean="0">
                <a:solidFill>
                  <a:schemeClr val="tx2">
                    <a:satMod val="130000"/>
                  </a:schemeClr>
                </a:solidFill>
                <a:latin typeface="Arial" pitchFamily="34" charset="0"/>
                <a:ea typeface="+mj-ea"/>
                <a:cs typeface="Arial" pitchFamily="34" charset="0"/>
              </a:rPr>
              <a:t>de la DAP (USD).</a:t>
            </a:r>
            <a:endParaRPr kumimoji="0" lang="es-ES_tradnl" sz="2500" b="1" i="0" u="none" strike="noStrike" kern="1200" cap="none" spc="0" normalizeH="0" baseline="0" noProof="0" dirty="0">
              <a:ln>
                <a:noFill/>
              </a:ln>
              <a:solidFill>
                <a:schemeClr val="tx2">
                  <a:satMod val="130000"/>
                </a:schemeClr>
              </a:solidFill>
              <a:effectLst/>
              <a:uLnTx/>
              <a:uFillTx/>
              <a:latin typeface="Arial" pitchFamily="34" charset="0"/>
              <a:ea typeface="+mj-ea"/>
              <a:cs typeface="Arial" pitchFamily="34" charset="0"/>
            </a:endParaRPr>
          </a:p>
        </p:txBody>
      </p:sp>
      <p:graphicFrame>
        <p:nvGraphicFramePr>
          <p:cNvPr id="6" name="5 Tabla"/>
          <p:cNvGraphicFramePr>
            <a:graphicFrameLocks noGrp="1"/>
          </p:cNvGraphicFramePr>
          <p:nvPr/>
        </p:nvGraphicFramePr>
        <p:xfrm>
          <a:off x="2000232" y="2357430"/>
          <a:ext cx="6429420" cy="2136048"/>
        </p:xfrm>
        <a:graphic>
          <a:graphicData uri="http://schemas.openxmlformats.org/drawingml/2006/table">
            <a:tbl>
              <a:tblPr/>
              <a:tblGrid>
                <a:gridCol w="3508867"/>
                <a:gridCol w="1512805"/>
                <a:gridCol w="1407748"/>
              </a:tblGrid>
              <a:tr h="461826">
                <a:tc>
                  <a:txBody>
                    <a:bodyPr/>
                    <a:lstStyle/>
                    <a:p>
                      <a:pPr algn="l" fontAlgn="b">
                        <a:lnSpc>
                          <a:spcPct val="150000"/>
                        </a:lnSpc>
                      </a:pPr>
                      <a:r>
                        <a:rPr lang="en-US" sz="1600" b="0" i="0" u="none" strike="noStrike" dirty="0">
                          <a:solidFill>
                            <a:srgbClr val="000000"/>
                          </a:solidFill>
                          <a:latin typeface="Arial" pitchFamily="34" charset="0"/>
                          <a:cs typeface="Arial"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lnSpc>
                          <a:spcPct val="150000"/>
                        </a:lnSpc>
                      </a:pPr>
                      <a:r>
                        <a:rPr lang="en-US" sz="1600" b="1" i="0" u="none" strike="noStrike" dirty="0" err="1">
                          <a:solidFill>
                            <a:srgbClr val="000000"/>
                          </a:solidFill>
                          <a:latin typeface="Arial" pitchFamily="34" charset="0"/>
                          <a:cs typeface="Arial" pitchFamily="34" charset="0"/>
                        </a:rPr>
                        <a:t>Modelo</a:t>
                      </a:r>
                      <a:r>
                        <a:rPr lang="en-US" sz="1600" b="1" i="0" u="none" strike="noStrike" dirty="0">
                          <a:solidFill>
                            <a:srgbClr val="000000"/>
                          </a:solidFill>
                          <a:latin typeface="Arial" pitchFamily="34" charset="0"/>
                          <a:cs typeface="Arial" pitchFamily="34" charset="0"/>
                        </a:rPr>
                        <a:t> Tobit</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fontAlgn="b">
                        <a:lnSpc>
                          <a:spcPct val="150000"/>
                        </a:lnSpc>
                      </a:pPr>
                      <a:r>
                        <a:rPr lang="en-US" sz="1600" b="1" i="0" u="none" strike="noStrike">
                          <a:solidFill>
                            <a:srgbClr val="000000"/>
                          </a:solidFill>
                          <a:latin typeface="Arial" pitchFamily="34" charset="0"/>
                          <a:cs typeface="Arial" pitchFamily="34" charset="0"/>
                        </a:rPr>
                        <a:t>Modelo Logit</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235954">
                <a:tc>
                  <a:txBody>
                    <a:bodyPr/>
                    <a:lstStyle/>
                    <a:p>
                      <a:pPr algn="l" fontAlgn="b">
                        <a:lnSpc>
                          <a:spcPct val="150000"/>
                        </a:lnSpc>
                      </a:pPr>
                      <a:r>
                        <a:rPr lang="en-US" sz="1600" b="0" i="0" u="none" strike="noStrike" dirty="0">
                          <a:solidFill>
                            <a:srgbClr val="000000"/>
                          </a:solidFill>
                          <a:latin typeface="Arial" pitchFamily="34" charset="0"/>
                          <a:cs typeface="Arial" pitchFamily="34" charset="0"/>
                        </a:rPr>
                        <a:t>DAP media </a:t>
                      </a:r>
                      <a:r>
                        <a:rPr lang="en-US" sz="1600" b="0" i="0" u="none" strike="noStrike" dirty="0" err="1">
                          <a:solidFill>
                            <a:srgbClr val="000000"/>
                          </a:solidFill>
                          <a:latin typeface="Arial" pitchFamily="34" charset="0"/>
                          <a:cs typeface="Arial" pitchFamily="34" charset="0"/>
                        </a:rPr>
                        <a:t>anual</a:t>
                      </a:r>
                      <a:endParaRPr lang="en-US" sz="1600" b="0" i="0" u="none" strike="noStrike" dirty="0">
                        <a:solidFill>
                          <a:srgbClr val="000000"/>
                        </a:solidFill>
                        <a:latin typeface="Arial" pitchFamily="34" charset="0"/>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lnSpc>
                          <a:spcPct val="150000"/>
                        </a:lnSpc>
                      </a:pPr>
                      <a:r>
                        <a:rPr lang="en-US" sz="1600" b="0" i="0" u="none" strike="noStrike" dirty="0">
                          <a:solidFill>
                            <a:srgbClr val="000000"/>
                          </a:solidFill>
                          <a:latin typeface="Arial" pitchFamily="34" charset="0"/>
                          <a:cs typeface="Arial" pitchFamily="34" charset="0"/>
                        </a:rPr>
                        <a:t>240.74</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lnSpc>
                          <a:spcPct val="150000"/>
                        </a:lnSpc>
                      </a:pPr>
                      <a:r>
                        <a:rPr lang="en-US" sz="1600" b="0" i="0" u="none" strike="noStrike">
                          <a:solidFill>
                            <a:srgbClr val="000000"/>
                          </a:solidFill>
                          <a:latin typeface="Arial" pitchFamily="34" charset="0"/>
                          <a:cs typeface="Arial" pitchFamily="34" charset="0"/>
                        </a:rPr>
                        <a:t>176.12</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8D8D8"/>
                    </a:solidFill>
                  </a:tcPr>
                </a:tc>
              </a:tr>
              <a:tr h="235954">
                <a:tc>
                  <a:txBody>
                    <a:bodyPr/>
                    <a:lstStyle/>
                    <a:p>
                      <a:pPr algn="l" fontAlgn="b">
                        <a:lnSpc>
                          <a:spcPct val="150000"/>
                        </a:lnSpc>
                      </a:pPr>
                      <a:r>
                        <a:rPr lang="en-US" sz="1600" b="0" i="0" u="none" strike="noStrike" dirty="0" err="1">
                          <a:solidFill>
                            <a:srgbClr val="000000"/>
                          </a:solidFill>
                          <a:latin typeface="Arial" pitchFamily="34" charset="0"/>
                          <a:cs typeface="Arial" pitchFamily="34" charset="0"/>
                        </a:rPr>
                        <a:t>Número</a:t>
                      </a:r>
                      <a:r>
                        <a:rPr lang="en-US" sz="1600" b="0" i="0" u="none" strike="noStrike" dirty="0">
                          <a:solidFill>
                            <a:srgbClr val="000000"/>
                          </a:solidFill>
                          <a:latin typeface="Arial" pitchFamily="34" charset="0"/>
                          <a:cs typeface="Arial" pitchFamily="34" charset="0"/>
                        </a:rPr>
                        <a:t> de </a:t>
                      </a:r>
                      <a:r>
                        <a:rPr lang="en-US" sz="1600" b="0" i="0" u="none" strike="noStrike" dirty="0" err="1">
                          <a:solidFill>
                            <a:srgbClr val="000000"/>
                          </a:solidFill>
                          <a:latin typeface="Arial" pitchFamily="34" charset="0"/>
                          <a:cs typeface="Arial" pitchFamily="34" charset="0"/>
                        </a:rPr>
                        <a:t>estudiantes</a:t>
                      </a:r>
                      <a:endParaRPr lang="en-US" sz="1600" b="0" i="0" u="none" strike="noStrike" dirty="0">
                        <a:solidFill>
                          <a:srgbClr val="000000"/>
                        </a:solidFill>
                        <a:latin typeface="Arial" pitchFamily="34" charset="0"/>
                        <a:cs typeface="Arial"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lnSpc>
                          <a:spcPct val="150000"/>
                        </a:lnSpc>
                      </a:pPr>
                      <a:r>
                        <a:rPr lang="en-US" sz="1600" b="0" i="0" u="none" strike="noStrike" dirty="0">
                          <a:solidFill>
                            <a:srgbClr val="000000"/>
                          </a:solidFill>
                          <a:latin typeface="Arial" pitchFamily="34" charset="0"/>
                          <a:cs typeface="Arial" pitchFamily="34" charset="0"/>
                        </a:rPr>
                        <a:t>2000</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lnSpc>
                          <a:spcPct val="150000"/>
                        </a:lnSpc>
                      </a:pPr>
                      <a:r>
                        <a:rPr lang="en-US" sz="1600" b="0" i="0" u="none" strike="noStrike">
                          <a:solidFill>
                            <a:srgbClr val="000000"/>
                          </a:solidFill>
                          <a:latin typeface="Arial" pitchFamily="34" charset="0"/>
                          <a:cs typeface="Arial" pitchFamily="34" charset="0"/>
                        </a:rPr>
                        <a:t>2000</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r>
              <a:tr h="461826">
                <a:tc>
                  <a:txBody>
                    <a:bodyPr/>
                    <a:lstStyle/>
                    <a:p>
                      <a:pPr algn="l" fontAlgn="b">
                        <a:lnSpc>
                          <a:spcPct val="150000"/>
                        </a:lnSpc>
                      </a:pPr>
                      <a:r>
                        <a:rPr lang="en-US" sz="1600" b="0" i="0" u="none" strike="noStrike">
                          <a:solidFill>
                            <a:srgbClr val="000000"/>
                          </a:solidFill>
                          <a:latin typeface="Arial" pitchFamily="34" charset="0"/>
                          <a:cs typeface="Arial" pitchFamily="34" charset="0"/>
                        </a:rPr>
                        <a:t>DAP media anual agregada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b">
                        <a:lnSpc>
                          <a:spcPct val="150000"/>
                        </a:lnSpc>
                      </a:pPr>
                      <a:r>
                        <a:rPr lang="en-US" sz="1600" b="0" i="0" u="none" strike="noStrike" dirty="0">
                          <a:solidFill>
                            <a:srgbClr val="000000"/>
                          </a:solidFill>
                          <a:latin typeface="Arial" pitchFamily="34" charset="0"/>
                          <a:cs typeface="Arial" pitchFamily="34" charset="0"/>
                        </a:rPr>
                        <a:t>481,480.99</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ctr" fontAlgn="b">
                        <a:lnSpc>
                          <a:spcPct val="150000"/>
                        </a:lnSpc>
                      </a:pPr>
                      <a:r>
                        <a:rPr lang="en-US" sz="1600" b="0" i="0" u="none" strike="noStrike" dirty="0">
                          <a:solidFill>
                            <a:srgbClr val="000000"/>
                          </a:solidFill>
                          <a:latin typeface="Arial" pitchFamily="34" charset="0"/>
                          <a:cs typeface="Arial" pitchFamily="34" charset="0"/>
                        </a:rPr>
                        <a:t>352,240.54</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r>
              <a:tr h="461826">
                <a:tc>
                  <a:txBody>
                    <a:bodyPr/>
                    <a:lstStyle/>
                    <a:p>
                      <a:pPr algn="l" fontAlgn="b">
                        <a:lnSpc>
                          <a:spcPct val="150000"/>
                        </a:lnSpc>
                      </a:pPr>
                      <a:r>
                        <a:rPr lang="es-ES" sz="1600" b="0" i="0" u="none" strike="noStrike" dirty="0">
                          <a:solidFill>
                            <a:srgbClr val="000000"/>
                          </a:solidFill>
                          <a:latin typeface="Arial" pitchFamily="34" charset="0"/>
                          <a:cs typeface="Arial" pitchFamily="34" charset="0"/>
                        </a:rPr>
                        <a:t>Agregación temporal </a:t>
                      </a:r>
                      <a:r>
                        <a:rPr lang="es-ES" sz="1600" b="0" i="0" u="none" strike="noStrike" dirty="0" smtClean="0">
                          <a:solidFill>
                            <a:srgbClr val="000000"/>
                          </a:solidFill>
                          <a:latin typeface="Arial" pitchFamily="34" charset="0"/>
                          <a:cs typeface="Arial" pitchFamily="34" charset="0"/>
                        </a:rPr>
                        <a:t>de la </a:t>
                      </a:r>
                      <a:r>
                        <a:rPr lang="es-ES" sz="1600" b="0" i="0" u="none" strike="noStrike" dirty="0">
                          <a:solidFill>
                            <a:srgbClr val="000000"/>
                          </a:solidFill>
                          <a:latin typeface="Arial" pitchFamily="34" charset="0"/>
                          <a:cs typeface="Arial" pitchFamily="34" charset="0"/>
                        </a:rPr>
                        <a:t>DAP media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lnSpc>
                          <a:spcPct val="150000"/>
                        </a:lnSpc>
                      </a:pPr>
                      <a:r>
                        <a:rPr lang="es-EC" sz="1600" b="0" i="0" u="none" strike="noStrike" dirty="0">
                          <a:solidFill>
                            <a:srgbClr val="000000"/>
                          </a:solidFill>
                          <a:latin typeface="Arial" pitchFamily="34" charset="0"/>
                          <a:cs typeface="Arial" pitchFamily="34" charset="0"/>
                        </a:rPr>
                        <a:t>23.385.890,51 </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lnSpc>
                          <a:spcPct val="150000"/>
                        </a:lnSpc>
                      </a:pPr>
                      <a:r>
                        <a:rPr lang="es-EC" sz="1600" b="0" i="0" u="none" strike="noStrike" dirty="0">
                          <a:solidFill>
                            <a:srgbClr val="000000"/>
                          </a:solidFill>
                          <a:latin typeface="Arial" pitchFamily="34" charset="0"/>
                          <a:cs typeface="Arial" pitchFamily="34" charset="0"/>
                        </a:rPr>
                        <a:t>17.108.585,54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57290" y="4857760"/>
            <a:ext cx="8143932" cy="1000132"/>
          </a:xfrm>
        </p:spPr>
        <p:txBody>
          <a:bodyPr>
            <a:noAutofit/>
          </a:bodyPr>
          <a:lstStyle/>
          <a:p>
            <a:r>
              <a:rPr lang="es-EC" sz="3400" b="1" dirty="0" smtClean="0">
                <a:effectLst/>
                <a:latin typeface="Britannic Bold" pitchFamily="34" charset="0"/>
                <a:cs typeface="Arial" pitchFamily="34" charset="0"/>
              </a:rPr>
              <a:t>CONCLUSIONES</a:t>
            </a:r>
            <a:endParaRPr lang="es-EC" sz="3400" b="1" dirty="0">
              <a:effectLst/>
              <a:latin typeface="Britannic Bold"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ES_tradnl" sz="2700" b="1" dirty="0" smtClean="0">
                <a:effectLst/>
                <a:latin typeface="Arial" pitchFamily="34" charset="0"/>
                <a:cs typeface="Arial" pitchFamily="34" charset="0"/>
              </a:rPr>
              <a:t>CONCLUSIONES</a:t>
            </a:r>
            <a:endParaRPr lang="es-ES_tradnl" sz="2700" b="1" dirty="0">
              <a:effectLst/>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s-EC" sz="2000" dirty="0" smtClean="0">
                <a:latin typeface="Arial" pitchFamily="34" charset="0"/>
                <a:cs typeface="Arial" pitchFamily="34" charset="0"/>
              </a:rPr>
              <a:t>Las cuantías resultantes agregadas para la DAP derivados de los modelos econométricos </a:t>
            </a:r>
            <a:r>
              <a:rPr lang="es-EC" sz="2000" dirty="0" err="1" smtClean="0">
                <a:latin typeface="Arial" pitchFamily="34" charset="0"/>
                <a:cs typeface="Arial" pitchFamily="34" charset="0"/>
              </a:rPr>
              <a:t>Tobit</a:t>
            </a:r>
            <a:r>
              <a:rPr lang="es-EC" sz="2000" dirty="0" smtClean="0">
                <a:latin typeface="Arial" pitchFamily="34" charset="0"/>
                <a:cs typeface="Arial" pitchFamily="34" charset="0"/>
              </a:rPr>
              <a:t> y </a:t>
            </a:r>
            <a:r>
              <a:rPr lang="es-EC" sz="2000" dirty="0" err="1" smtClean="0">
                <a:latin typeface="Arial" pitchFamily="34" charset="0"/>
                <a:cs typeface="Arial" pitchFamily="34" charset="0"/>
              </a:rPr>
              <a:t>Logit</a:t>
            </a:r>
            <a:r>
              <a:rPr lang="es-EC" sz="2000" dirty="0" smtClean="0">
                <a:latin typeface="Arial" pitchFamily="34" charset="0"/>
                <a:cs typeface="Arial" pitchFamily="34" charset="0"/>
              </a:rPr>
              <a:t> estimados, son de USD 481,480.99 y USD 352,240.54.</a:t>
            </a:r>
          </a:p>
          <a:p>
            <a:pPr algn="just">
              <a:buFont typeface="Wingdings" pitchFamily="2" charset="2"/>
              <a:buChar char="Ø"/>
            </a:pPr>
            <a:endParaRPr lang="es-ES_tradnl" sz="2000" dirty="0" smtClean="0">
              <a:latin typeface="Arial" pitchFamily="34" charset="0"/>
              <a:cs typeface="Arial" pitchFamily="34" charset="0"/>
            </a:endParaRPr>
          </a:p>
          <a:p>
            <a:pPr algn="just">
              <a:buFont typeface="Wingdings" pitchFamily="2" charset="2"/>
              <a:buChar char="Ø"/>
            </a:pPr>
            <a:r>
              <a:rPr lang="es-EC" sz="2000" dirty="0" smtClean="0">
                <a:latin typeface="Arial" pitchFamily="34" charset="0"/>
                <a:cs typeface="Arial" pitchFamily="34" charset="0"/>
              </a:rPr>
              <a:t>La agregación temporal de las medias de la DAP, da lugar a una valoración económica del bien en cuestión de USD 23.385.890,51 y de USD 17.108.585,54 en el caso del </a:t>
            </a:r>
            <a:r>
              <a:rPr lang="es-EC" sz="2000" dirty="0" err="1" smtClean="0">
                <a:latin typeface="Arial" pitchFamily="34" charset="0"/>
                <a:cs typeface="Arial" pitchFamily="34" charset="0"/>
              </a:rPr>
              <a:t>Logit</a:t>
            </a:r>
            <a:r>
              <a:rPr lang="es-EC" sz="2000" dirty="0" smtClean="0">
                <a:latin typeface="Arial" pitchFamily="34" charset="0"/>
                <a:cs typeface="Arial" pitchFamily="34" charset="0"/>
              </a:rPr>
              <a:t>.</a:t>
            </a:r>
          </a:p>
          <a:p>
            <a:pPr>
              <a:buFont typeface="Wingdings" pitchFamily="2" charset="2"/>
              <a:buChar char="Ø"/>
            </a:pPr>
            <a:endParaRPr lang="es-EC" sz="2000" dirty="0" smtClean="0">
              <a:latin typeface="Arial" pitchFamily="34" charset="0"/>
              <a:cs typeface="Arial" pitchFamily="34" charset="0"/>
            </a:endParaRPr>
          </a:p>
          <a:p>
            <a:pPr algn="just">
              <a:buFont typeface="Wingdings" pitchFamily="2" charset="2"/>
              <a:buChar char="Ø"/>
            </a:pPr>
            <a:r>
              <a:rPr lang="es-EC" sz="2000" dirty="0" smtClean="0">
                <a:latin typeface="Arial" pitchFamily="34" charset="0"/>
                <a:cs typeface="Arial" pitchFamily="34" charset="0"/>
              </a:rPr>
              <a:t>Existe una percepción casi generalizada entre los estudiantes de que el nivel de calidad académico de la facultad ha decaído. (76.9%).</a:t>
            </a:r>
            <a:endParaRPr lang="es-ES_tradnl"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ES_tradnl" sz="2700" b="1" dirty="0" smtClean="0">
                <a:effectLst/>
                <a:latin typeface="Arial" pitchFamily="34" charset="0"/>
                <a:cs typeface="Arial" pitchFamily="34" charset="0"/>
              </a:rPr>
              <a:t>CONCLUSIONES</a:t>
            </a:r>
            <a:endParaRPr lang="es-ES_tradnl" sz="2700"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s-EC" sz="2000" dirty="0" smtClean="0">
                <a:latin typeface="Arial" pitchFamily="34" charset="0"/>
                <a:cs typeface="Arial" pitchFamily="34" charset="0"/>
              </a:rPr>
              <a:t>Se identificó una correlación positiva de 0.5154 entre el  Índice de Percepción de desmejora académica IPDA el Índice de Percepción de desmotivación docente IPDD.</a:t>
            </a:r>
          </a:p>
          <a:p>
            <a:pPr algn="just">
              <a:buFont typeface="Wingdings" pitchFamily="2" charset="2"/>
              <a:buChar char="Ø"/>
            </a:pPr>
            <a:endParaRPr lang="es-EC" sz="2000" dirty="0" smtClean="0">
              <a:latin typeface="Arial" pitchFamily="34" charset="0"/>
              <a:cs typeface="Arial" pitchFamily="34" charset="0"/>
            </a:endParaRPr>
          </a:p>
          <a:p>
            <a:pPr algn="just">
              <a:buFont typeface="Wingdings" pitchFamily="2" charset="2"/>
              <a:buChar char="Ø"/>
            </a:pPr>
            <a:r>
              <a:rPr lang="es-EC" sz="2000" dirty="0" smtClean="0">
                <a:latin typeface="Arial" pitchFamily="34" charset="0"/>
                <a:cs typeface="Arial" pitchFamily="34" charset="0"/>
              </a:rPr>
              <a:t>Una DAP anual positiva aumenta la probabilidad de ubicarse en un nivel de percepción de desmejora al menos superior al nulo (es decir, desmejora baja, moderada o alta).</a:t>
            </a:r>
          </a:p>
          <a:p>
            <a:pPr algn="just">
              <a:buFont typeface="Wingdings" pitchFamily="2" charset="2"/>
              <a:buChar char="Ø"/>
            </a:pPr>
            <a:endParaRPr lang="es-EC" sz="2000" dirty="0" smtClean="0">
              <a:latin typeface="Arial" pitchFamily="34" charset="0"/>
              <a:cs typeface="Arial" pitchFamily="34" charset="0"/>
            </a:endParaRPr>
          </a:p>
          <a:p>
            <a:pPr algn="just">
              <a:buFont typeface="Wingdings" pitchFamily="2" charset="2"/>
              <a:buChar char="Ø"/>
            </a:pPr>
            <a:r>
              <a:rPr lang="es-EC" sz="2000" dirty="0" smtClean="0">
                <a:latin typeface="Arial" pitchFamily="34" charset="0"/>
                <a:cs typeface="Arial" pitchFamily="34" charset="0"/>
              </a:rPr>
              <a:t>El número de materias registradas influye negativamente en la DAP </a:t>
            </a:r>
            <a:r>
              <a:rPr lang="es-EC" sz="2000" dirty="0" smtClean="0">
                <a:latin typeface="Arial" pitchFamily="34" charset="0"/>
                <a:cs typeface="Arial" pitchFamily="34" charset="0"/>
                <a:sym typeface="Wingdings" pitchFamily="2" charset="2"/>
              </a:rPr>
              <a:t> </a:t>
            </a:r>
            <a:r>
              <a:rPr lang="es-EC" sz="2000" i="1" dirty="0" smtClean="0">
                <a:latin typeface="Arial" pitchFamily="34" charset="0"/>
                <a:cs typeface="Arial" pitchFamily="34" charset="0"/>
                <a:sym typeface="Wingdings" pitchFamily="2" charset="2"/>
              </a:rPr>
              <a:t>Utilidad marginal decreciente en el consumo de materias.</a:t>
            </a:r>
          </a:p>
          <a:p>
            <a:pPr algn="just"/>
            <a:endParaRPr lang="es-ES_tradnl"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57290" y="4857760"/>
            <a:ext cx="8143932" cy="1000132"/>
          </a:xfrm>
        </p:spPr>
        <p:txBody>
          <a:bodyPr>
            <a:noAutofit/>
          </a:bodyPr>
          <a:lstStyle/>
          <a:p>
            <a:r>
              <a:rPr lang="es-EC" sz="3400" b="1" dirty="0" smtClean="0">
                <a:effectLst/>
                <a:latin typeface="Britannic Bold" pitchFamily="34" charset="0"/>
                <a:cs typeface="Arial" pitchFamily="34" charset="0"/>
              </a:rPr>
              <a:t>POLÍTICAS PROPUESTAS</a:t>
            </a:r>
            <a:endParaRPr lang="es-EC" sz="3400" b="1" dirty="0">
              <a:effectLst/>
              <a:latin typeface="Britannic Bold"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88008" y="427038"/>
            <a:ext cx="7498080" cy="11430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_tradnl" sz="2700" b="1" dirty="0" smtClean="0">
                <a:solidFill>
                  <a:schemeClr val="tx2">
                    <a:satMod val="130000"/>
                  </a:schemeClr>
                </a:solidFill>
                <a:latin typeface="Arial" pitchFamily="34" charset="0"/>
                <a:ea typeface="+mj-ea"/>
                <a:cs typeface="Arial" pitchFamily="34" charset="0"/>
              </a:rPr>
              <a:t>POLITICAS PROPUESTAS</a:t>
            </a:r>
            <a:endParaRPr kumimoji="0" lang="es-ES_tradnl" sz="2700" b="1" i="0" u="none" strike="noStrike" kern="1200" cap="none" spc="0" normalizeH="0" baseline="0" noProof="0" dirty="0">
              <a:ln>
                <a:noFill/>
              </a:ln>
              <a:solidFill>
                <a:schemeClr val="tx2">
                  <a:satMod val="130000"/>
                </a:schemeClr>
              </a:solidFill>
              <a:effectLst/>
              <a:uLnTx/>
              <a:uFillTx/>
              <a:latin typeface="Arial" pitchFamily="34" charset="0"/>
              <a:ea typeface="+mj-ea"/>
              <a:cs typeface="Arial" pitchFamily="34" charset="0"/>
            </a:endParaRPr>
          </a:p>
        </p:txBody>
      </p:sp>
      <p:sp>
        <p:nvSpPr>
          <p:cNvPr id="5" name="Content Placeholder 2"/>
          <p:cNvSpPr>
            <a:spLocks noGrp="1"/>
          </p:cNvSpPr>
          <p:nvPr>
            <p:ph idx="1"/>
          </p:nvPr>
        </p:nvSpPr>
        <p:spPr>
          <a:xfrm>
            <a:off x="1214414" y="1447800"/>
            <a:ext cx="7719274" cy="4800600"/>
          </a:xfrm>
        </p:spPr>
        <p:txBody>
          <a:bodyPr>
            <a:normAutofit/>
          </a:bodyPr>
          <a:lstStyle/>
          <a:p>
            <a:pPr algn="just">
              <a:buFont typeface="Wingdings" pitchFamily="2" charset="2"/>
              <a:buChar char="Ø"/>
            </a:pPr>
            <a:r>
              <a:rPr lang="es-EC" sz="2000" dirty="0" smtClean="0">
                <a:latin typeface="Arial" pitchFamily="34" charset="0"/>
                <a:cs typeface="Arial" pitchFamily="34" charset="0"/>
              </a:rPr>
              <a:t>Existe la idea generalizada de desmejora académica y la notable desmotivación de la planta docente  se considera de vital importancia buscar mecanismos que permitan atraer mejores académicos.</a:t>
            </a:r>
            <a:endParaRPr lang="es-ES_tradnl" sz="2000" dirty="0" smtClean="0">
              <a:latin typeface="Arial" pitchFamily="34" charset="0"/>
              <a:cs typeface="Arial" pitchFamily="34" charset="0"/>
            </a:endParaRPr>
          </a:p>
          <a:p>
            <a:pPr algn="just">
              <a:buFont typeface="Wingdings" pitchFamily="2" charset="2"/>
              <a:buChar char="Ø"/>
            </a:pPr>
            <a:endParaRPr lang="es-EC" sz="2000" dirty="0" smtClean="0">
              <a:latin typeface="Arial" pitchFamily="34" charset="0"/>
              <a:cs typeface="Arial" pitchFamily="34" charset="0"/>
            </a:endParaRPr>
          </a:p>
          <a:p>
            <a:pPr algn="just">
              <a:buFont typeface="Wingdings" pitchFamily="2" charset="2"/>
              <a:buChar char="Ø"/>
            </a:pPr>
            <a:r>
              <a:rPr lang="es-EC" sz="2000" dirty="0" smtClean="0">
                <a:latin typeface="Arial" pitchFamily="34" charset="0"/>
                <a:cs typeface="Arial" pitchFamily="34" charset="0"/>
              </a:rPr>
              <a:t>Se ha generalizado la idea de que el problema con los profesores es netamente un asunto  salarial, pero los salarios de profesores en la ESPOL aún siguen siendo competitivos </a:t>
            </a:r>
            <a:r>
              <a:rPr lang="es-EC" sz="2000" dirty="0" smtClean="0">
                <a:latin typeface="Arial" pitchFamily="34" charset="0"/>
                <a:cs typeface="Arial" pitchFamily="34" charset="0"/>
                <a:sym typeface="Wingdings" pitchFamily="2" charset="2"/>
              </a:rPr>
              <a:t> Los </a:t>
            </a:r>
            <a:r>
              <a:rPr lang="es-EC" sz="2000" dirty="0" smtClean="0">
                <a:latin typeface="Arial" pitchFamily="34" charset="0"/>
                <a:cs typeface="Arial" pitchFamily="34" charset="0"/>
              </a:rPr>
              <a:t>mecanismos no son necesariamente incentivos económicos.</a:t>
            </a:r>
          </a:p>
          <a:p>
            <a:pPr algn="just">
              <a:buFont typeface="Wingdings" pitchFamily="2" charset="2"/>
              <a:buChar char="Ø"/>
            </a:pPr>
            <a:endParaRPr lang="es-EC" sz="2000" dirty="0" smtClean="0">
              <a:latin typeface="Arial" pitchFamily="34" charset="0"/>
              <a:cs typeface="Arial" pitchFamily="34" charset="0"/>
            </a:endParaRPr>
          </a:p>
          <a:p>
            <a:pPr algn="just">
              <a:buFont typeface="Wingdings" pitchFamily="2" charset="2"/>
              <a:buChar char="Ø"/>
            </a:pPr>
            <a:r>
              <a:rPr lang="es-EC" sz="2000" dirty="0" smtClean="0">
                <a:latin typeface="Arial" pitchFamily="34" charset="0"/>
                <a:cs typeface="Arial" pitchFamily="34" charset="0"/>
              </a:rPr>
              <a:t>La política evaluada fue aceptada</a:t>
            </a:r>
            <a:r>
              <a:rPr lang="es-EC" sz="2000" dirty="0" smtClean="0">
                <a:latin typeface="Arial" pitchFamily="34" charset="0"/>
                <a:cs typeface="Arial" pitchFamily="34" charset="0"/>
                <a:sym typeface="Wingdings" pitchFamily="2" charset="2"/>
              </a:rPr>
              <a:t> (89%) Se podrían destinar recursos a la constitución de un</a:t>
            </a:r>
            <a:r>
              <a:rPr lang="es-EC" sz="2000" dirty="0" smtClean="0">
                <a:latin typeface="Arial" pitchFamily="34" charset="0"/>
                <a:cs typeface="Arial" pitchFamily="34" charset="0"/>
              </a:rPr>
              <a:t> </a:t>
            </a:r>
            <a:r>
              <a:rPr lang="es-EC" sz="2000" i="1" dirty="0" err="1" smtClean="0">
                <a:latin typeface="Arial" pitchFamily="34" charset="0"/>
                <a:cs typeface="Arial" pitchFamily="34" charset="0"/>
              </a:rPr>
              <a:t>University</a:t>
            </a:r>
            <a:r>
              <a:rPr lang="es-EC" sz="2000" i="1" dirty="0" smtClean="0">
                <a:latin typeface="Arial" pitchFamily="34" charset="0"/>
                <a:cs typeface="Arial" pitchFamily="34" charset="0"/>
              </a:rPr>
              <a:t> (o </a:t>
            </a:r>
            <a:r>
              <a:rPr lang="es-EC" sz="2000" i="1" dirty="0" err="1" smtClean="0">
                <a:latin typeface="Arial" pitchFamily="34" charset="0"/>
                <a:cs typeface="Arial" pitchFamily="34" charset="0"/>
              </a:rPr>
              <a:t>Faculty</a:t>
            </a:r>
            <a:r>
              <a:rPr lang="es-EC" sz="2000" i="1" dirty="0" smtClean="0">
                <a:latin typeface="Arial" pitchFamily="34" charset="0"/>
                <a:cs typeface="Arial" pitchFamily="34" charset="0"/>
              </a:rPr>
              <a:t>) </a:t>
            </a:r>
            <a:r>
              <a:rPr lang="es-EC" sz="2000" i="1" dirty="0" err="1" smtClean="0">
                <a:latin typeface="Arial" pitchFamily="34" charset="0"/>
                <a:cs typeface="Arial" pitchFamily="34" charset="0"/>
              </a:rPr>
              <a:t>Press</a:t>
            </a:r>
            <a:r>
              <a:rPr lang="es-EC" sz="2000" i="1" dirty="0" smtClean="0">
                <a:latin typeface="Arial" pitchFamily="34" charset="0"/>
                <a:cs typeface="Arial" pitchFamily="34" charset="0"/>
              </a:rPr>
              <a:t>, </a:t>
            </a:r>
            <a:endParaRPr lang="es-ES_tradnl"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57290" y="4857760"/>
            <a:ext cx="5500726" cy="1143000"/>
          </a:xfrm>
        </p:spPr>
        <p:txBody>
          <a:bodyPr>
            <a:noAutofit/>
          </a:bodyPr>
          <a:lstStyle/>
          <a:p>
            <a:pPr algn="ctr"/>
            <a:r>
              <a:rPr lang="es-EC" sz="3400" b="1" dirty="0" smtClean="0">
                <a:effectLst/>
                <a:latin typeface="Britannic Bold" pitchFamily="34" charset="0"/>
                <a:cs typeface="Arial" pitchFamily="34" charset="0"/>
              </a:rPr>
              <a:t>1. MARCO TEÓRICO</a:t>
            </a:r>
            <a:endParaRPr lang="es-EC" sz="3400" b="1" dirty="0">
              <a:effectLst/>
              <a:latin typeface="Britannic Bold"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785786" y="2214554"/>
            <a:ext cx="7719274" cy="3338522"/>
          </a:xfrm>
        </p:spPr>
        <p:txBody>
          <a:bodyPr>
            <a:normAutofit/>
          </a:bodyPr>
          <a:lstStyle/>
          <a:p>
            <a:pPr marL="0" indent="0" algn="ctr">
              <a:spcBef>
                <a:spcPct val="0"/>
              </a:spcBef>
              <a:buClrTx/>
              <a:buSzTx/>
              <a:buNone/>
              <a:defRPr/>
            </a:pPr>
            <a:r>
              <a:rPr lang="es-ES_tradnl" sz="3600" b="1" dirty="0" smtClean="0">
                <a:solidFill>
                  <a:schemeClr val="tx2">
                    <a:satMod val="130000"/>
                  </a:schemeClr>
                </a:solidFill>
                <a:latin typeface="Britannic Bold" pitchFamily="34" charset="0"/>
                <a:ea typeface="+mj-ea"/>
                <a:cs typeface="Arial" pitchFamily="34" charset="0"/>
              </a:rPr>
              <a:t>Gracias por su atención….</a:t>
            </a:r>
          </a:p>
          <a:p>
            <a:pPr marL="0" indent="0" algn="ctr">
              <a:spcBef>
                <a:spcPct val="0"/>
              </a:spcBef>
              <a:buClrTx/>
              <a:buSzTx/>
              <a:buNone/>
              <a:defRPr/>
            </a:pPr>
            <a:endParaRPr lang="es-ES_tradnl" sz="3600" b="1" dirty="0" smtClean="0">
              <a:solidFill>
                <a:schemeClr val="tx2">
                  <a:satMod val="130000"/>
                </a:schemeClr>
              </a:solidFill>
              <a:latin typeface="Britannic Bold" pitchFamily="34" charset="0"/>
              <a:ea typeface="+mj-ea"/>
              <a:cs typeface="Arial" pitchFamily="34" charset="0"/>
            </a:endParaRPr>
          </a:p>
          <a:p>
            <a:pPr marL="0" indent="0" algn="ctr">
              <a:spcBef>
                <a:spcPct val="0"/>
              </a:spcBef>
              <a:buClrTx/>
              <a:buSzTx/>
              <a:buNone/>
              <a:defRPr/>
            </a:pPr>
            <a:r>
              <a:rPr lang="es-ES_tradnl" sz="3600" b="1" dirty="0" smtClean="0">
                <a:solidFill>
                  <a:schemeClr val="tx2">
                    <a:satMod val="130000"/>
                  </a:schemeClr>
                </a:solidFill>
                <a:latin typeface="Britannic Bold" pitchFamily="34" charset="0"/>
                <a:ea typeface="+mj-ea"/>
                <a:cs typeface="Arial" pitchFamily="34" charset="0"/>
              </a:rPr>
              <a:t>					¿Preguntas?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71604" y="428604"/>
            <a:ext cx="6215106" cy="1143000"/>
          </a:xfrm>
        </p:spPr>
        <p:txBody>
          <a:bodyPr>
            <a:normAutofit/>
          </a:bodyPr>
          <a:lstStyle/>
          <a:p>
            <a:pPr algn="ctr"/>
            <a:r>
              <a:rPr lang="es-EC" sz="3000" b="1" dirty="0" smtClean="0">
                <a:effectLst/>
                <a:latin typeface="Arial" pitchFamily="34" charset="0"/>
                <a:cs typeface="Arial" pitchFamily="34" charset="0"/>
              </a:rPr>
              <a:t>1.1 MÉTODO DE VALORACIÓN CONTINGENTE</a:t>
            </a:r>
            <a:endParaRPr lang="es-EC" sz="3000" b="1" dirty="0">
              <a:effectLst/>
              <a:latin typeface="Arial" pitchFamily="34" charset="0"/>
              <a:cs typeface="Arial" pitchFamily="34" charset="0"/>
            </a:endParaRPr>
          </a:p>
        </p:txBody>
      </p:sp>
      <p:sp>
        <p:nvSpPr>
          <p:cNvPr id="21507" name="Rectangle 3"/>
          <p:cNvSpPr>
            <a:spLocks noGrp="1" noChangeArrowheads="1"/>
          </p:cNvSpPr>
          <p:nvPr>
            <p:ph idx="1"/>
          </p:nvPr>
        </p:nvSpPr>
        <p:spPr>
          <a:xfrm>
            <a:off x="857224" y="1500174"/>
            <a:ext cx="7772400" cy="5072098"/>
          </a:xfrm>
        </p:spPr>
        <p:txBody>
          <a:bodyPr>
            <a:normAutofit lnSpcReduction="10000"/>
          </a:bodyPr>
          <a:lstStyle/>
          <a:p>
            <a:pPr lvl="1" algn="just">
              <a:lnSpc>
                <a:spcPct val="150000"/>
              </a:lnSpc>
              <a:buNone/>
            </a:pPr>
            <a:endParaRPr lang="es-EC" sz="2000" b="1" dirty="0" smtClean="0">
              <a:latin typeface="Arial" pitchFamily="34" charset="0"/>
              <a:cs typeface="Arial" pitchFamily="34" charset="0"/>
            </a:endParaRPr>
          </a:p>
          <a:p>
            <a:pPr algn="just">
              <a:lnSpc>
                <a:spcPct val="150000"/>
              </a:lnSpc>
              <a:buNone/>
            </a:pPr>
            <a:r>
              <a:rPr lang="es-ES" sz="2000" dirty="0" smtClean="0">
                <a:latin typeface="Arial" pitchFamily="34" charset="0"/>
                <a:cs typeface="Arial" pitchFamily="34" charset="0"/>
              </a:rPr>
              <a:t>    Este método es el más utilizado actualmente para medir el bienestar generado por aquellos bienes (servicios) en los que no existe un mercado, tal es el caso de los bienes ambientales, patrimonios históricos y prestación de servicios educativos financiados con fondos públicos.</a:t>
            </a:r>
            <a:endParaRPr lang="es-EC" sz="2000" dirty="0" smtClean="0">
              <a:latin typeface="Arial" pitchFamily="34" charset="0"/>
              <a:cs typeface="Arial" pitchFamily="34" charset="0"/>
            </a:endParaRPr>
          </a:p>
          <a:p>
            <a:pPr algn="just">
              <a:lnSpc>
                <a:spcPct val="150000"/>
              </a:lnSpc>
              <a:buNone/>
            </a:pPr>
            <a:r>
              <a:rPr lang="es-ES" sz="2000" dirty="0">
                <a:latin typeface="Arial" pitchFamily="34" charset="0"/>
                <a:cs typeface="Arial" pitchFamily="34" charset="0"/>
              </a:rPr>
              <a:t>	E</a:t>
            </a:r>
            <a:r>
              <a:rPr lang="es-ES" sz="2000" dirty="0" smtClean="0">
                <a:latin typeface="Arial" pitchFamily="34" charset="0"/>
                <a:cs typeface="Arial" pitchFamily="34" charset="0"/>
              </a:rPr>
              <a:t>l </a:t>
            </a:r>
            <a:r>
              <a:rPr lang="es-ES" sz="2000" dirty="0">
                <a:latin typeface="Arial" pitchFamily="34" charset="0"/>
                <a:cs typeface="Arial" pitchFamily="34" charset="0"/>
              </a:rPr>
              <a:t>elemento central y </a:t>
            </a:r>
            <a:r>
              <a:rPr lang="es-ES" sz="2000" dirty="0" smtClean="0">
                <a:latin typeface="Arial" pitchFamily="34" charset="0"/>
                <a:cs typeface="Arial" pitchFamily="34" charset="0"/>
              </a:rPr>
              <a:t>crítico de este método </a:t>
            </a:r>
            <a:r>
              <a:rPr lang="es-ES" sz="2000" dirty="0">
                <a:latin typeface="Arial" pitchFamily="34" charset="0"/>
                <a:cs typeface="Arial" pitchFamily="34" charset="0"/>
              </a:rPr>
              <a:t>es la pregunta de valoración, que </a:t>
            </a:r>
            <a:r>
              <a:rPr lang="es-ES" sz="2000" dirty="0" smtClean="0">
                <a:latin typeface="Arial" pitchFamily="34" charset="0"/>
                <a:cs typeface="Arial" pitchFamily="34" charset="0"/>
              </a:rPr>
              <a:t>consiste </a:t>
            </a:r>
            <a:r>
              <a:rPr lang="es-ES" sz="2000" dirty="0">
                <a:latin typeface="Arial" pitchFamily="34" charset="0"/>
                <a:cs typeface="Arial" pitchFamily="34" charset="0"/>
              </a:rPr>
              <a:t>en una pregunta relativa a lo que un individuo estaría dispuesto a pagar para mantener un bien, mejorar su calidad o cualquier otra modificación positiva sugerida</a:t>
            </a:r>
            <a:endParaRPr lang="es-EC"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857224" y="1500174"/>
            <a:ext cx="7772400" cy="4929222"/>
          </a:xfrm>
        </p:spPr>
        <p:txBody>
          <a:bodyPr>
            <a:normAutofit fontScale="92500" lnSpcReduction="10000"/>
          </a:bodyPr>
          <a:lstStyle/>
          <a:p>
            <a:pPr algn="just">
              <a:lnSpc>
                <a:spcPct val="150000"/>
              </a:lnSpc>
              <a:buBlip>
                <a:blip r:embed="rId2"/>
              </a:buBlip>
            </a:pPr>
            <a:endParaRPr lang="es-ES" sz="2100" dirty="0" smtClean="0">
              <a:latin typeface="Arial Narrow" pitchFamily="34" charset="0"/>
            </a:endParaRPr>
          </a:p>
          <a:p>
            <a:pPr algn="just">
              <a:lnSpc>
                <a:spcPct val="150000"/>
              </a:lnSpc>
              <a:buFont typeface="Wingdings" pitchFamily="2" charset="2"/>
              <a:buChar char="Ø"/>
            </a:pPr>
            <a:r>
              <a:rPr lang="es-ES" sz="2100" dirty="0" smtClean="0">
                <a:latin typeface="Arial" pitchFamily="34" charset="0"/>
                <a:cs typeface="Arial" pitchFamily="34" charset="0"/>
              </a:rPr>
              <a:t>Un estudiante </a:t>
            </a:r>
            <a:r>
              <a:rPr lang="es-ES" sz="2100" dirty="0">
                <a:latin typeface="Arial" pitchFamily="34" charset="0"/>
                <a:cs typeface="Arial" pitchFamily="34" charset="0"/>
              </a:rPr>
              <a:t>de pregrado que alcanza un determinado nivel de utilidad por el consumo de los bienes generados por el servicio de educación </a:t>
            </a:r>
            <a:r>
              <a:rPr lang="es-ES" sz="2100" dirty="0" smtClean="0">
                <a:latin typeface="Arial" pitchFamily="34" charset="0"/>
                <a:cs typeface="Arial" pitchFamily="34" charset="0"/>
              </a:rPr>
              <a:t>privada. Cuando estos bienes dejan de existir el nivel de utilidad decrece y por tanto el individuo  puede mostrarse dispuesto a aceptar alguna política de intervención, que tenga por finalidad contribuir a mantener el nivel de utilidad del individuo.</a:t>
            </a:r>
          </a:p>
          <a:p>
            <a:pPr algn="just">
              <a:lnSpc>
                <a:spcPct val="150000"/>
              </a:lnSpc>
              <a:buFont typeface="Wingdings" pitchFamily="2" charset="2"/>
              <a:buChar char="Ø"/>
            </a:pPr>
            <a:endParaRPr lang="es-ES" sz="2100" dirty="0" smtClean="0">
              <a:latin typeface="Arial" pitchFamily="34" charset="0"/>
              <a:cs typeface="Arial" pitchFamily="34" charset="0"/>
            </a:endParaRPr>
          </a:p>
          <a:p>
            <a:pPr algn="just">
              <a:lnSpc>
                <a:spcPct val="150000"/>
              </a:lnSpc>
              <a:buFont typeface="Wingdings" pitchFamily="2" charset="2"/>
              <a:buChar char="Ø"/>
            </a:pPr>
            <a:r>
              <a:rPr lang="es-ES" sz="2100" dirty="0" smtClean="0">
                <a:latin typeface="Arial" pitchFamily="34" charset="0"/>
                <a:cs typeface="Arial" pitchFamily="34" charset="0"/>
              </a:rPr>
              <a:t>En el ámbito de esta investigación, la DAP semestral consiste sólo en el pago voluntario por valores de uso del bien (en este caso educación). </a:t>
            </a:r>
          </a:p>
          <a:p>
            <a:pPr algn="just">
              <a:lnSpc>
                <a:spcPct val="150000"/>
              </a:lnSpc>
              <a:buNone/>
            </a:pPr>
            <a:endParaRPr lang="es-EC" sz="2000" dirty="0">
              <a:latin typeface="Arial Narrow" pitchFamily="34" charset="0"/>
            </a:endParaRPr>
          </a:p>
        </p:txBody>
      </p:sp>
      <p:sp>
        <p:nvSpPr>
          <p:cNvPr id="6" name="Rectangle 2"/>
          <p:cNvSpPr txBox="1">
            <a:spLocks noChangeArrowheads="1"/>
          </p:cNvSpPr>
          <p:nvPr/>
        </p:nvSpPr>
        <p:spPr>
          <a:xfrm>
            <a:off x="1500166" y="428604"/>
            <a:ext cx="6929486" cy="1143000"/>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3000" b="1" i="0" u="none" strike="noStrike" kern="1200" cap="none" spc="0" normalizeH="0" baseline="0" noProof="0" dirty="0" smtClean="0">
                <a:ln>
                  <a:noFill/>
                </a:ln>
                <a:solidFill>
                  <a:schemeClr val="tx2">
                    <a:satMod val="130000"/>
                  </a:schemeClr>
                </a:solidFill>
                <a:effectLst/>
                <a:uLnTx/>
                <a:uFillTx/>
                <a:latin typeface="Arial" pitchFamily="34" charset="0"/>
                <a:ea typeface="+mj-ea"/>
                <a:cs typeface="Arial" pitchFamily="34" charset="0"/>
              </a:rPr>
              <a:t>1.2 TEORÍA DE LA DISPONIBILIDAD</a:t>
            </a:r>
            <a:r>
              <a:rPr kumimoji="0" lang="es-EC" sz="3000" b="1" i="0" u="none" strike="noStrike" kern="1200" cap="none" spc="0" normalizeH="0" noProof="0" dirty="0" smtClean="0">
                <a:ln>
                  <a:noFill/>
                </a:ln>
                <a:solidFill>
                  <a:schemeClr val="tx2">
                    <a:satMod val="130000"/>
                  </a:schemeClr>
                </a:solidFill>
                <a:effectLst/>
                <a:uLnTx/>
                <a:uFillTx/>
                <a:latin typeface="Arial" pitchFamily="34" charset="0"/>
                <a:ea typeface="+mj-ea"/>
                <a:cs typeface="Arial" pitchFamily="34" charset="0"/>
              </a:rPr>
              <a:t> A PAGAR</a:t>
            </a:r>
            <a:endParaRPr kumimoji="0" lang="es-EC" sz="3000" b="1" i="0" u="none" strike="noStrike" kern="1200" cap="none" spc="0" normalizeH="0" baseline="0" noProof="0" dirty="0">
              <a:ln>
                <a:noFill/>
              </a:ln>
              <a:solidFill>
                <a:schemeClr val="tx2">
                  <a:satMod val="130000"/>
                </a:schemeClr>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71600" y="785794"/>
            <a:ext cx="7343804" cy="1143000"/>
          </a:xfrm>
        </p:spPr>
        <p:txBody>
          <a:bodyPr>
            <a:normAutofit/>
          </a:bodyPr>
          <a:lstStyle/>
          <a:p>
            <a:pPr algn="ctr"/>
            <a:r>
              <a:rPr lang="es-EC" sz="3000" b="1" dirty="0" smtClean="0">
                <a:effectLst/>
                <a:latin typeface="Arial" pitchFamily="34" charset="0"/>
                <a:cs typeface="Arial" pitchFamily="34" charset="0"/>
              </a:rPr>
              <a:t>PLANTEAMIENTO DE HIPÓTESIS</a:t>
            </a:r>
            <a:endParaRPr lang="es-EC" sz="3000" b="1" dirty="0">
              <a:effectLst/>
              <a:latin typeface="Arial" pitchFamily="34" charset="0"/>
              <a:cs typeface="Arial" pitchFamily="34" charset="0"/>
            </a:endParaRPr>
          </a:p>
        </p:txBody>
      </p:sp>
      <p:sp>
        <p:nvSpPr>
          <p:cNvPr id="21507" name="Rectangle 3"/>
          <p:cNvSpPr>
            <a:spLocks noGrp="1" noChangeArrowheads="1"/>
          </p:cNvSpPr>
          <p:nvPr>
            <p:ph idx="1"/>
          </p:nvPr>
        </p:nvSpPr>
        <p:spPr>
          <a:xfrm>
            <a:off x="1285852" y="2071678"/>
            <a:ext cx="7272334" cy="3786214"/>
          </a:xfrm>
        </p:spPr>
        <p:txBody>
          <a:bodyPr>
            <a:noAutofit/>
          </a:bodyPr>
          <a:lstStyle/>
          <a:p>
            <a:pPr algn="just">
              <a:lnSpc>
                <a:spcPct val="150000"/>
              </a:lnSpc>
              <a:buFont typeface="Wingdings" pitchFamily="2" charset="2"/>
              <a:buChar char="Ø"/>
            </a:pPr>
            <a:r>
              <a:rPr lang="es-ES_tradnl" sz="2000" dirty="0" smtClean="0">
                <a:latin typeface="Arial "/>
              </a:rPr>
              <a:t>La </a:t>
            </a:r>
            <a:r>
              <a:rPr lang="es-ES_tradnl" sz="2000" dirty="0">
                <a:latin typeface="Arial "/>
              </a:rPr>
              <a:t>percepción de desmejora académica en FEN tras la gratuidad de la educación, se correlaciona positivamente con la percepción de desmotivación de la planta docente</a:t>
            </a:r>
            <a:r>
              <a:rPr lang="es-ES_tradnl" sz="2000" dirty="0" smtClean="0">
                <a:latin typeface="Arial "/>
              </a:rPr>
              <a:t>.</a:t>
            </a:r>
          </a:p>
          <a:p>
            <a:pPr algn="just">
              <a:lnSpc>
                <a:spcPct val="150000"/>
              </a:lnSpc>
              <a:buFont typeface="Wingdings" pitchFamily="2" charset="2"/>
              <a:buChar char="Ø"/>
            </a:pPr>
            <a:endParaRPr lang="es-EC" sz="2000" dirty="0">
              <a:latin typeface="Arial "/>
            </a:endParaRPr>
          </a:p>
          <a:p>
            <a:pPr algn="just">
              <a:lnSpc>
                <a:spcPct val="150000"/>
              </a:lnSpc>
              <a:buFont typeface="Wingdings" pitchFamily="2" charset="2"/>
              <a:buChar char="Ø"/>
            </a:pPr>
            <a:r>
              <a:rPr lang="es-ES_tradnl" sz="2000" dirty="0">
                <a:latin typeface="Arial "/>
              </a:rPr>
              <a:t>Los estudiantes que están dispuestos a pagar por la política de intervención propuesta, son aquellos que se ubican en un mayor índice de percepción de desmejora académica en FEN.</a:t>
            </a:r>
            <a:endParaRPr lang="es-EC" sz="2000" dirty="0">
              <a:latin typeface="Arial "/>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57290" y="4857760"/>
            <a:ext cx="8143932" cy="1000132"/>
          </a:xfrm>
        </p:spPr>
        <p:txBody>
          <a:bodyPr>
            <a:noAutofit/>
          </a:bodyPr>
          <a:lstStyle/>
          <a:p>
            <a:r>
              <a:rPr lang="es-EC" sz="3400" b="1" dirty="0" smtClean="0">
                <a:effectLst/>
                <a:latin typeface="Britannic Bold" pitchFamily="34" charset="0"/>
                <a:cs typeface="Arial" pitchFamily="34" charset="0"/>
              </a:rPr>
              <a:t>2. MATERIALES Y METODOLOGÍA</a:t>
            </a:r>
            <a:endParaRPr lang="es-EC" sz="3400" b="1" dirty="0">
              <a:effectLst/>
              <a:latin typeface="Britannic Bold"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43004" y="428604"/>
            <a:ext cx="7772400" cy="1143000"/>
          </a:xfrm>
        </p:spPr>
        <p:txBody>
          <a:bodyPr anchor="ctr">
            <a:normAutofit/>
          </a:bodyPr>
          <a:lstStyle/>
          <a:p>
            <a:pPr algn="ctr"/>
            <a:r>
              <a:rPr lang="es-EC" sz="3000" b="1" dirty="0" smtClean="0">
                <a:effectLst/>
                <a:latin typeface="Arial" pitchFamily="34" charset="0"/>
                <a:cs typeface="Arial" pitchFamily="34" charset="0"/>
              </a:rPr>
              <a:t>2.1 DESCRIPCIÓN DEL CUESTIONARIO</a:t>
            </a:r>
            <a:endParaRPr lang="es-EC" sz="3000" b="1" dirty="0">
              <a:effectLst/>
              <a:latin typeface="Arial" pitchFamily="34" charset="0"/>
              <a:cs typeface="Arial" pitchFamily="34" charset="0"/>
            </a:endParaRPr>
          </a:p>
        </p:txBody>
      </p:sp>
      <p:sp>
        <p:nvSpPr>
          <p:cNvPr id="21507" name="Rectangle 3"/>
          <p:cNvSpPr>
            <a:spLocks noGrp="1" noChangeArrowheads="1"/>
          </p:cNvSpPr>
          <p:nvPr>
            <p:ph idx="1"/>
          </p:nvPr>
        </p:nvSpPr>
        <p:spPr>
          <a:xfrm>
            <a:off x="857224" y="1714488"/>
            <a:ext cx="7772400" cy="4572032"/>
          </a:xfrm>
        </p:spPr>
        <p:txBody>
          <a:bodyPr>
            <a:normAutofit/>
          </a:bodyPr>
          <a:lstStyle/>
          <a:p>
            <a:pPr algn="just">
              <a:lnSpc>
                <a:spcPct val="150000"/>
              </a:lnSpc>
              <a:buNone/>
            </a:pPr>
            <a:r>
              <a:rPr lang="es-ES_tradnl" sz="2000" dirty="0" smtClean="0">
                <a:latin typeface="Arial "/>
              </a:rPr>
              <a:t>	Un total </a:t>
            </a:r>
            <a:r>
              <a:rPr lang="es-ES_tradnl" sz="2000" dirty="0">
                <a:latin typeface="Arial "/>
              </a:rPr>
              <a:t>de 18 preguntas seguidas de una pregunta de </a:t>
            </a:r>
            <a:r>
              <a:rPr lang="es-ES_tradnl" sz="2000" dirty="0" smtClean="0">
                <a:latin typeface="Arial "/>
              </a:rPr>
              <a:t>valoración para </a:t>
            </a:r>
            <a:r>
              <a:rPr lang="es-ES_tradnl" sz="2000" dirty="0">
                <a:latin typeface="Arial "/>
              </a:rPr>
              <a:t>la implementación de la política propuesta</a:t>
            </a:r>
            <a:r>
              <a:rPr lang="es-ES_tradnl" sz="2000" dirty="0" smtClean="0">
                <a:latin typeface="Arial "/>
              </a:rPr>
              <a:t>.</a:t>
            </a:r>
            <a:r>
              <a:rPr lang="es-ES" sz="2000" dirty="0" smtClean="0">
                <a:latin typeface="Arial "/>
              </a:rPr>
              <a:t>  Las secciones fueron:</a:t>
            </a:r>
          </a:p>
          <a:p>
            <a:pPr algn="just">
              <a:lnSpc>
                <a:spcPct val="150000"/>
              </a:lnSpc>
              <a:buNone/>
            </a:pPr>
            <a:endParaRPr lang="es-ES" sz="2000" dirty="0" smtClean="0">
              <a:latin typeface="Arial "/>
            </a:endParaRPr>
          </a:p>
          <a:p>
            <a:pPr lvl="0" algn="just">
              <a:buFont typeface="Wingdings" pitchFamily="2" charset="2"/>
              <a:buChar char="Ø"/>
            </a:pPr>
            <a:r>
              <a:rPr lang="es-ES_tradnl" sz="2000" i="1" dirty="0" smtClean="0">
                <a:latin typeface="Arial "/>
              </a:rPr>
              <a:t>Características Socioeconómicas y Demográficas: Edad, género, provincia de procedencia, ingresos, entre otras.</a:t>
            </a:r>
          </a:p>
          <a:p>
            <a:pPr lvl="0" algn="just">
              <a:buFont typeface="Wingdings" pitchFamily="2" charset="2"/>
              <a:buChar char="Ø"/>
            </a:pPr>
            <a:endParaRPr lang="es-EC" sz="2000" i="1" dirty="0" smtClean="0">
              <a:latin typeface="Arial "/>
            </a:endParaRPr>
          </a:p>
          <a:p>
            <a:pPr lvl="0" algn="just">
              <a:buFont typeface="Wingdings" pitchFamily="2" charset="2"/>
              <a:buChar char="Ø"/>
            </a:pPr>
            <a:r>
              <a:rPr lang="es-ES_tradnl" sz="2000" i="1" dirty="0" smtClean="0">
                <a:latin typeface="Arial "/>
              </a:rPr>
              <a:t>Ámbito académico en FEN: Carrera del encuestado, materias en las que está registrado(a), situación estudiantil, entre otras. </a:t>
            </a:r>
            <a:endParaRPr lang="es-EC" sz="2000" i="1" dirty="0" smtClean="0">
              <a:latin typeface="Arial "/>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928662" y="1142984"/>
            <a:ext cx="7772400" cy="4286280"/>
          </a:xfrm>
        </p:spPr>
        <p:txBody>
          <a:bodyPr/>
          <a:lstStyle/>
          <a:p>
            <a:pPr lvl="0" algn="just">
              <a:buFont typeface="Wingdings" pitchFamily="2" charset="2"/>
              <a:buChar char="Ø"/>
            </a:pPr>
            <a:r>
              <a:rPr lang="es-ES_tradnl" sz="2000" i="1" dirty="0" smtClean="0">
                <a:latin typeface="Arial "/>
              </a:rPr>
              <a:t>Percepción </a:t>
            </a:r>
            <a:r>
              <a:rPr lang="es-ES_tradnl" sz="2000" i="1" dirty="0">
                <a:latin typeface="Arial "/>
              </a:rPr>
              <a:t>individual del nivel de calidad académico: Se incluyeron preguntas relacionadas con la percepción de calidad académica de FEN frente a la gratuidad de la educación. Además se formularon preguntas, que simulando escenarios ficticios,  permiten conocer la percepción de los estudiantes hacia un servicio de educación gratuita</a:t>
            </a:r>
            <a:r>
              <a:rPr lang="es-ES_tradnl" sz="2000" i="1" dirty="0" smtClean="0">
                <a:latin typeface="Arial "/>
              </a:rPr>
              <a:t>.</a:t>
            </a:r>
          </a:p>
          <a:p>
            <a:pPr lvl="0" algn="just">
              <a:buFont typeface="Wingdings" pitchFamily="2" charset="2"/>
              <a:buChar char="Ø"/>
            </a:pPr>
            <a:endParaRPr lang="es-ES_tradnl" sz="2000" i="1" dirty="0" smtClean="0">
              <a:latin typeface="Arial "/>
            </a:endParaRPr>
          </a:p>
          <a:p>
            <a:pPr lvl="0" algn="just">
              <a:buFont typeface="Wingdings" pitchFamily="2" charset="2"/>
              <a:buChar char="Ø"/>
            </a:pPr>
            <a:r>
              <a:rPr lang="es-ES_tradnl" sz="2000" i="1" dirty="0" smtClean="0">
                <a:latin typeface="Arial "/>
              </a:rPr>
              <a:t> Comportamiento </a:t>
            </a:r>
            <a:r>
              <a:rPr lang="es-ES_tradnl" sz="2000" i="1" dirty="0">
                <a:latin typeface="Arial "/>
              </a:rPr>
              <a:t>académico de los estudiantes y de los profesores frente a la gratuidad de la educación; </a:t>
            </a:r>
            <a:r>
              <a:rPr lang="es-ES_tradnl" sz="2000" i="1" dirty="0" smtClean="0">
                <a:latin typeface="Arial "/>
              </a:rPr>
              <a:t>y,</a:t>
            </a:r>
          </a:p>
          <a:p>
            <a:pPr lvl="0" algn="just">
              <a:buFont typeface="Wingdings" pitchFamily="2" charset="2"/>
              <a:buChar char="Ø"/>
            </a:pPr>
            <a:endParaRPr lang="es-ES_tradnl" sz="2000" i="1" dirty="0" smtClean="0">
              <a:latin typeface="Arial "/>
            </a:endParaRPr>
          </a:p>
          <a:p>
            <a:pPr lvl="0" algn="just">
              <a:buFont typeface="Wingdings" pitchFamily="2" charset="2"/>
              <a:buChar char="Ø"/>
            </a:pPr>
            <a:r>
              <a:rPr lang="es-ES_tradnl" sz="2000" i="1" dirty="0">
                <a:latin typeface="Arial "/>
              </a:rPr>
              <a:t> </a:t>
            </a:r>
            <a:r>
              <a:rPr lang="es-ES_tradnl" sz="2000" i="1" dirty="0" smtClean="0">
                <a:latin typeface="Arial "/>
              </a:rPr>
              <a:t>Valoración </a:t>
            </a:r>
            <a:r>
              <a:rPr lang="es-ES_tradnl" sz="2000" i="1" dirty="0">
                <a:latin typeface="Arial "/>
              </a:rPr>
              <a:t>de la política propuesta. </a:t>
            </a:r>
            <a:endParaRPr lang="es-EC" sz="2000" i="1" dirty="0">
              <a:latin typeface="Arial "/>
            </a:endParaRPr>
          </a:p>
          <a:p>
            <a:pPr lvl="0" algn="just">
              <a:buBlip>
                <a:blip r:embed="rId3"/>
              </a:buBlip>
            </a:pPr>
            <a:endParaRPr lang="es-EC" sz="2000" i="1" dirty="0" smtClean="0">
              <a:latin typeface="Calisto MT"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297</TotalTime>
  <Words>1558</Words>
  <Application>Microsoft Office PowerPoint</Application>
  <PresentationFormat>Presentación en pantalla (4:3)</PresentationFormat>
  <Paragraphs>439</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Solstice</vt:lpstr>
      <vt:lpstr>Diapositiva 1</vt:lpstr>
      <vt:lpstr>OBJETIVOS</vt:lpstr>
      <vt:lpstr>1. MARCO TEÓRICO</vt:lpstr>
      <vt:lpstr>1.1 MÉTODO DE VALORACIÓN CONTINGENTE</vt:lpstr>
      <vt:lpstr>Diapositiva 5</vt:lpstr>
      <vt:lpstr>PLANTEAMIENTO DE HIPÓTESIS</vt:lpstr>
      <vt:lpstr>2. MATERIALES Y METODOLOGÍA</vt:lpstr>
      <vt:lpstr>2.1 DESCRIPCIÓN DEL CUESTIONARIO</vt:lpstr>
      <vt:lpstr>Diapositiva 9</vt:lpstr>
      <vt:lpstr>Diapositiva 10</vt:lpstr>
      <vt:lpstr>3. RESULTADOS</vt:lpstr>
      <vt:lpstr>3. 1 DESCRIPCIÓN GENERAL DE LA MUESTRA</vt:lpstr>
      <vt:lpstr>3.2 LA MUESTRA EN TERMINOS DE  AMBITO ACADEMICO</vt:lpstr>
      <vt:lpstr>Diapositiva 14</vt:lpstr>
      <vt:lpstr>Diapositiva 15</vt:lpstr>
      <vt:lpstr>INFLUENCIA PROMEDIO DE DIVERSOS FACTORES SOBRE EL NIVEL DE CALIDAD ACADÉMICO DE FEN</vt:lpstr>
      <vt:lpstr>PERCEPCIONES DE LOS ESTUDIANTES SOBRE LA DESMOTIVACIÓN DE LA PLANTA  DOCENTE</vt:lpstr>
      <vt:lpstr>Diapositiva 18</vt:lpstr>
      <vt:lpstr>Diapositiva 19</vt:lpstr>
      <vt:lpstr>Diapositiva 20</vt:lpstr>
      <vt:lpstr>4. RESULTADOS ECONOMÉTRICOS </vt:lpstr>
      <vt:lpstr>4.1. Cuantía de la DAP: Modelo Tobit</vt:lpstr>
      <vt:lpstr>Diapositiva 23</vt:lpstr>
      <vt:lpstr>Diapositiva 24</vt:lpstr>
      <vt:lpstr>CONCLUSIONES</vt:lpstr>
      <vt:lpstr>CONCLUSIONES</vt:lpstr>
      <vt:lpstr>CONCLUSIONES</vt:lpstr>
      <vt:lpstr>POLÍTICAS PROPUESTAS</vt:lpstr>
      <vt:lpstr>Diapositiva 29</vt:lpstr>
      <vt:lpstr>Diapositiva 30</vt:lpstr>
    </vt:vector>
  </TitlesOfParts>
  <Company>Hewlett-Packard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Template Ready</dc:subject>
  <dc:creator>Latina</dc:creator>
  <cp:keywords>Education</cp:keywords>
  <cp:lastModifiedBy>Administrador</cp:lastModifiedBy>
  <cp:revision>65</cp:revision>
  <dcterms:created xsi:type="dcterms:W3CDTF">2009-09-21T00:23:13Z</dcterms:created>
  <dcterms:modified xsi:type="dcterms:W3CDTF">2009-11-10T16:38:55Z</dcterms:modified>
  <cp:category>Education</cp:category>
</cp:coreProperties>
</file>