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5"/>
  </p:notesMasterIdLst>
  <p:sldIdLst>
    <p:sldId id="256" r:id="rId3"/>
    <p:sldId id="260" r:id="rId4"/>
    <p:sldId id="258" r:id="rId5"/>
    <p:sldId id="259" r:id="rId6"/>
    <p:sldId id="261" r:id="rId7"/>
    <p:sldId id="262" r:id="rId8"/>
    <p:sldId id="263" r:id="rId9"/>
    <p:sldId id="277" r:id="rId10"/>
    <p:sldId id="278" r:id="rId11"/>
    <p:sldId id="268" r:id="rId12"/>
    <p:sldId id="269" r:id="rId13"/>
    <p:sldId id="270" r:id="rId14"/>
    <p:sldId id="271" r:id="rId15"/>
    <p:sldId id="272" r:id="rId16"/>
    <p:sldId id="273" r:id="rId17"/>
    <p:sldId id="279" r:id="rId18"/>
    <p:sldId id="264" r:id="rId19"/>
    <p:sldId id="274" r:id="rId20"/>
    <p:sldId id="275" r:id="rId21"/>
    <p:sldId id="287" r:id="rId22"/>
    <p:sldId id="293" r:id="rId23"/>
    <p:sldId id="292" r:id="rId24"/>
    <p:sldId id="296" r:id="rId25"/>
    <p:sldId id="297" r:id="rId26"/>
    <p:sldId id="295" r:id="rId27"/>
    <p:sldId id="294" r:id="rId28"/>
    <p:sldId id="303" r:id="rId29"/>
    <p:sldId id="304" r:id="rId30"/>
    <p:sldId id="305" r:id="rId31"/>
    <p:sldId id="306" r:id="rId32"/>
    <p:sldId id="307" r:id="rId33"/>
    <p:sldId id="265"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5" autoAdjust="0"/>
    <p:restoredTop sz="94670" autoAdjust="0"/>
  </p:normalViewPr>
  <p:slideViewPr>
    <p:cSldViewPr>
      <p:cViewPr varScale="1">
        <p:scale>
          <a:sx n="99" d="100"/>
          <a:sy n="99"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62E0929-F52A-4278-A849-11B75F949547}"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DDBCE7A-9BEC-4F7B-BB86-2655C02B9FC5}" type="slidenum">
              <a:rPr lang="es-ES" smtClean="0"/>
              <a:pPr/>
              <a:t>1</a:t>
            </a:fld>
            <a:endParaRPr lang="es-E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pic>
        <p:nvPicPr>
          <p:cNvPr id="7" name="Picture 11"/>
          <p:cNvPicPr>
            <a:picLocks noChangeAspect="1" noChangeArrowheads="1"/>
          </p:cNvPicPr>
          <p:nvPr userDrawn="1"/>
        </p:nvPicPr>
        <p:blipFill>
          <a:blip r:embed="rId2"/>
          <a:srcRect/>
          <a:stretch>
            <a:fillRect/>
          </a:stretch>
        </p:blipFill>
        <p:spPr bwMode="auto">
          <a:xfrm>
            <a:off x="0" y="0"/>
            <a:ext cx="2411413" cy="644525"/>
          </a:xfrm>
          <a:prstGeom prst="rect">
            <a:avLst/>
          </a:prstGeom>
          <a:noFill/>
          <a:ln w="9525">
            <a:noFill/>
            <a:miter lim="800000"/>
            <a:headEnd/>
            <a:tailEnd/>
          </a:ln>
        </p:spPr>
      </p:pic>
      <p:pic>
        <p:nvPicPr>
          <p:cNvPr id="8" name="Picture 12"/>
          <p:cNvPicPr>
            <a:picLocks noChangeAspect="1" noChangeArrowheads="1"/>
          </p:cNvPicPr>
          <p:nvPr userDrawn="1"/>
        </p:nvPicPr>
        <p:blipFill>
          <a:blip r:embed="rId3"/>
          <a:srcRect/>
          <a:stretch>
            <a:fillRect/>
          </a:stretch>
        </p:blipFill>
        <p:spPr bwMode="auto">
          <a:xfrm>
            <a:off x="8181975" y="0"/>
            <a:ext cx="962025" cy="904875"/>
          </a:xfrm>
          <a:prstGeom prst="rect">
            <a:avLst/>
          </a:prstGeom>
          <a:noFill/>
          <a:ln w="9525">
            <a:noFill/>
            <a:miter lim="800000"/>
            <a:headEnd/>
            <a:tailEnd/>
          </a:ln>
        </p:spPr>
      </p:pic>
      <p:sp>
        <p:nvSpPr>
          <p:cNvPr id="614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6153" name="Rectangle 9"/>
          <p:cNvSpPr>
            <a:spLocks noGrp="1" noChangeArrowheads="1"/>
          </p:cNvSpPr>
          <p:nvPr>
            <p:ph type="ctrTitle" sz="quarter"/>
          </p:nvPr>
        </p:nvSpPr>
        <p:spPr>
          <a:xfrm>
            <a:off x="685800" y="1768475"/>
            <a:ext cx="7772400" cy="1736725"/>
          </a:xfrm>
        </p:spPr>
        <p:txBody>
          <a:bodyPr anchor="b" anchorCtr="1"/>
          <a:lstStyle>
            <a:lvl1pPr>
              <a:defRPr sz="4400"/>
            </a:lvl1pPr>
          </a:lstStyle>
          <a:p>
            <a:r>
              <a:rPr lang="es-ES"/>
              <a:t>Haga clic para cambiar el estilo de título	</a:t>
            </a:r>
          </a:p>
        </p:txBody>
      </p:sp>
      <p:sp>
        <p:nvSpPr>
          <p:cNvPr id="9" name="Rectangle 6"/>
          <p:cNvSpPr>
            <a:spLocks noGrp="1" noChangeArrowheads="1"/>
          </p:cNvSpPr>
          <p:nvPr>
            <p:ph type="dt" sz="quarter" idx="10"/>
          </p:nvPr>
        </p:nvSpPr>
        <p:spPr/>
        <p:txBody>
          <a:bodyPr/>
          <a:lstStyle>
            <a:lvl1pPr>
              <a:defRPr/>
            </a:lvl1pPr>
          </a:lstStyle>
          <a:p>
            <a:pPr>
              <a:defRPr/>
            </a:pPr>
            <a:endParaRPr lang="es-ES"/>
          </a:p>
        </p:txBody>
      </p:sp>
      <p:sp>
        <p:nvSpPr>
          <p:cNvPr id="10" name="Rectangle 7"/>
          <p:cNvSpPr>
            <a:spLocks noGrp="1" noChangeArrowheads="1"/>
          </p:cNvSpPr>
          <p:nvPr>
            <p:ph type="ftr" sz="quarter" idx="11"/>
          </p:nvPr>
        </p:nvSpPr>
        <p:spPr/>
        <p:txBody>
          <a:bodyPr/>
          <a:lstStyle>
            <a:lvl1pPr>
              <a:defRPr/>
            </a:lvl1pPr>
          </a:lstStyle>
          <a:p>
            <a:pPr>
              <a:defRPr/>
            </a:pPr>
            <a:endParaRPr lang="es-ES"/>
          </a:p>
        </p:txBody>
      </p:sp>
      <p:sp>
        <p:nvSpPr>
          <p:cNvPr id="11" name="Rectangle 8"/>
          <p:cNvSpPr>
            <a:spLocks noGrp="1" noChangeArrowheads="1"/>
          </p:cNvSpPr>
          <p:nvPr>
            <p:ph type="sldNum" sz="quarter" idx="12"/>
          </p:nvPr>
        </p:nvSpPr>
        <p:spPr/>
        <p:txBody>
          <a:bodyPr/>
          <a:lstStyle>
            <a:lvl1pPr>
              <a:defRPr/>
            </a:lvl1pPr>
          </a:lstStyle>
          <a:p>
            <a:pPr>
              <a:defRPr/>
            </a:pPr>
            <a:fld id="{29A676A1-9E45-41F3-B18F-F9D07EBE8C7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9DF4EDD9-5679-4F83-9182-2026A8AA0EC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8925" y="1052513"/>
            <a:ext cx="2058988" cy="5043487"/>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052513"/>
            <a:ext cx="6029325" cy="50434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65A46DCC-C370-4FB2-9A9E-2DDD41FC57D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2DC4C62-1A08-40B9-BD73-A04F65B4FEF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7FEA6E7-977E-48A4-9835-3DDE11B8C8FC}"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811990F-F02B-4E76-8178-C6CED4C808BC}"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001E6E9-B698-44DC-BEAA-860B99701F66}"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D1A00C56-0388-4B0D-8D35-D9EAD805F288}"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1631FE8-39D8-4CD6-B3DC-E42F9771DA8D}"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2404703-0624-4A8F-AEB1-C09E52B1665F}"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57688D8-1E5D-43F3-8F9F-F9D6D77F6116}"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BB8FFCEA-0068-4414-AB13-DC34495F8034}"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7E0F3D-8EAD-4291-9E82-0CD06EFD8DFB}"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F151AE3-1BAE-4C36-A4B5-DD47FDE61A0F}"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638B0C-72EB-4BD8-824C-6A1802A6E67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dt" sz="half" idx="10"/>
          </p:nvPr>
        </p:nvSpPr>
        <p:spPr>
          <a:ln/>
        </p:spPr>
        <p:txBody>
          <a:bodyPr/>
          <a:lstStyle>
            <a:lvl1pPr>
              <a:defRPr/>
            </a:lvl1pPr>
          </a:lstStyle>
          <a:p>
            <a:pPr>
              <a:defRPr/>
            </a:pPr>
            <a:endParaRPr lang="es-ES"/>
          </a:p>
        </p:txBody>
      </p:sp>
      <p:sp>
        <p:nvSpPr>
          <p:cNvPr id="5" name="Rectangle 8"/>
          <p:cNvSpPr>
            <a:spLocks noGrp="1" noChangeArrowheads="1"/>
          </p:cNvSpPr>
          <p:nvPr>
            <p:ph type="ftr" sz="quarter" idx="11"/>
          </p:nvPr>
        </p:nvSpPr>
        <p:spPr>
          <a:ln/>
        </p:spPr>
        <p:txBody>
          <a:bodyPr/>
          <a:lstStyle>
            <a:lvl1pPr>
              <a:defRPr/>
            </a:lvl1pPr>
          </a:lstStyle>
          <a:p>
            <a:pPr>
              <a:defRPr/>
            </a:pPr>
            <a:endParaRPr lang="es-ES"/>
          </a:p>
        </p:txBody>
      </p:sp>
      <p:sp>
        <p:nvSpPr>
          <p:cNvPr id="6" name="Rectangle 9"/>
          <p:cNvSpPr>
            <a:spLocks noGrp="1" noChangeArrowheads="1"/>
          </p:cNvSpPr>
          <p:nvPr>
            <p:ph type="sldNum" sz="quarter" idx="12"/>
          </p:nvPr>
        </p:nvSpPr>
        <p:spPr>
          <a:ln/>
        </p:spPr>
        <p:txBody>
          <a:bodyPr/>
          <a:lstStyle>
            <a:lvl1pPr>
              <a:defRPr/>
            </a:lvl1pPr>
          </a:lstStyle>
          <a:p>
            <a:pPr>
              <a:defRPr/>
            </a:pPr>
            <a:fld id="{CD9654D2-00CA-4DC3-B3E1-98303E8651A4}"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76475"/>
            <a:ext cx="4038600"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76475"/>
            <a:ext cx="4038600"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653640C5-D1E2-4494-AE01-C8321791CAEA}"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s-ES"/>
          </a:p>
        </p:txBody>
      </p:sp>
      <p:sp>
        <p:nvSpPr>
          <p:cNvPr id="8" name="Rectangle 8"/>
          <p:cNvSpPr>
            <a:spLocks noGrp="1" noChangeArrowheads="1"/>
          </p:cNvSpPr>
          <p:nvPr>
            <p:ph type="ftr" sz="quarter" idx="11"/>
          </p:nvPr>
        </p:nvSpPr>
        <p:spPr>
          <a:ln/>
        </p:spPr>
        <p:txBody>
          <a:bodyPr/>
          <a:lstStyle>
            <a:lvl1pPr>
              <a:defRPr/>
            </a:lvl1pPr>
          </a:lstStyle>
          <a:p>
            <a:pPr>
              <a:defRPr/>
            </a:pPr>
            <a:endParaRPr lang="es-ES"/>
          </a:p>
        </p:txBody>
      </p:sp>
      <p:sp>
        <p:nvSpPr>
          <p:cNvPr id="9" name="Rectangle 9"/>
          <p:cNvSpPr>
            <a:spLocks noGrp="1" noChangeArrowheads="1"/>
          </p:cNvSpPr>
          <p:nvPr>
            <p:ph type="sldNum" sz="quarter" idx="12"/>
          </p:nvPr>
        </p:nvSpPr>
        <p:spPr>
          <a:ln/>
        </p:spPr>
        <p:txBody>
          <a:bodyPr/>
          <a:lstStyle>
            <a:lvl1pPr>
              <a:defRPr/>
            </a:lvl1pPr>
          </a:lstStyle>
          <a:p>
            <a:pPr>
              <a:defRPr/>
            </a:pPr>
            <a:fld id="{DE307D08-FDFE-4E18-8F76-55CE8042C4D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s-ES"/>
          </a:p>
        </p:txBody>
      </p:sp>
      <p:sp>
        <p:nvSpPr>
          <p:cNvPr id="4" name="Rectangle 8"/>
          <p:cNvSpPr>
            <a:spLocks noGrp="1" noChangeArrowheads="1"/>
          </p:cNvSpPr>
          <p:nvPr>
            <p:ph type="ftr" sz="quarter" idx="11"/>
          </p:nvPr>
        </p:nvSpPr>
        <p:spPr>
          <a:ln/>
        </p:spPr>
        <p:txBody>
          <a:bodyPr/>
          <a:lstStyle>
            <a:lvl1pPr>
              <a:defRPr/>
            </a:lvl1pPr>
          </a:lstStyle>
          <a:p>
            <a:pPr>
              <a:defRPr/>
            </a:pPr>
            <a:endParaRPr lang="es-ES"/>
          </a:p>
        </p:txBody>
      </p:sp>
      <p:sp>
        <p:nvSpPr>
          <p:cNvPr id="5" name="Rectangle 9"/>
          <p:cNvSpPr>
            <a:spLocks noGrp="1" noChangeArrowheads="1"/>
          </p:cNvSpPr>
          <p:nvPr>
            <p:ph type="sldNum" sz="quarter" idx="12"/>
          </p:nvPr>
        </p:nvSpPr>
        <p:spPr>
          <a:ln/>
        </p:spPr>
        <p:txBody>
          <a:bodyPr/>
          <a:lstStyle>
            <a:lvl1pPr>
              <a:defRPr/>
            </a:lvl1pPr>
          </a:lstStyle>
          <a:p>
            <a:pPr>
              <a:defRPr/>
            </a:pPr>
            <a:fld id="{F40C229A-9D1D-4C36-A084-1C7976EB33B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s-ES"/>
          </a:p>
        </p:txBody>
      </p:sp>
      <p:sp>
        <p:nvSpPr>
          <p:cNvPr id="3" name="Rectangle 8"/>
          <p:cNvSpPr>
            <a:spLocks noGrp="1" noChangeArrowheads="1"/>
          </p:cNvSpPr>
          <p:nvPr>
            <p:ph type="ftr" sz="quarter" idx="11"/>
          </p:nvPr>
        </p:nvSpPr>
        <p:spPr>
          <a:ln/>
        </p:spPr>
        <p:txBody>
          <a:bodyPr/>
          <a:lstStyle>
            <a:lvl1pPr>
              <a:defRPr/>
            </a:lvl1pPr>
          </a:lstStyle>
          <a:p>
            <a:pPr>
              <a:defRPr/>
            </a:pPr>
            <a:endParaRPr lang="es-ES"/>
          </a:p>
        </p:txBody>
      </p:sp>
      <p:sp>
        <p:nvSpPr>
          <p:cNvPr id="4" name="Rectangle 9"/>
          <p:cNvSpPr>
            <a:spLocks noGrp="1" noChangeArrowheads="1"/>
          </p:cNvSpPr>
          <p:nvPr>
            <p:ph type="sldNum" sz="quarter" idx="12"/>
          </p:nvPr>
        </p:nvSpPr>
        <p:spPr>
          <a:ln/>
        </p:spPr>
        <p:txBody>
          <a:bodyPr/>
          <a:lstStyle>
            <a:lvl1pPr>
              <a:defRPr/>
            </a:lvl1pPr>
          </a:lstStyle>
          <a:p>
            <a:pPr>
              <a:defRPr/>
            </a:pPr>
            <a:fld id="{04639F6A-FBE7-4768-BC83-41D36C13EBA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73DF71F3-0108-41CF-A9CE-26BDB410C3C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dt" sz="half" idx="10"/>
          </p:nvPr>
        </p:nvSpPr>
        <p:spPr>
          <a:ln/>
        </p:spPr>
        <p:txBody>
          <a:bodyPr/>
          <a:lstStyle>
            <a:lvl1pPr>
              <a:defRPr/>
            </a:lvl1pPr>
          </a:lstStyle>
          <a:p>
            <a:pPr>
              <a:defRPr/>
            </a:pPr>
            <a:endParaRPr lang="es-ES"/>
          </a:p>
        </p:txBody>
      </p:sp>
      <p:sp>
        <p:nvSpPr>
          <p:cNvPr id="6" name="Rectangle 8"/>
          <p:cNvSpPr>
            <a:spLocks noGrp="1" noChangeArrowheads="1"/>
          </p:cNvSpPr>
          <p:nvPr>
            <p:ph type="ftr" sz="quarter" idx="11"/>
          </p:nvPr>
        </p:nvSpPr>
        <p:spPr>
          <a:ln/>
        </p:spPr>
        <p:txBody>
          <a:bodyPr/>
          <a:lstStyle>
            <a:lvl1pPr>
              <a:defRPr/>
            </a:lvl1pPr>
          </a:lstStyle>
          <a:p>
            <a:pPr>
              <a:defRPr/>
            </a:pPr>
            <a:endParaRPr lang="es-ES"/>
          </a:p>
        </p:txBody>
      </p:sp>
      <p:sp>
        <p:nvSpPr>
          <p:cNvPr id="7" name="Rectangle 9"/>
          <p:cNvSpPr>
            <a:spLocks noGrp="1" noChangeArrowheads="1"/>
          </p:cNvSpPr>
          <p:nvPr>
            <p:ph type="sldNum" sz="quarter" idx="12"/>
          </p:nvPr>
        </p:nvSpPr>
        <p:spPr>
          <a:ln/>
        </p:spPr>
        <p:txBody>
          <a:bodyPr/>
          <a:lstStyle>
            <a:lvl1pPr>
              <a:defRPr/>
            </a:lvl1pPr>
          </a:lstStyle>
          <a:p>
            <a:pPr>
              <a:defRPr/>
            </a:pPr>
            <a:fld id="{1382FF03-0A12-49AC-B0DA-D1A1F7C0FF5C}"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242175" cy="1981200"/>
            <a:chOff x="0" y="0"/>
            <a:chExt cx="4562" cy="1248"/>
          </a:xfrm>
        </p:grpSpPr>
        <p:sp>
          <p:nvSpPr>
            <p:cNvPr id="512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512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5125" name="Rectangle 5"/>
          <p:cNvSpPr>
            <a:spLocks noGrp="1" noChangeArrowheads="1"/>
          </p:cNvSpPr>
          <p:nvPr>
            <p:ph type="title"/>
          </p:nvPr>
        </p:nvSpPr>
        <p:spPr bwMode="auto">
          <a:xfrm>
            <a:off x="468313" y="10525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126" name="Rectangle 6"/>
          <p:cNvSpPr>
            <a:spLocks noGrp="1" noChangeArrowheads="1"/>
          </p:cNvSpPr>
          <p:nvPr>
            <p:ph type="body" idx="1"/>
          </p:nvPr>
        </p:nvSpPr>
        <p:spPr bwMode="auto">
          <a:xfrm>
            <a:off x="457200" y="2276475"/>
            <a:ext cx="8229600" cy="3819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s-ES"/>
          </a:p>
        </p:txBody>
      </p:sp>
      <p:sp>
        <p:nvSpPr>
          <p:cNvPr id="512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s-ES"/>
          </a:p>
        </p:txBody>
      </p:sp>
      <p:sp>
        <p:nvSpPr>
          <p:cNvPr id="512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F228F6BE-DD4B-4C61-A70C-2455D4003722}" type="slidenum">
              <a:rPr lang="es-ES"/>
              <a:pPr>
                <a:defRPr/>
              </a:pPr>
              <a:t>‹Nº›</a:t>
            </a:fld>
            <a:endParaRPr lang="es-ES"/>
          </a:p>
        </p:txBody>
      </p:sp>
      <p:pic>
        <p:nvPicPr>
          <p:cNvPr id="2056" name="Picture 10"/>
          <p:cNvPicPr>
            <a:picLocks noChangeAspect="1" noChangeArrowheads="1"/>
          </p:cNvPicPr>
          <p:nvPr userDrawn="1"/>
        </p:nvPicPr>
        <p:blipFill>
          <a:blip r:embed="rId13"/>
          <a:srcRect/>
          <a:stretch>
            <a:fillRect/>
          </a:stretch>
        </p:blipFill>
        <p:spPr bwMode="auto">
          <a:xfrm>
            <a:off x="0" y="0"/>
            <a:ext cx="2411413" cy="644525"/>
          </a:xfrm>
          <a:prstGeom prst="rect">
            <a:avLst/>
          </a:prstGeom>
          <a:noFill/>
          <a:ln w="9525">
            <a:noFill/>
            <a:miter lim="800000"/>
            <a:headEnd/>
            <a:tailEnd/>
          </a:ln>
        </p:spPr>
      </p:pic>
      <p:pic>
        <p:nvPicPr>
          <p:cNvPr id="2057" name="Picture 11"/>
          <p:cNvPicPr>
            <a:picLocks noChangeAspect="1" noChangeArrowheads="1"/>
          </p:cNvPicPr>
          <p:nvPr userDrawn="1"/>
        </p:nvPicPr>
        <p:blipFill>
          <a:blip r:embed="rId14"/>
          <a:srcRect/>
          <a:stretch>
            <a:fillRect/>
          </a:stretch>
        </p:blipFill>
        <p:spPr bwMode="auto">
          <a:xfrm>
            <a:off x="8181975" y="0"/>
            <a:ext cx="962025" cy="9048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8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7D45749-BBBC-4B9A-B685-6F5A0192F1A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tesisvideo/video_tesis.wmv"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196975"/>
            <a:ext cx="8353425" cy="1736725"/>
          </a:xfrm>
        </p:spPr>
        <p:txBody>
          <a:bodyPr/>
          <a:lstStyle/>
          <a:p>
            <a:pPr eaLnBrk="1" hangingPunct="1">
              <a:defRPr/>
            </a:pPr>
            <a:r>
              <a:rPr lang="es-EC" sz="3200" b="1" smtClean="0"/>
              <a:t>Tópico: “Plataforma para el desarrollo de proyectos con dsPICs y Visión Robótica con LabVIEW”</a:t>
            </a:r>
            <a:r>
              <a:rPr lang="es-ES" smtClean="0"/>
              <a:t> </a:t>
            </a:r>
          </a:p>
        </p:txBody>
      </p:sp>
      <p:sp>
        <p:nvSpPr>
          <p:cNvPr id="2051" name="Rectangle 3"/>
          <p:cNvSpPr>
            <a:spLocks noGrp="1" noChangeArrowheads="1"/>
          </p:cNvSpPr>
          <p:nvPr>
            <p:ph type="subTitle" idx="1"/>
          </p:nvPr>
        </p:nvSpPr>
        <p:spPr>
          <a:xfrm>
            <a:off x="1403350" y="3141663"/>
            <a:ext cx="6400800" cy="1752600"/>
          </a:xfrm>
        </p:spPr>
        <p:txBody>
          <a:bodyPr/>
          <a:lstStyle/>
          <a:p>
            <a:pPr eaLnBrk="1" hangingPunct="1">
              <a:lnSpc>
                <a:spcPct val="90000"/>
              </a:lnSpc>
              <a:defRPr/>
            </a:pPr>
            <a:r>
              <a:rPr lang="es-ES" sz="2800" smtClean="0"/>
              <a:t>Proyecto 9</a:t>
            </a:r>
          </a:p>
          <a:p>
            <a:pPr eaLnBrk="1" hangingPunct="1">
              <a:lnSpc>
                <a:spcPct val="90000"/>
              </a:lnSpc>
              <a:defRPr/>
            </a:pPr>
            <a:r>
              <a:rPr lang="es-ES" sz="2800" smtClean="0"/>
              <a:t>APLICACIÓN DE VISIÓN CON LABVIEW PARA LA DETECCIÓN DE FRASCOS CON TURBIEDADES</a:t>
            </a:r>
          </a:p>
        </p:txBody>
      </p:sp>
      <p:sp>
        <p:nvSpPr>
          <p:cNvPr id="5124" name="Text Box 4"/>
          <p:cNvSpPr txBox="1">
            <a:spLocks noChangeArrowheads="1"/>
          </p:cNvSpPr>
          <p:nvPr/>
        </p:nvSpPr>
        <p:spPr bwMode="auto">
          <a:xfrm>
            <a:off x="900113" y="5013325"/>
            <a:ext cx="6624637" cy="1552575"/>
          </a:xfrm>
          <a:prstGeom prst="rect">
            <a:avLst/>
          </a:prstGeom>
          <a:noFill/>
          <a:ln w="9525">
            <a:noFill/>
            <a:miter lim="800000"/>
            <a:headEnd/>
            <a:tailEnd/>
          </a:ln>
        </p:spPr>
        <p:txBody>
          <a:bodyPr>
            <a:spAutoFit/>
          </a:bodyPr>
          <a:lstStyle/>
          <a:p>
            <a:pPr>
              <a:spcBef>
                <a:spcPct val="50000"/>
              </a:spcBef>
            </a:pPr>
            <a:r>
              <a:rPr lang="es-ES" sz="2400"/>
              <a:t>Integrantes: </a:t>
            </a:r>
          </a:p>
          <a:p>
            <a:pPr>
              <a:spcBef>
                <a:spcPct val="50000"/>
              </a:spcBef>
              <a:buFontTx/>
              <a:buChar char="•"/>
            </a:pPr>
            <a:r>
              <a:rPr lang="es-ES" sz="2400"/>
              <a:t>Lenin Gordillo</a:t>
            </a:r>
          </a:p>
          <a:p>
            <a:pPr>
              <a:spcBef>
                <a:spcPct val="50000"/>
              </a:spcBef>
              <a:buFontTx/>
              <a:buChar char="•"/>
            </a:pPr>
            <a:r>
              <a:rPr lang="es-ES" sz="2400"/>
              <a:t>Jorge Luis Yánez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s-ES" dirty="0" smtClean="0"/>
              <a:t>Sistema de Iluminación (I)</a:t>
            </a:r>
          </a:p>
        </p:txBody>
      </p:sp>
      <p:sp>
        <p:nvSpPr>
          <p:cNvPr id="23555" name="Rectangle 3"/>
          <p:cNvSpPr>
            <a:spLocks noGrp="1" noChangeArrowheads="1"/>
          </p:cNvSpPr>
          <p:nvPr>
            <p:ph type="body" idx="1"/>
          </p:nvPr>
        </p:nvSpPr>
        <p:spPr/>
        <p:txBody>
          <a:bodyPr/>
          <a:lstStyle/>
          <a:p>
            <a:pPr algn="just" eaLnBrk="1" hangingPunct="1">
              <a:lnSpc>
                <a:spcPct val="90000"/>
              </a:lnSpc>
              <a:defRPr/>
            </a:pPr>
            <a:r>
              <a:rPr lang="es-ES" sz="2400" dirty="0" smtClean="0"/>
              <a:t>Se eligió como método de iluminación un panel posterior. Este sistema permitió resaltar los objetos que se encuentren dentro del frasco, debido a que el fondo blanco hace resaltar la turbiedades como oscuras.</a:t>
            </a:r>
          </a:p>
          <a:p>
            <a:pPr algn="just" eaLnBrk="1" hangingPunct="1">
              <a:lnSpc>
                <a:spcPct val="90000"/>
              </a:lnSpc>
              <a:buFont typeface="Wingdings" pitchFamily="2" charset="2"/>
              <a:buNone/>
              <a:defRPr/>
            </a:pPr>
            <a:endParaRPr lang="es-ES" sz="2400" dirty="0" smtClean="0"/>
          </a:p>
          <a:p>
            <a:pPr algn="just" eaLnBrk="1" hangingPunct="1">
              <a:lnSpc>
                <a:spcPct val="90000"/>
              </a:lnSpc>
              <a:defRPr/>
            </a:pPr>
            <a:r>
              <a:rPr lang="es-ES" sz="2400" dirty="0" smtClean="0"/>
              <a:t>Como fuente de luz se seleccionó un foco fluorescente, ya que presenta una iluminación bastante homogénea.</a:t>
            </a:r>
          </a:p>
          <a:p>
            <a:pPr eaLnBrk="1" hangingPunct="1">
              <a:lnSpc>
                <a:spcPct val="90000"/>
              </a:lnSpc>
              <a:buFont typeface="Wingdings" pitchFamily="2" charset="2"/>
              <a:buNone/>
              <a:defRPr/>
            </a:pPr>
            <a:endParaRPr lang="es-E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s-ES" smtClean="0"/>
              <a:t>Sistema de Iluminación (II)</a:t>
            </a:r>
          </a:p>
        </p:txBody>
      </p:sp>
      <p:pic>
        <p:nvPicPr>
          <p:cNvPr id="15363" name="Picture 5" descr="DSCN1166"/>
          <p:cNvPicPr>
            <a:picLocks noChangeAspect="1" noChangeArrowheads="1"/>
          </p:cNvPicPr>
          <p:nvPr/>
        </p:nvPicPr>
        <p:blipFill>
          <a:blip r:embed="rId2" cstate="print"/>
          <a:srcRect l="11650" t="7205" r="9996" b="14999"/>
          <a:stretch>
            <a:fillRect/>
          </a:stretch>
        </p:blipFill>
        <p:spPr bwMode="auto">
          <a:xfrm>
            <a:off x="684213" y="2770188"/>
            <a:ext cx="4464050" cy="3322637"/>
          </a:xfrm>
          <a:prstGeom prst="rect">
            <a:avLst/>
          </a:prstGeom>
          <a:noFill/>
          <a:ln w="9525">
            <a:noFill/>
            <a:miter lim="800000"/>
            <a:headEnd/>
            <a:tailEnd/>
          </a:ln>
        </p:spPr>
      </p:pic>
      <p:pic>
        <p:nvPicPr>
          <p:cNvPr id="15364" name="Picture 6" descr="DSCN1171"/>
          <p:cNvPicPr>
            <a:picLocks noChangeAspect="1" noChangeArrowheads="1"/>
          </p:cNvPicPr>
          <p:nvPr/>
        </p:nvPicPr>
        <p:blipFill>
          <a:blip r:embed="rId3"/>
          <a:srcRect l="24727" t="21690" r="29720"/>
          <a:stretch>
            <a:fillRect/>
          </a:stretch>
        </p:blipFill>
        <p:spPr bwMode="auto">
          <a:xfrm>
            <a:off x="5499100" y="2492375"/>
            <a:ext cx="2913063" cy="375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s-ES" smtClean="0"/>
              <a:t>Reducción del Ruido (I)</a:t>
            </a:r>
          </a:p>
        </p:txBody>
      </p:sp>
      <p:sp>
        <p:nvSpPr>
          <p:cNvPr id="28675" name="Rectangle 3"/>
          <p:cNvSpPr>
            <a:spLocks noGrp="1" noChangeArrowheads="1"/>
          </p:cNvSpPr>
          <p:nvPr>
            <p:ph type="body" idx="1"/>
          </p:nvPr>
        </p:nvSpPr>
        <p:spPr/>
        <p:txBody>
          <a:bodyPr/>
          <a:lstStyle/>
          <a:p>
            <a:pPr algn="just" eaLnBrk="1" hangingPunct="1">
              <a:lnSpc>
                <a:spcPct val="90000"/>
              </a:lnSpc>
              <a:defRPr/>
            </a:pPr>
            <a:r>
              <a:rPr lang="es-ES" sz="2400" dirty="0" smtClean="0"/>
              <a:t>Las fuentes luminosas externas a nuestro sistema generaban ruido en las imágenes capturadas, ocasionando que los diferentes análisis produjeran resultados erróneos. Para reducir el ruido se construyó un caja que cubría la banda en la zona donde se rechazaba los frascos.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s-ES" smtClean="0"/>
              <a:t>Reducción del Ruido (II)</a:t>
            </a:r>
          </a:p>
        </p:txBody>
      </p:sp>
      <p:pic>
        <p:nvPicPr>
          <p:cNvPr id="17411" name="Picture 4" descr="DSCN1160"/>
          <p:cNvPicPr>
            <a:picLocks noChangeAspect="1" noChangeArrowheads="1"/>
          </p:cNvPicPr>
          <p:nvPr/>
        </p:nvPicPr>
        <p:blipFill>
          <a:blip r:embed="rId2"/>
          <a:srcRect l="18648" r="15247" b="16675"/>
          <a:stretch>
            <a:fillRect/>
          </a:stretch>
        </p:blipFill>
        <p:spPr bwMode="auto">
          <a:xfrm>
            <a:off x="395288" y="2349500"/>
            <a:ext cx="3300412" cy="3384550"/>
          </a:xfrm>
          <a:prstGeom prst="rect">
            <a:avLst/>
          </a:prstGeom>
          <a:noFill/>
          <a:ln w="9525">
            <a:noFill/>
            <a:miter lim="800000"/>
            <a:headEnd/>
            <a:tailEnd/>
          </a:ln>
        </p:spPr>
      </p:pic>
      <p:pic>
        <p:nvPicPr>
          <p:cNvPr id="17412" name="Picture 5" descr="DSCN1164"/>
          <p:cNvPicPr>
            <a:picLocks noChangeAspect="1" noChangeArrowheads="1"/>
          </p:cNvPicPr>
          <p:nvPr/>
        </p:nvPicPr>
        <p:blipFill>
          <a:blip r:embed="rId3"/>
          <a:srcRect/>
          <a:stretch>
            <a:fillRect/>
          </a:stretch>
        </p:blipFill>
        <p:spPr bwMode="auto">
          <a:xfrm>
            <a:off x="3924300" y="2276475"/>
            <a:ext cx="4897438"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s-ES" smtClean="0"/>
              <a:t>Características del Frasco (I)</a:t>
            </a:r>
          </a:p>
        </p:txBody>
      </p:sp>
      <p:sp>
        <p:nvSpPr>
          <p:cNvPr id="30723" name="Rectangle 3"/>
          <p:cNvSpPr>
            <a:spLocks noGrp="1" noChangeArrowheads="1"/>
          </p:cNvSpPr>
          <p:nvPr>
            <p:ph type="body" idx="1"/>
          </p:nvPr>
        </p:nvSpPr>
        <p:spPr/>
        <p:txBody>
          <a:bodyPr/>
          <a:lstStyle/>
          <a:p>
            <a:pPr algn="just" eaLnBrk="1" hangingPunct="1">
              <a:lnSpc>
                <a:spcPct val="80000"/>
              </a:lnSpc>
              <a:defRPr/>
            </a:pPr>
            <a:r>
              <a:rPr lang="es-ES" sz="2400" dirty="0" smtClean="0"/>
              <a:t>El tipo de frasco a utilizarse es elaborado de plástico. Entre las características más importantes que presenta, se encuentran:</a:t>
            </a:r>
          </a:p>
          <a:p>
            <a:pPr lvl="1" algn="just" eaLnBrk="1" hangingPunct="1">
              <a:lnSpc>
                <a:spcPct val="80000"/>
              </a:lnSpc>
              <a:defRPr/>
            </a:pPr>
            <a:r>
              <a:rPr lang="es-ES" sz="2400" dirty="0" smtClean="0"/>
              <a:t>Alta resistencia al desgaste.</a:t>
            </a:r>
          </a:p>
          <a:p>
            <a:pPr lvl="1" algn="just" eaLnBrk="1" hangingPunct="1">
              <a:lnSpc>
                <a:spcPct val="80000"/>
              </a:lnSpc>
              <a:defRPr/>
            </a:pPr>
            <a:r>
              <a:rPr lang="es-ES" sz="2400" dirty="0" smtClean="0"/>
              <a:t>Buena resistencia química.</a:t>
            </a:r>
          </a:p>
          <a:p>
            <a:pPr lvl="1" algn="just" eaLnBrk="1" hangingPunct="1">
              <a:lnSpc>
                <a:spcPct val="80000"/>
              </a:lnSpc>
              <a:defRPr/>
            </a:pPr>
            <a:r>
              <a:rPr lang="es-ES" sz="2400" dirty="0" smtClean="0"/>
              <a:t>Buenas propiedades térmicas</a:t>
            </a:r>
          </a:p>
          <a:p>
            <a:pPr lvl="1" algn="just" eaLnBrk="1" hangingPunct="1">
              <a:lnSpc>
                <a:spcPct val="80000"/>
              </a:lnSpc>
              <a:defRPr/>
            </a:pPr>
            <a:r>
              <a:rPr lang="es-ES" sz="2400" dirty="0" smtClean="0"/>
              <a:t>Totalmente reciclable</a:t>
            </a:r>
          </a:p>
          <a:p>
            <a:pPr lvl="1" algn="just" eaLnBrk="1" hangingPunct="1">
              <a:lnSpc>
                <a:spcPct val="80000"/>
              </a:lnSpc>
              <a:defRPr/>
            </a:pPr>
            <a:r>
              <a:rPr lang="es-ES" sz="2400" dirty="0" smtClean="0"/>
              <a:t>Ligero</a:t>
            </a:r>
          </a:p>
          <a:p>
            <a:pPr lvl="1" algn="just" eaLnBrk="1" hangingPunct="1">
              <a:lnSpc>
                <a:spcPct val="80000"/>
              </a:lnSpc>
              <a:defRPr/>
            </a:pPr>
            <a:r>
              <a:rPr lang="es-ES" sz="2400" dirty="0" smtClean="0"/>
              <a:t>Alto grado de transparencia.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s-ES" smtClean="0"/>
              <a:t>Características del Frasco (II)</a:t>
            </a:r>
          </a:p>
        </p:txBody>
      </p:sp>
      <p:sp>
        <p:nvSpPr>
          <p:cNvPr id="31747" name="Rectangle 3"/>
          <p:cNvSpPr>
            <a:spLocks noGrp="1" noChangeArrowheads="1"/>
          </p:cNvSpPr>
          <p:nvPr>
            <p:ph type="body" idx="1"/>
          </p:nvPr>
        </p:nvSpPr>
        <p:spPr/>
        <p:txBody>
          <a:bodyPr/>
          <a:lstStyle/>
          <a:p>
            <a:pPr algn="just" eaLnBrk="1" hangingPunct="1">
              <a:defRPr/>
            </a:pPr>
            <a:r>
              <a:rPr lang="es-ES" sz="2400" smtClean="0"/>
              <a:t>La forma del frasco a utilizar es cilíndrica, con una altura de 10.7 cm y un ancho en su base de 4.3 cm; y posee una tapa de color blanco, tal como se muestra en la imagen a continuación.</a:t>
            </a:r>
          </a:p>
        </p:txBody>
      </p:sp>
      <p:pic>
        <p:nvPicPr>
          <p:cNvPr id="19460" name="Picture 4" descr="dimensiones_frasco"/>
          <p:cNvPicPr>
            <a:picLocks noChangeAspect="1" noChangeArrowheads="1"/>
          </p:cNvPicPr>
          <p:nvPr/>
        </p:nvPicPr>
        <p:blipFill>
          <a:blip r:embed="rId2"/>
          <a:srcRect/>
          <a:stretch>
            <a:fillRect/>
          </a:stretch>
        </p:blipFill>
        <p:spPr bwMode="auto">
          <a:xfrm>
            <a:off x="4572000" y="3573463"/>
            <a:ext cx="2147888"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s-ES" sz="3200" smtClean="0"/>
              <a:t>Diagrama de Flujo del análisis de turbiedades</a:t>
            </a:r>
          </a:p>
        </p:txBody>
      </p:sp>
      <p:sp>
        <p:nvSpPr>
          <p:cNvPr id="1028" name="Rectangle 5"/>
          <p:cNvSpPr>
            <a:spLocks noChangeArrowheads="1"/>
          </p:cNvSpPr>
          <p:nvPr/>
        </p:nvSpPr>
        <p:spPr bwMode="auto">
          <a:xfrm>
            <a:off x="0" y="1495425"/>
            <a:ext cx="9144000" cy="0"/>
          </a:xfrm>
          <a:prstGeom prst="rect">
            <a:avLst/>
          </a:prstGeom>
          <a:noFill/>
          <a:ln w="9525">
            <a:noFill/>
            <a:miter lim="800000"/>
            <a:headEnd/>
            <a:tailEnd/>
          </a:ln>
        </p:spPr>
        <p:txBody>
          <a:bodyPr wrap="none" anchor="ctr">
            <a:spAutoFit/>
          </a:bodyPr>
          <a:lstStyle/>
          <a:p>
            <a:endParaRPr lang="en-US"/>
          </a:p>
        </p:txBody>
      </p:sp>
      <p:sp>
        <p:nvSpPr>
          <p:cNvPr id="1029" name="Rectangle 7"/>
          <p:cNvSpPr>
            <a:spLocks noChangeArrowheads="1"/>
          </p:cNvSpPr>
          <p:nvPr/>
        </p:nvSpPr>
        <p:spPr bwMode="auto">
          <a:xfrm>
            <a:off x="0" y="14954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2987675" y="2349500"/>
          <a:ext cx="3609975" cy="3867150"/>
        </p:xfrm>
        <a:graphic>
          <a:graphicData uri="http://schemas.openxmlformats.org/presentationml/2006/ole">
            <p:oleObj spid="_x0000_s1026" name="Visio" r:id="rId3" imgW="4516850" imgH="4837462" progId="Visio.Drawing.11">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8229600" cy="1143000"/>
          </a:xfrm>
        </p:spPr>
        <p:txBody>
          <a:bodyPr/>
          <a:lstStyle/>
          <a:p>
            <a:pPr eaLnBrk="1" hangingPunct="1">
              <a:defRPr/>
            </a:pPr>
            <a:r>
              <a:rPr lang="es-ES" smtClean="0"/>
              <a:t>Implementación</a:t>
            </a:r>
          </a:p>
        </p:txBody>
      </p:sp>
      <p:sp>
        <p:nvSpPr>
          <p:cNvPr id="18435" name="Rectangle 3"/>
          <p:cNvSpPr>
            <a:spLocks noGrp="1" noChangeArrowheads="1"/>
          </p:cNvSpPr>
          <p:nvPr>
            <p:ph type="body" idx="1"/>
          </p:nvPr>
        </p:nvSpPr>
        <p:spPr>
          <a:xfrm>
            <a:off x="457200" y="2276475"/>
            <a:ext cx="3754438" cy="2160588"/>
          </a:xfrm>
        </p:spPr>
        <p:txBody>
          <a:bodyPr/>
          <a:lstStyle/>
          <a:p>
            <a:pPr eaLnBrk="1" hangingPunct="1">
              <a:defRPr/>
            </a:pPr>
            <a:r>
              <a:rPr lang="es-ES" sz="2400" smtClean="0"/>
              <a:t>Comparación de Color</a:t>
            </a:r>
          </a:p>
          <a:p>
            <a:pPr eaLnBrk="1" hangingPunct="1">
              <a:defRPr/>
            </a:pPr>
            <a:r>
              <a:rPr lang="es-ES" sz="2400" smtClean="0"/>
              <a:t>Análisis Central</a:t>
            </a:r>
          </a:p>
          <a:p>
            <a:pPr eaLnBrk="1" hangingPunct="1">
              <a:defRPr/>
            </a:pPr>
            <a:r>
              <a:rPr lang="es-ES" sz="2400" smtClean="0"/>
              <a:t>Análisis Superior</a:t>
            </a:r>
          </a:p>
          <a:p>
            <a:pPr eaLnBrk="1" hangingPunct="1">
              <a:defRPr/>
            </a:pPr>
            <a:r>
              <a:rPr lang="es-ES" sz="2400" smtClean="0"/>
              <a:t>Análisis Inferior</a:t>
            </a:r>
          </a:p>
          <a:p>
            <a:pPr eaLnBrk="1" hangingPunct="1">
              <a:buFont typeface="Wingdings" pitchFamily="2" charset="2"/>
              <a:buNone/>
              <a:defRPr/>
            </a:pPr>
            <a:endParaRPr lang="es-ES" sz="2400" smtClean="0"/>
          </a:p>
        </p:txBody>
      </p:sp>
      <p:pic>
        <p:nvPicPr>
          <p:cNvPr id="20484" name="Picture 8" descr="Frasco Impureza Todas"/>
          <p:cNvPicPr>
            <a:picLocks noChangeAspect="1" noChangeArrowheads="1"/>
          </p:cNvPicPr>
          <p:nvPr/>
        </p:nvPicPr>
        <p:blipFill>
          <a:blip r:embed="rId2"/>
          <a:srcRect/>
          <a:stretch>
            <a:fillRect/>
          </a:stretch>
        </p:blipFill>
        <p:spPr bwMode="auto">
          <a:xfrm>
            <a:off x="4356100" y="1557338"/>
            <a:ext cx="3752850" cy="424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s-ES" smtClean="0"/>
              <a:t>Regiones de Análisis (I)</a:t>
            </a:r>
          </a:p>
        </p:txBody>
      </p:sp>
      <p:sp>
        <p:nvSpPr>
          <p:cNvPr id="32771" name="Rectangle 3"/>
          <p:cNvSpPr>
            <a:spLocks noGrp="1" noChangeArrowheads="1"/>
          </p:cNvSpPr>
          <p:nvPr>
            <p:ph type="body" idx="1"/>
          </p:nvPr>
        </p:nvSpPr>
        <p:spPr/>
        <p:txBody>
          <a:bodyPr/>
          <a:lstStyle/>
          <a:p>
            <a:pPr algn="just" eaLnBrk="1" hangingPunct="1">
              <a:defRPr/>
            </a:pPr>
            <a:r>
              <a:rPr lang="es-ES" sz="2400" dirty="0" smtClean="0"/>
              <a:t>Dado que pueden existir variedad de problemas que generan las turbiedades en el  frasco, se tomó la decisión de segmentar un frasco en 3 partes. La primera corresponde al análisis superior, la siguiente al análisis central y se finaliza con el análisis inferior.</a:t>
            </a:r>
          </a:p>
          <a:p>
            <a:pPr algn="just" eaLnBrk="1" hangingPunct="1">
              <a:defRPr/>
            </a:pPr>
            <a:r>
              <a:rPr lang="es-ES" sz="2400" dirty="0" smtClean="0"/>
              <a:t>Adicionalmente se ha considerado el análisis de color, pensado en el caso que algún frasco presente un cambio en la tonalidad del líquido contenido</a:t>
            </a:r>
            <a:r>
              <a:rPr lang="es-ES"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s-ES" smtClean="0"/>
              <a:t>Regiones de Análisis (II)</a:t>
            </a:r>
          </a:p>
        </p:txBody>
      </p:sp>
      <p:pic>
        <p:nvPicPr>
          <p:cNvPr id="22531" name="Picture 4" descr="image019"/>
          <p:cNvPicPr>
            <a:picLocks noChangeAspect="1" noChangeArrowheads="1"/>
          </p:cNvPicPr>
          <p:nvPr/>
        </p:nvPicPr>
        <p:blipFill>
          <a:blip r:embed="rId2"/>
          <a:srcRect/>
          <a:stretch>
            <a:fillRect/>
          </a:stretch>
        </p:blipFill>
        <p:spPr bwMode="auto">
          <a:xfrm>
            <a:off x="3492500" y="2420938"/>
            <a:ext cx="2519363"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defRPr/>
            </a:pPr>
            <a:r>
              <a:rPr lang="es-ES" smtClean="0"/>
              <a:t>Objetivos</a:t>
            </a:r>
          </a:p>
        </p:txBody>
      </p:sp>
      <p:sp>
        <p:nvSpPr>
          <p:cNvPr id="14339" name="Rectangle 3"/>
          <p:cNvSpPr>
            <a:spLocks noGrp="1" noChangeArrowheads="1"/>
          </p:cNvSpPr>
          <p:nvPr>
            <p:ph type="body" idx="1"/>
          </p:nvPr>
        </p:nvSpPr>
        <p:spPr/>
        <p:txBody>
          <a:bodyPr/>
          <a:lstStyle/>
          <a:p>
            <a:pPr eaLnBrk="1" hangingPunct="1">
              <a:lnSpc>
                <a:spcPct val="80000"/>
              </a:lnSpc>
              <a:defRPr/>
            </a:pPr>
            <a:r>
              <a:rPr lang="es-ES" sz="2400" smtClean="0"/>
              <a:t>Desarrollar en LabVIEW un programa que permita la detección de frascos con turbiedades usando el paquete IMAQ Visión de LabVIEW</a:t>
            </a:r>
          </a:p>
          <a:p>
            <a:pPr eaLnBrk="1" hangingPunct="1">
              <a:lnSpc>
                <a:spcPct val="80000"/>
              </a:lnSpc>
              <a:defRPr/>
            </a:pPr>
            <a:r>
              <a:rPr lang="es-ES" sz="2400" smtClean="0"/>
              <a:t>Acoplar el programa a la Plataforma empleada tomando en cuenta todas sus características</a:t>
            </a:r>
          </a:p>
          <a:p>
            <a:pPr eaLnBrk="1" hangingPunct="1">
              <a:lnSpc>
                <a:spcPct val="80000"/>
              </a:lnSpc>
              <a:defRPr/>
            </a:pPr>
            <a:r>
              <a:rPr lang="es-ES" sz="2400" smtClean="0"/>
              <a:t>Permitir la realización de cambios rápidos o modulares en la programación que se acoplen a nuevas posiciones de trabajo</a:t>
            </a:r>
          </a:p>
          <a:p>
            <a:pPr eaLnBrk="1" hangingPunct="1">
              <a:lnSpc>
                <a:spcPct val="80000"/>
              </a:lnSpc>
              <a:defRPr/>
            </a:pPr>
            <a:r>
              <a:rPr lang="es-ES" sz="2400" smtClean="0"/>
              <a:t>Armonizar, documentar y sistematizar el uso del programa desarrollado para permitir su utilización como una opción modular de la plataforma empleada.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692150"/>
            <a:ext cx="8229600" cy="1143000"/>
          </a:xfrm>
        </p:spPr>
        <p:txBody>
          <a:bodyPr/>
          <a:lstStyle/>
          <a:p>
            <a:pPr eaLnBrk="1" hangingPunct="1">
              <a:defRPr/>
            </a:pPr>
            <a:r>
              <a:rPr lang="es-ES" sz="3200" smtClean="0"/>
              <a:t>Análisis Central: determinación de la región de interés para el análisis.</a:t>
            </a:r>
          </a:p>
        </p:txBody>
      </p:sp>
      <p:pic>
        <p:nvPicPr>
          <p:cNvPr id="23555" name="Picture 5" descr="Analisis Central Etapa 2 puntos"/>
          <p:cNvPicPr>
            <a:picLocks noChangeAspect="1" noChangeArrowheads="1"/>
          </p:cNvPicPr>
          <p:nvPr/>
        </p:nvPicPr>
        <p:blipFill>
          <a:blip r:embed="rId2"/>
          <a:srcRect/>
          <a:stretch>
            <a:fillRect/>
          </a:stretch>
        </p:blipFill>
        <p:spPr bwMode="auto">
          <a:xfrm>
            <a:off x="2071688" y="2286000"/>
            <a:ext cx="4808537" cy="2906713"/>
          </a:xfrm>
          <a:prstGeom prst="rect">
            <a:avLst/>
          </a:prstGeom>
          <a:noFill/>
          <a:ln w="9525">
            <a:noFill/>
            <a:miter lim="800000"/>
            <a:headEnd/>
            <a:tailEnd/>
          </a:ln>
        </p:spPr>
      </p:pic>
      <p:sp>
        <p:nvSpPr>
          <p:cNvPr id="4" name="3 Flecha derecha">
            <a:hlinkClick r:id="rId3" action="ppaction://hlinkfile"/>
          </p:cNvPr>
          <p:cNvSpPr/>
          <p:nvPr/>
        </p:nvSpPr>
        <p:spPr>
          <a:xfrm>
            <a:off x="642938" y="5715000"/>
            <a:ext cx="928687" cy="785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s-ES" smtClean="0"/>
              <a:t>Umbrales de determinación</a:t>
            </a:r>
          </a:p>
        </p:txBody>
      </p:sp>
      <p:sp>
        <p:nvSpPr>
          <p:cNvPr id="52227" name="Rectangle 3"/>
          <p:cNvSpPr>
            <a:spLocks noGrp="1" noChangeArrowheads="1"/>
          </p:cNvSpPr>
          <p:nvPr>
            <p:ph type="body" idx="1"/>
          </p:nvPr>
        </p:nvSpPr>
        <p:spPr/>
        <p:txBody>
          <a:bodyPr/>
          <a:lstStyle/>
          <a:p>
            <a:pPr algn="just" eaLnBrk="1" hangingPunct="1">
              <a:defRPr/>
            </a:pPr>
            <a:r>
              <a:rPr lang="es-ES" sz="2400" smtClean="0"/>
              <a:t>En las imágenes binarias se analizó el área de las partículas y se notó la existencia de una tendencia en las áreas. Se tomaron 156 muestras en las cuales se determinaron tendencias de áreas para los frascos con y sin turbiedades. Se utilizaron dichos valores de tendencia para poder decir qué frasco estaba con turbiedad y cuál no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55650" y="1052513"/>
            <a:ext cx="7942263" cy="1143000"/>
          </a:xfrm>
        </p:spPr>
        <p:txBody>
          <a:bodyPr/>
          <a:lstStyle/>
          <a:p>
            <a:pPr eaLnBrk="1" hangingPunct="1">
              <a:defRPr/>
            </a:pPr>
            <a:r>
              <a:rPr lang="es-ES" sz="3200" smtClean="0"/>
              <a:t>Umbral de comparación en análisis de color</a:t>
            </a:r>
          </a:p>
        </p:txBody>
      </p:sp>
      <p:pic>
        <p:nvPicPr>
          <p:cNvPr id="25603" name="Picture 4"/>
          <p:cNvPicPr>
            <a:picLocks noChangeAspect="1" noChangeArrowheads="1"/>
          </p:cNvPicPr>
          <p:nvPr/>
        </p:nvPicPr>
        <p:blipFill>
          <a:blip r:embed="rId2"/>
          <a:srcRect/>
          <a:stretch>
            <a:fillRect/>
          </a:stretch>
        </p:blipFill>
        <p:spPr bwMode="auto">
          <a:xfrm>
            <a:off x="1763713" y="2274888"/>
            <a:ext cx="6337300" cy="4124325"/>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s-ES" sz="3200" smtClean="0"/>
              <a:t>Umbral de comparación en análisis de central</a:t>
            </a:r>
          </a:p>
        </p:txBody>
      </p:sp>
      <p:pic>
        <p:nvPicPr>
          <p:cNvPr id="26627" name="Picture 4"/>
          <p:cNvPicPr>
            <a:picLocks noChangeAspect="1" noChangeArrowheads="1"/>
          </p:cNvPicPr>
          <p:nvPr/>
        </p:nvPicPr>
        <p:blipFill>
          <a:blip r:embed="rId2"/>
          <a:srcRect/>
          <a:stretch>
            <a:fillRect/>
          </a:stretch>
        </p:blipFill>
        <p:spPr bwMode="auto">
          <a:xfrm>
            <a:off x="1692275" y="2420938"/>
            <a:ext cx="5761038" cy="3919537"/>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s-ES" sz="3200" smtClean="0"/>
              <a:t>Umbral de comparación en análisis de central</a:t>
            </a:r>
          </a:p>
        </p:txBody>
      </p:sp>
      <p:pic>
        <p:nvPicPr>
          <p:cNvPr id="27651" name="Picture 4"/>
          <p:cNvPicPr>
            <a:picLocks noChangeAspect="1" noChangeArrowheads="1"/>
          </p:cNvPicPr>
          <p:nvPr/>
        </p:nvPicPr>
        <p:blipFill>
          <a:blip r:embed="rId2"/>
          <a:srcRect/>
          <a:stretch>
            <a:fillRect/>
          </a:stretch>
        </p:blipFill>
        <p:spPr bwMode="auto">
          <a:xfrm>
            <a:off x="1258888" y="2205038"/>
            <a:ext cx="6553200" cy="4071937"/>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s-ES" sz="3200" smtClean="0"/>
              <a:t>Umbral de comparación en análisis de superior</a:t>
            </a:r>
          </a:p>
        </p:txBody>
      </p:sp>
      <p:pic>
        <p:nvPicPr>
          <p:cNvPr id="28675" name="Picture 4"/>
          <p:cNvPicPr>
            <a:picLocks noChangeAspect="1" noChangeArrowheads="1"/>
          </p:cNvPicPr>
          <p:nvPr/>
        </p:nvPicPr>
        <p:blipFill>
          <a:blip r:embed="rId2"/>
          <a:srcRect/>
          <a:stretch>
            <a:fillRect/>
          </a:stretch>
        </p:blipFill>
        <p:spPr bwMode="auto">
          <a:xfrm>
            <a:off x="1403350" y="2466975"/>
            <a:ext cx="6481763" cy="4027488"/>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s-ES" sz="3200" smtClean="0"/>
              <a:t>Umbral de comparación en análisis de inferior</a:t>
            </a:r>
          </a:p>
        </p:txBody>
      </p:sp>
      <p:pic>
        <p:nvPicPr>
          <p:cNvPr id="29699" name="Picture 4"/>
          <p:cNvPicPr>
            <a:picLocks noChangeAspect="1" noChangeArrowheads="1"/>
          </p:cNvPicPr>
          <p:nvPr/>
        </p:nvPicPr>
        <p:blipFill>
          <a:blip r:embed="rId2"/>
          <a:srcRect/>
          <a:stretch>
            <a:fillRect/>
          </a:stretch>
        </p:blipFill>
        <p:spPr bwMode="auto">
          <a:xfrm>
            <a:off x="1403350" y="2276475"/>
            <a:ext cx="6410325" cy="397510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765175"/>
            <a:ext cx="8229600" cy="1143000"/>
          </a:xfrm>
        </p:spPr>
        <p:txBody>
          <a:bodyPr/>
          <a:lstStyle/>
          <a:p>
            <a:pPr eaLnBrk="1" hangingPunct="1">
              <a:defRPr/>
            </a:pPr>
            <a:r>
              <a:rPr lang="es-ES" smtClean="0"/>
              <a:t>Eficiencia Obtenida</a:t>
            </a:r>
          </a:p>
        </p:txBody>
      </p:sp>
      <p:sp>
        <p:nvSpPr>
          <p:cNvPr id="62467" name="Rectangle 3"/>
          <p:cNvSpPr>
            <a:spLocks noGrp="1" noChangeArrowheads="1"/>
          </p:cNvSpPr>
          <p:nvPr>
            <p:ph type="body" idx="1"/>
          </p:nvPr>
        </p:nvSpPr>
        <p:spPr>
          <a:xfrm>
            <a:off x="395288" y="1773238"/>
            <a:ext cx="8229600" cy="4032250"/>
          </a:xfrm>
        </p:spPr>
        <p:txBody>
          <a:bodyPr/>
          <a:lstStyle/>
          <a:p>
            <a:pPr algn="just" eaLnBrk="1" hangingPunct="1">
              <a:lnSpc>
                <a:spcPct val="90000"/>
              </a:lnSpc>
              <a:defRPr/>
            </a:pPr>
            <a:r>
              <a:rPr lang="es-ES" sz="2400" dirty="0" smtClean="0"/>
              <a:t>En los resultados de los análisis se determinó que el sistema de detección de turbiedades de manera global tuvo una eficiencia del 97.44%, y su tiempo de procesamiento fue de 12 ms.</a:t>
            </a:r>
          </a:p>
          <a:p>
            <a:pPr algn="just" eaLnBrk="1" hangingPunct="1">
              <a:lnSpc>
                <a:spcPct val="90000"/>
              </a:lnSpc>
              <a:buFont typeface="Wingdings" pitchFamily="2" charset="2"/>
              <a:buNone/>
              <a:defRPr/>
            </a:pPr>
            <a:endParaRPr lang="es-ES" sz="2400" dirty="0" smtClean="0"/>
          </a:p>
          <a:p>
            <a:pPr eaLnBrk="1" hangingPunct="1">
              <a:lnSpc>
                <a:spcPct val="90000"/>
              </a:lnSpc>
              <a:defRPr/>
            </a:pPr>
            <a:r>
              <a:rPr lang="es-ES" sz="2400" dirty="0" smtClean="0"/>
              <a:t>Cada etapa de análisis de manera independiente obtuvo los siguientes porcentajes de eficiencia:</a:t>
            </a:r>
          </a:p>
          <a:p>
            <a:pPr lvl="1" eaLnBrk="1" hangingPunct="1">
              <a:lnSpc>
                <a:spcPct val="90000"/>
              </a:lnSpc>
              <a:defRPr/>
            </a:pPr>
            <a:r>
              <a:rPr lang="es-ES" sz="2400" dirty="0" smtClean="0"/>
              <a:t>Análisis de color: 100%</a:t>
            </a:r>
          </a:p>
          <a:p>
            <a:pPr lvl="1" eaLnBrk="1" hangingPunct="1">
              <a:lnSpc>
                <a:spcPct val="90000"/>
              </a:lnSpc>
              <a:defRPr/>
            </a:pPr>
            <a:r>
              <a:rPr lang="es-ES" sz="2400" dirty="0" smtClean="0"/>
              <a:t>Análisis superior: 100%</a:t>
            </a:r>
          </a:p>
          <a:p>
            <a:pPr lvl="1" eaLnBrk="1" hangingPunct="1">
              <a:lnSpc>
                <a:spcPct val="90000"/>
              </a:lnSpc>
              <a:defRPr/>
            </a:pPr>
            <a:r>
              <a:rPr lang="es-ES" sz="2400" dirty="0" smtClean="0"/>
              <a:t>Análisis central: 98.7%</a:t>
            </a:r>
          </a:p>
          <a:p>
            <a:pPr lvl="1" eaLnBrk="1" hangingPunct="1">
              <a:lnSpc>
                <a:spcPct val="90000"/>
              </a:lnSpc>
              <a:defRPr/>
            </a:pPr>
            <a:r>
              <a:rPr lang="es-ES" sz="2400" dirty="0" smtClean="0"/>
              <a:t>Análisis inferior: 98.1%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288" y="620713"/>
            <a:ext cx="8229600" cy="1143000"/>
          </a:xfrm>
        </p:spPr>
        <p:txBody>
          <a:bodyPr/>
          <a:lstStyle/>
          <a:p>
            <a:pPr eaLnBrk="1" hangingPunct="1">
              <a:defRPr/>
            </a:pPr>
            <a:r>
              <a:rPr lang="es-ES" smtClean="0"/>
              <a:t>Conclusiones (I)</a:t>
            </a:r>
          </a:p>
        </p:txBody>
      </p:sp>
      <p:sp>
        <p:nvSpPr>
          <p:cNvPr id="63491" name="Rectangle 3"/>
          <p:cNvSpPr>
            <a:spLocks noGrp="1" noChangeArrowheads="1"/>
          </p:cNvSpPr>
          <p:nvPr>
            <p:ph type="body" idx="1"/>
          </p:nvPr>
        </p:nvSpPr>
        <p:spPr>
          <a:xfrm>
            <a:off x="457200" y="1628775"/>
            <a:ext cx="8229600" cy="4824413"/>
          </a:xfrm>
        </p:spPr>
        <p:txBody>
          <a:bodyPr/>
          <a:lstStyle/>
          <a:p>
            <a:pPr eaLnBrk="1" hangingPunct="1">
              <a:lnSpc>
                <a:spcPct val="80000"/>
              </a:lnSpc>
              <a:defRPr/>
            </a:pPr>
            <a:r>
              <a:rPr lang="es-ES" sz="2400" smtClean="0"/>
              <a:t>Estos resultados permiten concluir que:</a:t>
            </a:r>
          </a:p>
          <a:p>
            <a:pPr lvl="1" eaLnBrk="1" hangingPunct="1">
              <a:lnSpc>
                <a:spcPct val="80000"/>
              </a:lnSpc>
              <a:defRPr/>
            </a:pPr>
            <a:r>
              <a:rPr lang="es-ES" sz="2400" smtClean="0"/>
              <a:t>Los métodos de conversión a binario basados en entropía  fueron los más adecuados.</a:t>
            </a:r>
          </a:p>
          <a:p>
            <a:pPr lvl="1" eaLnBrk="1" hangingPunct="1">
              <a:lnSpc>
                <a:spcPct val="80000"/>
              </a:lnSpc>
              <a:defRPr/>
            </a:pPr>
            <a:r>
              <a:rPr lang="es-ES" sz="2400" smtClean="0"/>
              <a:t>La división del análisis por sectores facilitó el diseño de la solución y nos entregó excelentes resultados.</a:t>
            </a:r>
          </a:p>
          <a:p>
            <a:pPr lvl="1" eaLnBrk="1" hangingPunct="1">
              <a:lnSpc>
                <a:spcPct val="80000"/>
              </a:lnSpc>
              <a:defRPr/>
            </a:pPr>
            <a:r>
              <a:rPr lang="es-ES" sz="2400" smtClean="0"/>
              <a:t>La construcción de la caja para evitar el ruido permitió tener un alto desempeño.</a:t>
            </a:r>
          </a:p>
          <a:p>
            <a:pPr lvl="1" eaLnBrk="1" hangingPunct="1">
              <a:lnSpc>
                <a:spcPct val="80000"/>
              </a:lnSpc>
              <a:defRPr/>
            </a:pPr>
            <a:r>
              <a:rPr lang="es-ES" sz="2400" smtClean="0"/>
              <a:t>El sistema de iluminación de campo oscuro fue el adecuado para poder resaltar las turbiedades y así ser capaces de detectarlas.</a:t>
            </a:r>
          </a:p>
          <a:p>
            <a:pPr lvl="1" eaLnBrk="1" hangingPunct="1">
              <a:lnSpc>
                <a:spcPct val="80000"/>
              </a:lnSpc>
              <a:defRPr/>
            </a:pPr>
            <a:r>
              <a:rPr lang="es-ES" sz="2400" smtClean="0"/>
              <a:t>La cámara USB tuvo un desempeño aceptable para capturar las imágenes a analizar; pero resulta demasiado lenta para poder implementar con ella  un programa en LabVIEW que detenga la banda.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5288" y="692150"/>
            <a:ext cx="8229600" cy="1143000"/>
          </a:xfrm>
        </p:spPr>
        <p:txBody>
          <a:bodyPr/>
          <a:lstStyle/>
          <a:p>
            <a:pPr eaLnBrk="1" hangingPunct="1">
              <a:defRPr/>
            </a:pPr>
            <a:r>
              <a:rPr lang="es-ES" smtClean="0"/>
              <a:t>Conclusiones (II)</a:t>
            </a:r>
          </a:p>
        </p:txBody>
      </p:sp>
      <p:sp>
        <p:nvSpPr>
          <p:cNvPr id="64515" name="Rectangle 3"/>
          <p:cNvSpPr>
            <a:spLocks noGrp="1" noChangeArrowheads="1"/>
          </p:cNvSpPr>
          <p:nvPr>
            <p:ph type="body" idx="1"/>
          </p:nvPr>
        </p:nvSpPr>
        <p:spPr>
          <a:xfrm>
            <a:off x="457200" y="1700213"/>
            <a:ext cx="8218488" cy="4824412"/>
          </a:xfrm>
        </p:spPr>
        <p:txBody>
          <a:bodyPr/>
          <a:lstStyle/>
          <a:p>
            <a:pPr marL="609600" indent="-609600" algn="just" eaLnBrk="1" hangingPunct="1">
              <a:defRPr/>
            </a:pPr>
            <a:r>
              <a:rPr lang="es-ES" sz="2400" smtClean="0"/>
              <a:t>El sistema de detección de turbiedades funcionó acorde a las limitaciones del proyecto: se trabajó con un líquido homogéneo, un frasco trasparente con las dimensiones especificadas y con la definición sui géneris de turbiedad. El sistema fue capaz de detectar turbiedades asentadas en el fondo del frasco, flotando en la parte central o superior, variaciones en la tonalidad del líquido o una combinación de las mismas. </a:t>
            </a:r>
          </a:p>
          <a:p>
            <a:pPr marL="609600" indent="-609600" algn="just" eaLnBrk="1" hangingPunct="1">
              <a:defRPr/>
            </a:pPr>
            <a:r>
              <a:rPr lang="es-ES" sz="2400" smtClean="0"/>
              <a:t>Se consiguió el objetivo de integrar el sistema diseñado al sistema de bandas transportadoras y brazo empuja frasco, permitiendo detener o mover la banda y aceptar o rechazar los frascos.</a:t>
            </a:r>
          </a:p>
          <a:p>
            <a:pPr marL="609600" indent="-609600" algn="just" eaLnBrk="1" hangingPunct="1">
              <a:defRPr/>
            </a:pPr>
            <a:endParaRPr lang="es-E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908050"/>
            <a:ext cx="8229600" cy="1143000"/>
          </a:xfrm>
        </p:spPr>
        <p:txBody>
          <a:bodyPr/>
          <a:lstStyle/>
          <a:p>
            <a:pPr algn="l" eaLnBrk="1" hangingPunct="1">
              <a:defRPr/>
            </a:pPr>
            <a:r>
              <a:rPr lang="es-ES" smtClean="0"/>
              <a:t>Planteamiento del Problema</a:t>
            </a:r>
          </a:p>
        </p:txBody>
      </p:sp>
      <p:sp>
        <p:nvSpPr>
          <p:cNvPr id="12291" name="Rectangle 3"/>
          <p:cNvSpPr>
            <a:spLocks noGrp="1" noChangeArrowheads="1"/>
          </p:cNvSpPr>
          <p:nvPr>
            <p:ph type="body" idx="1"/>
          </p:nvPr>
        </p:nvSpPr>
        <p:spPr/>
        <p:txBody>
          <a:bodyPr/>
          <a:lstStyle/>
          <a:p>
            <a:pPr algn="just" eaLnBrk="1" hangingPunct="1">
              <a:defRPr/>
            </a:pPr>
            <a:r>
              <a:rPr lang="es-EC" sz="2400" smtClean="0"/>
              <a:t>El desarrollo del comercio y la globalización han ocasionado que las industrias sean cada vez más competitivas.</a:t>
            </a:r>
          </a:p>
          <a:p>
            <a:pPr algn="just" eaLnBrk="1" hangingPunct="1">
              <a:defRPr/>
            </a:pPr>
            <a:r>
              <a:rPr lang="es-EC" sz="2400" smtClean="0"/>
              <a:t>El control de calidad es una fase crucial del proceso industrial de cualquier empresa.</a:t>
            </a:r>
          </a:p>
          <a:p>
            <a:pPr algn="just" eaLnBrk="1" hangingPunct="1">
              <a:defRPr/>
            </a:pPr>
            <a:r>
              <a:rPr lang="es-EC" sz="2400" smtClean="0"/>
              <a:t>La inspección del producto a través de operarios se está reemplazando por sistemas de visión artificial (SVA).</a:t>
            </a:r>
            <a:r>
              <a:rPr lang="es-ES" sz="240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288" y="692150"/>
            <a:ext cx="8229600" cy="1143000"/>
          </a:xfrm>
        </p:spPr>
        <p:txBody>
          <a:bodyPr/>
          <a:lstStyle/>
          <a:p>
            <a:pPr eaLnBrk="1" hangingPunct="1">
              <a:defRPr/>
            </a:pPr>
            <a:r>
              <a:rPr lang="es-ES" smtClean="0"/>
              <a:t>Conclusiones (III)</a:t>
            </a:r>
          </a:p>
        </p:txBody>
      </p:sp>
      <p:sp>
        <p:nvSpPr>
          <p:cNvPr id="65539" name="Rectangle 3"/>
          <p:cNvSpPr>
            <a:spLocks noGrp="1" noChangeArrowheads="1"/>
          </p:cNvSpPr>
          <p:nvPr>
            <p:ph type="body" idx="1"/>
          </p:nvPr>
        </p:nvSpPr>
        <p:spPr>
          <a:xfrm>
            <a:off x="457200" y="1700213"/>
            <a:ext cx="8229600" cy="4681537"/>
          </a:xfrm>
        </p:spPr>
        <p:txBody>
          <a:bodyPr/>
          <a:lstStyle/>
          <a:p>
            <a:pPr algn="just" eaLnBrk="1" hangingPunct="1">
              <a:defRPr/>
            </a:pPr>
            <a:r>
              <a:rPr lang="es-ES" sz="2400" smtClean="0"/>
              <a:t>La elección de LabVIEW como herramienta de programación fue acertada, en ella se pueden encontrar muchos instrumentos virtuales, que con un nivel de conocimiento intermedio acerca del procesamiento de imágenes, permiten al diseñador implementar de manera fácil y dinámica las soluciones. Se logró configurar filtros de nitidez, realzar bordes y buscar  patrones con los instrumentos virtuales proporcionados en la librería NI Vision</a:t>
            </a:r>
            <a:r>
              <a:rPr lang="es-ES" smtClean="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s-ES" smtClean="0"/>
              <a:t>Conclusiones (IV)</a:t>
            </a:r>
          </a:p>
        </p:txBody>
      </p:sp>
      <p:sp>
        <p:nvSpPr>
          <p:cNvPr id="66563" name="Rectangle 3"/>
          <p:cNvSpPr>
            <a:spLocks noGrp="1" noChangeArrowheads="1"/>
          </p:cNvSpPr>
          <p:nvPr>
            <p:ph type="body" idx="1"/>
          </p:nvPr>
        </p:nvSpPr>
        <p:spPr/>
        <p:txBody>
          <a:bodyPr/>
          <a:lstStyle/>
          <a:p>
            <a:pPr algn="just" eaLnBrk="1" hangingPunct="1">
              <a:lnSpc>
                <a:spcPct val="90000"/>
              </a:lnSpc>
              <a:defRPr/>
            </a:pPr>
            <a:r>
              <a:rPr lang="es-ES" sz="2400" smtClean="0"/>
              <a:t>La solución ha sido diseñada con la idea de brindar un producto flexible y así lo es, si se realiza un cambio fijo en la intensidad de iluminación (por ejemplo se coloca un foco de mayor o menor potencia) solo deben cambiarse los valores de umbral de los algoritmos y éstos funcionarán correctamente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defRPr/>
            </a:pPr>
            <a:r>
              <a:rPr lang="es-ES" smtClean="0"/>
              <a:t>Gracias por su atención….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defRPr/>
            </a:pPr>
            <a:r>
              <a:rPr lang="es-ES" smtClean="0"/>
              <a:t>Ventajas de un SVA</a:t>
            </a:r>
          </a:p>
        </p:txBody>
      </p:sp>
      <p:sp>
        <p:nvSpPr>
          <p:cNvPr id="13315" name="Rectangle 3"/>
          <p:cNvSpPr>
            <a:spLocks noGrp="1" noChangeArrowheads="1"/>
          </p:cNvSpPr>
          <p:nvPr>
            <p:ph type="body" idx="1"/>
          </p:nvPr>
        </p:nvSpPr>
        <p:spPr>
          <a:xfrm>
            <a:off x="468313" y="2205038"/>
            <a:ext cx="8229600" cy="3819525"/>
          </a:xfrm>
        </p:spPr>
        <p:txBody>
          <a:bodyPr/>
          <a:lstStyle/>
          <a:p>
            <a:pPr algn="just" eaLnBrk="1" hangingPunct="1">
              <a:lnSpc>
                <a:spcPct val="80000"/>
              </a:lnSpc>
              <a:defRPr/>
            </a:pPr>
            <a:r>
              <a:rPr lang="es-ES" sz="2400" smtClean="0"/>
              <a:t>Buen desempeño para realizar mediciones de magnitudes físicas (no hay problemas de ilusiones ópticas)</a:t>
            </a:r>
          </a:p>
          <a:p>
            <a:pPr algn="just" eaLnBrk="1" hangingPunct="1">
              <a:lnSpc>
                <a:spcPct val="80000"/>
              </a:lnSpc>
              <a:defRPr/>
            </a:pPr>
            <a:r>
              <a:rPr lang="es-ES" sz="2400" smtClean="0"/>
              <a:t>No necesita de un contacto físico con el producto</a:t>
            </a:r>
          </a:p>
          <a:p>
            <a:pPr algn="just" eaLnBrk="1" hangingPunct="1">
              <a:lnSpc>
                <a:spcPct val="80000"/>
              </a:lnSpc>
              <a:defRPr/>
            </a:pPr>
            <a:r>
              <a:rPr lang="es-ES" sz="2400" smtClean="0"/>
              <a:t>Capaz de realizar verificaciones rutinarias en procesos muy rápidos para la vista humana.</a:t>
            </a:r>
          </a:p>
          <a:p>
            <a:pPr algn="just" eaLnBrk="1" hangingPunct="1">
              <a:lnSpc>
                <a:spcPct val="80000"/>
              </a:lnSpc>
              <a:defRPr/>
            </a:pPr>
            <a:r>
              <a:rPr lang="es-ES" sz="2400" smtClean="0"/>
              <a:t>Verificación de lugares inaccesibles.</a:t>
            </a:r>
          </a:p>
          <a:p>
            <a:pPr algn="just" eaLnBrk="1" hangingPunct="1">
              <a:lnSpc>
                <a:spcPct val="80000"/>
              </a:lnSpc>
              <a:defRPr/>
            </a:pPr>
            <a:r>
              <a:rPr lang="es-ES" sz="2400" smtClean="0"/>
              <a:t>Trabajo ininterrumpido.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692150"/>
            <a:ext cx="8229600" cy="1143000"/>
          </a:xfrm>
        </p:spPr>
        <p:txBody>
          <a:bodyPr/>
          <a:lstStyle/>
          <a:p>
            <a:pPr algn="l" eaLnBrk="1" hangingPunct="1">
              <a:defRPr/>
            </a:pPr>
            <a:r>
              <a:rPr lang="es-ES" dirty="0" smtClean="0"/>
              <a:t>Justificación del Proyecto</a:t>
            </a:r>
          </a:p>
        </p:txBody>
      </p:sp>
      <p:sp>
        <p:nvSpPr>
          <p:cNvPr id="15363" name="Rectangle 3"/>
          <p:cNvSpPr>
            <a:spLocks noGrp="1" noChangeArrowheads="1"/>
          </p:cNvSpPr>
          <p:nvPr>
            <p:ph type="body" idx="1"/>
          </p:nvPr>
        </p:nvSpPr>
        <p:spPr>
          <a:xfrm>
            <a:off x="457200" y="1773238"/>
            <a:ext cx="8229600" cy="4322762"/>
          </a:xfrm>
        </p:spPr>
        <p:txBody>
          <a:bodyPr/>
          <a:lstStyle/>
          <a:p>
            <a:pPr eaLnBrk="1" hangingPunct="1">
              <a:lnSpc>
                <a:spcPct val="90000"/>
              </a:lnSpc>
              <a:defRPr/>
            </a:pPr>
            <a:r>
              <a:rPr lang="es-EC" sz="2400" dirty="0" smtClean="0"/>
              <a:t>El</a:t>
            </a:r>
            <a:r>
              <a:rPr lang="es-EC" sz="2800" dirty="0" smtClean="0"/>
              <a:t> </a:t>
            </a:r>
            <a:r>
              <a:rPr lang="es-EC" sz="2400" dirty="0" smtClean="0"/>
              <a:t>enfoque dado al desarrollo de la aplicación es poder determinar la presencia de objetos extraños en el contenido del frasco.</a:t>
            </a:r>
          </a:p>
          <a:p>
            <a:pPr eaLnBrk="1" hangingPunct="1">
              <a:lnSpc>
                <a:spcPct val="90000"/>
              </a:lnSpc>
              <a:defRPr/>
            </a:pPr>
            <a:r>
              <a:rPr lang="es-EC" sz="2400" dirty="0" smtClean="0"/>
              <a:t>Esta implementación puede ser aplicada, tanto para verificar que los frascos estén libres de objetos extraños antes de verter el contenido en ellas, como para la comprobación de que el contenido vertido sea el esperado</a:t>
            </a:r>
            <a:r>
              <a:rPr lang="es-ES" sz="2800" dirty="0" smtClean="0"/>
              <a:t>  </a:t>
            </a:r>
          </a:p>
          <a:p>
            <a:pPr eaLnBrk="1" hangingPunct="1">
              <a:lnSpc>
                <a:spcPct val="90000"/>
              </a:lnSpc>
              <a:defRPr/>
            </a:pPr>
            <a:r>
              <a:rPr lang="es-EC" sz="2400" dirty="0" smtClean="0"/>
              <a:t>Puede ser aplicado en la industria farmacéutica, bebidas gaseosas</a:t>
            </a:r>
            <a:r>
              <a:rPr lang="es-ES" sz="24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defRPr/>
            </a:pPr>
            <a:r>
              <a:rPr lang="es-ES" smtClean="0"/>
              <a:t>Limitaciones del Proyecto</a:t>
            </a:r>
          </a:p>
        </p:txBody>
      </p:sp>
      <p:sp>
        <p:nvSpPr>
          <p:cNvPr id="16387" name="Rectangle 3"/>
          <p:cNvSpPr>
            <a:spLocks noGrp="1" noChangeArrowheads="1"/>
          </p:cNvSpPr>
          <p:nvPr>
            <p:ph type="body" idx="1"/>
          </p:nvPr>
        </p:nvSpPr>
        <p:spPr/>
        <p:txBody>
          <a:bodyPr/>
          <a:lstStyle/>
          <a:p>
            <a:pPr eaLnBrk="1" hangingPunct="1">
              <a:defRPr/>
            </a:pPr>
            <a:r>
              <a:rPr lang="es-ES" sz="2400" smtClean="0"/>
              <a:t>Los frascos deben ser transparentes y el líquido debe ser homogéneo.</a:t>
            </a:r>
          </a:p>
          <a:p>
            <a:pPr eaLnBrk="1" hangingPunct="1">
              <a:defRPr/>
            </a:pPr>
            <a:r>
              <a:rPr lang="es-ES" sz="2400" smtClean="0"/>
              <a:t>El sistema será capaz de detectar cambios en las tonalidades del liquido contenido en los frascos.</a:t>
            </a:r>
          </a:p>
          <a:p>
            <a:pPr eaLnBrk="1" hangingPunct="1">
              <a:defRPr/>
            </a:pPr>
            <a:r>
              <a:rPr lang="es-ES" sz="2400" smtClean="0"/>
              <a:t>Detección de sedimentos en el fondo del frasco.</a:t>
            </a:r>
          </a:p>
          <a:p>
            <a:pPr eaLnBrk="1" hangingPunct="1">
              <a:defRPr/>
            </a:pPr>
            <a:r>
              <a:rPr lang="es-ES" sz="2400" smtClean="0"/>
              <a:t>Detección de impurezas flotando en la parte central del frasco.</a:t>
            </a:r>
          </a:p>
          <a:p>
            <a:pPr eaLnBrk="1" hangingPunct="1">
              <a:buFont typeface="Wingdings" pitchFamily="2" charset="2"/>
              <a:buNone/>
              <a:defRPr/>
            </a:pPr>
            <a:endParaRPr lang="es-E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defRPr/>
            </a:pPr>
            <a:r>
              <a:rPr lang="es-ES" smtClean="0"/>
              <a:t>Herramientas Utilizadas</a:t>
            </a:r>
          </a:p>
        </p:txBody>
      </p:sp>
      <p:sp>
        <p:nvSpPr>
          <p:cNvPr id="17411" name="Rectangle 3"/>
          <p:cNvSpPr>
            <a:spLocks noGrp="1" noChangeArrowheads="1"/>
          </p:cNvSpPr>
          <p:nvPr>
            <p:ph type="body" idx="1"/>
          </p:nvPr>
        </p:nvSpPr>
        <p:spPr/>
        <p:txBody>
          <a:bodyPr/>
          <a:lstStyle/>
          <a:p>
            <a:pPr eaLnBrk="1" hangingPunct="1">
              <a:defRPr/>
            </a:pPr>
            <a:r>
              <a:rPr lang="es-ES" sz="2400" smtClean="0"/>
              <a:t>Brazo empuja frascos</a:t>
            </a:r>
          </a:p>
          <a:p>
            <a:pPr eaLnBrk="1" hangingPunct="1">
              <a:defRPr/>
            </a:pPr>
            <a:r>
              <a:rPr lang="es-ES" sz="2400" smtClean="0"/>
              <a:t>Banda transportadora</a:t>
            </a:r>
          </a:p>
          <a:p>
            <a:pPr eaLnBrk="1" hangingPunct="1">
              <a:defRPr/>
            </a:pPr>
            <a:r>
              <a:rPr lang="es-ES" sz="2400" smtClean="0"/>
              <a:t>Cámara USB</a:t>
            </a:r>
          </a:p>
          <a:p>
            <a:pPr eaLnBrk="1" hangingPunct="1">
              <a:defRPr/>
            </a:pPr>
            <a:r>
              <a:rPr lang="es-ES" sz="2400" smtClean="0"/>
              <a:t>Software LabVIEW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765175"/>
            <a:ext cx="8229600" cy="1143000"/>
          </a:xfrm>
        </p:spPr>
        <p:txBody>
          <a:bodyPr/>
          <a:lstStyle/>
          <a:p>
            <a:pPr eaLnBrk="1" hangingPunct="1">
              <a:defRPr/>
            </a:pPr>
            <a:r>
              <a:rPr lang="es-ES" smtClean="0"/>
              <a:t>Diagrama de Bloques General</a:t>
            </a:r>
          </a:p>
        </p:txBody>
      </p:sp>
      <p:pic>
        <p:nvPicPr>
          <p:cNvPr id="12291" name="Picture 4"/>
          <p:cNvPicPr>
            <a:picLocks noChangeAspect="1" noChangeArrowheads="1"/>
          </p:cNvPicPr>
          <p:nvPr/>
        </p:nvPicPr>
        <p:blipFill>
          <a:blip r:embed="rId2"/>
          <a:srcRect/>
          <a:stretch>
            <a:fillRect/>
          </a:stretch>
        </p:blipFill>
        <p:spPr bwMode="auto">
          <a:xfrm>
            <a:off x="1042988" y="2133600"/>
            <a:ext cx="7345362" cy="442595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s-ES" sz="3200" smtClean="0"/>
              <a:t>Diagrama de bloques del programa de control</a:t>
            </a:r>
          </a:p>
        </p:txBody>
      </p:sp>
      <p:pic>
        <p:nvPicPr>
          <p:cNvPr id="13315" name="Picture 4"/>
          <p:cNvPicPr>
            <a:picLocks noChangeAspect="1" noChangeArrowheads="1"/>
          </p:cNvPicPr>
          <p:nvPr/>
        </p:nvPicPr>
        <p:blipFill>
          <a:blip r:embed="rId2"/>
          <a:srcRect/>
          <a:stretch>
            <a:fillRect/>
          </a:stretch>
        </p:blipFill>
        <p:spPr bwMode="auto">
          <a:xfrm>
            <a:off x="1403350" y="2708275"/>
            <a:ext cx="6237288" cy="3529013"/>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682</TotalTime>
  <Words>1224</Words>
  <Application>Microsoft Office PowerPoint</Application>
  <PresentationFormat>Presentación en pantalla (4:3)</PresentationFormat>
  <Paragraphs>97</Paragraphs>
  <Slides>32</Slides>
  <Notes>1</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38" baseType="lpstr">
      <vt:lpstr>Tahoma</vt:lpstr>
      <vt:lpstr>Arial</vt:lpstr>
      <vt:lpstr>Wingdings</vt:lpstr>
      <vt:lpstr>Corte</vt:lpstr>
      <vt:lpstr>Diseño personalizado</vt:lpstr>
      <vt:lpstr>Dibujo de Microsoft Visio</vt:lpstr>
      <vt:lpstr>Tópico: “Plataforma para el desarrollo de proyectos con dsPICs y Visión Robótica con LabVIEW” </vt:lpstr>
      <vt:lpstr>Objetivos</vt:lpstr>
      <vt:lpstr>Planteamiento del Problema</vt:lpstr>
      <vt:lpstr>Ventajas de un SVA</vt:lpstr>
      <vt:lpstr>Justificación del Proyecto</vt:lpstr>
      <vt:lpstr>Limitaciones del Proyecto</vt:lpstr>
      <vt:lpstr>Herramientas Utilizadas</vt:lpstr>
      <vt:lpstr>Diagrama de Bloques General</vt:lpstr>
      <vt:lpstr>Diagrama de bloques del programa de control</vt:lpstr>
      <vt:lpstr>Sistema de Iluminación (I)</vt:lpstr>
      <vt:lpstr>Sistema de Iluminación (II)</vt:lpstr>
      <vt:lpstr>Reducción del Ruido (I)</vt:lpstr>
      <vt:lpstr>Reducción del Ruido (II)</vt:lpstr>
      <vt:lpstr>Características del Frasco (I)</vt:lpstr>
      <vt:lpstr>Características del Frasco (II)</vt:lpstr>
      <vt:lpstr>Diagrama de Flujo del análisis de turbiedades</vt:lpstr>
      <vt:lpstr>Implementación</vt:lpstr>
      <vt:lpstr>Regiones de Análisis (I)</vt:lpstr>
      <vt:lpstr>Regiones de Análisis (II)</vt:lpstr>
      <vt:lpstr>Análisis Central: determinación de la región de interés para el análisis.</vt:lpstr>
      <vt:lpstr>Umbrales de determinación</vt:lpstr>
      <vt:lpstr>Umbral de comparación en análisis de color</vt:lpstr>
      <vt:lpstr>Umbral de comparación en análisis de central</vt:lpstr>
      <vt:lpstr>Umbral de comparación en análisis de central</vt:lpstr>
      <vt:lpstr>Umbral de comparación en análisis de superior</vt:lpstr>
      <vt:lpstr>Umbral de comparación en análisis de inferior</vt:lpstr>
      <vt:lpstr>Eficiencia Obtenida</vt:lpstr>
      <vt:lpstr>Conclusiones (I)</vt:lpstr>
      <vt:lpstr>Conclusiones (II)</vt:lpstr>
      <vt:lpstr>Conclusiones (III)</vt:lpstr>
      <vt:lpstr>Conclusiones (IV)</vt:lpstr>
      <vt:lpstr>Gracias por su atención….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Tópico: “Plataforma para el desarrollo de proyectos con dsPICs y Visión Robótica con LabVIEW” </dc:title>
  <dc:creator>jorge luis</dc:creator>
  <cp:lastModifiedBy>Administrador</cp:lastModifiedBy>
  <cp:revision>32</cp:revision>
  <dcterms:created xsi:type="dcterms:W3CDTF">2008-07-23T13:42:21Z</dcterms:created>
  <dcterms:modified xsi:type="dcterms:W3CDTF">2009-11-12T15:05:33Z</dcterms:modified>
</cp:coreProperties>
</file>