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72" r:id="rId3"/>
    <p:sldId id="257" r:id="rId4"/>
    <p:sldId id="262" r:id="rId5"/>
    <p:sldId id="263" r:id="rId6"/>
    <p:sldId id="278" r:id="rId7"/>
    <p:sldId id="265" r:id="rId8"/>
    <p:sldId id="288" r:id="rId9"/>
    <p:sldId id="289" r:id="rId10"/>
    <p:sldId id="297" r:id="rId11"/>
    <p:sldId id="303" r:id="rId12"/>
    <p:sldId id="291" r:id="rId13"/>
    <p:sldId id="298" r:id="rId14"/>
    <p:sldId id="304" r:id="rId15"/>
    <p:sldId id="293" r:id="rId16"/>
    <p:sldId id="299" r:id="rId17"/>
    <p:sldId id="305" r:id="rId18"/>
    <p:sldId id="300" r:id="rId19"/>
    <p:sldId id="301" r:id="rId20"/>
    <p:sldId id="308" r:id="rId21"/>
    <p:sldId id="296" r:id="rId22"/>
    <p:sldId id="302" r:id="rId23"/>
    <p:sldId id="309" r:id="rId24"/>
    <p:sldId id="306" r:id="rId25"/>
    <p:sldId id="307" r:id="rId26"/>
    <p:sldId id="310" r:id="rId27"/>
    <p:sldId id="283" r:id="rId28"/>
    <p:sldId id="284" r:id="rId29"/>
    <p:sldId id="290" r:id="rId30"/>
    <p:sldId id="270" r:id="rId31"/>
    <p:sldId id="275" r:id="rId32"/>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946"/>
    <a:srgbClr val="56953D"/>
    <a:srgbClr val="F7CA09"/>
    <a:srgbClr val="E6BC08"/>
    <a:srgbClr val="BEB10A"/>
    <a:srgbClr val="F4E630"/>
    <a:srgbClr val="FFC83F"/>
    <a:srgbClr val="FFC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425" autoAdjust="0"/>
    <p:restoredTop sz="94709" autoAdjust="0"/>
  </p:normalViewPr>
  <p:slideViewPr>
    <p:cSldViewPr>
      <p:cViewPr varScale="1">
        <p:scale>
          <a:sx n="101" d="100"/>
          <a:sy n="101" d="100"/>
        </p:scale>
        <p:origin x="-108" y="-180"/>
      </p:cViewPr>
      <p:guideLst>
        <p:guide orient="horz" pos="2160"/>
        <p:guide pos="2880"/>
      </p:guideLst>
    </p:cSldViewPr>
  </p:slideViewPr>
  <p:outlineViewPr>
    <p:cViewPr>
      <p:scale>
        <a:sx n="33" d="100"/>
        <a:sy n="33" d="100"/>
      </p:scale>
      <p:origin x="48" y="89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713E09-AB87-43DE-9A08-5336F3F550EF}" type="datetimeFigureOut">
              <a:rPr lang="es-EC"/>
              <a:pPr>
                <a:defRPr/>
              </a:pPr>
              <a:t>12/11/2009</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EEBFF7F-A883-42E6-BAD7-DDF5CD36BCAC}"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 name="8 Rectángulo"/>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9 Rectángulo"/>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ctrTitle"/>
          </p:nvPr>
        </p:nvSpPr>
        <p:spPr>
          <a:xfrm>
            <a:off x="685800" y="3355848"/>
            <a:ext cx="8077200" cy="1673352"/>
          </a:xfrm>
        </p:spPr>
        <p:txBody>
          <a:bodyPr tIns="0" bIns="0" anchor="t"/>
          <a:lstStyle>
            <a:lvl1pPr algn="l">
              <a:defRPr sz="4700" b="1"/>
            </a:lvl1pPr>
            <a:extLst/>
          </a:lstStyle>
          <a:p>
            <a:r>
              <a:rPr lang="es-ES" smtClean="0"/>
              <a:t>Haga clic para modificar el estilo de título del patrón</a:t>
            </a:r>
            <a:endParaRPr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s-ES" smtClean="0"/>
              <a:t>Haga clic para modificar el estilo de subtítulo del patrón</a:t>
            </a:r>
            <a:endParaRPr lang="en-US"/>
          </a:p>
        </p:txBody>
      </p:sp>
      <p:sp>
        <p:nvSpPr>
          <p:cNvPr id="6" name="3 Marcador de fecha"/>
          <p:cNvSpPr>
            <a:spLocks noGrp="1"/>
          </p:cNvSpPr>
          <p:nvPr>
            <p:ph type="dt" sz="half" idx="10"/>
          </p:nvPr>
        </p:nvSpPr>
        <p:spPr/>
        <p:txBody>
          <a:bodyPr/>
          <a:lstStyle>
            <a:lvl1pPr>
              <a:defRPr/>
            </a:lvl1pPr>
          </a:lstStyle>
          <a:p>
            <a:pPr>
              <a:defRPr/>
            </a:pPr>
            <a:fld id="{4F1A560B-5726-45F5-9773-95804F1877A0}" type="datetimeFigureOut">
              <a:rPr lang="es-EC"/>
              <a:pPr>
                <a:defRPr/>
              </a:pPr>
              <a:t>12/11/2009</a:t>
            </a:fld>
            <a:endParaRPr lang="es-EC"/>
          </a:p>
        </p:txBody>
      </p:sp>
      <p:sp>
        <p:nvSpPr>
          <p:cNvPr id="7" name="4 Marcador de pie de página"/>
          <p:cNvSpPr>
            <a:spLocks noGrp="1"/>
          </p:cNvSpPr>
          <p:nvPr>
            <p:ph type="ftr" sz="quarter" idx="11"/>
          </p:nvPr>
        </p:nvSpPr>
        <p:spPr/>
        <p:txBody>
          <a:bodyPr/>
          <a:lstStyle>
            <a:lvl1pPr>
              <a:defRPr/>
            </a:lvl1pPr>
          </a:lstStyle>
          <a:p>
            <a:pPr>
              <a:defRPr/>
            </a:pPr>
            <a:endParaRPr lang="es-EC"/>
          </a:p>
        </p:txBody>
      </p:sp>
      <p:sp>
        <p:nvSpPr>
          <p:cNvPr id="8" name="5 Marcador de número de diapositiva"/>
          <p:cNvSpPr>
            <a:spLocks noGrp="1"/>
          </p:cNvSpPr>
          <p:nvPr>
            <p:ph type="sldNum" sz="quarter" idx="12"/>
          </p:nvPr>
        </p:nvSpPr>
        <p:spPr/>
        <p:txBody>
          <a:bodyPr/>
          <a:lstStyle>
            <a:lvl1pPr>
              <a:defRPr/>
            </a:lvl1pPr>
          </a:lstStyle>
          <a:p>
            <a:pPr>
              <a:defRPr/>
            </a:pPr>
            <a:fld id="{A8F7C619-CF6F-4777-B71F-00A9A3671B73}"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E5F57B4D-0935-43A6-9067-AAA681F88D36}" type="datetimeFigureOut">
              <a:rPr lang="es-EC"/>
              <a:pPr>
                <a:defRPr/>
              </a:pPr>
              <a:t>12/11/2009</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EEBB7D2D-68D5-4BAB-9D3A-60A9E7C79CA3}" type="slidenum">
              <a:rPr lang="es-EC"/>
              <a:pPr>
                <a:defRPr/>
              </a:pPr>
              <a:t>‹Nº›</a:t>
            </a:fld>
            <a:endParaRPr lang="es-EC"/>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8 Rectángulo"/>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7 Rectángulo"/>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3 Marcador de fecha"/>
          <p:cNvSpPr>
            <a:spLocks noGrp="1"/>
          </p:cNvSpPr>
          <p:nvPr>
            <p:ph type="dt" sz="half" idx="10"/>
          </p:nvPr>
        </p:nvSpPr>
        <p:spPr/>
        <p:txBody>
          <a:bodyPr/>
          <a:lstStyle>
            <a:lvl1pPr>
              <a:defRPr/>
            </a:lvl1pPr>
          </a:lstStyle>
          <a:p>
            <a:pPr>
              <a:defRPr/>
            </a:pPr>
            <a:fld id="{7CF6786B-2D91-4A0F-9F7A-62FCFC7BD651}" type="datetimeFigureOut">
              <a:rPr lang="es-EC"/>
              <a:pPr>
                <a:defRPr/>
              </a:pPr>
              <a:t>12/11/2009</a:t>
            </a:fld>
            <a:endParaRPr lang="es-EC"/>
          </a:p>
        </p:txBody>
      </p:sp>
      <p:sp>
        <p:nvSpPr>
          <p:cNvPr id="7" name="4 Marcador de pie de página"/>
          <p:cNvSpPr>
            <a:spLocks noGrp="1"/>
          </p:cNvSpPr>
          <p:nvPr>
            <p:ph type="ftr" sz="quarter" idx="11"/>
          </p:nvPr>
        </p:nvSpPr>
        <p:spPr>
          <a:xfrm>
            <a:off x="2640013" y="6376988"/>
            <a:ext cx="3836987" cy="365125"/>
          </a:xfrm>
        </p:spPr>
        <p:txBody>
          <a:bodyPr/>
          <a:lstStyle>
            <a:lvl1pPr>
              <a:defRPr/>
            </a:lvl1pPr>
          </a:lstStyle>
          <a:p>
            <a:pPr>
              <a:defRPr/>
            </a:pPr>
            <a:endParaRPr lang="es-EC"/>
          </a:p>
        </p:txBody>
      </p:sp>
      <p:sp>
        <p:nvSpPr>
          <p:cNvPr id="8" name="5 Marcador de número de diapositiva"/>
          <p:cNvSpPr>
            <a:spLocks noGrp="1"/>
          </p:cNvSpPr>
          <p:nvPr>
            <p:ph type="sldNum" sz="quarter" idx="12"/>
          </p:nvPr>
        </p:nvSpPr>
        <p:spPr/>
        <p:txBody>
          <a:bodyPr/>
          <a:lstStyle>
            <a:lvl1pPr>
              <a:defRPr/>
            </a:lvl1pPr>
          </a:lstStyle>
          <a:p>
            <a:pPr>
              <a:defRPr/>
            </a:pPr>
            <a:fld id="{E3C7F34E-8E06-41F2-A121-4A751106181A}" type="slidenum">
              <a:rPr lang="es-EC"/>
              <a:pPr>
                <a:defRPr/>
              </a:pPr>
              <a:t>‹Nº›</a:t>
            </a:fld>
            <a:endParaRPr lang="es-EC"/>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5BF5548-ADDA-45D5-9A39-2DAC5DBD5521}" type="datetimeFigureOut">
              <a:rPr lang="es-EC"/>
              <a:pPr>
                <a:defRPr/>
              </a:pPr>
              <a:t>12/11/2009</a:t>
            </a:fld>
            <a:endParaRPr lang="es-EC"/>
          </a:p>
        </p:txBody>
      </p:sp>
      <p:sp>
        <p:nvSpPr>
          <p:cNvPr id="3" name="4 Marcador de pie de página"/>
          <p:cNvSpPr>
            <a:spLocks noGrp="1"/>
          </p:cNvSpPr>
          <p:nvPr>
            <p:ph type="ftr" sz="quarter" idx="11"/>
          </p:nvPr>
        </p:nvSpPr>
        <p:spPr/>
        <p:txBody>
          <a:bodyPr/>
          <a:lstStyle>
            <a:lvl1pPr>
              <a:defRPr/>
            </a:lvl1pPr>
          </a:lstStyle>
          <a:p>
            <a:pPr>
              <a:defRPr/>
            </a:pPr>
            <a:endParaRPr lang="es-EC"/>
          </a:p>
        </p:txBody>
      </p:sp>
      <p:sp>
        <p:nvSpPr>
          <p:cNvPr id="4" name="5 Marcador de número de diapositiva"/>
          <p:cNvSpPr>
            <a:spLocks noGrp="1"/>
          </p:cNvSpPr>
          <p:nvPr>
            <p:ph type="sldNum" sz="quarter" idx="12"/>
          </p:nvPr>
        </p:nvSpPr>
        <p:spPr/>
        <p:txBody>
          <a:bodyPr/>
          <a:lstStyle>
            <a:lvl1pPr>
              <a:defRPr/>
            </a:lvl1pPr>
          </a:lstStyle>
          <a:p>
            <a:pPr>
              <a:defRPr/>
            </a:pPr>
            <a:fld id="{4C539A90-19F3-4587-8286-C37211CA4068}"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08859DB5-2CAB-4F9B-B1DA-1FD3BCF53820}" type="datetimeFigureOut">
              <a:rPr lang="es-EC"/>
              <a:pPr>
                <a:defRPr/>
              </a:pPr>
              <a:t>12/11/2009</a:t>
            </a:fld>
            <a:endParaRPr lang="es-EC"/>
          </a:p>
        </p:txBody>
      </p:sp>
      <p:sp>
        <p:nvSpPr>
          <p:cNvPr id="5" name="4 Marcador de pie de página"/>
          <p:cNvSpPr>
            <a:spLocks noGrp="1"/>
          </p:cNvSpPr>
          <p:nvPr>
            <p:ph type="ftr" sz="quarter" idx="11"/>
          </p:nvPr>
        </p:nvSpPr>
        <p:spPr/>
        <p:txBody>
          <a:bodyPr/>
          <a:lstStyle>
            <a:lvl1pPr>
              <a:defRPr/>
            </a:lvl1pPr>
          </a:lstStyle>
          <a:p>
            <a:pPr>
              <a:defRPr/>
            </a:pPr>
            <a:endParaRPr lang="es-EC"/>
          </a:p>
        </p:txBody>
      </p:sp>
      <p:sp>
        <p:nvSpPr>
          <p:cNvPr id="6" name="5 Marcador de número de diapositiva"/>
          <p:cNvSpPr>
            <a:spLocks noGrp="1"/>
          </p:cNvSpPr>
          <p:nvPr>
            <p:ph type="sldNum" sz="quarter" idx="12"/>
          </p:nvPr>
        </p:nvSpPr>
        <p:spPr/>
        <p:txBody>
          <a:bodyPr/>
          <a:lstStyle>
            <a:lvl1pPr>
              <a:defRPr/>
            </a:lvl1pPr>
          </a:lstStyle>
          <a:p>
            <a:pPr>
              <a:defRPr/>
            </a:pPr>
            <a:fld id="{D200F052-2B07-44FA-9938-90CCD0D39D0B}" type="slidenum">
              <a:rPr lang="es-EC"/>
              <a:pPr>
                <a:defRPr/>
              </a:pPr>
              <a:t>‹Nº›</a:t>
            </a:fld>
            <a:endParaRPr lang="es-EC"/>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4" name="8 Rectángulo"/>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11 Rectángulo"/>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E5DD5098-0999-4094-B503-B654BD39C588}" type="datetimeFigureOut">
              <a:rPr lang="es-EC"/>
              <a:pPr>
                <a:defRPr/>
              </a:pPr>
              <a:t>12/11/2009</a:t>
            </a:fld>
            <a:endParaRPr lang="es-EC"/>
          </a:p>
        </p:txBody>
      </p:sp>
      <p:sp>
        <p:nvSpPr>
          <p:cNvPr id="7" name="4 Marcador de pie de página"/>
          <p:cNvSpPr>
            <a:spLocks noGrp="1"/>
          </p:cNvSpPr>
          <p:nvPr>
            <p:ph type="ftr" sz="quarter" idx="11"/>
          </p:nvPr>
        </p:nvSpPr>
        <p:spPr/>
        <p:txBody>
          <a:bodyPr/>
          <a:lstStyle>
            <a:lvl1pPr>
              <a:defRPr/>
            </a:lvl1pPr>
          </a:lstStyle>
          <a:p>
            <a:pPr>
              <a:defRPr/>
            </a:pPr>
            <a:endParaRPr lang="es-EC"/>
          </a:p>
        </p:txBody>
      </p:sp>
      <p:sp>
        <p:nvSpPr>
          <p:cNvPr id="8" name="5 Marcador de número de diapositiva"/>
          <p:cNvSpPr>
            <a:spLocks noGrp="1"/>
          </p:cNvSpPr>
          <p:nvPr>
            <p:ph type="sldNum" sz="quarter" idx="12"/>
          </p:nvPr>
        </p:nvSpPr>
        <p:spPr/>
        <p:txBody>
          <a:bodyPr/>
          <a:lstStyle>
            <a:lvl1pPr>
              <a:defRPr/>
            </a:lvl1pPr>
          </a:lstStyle>
          <a:p>
            <a:pPr>
              <a:defRPr/>
            </a:pPr>
            <a:fld id="{FB20AC68-81CC-49CC-9955-34825DE5C735}" type="slidenum">
              <a:rPr lang="es-EC"/>
              <a:pPr>
                <a:defRPr/>
              </a:pPr>
              <a:t>‹Nº›</a:t>
            </a:fld>
            <a:endParaRPr lang="es-EC"/>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0FF4C6F3-1303-4FD8-831A-2A2D4FDC921F}" type="datetimeFigureOut">
              <a:rPr lang="es-EC"/>
              <a:pPr>
                <a:defRPr/>
              </a:pPr>
              <a:t>12/11/2009</a:t>
            </a:fld>
            <a:endParaRPr lang="es-EC"/>
          </a:p>
        </p:txBody>
      </p:sp>
      <p:sp>
        <p:nvSpPr>
          <p:cNvPr id="6" name="4 Marcador de pie de página"/>
          <p:cNvSpPr>
            <a:spLocks noGrp="1"/>
          </p:cNvSpPr>
          <p:nvPr>
            <p:ph type="ftr" sz="quarter" idx="11"/>
          </p:nvPr>
        </p:nvSpPr>
        <p:spPr/>
        <p:txBody>
          <a:bodyPr/>
          <a:lstStyle>
            <a:lvl1pPr>
              <a:defRPr/>
            </a:lvl1pPr>
          </a:lstStyle>
          <a:p>
            <a:pPr>
              <a:defRPr/>
            </a:pPr>
            <a:endParaRPr lang="es-EC"/>
          </a:p>
        </p:txBody>
      </p:sp>
      <p:sp>
        <p:nvSpPr>
          <p:cNvPr id="7" name="5 Marcador de número de diapositiva"/>
          <p:cNvSpPr>
            <a:spLocks noGrp="1"/>
          </p:cNvSpPr>
          <p:nvPr>
            <p:ph type="sldNum" sz="quarter" idx="12"/>
          </p:nvPr>
        </p:nvSpPr>
        <p:spPr/>
        <p:txBody>
          <a:bodyPr/>
          <a:lstStyle>
            <a:lvl1pPr>
              <a:defRPr/>
            </a:lvl1pPr>
          </a:lstStyle>
          <a:p>
            <a:pPr>
              <a:defRPr/>
            </a:pPr>
            <a:fld id="{CA0FB7C8-C250-49D0-BE4E-091A1FAD052F}" type="slidenum">
              <a:rPr lang="es-EC"/>
              <a:pPr>
                <a:defRPr/>
              </a:pPr>
              <a:t>‹Nº›</a:t>
            </a:fld>
            <a:endParaRPr lang="es-EC"/>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D3E8CA9C-AD24-4820-9DFC-AE238C74CC06}" type="datetimeFigureOut">
              <a:rPr lang="es-EC"/>
              <a:pPr>
                <a:defRPr/>
              </a:pPr>
              <a:t>12/11/2009</a:t>
            </a:fld>
            <a:endParaRPr lang="es-EC"/>
          </a:p>
        </p:txBody>
      </p:sp>
      <p:sp>
        <p:nvSpPr>
          <p:cNvPr id="8" name="4 Marcador de pie de página"/>
          <p:cNvSpPr>
            <a:spLocks noGrp="1"/>
          </p:cNvSpPr>
          <p:nvPr>
            <p:ph type="ftr" sz="quarter" idx="11"/>
          </p:nvPr>
        </p:nvSpPr>
        <p:spPr/>
        <p:txBody>
          <a:bodyPr/>
          <a:lstStyle>
            <a:lvl1pPr>
              <a:defRPr/>
            </a:lvl1pPr>
          </a:lstStyle>
          <a:p>
            <a:pPr>
              <a:defRPr/>
            </a:pPr>
            <a:endParaRPr lang="es-EC"/>
          </a:p>
        </p:txBody>
      </p:sp>
      <p:sp>
        <p:nvSpPr>
          <p:cNvPr id="9" name="5 Marcador de número de diapositiva"/>
          <p:cNvSpPr>
            <a:spLocks noGrp="1"/>
          </p:cNvSpPr>
          <p:nvPr>
            <p:ph type="sldNum" sz="quarter" idx="12"/>
          </p:nvPr>
        </p:nvSpPr>
        <p:spPr/>
        <p:txBody>
          <a:bodyPr/>
          <a:lstStyle>
            <a:lvl1pPr>
              <a:defRPr/>
            </a:lvl1pPr>
          </a:lstStyle>
          <a:p>
            <a:pPr>
              <a:defRPr/>
            </a:pPr>
            <a:fld id="{51A9F477-E5C6-4C5F-BA4D-777B1B2254D4}" type="slidenum">
              <a:rPr lang="es-EC"/>
              <a:pPr>
                <a:defRPr/>
              </a:pPr>
              <a:t>‹Nº›</a:t>
            </a:fld>
            <a:endParaRPr lang="es-EC"/>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667A5221-9572-403F-AE9C-E2A42EC51EF7}" type="datetimeFigureOut">
              <a:rPr lang="es-EC"/>
              <a:pPr>
                <a:defRPr/>
              </a:pPr>
              <a:t>12/11/2009</a:t>
            </a:fld>
            <a:endParaRPr lang="es-EC"/>
          </a:p>
        </p:txBody>
      </p:sp>
      <p:sp>
        <p:nvSpPr>
          <p:cNvPr id="4" name="4 Marcador de pie de página"/>
          <p:cNvSpPr>
            <a:spLocks noGrp="1"/>
          </p:cNvSpPr>
          <p:nvPr>
            <p:ph type="ftr" sz="quarter" idx="11"/>
          </p:nvPr>
        </p:nvSpPr>
        <p:spPr/>
        <p:txBody>
          <a:bodyPr/>
          <a:lstStyle>
            <a:lvl1pPr>
              <a:defRPr/>
            </a:lvl1pPr>
          </a:lstStyle>
          <a:p>
            <a:pPr>
              <a:defRPr/>
            </a:pPr>
            <a:endParaRPr lang="es-EC"/>
          </a:p>
        </p:txBody>
      </p:sp>
      <p:sp>
        <p:nvSpPr>
          <p:cNvPr id="5" name="5 Marcador de número de diapositiva"/>
          <p:cNvSpPr>
            <a:spLocks noGrp="1"/>
          </p:cNvSpPr>
          <p:nvPr>
            <p:ph type="sldNum" sz="quarter" idx="12"/>
          </p:nvPr>
        </p:nvSpPr>
        <p:spPr/>
        <p:txBody>
          <a:bodyPr/>
          <a:lstStyle>
            <a:lvl1pPr>
              <a:defRPr/>
            </a:lvl1pPr>
          </a:lstStyle>
          <a:p>
            <a:pPr>
              <a:defRPr/>
            </a:pPr>
            <a:fld id="{7CBFD8B2-2B7B-462C-A318-3A882C1CC8DE}" type="slidenum">
              <a:rPr lang="es-EC"/>
              <a:pPr>
                <a:defRPr/>
              </a:pPr>
              <a:t>‹Nº›</a:t>
            </a:fld>
            <a:endParaRPr lang="es-EC"/>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5F4D4B14-ACA6-4A85-8AD6-E734DD81E6FA}" type="datetimeFigureOut">
              <a:rPr lang="es-EC"/>
              <a:pPr>
                <a:defRPr/>
              </a:pPr>
              <a:t>12/11/2009</a:t>
            </a:fld>
            <a:endParaRPr lang="es-EC"/>
          </a:p>
        </p:txBody>
      </p:sp>
      <p:sp>
        <p:nvSpPr>
          <p:cNvPr id="3" name="2 Marcador de pie de página"/>
          <p:cNvSpPr>
            <a:spLocks noGrp="1"/>
          </p:cNvSpPr>
          <p:nvPr>
            <p:ph type="ftr" sz="quarter" idx="11"/>
          </p:nvPr>
        </p:nvSpPr>
        <p:spPr/>
        <p:txBody>
          <a:bodyPr/>
          <a:lstStyle>
            <a:lvl1pPr>
              <a:defRPr/>
            </a:lvl1pPr>
          </a:lstStyle>
          <a:p>
            <a:pPr>
              <a:defRPr/>
            </a:pPr>
            <a:endParaRPr lang="es-EC"/>
          </a:p>
        </p:txBody>
      </p:sp>
      <p:sp>
        <p:nvSpPr>
          <p:cNvPr id="4" name="3 Marcador de número de diapositiva"/>
          <p:cNvSpPr>
            <a:spLocks noGrp="1"/>
          </p:cNvSpPr>
          <p:nvPr>
            <p:ph type="sldNum" sz="quarter" idx="12"/>
          </p:nvPr>
        </p:nvSpPr>
        <p:spPr/>
        <p:txBody>
          <a:bodyPr/>
          <a:lstStyle>
            <a:lvl1pPr>
              <a:defRPr/>
            </a:lvl1pPr>
          </a:lstStyle>
          <a:p>
            <a:pPr>
              <a:defRPr/>
            </a:pPr>
            <a:fld id="{4712001D-5520-4227-8667-E2990ACDF9A7}" type="slidenum">
              <a:rPr lang="es-EC"/>
              <a:pPr>
                <a:defRPr/>
              </a:pPr>
              <a:t>‹Nº›</a:t>
            </a:fld>
            <a:endParaRPr lang="es-EC"/>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11 Rectángulo"/>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8 Rectángulo"/>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s-ES" smtClean="0"/>
              <a:t>Haga clic para modificar el estilo de texto del patrón</a:t>
            </a:r>
          </a:p>
        </p:txBody>
      </p:sp>
      <p:sp>
        <p:nvSpPr>
          <p:cNvPr id="7" name="4 Marcador de fecha"/>
          <p:cNvSpPr>
            <a:spLocks noGrp="1"/>
          </p:cNvSpPr>
          <p:nvPr>
            <p:ph type="dt" sz="half" idx="10"/>
          </p:nvPr>
        </p:nvSpPr>
        <p:spPr/>
        <p:txBody>
          <a:bodyPr/>
          <a:lstStyle>
            <a:lvl1pPr>
              <a:defRPr/>
            </a:lvl1pPr>
          </a:lstStyle>
          <a:p>
            <a:pPr>
              <a:defRPr/>
            </a:pPr>
            <a:fld id="{BB5D4CE0-60C2-4090-B816-622879AC07E0}" type="datetimeFigureOut">
              <a:rPr lang="es-EC"/>
              <a:pPr>
                <a:defRPr/>
              </a:pPr>
              <a:t>12/11/2009</a:t>
            </a:fld>
            <a:endParaRPr lang="es-EC"/>
          </a:p>
        </p:txBody>
      </p:sp>
      <p:sp>
        <p:nvSpPr>
          <p:cNvPr id="8" name="5 Marcador de pie de página"/>
          <p:cNvSpPr>
            <a:spLocks noGrp="1"/>
          </p:cNvSpPr>
          <p:nvPr>
            <p:ph type="ftr" sz="quarter" idx="11"/>
          </p:nvPr>
        </p:nvSpPr>
        <p:spPr/>
        <p:txBody>
          <a:bodyPr/>
          <a:lstStyle>
            <a:lvl1pPr>
              <a:defRPr/>
            </a:lvl1pPr>
          </a:lstStyle>
          <a:p>
            <a:pPr>
              <a:defRPr/>
            </a:pPr>
            <a:endParaRPr lang="es-EC"/>
          </a:p>
        </p:txBody>
      </p:sp>
      <p:sp>
        <p:nvSpPr>
          <p:cNvPr id="9" name="6 Marcador de número de diapositiva"/>
          <p:cNvSpPr>
            <a:spLocks noGrp="1"/>
          </p:cNvSpPr>
          <p:nvPr>
            <p:ph type="sldNum" sz="quarter" idx="12"/>
          </p:nvPr>
        </p:nvSpPr>
        <p:spPr/>
        <p:txBody>
          <a:bodyPr/>
          <a:lstStyle>
            <a:lvl1pPr>
              <a:defRPr/>
            </a:lvl1pPr>
          </a:lstStyle>
          <a:p>
            <a:pPr>
              <a:defRPr/>
            </a:pPr>
            <a:fld id="{5912DA30-7367-4F1A-A7C9-6CFDEB711DF0}" type="slidenum">
              <a:rPr lang="es-EC"/>
              <a:pPr>
                <a:defRPr/>
              </a:pPr>
              <a:t>‹Nº›</a:t>
            </a:fld>
            <a:endParaRPr lang="es-EC"/>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5" name="10 Rectángulo"/>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8 Rectángulo"/>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s-ES" smtClean="0"/>
              <a:t>Haga clic para modificar el estilo de texto del patrón</a:t>
            </a:r>
          </a:p>
        </p:txBody>
      </p:sp>
      <p:sp>
        <p:nvSpPr>
          <p:cNvPr id="7" name="4 Marcador de fecha"/>
          <p:cNvSpPr>
            <a:spLocks noGrp="1"/>
          </p:cNvSpPr>
          <p:nvPr>
            <p:ph type="dt" sz="half" idx="10"/>
          </p:nvPr>
        </p:nvSpPr>
        <p:spPr>
          <a:xfrm>
            <a:off x="165100" y="1169988"/>
            <a:ext cx="2522538" cy="201612"/>
          </a:xfrm>
        </p:spPr>
        <p:txBody>
          <a:bodyPr/>
          <a:lstStyle>
            <a:lvl1pPr>
              <a:defRPr/>
            </a:lvl1pPr>
          </a:lstStyle>
          <a:p>
            <a:pPr>
              <a:defRPr/>
            </a:pPr>
            <a:fld id="{E31DC71E-7691-40D9-B14A-92C61BF4E828}" type="datetimeFigureOut">
              <a:rPr lang="es-EC"/>
              <a:pPr>
                <a:defRPr/>
              </a:pPr>
              <a:t>12/11/2009</a:t>
            </a:fld>
            <a:endParaRPr lang="es-EC"/>
          </a:p>
        </p:txBody>
      </p:sp>
      <p:sp>
        <p:nvSpPr>
          <p:cNvPr id="8" name="5 Marcador de pie de página"/>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s-EC"/>
          </a:p>
        </p:txBody>
      </p:sp>
      <p:sp>
        <p:nvSpPr>
          <p:cNvPr id="9" name="6 Marcador de número de diapositiva"/>
          <p:cNvSpPr>
            <a:spLocks noGrp="1"/>
          </p:cNvSpPr>
          <p:nvPr>
            <p:ph type="sldNum" sz="quarter" idx="12"/>
          </p:nvPr>
        </p:nvSpPr>
        <p:spPr>
          <a:xfrm>
            <a:off x="8339138" y="1169988"/>
            <a:ext cx="733425" cy="201612"/>
          </a:xfrm>
        </p:spPr>
        <p:txBody>
          <a:bodyPr/>
          <a:lstStyle>
            <a:lvl1pPr>
              <a:defRPr/>
            </a:lvl1pPr>
          </a:lstStyle>
          <a:p>
            <a:pPr>
              <a:defRPr/>
            </a:pPr>
            <a:fld id="{D3C745C2-396A-4265-9247-25DED4444D2F}" type="slidenum">
              <a:rPr lang="es-EC"/>
              <a:pPr>
                <a:defRPr/>
              </a:pPr>
              <a:t>‹Nº›</a:t>
            </a:fld>
            <a:endParaRPr lang="es-EC"/>
          </a:p>
        </p:txBody>
      </p:sp>
    </p:spTree>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6 Rectángulo"/>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Marcador de título"/>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s-ES" smtClean="0"/>
              <a:t>Haga clic para modificar el estilo de título del patrón</a:t>
            </a:r>
            <a:endParaRPr lang="en-US"/>
          </a:p>
        </p:txBody>
      </p:sp>
      <p:sp>
        <p:nvSpPr>
          <p:cNvPr id="1029" name="2 Marcador de texto"/>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A4A4117B-B8F6-4DA7-A6F1-F1DE2C41EFEA}" type="datetimeFigureOut">
              <a:rPr lang="es-EC"/>
              <a:pPr>
                <a:defRPr/>
              </a:pPr>
              <a:t>12/11/2009</a:t>
            </a:fld>
            <a:endParaRPr lang="es-EC"/>
          </a:p>
        </p:txBody>
      </p:sp>
      <p:sp>
        <p:nvSpPr>
          <p:cNvPr id="5" name="4 Marcador de pie de página"/>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s-EC"/>
          </a:p>
        </p:txBody>
      </p:sp>
      <p:sp>
        <p:nvSpPr>
          <p:cNvPr id="6" name="5 Marcador de número de diapositiva"/>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21F4B492-D104-44BB-8E9E-898041BED38E}"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67" r:id="rId2"/>
    <p:sldLayoutId id="2147483674" r:id="rId3"/>
    <p:sldLayoutId id="2147483668" r:id="rId4"/>
    <p:sldLayoutId id="2147483669" r:id="rId5"/>
    <p:sldLayoutId id="2147483670" r:id="rId6"/>
    <p:sldLayoutId id="2147483675" r:id="rId7"/>
    <p:sldLayoutId id="2147483676" r:id="rId8"/>
    <p:sldLayoutId id="2147483677" r:id="rId9"/>
    <p:sldLayoutId id="2147483671" r:id="rId10"/>
    <p:sldLayoutId id="2147483678" r:id="rId11"/>
    <p:sldLayoutId id="2147483672" r:id="rId12"/>
  </p:sldLayoutIdLst>
  <p:transition/>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Subtítulo"/>
          <p:cNvSpPr>
            <a:spLocks noGrp="1"/>
          </p:cNvSpPr>
          <p:nvPr>
            <p:ph type="subTitle" idx="1"/>
          </p:nvPr>
        </p:nvSpPr>
        <p:spPr>
          <a:xfrm>
            <a:off x="3419475" y="3068638"/>
            <a:ext cx="5545138" cy="1635125"/>
          </a:xfrm>
        </p:spPr>
        <p:txBody>
          <a:bodyPr/>
          <a:lstStyle/>
          <a:p>
            <a:pPr eaLnBrk="1" hangingPunct="1"/>
            <a:r>
              <a:rPr lang="es-EC" sz="3400" smtClean="0">
                <a:solidFill>
                  <a:srgbClr val="FFC000"/>
                </a:solidFill>
              </a:rPr>
              <a:t>PRESENTADO POR:</a:t>
            </a:r>
            <a:endParaRPr lang="es-EC" sz="3400" smtClean="0"/>
          </a:p>
          <a:p>
            <a:pPr eaLnBrk="1" hangingPunct="1">
              <a:buFont typeface="Arial" charset="0"/>
              <a:buChar char="•"/>
            </a:pPr>
            <a:r>
              <a:rPr lang="es-EC" sz="3400" smtClean="0"/>
              <a:t>León Santín Diana Raquel.</a:t>
            </a:r>
          </a:p>
          <a:p>
            <a:pPr eaLnBrk="1" hangingPunct="1">
              <a:buFont typeface="Arial" charset="0"/>
              <a:buChar char="•"/>
            </a:pPr>
            <a:r>
              <a:rPr lang="es-EC" sz="3400" smtClean="0"/>
              <a:t>Carrillo Díaz Francisco Xavier.</a:t>
            </a:r>
          </a:p>
        </p:txBody>
      </p:sp>
      <p:sp>
        <p:nvSpPr>
          <p:cNvPr id="15362" name="3 CuadroTexto"/>
          <p:cNvSpPr txBox="1">
            <a:spLocks noChangeArrowheads="1"/>
          </p:cNvSpPr>
          <p:nvPr/>
        </p:nvSpPr>
        <p:spPr bwMode="auto">
          <a:xfrm>
            <a:off x="1547813" y="5589588"/>
            <a:ext cx="6500812" cy="641350"/>
          </a:xfrm>
          <a:prstGeom prst="rect">
            <a:avLst/>
          </a:prstGeom>
          <a:noFill/>
          <a:ln w="9525">
            <a:noFill/>
            <a:miter lim="800000"/>
            <a:headEnd/>
            <a:tailEnd/>
          </a:ln>
        </p:spPr>
        <p:txBody>
          <a:bodyPr>
            <a:spAutoFit/>
          </a:bodyPr>
          <a:lstStyle/>
          <a:p>
            <a:pPr algn="ctr"/>
            <a:r>
              <a:rPr lang="en-US"/>
              <a:t>FACTORES QUE AFECTAN EL DESARROLLO DE LAS TELECOMUNICACIONES EN EL ECUADOR </a:t>
            </a:r>
            <a:endParaRPr lang="es-EC"/>
          </a:p>
        </p:txBody>
      </p:sp>
      <p:sp>
        <p:nvSpPr>
          <p:cNvPr id="15363" name="3 CuadroTexto"/>
          <p:cNvSpPr txBox="1">
            <a:spLocks noChangeArrowheads="1"/>
          </p:cNvSpPr>
          <p:nvPr/>
        </p:nvSpPr>
        <p:spPr bwMode="auto">
          <a:xfrm>
            <a:off x="323850" y="260350"/>
            <a:ext cx="8569325" cy="1463675"/>
          </a:xfrm>
          <a:prstGeom prst="rect">
            <a:avLst/>
          </a:prstGeom>
          <a:noFill/>
          <a:ln w="9525">
            <a:noFill/>
            <a:miter lim="800000"/>
            <a:headEnd/>
            <a:tailEnd/>
          </a:ln>
        </p:spPr>
        <p:txBody>
          <a:bodyPr>
            <a:spAutoFit/>
          </a:bodyPr>
          <a:lstStyle/>
          <a:p>
            <a:pPr algn="ctr"/>
            <a:r>
              <a:rPr lang="es-ES" sz="3000" b="1">
                <a:solidFill>
                  <a:schemeClr val="accent1"/>
                </a:solidFill>
                <a:latin typeface="Corbel" pitchFamily="34" charset="0"/>
              </a:rPr>
              <a:t>ANÁLISIS DE LOS NIVELES DE PENETRACIÓN DE LOS SERVICIOS DE TELECOMUNICACIONES MÁS DESTACADOS QUE SE OFRECEN EN EL ECUADOR</a:t>
            </a:r>
            <a:r>
              <a:rPr lang="en-US" sz="2400" b="1">
                <a:solidFill>
                  <a:schemeClr val="accent1"/>
                </a:solidFill>
              </a:rPr>
              <a:t> </a:t>
            </a:r>
            <a:endParaRPr lang="es-EC" sz="2400" b="1">
              <a:solidFill>
                <a:schemeClr val="accent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288" y="1557338"/>
            <a:ext cx="8229600" cy="5040312"/>
          </a:xfrm>
        </p:spPr>
        <p:txBody>
          <a:bodyPr/>
          <a:lstStyle/>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r>
              <a:rPr lang="es-ES" sz="2100" smtClean="0">
                <a:latin typeface="Arial" charset="0"/>
                <a:cs typeface="Arial" charset="0"/>
              </a:rPr>
              <a:t>	Dentro de la variedad de servicios ofrecidos en el campo de las  telecomunicaciones en el Ecuador los más destacados son:</a:t>
            </a:r>
          </a:p>
          <a:p>
            <a:pPr eaLnBrk="1" hangingPunct="1">
              <a:buFont typeface="Wingdings 2" pitchFamily="18" charset="2"/>
              <a:buNone/>
            </a:pPr>
            <a:r>
              <a:rPr lang="es-ES" sz="2100" smtClean="0">
                <a:latin typeface="Arial" charset="0"/>
                <a:cs typeface="Arial" charset="0"/>
              </a:rPr>
              <a:t>	</a:t>
            </a:r>
          </a:p>
          <a:p>
            <a:pPr marL="742950" lvl="1" indent="-285750" eaLnBrk="1" hangingPunct="1"/>
            <a:r>
              <a:rPr lang="es-ES" sz="2100" smtClean="0">
                <a:latin typeface="Arial" charset="0"/>
                <a:cs typeface="Arial" charset="0"/>
              </a:rPr>
              <a:t>Telefonía Fija.</a:t>
            </a:r>
          </a:p>
          <a:p>
            <a:pPr marL="742950" lvl="1" indent="-285750" eaLnBrk="1" hangingPunct="1"/>
            <a:r>
              <a:rPr lang="es-ES" sz="2100" smtClean="0">
                <a:latin typeface="Arial" charset="0"/>
                <a:cs typeface="Arial" charset="0"/>
              </a:rPr>
              <a:t>Telefonía Móvil.</a:t>
            </a:r>
          </a:p>
          <a:p>
            <a:pPr marL="742950" lvl="1" indent="-285750" eaLnBrk="1" hangingPunct="1"/>
            <a:r>
              <a:rPr lang="es-ES" sz="2100" smtClean="0">
                <a:latin typeface="Arial" charset="0"/>
                <a:cs typeface="Arial" charset="0"/>
              </a:rPr>
              <a:t>Servicios Portadores.</a:t>
            </a:r>
          </a:p>
          <a:p>
            <a:pPr marL="742950" lvl="1" indent="-285750" eaLnBrk="1" hangingPunct="1"/>
            <a:r>
              <a:rPr lang="es-ES" sz="2100" smtClean="0">
                <a:latin typeface="Arial" charset="0"/>
                <a:cs typeface="Arial" charset="0"/>
              </a:rPr>
              <a:t>Acceso a Internet.</a:t>
            </a:r>
          </a:p>
          <a:p>
            <a:pPr marL="742950" lvl="1" indent="-285750" eaLnBrk="1" hangingPunct="1"/>
            <a:r>
              <a:rPr lang="es-ES" sz="2100" smtClean="0">
                <a:latin typeface="Arial" charset="0"/>
                <a:cs typeface="Arial" charset="0"/>
              </a:rPr>
              <a:t>Televisión por suscripción.</a:t>
            </a:r>
            <a:endParaRPr lang="es-EC" sz="2100" smtClean="0">
              <a:latin typeface="Arial" charset="0"/>
              <a:cs typeface="Arial" charset="0"/>
            </a:endParaRPr>
          </a:p>
        </p:txBody>
      </p:sp>
      <p:sp>
        <p:nvSpPr>
          <p:cNvPr id="24578" name="4 Rectángulo"/>
          <p:cNvSpPr>
            <a:spLocks noChangeArrowheads="1"/>
          </p:cNvSpPr>
          <p:nvPr/>
        </p:nvSpPr>
        <p:spPr bwMode="auto">
          <a:xfrm>
            <a:off x="0" y="190500"/>
            <a:ext cx="9144000" cy="1006475"/>
          </a:xfrm>
          <a:prstGeom prst="rect">
            <a:avLst/>
          </a:prstGeom>
          <a:noFill/>
          <a:ln w="9525">
            <a:noFill/>
            <a:miter lim="800000"/>
            <a:headEnd/>
            <a:tailEnd/>
          </a:ln>
        </p:spPr>
        <p:txBody>
          <a:bodyPr>
            <a:spAutoFit/>
          </a:bodyPr>
          <a:lstStyle/>
          <a:p>
            <a:pPr algn="ctr"/>
            <a:r>
              <a:rPr lang="es-ES" sz="3000" b="1">
                <a:solidFill>
                  <a:srgbClr val="F7CA09"/>
                </a:solidFill>
                <a:latin typeface="Corbel" pitchFamily="34" charset="0"/>
              </a:rPr>
              <a:t>SERVICIOS  DE   TELECOMUNICACIONES MÁS DESTACADOS QUE SE OFRECEN EN EL ECUADOR</a:t>
            </a:r>
            <a:r>
              <a:rPr lang="en-US">
                <a:solidFill>
                  <a:srgbClr val="F7CA09"/>
                </a:solidFill>
                <a:latin typeface="Corbel" pitchFamily="34" charset="0"/>
              </a:rPr>
              <a:t> </a:t>
            </a:r>
            <a:endParaRPr lang="es-ES">
              <a:solidFill>
                <a:srgbClr val="F7CA09"/>
              </a:solidFill>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ipe(down)">
                                      <p:cBhvr>
                                        <p:cTn id="24" dur="500"/>
                                        <p:tgtEl>
                                          <p:spTgt spid="3">
                                            <p:txEl>
                                              <p:pRg st="7" end="7"/>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68313" y="1817688"/>
            <a:ext cx="8229600" cy="5040312"/>
          </a:xfrm>
        </p:spPr>
        <p:txBody>
          <a:bodyPr/>
          <a:lstStyle/>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endParaRPr lang="es-ES" sz="2100" smtClean="0">
              <a:latin typeface="Arial" charset="0"/>
              <a:cs typeface="Arial" charset="0"/>
            </a:endParaRPr>
          </a:p>
          <a:p>
            <a:pPr algn="just" eaLnBrk="1" hangingPunct="1">
              <a:lnSpc>
                <a:spcPct val="90000"/>
              </a:lnSpc>
              <a:buFont typeface="Wingdings 2" pitchFamily="18" charset="2"/>
              <a:buNone/>
            </a:pPr>
            <a:r>
              <a:rPr lang="es-ES" sz="2100" smtClean="0">
                <a:latin typeface="Arial" charset="0"/>
                <a:cs typeface="Arial" charset="0"/>
              </a:rPr>
              <a:t>	</a:t>
            </a:r>
            <a:r>
              <a:rPr lang="es-EC" sz="2100" smtClean="0">
                <a:latin typeface="Arial" charset="0"/>
                <a:cs typeface="Arial" charset="0"/>
              </a:rPr>
              <a:t>Para poder determinar el porcentaje o índice de penetración de cada servicio se hace uso de dos indicadores muy importantes como son:</a:t>
            </a:r>
          </a:p>
          <a:p>
            <a:pPr algn="just" eaLnBrk="1" hangingPunct="1">
              <a:lnSpc>
                <a:spcPct val="90000"/>
              </a:lnSpc>
              <a:buFont typeface="Wingdings 2" pitchFamily="18" charset="2"/>
              <a:buNone/>
            </a:pPr>
            <a:endParaRPr lang="es-EC" sz="2100" smtClean="0">
              <a:latin typeface="Arial" charset="0"/>
              <a:cs typeface="Arial" charset="0"/>
            </a:endParaRPr>
          </a:p>
          <a:p>
            <a:pPr marL="742950" lvl="1" indent="-285750"/>
            <a:r>
              <a:rPr lang="es-EC" sz="1900" smtClean="0">
                <a:latin typeface="Arial" charset="0"/>
                <a:cs typeface="Arial" charset="0"/>
              </a:rPr>
              <a:t>Población actual del territorio nacional.</a:t>
            </a:r>
          </a:p>
          <a:p>
            <a:pPr marL="742950" lvl="1" indent="-285750"/>
            <a:r>
              <a:rPr lang="es-EC" sz="1900" smtClean="0">
                <a:latin typeface="Arial" charset="0"/>
                <a:cs typeface="Arial" charset="0"/>
              </a:rPr>
              <a:t>Número de personas que hacen uso del servicio o cuentan con algún contrato definido.</a:t>
            </a:r>
          </a:p>
          <a:p>
            <a:pPr>
              <a:buFont typeface="Wingdings 2" pitchFamily="18" charset="2"/>
              <a:buNone/>
            </a:pPr>
            <a:endParaRPr lang="es-EC" sz="2100" smtClean="0">
              <a:latin typeface="Arial" charset="0"/>
              <a:cs typeface="Arial" charset="0"/>
            </a:endParaRPr>
          </a:p>
          <a:p>
            <a:pPr>
              <a:buFont typeface="Wingdings 2" pitchFamily="18" charset="2"/>
              <a:buNone/>
            </a:pPr>
            <a:r>
              <a:rPr lang="es-EC" sz="2100" smtClean="0">
                <a:latin typeface="Arial" charset="0"/>
                <a:cs typeface="Arial" charset="0"/>
              </a:rPr>
              <a:t>	</a:t>
            </a:r>
            <a:endParaRPr lang="es-ES" sz="2100" smtClean="0">
              <a:latin typeface="Arial" charset="0"/>
              <a:cs typeface="Arial" charset="0"/>
            </a:endParaRPr>
          </a:p>
        </p:txBody>
      </p:sp>
      <p:sp>
        <p:nvSpPr>
          <p:cNvPr id="25602" name="4 Rectángulo"/>
          <p:cNvSpPr>
            <a:spLocks noChangeArrowheads="1"/>
          </p:cNvSpPr>
          <p:nvPr/>
        </p:nvSpPr>
        <p:spPr bwMode="auto">
          <a:xfrm>
            <a:off x="0" y="0"/>
            <a:ext cx="9144000" cy="1463675"/>
          </a:xfrm>
          <a:prstGeom prst="rect">
            <a:avLst/>
          </a:prstGeom>
          <a:noFill/>
          <a:ln w="9525">
            <a:noFill/>
            <a:miter lim="800000"/>
            <a:headEnd/>
            <a:tailEnd/>
          </a:ln>
        </p:spPr>
        <p:txBody>
          <a:bodyPr>
            <a:spAutoFit/>
          </a:bodyPr>
          <a:lstStyle/>
          <a:p>
            <a:pPr algn="ctr"/>
            <a:r>
              <a:rPr lang="es-EC" sz="3000" b="1">
                <a:solidFill>
                  <a:srgbClr val="F7CA09"/>
                </a:solidFill>
                <a:latin typeface="Corbel" pitchFamily="34" charset="0"/>
              </a:rPr>
              <a:t>RESULTADOS ESTADÍSTICOS DE PENETRACIÓN DE LOS SERVICIOS DE TELECOMUNICACIONES EN EL ECUADOR</a:t>
            </a:r>
            <a:endParaRPr lang="es-ES" sz="3000" b="1">
              <a:solidFill>
                <a:srgbClr val="F7CA09"/>
              </a:solidFill>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down)">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341438"/>
            <a:ext cx="9396413" cy="5832475"/>
          </a:xfrm>
        </p:spPr>
        <p:txBody>
          <a:bodyPr/>
          <a:lstStyle/>
          <a:p>
            <a:pPr algn="just" eaLnBrk="1" hangingPunct="1">
              <a:lnSpc>
                <a:spcPct val="90000"/>
              </a:lnSpc>
              <a:buFont typeface="Wingdings 2" pitchFamily="18" charset="2"/>
              <a:buNone/>
            </a:pPr>
            <a:r>
              <a:rPr lang="es-ES" sz="2100" smtClean="0">
                <a:latin typeface="Arial" charset="0"/>
                <a:cs typeface="Arial" charset="0"/>
              </a:rPr>
              <a:t>	</a:t>
            </a:r>
            <a:endParaRPr lang="es-EC" sz="2500" smtClean="0">
              <a:latin typeface="Arial" charset="0"/>
              <a:cs typeface="Arial" charset="0"/>
            </a:endParaRPr>
          </a:p>
        </p:txBody>
      </p:sp>
      <p:sp>
        <p:nvSpPr>
          <p:cNvPr id="26626"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FIJA</a:t>
            </a:r>
          </a:p>
        </p:txBody>
      </p:sp>
      <p:pic>
        <p:nvPicPr>
          <p:cNvPr id="26627" name="Picture 6"/>
          <p:cNvPicPr>
            <a:picLocks noChangeAspect="1" noChangeArrowheads="1"/>
          </p:cNvPicPr>
          <p:nvPr/>
        </p:nvPicPr>
        <p:blipFill>
          <a:blip r:embed="rId2" cstate="print"/>
          <a:srcRect l="16045" t="3331" r="16423" b="8708"/>
          <a:stretch>
            <a:fillRect/>
          </a:stretch>
        </p:blipFill>
        <p:spPr bwMode="auto">
          <a:xfrm>
            <a:off x="36513" y="1658938"/>
            <a:ext cx="9144000" cy="5199062"/>
          </a:xfrm>
          <a:prstGeom prst="rect">
            <a:avLst/>
          </a:prstGeom>
          <a:noFill/>
          <a:ln w="9525">
            <a:noFill/>
            <a:miter lim="800000"/>
            <a:headEnd/>
            <a:tailEnd/>
          </a:ln>
        </p:spPr>
      </p:pic>
      <p:sp>
        <p:nvSpPr>
          <p:cNvPr id="26628" name="Text Box 7"/>
          <p:cNvSpPr txBox="1">
            <a:spLocks noChangeArrowheads="1"/>
          </p:cNvSpPr>
          <p:nvPr/>
        </p:nvSpPr>
        <p:spPr bwMode="auto">
          <a:xfrm>
            <a:off x="1978025" y="1458913"/>
            <a:ext cx="5473700"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 Telefonía Fija por provincia </a:t>
            </a:r>
            <a:endParaRPr lang="en-US" sz="2400" b="1">
              <a:latin typeface="Corbel" pitchFamily="34" charset="0"/>
            </a:endParaRPr>
          </a:p>
        </p:txBody>
      </p:sp>
      <p:sp>
        <p:nvSpPr>
          <p:cNvPr id="26629" name="Text Box 6"/>
          <p:cNvSpPr txBox="1">
            <a:spLocks noChangeArrowheads="1"/>
          </p:cNvSpPr>
          <p:nvPr/>
        </p:nvSpPr>
        <p:spPr bwMode="auto">
          <a:xfrm>
            <a:off x="323850" y="5805488"/>
            <a:ext cx="2519363" cy="823912"/>
          </a:xfrm>
          <a:prstGeom prst="rect">
            <a:avLst/>
          </a:prstGeom>
          <a:noFill/>
          <a:ln w="9525">
            <a:noFill/>
            <a:miter lim="800000"/>
            <a:headEnd/>
            <a:tailEnd/>
          </a:ln>
        </p:spPr>
        <p:txBody>
          <a:bodyPr>
            <a:spAutoFit/>
          </a:bodyPr>
          <a:lstStyle/>
          <a:p>
            <a:pPr>
              <a:spcBef>
                <a:spcPct val="50000"/>
              </a:spcBef>
            </a:pPr>
            <a:r>
              <a:rPr lang="en-US" sz="1200" b="1"/>
              <a:t>Datos al 30 de Abril del 2009</a:t>
            </a:r>
          </a:p>
          <a:p>
            <a:pPr>
              <a:spcBef>
                <a:spcPct val="50000"/>
              </a:spcBef>
            </a:pPr>
            <a:r>
              <a:rPr lang="en-US" sz="1200" b="1"/>
              <a:t>Penetraci</a:t>
            </a:r>
            <a:r>
              <a:rPr lang="el-GR" sz="1200" b="1"/>
              <a:t>ό</a:t>
            </a:r>
            <a:r>
              <a:rPr lang="en-US" sz="1200" b="1"/>
              <a:t>n nacional: 14.49% </a:t>
            </a:r>
          </a:p>
          <a:p>
            <a:pPr>
              <a:spcBef>
                <a:spcPct val="50000"/>
              </a:spcBef>
            </a:pPr>
            <a:r>
              <a:rPr lang="en-US" sz="1200" b="1"/>
              <a:t>Media mundial: 16%</a:t>
            </a:r>
            <a:endParaRPr lang="el-GR" sz="1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FIJA</a:t>
            </a:r>
          </a:p>
        </p:txBody>
      </p:sp>
      <p:pic>
        <p:nvPicPr>
          <p:cNvPr id="27650" name="Picture 6"/>
          <p:cNvPicPr>
            <a:picLocks noChangeAspect="1" noChangeArrowheads="1"/>
          </p:cNvPicPr>
          <p:nvPr/>
        </p:nvPicPr>
        <p:blipFill>
          <a:blip r:embed="rId2" cstate="print"/>
          <a:srcRect/>
          <a:stretch>
            <a:fillRect/>
          </a:stretch>
        </p:blipFill>
        <p:spPr bwMode="auto">
          <a:xfrm>
            <a:off x="3887788" y="4221163"/>
            <a:ext cx="5256212" cy="2447925"/>
          </a:xfrm>
          <a:prstGeom prst="rect">
            <a:avLst/>
          </a:prstGeom>
          <a:noFill/>
          <a:ln w="9525">
            <a:noFill/>
            <a:miter lim="800000"/>
            <a:headEnd/>
            <a:tailEnd/>
          </a:ln>
        </p:spPr>
      </p:pic>
      <p:sp>
        <p:nvSpPr>
          <p:cNvPr id="27651" name="Text Box 7"/>
          <p:cNvSpPr txBox="1">
            <a:spLocks noChangeArrowheads="1"/>
          </p:cNvSpPr>
          <p:nvPr/>
        </p:nvSpPr>
        <p:spPr bwMode="auto">
          <a:xfrm>
            <a:off x="5111750" y="2060575"/>
            <a:ext cx="40322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Histórico por empresas de Telefonía Fija</a:t>
            </a:r>
            <a:endParaRPr lang="en-US" sz="2400" b="1">
              <a:latin typeface="Corbel" pitchFamily="34" charset="0"/>
            </a:endParaRPr>
          </a:p>
        </p:txBody>
      </p:sp>
      <p:pic>
        <p:nvPicPr>
          <p:cNvPr id="27652" name="Picture 6"/>
          <p:cNvPicPr>
            <a:picLocks noChangeAspect="1" noChangeArrowheads="1"/>
          </p:cNvPicPr>
          <p:nvPr/>
        </p:nvPicPr>
        <p:blipFill>
          <a:blip r:embed="rId3" cstate="print"/>
          <a:srcRect/>
          <a:stretch>
            <a:fillRect/>
          </a:stretch>
        </p:blipFill>
        <p:spPr bwMode="auto">
          <a:xfrm>
            <a:off x="0" y="1557338"/>
            <a:ext cx="5364163" cy="2560637"/>
          </a:xfrm>
          <a:prstGeom prst="rect">
            <a:avLst/>
          </a:prstGeom>
          <a:noFill/>
          <a:ln w="9525">
            <a:noFill/>
            <a:miter lim="800000"/>
            <a:headEnd/>
            <a:tailEnd/>
          </a:ln>
        </p:spPr>
      </p:pic>
      <p:sp>
        <p:nvSpPr>
          <p:cNvPr id="27653" name="Text Box 7"/>
          <p:cNvSpPr txBox="1">
            <a:spLocks noChangeArrowheads="1"/>
          </p:cNvSpPr>
          <p:nvPr/>
        </p:nvSpPr>
        <p:spPr bwMode="auto">
          <a:xfrm>
            <a:off x="0" y="5013325"/>
            <a:ext cx="38163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Evolución y proyección de Telefonía Fija</a:t>
            </a:r>
            <a:endParaRPr lang="en-US" sz="2400" b="1">
              <a:latin typeface="Corbe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FIJA</a:t>
            </a:r>
          </a:p>
        </p:txBody>
      </p:sp>
      <p:sp>
        <p:nvSpPr>
          <p:cNvPr id="28674" name="Text Box 7"/>
          <p:cNvSpPr txBox="1">
            <a:spLocks noChangeArrowheads="1"/>
          </p:cNvSpPr>
          <p:nvPr/>
        </p:nvSpPr>
        <p:spPr bwMode="auto">
          <a:xfrm>
            <a:off x="1785918" y="1643050"/>
            <a:ext cx="5543550" cy="457200"/>
          </a:xfrm>
          <a:prstGeom prst="rect">
            <a:avLst/>
          </a:prstGeom>
          <a:noFill/>
          <a:ln w="9525">
            <a:noFill/>
            <a:miter lim="800000"/>
            <a:headEnd/>
            <a:tailEnd/>
          </a:ln>
        </p:spPr>
        <p:txBody>
          <a:bodyPr>
            <a:spAutoFit/>
          </a:bodyPr>
          <a:lstStyle/>
          <a:p>
            <a:pPr algn="ctr">
              <a:spcBef>
                <a:spcPct val="50000"/>
              </a:spcBef>
            </a:pPr>
            <a:r>
              <a:rPr lang="es-EC" sz="2400" b="1" dirty="0">
                <a:latin typeface="Corbel" pitchFamily="34" charset="0"/>
              </a:rPr>
              <a:t>Benchmarking Telefonía Fija</a:t>
            </a:r>
            <a:endParaRPr lang="en-US" sz="2400" b="1" dirty="0">
              <a:latin typeface="Corbel" pitchFamily="34" charset="0"/>
            </a:endParaRPr>
          </a:p>
        </p:txBody>
      </p:sp>
      <p:sp>
        <p:nvSpPr>
          <p:cNvPr id="28676"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pic>
        <p:nvPicPr>
          <p:cNvPr id="1026" name="Picture 2"/>
          <p:cNvPicPr>
            <a:picLocks noChangeAspect="1" noChangeArrowheads="1"/>
          </p:cNvPicPr>
          <p:nvPr/>
        </p:nvPicPr>
        <p:blipFill>
          <a:blip r:embed="rId2" cstate="print"/>
          <a:srcRect/>
          <a:stretch>
            <a:fillRect/>
          </a:stretch>
        </p:blipFill>
        <p:spPr bwMode="auto">
          <a:xfrm>
            <a:off x="2000232" y="2214554"/>
            <a:ext cx="5310732" cy="350046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MÓVIL</a:t>
            </a:r>
          </a:p>
        </p:txBody>
      </p:sp>
      <p:pic>
        <p:nvPicPr>
          <p:cNvPr id="29698" name="Picture 4"/>
          <p:cNvPicPr>
            <a:picLocks noChangeAspect="1" noChangeArrowheads="1"/>
          </p:cNvPicPr>
          <p:nvPr/>
        </p:nvPicPr>
        <p:blipFill>
          <a:blip r:embed="rId2" cstate="print"/>
          <a:srcRect/>
          <a:stretch>
            <a:fillRect/>
          </a:stretch>
        </p:blipFill>
        <p:spPr bwMode="auto">
          <a:xfrm>
            <a:off x="971550" y="2133600"/>
            <a:ext cx="7632700" cy="3617913"/>
          </a:xfrm>
          <a:prstGeom prst="rect">
            <a:avLst/>
          </a:prstGeom>
          <a:noFill/>
          <a:ln w="9525">
            <a:noFill/>
            <a:miter lim="800000"/>
            <a:headEnd/>
            <a:tailEnd/>
          </a:ln>
        </p:spPr>
      </p:pic>
      <p:sp>
        <p:nvSpPr>
          <p:cNvPr id="29699" name="Text Box 5"/>
          <p:cNvSpPr txBox="1">
            <a:spLocks noChangeArrowheads="1"/>
          </p:cNvSpPr>
          <p:nvPr/>
        </p:nvSpPr>
        <p:spPr bwMode="auto">
          <a:xfrm>
            <a:off x="3203575" y="1628775"/>
            <a:ext cx="3960813"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 Telefonía Móvil</a:t>
            </a:r>
            <a:r>
              <a:rPr lang="en-US" sz="2400">
                <a:latin typeface="Corbel" pitchFamily="34" charset="0"/>
              </a:rPr>
              <a:t> </a:t>
            </a:r>
          </a:p>
        </p:txBody>
      </p:sp>
      <p:sp>
        <p:nvSpPr>
          <p:cNvPr id="29700" name="Text Box 5"/>
          <p:cNvSpPr txBox="1">
            <a:spLocks noChangeArrowheads="1"/>
          </p:cNvSpPr>
          <p:nvPr/>
        </p:nvSpPr>
        <p:spPr bwMode="auto">
          <a:xfrm>
            <a:off x="900113" y="5876925"/>
            <a:ext cx="3095625" cy="1098550"/>
          </a:xfrm>
          <a:prstGeom prst="rect">
            <a:avLst/>
          </a:prstGeom>
          <a:noFill/>
          <a:ln w="9525">
            <a:noFill/>
            <a:miter lim="800000"/>
            <a:headEnd/>
            <a:tailEnd/>
          </a:ln>
        </p:spPr>
        <p:txBody>
          <a:bodyPr>
            <a:spAutoFit/>
          </a:bodyPr>
          <a:lstStyle/>
          <a:p>
            <a:pPr>
              <a:spcBef>
                <a:spcPct val="50000"/>
              </a:spcBef>
            </a:pPr>
            <a:r>
              <a:rPr lang="en-US" sz="1200" b="1"/>
              <a:t>Fecha de actualizaci</a:t>
            </a:r>
            <a:r>
              <a:rPr lang="el-GR" sz="1200" b="1"/>
              <a:t>ό</a:t>
            </a:r>
            <a:r>
              <a:rPr lang="en-US" sz="1200" b="1"/>
              <a:t>n: Marzo del 2009</a:t>
            </a:r>
          </a:p>
          <a:p>
            <a:pPr>
              <a:spcBef>
                <a:spcPct val="50000"/>
              </a:spcBef>
            </a:pPr>
            <a:r>
              <a:rPr lang="en-US" sz="1200" b="1"/>
              <a:t>Penetraci</a:t>
            </a:r>
            <a:r>
              <a:rPr lang="el-GR" sz="1200" b="1"/>
              <a:t>ό</a:t>
            </a:r>
            <a:r>
              <a:rPr lang="en-US" sz="1200" b="1"/>
              <a:t>n nacional: 86.52% </a:t>
            </a:r>
          </a:p>
          <a:p>
            <a:pPr>
              <a:spcBef>
                <a:spcPct val="50000"/>
              </a:spcBef>
            </a:pPr>
            <a:r>
              <a:rPr lang="en-US" sz="1200" b="1"/>
              <a:t>Media mundial: 59%</a:t>
            </a:r>
            <a:endParaRPr lang="el-GR" sz="1200" b="1"/>
          </a:p>
          <a:p>
            <a:pPr>
              <a:spcBef>
                <a:spcPct val="50000"/>
              </a:spcBef>
            </a:pPr>
            <a:endParaRPr lang="en-US" sz="1200" b="1"/>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MÓVIL</a:t>
            </a:r>
          </a:p>
        </p:txBody>
      </p:sp>
      <p:pic>
        <p:nvPicPr>
          <p:cNvPr id="30722" name="Picture 5"/>
          <p:cNvPicPr>
            <a:picLocks noChangeAspect="1" noChangeArrowheads="1"/>
          </p:cNvPicPr>
          <p:nvPr/>
        </p:nvPicPr>
        <p:blipFill>
          <a:blip r:embed="rId2" cstate="print"/>
          <a:srcRect/>
          <a:stretch>
            <a:fillRect/>
          </a:stretch>
        </p:blipFill>
        <p:spPr bwMode="auto">
          <a:xfrm>
            <a:off x="4500563" y="4221163"/>
            <a:ext cx="4643437" cy="2636837"/>
          </a:xfrm>
          <a:prstGeom prst="rect">
            <a:avLst/>
          </a:prstGeom>
          <a:noFill/>
          <a:ln w="9525">
            <a:noFill/>
            <a:miter lim="800000"/>
            <a:headEnd/>
            <a:tailEnd/>
          </a:ln>
        </p:spPr>
      </p:pic>
      <p:pic>
        <p:nvPicPr>
          <p:cNvPr id="30723" name="Picture 6"/>
          <p:cNvPicPr>
            <a:picLocks noChangeAspect="1" noChangeArrowheads="1"/>
          </p:cNvPicPr>
          <p:nvPr/>
        </p:nvPicPr>
        <p:blipFill>
          <a:blip r:embed="rId3" cstate="print"/>
          <a:srcRect/>
          <a:stretch>
            <a:fillRect/>
          </a:stretch>
        </p:blipFill>
        <p:spPr bwMode="auto">
          <a:xfrm>
            <a:off x="4500563" y="1484313"/>
            <a:ext cx="4643437" cy="2808287"/>
          </a:xfrm>
          <a:prstGeom prst="rect">
            <a:avLst/>
          </a:prstGeom>
          <a:noFill/>
          <a:ln w="9525">
            <a:noFill/>
            <a:miter lim="800000"/>
            <a:headEnd/>
            <a:tailEnd/>
          </a:ln>
        </p:spPr>
      </p:pic>
      <p:pic>
        <p:nvPicPr>
          <p:cNvPr id="30724" name="Picture 7"/>
          <p:cNvPicPr>
            <a:picLocks noChangeAspect="1" noChangeArrowheads="1"/>
          </p:cNvPicPr>
          <p:nvPr/>
        </p:nvPicPr>
        <p:blipFill>
          <a:blip r:embed="rId4" cstate="print"/>
          <a:srcRect/>
          <a:stretch>
            <a:fillRect/>
          </a:stretch>
        </p:blipFill>
        <p:spPr bwMode="auto">
          <a:xfrm>
            <a:off x="57150" y="4221163"/>
            <a:ext cx="4514850" cy="2636837"/>
          </a:xfrm>
          <a:prstGeom prst="rect">
            <a:avLst/>
          </a:prstGeom>
          <a:noFill/>
          <a:ln w="9525">
            <a:noFill/>
            <a:miter lim="800000"/>
            <a:headEnd/>
            <a:tailEnd/>
          </a:ln>
        </p:spPr>
      </p:pic>
      <p:pic>
        <p:nvPicPr>
          <p:cNvPr id="30725" name="Gráfico 3"/>
          <p:cNvPicPr>
            <a:picLocks noChangeArrowheads="1"/>
          </p:cNvPicPr>
          <p:nvPr/>
        </p:nvPicPr>
        <p:blipFill>
          <a:blip r:embed="rId5" cstate="print"/>
          <a:srcRect/>
          <a:stretch>
            <a:fillRect/>
          </a:stretch>
        </p:blipFill>
        <p:spPr bwMode="auto">
          <a:xfrm>
            <a:off x="73025" y="1484313"/>
            <a:ext cx="4427538" cy="2736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TELEFONÍA MÓVIL</a:t>
            </a:r>
          </a:p>
        </p:txBody>
      </p:sp>
      <p:sp>
        <p:nvSpPr>
          <p:cNvPr id="31746" name="Text Box 8"/>
          <p:cNvSpPr txBox="1">
            <a:spLocks noChangeArrowheads="1"/>
          </p:cNvSpPr>
          <p:nvPr/>
        </p:nvSpPr>
        <p:spPr bwMode="auto">
          <a:xfrm>
            <a:off x="1836738" y="1819275"/>
            <a:ext cx="5543550"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Benchmarking Telefonía Móvi</a:t>
            </a:r>
            <a:r>
              <a:rPr lang="en-US" sz="2400" b="1">
                <a:latin typeface="Corbel" pitchFamily="34" charset="0"/>
              </a:rPr>
              <a:t>l</a:t>
            </a:r>
            <a:endParaRPr lang="el-GR" sz="2400" b="1">
              <a:latin typeface="Corbel" pitchFamily="34" charset="0"/>
            </a:endParaRPr>
          </a:p>
        </p:txBody>
      </p:sp>
      <p:pic>
        <p:nvPicPr>
          <p:cNvPr id="31747" name="Gráfico 2"/>
          <p:cNvPicPr>
            <a:picLocks noChangeArrowheads="1"/>
          </p:cNvPicPr>
          <p:nvPr/>
        </p:nvPicPr>
        <p:blipFill>
          <a:blip r:embed="rId2" cstate="print"/>
          <a:srcRect b="-43"/>
          <a:stretch>
            <a:fillRect/>
          </a:stretch>
        </p:blipFill>
        <p:spPr bwMode="auto">
          <a:xfrm>
            <a:off x="1908175" y="2420938"/>
            <a:ext cx="5111750" cy="3024187"/>
          </a:xfrm>
          <a:prstGeom prst="rect">
            <a:avLst/>
          </a:prstGeom>
          <a:noFill/>
          <a:ln w="9525">
            <a:noFill/>
            <a:miter lim="800000"/>
            <a:headEnd/>
            <a:tailEnd/>
          </a:ln>
        </p:spPr>
      </p:pic>
      <p:sp>
        <p:nvSpPr>
          <p:cNvPr id="31748"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4 Rectángulo"/>
          <p:cNvSpPr>
            <a:spLocks noChangeArrowheads="1"/>
          </p:cNvSpPr>
          <p:nvPr/>
        </p:nvSpPr>
        <p:spPr bwMode="auto">
          <a:xfrm>
            <a:off x="1042988"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ACCESO A INTERNET</a:t>
            </a:r>
          </a:p>
        </p:txBody>
      </p:sp>
      <p:pic>
        <p:nvPicPr>
          <p:cNvPr id="32770" name="Picture 6"/>
          <p:cNvPicPr>
            <a:picLocks noChangeAspect="1" noChangeArrowheads="1"/>
          </p:cNvPicPr>
          <p:nvPr/>
        </p:nvPicPr>
        <p:blipFill>
          <a:blip r:embed="rId2" cstate="print"/>
          <a:srcRect l="17068" t="2631" r="31177" b="2937"/>
          <a:stretch>
            <a:fillRect/>
          </a:stretch>
        </p:blipFill>
        <p:spPr bwMode="auto">
          <a:xfrm>
            <a:off x="252413" y="1749425"/>
            <a:ext cx="8783637" cy="5108575"/>
          </a:xfrm>
          <a:prstGeom prst="rect">
            <a:avLst/>
          </a:prstGeom>
          <a:noFill/>
          <a:ln w="9525">
            <a:noFill/>
            <a:miter lim="800000"/>
            <a:headEnd/>
            <a:tailEnd/>
          </a:ln>
        </p:spPr>
      </p:pic>
      <p:sp>
        <p:nvSpPr>
          <p:cNvPr id="32771" name="Text Box 7"/>
          <p:cNvSpPr txBox="1">
            <a:spLocks noChangeArrowheads="1"/>
          </p:cNvSpPr>
          <p:nvPr/>
        </p:nvSpPr>
        <p:spPr bwMode="auto">
          <a:xfrm>
            <a:off x="1763713" y="1458913"/>
            <a:ext cx="6049962"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del Acceso a Internet por provincia </a:t>
            </a:r>
            <a:endParaRPr lang="en-US" sz="2400" b="1">
              <a:latin typeface="Corbel" pitchFamily="34" charset="0"/>
            </a:endParaRPr>
          </a:p>
        </p:txBody>
      </p:sp>
      <p:sp>
        <p:nvSpPr>
          <p:cNvPr id="32772" name="Rectangle 5"/>
          <p:cNvSpPr>
            <a:spLocks noChangeArrowheads="1"/>
          </p:cNvSpPr>
          <p:nvPr/>
        </p:nvSpPr>
        <p:spPr bwMode="auto">
          <a:xfrm>
            <a:off x="611188" y="5761038"/>
            <a:ext cx="4572000" cy="1004887"/>
          </a:xfrm>
          <a:prstGeom prst="rect">
            <a:avLst/>
          </a:prstGeom>
          <a:noFill/>
          <a:ln w="9525">
            <a:noFill/>
            <a:miter lim="800000"/>
            <a:headEnd/>
            <a:tailEnd/>
          </a:ln>
        </p:spPr>
        <p:txBody>
          <a:bodyPr>
            <a:spAutoFit/>
          </a:bodyPr>
          <a:lstStyle/>
          <a:p>
            <a:r>
              <a:rPr lang="en-US" sz="1200" b="1"/>
              <a:t>Fecha de actualizaci</a:t>
            </a:r>
            <a:r>
              <a:rPr lang="el-GR" sz="1200" b="1"/>
              <a:t>ό</a:t>
            </a:r>
            <a:r>
              <a:rPr lang="en-US" sz="1200" b="1"/>
              <a:t>n: 31 de Marzo del 2009</a:t>
            </a:r>
          </a:p>
          <a:p>
            <a:r>
              <a:rPr lang="en-US" sz="1200" b="1"/>
              <a:t>Penetraci</a:t>
            </a:r>
            <a:r>
              <a:rPr lang="el-GR" sz="1200" b="1"/>
              <a:t>ό</a:t>
            </a:r>
            <a:r>
              <a:rPr lang="en-US" sz="1200" b="1"/>
              <a:t>n nacional a nivel de abonados: 2.45% </a:t>
            </a:r>
          </a:p>
          <a:p>
            <a:r>
              <a:rPr lang="en-US" sz="1200" b="1"/>
              <a:t>Penetraci</a:t>
            </a:r>
            <a:r>
              <a:rPr lang="el-GR" sz="1200" b="1"/>
              <a:t>ό</a:t>
            </a:r>
            <a:r>
              <a:rPr lang="en-US" sz="1200" b="1"/>
              <a:t>n nacional a nivel de usuarios: 11.81% </a:t>
            </a:r>
          </a:p>
          <a:p>
            <a:r>
              <a:rPr lang="en-US" sz="1200" b="1"/>
              <a:t>Media mundial a nivel de abonados: 9%</a:t>
            </a:r>
          </a:p>
          <a:p>
            <a:r>
              <a:rPr lang="en-US" sz="1200" b="1"/>
              <a:t>Media mundial a nivel de usuarios: 24.7%</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4 Rectángulo"/>
          <p:cNvSpPr>
            <a:spLocks noChangeArrowheads="1"/>
          </p:cNvSpPr>
          <p:nvPr/>
        </p:nvSpPr>
        <p:spPr bwMode="auto">
          <a:xfrm>
            <a:off x="1042988"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ACCESO A INTERNET</a:t>
            </a:r>
          </a:p>
        </p:txBody>
      </p:sp>
      <p:pic>
        <p:nvPicPr>
          <p:cNvPr id="33794" name="Picture 5"/>
          <p:cNvPicPr>
            <a:picLocks noChangeAspect="1" noChangeArrowheads="1"/>
          </p:cNvPicPr>
          <p:nvPr/>
        </p:nvPicPr>
        <p:blipFill>
          <a:blip r:embed="rId2" cstate="print"/>
          <a:srcRect/>
          <a:stretch>
            <a:fillRect/>
          </a:stretch>
        </p:blipFill>
        <p:spPr bwMode="auto">
          <a:xfrm>
            <a:off x="3995738" y="4291013"/>
            <a:ext cx="5148262" cy="2566987"/>
          </a:xfrm>
          <a:prstGeom prst="rect">
            <a:avLst/>
          </a:prstGeom>
          <a:noFill/>
          <a:ln w="9525">
            <a:noFill/>
            <a:miter lim="800000"/>
            <a:headEnd/>
            <a:tailEnd/>
          </a:ln>
        </p:spPr>
      </p:pic>
      <p:sp>
        <p:nvSpPr>
          <p:cNvPr id="33795" name="Text Box 6"/>
          <p:cNvSpPr txBox="1">
            <a:spLocks noChangeArrowheads="1"/>
          </p:cNvSpPr>
          <p:nvPr/>
        </p:nvSpPr>
        <p:spPr bwMode="auto">
          <a:xfrm>
            <a:off x="179388" y="4868863"/>
            <a:ext cx="36004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Evolución y proyección de Internet</a:t>
            </a:r>
            <a:endParaRPr lang="en-US" sz="2400" b="1">
              <a:latin typeface="Corbel" pitchFamily="34" charset="0"/>
            </a:endParaRPr>
          </a:p>
        </p:txBody>
      </p:sp>
      <p:pic>
        <p:nvPicPr>
          <p:cNvPr id="33796" name="Picture 5"/>
          <p:cNvPicPr>
            <a:picLocks noChangeAspect="1" noChangeArrowheads="1"/>
          </p:cNvPicPr>
          <p:nvPr/>
        </p:nvPicPr>
        <p:blipFill>
          <a:blip r:embed="rId3" cstate="print"/>
          <a:srcRect l="1923" t="1587" r="1923" b="4309"/>
          <a:stretch>
            <a:fillRect/>
          </a:stretch>
        </p:blipFill>
        <p:spPr bwMode="auto">
          <a:xfrm>
            <a:off x="107950" y="1557338"/>
            <a:ext cx="4608513" cy="2735262"/>
          </a:xfrm>
          <a:prstGeom prst="rect">
            <a:avLst/>
          </a:prstGeom>
          <a:noFill/>
          <a:ln w="9525">
            <a:noFill/>
            <a:miter lim="800000"/>
            <a:headEnd/>
            <a:tailEnd/>
          </a:ln>
        </p:spPr>
      </p:pic>
      <p:sp>
        <p:nvSpPr>
          <p:cNvPr id="33797" name="Text Box 7"/>
          <p:cNvSpPr txBox="1">
            <a:spLocks noChangeArrowheads="1"/>
          </p:cNvSpPr>
          <p:nvPr/>
        </p:nvSpPr>
        <p:spPr bwMode="auto">
          <a:xfrm>
            <a:off x="5111750" y="2276475"/>
            <a:ext cx="4032250" cy="822325"/>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Número de usuarios por empresa de Internet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OBJETIVOS</a:t>
            </a:r>
            <a:endParaRPr lang="es-EC" dirty="0">
              <a:solidFill>
                <a:schemeClr val="accent1">
                  <a:satMod val="150000"/>
                </a:schemeClr>
              </a:solidFill>
            </a:endParaRPr>
          </a:p>
        </p:txBody>
      </p:sp>
      <p:sp>
        <p:nvSpPr>
          <p:cNvPr id="3" name="2 Marcador de contenido"/>
          <p:cNvSpPr>
            <a:spLocks noGrp="1"/>
          </p:cNvSpPr>
          <p:nvPr>
            <p:ph idx="1"/>
          </p:nvPr>
        </p:nvSpPr>
        <p:spPr>
          <a:xfrm>
            <a:off x="468313" y="1916113"/>
            <a:ext cx="8229600" cy="4176712"/>
          </a:xfrm>
        </p:spPr>
        <p:txBody>
          <a:bodyPr/>
          <a:lstStyle/>
          <a:p>
            <a:pPr algn="just" eaLnBrk="1" hangingPunct="1"/>
            <a:r>
              <a:rPr lang="es-ES" sz="2100" smtClean="0">
                <a:latin typeface="Arial" charset="0"/>
                <a:cs typeface="Arial" charset="0"/>
              </a:rPr>
              <a:t>Medir el desarrollo del país a partir de la penetración de los servicios.</a:t>
            </a:r>
          </a:p>
          <a:p>
            <a:pPr algn="just" eaLnBrk="1" hangingPunct="1">
              <a:buFont typeface="Wingdings 2" pitchFamily="18" charset="2"/>
              <a:buNone/>
            </a:pPr>
            <a:endParaRPr lang="es-MX" sz="2400" smtClean="0">
              <a:latin typeface="Arial" charset="0"/>
              <a:cs typeface="Arial" charset="0"/>
            </a:endParaRPr>
          </a:p>
          <a:p>
            <a:pPr algn="just" eaLnBrk="1" hangingPunct="1"/>
            <a:r>
              <a:rPr lang="es-ES" sz="2100" smtClean="0">
                <a:latin typeface="Arial" charset="0"/>
                <a:cs typeface="Arial" charset="0"/>
              </a:rPr>
              <a:t>Analizar las estadísticas de penetración de los diferentes servicios que actualmente se ofrecen en el Ecuador.  </a:t>
            </a:r>
          </a:p>
          <a:p>
            <a:pPr algn="just" eaLnBrk="1" hangingPunct="1">
              <a:buFont typeface="Wingdings 2" pitchFamily="18" charset="2"/>
              <a:buNone/>
            </a:pPr>
            <a:endParaRPr lang="es-MX" sz="2100" smtClean="0">
              <a:latin typeface="Arial" charset="0"/>
              <a:cs typeface="Arial" charset="0"/>
            </a:endParaRPr>
          </a:p>
          <a:p>
            <a:pPr algn="just" eaLnBrk="1" hangingPunct="1"/>
            <a:r>
              <a:rPr lang="es-ES" sz="2100" smtClean="0">
                <a:latin typeface="Arial" charset="0"/>
                <a:cs typeface="Arial" charset="0"/>
              </a:rPr>
              <a:t>Brindar una proyección a futuro realizando un estudio estadístico de los servicios de Telecomunicaciones.</a:t>
            </a:r>
          </a:p>
          <a:p>
            <a:pPr algn="just" eaLnBrk="1" hangingPunct="1">
              <a:buFont typeface="Wingdings 2" pitchFamily="18" charset="2"/>
              <a:buNone/>
            </a:pPr>
            <a:endParaRPr lang="es-MX" sz="2100" smtClean="0">
              <a:latin typeface="Arial" charset="0"/>
              <a:cs typeface="Arial" charset="0"/>
            </a:endParaRPr>
          </a:p>
          <a:p>
            <a:pPr algn="just" eaLnBrk="1" hangingPunct="1"/>
            <a:r>
              <a:rPr lang="es-ES" sz="2100" smtClean="0">
                <a:latin typeface="Arial" charset="0"/>
                <a:cs typeface="Arial" charset="0"/>
              </a:rPr>
              <a:t>Especificar el nivel en que se encuentra el Ecuador en el sector de las Telecomunicaciones con respecto a otros paises.</a:t>
            </a:r>
          </a:p>
          <a:p>
            <a:pPr algn="just" eaLnBrk="1" hangingPunct="1">
              <a:buFont typeface="Wingdings 2" pitchFamily="18" charset="2"/>
              <a:buNone/>
            </a:pPr>
            <a:endParaRPr lang="es-ES" sz="2100" smtClean="0">
              <a:latin typeface="Arial" charset="0"/>
              <a:cs typeface="Arial" charset="0"/>
            </a:endParaRPr>
          </a:p>
          <a:p>
            <a:pPr algn="just" eaLnBrk="1" hangingPunct="1"/>
            <a:endParaRPr lang="es-EC" sz="2100" smtClean="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down)">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4 Rectángulo"/>
          <p:cNvSpPr>
            <a:spLocks noChangeArrowheads="1"/>
          </p:cNvSpPr>
          <p:nvPr/>
        </p:nvSpPr>
        <p:spPr bwMode="auto">
          <a:xfrm>
            <a:off x="1042988"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ACCESO A INTERNET</a:t>
            </a:r>
          </a:p>
        </p:txBody>
      </p:sp>
      <p:sp>
        <p:nvSpPr>
          <p:cNvPr id="34818" name="Text Box 6"/>
          <p:cNvSpPr txBox="1">
            <a:spLocks noChangeArrowheads="1"/>
          </p:cNvSpPr>
          <p:nvPr/>
        </p:nvSpPr>
        <p:spPr bwMode="auto">
          <a:xfrm>
            <a:off x="2484438" y="1773238"/>
            <a:ext cx="4681537"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Benchmarking Acceso a Internet </a:t>
            </a:r>
            <a:endParaRPr lang="en-US" sz="2400" b="1">
              <a:latin typeface="Corbel" pitchFamily="34" charset="0"/>
            </a:endParaRPr>
          </a:p>
        </p:txBody>
      </p:sp>
      <p:sp>
        <p:nvSpPr>
          <p:cNvPr id="34819"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pic>
        <p:nvPicPr>
          <p:cNvPr id="34820" name="Gráfico 4"/>
          <p:cNvPicPr>
            <a:picLocks noChangeArrowheads="1"/>
          </p:cNvPicPr>
          <p:nvPr/>
        </p:nvPicPr>
        <p:blipFill>
          <a:blip r:embed="rId2" cstate="print"/>
          <a:srcRect b="-43"/>
          <a:stretch>
            <a:fillRect/>
          </a:stretch>
        </p:blipFill>
        <p:spPr bwMode="auto">
          <a:xfrm>
            <a:off x="1835150" y="2420938"/>
            <a:ext cx="5472113" cy="3168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4 Rectángulo"/>
          <p:cNvSpPr>
            <a:spLocks noChangeArrowheads="1"/>
          </p:cNvSpPr>
          <p:nvPr/>
        </p:nvSpPr>
        <p:spPr bwMode="auto">
          <a:xfrm>
            <a:off x="-252413" y="333375"/>
            <a:ext cx="9577388"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TELEVISIÓN POR SUSCRIPCIÓN</a:t>
            </a:r>
          </a:p>
        </p:txBody>
      </p:sp>
      <p:pic>
        <p:nvPicPr>
          <p:cNvPr id="35842" name="Gráfico 5"/>
          <p:cNvPicPr>
            <a:picLocks noChangeArrowheads="1"/>
          </p:cNvPicPr>
          <p:nvPr/>
        </p:nvPicPr>
        <p:blipFill>
          <a:blip r:embed="rId2" cstate="print"/>
          <a:srcRect/>
          <a:stretch>
            <a:fillRect/>
          </a:stretch>
        </p:blipFill>
        <p:spPr bwMode="auto">
          <a:xfrm>
            <a:off x="1476375" y="2060575"/>
            <a:ext cx="6264275" cy="3313113"/>
          </a:xfrm>
          <a:prstGeom prst="rect">
            <a:avLst/>
          </a:prstGeom>
          <a:noFill/>
          <a:ln w="9525">
            <a:noFill/>
            <a:miter lim="800000"/>
            <a:headEnd/>
            <a:tailEnd/>
          </a:ln>
        </p:spPr>
      </p:pic>
      <p:sp>
        <p:nvSpPr>
          <p:cNvPr id="35843" name="Text Box 5"/>
          <p:cNvSpPr txBox="1">
            <a:spLocks noChangeArrowheads="1"/>
          </p:cNvSpPr>
          <p:nvPr/>
        </p:nvSpPr>
        <p:spPr bwMode="auto">
          <a:xfrm>
            <a:off x="1979613" y="1557338"/>
            <a:ext cx="5688012" cy="457200"/>
          </a:xfrm>
          <a:prstGeom prst="rect">
            <a:avLst/>
          </a:prstGeom>
          <a:noFill/>
          <a:ln w="9525">
            <a:noFill/>
            <a:miter lim="800000"/>
            <a:headEnd/>
            <a:tailEnd/>
          </a:ln>
        </p:spPr>
        <p:txBody>
          <a:bodyPr>
            <a:spAutoFit/>
          </a:bodyPr>
          <a:lstStyle/>
          <a:p>
            <a:pPr>
              <a:spcBef>
                <a:spcPct val="50000"/>
              </a:spcBef>
            </a:pPr>
            <a:r>
              <a:rPr lang="es-EC" sz="2400" b="1">
                <a:latin typeface="Corbel" pitchFamily="34" charset="0"/>
              </a:rPr>
              <a:t>Densidad de Televisión por Suscripción</a:t>
            </a:r>
            <a:r>
              <a:rPr lang="en-US" sz="2400">
                <a:latin typeface="Corbel" pitchFamily="34" charset="0"/>
              </a:rPr>
              <a:t> </a:t>
            </a:r>
          </a:p>
        </p:txBody>
      </p:sp>
      <p:sp>
        <p:nvSpPr>
          <p:cNvPr id="35844" name="Rectangle 5"/>
          <p:cNvSpPr>
            <a:spLocks noChangeArrowheads="1"/>
          </p:cNvSpPr>
          <p:nvPr/>
        </p:nvSpPr>
        <p:spPr bwMode="auto">
          <a:xfrm>
            <a:off x="1476375" y="5589588"/>
            <a:ext cx="4572000" cy="639762"/>
          </a:xfrm>
          <a:prstGeom prst="rect">
            <a:avLst/>
          </a:prstGeom>
          <a:noFill/>
          <a:ln w="9525">
            <a:noFill/>
            <a:miter lim="800000"/>
            <a:headEnd/>
            <a:tailEnd/>
          </a:ln>
        </p:spPr>
        <p:txBody>
          <a:bodyPr>
            <a:spAutoFit/>
          </a:bodyPr>
          <a:lstStyle/>
          <a:p>
            <a:r>
              <a:rPr lang="en-US" sz="1200" b="1"/>
              <a:t>Fecha de actualizaci</a:t>
            </a:r>
            <a:r>
              <a:rPr lang="el-GR" sz="1200" b="1"/>
              <a:t>ό</a:t>
            </a:r>
            <a:r>
              <a:rPr lang="en-US" sz="1200" b="1"/>
              <a:t>n: Junio del 2009</a:t>
            </a:r>
          </a:p>
          <a:p>
            <a:r>
              <a:rPr lang="en-US" sz="1200" b="1"/>
              <a:t>Penetraci</a:t>
            </a:r>
            <a:r>
              <a:rPr lang="el-GR" sz="1200" b="1"/>
              <a:t>ό</a:t>
            </a:r>
            <a:r>
              <a:rPr lang="en-US" sz="1200" b="1"/>
              <a:t>n nacional: 8% </a:t>
            </a:r>
          </a:p>
          <a:p>
            <a:r>
              <a:rPr lang="en-US" sz="1200" b="1"/>
              <a:t>Media América Latina: 6%</a:t>
            </a:r>
            <a:endParaRPr lang="el-GR" sz="1200" b="1"/>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4 Rectángulo"/>
          <p:cNvSpPr>
            <a:spLocks noChangeArrowheads="1"/>
          </p:cNvSpPr>
          <p:nvPr/>
        </p:nvSpPr>
        <p:spPr bwMode="auto">
          <a:xfrm>
            <a:off x="-252413" y="333375"/>
            <a:ext cx="9577388"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TELEVISIÓN POR SUSCRIPCIÓN</a:t>
            </a:r>
          </a:p>
        </p:txBody>
      </p:sp>
      <p:sp>
        <p:nvSpPr>
          <p:cNvPr id="36866" name="Text Box 8"/>
          <p:cNvSpPr txBox="1">
            <a:spLocks noChangeArrowheads="1"/>
          </p:cNvSpPr>
          <p:nvPr/>
        </p:nvSpPr>
        <p:spPr bwMode="auto">
          <a:xfrm>
            <a:off x="323850" y="1773238"/>
            <a:ext cx="8315325" cy="641350"/>
          </a:xfrm>
          <a:prstGeom prst="rect">
            <a:avLst/>
          </a:prstGeom>
          <a:noFill/>
          <a:ln w="9525">
            <a:noFill/>
            <a:miter lim="800000"/>
            <a:headEnd/>
            <a:tailEnd/>
          </a:ln>
        </p:spPr>
        <p:txBody>
          <a:bodyPr>
            <a:spAutoFit/>
          </a:bodyPr>
          <a:lstStyle/>
          <a:p>
            <a:pPr algn="ctr">
              <a:spcBef>
                <a:spcPct val="50000"/>
              </a:spcBef>
            </a:pPr>
            <a:r>
              <a:rPr lang="es-ES" b="1"/>
              <a:t>Evolución de los diferentes servicios de audio y video en Tv por Suscripción.</a:t>
            </a:r>
            <a:r>
              <a:rPr lang="en-US"/>
              <a:t> </a:t>
            </a:r>
          </a:p>
        </p:txBody>
      </p:sp>
      <p:pic>
        <p:nvPicPr>
          <p:cNvPr id="36867" name="Gráfico 6"/>
          <p:cNvPicPr>
            <a:picLocks noChangeArrowheads="1"/>
          </p:cNvPicPr>
          <p:nvPr/>
        </p:nvPicPr>
        <p:blipFill>
          <a:blip r:embed="rId2" cstate="print"/>
          <a:srcRect b="-21"/>
          <a:stretch>
            <a:fillRect/>
          </a:stretch>
        </p:blipFill>
        <p:spPr bwMode="auto">
          <a:xfrm>
            <a:off x="1692275" y="2636838"/>
            <a:ext cx="5616575" cy="34575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4 Rectángulo"/>
          <p:cNvSpPr>
            <a:spLocks noChangeArrowheads="1"/>
          </p:cNvSpPr>
          <p:nvPr/>
        </p:nvSpPr>
        <p:spPr bwMode="auto">
          <a:xfrm>
            <a:off x="-252413" y="333375"/>
            <a:ext cx="9577388"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TELEVISIÓN POR SUSCRIPCIÓN</a:t>
            </a:r>
          </a:p>
        </p:txBody>
      </p:sp>
      <p:sp>
        <p:nvSpPr>
          <p:cNvPr id="37890" name="Text Box 8"/>
          <p:cNvSpPr txBox="1">
            <a:spLocks noChangeArrowheads="1"/>
          </p:cNvSpPr>
          <p:nvPr/>
        </p:nvSpPr>
        <p:spPr bwMode="auto">
          <a:xfrm>
            <a:off x="323850" y="1773238"/>
            <a:ext cx="8315325" cy="366712"/>
          </a:xfrm>
          <a:prstGeom prst="rect">
            <a:avLst/>
          </a:prstGeom>
          <a:noFill/>
          <a:ln w="9525">
            <a:noFill/>
            <a:miter lim="800000"/>
            <a:headEnd/>
            <a:tailEnd/>
          </a:ln>
        </p:spPr>
        <p:txBody>
          <a:bodyPr>
            <a:spAutoFit/>
          </a:bodyPr>
          <a:lstStyle/>
          <a:p>
            <a:pPr algn="ctr">
              <a:spcBef>
                <a:spcPct val="50000"/>
              </a:spcBef>
            </a:pPr>
            <a:r>
              <a:rPr lang="es-ES" b="1"/>
              <a:t>Benchmarking Tv por Suscripción.</a:t>
            </a:r>
            <a:r>
              <a:rPr lang="en-US"/>
              <a:t> </a:t>
            </a:r>
          </a:p>
        </p:txBody>
      </p:sp>
      <p:pic>
        <p:nvPicPr>
          <p:cNvPr id="37891" name="Gráfico 4"/>
          <p:cNvPicPr>
            <a:picLocks noChangeArrowheads="1"/>
          </p:cNvPicPr>
          <p:nvPr/>
        </p:nvPicPr>
        <p:blipFill>
          <a:blip r:embed="rId2" cstate="print"/>
          <a:srcRect/>
          <a:stretch>
            <a:fillRect/>
          </a:stretch>
        </p:blipFill>
        <p:spPr bwMode="auto">
          <a:xfrm>
            <a:off x="1979613" y="2276475"/>
            <a:ext cx="5329237" cy="3240088"/>
          </a:xfrm>
          <a:prstGeom prst="rect">
            <a:avLst/>
          </a:prstGeom>
          <a:noFill/>
          <a:ln w="9525">
            <a:noFill/>
            <a:miter lim="800000"/>
            <a:headEnd/>
            <a:tailEnd/>
          </a:ln>
        </p:spPr>
      </p:pic>
      <p:sp>
        <p:nvSpPr>
          <p:cNvPr id="37892" name="Text Box 6"/>
          <p:cNvSpPr txBox="1">
            <a:spLocks noChangeArrowheads="1"/>
          </p:cNvSpPr>
          <p:nvPr/>
        </p:nvSpPr>
        <p:spPr bwMode="auto">
          <a:xfrm>
            <a:off x="1116013" y="5949950"/>
            <a:ext cx="3168650" cy="549275"/>
          </a:xfrm>
          <a:prstGeom prst="rect">
            <a:avLst/>
          </a:prstGeom>
          <a:noFill/>
          <a:ln w="9525">
            <a:noFill/>
            <a:miter lim="800000"/>
            <a:headEnd/>
            <a:tailEnd/>
          </a:ln>
        </p:spPr>
        <p:txBody>
          <a:bodyPr>
            <a:spAutoFit/>
          </a:bodyPr>
          <a:lstStyle/>
          <a:p>
            <a:pPr>
              <a:spcBef>
                <a:spcPct val="50000"/>
              </a:spcBef>
            </a:pPr>
            <a:r>
              <a:rPr lang="en-US" sz="1200" b="1"/>
              <a:t>Datos al primer trimestre del 2009</a:t>
            </a:r>
          </a:p>
          <a:p>
            <a:pPr>
              <a:spcBef>
                <a:spcPct val="50000"/>
              </a:spcBef>
            </a:pPr>
            <a:endParaRPr lang="el-GR" sz="1200" b="1"/>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PORTADORES</a:t>
            </a:r>
          </a:p>
        </p:txBody>
      </p:sp>
      <p:pic>
        <p:nvPicPr>
          <p:cNvPr id="38914" name="Gráfico 2"/>
          <p:cNvPicPr>
            <a:picLocks noChangeArrowheads="1"/>
          </p:cNvPicPr>
          <p:nvPr/>
        </p:nvPicPr>
        <p:blipFill>
          <a:blip r:embed="rId2" cstate="print"/>
          <a:srcRect/>
          <a:stretch>
            <a:fillRect/>
          </a:stretch>
        </p:blipFill>
        <p:spPr bwMode="auto">
          <a:xfrm>
            <a:off x="1908175" y="2349500"/>
            <a:ext cx="6119813" cy="3167063"/>
          </a:xfrm>
          <a:prstGeom prst="rect">
            <a:avLst/>
          </a:prstGeom>
          <a:noFill/>
          <a:ln w="9525">
            <a:noFill/>
            <a:miter lim="800000"/>
            <a:headEnd/>
            <a:tailEnd/>
          </a:ln>
        </p:spPr>
      </p:pic>
      <p:sp>
        <p:nvSpPr>
          <p:cNvPr id="38915" name="Text Box 5"/>
          <p:cNvSpPr txBox="1">
            <a:spLocks noChangeArrowheads="1"/>
          </p:cNvSpPr>
          <p:nvPr/>
        </p:nvSpPr>
        <p:spPr bwMode="auto">
          <a:xfrm>
            <a:off x="2195513" y="1892300"/>
            <a:ext cx="5905500" cy="457200"/>
          </a:xfrm>
          <a:prstGeom prst="rect">
            <a:avLst/>
          </a:prstGeom>
          <a:noFill/>
          <a:ln w="9525">
            <a:noFill/>
            <a:miter lim="800000"/>
            <a:headEnd/>
            <a:tailEnd/>
          </a:ln>
        </p:spPr>
        <p:txBody>
          <a:bodyPr>
            <a:spAutoFit/>
          </a:bodyPr>
          <a:lstStyle/>
          <a:p>
            <a:pPr>
              <a:spcBef>
                <a:spcPct val="50000"/>
              </a:spcBef>
            </a:pPr>
            <a:r>
              <a:rPr lang="es-ES" sz="2400" b="1">
                <a:latin typeface="Corbel" pitchFamily="34" charset="0"/>
              </a:rPr>
              <a:t>Distribución de usuarios por operador</a:t>
            </a:r>
            <a:r>
              <a:rPr lang="en-US" sz="2400">
                <a:latin typeface="Corbel" pitchFamily="34" charset="0"/>
              </a:rPr>
              <a:t> </a:t>
            </a:r>
          </a:p>
        </p:txBody>
      </p:sp>
      <p:sp>
        <p:nvSpPr>
          <p:cNvPr id="38916" name="Text Box 5"/>
          <p:cNvSpPr txBox="1">
            <a:spLocks noChangeArrowheads="1"/>
          </p:cNvSpPr>
          <p:nvPr/>
        </p:nvSpPr>
        <p:spPr bwMode="auto">
          <a:xfrm>
            <a:off x="1692275" y="5661025"/>
            <a:ext cx="2952750" cy="1373188"/>
          </a:xfrm>
          <a:prstGeom prst="rect">
            <a:avLst/>
          </a:prstGeom>
          <a:noFill/>
          <a:ln w="9525">
            <a:noFill/>
            <a:miter lim="800000"/>
            <a:headEnd/>
            <a:tailEnd/>
          </a:ln>
        </p:spPr>
        <p:txBody>
          <a:bodyPr>
            <a:spAutoFit/>
          </a:bodyPr>
          <a:lstStyle/>
          <a:p>
            <a:pPr>
              <a:spcBef>
                <a:spcPct val="50000"/>
              </a:spcBef>
            </a:pPr>
            <a:r>
              <a:rPr lang="en-US" sz="1200" b="1"/>
              <a:t>Fecha de actualizaci</a:t>
            </a:r>
            <a:r>
              <a:rPr lang="el-GR" sz="1200" b="1"/>
              <a:t>ό</a:t>
            </a:r>
            <a:r>
              <a:rPr lang="en-US" sz="1200" b="1"/>
              <a:t>n: Abril del 2009</a:t>
            </a:r>
          </a:p>
          <a:p>
            <a:pPr>
              <a:spcBef>
                <a:spcPct val="50000"/>
              </a:spcBef>
            </a:pPr>
            <a:r>
              <a:rPr lang="en-US" sz="1200" b="1"/>
              <a:t>Penetraci</a:t>
            </a:r>
            <a:r>
              <a:rPr lang="el-GR" sz="1200" b="1"/>
              <a:t>ό</a:t>
            </a:r>
            <a:r>
              <a:rPr lang="en-US" sz="1200" b="1"/>
              <a:t>n nacional: 1.14% </a:t>
            </a:r>
          </a:p>
          <a:p>
            <a:pPr>
              <a:spcBef>
                <a:spcPct val="50000"/>
              </a:spcBef>
            </a:pPr>
            <a:r>
              <a:rPr lang="en-US" sz="1200" b="1"/>
              <a:t>Media América Latina: 15%</a:t>
            </a:r>
            <a:endParaRPr lang="el-GR" sz="1200" b="1"/>
          </a:p>
          <a:p>
            <a:pPr>
              <a:spcBef>
                <a:spcPct val="50000"/>
              </a:spcBef>
            </a:pPr>
            <a:endParaRPr lang="en-US" sz="1200" b="1"/>
          </a:p>
          <a:p>
            <a:pPr>
              <a:spcBef>
                <a:spcPct val="50000"/>
              </a:spcBef>
            </a:pPr>
            <a:endParaRPr lang="el-GR" sz="12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Gráfico 3"/>
          <p:cNvPicPr>
            <a:picLocks noChangeArrowheads="1"/>
          </p:cNvPicPr>
          <p:nvPr/>
        </p:nvPicPr>
        <p:blipFill>
          <a:blip r:embed="rId2" cstate="print"/>
          <a:srcRect/>
          <a:stretch>
            <a:fillRect/>
          </a:stretch>
        </p:blipFill>
        <p:spPr bwMode="auto">
          <a:xfrm>
            <a:off x="3851275" y="4292600"/>
            <a:ext cx="5184775" cy="2447925"/>
          </a:xfrm>
          <a:prstGeom prst="rect">
            <a:avLst/>
          </a:prstGeom>
          <a:noFill/>
          <a:ln w="9525">
            <a:noFill/>
            <a:miter lim="800000"/>
            <a:headEnd/>
            <a:tailEnd/>
          </a:ln>
        </p:spPr>
      </p:pic>
      <p:sp>
        <p:nvSpPr>
          <p:cNvPr id="39938" name="Text Box 5"/>
          <p:cNvSpPr txBox="1">
            <a:spLocks noChangeArrowheads="1"/>
          </p:cNvSpPr>
          <p:nvPr/>
        </p:nvSpPr>
        <p:spPr bwMode="auto">
          <a:xfrm>
            <a:off x="0" y="5013325"/>
            <a:ext cx="4103688" cy="822325"/>
          </a:xfrm>
          <a:prstGeom prst="rect">
            <a:avLst/>
          </a:prstGeom>
          <a:noFill/>
          <a:ln w="9525">
            <a:noFill/>
            <a:miter lim="800000"/>
            <a:headEnd/>
            <a:tailEnd/>
          </a:ln>
        </p:spPr>
        <p:txBody>
          <a:bodyPr>
            <a:spAutoFit/>
          </a:bodyPr>
          <a:lstStyle/>
          <a:p>
            <a:pPr algn="ctr">
              <a:spcBef>
                <a:spcPct val="50000"/>
              </a:spcBef>
            </a:pPr>
            <a:r>
              <a:rPr lang="es-ES" sz="2400" b="1">
                <a:latin typeface="Corbel" pitchFamily="34" charset="0"/>
              </a:rPr>
              <a:t>Evolución y tendencia de Servicios Portadores</a:t>
            </a:r>
            <a:endParaRPr lang="es-ES" b="1"/>
          </a:p>
        </p:txBody>
      </p:sp>
      <p:sp>
        <p:nvSpPr>
          <p:cNvPr id="39939"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PORTADORES</a:t>
            </a:r>
          </a:p>
        </p:txBody>
      </p:sp>
      <p:pic>
        <p:nvPicPr>
          <p:cNvPr id="39940" name="Picture 5"/>
          <p:cNvPicPr>
            <a:picLocks noChangeAspect="1" noChangeArrowheads="1"/>
          </p:cNvPicPr>
          <p:nvPr/>
        </p:nvPicPr>
        <p:blipFill>
          <a:blip r:embed="rId3" cstate="print"/>
          <a:srcRect l="1526" t="2589" r="3847" b="3723"/>
          <a:stretch>
            <a:fillRect/>
          </a:stretch>
        </p:blipFill>
        <p:spPr bwMode="auto">
          <a:xfrm>
            <a:off x="107950" y="1628775"/>
            <a:ext cx="4968875" cy="2447925"/>
          </a:xfrm>
          <a:prstGeom prst="rect">
            <a:avLst/>
          </a:prstGeom>
          <a:noFill/>
          <a:ln w="9525">
            <a:noFill/>
            <a:miter lim="800000"/>
            <a:headEnd/>
            <a:tailEnd/>
          </a:ln>
        </p:spPr>
      </p:pic>
      <p:sp>
        <p:nvSpPr>
          <p:cNvPr id="39941" name="Text Box 5"/>
          <p:cNvSpPr txBox="1">
            <a:spLocks noChangeArrowheads="1"/>
          </p:cNvSpPr>
          <p:nvPr/>
        </p:nvSpPr>
        <p:spPr bwMode="auto">
          <a:xfrm>
            <a:off x="5040313" y="2276475"/>
            <a:ext cx="4103687" cy="822325"/>
          </a:xfrm>
          <a:prstGeom prst="rect">
            <a:avLst/>
          </a:prstGeom>
          <a:noFill/>
          <a:ln w="9525">
            <a:noFill/>
            <a:miter lim="800000"/>
            <a:headEnd/>
            <a:tailEnd/>
          </a:ln>
        </p:spPr>
        <p:txBody>
          <a:bodyPr>
            <a:spAutoFit/>
          </a:bodyPr>
          <a:lstStyle/>
          <a:p>
            <a:pPr algn="ctr">
              <a:spcBef>
                <a:spcPct val="50000"/>
              </a:spcBef>
            </a:pPr>
            <a:r>
              <a:rPr lang="es-ES" sz="2400" b="1">
                <a:latin typeface="Corbel" pitchFamily="34" charset="0"/>
              </a:rPr>
              <a:t>Histó</a:t>
            </a:r>
            <a:r>
              <a:rPr lang="en-US" sz="2400" b="1">
                <a:latin typeface="Corbel" pitchFamily="34" charset="0"/>
              </a:rPr>
              <a:t>rico por concesionarios de Servicios Portadores</a:t>
            </a:r>
            <a:endParaRPr lang="el-GR" sz="2400" b="1">
              <a:latin typeface="Corbe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4 Rectángulo"/>
          <p:cNvSpPr>
            <a:spLocks noChangeArrowheads="1"/>
          </p:cNvSpPr>
          <p:nvPr/>
        </p:nvSpPr>
        <p:spPr bwMode="auto">
          <a:xfrm>
            <a:off x="179388" y="261938"/>
            <a:ext cx="8675687" cy="1006475"/>
          </a:xfrm>
          <a:prstGeom prst="rect">
            <a:avLst/>
          </a:prstGeom>
          <a:noFill/>
          <a:ln w="9525">
            <a:noFill/>
            <a:miter lim="800000"/>
            <a:headEnd/>
            <a:tailEnd/>
          </a:ln>
        </p:spPr>
        <p:txBody>
          <a:bodyPr>
            <a:spAutoFit/>
          </a:bodyPr>
          <a:lstStyle/>
          <a:p>
            <a:pPr algn="ctr"/>
            <a:r>
              <a:rPr lang="es-ES" sz="3000" b="1">
                <a:solidFill>
                  <a:srgbClr val="F7CA09"/>
                </a:solidFill>
                <a:latin typeface="Corbel" pitchFamily="34" charset="0"/>
              </a:rPr>
              <a:t>COMPARACIÓN ENTRE SERVICIOS - SITUACIÓN DEL ECUADOR EN SUDAMERICA </a:t>
            </a:r>
          </a:p>
        </p:txBody>
      </p:sp>
      <p:sp>
        <p:nvSpPr>
          <p:cNvPr id="53251" name="Text Box 6"/>
          <p:cNvSpPr txBox="1">
            <a:spLocks noChangeArrowheads="1"/>
          </p:cNvSpPr>
          <p:nvPr/>
        </p:nvSpPr>
        <p:spPr bwMode="auto">
          <a:xfrm>
            <a:off x="6300788" y="5445125"/>
            <a:ext cx="1800225"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 Internet </a:t>
            </a:r>
            <a:endParaRPr lang="en-US" sz="2400" b="1">
              <a:latin typeface="Corbel" pitchFamily="34" charset="0"/>
            </a:endParaRPr>
          </a:p>
        </p:txBody>
      </p:sp>
      <p:pic>
        <p:nvPicPr>
          <p:cNvPr id="53252" name="Gráfico 4"/>
          <p:cNvPicPr>
            <a:picLocks noChangeArrowheads="1"/>
          </p:cNvPicPr>
          <p:nvPr/>
        </p:nvPicPr>
        <p:blipFill>
          <a:blip r:embed="rId2" cstate="print"/>
          <a:srcRect b="-43"/>
          <a:stretch>
            <a:fillRect/>
          </a:stretch>
        </p:blipFill>
        <p:spPr bwMode="auto">
          <a:xfrm>
            <a:off x="1476375" y="4292600"/>
            <a:ext cx="4681538" cy="2376488"/>
          </a:xfrm>
          <a:prstGeom prst="rect">
            <a:avLst/>
          </a:prstGeom>
          <a:noFill/>
          <a:ln w="9525">
            <a:noFill/>
            <a:miter lim="800000"/>
            <a:headEnd/>
            <a:tailEnd/>
          </a:ln>
        </p:spPr>
      </p:pic>
      <p:pic>
        <p:nvPicPr>
          <p:cNvPr id="53253" name="Gráfico 2"/>
          <p:cNvPicPr>
            <a:picLocks noChangeArrowheads="1"/>
          </p:cNvPicPr>
          <p:nvPr/>
        </p:nvPicPr>
        <p:blipFill>
          <a:blip r:embed="rId3" cstate="print"/>
          <a:srcRect b="-43"/>
          <a:stretch>
            <a:fillRect/>
          </a:stretch>
        </p:blipFill>
        <p:spPr bwMode="auto">
          <a:xfrm>
            <a:off x="4572000" y="1484313"/>
            <a:ext cx="4572000" cy="2232025"/>
          </a:xfrm>
          <a:prstGeom prst="rect">
            <a:avLst/>
          </a:prstGeom>
          <a:noFill/>
          <a:ln w="9525">
            <a:noFill/>
            <a:miter lim="800000"/>
            <a:headEnd/>
            <a:tailEnd/>
          </a:ln>
        </p:spPr>
      </p:pic>
      <p:pic>
        <p:nvPicPr>
          <p:cNvPr id="53254" name="Gráfico 1"/>
          <p:cNvPicPr>
            <a:picLocks noChangeArrowheads="1"/>
          </p:cNvPicPr>
          <p:nvPr/>
        </p:nvPicPr>
        <p:blipFill>
          <a:blip r:embed="rId4" cstate="print"/>
          <a:srcRect/>
          <a:stretch>
            <a:fillRect/>
          </a:stretch>
        </p:blipFill>
        <p:spPr bwMode="auto">
          <a:xfrm>
            <a:off x="0" y="1484313"/>
            <a:ext cx="4572000" cy="2232025"/>
          </a:xfrm>
          <a:prstGeom prst="rect">
            <a:avLst/>
          </a:prstGeom>
          <a:noFill/>
          <a:ln w="9525">
            <a:noFill/>
            <a:miter lim="800000"/>
            <a:headEnd/>
            <a:tailEnd/>
          </a:ln>
        </p:spPr>
      </p:pic>
      <p:sp>
        <p:nvSpPr>
          <p:cNvPr id="53255" name="Text Box 6"/>
          <p:cNvSpPr txBox="1">
            <a:spLocks noChangeArrowheads="1"/>
          </p:cNvSpPr>
          <p:nvPr/>
        </p:nvSpPr>
        <p:spPr bwMode="auto">
          <a:xfrm>
            <a:off x="5724525" y="3716338"/>
            <a:ext cx="2447925"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 Telefon</a:t>
            </a:r>
            <a:r>
              <a:rPr lang="es-EC" b="1"/>
              <a:t>í</a:t>
            </a:r>
            <a:r>
              <a:rPr lang="es-EC" sz="2400" b="1">
                <a:latin typeface="Corbel" pitchFamily="34" charset="0"/>
              </a:rPr>
              <a:t>a Móvil </a:t>
            </a:r>
            <a:endParaRPr lang="en-US" sz="2400" b="1">
              <a:latin typeface="Corbel" pitchFamily="34" charset="0"/>
            </a:endParaRPr>
          </a:p>
        </p:txBody>
      </p:sp>
      <p:sp>
        <p:nvSpPr>
          <p:cNvPr id="53256" name="Text Box 6"/>
          <p:cNvSpPr txBox="1">
            <a:spLocks noChangeArrowheads="1"/>
          </p:cNvSpPr>
          <p:nvPr/>
        </p:nvSpPr>
        <p:spPr bwMode="auto">
          <a:xfrm>
            <a:off x="1331913" y="3716338"/>
            <a:ext cx="2447925" cy="457200"/>
          </a:xfrm>
          <a:prstGeom prst="rect">
            <a:avLst/>
          </a:prstGeom>
          <a:noFill/>
          <a:ln w="9525">
            <a:noFill/>
            <a:miter lim="800000"/>
            <a:headEnd/>
            <a:tailEnd/>
          </a:ln>
        </p:spPr>
        <p:txBody>
          <a:bodyPr>
            <a:spAutoFit/>
          </a:bodyPr>
          <a:lstStyle/>
          <a:p>
            <a:pPr algn="ctr">
              <a:spcBef>
                <a:spcPct val="50000"/>
              </a:spcBef>
            </a:pPr>
            <a:r>
              <a:rPr lang="es-EC" sz="2400" b="1">
                <a:latin typeface="Corbel" pitchFamily="34" charset="0"/>
              </a:rPr>
              <a:t> Telefonía Fija </a:t>
            </a:r>
            <a:endParaRPr lang="en-US" sz="2400" b="1">
              <a:latin typeface="Corbe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Marcador de contenido"/>
          <p:cNvSpPr>
            <a:spLocks noGrp="1"/>
          </p:cNvSpPr>
          <p:nvPr>
            <p:ph idx="1"/>
          </p:nvPr>
        </p:nvSpPr>
        <p:spPr>
          <a:xfrm>
            <a:off x="468313" y="2133600"/>
            <a:ext cx="8229600" cy="3617913"/>
          </a:xfrm>
        </p:spPr>
        <p:txBody>
          <a:bodyPr/>
          <a:lstStyle/>
          <a:p>
            <a:pPr algn="just" eaLnBrk="1" hangingPunct="1"/>
            <a:r>
              <a:rPr lang="es-EC" sz="1900" smtClean="0">
                <a:latin typeface="Arial" charset="0"/>
                <a:cs typeface="Arial" charset="0"/>
              </a:rPr>
              <a:t>Ecuador cuenta con una alta densidad poblacional al ser uno de los países con menor superficie en Sudamérica. </a:t>
            </a:r>
          </a:p>
          <a:p>
            <a:pPr algn="just" eaLnBrk="1" hangingPunct="1">
              <a:buFont typeface="Wingdings 2" pitchFamily="18" charset="2"/>
              <a:buNone/>
            </a:pPr>
            <a:endParaRPr lang="es-EC" sz="1900" smtClean="0">
              <a:latin typeface="Arial" charset="0"/>
              <a:cs typeface="Arial" charset="0"/>
            </a:endParaRPr>
          </a:p>
          <a:p>
            <a:pPr algn="just" eaLnBrk="1" hangingPunct="1"/>
            <a:r>
              <a:rPr lang="es-EC" sz="1900" smtClean="0">
                <a:latin typeface="Arial" charset="0"/>
                <a:cs typeface="Arial" charset="0"/>
              </a:rPr>
              <a:t>El servicio de Telefonía Fija ha evolucionado constantemente en los últimos años, siendo gran parte del mercado compañías manejadas por el estado, llega a un índice de penetración de 14.49%, la media mundial es del 16%. </a:t>
            </a:r>
          </a:p>
          <a:p>
            <a:pPr algn="just" eaLnBrk="1" hangingPunct="1"/>
            <a:endParaRPr lang="es-EC" sz="1900" smtClean="0">
              <a:latin typeface="Arial" charset="0"/>
              <a:cs typeface="Arial" charset="0"/>
            </a:endParaRPr>
          </a:p>
          <a:p>
            <a:pPr algn="just" eaLnBrk="1" hangingPunct="1">
              <a:buFont typeface="Wingdings 2" pitchFamily="18" charset="2"/>
              <a:buNone/>
            </a:pPr>
            <a:r>
              <a:rPr lang="es-EC" sz="1900" smtClean="0">
                <a:latin typeface="Arial" charset="0"/>
                <a:cs typeface="Arial" charset="0"/>
              </a:rPr>
              <a:t>	Se estima que dentro de cinco años este servicio seguirá creciendo en el territorio nacional a paso lento por la competencia con la telefonía móvil.</a:t>
            </a:r>
            <a:endParaRPr lang="en-US" sz="1900" smtClean="0">
              <a:latin typeface="Arial" charset="0"/>
              <a:cs typeface="Arial" charset="0"/>
            </a:endParaRPr>
          </a:p>
          <a:p>
            <a:pPr algn="just" eaLnBrk="1" hangingPunct="1">
              <a:lnSpc>
                <a:spcPct val="80000"/>
              </a:lnSpc>
              <a:buFont typeface="Wingdings 2" pitchFamily="18" charset="2"/>
              <a:buChar char=""/>
            </a:pPr>
            <a:endParaRPr lang="es-ES" sz="1900" smtClean="0">
              <a:latin typeface="Arial" charset="0"/>
              <a:cs typeface="Arial" charset="0"/>
            </a:endParaRPr>
          </a:p>
          <a:p>
            <a:pPr eaLnBrk="1" hangingPunct="1">
              <a:lnSpc>
                <a:spcPct val="80000"/>
              </a:lnSpc>
              <a:buFont typeface="Wingdings 2" pitchFamily="18" charset="2"/>
              <a:buNone/>
            </a:pPr>
            <a:r>
              <a:rPr lang="es-EC" sz="1900" smtClean="0">
                <a:latin typeface="Arial" charset="0"/>
                <a:cs typeface="Arial" charset="0"/>
              </a:rPr>
              <a:t>      </a:t>
            </a:r>
            <a:endParaRPr lang="es-ES" sz="1900" smtClean="0">
              <a:latin typeface="Arial" charset="0"/>
              <a:cs typeface="Arial" charset="0"/>
            </a:endParaRPr>
          </a:p>
          <a:p>
            <a:pPr eaLnBrk="1" hangingPunct="1">
              <a:lnSpc>
                <a:spcPct val="80000"/>
              </a:lnSpc>
            </a:pPr>
            <a:endParaRPr lang="es-ES" sz="1900" smtClean="0">
              <a:latin typeface="Arial" charset="0"/>
              <a:cs typeface="Arial" charset="0"/>
            </a:endParaRPr>
          </a:p>
        </p:txBody>
      </p:sp>
      <p:sp>
        <p:nvSpPr>
          <p:cNvPr id="4"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CONCLUSIONES</a:t>
            </a:r>
            <a:endParaRPr lang="es-EC" dirty="0">
              <a:solidFill>
                <a:schemeClr val="accent1">
                  <a:satMod val="150000"/>
                </a:schemeClr>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Marcador de contenido"/>
          <p:cNvSpPr>
            <a:spLocks noGrp="1"/>
          </p:cNvSpPr>
          <p:nvPr>
            <p:ph idx="1"/>
          </p:nvPr>
        </p:nvSpPr>
        <p:spPr>
          <a:xfrm>
            <a:off x="468313" y="2060575"/>
            <a:ext cx="8229600" cy="4032250"/>
          </a:xfrm>
        </p:spPr>
        <p:txBody>
          <a:bodyPr/>
          <a:lstStyle/>
          <a:p>
            <a:pPr algn="just" eaLnBrk="1" hangingPunct="1"/>
            <a:r>
              <a:rPr lang="es-EC" sz="1900" smtClean="0">
                <a:latin typeface="Arial" charset="0"/>
                <a:cs typeface="Arial" charset="0"/>
              </a:rPr>
              <a:t>La Telefonía Móvil (ahora Servicio Móvil Avanzado) ha llegado a convertirse en un servicio muy común actualmente, en quince años ha llegado aproximadamente a un índice de penetración del 86% en todo el Ecuador muy por encima de la media mundial (59%). </a:t>
            </a:r>
          </a:p>
          <a:p>
            <a:pPr algn="just" eaLnBrk="1" hangingPunct="1">
              <a:buFont typeface="Wingdings 2" pitchFamily="18" charset="2"/>
              <a:buNone/>
            </a:pPr>
            <a:endParaRPr lang="es-EC" sz="1900" smtClean="0">
              <a:latin typeface="Arial" charset="0"/>
              <a:cs typeface="Arial" charset="0"/>
            </a:endParaRPr>
          </a:p>
          <a:p>
            <a:pPr algn="just" eaLnBrk="1" hangingPunct="1"/>
            <a:r>
              <a:rPr lang="es-EC" sz="1900" smtClean="0">
                <a:latin typeface="Arial" charset="0"/>
                <a:cs typeface="Arial" charset="0"/>
              </a:rPr>
              <a:t>El Internet es un servicio útil por la gran fuente de información que ofrece en la actualidad, llegando al punto que hasta operadores móviles brindan este tipo de servicio sin importar la ubicación en la que se encuentre el usuario. </a:t>
            </a:r>
          </a:p>
          <a:p>
            <a:pPr algn="just" eaLnBrk="1" hangingPunct="1">
              <a:buFont typeface="Wingdings 2" pitchFamily="18" charset="2"/>
              <a:buNone/>
            </a:pPr>
            <a:endParaRPr lang="es-EC" sz="1900" smtClean="0">
              <a:latin typeface="Arial" charset="0"/>
              <a:cs typeface="Arial" charset="0"/>
            </a:endParaRPr>
          </a:p>
          <a:p>
            <a:pPr algn="just" eaLnBrk="1" hangingPunct="1">
              <a:buFont typeface="Wingdings 2" pitchFamily="18" charset="2"/>
              <a:buNone/>
            </a:pPr>
            <a:r>
              <a:rPr lang="es-EC" sz="1900" smtClean="0">
                <a:latin typeface="Arial" charset="0"/>
                <a:cs typeface="Arial" charset="0"/>
              </a:rPr>
              <a:t>	El acceso a Internet ha tenido una buena evolución desde sus inicios, llegando a un índice de penetración del 11.81% a nivel de usuarios, aunque es discutible la forma de cálculo de usuarios. </a:t>
            </a:r>
          </a:p>
          <a:p>
            <a:pPr algn="just" eaLnBrk="1" hangingPunct="1">
              <a:buFont typeface="Wingdings 2" pitchFamily="18" charset="2"/>
              <a:buNone/>
            </a:pPr>
            <a:r>
              <a:rPr lang="es-EC" sz="1900" smtClean="0">
                <a:latin typeface="Arial" charset="0"/>
                <a:cs typeface="Arial" charset="0"/>
              </a:rPr>
              <a:t>	</a:t>
            </a:r>
            <a:endParaRPr lang="es-ES" sz="1900" smtClean="0">
              <a:latin typeface="Arial" charset="0"/>
              <a:cs typeface="Arial" charset="0"/>
            </a:endParaRPr>
          </a:p>
        </p:txBody>
      </p:sp>
      <p:sp>
        <p:nvSpPr>
          <p:cNvPr id="4"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CONCLUSIONES</a:t>
            </a:r>
            <a:endParaRPr lang="es-EC" dirty="0">
              <a:solidFill>
                <a:schemeClr val="accent1">
                  <a:satMod val="150000"/>
                </a:schemeClr>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Marcador de contenido"/>
          <p:cNvSpPr>
            <a:spLocks noGrp="1"/>
          </p:cNvSpPr>
          <p:nvPr>
            <p:ph idx="4294967295"/>
          </p:nvPr>
        </p:nvSpPr>
        <p:spPr>
          <a:xfrm>
            <a:off x="323850" y="1916113"/>
            <a:ext cx="8229600" cy="4321175"/>
          </a:xfrm>
        </p:spPr>
        <p:txBody>
          <a:bodyPr/>
          <a:lstStyle/>
          <a:p>
            <a:pPr algn="just" eaLnBrk="1" hangingPunct="1"/>
            <a:r>
              <a:rPr lang="es-EC" sz="1900" smtClean="0">
                <a:latin typeface="Arial" charset="0"/>
                <a:cs typeface="Arial" charset="0"/>
              </a:rPr>
              <a:t>A nivel de usuarios, el servicio de Televisión por suscripción es considerado el más bajo en penetración.  Su índice de penetración alcanza un 8% a nivel nacional.</a:t>
            </a:r>
          </a:p>
          <a:p>
            <a:pPr algn="just" eaLnBrk="1" hangingPunct="1">
              <a:buFont typeface="Wingdings 2" pitchFamily="18" charset="2"/>
              <a:buNone/>
            </a:pPr>
            <a:endParaRPr lang="en-US" sz="1900" smtClean="0">
              <a:latin typeface="Arial" charset="0"/>
              <a:cs typeface="Arial" charset="0"/>
            </a:endParaRPr>
          </a:p>
          <a:p>
            <a:pPr algn="just" eaLnBrk="1" hangingPunct="1"/>
            <a:r>
              <a:rPr lang="es-EC" sz="1900" smtClean="0">
                <a:latin typeface="Arial" charset="0"/>
                <a:cs typeface="Arial" charset="0"/>
              </a:rPr>
              <a:t>Los servicios portadores han tenido un incremento muy notorio en los últimos años en su número de usuarios llegando a un índice de penetración de 1,14% y se está convirtiendo en uno de los servicios con más ingresos económicos.</a:t>
            </a:r>
          </a:p>
          <a:p>
            <a:pPr algn="just" eaLnBrk="1" hangingPunct="1">
              <a:buFont typeface="Wingdings 2" pitchFamily="18" charset="2"/>
              <a:buNone/>
            </a:pPr>
            <a:endParaRPr lang="en-US" sz="1900" smtClean="0">
              <a:latin typeface="Arial" charset="0"/>
              <a:cs typeface="Arial" charset="0"/>
            </a:endParaRPr>
          </a:p>
          <a:p>
            <a:pPr algn="just" eaLnBrk="1" hangingPunct="1"/>
            <a:r>
              <a:rPr lang="es-EC" sz="1900" smtClean="0">
                <a:latin typeface="Arial" charset="0"/>
                <a:cs typeface="Arial" charset="0"/>
              </a:rPr>
              <a:t>La UIT, organización a la cual Ecuador está asociada, en base al estudio del índice IDI, una especie de calificación que se otorga a cada nación según su desempeño en el uso y acceso masivo a herramientas de Internet y a las comunicaciones para su desarrollo social y económico, ubica al Ecuador en el puesto 82.</a:t>
            </a:r>
          </a:p>
        </p:txBody>
      </p:sp>
      <p:sp>
        <p:nvSpPr>
          <p:cNvPr id="4" name="1 Título"/>
          <p:cNvSpPr>
            <a:spLocks noGrp="1"/>
          </p:cNvSpPr>
          <p:nvPr>
            <p:ph type="title" idx="4294967295"/>
          </p:nvPr>
        </p:nvSpPr>
        <p:spPr>
          <a:xfrm>
            <a:off x="457200" y="155448"/>
            <a:ext cx="8229600" cy="1252728"/>
          </a:xfrm>
        </p:spPr>
        <p:txBody>
          <a:bodyPr/>
          <a:lstStyle/>
          <a:p>
            <a:pPr algn="ctr" eaLnBrk="1" fontAlgn="auto" hangingPunct="1">
              <a:spcAft>
                <a:spcPts val="0"/>
              </a:spcAft>
              <a:defRPr/>
            </a:pPr>
            <a:r>
              <a:rPr lang="es-EC" dirty="0" smtClean="0">
                <a:solidFill>
                  <a:schemeClr val="accent1">
                    <a:satMod val="150000"/>
                  </a:schemeClr>
                </a:solidFill>
              </a:rPr>
              <a:t>CONCLUSIONES</a:t>
            </a:r>
            <a:endParaRPr lang="es-EC" dirty="0">
              <a:solidFill>
                <a:schemeClr val="accent1">
                  <a:satMod val="150000"/>
                </a:schemeClr>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288" y="2565400"/>
            <a:ext cx="8424862" cy="2735263"/>
          </a:xfrm>
        </p:spPr>
        <p:txBody>
          <a:bodyPr/>
          <a:lstStyle/>
          <a:p>
            <a:pPr algn="just" eaLnBrk="1" hangingPunct="1"/>
            <a:r>
              <a:rPr lang="es-ES" sz="2100" smtClean="0">
                <a:latin typeface="Arial" charset="0"/>
                <a:cs typeface="Arial" charset="0"/>
              </a:rPr>
              <a:t>Los Servicios de Telecomunicación han de entenderse conceptualmente como la oferta de un conjunto de servicios a los respectivos usuarios a través de facilidades denominadas Redes de Telecomunicaciones.</a:t>
            </a:r>
          </a:p>
          <a:p>
            <a:pPr algn="just" eaLnBrk="1" hangingPunct="1">
              <a:buFont typeface="Wingdings 2" pitchFamily="18" charset="2"/>
              <a:buNone/>
            </a:pPr>
            <a:endParaRPr lang="es-ES" sz="2100" smtClean="0">
              <a:latin typeface="Arial" charset="0"/>
              <a:cs typeface="Arial" charset="0"/>
            </a:endParaRPr>
          </a:p>
          <a:p>
            <a:pPr algn="just" eaLnBrk="1" hangingPunct="1"/>
            <a:r>
              <a:rPr lang="es-ES" sz="2100" smtClean="0">
                <a:latin typeface="Arial" charset="0"/>
                <a:cs typeface="Arial" charset="0"/>
              </a:rPr>
              <a:t>La evolución tecnológica en este campo ha sido impresionante, llegando a la convergencia de servicios.</a:t>
            </a:r>
          </a:p>
          <a:p>
            <a:pPr algn="just" eaLnBrk="1" hangingPunct="1">
              <a:buFont typeface="Wingdings 2" pitchFamily="18" charset="2"/>
              <a:buNone/>
            </a:pPr>
            <a:endParaRPr lang="en-US" sz="2100" smtClean="0">
              <a:latin typeface="Arial" charset="0"/>
              <a:cs typeface="Arial" charset="0"/>
            </a:endParaRPr>
          </a:p>
        </p:txBody>
      </p:sp>
      <p:sp>
        <p:nvSpPr>
          <p:cNvPr id="6" name="1 Título"/>
          <p:cNvSpPr txBox="1">
            <a:spLocks noGrp="1"/>
          </p:cNvSpPr>
          <p:nvPr>
            <p:ph type="title"/>
          </p:nvPr>
        </p:nvSpPr>
        <p:spPr>
          <a:xfrm>
            <a:off x="2239943" y="428604"/>
            <a:ext cx="8229600" cy="1252728"/>
          </a:xfrm>
        </p:spPr>
        <p:txBody>
          <a:bodyPr tIns="0" rIns="91440" bIns="0" anchor="b">
            <a:normAutofit fontScale="90000"/>
          </a:bodyPr>
          <a:lstStyle/>
          <a:p>
            <a:pPr eaLnBrk="1" fontAlgn="auto" hangingPunct="1">
              <a:spcAft>
                <a:spcPts val="0"/>
              </a:spcAft>
              <a:defRPr/>
            </a:pPr>
            <a:r>
              <a:rPr lang="es-ES" sz="5300" dirty="0" smtClean="0">
                <a:solidFill>
                  <a:schemeClr val="accent1">
                    <a:satMod val="150000"/>
                  </a:schemeClr>
                </a:solidFill>
              </a:rPr>
              <a:t>INTRODUCCIÓN</a:t>
            </a:r>
            <a:r>
              <a:rPr lang="es-EC" sz="4700" dirty="0" smtClean="0">
                <a:solidFill>
                  <a:schemeClr val="accent1">
                    <a:satMod val="150000"/>
                  </a:schemeClr>
                </a:solidFill>
              </a:rPr>
              <a:t/>
            </a:r>
            <a:br>
              <a:rPr lang="es-EC" sz="4700" dirty="0" smtClean="0">
                <a:solidFill>
                  <a:schemeClr val="accent1">
                    <a:satMod val="150000"/>
                  </a:schemeClr>
                </a:solidFill>
              </a:rPr>
            </a:br>
            <a:endParaRPr lang="es-EC" sz="4700" dirty="0">
              <a:solidFill>
                <a:schemeClr val="accent1">
                  <a:satMod val="1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eaLnBrk="1" fontAlgn="auto" hangingPunct="1">
              <a:spcAft>
                <a:spcPts val="0"/>
              </a:spcAft>
              <a:defRPr/>
            </a:pPr>
            <a:r>
              <a:rPr lang="es-EC" dirty="0" smtClean="0">
                <a:solidFill>
                  <a:schemeClr val="accent1">
                    <a:satMod val="150000"/>
                  </a:schemeClr>
                </a:solidFill>
              </a:rPr>
              <a:t>RECOMENDACIONES</a:t>
            </a:r>
            <a:endParaRPr lang="es-EC" dirty="0">
              <a:solidFill>
                <a:schemeClr val="accent1">
                  <a:satMod val="150000"/>
                </a:schemeClr>
              </a:solidFill>
            </a:endParaRPr>
          </a:p>
        </p:txBody>
      </p:sp>
      <p:sp>
        <p:nvSpPr>
          <p:cNvPr id="3" name="2 Marcador de contenido"/>
          <p:cNvSpPr>
            <a:spLocks noGrp="1"/>
          </p:cNvSpPr>
          <p:nvPr>
            <p:ph idx="1"/>
          </p:nvPr>
        </p:nvSpPr>
        <p:spPr>
          <a:xfrm>
            <a:off x="468313" y="1916113"/>
            <a:ext cx="8229600" cy="4625975"/>
          </a:xfrm>
        </p:spPr>
        <p:txBody>
          <a:bodyPr/>
          <a:lstStyle/>
          <a:p>
            <a:pPr algn="just" eaLnBrk="1" hangingPunct="1"/>
            <a:endParaRPr lang="es-EC" sz="1900" smtClean="0">
              <a:latin typeface="Arial" charset="0"/>
              <a:cs typeface="Arial" charset="0"/>
            </a:endParaRPr>
          </a:p>
          <a:p>
            <a:pPr algn="just" eaLnBrk="1" hangingPunct="1"/>
            <a:r>
              <a:rPr lang="es-EC" sz="1900" smtClean="0">
                <a:latin typeface="Arial" charset="0"/>
                <a:cs typeface="Arial" charset="0"/>
              </a:rPr>
              <a:t>Los servicios portadores poseen un alto costo para la obtención de su licencia por lo que se recomienda establecer precios más cómodos por parte de las entidades reguladoras para que exista mayor competencia y por lo consiguiente reducción de costos para los usuarios, </a:t>
            </a:r>
            <a:r>
              <a:rPr lang="es-EC" sz="1900" smtClean="0">
                <a:solidFill>
                  <a:srgbClr val="000000"/>
                </a:solidFill>
                <a:latin typeface="Arial" charset="0"/>
                <a:ea typeface="Times New Roman" pitchFamily="18" charset="0"/>
                <a:cs typeface="Arial" charset="0"/>
              </a:rPr>
              <a:t>así mismo acelerar la concesión de Servicios Portadores Regionales para aumentar la disponibilidad de redes.</a:t>
            </a:r>
            <a:r>
              <a:rPr lang="es-EC" sz="1900" smtClean="0">
                <a:latin typeface="Arial" charset="0"/>
                <a:cs typeface="Arial" charset="0"/>
              </a:rPr>
              <a:t> </a:t>
            </a:r>
          </a:p>
          <a:p>
            <a:pPr algn="just" eaLnBrk="1" hangingPunct="1">
              <a:buFont typeface="Wingdings 2" pitchFamily="18" charset="2"/>
              <a:buNone/>
            </a:pPr>
            <a:endParaRPr lang="es-EC" sz="1900" smtClean="0">
              <a:latin typeface="Arial" charset="0"/>
              <a:cs typeface="Arial" charset="0"/>
            </a:endParaRPr>
          </a:p>
          <a:p>
            <a:pPr algn="just" eaLnBrk="1" hangingPunct="1">
              <a:buFont typeface="Wingdings 2" pitchFamily="18" charset="2"/>
              <a:buNone/>
            </a:pPr>
            <a:r>
              <a:rPr lang="en-US" sz="1900" smtClean="0">
                <a:latin typeface="Arial" charset="0"/>
                <a:cs typeface="Arial" charset="0"/>
              </a:rPr>
              <a:t> </a:t>
            </a:r>
          </a:p>
          <a:p>
            <a:pPr algn="just" eaLnBrk="1" hangingPunct="1"/>
            <a:r>
              <a:rPr lang="es-EC" sz="1900" smtClean="0">
                <a:latin typeface="Arial" charset="0"/>
                <a:cs typeface="Arial" charset="0"/>
              </a:rPr>
              <a:t>Para la mayor cobertura del Internet se recomienda que compañías al actualizar su tecnología en grandes ciudades migren sus equipos a otros sectores donde no existe este tipo de servicio e intensificar el desarrollo de algún plan que permita que el Internet llegue a todo el sector educativo y se lo considere de tipo básico. </a:t>
            </a:r>
          </a:p>
          <a:p>
            <a:pPr algn="just" eaLnBrk="1" hangingPunct="1">
              <a:buFont typeface="Wingdings 2" pitchFamily="18" charset="2"/>
              <a:buNone/>
            </a:pPr>
            <a:endParaRPr lang="es-EC" sz="1900" smtClean="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714612" y="2285992"/>
            <a:ext cx="8077200" cy="1673352"/>
          </a:xfrm>
        </p:spPr>
        <p:txBody>
          <a:bodyPr/>
          <a:lstStyle/>
          <a:p>
            <a:pPr eaLnBrk="1" fontAlgn="auto" hangingPunct="1">
              <a:spcAft>
                <a:spcPts val="0"/>
              </a:spcAft>
              <a:defRPr/>
            </a:pPr>
            <a:r>
              <a:rPr lang="es-EC" sz="7200" dirty="0" smtClean="0">
                <a:solidFill>
                  <a:schemeClr val="accent1">
                    <a:satMod val="150000"/>
                  </a:schemeClr>
                </a:solidFill>
              </a:rPr>
              <a:t>GRACIAS</a:t>
            </a:r>
            <a:endParaRPr lang="es-EC" sz="7200" dirty="0">
              <a:solidFill>
                <a:schemeClr val="accent1">
                  <a:satMod val="1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4 Rectángulo"/>
          <p:cNvSpPr>
            <a:spLocks noChangeArrowheads="1"/>
          </p:cNvSpPr>
          <p:nvPr/>
        </p:nvSpPr>
        <p:spPr bwMode="auto">
          <a:xfrm>
            <a:off x="1258888" y="2420938"/>
            <a:ext cx="7000875" cy="2657475"/>
          </a:xfrm>
          <a:prstGeom prst="rect">
            <a:avLst/>
          </a:prstGeom>
          <a:noFill/>
          <a:ln w="9525">
            <a:noFill/>
            <a:miter lim="800000"/>
            <a:headEnd/>
            <a:tailEnd/>
          </a:ln>
        </p:spPr>
        <p:txBody>
          <a:bodyPr>
            <a:spAutoFit/>
          </a:bodyPr>
          <a:lstStyle/>
          <a:p>
            <a:pPr algn="just"/>
            <a:endParaRPr lang="es-ES" sz="2100"/>
          </a:p>
          <a:p>
            <a:pPr algn="just"/>
            <a:r>
              <a:rPr lang="es-ES" sz="2100"/>
              <a:t>Se puede definir el Servicio de Telecomunicaciones como una capacidad o facilidad de telecomunicación suministrada a un agente “Usuario del Servicio” y que es proporcionada por un agente denominado “Proveedor del Servicio”.</a:t>
            </a:r>
          </a:p>
          <a:p>
            <a:pPr algn="just"/>
            <a:endParaRPr lang="es-ES" sz="2100"/>
          </a:p>
          <a:p>
            <a:endParaRPr lang="es-ES" sz="2100"/>
          </a:p>
        </p:txBody>
      </p:sp>
      <p:sp>
        <p:nvSpPr>
          <p:cNvPr id="18434" name="4 Rectángulo"/>
          <p:cNvSpPr>
            <a:spLocks noChangeArrowheads="1"/>
          </p:cNvSpPr>
          <p:nvPr/>
        </p:nvSpPr>
        <p:spPr bwMode="auto">
          <a:xfrm>
            <a:off x="2700338" y="333375"/>
            <a:ext cx="360045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DEFINICIÓN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2988" y="2205038"/>
            <a:ext cx="7500937" cy="3095625"/>
          </a:xfrm>
        </p:spPr>
        <p:txBody>
          <a:bodyPr/>
          <a:lstStyle/>
          <a:p>
            <a:pPr algn="just" eaLnBrk="1" hangingPunct="1">
              <a:lnSpc>
                <a:spcPct val="80000"/>
              </a:lnSpc>
              <a:buFont typeface="Wingdings 2" pitchFamily="18" charset="2"/>
              <a:buNone/>
            </a:pPr>
            <a:r>
              <a:rPr lang="es-MX" sz="700" smtClean="0">
                <a:latin typeface="Arial" charset="0"/>
                <a:cs typeface="Arial" charset="0"/>
              </a:rPr>
              <a:t>   </a:t>
            </a:r>
          </a:p>
          <a:p>
            <a:pPr algn="just" eaLnBrk="1" hangingPunct="1">
              <a:buFont typeface="Wingdings 2" pitchFamily="18" charset="2"/>
              <a:buNone/>
            </a:pPr>
            <a:r>
              <a:rPr lang="es-ES" sz="2100" smtClean="0">
                <a:latin typeface="Arial" charset="0"/>
                <a:cs typeface="Arial" charset="0"/>
              </a:rPr>
              <a:t>	Los servicios de telecomunicaciones en el Ecuador se clasifican de la siguiente manera:</a:t>
            </a:r>
          </a:p>
          <a:p>
            <a:pPr algn="just" eaLnBrk="1" hangingPunct="1">
              <a:buFont typeface="Wingdings 2" pitchFamily="18" charset="2"/>
              <a:buNone/>
            </a:pPr>
            <a:endParaRPr lang="es-ES" sz="2100" smtClean="0">
              <a:latin typeface="Arial" charset="0"/>
              <a:cs typeface="Arial" charset="0"/>
            </a:endParaRPr>
          </a:p>
          <a:p>
            <a:pPr marL="742950" lvl="1" indent="-285750" algn="just" eaLnBrk="1" hangingPunct="1"/>
            <a:r>
              <a:rPr lang="es-EC" sz="1900" smtClean="0">
                <a:latin typeface="Arial" charset="0"/>
                <a:cs typeface="Arial" charset="0"/>
              </a:rPr>
              <a:t>Servicios Finales</a:t>
            </a:r>
          </a:p>
          <a:p>
            <a:pPr marL="742950" lvl="1" indent="-285750" algn="just" eaLnBrk="1" hangingPunct="1"/>
            <a:r>
              <a:rPr lang="es-EC" sz="1900" smtClean="0">
                <a:latin typeface="Arial" charset="0"/>
                <a:cs typeface="Arial" charset="0"/>
              </a:rPr>
              <a:t>Servicios Portadores</a:t>
            </a:r>
          </a:p>
          <a:p>
            <a:pPr marL="742950" lvl="1" indent="-285750" algn="just" eaLnBrk="1" hangingPunct="1"/>
            <a:r>
              <a:rPr lang="es-EC" sz="1900" smtClean="0">
                <a:latin typeface="Arial" charset="0"/>
                <a:cs typeface="Arial" charset="0"/>
              </a:rPr>
              <a:t>Servicios Públicos</a:t>
            </a:r>
          </a:p>
          <a:p>
            <a:pPr marL="742950" lvl="1" indent="-285750" algn="just" eaLnBrk="1" hangingPunct="1"/>
            <a:r>
              <a:rPr lang="es-EC" sz="1900" smtClean="0">
                <a:latin typeface="Arial" charset="0"/>
                <a:cs typeface="Arial" charset="0"/>
              </a:rPr>
              <a:t>Servicios Agregados</a:t>
            </a:r>
            <a:endParaRPr lang="es-ES" sz="700" smtClean="0">
              <a:latin typeface="Arial" charset="0"/>
              <a:cs typeface="Arial" charset="0"/>
            </a:endParaRPr>
          </a:p>
          <a:p>
            <a:pPr algn="just" eaLnBrk="1" hangingPunct="1">
              <a:lnSpc>
                <a:spcPct val="80000"/>
              </a:lnSpc>
              <a:buFont typeface="Wingdings 2" pitchFamily="18" charset="2"/>
              <a:buNone/>
            </a:pPr>
            <a:endParaRPr lang="es-MX" sz="700" smtClean="0">
              <a:latin typeface="Arial" charset="0"/>
              <a:cs typeface="Arial" charset="0"/>
            </a:endParaRPr>
          </a:p>
          <a:p>
            <a:pPr algn="just" eaLnBrk="1" hangingPunct="1">
              <a:lnSpc>
                <a:spcPct val="80000"/>
              </a:lnSpc>
              <a:buFont typeface="Wingdings 2" pitchFamily="18" charset="2"/>
              <a:buNone/>
            </a:pPr>
            <a:endParaRPr lang="es-MX" sz="700" smtClean="0">
              <a:latin typeface="Arial" charset="0"/>
              <a:cs typeface="Arial" charset="0"/>
            </a:endParaRPr>
          </a:p>
          <a:p>
            <a:pPr algn="just" eaLnBrk="1" hangingPunct="1">
              <a:lnSpc>
                <a:spcPct val="80000"/>
              </a:lnSpc>
              <a:buFont typeface="Wingdings 2" pitchFamily="18" charset="2"/>
              <a:buNone/>
            </a:pPr>
            <a:endParaRPr lang="es-EC" sz="700" b="1" smtClean="0">
              <a:latin typeface="Arial" charset="0"/>
              <a:cs typeface="Arial" charset="0"/>
            </a:endParaRPr>
          </a:p>
          <a:p>
            <a:pPr eaLnBrk="1" hangingPunct="1">
              <a:lnSpc>
                <a:spcPct val="80000"/>
              </a:lnSpc>
            </a:pPr>
            <a:endParaRPr lang="es-EC" sz="800" smtClean="0"/>
          </a:p>
        </p:txBody>
      </p:sp>
      <p:sp>
        <p:nvSpPr>
          <p:cNvPr id="19458" name="4 Rectángulo"/>
          <p:cNvSpPr>
            <a:spLocks noChangeArrowheads="1"/>
          </p:cNvSpPr>
          <p:nvPr/>
        </p:nvSpPr>
        <p:spPr bwMode="auto">
          <a:xfrm>
            <a:off x="2411413" y="333375"/>
            <a:ext cx="446405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CLASIFICACIÓN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Marcador de contenido"/>
          <p:cNvSpPr>
            <a:spLocks noGrp="1"/>
          </p:cNvSpPr>
          <p:nvPr>
            <p:ph idx="1"/>
          </p:nvPr>
        </p:nvSpPr>
        <p:spPr>
          <a:xfrm>
            <a:off x="457200" y="1827213"/>
            <a:ext cx="8229600" cy="4625975"/>
          </a:xfrm>
        </p:spPr>
        <p:txBody>
          <a:bodyPr/>
          <a:lstStyle/>
          <a:p>
            <a:pPr algn="just" eaLnBrk="1" hangingPunct="1">
              <a:buFont typeface="Wingdings 2" pitchFamily="18" charset="2"/>
              <a:buNone/>
            </a:pPr>
            <a:r>
              <a:rPr lang="es-MX" smtClean="0"/>
              <a:t>	</a:t>
            </a:r>
          </a:p>
          <a:p>
            <a:pPr algn="just" eaLnBrk="1" hangingPunct="1">
              <a:buFont typeface="Wingdings 2" pitchFamily="18" charset="2"/>
              <a:buNone/>
            </a:pPr>
            <a:r>
              <a:rPr lang="es-EC" sz="2100" smtClean="0">
                <a:latin typeface="Arial" charset="0"/>
                <a:cs typeface="Arial" charset="0"/>
              </a:rPr>
              <a:t>	Son servicios finales de telecomunicaciones aquellos que proporcionan la capacidad completa para la comunicación entre usuarios.</a:t>
            </a:r>
          </a:p>
          <a:p>
            <a:pPr algn="just" eaLnBrk="1" hangingPunct="1">
              <a:buFont typeface="Wingdings 2" pitchFamily="18" charset="2"/>
              <a:buNone/>
            </a:pPr>
            <a:r>
              <a:rPr lang="es-EC" sz="2100" smtClean="0">
                <a:latin typeface="Arial" charset="0"/>
                <a:cs typeface="Arial" charset="0"/>
              </a:rPr>
              <a:t>	</a:t>
            </a:r>
          </a:p>
          <a:p>
            <a:pPr eaLnBrk="1" hangingPunct="1">
              <a:buFont typeface="Wingdings 2" pitchFamily="18" charset="2"/>
              <a:buNone/>
            </a:pPr>
            <a:r>
              <a:rPr lang="es-EC" sz="2100" smtClean="0">
                <a:latin typeface="Arial" charset="0"/>
                <a:cs typeface="Arial" charset="0"/>
              </a:rPr>
              <a:t>	Ejemplos:</a:t>
            </a:r>
            <a:endParaRPr lang="en-US" sz="2500" smtClean="0">
              <a:latin typeface="Arial" charset="0"/>
              <a:cs typeface="Arial" charset="0"/>
            </a:endParaRPr>
          </a:p>
          <a:p>
            <a:pPr marL="742950" lvl="1" indent="-285750" eaLnBrk="1" hangingPunct="1"/>
            <a:r>
              <a:rPr lang="en-US" sz="2100" smtClean="0">
                <a:solidFill>
                  <a:srgbClr val="0B5946"/>
                </a:solidFill>
                <a:latin typeface="Arial" charset="0"/>
                <a:cs typeface="Arial" charset="0"/>
              </a:rPr>
              <a:t>Servicio Móvil Avanzado</a:t>
            </a:r>
          </a:p>
          <a:p>
            <a:pPr marL="742950" lvl="1" indent="-285750" eaLnBrk="1" hangingPunct="1"/>
            <a:r>
              <a:rPr lang="en-US" sz="2100" smtClean="0">
                <a:latin typeface="Arial" charset="0"/>
                <a:cs typeface="Arial" charset="0"/>
              </a:rPr>
              <a:t>Telefax	</a:t>
            </a:r>
          </a:p>
          <a:p>
            <a:pPr marL="742950" lvl="1" indent="-285750" eaLnBrk="1" hangingPunct="1"/>
            <a:r>
              <a:rPr lang="en-US" sz="2100" smtClean="0">
                <a:latin typeface="Arial" charset="0"/>
                <a:cs typeface="Arial" charset="0"/>
              </a:rPr>
              <a:t>Datafax</a:t>
            </a:r>
            <a:endParaRPr lang="es-EC" sz="2100" smtClean="0">
              <a:latin typeface="Arial" charset="0"/>
              <a:cs typeface="Arial" charset="0"/>
            </a:endParaRPr>
          </a:p>
        </p:txBody>
      </p:sp>
      <p:sp>
        <p:nvSpPr>
          <p:cNvPr id="20482" name="4 Rectángulo"/>
          <p:cNvSpPr>
            <a:spLocks noChangeArrowheads="1"/>
          </p:cNvSpPr>
          <p:nvPr/>
        </p:nvSpPr>
        <p:spPr bwMode="auto">
          <a:xfrm>
            <a:off x="1908175" y="333375"/>
            <a:ext cx="6048375"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FINALES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288" y="1817688"/>
            <a:ext cx="8229600" cy="5040312"/>
          </a:xfrm>
        </p:spPr>
        <p:txBody>
          <a:bodyPr/>
          <a:lstStyle/>
          <a:p>
            <a:pPr algn="just" eaLnBrk="1" hangingPunct="1">
              <a:lnSpc>
                <a:spcPct val="90000"/>
              </a:lnSpc>
              <a:buFont typeface="Wingdings 2" pitchFamily="18" charset="2"/>
              <a:buNone/>
            </a:pPr>
            <a:endParaRPr lang="es-EC" sz="2000" smtClean="0">
              <a:latin typeface="Arial" charset="0"/>
              <a:cs typeface="Arial" charset="0"/>
            </a:endParaRPr>
          </a:p>
          <a:p>
            <a:pPr algn="just" eaLnBrk="1" hangingPunct="1">
              <a:lnSpc>
                <a:spcPct val="90000"/>
              </a:lnSpc>
              <a:buFont typeface="Wingdings" pitchFamily="2" charset="2"/>
              <a:buNone/>
            </a:pPr>
            <a:r>
              <a:rPr lang="es-EC" sz="2100" smtClean="0">
                <a:latin typeface="Arial" charset="0"/>
                <a:cs typeface="Arial" charset="0"/>
              </a:rPr>
              <a:t>	Son servicios portadores aquellos que proporcionan a terceros la capacidad necesaria para la transmisión de signos, señales, datos, imágenes y sonidos entre puntos de terminación de una red definidos, usando uno o más segmentos de una red.</a:t>
            </a:r>
            <a:r>
              <a:rPr lang="es-EC" sz="2200" smtClean="0">
                <a:latin typeface="Arial" charset="0"/>
                <a:cs typeface="Arial" charset="0"/>
              </a:rPr>
              <a:t> </a:t>
            </a:r>
          </a:p>
          <a:p>
            <a:pPr eaLnBrk="1" hangingPunct="1">
              <a:buFont typeface="Wingdings 2" pitchFamily="18" charset="2"/>
              <a:buNone/>
            </a:pPr>
            <a:r>
              <a:rPr lang="es-EC" sz="2100" smtClean="0">
                <a:latin typeface="Arial" charset="0"/>
                <a:cs typeface="Arial" charset="0"/>
              </a:rPr>
              <a:t>	</a:t>
            </a:r>
          </a:p>
          <a:p>
            <a:pPr algn="just" eaLnBrk="1" hangingPunct="1">
              <a:buFont typeface="Wingdings 2" pitchFamily="18" charset="2"/>
              <a:buNone/>
            </a:pPr>
            <a:r>
              <a:rPr lang="es-EC" sz="2100" smtClean="0">
                <a:latin typeface="Arial" charset="0"/>
                <a:cs typeface="Arial" charset="0"/>
              </a:rPr>
              <a:t>	Ejemplos:</a:t>
            </a:r>
          </a:p>
          <a:p>
            <a:pPr eaLnBrk="1" hangingPunct="1">
              <a:buFont typeface="Wingdings 2" pitchFamily="18" charset="2"/>
              <a:buNone/>
            </a:pPr>
            <a:r>
              <a:rPr lang="es-EC" sz="2100" smtClean="0">
                <a:latin typeface="Arial" charset="0"/>
                <a:cs typeface="Arial" charset="0"/>
              </a:rPr>
              <a:t>	</a:t>
            </a:r>
          </a:p>
          <a:p>
            <a:pPr eaLnBrk="1" hangingPunct="1">
              <a:buFont typeface="Wingdings 2" pitchFamily="18" charset="2"/>
              <a:buNone/>
            </a:pPr>
            <a:r>
              <a:rPr lang="es-EC" sz="2100" smtClean="0">
                <a:latin typeface="Arial" charset="0"/>
                <a:cs typeface="Arial" charset="0"/>
              </a:rPr>
              <a:t>	DSL					GSM</a:t>
            </a:r>
          </a:p>
          <a:p>
            <a:pPr eaLnBrk="1" hangingPunct="1">
              <a:buFont typeface="Wingdings 2" pitchFamily="18" charset="2"/>
              <a:buNone/>
            </a:pPr>
            <a:r>
              <a:rPr lang="es-EC" sz="2100" smtClean="0">
                <a:latin typeface="Arial" charset="0"/>
                <a:cs typeface="Arial" charset="0"/>
              </a:rPr>
              <a:t>	Servicios Satelitales SCPC y VSAT	WLL</a:t>
            </a:r>
          </a:p>
          <a:p>
            <a:pPr eaLnBrk="1" hangingPunct="1">
              <a:buFont typeface="Wingdings 2" pitchFamily="18" charset="2"/>
              <a:buNone/>
            </a:pPr>
            <a:r>
              <a:rPr lang="es-EC" sz="2100" smtClean="0">
                <a:latin typeface="Arial" charset="0"/>
                <a:cs typeface="Arial" charset="0"/>
              </a:rPr>
              <a:t>	Alquiler de líneas dedicadas		ATM					</a:t>
            </a:r>
          </a:p>
        </p:txBody>
      </p:sp>
      <p:sp>
        <p:nvSpPr>
          <p:cNvPr id="21506"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PORTADORES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288" y="1989138"/>
            <a:ext cx="8229600" cy="5040312"/>
          </a:xfrm>
        </p:spPr>
        <p:txBody>
          <a:bodyPr/>
          <a:lstStyle/>
          <a:p>
            <a:pPr algn="just" eaLnBrk="1" hangingPunct="1">
              <a:lnSpc>
                <a:spcPct val="90000"/>
              </a:lnSpc>
              <a:buFont typeface="Wingdings 2" pitchFamily="18" charset="2"/>
              <a:buNone/>
            </a:pPr>
            <a:endParaRPr lang="es-EC" sz="2000" smtClean="0">
              <a:latin typeface="Arial" charset="0"/>
              <a:cs typeface="Arial" charset="0"/>
            </a:endParaRPr>
          </a:p>
          <a:p>
            <a:pPr algn="just" eaLnBrk="1" hangingPunct="1">
              <a:buFont typeface="Wingdings 2" pitchFamily="18" charset="2"/>
              <a:buNone/>
            </a:pPr>
            <a:r>
              <a:rPr lang="es-ES" sz="2100" smtClean="0">
                <a:latin typeface="Arial" charset="0"/>
                <a:cs typeface="Arial" charset="0"/>
              </a:rPr>
              <a:t>	L</a:t>
            </a:r>
            <a:r>
              <a:rPr lang="es-EC" sz="2100" smtClean="0">
                <a:latin typeface="Arial" charset="0"/>
                <a:cs typeface="Arial" charset="0"/>
              </a:rPr>
              <a:t>os servicios públicos son aquellos a los cuales el Estado garantiza su prestación debido a la importancia que tienen para la colectividad. </a:t>
            </a:r>
          </a:p>
          <a:p>
            <a:pPr algn="just" eaLnBrk="1" hangingPunct="1">
              <a:buFont typeface="Wingdings 2" pitchFamily="18" charset="2"/>
              <a:buNone/>
            </a:pPr>
            <a:r>
              <a:rPr lang="es-EC" sz="2100" smtClean="0">
                <a:latin typeface="Arial" charset="0"/>
                <a:cs typeface="Arial" charset="0"/>
              </a:rPr>
              <a:t>	</a:t>
            </a:r>
          </a:p>
          <a:p>
            <a:pPr marL="742950" lvl="1" indent="-285750" eaLnBrk="1" hangingPunct="1">
              <a:buFont typeface="Wingdings" pitchFamily="2" charset="2"/>
              <a:buNone/>
            </a:pPr>
            <a:r>
              <a:rPr lang="es-EC" sz="2100" smtClean="0">
                <a:latin typeface="Arial" charset="0"/>
                <a:cs typeface="Arial" charset="0"/>
              </a:rPr>
              <a:t>Se califica como servicio público a:</a:t>
            </a:r>
            <a:endParaRPr lang="es-ES" sz="2100" smtClean="0">
              <a:latin typeface="Arial" charset="0"/>
              <a:cs typeface="Arial" charset="0"/>
            </a:endParaRPr>
          </a:p>
          <a:p>
            <a:pPr marL="742950" lvl="1" indent="-285750" eaLnBrk="1" hangingPunct="1"/>
            <a:r>
              <a:rPr lang="es-ES" sz="2100" smtClean="0">
                <a:solidFill>
                  <a:srgbClr val="0B5946"/>
                </a:solidFill>
                <a:latin typeface="Arial" charset="0"/>
                <a:cs typeface="Arial" charset="0"/>
              </a:rPr>
              <a:t>Telefonía Fija local</a:t>
            </a:r>
            <a:r>
              <a:rPr lang="es-ES" sz="2100" smtClean="0">
                <a:latin typeface="Arial" charset="0"/>
                <a:cs typeface="Arial" charset="0"/>
              </a:rPr>
              <a:t>, nacional e internacional</a:t>
            </a:r>
          </a:p>
          <a:p>
            <a:pPr marL="742950" lvl="1" indent="-285750" eaLnBrk="1" hangingPunct="1"/>
            <a:r>
              <a:rPr lang="es-ES" sz="2100" smtClean="0">
                <a:latin typeface="Arial" charset="0"/>
                <a:cs typeface="Arial" charset="0"/>
              </a:rPr>
              <a:t>Radiodifusión y Televisión</a:t>
            </a:r>
            <a:endParaRPr lang="es-EC" sz="2100" smtClean="0">
              <a:latin typeface="Arial" charset="0"/>
              <a:cs typeface="Arial" charset="0"/>
            </a:endParaRPr>
          </a:p>
        </p:txBody>
      </p:sp>
      <p:sp>
        <p:nvSpPr>
          <p:cNvPr id="22530"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PÚBLICOS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39750" y="1817688"/>
            <a:ext cx="8229600" cy="5040312"/>
          </a:xfrm>
        </p:spPr>
        <p:txBody>
          <a:bodyPr/>
          <a:lstStyle/>
          <a:p>
            <a:pPr algn="just" eaLnBrk="1" hangingPunct="1">
              <a:lnSpc>
                <a:spcPct val="90000"/>
              </a:lnSpc>
              <a:buFont typeface="Wingdings 2" pitchFamily="18" charset="2"/>
              <a:buNone/>
            </a:pPr>
            <a:r>
              <a:rPr lang="es-ES" sz="2100" smtClean="0">
                <a:latin typeface="Arial" charset="0"/>
                <a:cs typeface="Arial" charset="0"/>
              </a:rPr>
              <a:t>	Son los servicios de telecomunicación que no siendo servicios públicos y utilizando como soporte servicios portadores o servicios finales de telecomunicación, añaden otras facilidades al servicio soporte o satisfacen nuevas necesidades específicas de telecomunicación.</a:t>
            </a:r>
          </a:p>
          <a:p>
            <a:pPr algn="just" eaLnBrk="1" hangingPunct="1">
              <a:lnSpc>
                <a:spcPct val="90000"/>
              </a:lnSpc>
              <a:buFont typeface="Wingdings 2" pitchFamily="18" charset="2"/>
              <a:buNone/>
            </a:pPr>
            <a:r>
              <a:rPr lang="es-ES" sz="2100" smtClean="0">
                <a:latin typeface="Arial" charset="0"/>
                <a:cs typeface="Arial" charset="0"/>
              </a:rPr>
              <a:t>	</a:t>
            </a:r>
          </a:p>
          <a:p>
            <a:pPr eaLnBrk="1" hangingPunct="1">
              <a:buFont typeface="Wingdings 2" pitchFamily="18" charset="2"/>
              <a:buNone/>
            </a:pPr>
            <a:r>
              <a:rPr lang="es-ES" sz="2100" smtClean="0">
                <a:latin typeface="Arial" charset="0"/>
                <a:cs typeface="Arial" charset="0"/>
              </a:rPr>
              <a:t>	Ejemplos:</a:t>
            </a:r>
          </a:p>
          <a:p>
            <a:pPr marL="742950" lvl="1" indent="-285750" eaLnBrk="1" hangingPunct="1"/>
            <a:r>
              <a:rPr lang="es-ES" sz="2100" smtClean="0">
                <a:latin typeface="Arial" charset="0"/>
                <a:cs typeface="Arial" charset="0"/>
              </a:rPr>
              <a:t>Acceso Remoto a Redes</a:t>
            </a:r>
          </a:p>
          <a:p>
            <a:pPr marL="742950" lvl="1" indent="-285750" eaLnBrk="1" hangingPunct="1"/>
            <a:r>
              <a:rPr lang="es-ES" sz="2100" smtClean="0">
                <a:solidFill>
                  <a:srgbClr val="0B5946"/>
                </a:solidFill>
                <a:latin typeface="Arial" charset="0"/>
                <a:cs typeface="Arial" charset="0"/>
              </a:rPr>
              <a:t>Acceso a Internet</a:t>
            </a:r>
          </a:p>
          <a:p>
            <a:pPr marL="742950" lvl="1" indent="-285750" eaLnBrk="1" hangingPunct="1"/>
            <a:r>
              <a:rPr lang="es-ES" sz="2100" smtClean="0">
                <a:latin typeface="Arial" charset="0"/>
                <a:cs typeface="Arial" charset="0"/>
              </a:rPr>
              <a:t>Videoconferencias</a:t>
            </a:r>
          </a:p>
          <a:p>
            <a:pPr marL="742950" lvl="1" indent="-285750" eaLnBrk="1" hangingPunct="1"/>
            <a:r>
              <a:rPr lang="es-ES" sz="2100" smtClean="0">
                <a:latin typeface="Arial" charset="0"/>
                <a:cs typeface="Arial" charset="0"/>
              </a:rPr>
              <a:t>Servicios Inteligentes de Voz</a:t>
            </a:r>
            <a:endParaRPr lang="es-EC" sz="2100" smtClean="0">
              <a:latin typeface="Arial" charset="0"/>
              <a:cs typeface="Arial" charset="0"/>
            </a:endParaRPr>
          </a:p>
        </p:txBody>
      </p:sp>
      <p:sp>
        <p:nvSpPr>
          <p:cNvPr id="23554" name="4 Rectángulo"/>
          <p:cNvSpPr>
            <a:spLocks noChangeArrowheads="1"/>
          </p:cNvSpPr>
          <p:nvPr/>
        </p:nvSpPr>
        <p:spPr bwMode="auto">
          <a:xfrm>
            <a:off x="900113" y="333375"/>
            <a:ext cx="7632700" cy="823913"/>
          </a:xfrm>
          <a:prstGeom prst="rect">
            <a:avLst/>
          </a:prstGeom>
          <a:noFill/>
          <a:ln w="9525">
            <a:noFill/>
            <a:miter lim="800000"/>
            <a:headEnd/>
            <a:tailEnd/>
          </a:ln>
        </p:spPr>
        <p:txBody>
          <a:bodyPr>
            <a:spAutoFit/>
          </a:bodyPr>
          <a:lstStyle/>
          <a:p>
            <a:pPr algn="ctr"/>
            <a:r>
              <a:rPr lang="es-ES" sz="4800" b="1">
                <a:solidFill>
                  <a:srgbClr val="F7CA09"/>
                </a:solidFill>
                <a:latin typeface="Corbel" pitchFamily="34" charset="0"/>
              </a:rPr>
              <a:t>SERVICIOS AGREGADOS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1387</TotalTime>
  <Words>936</Words>
  <Application>Microsoft Office PowerPoint</Application>
  <PresentationFormat>Presentación en pantalla (4:3)</PresentationFormat>
  <Paragraphs>165</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Módulo</vt:lpstr>
      <vt:lpstr>Diapositiva 1</vt:lpstr>
      <vt:lpstr>OBJETIVOS</vt:lpstr>
      <vt:lpstr>INTRODUCCIÓN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CONCLUSIONES</vt:lpstr>
      <vt:lpstr>CONCLUSIONES</vt:lpstr>
      <vt:lpstr>CONCLUSIONES</vt:lpstr>
      <vt:lpstr>RECOMENDACIONES</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SEGURIDAD INDUSTRIAL</dc:title>
  <dc:creator>vaio</dc:creator>
  <cp:lastModifiedBy>Administrador</cp:lastModifiedBy>
  <cp:revision>178</cp:revision>
  <dcterms:created xsi:type="dcterms:W3CDTF">2009-05-20T12:16:33Z</dcterms:created>
  <dcterms:modified xsi:type="dcterms:W3CDTF">2009-11-12T15:47:19Z</dcterms:modified>
</cp:coreProperties>
</file>