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8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1" r:id="rId20"/>
    <p:sldId id="274" r:id="rId21"/>
    <p:sldId id="275" r:id="rId22"/>
    <p:sldId id="293" r:id="rId23"/>
    <p:sldId id="276" r:id="rId24"/>
    <p:sldId id="277" r:id="rId25"/>
    <p:sldId id="292" r:id="rId26"/>
    <p:sldId id="278" r:id="rId27"/>
    <p:sldId id="281" r:id="rId28"/>
    <p:sldId id="280" r:id="rId29"/>
    <p:sldId id="282" r:id="rId30"/>
    <p:sldId id="283" r:id="rId31"/>
    <p:sldId id="279" r:id="rId32"/>
    <p:sldId id="287" r:id="rId33"/>
    <p:sldId id="288" r:id="rId34"/>
    <p:sldId id="294" r:id="rId35"/>
    <p:sldId id="295" r:id="rId36"/>
    <p:sldId id="296" r:id="rId37"/>
  </p:sldIdLst>
  <p:sldSz cx="9144000" cy="6858000" type="screen4x3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>
        <p:scale>
          <a:sx n="70" d="100"/>
          <a:sy n="70" d="100"/>
        </p:scale>
        <p:origin x="-107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AFAE4C-C438-4789-AD7E-BF9A6EB3AE25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41BB2D-DA91-4734-BBD8-F313298ED9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B24F-F0AD-477E-A9E1-AE99CB8D10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866DF-1E37-46A9-8D11-B3498C5998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4D1316-F5ED-4DDB-B385-E0E62C3A70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1D576-776D-4628-BF1A-1B110BAC46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4F4EE-CF49-475A-A499-36A90ABFE6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20051-9E0C-49B6-8F1E-9C712F8FA3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D924B-BD49-4EC6-81DF-FA1B8E703F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FE25C-1CAB-40A2-B45C-BB6191AA24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D7F84-425D-41D9-9111-D83D184ADE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49463-E166-4D0A-AE96-04C9556432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3ACD1-06CF-4AD6-BE7F-047EA6697A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BE1E4-A83C-405B-9D4C-4ED6A99661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DC69F-51C2-4E2F-ACFC-2EEFA9FFBE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2A305-EFDC-4380-8987-0CB59A47ED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C9145-2967-47EE-89ED-6EA0EB90C1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0F45C-84F9-47AE-95B1-BEA03ACA1F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6050C-3F36-4E23-B3E6-936CA07AB5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80B4D-F3B4-4CCF-864A-06E703D8CB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580E72-57E2-4100-B808-B19CEACF83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52CE90-002C-4A13-B857-26B3170C37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9E9D8-3D31-4E74-AAB0-0F2FFC47C5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DD25B-03AB-4A69-A67D-EF952B807F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9E40-4022-47BB-8793-8D8BAC7F2773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BB15-04FA-46E0-BC0F-429BEA5A55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4CA7-34A4-47FC-BD9A-4CCD26849BA9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617F1-7232-42FE-BC83-08D54ED9FA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8DF5-83BD-44FF-99E0-B7A7A10E82B6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B05E-2F88-4D21-B059-99DCD57C8A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003B-F40A-4E47-8723-84F5DF4916D8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6391-D173-48B3-8D58-C00489685A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C3C4-2B88-4506-929C-0C0F1054E604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06BA-7A3B-4343-B6AA-A4D7AC5E63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8AEC-8C69-43F0-95C8-83563BEE0973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48EE-0BC6-4BE1-9ECB-130A96C901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E4DF-6B31-49DC-9408-C959B4F68BA7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E51A-A909-492B-B6F7-E1541FB924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BDCA-51B7-436B-8DAA-1E744755D1A8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21D-4705-4AEE-8437-64654B8513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FC3A-08B2-487B-85E8-9BE6838984F7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2320-F793-43E3-86B8-E958089D2C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A1F7-8E46-47C1-8966-D79774E6651B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E332-738B-47E9-893A-55E96B57D9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0B18-2649-410F-9FDB-36056C62B18D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D2B5-8ABD-4A4D-983D-3168EB42C6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2FC90-F74C-47D6-985D-E02738483BDA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A2B68-8927-4087-9FBE-D9D5EE8C39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5" r:id="rId1"/>
    <p:sldLayoutId id="2147484149" r:id="rId2"/>
    <p:sldLayoutId id="2147484156" r:id="rId3"/>
    <p:sldLayoutId id="2147484150" r:id="rId4"/>
    <p:sldLayoutId id="2147484157" r:id="rId5"/>
    <p:sldLayoutId id="2147484151" r:id="rId6"/>
    <p:sldLayoutId id="2147484152" r:id="rId7"/>
    <p:sldLayoutId id="2147484158" r:id="rId8"/>
    <p:sldLayoutId id="2147484159" r:id="rId9"/>
    <p:sldLayoutId id="2147484153" r:id="rId10"/>
    <p:sldLayoutId id="21474841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subTitle" idx="1"/>
          </p:nvPr>
        </p:nvSpPr>
        <p:spPr>
          <a:xfrm>
            <a:off x="1500188" y="3929063"/>
            <a:ext cx="6480175" cy="1752600"/>
          </a:xfrm>
        </p:spPr>
        <p:txBody>
          <a:bodyPr/>
          <a:lstStyle/>
          <a:p>
            <a:pPr algn="ctr" eaLnBrk="1" hangingPunct="1"/>
            <a:r>
              <a:rPr lang="es-EC" sz="2800" smtClean="0"/>
              <a:t>Integrantes:</a:t>
            </a:r>
          </a:p>
          <a:p>
            <a:pPr algn="ctr" eaLnBrk="1" hangingPunct="1"/>
            <a:r>
              <a:rPr lang="es-EC" sz="2800" smtClean="0"/>
              <a:t>Geovanny Francisco Carrillo Diaz</a:t>
            </a:r>
          </a:p>
          <a:p>
            <a:pPr algn="ctr" eaLnBrk="1" hangingPunct="1"/>
            <a:r>
              <a:rPr lang="es-EC" sz="2800" smtClean="0"/>
              <a:t>Krystel Maureen Zambrano Cantos</a:t>
            </a:r>
            <a:endParaRPr lang="en-US" sz="280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42875" y="785813"/>
            <a:ext cx="9001125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LOS CAMBIOS EFECTUADOS EN LA REGULACIÓN DE LOS SERVICIOS DE TELECOMUNICACIONES Y CONSECUENCIAS SOBRE UN ISP A JULIO 2009</a:t>
            </a:r>
            <a:r>
              <a:rPr lang="es-ES" sz="3500" dirty="0">
                <a:solidFill>
                  <a:srgbClr val="FFC000"/>
                </a:solidFill>
              </a:rPr>
              <a:t>.</a:t>
            </a:r>
            <a:endParaRPr lang="en-US" sz="35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Reglamentos para otorgar Concesiones de los Servicios de Telecomunicaciones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4786312"/>
          </a:xfrm>
        </p:spPr>
        <p:txBody>
          <a:bodyPr>
            <a:normAutofit/>
          </a:bodyPr>
          <a:lstStyle/>
          <a:p>
            <a:pPr marL="26988" indent="-26988" eaLnBrk="1" fontAlgn="auto" hangingPunct="1">
              <a:spcAft>
                <a:spcPts val="0"/>
              </a:spcAft>
              <a:buFont typeface="Wingdings 2"/>
              <a:buNone/>
              <a:tabLst>
                <a:tab pos="95250" algn="l"/>
              </a:tabLst>
              <a:defRPr/>
            </a:pPr>
            <a:r>
              <a:rPr lang="es-ES" dirty="0" smtClean="0"/>
              <a:t>Duración de la concesión: 15 años</a:t>
            </a:r>
          </a:p>
          <a:p>
            <a:pPr marL="26988" indent="-26988" eaLnBrk="1" fontAlgn="auto" hangingPunct="1">
              <a:spcAft>
                <a:spcPts val="0"/>
              </a:spcAft>
              <a:buFont typeface="Wingdings 2"/>
              <a:buNone/>
              <a:tabLst>
                <a:tab pos="95250" algn="l"/>
              </a:tabLst>
              <a:defRPr/>
            </a:pPr>
            <a:r>
              <a:rPr lang="es-ES" dirty="0" smtClean="0"/>
              <a:t>Modificación y renegociación de contrato: 5 años de anticipación</a:t>
            </a:r>
            <a:endParaRPr lang="en-US" dirty="0" smtClean="0"/>
          </a:p>
          <a:p>
            <a:pPr marL="26988" indent="-26988" eaLnBrk="1" fontAlgn="auto" hangingPunct="1">
              <a:spcAft>
                <a:spcPts val="0"/>
              </a:spcAft>
              <a:buFont typeface="Wingdings 2"/>
              <a:buNone/>
              <a:tabLst>
                <a:tab pos="95250" algn="l"/>
              </a:tabLst>
              <a:defRPr/>
            </a:pPr>
            <a:r>
              <a:rPr lang="es-ES" dirty="0" smtClean="0"/>
              <a:t>Formas de otorgar una concesión: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11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Proceso público competitivo de ofertas.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Proceso de subasta pública de frecuencias para brindar servicios de telecomunicaciones.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Adjudicación directa.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Reglamentos para la prestación de Servicios de Portadores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4786312"/>
          </a:xfrm>
        </p:spPr>
        <p:txBody>
          <a:bodyPr/>
          <a:lstStyle/>
          <a:p>
            <a:pPr eaLnBrk="1" hangingPunct="1">
              <a:tabLst>
                <a:tab pos="95250" algn="l"/>
              </a:tabLst>
            </a:pPr>
            <a:r>
              <a:rPr lang="es-ES" smtClean="0"/>
              <a:t>Duración de la concesión: 15 años</a:t>
            </a:r>
          </a:p>
          <a:p>
            <a:pPr eaLnBrk="1" hangingPunct="1">
              <a:tabLst>
                <a:tab pos="95250" algn="l"/>
              </a:tabLst>
            </a:pPr>
            <a:r>
              <a:rPr lang="es-ES" smtClean="0"/>
              <a:t>Área de cobertura: nacional y con conexión para el exterior</a:t>
            </a:r>
          </a:p>
          <a:p>
            <a:pPr eaLnBrk="1" hangingPunct="1">
              <a:tabLst>
                <a:tab pos="95250" algn="l"/>
              </a:tabLst>
            </a:pPr>
            <a:r>
              <a:rPr lang="es-ES" smtClean="0"/>
              <a:t>No incluye la concesión para la prestación de servicios finales</a:t>
            </a:r>
          </a:p>
          <a:p>
            <a:pPr eaLnBrk="1" hangingPunct="1">
              <a:tabLst>
                <a:tab pos="95250" algn="l"/>
              </a:tabLst>
            </a:pPr>
            <a:r>
              <a:rPr lang="es-ES" smtClean="0"/>
              <a:t>Obligatoria la interconexión con otras redes públicas</a:t>
            </a:r>
          </a:p>
          <a:p>
            <a:pPr eaLnBrk="1" hangingPunct="1">
              <a:tabLst>
                <a:tab pos="95250" algn="l"/>
              </a:tabLst>
            </a:pPr>
            <a:r>
              <a:rPr lang="es-ES" smtClean="0"/>
              <a:t>Supertel es la encargada de la supervisión de la prestación de este servicio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Reglamentos para el Servicio de Telefonía Fija Local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4786312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Duración de la concesión: 15 años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Instalación de una central de conmutación: aviso previo con 30 días a los Organismos Reguladores sobre su ubicación geográfica y área de servicio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Presentar informe mensual dentro de 10 primeros días del mes siguiente a </a:t>
            </a:r>
            <a:r>
              <a:rPr lang="es-ES" dirty="0" err="1" smtClean="0"/>
              <a:t>Supertel</a:t>
            </a:r>
            <a:r>
              <a:rPr lang="es-ES" dirty="0" smtClean="0"/>
              <a:t> y </a:t>
            </a:r>
            <a:r>
              <a:rPr lang="es-ES" dirty="0" err="1" smtClean="0"/>
              <a:t>Senatel</a:t>
            </a:r>
            <a:r>
              <a:rPr lang="es-ES" dirty="0" smtClean="0"/>
              <a:t>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Sanciones por infracciones se realizarán de acuerdo a lo establecido en el ordenamiento jurídico ecuatoriano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Reglamentos para el Servicio de Telefonía Móvil Avanzado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4786312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Duración de la concesión: 15 años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9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Parámetros técnicos y calidad: calidad de servicio, atención al usuario, emisión de facturas de cobro y; plazos máximos para reparación e interrupción del servicio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9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Facturación de llamadas de voz se iniciará una vez que el abonado conteste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1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Llamadas de mensajes de voz se facturarán cuando el abonado deja un mensaje.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Reglamentos para la Prestación de Servicios de Valor Agregado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5072062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Título habilitante: Permiso INTRANSFERIBLE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1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Duración: 10 años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1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Se requieren Permisos por separado para brindar cada servicio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1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Modificaciones o ampliaciones: notificar a </a:t>
            </a:r>
            <a:r>
              <a:rPr lang="es-ES" dirty="0" err="1" smtClean="0"/>
              <a:t>Senatel</a:t>
            </a: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2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Plazo de inicio de funcionamiento: 6 meses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2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Formas de brindar el servicio: mediante infraestructura propia y contratación de servicios portadores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12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r>
              <a:rPr lang="es-ES" dirty="0" smtClean="0"/>
              <a:t>Poseen derecho a la conexión desde y hacia sus nodos principales, secundarios y entre ellos, además de acceder  a   cualquier red pública autorizada.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Protagonistas del sector de las Telecomunicaciones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2000250"/>
            <a:ext cx="8715375" cy="5072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dirty="0" smtClean="0"/>
              <a:t>Organismos de Regulación y Control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s-ES" dirty="0" smtClean="0"/>
              <a:t>Prestadores de Servicios y Operadores de Redes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s-ES" dirty="0" smtClean="0"/>
              <a:t>Usuarios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Organismos de Regulación y Control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500188"/>
            <a:ext cx="8715375" cy="50720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s-ES" dirty="0" smtClean="0"/>
              <a:t>CONATEL: ejercer funciones de administración y regulación de las telecomunicaciones en el país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s-ES" dirty="0" smtClean="0"/>
              <a:t>SENATEL: ejecutar la política de telecomunicaciones en el país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s-ES" dirty="0" smtClean="0"/>
              <a:t>SUPERTEL: fortalecer y adecuar los procedimientos de control de acuerdo con las leyes correspondientes al Plan de Desarrollo de las Telecomunicaciones en el Ecuador.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tabLst>
                <a:tab pos="95250" algn="l"/>
              </a:tabLst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Prestadores de Servicios y Operadores de Redes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5072062"/>
          </a:xfrm>
        </p:spPr>
        <p:txBody>
          <a:bodyPr/>
          <a:lstStyle/>
          <a:p>
            <a:pPr eaLnBrk="1" hangingPunct="1"/>
            <a:r>
              <a:rPr lang="es-ES" smtClean="0"/>
              <a:t>Operadores de redes:  infraestructura; y Prestadores de servicios: brindan servicios de telecomunicaciones.</a:t>
            </a:r>
          </a:p>
          <a:p>
            <a:pPr eaLnBrk="1" hangingPunct="1"/>
            <a:endParaRPr lang="es-ES" sz="1000" smtClean="0"/>
          </a:p>
          <a:p>
            <a:pPr eaLnBrk="1" hangingPunct="1"/>
            <a:r>
              <a:rPr lang="es-ES" smtClean="0"/>
              <a:t>Concesión: servicios finales, públicos, portadores y para utilizar las frecuencias del espectro radioeléctrico;</a:t>
            </a:r>
          </a:p>
          <a:p>
            <a:pPr eaLnBrk="1" hangingPunct="1">
              <a:buFont typeface="Wingdings 2" pitchFamily="18" charset="2"/>
              <a:buNone/>
            </a:pPr>
            <a:endParaRPr lang="es-ES" sz="900" smtClean="0"/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    Permiso: Servicios de Valor Agregado y operación de redes privadas.</a:t>
            </a:r>
          </a:p>
          <a:p>
            <a:pPr eaLnBrk="1" hangingPunct="1"/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Prestadores de Servicios  de Telecomunicaciones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143000" y="2286000"/>
          <a:ext cx="7072313" cy="3517900"/>
        </p:xfrm>
        <a:graphic>
          <a:graphicData uri="http://schemas.openxmlformats.org/drawingml/2006/table">
            <a:tbl>
              <a:tblPr/>
              <a:tblGrid>
                <a:gridCol w="3534037"/>
                <a:gridCol w="3538325"/>
              </a:tblGrid>
              <a:tr h="76888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_tradnl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SERVICIOS FINALES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_tradnl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TELEFONÍA FIJA LOCAL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4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_tradnl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 </a:t>
                      </a:r>
                      <a:r>
                        <a:rPr lang="es-ES_tradnl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MÓVIL </a:t>
                      </a:r>
                      <a:r>
                        <a:rPr lang="es-ES_tradnl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AVANZADO (SMA)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150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_tradnl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SERVICIOS PORTADORES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3826">
                <a:tc>
                  <a:txBody>
                    <a:bodyPr/>
                    <a:lstStyle/>
                    <a:p>
                      <a:pPr algn="ctr" fontAlgn="t"/>
                      <a:r>
                        <a:rPr lang="es-ES_tradnl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SERVICIOS DE VALOR AGREGADO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_tradnl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INTERNET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C" sz="6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 de los Servicios de Telecomunicaciones</a:t>
            </a:r>
            <a:endParaRPr lang="en-US" sz="6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dirty="0" smtClean="0"/>
              <a:t>La legislación para el sector de las Telecomunicaciones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C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dirty="0" smtClean="0"/>
              <a:t>Protagonistas del sector de las Telecomunicaciones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C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dirty="0" smtClean="0"/>
              <a:t>Análisis situacional de un ISP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C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dirty="0" smtClean="0"/>
              <a:t>Conclusiones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Telefonía Fija Local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/>
          <a:srcRect l="13477" t="24374" r="22656" b="10001"/>
          <a:stretch>
            <a:fillRect/>
          </a:stretch>
        </p:blipFill>
        <p:spPr bwMode="auto">
          <a:xfrm>
            <a:off x="357188" y="1428750"/>
            <a:ext cx="84534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Telefonía Móvil Avanzado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3"/>
          <a:srcRect l="19531" t="26563" r="13672" b="8749"/>
          <a:stretch>
            <a:fillRect/>
          </a:stretch>
        </p:blipFill>
        <p:spPr bwMode="auto">
          <a:xfrm>
            <a:off x="285750" y="1428750"/>
            <a:ext cx="8643938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3150" t="28081" r="28876" b="16080"/>
          <a:stretch>
            <a:fillRect/>
          </a:stretch>
        </p:blipFill>
        <p:spPr bwMode="auto">
          <a:xfrm>
            <a:off x="1643063" y="857250"/>
            <a:ext cx="59785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Valor Agregado de Internet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 l="9961" t="25311" r="32617" b="16562"/>
          <a:stretch>
            <a:fillRect/>
          </a:stretch>
        </p:blipFill>
        <p:spPr bwMode="auto">
          <a:xfrm>
            <a:off x="785813" y="1714500"/>
            <a:ext cx="77914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Portadores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 l="26367" t="27187" r="16211" b="16562"/>
          <a:stretch>
            <a:fillRect/>
          </a:stretch>
        </p:blipFill>
        <p:spPr bwMode="auto">
          <a:xfrm>
            <a:off x="428625" y="1571625"/>
            <a:ext cx="8286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42875"/>
          <a:ext cx="9144000" cy="6500813"/>
        </p:xfrm>
        <a:graphic>
          <a:graphicData uri="http://schemas.openxmlformats.org/drawingml/2006/table">
            <a:tbl>
              <a:tblPr/>
              <a:tblGrid>
                <a:gridCol w="1563076"/>
                <a:gridCol w="3673232"/>
                <a:gridCol w="3907692"/>
              </a:tblGrid>
              <a:tr h="22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Tipos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Servicio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Impacto en Competencia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Impacto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Servicio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40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Telefonía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Fija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Local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• Monopolio Natural 90.31%: CNT (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Pacifictel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Andinatel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), fusión con fin de abarcar mayor mercado y resucitar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Pacifictel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                                                         • Etapa,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Linkotel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Setel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Etapatelecom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Ecuadortelecom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poseen el 9.69%.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Mejoran calidad de servicio: ofertan otros tipos de servicio como por ejemplo Internet dial-up y banda ancha con acceso inalámbrico.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0398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Telefonía Móvil Avanzado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• Monopolio Natural 70.44%: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Conecel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                                                         •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Otecel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Telecsa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obtienen el 27.08% y el 2.48% respectivamente.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Conecel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beneficios que ofrecen sus Planes Prepago haciendo este servicio más accesible a todos los estratos sociales, además brinda tecnología más avanzada debido a la optimización del ancho de banda mediante el cual transmite datos, Internet y voz.                                                </a:t>
                      </a:r>
                      <a:endParaRPr lang="es-EC" sz="14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Otecel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Telecsa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abaratan costos en todos sus servicios y mejoran su tecnología.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14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Agregado de Internet (ISP)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Grandes empresas de ISP abarcan la mayor parte del mercado debido a los elevados costos del permiso y la dependencia del alquiler de Servicios Portadores.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Debido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 las ofertas de parte de las grandes empresas competidoras se mejora el servicio y aminoran sus costos.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580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Portadores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• Suratel y CNT (Ex - Andinatel) poseen 81.29% del mercado.                                                                     • El 13.07% le pertenece a Ecuadortelecom, Telconet y Global Crossing.                                                                                • En el 5.64% restante se encuentran empresas que obtuvieron una Concesión para uso particular.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uso de este servicio depende de la ubicación geográfica que el usuario solicite.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90" marR="62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Situacional de un ISP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3 Marcador de contenido"/>
          <p:cNvSpPr>
            <a:spLocks noGrp="1"/>
          </p:cNvSpPr>
          <p:nvPr>
            <p:ph idx="1"/>
          </p:nvPr>
        </p:nvSpPr>
        <p:spPr>
          <a:xfrm>
            <a:off x="676275" y="1331913"/>
            <a:ext cx="7467600" cy="4525962"/>
          </a:xfrm>
        </p:spPr>
        <p:txBody>
          <a:bodyPr/>
          <a:lstStyle/>
          <a:p>
            <a:pPr eaLnBrk="1" hangingPunct="1"/>
            <a:r>
              <a:rPr lang="es-EC" smtClean="0"/>
              <a:t>Tecnología: </a:t>
            </a:r>
            <a:r>
              <a:rPr lang="es-ES" smtClean="0"/>
              <a:t>inalámbrica operando sobre bandas de frecuencia de uso público, subcontratan circuitos ADSL y enlaces satelitales.</a:t>
            </a:r>
          </a:p>
          <a:p>
            <a:pPr eaLnBrk="1" hangingPunct="1"/>
            <a:endParaRPr lang="es-ES" sz="900" smtClean="0"/>
          </a:p>
          <a:p>
            <a:pPr eaLnBrk="1" hangingPunct="1"/>
            <a:r>
              <a:rPr lang="es-ES" smtClean="0"/>
              <a:t>Cobertura: extensible mediante alianzas comerciales con otros proveedores</a:t>
            </a:r>
          </a:p>
          <a:p>
            <a:pPr eaLnBrk="1" hangingPunct="1"/>
            <a:endParaRPr lang="es-ES" sz="900" smtClean="0"/>
          </a:p>
          <a:p>
            <a:pPr eaLnBrk="1" hangingPunct="1"/>
            <a:r>
              <a:rPr lang="es-ES" smtClean="0"/>
              <a:t>Servicios: acceso a Internet, enlaces de datos inalámbricos, cableado estructurado, sistemas de seguridad y soluciones sobre IP</a:t>
            </a:r>
          </a:p>
          <a:p>
            <a:pPr eaLnBrk="1" hangingPunct="1"/>
            <a:endParaRPr lang="es-E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de un ISP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15300" cy="4525963"/>
          </a:xfrm>
        </p:spPr>
        <p:txBody>
          <a:bodyPr/>
          <a:lstStyle/>
          <a:p>
            <a:pPr eaLnBrk="1" hangingPunct="1"/>
            <a:r>
              <a:rPr lang="es-ES" smtClean="0"/>
              <a:t>Red de acceso internacional: cable submarino y enlace satelital</a:t>
            </a:r>
          </a:p>
          <a:p>
            <a:pPr eaLnBrk="1" hangingPunct="1"/>
            <a:endParaRPr lang="en-US" sz="900" smtClean="0"/>
          </a:p>
          <a:p>
            <a:pPr eaLnBrk="1" hangingPunct="1"/>
            <a:r>
              <a:rPr lang="es-ES" smtClean="0"/>
              <a:t>Red troncal de distribución del ISP: red que une los nodos del ISP a través de cualquier medio</a:t>
            </a:r>
          </a:p>
          <a:p>
            <a:pPr eaLnBrk="1" hangingPunct="1"/>
            <a:endParaRPr lang="en-US" sz="900" smtClean="0"/>
          </a:p>
          <a:p>
            <a:pPr eaLnBrk="1" hangingPunct="1"/>
            <a:r>
              <a:rPr lang="es-ES" smtClean="0"/>
              <a:t>Red de acceso al usuario (última milla): red que comprende el tendido que va desde los nodos de los ISP hasta el usuario final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de un ISP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071563"/>
            <a:ext cx="7602538" cy="564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Acceso Internacional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3 Marcador de contenido"/>
          <p:cNvSpPr>
            <a:spLocks noGrp="1"/>
          </p:cNvSpPr>
          <p:nvPr>
            <p:ph idx="1"/>
          </p:nvPr>
        </p:nvSpPr>
        <p:spPr>
          <a:xfrm>
            <a:off x="500063" y="1357313"/>
            <a:ext cx="7467600" cy="4186237"/>
          </a:xfrm>
        </p:spPr>
        <p:txBody>
          <a:bodyPr/>
          <a:lstStyle/>
          <a:p>
            <a:pPr eaLnBrk="1" hangingPunct="1"/>
            <a:r>
              <a:rPr lang="es-ES" smtClean="0"/>
              <a:t>Enlace satelital: Panamsat, Intelsat, GE Americom, Star One, SATMEX, Loral Skynet, New Skies Satellites e Hispasat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Cable submarino: Panamericano, Telefónica (Emergia), Global Crossing, ARCOS y Maya.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legislación para el sector de las Telecomunicaciones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7467600" cy="642937"/>
          </a:xfrm>
        </p:spPr>
        <p:txBody>
          <a:bodyPr/>
          <a:lstStyle/>
          <a:p>
            <a:pPr eaLnBrk="1" hangingPunct="1"/>
            <a:r>
              <a:rPr lang="es-EC" smtClean="0"/>
              <a:t>Pirámide de Kelsen</a:t>
            </a:r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571750"/>
            <a:ext cx="82407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85725"/>
            <a:ext cx="62388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Acceso al Usuario: soluciones típicas, legalización y recomendaciones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313" y="2000250"/>
          <a:ext cx="8786812" cy="4572000"/>
        </p:xfrm>
        <a:graphic>
          <a:graphicData uri="http://schemas.openxmlformats.org/drawingml/2006/table">
            <a:tbl>
              <a:tblPr/>
              <a:tblGrid>
                <a:gridCol w="1827645"/>
                <a:gridCol w="2844195"/>
                <a:gridCol w="2342892"/>
                <a:gridCol w="1772144"/>
              </a:tblGrid>
              <a:tr h="5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Problema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Soluciones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Legalización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Recomendaciones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83856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ISP no puede tender la última milla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Symbol"/>
                        </a:rPr>
                        <a:t>Contratación de concesionarios de Servicios Portadores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 cuenta de los concesionarios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Creación de Portadores Regionales con el fin de ayudar a los ISP aminorar costos de funcionamiento.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835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Contratación de concesionarios de Servicios Finales.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 cuenta de los concesionarios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3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ISP instala de dispositivos inalámbricos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• Acuerdo con concesionarios de Servicios Portadores que no se encuentren operando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• Usuario legaliza como red privada a través de SENATEL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52" marR="68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3 Marcador de contenido"/>
          <p:cNvSpPr>
            <a:spLocks noGrp="1"/>
          </p:cNvSpPr>
          <p:nvPr>
            <p:ph idx="1"/>
          </p:nvPr>
        </p:nvSpPr>
        <p:spPr>
          <a:xfrm>
            <a:off x="500063" y="1571625"/>
            <a:ext cx="8072437" cy="4643438"/>
          </a:xfrm>
        </p:spPr>
        <p:txBody>
          <a:bodyPr/>
          <a:lstStyle/>
          <a:p>
            <a:r>
              <a:rPr lang="es-ES" smtClean="0"/>
              <a:t>Creación de Organismos de Regulación y Control provocó duplicidad de funciones y pugna de poderes, diferencias de criterio por parte de los Directivos provocando discontinuidad en Planes de Desarrollo.</a:t>
            </a:r>
          </a:p>
          <a:p>
            <a:pPr>
              <a:buFont typeface="Wingdings 2" pitchFamily="18" charset="2"/>
              <a:buNone/>
            </a:pPr>
            <a:endParaRPr lang="en-US" sz="800" smtClean="0"/>
          </a:p>
          <a:p>
            <a:r>
              <a:rPr lang="es-ES" smtClean="0"/>
              <a:t>Se regulan los servicios más no la tecnología, debido a los grandes avances que ésta sufre.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3 Marcador de contenido"/>
          <p:cNvSpPr>
            <a:spLocks noGrp="1"/>
          </p:cNvSpPr>
          <p:nvPr>
            <p:ph idx="1"/>
          </p:nvPr>
        </p:nvSpPr>
        <p:spPr>
          <a:xfrm>
            <a:off x="500063" y="1571625"/>
            <a:ext cx="8072437" cy="5072063"/>
          </a:xfrm>
        </p:spPr>
        <p:txBody>
          <a:bodyPr/>
          <a:lstStyle/>
          <a:p>
            <a:r>
              <a:rPr lang="es-ES" smtClean="0"/>
              <a:t>Empresas cuyo negocio no es brindar servicios de Telecomunicaciones sin embargo obtuvieron concesiones para beneficio propio.</a:t>
            </a:r>
          </a:p>
          <a:p>
            <a:pPr>
              <a:buFont typeface="Wingdings 2" pitchFamily="18" charset="2"/>
              <a:buNone/>
            </a:pPr>
            <a:r>
              <a:rPr lang="es-ES" sz="800" smtClean="0"/>
              <a:t> </a:t>
            </a:r>
          </a:p>
          <a:p>
            <a:pPr>
              <a:buFont typeface="Wingdings 2" pitchFamily="18" charset="2"/>
              <a:buNone/>
            </a:pPr>
            <a:endParaRPr lang="en-US" sz="800" smtClean="0"/>
          </a:p>
          <a:p>
            <a:r>
              <a:rPr lang="es-ES" smtClean="0"/>
              <a:t>Abonados del Servicio de Telefonía Fija Local aumentado minoritariamente en los últimos años. CNT ha desarrollado el Servicio de Internet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mtClean="0"/>
              <a:t>Servicio de Telefonía Móvil Avanzado: monopolio natural: Conecel: Planes Prepago, optimización de su ancho de banda transmitiendo datos, Internet y voz.     </a:t>
            </a:r>
          </a:p>
          <a:p>
            <a:pPr>
              <a:buFont typeface="Wingdings 2" pitchFamily="18" charset="2"/>
              <a:buNone/>
            </a:pPr>
            <a:r>
              <a:rPr lang="es-EC" sz="800" smtClean="0"/>
              <a:t>    </a:t>
            </a:r>
          </a:p>
          <a:p>
            <a:r>
              <a:rPr lang="es-ES" smtClean="0"/>
              <a:t>Concesión para la prestación de Servicios Portadores tiene una seria limitación por el costo de la licencia.</a:t>
            </a: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s-EC" smtClean="0"/>
              <a:t>                                        </a:t>
            </a: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s-ES" smtClean="0"/>
              <a:t> </a:t>
            </a:r>
            <a:endParaRPr lang="en-US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500063" y="1143000"/>
            <a:ext cx="8258175" cy="4525963"/>
          </a:xfrm>
        </p:spPr>
        <p:txBody>
          <a:bodyPr/>
          <a:lstStyle/>
          <a:p>
            <a:r>
              <a:rPr lang="es-ES" smtClean="0"/>
              <a:t>El Servicio de Valor Agregado de Internet no debe ser regulable debido a que ésta es una red mundial a la que se puede acceder a todo tipo de información.</a:t>
            </a:r>
          </a:p>
          <a:p>
            <a:endParaRPr lang="es-ES" smtClean="0"/>
          </a:p>
          <a:p>
            <a:pPr>
              <a:buFont typeface="Wingdings 2" pitchFamily="18" charset="2"/>
              <a:buNone/>
            </a:pPr>
            <a:endParaRPr lang="es-ES" sz="800" smtClean="0"/>
          </a:p>
          <a:p>
            <a:r>
              <a:rPr lang="es-ES" smtClean="0"/>
              <a:t>Grandes impedimentos en el crecimiento de los pequeños ISP: regulación no les permite tender la red de acceso al usuario (ultima milla) y estos tienen que alquilar los servicios de portadores para poder realizarlo.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La importancia de Portadores Regionales juega un papel muy importante para los ISP – minorar costos.</a:t>
            </a:r>
            <a:endParaRPr lang="en-US" smtClean="0"/>
          </a:p>
          <a:p>
            <a:pPr>
              <a:buFont typeface="Wingdings 2" pitchFamily="18" charset="2"/>
              <a:buNone/>
            </a:pPr>
            <a:endParaRPr lang="en-US" sz="1000" smtClean="0"/>
          </a:p>
          <a:p>
            <a:r>
              <a:rPr lang="es-ES" smtClean="0"/>
              <a:t>Soluciones en la legalización de la última milla que los ISP ofrecen a sus usuarios en algunas ocasiones no suelen ser las correctas. Ejemplo: Usuario legaliza por su propia cuenta el enlace.</a:t>
            </a: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s-ES" smtClean="0"/>
              <a:t> </a:t>
            </a:r>
            <a:endParaRPr lang="en-US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Términos jurídicos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4786312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dirty="0" smtClean="0"/>
              <a:t>Tipos de leyes: Orgánicas y Ordinarias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C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dirty="0" smtClean="0"/>
              <a:t>Reglamentos generales: </a:t>
            </a:r>
            <a:r>
              <a:rPr lang="es-ES" dirty="0" smtClean="0"/>
              <a:t>conjunto de reglas que permiten dar cumplimiento a todas las leyes. Norman la ejecución de una ley y no la altera o cambia su estructura.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Estatutos son las normas que rigen los organismos autónomos del Estado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Ordenanzas son las disposiciones que emiten los Gobiernos Municipales para normar aspectos de sus circunscripciones territoriales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Términos jurídicos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4786312"/>
          </a:xfrm>
        </p:spPr>
        <p:txBody>
          <a:bodyPr/>
          <a:lstStyle/>
          <a:p>
            <a:pPr eaLnBrk="1" hangingPunct="1"/>
            <a:r>
              <a:rPr lang="es-ES" smtClean="0"/>
              <a:t>Reglamentos específicos: establecen las normas y procedimientos para la prestación de un servicio específico </a:t>
            </a:r>
          </a:p>
          <a:p>
            <a:pPr eaLnBrk="1" hangingPunct="1"/>
            <a:endParaRPr lang="es-EC" smtClean="0"/>
          </a:p>
          <a:p>
            <a:pPr eaLnBrk="1" hangingPunct="1"/>
            <a:r>
              <a:rPr lang="es-ES" smtClean="0"/>
              <a:t>Resolución es un instrumento legal emitido por una autoridad gubernamental o un juez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/>
            <a:r>
              <a:rPr lang="es-ES" smtClean="0"/>
              <a:t>Normas son un conjunto de procedimientos para realizar actividades</a:t>
            </a:r>
            <a:endParaRPr lang="en-US" smtClean="0"/>
          </a:p>
          <a:p>
            <a:pPr eaLnBrk="1" hangingPunct="1"/>
            <a:endParaRPr lang="es-EC" smtClean="0"/>
          </a:p>
          <a:p>
            <a:pPr eaLnBrk="1" hangingPunct="1">
              <a:buFont typeface="Wingdings 2" pitchFamily="18" charset="2"/>
              <a:buNone/>
            </a:pPr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Constitución Política del Ecuador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4786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5 de Junio de 1998 y 25 de Julio del 2008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Creación de Organismos de Regulación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Explotación del espectro electromagnético</a:t>
            </a:r>
          </a:p>
          <a:p>
            <a:pPr eaLnBrk="1" hangingPunct="1"/>
            <a:endParaRPr lang="es-EC" smtClean="0"/>
          </a:p>
          <a:p>
            <a:pPr eaLnBrk="1" hangingPunct="1"/>
            <a:r>
              <a:rPr lang="es-ES" smtClean="0"/>
              <a:t>Régimen de Libre Competencia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6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Especial de Telecomunicaciones Reformada</a:t>
            </a:r>
            <a:endParaRPr lang="en-US" sz="6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1" cy="6905513"/>
        </p:xfrm>
        <a:graphic>
          <a:graphicData uri="http://schemas.openxmlformats.org/drawingml/2006/table">
            <a:tbl>
              <a:tblPr/>
              <a:tblGrid>
                <a:gridCol w="753557"/>
                <a:gridCol w="1769774"/>
                <a:gridCol w="1716651"/>
                <a:gridCol w="2001942"/>
                <a:gridCol w="2902077"/>
              </a:tblGrid>
              <a:tr h="289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Año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Cambios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Descripción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Impacto Económico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Impacto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Administrativo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70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Creación de EMETEL y SUPERTEL.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Estado prestaba y regulaba servicios.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Monopolización del Mercado por parte del Estado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Exceso de funciones atribuidas a  un solo Organismo, lo que produjo una mala administración.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290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1995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Creación de CONATEL, CONARTEL, SENATEL y reformas de funciones de SUPERTEL.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Separación de las funciones de Regulación y Control.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Déficit en la economía del país debido a la creación de Organismos Estatales.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Segoe UI"/>
                        </a:rPr>
                        <a:t>Duplicidad de funciones, pugna de poderes,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corrupción  política para estabilidad laboral de altos cargos,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Segoe UI"/>
                        </a:rPr>
                        <a:t> exceso de burocracia, diferencias de criterios y discontinuidad en Planes de Desarrollo.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832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1996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 transforma EMETEL en EMETEL S.A.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  convierte en sociedad privada.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Aumento de capital y expansión de sus redes con la finalidad de abarcar mayor mercado.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Agilidad en sus procesos adquisitivos que anteriormente debían ser aprobados por la Procuraduría y Contraloría General del Estado.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1781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Escisión de EMETEL S.A. en PACIFICTEL S.A. y ANDINATEL S.A.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Disolución de empresa en 2 compañías.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Segoe UI"/>
                        </a:rPr>
                        <a:t>Andinatel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Segoe UI"/>
                        </a:rPr>
                        <a:t> aumentó la penetración de sus servicios en un 17% mejorando sus utilidades.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Segoe UI"/>
                        </a:rPr>
                        <a:t>Pacifictel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Segoe UI"/>
                        </a:rPr>
                        <a:t> se convirtió en un botín político donde imperó la corrupción.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40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Régimen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Libre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Competencia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Expansión del mercado de las Telecomunicaciones.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Los costos elevados de las Concesiones de Servicio de Portadores no les permiten a los ISP acceder a ellas.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Prácticas ilícitas por parte de los ISP contradiciendo al Reglamento y al Régimen de Libre Competencia.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4565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Fusión de PACIFICTEL S.A. y ANDINATEL S.A. formando la CNT (Corporación Nacional de Telecomunicaciones).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Conformación de una empresa más solida y competitiva.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Mejoramiento de la calidad del servicio</a:t>
                      </a:r>
                      <a:r>
                        <a:rPr lang="es-ES" sz="14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Segoe UI"/>
                        </a:rPr>
                        <a:t> optimizando recursos tecnológicos. 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Segoe UI"/>
                        </a:rPr>
                        <a:t>Optimización de recursos administrativos actualizando Planes de Desarrollo para que respondan a los nuevos requerimientos del mercado.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Reglamentos Específicos de Telecomunicaciones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715375" cy="4786312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Para otorgar Concesiones de los Servicios de Telecomunicaciones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Para la prestación de Servicios de Portadores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Para el Servicio de Telefonía Fija Local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Para el Servicio de Telefonía Móvil Avanzado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Para la Prestación de Servicios de Valor Agregado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2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1899</TotalTime>
  <Words>1835</Words>
  <Application>Microsoft Office PowerPoint</Application>
  <PresentationFormat>Presentación en pantalla (4:3)</PresentationFormat>
  <Paragraphs>254</Paragraphs>
  <Slides>36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Franklin Gothic Book</vt:lpstr>
      <vt:lpstr>Wingdings 2</vt:lpstr>
      <vt:lpstr>Calibri</vt:lpstr>
      <vt:lpstr>Times New Roman</vt:lpstr>
      <vt:lpstr>Segoe UI</vt:lpstr>
      <vt:lpstr>Symbol</vt:lpstr>
      <vt:lpstr>Técnico</vt:lpstr>
      <vt:lpstr>Diapositiva 1</vt:lpstr>
      <vt:lpstr>Introducción</vt:lpstr>
      <vt:lpstr>La legislación para el sector de las Telecomunicaciones</vt:lpstr>
      <vt:lpstr>Términos jurídicos</vt:lpstr>
      <vt:lpstr>Términos jurídicos</vt:lpstr>
      <vt:lpstr>Constitución Política del Ecuador</vt:lpstr>
      <vt:lpstr>Diapositiva 7</vt:lpstr>
      <vt:lpstr>Diapositiva 8</vt:lpstr>
      <vt:lpstr>Reglamentos Específicos de Telecomunicaciones</vt:lpstr>
      <vt:lpstr>Reglamentos para otorgar Concesiones de los Servicios de Telecomunicaciones</vt:lpstr>
      <vt:lpstr>Reglamentos para la prestación de Servicios de Portadores</vt:lpstr>
      <vt:lpstr>Reglamentos para el Servicio de Telefonía Fija Local</vt:lpstr>
      <vt:lpstr>Reglamentos para el Servicio de Telefonía Móvil Avanzado</vt:lpstr>
      <vt:lpstr>Reglamentos para la Prestación de Servicios de Valor Agregado</vt:lpstr>
      <vt:lpstr>Protagonistas del sector de las Telecomunicaciones</vt:lpstr>
      <vt:lpstr>Organismos de Regulación y Control</vt:lpstr>
      <vt:lpstr>Prestadores de Servicios y Operadores de Redes</vt:lpstr>
      <vt:lpstr>Prestadores de Servicios  de Telecomunicaciones</vt:lpstr>
      <vt:lpstr>Diapositiva 19</vt:lpstr>
      <vt:lpstr>Servicio de Telefonía Fija Local</vt:lpstr>
      <vt:lpstr>Servicio de Telefonía Móvil Avanzado</vt:lpstr>
      <vt:lpstr>Diapositiva 22</vt:lpstr>
      <vt:lpstr>Servicio de Valor Agregado de Internet</vt:lpstr>
      <vt:lpstr>Servicio de Portadores</vt:lpstr>
      <vt:lpstr>Diapositiva 25</vt:lpstr>
      <vt:lpstr>Análisis Situacional de un ISP</vt:lpstr>
      <vt:lpstr>Redes de un ISP</vt:lpstr>
      <vt:lpstr>Redes de un ISP</vt:lpstr>
      <vt:lpstr>Red de Acceso Internacional</vt:lpstr>
      <vt:lpstr>Diapositiva 30</vt:lpstr>
      <vt:lpstr>Red de Acceso al Usuario: soluciones típicas, legalización y recomendaciones</vt:lpstr>
      <vt:lpstr>Conclusiones</vt:lpstr>
      <vt:lpstr>Conclusiones</vt:lpstr>
      <vt:lpstr>Conclusiones</vt:lpstr>
      <vt:lpstr>Conclusiones</vt:lpstr>
      <vt:lpstr>Conclusiones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Krystel</dc:creator>
  <cp:lastModifiedBy>Administrador</cp:lastModifiedBy>
  <cp:revision>162</cp:revision>
  <dcterms:created xsi:type="dcterms:W3CDTF">2009-08-20T15:51:10Z</dcterms:created>
  <dcterms:modified xsi:type="dcterms:W3CDTF">2009-11-12T15:59:05Z</dcterms:modified>
</cp:coreProperties>
</file>