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2" r:id="rId3"/>
    <p:sldId id="257" r:id="rId4"/>
    <p:sldId id="262" r:id="rId5"/>
    <p:sldId id="263" r:id="rId6"/>
    <p:sldId id="278" r:id="rId7"/>
    <p:sldId id="265" r:id="rId8"/>
    <p:sldId id="282" r:id="rId9"/>
    <p:sldId id="264" r:id="rId10"/>
    <p:sldId id="268" r:id="rId11"/>
    <p:sldId id="269" r:id="rId12"/>
    <p:sldId id="274" r:id="rId13"/>
    <p:sldId id="276" r:id="rId14"/>
    <p:sldId id="287" r:id="rId15"/>
    <p:sldId id="277" r:id="rId16"/>
    <p:sldId id="281" r:id="rId17"/>
    <p:sldId id="280" r:id="rId18"/>
    <p:sldId id="285" r:id="rId19"/>
    <p:sldId id="273" r:id="rId20"/>
    <p:sldId id="283" r:id="rId21"/>
    <p:sldId id="284" r:id="rId22"/>
    <p:sldId id="279" r:id="rId23"/>
    <p:sldId id="270" r:id="rId24"/>
    <p:sldId id="275"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709"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48" y="89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7F448-8974-46E6-B95C-FE0B216D738F}" type="datetimeFigureOut">
              <a:rPr lang="es-EC" smtClean="0"/>
              <a:pPr/>
              <a:t>23/08/2009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91E09-D7CE-4B5D-BCBF-35D4EAFCDD9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0D91E09-D7CE-4B5D-BCBF-35D4EAFCDD9B}" type="slidenum">
              <a:rPr lang="es-EC" smtClean="0"/>
              <a:pPr/>
              <a:t>16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5" name="4 Marcador de pie de página"/>
          <p:cNvSpPr>
            <a:spLocks noGrp="1"/>
          </p:cNvSpPr>
          <p:nvPr>
            <p:ph type="ftr" sz="quarter" idx="11"/>
          </p:nvPr>
        </p:nvSpPr>
        <p:spPr>
          <a:xfrm>
            <a:off x="2640597" y="6377459"/>
            <a:ext cx="3836404" cy="365125"/>
          </a:xfrm>
        </p:spPr>
        <p:txBody>
          <a:bodyPr/>
          <a:lstStyle/>
          <a:p>
            <a:endParaRPr lang="es-EC"/>
          </a:p>
        </p:txBody>
      </p:sp>
      <p:sp>
        <p:nvSpPr>
          <p:cNvPr id="6" name="5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0F0603E-08C8-4EA6-9333-C657839B585F}" type="datetimeFigureOut">
              <a:rPr lang="es-EC" smtClean="0"/>
              <a:pPr/>
              <a:t>23/08/2009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10C2179-70DB-47D2-9DC7-5D3669F1DAA3}" type="slidenum">
              <a:rPr lang="es-EC" smtClean="0"/>
              <a:pPr/>
              <a:t>‹Nº›</a:t>
            </a:fld>
            <a:endParaRPr lang="es-EC"/>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30F0603E-08C8-4EA6-9333-C657839B585F}" type="datetimeFigureOut">
              <a:rPr lang="es-EC" smtClean="0"/>
              <a:pPr/>
              <a:t>23/08/2009</a:t>
            </a:fld>
            <a:endParaRPr lang="es-EC"/>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C"/>
          </a:p>
        </p:txBody>
      </p:sp>
      <p:sp>
        <p:nvSpPr>
          <p:cNvPr id="7" name="6 Marcador de número de diapositiva"/>
          <p:cNvSpPr>
            <a:spLocks noGrp="1"/>
          </p:cNvSpPr>
          <p:nvPr>
            <p:ph type="sldNum" sz="quarter" idx="12"/>
          </p:nvPr>
        </p:nvSpPr>
        <p:spPr>
          <a:xfrm>
            <a:off x="8339328" y="1170432"/>
            <a:ext cx="733864" cy="201168"/>
          </a:xfrm>
        </p:spPr>
        <p:txBody>
          <a:bodyPr/>
          <a:lstStyle/>
          <a:p>
            <a:fld id="{F10C2179-70DB-47D2-9DC7-5D3669F1DAA3}"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0F0603E-08C8-4EA6-9333-C657839B585F}" type="datetimeFigureOut">
              <a:rPr lang="es-EC" smtClean="0"/>
              <a:pPr/>
              <a:t>23/08/2009</a:t>
            </a:fld>
            <a:endParaRPr lang="es-EC"/>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C"/>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10C2179-70DB-47D2-9DC7-5D3669F1DAA3}"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857232"/>
            <a:ext cx="8077200" cy="1673352"/>
          </a:xfrm>
        </p:spPr>
        <p:txBody>
          <a:bodyPr/>
          <a:lstStyle/>
          <a:p>
            <a:pPr algn="ctr"/>
            <a:r>
              <a:rPr lang="es-EC" u="sng" dirty="0" smtClean="0"/>
              <a:t>SISTEMA DE SEGURIDAD INDUSTRIAL	</a:t>
            </a:r>
            <a:endParaRPr lang="es-EC" u="sng" dirty="0"/>
          </a:p>
        </p:txBody>
      </p:sp>
      <p:sp>
        <p:nvSpPr>
          <p:cNvPr id="3" name="2 Subtítulo"/>
          <p:cNvSpPr>
            <a:spLocks noGrp="1"/>
          </p:cNvSpPr>
          <p:nvPr>
            <p:ph type="subTitle" idx="1"/>
          </p:nvPr>
        </p:nvSpPr>
        <p:spPr>
          <a:xfrm>
            <a:off x="5286380" y="2500306"/>
            <a:ext cx="3429024" cy="2643206"/>
          </a:xfrm>
        </p:spPr>
        <p:txBody>
          <a:bodyPr>
            <a:normAutofit fontScale="92500" lnSpcReduction="20000"/>
          </a:bodyPr>
          <a:lstStyle/>
          <a:p>
            <a:r>
              <a:rPr lang="es-EC" sz="3200" dirty="0" smtClean="0">
                <a:solidFill>
                  <a:srgbClr val="FFC000"/>
                </a:solidFill>
              </a:rPr>
              <a:t>PRESENTADO POR:</a:t>
            </a:r>
          </a:p>
          <a:p>
            <a:pPr>
              <a:buFont typeface="Arial" pitchFamily="34" charset="0"/>
              <a:buChar char="•"/>
            </a:pPr>
            <a:r>
              <a:rPr lang="es-EC" sz="3200" dirty="0" smtClean="0"/>
              <a:t>Camacho Solórzano Allan</a:t>
            </a:r>
          </a:p>
          <a:p>
            <a:pPr>
              <a:buFont typeface="Arial" pitchFamily="34" charset="0"/>
              <a:buChar char="•"/>
            </a:pPr>
            <a:r>
              <a:rPr lang="es-EC" sz="3200" dirty="0" smtClean="0"/>
              <a:t>Cepeda </a:t>
            </a:r>
            <a:r>
              <a:rPr lang="es-EC" sz="3200" dirty="0" smtClean="0"/>
              <a:t>Morán </a:t>
            </a:r>
            <a:r>
              <a:rPr lang="es-EC" sz="3200" dirty="0" smtClean="0"/>
              <a:t>Mariela</a:t>
            </a:r>
          </a:p>
          <a:p>
            <a:pPr>
              <a:buFont typeface="Arial" pitchFamily="34" charset="0"/>
              <a:buChar char="•"/>
            </a:pPr>
            <a:r>
              <a:rPr lang="es-EC" sz="3200" dirty="0" smtClean="0"/>
              <a:t>Tapia Palomino Claudia</a:t>
            </a:r>
            <a:endParaRPr lang="es-EC" sz="3200" dirty="0"/>
          </a:p>
        </p:txBody>
      </p:sp>
      <p:sp>
        <p:nvSpPr>
          <p:cNvPr id="4" name="3 CuadroTexto"/>
          <p:cNvSpPr txBox="1"/>
          <p:nvPr/>
        </p:nvSpPr>
        <p:spPr>
          <a:xfrm>
            <a:off x="1428728" y="5643578"/>
            <a:ext cx="6500858" cy="523220"/>
          </a:xfrm>
          <a:prstGeom prst="rect">
            <a:avLst/>
          </a:prstGeom>
          <a:noFill/>
        </p:spPr>
        <p:txBody>
          <a:bodyPr wrap="square" rtlCol="0">
            <a:spAutoFit/>
          </a:bodyPr>
          <a:lstStyle/>
          <a:p>
            <a:r>
              <a:rPr lang="es-EC" sz="2800" dirty="0" smtClean="0"/>
              <a:t>MICROCONTROLADORES  AVANZADOS</a:t>
            </a:r>
            <a:endParaRPr lang="es-EC"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dirty="0" smtClean="0">
                <a:latin typeface="Arial" pitchFamily="34" charset="0"/>
                <a:cs typeface="Arial" pitchFamily="34" charset="0"/>
              </a:rPr>
              <a:t>DIAGRAMA DE BLOQUES </a:t>
            </a:r>
            <a:endParaRPr lang="es-EC" sz="3600" dirty="0">
              <a:latin typeface="Arial" pitchFamily="34" charset="0"/>
              <a:cs typeface="Arial" pitchFamily="34" charset="0"/>
            </a:endParaRPr>
          </a:p>
        </p:txBody>
      </p:sp>
      <p:pic>
        <p:nvPicPr>
          <p:cNvPr id="19462" name="Picture 6"/>
          <p:cNvPicPr>
            <a:picLocks noGrp="1" noChangeAspect="1" noChangeArrowheads="1"/>
          </p:cNvPicPr>
          <p:nvPr>
            <p:ph idx="1"/>
          </p:nvPr>
        </p:nvPicPr>
        <p:blipFill>
          <a:blip r:embed="rId2" cstate="print"/>
          <a:srcRect/>
          <a:stretch>
            <a:fillRect/>
          </a:stretch>
        </p:blipFill>
        <p:spPr bwMode="auto">
          <a:xfrm>
            <a:off x="0" y="1357298"/>
            <a:ext cx="9144000" cy="55007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643050"/>
            <a:ext cx="8229600" cy="4929222"/>
          </a:xfrm>
        </p:spPr>
        <p:txBody>
          <a:bodyPr>
            <a:noAutofit/>
          </a:bodyPr>
          <a:lstStyle/>
          <a:p>
            <a:pPr>
              <a:buNone/>
            </a:pPr>
            <a:r>
              <a:rPr lang="es-EC" sz="2000" dirty="0" smtClean="0">
                <a:latin typeface="Arial" pitchFamily="34" charset="0"/>
                <a:cs typeface="Arial" pitchFamily="34" charset="0"/>
              </a:rPr>
              <a:t> </a:t>
            </a:r>
            <a:endParaRPr lang="es-EC" sz="2000" dirty="0" smtClean="0">
              <a:solidFill>
                <a:srgbClr val="FFC000"/>
              </a:solidFill>
              <a:latin typeface="Arial" pitchFamily="34" charset="0"/>
              <a:cs typeface="Arial" pitchFamily="34" charset="0"/>
              <a:sym typeface="Wingdings"/>
            </a:endParaRPr>
          </a:p>
          <a:p>
            <a:pPr algn="just">
              <a:buNone/>
            </a:pPr>
            <a:r>
              <a:rPr lang="es-EC" sz="2000" dirty="0" smtClean="0">
                <a:solidFill>
                  <a:srgbClr val="FFC000"/>
                </a:solidFill>
                <a:latin typeface="Arial" pitchFamily="34" charset="0"/>
                <a:cs typeface="Arial" pitchFamily="34" charset="0"/>
                <a:sym typeface="Wingdings"/>
              </a:rPr>
              <a:t>	</a:t>
            </a:r>
            <a:r>
              <a:rPr lang="es-EC" sz="2000" dirty="0" smtClean="0">
                <a:latin typeface="Arial" pitchFamily="34" charset="0"/>
                <a:cs typeface="Arial" pitchFamily="34" charset="0"/>
              </a:rPr>
              <a:t>El bloque de sensores está compuesto por el  sensor de temperatura LM35 y el de presencia LX16C 	los cuales permiten la adquisición de datos analógicos.</a:t>
            </a:r>
          </a:p>
          <a:p>
            <a:pPr algn="just">
              <a:buNone/>
            </a:pPr>
            <a:endParaRPr lang="es-EC" sz="2000" dirty="0" smtClean="0">
              <a:latin typeface="Arial" pitchFamily="34" charset="0"/>
              <a:cs typeface="Arial" pitchFamily="34" charset="0"/>
            </a:endParaRPr>
          </a:p>
          <a:p>
            <a:pPr algn="just">
              <a:buNone/>
            </a:pPr>
            <a:r>
              <a:rPr lang="es-EC" sz="2000" dirty="0" smtClean="0">
                <a:solidFill>
                  <a:srgbClr val="FFC000"/>
                </a:solidFill>
                <a:latin typeface="Arial" pitchFamily="34" charset="0"/>
                <a:cs typeface="Arial" pitchFamily="34" charset="0"/>
                <a:sym typeface="Wingdings"/>
              </a:rPr>
              <a:t></a:t>
            </a:r>
            <a:r>
              <a:rPr lang="es-EC" sz="2000" dirty="0" smtClean="0">
                <a:latin typeface="Arial" pitchFamily="34" charset="0"/>
                <a:cs typeface="Arial" pitchFamily="34" charset="0"/>
              </a:rPr>
              <a:t>El bloque del PIC18F4520 se encarga de las funciones de control del sistema con el programa MikroBasic para digitalizar los datos análogos que le  están entregando los sensores así como también configurar la comunicación con la tarjeta ENC28J60 por medio del protocolo UDP.</a:t>
            </a:r>
          </a:p>
          <a:p>
            <a:pPr algn="just">
              <a:buNone/>
            </a:pPr>
            <a:endParaRPr lang="es-EC" sz="2000" dirty="0" smtClean="0">
              <a:latin typeface="Arial" pitchFamily="34" charset="0"/>
              <a:cs typeface="Arial" pitchFamily="34" charset="0"/>
            </a:endParaRPr>
          </a:p>
          <a:p>
            <a:pPr algn="just">
              <a:buFont typeface="Wingdings" pitchFamily="2" charset="2"/>
              <a:buChar char="à"/>
            </a:pPr>
            <a:r>
              <a:rPr lang="es-EC" sz="2000" dirty="0" smtClean="0">
                <a:latin typeface="Arial" pitchFamily="34" charset="0"/>
                <a:cs typeface="Arial" pitchFamily="34" charset="0"/>
              </a:rPr>
              <a:t>Los datos que ha procesado el PIC18F4520 son enviados al bloque de interfaz de comunicación Ethernet que está  formado por el módulo ET-MINI ENC28J60 el cual permite la comunicación entre el sistema con la red.</a:t>
            </a:r>
          </a:p>
        </p:txBody>
      </p:sp>
      <p:sp>
        <p:nvSpPr>
          <p:cNvPr id="4" name="1 Título"/>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600" b="1" i="0" u="none" strike="noStrike" kern="1200" cap="none" spc="0" normalizeH="0" baseline="0" noProof="0" dirty="0" smtClean="0">
                <a:ln>
                  <a:noFill/>
                </a:ln>
                <a:solidFill>
                  <a:schemeClr val="accent1">
                    <a:satMod val="150000"/>
                  </a:schemeClr>
                </a:solidFill>
                <a:effectLst/>
                <a:uLnTx/>
                <a:uFillTx/>
                <a:latin typeface="Arial" pitchFamily="34" charset="0"/>
                <a:ea typeface="+mj-ea"/>
                <a:cs typeface="Arial" pitchFamily="34" charset="0"/>
              </a:rPr>
              <a:t>DESCRIPCIÓN</a:t>
            </a:r>
            <a:r>
              <a:rPr kumimoji="0" lang="es-EC" sz="3600" b="1" i="0" u="none" strike="noStrike" kern="1200" cap="none" spc="0" normalizeH="0" noProof="0" dirty="0" smtClean="0">
                <a:ln>
                  <a:noFill/>
                </a:ln>
                <a:solidFill>
                  <a:schemeClr val="accent1">
                    <a:satMod val="150000"/>
                  </a:schemeClr>
                </a:solidFill>
                <a:effectLst/>
                <a:uLnTx/>
                <a:uFillTx/>
                <a:latin typeface="Arial" pitchFamily="34" charset="0"/>
                <a:ea typeface="+mj-ea"/>
                <a:cs typeface="Arial" pitchFamily="34" charset="0"/>
              </a:rPr>
              <a:t> DE DIAGRAMA</a:t>
            </a:r>
            <a:endParaRPr kumimoji="0" lang="es-EC" sz="3600" b="1" i="0" u="none" strike="noStrike" kern="1200" cap="none" spc="0" normalizeH="0" baseline="0" noProof="0" dirty="0">
              <a:ln>
                <a:noFill/>
              </a:ln>
              <a:solidFill>
                <a:schemeClr val="accent1">
                  <a:satMod val="150000"/>
                </a:schemeClr>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dirty="0" smtClean="0">
                <a:latin typeface="Arial" pitchFamily="34" charset="0"/>
                <a:cs typeface="Arial" pitchFamily="34" charset="0"/>
              </a:rPr>
              <a:t>DESCRIPCIÓN DE DIAGRAMA</a:t>
            </a:r>
            <a:endParaRPr lang="es-EC" sz="3600" dirty="0"/>
          </a:p>
        </p:txBody>
      </p:sp>
      <p:sp>
        <p:nvSpPr>
          <p:cNvPr id="3" name="2 Marcador de contenido"/>
          <p:cNvSpPr>
            <a:spLocks noGrp="1"/>
          </p:cNvSpPr>
          <p:nvPr>
            <p:ph idx="1"/>
          </p:nvPr>
        </p:nvSpPr>
        <p:spPr/>
        <p:txBody>
          <a:bodyPr>
            <a:normAutofit/>
          </a:bodyPr>
          <a:lstStyle/>
          <a:p>
            <a:pPr>
              <a:buFont typeface="Wingdings" pitchFamily="2" charset="2"/>
              <a:buChar char="à"/>
            </a:pPr>
            <a:endParaRPr lang="es-EC" dirty="0" smtClean="0">
              <a:latin typeface="Arial" pitchFamily="34" charset="0"/>
              <a:cs typeface="Arial" pitchFamily="34" charset="0"/>
            </a:endParaRPr>
          </a:p>
          <a:p>
            <a:pPr>
              <a:buFont typeface="Wingdings"/>
              <a:buChar char="à"/>
            </a:pPr>
            <a:r>
              <a:rPr lang="es-EC" sz="2200" dirty="0" smtClean="0">
                <a:latin typeface="Arial" pitchFamily="34" charset="0"/>
                <a:cs typeface="Arial" pitchFamily="34" charset="0"/>
              </a:rPr>
              <a:t>El comportamiento de los dispositivos de captura de imagen son activados dependiendo de la adquisición de datos de los sensores caso contario estarían activados todo el tiempo para visualizar el movimiento dentro de la industria.</a:t>
            </a:r>
          </a:p>
          <a:p>
            <a:pPr>
              <a:buNone/>
            </a:pPr>
            <a:endParaRPr lang="es-EC" sz="2200" dirty="0" smtClean="0">
              <a:latin typeface="Arial" pitchFamily="34" charset="0"/>
              <a:cs typeface="Arial" pitchFamily="34" charset="0"/>
            </a:endParaRPr>
          </a:p>
          <a:p>
            <a:pPr>
              <a:buNone/>
            </a:pPr>
            <a:r>
              <a:rPr lang="es-EC" sz="2200" dirty="0" smtClean="0">
                <a:solidFill>
                  <a:srgbClr val="FFC000"/>
                </a:solidFill>
                <a:latin typeface="Arial" pitchFamily="34" charset="0"/>
                <a:cs typeface="Arial" pitchFamily="34" charset="0"/>
                <a:sym typeface="Wingdings"/>
              </a:rPr>
              <a:t></a:t>
            </a:r>
            <a:r>
              <a:rPr lang="es-EC" sz="2200" dirty="0" smtClean="0">
                <a:latin typeface="Arial" pitchFamily="34" charset="0"/>
                <a:cs typeface="Arial" pitchFamily="34" charset="0"/>
              </a:rPr>
              <a:t> La salida del módulo Ethernet estará en red con la PC donde se  visualizara en LABVIEW los diferentes sucesos y estos serán enviados a una base de datos.</a:t>
            </a:r>
          </a:p>
          <a:p>
            <a:pPr>
              <a:buNone/>
            </a:pPr>
            <a:endParaRPr lang="es-EC" sz="2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DISEÑO DEL HARDWARE</a:t>
            </a:r>
            <a:endParaRPr lang="es-EC"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68504" y="1785926"/>
            <a:ext cx="7006992" cy="46259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500034" y="1785926"/>
            <a:ext cx="3929090" cy="4286280"/>
          </a:xfrm>
          <a:prstGeom prst="rect">
            <a:avLst/>
          </a:prstGeom>
          <a:solidFill>
            <a:srgbClr val="FFFFFF"/>
          </a:solidFill>
          <a:ln w="9525">
            <a:noFill/>
            <a:miter lim="800000"/>
            <a:headEnd/>
            <a:tailEnd/>
          </a:ln>
        </p:spPr>
      </p:pic>
      <p:pic>
        <p:nvPicPr>
          <p:cNvPr id="5" name="4 Imagen" descr="DSC06055.JPG"/>
          <p:cNvPicPr>
            <a:picLocks noChangeAspect="1"/>
          </p:cNvPicPr>
          <p:nvPr/>
        </p:nvPicPr>
        <p:blipFill>
          <a:blip r:embed="rId3" cstate="print"/>
          <a:stretch>
            <a:fillRect/>
          </a:stretch>
        </p:blipFill>
        <p:spPr>
          <a:xfrm>
            <a:off x="4500562" y="1785926"/>
            <a:ext cx="4000528" cy="4286280"/>
          </a:xfrm>
          <a:prstGeom prst="rect">
            <a:avLst/>
          </a:prstGeom>
        </p:spPr>
      </p:pic>
      <p:sp>
        <p:nvSpPr>
          <p:cNvPr id="6" name="1 Título"/>
          <p:cNvSpPr>
            <a:spLocks noGrp="1"/>
          </p:cNvSpPr>
          <p:nvPr>
            <p:ph type="title"/>
          </p:nvPr>
        </p:nvSpPr>
        <p:spPr/>
        <p:txBody>
          <a:bodyPr/>
          <a:lstStyle/>
          <a:p>
            <a:pPr algn="ctr"/>
            <a:r>
              <a:rPr lang="es-EC" dirty="0" smtClean="0"/>
              <a:t>DISEÑO DEL HARDWARE</a:t>
            </a:r>
            <a:endParaRPr lang="es-EC"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DISEÑO DEL SOFTWARE</a:t>
            </a:r>
            <a:endParaRPr lang="es-EC" dirty="0"/>
          </a:p>
        </p:txBody>
      </p:sp>
      <p:sp>
        <p:nvSpPr>
          <p:cNvPr id="8" name="7 Marcador de contenido"/>
          <p:cNvSpPr>
            <a:spLocks noGrp="1"/>
          </p:cNvSpPr>
          <p:nvPr>
            <p:ph idx="1"/>
          </p:nvPr>
        </p:nvSpPr>
        <p:spPr/>
        <p:txBody>
          <a:bodyPr/>
          <a:lstStyle/>
          <a:p>
            <a:pPr>
              <a:buNone/>
            </a:pPr>
            <a:r>
              <a:rPr lang="es-EC" dirty="0" smtClean="0"/>
              <a:t>MikroBasic</a:t>
            </a: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pPr>
              <a:buNone/>
            </a:pPr>
            <a:endParaRPr lang="es-EC" sz="1800" dirty="0" smtClean="0">
              <a:latin typeface="Arial" pitchFamily="34" charset="0"/>
              <a:cs typeface="Arial" pitchFamily="34" charset="0"/>
            </a:endParaRPr>
          </a:p>
          <a:p>
            <a:r>
              <a:rPr lang="es-EC" sz="1800" dirty="0" smtClean="0">
                <a:latin typeface="Arial" pitchFamily="34" charset="0"/>
                <a:cs typeface="Arial" pitchFamily="34" charset="0"/>
              </a:rPr>
              <a:t>Configuración de Comunicación </a:t>
            </a:r>
          </a:p>
          <a:p>
            <a:r>
              <a:rPr lang="es-EC" sz="1800" dirty="0" smtClean="0">
                <a:latin typeface="Arial" pitchFamily="34" charset="0"/>
                <a:cs typeface="Arial" pitchFamily="34" charset="0"/>
              </a:rPr>
              <a:t>Configuración y lectura del ADC.</a:t>
            </a:r>
          </a:p>
          <a:p>
            <a:r>
              <a:rPr lang="es-EC" sz="1800" dirty="0" smtClean="0">
                <a:latin typeface="Arial" pitchFamily="34" charset="0"/>
                <a:cs typeface="Arial" pitchFamily="34" charset="0"/>
              </a:rPr>
              <a:t>Configuración del punto de consigna</a:t>
            </a:r>
          </a:p>
          <a:p>
            <a:pPr>
              <a:buNone/>
            </a:pPr>
            <a:r>
              <a:rPr lang="es-EC" sz="1800" dirty="0" smtClean="0">
                <a:latin typeface="Arial" pitchFamily="34" charset="0"/>
                <a:cs typeface="Arial" pitchFamily="34" charset="0"/>
              </a:rPr>
              <a:t>	de la alarma.</a:t>
            </a:r>
            <a:endParaRPr lang="es-EC" sz="1800" dirty="0">
              <a:latin typeface="Arial" pitchFamily="34" charset="0"/>
              <a:cs typeface="Arial"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5286380" y="2500306"/>
            <a:ext cx="3272152" cy="24469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sz="1800" dirty="0" smtClean="0">
              <a:latin typeface="Arial" pitchFamily="34" charset="0"/>
              <a:cs typeface="Arial" pitchFamily="34" charset="0"/>
            </a:endParaRPr>
          </a:p>
          <a:p>
            <a:pPr>
              <a:buNone/>
            </a:pPr>
            <a:r>
              <a:rPr lang="es-EC" sz="1800" dirty="0" smtClean="0">
                <a:latin typeface="Arial" pitchFamily="34" charset="0"/>
                <a:cs typeface="Arial" pitchFamily="34" charset="0"/>
              </a:rPr>
              <a:t>Sybase</a:t>
            </a:r>
          </a:p>
          <a:p>
            <a:pPr>
              <a:buNone/>
            </a:pPr>
            <a:endParaRPr lang="es-EC" sz="1800" dirty="0" smtClean="0">
              <a:latin typeface="Arial" pitchFamily="34" charset="0"/>
              <a:cs typeface="Arial" pitchFamily="34" charset="0"/>
            </a:endParaRPr>
          </a:p>
          <a:p>
            <a:r>
              <a:rPr lang="es-EC" sz="1800" dirty="0" smtClean="0">
                <a:latin typeface="Arial" pitchFamily="34" charset="0"/>
                <a:cs typeface="Arial" pitchFamily="34" charset="0"/>
              </a:rPr>
              <a:t>Conexión</a:t>
            </a:r>
          </a:p>
          <a:p>
            <a:r>
              <a:rPr lang="es-EC" sz="1800" dirty="0" smtClean="0">
                <a:latin typeface="Arial" pitchFamily="34" charset="0"/>
                <a:cs typeface="Arial" pitchFamily="34" charset="0"/>
              </a:rPr>
              <a:t>Creación de Tabla</a:t>
            </a:r>
          </a:p>
          <a:p>
            <a:pPr>
              <a:buNone/>
            </a:pPr>
            <a:endParaRPr lang="es-EC" sz="1800" dirty="0" smtClean="0">
              <a:latin typeface="Arial" pitchFamily="34" charset="0"/>
              <a:cs typeface="Arial" pitchFamily="34" charset="0"/>
            </a:endParaRPr>
          </a:p>
          <a:p>
            <a:endParaRPr lang="es-EC" sz="1800" dirty="0">
              <a:latin typeface="Arial" pitchFamily="34" charset="0"/>
              <a:cs typeface="Arial" pitchFamily="34" charset="0"/>
            </a:endParaRPr>
          </a:p>
        </p:txBody>
      </p:sp>
      <p:sp>
        <p:nvSpPr>
          <p:cNvPr id="5" name="1 Título"/>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DISEÑO DEL SOFTWARE</a:t>
            </a:r>
            <a:endParaRPr kumimoji="0" lang="es-EC"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0" name="Picture 5"/>
          <p:cNvPicPr>
            <a:picLocks noChangeAspect="1" noChangeArrowheads="1"/>
          </p:cNvPicPr>
          <p:nvPr/>
        </p:nvPicPr>
        <p:blipFill>
          <a:blip r:embed="rId3" cstate="print"/>
          <a:srcRect/>
          <a:stretch>
            <a:fillRect/>
          </a:stretch>
        </p:blipFill>
        <p:spPr bwMode="auto">
          <a:xfrm>
            <a:off x="3000364" y="2214553"/>
            <a:ext cx="5356292" cy="3065513"/>
          </a:xfrm>
          <a:prstGeom prst="rect">
            <a:avLst/>
          </a:prstGeom>
          <a:noFill/>
          <a:ln w="9525">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5191"/>
            <a:ext cx="8229600" cy="4868519"/>
          </a:xfrm>
        </p:spPr>
        <p:txBody>
          <a:bodyPr/>
          <a:lstStyle/>
          <a:p>
            <a:pPr>
              <a:buNone/>
            </a:pPr>
            <a:r>
              <a:rPr lang="es-EC" dirty="0" smtClean="0"/>
              <a:t>LabView</a:t>
            </a:r>
          </a:p>
          <a:p>
            <a:pPr>
              <a:buNone/>
            </a:pPr>
            <a:endParaRPr lang="es-EC" dirty="0" smtClean="0"/>
          </a:p>
          <a:p>
            <a:r>
              <a:rPr lang="es-EC" sz="1800" dirty="0" smtClean="0">
                <a:latin typeface="Arial" pitchFamily="34" charset="0"/>
                <a:cs typeface="Arial" pitchFamily="34" charset="0"/>
              </a:rPr>
              <a:t>Adquisición de Datos</a:t>
            </a:r>
          </a:p>
          <a:p>
            <a:r>
              <a:rPr lang="es-EC" sz="1800" dirty="0" smtClean="0">
                <a:latin typeface="Arial" pitchFamily="34" charset="0"/>
                <a:cs typeface="Arial" pitchFamily="34" charset="0"/>
              </a:rPr>
              <a:t>Inicialización y Visualización </a:t>
            </a:r>
            <a:r>
              <a:rPr lang="es-EC" sz="1800" dirty="0" smtClean="0">
                <a:latin typeface="Arial" pitchFamily="34" charset="0"/>
                <a:cs typeface="Arial" pitchFamily="34" charset="0"/>
              </a:rPr>
              <a:t>de</a:t>
            </a:r>
          </a:p>
          <a:p>
            <a:pPr>
              <a:buNone/>
            </a:pPr>
            <a:r>
              <a:rPr lang="es-EC" sz="1800" dirty="0" smtClean="0">
                <a:latin typeface="Arial" pitchFamily="34" charset="0"/>
                <a:cs typeface="Arial" pitchFamily="34" charset="0"/>
              </a:rPr>
              <a:t> </a:t>
            </a:r>
            <a:r>
              <a:rPr lang="es-EC" sz="1800" dirty="0" smtClean="0">
                <a:latin typeface="Arial" pitchFamily="34" charset="0"/>
                <a:cs typeface="Arial" pitchFamily="34" charset="0"/>
              </a:rPr>
              <a:t>    </a:t>
            </a:r>
            <a:r>
              <a:rPr lang="es-EC" sz="1800" dirty="0" smtClean="0">
                <a:latin typeface="Arial" pitchFamily="34" charset="0"/>
                <a:cs typeface="Arial" pitchFamily="34" charset="0"/>
              </a:rPr>
              <a:t> </a:t>
            </a:r>
            <a:r>
              <a:rPr lang="es-EC" sz="1800" dirty="0" smtClean="0">
                <a:latin typeface="Arial" pitchFamily="34" charset="0"/>
                <a:cs typeface="Arial" pitchFamily="34" charset="0"/>
              </a:rPr>
              <a:t>Cámaras</a:t>
            </a:r>
          </a:p>
          <a:p>
            <a:r>
              <a:rPr lang="es-EC" sz="1800" dirty="0" smtClean="0">
                <a:latin typeface="Arial" pitchFamily="34" charset="0"/>
                <a:cs typeface="Arial" pitchFamily="34" charset="0"/>
              </a:rPr>
              <a:t>Captura, archivo de Imágenes y </a:t>
            </a:r>
            <a:endParaRPr lang="es-EC" sz="1800" dirty="0" smtClean="0">
              <a:latin typeface="Arial" pitchFamily="34" charset="0"/>
              <a:cs typeface="Arial" pitchFamily="34" charset="0"/>
            </a:endParaRPr>
          </a:p>
          <a:p>
            <a:pPr>
              <a:buNone/>
            </a:pPr>
            <a:r>
              <a:rPr lang="es-EC" sz="1800" dirty="0" smtClean="0">
                <a:latin typeface="Arial" pitchFamily="34" charset="0"/>
                <a:cs typeface="Arial" pitchFamily="34" charset="0"/>
              </a:rPr>
              <a:t> </a:t>
            </a:r>
            <a:r>
              <a:rPr lang="es-EC" sz="1800" dirty="0" smtClean="0">
                <a:latin typeface="Arial" pitchFamily="34" charset="0"/>
                <a:cs typeface="Arial" pitchFamily="34" charset="0"/>
              </a:rPr>
              <a:t>     </a:t>
            </a:r>
            <a:r>
              <a:rPr lang="es-EC" sz="1800" dirty="0" smtClean="0">
                <a:latin typeface="Arial" pitchFamily="34" charset="0"/>
                <a:cs typeface="Arial" pitchFamily="34" charset="0"/>
              </a:rPr>
              <a:t>Base </a:t>
            </a:r>
            <a:r>
              <a:rPr lang="es-EC" sz="1800" dirty="0" smtClean="0">
                <a:latin typeface="Arial" pitchFamily="34" charset="0"/>
                <a:cs typeface="Arial" pitchFamily="34" charset="0"/>
              </a:rPr>
              <a:t>de Datos</a:t>
            </a:r>
          </a:p>
          <a:p>
            <a:r>
              <a:rPr lang="es-EC" sz="1800" dirty="0" smtClean="0">
                <a:latin typeface="Arial" pitchFamily="34" charset="0"/>
                <a:cs typeface="Arial" pitchFamily="34" charset="0"/>
              </a:rPr>
              <a:t>Configuraciones para el </a:t>
            </a:r>
            <a:endParaRPr lang="es-EC" sz="1800" dirty="0" smtClean="0">
              <a:latin typeface="Arial" pitchFamily="34" charset="0"/>
              <a:cs typeface="Arial" pitchFamily="34" charset="0"/>
            </a:endParaRPr>
          </a:p>
          <a:p>
            <a:pPr>
              <a:buNone/>
            </a:pPr>
            <a:r>
              <a:rPr lang="es-EC" sz="1800" dirty="0" smtClean="0">
                <a:latin typeface="Arial" pitchFamily="34" charset="0"/>
                <a:cs typeface="Arial" pitchFamily="34" charset="0"/>
              </a:rPr>
              <a:t> </a:t>
            </a:r>
            <a:r>
              <a:rPr lang="es-EC" sz="1800" dirty="0" smtClean="0">
                <a:latin typeface="Arial" pitchFamily="34" charset="0"/>
                <a:cs typeface="Arial" pitchFamily="34" charset="0"/>
              </a:rPr>
              <a:t>     </a:t>
            </a:r>
            <a:r>
              <a:rPr lang="es-EC" sz="1800" dirty="0" smtClean="0">
                <a:latin typeface="Arial" pitchFamily="34" charset="0"/>
                <a:cs typeface="Arial" pitchFamily="34" charset="0"/>
              </a:rPr>
              <a:t>administrador</a:t>
            </a:r>
            <a:endParaRPr lang="es-EC" sz="1800" dirty="0" smtClean="0">
              <a:latin typeface="Arial" pitchFamily="34" charset="0"/>
              <a:cs typeface="Arial" pitchFamily="34" charset="0"/>
            </a:endParaRPr>
          </a:p>
          <a:p>
            <a:endParaRPr lang="es-EC" sz="1800" dirty="0" smtClean="0">
              <a:latin typeface="Arial" pitchFamily="34" charset="0"/>
              <a:cs typeface="Arial" pitchFamily="34" charset="0"/>
            </a:endParaRPr>
          </a:p>
          <a:p>
            <a:pPr>
              <a:buNone/>
            </a:pPr>
            <a:endParaRPr lang="es-EC" dirty="0"/>
          </a:p>
        </p:txBody>
      </p:sp>
      <p:pic>
        <p:nvPicPr>
          <p:cNvPr id="4" name="Picture 4"/>
          <p:cNvPicPr>
            <a:picLocks noChangeAspect="1" noChangeArrowheads="1"/>
          </p:cNvPicPr>
          <p:nvPr/>
        </p:nvPicPr>
        <p:blipFill>
          <a:blip r:embed="rId2" cstate="print"/>
          <a:srcRect/>
          <a:stretch>
            <a:fillRect/>
          </a:stretch>
        </p:blipFill>
        <p:spPr bwMode="auto">
          <a:xfrm>
            <a:off x="4214810" y="1857364"/>
            <a:ext cx="4714876" cy="3082804"/>
          </a:xfrm>
          <a:prstGeom prst="rect">
            <a:avLst/>
          </a:prstGeom>
          <a:noFill/>
          <a:ln w="9525">
            <a:noFill/>
            <a:miter lim="800000"/>
            <a:headEnd/>
            <a:tailEnd/>
          </a:ln>
          <a:effectLst/>
        </p:spPr>
      </p:pic>
      <p:sp>
        <p:nvSpPr>
          <p:cNvPr id="5" name="1 Título"/>
          <p:cNvSpPr>
            <a:spLocks noGrp="1"/>
          </p:cNvSpPr>
          <p:nvPr>
            <p:ph type="title"/>
          </p:nvPr>
        </p:nvSpPr>
        <p:spPr/>
        <p:txBody>
          <a:bodyPr>
            <a:normAutofit/>
          </a:bodyPr>
          <a:lstStyle/>
          <a:p>
            <a:pPr algn="ctr"/>
            <a:r>
              <a:rPr lang="es-EC" sz="4400" dirty="0" smtClean="0"/>
              <a:t>DISEÑO DEL SOFTWARE</a:t>
            </a:r>
            <a:endParaRPr lang="es-EC" sz="44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General.bmp"/>
          <p:cNvPicPr>
            <a:picLocks noGrp="1" noChangeAspect="1"/>
          </p:cNvPicPr>
          <p:nvPr>
            <p:ph idx="1"/>
          </p:nvPr>
        </p:nvPicPr>
        <p:blipFill>
          <a:blip r:embed="rId2" cstate="print"/>
          <a:stretch>
            <a:fillRect/>
          </a:stretch>
        </p:blipFill>
        <p:spPr>
          <a:xfrm>
            <a:off x="0" y="1285860"/>
            <a:ext cx="9144000" cy="5572139"/>
          </a:xfrm>
        </p:spPr>
      </p:pic>
      <p:sp>
        <p:nvSpPr>
          <p:cNvPr id="6" name="1 Título"/>
          <p:cNvSpPr>
            <a:spLocks noGrp="1"/>
          </p:cNvSpPr>
          <p:nvPr>
            <p:ph type="title"/>
          </p:nvPr>
        </p:nvSpPr>
        <p:spPr/>
        <p:txBody>
          <a:bodyPr/>
          <a:lstStyle/>
          <a:p>
            <a:pPr algn="ctr"/>
            <a:r>
              <a:rPr lang="es-EC" dirty="0" smtClean="0"/>
              <a:t>DISEÑO DEL SOFTWARE</a:t>
            </a:r>
            <a:endParaRPr lang="es-EC"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EC" dirty="0" smtClean="0">
              <a:latin typeface="Arial" pitchFamily="34" charset="0"/>
              <a:cs typeface="Arial" pitchFamily="34" charset="0"/>
            </a:endParaRPr>
          </a:p>
          <a:p>
            <a:pPr algn="just">
              <a:buNone/>
            </a:pPr>
            <a:r>
              <a:rPr lang="es-EC" dirty="0" smtClean="0">
                <a:latin typeface="Arial" pitchFamily="34" charset="0"/>
                <a:cs typeface="Arial" pitchFamily="34" charset="0"/>
              </a:rPr>
              <a:t> </a:t>
            </a:r>
            <a:endParaRPr lang="es-EC" dirty="0" smtClean="0"/>
          </a:p>
          <a:p>
            <a:pPr>
              <a:buNone/>
            </a:pPr>
            <a:endParaRPr lang="es-EC" dirty="0"/>
          </a:p>
        </p:txBody>
      </p:sp>
      <p:sp>
        <p:nvSpPr>
          <p:cNvPr id="4" name="1 Título"/>
          <p:cNvSpPr>
            <a:spLocks noGrp="1"/>
          </p:cNvSpPr>
          <p:nvPr>
            <p:ph type="title"/>
          </p:nvPr>
        </p:nvSpPr>
        <p:spPr/>
        <p:txBody>
          <a:bodyPr/>
          <a:lstStyle/>
          <a:p>
            <a:pPr algn="ctr"/>
            <a:r>
              <a:rPr lang="es-EC" dirty="0" smtClean="0"/>
              <a:t>CONCLUSIONES</a:t>
            </a:r>
            <a:endParaRPr lang="es-EC" dirty="0"/>
          </a:p>
        </p:txBody>
      </p:sp>
      <p:sp>
        <p:nvSpPr>
          <p:cNvPr id="5" name="4 Rectángulo"/>
          <p:cNvSpPr/>
          <p:nvPr/>
        </p:nvSpPr>
        <p:spPr>
          <a:xfrm>
            <a:off x="571472" y="2214554"/>
            <a:ext cx="8143932" cy="3416320"/>
          </a:xfrm>
          <a:prstGeom prst="rect">
            <a:avLst/>
          </a:prstGeom>
        </p:spPr>
        <p:txBody>
          <a:bodyPr wrap="square">
            <a:spAutoFit/>
          </a:bodyPr>
          <a:lstStyle/>
          <a:p>
            <a:pPr marL="438912" indent="-320040" algn="just">
              <a:buClr>
                <a:schemeClr val="accent1"/>
              </a:buClr>
              <a:buSzPct val="80000"/>
              <a:buFont typeface="Wingdings 2"/>
              <a:buChar char=""/>
            </a:pPr>
            <a:r>
              <a:rPr lang="es-EC" sz="2400" dirty="0" smtClean="0">
                <a:latin typeface="Arial" pitchFamily="34" charset="0"/>
                <a:cs typeface="Arial" pitchFamily="34" charset="0"/>
              </a:rPr>
              <a:t>Con nuestro proyecto se pretende dar un ejemplo del sinnúmero de aplicaciones que se pueden realizar utilizando LABVIEW y su aplicación IMAQ VISION. Además este trabajo representa un estudio básico en el que se demuestra que se puede llegar a implementar proyectos interesantes con aplicaciones comerciales en nuestro país, es decir que se pueden generar soluciones propias y no depender de soluciones importadas.</a:t>
            </a:r>
            <a:endParaRPr lang="es-ES" sz="24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OBJETIVOS</a:t>
            </a:r>
            <a:endParaRPr lang="es-EC" dirty="0"/>
          </a:p>
        </p:txBody>
      </p:sp>
      <p:sp>
        <p:nvSpPr>
          <p:cNvPr id="3" name="2 Marcador de contenido"/>
          <p:cNvSpPr>
            <a:spLocks noGrp="1"/>
          </p:cNvSpPr>
          <p:nvPr>
            <p:ph idx="1"/>
          </p:nvPr>
        </p:nvSpPr>
        <p:spPr/>
        <p:txBody>
          <a:bodyPr>
            <a:normAutofit/>
          </a:bodyPr>
          <a:lstStyle/>
          <a:p>
            <a:pPr algn="just"/>
            <a:endParaRPr lang="es-MX" sz="2400" dirty="0" smtClean="0">
              <a:latin typeface="Arial" pitchFamily="34" charset="0"/>
              <a:cs typeface="Arial" pitchFamily="34" charset="0"/>
            </a:endParaRPr>
          </a:p>
          <a:p>
            <a:pPr algn="just"/>
            <a:r>
              <a:rPr lang="es-ES" sz="2400" dirty="0" smtClean="0">
                <a:latin typeface="Arial" pitchFamily="34" charset="0"/>
                <a:cs typeface="Arial" pitchFamily="34" charset="0"/>
              </a:rPr>
              <a:t> </a:t>
            </a:r>
            <a:r>
              <a:rPr lang="es-ES" sz="2100" dirty="0" smtClean="0">
                <a:latin typeface="Arial" pitchFamily="34" charset="0"/>
                <a:cs typeface="Arial" pitchFamily="34" charset="0"/>
              </a:rPr>
              <a:t>D</a:t>
            </a:r>
            <a:r>
              <a:rPr lang="es-MX" sz="2100" dirty="0" err="1" smtClean="0">
                <a:latin typeface="Arial" pitchFamily="34" charset="0"/>
                <a:cs typeface="Arial" pitchFamily="34" charset="0"/>
              </a:rPr>
              <a:t>esarrollar</a:t>
            </a:r>
            <a:r>
              <a:rPr lang="es-MX" sz="2100" dirty="0" smtClean="0">
                <a:latin typeface="Arial" pitchFamily="34" charset="0"/>
                <a:cs typeface="Arial" pitchFamily="34" charset="0"/>
              </a:rPr>
              <a:t> </a:t>
            </a:r>
            <a:r>
              <a:rPr lang="es-EC" sz="2100" dirty="0" smtClean="0">
                <a:latin typeface="Arial" pitchFamily="34" charset="0"/>
                <a:cs typeface="Arial" pitchFamily="34" charset="0"/>
              </a:rPr>
              <a:t>un Sistema de Seguridad Industrial en la forma de un prototipo didáctico, incluyendo su diseño, pruebas e implementación. El sistema será configurable, adaptable y escalable a diferentes situaciones industriales reales. </a:t>
            </a:r>
          </a:p>
          <a:p>
            <a:pPr algn="just"/>
            <a:endParaRPr lang="es-MX" sz="2100" dirty="0" smtClean="0">
              <a:latin typeface="Arial" pitchFamily="34" charset="0"/>
              <a:cs typeface="Arial" pitchFamily="34" charset="0"/>
            </a:endParaRPr>
          </a:p>
          <a:p>
            <a:pPr algn="just"/>
            <a:r>
              <a:rPr lang="es-MX" sz="2100" dirty="0" smtClean="0">
                <a:latin typeface="Arial" pitchFamily="34" charset="0"/>
                <a:cs typeface="Arial" pitchFamily="34" charset="0"/>
              </a:rPr>
              <a:t>Desarrollar un instrumento virtual para la visualización de los diferentes sucesos que ocurren dentro de la industria.</a:t>
            </a:r>
          </a:p>
          <a:p>
            <a:pPr algn="just"/>
            <a:endParaRPr lang="es-MX" sz="2100" dirty="0" smtClean="0">
              <a:latin typeface="Arial" pitchFamily="34" charset="0"/>
              <a:cs typeface="Arial" pitchFamily="34" charset="0"/>
            </a:endParaRPr>
          </a:p>
          <a:p>
            <a:pPr algn="just"/>
            <a:r>
              <a:rPr lang="es-MX" sz="2100" dirty="0" smtClean="0">
                <a:latin typeface="Arial" pitchFamily="34" charset="0"/>
                <a:cs typeface="Arial" pitchFamily="34" charset="0"/>
              </a:rPr>
              <a:t>Desarrollar una base de datos para el almacenamiento de todos los sucesos ocurridos.</a:t>
            </a:r>
            <a:endParaRPr lang="es-EC" sz="21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232391"/>
            <a:ext cx="8229600" cy="4625609"/>
          </a:xfrm>
        </p:spPr>
        <p:txBody>
          <a:bodyPr>
            <a:normAutofit fontScale="70000" lnSpcReduction="20000"/>
          </a:bodyPr>
          <a:lstStyle/>
          <a:p>
            <a:pPr algn="just"/>
            <a:r>
              <a:rPr lang="es-EC" sz="3400" dirty="0" smtClean="0">
                <a:latin typeface="Arial" pitchFamily="34" charset="0"/>
                <a:cs typeface="Arial" pitchFamily="34" charset="0"/>
              </a:rPr>
              <a:t>Sensores de: temperatura LM35 y de movimiento LX16C fueron escogidos para la implementación del presente proyecto debido a las características y facilidades  que presentan. L</a:t>
            </a:r>
            <a:r>
              <a:rPr lang="es-ES" sz="3400" dirty="0" smtClean="0">
                <a:latin typeface="Arial" pitchFamily="34" charset="0"/>
                <a:cs typeface="Arial" pitchFamily="34" charset="0"/>
              </a:rPr>
              <a:t>a detección de movimiento mediante el sensor LX16C con tecnología de rayos infrarrojos es capaz de detectar patrones cambiantes en un rango de 2-11m a 180°, lo que lo hace interesante para esta aplicación. Igualmente el sensor de temperatura con su rango desde -55°C a +150°C es más que suficiente para el prototipo planteado. Añadiendo a todo esto el bajo costo de los mencionados sensores, esto hace posible la realización práctica de este proyecto con limitados recursos económicos. </a:t>
            </a:r>
          </a:p>
          <a:p>
            <a:pPr>
              <a:buNone/>
            </a:pPr>
            <a:r>
              <a:rPr lang="es-EC" dirty="0" smtClean="0"/>
              <a:t>      </a:t>
            </a:r>
            <a:endParaRPr lang="es-ES" dirty="0" smtClean="0"/>
          </a:p>
          <a:p>
            <a:endParaRPr lang="es-ES" dirty="0"/>
          </a:p>
        </p:txBody>
      </p:sp>
      <p:sp>
        <p:nvSpPr>
          <p:cNvPr id="4" name="1 Título"/>
          <p:cNvSpPr>
            <a:spLocks noGrp="1"/>
          </p:cNvSpPr>
          <p:nvPr>
            <p:ph type="title"/>
          </p:nvPr>
        </p:nvSpPr>
        <p:spPr/>
        <p:txBody>
          <a:bodyPr/>
          <a:lstStyle/>
          <a:p>
            <a:pPr algn="ctr"/>
            <a:r>
              <a:rPr lang="es-EC" dirty="0" smtClean="0"/>
              <a:t>CONCLUSIONES</a:t>
            </a:r>
            <a:endParaRPr lang="es-EC"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232391"/>
            <a:ext cx="8229600" cy="4625609"/>
          </a:xfrm>
        </p:spPr>
        <p:txBody>
          <a:bodyPr>
            <a:normAutofit/>
          </a:bodyPr>
          <a:lstStyle/>
          <a:p>
            <a:pPr algn="just"/>
            <a:r>
              <a:rPr lang="es-EC" sz="2400" dirty="0" smtClean="0">
                <a:latin typeface="Arial" pitchFamily="34" charset="0"/>
                <a:cs typeface="Arial" pitchFamily="34" charset="0"/>
              </a:rPr>
              <a:t>Como protocolo de comunicación se utiliza el UDP para la comunicación entre los dispositivos que estén en red  tanto para el control de temperatura como para la entrada - salida de personal a un lugar determinado. Se utilizaron cámaras WEB e IP en el manejo de imágenes. El </a:t>
            </a:r>
            <a:r>
              <a:rPr lang="es-EC" sz="2400" dirty="0" err="1" smtClean="0">
                <a:latin typeface="Arial" pitchFamily="34" charset="0"/>
                <a:cs typeface="Arial" pitchFamily="34" charset="0"/>
              </a:rPr>
              <a:t>microcontrolador</a:t>
            </a:r>
            <a:r>
              <a:rPr lang="es-EC" sz="2400" dirty="0" smtClean="0">
                <a:latin typeface="Arial" pitchFamily="34" charset="0"/>
                <a:cs typeface="Arial" pitchFamily="34" charset="0"/>
              </a:rPr>
              <a:t> 18F4520 es el que permite el envío de señales de los sensores a la computadora por medio de Ethernet utilizando el módulo ENC28J60.</a:t>
            </a:r>
            <a:endParaRPr lang="es-ES" sz="2400" dirty="0">
              <a:latin typeface="Arial" pitchFamily="34" charset="0"/>
              <a:cs typeface="Arial" pitchFamily="34" charset="0"/>
            </a:endParaRPr>
          </a:p>
        </p:txBody>
      </p:sp>
      <p:sp>
        <p:nvSpPr>
          <p:cNvPr id="4" name="1 Título"/>
          <p:cNvSpPr>
            <a:spLocks noGrp="1"/>
          </p:cNvSpPr>
          <p:nvPr>
            <p:ph type="title"/>
          </p:nvPr>
        </p:nvSpPr>
        <p:spPr/>
        <p:txBody>
          <a:bodyPr/>
          <a:lstStyle/>
          <a:p>
            <a:pPr algn="ctr"/>
            <a:r>
              <a:rPr lang="es-EC" dirty="0" smtClean="0"/>
              <a:t>CONCLUSIONES</a:t>
            </a:r>
            <a:endParaRPr lang="es-EC"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142984"/>
            <a:ext cx="8229600" cy="4929222"/>
          </a:xfrm>
        </p:spPr>
        <p:txBody>
          <a:bodyPr>
            <a:noAutofit/>
          </a:bodyPr>
          <a:lstStyle/>
          <a:p>
            <a:pPr algn="just">
              <a:buNone/>
            </a:pPr>
            <a:r>
              <a:rPr lang="es-EC" sz="2100" dirty="0" smtClean="0">
                <a:latin typeface="Arial" pitchFamily="34" charset="0"/>
                <a:cs typeface="Arial" pitchFamily="34" charset="0"/>
              </a:rPr>
              <a:t>    </a:t>
            </a:r>
            <a:endParaRPr lang="es-ES" sz="2100" dirty="0" smtClean="0">
              <a:latin typeface="Arial" pitchFamily="34" charset="0"/>
              <a:cs typeface="Arial" pitchFamily="34" charset="0"/>
            </a:endParaRPr>
          </a:p>
          <a:p>
            <a:pPr algn="just">
              <a:buNone/>
            </a:pPr>
            <a:endParaRPr lang="es-EC" sz="2100" dirty="0" smtClean="0">
              <a:latin typeface="Arial" pitchFamily="34" charset="0"/>
              <a:cs typeface="Arial" pitchFamily="34" charset="0"/>
            </a:endParaRPr>
          </a:p>
          <a:p>
            <a:pPr lvl="0" algn="just"/>
            <a:r>
              <a:rPr lang="es-EC" sz="2400" dirty="0" smtClean="0">
                <a:latin typeface="Arial" pitchFamily="34" charset="0"/>
                <a:cs typeface="Arial" pitchFamily="34" charset="0"/>
              </a:rPr>
              <a:t>Para realizar la adquisición de imágenes con las cámaras IP debemos utilizar controles ActiveX enlazados con las librerías DLL(</a:t>
            </a:r>
            <a:r>
              <a:rPr lang="es-EC" sz="2400" dirty="0" err="1" smtClean="0">
                <a:latin typeface="Arial" pitchFamily="34" charset="0"/>
                <a:cs typeface="Arial" pitchFamily="34" charset="0"/>
              </a:rPr>
              <a:t>Dinamic</a:t>
            </a:r>
            <a:r>
              <a:rPr lang="es-EC" sz="2400" dirty="0" smtClean="0">
                <a:latin typeface="Arial" pitchFamily="34" charset="0"/>
                <a:cs typeface="Arial" pitchFamily="34" charset="0"/>
              </a:rPr>
              <a:t> Link Library) de la cámara y a su vez esta debe contener métodos como Picture, </a:t>
            </a:r>
            <a:r>
              <a:rPr lang="es-EC" sz="2400" dirty="0" err="1" smtClean="0">
                <a:latin typeface="Arial" pitchFamily="34" charset="0"/>
                <a:cs typeface="Arial" pitchFamily="34" charset="0"/>
              </a:rPr>
              <a:t>Snapshoot</a:t>
            </a:r>
            <a:r>
              <a:rPr lang="es-EC" sz="2400" dirty="0" smtClean="0">
                <a:latin typeface="Arial" pitchFamily="34" charset="0"/>
                <a:cs typeface="Arial" pitchFamily="34" charset="0"/>
              </a:rPr>
              <a:t>, </a:t>
            </a:r>
            <a:r>
              <a:rPr lang="es-EC" sz="2400" dirty="0" err="1" smtClean="0">
                <a:latin typeface="Arial" pitchFamily="34" charset="0"/>
                <a:cs typeface="Arial" pitchFamily="34" charset="0"/>
              </a:rPr>
              <a:t>Size</a:t>
            </a:r>
            <a:r>
              <a:rPr lang="es-EC" sz="2400" dirty="0" smtClean="0">
                <a:latin typeface="Arial" pitchFamily="34" charset="0"/>
                <a:cs typeface="Arial" pitchFamily="34" charset="0"/>
              </a:rPr>
              <a:t>, </a:t>
            </a:r>
            <a:r>
              <a:rPr lang="es-EC" sz="2400" dirty="0" err="1" smtClean="0">
                <a:latin typeface="Arial" pitchFamily="34" charset="0"/>
                <a:cs typeface="Arial" pitchFamily="34" charset="0"/>
              </a:rPr>
              <a:t>format</a:t>
            </a:r>
            <a:r>
              <a:rPr lang="es-EC" sz="2400" dirty="0" smtClean="0">
                <a:latin typeface="Arial" pitchFamily="34" charset="0"/>
                <a:cs typeface="Arial" pitchFamily="34" charset="0"/>
              </a:rPr>
              <a:t>, etc. Para la cámara IP Genius la librería "MULTIVIEW" que es la DLL de la cámara no contiene métodos para enlazarse  con LabView  por ello para la realización de este proyecto usamos cámaras Genius que nos brindan las características necesarias para la  fácil captación de las imágenes que se desea para la simulación del programa.</a:t>
            </a:r>
          </a:p>
          <a:p>
            <a:endParaRPr lang="es-EC" dirty="0" smtClean="0"/>
          </a:p>
          <a:p>
            <a:pPr>
              <a:buNone/>
            </a:pPr>
            <a:endParaRPr lang="es-EC" dirty="0"/>
          </a:p>
        </p:txBody>
      </p:sp>
      <p:sp>
        <p:nvSpPr>
          <p:cNvPr id="4" name="1 Título"/>
          <p:cNvSpPr>
            <a:spLocks noGrp="1"/>
          </p:cNvSpPr>
          <p:nvPr>
            <p:ph type="title"/>
          </p:nvPr>
        </p:nvSpPr>
        <p:spPr/>
        <p:txBody>
          <a:bodyPr/>
          <a:lstStyle/>
          <a:p>
            <a:pPr algn="ctr"/>
            <a:r>
              <a:rPr lang="es-EC" dirty="0" smtClean="0"/>
              <a:t>CONCLUSIONES</a:t>
            </a:r>
            <a:endParaRPr lang="es-EC"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a:t>
            </a:r>
            <a:endParaRPr lang="es-EC" dirty="0"/>
          </a:p>
        </p:txBody>
      </p:sp>
      <p:sp>
        <p:nvSpPr>
          <p:cNvPr id="3" name="2 Marcador de contenido"/>
          <p:cNvSpPr>
            <a:spLocks noGrp="1"/>
          </p:cNvSpPr>
          <p:nvPr>
            <p:ph idx="1"/>
          </p:nvPr>
        </p:nvSpPr>
        <p:spPr/>
        <p:txBody>
          <a:bodyPr/>
          <a:lstStyle/>
          <a:p>
            <a:pPr algn="just"/>
            <a:endParaRPr lang="es-EC" sz="2400" dirty="0" smtClean="0">
              <a:latin typeface="Arial" pitchFamily="34" charset="0"/>
              <a:cs typeface="Arial" pitchFamily="34" charset="0"/>
            </a:endParaRPr>
          </a:p>
          <a:p>
            <a:pPr algn="just"/>
            <a:r>
              <a:rPr lang="es-EC" sz="2400" dirty="0" smtClean="0">
                <a:latin typeface="Arial" pitchFamily="34" charset="0"/>
                <a:cs typeface="Arial" pitchFamily="34" charset="0"/>
              </a:rPr>
              <a:t>Se recomienda para el sensor de temperatura utilizar un acondicionamiento de señal para que trabaje a su máximo rango.</a:t>
            </a:r>
          </a:p>
          <a:p>
            <a:pPr algn="just">
              <a:buNone/>
            </a:pPr>
            <a:endParaRPr lang="es-EC" sz="2400" dirty="0" smtClean="0">
              <a:latin typeface="Arial" pitchFamily="34" charset="0"/>
              <a:cs typeface="Arial" pitchFamily="34" charset="0"/>
            </a:endParaRPr>
          </a:p>
          <a:p>
            <a:pPr algn="just"/>
            <a:r>
              <a:rPr lang="es-ES" sz="2400" dirty="0" smtClean="0">
                <a:latin typeface="Arial" pitchFamily="34" charset="0"/>
                <a:cs typeface="Arial" pitchFamily="34" charset="0"/>
              </a:rPr>
              <a:t>Para una aplicación más robusta y de mayor precisión es recomendable utilizar el protocolo TCP/IP para el envío de datos que en el caso de existir colisiones o errores en la transmisión, sus capas se encargan de solicitar la retransmisión de paquetes lo que no ocurre con el protocolo UDP.</a:t>
            </a:r>
          </a:p>
          <a:p>
            <a:pPr algn="just"/>
            <a:endParaRPr lang="es-EC" sz="2400" dirty="0" smtClean="0">
              <a:latin typeface="Arial" pitchFamily="34" charset="0"/>
              <a:cs typeface="Arial" pitchFamily="34" charset="0"/>
            </a:endParaRPr>
          </a:p>
          <a:p>
            <a:pPr algn="just"/>
            <a:endParaRPr lang="es-EC" sz="2400" dirty="0" smtClean="0">
              <a:latin typeface="Arial" pitchFamily="34" charset="0"/>
              <a:cs typeface="Arial" pitchFamily="34" charset="0"/>
            </a:endParaRPr>
          </a:p>
          <a:p>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714612" y="2285992"/>
            <a:ext cx="8077200" cy="1673352"/>
          </a:xfrm>
        </p:spPr>
        <p:txBody>
          <a:bodyPr>
            <a:normAutofit/>
          </a:bodyPr>
          <a:lstStyle/>
          <a:p>
            <a:r>
              <a:rPr lang="es-EC" sz="7200" dirty="0" smtClean="0"/>
              <a:t>GRACIAS</a:t>
            </a:r>
            <a:endParaRPr lang="es-EC" sz="7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algn="just">
              <a:buNone/>
            </a:pPr>
            <a:endParaRPr lang="es-EC" sz="2200" dirty="0" smtClean="0">
              <a:latin typeface="Arial" pitchFamily="34" charset="0"/>
              <a:cs typeface="Arial" pitchFamily="34" charset="0"/>
            </a:endParaRPr>
          </a:p>
          <a:p>
            <a:pPr algn="just"/>
            <a:r>
              <a:rPr lang="es-EC" sz="2200" dirty="0" smtClean="0">
                <a:latin typeface="Arial" pitchFamily="34" charset="0"/>
                <a:cs typeface="Arial" pitchFamily="34" charset="0"/>
              </a:rPr>
              <a:t>    </a:t>
            </a:r>
            <a:r>
              <a:rPr lang="es-ES" sz="2100" dirty="0" smtClean="0">
                <a:latin typeface="Arial" pitchFamily="34" charset="0"/>
                <a:cs typeface="Arial" pitchFamily="34" charset="0"/>
              </a:rPr>
              <a:t>Este proyecto tiene la finalidad de demostrar desde todos los puntos de vista la viabilidad de la implementación de los sistemas de visión en procesos industriales para seguridad.</a:t>
            </a:r>
          </a:p>
          <a:p>
            <a:pPr algn="just">
              <a:buNone/>
            </a:pPr>
            <a:endParaRPr lang="es-ES" sz="2100" dirty="0" smtClean="0">
              <a:latin typeface="Arial" pitchFamily="34" charset="0"/>
              <a:cs typeface="Arial" pitchFamily="34" charset="0"/>
            </a:endParaRPr>
          </a:p>
          <a:p>
            <a:pPr algn="just"/>
            <a:r>
              <a:rPr lang="es-ES" sz="2100" dirty="0" smtClean="0">
                <a:latin typeface="Arial" pitchFamily="34" charset="0"/>
                <a:cs typeface="Arial" pitchFamily="34" charset="0"/>
              </a:rPr>
              <a:t>    Debido a la constante evolución tecnológica, la forma de implementar controles automáticos en las industrias van cambiando, permitiendo que procesos repetitivos sean realizados por computadoras, facilitando el funcionamiento de un proceso. Con este proyecto se desarrolló un programa en </a:t>
            </a:r>
            <a:r>
              <a:rPr lang="es-ES" sz="2100" dirty="0" err="1" smtClean="0">
                <a:latin typeface="Arial" pitchFamily="34" charset="0"/>
                <a:cs typeface="Arial" pitchFamily="34" charset="0"/>
              </a:rPr>
              <a:t>LabVIEW</a:t>
            </a:r>
            <a:r>
              <a:rPr lang="es-ES" sz="2100" dirty="0" smtClean="0">
                <a:latin typeface="Arial" pitchFamily="34" charset="0"/>
                <a:cs typeface="Arial" pitchFamily="34" charset="0"/>
              </a:rPr>
              <a:t> versión 8.5 que </a:t>
            </a:r>
            <a:r>
              <a:rPr lang="es-ES" sz="2000" dirty="0" smtClean="0">
                <a:latin typeface="Arial" pitchFamily="34" charset="0"/>
                <a:cs typeface="Arial" pitchFamily="34" charset="0"/>
              </a:rPr>
              <a:t>permite visualizar la variación de temperatura captado por sensores así como también hacer el control de personal dentro de un área. </a:t>
            </a:r>
            <a:endParaRPr lang="es-ES" sz="2100" dirty="0" smtClean="0">
              <a:latin typeface="Arial" pitchFamily="34" charset="0"/>
              <a:cs typeface="Arial" pitchFamily="34" charset="0"/>
            </a:endParaRPr>
          </a:p>
          <a:p>
            <a:pPr algn="just">
              <a:buNone/>
            </a:pPr>
            <a:endParaRPr lang="es-EC" sz="2200" dirty="0">
              <a:latin typeface="Arial" pitchFamily="34" charset="0"/>
              <a:cs typeface="Arial" pitchFamily="34" charset="0"/>
            </a:endParaRPr>
          </a:p>
        </p:txBody>
      </p:sp>
      <p:sp>
        <p:nvSpPr>
          <p:cNvPr id="6" name="1 Título"/>
          <p:cNvSpPr txBox="1">
            <a:spLocks noGrp="1"/>
          </p:cNvSpPr>
          <p:nvPr>
            <p:ph type="title"/>
          </p:nvPr>
        </p:nvSpPr>
        <p:spPr>
          <a:xfrm>
            <a:off x="1785918" y="428604"/>
            <a:ext cx="8229600" cy="1252728"/>
          </a:xfrm>
          <a:prstGeom prst="rect">
            <a:avLst/>
          </a:prstGeom>
        </p:spPr>
        <p:txBody>
          <a:bodyPr vert="horz" lIns="91440" tIns="0" rIns="91440" bIns="0" rtlCol="0" anchor="b">
            <a:normAutofit fontScale="9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300" b="1" i="0" u="none" strike="noStrike" kern="1200" cap="none" spc="0" normalizeH="0" baseline="0" noProof="0" dirty="0" smtClean="0">
                <a:ln>
                  <a:noFill/>
                </a:ln>
                <a:solidFill>
                  <a:schemeClr val="accent1">
                    <a:satMod val="150000"/>
                  </a:schemeClr>
                </a:solidFill>
                <a:effectLst/>
                <a:uLnTx/>
                <a:uFillTx/>
                <a:latin typeface="+mj-lt"/>
                <a:ea typeface="+mj-ea"/>
                <a:cs typeface="+mj-cs"/>
              </a:rPr>
              <a:t>INTRODUCCIÓN</a:t>
            </a:r>
            <a:r>
              <a:rPr kumimoji="0" lang="es-EC" sz="4700" b="1" i="0" u="none" strike="noStrike" kern="1200" cap="none" spc="0" normalizeH="0" baseline="0" noProof="0" dirty="0" smtClean="0">
                <a:ln>
                  <a:noFill/>
                </a:ln>
                <a:solidFill>
                  <a:schemeClr val="accent1">
                    <a:satMod val="150000"/>
                  </a:schemeClr>
                </a:solidFill>
                <a:effectLst/>
                <a:uLnTx/>
                <a:uFillTx/>
                <a:latin typeface="+mj-lt"/>
                <a:ea typeface="+mj-ea"/>
                <a:cs typeface="+mj-cs"/>
              </a:rPr>
              <a:t/>
            </a:r>
            <a:br>
              <a:rPr kumimoji="0" lang="es-EC" sz="4700" b="1" i="0" u="none" strike="noStrike" kern="1200" cap="none" spc="0" normalizeH="0" baseline="0" noProof="0" dirty="0" smtClean="0">
                <a:ln>
                  <a:noFill/>
                </a:ln>
                <a:solidFill>
                  <a:schemeClr val="accent1">
                    <a:satMod val="150000"/>
                  </a:schemeClr>
                </a:solidFill>
                <a:effectLst/>
                <a:uLnTx/>
                <a:uFillTx/>
                <a:latin typeface="+mj-lt"/>
                <a:ea typeface="+mj-ea"/>
                <a:cs typeface="+mj-cs"/>
              </a:rPr>
            </a:br>
            <a:endParaRPr kumimoji="0" lang="es-EC" sz="47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736"/>
            <a:ext cx="8229600" cy="5429263"/>
          </a:xfrm>
        </p:spPr>
        <p:txBody>
          <a:bodyPr>
            <a:normAutofit/>
          </a:bodyPr>
          <a:lstStyle/>
          <a:p>
            <a:pPr algn="just">
              <a:buFont typeface="Wingdings"/>
              <a:buChar char="à"/>
            </a:pPr>
            <a:endParaRPr lang="es-EC" sz="2400" dirty="0" smtClean="0">
              <a:latin typeface="Arial" pitchFamily="34" charset="0"/>
              <a:cs typeface="Arial" pitchFamily="34" charset="0"/>
            </a:endParaRPr>
          </a:p>
          <a:p>
            <a:pPr>
              <a:buNone/>
            </a:pPr>
            <a:endParaRPr lang="es-EC" sz="1600" dirty="0"/>
          </a:p>
        </p:txBody>
      </p:sp>
      <p:sp>
        <p:nvSpPr>
          <p:cNvPr id="4" name="1 Título"/>
          <p:cNvSpPr txBox="1">
            <a:spLocks noGrp="1"/>
          </p:cNvSpPr>
          <p:nvPr>
            <p:ph type="title"/>
          </p:nvPr>
        </p:nvSpPr>
        <p:spPr>
          <a:xfrm>
            <a:off x="1785918" y="428604"/>
            <a:ext cx="8229600" cy="1252728"/>
          </a:xfrm>
          <a:prstGeom prst="rect">
            <a:avLst/>
          </a:prstGeom>
        </p:spPr>
        <p:txBody>
          <a:bodyPr vert="horz" lIns="91440" tIns="0" rIns="91440" bIns="0" rtlCol="0" anchor="b">
            <a:normAutofit fontScale="9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300" b="1" i="0" u="none" strike="noStrike" kern="1200" cap="none" spc="0" normalizeH="0" baseline="0" noProof="0" dirty="0" smtClean="0">
                <a:ln>
                  <a:noFill/>
                </a:ln>
                <a:solidFill>
                  <a:schemeClr val="accent1">
                    <a:satMod val="150000"/>
                  </a:schemeClr>
                </a:solidFill>
                <a:effectLst/>
                <a:uLnTx/>
                <a:uFillTx/>
                <a:latin typeface="+mj-lt"/>
                <a:ea typeface="+mj-ea"/>
                <a:cs typeface="+mj-cs"/>
              </a:rPr>
              <a:t>INTRODUCCIÓN</a:t>
            </a:r>
            <a:r>
              <a:rPr kumimoji="0" lang="es-EC" sz="4700" b="1" i="0" u="none" strike="noStrike" kern="1200" cap="none" spc="0" normalizeH="0" baseline="0" noProof="0" dirty="0" smtClean="0">
                <a:ln>
                  <a:noFill/>
                </a:ln>
                <a:solidFill>
                  <a:schemeClr val="accent1">
                    <a:satMod val="150000"/>
                  </a:schemeClr>
                </a:solidFill>
                <a:effectLst/>
                <a:uLnTx/>
                <a:uFillTx/>
                <a:latin typeface="+mj-lt"/>
                <a:ea typeface="+mj-ea"/>
                <a:cs typeface="+mj-cs"/>
              </a:rPr>
              <a:t/>
            </a:r>
            <a:br>
              <a:rPr kumimoji="0" lang="es-EC" sz="4700" b="1" i="0" u="none" strike="noStrike" kern="1200" cap="none" spc="0" normalizeH="0" baseline="0" noProof="0" dirty="0" smtClean="0">
                <a:ln>
                  <a:noFill/>
                </a:ln>
                <a:solidFill>
                  <a:schemeClr val="accent1">
                    <a:satMod val="150000"/>
                  </a:schemeClr>
                </a:solidFill>
                <a:effectLst/>
                <a:uLnTx/>
                <a:uFillTx/>
                <a:latin typeface="+mj-lt"/>
                <a:ea typeface="+mj-ea"/>
                <a:cs typeface="+mj-cs"/>
              </a:rPr>
            </a:br>
            <a:endParaRPr kumimoji="0" lang="es-EC" sz="47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4 Rectángulo"/>
          <p:cNvSpPr/>
          <p:nvPr/>
        </p:nvSpPr>
        <p:spPr>
          <a:xfrm>
            <a:off x="1071538" y="2285992"/>
            <a:ext cx="7000924" cy="1431161"/>
          </a:xfrm>
          <a:prstGeom prst="rect">
            <a:avLst/>
          </a:prstGeom>
        </p:spPr>
        <p:txBody>
          <a:bodyPr wrap="square">
            <a:spAutoFit/>
          </a:bodyPr>
          <a:lstStyle/>
          <a:p>
            <a:pPr algn="just"/>
            <a:r>
              <a:rPr lang="es-ES" sz="2100" dirty="0" smtClean="0">
                <a:latin typeface="Arial" pitchFamily="34" charset="0"/>
                <a:cs typeface="Arial" pitchFamily="34" charset="0"/>
              </a:rPr>
              <a:t>Estos eventos serán registrados en una base de datos con la información  necesaria y adicionales como fecha, hora e imágenes capturadas mediante cámaras web que emplean el paquete IMAQ Visión de </a:t>
            </a:r>
            <a:r>
              <a:rPr lang="es-ES" sz="2100" dirty="0" err="1" smtClean="0">
                <a:latin typeface="Arial" pitchFamily="34" charset="0"/>
                <a:cs typeface="Arial" pitchFamily="34" charset="0"/>
              </a:rPr>
              <a:t>LabVIEW</a:t>
            </a:r>
            <a:r>
              <a:rPr lang="es-ES" sz="2100" dirty="0" smtClean="0">
                <a:latin typeface="Arial" pitchFamily="34" charset="0"/>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785794"/>
            <a:ext cx="8229600" cy="1252728"/>
          </a:xfrm>
        </p:spPr>
        <p:txBody>
          <a:bodyPr>
            <a:noAutofit/>
          </a:bodyPr>
          <a:lstStyle/>
          <a:p>
            <a:pPr lvl="1" algn="l" rtl="0">
              <a:spcBef>
                <a:spcPct val="0"/>
              </a:spcBef>
            </a:pPr>
            <a:r>
              <a:rPr lang="es-MX" sz="4200" b="1" dirty="0" smtClean="0">
                <a:solidFill>
                  <a:srgbClr val="FFC000"/>
                </a:solidFill>
                <a:latin typeface="Arial" pitchFamily="34" charset="0"/>
                <a:cs typeface="Arial" pitchFamily="34" charset="0"/>
              </a:rPr>
              <a:t>DESCRIPCION GENERAL</a:t>
            </a:r>
            <a:r>
              <a:rPr lang="es-MX" sz="4400" b="1" dirty="0" smtClean="0">
                <a:solidFill>
                  <a:srgbClr val="FFC000"/>
                </a:solidFill>
                <a:latin typeface="Arial" pitchFamily="34" charset="0"/>
                <a:cs typeface="Arial" pitchFamily="34" charset="0"/>
              </a:rPr>
              <a:t/>
            </a:r>
            <a:br>
              <a:rPr lang="es-MX" sz="4400" b="1" dirty="0" smtClean="0">
                <a:solidFill>
                  <a:srgbClr val="FFC000"/>
                </a:solidFill>
                <a:latin typeface="Arial" pitchFamily="34" charset="0"/>
                <a:cs typeface="Arial" pitchFamily="34" charset="0"/>
              </a:rPr>
            </a:br>
            <a:r>
              <a:rPr lang="es-EC" sz="4000" b="1" dirty="0" smtClean="0">
                <a:solidFill>
                  <a:srgbClr val="FF0000"/>
                </a:solidFill>
              </a:rPr>
              <a:t/>
            </a:r>
            <a:br>
              <a:rPr lang="es-EC" sz="4000" b="1" dirty="0" smtClean="0">
                <a:solidFill>
                  <a:srgbClr val="FF0000"/>
                </a:solidFill>
              </a:rPr>
            </a:br>
            <a:endParaRPr lang="es-EC" sz="4000" dirty="0">
              <a:solidFill>
                <a:srgbClr val="FF0000"/>
              </a:solidFill>
            </a:endParaRPr>
          </a:p>
        </p:txBody>
      </p:sp>
      <p:sp>
        <p:nvSpPr>
          <p:cNvPr id="3" name="2 Marcador de contenido"/>
          <p:cNvSpPr>
            <a:spLocks noGrp="1"/>
          </p:cNvSpPr>
          <p:nvPr>
            <p:ph idx="1"/>
          </p:nvPr>
        </p:nvSpPr>
        <p:spPr>
          <a:xfrm>
            <a:off x="857224" y="2285992"/>
            <a:ext cx="7500990" cy="5214950"/>
          </a:xfrm>
        </p:spPr>
        <p:txBody>
          <a:bodyPr>
            <a:normAutofit fontScale="25000" lnSpcReduction="20000"/>
          </a:bodyPr>
          <a:lstStyle/>
          <a:p>
            <a:pPr algn="just">
              <a:buNone/>
            </a:pPr>
            <a:r>
              <a:rPr lang="es-MX" sz="2600" dirty="0" smtClean="0">
                <a:latin typeface="Arial" pitchFamily="34" charset="0"/>
                <a:cs typeface="Arial" pitchFamily="34" charset="0"/>
              </a:rPr>
              <a:t>   </a:t>
            </a:r>
          </a:p>
          <a:p>
            <a:pPr marL="0" algn="just">
              <a:lnSpc>
                <a:spcPct val="120000"/>
              </a:lnSpc>
              <a:buNone/>
            </a:pPr>
            <a:r>
              <a:rPr lang="es-EC" sz="8400" dirty="0" smtClean="0">
                <a:latin typeface="Arial" pitchFamily="34" charset="0"/>
                <a:cs typeface="Arial" pitchFamily="34" charset="0"/>
              </a:rPr>
              <a:t>Para la realización de este proyecto se utilizó el programa </a:t>
            </a:r>
            <a:r>
              <a:rPr lang="es-EC" sz="8400" dirty="0" err="1" smtClean="0">
                <a:latin typeface="Arial" pitchFamily="34" charset="0"/>
                <a:cs typeface="Arial" pitchFamily="34" charset="0"/>
              </a:rPr>
              <a:t>LabVIEW</a:t>
            </a:r>
            <a:r>
              <a:rPr lang="es-EC" sz="8400" dirty="0" smtClean="0">
                <a:latin typeface="Arial" pitchFamily="34" charset="0"/>
                <a:cs typeface="Arial" pitchFamily="34" charset="0"/>
              </a:rPr>
              <a:t> 8.5 con sus librerías para visión IMAQ VISION aplicadas en el diseño de las diferentes aplicaciones. El sistema visualiza y controla remotamente la entrada y salida de personal dentro de ciertas áreas industriales. Mediante sensores de movimiento se detecta presencia, guardándose la fecha, hora e  imagen, de la actividad detectada, en una tabla de una base de datos. El sistema además controla la temperatura ambiental y activa alarmas en los casos requeridos.</a:t>
            </a:r>
            <a:endParaRPr lang="es-ES" sz="8400" dirty="0" smtClean="0">
              <a:latin typeface="Arial" pitchFamily="34" charset="0"/>
              <a:cs typeface="Arial" pitchFamily="34" charset="0"/>
            </a:endParaRPr>
          </a:p>
          <a:p>
            <a:pPr marL="0" algn="just">
              <a:buNone/>
            </a:pPr>
            <a:r>
              <a:rPr lang="es-EC" sz="8400" dirty="0" smtClean="0">
                <a:latin typeface="Arial" pitchFamily="34" charset="0"/>
                <a:cs typeface="Arial" pitchFamily="34" charset="0"/>
              </a:rPr>
              <a:t> </a:t>
            </a:r>
          </a:p>
          <a:p>
            <a:pPr marL="0" algn="just">
              <a:lnSpc>
                <a:spcPct val="120000"/>
              </a:lnSpc>
              <a:buNone/>
            </a:pPr>
            <a:endParaRPr lang="es-EC" sz="9600" dirty="0" smtClean="0">
              <a:latin typeface="Arial" pitchFamily="34" charset="0"/>
              <a:cs typeface="Arial" pitchFamily="34" charset="0"/>
            </a:endParaRPr>
          </a:p>
          <a:p>
            <a:pPr>
              <a:buNone/>
            </a:pPr>
            <a:endParaRPr lang="es-EC" sz="3100" dirty="0" smtClean="0">
              <a:latin typeface="Arial" pitchFamily="34" charset="0"/>
              <a:cs typeface="Arial" pitchFamily="34" charset="0"/>
            </a:endParaRPr>
          </a:p>
          <a:p>
            <a:pPr>
              <a:buNone/>
            </a:pPr>
            <a:endParaRPr lang="es-ES" sz="3100" dirty="0" smtClean="0">
              <a:latin typeface="Arial" pitchFamily="34" charset="0"/>
              <a:cs typeface="Arial" pitchFamily="34" charset="0"/>
            </a:endParaRPr>
          </a:p>
          <a:p>
            <a:pPr>
              <a:buNone/>
            </a:pPr>
            <a:r>
              <a:rPr lang="es-ES" sz="3100" dirty="0" smtClean="0">
                <a:latin typeface="Arial" pitchFamily="34" charset="0"/>
                <a:cs typeface="Arial" pitchFamily="34" charset="0"/>
              </a:rPr>
              <a:t>     </a:t>
            </a:r>
          </a:p>
          <a:p>
            <a:pPr algn="just">
              <a:buNone/>
            </a:pPr>
            <a:endParaRPr lang="es-MX" sz="2600" dirty="0" smtClean="0">
              <a:latin typeface="Arial" pitchFamily="34" charset="0"/>
              <a:cs typeface="Arial" pitchFamily="34" charset="0"/>
            </a:endParaRPr>
          </a:p>
          <a:p>
            <a:pPr algn="just">
              <a:buNone/>
            </a:pPr>
            <a:endParaRPr lang="es-MX" sz="2600" dirty="0" smtClean="0">
              <a:latin typeface="Arial" pitchFamily="34" charset="0"/>
              <a:cs typeface="Arial" pitchFamily="34" charset="0"/>
            </a:endParaRPr>
          </a:p>
          <a:p>
            <a:pPr algn="just">
              <a:buNone/>
            </a:pPr>
            <a:endParaRPr lang="es-EC" sz="2600" b="1" dirty="0" smtClean="0">
              <a:latin typeface="Arial" pitchFamily="34" charset="0"/>
              <a:cs typeface="Arial" pitchFamily="34" charset="0"/>
            </a:endParaRPr>
          </a:p>
          <a:p>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800" dirty="0" smtClean="0">
                <a:solidFill>
                  <a:srgbClr val="FFC000"/>
                </a:solidFill>
                <a:latin typeface="Arial" pitchFamily="34" charset="0"/>
                <a:cs typeface="Arial" pitchFamily="34" charset="0"/>
              </a:rPr>
              <a:t>DESCRIPCIÓN </a:t>
            </a:r>
            <a:r>
              <a:rPr lang="es-MX" sz="4800" dirty="0" smtClean="0">
                <a:solidFill>
                  <a:srgbClr val="FFC000"/>
                </a:solidFill>
                <a:latin typeface="Arial" pitchFamily="34" charset="0"/>
                <a:cs typeface="Arial" pitchFamily="34" charset="0"/>
              </a:rPr>
              <a:t>GENERAL</a:t>
            </a:r>
            <a:endParaRPr lang="es-EC" dirty="0"/>
          </a:p>
        </p:txBody>
      </p:sp>
      <p:sp>
        <p:nvSpPr>
          <p:cNvPr id="3" name="2 Marcador de contenido"/>
          <p:cNvSpPr>
            <a:spLocks noGrp="1"/>
          </p:cNvSpPr>
          <p:nvPr>
            <p:ph idx="1"/>
          </p:nvPr>
        </p:nvSpPr>
        <p:spPr/>
        <p:txBody>
          <a:bodyPr/>
          <a:lstStyle/>
          <a:p>
            <a:pPr algn="just">
              <a:buNone/>
            </a:pPr>
            <a:r>
              <a:rPr lang="es-MX" dirty="0" smtClean="0"/>
              <a:t>	</a:t>
            </a:r>
          </a:p>
          <a:p>
            <a:pPr algn="just">
              <a:buNone/>
            </a:pPr>
            <a:r>
              <a:rPr lang="es-MX" dirty="0" smtClean="0"/>
              <a:t>	</a:t>
            </a:r>
            <a:r>
              <a:rPr lang="es-ES" sz="2400" dirty="0" smtClean="0">
                <a:latin typeface="Arial" pitchFamily="34" charset="0"/>
                <a:cs typeface="Arial" pitchFamily="34" charset="0"/>
              </a:rPr>
              <a:t> Como elementos de hardware e utilizaron: un sensor de movimiento LX16C; un sensor de temperatura LM35; cámara web para la captura y envío de imágenes; un </a:t>
            </a:r>
            <a:r>
              <a:rPr lang="es-ES" sz="2400" dirty="0" err="1" smtClean="0">
                <a:latin typeface="Arial" pitchFamily="34" charset="0"/>
                <a:cs typeface="Arial" pitchFamily="34" charset="0"/>
              </a:rPr>
              <a:t>microcontrolador</a:t>
            </a:r>
            <a:r>
              <a:rPr lang="es-ES" sz="2400" dirty="0" smtClean="0">
                <a:latin typeface="Arial" pitchFamily="34" charset="0"/>
                <a:cs typeface="Arial" pitchFamily="34" charset="0"/>
              </a:rPr>
              <a:t> de Microchip 18F4520 encargado de procesar las señales de los sensores y configurar la comunicación vía Ethernet, asistido por el módulo ET-MINI ENC28J60.</a:t>
            </a:r>
            <a:endParaRPr lang="es-EC" sz="24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14612" y="428604"/>
            <a:ext cx="8229600" cy="1252728"/>
          </a:xfrm>
        </p:spPr>
        <p:txBody>
          <a:bodyPr>
            <a:noAutofit/>
          </a:bodyPr>
          <a:lstStyle/>
          <a:p>
            <a:pPr lvl="1" algn="l" rtl="0">
              <a:spcBef>
                <a:spcPct val="0"/>
              </a:spcBef>
            </a:pPr>
            <a:r>
              <a:rPr lang="es-EC" sz="4200" b="1" dirty="0" smtClean="0">
                <a:solidFill>
                  <a:srgbClr val="FFC000"/>
                </a:solidFill>
                <a:latin typeface="Arial" pitchFamily="34" charset="0"/>
                <a:cs typeface="Arial" pitchFamily="34" charset="0"/>
              </a:rPr>
              <a:t>ALCANCE</a:t>
            </a:r>
            <a:r>
              <a:rPr lang="es-EC" sz="4400" b="1" dirty="0" smtClean="0">
                <a:solidFill>
                  <a:srgbClr val="FFC000"/>
                </a:solidFill>
                <a:latin typeface="Arial" pitchFamily="34" charset="0"/>
                <a:cs typeface="Arial" pitchFamily="34" charset="0"/>
              </a:rPr>
              <a:t> </a:t>
            </a:r>
            <a:r>
              <a:rPr lang="es-EC" sz="4400" dirty="0">
                <a:solidFill>
                  <a:srgbClr val="FFC000"/>
                </a:solidFill>
                <a:latin typeface="Arial" pitchFamily="34" charset="0"/>
                <a:cs typeface="Arial" pitchFamily="34" charset="0"/>
              </a:rPr>
              <a:t/>
            </a:r>
            <a:br>
              <a:rPr lang="es-EC" sz="4400" dirty="0">
                <a:solidFill>
                  <a:srgbClr val="FFC000"/>
                </a:solidFill>
                <a:latin typeface="Arial" pitchFamily="34" charset="0"/>
                <a:cs typeface="Arial" pitchFamily="34" charset="0"/>
              </a:rPr>
            </a:br>
            <a:endParaRPr lang="es-EC" sz="4400" dirty="0">
              <a:solidFill>
                <a:srgbClr val="FFC000"/>
              </a:solidFill>
              <a:latin typeface="Arial" pitchFamily="34" charset="0"/>
              <a:cs typeface="Arial" pitchFamily="34" charset="0"/>
            </a:endParaRPr>
          </a:p>
        </p:txBody>
      </p:sp>
      <p:sp>
        <p:nvSpPr>
          <p:cNvPr id="3" name="2 Marcador de contenido"/>
          <p:cNvSpPr>
            <a:spLocks noGrp="1"/>
          </p:cNvSpPr>
          <p:nvPr>
            <p:ph idx="1"/>
          </p:nvPr>
        </p:nvSpPr>
        <p:spPr>
          <a:xfrm>
            <a:off x="428596" y="1785926"/>
            <a:ext cx="8229600" cy="4625609"/>
          </a:xfrm>
        </p:spPr>
        <p:txBody>
          <a:bodyPr>
            <a:normAutofit lnSpcReduction="10000"/>
          </a:bodyPr>
          <a:lstStyle/>
          <a:p>
            <a:pPr algn="just">
              <a:buNone/>
            </a:pPr>
            <a:endParaRPr lang="es-EC" sz="2000" dirty="0" smtClean="0">
              <a:latin typeface="Arial" pitchFamily="34" charset="0"/>
              <a:cs typeface="Arial" pitchFamily="34" charset="0"/>
            </a:endParaRPr>
          </a:p>
          <a:p>
            <a:pPr algn="just">
              <a:buFont typeface="Wingdings"/>
              <a:buChar char="à"/>
            </a:pPr>
            <a:r>
              <a:rPr lang="es-EC" sz="2200" dirty="0" smtClean="0">
                <a:latin typeface="Arial" pitchFamily="34" charset="0"/>
                <a:cs typeface="Arial" pitchFamily="34" charset="0"/>
              </a:rPr>
              <a:t>El alcance de nuestro proyecto está enfocado bajo los parámetros de necesidad de seguridad industrial en las que hoy en día se desarrolla un correcto ambiente laboral y como una buena alternativa presentamos nuestro sistema que puede ser desarrollado e implementado en cualquier industria.</a:t>
            </a:r>
          </a:p>
          <a:p>
            <a:pPr algn="just">
              <a:buFont typeface="Wingdings"/>
              <a:buChar char="à"/>
            </a:pPr>
            <a:endParaRPr lang="es-EC" sz="2200" dirty="0" smtClean="0">
              <a:latin typeface="Arial" pitchFamily="34" charset="0"/>
              <a:cs typeface="Arial" pitchFamily="34" charset="0"/>
            </a:endParaRPr>
          </a:p>
          <a:p>
            <a:pPr algn="just">
              <a:buNone/>
            </a:pPr>
            <a:r>
              <a:rPr lang="es-EC" sz="2200" dirty="0" smtClean="0">
                <a:latin typeface="Arial" pitchFamily="34" charset="0"/>
                <a:cs typeface="Arial" pitchFamily="34" charset="0"/>
              </a:rPr>
              <a:t> </a:t>
            </a:r>
            <a:r>
              <a:rPr lang="es-EC" sz="2200" dirty="0" smtClean="0">
                <a:solidFill>
                  <a:srgbClr val="FFC000"/>
                </a:solidFill>
                <a:latin typeface="Arial" pitchFamily="34" charset="0"/>
                <a:cs typeface="Arial" pitchFamily="34" charset="0"/>
                <a:sym typeface="Wingdings"/>
              </a:rPr>
              <a:t></a:t>
            </a:r>
            <a:r>
              <a:rPr lang="es-EC" sz="2200" dirty="0" smtClean="0">
                <a:latin typeface="Arial" pitchFamily="34" charset="0"/>
                <a:cs typeface="Arial" pitchFamily="34" charset="0"/>
              </a:rPr>
              <a:t>Poder visualizar cada sector de la industria  a cualquier hora de trabajo mediante el uso de cámaras sin necesidad de estar físicamente en la empresa, sino simplemente controlar  remotamente desde cualquier  lugar en el que nos encontremos mediante una red virtual.</a:t>
            </a:r>
          </a:p>
          <a:p>
            <a:pPr>
              <a:buNone/>
            </a:pPr>
            <a:r>
              <a:rPr lang="es-EC" sz="2200" dirty="0" smtClean="0">
                <a:latin typeface="Arial" pitchFamily="34" charset="0"/>
                <a:cs typeface="Arial" pitchFamily="34" charset="0"/>
              </a:rPr>
              <a:t> </a:t>
            </a:r>
          </a:p>
          <a:p>
            <a:pPr>
              <a:buFont typeface="Wingdings"/>
              <a:buChar char="à"/>
            </a:pPr>
            <a:endParaRPr lang="es-EC" sz="2000" dirty="0" smtClean="0">
              <a:latin typeface="Arial" pitchFamily="34" charset="0"/>
              <a:cs typeface="Arial" pitchFamily="34" charset="0"/>
            </a:endParaRPr>
          </a:p>
          <a:p>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100" dirty="0" smtClean="0">
                <a:latin typeface="Arial" pitchFamily="34" charset="0"/>
                <a:cs typeface="Arial" pitchFamily="34" charset="0"/>
              </a:rPr>
              <a:t>Para la realización del Sistema de Seguridad Industrial planteado podemos encontrarnos con que la tarjeta de interfaz Ethernet ENC28J60 así como también el microcontrolador 18F4520 no se encuentren disponibles en el mercado  limitando el tiempo de implementación ya que se causaría retraso porque se debería importar dichos dispositivos. </a:t>
            </a:r>
          </a:p>
          <a:p>
            <a:pPr algn="just">
              <a:buNone/>
            </a:pPr>
            <a:endParaRPr lang="es-EC" sz="2100" dirty="0" smtClean="0">
              <a:latin typeface="Arial" pitchFamily="34" charset="0"/>
              <a:cs typeface="Arial" pitchFamily="34" charset="0"/>
            </a:endParaRPr>
          </a:p>
          <a:p>
            <a:pPr algn="just"/>
            <a:r>
              <a:rPr lang="es-EC" sz="2100" dirty="0" smtClean="0">
                <a:latin typeface="Arial" pitchFamily="34" charset="0"/>
                <a:cs typeface="Arial" pitchFamily="34" charset="0"/>
              </a:rPr>
              <a:t>El sistema necesita de una persona que esté monitoreando para poder tomar la decisión de lo que debe hacer  cuando su aplicación le está mostrando que ocurre un suceso en algún sector. </a:t>
            </a:r>
          </a:p>
          <a:p>
            <a:pPr algn="just"/>
            <a:endParaRPr lang="es-EC" dirty="0">
              <a:latin typeface="Arial" pitchFamily="34" charset="0"/>
              <a:cs typeface="Arial" pitchFamily="34" charset="0"/>
            </a:endParaRPr>
          </a:p>
        </p:txBody>
      </p:sp>
      <p:sp>
        <p:nvSpPr>
          <p:cNvPr id="5" name="1 Título"/>
          <p:cNvSpPr txBox="1">
            <a:spLocks noGrp="1"/>
          </p:cNvSpPr>
          <p:nvPr>
            <p:ph type="title"/>
          </p:nvPr>
        </p:nvSpPr>
        <p:spPr>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s-EC" sz="4200" b="1" kern="0" dirty="0" smtClean="0">
                <a:solidFill>
                  <a:srgbClr val="FFC000"/>
                </a:solidFill>
                <a:latin typeface="Arial" pitchFamily="34" charset="0"/>
                <a:cs typeface="Arial" pitchFamily="34" charset="0"/>
              </a:rPr>
              <a:t>LIMITACIONES</a:t>
            </a:r>
            <a:r>
              <a:rPr kumimoji="0" lang="es-EC" sz="4400" b="1" i="0" u="none" strike="noStrike" kern="0" cap="none" spc="0" normalizeH="0" baseline="0" noProof="0" dirty="0" smtClean="0">
                <a:ln>
                  <a:noFill/>
                </a:ln>
                <a:solidFill>
                  <a:srgbClr val="FFC000"/>
                </a:solidFill>
                <a:effectLst/>
                <a:uLnTx/>
                <a:uFillTx/>
                <a:latin typeface="Arial" pitchFamily="34" charset="0"/>
                <a:cs typeface="Arial" pitchFamily="34" charset="0"/>
              </a:rPr>
              <a:t> </a:t>
            </a:r>
            <a:endParaRPr kumimoji="0" lang="es-EC" sz="4400" b="0" i="0" u="none" strike="noStrike" kern="0" cap="none" spc="0" normalizeH="0" baseline="0" noProof="0" dirty="0" smtClean="0">
              <a:ln>
                <a:noFill/>
              </a:ln>
              <a:solidFill>
                <a:srgbClr val="FFC000"/>
              </a:solidFill>
              <a:effectLst/>
              <a:uLnTx/>
              <a:uFillTx/>
              <a:latin typeface="Arial" pitchFamily="34" charset="0"/>
              <a:cs typeface="Arial"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428604"/>
            <a:ext cx="8229600" cy="1252728"/>
          </a:xfrm>
        </p:spPr>
        <p:txBody>
          <a:bodyPr>
            <a:normAutofit fontScale="90000"/>
          </a:bodyPr>
          <a:lstStyle/>
          <a:p>
            <a:pPr lvl="1" algn="l" rtl="0">
              <a:spcBef>
                <a:spcPct val="0"/>
              </a:spcBef>
            </a:pPr>
            <a:r>
              <a:rPr lang="es-EC" sz="4000" dirty="0">
                <a:solidFill>
                  <a:srgbClr val="FFC000"/>
                </a:solidFill>
                <a:latin typeface="Arial" pitchFamily="34" charset="0"/>
                <a:cs typeface="Arial" pitchFamily="34" charset="0"/>
              </a:rPr>
              <a:t/>
            </a:r>
            <a:br>
              <a:rPr lang="es-EC" sz="4000" dirty="0">
                <a:solidFill>
                  <a:srgbClr val="FFC000"/>
                </a:solidFill>
                <a:latin typeface="Arial" pitchFamily="34" charset="0"/>
                <a:cs typeface="Arial" pitchFamily="34" charset="0"/>
              </a:rPr>
            </a:br>
            <a:endParaRPr lang="es-EC" sz="4000" dirty="0">
              <a:solidFill>
                <a:srgbClr val="FFC000"/>
              </a:solidFill>
              <a:latin typeface="Arial" pitchFamily="34" charset="0"/>
              <a:cs typeface="Arial" pitchFamily="34" charset="0"/>
            </a:endParaRPr>
          </a:p>
        </p:txBody>
      </p:sp>
      <p:sp>
        <p:nvSpPr>
          <p:cNvPr id="3" name="2 Marcador de contenido"/>
          <p:cNvSpPr>
            <a:spLocks noGrp="1"/>
          </p:cNvSpPr>
          <p:nvPr>
            <p:ph idx="1"/>
          </p:nvPr>
        </p:nvSpPr>
        <p:spPr>
          <a:xfrm>
            <a:off x="428596" y="1500174"/>
            <a:ext cx="8229600" cy="4625609"/>
          </a:xfrm>
        </p:spPr>
        <p:txBody>
          <a:bodyPr>
            <a:noAutofit/>
          </a:bodyPr>
          <a:lstStyle/>
          <a:p>
            <a:pPr algn="just">
              <a:lnSpc>
                <a:spcPct val="150000"/>
              </a:lnSpc>
            </a:pPr>
            <a:r>
              <a:rPr lang="es-EC" sz="2200" dirty="0" smtClean="0">
                <a:latin typeface="Arial" pitchFamily="34" charset="0"/>
                <a:cs typeface="Arial" pitchFamily="34" charset="0"/>
              </a:rPr>
              <a:t>Con respecto al sensor de movimiento el limitante es que abarca un rango de 180° y sensa distancias de 2m a 11my a nivel industrial sería preferible tener un sensor que abarque los 360° porque estamos trabajando en lugares mucho más amplios.</a:t>
            </a:r>
          </a:p>
          <a:p>
            <a:pPr algn="just">
              <a:lnSpc>
                <a:spcPct val="150000"/>
              </a:lnSpc>
            </a:pPr>
            <a:r>
              <a:rPr lang="es-EC" sz="2200" dirty="0" smtClean="0">
                <a:latin typeface="Arial" pitchFamily="34" charset="0"/>
                <a:cs typeface="Arial" pitchFamily="34" charset="0"/>
              </a:rPr>
              <a:t>El sensor de temperatura que usamos para el prototipo es útil para ambientes que no sobrepasen los 150°, este sensor se debe cambiar dependiendo de la industria que desee implementar el sistema ya que pueden trabajar con temperaturas mucho más elevadas.</a:t>
            </a:r>
          </a:p>
          <a:p>
            <a:pPr algn="just">
              <a:lnSpc>
                <a:spcPct val="150000"/>
              </a:lnSpc>
              <a:buNone/>
            </a:pPr>
            <a:endParaRPr lang="es-EC" sz="2000" dirty="0" smtClean="0">
              <a:latin typeface="Arial" pitchFamily="34" charset="0"/>
              <a:cs typeface="Arial" pitchFamily="34" charset="0"/>
            </a:endParaRPr>
          </a:p>
          <a:p>
            <a:pPr algn="just">
              <a:buNone/>
            </a:pPr>
            <a:endParaRPr lang="es-EC" sz="2000" dirty="0" smtClean="0">
              <a:latin typeface="Arial" pitchFamily="34" charset="0"/>
              <a:cs typeface="Arial" pitchFamily="34" charset="0"/>
            </a:endParaRPr>
          </a:p>
          <a:p>
            <a:endParaRPr lang="es-EC" sz="2000"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Limitaciones del proyecto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1 Título"/>
          <p:cNvSpPr txBox="1">
            <a:spLocks/>
          </p:cNvSpPr>
          <p:nvPr/>
        </p:nvSpPr>
        <p:spPr>
          <a:xfrm>
            <a:off x="428596" y="214290"/>
            <a:ext cx="82296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s-EC" sz="4200" b="1" kern="0" dirty="0" smtClean="0">
                <a:solidFill>
                  <a:srgbClr val="FFC000"/>
                </a:solidFill>
                <a:latin typeface="Arial" pitchFamily="34" charset="0"/>
                <a:cs typeface="Arial" pitchFamily="34" charset="0"/>
              </a:rPr>
              <a:t>LIMITACIONES</a:t>
            </a:r>
            <a:r>
              <a:rPr kumimoji="0" lang="es-EC" sz="4400" b="1" i="0" u="none" strike="noStrike" kern="0" cap="none" spc="0" normalizeH="0" baseline="0" noProof="0" dirty="0" smtClean="0">
                <a:ln>
                  <a:noFill/>
                </a:ln>
                <a:solidFill>
                  <a:srgbClr val="FFC000"/>
                </a:solidFill>
                <a:effectLst/>
                <a:uLnTx/>
                <a:uFillTx/>
                <a:latin typeface="Arial" pitchFamily="34" charset="0"/>
                <a:cs typeface="Arial" pitchFamily="34" charset="0"/>
              </a:rPr>
              <a:t> </a:t>
            </a:r>
            <a:endParaRPr kumimoji="0" lang="es-EC" sz="4400" b="0" i="0" u="none" strike="noStrike" kern="0" cap="none" spc="0" normalizeH="0" baseline="0" noProof="0" dirty="0" smtClean="0">
              <a:ln>
                <a:noFill/>
              </a:ln>
              <a:solidFill>
                <a:srgbClr val="FFC000"/>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776</TotalTime>
  <Words>1115</Words>
  <Application>Microsoft Office PowerPoint</Application>
  <PresentationFormat>Presentación en pantalla (4:3)</PresentationFormat>
  <Paragraphs>111</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Módulo</vt:lpstr>
      <vt:lpstr>SISTEMA DE SEGURIDAD INDUSTRIAL </vt:lpstr>
      <vt:lpstr>OBJETIVOS</vt:lpstr>
      <vt:lpstr>INTRODUCCIÓN </vt:lpstr>
      <vt:lpstr>INTRODUCCIÓN </vt:lpstr>
      <vt:lpstr>DESCRIPCION GENERAL  </vt:lpstr>
      <vt:lpstr>DESCRIPCIÓN GENERAL</vt:lpstr>
      <vt:lpstr>ALCANCE  </vt:lpstr>
      <vt:lpstr>LIMITACIONES </vt:lpstr>
      <vt:lpstr> </vt:lpstr>
      <vt:lpstr>DIAGRAMA DE BLOQUES </vt:lpstr>
      <vt:lpstr>Diapositiva 11</vt:lpstr>
      <vt:lpstr>DESCRIPCIÓN DE DIAGRAMA</vt:lpstr>
      <vt:lpstr>DISEÑO DEL HARDWARE</vt:lpstr>
      <vt:lpstr>DISEÑO DEL HARDWARE</vt:lpstr>
      <vt:lpstr>DISEÑO DEL SOFTWARE</vt:lpstr>
      <vt:lpstr>Diapositiva 16</vt:lpstr>
      <vt:lpstr>DISEÑO DEL SOFTWARE</vt:lpstr>
      <vt:lpstr>DISEÑO DEL SOFTWARE</vt:lpstr>
      <vt:lpstr>CONCLUSIONES</vt:lpstr>
      <vt:lpstr>CONCLUSIONES</vt:lpstr>
      <vt:lpstr>CONCLUSIONES</vt:lpstr>
      <vt:lpstr>CONCLUSIONES</vt:lpstr>
      <vt:lpstr>RECOMENDACIONES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SEGURIDAD INDUSTRIAL</dc:title>
  <dc:creator>vaio</dc:creator>
  <cp:lastModifiedBy>vaio</cp:lastModifiedBy>
  <cp:revision>91</cp:revision>
  <dcterms:created xsi:type="dcterms:W3CDTF">2009-05-20T12:16:33Z</dcterms:created>
  <dcterms:modified xsi:type="dcterms:W3CDTF">2009-08-23T23:08:05Z</dcterms:modified>
</cp:coreProperties>
</file>