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443806-6C15-4175-92BB-370155E140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88059E-32AF-490A-A26B-99501F13B67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12DC6-B4DF-41D7-A5E5-6AF0667F5EC5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65653-7D93-4A45-B4AB-390D074F1379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9113B7-456B-4B7B-BEFB-C6A58DBDDF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73CBC-D71B-4CA1-93C1-B69CE3E1859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1FB72-C1AF-486E-A688-B9F74F80BF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1A8C0-C261-42C7-9B65-CB37197E44A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66A2F-A9B5-4EE5-8023-4868C67E50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CC277-C37B-44F4-A473-0970BAE3CB9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21B6-5CA5-4B4A-B243-41AE40C7A1F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76A80-0363-4BD7-8750-72BA970E171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FF60-2486-41D9-A870-CBFBED1BF2F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15456-BCBF-49D1-A6DD-29290D6116E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066AD-9E64-4C1C-A5EA-3E703AEC34A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15212-D92F-4525-805A-3B7D134E8D9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2051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2B1AD93-6C4E-4770-A005-0E3494E8DF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500042"/>
            <a:ext cx="7772400" cy="1676400"/>
          </a:xfrm>
        </p:spPr>
        <p:txBody>
          <a:bodyPr/>
          <a:lstStyle/>
          <a:p>
            <a:pPr eaLnBrk="1" hangingPunct="1"/>
            <a:r>
              <a:rPr lang="es-ES_tradnl" dirty="0" smtClean="0"/>
              <a:t>Administración de Empresas Acuícolas </a:t>
            </a:r>
            <a:r>
              <a:rPr lang="es-ES_tradnl" dirty="0" smtClean="0"/>
              <a:t>I</a:t>
            </a:r>
            <a:br>
              <a:rPr lang="es-ES_tradnl" dirty="0" smtClean="0"/>
            </a:br>
            <a:r>
              <a:rPr lang="es-ES_tradnl" dirty="0" smtClean="0"/>
              <a:t>Análisis Financiero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4100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4102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Presupuestario</a:t>
            </a:r>
            <a:endParaRPr lang="es-ES_tradnl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Mide variaciones reales vs. el presupuesto.</a:t>
            </a:r>
          </a:p>
          <a:p>
            <a:pPr>
              <a:defRPr/>
            </a:pPr>
            <a:r>
              <a:rPr lang="en-US"/>
              <a:t>Compara Variaciones en Tasas y en volumenes.</a:t>
            </a:r>
          </a:p>
          <a:p>
            <a:pPr>
              <a:defRPr/>
            </a:pPr>
            <a:r>
              <a:rPr lang="en-US"/>
              <a:t>Debe de conciliarse los dos resultados mediante la Suma de variaciones.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5124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r>
              <a:rPr lang="en-US" smtClean="0"/>
              <a:t>Conceptos</a:t>
            </a:r>
            <a:endParaRPr lang="es-ES_trad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4648200"/>
          </a:xfrm>
        </p:spPr>
        <p:txBody>
          <a:bodyPr/>
          <a:lstStyle/>
          <a:p>
            <a:pPr>
              <a:defRPr/>
            </a:pPr>
            <a:r>
              <a:rPr lang="en-US" sz="2800"/>
              <a:t>Liquidez = Disponibilidad de plata.</a:t>
            </a:r>
          </a:p>
          <a:p>
            <a:pPr>
              <a:defRPr/>
            </a:pPr>
            <a:r>
              <a:rPr lang="en-US" sz="2800"/>
              <a:t>Solvencia = Respaldo de A.F., Patrimonio y Credibilidadd.</a:t>
            </a:r>
          </a:p>
          <a:p>
            <a:pPr>
              <a:defRPr/>
            </a:pPr>
            <a:r>
              <a:rPr lang="en-US" sz="2800"/>
              <a:t>Utilidad = Si gano o pierdo en el P&amp;G.</a:t>
            </a:r>
          </a:p>
          <a:p>
            <a:pPr>
              <a:defRPr/>
            </a:pPr>
            <a:r>
              <a:rPr lang="en-US" sz="2800"/>
              <a:t>Rentabilidad = cuanto gano sobre AF o inversion. VAN, TIR.</a:t>
            </a:r>
          </a:p>
          <a:p>
            <a:pPr>
              <a:defRPr/>
            </a:pPr>
            <a:r>
              <a:rPr lang="en-US" sz="2800"/>
              <a:t>Apalancamiento Financiero = Rentabilidad / Costo Financiero.</a:t>
            </a:r>
            <a:endParaRPr lang="es-ES_tradnl" sz="28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Métodos Análisis Financiero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sz="2800"/>
              <a:t>Vertical:</a:t>
            </a:r>
          </a:p>
          <a:p>
            <a:pPr lvl="1">
              <a:defRPr/>
            </a:pPr>
            <a:r>
              <a:rPr lang="es-ES_tradnl" sz="2400"/>
              <a:t>Analiza un est. Financiero en 1 momento.</a:t>
            </a:r>
          </a:p>
          <a:p>
            <a:pPr lvl="2">
              <a:defRPr/>
            </a:pPr>
            <a:r>
              <a:rPr lang="es-ES_tradnl" sz="2000"/>
              <a:t>Porcientos integrales (Método Porcentual).</a:t>
            </a:r>
          </a:p>
          <a:p>
            <a:pPr lvl="2">
              <a:defRPr/>
            </a:pPr>
            <a:r>
              <a:rPr lang="es-ES_tradnl" sz="2000"/>
              <a:t>Razones simples.</a:t>
            </a:r>
          </a:p>
          <a:p>
            <a:pPr lvl="2">
              <a:defRPr/>
            </a:pPr>
            <a:r>
              <a:rPr lang="es-ES_tradnl" sz="2000"/>
              <a:t>Razones estándar.</a:t>
            </a:r>
          </a:p>
          <a:p>
            <a:pPr>
              <a:defRPr/>
            </a:pPr>
            <a:r>
              <a:rPr lang="es-ES_tradnl" sz="2800"/>
              <a:t>Horizontal:</a:t>
            </a:r>
          </a:p>
          <a:p>
            <a:pPr lvl="1">
              <a:defRPr/>
            </a:pPr>
            <a:r>
              <a:rPr lang="es-ES_tradnl" sz="2400"/>
              <a:t>Analiza un est. Financiero en 2 momentos.</a:t>
            </a:r>
          </a:p>
          <a:p>
            <a:pPr lvl="2">
              <a:defRPr/>
            </a:pPr>
            <a:r>
              <a:rPr lang="es-ES_tradnl" sz="2000"/>
              <a:t>Aumentos o disminuciones</a:t>
            </a:r>
            <a:endParaRPr lang="en-US" sz="2000"/>
          </a:p>
          <a:p>
            <a:pPr lvl="2">
              <a:defRPr/>
            </a:pPr>
            <a:r>
              <a:rPr lang="es-ES_tradnl" sz="2000"/>
              <a:t>Tendencias.</a:t>
            </a:r>
          </a:p>
          <a:p>
            <a:pPr lvl="2">
              <a:defRPr/>
            </a:pPr>
            <a:r>
              <a:rPr lang="es-ES_tradnl" sz="2000"/>
              <a:t>.Control Presupuestario.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r>
              <a:rPr lang="es-ES_tradnl" smtClean="0"/>
              <a:t>Método Porcentual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10600" cy="6248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/>
              <a:t>R</a:t>
            </a:r>
            <a:r>
              <a:rPr lang="es-ES_tradnl" sz="2800"/>
              <a:t>educir a porcentaje l</a:t>
            </a:r>
            <a:r>
              <a:rPr lang="en-US" sz="2800"/>
              <a:t>a</a:t>
            </a:r>
            <a:r>
              <a:rPr lang="es-ES_tradnl" sz="2800"/>
              <a:t>s </a:t>
            </a:r>
            <a:r>
              <a:rPr lang="en-US" sz="2800"/>
              <a:t>cuentas</a:t>
            </a:r>
            <a:r>
              <a:rPr lang="es-ES_tradnl" sz="280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s-ES_tradnl" sz="2400"/>
              <a:t>B</a:t>
            </a:r>
            <a:r>
              <a:rPr lang="en-US" sz="2400"/>
              <a:t>G</a:t>
            </a:r>
            <a:r>
              <a:rPr lang="es-ES_tradnl" sz="2400"/>
              <a:t>: 100% = </a:t>
            </a:r>
            <a:r>
              <a:rPr lang="en-US" sz="2400"/>
              <a:t>T</a:t>
            </a:r>
            <a:r>
              <a:rPr lang="es-ES_tradnl" sz="2400"/>
              <a:t>otal </a:t>
            </a:r>
            <a:r>
              <a:rPr lang="en-US" sz="2400"/>
              <a:t>A</a:t>
            </a:r>
            <a:r>
              <a:rPr lang="es-ES_tradnl" sz="2400"/>
              <a:t>ctivos o </a:t>
            </a:r>
            <a:r>
              <a:rPr lang="en-US" sz="2400"/>
              <a:t>P</a:t>
            </a:r>
            <a:r>
              <a:rPr lang="es-ES_tradnl" sz="2400"/>
              <a:t>asivo + </a:t>
            </a:r>
            <a:r>
              <a:rPr lang="en-US" sz="2400"/>
              <a:t>P</a:t>
            </a:r>
            <a:r>
              <a:rPr lang="es-ES_tradnl" sz="2400"/>
              <a:t>at</a:t>
            </a:r>
            <a:r>
              <a:rPr lang="en-US" sz="2400"/>
              <a:t>rimonio: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Activos = Cuanto Rinden?. Pasivos = Cuanto Cuestan?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&gt;%AC &lt; Rentabilidad y &gt; Riesgo iliquidez.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Comercial: AC &gt;50%, mayoria en CxC e Inv Terminado.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Industria: AC +/- 30-40%, Mayoria Inv en Proceso y Terminado.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Industrias &gt; AF que comerciales.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Pasivo y Patrimonio = Indica como se financia empresa.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&gt;%Pas &gt; Apalancamiento, &gt;Gasto Financiero &gt; Rentabilidad.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&gt;%PC &gt; Rentabilidad, &gt; Riesgo Iliquidez.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&gt;% Patrimonio &gt; Nivel Propiedad, &gt; Solvencia y respaldo.</a:t>
            </a:r>
            <a:endParaRPr lang="es-ES_tradnl" sz="2000"/>
          </a:p>
          <a:p>
            <a:pPr lvl="1">
              <a:lnSpc>
                <a:spcPct val="90000"/>
              </a:lnSpc>
              <a:defRPr/>
            </a:pPr>
            <a:r>
              <a:rPr lang="es-ES_tradnl" sz="2400"/>
              <a:t>P&amp;G: 100% = ventas.</a:t>
            </a:r>
            <a:endParaRPr lang="en-US" sz="2400"/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Permite ver a donde se van los ingresos hasta llegar a utilidad.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Permite ver Estructura de costos y Controlarlos.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Comercial: Mayor Gasto Ventas.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Industria: Gtos Generales +/- 20-30%.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/>
              <a:t>Gastos Financieros = Estructura Financiamiento.</a:t>
            </a:r>
            <a:endParaRPr lang="es-ES_tradnl" sz="2000"/>
          </a:p>
          <a:p>
            <a:pPr>
              <a:lnSpc>
                <a:spcPct val="90000"/>
              </a:lnSpc>
              <a:defRPr/>
            </a:pPr>
            <a:r>
              <a:rPr lang="en-US" sz="2800"/>
              <a:t>Escribir interpretación de cada rubro.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smtClean="0"/>
              <a:t>Razones Simples</a:t>
            </a:r>
            <a:endParaRPr lang="es-ES_tradnl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type="tbl" idx="1"/>
          </p:nvPr>
        </p:nvGraphicFramePr>
        <p:xfrm>
          <a:off x="76200" y="1576388"/>
          <a:ext cx="9067800" cy="4308475"/>
        </p:xfrm>
        <a:graphic>
          <a:graphicData uri="http://schemas.openxmlformats.org/presentationml/2006/ole">
            <p:oleObj spid="_x0000_s1026" name="Worksheet" r:id="rId3" imgW="6153421" imgH="2924416" progId="Excel.Shee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Razones Estandar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/>
              <a:t>Comparación de dos razones, una real y una estandar o “meta”.</a:t>
            </a:r>
          </a:p>
          <a:p>
            <a:pPr>
              <a:defRPr/>
            </a:pPr>
            <a:r>
              <a:rPr lang="en-US" sz="2800"/>
              <a:t>Promedios de Serie de razones simples, de la misma empresa a distintas fechas o de otras empresas con la misma actividad.</a:t>
            </a:r>
          </a:p>
          <a:p>
            <a:pPr>
              <a:defRPr/>
            </a:pPr>
            <a:r>
              <a:rPr lang="en-US" sz="2800"/>
              <a:t>Deben ser instrumentos de control y medida de eficiencia para reducir Desperdicios y optimizar resultados.</a:t>
            </a:r>
            <a:endParaRPr lang="es-ES_tradnl" sz="280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458200" cy="1143000"/>
          </a:xfrm>
        </p:spPr>
        <p:txBody>
          <a:bodyPr/>
          <a:lstStyle/>
          <a:p>
            <a:r>
              <a:rPr lang="en-US" sz="3600" smtClean="0"/>
              <a:t>Aumentos / Disminuciones (Variaciones)</a:t>
            </a:r>
            <a:endParaRPr lang="es-ES_tradnl" sz="3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/>
              <a:t>Compara estados financieros en 2 fechas y ve su variación neta y %.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EF deben ser de un mismo periodo y presentados en forma comparativa.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% variación muy altos llaman atención y llevan a buscar razón en otras fuentes.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Variaciones “raras” hacen buscar motivo.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Permite ver como evolucionan Activos y Pasivos.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Permite Comparar Niveles de ventas y Costos.</a:t>
            </a:r>
          </a:p>
          <a:p>
            <a:pPr lvl="1">
              <a:lnSpc>
                <a:spcPct val="90000"/>
              </a:lnSpc>
              <a:defRPr/>
            </a:pPr>
            <a:endParaRPr lang="es-ES_tradnl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Tendencias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Similar al anterior, pero es una serie cronologica.</a:t>
            </a:r>
          </a:p>
          <a:p>
            <a:pPr>
              <a:defRPr/>
            </a:pPr>
            <a:r>
              <a:rPr lang="en-US"/>
              <a:t>Se trata de encontrar tendencias en las variaciones consecutivas.</a:t>
            </a:r>
            <a:endParaRPr lang="es-ES_tradnl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3388</TotalTime>
  <Words>518</Words>
  <Application>Microsoft Office PowerPoint</Application>
  <PresentationFormat>Presentación en pantalla (4:3)</PresentationFormat>
  <Paragraphs>73</Paragraphs>
  <Slides>10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Wingdings</vt:lpstr>
      <vt:lpstr>Azure</vt:lpstr>
      <vt:lpstr>Microsoft Excel Worksheet</vt:lpstr>
      <vt:lpstr>Administración de Empresas Acuícolas I Análisis Financiero</vt:lpstr>
      <vt:lpstr>Fabrizio Marcillo Morla</vt:lpstr>
      <vt:lpstr>Conceptos</vt:lpstr>
      <vt:lpstr>Métodos Análisis Financiero</vt:lpstr>
      <vt:lpstr>Método Porcentual </vt:lpstr>
      <vt:lpstr>Razones Simples</vt:lpstr>
      <vt:lpstr>Razones Estandar</vt:lpstr>
      <vt:lpstr>Aumentos / Disminuciones (Variaciones)</vt:lpstr>
      <vt:lpstr>Tendencias</vt:lpstr>
      <vt:lpstr>Control Presupuestario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543</cp:revision>
  <cp:lastPrinted>1601-01-01T00:00:00Z</cp:lastPrinted>
  <dcterms:created xsi:type="dcterms:W3CDTF">2002-07-19T11:47:45Z</dcterms:created>
  <dcterms:modified xsi:type="dcterms:W3CDTF">2010-01-18T15:34:37Z</dcterms:modified>
</cp:coreProperties>
</file>