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FDBA4-327E-4597-8BFC-3FC712A620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B18C8-EBB6-4099-97C5-519497D615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9E0-F707-429B-A07C-E6C0CF2A3F9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DBAD2-E6B8-4853-8243-F839495EACBE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56C5B-E552-460D-8ADA-3C7A07A56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F565-2AA2-4738-B44B-AA29F935A7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F0CD-7112-43BB-B4AC-AC4925ECF9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7E290-334E-4A17-B88A-7F1885D918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202-4BF3-434F-9F12-80AEA62E00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0A15-99B4-42A1-A578-268CAD3E05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5E3F-F978-4645-98D4-26448D522F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682A-F605-4047-B8CD-D97EFCEBF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25F9-44C2-4DC2-8D7E-7C9228D242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D020-9BFE-44A8-9A00-D5D356CB8B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1CCA-04D2-44CB-AC16-4002F3D3A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D00-0119-47C6-B0DB-3F61A13E8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6D61A2-2DAF-45F4-AA63-18FD125B3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I – </a:t>
            </a:r>
            <a:r>
              <a:rPr lang="es-ES_tradnl" smtClean="0"/>
              <a:t>Clase </a:t>
            </a:r>
            <a:r>
              <a:rPr lang="es-ES_tradnl" smtClean="0"/>
              <a:t>6</a:t>
            </a:r>
            <a:endParaRPr lang="es-ES_tradnl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Estrategia o No?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No estrategia, solo búsqueda de rentabilidad: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Ahorra tiempo y dinero de planear estratégica.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Campo de oportunidades potenciales no restringido.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Puede retrasar compromiso hasta tener mejor información.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Desventajas: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hay reglas para guiar búsqueda de nuevas oportunidades.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Decisiones sobre proyectos de calidad inferior. Por no tener enfoque para esfuerzos.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prevé que hacer cuando no se sabe que hacer. Provisión formal para desconocimiento parcial.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Patrón de asignación de recursos no eficiente.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capacidad interna para anticipar cambio.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Desorganización por falta de fin común.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8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Planificación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Planeación estratégica: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Busca los objetivos principales de la empresa.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Son a largo plazo.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Son objetivos filosóficos que indican el camino.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Incluyen la visión y la misión de la empresa.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Parte de un análisis estructural de la empresa y su entorno. 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Planeación operativa: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Son objetivos a corto plazo, para distribuir el trabajo. Tiene un objetivo que hay que cumplir en ciertos plazos. Y ciertas actividades para llegar a este objetivo.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Decisiones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...cada da, alguien pierde alguien gana Avemaría.</a:t>
            </a:r>
          </a:p>
          <a:p>
            <a:pPr marL="990600" lvl="1" indent="-533400"/>
            <a:r>
              <a:rPr lang="es-ES_tradnl">
                <a:latin typeface="Arial" charset="0"/>
              </a:rPr>
              <a:t>Blades, R. (1984).</a:t>
            </a:r>
          </a:p>
          <a:p>
            <a:pPr marL="609600" indent="-609600"/>
            <a:r>
              <a:rPr lang="es-ES_tradnl">
                <a:latin typeface="Arial" charset="0"/>
              </a:rPr>
              <a:t>Punto de vista gerencial:</a:t>
            </a:r>
          </a:p>
          <a:p>
            <a:pPr marL="990600" lvl="1" indent="-533400"/>
            <a:r>
              <a:rPr lang="es-ES_tradnl">
                <a:latin typeface="Arial" charset="0"/>
              </a:rPr>
              <a:t>Actúa en contexto de organización con metas, propósitos y reglas propias.</a:t>
            </a:r>
          </a:p>
          <a:p>
            <a:pPr marL="990600" lvl="1" indent="-533400"/>
            <a:r>
              <a:rPr lang="es-ES_tradnl">
                <a:latin typeface="Arial" charset="0"/>
              </a:rPr>
              <a:t>Organización presiona y limita actividades.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Trabaja con otros y mediante otros. Coordinar. Otros implementan sus decisiones.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Responsabilidad de resultados.</a:t>
            </a:r>
          </a:p>
          <a:p>
            <a:pPr marL="990600" lvl="1" indent="-533400"/>
            <a:r>
              <a:rPr lang="es-ES_tradnl">
                <a:latin typeface="Arial" charset="0"/>
              </a:rPr>
              <a:t>Rechazo del status quo.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Metodología Toma Decisiones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Definición del problema.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Determinación de criterios de evaluación.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Identificación de soluciones alternativas.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Evaluación de alternativas.</a:t>
            </a:r>
          </a:p>
          <a:p>
            <a:pPr marL="609600" indent="-609600">
              <a:lnSpc>
                <a:spcPct val="90000"/>
              </a:lnSpc>
            </a:pPr>
            <a:endParaRPr lang="es-ES_tradnl">
              <a:latin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Estudio de casos ayuda a desarrollar experiencia y habilidad en toma decisiones: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Determinar cual es el problema.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Objetivos del tomador de decisiones. Priorizar.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Análisis de alternativas respecto a objetivos. 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Plan de acción. Como hacer lo decidido.</a:t>
            </a:r>
          </a:p>
          <a:p>
            <a:pPr marL="609600" indent="-609600">
              <a:lnSpc>
                <a:spcPct val="90000"/>
              </a:lnSpc>
            </a:pPr>
            <a:endParaRPr lang="es-ES_tradnl">
              <a:latin typeface="Arial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11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Definición Del Problema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Problema bien definido esta 50% resuelto.</a:t>
            </a:r>
          </a:p>
          <a:p>
            <a:pPr marL="609600" indent="-609600"/>
            <a:r>
              <a:rPr lang="es-ES_tradnl">
                <a:latin typeface="Arial" charset="0"/>
              </a:rPr>
              <a:t>Destreza par definir problema determinará eficiencia del gerente.</a:t>
            </a:r>
          </a:p>
          <a:p>
            <a:pPr marL="609600" indent="-609600"/>
            <a:r>
              <a:rPr lang="es-ES_tradnl">
                <a:latin typeface="Arial" charset="0"/>
              </a:rPr>
              <a:t>No generalizar mucho.</a:t>
            </a:r>
          </a:p>
          <a:p>
            <a:pPr marL="609600" indent="-609600"/>
            <a:r>
              <a:rPr lang="es-ES_tradnl">
                <a:latin typeface="Arial" charset="0"/>
              </a:rPr>
              <a:t>No particularizar mucho.</a:t>
            </a:r>
          </a:p>
          <a:p>
            <a:pPr marL="609600" indent="-609600"/>
            <a:r>
              <a:rPr lang="es-ES_tradnl">
                <a:latin typeface="Arial" charset="0"/>
              </a:rPr>
              <a:t>No hay regla fija, sale de la experiencia.</a:t>
            </a:r>
          </a:p>
          <a:p>
            <a:pPr marL="609600" indent="-609600"/>
            <a:r>
              <a:rPr lang="es-ES_tradnl">
                <a:latin typeface="Arial" charset="0"/>
              </a:rPr>
              <a:t>Método de casos ayuda a ganar experiencia en definición del problema.</a:t>
            </a:r>
          </a:p>
          <a:p>
            <a:pPr marL="609600" indent="-609600"/>
            <a:endParaRPr lang="es-ES_tradnl">
              <a:latin typeface="Arial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12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Escollos Definición Problema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Definición prematura:</a:t>
            </a:r>
          </a:p>
          <a:p>
            <a:pPr marL="990600" lvl="1" indent="-533400"/>
            <a:r>
              <a:rPr lang="es-ES_tradnl">
                <a:latin typeface="Arial" charset="0"/>
              </a:rPr>
              <a:t>No reconoce diferencias entre distintos problemas, quiere aplicar soluciones que funcionaron en el pasado a todos los problemas.</a:t>
            </a:r>
          </a:p>
          <a:p>
            <a:pPr marL="609600" indent="-609600"/>
            <a:r>
              <a:rPr lang="es-ES_tradnl">
                <a:latin typeface="Arial" charset="0"/>
              </a:rPr>
              <a:t>Asumir que siempre hay problema central:</a:t>
            </a:r>
          </a:p>
          <a:p>
            <a:pPr marL="990600" lvl="1" indent="-533400"/>
            <a:r>
              <a:rPr lang="es-ES_tradnl">
                <a:latin typeface="Arial" charset="0"/>
              </a:rPr>
              <a:t>Casi nunca es así.</a:t>
            </a:r>
          </a:p>
          <a:p>
            <a:pPr marL="990600" lvl="1" indent="-533400"/>
            <a:r>
              <a:rPr lang="es-ES_tradnl">
                <a:latin typeface="Arial" charset="0"/>
              </a:rPr>
              <a:t>Pasa por alto otros problemas importantes.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Se necesita generalizar mucho, no deja abordarlo eficientemente.</a:t>
            </a:r>
          </a:p>
          <a:p>
            <a:pPr marL="609600" indent="-609600"/>
            <a:r>
              <a:rPr lang="es-ES_tradnl">
                <a:latin typeface="Arial" charset="0"/>
              </a:rPr>
              <a:t>No distinguir síntomas de problema en sí.</a:t>
            </a:r>
          </a:p>
          <a:p>
            <a:pPr marL="990600" lvl="1" indent="-533400"/>
            <a:endParaRPr lang="es-ES_tradnl">
              <a:latin typeface="Arial" charset="0"/>
            </a:endParaRP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13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153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Directrices Definición Problema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Considerar toda la información </a:t>
            </a:r>
            <a:r>
              <a:rPr lang="es-ES_tradnl" sz="2800" u="sng">
                <a:latin typeface="Arial" charset="0"/>
              </a:rPr>
              <a:t>disponible</a:t>
            </a:r>
            <a:r>
              <a:rPr lang="es-ES_tradnl" sz="2800">
                <a:latin typeface="Arial" charset="0"/>
              </a:rPr>
              <a:t>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No buscar más, sino comprender la que se tiene.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Lluvia de ideas, hacer lista: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Anotar específicamente todos posibles problemas.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Revisar y podar ideas.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Separar problemas de síntomas.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Pulir definiciones.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Si salen nuevos problemas apuntarlos.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Plantearlos  en términos comprensibles y concisos: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Respaldar con hechos y lógica.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Clasificar en orden de importancia.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Magnitud de contribución a la situación.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Urgencia.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14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153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Determinar Criterios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Son tanto presiones como directrices.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2 fuentes: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Objetivos y metas de organización.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Metas y valores del tomador de decisiones.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Si hay conflicto prevalece organización salvo cuestiones de ética.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Ni muy amplias ni muy específicas.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Muy amplias no dan dirección.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Muy específicas no dejan maniobrar.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2-5 criterios basta.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&gt;5 generalmente son muy específicos.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Clasificar según importancia.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15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Identificar Soluciones Alternativas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Debe conocerse del tema.</a:t>
            </a:r>
          </a:p>
          <a:p>
            <a:pPr marL="609600" indent="-609600"/>
            <a:r>
              <a:rPr lang="es-ES_tradnl">
                <a:latin typeface="Arial" charset="0"/>
              </a:rPr>
              <a:t>Enumerar toda alternativa que se ocurren.</a:t>
            </a:r>
          </a:p>
          <a:p>
            <a:pPr marL="990600" lvl="1" indent="-533400"/>
            <a:r>
              <a:rPr lang="es-ES_tradnl">
                <a:latin typeface="Arial" charset="0"/>
              </a:rPr>
              <a:t>No pasar por alto ninguna que sea factible.</a:t>
            </a:r>
          </a:p>
          <a:p>
            <a:pPr marL="609600" indent="-609600"/>
            <a:r>
              <a:rPr lang="es-ES_tradnl">
                <a:latin typeface="Arial" charset="0"/>
              </a:rPr>
              <a:t>Revisar la lista.</a:t>
            </a:r>
          </a:p>
          <a:p>
            <a:pPr marL="990600" lvl="1" indent="-533400"/>
            <a:r>
              <a:rPr lang="es-ES_tradnl">
                <a:latin typeface="Arial" charset="0"/>
              </a:rPr>
              <a:t>Para no eliminar en paso anterior algunas que parecen malas a simple vista pero podrían servir.</a:t>
            </a:r>
          </a:p>
          <a:p>
            <a:pPr marL="990600" lvl="1" indent="-533400"/>
            <a:r>
              <a:rPr lang="es-ES_tradnl">
                <a:latin typeface="Arial" charset="0"/>
              </a:rPr>
              <a:t>Resumir las mejores alternativas.</a:t>
            </a:r>
            <a:endParaRPr lang="en-US">
              <a:latin typeface="Arial" charset="0"/>
            </a:endParaRPr>
          </a:p>
          <a:p>
            <a:pPr marL="609600" indent="-609600"/>
            <a:r>
              <a:rPr lang="en-US">
                <a:latin typeface="Arial" charset="0"/>
              </a:rPr>
              <a:t>Preguntar:</a:t>
            </a:r>
          </a:p>
          <a:p>
            <a:pPr marL="990600" lvl="1" indent="-533400"/>
            <a:r>
              <a:rPr lang="en-US">
                <a:latin typeface="Arial" charset="0"/>
              </a:rPr>
              <a:t>Puede ser puesta en práctica?</a:t>
            </a:r>
          </a:p>
          <a:p>
            <a:pPr marL="990600" lvl="1" indent="-533400"/>
            <a:r>
              <a:rPr lang="en-US">
                <a:latin typeface="Arial" charset="0"/>
              </a:rPr>
              <a:t>Puede ser ejecutada ajustada a criterios?</a:t>
            </a:r>
          </a:p>
          <a:p>
            <a:pPr marL="609600" indent="-609600"/>
            <a:endParaRPr lang="es-ES_tradnl">
              <a:latin typeface="Arial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16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Evaluar Soluciones Alternativas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/>
            <a:r>
              <a:rPr lang="en-US">
                <a:latin typeface="Arial" charset="0"/>
              </a:rPr>
              <a:t>Evaluación de que tan bien cada una satisface nuestros criterios.</a:t>
            </a:r>
          </a:p>
          <a:p>
            <a:pPr marL="609600" indent="-609600"/>
            <a:r>
              <a:rPr lang="en-US">
                <a:latin typeface="Arial" charset="0"/>
              </a:rPr>
              <a:t>3 preguntas claves inicales:</a:t>
            </a:r>
          </a:p>
          <a:p>
            <a:pPr marL="990600" lvl="1" indent="-533400"/>
            <a:r>
              <a:rPr lang="en-US">
                <a:latin typeface="Arial" charset="0"/>
              </a:rPr>
              <a:t>Resuelve el problema específico?</a:t>
            </a:r>
          </a:p>
          <a:p>
            <a:pPr marL="990600" lvl="1" indent="-533400"/>
            <a:r>
              <a:rPr lang="en-US">
                <a:latin typeface="Arial" charset="0"/>
              </a:rPr>
              <a:t>Satisface mis criterios?</a:t>
            </a:r>
          </a:p>
          <a:p>
            <a:pPr marL="990600" lvl="1" indent="-533400"/>
            <a:r>
              <a:rPr lang="en-US">
                <a:latin typeface="Arial" charset="0"/>
              </a:rPr>
              <a:t>Puede ser puesta en práctica?</a:t>
            </a:r>
          </a:p>
          <a:p>
            <a:pPr marL="609600" indent="-609600"/>
            <a:r>
              <a:rPr lang="en-US">
                <a:latin typeface="Arial" charset="0"/>
              </a:rPr>
              <a:t>Se puede utilizar herramientas cuantitativas o cualitativas para analizar alternativas en este punto.</a:t>
            </a:r>
          </a:p>
          <a:p>
            <a:pPr marL="609600" indent="-609600"/>
            <a:r>
              <a:rPr lang="en-US">
                <a:latin typeface="Arial" charset="0"/>
              </a:rPr>
              <a:t>Es importante revisar que tan confiable son las evidencias.</a:t>
            </a:r>
          </a:p>
          <a:p>
            <a:pPr marL="609600" indent="-609600">
              <a:buFontTx/>
              <a:buNone/>
            </a:pPr>
            <a:endParaRPr lang="es-ES_tradnl">
              <a:latin typeface="Arial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17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Ejecución Decisión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latin typeface="Arial" charset="0"/>
              </a:rPr>
              <a:t>La selección de la mejor alternativa no es el final del proceso, sino el comienzo de la puesta en práctica.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latin typeface="Arial" charset="0"/>
              </a:rPr>
              <a:t>Lo importante no es solo la decisión sin que se implemente y solucione el problema.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latin typeface="Arial" charset="0"/>
              </a:rPr>
              <a:t>En ejecución minimizar desventajas y maximizar ventajas.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latin typeface="Arial" charset="0"/>
              </a:rPr>
              <a:t>La ejecución generalmente la hacen otros: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latin typeface="Arial" charset="0"/>
              </a:rPr>
              <a:t>Comunicación e instrucciones: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Exacto, completo y adaptado al público específico.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>
                <a:latin typeface="Arial" charset="0"/>
              </a:rPr>
              <a:t>Verificación.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Asegurar que este cumpliendo los objetivos.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>
                <a:latin typeface="Arial" charset="0"/>
              </a:rPr>
              <a:t>Medidas correctivas.</a:t>
            </a:r>
            <a:endParaRPr lang="es-ES_tradnl">
              <a:latin typeface="Arial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18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Trabajo En Grupo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Hacer organigrama de empresa.</a:t>
            </a:r>
          </a:p>
          <a:p>
            <a:pPr marL="609600" indent="-609600"/>
            <a:r>
              <a:rPr lang="es-ES_tradnl">
                <a:latin typeface="Arial" charset="0"/>
              </a:rPr>
              <a:t>Criterios del organigrama.</a:t>
            </a:r>
          </a:p>
          <a:p>
            <a:pPr marL="609600" indent="-609600"/>
            <a:r>
              <a:rPr lang="es-ES_tradnl">
                <a:latin typeface="Arial" charset="0"/>
              </a:rPr>
              <a:t>Analizarlo.</a:t>
            </a:r>
          </a:p>
          <a:p>
            <a:pPr marL="609600" indent="-609600"/>
            <a:r>
              <a:rPr lang="es-ES_tradnl">
                <a:latin typeface="Arial" charset="0"/>
              </a:rPr>
              <a:t>Descripción tareas.</a:t>
            </a:r>
          </a:p>
          <a:p>
            <a:pPr marL="609600" indent="-609600"/>
            <a:r>
              <a:rPr lang="es-ES_tradnl">
                <a:latin typeface="Arial" charset="0"/>
              </a:rPr>
              <a:t>Descripción de puestos con requisitos.</a:t>
            </a:r>
          </a:p>
          <a:p>
            <a:pPr marL="609600" indent="-609600"/>
            <a:r>
              <a:rPr lang="es-ES_tradnl">
                <a:latin typeface="Arial" charset="0"/>
              </a:rPr>
              <a:t>Justificar cada puesto.</a:t>
            </a:r>
          </a:p>
          <a:p>
            <a:pPr marL="609600" indent="-609600"/>
            <a:r>
              <a:rPr lang="es-ES_tradnl">
                <a:latin typeface="Arial" charset="0"/>
              </a:rPr>
              <a:t>Niveles de responsabilidad.</a:t>
            </a:r>
          </a:p>
          <a:p>
            <a:pPr marL="609600" indent="-609600"/>
            <a:r>
              <a:rPr lang="es-ES_tradnl">
                <a:latin typeface="Arial" charset="0"/>
              </a:rPr>
              <a:t>Niveles de salarios.</a:t>
            </a:r>
          </a:p>
          <a:p>
            <a:pPr marL="609600" indent="-609600"/>
            <a:r>
              <a:rPr lang="es-ES_tradnl">
                <a:latin typeface="Arial" charset="0"/>
              </a:rPr>
              <a:t>Horarios de trabajo.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Gerencia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Funciones de la gerencia:</a:t>
            </a:r>
          </a:p>
          <a:p>
            <a:pPr marL="990600" lvl="1" indent="-533400"/>
            <a:r>
              <a:rPr lang="es-ES_tradnl">
                <a:latin typeface="Arial" charset="0"/>
              </a:rPr>
              <a:t>Toma de decisiones.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Planificación estratégica.</a:t>
            </a:r>
          </a:p>
          <a:p>
            <a:pPr marL="990600" lvl="1" indent="-533400"/>
            <a:r>
              <a:rPr lang="es-ES_tradnl">
                <a:latin typeface="Arial" charset="0"/>
              </a:rPr>
              <a:t>Estructuración y organización.</a:t>
            </a:r>
          </a:p>
          <a:p>
            <a:pPr marL="990600" lvl="1" indent="-533400"/>
            <a:r>
              <a:rPr lang="es-ES_tradnl">
                <a:latin typeface="Arial" charset="0"/>
              </a:rPr>
              <a:t>LIDERAZGO.</a:t>
            </a:r>
          </a:p>
          <a:p>
            <a:pPr marL="609600" indent="-609600"/>
            <a:r>
              <a:rPr lang="es-ES_tradnl">
                <a:latin typeface="Arial" charset="0"/>
              </a:rPr>
              <a:t>Poder y Autoridad:</a:t>
            </a:r>
          </a:p>
          <a:p>
            <a:pPr marL="990600" lvl="1" indent="-533400"/>
            <a:r>
              <a:rPr lang="es-ES_tradnl">
                <a:latin typeface="Arial" charset="0"/>
              </a:rPr>
              <a:t>Con sensibilidad</a:t>
            </a:r>
          </a:p>
          <a:p>
            <a:pPr marL="990600" lvl="1" indent="-533400"/>
            <a:r>
              <a:rPr lang="es-ES_tradnl">
                <a:latin typeface="Arial" charset="0"/>
              </a:rPr>
              <a:t>Respetar poder de otros: colaboración.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Compartir el poder: pone al otro buscando nuestra meta.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Liderazgo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Atención mediante la visión.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Tener en claro adonde se va.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Significado mediante la comunicación.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Proyectar la imagen.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Confianza mediante el posicionamiento.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Credibilidad.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Despliegue del Yo.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El líder debe de funcionar bien.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Autoconsideración positiva (confiar en uno mismo).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Adecuado manejo del fracaso (aprender de los errores).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Organización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Organizar: Hacer que la estructura de la empresa se ajuste a sus objetivos, recursos, ambiente.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Estructura es las relaciones entre las partes de una compañía.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Compleja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Formal:Se sabe que hace cada uno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Centralización: Hay una persona que manda.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Criterios para ubicar unidades: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El trabajo que se debe hacer.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Las personas que se tiene.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Lugares donde se hace el trabajo.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Organigrama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Representación de la repartición del trabajo.</a:t>
            </a:r>
          </a:p>
          <a:p>
            <a:pPr marL="609600" indent="-609600"/>
            <a:r>
              <a:rPr lang="es-ES_tradnl">
                <a:latin typeface="Arial" charset="0"/>
              </a:rPr>
              <a:t>Ilustra 5 aspectos de la organización:</a:t>
            </a:r>
          </a:p>
          <a:p>
            <a:pPr marL="990600" lvl="1" indent="-533400"/>
            <a:r>
              <a:rPr lang="es-ES_tradnl">
                <a:latin typeface="Arial" charset="0"/>
              </a:rPr>
              <a:t>La división del trabajo.</a:t>
            </a:r>
          </a:p>
          <a:p>
            <a:pPr marL="990600" lvl="1" indent="-533400"/>
            <a:r>
              <a:rPr lang="es-ES_tradnl">
                <a:latin typeface="Arial" charset="0"/>
              </a:rPr>
              <a:t>Cadena de mando.</a:t>
            </a:r>
          </a:p>
          <a:p>
            <a:pPr marL="990600" lvl="1" indent="-533400"/>
            <a:r>
              <a:rPr lang="es-ES_tradnl">
                <a:latin typeface="Arial" charset="0"/>
              </a:rPr>
              <a:t>Tipo de trabajo que se realiza y área de responsabilidad.</a:t>
            </a:r>
          </a:p>
          <a:p>
            <a:pPr marL="990600" lvl="1" indent="-533400"/>
            <a:r>
              <a:rPr lang="es-ES_tradnl">
                <a:latin typeface="Arial" charset="0"/>
              </a:rPr>
              <a:t>Niveles de administración. Toda la jerarquía.</a:t>
            </a:r>
          </a:p>
          <a:p>
            <a:pPr marL="990600" lvl="1" indent="-533400"/>
            <a:r>
              <a:rPr lang="es-ES_tradnl">
                <a:latin typeface="Arial" charset="0"/>
              </a:rPr>
              <a:t>Agrupación de segmentos de trabajo.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4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Organización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Proceso de organización:</a:t>
            </a:r>
          </a:p>
          <a:p>
            <a:pPr marL="990600" lvl="1" indent="-533400"/>
            <a:r>
              <a:rPr lang="es-ES_tradnl">
                <a:latin typeface="Arial" charset="0"/>
              </a:rPr>
              <a:t>Detallar el trabajo.</a:t>
            </a:r>
          </a:p>
          <a:p>
            <a:pPr marL="990600" lvl="1" indent="-533400"/>
            <a:r>
              <a:rPr lang="es-ES_tradnl">
                <a:latin typeface="Arial" charset="0"/>
              </a:rPr>
              <a:t>Dividir el trabajo.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Combinar (departamentalización).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Coordinación del trabajo.</a:t>
            </a:r>
          </a:p>
          <a:p>
            <a:pPr marL="990600" lvl="1" indent="-533400"/>
            <a:r>
              <a:rPr lang="es-ES_tradnl">
                <a:latin typeface="Arial" charset="0"/>
              </a:rPr>
              <a:t>Seguimiento.</a:t>
            </a:r>
          </a:p>
          <a:p>
            <a:pPr marL="609600" indent="-609600"/>
            <a:r>
              <a:rPr lang="es-ES_tradnl">
                <a:latin typeface="Arial" charset="0"/>
              </a:rPr>
              <a:t>Tener en cuenta:</a:t>
            </a:r>
          </a:p>
          <a:p>
            <a:pPr marL="990600" lvl="1" indent="-533400"/>
            <a:r>
              <a:rPr lang="es-ES_tradnl">
                <a:latin typeface="Arial" charset="0"/>
              </a:rPr>
              <a:t>Nivel de división del trabajo.</a:t>
            </a:r>
          </a:p>
          <a:p>
            <a:pPr marL="990600" lvl="1" indent="-533400"/>
            <a:r>
              <a:rPr lang="es-ES_tradnl">
                <a:latin typeface="Arial" charset="0"/>
              </a:rPr>
              <a:t>Tamaño de administración responsable (depende de tipo de trabajo).</a:t>
            </a:r>
          </a:p>
          <a:p>
            <a:pPr marL="990600" lvl="1" indent="-533400"/>
            <a:r>
              <a:rPr lang="es-ES_tradnl">
                <a:latin typeface="Arial" charset="0"/>
              </a:rPr>
              <a:t>Unidad de mando.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Estrategia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Los pasos (camino, forma de pensar) que se van a seguir para lograr los objetivos de la empresa.</a:t>
            </a:r>
          </a:p>
          <a:p>
            <a:pPr marL="609600" indent="-609600"/>
            <a:r>
              <a:rPr lang="es-ES_tradnl">
                <a:latin typeface="Arial" charset="0"/>
              </a:rPr>
              <a:t>Son a largo plazo.</a:t>
            </a:r>
          </a:p>
          <a:p>
            <a:pPr marL="609600" indent="-609600"/>
            <a:r>
              <a:rPr lang="es-ES_tradnl">
                <a:latin typeface="Arial" charset="0"/>
              </a:rPr>
              <a:t>Los cambios se originan de los lideres no del grupo.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  <a:endParaRPr lang="es-ES_tradnl">
              <a:latin typeface="Arial" charset="0"/>
            </a:endParaRP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3429000" y="4572000"/>
            <a:ext cx="19050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Estrategia</a:t>
            </a:r>
          </a:p>
          <a:p>
            <a:pPr algn="ctr"/>
            <a:r>
              <a:rPr lang="es-ES_tradnl">
                <a:latin typeface="Arial" charset="0"/>
              </a:rPr>
              <a:t>Competitiva</a:t>
            </a:r>
          </a:p>
        </p:txBody>
      </p:sp>
      <p:sp>
        <p:nvSpPr>
          <p:cNvPr id="92169" name="Oval 9"/>
          <p:cNvSpPr>
            <a:spLocks noChangeArrowheads="1"/>
          </p:cNvSpPr>
          <p:nvPr/>
        </p:nvSpPr>
        <p:spPr bwMode="auto">
          <a:xfrm>
            <a:off x="914400" y="40386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Fortalezas</a:t>
            </a:r>
          </a:p>
          <a:p>
            <a:pPr algn="ctr"/>
            <a:r>
              <a:rPr lang="es-ES_tradnl">
                <a:latin typeface="Arial" charset="0"/>
              </a:rPr>
              <a:t>Debilidades</a:t>
            </a:r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914400" y="54864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Valores</a:t>
            </a:r>
          </a:p>
          <a:p>
            <a:pPr algn="ctr"/>
            <a:r>
              <a:rPr lang="es-ES_tradnl">
                <a:latin typeface="Arial" charset="0"/>
              </a:rPr>
              <a:t>Personales</a:t>
            </a:r>
          </a:p>
          <a:p>
            <a:pPr algn="ctr"/>
            <a:r>
              <a:rPr lang="es-ES_tradnl">
                <a:latin typeface="Arial" charset="0"/>
              </a:rPr>
              <a:t>de Líder</a:t>
            </a:r>
          </a:p>
        </p:txBody>
      </p:sp>
      <p:sp>
        <p:nvSpPr>
          <p:cNvPr id="92174" name="Oval 14"/>
          <p:cNvSpPr>
            <a:spLocks noChangeArrowheads="1"/>
          </p:cNvSpPr>
          <p:nvPr/>
        </p:nvSpPr>
        <p:spPr bwMode="auto">
          <a:xfrm>
            <a:off x="5943600" y="40386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Oportunidades</a:t>
            </a:r>
          </a:p>
          <a:p>
            <a:pPr algn="ctr"/>
            <a:r>
              <a:rPr lang="es-ES_tradnl">
                <a:latin typeface="Arial" charset="0"/>
              </a:rPr>
              <a:t>Amenazas</a:t>
            </a:r>
          </a:p>
        </p:txBody>
      </p:sp>
      <p:sp>
        <p:nvSpPr>
          <p:cNvPr id="92175" name="Oval 15"/>
          <p:cNvSpPr>
            <a:spLocks noChangeArrowheads="1"/>
          </p:cNvSpPr>
          <p:nvPr/>
        </p:nvSpPr>
        <p:spPr bwMode="auto">
          <a:xfrm>
            <a:off x="5943600" y="54864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Expectativas</a:t>
            </a:r>
          </a:p>
          <a:p>
            <a:pPr algn="ctr"/>
            <a:r>
              <a:rPr lang="es-ES_tradnl">
                <a:latin typeface="Arial" charset="0"/>
              </a:rPr>
              <a:t>Sociales</a:t>
            </a:r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28194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 flipV="1">
            <a:off x="2743200" y="563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H="1">
            <a:off x="5410200" y="4724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H="1" flipV="1">
            <a:off x="5334000" y="5791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Estrategia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Empresa necesita campo de acción bien definido y dirección de crecimiento.</a:t>
            </a:r>
          </a:p>
          <a:p>
            <a:pPr marL="609600" indent="-609600"/>
            <a:r>
              <a:rPr lang="es-ES_tradnl">
                <a:latin typeface="Arial" charset="0"/>
              </a:rPr>
              <a:t>Objetivos por si solos no satisfacen esta necesidad.</a:t>
            </a:r>
          </a:p>
          <a:p>
            <a:pPr marL="609600" indent="-609600"/>
            <a:r>
              <a:rPr lang="es-ES_tradnl">
                <a:latin typeface="Arial" charset="0"/>
              </a:rPr>
              <a:t>Se requieren reglas adicionales de decisión para que empresa tenga crecimiento lucrativo y ordenado.</a:t>
            </a:r>
          </a:p>
          <a:p>
            <a:pPr marL="609600" indent="-609600"/>
            <a:r>
              <a:rPr lang="es-ES_tradnl">
                <a:latin typeface="Arial" charset="0"/>
              </a:rPr>
              <a:t>Estrategia o </a:t>
            </a:r>
            <a:r>
              <a:rPr lang="es-ES_tradnl" u="sng">
                <a:latin typeface="Arial" charset="0"/>
              </a:rPr>
              <a:t>concepto del negocio de la empresa</a:t>
            </a:r>
            <a:r>
              <a:rPr lang="es-ES_tradnl">
                <a:latin typeface="Arial" charset="0"/>
              </a:rPr>
              <a:t>.</a:t>
            </a:r>
          </a:p>
          <a:p>
            <a:pPr marL="609600" indent="-609600"/>
            <a:r>
              <a:rPr lang="es-ES_tradnl">
                <a:latin typeface="Arial" charset="0"/>
              </a:rPr>
              <a:t>Orientación específica pero permitiendo el desarrollo.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3369</TotalTime>
  <Words>1280</Words>
  <Application>Microsoft Office PowerPoint</Application>
  <PresentationFormat>Presentación en pantalla (4:3)</PresentationFormat>
  <Paragraphs>227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Times New Roman</vt:lpstr>
      <vt:lpstr>Arial</vt:lpstr>
      <vt:lpstr>Wingdings</vt:lpstr>
      <vt:lpstr>Azure</vt:lpstr>
      <vt:lpstr>Administración de Empresas Acuícolas I – Clase 6</vt:lpstr>
      <vt:lpstr>Fabrizio Marcillo Morla</vt:lpstr>
      <vt:lpstr>Gerencia</vt:lpstr>
      <vt:lpstr>Liderazgo</vt:lpstr>
      <vt:lpstr>Organización</vt:lpstr>
      <vt:lpstr>Organigrama</vt:lpstr>
      <vt:lpstr>Organización</vt:lpstr>
      <vt:lpstr>Estrategia</vt:lpstr>
      <vt:lpstr>Estrategia</vt:lpstr>
      <vt:lpstr>Estrategia o No?</vt:lpstr>
      <vt:lpstr>Planificación</vt:lpstr>
      <vt:lpstr>Decisiones</vt:lpstr>
      <vt:lpstr>Metodología Toma Decisiones</vt:lpstr>
      <vt:lpstr>Definición Del Problema</vt:lpstr>
      <vt:lpstr>Escollos Definición Problema</vt:lpstr>
      <vt:lpstr>Directrices Definición Problema</vt:lpstr>
      <vt:lpstr>Determinar Criterios</vt:lpstr>
      <vt:lpstr>Identificar Soluciones Alternativas</vt:lpstr>
      <vt:lpstr>Evaluar Soluciones Alternativas</vt:lpstr>
      <vt:lpstr>Ejecución Decisión</vt:lpstr>
      <vt:lpstr>Trabajo En Grupo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549</cp:revision>
  <cp:lastPrinted>1601-01-01T00:00:00Z</cp:lastPrinted>
  <dcterms:created xsi:type="dcterms:W3CDTF">2002-07-19T11:47:45Z</dcterms:created>
  <dcterms:modified xsi:type="dcterms:W3CDTF">2010-01-18T15:54:44Z</dcterms:modified>
</cp:coreProperties>
</file>