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autoAdjust="0"/>
  </p:normalViewPr>
  <p:slideViewPr>
    <p:cSldViewPr>
      <p:cViewPr varScale="1">
        <p:scale>
          <a:sx n="104" d="100"/>
          <a:sy n="104" d="100"/>
        </p:scale>
        <p:origin x="-84"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66" d="100"/>
        <a:sy n="66" d="100"/>
      </p:scale>
      <p:origin x="0" y="58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 Id="rId9"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EFDBA4-327E-4597-8BFC-3FC712A62095}"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04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C5B18C8-EBB6-4099-97C5-519497D61531}"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04FD9E0-F707-429B-A07C-E6C0CF2A3F9D}" type="slidenum">
              <a:rPr lang="es-ES_tradnl" smtClean="0"/>
              <a:pPr/>
              <a:t>1</a:t>
            </a:fld>
            <a:endParaRPr lang="es-ES_tradnl"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a:ln/>
        </p:spPr>
      </p:sp>
      <p:sp>
        <p:nvSpPr>
          <p:cNvPr id="22531" name="2 Marcador de notas"/>
          <p:cNvSpPr>
            <a:spLocks noGrp="1"/>
          </p:cNvSpPr>
          <p:nvPr>
            <p:ph type="body" idx="1"/>
          </p:nvPr>
        </p:nvSpPr>
        <p:spPr>
          <a:noFill/>
          <a:ln/>
        </p:spPr>
        <p:txBody>
          <a:bodyPr/>
          <a:lstStyle/>
          <a:p>
            <a:endParaRPr lang="es-US" smtClean="0"/>
          </a:p>
        </p:txBody>
      </p:sp>
      <p:sp>
        <p:nvSpPr>
          <p:cNvPr id="22532" name="3 Marcador de número de diapositiva"/>
          <p:cNvSpPr>
            <a:spLocks noGrp="1"/>
          </p:cNvSpPr>
          <p:nvPr>
            <p:ph type="sldNum" sz="quarter" idx="5"/>
          </p:nvPr>
        </p:nvSpPr>
        <p:spPr>
          <a:noFill/>
        </p:spPr>
        <p:txBody>
          <a:bodyPr/>
          <a:lstStyle/>
          <a:p>
            <a:fld id="{ED6DBAD2-E6B8-4853-8243-F839495EACBE}"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3C756C5B-E552-460D-8ADA-3C7A07A56F63}"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B276F565-2AA2-4738-B44B-AA29F935A726}"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AEC2F0CD-7112-43BB-B4AC-AC4925ECF9A6}"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abla"/>
          <p:cNvSpPr>
            <a:spLocks noGrp="1"/>
          </p:cNvSpPr>
          <p:nvPr>
            <p:ph type="tbl" idx="1"/>
          </p:nvPr>
        </p:nvSpPr>
        <p:spPr>
          <a:xfrm>
            <a:off x="1169988" y="1946275"/>
            <a:ext cx="7772400" cy="4114800"/>
          </a:xfrm>
        </p:spPr>
        <p:txBody>
          <a:bodyPr/>
          <a:lstStyle/>
          <a:p>
            <a:pPr lvl="0"/>
            <a:endParaRPr lang="es-U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97B7E290-334E-4A17-B88A-7F1885D918B3}"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04723202-4BF3-434F-9F12-80AEA62E004F}"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F8440A15-99B4-42A1-A578-268CAD3E05CC}"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01A85E3F-F978-4645-98D4-26448D522F47}"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AD70682A-F605-4047-B8CD-D97EFCEBF5E7}"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3A5325F9-44C2-4DC2-8D7E-7C9228D24230}"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C457D020-9BFE-44A8-9A00-D5D356CB8B2D}"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935D1CCA-04D2-44CB-AC16-4002F3D3AE22}"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5E3ECD00-0119-47C6-B0DB-3F61A13E881B}"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1033"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mn-lt"/>
              </a:defRPr>
            </a:lvl1pPr>
          </a:lstStyle>
          <a:p>
            <a:pPr>
              <a:defRPr/>
            </a:pPr>
            <a:fld id="{7E6D61A2-2DAF-45F4-AA63-18FD125B3C17}"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739"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value=Marcillo%20Morla,%20Fabrici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s-ES_tradnl" dirty="0" smtClean="0"/>
              <a:t>Administración de Empresas Acuícolas I – </a:t>
            </a:r>
            <a:r>
              <a:rPr lang="es-ES_tradnl" smtClean="0"/>
              <a:t>Clase </a:t>
            </a:r>
            <a:r>
              <a:rPr lang="es-ES_tradnl" dirty="0" smtClean="0"/>
              <a:t>9</a:t>
            </a:r>
            <a:endParaRPr lang="es-ES_tradnl" dirty="0"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304800"/>
            <a:ext cx="8229600" cy="1143000"/>
          </a:xfrm>
        </p:spPr>
        <p:txBody>
          <a:bodyPr/>
          <a:lstStyle/>
          <a:p>
            <a:r>
              <a:rPr lang="es-ES_tradnl" sz="4000">
                <a:latin typeface="Arial" charset="0"/>
              </a:rPr>
              <a:t>Separar Personas De Problema</a:t>
            </a:r>
          </a:p>
        </p:txBody>
      </p:sp>
      <p:sp>
        <p:nvSpPr>
          <p:cNvPr id="120835" name="Rectangle 3"/>
          <p:cNvSpPr>
            <a:spLocks noGrp="1" noChangeArrowheads="1"/>
          </p:cNvSpPr>
          <p:nvPr>
            <p:ph type="body" idx="1"/>
          </p:nvPr>
        </p:nvSpPr>
        <p:spPr>
          <a:xfrm>
            <a:off x="76200" y="609600"/>
            <a:ext cx="8915400" cy="6019800"/>
          </a:xfrm>
        </p:spPr>
        <p:txBody>
          <a:bodyPr/>
          <a:lstStyle/>
          <a:p>
            <a:pPr marL="609600" indent="-609600">
              <a:lnSpc>
                <a:spcPct val="90000"/>
              </a:lnSpc>
            </a:pPr>
            <a:r>
              <a:rPr lang="es-ES_tradnl" sz="2400">
                <a:latin typeface="Arial" charset="0"/>
              </a:rPr>
              <a:t>Comunicación.</a:t>
            </a:r>
          </a:p>
          <a:p>
            <a:pPr marL="990600" lvl="1" indent="-533400">
              <a:lnSpc>
                <a:spcPct val="90000"/>
              </a:lnSpc>
            </a:pPr>
            <a:r>
              <a:rPr lang="es-ES_tradnl" sz="2000">
                <a:latin typeface="Arial" charset="0"/>
              </a:rPr>
              <a:t>Sin comunicación no hay negociación.</a:t>
            </a:r>
          </a:p>
          <a:p>
            <a:pPr marL="990600" lvl="1" indent="-533400">
              <a:lnSpc>
                <a:spcPct val="90000"/>
              </a:lnSpc>
            </a:pPr>
            <a:r>
              <a:rPr lang="es-ES_tradnl" sz="2000">
                <a:latin typeface="Arial" charset="0"/>
              </a:rPr>
              <a:t>Puede que los negociadores no estén dirigiendo el uno al otro o que no estén llegando.</a:t>
            </a:r>
          </a:p>
          <a:p>
            <a:pPr marL="990600" lvl="1" indent="-533400">
              <a:lnSpc>
                <a:spcPct val="90000"/>
              </a:lnSpc>
            </a:pPr>
            <a:r>
              <a:rPr lang="es-ES_tradnl" sz="2000">
                <a:latin typeface="Arial" charset="0"/>
              </a:rPr>
              <a:t>Aunque Ud. Le hable al otro de forma directa y clara puede que ella no la escuche.</a:t>
            </a:r>
          </a:p>
          <a:p>
            <a:pPr marL="990600" lvl="1" indent="-533400">
              <a:lnSpc>
                <a:spcPct val="90000"/>
              </a:lnSpc>
            </a:pPr>
            <a:r>
              <a:rPr lang="es-ES_tradnl" sz="2000">
                <a:latin typeface="Arial" charset="0"/>
              </a:rPr>
              <a:t>Malentendidos. Lo que uno dice puede ser malinterpretado por el otro.</a:t>
            </a:r>
          </a:p>
          <a:p>
            <a:pPr marL="990600" lvl="1" indent="-533400">
              <a:lnSpc>
                <a:spcPct val="90000"/>
              </a:lnSpc>
            </a:pPr>
            <a:r>
              <a:rPr lang="es-ES_tradnl" sz="2000">
                <a:latin typeface="Arial" charset="0"/>
              </a:rPr>
              <a:t>Escuche atentamente y reconozcan lo que dicen. Repita ocasionalmente lo que Ud. Entendió que el otro dijo. Además de evitar malentendidos, da al otro la satisfacción de saber que está siendo entendido.</a:t>
            </a:r>
          </a:p>
          <a:p>
            <a:pPr marL="990600" lvl="1" indent="-533400">
              <a:lnSpc>
                <a:spcPct val="90000"/>
              </a:lnSpc>
            </a:pPr>
            <a:r>
              <a:rPr lang="es-ES_tradnl" sz="2000">
                <a:latin typeface="Arial" charset="0"/>
              </a:rPr>
              <a:t>Hable con el fin de que se le entienda. Háblele a la otra parte.</a:t>
            </a:r>
          </a:p>
          <a:p>
            <a:pPr marL="990600" lvl="1" indent="-533400">
              <a:lnSpc>
                <a:spcPct val="90000"/>
              </a:lnSpc>
            </a:pPr>
            <a:r>
              <a:rPr lang="es-ES_tradnl" sz="2000">
                <a:latin typeface="Arial" charset="0"/>
              </a:rPr>
              <a:t>Hable sobre Ud. Mismo y no sobre ellos. “Nos sentimos desilusionados” en vez de “Ud. No cumplió su palabra”.</a:t>
            </a:r>
          </a:p>
          <a:p>
            <a:pPr marL="990600" lvl="1" indent="-533400">
              <a:lnSpc>
                <a:spcPct val="90000"/>
              </a:lnSpc>
            </a:pPr>
            <a:r>
              <a:rPr lang="es-ES_tradnl" sz="2000">
                <a:latin typeface="Arial" charset="0"/>
              </a:rPr>
              <a:t>Hable con un propósito. Antes de decir algo significativo, esté seguro de lo que quiere comunicar o averiguar y del objetivo que se logrará con esa información.</a:t>
            </a:r>
          </a:p>
        </p:txBody>
      </p:sp>
      <p:sp>
        <p:nvSpPr>
          <p:cNvPr id="120836" name="Text Box 4"/>
          <p:cNvSpPr txBox="1">
            <a:spLocks noChangeArrowheads="1"/>
          </p:cNvSpPr>
          <p:nvPr/>
        </p:nvSpPr>
        <p:spPr bwMode="auto">
          <a:xfrm>
            <a:off x="8637588" y="6400800"/>
            <a:ext cx="354012" cy="457200"/>
          </a:xfrm>
          <a:prstGeom prst="rect">
            <a:avLst/>
          </a:prstGeom>
          <a:noFill/>
          <a:ln w="9525">
            <a:noFill/>
            <a:miter lim="800000"/>
            <a:headEnd/>
            <a:tailEnd/>
          </a:ln>
          <a:effectLst/>
        </p:spPr>
        <p:txBody>
          <a:bodyPr wrap="none">
            <a:spAutoFit/>
          </a:bodyPr>
          <a:lstStyle/>
          <a:p>
            <a:r>
              <a:rPr lang="es-ES_tradnl"/>
              <a:t>8</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304800"/>
            <a:ext cx="8229600" cy="1143000"/>
          </a:xfrm>
        </p:spPr>
        <p:txBody>
          <a:bodyPr/>
          <a:lstStyle/>
          <a:p>
            <a:r>
              <a:rPr lang="es-ES_tradnl" sz="4000">
                <a:latin typeface="Arial" charset="0"/>
              </a:rPr>
              <a:t>Separar Personas De Problema</a:t>
            </a:r>
          </a:p>
        </p:txBody>
      </p:sp>
      <p:sp>
        <p:nvSpPr>
          <p:cNvPr id="121859" name="Rectangle 3"/>
          <p:cNvSpPr>
            <a:spLocks noGrp="1" noChangeArrowheads="1"/>
          </p:cNvSpPr>
          <p:nvPr>
            <p:ph type="body" idx="1"/>
          </p:nvPr>
        </p:nvSpPr>
        <p:spPr>
          <a:xfrm>
            <a:off x="76200" y="609600"/>
            <a:ext cx="8915400" cy="6019800"/>
          </a:xfrm>
        </p:spPr>
        <p:txBody>
          <a:bodyPr/>
          <a:lstStyle/>
          <a:p>
            <a:pPr marL="609600" indent="-609600"/>
            <a:r>
              <a:rPr lang="es-ES_tradnl" sz="2800">
                <a:latin typeface="Arial" charset="0"/>
              </a:rPr>
              <a:t>Es mejor prevenir.</a:t>
            </a:r>
          </a:p>
          <a:p>
            <a:pPr marL="990600" lvl="1" indent="-533400"/>
            <a:r>
              <a:rPr lang="es-ES_tradnl" sz="2400">
                <a:latin typeface="Arial" charset="0"/>
              </a:rPr>
              <a:t>Es importante crear una relación personal y organizacional con la otra parte.</a:t>
            </a:r>
          </a:p>
          <a:p>
            <a:pPr marL="990600" lvl="1" indent="-533400"/>
            <a:r>
              <a:rPr lang="es-ES_tradnl" sz="2400">
                <a:latin typeface="Arial" charset="0"/>
              </a:rPr>
              <a:t>Establezca relación de trabajo. Mientras mas rápido convierta a un desconocido en conocido, mas fácil será la negociación, ya que existe una base de confianza para apoyarse en una negociación difícil.</a:t>
            </a:r>
          </a:p>
          <a:p>
            <a:pPr marL="990600" lvl="1" indent="-533400"/>
            <a:r>
              <a:rPr lang="es-ES_tradnl" sz="2400">
                <a:latin typeface="Arial" charset="0"/>
              </a:rPr>
              <a:t>Enfréntese con el problema no con las personas. Si negociadores se perciben como adversarios es dificil separar relación de parte sustancial del problema. Ya que en todo lo que se diga parecerá dirigido contra el otro. Y ambos se ponen a la defensiva y olvidan su interés principal.</a:t>
            </a:r>
          </a:p>
          <a:p>
            <a:pPr marL="990600" lvl="1" indent="-533400"/>
            <a:r>
              <a:rPr lang="es-ES_tradnl" sz="2400">
                <a:latin typeface="Arial" charset="0"/>
              </a:rPr>
              <a:t>Esencial es tratar a personas como seres humanos y al problema según sus méritos. </a:t>
            </a:r>
          </a:p>
        </p:txBody>
      </p:sp>
      <p:sp>
        <p:nvSpPr>
          <p:cNvPr id="121860" name="Text Box 4"/>
          <p:cNvSpPr txBox="1">
            <a:spLocks noChangeArrowheads="1"/>
          </p:cNvSpPr>
          <p:nvPr/>
        </p:nvSpPr>
        <p:spPr bwMode="auto">
          <a:xfrm>
            <a:off x="8637588" y="6400800"/>
            <a:ext cx="354012" cy="457200"/>
          </a:xfrm>
          <a:prstGeom prst="rect">
            <a:avLst/>
          </a:prstGeom>
          <a:noFill/>
          <a:ln w="9525">
            <a:noFill/>
            <a:miter lim="800000"/>
            <a:headEnd/>
            <a:tailEnd/>
          </a:ln>
          <a:effectLst/>
        </p:spPr>
        <p:txBody>
          <a:bodyPr wrap="none">
            <a:spAutoFit/>
          </a:bodyPr>
          <a:lstStyle/>
          <a:p>
            <a:r>
              <a:rPr lang="es-ES_tradnl"/>
              <a:t>9</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304800"/>
            <a:ext cx="8229600" cy="1143000"/>
          </a:xfrm>
        </p:spPr>
        <p:txBody>
          <a:bodyPr/>
          <a:lstStyle/>
          <a:p>
            <a:r>
              <a:rPr lang="es-ES_tradnl" sz="4000">
                <a:latin typeface="Arial" charset="0"/>
              </a:rPr>
              <a:t>Y Si Ellos Juegan Sucio?</a:t>
            </a:r>
          </a:p>
        </p:txBody>
      </p:sp>
      <p:sp>
        <p:nvSpPr>
          <p:cNvPr id="122883" name="Rectangle 3"/>
          <p:cNvSpPr>
            <a:spLocks noGrp="1" noChangeArrowheads="1"/>
          </p:cNvSpPr>
          <p:nvPr>
            <p:ph type="body" idx="1"/>
          </p:nvPr>
        </p:nvSpPr>
        <p:spPr>
          <a:xfrm>
            <a:off x="76200" y="609600"/>
            <a:ext cx="8915400" cy="6019800"/>
          </a:xfrm>
        </p:spPr>
        <p:txBody>
          <a:bodyPr/>
          <a:lstStyle/>
          <a:p>
            <a:pPr marL="609600" indent="-609600">
              <a:lnSpc>
                <a:spcPct val="90000"/>
              </a:lnSpc>
            </a:pPr>
            <a:r>
              <a:rPr lang="es-ES_tradnl" sz="2800">
                <a:latin typeface="Arial" charset="0"/>
              </a:rPr>
              <a:t>Tácticas de negociación engañosas: propuestas unilaterales acerca del procedimiento.</a:t>
            </a:r>
          </a:p>
          <a:p>
            <a:pPr marL="609600" indent="-609600">
              <a:lnSpc>
                <a:spcPct val="90000"/>
              </a:lnSpc>
            </a:pPr>
            <a:r>
              <a:rPr lang="es-ES_tradnl" sz="2800">
                <a:latin typeface="Arial" charset="0"/>
              </a:rPr>
              <a:t>Tácticas que gente puede usar en su contra:</a:t>
            </a:r>
          </a:p>
          <a:p>
            <a:pPr marL="990600" lvl="1" indent="-533400">
              <a:lnSpc>
                <a:spcPct val="90000"/>
              </a:lnSpc>
            </a:pPr>
            <a:r>
              <a:rPr lang="es-ES_tradnl" sz="2400">
                <a:latin typeface="Arial" charset="0"/>
              </a:rPr>
              <a:t>Mentiras.</a:t>
            </a:r>
          </a:p>
          <a:p>
            <a:pPr marL="990600" lvl="1" indent="-533400">
              <a:lnSpc>
                <a:spcPct val="90000"/>
              </a:lnSpc>
            </a:pPr>
            <a:r>
              <a:rPr lang="es-ES_tradnl" sz="2400">
                <a:latin typeface="Arial" charset="0"/>
              </a:rPr>
              <a:t>Violencia psicológica.</a:t>
            </a:r>
          </a:p>
          <a:p>
            <a:pPr marL="990600" lvl="1" indent="-533400">
              <a:lnSpc>
                <a:spcPct val="90000"/>
              </a:lnSpc>
            </a:pPr>
            <a:r>
              <a:rPr lang="es-ES_tradnl" sz="2400">
                <a:latin typeface="Arial" charset="0"/>
              </a:rPr>
              <a:t>Tácticas de presión.</a:t>
            </a:r>
          </a:p>
          <a:p>
            <a:pPr marL="1371600" lvl="2" indent="-457200">
              <a:lnSpc>
                <a:spcPct val="90000"/>
              </a:lnSpc>
            </a:pPr>
            <a:r>
              <a:rPr lang="es-ES_tradnl" sz="2000">
                <a:latin typeface="Arial" charset="0"/>
              </a:rPr>
              <a:t>Ilegales.</a:t>
            </a:r>
          </a:p>
          <a:p>
            <a:pPr marL="1371600" lvl="2" indent="-457200">
              <a:lnSpc>
                <a:spcPct val="90000"/>
              </a:lnSpc>
            </a:pPr>
            <a:r>
              <a:rPr lang="es-ES_tradnl" sz="2000">
                <a:latin typeface="Arial" charset="0"/>
              </a:rPr>
              <a:t>No éticas.</a:t>
            </a:r>
          </a:p>
          <a:p>
            <a:pPr marL="1371600" lvl="2" indent="-457200">
              <a:lnSpc>
                <a:spcPct val="90000"/>
              </a:lnSpc>
            </a:pPr>
            <a:r>
              <a:rPr lang="es-ES_tradnl" sz="2000">
                <a:latin typeface="Arial" charset="0"/>
              </a:rPr>
              <a:t>Desagradables.</a:t>
            </a:r>
          </a:p>
          <a:p>
            <a:pPr marL="990600" lvl="1" indent="-533400">
              <a:lnSpc>
                <a:spcPct val="90000"/>
              </a:lnSpc>
            </a:pPr>
            <a:r>
              <a:rPr lang="es-ES_tradnl" sz="2400">
                <a:latin typeface="Arial" charset="0"/>
              </a:rPr>
              <a:t>Propósito: ayudar al que las usa a ganar algo en lucha de voluntades.</a:t>
            </a:r>
          </a:p>
          <a:p>
            <a:pPr marL="609600" indent="-609600">
              <a:lnSpc>
                <a:spcPct val="90000"/>
              </a:lnSpc>
            </a:pPr>
            <a:r>
              <a:rPr lang="es-ES_tradnl" sz="2800">
                <a:latin typeface="Arial" charset="0"/>
              </a:rPr>
              <a:t>Se puede responder a esto:</a:t>
            </a:r>
          </a:p>
          <a:p>
            <a:pPr marL="990600" lvl="1" indent="-533400">
              <a:lnSpc>
                <a:spcPct val="90000"/>
              </a:lnSpc>
            </a:pPr>
            <a:r>
              <a:rPr lang="es-ES_tradnl" sz="2400">
                <a:latin typeface="Arial" charset="0"/>
              </a:rPr>
              <a:t>Ignorándolo.</a:t>
            </a:r>
          </a:p>
          <a:p>
            <a:pPr marL="990600" lvl="1" indent="-533400">
              <a:lnSpc>
                <a:spcPct val="90000"/>
              </a:lnSpc>
            </a:pPr>
            <a:r>
              <a:rPr lang="es-ES_tradnl" sz="2400">
                <a:latin typeface="Arial" charset="0"/>
              </a:rPr>
              <a:t>Jugando sucio también.</a:t>
            </a:r>
          </a:p>
          <a:p>
            <a:pPr marL="990600" lvl="1" indent="-533400">
              <a:lnSpc>
                <a:spcPct val="90000"/>
              </a:lnSpc>
            </a:pPr>
            <a:r>
              <a:rPr lang="es-ES_tradnl" sz="2400">
                <a:latin typeface="Arial" charset="0"/>
              </a:rPr>
              <a:t>Responder con nuevas armas.</a:t>
            </a:r>
          </a:p>
          <a:p>
            <a:pPr marL="990600" lvl="1" indent="-533400">
              <a:lnSpc>
                <a:spcPct val="90000"/>
              </a:lnSpc>
            </a:pPr>
            <a:endParaRPr lang="es-ES_tradnl" sz="2400">
              <a:latin typeface="Arial" charset="0"/>
            </a:endParaRPr>
          </a:p>
        </p:txBody>
      </p:sp>
      <p:sp>
        <p:nvSpPr>
          <p:cNvPr id="122884" name="Text Box 4"/>
          <p:cNvSpPr txBox="1">
            <a:spLocks noChangeArrowheads="1"/>
          </p:cNvSpPr>
          <p:nvPr/>
        </p:nvSpPr>
        <p:spPr bwMode="auto">
          <a:xfrm>
            <a:off x="8637588" y="6400800"/>
            <a:ext cx="523875" cy="457200"/>
          </a:xfrm>
          <a:prstGeom prst="rect">
            <a:avLst/>
          </a:prstGeom>
          <a:noFill/>
          <a:ln w="9525">
            <a:noFill/>
            <a:miter lim="800000"/>
            <a:headEnd/>
            <a:tailEnd/>
          </a:ln>
          <a:effectLst/>
        </p:spPr>
        <p:txBody>
          <a:bodyPr wrap="none">
            <a:spAutoFit/>
          </a:bodyPr>
          <a:lstStyle/>
          <a:p>
            <a:r>
              <a:rPr lang="es-ES_tradnl"/>
              <a:t>10</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304800"/>
            <a:ext cx="8229600" cy="1143000"/>
          </a:xfrm>
        </p:spPr>
        <p:txBody>
          <a:bodyPr/>
          <a:lstStyle/>
          <a:p>
            <a:r>
              <a:rPr lang="es-ES_tradnl" sz="4000">
                <a:latin typeface="Arial" charset="0"/>
              </a:rPr>
              <a:t>Y Si Ellos Juegan Sucio?</a:t>
            </a:r>
          </a:p>
        </p:txBody>
      </p:sp>
      <p:sp>
        <p:nvSpPr>
          <p:cNvPr id="123907" name="Rectangle 3"/>
          <p:cNvSpPr>
            <a:spLocks noGrp="1" noChangeArrowheads="1"/>
          </p:cNvSpPr>
          <p:nvPr>
            <p:ph type="body" idx="1"/>
          </p:nvPr>
        </p:nvSpPr>
        <p:spPr>
          <a:xfrm>
            <a:off x="76200" y="609600"/>
            <a:ext cx="8915400" cy="6019800"/>
          </a:xfrm>
        </p:spPr>
        <p:txBody>
          <a:bodyPr/>
          <a:lstStyle/>
          <a:p>
            <a:pPr marL="609600" indent="-609600"/>
            <a:r>
              <a:rPr lang="es-ES_tradnl" sz="2800">
                <a:latin typeface="Arial" charset="0"/>
              </a:rPr>
              <a:t>Formas de contrarrestar:</a:t>
            </a:r>
          </a:p>
          <a:p>
            <a:pPr marL="990600" lvl="1" indent="-533400"/>
            <a:r>
              <a:rPr lang="es-ES_tradnl" sz="2400">
                <a:latin typeface="Arial" charset="0"/>
              </a:rPr>
              <a:t>Entrar en un proceso de negociación basado en principios.</a:t>
            </a:r>
          </a:p>
          <a:p>
            <a:pPr marL="990600" lvl="1" indent="-533400"/>
            <a:r>
              <a:rPr lang="es-ES_tradnl" sz="2400">
                <a:latin typeface="Arial" charset="0"/>
              </a:rPr>
              <a:t>Reconozca la táctica.</a:t>
            </a:r>
          </a:p>
          <a:p>
            <a:pPr marL="990600" lvl="1" indent="-533400"/>
            <a:r>
              <a:rPr lang="es-ES_tradnl" sz="2400">
                <a:latin typeface="Arial" charset="0"/>
              </a:rPr>
              <a:t>Exprese el problema explícitamente.</a:t>
            </a:r>
          </a:p>
          <a:p>
            <a:pPr marL="990600" lvl="1" indent="-533400"/>
            <a:r>
              <a:rPr lang="es-ES_tradnl" sz="2400">
                <a:latin typeface="Arial" charset="0"/>
              </a:rPr>
              <a:t>Negociar sobre el procedimiento para lograr un acuerdo sensato sobre el procedimiento.</a:t>
            </a:r>
          </a:p>
          <a:p>
            <a:pPr marL="990600" lvl="1" indent="-533400"/>
            <a:r>
              <a:rPr lang="es-ES_tradnl" sz="2400">
                <a:latin typeface="Arial" charset="0"/>
              </a:rPr>
              <a:t>Separe la persona del problema, critique la táctica y no la integridad de la persona.</a:t>
            </a:r>
          </a:p>
          <a:p>
            <a:pPr marL="990600" lvl="1" indent="-533400"/>
            <a:r>
              <a:rPr lang="es-ES_tradnl" sz="2400">
                <a:latin typeface="Arial" charset="0"/>
              </a:rPr>
              <a:t>Concéntrese en intereses mutuos no en posiciones.</a:t>
            </a:r>
          </a:p>
          <a:p>
            <a:pPr marL="990600" lvl="1" indent="-533400"/>
            <a:r>
              <a:rPr lang="es-ES_tradnl" sz="2400">
                <a:latin typeface="Arial" charset="0"/>
              </a:rPr>
              <a:t>Invente opciones de mutuos beneficios. Sugiera alternativas. </a:t>
            </a:r>
          </a:p>
          <a:p>
            <a:pPr marL="990600" lvl="1" indent="-533400"/>
            <a:r>
              <a:rPr lang="es-ES_tradnl" sz="2400">
                <a:latin typeface="Arial" charset="0"/>
              </a:rPr>
              <a:t>Insista en usar criterios objetivos.</a:t>
            </a:r>
          </a:p>
          <a:p>
            <a:pPr marL="990600" lvl="1" indent="-533400"/>
            <a:r>
              <a:rPr lang="es-ES_tradnl" sz="2400">
                <a:latin typeface="Arial" charset="0"/>
              </a:rPr>
              <a:t>No olvide Mejor Alternativa para Negociar Acuerdo.</a:t>
            </a:r>
          </a:p>
        </p:txBody>
      </p:sp>
      <p:sp>
        <p:nvSpPr>
          <p:cNvPr id="123908" name="Text Box 4"/>
          <p:cNvSpPr txBox="1">
            <a:spLocks noChangeArrowheads="1"/>
          </p:cNvSpPr>
          <p:nvPr/>
        </p:nvSpPr>
        <p:spPr bwMode="auto">
          <a:xfrm>
            <a:off x="8637588" y="6400800"/>
            <a:ext cx="523875" cy="457200"/>
          </a:xfrm>
          <a:prstGeom prst="rect">
            <a:avLst/>
          </a:prstGeom>
          <a:noFill/>
          <a:ln w="9525">
            <a:noFill/>
            <a:miter lim="800000"/>
            <a:headEnd/>
            <a:tailEnd/>
          </a:ln>
          <a:effectLst/>
        </p:spPr>
        <p:txBody>
          <a:bodyPr wrap="none">
            <a:spAutoFit/>
          </a:bodyPr>
          <a:lstStyle/>
          <a:p>
            <a:r>
              <a:rPr lang="es-ES_tradnl"/>
              <a:t>11</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304800"/>
            <a:ext cx="8229600" cy="1143000"/>
          </a:xfrm>
        </p:spPr>
        <p:txBody>
          <a:bodyPr/>
          <a:lstStyle/>
          <a:p>
            <a:r>
              <a:rPr lang="es-ES_tradnl" sz="4000">
                <a:latin typeface="Arial" charset="0"/>
              </a:rPr>
              <a:t>Algunas Tácticas Engañosas</a:t>
            </a:r>
          </a:p>
        </p:txBody>
      </p:sp>
      <p:sp>
        <p:nvSpPr>
          <p:cNvPr id="124931" name="Rectangle 3"/>
          <p:cNvSpPr>
            <a:spLocks noGrp="1" noChangeArrowheads="1"/>
          </p:cNvSpPr>
          <p:nvPr>
            <p:ph type="body" idx="1"/>
          </p:nvPr>
        </p:nvSpPr>
        <p:spPr>
          <a:xfrm>
            <a:off x="76200" y="457200"/>
            <a:ext cx="8915400" cy="6400800"/>
          </a:xfrm>
        </p:spPr>
        <p:txBody>
          <a:bodyPr/>
          <a:lstStyle/>
          <a:p>
            <a:pPr marL="609600" indent="-609600">
              <a:lnSpc>
                <a:spcPct val="90000"/>
              </a:lnSpc>
            </a:pPr>
            <a:r>
              <a:rPr lang="es-ES_tradnl" sz="2400">
                <a:latin typeface="Arial" charset="0"/>
              </a:rPr>
              <a:t>Engaño deliberado.</a:t>
            </a:r>
          </a:p>
          <a:p>
            <a:pPr marL="990600" lvl="1" indent="-533400">
              <a:lnSpc>
                <a:spcPct val="90000"/>
              </a:lnSpc>
            </a:pPr>
            <a:r>
              <a:rPr lang="es-ES_tradnl" sz="2000">
                <a:latin typeface="Arial" charset="0"/>
              </a:rPr>
              <a:t>Información falsa.</a:t>
            </a:r>
          </a:p>
          <a:p>
            <a:pPr marL="990600" lvl="1" indent="-533400">
              <a:lnSpc>
                <a:spcPct val="90000"/>
              </a:lnSpc>
            </a:pPr>
            <a:r>
              <a:rPr lang="es-ES_tradnl" sz="2000">
                <a:latin typeface="Arial" charset="0"/>
              </a:rPr>
              <a:t>Autoridad ambigua.</a:t>
            </a:r>
          </a:p>
          <a:p>
            <a:pPr marL="990600" lvl="1" indent="-533400">
              <a:lnSpc>
                <a:spcPct val="90000"/>
              </a:lnSpc>
            </a:pPr>
            <a:r>
              <a:rPr lang="es-ES_tradnl" sz="2000">
                <a:latin typeface="Arial" charset="0"/>
              </a:rPr>
              <a:t>Intenciones dudosas.</a:t>
            </a:r>
          </a:p>
          <a:p>
            <a:pPr marL="990600" lvl="1" indent="-533400">
              <a:lnSpc>
                <a:spcPct val="90000"/>
              </a:lnSpc>
            </a:pPr>
            <a:r>
              <a:rPr lang="es-ES_tradnl" sz="2000">
                <a:latin typeface="Arial" charset="0"/>
              </a:rPr>
              <a:t>Algo menos que la verdad total no es una mentira.</a:t>
            </a:r>
          </a:p>
          <a:p>
            <a:pPr marL="609600" indent="-609600">
              <a:lnSpc>
                <a:spcPct val="90000"/>
              </a:lnSpc>
            </a:pPr>
            <a:r>
              <a:rPr lang="es-ES_tradnl" sz="2400">
                <a:latin typeface="Arial" charset="0"/>
              </a:rPr>
              <a:t>Guerra psicológica.</a:t>
            </a:r>
          </a:p>
          <a:p>
            <a:pPr marL="990600" lvl="1" indent="-533400">
              <a:lnSpc>
                <a:spcPct val="90000"/>
              </a:lnSpc>
            </a:pPr>
            <a:r>
              <a:rPr lang="es-ES_tradnl" sz="2000">
                <a:latin typeface="Arial" charset="0"/>
              </a:rPr>
              <a:t>Situaciones tensas.</a:t>
            </a:r>
          </a:p>
          <a:p>
            <a:pPr marL="990600" lvl="1" indent="-533400">
              <a:lnSpc>
                <a:spcPct val="90000"/>
              </a:lnSpc>
            </a:pPr>
            <a:r>
              <a:rPr lang="es-ES_tradnl" sz="2000">
                <a:latin typeface="Arial" charset="0"/>
              </a:rPr>
              <a:t>Ataques personales.</a:t>
            </a:r>
          </a:p>
          <a:p>
            <a:pPr marL="990600" lvl="1" indent="-533400">
              <a:lnSpc>
                <a:spcPct val="90000"/>
              </a:lnSpc>
            </a:pPr>
            <a:r>
              <a:rPr lang="es-ES_tradnl" sz="2000">
                <a:latin typeface="Arial" charset="0"/>
              </a:rPr>
              <a:t>El juego del bueno y el malo.</a:t>
            </a:r>
          </a:p>
          <a:p>
            <a:pPr marL="990600" lvl="1" indent="-533400">
              <a:lnSpc>
                <a:spcPct val="90000"/>
              </a:lnSpc>
            </a:pPr>
            <a:r>
              <a:rPr lang="es-ES_tradnl" sz="2000">
                <a:latin typeface="Arial" charset="0"/>
              </a:rPr>
              <a:t>Amenazas.</a:t>
            </a:r>
          </a:p>
          <a:p>
            <a:pPr marL="609600" indent="-609600">
              <a:lnSpc>
                <a:spcPct val="90000"/>
              </a:lnSpc>
            </a:pPr>
            <a:r>
              <a:rPr lang="es-ES_tradnl" sz="2400">
                <a:latin typeface="Arial" charset="0"/>
              </a:rPr>
              <a:t>Tácticas de presión.</a:t>
            </a:r>
          </a:p>
          <a:p>
            <a:pPr marL="990600" lvl="1" indent="-533400">
              <a:lnSpc>
                <a:spcPct val="90000"/>
              </a:lnSpc>
            </a:pPr>
            <a:r>
              <a:rPr lang="es-ES_tradnl" sz="2000">
                <a:latin typeface="Arial" charset="0"/>
              </a:rPr>
              <a:t>Negativa a negociar.</a:t>
            </a:r>
          </a:p>
          <a:p>
            <a:pPr marL="990600" lvl="1" indent="-533400">
              <a:lnSpc>
                <a:spcPct val="90000"/>
              </a:lnSpc>
            </a:pPr>
            <a:r>
              <a:rPr lang="es-ES_tradnl" sz="2000">
                <a:latin typeface="Arial" charset="0"/>
              </a:rPr>
              <a:t>Exigencias exageradas.</a:t>
            </a:r>
          </a:p>
          <a:p>
            <a:pPr marL="990600" lvl="1" indent="-533400">
              <a:lnSpc>
                <a:spcPct val="90000"/>
              </a:lnSpc>
            </a:pPr>
            <a:r>
              <a:rPr lang="es-ES_tradnl" sz="2000">
                <a:latin typeface="Arial" charset="0"/>
              </a:rPr>
              <a:t>Exigencias crecientes.</a:t>
            </a:r>
          </a:p>
          <a:p>
            <a:pPr marL="990600" lvl="1" indent="-533400">
              <a:lnSpc>
                <a:spcPct val="90000"/>
              </a:lnSpc>
            </a:pPr>
            <a:r>
              <a:rPr lang="es-ES_tradnl" sz="2000">
                <a:latin typeface="Arial" charset="0"/>
              </a:rPr>
              <a:t>Tácticas de atrincheramiento.</a:t>
            </a:r>
          </a:p>
          <a:p>
            <a:pPr marL="990600" lvl="1" indent="-533400">
              <a:lnSpc>
                <a:spcPct val="90000"/>
              </a:lnSpc>
            </a:pPr>
            <a:r>
              <a:rPr lang="es-ES_tradnl" sz="2000">
                <a:latin typeface="Arial" charset="0"/>
              </a:rPr>
              <a:t>El socio inconmovible.</a:t>
            </a:r>
          </a:p>
          <a:p>
            <a:pPr marL="990600" lvl="1" indent="-533400">
              <a:lnSpc>
                <a:spcPct val="90000"/>
              </a:lnSpc>
            </a:pPr>
            <a:r>
              <a:rPr lang="es-ES_tradnl" sz="2000">
                <a:latin typeface="Arial" charset="0"/>
              </a:rPr>
              <a:t>Demoras predeterminadas.</a:t>
            </a:r>
          </a:p>
          <a:p>
            <a:pPr marL="990600" lvl="1" indent="-533400">
              <a:lnSpc>
                <a:spcPct val="90000"/>
              </a:lnSpc>
            </a:pPr>
            <a:r>
              <a:rPr lang="es-ES_tradnl" sz="2000">
                <a:latin typeface="Arial" charset="0"/>
              </a:rPr>
              <a:t>Tómelo o déjelo.</a:t>
            </a:r>
          </a:p>
        </p:txBody>
      </p:sp>
      <p:sp>
        <p:nvSpPr>
          <p:cNvPr id="124932" name="Text Box 4"/>
          <p:cNvSpPr txBox="1">
            <a:spLocks noChangeArrowheads="1"/>
          </p:cNvSpPr>
          <p:nvPr/>
        </p:nvSpPr>
        <p:spPr bwMode="auto">
          <a:xfrm>
            <a:off x="8637588" y="6400800"/>
            <a:ext cx="523875" cy="457200"/>
          </a:xfrm>
          <a:prstGeom prst="rect">
            <a:avLst/>
          </a:prstGeom>
          <a:noFill/>
          <a:ln w="9525">
            <a:noFill/>
            <a:miter lim="800000"/>
            <a:headEnd/>
            <a:tailEnd/>
          </a:ln>
          <a:effectLst/>
        </p:spPr>
        <p:txBody>
          <a:bodyPr wrap="none">
            <a:spAutoFit/>
          </a:bodyPr>
          <a:lstStyle/>
          <a:p>
            <a:r>
              <a:rPr lang="es-ES_tradnl"/>
              <a:t>12</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57200" y="-304800"/>
            <a:ext cx="8229600" cy="1143000"/>
          </a:xfrm>
        </p:spPr>
        <p:txBody>
          <a:bodyPr/>
          <a:lstStyle/>
          <a:p>
            <a:r>
              <a:rPr lang="es-ES_tradnl" sz="3200">
                <a:latin typeface="Arial" charset="0"/>
              </a:rPr>
              <a:t>Concéntrese En Intereses No En Posiciones</a:t>
            </a:r>
          </a:p>
        </p:txBody>
      </p:sp>
      <p:sp>
        <p:nvSpPr>
          <p:cNvPr id="125955" name="Rectangle 3"/>
          <p:cNvSpPr>
            <a:spLocks noGrp="1" noChangeArrowheads="1"/>
          </p:cNvSpPr>
          <p:nvPr>
            <p:ph type="body" idx="1"/>
          </p:nvPr>
        </p:nvSpPr>
        <p:spPr>
          <a:xfrm>
            <a:off x="76200" y="457200"/>
            <a:ext cx="8915400" cy="6400800"/>
          </a:xfrm>
        </p:spPr>
        <p:txBody>
          <a:bodyPr/>
          <a:lstStyle/>
          <a:p>
            <a:pPr marL="609600" indent="-609600">
              <a:lnSpc>
                <a:spcPct val="90000"/>
              </a:lnSpc>
            </a:pPr>
            <a:r>
              <a:rPr lang="es-ES_tradnl" sz="2400">
                <a:latin typeface="Arial" charset="0"/>
              </a:rPr>
              <a:t>Posición es algo decidido. Decisión se toma por intereses.</a:t>
            </a:r>
          </a:p>
          <a:p>
            <a:pPr marL="609600" indent="-609600">
              <a:lnSpc>
                <a:spcPct val="90000"/>
              </a:lnSpc>
            </a:pPr>
            <a:r>
              <a:rPr lang="es-ES_tradnl" sz="2400">
                <a:latin typeface="Arial" charset="0"/>
              </a:rPr>
              <a:t>Int. Compartidos y compartibles mayor que conflictivos.</a:t>
            </a:r>
          </a:p>
          <a:p>
            <a:pPr marL="609600" indent="-609600">
              <a:lnSpc>
                <a:spcPct val="90000"/>
              </a:lnSpc>
            </a:pPr>
            <a:r>
              <a:rPr lang="es-ES_tradnl" sz="2400">
                <a:latin typeface="Arial" charset="0"/>
              </a:rPr>
              <a:t>Intereses vivos y se comprenda importancia y legitimidad. Convencerlos que ellos harían lo mismo en su lugar.</a:t>
            </a:r>
          </a:p>
          <a:p>
            <a:pPr marL="609600" indent="-609600">
              <a:lnSpc>
                <a:spcPct val="90000"/>
              </a:lnSpc>
            </a:pPr>
            <a:r>
              <a:rPr lang="es-ES_tradnl" sz="2400">
                <a:latin typeface="Arial" charset="0"/>
              </a:rPr>
              <a:t>Reconozca igualmente los de los otros.</a:t>
            </a:r>
          </a:p>
          <a:p>
            <a:pPr marL="609600" indent="-609600">
              <a:lnSpc>
                <a:spcPct val="90000"/>
              </a:lnSpc>
            </a:pPr>
            <a:r>
              <a:rPr lang="es-ES_tradnl" sz="2400">
                <a:latin typeface="Arial" charset="0"/>
              </a:rPr>
              <a:t>Exprese el problema antes que su respuesta.</a:t>
            </a:r>
          </a:p>
          <a:p>
            <a:pPr marL="990600" lvl="1" indent="-533400">
              <a:lnSpc>
                <a:spcPct val="90000"/>
              </a:lnSpc>
            </a:pPr>
            <a:r>
              <a:rPr lang="es-ES_tradnl" sz="2000">
                <a:latin typeface="Arial" charset="0"/>
              </a:rPr>
              <a:t>Explique intereses.</a:t>
            </a:r>
          </a:p>
          <a:p>
            <a:pPr marL="990600" lvl="1" indent="-533400">
              <a:lnSpc>
                <a:spcPct val="90000"/>
              </a:lnSpc>
            </a:pPr>
            <a:r>
              <a:rPr lang="es-ES_tradnl" sz="2000">
                <a:latin typeface="Arial" charset="0"/>
              </a:rPr>
              <a:t>Razonamiento.</a:t>
            </a:r>
          </a:p>
          <a:p>
            <a:pPr marL="990600" lvl="1" indent="-533400">
              <a:lnSpc>
                <a:spcPct val="90000"/>
              </a:lnSpc>
            </a:pPr>
            <a:r>
              <a:rPr lang="es-ES_tradnl" sz="2000">
                <a:latin typeface="Arial" charset="0"/>
              </a:rPr>
              <a:t>Propuestas.</a:t>
            </a:r>
          </a:p>
          <a:p>
            <a:pPr marL="609600" indent="-609600">
              <a:lnSpc>
                <a:spcPct val="90000"/>
              </a:lnSpc>
            </a:pPr>
            <a:r>
              <a:rPr lang="es-ES_tradnl" sz="2400">
                <a:latin typeface="Arial" charset="0"/>
              </a:rPr>
              <a:t>Mire hacia delante no hacia atrás. Objetivos, no causas.</a:t>
            </a:r>
          </a:p>
          <a:p>
            <a:pPr marL="609600" indent="-609600">
              <a:lnSpc>
                <a:spcPct val="90000"/>
              </a:lnSpc>
            </a:pPr>
            <a:r>
              <a:rPr lang="es-ES_tradnl" sz="2400">
                <a:latin typeface="Arial" charset="0"/>
              </a:rPr>
              <a:t>Sea concreto pero flexible, sabiendo donde va pero abierto a nuevas ideas.</a:t>
            </a:r>
          </a:p>
          <a:p>
            <a:pPr marL="609600" indent="-609600">
              <a:lnSpc>
                <a:spcPct val="90000"/>
              </a:lnSpc>
            </a:pPr>
            <a:r>
              <a:rPr lang="es-ES_tradnl" sz="2400">
                <a:latin typeface="Arial" charset="0"/>
              </a:rPr>
              <a:t>Ataque problema sin culpar a personas, apóyelas:</a:t>
            </a:r>
          </a:p>
          <a:p>
            <a:pPr marL="990600" lvl="1" indent="-533400">
              <a:lnSpc>
                <a:spcPct val="90000"/>
              </a:lnSpc>
            </a:pPr>
            <a:r>
              <a:rPr lang="es-ES_tradnl" sz="2000">
                <a:latin typeface="Arial" charset="0"/>
              </a:rPr>
              <a:t>Escuche con respeto.</a:t>
            </a:r>
          </a:p>
          <a:p>
            <a:pPr marL="990600" lvl="1" indent="-533400">
              <a:lnSpc>
                <a:spcPct val="90000"/>
              </a:lnSpc>
            </a:pPr>
            <a:r>
              <a:rPr lang="es-ES_tradnl" sz="2000">
                <a:latin typeface="Arial" charset="0"/>
              </a:rPr>
              <a:t>Sea cortés.</a:t>
            </a:r>
          </a:p>
          <a:p>
            <a:pPr marL="990600" lvl="1" indent="-533400">
              <a:lnSpc>
                <a:spcPct val="90000"/>
              </a:lnSpc>
            </a:pPr>
            <a:r>
              <a:rPr lang="es-ES_tradnl" sz="2000">
                <a:latin typeface="Arial" charset="0"/>
              </a:rPr>
              <a:t>Demostrar deseo de responder a sus necesidades básicas.</a:t>
            </a:r>
          </a:p>
          <a:p>
            <a:pPr marL="990600" lvl="1" indent="-533400">
              <a:lnSpc>
                <a:spcPct val="90000"/>
              </a:lnSpc>
            </a:pPr>
            <a:r>
              <a:rPr lang="es-ES_tradnl" sz="2000">
                <a:latin typeface="Arial" charset="0"/>
              </a:rPr>
              <a:t>Agradecer por tiempo y esfuerzo dedicado.</a:t>
            </a:r>
          </a:p>
        </p:txBody>
      </p:sp>
      <p:sp>
        <p:nvSpPr>
          <p:cNvPr id="125956" name="Text Box 4"/>
          <p:cNvSpPr txBox="1">
            <a:spLocks noChangeArrowheads="1"/>
          </p:cNvSpPr>
          <p:nvPr/>
        </p:nvSpPr>
        <p:spPr bwMode="auto">
          <a:xfrm>
            <a:off x="8637588" y="6400800"/>
            <a:ext cx="523875" cy="457200"/>
          </a:xfrm>
          <a:prstGeom prst="rect">
            <a:avLst/>
          </a:prstGeom>
          <a:noFill/>
          <a:ln w="9525">
            <a:noFill/>
            <a:miter lim="800000"/>
            <a:headEnd/>
            <a:tailEnd/>
          </a:ln>
          <a:effectLst/>
        </p:spPr>
        <p:txBody>
          <a:bodyPr wrap="none">
            <a:spAutoFit/>
          </a:bodyPr>
          <a:lstStyle/>
          <a:p>
            <a:r>
              <a:rPr lang="es-ES_tradnl"/>
              <a:t>13</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304800"/>
            <a:ext cx="8229600" cy="1143000"/>
          </a:xfrm>
        </p:spPr>
        <p:txBody>
          <a:bodyPr/>
          <a:lstStyle/>
          <a:p>
            <a:r>
              <a:rPr lang="es-ES_tradnl" sz="3200">
                <a:latin typeface="Arial" charset="0"/>
              </a:rPr>
              <a:t>Invente Opciones De Mutuo Beneficio</a:t>
            </a:r>
          </a:p>
        </p:txBody>
      </p:sp>
      <p:sp>
        <p:nvSpPr>
          <p:cNvPr id="128003" name="Rectangle 3"/>
          <p:cNvSpPr>
            <a:spLocks noGrp="1" noChangeArrowheads="1"/>
          </p:cNvSpPr>
          <p:nvPr>
            <p:ph type="body" idx="1"/>
          </p:nvPr>
        </p:nvSpPr>
        <p:spPr>
          <a:xfrm>
            <a:off x="76200" y="457200"/>
            <a:ext cx="8915400" cy="6400800"/>
          </a:xfrm>
        </p:spPr>
        <p:txBody>
          <a:bodyPr/>
          <a:lstStyle/>
          <a:p>
            <a:pPr marL="609600" indent="-609600">
              <a:lnSpc>
                <a:spcPct val="90000"/>
              </a:lnSpc>
            </a:pPr>
            <a:r>
              <a:rPr lang="es-ES_tradnl" sz="2800">
                <a:latin typeface="Arial" charset="0"/>
              </a:rPr>
              <a:t>Obstáculos para invención de numero de opciones:</a:t>
            </a:r>
          </a:p>
          <a:p>
            <a:pPr marL="990600" lvl="1" indent="-533400">
              <a:lnSpc>
                <a:spcPct val="90000"/>
              </a:lnSpc>
            </a:pPr>
            <a:r>
              <a:rPr lang="es-ES_tradnl" sz="2400">
                <a:latin typeface="Arial" charset="0"/>
              </a:rPr>
              <a:t>Juicios prematuros.</a:t>
            </a:r>
          </a:p>
          <a:p>
            <a:pPr marL="990600" lvl="1" indent="-533400">
              <a:lnSpc>
                <a:spcPct val="90000"/>
              </a:lnSpc>
            </a:pPr>
            <a:r>
              <a:rPr lang="es-ES_tradnl" sz="2400">
                <a:latin typeface="Arial" charset="0"/>
              </a:rPr>
              <a:t>Búsqueda de una sola respuesta.</a:t>
            </a:r>
          </a:p>
          <a:p>
            <a:pPr marL="990600" lvl="1" indent="-533400">
              <a:lnSpc>
                <a:spcPct val="90000"/>
              </a:lnSpc>
            </a:pPr>
            <a:r>
              <a:rPr lang="es-ES_tradnl" sz="2400">
                <a:latin typeface="Arial" charset="0"/>
              </a:rPr>
              <a:t>Supuesto que tamaño de pastel es fijo.</a:t>
            </a:r>
          </a:p>
          <a:p>
            <a:pPr marL="990600" lvl="1" indent="-533400">
              <a:lnSpc>
                <a:spcPct val="90000"/>
              </a:lnSpc>
            </a:pPr>
            <a:r>
              <a:rPr lang="es-ES_tradnl" sz="2400">
                <a:latin typeface="Arial" charset="0"/>
              </a:rPr>
              <a:t>“Ese es problema de ellos.”</a:t>
            </a:r>
          </a:p>
          <a:p>
            <a:pPr marL="609600" indent="-609600">
              <a:lnSpc>
                <a:spcPct val="90000"/>
              </a:lnSpc>
            </a:pPr>
            <a:r>
              <a:rPr lang="es-ES_tradnl" sz="2800">
                <a:latin typeface="Arial" charset="0"/>
              </a:rPr>
              <a:t>Remedios:</a:t>
            </a:r>
          </a:p>
          <a:p>
            <a:pPr marL="990600" lvl="1" indent="-533400">
              <a:lnSpc>
                <a:spcPct val="90000"/>
              </a:lnSpc>
            </a:pPr>
            <a:r>
              <a:rPr lang="es-ES_tradnl" sz="2400">
                <a:latin typeface="Arial" charset="0"/>
              </a:rPr>
              <a:t>Separe proceso de inventar opciones del de selección.</a:t>
            </a:r>
          </a:p>
          <a:p>
            <a:pPr marL="1371600" lvl="2" indent="-457200">
              <a:lnSpc>
                <a:spcPct val="90000"/>
              </a:lnSpc>
            </a:pPr>
            <a:r>
              <a:rPr lang="es-ES_tradnl" sz="2000">
                <a:latin typeface="Arial" charset="0"/>
              </a:rPr>
              <a:t>La primera es distinta porque son preguntas y no afirmaciones, es abierto, no cerrado.</a:t>
            </a:r>
          </a:p>
          <a:p>
            <a:pPr marL="990600" lvl="1" indent="-533400">
              <a:lnSpc>
                <a:spcPct val="90000"/>
              </a:lnSpc>
            </a:pPr>
            <a:r>
              <a:rPr lang="es-ES_tradnl" sz="2400">
                <a:latin typeface="Arial" charset="0"/>
              </a:rPr>
              <a:t>Amplíe opciones.</a:t>
            </a:r>
          </a:p>
          <a:p>
            <a:pPr marL="1371600" lvl="2" indent="-457200">
              <a:lnSpc>
                <a:spcPct val="90000"/>
              </a:lnSpc>
            </a:pPr>
            <a:r>
              <a:rPr lang="es-ES_tradnl" sz="2000">
                <a:latin typeface="Arial" charset="0"/>
              </a:rPr>
              <a:t>Multiplique opciones yendo de específico a general y viceversa.</a:t>
            </a:r>
          </a:p>
          <a:p>
            <a:pPr marL="1371600" lvl="2" indent="-457200">
              <a:lnSpc>
                <a:spcPct val="90000"/>
              </a:lnSpc>
            </a:pPr>
            <a:r>
              <a:rPr lang="es-ES_tradnl" sz="2000">
                <a:latin typeface="Arial" charset="0"/>
              </a:rPr>
              <a:t>Use enfoque interdisciplinario.</a:t>
            </a:r>
          </a:p>
          <a:p>
            <a:pPr marL="1371600" lvl="2" indent="-457200">
              <a:lnSpc>
                <a:spcPct val="90000"/>
              </a:lnSpc>
            </a:pPr>
            <a:r>
              <a:rPr lang="es-ES_tradnl" sz="2000">
                <a:latin typeface="Arial" charset="0"/>
              </a:rPr>
              <a:t>Cambie alcance de acuerdo propuesto.</a:t>
            </a:r>
          </a:p>
          <a:p>
            <a:pPr marL="990600" lvl="1" indent="-533400">
              <a:lnSpc>
                <a:spcPct val="90000"/>
              </a:lnSpc>
            </a:pPr>
            <a:r>
              <a:rPr lang="es-ES_tradnl" sz="2400">
                <a:latin typeface="Arial" charset="0"/>
              </a:rPr>
              <a:t>Busque beneficio mutuo.</a:t>
            </a:r>
          </a:p>
          <a:p>
            <a:pPr marL="1371600" lvl="2" indent="-457200">
              <a:lnSpc>
                <a:spcPct val="90000"/>
              </a:lnSpc>
            </a:pPr>
            <a:r>
              <a:rPr lang="es-ES_tradnl" sz="2000">
                <a:latin typeface="Arial" charset="0"/>
              </a:rPr>
              <a:t>Identifique intereses comunes (relación, costos, oportunidades).</a:t>
            </a:r>
          </a:p>
          <a:p>
            <a:pPr marL="1371600" lvl="2" indent="-457200">
              <a:lnSpc>
                <a:spcPct val="90000"/>
              </a:lnSpc>
            </a:pPr>
            <a:r>
              <a:rPr lang="es-ES_tradnl" sz="2000">
                <a:latin typeface="Arial" charset="0"/>
              </a:rPr>
              <a:t>Complemente intereses diferentes.</a:t>
            </a:r>
          </a:p>
        </p:txBody>
      </p:sp>
      <p:sp>
        <p:nvSpPr>
          <p:cNvPr id="128004" name="Text Box 4"/>
          <p:cNvSpPr txBox="1">
            <a:spLocks noChangeArrowheads="1"/>
          </p:cNvSpPr>
          <p:nvPr/>
        </p:nvSpPr>
        <p:spPr bwMode="auto">
          <a:xfrm>
            <a:off x="8637588" y="6400800"/>
            <a:ext cx="523875" cy="457200"/>
          </a:xfrm>
          <a:prstGeom prst="rect">
            <a:avLst/>
          </a:prstGeom>
          <a:noFill/>
          <a:ln w="9525">
            <a:noFill/>
            <a:miter lim="800000"/>
            <a:headEnd/>
            <a:tailEnd/>
          </a:ln>
          <a:effectLst/>
        </p:spPr>
        <p:txBody>
          <a:bodyPr wrap="none">
            <a:spAutoFit/>
          </a:bodyPr>
          <a:lstStyle/>
          <a:p>
            <a:r>
              <a:rPr lang="es-ES_tradnl"/>
              <a:t>14</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304800"/>
            <a:ext cx="8229600" cy="1143000"/>
          </a:xfrm>
        </p:spPr>
        <p:txBody>
          <a:bodyPr/>
          <a:lstStyle/>
          <a:p>
            <a:r>
              <a:rPr lang="es-ES_tradnl" sz="3600">
                <a:latin typeface="Arial" charset="0"/>
              </a:rPr>
              <a:t>Insista En Criterios Objetivos</a:t>
            </a:r>
          </a:p>
        </p:txBody>
      </p:sp>
      <p:sp>
        <p:nvSpPr>
          <p:cNvPr id="129027" name="Rectangle 3"/>
          <p:cNvSpPr>
            <a:spLocks noGrp="1" noChangeArrowheads="1"/>
          </p:cNvSpPr>
          <p:nvPr>
            <p:ph type="body" idx="1"/>
          </p:nvPr>
        </p:nvSpPr>
        <p:spPr>
          <a:xfrm>
            <a:off x="76200" y="457200"/>
            <a:ext cx="8915400" cy="6400800"/>
          </a:xfrm>
        </p:spPr>
        <p:txBody>
          <a:bodyPr/>
          <a:lstStyle/>
          <a:p>
            <a:pPr marL="609600" indent="-609600">
              <a:lnSpc>
                <a:spcPct val="90000"/>
              </a:lnSpc>
            </a:pPr>
            <a:r>
              <a:rPr lang="es-ES_tradnl" sz="2800">
                <a:latin typeface="Arial" charset="0"/>
              </a:rPr>
              <a:t>Decisión con base en voluntad es costosa.</a:t>
            </a:r>
          </a:p>
          <a:p>
            <a:pPr marL="609600" indent="-609600">
              <a:lnSpc>
                <a:spcPct val="90000"/>
              </a:lnSpc>
            </a:pPr>
            <a:r>
              <a:rPr lang="es-ES_tradnl" sz="2800">
                <a:latin typeface="Arial" charset="0"/>
              </a:rPr>
              <a:t>Criterios y procesos equitativos.</a:t>
            </a:r>
          </a:p>
          <a:p>
            <a:pPr marL="609600" indent="-609600">
              <a:lnSpc>
                <a:spcPct val="90000"/>
              </a:lnSpc>
            </a:pPr>
            <a:r>
              <a:rPr lang="es-ES_tradnl" sz="2800">
                <a:latin typeface="Arial" charset="0"/>
              </a:rPr>
              <a:t>Negociación con criterios objetivos:</a:t>
            </a:r>
          </a:p>
          <a:p>
            <a:pPr marL="990600" lvl="1" indent="-533400">
              <a:lnSpc>
                <a:spcPct val="90000"/>
              </a:lnSpc>
            </a:pPr>
            <a:r>
              <a:rPr lang="es-ES_tradnl" sz="2400">
                <a:latin typeface="Arial" charset="0"/>
              </a:rPr>
              <a:t>Formule cada aspecto como búsqueda común de criterios objetivos.</a:t>
            </a:r>
          </a:p>
          <a:p>
            <a:pPr marL="990600" lvl="1" indent="-533400">
              <a:lnSpc>
                <a:spcPct val="90000"/>
              </a:lnSpc>
            </a:pPr>
            <a:r>
              <a:rPr lang="es-ES_tradnl" sz="2400">
                <a:latin typeface="Arial" charset="0"/>
              </a:rPr>
              <a:t>Sea razonable y escuche razones.</a:t>
            </a:r>
          </a:p>
          <a:p>
            <a:pPr marL="990600" lvl="1" indent="-533400">
              <a:lnSpc>
                <a:spcPct val="90000"/>
              </a:lnSpc>
            </a:pPr>
            <a:r>
              <a:rPr lang="es-ES_tradnl" sz="2400">
                <a:latin typeface="Arial" charset="0"/>
              </a:rPr>
              <a:t>No ceda ante presión.</a:t>
            </a:r>
          </a:p>
          <a:p>
            <a:pPr marL="609600" indent="-609600">
              <a:lnSpc>
                <a:spcPct val="90000"/>
              </a:lnSpc>
            </a:pPr>
            <a:r>
              <a:rPr lang="es-ES_tradnl" sz="2800">
                <a:latin typeface="Arial" charset="0"/>
              </a:rPr>
              <a:t>Si ellos son mas poderosos?</a:t>
            </a:r>
          </a:p>
          <a:p>
            <a:pPr marL="990600" lvl="1" indent="-533400">
              <a:lnSpc>
                <a:spcPct val="90000"/>
              </a:lnSpc>
            </a:pPr>
            <a:r>
              <a:rPr lang="es-ES_tradnl" sz="2400">
                <a:latin typeface="Arial" charset="0"/>
              </a:rPr>
              <a:t>Conozca su mejor alternativa para negociar acuerdo.</a:t>
            </a:r>
          </a:p>
          <a:p>
            <a:pPr marL="990600" lvl="1" indent="-533400">
              <a:lnSpc>
                <a:spcPct val="90000"/>
              </a:lnSpc>
            </a:pPr>
            <a:r>
              <a:rPr lang="es-ES_tradnl" sz="2400">
                <a:latin typeface="Arial" charset="0"/>
              </a:rPr>
              <a:t>Conozca sus fortalezas.</a:t>
            </a:r>
          </a:p>
          <a:p>
            <a:pPr marL="990600" lvl="1" indent="-533400">
              <a:lnSpc>
                <a:spcPct val="90000"/>
              </a:lnSpc>
            </a:pPr>
            <a:r>
              <a:rPr lang="es-ES_tradnl" sz="2400">
                <a:latin typeface="Arial" charset="0"/>
              </a:rPr>
              <a:t>Utilice al máximo sus fortalezas.</a:t>
            </a:r>
          </a:p>
          <a:p>
            <a:pPr marL="990600" lvl="1" indent="-533400">
              <a:lnSpc>
                <a:spcPct val="90000"/>
              </a:lnSpc>
            </a:pPr>
            <a:r>
              <a:rPr lang="es-ES_tradnl" sz="2400">
                <a:latin typeface="Arial" charset="0"/>
              </a:rPr>
              <a:t>Tenga en cuenta el MANA del otro.</a:t>
            </a:r>
          </a:p>
          <a:p>
            <a:pPr marL="609600" indent="-609600">
              <a:lnSpc>
                <a:spcPct val="90000"/>
              </a:lnSpc>
            </a:pPr>
            <a:r>
              <a:rPr lang="es-ES_tradnl" sz="2800">
                <a:latin typeface="Arial" charset="0"/>
              </a:rPr>
              <a:t>Si ellos no entran en el juego?</a:t>
            </a:r>
          </a:p>
          <a:p>
            <a:pPr marL="990600" lvl="1" indent="-533400">
              <a:lnSpc>
                <a:spcPct val="90000"/>
              </a:lnSpc>
            </a:pPr>
            <a:r>
              <a:rPr lang="es-ES_tradnl" sz="2400">
                <a:latin typeface="Arial" charset="0"/>
              </a:rPr>
              <a:t>Convierta un ataque contra Ud. En ataque al problema.</a:t>
            </a:r>
          </a:p>
          <a:p>
            <a:pPr marL="990600" lvl="1" indent="-533400">
              <a:lnSpc>
                <a:spcPct val="90000"/>
              </a:lnSpc>
            </a:pPr>
            <a:r>
              <a:rPr lang="es-ES_tradnl" sz="2400">
                <a:latin typeface="Arial" charset="0"/>
              </a:rPr>
              <a:t>No les juegue el de ellos.</a:t>
            </a:r>
          </a:p>
        </p:txBody>
      </p:sp>
      <p:sp>
        <p:nvSpPr>
          <p:cNvPr id="129028" name="Text Box 4"/>
          <p:cNvSpPr txBox="1">
            <a:spLocks noChangeArrowheads="1"/>
          </p:cNvSpPr>
          <p:nvPr/>
        </p:nvSpPr>
        <p:spPr bwMode="auto">
          <a:xfrm>
            <a:off x="8637588" y="6400800"/>
            <a:ext cx="523875" cy="457200"/>
          </a:xfrm>
          <a:prstGeom prst="rect">
            <a:avLst/>
          </a:prstGeom>
          <a:noFill/>
          <a:ln w="9525">
            <a:noFill/>
            <a:miter lim="800000"/>
            <a:headEnd/>
            <a:tailEnd/>
          </a:ln>
          <a:effectLst/>
        </p:spPr>
        <p:txBody>
          <a:bodyPr wrap="none">
            <a:spAutoFit/>
          </a:bodyPr>
          <a:lstStyle/>
          <a:p>
            <a:r>
              <a:rPr lang="es-ES_tradnl"/>
              <a:t>15</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304800"/>
            <a:ext cx="8229600" cy="1143000"/>
          </a:xfrm>
        </p:spPr>
        <p:txBody>
          <a:bodyPr/>
          <a:lstStyle/>
          <a:p>
            <a:r>
              <a:rPr lang="es-ES_tradnl" sz="4000">
                <a:latin typeface="Arial" charset="0"/>
              </a:rPr>
              <a:t>Como Identificar Intereses</a:t>
            </a:r>
          </a:p>
        </p:txBody>
      </p:sp>
      <p:sp>
        <p:nvSpPr>
          <p:cNvPr id="126979" name="Rectangle 3"/>
          <p:cNvSpPr>
            <a:spLocks noGrp="1" noChangeArrowheads="1"/>
          </p:cNvSpPr>
          <p:nvPr>
            <p:ph type="body" idx="1"/>
          </p:nvPr>
        </p:nvSpPr>
        <p:spPr>
          <a:xfrm>
            <a:off x="0" y="609600"/>
            <a:ext cx="8991600" cy="6400800"/>
          </a:xfrm>
        </p:spPr>
        <p:txBody>
          <a:bodyPr/>
          <a:lstStyle/>
          <a:p>
            <a:pPr marL="609600" indent="-609600"/>
            <a:r>
              <a:rPr lang="es-ES_tradnl" sz="2000">
                <a:latin typeface="Arial" charset="0"/>
              </a:rPr>
              <a:t>Ponerse en posición de otro y preguntarse porque esa posición, sin justificar pero comprendiendo</a:t>
            </a:r>
            <a:r>
              <a:rPr lang="es-ES_tradnl" sz="2400">
                <a:latin typeface="Arial" charset="0"/>
              </a:rPr>
              <a:t>:</a:t>
            </a:r>
          </a:p>
          <a:p>
            <a:pPr marL="990600" lvl="1" indent="-533400"/>
            <a:r>
              <a:rPr lang="es-ES_tradnl" sz="1800">
                <a:latin typeface="Arial" charset="0"/>
              </a:rPr>
              <a:t>Necesidades.Esperanzas.Temores.Deseos.</a:t>
            </a:r>
          </a:p>
          <a:p>
            <a:pPr marL="609600" indent="-609600"/>
            <a:r>
              <a:rPr lang="es-ES_tradnl" sz="2000">
                <a:latin typeface="Arial" charset="0"/>
              </a:rPr>
              <a:t>Piense en las opciones del otro.</a:t>
            </a:r>
          </a:p>
          <a:p>
            <a:pPr marL="990600" lvl="1" indent="-533400"/>
            <a:r>
              <a:rPr lang="es-ES_tradnl" sz="1800">
                <a:latin typeface="Arial" charset="0"/>
              </a:rPr>
              <a:t>Porque no?</a:t>
            </a:r>
          </a:p>
          <a:p>
            <a:pPr marL="990600" lvl="1" indent="-533400"/>
            <a:r>
              <a:rPr lang="es-ES_tradnl" sz="1800">
                <a:latin typeface="Arial" charset="0"/>
              </a:rPr>
              <a:t>De quien es la decisión que quiero afectar?</a:t>
            </a:r>
          </a:p>
          <a:p>
            <a:pPr marL="990600" lvl="1" indent="-533400"/>
            <a:r>
              <a:rPr lang="es-ES_tradnl" sz="1800">
                <a:latin typeface="Arial" charset="0"/>
              </a:rPr>
              <a:t>Que percibe que Ud. Le pide que haga?</a:t>
            </a:r>
          </a:p>
          <a:p>
            <a:pPr marL="990600" lvl="1" indent="-533400"/>
            <a:r>
              <a:rPr lang="es-ES_tradnl" sz="1800">
                <a:latin typeface="Arial" charset="0"/>
              </a:rPr>
              <a:t>Analice consecuencias de decisión desde su punto de vista</a:t>
            </a:r>
            <a:r>
              <a:rPr lang="es-ES_tradnl" sz="2000">
                <a:latin typeface="Arial" charset="0"/>
              </a:rPr>
              <a:t>.</a:t>
            </a:r>
          </a:p>
          <a:p>
            <a:pPr marL="609600" indent="-609600"/>
            <a:r>
              <a:rPr lang="es-ES_tradnl" sz="2000">
                <a:latin typeface="Arial" charset="0"/>
              </a:rPr>
              <a:t>Cada parte tiene intereses múltiples.</a:t>
            </a:r>
          </a:p>
          <a:p>
            <a:pPr marL="990600" lvl="1" indent="-533400"/>
            <a:r>
              <a:rPr lang="es-ES_tradnl" sz="1800">
                <a:latin typeface="Arial" charset="0"/>
              </a:rPr>
              <a:t>Independientes.</a:t>
            </a:r>
          </a:p>
          <a:p>
            <a:pPr marL="990600" lvl="1" indent="-533400"/>
            <a:r>
              <a:rPr lang="es-ES_tradnl" sz="1800">
                <a:latin typeface="Arial" charset="0"/>
              </a:rPr>
              <a:t>Compartidos.</a:t>
            </a:r>
          </a:p>
          <a:p>
            <a:pPr marL="609600" indent="-609600"/>
            <a:r>
              <a:rPr lang="es-ES_tradnl" sz="2000">
                <a:latin typeface="Arial" charset="0"/>
              </a:rPr>
              <a:t>Intereses mas poderosos son necesidades básicas:</a:t>
            </a:r>
          </a:p>
          <a:p>
            <a:pPr marL="990600" lvl="1" indent="-533400"/>
            <a:r>
              <a:rPr lang="es-ES_tradnl" sz="1800">
                <a:latin typeface="Arial" charset="0"/>
              </a:rPr>
              <a:t>Seguridad.</a:t>
            </a:r>
          </a:p>
          <a:p>
            <a:pPr marL="990600" lvl="1" indent="-533400"/>
            <a:r>
              <a:rPr lang="es-ES_tradnl" sz="1800">
                <a:latin typeface="Arial" charset="0"/>
              </a:rPr>
              <a:t>Bienestar económico.</a:t>
            </a:r>
          </a:p>
          <a:p>
            <a:pPr marL="990600" lvl="1" indent="-533400"/>
            <a:r>
              <a:rPr lang="es-ES_tradnl" sz="1800">
                <a:latin typeface="Arial" charset="0"/>
              </a:rPr>
              <a:t>Sentido de pertenencia.</a:t>
            </a:r>
          </a:p>
          <a:p>
            <a:pPr marL="990600" lvl="1" indent="-533400"/>
            <a:r>
              <a:rPr lang="es-ES_tradnl" sz="1800">
                <a:latin typeface="Arial" charset="0"/>
              </a:rPr>
              <a:t>Reconocimiento.</a:t>
            </a:r>
          </a:p>
          <a:p>
            <a:pPr marL="990600" lvl="1" indent="-533400"/>
            <a:r>
              <a:rPr lang="es-ES_tradnl" sz="1800">
                <a:latin typeface="Arial" charset="0"/>
              </a:rPr>
              <a:t>Control sobre la vida.</a:t>
            </a:r>
          </a:p>
          <a:p>
            <a:pPr marL="609600" indent="-609600"/>
            <a:r>
              <a:rPr lang="es-ES_tradnl" sz="2000">
                <a:latin typeface="Arial" charset="0"/>
              </a:rPr>
              <a:t>Haga lista de intereses y priorícelos. Mejora calidad de juicios.</a:t>
            </a:r>
          </a:p>
        </p:txBody>
      </p:sp>
      <p:sp>
        <p:nvSpPr>
          <p:cNvPr id="126980" name="Text Box 4"/>
          <p:cNvSpPr txBox="1">
            <a:spLocks noChangeArrowheads="1"/>
          </p:cNvSpPr>
          <p:nvPr/>
        </p:nvSpPr>
        <p:spPr bwMode="auto">
          <a:xfrm>
            <a:off x="8637588" y="6400800"/>
            <a:ext cx="590550" cy="457200"/>
          </a:xfrm>
          <a:prstGeom prst="rect">
            <a:avLst/>
          </a:prstGeom>
          <a:noFill/>
          <a:ln w="9525">
            <a:noFill/>
            <a:miter lim="800000"/>
            <a:headEnd/>
            <a:tailEnd/>
          </a:ln>
          <a:effectLst/>
        </p:spPr>
        <p:txBody>
          <a:bodyPr wrap="none">
            <a:spAutoFit/>
          </a:bodyPr>
          <a:lstStyle/>
          <a:p>
            <a:r>
              <a:rPr lang="es-ES_tradnl"/>
              <a:t>XX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dirty="0" smtClean="0"/>
              <a:t>Producción.</a:t>
            </a:r>
          </a:p>
          <a:p>
            <a:pPr lvl="1" algn="r">
              <a:defRPr/>
            </a:pPr>
            <a:r>
              <a:rPr lang="es-EC" dirty="0" smtClean="0"/>
              <a:t>Administración.</a:t>
            </a:r>
          </a:p>
          <a:p>
            <a:pPr lvl="1" algn="r">
              <a:defRPr/>
            </a:pPr>
            <a:r>
              <a:rPr lang="es-EC" dirty="0" smtClean="0"/>
              <a:t>Finanzas.</a:t>
            </a:r>
          </a:p>
          <a:p>
            <a:pPr lvl="1" algn="r">
              <a:defRPr/>
            </a:pPr>
            <a:r>
              <a:rPr lang="es-EC" dirty="0" smtClean="0"/>
              <a:t>Investigación.</a:t>
            </a:r>
          </a:p>
          <a:p>
            <a:pPr lvl="1" algn="r">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defRPr/>
            </a:pPr>
            <a:r>
              <a:rPr lang="es-US" dirty="0">
                <a:latin typeface="+mn-lt"/>
                <a:hlinkClick r:id="rId4"/>
              </a:rPr>
              <a:t>Otras Publicaciones del mismo autor en Repositorio ESPOL</a:t>
            </a:r>
            <a:endParaRPr lang="es-US" dirty="0">
              <a:latin typeface="+mn-lt"/>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0" y="-304800"/>
            <a:ext cx="7772400" cy="1143000"/>
          </a:xfrm>
        </p:spPr>
        <p:txBody>
          <a:bodyPr/>
          <a:lstStyle/>
          <a:p>
            <a:r>
              <a:rPr lang="es-ES_tradnl">
                <a:latin typeface="Arial" charset="0"/>
              </a:rPr>
              <a:t>Negociación</a:t>
            </a:r>
          </a:p>
        </p:txBody>
      </p:sp>
      <p:sp>
        <p:nvSpPr>
          <p:cNvPr id="55299" name="Rectangle 3"/>
          <p:cNvSpPr>
            <a:spLocks noGrp="1" noChangeArrowheads="1"/>
          </p:cNvSpPr>
          <p:nvPr>
            <p:ph type="body" idx="1"/>
          </p:nvPr>
        </p:nvSpPr>
        <p:spPr>
          <a:xfrm>
            <a:off x="0" y="685800"/>
            <a:ext cx="9144000" cy="5943600"/>
          </a:xfrm>
        </p:spPr>
        <p:txBody>
          <a:bodyPr/>
          <a:lstStyle/>
          <a:p>
            <a:pPr marL="609600" indent="-609600">
              <a:lnSpc>
                <a:spcPct val="90000"/>
              </a:lnSpc>
            </a:pPr>
            <a:r>
              <a:rPr lang="es-ES_tradnl" sz="2800">
                <a:latin typeface="Arial" charset="0"/>
              </a:rPr>
              <a:t>En los últimos años el desarrollo de la negociación como tema de interés académico y profesional ha sido enorme. </a:t>
            </a:r>
          </a:p>
          <a:p>
            <a:pPr marL="609600" indent="-609600">
              <a:lnSpc>
                <a:spcPct val="90000"/>
              </a:lnSpc>
            </a:pPr>
            <a:r>
              <a:rPr lang="es-ES_tradnl" sz="2800">
                <a:latin typeface="Arial" charset="0"/>
              </a:rPr>
              <a:t>Todos somos negociadores, aun sin darnos  cuenta a veces.</a:t>
            </a:r>
          </a:p>
          <a:p>
            <a:pPr marL="609600" indent="-609600">
              <a:lnSpc>
                <a:spcPct val="90000"/>
              </a:lnSpc>
            </a:pPr>
            <a:r>
              <a:rPr lang="es-ES_tradnl" sz="2800">
                <a:latin typeface="Arial" charset="0"/>
              </a:rPr>
              <a:t>Hay dos estilos comunes de negociar:</a:t>
            </a:r>
          </a:p>
          <a:p>
            <a:pPr marL="990600" lvl="1" indent="-533400">
              <a:lnSpc>
                <a:spcPct val="90000"/>
              </a:lnSpc>
            </a:pPr>
            <a:r>
              <a:rPr lang="es-ES_tradnl" sz="2400">
                <a:latin typeface="Arial" charset="0"/>
              </a:rPr>
              <a:t>Suave: procura evitar conflictos personales y por eso hace concesiones para llegar a un acuerdo.</a:t>
            </a:r>
          </a:p>
          <a:p>
            <a:pPr marL="990600" lvl="1" indent="-533400">
              <a:lnSpc>
                <a:spcPct val="90000"/>
              </a:lnSpc>
            </a:pPr>
            <a:r>
              <a:rPr lang="es-ES_tradnl" sz="2400">
                <a:latin typeface="Arial" charset="0"/>
              </a:rPr>
              <a:t>Duro: ve todas las situaciones como un duelo de voluntades en donde quien toma posiciones extremas y resiste por mas tiempo es quien gana.</a:t>
            </a:r>
          </a:p>
          <a:p>
            <a:pPr marL="609600" indent="-609600">
              <a:lnSpc>
                <a:spcPct val="90000"/>
              </a:lnSpc>
            </a:pPr>
            <a:r>
              <a:rPr lang="es-ES_tradnl" sz="2800">
                <a:latin typeface="Arial" charset="0"/>
              </a:rPr>
              <a:t>Estos estilos de negociación están basados en posiciones, esto es, cada lado asume una posición y argumenta en su favor haciendo concesiones para llegar a un acuerdo.</a:t>
            </a:r>
          </a:p>
        </p:txBody>
      </p:sp>
      <p:sp>
        <p:nvSpPr>
          <p:cNvPr id="55300"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1</a:t>
            </a:r>
            <a:endParaRPr lang="es-ES_tradnl"/>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09600" y="-152400"/>
            <a:ext cx="7772400" cy="1143000"/>
          </a:xfrm>
        </p:spPr>
        <p:txBody>
          <a:bodyPr/>
          <a:lstStyle/>
          <a:p>
            <a:r>
              <a:rPr lang="es-ES_tradnl" sz="4000">
                <a:latin typeface="Arial" charset="0"/>
              </a:rPr>
              <a:t>Estilos De Negociación Comunes</a:t>
            </a:r>
          </a:p>
        </p:txBody>
      </p:sp>
      <p:sp>
        <p:nvSpPr>
          <p:cNvPr id="112643" name="Rectangle 3"/>
          <p:cNvSpPr>
            <a:spLocks noGrp="1" noChangeArrowheads="1"/>
          </p:cNvSpPr>
          <p:nvPr>
            <p:ph type="body" sz="half" idx="1"/>
          </p:nvPr>
        </p:nvSpPr>
        <p:spPr>
          <a:xfrm>
            <a:off x="0" y="685800"/>
            <a:ext cx="4495800" cy="5943600"/>
          </a:xfrm>
        </p:spPr>
        <p:txBody>
          <a:bodyPr/>
          <a:lstStyle/>
          <a:p>
            <a:pPr marL="609600" indent="-609600">
              <a:lnSpc>
                <a:spcPct val="90000"/>
              </a:lnSpc>
            </a:pPr>
            <a:r>
              <a:rPr lang="es-ES_tradnl" sz="2000">
                <a:latin typeface="Arial" charset="0"/>
              </a:rPr>
              <a:t>Los participantes son amigos</a:t>
            </a:r>
          </a:p>
          <a:p>
            <a:pPr marL="609600" indent="-609600">
              <a:lnSpc>
                <a:spcPct val="90000"/>
              </a:lnSpc>
            </a:pPr>
            <a:r>
              <a:rPr lang="es-ES_tradnl" sz="2000">
                <a:latin typeface="Arial" charset="0"/>
              </a:rPr>
              <a:t>El objetivo es lograr un acuerdo</a:t>
            </a:r>
          </a:p>
          <a:p>
            <a:pPr marL="609600" indent="-609600">
              <a:lnSpc>
                <a:spcPct val="90000"/>
              </a:lnSpc>
            </a:pPr>
            <a:r>
              <a:rPr lang="es-ES_tradnl" sz="2000">
                <a:latin typeface="Arial" charset="0"/>
              </a:rPr>
              <a:t>Haga concesiones para cultivar la relación</a:t>
            </a:r>
          </a:p>
          <a:p>
            <a:pPr marL="609600" indent="-609600">
              <a:lnSpc>
                <a:spcPct val="90000"/>
              </a:lnSpc>
            </a:pPr>
            <a:r>
              <a:rPr lang="es-ES_tradnl" sz="2000">
                <a:latin typeface="Arial" charset="0"/>
              </a:rPr>
              <a:t>Sea suave con las personas y el problema</a:t>
            </a:r>
          </a:p>
          <a:p>
            <a:pPr marL="609600" indent="-609600">
              <a:lnSpc>
                <a:spcPct val="90000"/>
              </a:lnSpc>
            </a:pPr>
            <a:r>
              <a:rPr lang="es-ES_tradnl" sz="2000">
                <a:latin typeface="Arial" charset="0"/>
              </a:rPr>
              <a:t>Confíe en los otros</a:t>
            </a:r>
          </a:p>
          <a:p>
            <a:pPr marL="609600" indent="-609600">
              <a:lnSpc>
                <a:spcPct val="90000"/>
              </a:lnSpc>
            </a:pPr>
            <a:r>
              <a:rPr lang="es-ES_tradnl" sz="2000">
                <a:latin typeface="Arial" charset="0"/>
              </a:rPr>
              <a:t>Cambie su opinión fácilmente</a:t>
            </a:r>
          </a:p>
          <a:p>
            <a:pPr marL="609600" indent="-609600">
              <a:lnSpc>
                <a:spcPct val="90000"/>
              </a:lnSpc>
            </a:pPr>
            <a:r>
              <a:rPr lang="es-ES_tradnl" sz="2000">
                <a:latin typeface="Arial" charset="0"/>
              </a:rPr>
              <a:t>Haga ofertas</a:t>
            </a:r>
          </a:p>
          <a:p>
            <a:pPr marL="609600" indent="-609600">
              <a:lnSpc>
                <a:spcPct val="90000"/>
              </a:lnSpc>
            </a:pPr>
            <a:r>
              <a:rPr lang="es-ES_tradnl" sz="2000">
                <a:latin typeface="Arial" charset="0"/>
              </a:rPr>
              <a:t>De a conocer su ultima posición</a:t>
            </a:r>
          </a:p>
          <a:p>
            <a:pPr marL="609600" indent="-609600">
              <a:lnSpc>
                <a:spcPct val="90000"/>
              </a:lnSpc>
            </a:pPr>
            <a:r>
              <a:rPr lang="es-ES_tradnl" sz="2000">
                <a:latin typeface="Arial" charset="0"/>
              </a:rPr>
              <a:t>Acepte perdidas unilaterales para lograr un acuerdo</a:t>
            </a:r>
          </a:p>
          <a:p>
            <a:pPr marL="609600" indent="-609600">
              <a:lnSpc>
                <a:spcPct val="90000"/>
              </a:lnSpc>
            </a:pPr>
            <a:r>
              <a:rPr lang="es-ES_tradnl" sz="2000">
                <a:latin typeface="Arial" charset="0"/>
              </a:rPr>
              <a:t>Busque la única respuesta: la que ellos aceptaran</a:t>
            </a:r>
          </a:p>
          <a:p>
            <a:pPr marL="609600" indent="-609600">
              <a:lnSpc>
                <a:spcPct val="90000"/>
              </a:lnSpc>
            </a:pPr>
            <a:r>
              <a:rPr lang="es-ES_tradnl" sz="2000">
                <a:latin typeface="Arial" charset="0"/>
              </a:rPr>
              <a:t>Insista en lograr un acuerdo</a:t>
            </a:r>
          </a:p>
          <a:p>
            <a:pPr marL="609600" indent="-609600">
              <a:lnSpc>
                <a:spcPct val="90000"/>
              </a:lnSpc>
            </a:pPr>
            <a:r>
              <a:rPr lang="es-ES_tradnl" sz="2000">
                <a:latin typeface="Arial" charset="0"/>
              </a:rPr>
              <a:t>Trate de evitar un enfrentamiento de voluntades</a:t>
            </a:r>
          </a:p>
          <a:p>
            <a:pPr marL="609600" indent="-609600">
              <a:lnSpc>
                <a:spcPct val="90000"/>
              </a:lnSpc>
            </a:pPr>
            <a:r>
              <a:rPr lang="es-ES_tradnl" sz="2000">
                <a:latin typeface="Arial" charset="0"/>
              </a:rPr>
              <a:t>Ceda ante la presión</a:t>
            </a:r>
          </a:p>
        </p:txBody>
      </p:sp>
      <p:sp>
        <p:nvSpPr>
          <p:cNvPr id="112645" name="Rectangle 5"/>
          <p:cNvSpPr>
            <a:spLocks noGrp="1" noChangeArrowheads="1"/>
          </p:cNvSpPr>
          <p:nvPr>
            <p:ph type="body" sz="half" idx="2"/>
          </p:nvPr>
        </p:nvSpPr>
        <p:spPr>
          <a:xfrm>
            <a:off x="4572000" y="685800"/>
            <a:ext cx="4572000" cy="5791200"/>
          </a:xfrm>
        </p:spPr>
        <p:txBody>
          <a:bodyPr/>
          <a:lstStyle/>
          <a:p>
            <a:pPr>
              <a:lnSpc>
                <a:spcPct val="90000"/>
              </a:lnSpc>
            </a:pPr>
            <a:r>
              <a:rPr lang="es-ES_tradnl" sz="2000">
                <a:latin typeface="Arial" charset="0"/>
              </a:rPr>
              <a:t>Los participantes son adversarios</a:t>
            </a:r>
          </a:p>
          <a:p>
            <a:pPr>
              <a:lnSpc>
                <a:spcPct val="90000"/>
              </a:lnSpc>
            </a:pPr>
            <a:r>
              <a:rPr lang="es-ES_tradnl" sz="2000">
                <a:latin typeface="Arial" charset="0"/>
              </a:rPr>
              <a:t>El objetivo es la victoria</a:t>
            </a:r>
          </a:p>
          <a:p>
            <a:pPr>
              <a:lnSpc>
                <a:spcPct val="90000"/>
              </a:lnSpc>
            </a:pPr>
            <a:r>
              <a:rPr lang="es-ES_tradnl" sz="2000">
                <a:latin typeface="Arial" charset="0"/>
              </a:rPr>
              <a:t>Exija concesiones como condición para la relación</a:t>
            </a:r>
          </a:p>
          <a:p>
            <a:pPr>
              <a:lnSpc>
                <a:spcPct val="90000"/>
              </a:lnSpc>
            </a:pPr>
            <a:r>
              <a:rPr lang="es-ES_tradnl" sz="2000">
                <a:latin typeface="Arial" charset="0"/>
              </a:rPr>
              <a:t>Sea duro con las personas y el problema</a:t>
            </a:r>
          </a:p>
          <a:p>
            <a:pPr>
              <a:lnSpc>
                <a:spcPct val="90000"/>
              </a:lnSpc>
            </a:pPr>
            <a:r>
              <a:rPr lang="es-ES_tradnl" sz="2000">
                <a:latin typeface="Arial" charset="0"/>
              </a:rPr>
              <a:t>Desconfíe de los otros</a:t>
            </a:r>
          </a:p>
          <a:p>
            <a:pPr>
              <a:lnSpc>
                <a:spcPct val="90000"/>
              </a:lnSpc>
            </a:pPr>
            <a:r>
              <a:rPr lang="es-ES_tradnl" sz="2000">
                <a:latin typeface="Arial" charset="0"/>
              </a:rPr>
              <a:t>Mantenga su opinión tercamente</a:t>
            </a:r>
          </a:p>
          <a:p>
            <a:pPr>
              <a:lnSpc>
                <a:spcPct val="90000"/>
              </a:lnSpc>
            </a:pPr>
            <a:r>
              <a:rPr lang="es-ES_tradnl" sz="2000">
                <a:latin typeface="Arial" charset="0"/>
              </a:rPr>
              <a:t>Amenace</a:t>
            </a:r>
          </a:p>
          <a:p>
            <a:pPr>
              <a:lnSpc>
                <a:spcPct val="90000"/>
              </a:lnSpc>
            </a:pPr>
            <a:r>
              <a:rPr lang="es-ES_tradnl" sz="2000">
                <a:latin typeface="Arial" charset="0"/>
              </a:rPr>
              <a:t>Engañe sobre su ultima posición</a:t>
            </a:r>
          </a:p>
          <a:p>
            <a:pPr>
              <a:lnSpc>
                <a:spcPct val="90000"/>
              </a:lnSpc>
            </a:pPr>
            <a:r>
              <a:rPr lang="es-ES_tradnl" sz="2000">
                <a:latin typeface="Arial" charset="0"/>
              </a:rPr>
              <a:t>Exija ventajas unilaterales como precio del acuerdo</a:t>
            </a:r>
          </a:p>
          <a:p>
            <a:pPr>
              <a:lnSpc>
                <a:spcPct val="90000"/>
              </a:lnSpc>
            </a:pPr>
            <a:r>
              <a:rPr lang="es-ES_tradnl" sz="2000">
                <a:latin typeface="Arial" charset="0"/>
              </a:rPr>
              <a:t>Busque la única respuesta: la que usted aceptará</a:t>
            </a:r>
          </a:p>
          <a:p>
            <a:pPr>
              <a:lnSpc>
                <a:spcPct val="90000"/>
              </a:lnSpc>
            </a:pPr>
            <a:r>
              <a:rPr lang="es-ES_tradnl" sz="2000">
                <a:latin typeface="Arial" charset="0"/>
              </a:rPr>
              <a:t>Insista en su posición</a:t>
            </a:r>
          </a:p>
          <a:p>
            <a:pPr>
              <a:lnSpc>
                <a:spcPct val="90000"/>
              </a:lnSpc>
            </a:pPr>
            <a:r>
              <a:rPr lang="es-ES_tradnl" sz="2000">
                <a:latin typeface="Arial" charset="0"/>
              </a:rPr>
              <a:t>Trate de ganar un enfrentamiento de voluntades</a:t>
            </a:r>
          </a:p>
          <a:p>
            <a:pPr>
              <a:lnSpc>
                <a:spcPct val="90000"/>
              </a:lnSpc>
            </a:pPr>
            <a:r>
              <a:rPr lang="es-ES_tradnl" sz="2000">
                <a:latin typeface="Arial" charset="0"/>
              </a:rPr>
              <a:t>Aplique la presión</a:t>
            </a:r>
          </a:p>
        </p:txBody>
      </p:sp>
      <p:sp>
        <p:nvSpPr>
          <p:cNvPr id="112644"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2</a:t>
            </a:r>
            <a:endParaRPr lang="es-ES_tradnl"/>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152400"/>
            <a:ext cx="8229600" cy="1143000"/>
          </a:xfrm>
        </p:spPr>
        <p:txBody>
          <a:bodyPr/>
          <a:lstStyle/>
          <a:p>
            <a:r>
              <a:rPr lang="es-ES_tradnl" sz="4000">
                <a:latin typeface="Arial" charset="0"/>
              </a:rPr>
              <a:t>Desventajas Estilos Comunes</a:t>
            </a:r>
          </a:p>
        </p:txBody>
      </p:sp>
      <p:sp>
        <p:nvSpPr>
          <p:cNvPr id="114691" name="Rectangle 3"/>
          <p:cNvSpPr>
            <a:spLocks noGrp="1" noChangeArrowheads="1"/>
          </p:cNvSpPr>
          <p:nvPr>
            <p:ph type="body" idx="1"/>
          </p:nvPr>
        </p:nvSpPr>
        <p:spPr>
          <a:xfrm>
            <a:off x="0" y="685800"/>
            <a:ext cx="9144000" cy="5943600"/>
          </a:xfrm>
        </p:spPr>
        <p:txBody>
          <a:bodyPr/>
          <a:lstStyle/>
          <a:p>
            <a:pPr marL="609600" indent="-609600"/>
            <a:r>
              <a:rPr lang="es-ES_tradnl" sz="2400">
                <a:latin typeface="Arial" charset="0"/>
              </a:rPr>
              <a:t>Basados en las posiciones.</a:t>
            </a:r>
          </a:p>
          <a:p>
            <a:pPr marL="990600" lvl="1" indent="-533400"/>
            <a:r>
              <a:rPr lang="es-ES_tradnl" sz="2000">
                <a:latin typeface="Arial" charset="0"/>
              </a:rPr>
              <a:t>Cada lado asume una posición y argumenta en su favor haciendo concesiones para llegar a un acuerdo.</a:t>
            </a:r>
          </a:p>
          <a:p>
            <a:pPr marL="990600" lvl="1" indent="-533400"/>
            <a:r>
              <a:rPr lang="es-ES_tradnl" sz="2000">
                <a:latin typeface="Arial" charset="0"/>
              </a:rPr>
              <a:t>Gente se encierra en ella. Negociación se hace difícil y produce acuerdos insensatos</a:t>
            </a:r>
          </a:p>
          <a:p>
            <a:pPr marL="990600" lvl="1" indent="-533400"/>
            <a:r>
              <a:rPr lang="es-ES_tradnl" sz="2000">
                <a:latin typeface="Arial" charset="0"/>
              </a:rPr>
              <a:t>Enfrentamiento de voluntades, c/u dice que va a hacer y  que no. Llegar a solución aceptable se convierte en batalla. Parte que debe ceder ante rígida voluntad de otra mientras la suya se deja de lado se amarga.</a:t>
            </a:r>
          </a:p>
          <a:p>
            <a:pPr marL="990600" lvl="1" indent="-533400"/>
            <a:r>
              <a:rPr lang="es-ES_tradnl" sz="2000">
                <a:latin typeface="Arial" charset="0"/>
              </a:rPr>
              <a:t>Mientras mas personas participan en negociación, mas graves los inconvenientes.</a:t>
            </a:r>
          </a:p>
          <a:p>
            <a:pPr marL="609600" indent="-609600"/>
            <a:r>
              <a:rPr lang="es-ES_tradnl" sz="2400">
                <a:latin typeface="Arial" charset="0"/>
              </a:rPr>
              <a:t>Método de negociación debe juzgarse por:</a:t>
            </a:r>
          </a:p>
          <a:p>
            <a:pPr marL="990600" lvl="1" indent="-533400"/>
            <a:r>
              <a:rPr lang="es-ES_tradnl" sz="2000">
                <a:latin typeface="Arial" charset="0"/>
              </a:rPr>
              <a:t>Conducir a acuerdo sensato (satisface intereses legítimos de ambos).</a:t>
            </a:r>
          </a:p>
          <a:p>
            <a:pPr marL="990600" lvl="1" indent="-533400"/>
            <a:r>
              <a:rPr lang="es-ES_tradnl" sz="2000">
                <a:latin typeface="Arial" charset="0"/>
              </a:rPr>
              <a:t>Si el acuerdo es posible debe de ser eficiente.</a:t>
            </a:r>
          </a:p>
          <a:p>
            <a:pPr marL="990600" lvl="1" indent="-533400"/>
            <a:r>
              <a:rPr lang="es-ES_tradnl" sz="2000">
                <a:latin typeface="Arial" charset="0"/>
              </a:rPr>
              <a:t>Debe de mejorar o no empeorar relación entre partes.</a:t>
            </a:r>
          </a:p>
          <a:p>
            <a:pPr marL="990600" lvl="1" indent="-533400">
              <a:buFontTx/>
              <a:buNone/>
            </a:pPr>
            <a:endParaRPr lang="es-ES_tradnl" sz="2000">
              <a:latin typeface="Arial" charset="0"/>
            </a:endParaRPr>
          </a:p>
        </p:txBody>
      </p:sp>
      <p:sp>
        <p:nvSpPr>
          <p:cNvPr id="114693" name="Text Box 5"/>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3</a:t>
            </a:r>
            <a:endParaRPr lang="es-ES_tradnl"/>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304800"/>
            <a:ext cx="8229600" cy="1143000"/>
          </a:xfrm>
        </p:spPr>
        <p:txBody>
          <a:bodyPr/>
          <a:lstStyle/>
          <a:p>
            <a:r>
              <a:rPr lang="es-ES_tradnl" sz="4000">
                <a:latin typeface="Arial" charset="0"/>
              </a:rPr>
              <a:t>Estilo De Negociación De Harvard</a:t>
            </a:r>
          </a:p>
        </p:txBody>
      </p:sp>
      <p:sp>
        <p:nvSpPr>
          <p:cNvPr id="116739" name="Rectangle 3"/>
          <p:cNvSpPr>
            <a:spLocks noGrp="1" noChangeArrowheads="1"/>
          </p:cNvSpPr>
          <p:nvPr>
            <p:ph type="body" idx="1"/>
          </p:nvPr>
        </p:nvSpPr>
        <p:spPr>
          <a:xfrm>
            <a:off x="0" y="838200"/>
            <a:ext cx="8915400" cy="5715000"/>
          </a:xfrm>
        </p:spPr>
        <p:txBody>
          <a:bodyPr/>
          <a:lstStyle/>
          <a:p>
            <a:pPr marL="609600" indent="-609600"/>
            <a:r>
              <a:rPr lang="es-ES_tradnl" sz="2400">
                <a:latin typeface="Arial" charset="0"/>
              </a:rPr>
              <a:t>Alternativa a negociación basada en posiciones. Negociación basada principios. Se da en dos niveles:</a:t>
            </a:r>
          </a:p>
          <a:p>
            <a:pPr marL="990600" lvl="1" indent="-533400"/>
            <a:r>
              <a:rPr lang="es-ES_tradnl" sz="2000">
                <a:latin typeface="Arial" charset="0"/>
              </a:rPr>
              <a:t>La negociación trata lo esencial (salario, precio, etc).</a:t>
            </a:r>
          </a:p>
          <a:p>
            <a:pPr marL="990600" lvl="1" indent="-533400"/>
            <a:r>
              <a:rPr lang="es-ES_tradnl" sz="2000">
                <a:latin typeface="Arial" charset="0"/>
              </a:rPr>
              <a:t>Se concentra el procedimiento para tratar lo esencial. (Manera de negociar el asunto).</a:t>
            </a:r>
          </a:p>
          <a:p>
            <a:pPr marL="609600" indent="-609600"/>
            <a:r>
              <a:rPr lang="es-ES_tradnl" sz="2400">
                <a:latin typeface="Arial" charset="0"/>
              </a:rPr>
              <a:t>Es a la vez dura y suave.</a:t>
            </a:r>
          </a:p>
          <a:p>
            <a:pPr marL="990600" lvl="1" indent="-533400"/>
            <a:r>
              <a:rPr lang="es-ES_tradnl" sz="2000">
                <a:latin typeface="Arial" charset="0"/>
              </a:rPr>
              <a:t>Decidir problemas según sus meritos y no mediante regateo. Buscar ventajas mutuas.</a:t>
            </a:r>
          </a:p>
          <a:p>
            <a:pPr marL="990600" lvl="1" indent="-533400"/>
            <a:r>
              <a:rPr lang="es-ES_tradnl" sz="2000">
                <a:latin typeface="Arial" charset="0"/>
              </a:rPr>
              <a:t>Si hay conflicto intereses, resultado debe basarse en criterio justo.</a:t>
            </a:r>
          </a:p>
          <a:p>
            <a:pPr marL="609600" indent="-609600"/>
            <a:r>
              <a:rPr lang="es-ES_tradnl" sz="2400">
                <a:latin typeface="Arial" charset="0"/>
              </a:rPr>
              <a:t>Puntos básicos:</a:t>
            </a:r>
          </a:p>
          <a:p>
            <a:pPr marL="990600" lvl="1" indent="-533400"/>
            <a:r>
              <a:rPr lang="es-ES_tradnl" sz="2000">
                <a:latin typeface="Arial" charset="0"/>
              </a:rPr>
              <a:t>Separe personas y problema. Atacar juntos problema, no uno a otro.</a:t>
            </a:r>
          </a:p>
          <a:p>
            <a:pPr marL="990600" lvl="1" indent="-533400"/>
            <a:r>
              <a:rPr lang="es-ES_tradnl" sz="2000">
                <a:latin typeface="Arial" charset="0"/>
              </a:rPr>
              <a:t>Concéntrese en los intereses, no en posiciones.</a:t>
            </a:r>
          </a:p>
          <a:p>
            <a:pPr marL="990600" lvl="1" indent="-533400"/>
            <a:r>
              <a:rPr lang="es-ES_tradnl" sz="2000">
                <a:latin typeface="Arial" charset="0"/>
              </a:rPr>
              <a:t>Explore muchas opciones antes de intentar ponerse de acuerdo.</a:t>
            </a:r>
          </a:p>
          <a:p>
            <a:pPr marL="990600" lvl="1" indent="-533400"/>
            <a:r>
              <a:rPr lang="es-ES_tradnl" sz="2000">
                <a:latin typeface="Arial" charset="0"/>
              </a:rPr>
              <a:t>Resultado basado en criterio objetivo.</a:t>
            </a:r>
          </a:p>
          <a:p>
            <a:pPr marL="990600" lvl="1" indent="-533400"/>
            <a:r>
              <a:rPr lang="es-ES_tradnl" sz="2000">
                <a:latin typeface="Arial" charset="0"/>
              </a:rPr>
              <a:t>Busca GANAR - GANAR.</a:t>
            </a:r>
          </a:p>
        </p:txBody>
      </p:sp>
      <p:sp>
        <p:nvSpPr>
          <p:cNvPr id="116740" name="Text Box 4"/>
          <p:cNvSpPr txBox="1">
            <a:spLocks noChangeArrowheads="1"/>
          </p:cNvSpPr>
          <p:nvPr/>
        </p:nvSpPr>
        <p:spPr bwMode="auto">
          <a:xfrm>
            <a:off x="8637588" y="6400800"/>
            <a:ext cx="354012" cy="457200"/>
          </a:xfrm>
          <a:prstGeom prst="rect">
            <a:avLst/>
          </a:prstGeom>
          <a:noFill/>
          <a:ln w="9525">
            <a:noFill/>
            <a:miter lim="800000"/>
            <a:headEnd/>
            <a:tailEnd/>
          </a:ln>
          <a:effectLst/>
        </p:spPr>
        <p:txBody>
          <a:bodyPr wrap="none">
            <a:spAutoFit/>
          </a:bodyPr>
          <a:lstStyle/>
          <a:p>
            <a:r>
              <a:rPr lang="en-US"/>
              <a:t>4</a:t>
            </a:r>
            <a:endParaRPr lang="es-ES_tradnl"/>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304800"/>
            <a:ext cx="8229600" cy="1143000"/>
          </a:xfrm>
        </p:spPr>
        <p:txBody>
          <a:bodyPr/>
          <a:lstStyle/>
          <a:p>
            <a:r>
              <a:rPr lang="es-ES_tradnl" sz="4000">
                <a:latin typeface="Arial" charset="0"/>
              </a:rPr>
              <a:t>Estilo De Negociación De Harvard</a:t>
            </a:r>
          </a:p>
        </p:txBody>
      </p:sp>
      <p:sp>
        <p:nvSpPr>
          <p:cNvPr id="117763" name="Rectangle 3"/>
          <p:cNvSpPr>
            <a:spLocks noGrp="1" noChangeArrowheads="1"/>
          </p:cNvSpPr>
          <p:nvPr>
            <p:ph type="body" idx="1"/>
          </p:nvPr>
        </p:nvSpPr>
        <p:spPr>
          <a:xfrm>
            <a:off x="76200" y="762000"/>
            <a:ext cx="8915400" cy="5486400"/>
          </a:xfrm>
        </p:spPr>
        <p:txBody>
          <a:bodyPr/>
          <a:lstStyle/>
          <a:p>
            <a:pPr marL="609600" indent="-609600"/>
            <a:r>
              <a:rPr lang="es-ES_tradnl" sz="2400">
                <a:latin typeface="Arial" charset="0"/>
              </a:rPr>
              <a:t>Etapas:</a:t>
            </a:r>
          </a:p>
          <a:p>
            <a:pPr marL="990600" lvl="1" indent="-533400"/>
            <a:r>
              <a:rPr lang="es-ES_tradnl" sz="2000">
                <a:latin typeface="Arial" charset="0"/>
              </a:rPr>
              <a:t>Análisis: diagnóstico y reflexión de situación.</a:t>
            </a:r>
          </a:p>
          <a:p>
            <a:pPr marL="990600" lvl="1" indent="-533400"/>
            <a:r>
              <a:rPr lang="es-ES_tradnl" sz="2000">
                <a:latin typeface="Arial" charset="0"/>
              </a:rPr>
              <a:t>Planeación: generar ideas y decidir que hacerse.</a:t>
            </a:r>
          </a:p>
          <a:p>
            <a:pPr marL="990600" lvl="1" indent="-533400"/>
            <a:r>
              <a:rPr lang="es-ES_tradnl" sz="2000">
                <a:latin typeface="Arial" charset="0"/>
              </a:rPr>
              <a:t>Discusión: para buscar acuerdos. Cada parte debe entender interés de otro. Generar opciones mutuamente ventajosas.</a:t>
            </a:r>
          </a:p>
          <a:p>
            <a:pPr marL="609600" indent="-609600"/>
            <a:r>
              <a:rPr lang="es-ES_tradnl" sz="2400">
                <a:latin typeface="Arial" charset="0"/>
              </a:rPr>
              <a:t>Negociación basada en principios es concentrarse en las ideas básicas, opciones mutuamente satisfactorias criterios justos. </a:t>
            </a:r>
          </a:p>
          <a:p>
            <a:pPr marL="609600" indent="-609600"/>
            <a:r>
              <a:rPr lang="es-ES_tradnl" sz="2400">
                <a:latin typeface="Arial" charset="0"/>
              </a:rPr>
              <a:t>Generalmente produce acuerdos prudentes logrando un consenso gradual sobre decisión común en forma eficiente.</a:t>
            </a:r>
          </a:p>
          <a:p>
            <a:pPr marL="609600" indent="-609600"/>
            <a:r>
              <a:rPr lang="es-ES_tradnl" sz="2400">
                <a:latin typeface="Arial" charset="0"/>
              </a:rPr>
              <a:t>El hecho de separar personas de problemas permite entenderse con el otro negociador como ser humano, haciendo posible un acuerdo amistoso.</a:t>
            </a:r>
          </a:p>
        </p:txBody>
      </p:sp>
      <p:sp>
        <p:nvSpPr>
          <p:cNvPr id="117764" name="Text Box 4"/>
          <p:cNvSpPr txBox="1">
            <a:spLocks noChangeArrowheads="1"/>
          </p:cNvSpPr>
          <p:nvPr/>
        </p:nvSpPr>
        <p:spPr bwMode="auto">
          <a:xfrm>
            <a:off x="8637588" y="6400800"/>
            <a:ext cx="354012" cy="457200"/>
          </a:xfrm>
          <a:prstGeom prst="rect">
            <a:avLst/>
          </a:prstGeom>
          <a:noFill/>
          <a:ln w="9525">
            <a:noFill/>
            <a:miter lim="800000"/>
            <a:headEnd/>
            <a:tailEnd/>
          </a:ln>
          <a:effectLst/>
        </p:spPr>
        <p:txBody>
          <a:bodyPr wrap="none">
            <a:spAutoFit/>
          </a:bodyPr>
          <a:lstStyle/>
          <a:p>
            <a:r>
              <a:rPr lang="en-US"/>
              <a:t>5</a:t>
            </a:r>
            <a:endParaRPr lang="es-ES_tradnl"/>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304800"/>
            <a:ext cx="8229600" cy="1143000"/>
          </a:xfrm>
        </p:spPr>
        <p:txBody>
          <a:bodyPr/>
          <a:lstStyle/>
          <a:p>
            <a:r>
              <a:rPr lang="es-ES_tradnl" sz="4000">
                <a:latin typeface="Arial" charset="0"/>
              </a:rPr>
              <a:t>Separar Personas De Problema</a:t>
            </a:r>
          </a:p>
        </p:txBody>
      </p:sp>
      <p:sp>
        <p:nvSpPr>
          <p:cNvPr id="118787" name="Rectangle 3"/>
          <p:cNvSpPr>
            <a:spLocks noGrp="1" noChangeArrowheads="1"/>
          </p:cNvSpPr>
          <p:nvPr>
            <p:ph type="body" idx="1"/>
          </p:nvPr>
        </p:nvSpPr>
        <p:spPr>
          <a:xfrm>
            <a:off x="76200" y="762000"/>
            <a:ext cx="8915400" cy="5791200"/>
          </a:xfrm>
        </p:spPr>
        <p:txBody>
          <a:bodyPr/>
          <a:lstStyle/>
          <a:p>
            <a:pPr marL="609600" indent="-609600">
              <a:lnSpc>
                <a:spcPct val="90000"/>
              </a:lnSpc>
            </a:pPr>
            <a:r>
              <a:rPr lang="es-ES_tradnl" sz="2400">
                <a:latin typeface="Arial" charset="0"/>
              </a:rPr>
              <a:t>Es difícil enfrentar problema sin malentendidos o roces entre personas o que tomen cosas en forma personal.</a:t>
            </a:r>
          </a:p>
          <a:p>
            <a:pPr marL="609600" indent="-609600">
              <a:lnSpc>
                <a:spcPct val="90000"/>
              </a:lnSpc>
            </a:pPr>
            <a:r>
              <a:rPr lang="es-ES_tradnl" sz="2400">
                <a:latin typeface="Arial" charset="0"/>
              </a:rPr>
              <a:t>Negociadores son personas. Tratar con sensibilidad.</a:t>
            </a:r>
          </a:p>
          <a:p>
            <a:pPr marL="609600" indent="-609600">
              <a:lnSpc>
                <a:spcPct val="90000"/>
              </a:lnSpc>
            </a:pPr>
            <a:r>
              <a:rPr lang="es-ES_tradnl" sz="2400">
                <a:latin typeface="Arial" charset="0"/>
              </a:rPr>
              <a:t>Todo negociador tiene dos tipos de intereses.</a:t>
            </a:r>
          </a:p>
          <a:p>
            <a:pPr marL="990600" lvl="1" indent="-533400">
              <a:lnSpc>
                <a:spcPct val="90000"/>
              </a:lnSpc>
            </a:pPr>
            <a:r>
              <a:rPr lang="es-ES_tradnl" sz="2000">
                <a:latin typeface="Arial" charset="0"/>
              </a:rPr>
              <a:t>Sustancial. Lo que se está negociando.</a:t>
            </a:r>
          </a:p>
          <a:p>
            <a:pPr marL="990600" lvl="1" indent="-533400">
              <a:lnSpc>
                <a:spcPct val="90000"/>
              </a:lnSpc>
            </a:pPr>
            <a:r>
              <a:rPr lang="es-ES_tradnl" sz="2000">
                <a:latin typeface="Arial" charset="0"/>
              </a:rPr>
              <a:t>Relación. Mantener al menos una relación de trabajo como para alcanzar un acuerdo aceptable. </a:t>
            </a:r>
          </a:p>
          <a:p>
            <a:pPr marL="609600" indent="-609600">
              <a:lnSpc>
                <a:spcPct val="90000"/>
              </a:lnSpc>
            </a:pPr>
            <a:r>
              <a:rPr lang="es-ES_tradnl" sz="2400">
                <a:latin typeface="Arial" charset="0"/>
              </a:rPr>
              <a:t>Técnicas para separar personas de problemas:</a:t>
            </a:r>
          </a:p>
          <a:p>
            <a:pPr marL="609600" indent="-609600">
              <a:lnSpc>
                <a:spcPct val="90000"/>
              </a:lnSpc>
            </a:pPr>
            <a:r>
              <a:rPr lang="es-ES_tradnl" sz="2400">
                <a:latin typeface="Arial" charset="0"/>
              </a:rPr>
              <a:t>Percepción.</a:t>
            </a:r>
          </a:p>
          <a:p>
            <a:pPr marL="990600" lvl="1" indent="-533400">
              <a:lnSpc>
                <a:spcPct val="90000"/>
              </a:lnSpc>
            </a:pPr>
            <a:r>
              <a:rPr lang="es-ES_tradnl" sz="2000">
                <a:latin typeface="Arial" charset="0"/>
              </a:rPr>
              <a:t>Como piensa otra parte y diferencia en percepción de la realidad es el problema de la negociación y forma de llegar a solución.</a:t>
            </a:r>
          </a:p>
          <a:p>
            <a:pPr marL="990600" lvl="1" indent="-533400">
              <a:lnSpc>
                <a:spcPct val="90000"/>
              </a:lnSpc>
            </a:pPr>
            <a:r>
              <a:rPr lang="es-ES_tradnl" sz="2000">
                <a:latin typeface="Arial" charset="0"/>
              </a:rPr>
              <a:t>Ponerse en lugar del otro permite disminuir areas de conflicto y defender intereses propios con mayor seguridad.</a:t>
            </a:r>
          </a:p>
          <a:p>
            <a:pPr marL="990600" lvl="1" indent="-533400">
              <a:lnSpc>
                <a:spcPct val="90000"/>
              </a:lnSpc>
            </a:pPr>
            <a:r>
              <a:rPr lang="es-ES_tradnl" sz="2000">
                <a:latin typeface="Arial" charset="0"/>
              </a:rPr>
              <a:t>No deduzca intenciones basados en temores. </a:t>
            </a:r>
          </a:p>
          <a:p>
            <a:pPr marL="990600" lvl="1" indent="-533400">
              <a:lnSpc>
                <a:spcPct val="90000"/>
              </a:lnSpc>
            </a:pPr>
            <a:r>
              <a:rPr lang="es-ES_tradnl" sz="2000">
                <a:latin typeface="Arial" charset="0"/>
              </a:rPr>
              <a:t>Es saludable ser un poco desconfiado, pero exagerándolo se puede perder uno de nuevas ideas que podrían satisfacer a ambos.</a:t>
            </a:r>
          </a:p>
          <a:p>
            <a:pPr marL="990600" lvl="1" indent="-533400">
              <a:lnSpc>
                <a:spcPct val="90000"/>
              </a:lnSpc>
            </a:pPr>
            <a:r>
              <a:rPr lang="es-ES_tradnl" sz="2000">
                <a:latin typeface="Arial" charset="0"/>
              </a:rPr>
              <a:t>No culpe a otros por sus problemas.Sobre todo cuando se sabe que es uno mismo el culpable.</a:t>
            </a:r>
          </a:p>
        </p:txBody>
      </p:sp>
      <p:sp>
        <p:nvSpPr>
          <p:cNvPr id="118788" name="Text Box 4"/>
          <p:cNvSpPr txBox="1">
            <a:spLocks noChangeArrowheads="1"/>
          </p:cNvSpPr>
          <p:nvPr/>
        </p:nvSpPr>
        <p:spPr bwMode="auto">
          <a:xfrm>
            <a:off x="8637588" y="6400800"/>
            <a:ext cx="354012" cy="457200"/>
          </a:xfrm>
          <a:prstGeom prst="rect">
            <a:avLst/>
          </a:prstGeom>
          <a:noFill/>
          <a:ln w="9525">
            <a:noFill/>
            <a:miter lim="800000"/>
            <a:headEnd/>
            <a:tailEnd/>
          </a:ln>
          <a:effectLst/>
        </p:spPr>
        <p:txBody>
          <a:bodyPr wrap="none">
            <a:spAutoFit/>
          </a:bodyPr>
          <a:lstStyle/>
          <a:p>
            <a:r>
              <a:rPr lang="en-US"/>
              <a:t>6</a:t>
            </a:r>
            <a:endParaRPr lang="es-ES_tradnl"/>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304800"/>
            <a:ext cx="8229600" cy="1143000"/>
          </a:xfrm>
        </p:spPr>
        <p:txBody>
          <a:bodyPr/>
          <a:lstStyle/>
          <a:p>
            <a:r>
              <a:rPr lang="es-ES_tradnl" sz="4000">
                <a:latin typeface="Arial" charset="0"/>
              </a:rPr>
              <a:t>Separar Personas De Problema</a:t>
            </a:r>
          </a:p>
        </p:txBody>
      </p:sp>
      <p:sp>
        <p:nvSpPr>
          <p:cNvPr id="119811" name="Rectangle 3"/>
          <p:cNvSpPr>
            <a:spLocks noGrp="1" noChangeArrowheads="1"/>
          </p:cNvSpPr>
          <p:nvPr>
            <p:ph type="body" idx="1"/>
          </p:nvPr>
        </p:nvSpPr>
        <p:spPr>
          <a:xfrm>
            <a:off x="76200" y="762000"/>
            <a:ext cx="8915400" cy="5791200"/>
          </a:xfrm>
        </p:spPr>
        <p:txBody>
          <a:bodyPr/>
          <a:lstStyle/>
          <a:p>
            <a:pPr marL="609600" indent="-609600">
              <a:lnSpc>
                <a:spcPct val="90000"/>
              </a:lnSpc>
            </a:pPr>
            <a:r>
              <a:rPr lang="es-ES_tradnl" sz="2400">
                <a:latin typeface="Arial" charset="0"/>
              </a:rPr>
              <a:t>Percepción.</a:t>
            </a:r>
          </a:p>
          <a:p>
            <a:pPr marL="990600" lvl="1" indent="-533400">
              <a:lnSpc>
                <a:spcPct val="90000"/>
              </a:lnSpc>
            </a:pPr>
            <a:r>
              <a:rPr lang="es-ES_tradnl" sz="2000">
                <a:latin typeface="Arial" charset="0"/>
              </a:rPr>
              <a:t>Comente mutuas percepciones.</a:t>
            </a:r>
          </a:p>
          <a:p>
            <a:pPr marL="990600" lvl="1" indent="-533400">
              <a:lnSpc>
                <a:spcPct val="90000"/>
              </a:lnSpc>
            </a:pPr>
            <a:r>
              <a:rPr lang="es-ES_tradnl" sz="2000">
                <a:latin typeface="Arial" charset="0"/>
              </a:rPr>
              <a:t>Haga que les interese el resultado dándole participación en el proceso. Dele crédito a sus ideas, ya que el sentimiento de participación en el proceso es el factor más importante en la decisión de un negociador de aceptar una propuesta.</a:t>
            </a:r>
          </a:p>
          <a:p>
            <a:pPr marL="990600" lvl="1" indent="-533400">
              <a:lnSpc>
                <a:spcPct val="90000"/>
              </a:lnSpc>
            </a:pPr>
            <a:r>
              <a:rPr lang="es-ES_tradnl" sz="2000">
                <a:latin typeface="Arial" charset="0"/>
              </a:rPr>
              <a:t>Haga propuestas coherentes con sus valores.</a:t>
            </a:r>
          </a:p>
          <a:p>
            <a:pPr marL="609600" indent="-609600">
              <a:lnSpc>
                <a:spcPct val="90000"/>
              </a:lnSpc>
            </a:pPr>
            <a:r>
              <a:rPr lang="es-ES_tradnl" sz="2400">
                <a:latin typeface="Arial" charset="0"/>
              </a:rPr>
              <a:t>Emociones.</a:t>
            </a:r>
          </a:p>
          <a:p>
            <a:pPr marL="990600" lvl="1" indent="-533400">
              <a:lnSpc>
                <a:spcPct val="90000"/>
              </a:lnSpc>
            </a:pPr>
            <a:r>
              <a:rPr lang="es-ES_tradnl" sz="2000">
                <a:latin typeface="Arial" charset="0"/>
              </a:rPr>
              <a:t>Son importantes porque pueden estancar o romper negociación.</a:t>
            </a:r>
          </a:p>
          <a:p>
            <a:pPr marL="990600" lvl="1" indent="-533400">
              <a:lnSpc>
                <a:spcPct val="90000"/>
              </a:lnSpc>
            </a:pPr>
            <a:r>
              <a:rPr lang="es-ES_tradnl" sz="2000">
                <a:latin typeface="Arial" charset="0"/>
              </a:rPr>
              <a:t>Comprender 1o emociones de ellos y nuestras.</a:t>
            </a:r>
          </a:p>
          <a:p>
            <a:pPr marL="990600" lvl="1" indent="-533400">
              <a:lnSpc>
                <a:spcPct val="90000"/>
              </a:lnSpc>
            </a:pPr>
            <a:r>
              <a:rPr lang="es-ES_tradnl" sz="2000">
                <a:latin typeface="Arial" charset="0"/>
              </a:rPr>
              <a:t>Procure que emociones sean explicitas y reconocerlas como legítimas. Sin emociones inexpresadas personas estarán mas dispuestas para trabajar en la solución del problema.</a:t>
            </a:r>
          </a:p>
          <a:p>
            <a:pPr marL="990600" lvl="1" indent="-533400">
              <a:lnSpc>
                <a:spcPct val="90000"/>
              </a:lnSpc>
            </a:pPr>
            <a:r>
              <a:rPr lang="es-ES_tradnl" sz="2000">
                <a:latin typeface="Arial" charset="0"/>
              </a:rPr>
              <a:t>Permita que las personas se desahoguen. No reaccione ante un estallido emocional.</a:t>
            </a:r>
          </a:p>
          <a:p>
            <a:pPr marL="990600" lvl="1" indent="-533400">
              <a:lnSpc>
                <a:spcPct val="90000"/>
              </a:lnSpc>
            </a:pPr>
            <a:r>
              <a:rPr lang="es-ES_tradnl" sz="2000">
                <a:latin typeface="Arial" charset="0"/>
              </a:rPr>
              <a:t>Use gestos simbólicos que puedan producir impacto emocional constructivo en la otra parte.</a:t>
            </a:r>
          </a:p>
        </p:txBody>
      </p:sp>
      <p:sp>
        <p:nvSpPr>
          <p:cNvPr id="119812" name="Text Box 4"/>
          <p:cNvSpPr txBox="1">
            <a:spLocks noChangeArrowheads="1"/>
          </p:cNvSpPr>
          <p:nvPr/>
        </p:nvSpPr>
        <p:spPr bwMode="auto">
          <a:xfrm>
            <a:off x="8637588" y="6400800"/>
            <a:ext cx="354012" cy="457200"/>
          </a:xfrm>
          <a:prstGeom prst="rect">
            <a:avLst/>
          </a:prstGeom>
          <a:noFill/>
          <a:ln w="9525">
            <a:noFill/>
            <a:miter lim="800000"/>
            <a:headEnd/>
            <a:tailEnd/>
          </a:ln>
          <a:effectLst/>
        </p:spPr>
        <p:txBody>
          <a:bodyPr wrap="none">
            <a:spAutoFit/>
          </a:bodyPr>
          <a:lstStyle/>
          <a:p>
            <a:r>
              <a:rPr lang="es-ES_tradnl"/>
              <a:t>7</a:t>
            </a:r>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3376</TotalTime>
  <Words>1967</Words>
  <Application>Microsoft Office PowerPoint</Application>
  <PresentationFormat>Presentación en pantalla (4:3)</PresentationFormat>
  <Paragraphs>248</Paragraphs>
  <Slides>18</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Times New Roman</vt:lpstr>
      <vt:lpstr>Arial</vt:lpstr>
      <vt:lpstr>Wingdings</vt:lpstr>
      <vt:lpstr>Azure</vt:lpstr>
      <vt:lpstr>Administración de Empresas Acuícolas I – Clase 9</vt:lpstr>
      <vt:lpstr>Fabrizio Marcillo Morla</vt:lpstr>
      <vt:lpstr>Negociación</vt:lpstr>
      <vt:lpstr>Estilos De Negociación Comunes</vt:lpstr>
      <vt:lpstr>Desventajas Estilos Comunes</vt:lpstr>
      <vt:lpstr>Estilo De Negociación De Harvard</vt:lpstr>
      <vt:lpstr>Estilo De Negociación De Harvard</vt:lpstr>
      <vt:lpstr>Separar Personas De Problema</vt:lpstr>
      <vt:lpstr>Separar Personas De Problema</vt:lpstr>
      <vt:lpstr>Separar Personas De Problema</vt:lpstr>
      <vt:lpstr>Separar Personas De Problema</vt:lpstr>
      <vt:lpstr>Y Si Ellos Juegan Sucio?</vt:lpstr>
      <vt:lpstr>Y Si Ellos Juegan Sucio?</vt:lpstr>
      <vt:lpstr>Algunas Tácticas Engañosas</vt:lpstr>
      <vt:lpstr>Concéntrese En Intereses No En Posiciones</vt:lpstr>
      <vt:lpstr>Invente Opciones De Mutuo Beneficio</vt:lpstr>
      <vt:lpstr>Insista En Criterios Objetivos</vt:lpstr>
      <vt:lpstr>Como Identificar Intereses</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Administrador</cp:lastModifiedBy>
  <cp:revision>552</cp:revision>
  <cp:lastPrinted>1601-01-01T00:00:00Z</cp:lastPrinted>
  <dcterms:created xsi:type="dcterms:W3CDTF">2002-07-19T11:47:45Z</dcterms:created>
  <dcterms:modified xsi:type="dcterms:W3CDTF">2010-01-18T16:01:52Z</dcterms:modified>
</cp:coreProperties>
</file>