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357" r:id="rId2"/>
    <p:sldId id="358" r:id="rId3"/>
    <p:sldId id="320" r:id="rId4"/>
    <p:sldId id="321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38" r:id="rId31"/>
    <p:sldId id="350" r:id="rId32"/>
    <p:sldId id="349" r:id="rId33"/>
    <p:sldId id="322" r:id="rId34"/>
    <p:sldId id="351" r:id="rId35"/>
    <p:sldId id="352" r:id="rId36"/>
    <p:sldId id="353" r:id="rId37"/>
    <p:sldId id="354" r:id="rId38"/>
    <p:sldId id="356" r:id="rId39"/>
    <p:sldId id="355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94" autoAdjust="0"/>
    <p:restoredTop sz="93645" autoAdjust="0"/>
  </p:normalViewPr>
  <p:slideViewPr>
    <p:cSldViewPr>
      <p:cViewPr varScale="1">
        <p:scale>
          <a:sx n="98" d="100"/>
          <a:sy n="98" d="100"/>
        </p:scale>
        <p:origin x="-2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35165D-0583-4A96-9695-FFF1E58FDA2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EB38AB-EEDA-4DAC-A7DB-559697F02C5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8BBE3-A2D1-42DE-8B69-5C1446B20554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10</a:t>
            </a:fld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11</a:t>
            </a:fld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12</a:t>
            </a:fld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13</a:t>
            </a:fld>
            <a:endParaRPr 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14</a:t>
            </a:fld>
            <a:endParaRPr 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15</a:t>
            </a:fld>
            <a:endParaRPr 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16</a:t>
            </a:fld>
            <a:endParaRPr lang="es-ES_trad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17</a:t>
            </a:fld>
            <a:endParaRPr lang="es-ES_trad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18</a:t>
            </a:fld>
            <a:endParaRPr lang="es-ES_trad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19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1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C9320-40EA-4D97-92A4-7CDAC6B257AC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20</a:t>
            </a:fld>
            <a:endParaRPr lang="es-ES_trad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21</a:t>
            </a:fld>
            <a:endParaRPr lang="es-ES_trad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22</a:t>
            </a:fld>
            <a:endParaRPr lang="es-ES_trad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23</a:t>
            </a:fld>
            <a:endParaRPr lang="es-ES_trad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24</a:t>
            </a:fld>
            <a:endParaRPr lang="es-ES_trad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25</a:t>
            </a:fld>
            <a:endParaRPr lang="es-ES_trad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26</a:t>
            </a:fld>
            <a:endParaRPr lang="es-ES_trad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27</a:t>
            </a:fld>
            <a:endParaRPr lang="es-ES_trad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28</a:t>
            </a:fld>
            <a:endParaRPr lang="es-ES_trad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29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3</a:t>
            </a:fld>
            <a:endParaRPr lang="es-ES_trad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30</a:t>
            </a:fld>
            <a:endParaRPr lang="es-ES_trad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31</a:t>
            </a:fld>
            <a:endParaRPr lang="es-ES_trad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32</a:t>
            </a:fld>
            <a:endParaRPr lang="es-ES_trad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33</a:t>
            </a:fld>
            <a:endParaRPr lang="es-ES_trad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34</a:t>
            </a:fld>
            <a:endParaRPr lang="es-ES_trad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35</a:t>
            </a:fld>
            <a:endParaRPr lang="es-ES_trad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36</a:t>
            </a:fld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4</a:t>
            </a:fld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5</a:t>
            </a:fld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6</a:t>
            </a:fld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7</a:t>
            </a:fld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8</a:t>
            </a:fld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B38AB-EEDA-4DAC-A7DB-559697F02C55}" type="slidenum">
              <a:rPr lang="es-ES_tradnl" smtClean="0"/>
              <a:pPr>
                <a:defRPr/>
              </a:pPr>
              <a:t>9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>
          <a:xfrm>
            <a:off x="1143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DB0A1BF-FF5E-4DD6-A749-8EA15B4970A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BBE0-7304-46B8-973D-06B677764E8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01291-FDB7-4A13-854E-FD0DC2BD3D6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05D3D-A9F9-4D79-BB4F-77015DAE2A9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27AF8-87A4-48DA-9001-F65B68D8326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132388" y="1946275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5132388" y="4079875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5BA19-4A79-4527-86DC-001A527C30D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B9836-9A97-4569-9AE0-DE136B8770A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-24"/>
            <a:ext cx="8129614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1214422"/>
            <a:ext cx="8299478" cy="5357850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B3090-BBF6-45F5-8106-AF011BBD547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48C1E-3381-431D-BBFD-3AF88F2DA4C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BEDE1-E637-457C-9A21-C9D704607CB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4DC64-918E-4838-B897-E179DE57A48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26760-A09F-428A-89FA-ADB6249FD25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3DD02-8D48-4600-972A-BBE56B5E259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80C2F-918C-4CB3-816E-D96B1AC627C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1030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714375" y="71438"/>
            <a:ext cx="8201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2938" y="1428750"/>
            <a:ext cx="8299450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value=Marcillo%20Morla,%20Fabricio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4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428604"/>
            <a:ext cx="7772400" cy="1676400"/>
          </a:xfrm>
        </p:spPr>
        <p:txBody>
          <a:bodyPr/>
          <a:lstStyle/>
          <a:p>
            <a:pPr eaLnBrk="1" hangingPunct="1"/>
            <a:r>
              <a:rPr lang="es-ES_tradnl" dirty="0" smtClean="0"/>
              <a:t>Curso Práctico de Bioestadística Con Herramientas De Excel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Graficos</a:t>
            </a:r>
            <a:r>
              <a:rPr lang="en-US" dirty="0" smtClean="0"/>
              <a:t> de </a:t>
            </a:r>
            <a:r>
              <a:rPr lang="en-US" dirty="0" err="1" smtClean="0"/>
              <a:t>Sectores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Tambien</a:t>
            </a:r>
            <a:r>
              <a:rPr lang="es-ES_tradnl" dirty="0" smtClean="0"/>
              <a:t> llamado Grafico de Pastel</a:t>
            </a:r>
          </a:p>
          <a:p>
            <a:r>
              <a:rPr lang="es-ES_tradnl" dirty="0" smtClean="0"/>
              <a:t>Para  frecuencias relativas</a:t>
            </a:r>
          </a:p>
          <a:p>
            <a:r>
              <a:rPr lang="es-ES_tradnl" dirty="0" smtClean="0"/>
              <a:t>Corresponde a un círculo dividido en varios sectores, correspondiendo cada uno a un intervalo</a:t>
            </a:r>
          </a:p>
          <a:p>
            <a:r>
              <a:rPr lang="es-ES_tradnl" dirty="0" err="1" smtClean="0"/>
              <a:t>Area</a:t>
            </a:r>
            <a:r>
              <a:rPr lang="es-ES_tradnl" dirty="0" smtClean="0"/>
              <a:t> de cada sector es proporcional a la frecuencia relativa.</a:t>
            </a:r>
            <a:endParaRPr lang="es-US" dirty="0" smtClean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Estimación</a:t>
            </a:r>
            <a:r>
              <a:rPr lang="en-US" dirty="0" smtClean="0"/>
              <a:t> de </a:t>
            </a:r>
            <a:r>
              <a:rPr lang="en-US" dirty="0" err="1" smtClean="0"/>
              <a:t>Parámetros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2800" dirty="0" smtClean="0"/>
              <a:t>Sirve para describir poblaciones.</a:t>
            </a:r>
          </a:p>
          <a:p>
            <a:pPr lvl="1"/>
            <a:r>
              <a:rPr lang="es-EC" sz="2400" dirty="0" err="1" smtClean="0"/>
              <a:t>Ej</a:t>
            </a:r>
            <a:r>
              <a:rPr lang="es-EC" sz="2400" dirty="0" smtClean="0"/>
              <a:t>: resultados de una prueba.</a:t>
            </a:r>
          </a:p>
          <a:p>
            <a:r>
              <a:rPr lang="es-EC" sz="2800" dirty="0" smtClean="0">
                <a:solidFill>
                  <a:srgbClr val="FF0000"/>
                </a:solidFill>
              </a:rPr>
              <a:t>Estimación puntual:</a:t>
            </a:r>
            <a:r>
              <a:rPr lang="es-EC" sz="2800" dirty="0" smtClean="0"/>
              <a:t> elegir un estadístico calculado a partir de datos </a:t>
            </a:r>
            <a:r>
              <a:rPr lang="es-EC" sz="2800" dirty="0" err="1" smtClean="0"/>
              <a:t>muestreales</a:t>
            </a:r>
            <a:r>
              <a:rPr lang="es-EC" sz="2800" dirty="0" smtClean="0"/>
              <a:t>, respecto al cual tenemos alguna esperanza o seguridad de que esté "razonablemente cerca" del parámetro que ha de estimar.</a:t>
            </a:r>
          </a:p>
          <a:p>
            <a:r>
              <a:rPr lang="es-EC" sz="2800" dirty="0" smtClean="0"/>
              <a:t>Estimación puntual no es mas que calcular un estadístico, y decir que este estadístico esta "razonablemente cerca" del parámetro poblacional.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Estimadores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dirty="0" smtClean="0"/>
              <a:t>Para poblaciones normales, el estimador más eficiente de </a:t>
            </a:r>
            <a:r>
              <a:rPr lang="es-ES_tradnl" sz="2800" dirty="0" smtClean="0">
                <a:sym typeface="Symbol"/>
              </a:rPr>
              <a:t></a:t>
            </a:r>
            <a:r>
              <a:rPr lang="es-ES_tradnl" sz="2800" dirty="0" smtClean="0"/>
              <a:t> es el promedio (</a:t>
            </a:r>
            <a:r>
              <a:rPr lang="es-EC" sz="2800" dirty="0" smtClean="0">
                <a:latin typeface="Symbol" pitchFamily="18" charset="2"/>
              </a:rPr>
              <a:t>`</a:t>
            </a:r>
            <a:r>
              <a:rPr lang="es-EC" sz="2800" dirty="0" smtClean="0"/>
              <a:t>x</a:t>
            </a:r>
            <a:r>
              <a:rPr lang="es-ES_tradnl" sz="2800" dirty="0" smtClean="0"/>
              <a:t>). </a:t>
            </a:r>
            <a:endParaRPr lang="es-US" sz="2800" dirty="0" smtClean="0"/>
          </a:p>
          <a:p>
            <a:r>
              <a:rPr lang="es-ES_tradnl" sz="2800" dirty="0" smtClean="0"/>
              <a:t>Para la varianza poblacional, el estimador </a:t>
            </a:r>
            <a:r>
              <a:rPr lang="es-ES_tradnl" sz="2800" dirty="0" err="1" smtClean="0"/>
              <a:t>insesgado</a:t>
            </a:r>
            <a:r>
              <a:rPr lang="es-ES_tradnl" sz="2800" dirty="0" smtClean="0"/>
              <a:t> más eficiente es la varianza </a:t>
            </a:r>
            <a:r>
              <a:rPr lang="es-ES_tradnl" sz="2800" dirty="0" err="1" smtClean="0"/>
              <a:t>muestreal</a:t>
            </a:r>
            <a:r>
              <a:rPr lang="es-ES_tradnl" sz="2800" dirty="0" smtClean="0"/>
              <a:t>.</a:t>
            </a:r>
          </a:p>
          <a:p>
            <a:r>
              <a:rPr lang="es-ES_tradnl" sz="2800" dirty="0" smtClean="0"/>
              <a:t>Rango </a:t>
            </a:r>
            <a:r>
              <a:rPr lang="es-ES_tradnl" sz="2800" dirty="0" err="1" smtClean="0"/>
              <a:t>muestreal</a:t>
            </a:r>
            <a:r>
              <a:rPr lang="es-ES_tradnl" sz="2800" dirty="0" smtClean="0"/>
              <a:t> R, se puede sacar estimador </a:t>
            </a:r>
            <a:r>
              <a:rPr lang="es-ES_tradnl" sz="2800" dirty="0" err="1" smtClean="0"/>
              <a:t>insesgado</a:t>
            </a:r>
            <a:r>
              <a:rPr lang="es-ES_tradnl" sz="2800" dirty="0" smtClean="0"/>
              <a:t> de </a:t>
            </a:r>
            <a:r>
              <a:rPr lang="es-ES_tradnl" sz="2800" dirty="0" smtClean="0">
                <a:sym typeface="Symbol"/>
              </a:rPr>
              <a:t>.</a:t>
            </a:r>
          </a:p>
          <a:p>
            <a:pPr lvl="1"/>
            <a:r>
              <a:rPr lang="es-ES_tradnl" sz="2400" dirty="0" smtClean="0"/>
              <a:t>Relación R/d2 para n</a:t>
            </a:r>
            <a:r>
              <a:rPr lang="es-ES_tradnl" sz="2400" dirty="0" smtClean="0">
                <a:sym typeface="Symbol"/>
              </a:rPr>
              <a:t></a:t>
            </a:r>
            <a:r>
              <a:rPr lang="es-ES_tradnl" sz="2400" dirty="0" smtClean="0"/>
              <a:t> 5 mas eficiente que s</a:t>
            </a:r>
          </a:p>
          <a:p>
            <a:pPr lvl="1"/>
            <a:r>
              <a:rPr lang="es-ES_tradnl" sz="2400" dirty="0" smtClean="0"/>
              <a:t>Valores de d2 para distintos valores de n:</a:t>
            </a:r>
            <a:endParaRPr lang="es-US" sz="2400" dirty="0" smtClean="0"/>
          </a:p>
          <a:p>
            <a:endParaRPr lang="es-US" sz="2800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71604" y="5500702"/>
          <a:ext cx="6215107" cy="1000132"/>
        </p:xfrm>
        <a:graphic>
          <a:graphicData uri="http://schemas.openxmlformats.org/drawingml/2006/table">
            <a:tbl>
              <a:tblPr/>
              <a:tblGrid>
                <a:gridCol w="350596"/>
                <a:gridCol w="628340"/>
                <a:gridCol w="628340"/>
                <a:gridCol w="676908"/>
                <a:gridCol w="676908"/>
                <a:gridCol w="676908"/>
                <a:gridCol w="676908"/>
                <a:gridCol w="676908"/>
                <a:gridCol w="676908"/>
                <a:gridCol w="546383"/>
              </a:tblGrid>
              <a:tr h="35865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i="1" spc="-10">
                          <a:latin typeface="Arial"/>
                          <a:ea typeface="Times New Roman"/>
                          <a:cs typeface="Times New Roman"/>
                        </a:rPr>
                        <a:t>n </a:t>
                      </a:r>
                      <a:endParaRPr lang="es-U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i="1" spc="-1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U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i="1" spc="-1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U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i="1" spc="-1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U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i="1" spc="-1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U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i="1" spc="-1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U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i="1" spc="-1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U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i="1" spc="-1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U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i="1" spc="-1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U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i="1" spc="-1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s-U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476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spc="-10"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s-ES_tradnl" sz="1400" b="1" spc="-10" baseline="-250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s-ES_tradnl" sz="1400" b="1" spc="-1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s-U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spc="-10">
                          <a:latin typeface="Arial"/>
                          <a:ea typeface="Times New Roman"/>
                          <a:cs typeface="Times New Roman"/>
                        </a:rPr>
                        <a:t>1.128  </a:t>
                      </a:r>
                      <a:endParaRPr lang="es-U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spc="-10">
                          <a:latin typeface="Arial"/>
                          <a:ea typeface="Times New Roman"/>
                          <a:cs typeface="Times New Roman"/>
                        </a:rPr>
                        <a:t>1.693  </a:t>
                      </a:r>
                      <a:endParaRPr lang="es-U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spc="-10">
                          <a:latin typeface="Arial"/>
                          <a:ea typeface="Times New Roman"/>
                          <a:cs typeface="Times New Roman"/>
                        </a:rPr>
                        <a:t>2.059   </a:t>
                      </a:r>
                      <a:endParaRPr lang="es-U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spc="-10">
                          <a:latin typeface="Arial"/>
                          <a:ea typeface="Times New Roman"/>
                          <a:cs typeface="Times New Roman"/>
                        </a:rPr>
                        <a:t>2.326   </a:t>
                      </a:r>
                      <a:endParaRPr lang="es-U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spc="-10">
                          <a:latin typeface="Arial"/>
                          <a:ea typeface="Times New Roman"/>
                          <a:cs typeface="Times New Roman"/>
                        </a:rPr>
                        <a:t>2.534   </a:t>
                      </a:r>
                      <a:endParaRPr lang="es-U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spc="-10">
                          <a:latin typeface="Arial"/>
                          <a:ea typeface="Times New Roman"/>
                          <a:cs typeface="Times New Roman"/>
                        </a:rPr>
                        <a:t>2.704   </a:t>
                      </a:r>
                      <a:endParaRPr lang="es-U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spc="-10">
                          <a:latin typeface="Arial"/>
                          <a:ea typeface="Times New Roman"/>
                          <a:cs typeface="Times New Roman"/>
                        </a:rPr>
                        <a:t>2.847   </a:t>
                      </a:r>
                      <a:endParaRPr lang="es-U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spc="-10">
                          <a:latin typeface="Arial"/>
                          <a:ea typeface="Times New Roman"/>
                          <a:cs typeface="Times New Roman"/>
                        </a:rPr>
                        <a:t>2.970   </a:t>
                      </a:r>
                      <a:endParaRPr lang="es-US" sz="14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spc="-10" dirty="0">
                          <a:latin typeface="Arial"/>
                          <a:ea typeface="Times New Roman"/>
                          <a:cs typeface="Times New Roman"/>
                        </a:rPr>
                        <a:t>3.078</a:t>
                      </a:r>
                      <a:endParaRPr lang="es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Estimadores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2800" dirty="0" smtClean="0"/>
              <a:t>Para proporciones, estimador </a:t>
            </a:r>
            <a:r>
              <a:rPr lang="es-EC" sz="2800" dirty="0" err="1" smtClean="0"/>
              <a:t>insesgado</a:t>
            </a:r>
            <a:r>
              <a:rPr lang="es-EC" sz="2800" dirty="0" smtClean="0"/>
              <a:t> más eficiente de parámetro proporción poblacional (p) es estadístico proporción </a:t>
            </a:r>
            <a:r>
              <a:rPr lang="es-EC" sz="2800" dirty="0" err="1" smtClean="0"/>
              <a:t>muestreal</a:t>
            </a:r>
            <a:r>
              <a:rPr lang="es-EC" sz="2800" dirty="0" smtClean="0"/>
              <a:t> (x/n):</a:t>
            </a:r>
          </a:p>
          <a:p>
            <a:endParaRPr lang="es-EC" sz="2800" dirty="0" smtClean="0"/>
          </a:p>
          <a:p>
            <a:endParaRPr lang="es-EC" sz="2800" dirty="0" smtClean="0"/>
          </a:p>
          <a:p>
            <a:endParaRPr lang="es-EC" sz="2800" dirty="0" smtClean="0"/>
          </a:p>
          <a:p>
            <a:r>
              <a:rPr lang="es-ES_tradnl" sz="2800" dirty="0" smtClean="0"/>
              <a:t>X</a:t>
            </a:r>
            <a:r>
              <a:rPr lang="en-US" sz="2800" dirty="0" smtClean="0"/>
              <a:t>:</a:t>
            </a:r>
            <a:r>
              <a:rPr lang="es-ES_tradnl" sz="2800" dirty="0" smtClean="0"/>
              <a:t> # observaciones con un </a:t>
            </a:r>
            <a:r>
              <a:rPr lang="es-ES_tradnl" sz="2800" dirty="0" err="1" smtClean="0"/>
              <a:t>caracter</a:t>
            </a:r>
            <a:r>
              <a:rPr lang="es-ES_tradnl" sz="2800" dirty="0" smtClean="0"/>
              <a:t> determinado y n es número total de observaciones (x + ¬x).</a:t>
            </a:r>
            <a:endParaRPr lang="es-US" sz="2800" dirty="0" smtClean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2928926" y="2714621"/>
          <a:ext cx="1729166" cy="1143008"/>
        </p:xfrm>
        <a:graphic>
          <a:graphicData uri="http://schemas.openxmlformats.org/presentationml/2006/ole">
            <p:oleObj spid="_x0000_s45057" name="Ecuación" r:id="rId4" imgW="558800" imgH="368300" progId="Equation.3">
              <p:embed/>
            </p:oleObj>
          </a:graphicData>
        </a:graphic>
      </p:graphicFrame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Estimación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Intervalos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dirty="0" smtClean="0"/>
              <a:t>Cuando usamos estadístico para estimar parámetro, P(</a:t>
            </a:r>
            <a:r>
              <a:rPr lang="es-ES_tradnl" sz="2800" dirty="0" smtClean="0">
                <a:latin typeface="Symbol" pitchFamily="18" charset="2"/>
              </a:rPr>
              <a:t>q</a:t>
            </a:r>
            <a:r>
              <a:rPr lang="es-ES_tradnl" sz="2800" baseline="-25000" dirty="0" smtClean="0">
                <a:latin typeface="Symbol" pitchFamily="18" charset="2"/>
              </a:rPr>
              <a:t>0</a:t>
            </a:r>
            <a:r>
              <a:rPr lang="es-ES_tradnl" sz="2800" dirty="0" smtClean="0"/>
              <a:t>=</a:t>
            </a:r>
            <a:r>
              <a:rPr lang="es-ES_tradnl" sz="2800" dirty="0" smtClean="0">
                <a:latin typeface="Symbol" pitchFamily="18" charset="2"/>
              </a:rPr>
              <a:t>q</a:t>
            </a:r>
            <a:r>
              <a:rPr lang="es-ES_tradnl" sz="2800" dirty="0" smtClean="0"/>
              <a:t>) prácticamente nula. </a:t>
            </a:r>
          </a:p>
          <a:p>
            <a:r>
              <a:rPr lang="es-ES_tradnl" sz="2800" dirty="0" smtClean="0"/>
              <a:t>Es conveniente acompañar estimación puntual con el error de estimación que probablemente tenemos </a:t>
            </a:r>
          </a:p>
          <a:p>
            <a:r>
              <a:rPr lang="es-ES_tradnl" sz="2800" dirty="0" smtClean="0"/>
              <a:t>Estimación por intervalos:</a:t>
            </a:r>
          </a:p>
          <a:p>
            <a:pPr lvl="1"/>
            <a:r>
              <a:rPr lang="es-ES_tradnl" sz="2400" dirty="0" smtClean="0"/>
              <a:t>Probabilidad que parámetro esté dentro ese intervalo. </a:t>
            </a:r>
            <a:endParaRPr lang="es-US" sz="2400" dirty="0" smtClean="0"/>
          </a:p>
          <a:p>
            <a:r>
              <a:rPr lang="es-ES_tradnl" sz="2800" dirty="0" smtClean="0"/>
              <a:t> Forma de estimar parámetros depende del parámetro y del tipo de muestreo. </a:t>
            </a:r>
          </a:p>
          <a:p>
            <a:r>
              <a:rPr lang="es-ES_tradnl" sz="2800" dirty="0" smtClean="0"/>
              <a:t>Probabilidades </a:t>
            </a:r>
            <a:r>
              <a:rPr lang="es-ES_tradnl" sz="2800" dirty="0" err="1" smtClean="0"/>
              <a:t>varian</a:t>
            </a:r>
            <a:r>
              <a:rPr lang="es-ES_tradnl" sz="2800" dirty="0" smtClean="0"/>
              <a:t> por tipo de muestreo.</a:t>
            </a:r>
            <a:endParaRPr lang="es-US" sz="2800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err="1" smtClean="0"/>
              <a:t>Muestreo</a:t>
            </a:r>
            <a:r>
              <a:rPr lang="en-US" dirty="0" smtClean="0"/>
              <a:t> y n </a:t>
            </a:r>
            <a:r>
              <a:rPr lang="en-US" dirty="0" err="1" smtClean="0"/>
              <a:t>Uso</a:t>
            </a:r>
            <a:r>
              <a:rPr lang="en-US" dirty="0" smtClean="0"/>
              <a:t>?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dirty="0" smtClean="0"/>
              <a:t>Depende de cuanta información se quiera y se pueda conseguir. </a:t>
            </a:r>
          </a:p>
          <a:p>
            <a:r>
              <a:rPr lang="es-ES_tradnl" sz="2800" dirty="0" smtClean="0"/>
              <a:t>Especificar límite para error de estimación:</a:t>
            </a:r>
          </a:p>
          <a:p>
            <a:pPr lvl="1"/>
            <a:r>
              <a:rPr lang="es-ES_tradnl" sz="2400" dirty="0" smtClean="0">
                <a:sym typeface="Symbol"/>
              </a:rPr>
              <a:t></a:t>
            </a:r>
            <a:r>
              <a:rPr lang="es-ES_tradnl" sz="2400" dirty="0" smtClean="0"/>
              <a:t> y </a:t>
            </a:r>
            <a:r>
              <a:rPr lang="es-ES_tradnl" sz="2400" dirty="0" smtClean="0">
                <a:sym typeface="Symbol"/>
              </a:rPr>
              <a:t></a:t>
            </a:r>
            <a:r>
              <a:rPr lang="es-ES_tradnl" sz="2400" baseline="-25000" dirty="0" smtClean="0"/>
              <a:t>0</a:t>
            </a:r>
            <a:r>
              <a:rPr lang="es-ES_tradnl" sz="2400" dirty="0" smtClean="0"/>
              <a:t> difieran en cantidad menor que </a:t>
            </a:r>
            <a:r>
              <a:rPr lang="es-ES_tradnl" sz="2400" dirty="0" smtClean="0">
                <a:sym typeface="Symbol"/>
              </a:rPr>
              <a:t>:</a:t>
            </a:r>
            <a:r>
              <a:rPr lang="es-ES_tradnl" sz="2400" dirty="0" smtClean="0"/>
              <a:t> </a:t>
            </a:r>
            <a:r>
              <a:rPr lang="es-ES_tradnl" sz="2400" b="1" dirty="0" smtClean="0">
                <a:solidFill>
                  <a:srgbClr val="FF0000"/>
                </a:solidFill>
              </a:rPr>
              <a:t>E </a:t>
            </a:r>
            <a:r>
              <a:rPr lang="es-ES_tradnl" sz="2400" b="1" dirty="0" smtClean="0">
                <a:solidFill>
                  <a:srgbClr val="FF0000"/>
                </a:solidFill>
                <a:sym typeface="Symbol"/>
              </a:rPr>
              <a:t></a:t>
            </a:r>
            <a:r>
              <a:rPr lang="es-ES_tradnl" sz="2400" b="1" dirty="0" smtClean="0">
                <a:solidFill>
                  <a:srgbClr val="FF0000"/>
                </a:solidFill>
              </a:rPr>
              <a:t> </a:t>
            </a:r>
            <a:r>
              <a:rPr lang="es-ES_tradnl" sz="2400" b="1" dirty="0" smtClean="0">
                <a:solidFill>
                  <a:srgbClr val="FF0000"/>
                </a:solidFill>
                <a:sym typeface="Symbol"/>
              </a:rPr>
              <a:t></a:t>
            </a:r>
            <a:r>
              <a:rPr lang="es-ES_tradnl" sz="2400" dirty="0" smtClean="0"/>
              <a:t>. </a:t>
            </a:r>
          </a:p>
          <a:p>
            <a:r>
              <a:rPr lang="es-ES_tradnl" dirty="0" smtClean="0"/>
              <a:t>Especificar probabilidad (1-</a:t>
            </a:r>
            <a:r>
              <a:rPr lang="es-ES_tradnl" dirty="0" smtClean="0">
                <a:sym typeface="Symbol"/>
              </a:rPr>
              <a:t></a:t>
            </a:r>
            <a:r>
              <a:rPr lang="es-ES_tradnl" dirty="0" smtClean="0"/>
              <a:t>):</a:t>
            </a:r>
          </a:p>
          <a:p>
            <a:pPr lvl="1"/>
            <a:r>
              <a:rPr lang="es-ES_tradnl" dirty="0" smtClean="0"/>
              <a:t>% veces que al muestrear repetidamente la población, error de estimación sea menor a </a:t>
            </a:r>
            <a:r>
              <a:rPr lang="es-ES_tradnl" dirty="0" smtClean="0">
                <a:sym typeface="Symbol"/>
              </a:rPr>
              <a:t>:</a:t>
            </a:r>
          </a:p>
          <a:p>
            <a:pPr algn="ctr">
              <a:buNone/>
            </a:pPr>
            <a:r>
              <a:rPr lang="es-ES_tradnl" b="1" dirty="0" smtClean="0">
                <a:solidFill>
                  <a:srgbClr val="FF0000"/>
                </a:solidFill>
              </a:rPr>
              <a:t>P(E </a:t>
            </a:r>
            <a:r>
              <a:rPr lang="es-ES_tradnl" b="1" dirty="0" smtClean="0">
                <a:solidFill>
                  <a:srgbClr val="FF0000"/>
                </a:solidFill>
                <a:sym typeface="Symbol"/>
              </a:rPr>
              <a:t></a:t>
            </a:r>
            <a:r>
              <a:rPr lang="es-ES_tradnl" b="1" dirty="0" smtClean="0">
                <a:solidFill>
                  <a:srgbClr val="FF0000"/>
                </a:solidFill>
              </a:rPr>
              <a:t> </a:t>
            </a:r>
            <a:r>
              <a:rPr lang="es-ES_tradnl" b="1" dirty="0" smtClean="0">
                <a:solidFill>
                  <a:srgbClr val="FF0000"/>
                </a:solidFill>
                <a:sym typeface="Symbol"/>
              </a:rPr>
              <a:t></a:t>
            </a:r>
            <a:r>
              <a:rPr lang="es-ES_tradnl" b="1" dirty="0" smtClean="0">
                <a:solidFill>
                  <a:srgbClr val="FF0000"/>
                </a:solidFill>
              </a:rPr>
              <a:t>) = 1-</a:t>
            </a:r>
            <a:r>
              <a:rPr lang="es-ES_tradnl" b="1" dirty="0" smtClean="0">
                <a:solidFill>
                  <a:srgbClr val="FF0000"/>
                </a:solidFill>
                <a:sym typeface="Symbol"/>
              </a:rPr>
              <a:t></a:t>
            </a:r>
          </a:p>
          <a:p>
            <a:r>
              <a:rPr lang="es-ES_tradnl" sz="2800" dirty="0" smtClean="0"/>
              <a:t>Luego elegir método con mayor </a:t>
            </a:r>
            <a:r>
              <a:rPr lang="es-ES_tradnl" sz="2800" dirty="0" err="1" smtClean="0"/>
              <a:t>precision</a:t>
            </a:r>
            <a:r>
              <a:rPr lang="es-ES_tradnl" sz="2800" dirty="0" smtClean="0"/>
              <a:t> a menor costo.</a:t>
            </a:r>
            <a:endParaRPr lang="es-US" sz="2800" dirty="0" smtClean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y </a:t>
            </a:r>
            <a:r>
              <a:rPr lang="en-US" dirty="0" err="1" smtClean="0"/>
              <a:t>Tamaño</a:t>
            </a:r>
            <a:r>
              <a:rPr lang="en-US" dirty="0" smtClean="0"/>
              <a:t> </a:t>
            </a:r>
            <a:r>
              <a:rPr lang="en-US" dirty="0" err="1" smtClean="0"/>
              <a:t>Muestra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2800" dirty="0" smtClean="0"/>
              <a:t>Dos factores influyen en la cantidad de información contenida en una muestra. </a:t>
            </a:r>
          </a:p>
          <a:p>
            <a:r>
              <a:rPr lang="es-EC" sz="2800" dirty="0" smtClean="0"/>
              <a:t>Tamaño de la muestra</a:t>
            </a:r>
          </a:p>
          <a:p>
            <a:r>
              <a:rPr lang="es-EC" sz="2800" dirty="0" smtClean="0"/>
              <a:t>Variación entre individuos de población</a:t>
            </a:r>
          </a:p>
          <a:p>
            <a:r>
              <a:rPr lang="es-EC" sz="2800" dirty="0" smtClean="0"/>
              <a:t>Si variación es variable dependiente, puede ser controlada por método de muestreo. </a:t>
            </a:r>
          </a:p>
          <a:p>
            <a:r>
              <a:rPr lang="es-EC" sz="2800" dirty="0" smtClean="0"/>
              <a:t>Para mismo tamaño muestra fija, considerar varios muestreos:</a:t>
            </a:r>
          </a:p>
          <a:p>
            <a:pPr lvl="1"/>
            <a:r>
              <a:rPr lang="es-EC" sz="2400" dirty="0" smtClean="0"/>
              <a:t>Muestreo cuesta plata</a:t>
            </a:r>
          </a:p>
          <a:p>
            <a:pPr lvl="1"/>
            <a:r>
              <a:rPr lang="es-EC" sz="2400" dirty="0" smtClean="0"/>
              <a:t>Diseño que estime mas preciso con menor n da ahorro en costo experimentado.</a:t>
            </a:r>
            <a:endParaRPr lang="es-US" sz="2400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Muestreo</a:t>
            </a:r>
            <a:r>
              <a:rPr lang="en-US" dirty="0" smtClean="0"/>
              <a:t> </a:t>
            </a:r>
            <a:r>
              <a:rPr lang="en-US" dirty="0" err="1" smtClean="0"/>
              <a:t>Totalmente</a:t>
            </a:r>
            <a:r>
              <a:rPr lang="en-US" dirty="0" smtClean="0"/>
              <a:t> </a:t>
            </a:r>
            <a:r>
              <a:rPr lang="en-US" dirty="0" err="1" smtClean="0"/>
              <a:t>Aleatorio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2800" dirty="0" smtClean="0"/>
              <a:t>Muestreo irrestricto al azar</a:t>
            </a:r>
          </a:p>
          <a:p>
            <a:r>
              <a:rPr lang="es-EC" sz="2800" dirty="0" smtClean="0"/>
              <a:t>Seleccionar un muestreo de n individuos de tal forma que cada muestra de tamaño n tenga la misma oportunidad de ser seleccionada. </a:t>
            </a:r>
          </a:p>
          <a:p>
            <a:r>
              <a:rPr lang="es-EC" sz="2800" dirty="0" smtClean="0"/>
              <a:t>Muestra se la llama </a:t>
            </a:r>
            <a:r>
              <a:rPr lang="es-EC" sz="2800" dirty="0" smtClean="0">
                <a:solidFill>
                  <a:srgbClr val="FF0000"/>
                </a:solidFill>
              </a:rPr>
              <a:t>muestra totalmente aleatoria</a:t>
            </a:r>
          </a:p>
          <a:p>
            <a:r>
              <a:rPr lang="es-EC" sz="2800" dirty="0" smtClean="0"/>
              <a:t>Igual de bueno como otros siempre y cuando:</a:t>
            </a:r>
          </a:p>
          <a:p>
            <a:pPr lvl="1"/>
            <a:r>
              <a:rPr lang="es-EC" sz="2400" dirty="0" smtClean="0"/>
              <a:t>Todos individuos población sean similares en cuanto a información que nos interese</a:t>
            </a:r>
          </a:p>
          <a:p>
            <a:pPr lvl="1"/>
            <a:r>
              <a:rPr lang="es-EC" sz="2400" dirty="0" smtClean="0"/>
              <a:t>No exista otra variable que no permita separarla en grupos distintos entre ellos, pero mas </a:t>
            </a:r>
            <a:r>
              <a:rPr lang="es-EC" sz="2400" dirty="0" err="1" smtClean="0"/>
              <a:t>homogenos</a:t>
            </a:r>
            <a:r>
              <a:rPr lang="es-EC" sz="2400" dirty="0" smtClean="0"/>
              <a:t> dentro de ellos que la población original.</a:t>
            </a:r>
            <a:endParaRPr lang="es-US" sz="2400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Estimación</a:t>
            </a:r>
            <a:r>
              <a:rPr lang="en-US" dirty="0" smtClean="0"/>
              <a:t> de Medias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000108"/>
            <a:ext cx="8442354" cy="5572164"/>
          </a:xfrm>
        </p:spPr>
        <p:txBody>
          <a:bodyPr/>
          <a:lstStyle/>
          <a:p>
            <a:r>
              <a:rPr lang="es-ES_tradnl" sz="2800" dirty="0" smtClean="0"/>
              <a:t>Para estimar </a:t>
            </a:r>
            <a:r>
              <a:rPr lang="es-ES_tradnl" sz="2800" dirty="0" smtClean="0">
                <a:sym typeface="Symbol"/>
              </a:rPr>
              <a:t></a:t>
            </a:r>
            <a:r>
              <a:rPr lang="es-ES_tradnl" sz="2800" dirty="0" smtClean="0"/>
              <a:t> usamos el promedio </a:t>
            </a:r>
            <a:r>
              <a:rPr lang="es-EC" sz="2800" dirty="0" smtClean="0">
                <a:latin typeface="Symbol" pitchFamily="18" charset="2"/>
              </a:rPr>
              <a:t>`</a:t>
            </a:r>
            <a:r>
              <a:rPr lang="es-EC" sz="2800" dirty="0" smtClean="0"/>
              <a:t>x</a:t>
            </a:r>
            <a:r>
              <a:rPr lang="es-ES_tradnl" sz="2800" dirty="0" smtClean="0"/>
              <a:t>:</a:t>
            </a:r>
            <a:endParaRPr lang="es-US" sz="2800" dirty="0" smtClean="0"/>
          </a:p>
          <a:p>
            <a:endParaRPr lang="es-ES_tradnl" sz="2800" dirty="0" smtClean="0"/>
          </a:p>
          <a:p>
            <a:endParaRPr lang="es-ES_tradnl" sz="2800" dirty="0" smtClean="0"/>
          </a:p>
          <a:p>
            <a:r>
              <a:rPr lang="es-ES_tradnl" sz="2800" dirty="0" smtClean="0"/>
              <a:t>Error de estimación para poblaciones infinitas o muy grandes respecto a la muestra será:</a:t>
            </a:r>
          </a:p>
          <a:p>
            <a:endParaRPr lang="es-ES_tradnl" sz="2800" dirty="0" smtClean="0"/>
          </a:p>
          <a:p>
            <a:endParaRPr lang="es-US" sz="2800" dirty="0" smtClean="0"/>
          </a:p>
          <a:p>
            <a:r>
              <a:rPr lang="es-ES_tradnl" sz="2800" dirty="0" smtClean="0"/>
              <a:t>Poblaciones finitas, o cuando muestra es alto porcentaje de población:</a:t>
            </a:r>
            <a:endParaRPr lang="es-US" sz="2800" dirty="0" smtClean="0"/>
          </a:p>
          <a:p>
            <a:endParaRPr lang="es-US" sz="2800" dirty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3000364" y="1785926"/>
          <a:ext cx="2352675" cy="628650"/>
        </p:xfrm>
        <a:graphic>
          <a:graphicData uri="http://schemas.openxmlformats.org/presentationml/2006/ole">
            <p:oleObj spid="_x0000_s47105" name="Ecuación" r:id="rId4" imgW="1041400" imgH="368300" progId="Equation.3">
              <p:embed/>
            </p:oleObj>
          </a:graphicData>
        </a:graphic>
      </p:graphicFrame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3500430" y="3500438"/>
          <a:ext cx="1724025" cy="771525"/>
        </p:xfrm>
        <a:graphic>
          <a:graphicData uri="http://schemas.openxmlformats.org/presentationml/2006/ole">
            <p:oleObj spid="_x0000_s47107" name="Ecuación" r:id="rId5" imgW="838200" imgH="381000" progId="Equation.3">
              <p:embed/>
            </p:oleObj>
          </a:graphicData>
        </a:graphic>
      </p:graphicFrame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2786050" y="5572140"/>
          <a:ext cx="3048000" cy="904875"/>
        </p:xfrm>
        <a:graphic>
          <a:graphicData uri="http://schemas.openxmlformats.org/presentationml/2006/ole">
            <p:oleObj spid="_x0000_s47110" name="Ecuación" r:id="rId6" imgW="1485255" imgH="444307" progId="Equation.3">
              <p:embed/>
            </p:oleObj>
          </a:graphicData>
        </a:graphic>
      </p:graphicFrame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Pequeñas Muestras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214422"/>
            <a:ext cx="8299478" cy="5357850"/>
          </a:xfrm>
        </p:spPr>
        <p:txBody>
          <a:bodyPr/>
          <a:lstStyle/>
          <a:p>
            <a:r>
              <a:rPr lang="es-EC" sz="2800" dirty="0" smtClean="0"/>
              <a:t>Las fórmulas antes descritas funcionan bien cuando se conoce </a:t>
            </a:r>
            <a:r>
              <a:rPr lang="es-EC" sz="2800" dirty="0" smtClean="0">
                <a:latin typeface="Symbol" pitchFamily="18" charset="2"/>
              </a:rPr>
              <a:t>s</a:t>
            </a:r>
            <a:r>
              <a:rPr lang="es-EC" sz="2800" baseline="30000" dirty="0" smtClean="0"/>
              <a:t>2</a:t>
            </a:r>
            <a:r>
              <a:rPr lang="es-EC" sz="2800" dirty="0" smtClean="0"/>
              <a:t>, o n&gt;30,</a:t>
            </a:r>
          </a:p>
          <a:p>
            <a:r>
              <a:rPr lang="es-EC" sz="2800" dirty="0" smtClean="0"/>
              <a:t>De lo contrario, siempre y cuando podamos suponer razonablemente que estamos muestreando de una población </a:t>
            </a:r>
            <a:r>
              <a:rPr lang="es-EC" sz="2800" dirty="0" err="1" smtClean="0"/>
              <a:t>Normal,debemos</a:t>
            </a:r>
            <a:r>
              <a:rPr lang="es-EC" sz="2800" dirty="0" smtClean="0"/>
              <a:t> estimar  usando t:</a:t>
            </a:r>
          </a:p>
          <a:p>
            <a:endParaRPr lang="es-EC" sz="2800" dirty="0" smtClean="0"/>
          </a:p>
          <a:p>
            <a:endParaRPr lang="es-EC" sz="2800" dirty="0" smtClean="0"/>
          </a:p>
          <a:p>
            <a:endParaRPr lang="es-EC" sz="2800" dirty="0" smtClean="0"/>
          </a:p>
          <a:p>
            <a:r>
              <a:rPr lang="en-US" sz="2800" dirty="0" smtClean="0"/>
              <a:t>Para un </a:t>
            </a:r>
            <a:r>
              <a:rPr lang="en-US" sz="2800" dirty="0" err="1" smtClean="0"/>
              <a:t>porcentaje</a:t>
            </a:r>
            <a:r>
              <a:rPr lang="en-US" sz="2800" dirty="0" smtClean="0"/>
              <a:t> de </a:t>
            </a:r>
            <a:r>
              <a:rPr lang="en-US" sz="2800" dirty="0" err="1" smtClean="0"/>
              <a:t>confianza</a:t>
            </a:r>
            <a:r>
              <a:rPr lang="en-US" sz="2800" dirty="0" smtClean="0"/>
              <a:t> de 100 x (1-</a:t>
            </a:r>
            <a:r>
              <a:rPr lang="en-US" sz="2800" dirty="0" smtClean="0">
                <a:latin typeface="Symbol" pitchFamily="18" charset="2"/>
              </a:rPr>
              <a:t>a</a:t>
            </a:r>
            <a:r>
              <a:rPr lang="en-US" sz="2800" dirty="0" smtClean="0"/>
              <a:t>) y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pitchFamily="18" charset="2"/>
              </a:rPr>
              <a:t>n</a:t>
            </a:r>
            <a:r>
              <a:rPr lang="en-US" sz="2800" dirty="0" smtClean="0"/>
              <a:t> = n-1 </a:t>
            </a:r>
            <a:r>
              <a:rPr lang="en-US" sz="2800" dirty="0" err="1" smtClean="0"/>
              <a:t>grados</a:t>
            </a:r>
            <a:r>
              <a:rPr lang="en-US" sz="2800" dirty="0" smtClean="0"/>
              <a:t> de </a:t>
            </a:r>
            <a:r>
              <a:rPr lang="en-US" sz="2800" dirty="0" err="1" smtClean="0"/>
              <a:t>libertad</a:t>
            </a:r>
            <a:r>
              <a:rPr lang="en-US" sz="2800" dirty="0" smtClean="0"/>
              <a:t>.</a:t>
            </a:r>
            <a:endParaRPr lang="es-US" sz="2800" dirty="0" smtClean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3071802" y="4143380"/>
          <a:ext cx="2571768" cy="1239406"/>
        </p:xfrm>
        <a:graphic>
          <a:graphicData uri="http://schemas.openxmlformats.org/presentationml/2006/ole">
            <p:oleObj spid="_x0000_s57348" name="Ecuación" r:id="rId4" imgW="787400" imgH="381000" progId="Equation.3">
              <p:embed/>
            </p:oleObj>
          </a:graphicData>
        </a:graphic>
      </p:graphicFrame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s-EC" dirty="0" smtClean="0"/>
              <a:t>Guayaquil, 1966.</a:t>
            </a:r>
          </a:p>
          <a:p>
            <a:pPr algn="r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>
              <a:defRPr/>
            </a:pPr>
            <a:r>
              <a:rPr lang="es-EC" dirty="0" smtClean="0"/>
              <a:t>Profesor ESPOL desde el 2001.</a:t>
            </a:r>
          </a:p>
          <a:p>
            <a:pPr algn="r">
              <a:defRPr/>
            </a:pPr>
            <a:r>
              <a:rPr lang="es-EC" dirty="0" smtClean="0"/>
              <a:t>20 años experiencia profesional: </a:t>
            </a:r>
          </a:p>
          <a:p>
            <a:pPr lvl="1" algn="r">
              <a:defRPr/>
            </a:pPr>
            <a:r>
              <a:rPr lang="es-EC" dirty="0" smtClean="0"/>
              <a:t>Producción.</a:t>
            </a:r>
          </a:p>
          <a:p>
            <a:pPr lvl="1" algn="r">
              <a:defRPr/>
            </a:pPr>
            <a:r>
              <a:rPr lang="es-EC" dirty="0" smtClean="0"/>
              <a:t>Administración.</a:t>
            </a:r>
          </a:p>
          <a:p>
            <a:pPr lvl="1" algn="r">
              <a:defRPr/>
            </a:pPr>
            <a:r>
              <a:rPr lang="es-EC" dirty="0" smtClean="0"/>
              <a:t>Finanzas.</a:t>
            </a:r>
          </a:p>
          <a:p>
            <a:pPr lvl="1" algn="r">
              <a:defRPr/>
            </a:pPr>
            <a:r>
              <a:rPr lang="es-EC" dirty="0" smtClean="0"/>
              <a:t>Investigación.</a:t>
            </a:r>
          </a:p>
          <a:p>
            <a:pPr lvl="1" algn="r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Estimación de Varianzas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2800" dirty="0" smtClean="0"/>
              <a:t>Para estimar la varianza poblacional utilizaremos el estadístico varianza </a:t>
            </a:r>
            <a:r>
              <a:rPr lang="es-EC" sz="2800" dirty="0" err="1" smtClean="0"/>
              <a:t>muestreal</a:t>
            </a:r>
            <a:r>
              <a:rPr lang="es-EC" sz="2800" dirty="0" smtClean="0"/>
              <a:t>:</a:t>
            </a:r>
          </a:p>
          <a:p>
            <a:endParaRPr lang="es-EC" sz="2800" dirty="0" smtClean="0"/>
          </a:p>
          <a:p>
            <a:endParaRPr lang="es-EC" sz="2800" dirty="0" smtClean="0"/>
          </a:p>
          <a:p>
            <a:endParaRPr lang="es-EC" sz="2800" dirty="0" smtClean="0"/>
          </a:p>
          <a:p>
            <a:r>
              <a:rPr lang="es-EC" sz="2800" dirty="0" smtClean="0"/>
              <a:t> El intervalo de confianza vendrá dado por:</a:t>
            </a:r>
          </a:p>
          <a:p>
            <a:endParaRPr lang="es-US" sz="2800" dirty="0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61441" name="Object 1"/>
          <p:cNvGraphicFramePr>
            <a:graphicFrameLocks noChangeAspect="1"/>
          </p:cNvGraphicFramePr>
          <p:nvPr/>
        </p:nvGraphicFramePr>
        <p:xfrm>
          <a:off x="2928925" y="2285992"/>
          <a:ext cx="2711539" cy="1285884"/>
        </p:xfrm>
        <a:graphic>
          <a:graphicData uri="http://schemas.openxmlformats.org/presentationml/2006/ole">
            <p:oleObj spid="_x0000_s61441" name="Ecuación" r:id="rId4" imgW="901309" imgH="431613" progId="Equation.3">
              <p:embed/>
            </p:oleObj>
          </a:graphicData>
        </a:graphic>
      </p:graphicFrame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2285984" y="4429132"/>
          <a:ext cx="4608929" cy="1357322"/>
        </p:xfrm>
        <a:graphic>
          <a:graphicData uri="http://schemas.openxmlformats.org/presentationml/2006/ole">
            <p:oleObj spid="_x0000_s61444" name="Ecuación" r:id="rId5" imgW="1459866" imgH="431613" progId="Equation.3">
              <p:embed/>
            </p:oleObj>
          </a:graphicData>
        </a:graphic>
      </p:graphicFrame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Estimación de Proporciones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2800" dirty="0" smtClean="0"/>
              <a:t>El estimador para la proporción poblacional p vendrá dado por la proporción </a:t>
            </a:r>
            <a:r>
              <a:rPr lang="es-EC" sz="2800" dirty="0" err="1" smtClean="0"/>
              <a:t>muestreal</a:t>
            </a:r>
            <a:r>
              <a:rPr lang="es-EC" sz="2800" dirty="0" smtClean="0"/>
              <a:t> x/n:</a:t>
            </a:r>
          </a:p>
          <a:p>
            <a:endParaRPr lang="es-EC" sz="2800" dirty="0" smtClean="0"/>
          </a:p>
          <a:p>
            <a:endParaRPr lang="es-EC" sz="2800" dirty="0" smtClean="0"/>
          </a:p>
          <a:p>
            <a:endParaRPr lang="es-EC" sz="2800" dirty="0" smtClean="0"/>
          </a:p>
          <a:p>
            <a:r>
              <a:rPr lang="es-EC" sz="2800" dirty="0" smtClean="0"/>
              <a:t>Y su error de estimación por:</a:t>
            </a:r>
          </a:p>
          <a:p>
            <a:endParaRPr lang="es-US" sz="2800" dirty="0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63489" name="Object 1"/>
          <p:cNvGraphicFramePr>
            <a:graphicFrameLocks noChangeAspect="1"/>
          </p:cNvGraphicFramePr>
          <p:nvPr/>
        </p:nvGraphicFramePr>
        <p:xfrm>
          <a:off x="2643174" y="2285992"/>
          <a:ext cx="2893239" cy="1285884"/>
        </p:xfrm>
        <a:graphic>
          <a:graphicData uri="http://schemas.openxmlformats.org/presentationml/2006/ole">
            <p:oleObj spid="_x0000_s63489" name="Ecuación" r:id="rId4" imgW="825500" imgH="368300" progId="Equation.3">
              <p:embed/>
            </p:oleObj>
          </a:graphicData>
        </a:graphic>
      </p:graphicFrame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2571735" y="4286256"/>
          <a:ext cx="4592443" cy="1928826"/>
        </p:xfrm>
        <a:graphic>
          <a:graphicData uri="http://schemas.openxmlformats.org/presentationml/2006/ole">
            <p:oleObj spid="_x0000_s63492" name="Ecuación" r:id="rId5" imgW="1459866" imgH="609336" progId="Equation.3">
              <p:embed/>
            </p:oleObj>
          </a:graphicData>
        </a:graphic>
      </p:graphicFrame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Tamaño de la Muestra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2800" dirty="0" smtClean="0"/>
              <a:t>Para determinar el tamaño de la muestra utilizaremos la siguiente formula para medias:</a:t>
            </a:r>
          </a:p>
          <a:p>
            <a:endParaRPr lang="es-EC" sz="2800" dirty="0" smtClean="0"/>
          </a:p>
          <a:p>
            <a:endParaRPr lang="es-EC" sz="2800" dirty="0" smtClean="0"/>
          </a:p>
          <a:p>
            <a:endParaRPr lang="es-EC" sz="2800" dirty="0" smtClean="0"/>
          </a:p>
          <a:p>
            <a:endParaRPr lang="es-EC" sz="2800" dirty="0" smtClean="0"/>
          </a:p>
          <a:p>
            <a:r>
              <a:rPr lang="es-ES_tradnl" sz="2800" dirty="0" smtClean="0"/>
              <a:t>La cual no es mas que la fórmula del error despejada, y en donde n es el tamaño de la muestra, </a:t>
            </a:r>
            <a:r>
              <a:rPr lang="es-ES_tradnl" sz="2800" dirty="0" smtClean="0">
                <a:sym typeface="Symbol"/>
              </a:rPr>
              <a:t></a:t>
            </a:r>
            <a:r>
              <a:rPr lang="es-ES_tradnl" sz="2800" dirty="0" smtClean="0"/>
              <a:t> es la varianza y </a:t>
            </a:r>
            <a:r>
              <a:rPr lang="es-ES_tradnl" sz="2800" dirty="0" smtClean="0">
                <a:sym typeface="Symbol"/>
              </a:rPr>
              <a:t></a:t>
            </a:r>
            <a:r>
              <a:rPr lang="es-ES_tradnl" sz="2800" dirty="0" smtClean="0"/>
              <a:t> el máximo error que estamos dispuestos a aceptar.</a:t>
            </a:r>
            <a:endParaRPr lang="es-US" sz="2800" dirty="0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65537" name="Object 1"/>
          <p:cNvGraphicFramePr>
            <a:graphicFrameLocks noChangeAspect="1"/>
          </p:cNvGraphicFramePr>
          <p:nvPr/>
        </p:nvGraphicFramePr>
        <p:xfrm>
          <a:off x="2428860" y="2428868"/>
          <a:ext cx="3256884" cy="1571636"/>
        </p:xfrm>
        <a:graphic>
          <a:graphicData uri="http://schemas.openxmlformats.org/presentationml/2006/ole">
            <p:oleObj spid="_x0000_s65537" name="Ecuación" r:id="rId4" imgW="889000" imgH="419100" progId="Equation.3">
              <p:embed/>
            </p:oleObj>
          </a:graphicData>
        </a:graphic>
      </p:graphicFrame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Tamaño de la Muestra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1000108"/>
            <a:ext cx="8299478" cy="5357850"/>
          </a:xfrm>
        </p:spPr>
        <p:txBody>
          <a:bodyPr/>
          <a:lstStyle/>
          <a:p>
            <a:r>
              <a:rPr lang="es-ES_tradnl" sz="2800" dirty="0" smtClean="0"/>
              <a:t>Para proporciones utilizaremos:</a:t>
            </a:r>
          </a:p>
          <a:p>
            <a:endParaRPr lang="es-ES_tradnl" sz="2800" dirty="0" smtClean="0"/>
          </a:p>
          <a:p>
            <a:endParaRPr lang="es-ES_tradnl" sz="2800" dirty="0" smtClean="0"/>
          </a:p>
          <a:p>
            <a:endParaRPr lang="es-ES_tradnl" sz="2800" dirty="0" smtClean="0"/>
          </a:p>
          <a:p>
            <a:r>
              <a:rPr lang="es-ES_tradnl" sz="2800" dirty="0" smtClean="0"/>
              <a:t>Lógico que estas fórmulas debemos usar antes de muestreo: desconoceremos </a:t>
            </a:r>
            <a:r>
              <a:rPr lang="es-ES_tradnl" sz="2800" dirty="0" smtClean="0">
                <a:sym typeface="Symbol"/>
              </a:rPr>
              <a:t></a:t>
            </a:r>
            <a:r>
              <a:rPr lang="es-ES_tradnl" sz="2800" dirty="0" smtClean="0"/>
              <a:t> y p. </a:t>
            </a:r>
          </a:p>
          <a:p>
            <a:pPr lvl="1"/>
            <a:r>
              <a:rPr lang="es-ES_tradnl" sz="2400" dirty="0" smtClean="0"/>
              <a:t>Estos valores se pueden obtener de poblaciones similares, muestreos anteriores a dicha población, o un muestreo de prueba. </a:t>
            </a:r>
          </a:p>
          <a:p>
            <a:pPr lvl="1"/>
            <a:r>
              <a:rPr lang="es-ES_tradnl" sz="2400" dirty="0" smtClean="0"/>
              <a:t>Para proporciones podemos remplazar p por 0.5 para obtener un tamaño de muestra conservador.</a:t>
            </a:r>
            <a:endParaRPr lang="es-US" sz="2400" dirty="0" smtClean="0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2214546" y="1643050"/>
          <a:ext cx="4920292" cy="1357322"/>
        </p:xfrm>
        <a:graphic>
          <a:graphicData uri="http://schemas.openxmlformats.org/presentationml/2006/ole">
            <p:oleObj spid="_x0000_s67585" name="Ecuación" r:id="rId4" imgW="1459866" imgH="406224" progId="Equation.3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Muestreo Aleatorio Estratificado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dirty="0" smtClean="0"/>
              <a:t>Obtenida mediante separación de elementos de población en grupos que no traslapen, llamados </a:t>
            </a:r>
            <a:r>
              <a:rPr lang="es-ES_tradnl" sz="2800" dirty="0" smtClean="0">
                <a:solidFill>
                  <a:srgbClr val="FF0000"/>
                </a:solidFill>
              </a:rPr>
              <a:t>estratos</a:t>
            </a:r>
            <a:endParaRPr lang="es-ES_tradnl" sz="2800" dirty="0" smtClean="0"/>
          </a:p>
          <a:p>
            <a:r>
              <a:rPr lang="es-ES_tradnl" sz="2800" dirty="0" smtClean="0"/>
              <a:t>Selección posterior de muestra aleatoria simple dentro de cada estrato.</a:t>
            </a:r>
            <a:endParaRPr lang="es-US" sz="2800" dirty="0" smtClean="0"/>
          </a:p>
          <a:p>
            <a:r>
              <a:rPr lang="es-ES_tradnl" sz="2800" dirty="0" smtClean="0"/>
              <a:t>Objetivo al diseñar muestreo: maximizar información obtenida a un costo dado. Este tipo de muestreo puede ser mas eficiente que el totalmente aleatorio bajo ciertas condiciones:</a:t>
            </a:r>
          </a:p>
          <a:p>
            <a:pPr lvl="1"/>
            <a:r>
              <a:rPr lang="es-ES_tradnl" sz="2400" dirty="0" smtClean="0"/>
              <a:t>Seleccionar estratos donde información va a ser mas homogénea que en la población en general.</a:t>
            </a:r>
          </a:p>
          <a:p>
            <a:pPr lvl="1"/>
            <a:r>
              <a:rPr lang="es-ES_tradnl" sz="2400" u="sng" dirty="0" smtClean="0"/>
              <a:t>Necesitamos saber tamaño de estratos.</a:t>
            </a:r>
            <a:endParaRPr lang="es-US" sz="2400" u="sng" dirty="0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Muestreo Aleatorio Estratificado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dirty="0" smtClean="0"/>
              <a:t>Obtenida mediante separación de elementos de población en grupos que no traslapen, llamados </a:t>
            </a:r>
            <a:r>
              <a:rPr lang="es-ES_tradnl" sz="2800" dirty="0" smtClean="0">
                <a:solidFill>
                  <a:srgbClr val="FF0000"/>
                </a:solidFill>
              </a:rPr>
              <a:t>estratos</a:t>
            </a:r>
            <a:endParaRPr lang="es-ES_tradnl" sz="2800" dirty="0" smtClean="0"/>
          </a:p>
          <a:p>
            <a:r>
              <a:rPr lang="es-ES_tradnl" sz="2800" dirty="0" smtClean="0"/>
              <a:t>Selección posterior de muestra aleatoria simple dentro de cada estrato.</a:t>
            </a:r>
            <a:endParaRPr lang="es-US" sz="2800" dirty="0" smtClean="0"/>
          </a:p>
          <a:p>
            <a:r>
              <a:rPr lang="es-ES_tradnl" sz="2800" dirty="0" smtClean="0"/>
              <a:t>Objetivo al diseñar muestreo: maximizar información obtenida a un costo dado. Este tipo de muestreo puede ser mas eficiente que el totalmente aleatorio bajo ciertas condiciones:</a:t>
            </a:r>
          </a:p>
          <a:p>
            <a:pPr lvl="1"/>
            <a:r>
              <a:rPr lang="es-ES_tradnl" sz="2400" dirty="0" smtClean="0"/>
              <a:t>Seleccionar estratos donde información va a ser mas homogénea que en la población en general.</a:t>
            </a:r>
          </a:p>
          <a:p>
            <a:pPr lvl="1"/>
            <a:r>
              <a:rPr lang="es-ES_tradnl" sz="2400" u="sng" dirty="0" smtClean="0"/>
              <a:t>Necesitamos saber tamaño de estratos.</a:t>
            </a:r>
            <a:endParaRPr lang="es-US" sz="2400" u="sng" dirty="0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Muestreo Aleatorio Estratificado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2800" dirty="0" smtClean="0"/>
              <a:t>Especificar claramente los estratos. </a:t>
            </a:r>
          </a:p>
          <a:p>
            <a:pPr lvl="1"/>
            <a:r>
              <a:rPr lang="es-EC" sz="2400" dirty="0" smtClean="0"/>
              <a:t>C/individuo esta en uno y solo un estrato apropiado</a:t>
            </a:r>
          </a:p>
          <a:p>
            <a:r>
              <a:rPr lang="es-EC" sz="2800" dirty="0" smtClean="0"/>
              <a:t>Seleccionar una muestra totalmente aleatoria en cada estrato mediante la técnica ya descrita</a:t>
            </a:r>
          </a:p>
          <a:p>
            <a:r>
              <a:rPr lang="es-EC" sz="2800" dirty="0" smtClean="0"/>
              <a:t>Muestras seleccionadas en cada estrato </a:t>
            </a:r>
            <a:r>
              <a:rPr lang="es-EC" sz="2800" dirty="0" err="1" smtClean="0"/>
              <a:t>seran</a:t>
            </a:r>
            <a:r>
              <a:rPr lang="es-EC" sz="2800" dirty="0" smtClean="0"/>
              <a:t> independientes. </a:t>
            </a:r>
          </a:p>
          <a:p>
            <a:pPr lvl="1"/>
            <a:r>
              <a:rPr lang="es-EC" sz="2400" dirty="0" smtClean="0"/>
              <a:t>Muestras seleccionadas en un estrato no dependan de las seleccionadas en otro</a:t>
            </a:r>
            <a:endParaRPr lang="es-US" sz="2400" dirty="0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-142900"/>
            <a:ext cx="8129614" cy="1143000"/>
          </a:xfrm>
        </p:spPr>
        <p:txBody>
          <a:bodyPr/>
          <a:lstStyle/>
          <a:p>
            <a:r>
              <a:rPr lang="es-EC" dirty="0" smtClean="0"/>
              <a:t>Definiciones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785794"/>
            <a:ext cx="8299478" cy="5357850"/>
          </a:xfrm>
        </p:spPr>
        <p:txBody>
          <a:bodyPr/>
          <a:lstStyle/>
          <a:p>
            <a:pPr lvl="0"/>
            <a:r>
              <a:rPr lang="es-ES_tradnl" sz="2800" b="1" dirty="0" smtClean="0"/>
              <a:t>Número de estratos:</a:t>
            </a:r>
            <a:r>
              <a:rPr lang="es-ES_tradnl" sz="2800" dirty="0" smtClean="0"/>
              <a:t> L</a:t>
            </a:r>
            <a:endParaRPr lang="es-US" sz="2800" dirty="0" smtClean="0"/>
          </a:p>
          <a:p>
            <a:pPr lvl="0"/>
            <a:r>
              <a:rPr lang="es-ES_tradnl" sz="2800" b="1" dirty="0" smtClean="0"/>
              <a:t>Numero de individuos en estrato i:</a:t>
            </a:r>
            <a:r>
              <a:rPr lang="es-ES_tradnl" sz="2800" dirty="0" smtClean="0"/>
              <a:t> Ni</a:t>
            </a:r>
            <a:endParaRPr lang="es-US" sz="2800" dirty="0" smtClean="0"/>
          </a:p>
          <a:p>
            <a:pPr lvl="0"/>
            <a:r>
              <a:rPr lang="es-ES_tradnl" sz="2800" b="1" dirty="0" smtClean="0"/>
              <a:t>Número de individuos en población:</a:t>
            </a:r>
            <a:r>
              <a:rPr lang="es-ES_tradnl" sz="2800" dirty="0" smtClean="0"/>
              <a:t> N = </a:t>
            </a:r>
            <a:r>
              <a:rPr lang="es-ES_tradnl" sz="2800" dirty="0" smtClean="0">
                <a:sym typeface="Symbol"/>
              </a:rPr>
              <a:t></a:t>
            </a:r>
            <a:r>
              <a:rPr lang="es-ES_tradnl" sz="2800" dirty="0" smtClean="0"/>
              <a:t>Ni</a:t>
            </a:r>
            <a:endParaRPr lang="es-US" sz="2800" dirty="0" smtClean="0"/>
          </a:p>
          <a:p>
            <a:pPr lvl="0"/>
            <a:r>
              <a:rPr lang="es-ES_tradnl" sz="2800" b="1" dirty="0" smtClean="0"/>
              <a:t>Tamaño de la muestra en el estrato i:</a:t>
            </a:r>
            <a:r>
              <a:rPr lang="es-ES_tradnl" sz="2800" dirty="0" smtClean="0"/>
              <a:t> ni</a:t>
            </a:r>
            <a:endParaRPr lang="es-US" sz="2800" dirty="0" smtClean="0"/>
          </a:p>
          <a:p>
            <a:pPr lvl="0"/>
            <a:r>
              <a:rPr lang="es-ES_tradnl" sz="2800" b="1" dirty="0" smtClean="0"/>
              <a:t>Media del estrato i:</a:t>
            </a:r>
            <a:r>
              <a:rPr lang="es-ES_tradnl" sz="2800" dirty="0" smtClean="0"/>
              <a:t> </a:t>
            </a:r>
            <a:r>
              <a:rPr lang="es-ES_tradnl" sz="2800" dirty="0" smtClean="0">
                <a:sym typeface="Symbol"/>
              </a:rPr>
              <a:t></a:t>
            </a:r>
            <a:r>
              <a:rPr lang="es-ES_tradnl" sz="2800" dirty="0" smtClean="0"/>
              <a:t>i</a:t>
            </a:r>
            <a:endParaRPr lang="es-US" sz="2800" dirty="0" smtClean="0"/>
          </a:p>
          <a:p>
            <a:pPr lvl="0"/>
            <a:r>
              <a:rPr lang="es-ES_tradnl" sz="2800" b="1" dirty="0" smtClean="0"/>
              <a:t>Media de la población:</a:t>
            </a:r>
            <a:r>
              <a:rPr lang="es-ES_tradnl" sz="2800" dirty="0" smtClean="0"/>
              <a:t> </a:t>
            </a:r>
            <a:r>
              <a:rPr lang="es-ES_tradnl" sz="2800" dirty="0" smtClean="0">
                <a:sym typeface="Symbol"/>
              </a:rPr>
              <a:t></a:t>
            </a:r>
            <a:endParaRPr lang="es-US" sz="2800" dirty="0" smtClean="0"/>
          </a:p>
          <a:p>
            <a:pPr lvl="0"/>
            <a:r>
              <a:rPr lang="es-ES_tradnl" sz="2800" b="1" dirty="0" err="1" smtClean="0"/>
              <a:t>Variaza</a:t>
            </a:r>
            <a:r>
              <a:rPr lang="es-ES_tradnl" sz="2800" b="1" dirty="0" smtClean="0"/>
              <a:t> del estrato i:</a:t>
            </a:r>
            <a:r>
              <a:rPr lang="es-ES_tradnl" sz="2800" dirty="0" smtClean="0"/>
              <a:t> </a:t>
            </a:r>
            <a:r>
              <a:rPr lang="es-ES_tradnl" sz="2800" dirty="0" smtClean="0">
                <a:sym typeface="Symbol"/>
              </a:rPr>
              <a:t></a:t>
            </a:r>
            <a:r>
              <a:rPr lang="es-ES_tradnl" sz="2800" baseline="30000" dirty="0" smtClean="0"/>
              <a:t>2</a:t>
            </a:r>
            <a:r>
              <a:rPr lang="es-ES_tradnl" sz="2800" dirty="0" smtClean="0"/>
              <a:t>i</a:t>
            </a:r>
            <a:endParaRPr lang="es-US" sz="2800" dirty="0" smtClean="0"/>
          </a:p>
          <a:p>
            <a:pPr lvl="0"/>
            <a:r>
              <a:rPr lang="es-ES_tradnl" sz="2800" b="1" dirty="0" smtClean="0"/>
              <a:t>Varianza de la Población:</a:t>
            </a:r>
            <a:r>
              <a:rPr lang="es-ES_tradnl" sz="2800" dirty="0" smtClean="0"/>
              <a:t> </a:t>
            </a:r>
            <a:r>
              <a:rPr lang="es-ES_tradnl" sz="2800" dirty="0" smtClean="0">
                <a:sym typeface="Symbol"/>
              </a:rPr>
              <a:t></a:t>
            </a:r>
            <a:r>
              <a:rPr lang="es-ES_tradnl" sz="2800" baseline="30000" dirty="0" smtClean="0"/>
              <a:t>2</a:t>
            </a:r>
            <a:endParaRPr lang="es-US" sz="2800" dirty="0" smtClean="0"/>
          </a:p>
          <a:p>
            <a:pPr lvl="0"/>
            <a:r>
              <a:rPr lang="es-ES_tradnl" sz="2800" b="1" dirty="0" smtClean="0"/>
              <a:t>Total del estrato i:</a:t>
            </a:r>
            <a:r>
              <a:rPr lang="es-ES_tradnl" sz="2800" dirty="0" smtClean="0"/>
              <a:t> </a:t>
            </a:r>
            <a:r>
              <a:rPr lang="es-ES_tradnl" sz="2800" dirty="0" smtClean="0">
                <a:sym typeface="Symbol"/>
              </a:rPr>
              <a:t></a:t>
            </a:r>
            <a:r>
              <a:rPr lang="es-ES_tradnl" sz="2800" dirty="0" smtClean="0"/>
              <a:t> i</a:t>
            </a:r>
            <a:endParaRPr lang="es-US" sz="2800" dirty="0" smtClean="0"/>
          </a:p>
          <a:p>
            <a:pPr lvl="0"/>
            <a:r>
              <a:rPr lang="es-ES_tradnl" sz="2800" b="1" dirty="0" smtClean="0"/>
              <a:t>Total Poblacional:</a:t>
            </a:r>
            <a:r>
              <a:rPr lang="es-ES_tradnl" sz="2800" dirty="0" smtClean="0"/>
              <a:t> </a:t>
            </a:r>
            <a:r>
              <a:rPr lang="es-ES_tradnl" sz="2800" dirty="0" smtClean="0">
                <a:sym typeface="Symbol"/>
              </a:rPr>
              <a:t></a:t>
            </a:r>
            <a:endParaRPr lang="es-US" sz="2800" dirty="0" smtClean="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Estimación </a:t>
            </a:r>
            <a:r>
              <a:rPr lang="es-EC" dirty="0" smtClean="0">
                <a:latin typeface="Symbol" pitchFamily="18" charset="2"/>
              </a:rPr>
              <a:t>m, s</a:t>
            </a:r>
            <a:r>
              <a:rPr lang="es-EC" baseline="30000" dirty="0" smtClean="0"/>
              <a:t>2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1071546"/>
            <a:ext cx="8299478" cy="5357850"/>
          </a:xfrm>
        </p:spPr>
        <p:txBody>
          <a:bodyPr/>
          <a:lstStyle/>
          <a:p>
            <a:r>
              <a:rPr lang="es-ES_tradnl" sz="2400" dirty="0" smtClean="0"/>
              <a:t>El estimador de </a:t>
            </a:r>
            <a:r>
              <a:rPr lang="es-ES_tradnl" sz="2400" dirty="0" smtClean="0">
                <a:latin typeface="Symbol" pitchFamily="18" charset="2"/>
              </a:rPr>
              <a:t>m</a:t>
            </a:r>
            <a:r>
              <a:rPr lang="es-ES_tradnl" sz="2400" dirty="0" smtClean="0"/>
              <a:t> es </a:t>
            </a:r>
            <a:r>
              <a:rPr lang="es-ES_tradnl" sz="2400" dirty="0" err="1" smtClean="0"/>
              <a:t>x</a:t>
            </a:r>
            <a:r>
              <a:rPr lang="es-ES_tradnl" sz="2400" baseline="-25000" dirty="0" err="1" smtClean="0"/>
              <a:t>st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st</a:t>
            </a:r>
            <a:r>
              <a:rPr lang="es-ES_tradnl" sz="2400" dirty="0" smtClean="0"/>
              <a:t> indica muestreo aleatorio estratificado:</a:t>
            </a:r>
            <a:endParaRPr lang="es-US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pPr lvl="1"/>
            <a:r>
              <a:rPr lang="es-ES_tradnl" sz="2000" dirty="0" smtClean="0"/>
              <a:t>Bastante parecido a promedio ponderado.</a:t>
            </a:r>
            <a:endParaRPr lang="es-US" sz="2000" dirty="0" smtClean="0"/>
          </a:p>
          <a:p>
            <a:r>
              <a:rPr lang="es-ES_tradnl" sz="2400" dirty="0" smtClean="0"/>
              <a:t> y el límite para el error de estimación E :</a:t>
            </a:r>
            <a:endParaRPr lang="es-US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 smtClean="0"/>
          </a:p>
          <a:p>
            <a:r>
              <a:rPr lang="es-ES_tradnl" sz="2400" dirty="0" smtClean="0"/>
              <a:t>Estimador de la varianza de </a:t>
            </a:r>
            <a:r>
              <a:rPr lang="es-ES_tradnl" sz="2400" dirty="0" err="1" smtClean="0"/>
              <a:t>x</a:t>
            </a:r>
            <a:r>
              <a:rPr lang="es-ES_tradnl" sz="2400" baseline="-25000" dirty="0" err="1" smtClean="0"/>
              <a:t>st</a:t>
            </a:r>
            <a:r>
              <a:rPr lang="es-ES_tradnl" sz="2400" dirty="0" smtClean="0"/>
              <a:t> será:</a:t>
            </a:r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C" sz="2400" dirty="0" smtClean="0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69633" name="Object 1"/>
          <p:cNvGraphicFramePr>
            <a:graphicFrameLocks noChangeAspect="1"/>
          </p:cNvGraphicFramePr>
          <p:nvPr/>
        </p:nvGraphicFramePr>
        <p:xfrm>
          <a:off x="3143240" y="1714487"/>
          <a:ext cx="2357454" cy="994551"/>
        </p:xfrm>
        <a:graphic>
          <a:graphicData uri="http://schemas.openxmlformats.org/presentationml/2006/ole">
            <p:oleObj spid="_x0000_s69633" name="Ecuación" r:id="rId4" imgW="964781" imgH="406224" progId="Equation.3">
              <p:embed/>
            </p:oleObj>
          </a:graphicData>
        </a:graphic>
      </p:graphicFrame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2357422" y="5429264"/>
          <a:ext cx="4143404" cy="857256"/>
        </p:xfrm>
        <a:graphic>
          <a:graphicData uri="http://schemas.openxmlformats.org/presentationml/2006/ole">
            <p:oleObj spid="_x0000_s69635" name="Ecuación" r:id="rId5" imgW="1968500" imgH="457200" progId="Equation.3">
              <p:embed/>
            </p:oleObj>
          </a:graphicData>
        </a:graphic>
      </p:graphicFrame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2428860" y="3712936"/>
          <a:ext cx="4143404" cy="930510"/>
        </p:xfrm>
        <a:graphic>
          <a:graphicData uri="http://schemas.openxmlformats.org/presentationml/2006/ole">
            <p:oleObj spid="_x0000_s69637" name="Ecuación" r:id="rId6" imgW="2247900" imgH="50800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Estimación p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2800" dirty="0" smtClean="0"/>
              <a:t>Para proporciones, el estimador de la proporción poblacional p vendrá dado por:</a:t>
            </a:r>
          </a:p>
          <a:p>
            <a:endParaRPr lang="es-EC" sz="2800" dirty="0" smtClean="0"/>
          </a:p>
          <a:p>
            <a:endParaRPr lang="es-EC" sz="2800" dirty="0" smtClean="0"/>
          </a:p>
          <a:p>
            <a:endParaRPr lang="es-EC" sz="2800" dirty="0" smtClean="0"/>
          </a:p>
          <a:p>
            <a:endParaRPr lang="es-EC" sz="2800" dirty="0" smtClean="0"/>
          </a:p>
          <a:p>
            <a:r>
              <a:rPr lang="es-EC" sz="2800" dirty="0" smtClean="0"/>
              <a:t>Y los límites para el error de estimación por:</a:t>
            </a:r>
          </a:p>
          <a:p>
            <a:endParaRPr lang="es-EC" sz="2800" dirty="0" smtClean="0"/>
          </a:p>
          <a:p>
            <a:endParaRPr lang="es-US" sz="2800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79873" name="Object 1"/>
          <p:cNvGraphicFramePr>
            <a:graphicFrameLocks noChangeAspect="1"/>
          </p:cNvGraphicFramePr>
          <p:nvPr/>
        </p:nvGraphicFramePr>
        <p:xfrm>
          <a:off x="2428859" y="2428868"/>
          <a:ext cx="4048961" cy="1357322"/>
        </p:xfrm>
        <a:graphic>
          <a:graphicData uri="http://schemas.openxmlformats.org/presentationml/2006/ole">
            <p:oleObj spid="_x0000_s79873" name="Ecuación" r:id="rId4" imgW="1091726" imgH="368140" progId="Equation.3">
              <p:embed/>
            </p:oleObj>
          </a:graphicData>
        </a:graphic>
      </p:graphicFrame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1785918" y="4929198"/>
          <a:ext cx="5486640" cy="1357322"/>
        </p:xfrm>
        <a:graphic>
          <a:graphicData uri="http://schemas.openxmlformats.org/presentationml/2006/ole">
            <p:oleObj spid="_x0000_s79875" name="Ecuación" r:id="rId5" imgW="2438400" imgH="508000" progId="Equation.3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 smtClean="0"/>
              <a:t>Capitulo</a:t>
            </a:r>
            <a:r>
              <a:rPr lang="en-US" dirty="0" smtClean="0"/>
              <a:t> 3</a:t>
            </a:r>
            <a:endParaRPr lang="es-US" dirty="0"/>
          </a:p>
        </p:txBody>
      </p:sp>
      <p:sp>
        <p:nvSpPr>
          <p:cNvPr id="5" name="4 Subtítulo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err="1" smtClean="0"/>
              <a:t>Estadistica</a:t>
            </a:r>
            <a:r>
              <a:rPr lang="en-US" dirty="0" smtClean="0"/>
              <a:t> </a:t>
            </a:r>
            <a:r>
              <a:rPr lang="en-US" dirty="0" err="1" smtClean="0"/>
              <a:t>Descriptiva</a:t>
            </a:r>
            <a:endParaRPr lang="es-US" dirty="0"/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57488" cy="2922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86550" y="-24"/>
            <a:ext cx="24574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Grafico de Intervalos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Curtosis</a:t>
            </a:r>
            <a:r>
              <a:rPr lang="es-ES_tradnl" dirty="0" smtClean="0"/>
              <a:t> y </a:t>
            </a:r>
            <a:r>
              <a:rPr lang="es-ES_tradnl" dirty="0" err="1" smtClean="0"/>
              <a:t>Skewness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dirty="0" smtClean="0"/>
              <a:t>Comparación con distribución es normal.</a:t>
            </a:r>
            <a:endParaRPr lang="es-US" sz="2800" dirty="0" smtClean="0"/>
          </a:p>
          <a:p>
            <a:r>
              <a:rPr lang="es-EC" sz="2800" dirty="0" err="1" smtClean="0"/>
              <a:t>Curtosis</a:t>
            </a:r>
            <a:r>
              <a:rPr lang="es-EC" sz="2800" dirty="0" smtClean="0"/>
              <a:t>:</a:t>
            </a:r>
          </a:p>
          <a:p>
            <a:pPr lvl="1"/>
            <a:r>
              <a:rPr lang="es-EC" sz="2400" dirty="0" smtClean="0"/>
              <a:t>Elevación o achatamiento comparada normal. </a:t>
            </a:r>
          </a:p>
          <a:p>
            <a:pPr lvl="1"/>
            <a:r>
              <a:rPr lang="es-EC" sz="2400" dirty="0" smtClean="0"/>
              <a:t>Positiva: relativamente elevada</a:t>
            </a:r>
          </a:p>
          <a:p>
            <a:pPr lvl="1"/>
            <a:r>
              <a:rPr lang="es-EC" sz="2400" dirty="0" smtClean="0"/>
              <a:t>Negativa: relativamente plana</a:t>
            </a:r>
          </a:p>
          <a:p>
            <a:pPr lvl="1"/>
            <a:r>
              <a:rPr lang="es-EC" sz="2400" dirty="0" smtClean="0"/>
              <a:t>= </a:t>
            </a:r>
            <a:r>
              <a:rPr lang="es-EC" sz="2400" dirty="0" err="1" smtClean="0"/>
              <a:t>CURTOSIS</a:t>
            </a:r>
            <a:r>
              <a:rPr lang="es-EC" sz="2400" dirty="0" smtClean="0"/>
              <a:t>(rango) o Herramientas </a:t>
            </a:r>
            <a:r>
              <a:rPr lang="es-EC" sz="2400" dirty="0" err="1" smtClean="0"/>
              <a:t>Analisis</a:t>
            </a:r>
            <a:endParaRPr lang="es-EC" sz="2400" dirty="0" smtClean="0"/>
          </a:p>
          <a:p>
            <a:r>
              <a:rPr lang="es-EC" sz="2800" dirty="0" err="1" smtClean="0"/>
              <a:t>Skewness</a:t>
            </a:r>
            <a:r>
              <a:rPr lang="es-EC" sz="2800" dirty="0" smtClean="0"/>
              <a:t> (coeficiente Asimetría, Sesgo)</a:t>
            </a:r>
          </a:p>
          <a:p>
            <a:pPr lvl="1"/>
            <a:r>
              <a:rPr lang="es-EC" sz="2400" dirty="0" smtClean="0"/>
              <a:t>Asimetría respecto a su media</a:t>
            </a:r>
          </a:p>
          <a:p>
            <a:pPr lvl="1"/>
            <a:r>
              <a:rPr lang="es-EC" sz="2400" dirty="0" smtClean="0"/>
              <a:t>Positiva: Sesgo hacia derecha</a:t>
            </a:r>
          </a:p>
          <a:p>
            <a:pPr lvl="1"/>
            <a:r>
              <a:rPr lang="es-EC" sz="2400" dirty="0" smtClean="0"/>
              <a:t>Negativa: Sesgo Izquierda</a:t>
            </a:r>
          </a:p>
          <a:p>
            <a:pPr lvl="1"/>
            <a:r>
              <a:rPr lang="es-EC" sz="2400" dirty="0" smtClean="0"/>
              <a:t>=</a:t>
            </a:r>
            <a:r>
              <a:rPr lang="es-EC" sz="2400" dirty="0" err="1" smtClean="0"/>
              <a:t>COEFICIENTE.ASIMETRIA</a:t>
            </a:r>
            <a:r>
              <a:rPr lang="es-EC" sz="2400" dirty="0" smtClean="0"/>
              <a:t>(Rango)</a:t>
            </a:r>
          </a:p>
          <a:p>
            <a:pPr lvl="1"/>
            <a:r>
              <a:rPr lang="es-EC" sz="2400" dirty="0" smtClean="0"/>
              <a:t>o Herramientas </a:t>
            </a:r>
            <a:r>
              <a:rPr lang="es-EC" sz="2400" dirty="0" err="1" smtClean="0"/>
              <a:t>Analisis</a:t>
            </a:r>
            <a:endParaRPr lang="es-US" sz="2400" dirty="0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95233" name="Object 1"/>
          <p:cNvGraphicFramePr>
            <a:graphicFrameLocks noChangeAspect="1"/>
          </p:cNvGraphicFramePr>
          <p:nvPr/>
        </p:nvGraphicFramePr>
        <p:xfrm>
          <a:off x="7324752" y="1714488"/>
          <a:ext cx="1462090" cy="592399"/>
        </p:xfrm>
        <a:graphic>
          <a:graphicData uri="http://schemas.openxmlformats.org/presentationml/2006/ole">
            <p:oleObj spid="_x0000_s95233" name="Ecuación" r:id="rId4" imgW="1104900" imgH="444500" progId="Equation.3">
              <p:embed/>
            </p:oleObj>
          </a:graphicData>
        </a:graphic>
      </p:graphicFrame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7000892" y="6072206"/>
          <a:ext cx="2089878" cy="785794"/>
        </p:xfrm>
        <a:graphic>
          <a:graphicData uri="http://schemas.openxmlformats.org/presentationml/2006/ole">
            <p:oleObj spid="_x0000_s95236" name="Ecuación" r:id="rId5" imgW="1193800" imgH="444500" progId="Equation.3">
              <p:embed/>
            </p:oleObj>
          </a:graphicData>
        </a:graphic>
      </p:graphicFrame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Intervalos Confianza en Excel 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Ejercicio08 - </a:t>
            </a:r>
            <a:r>
              <a:rPr lang="es-EC" dirty="0" err="1" smtClean="0"/>
              <a:t>Estadistica</a:t>
            </a:r>
            <a:r>
              <a:rPr lang="es-EC" dirty="0" smtClean="0"/>
              <a:t> Descriptiva.xlsx</a:t>
            </a:r>
          </a:p>
          <a:p>
            <a:r>
              <a:rPr lang="es-EC" dirty="0" smtClean="0"/>
              <a:t>=</a:t>
            </a:r>
            <a:r>
              <a:rPr lang="es-EC" dirty="0" err="1" smtClean="0"/>
              <a:t>INTERVALO.CONFIANZA</a:t>
            </a:r>
            <a:r>
              <a:rPr lang="es-EC" dirty="0" smtClean="0"/>
              <a:t>(</a:t>
            </a:r>
            <a:r>
              <a:rPr lang="es-EC" dirty="0" err="1" smtClean="0">
                <a:latin typeface="Symbol" pitchFamily="18" charset="2"/>
              </a:rPr>
              <a:t>a</a:t>
            </a:r>
            <a:r>
              <a:rPr lang="es-EC" dirty="0" err="1" smtClean="0"/>
              <a:t>,</a:t>
            </a:r>
            <a:r>
              <a:rPr lang="es-EC" dirty="0" err="1" smtClean="0">
                <a:latin typeface="Symbol" pitchFamily="18" charset="2"/>
              </a:rPr>
              <a:t>s</a:t>
            </a:r>
            <a:r>
              <a:rPr lang="es-EC" dirty="0" err="1" smtClean="0"/>
              <a:t>,n</a:t>
            </a:r>
            <a:r>
              <a:rPr lang="es-EC" dirty="0" smtClean="0"/>
              <a:t>)</a:t>
            </a:r>
          </a:p>
          <a:p>
            <a:pPr lvl="1"/>
            <a:r>
              <a:rPr lang="es-EC" dirty="0" smtClean="0"/>
              <a:t>Da el intervalo de confianza para la media cuando se conoce </a:t>
            </a:r>
            <a:r>
              <a:rPr lang="es-EC" dirty="0" smtClean="0">
                <a:latin typeface="Symbol" pitchFamily="18" charset="2"/>
              </a:rPr>
              <a:t>s</a:t>
            </a:r>
            <a:r>
              <a:rPr lang="es-EC" dirty="0" smtClean="0"/>
              <a:t> o n&gt;30. Usa Z</a:t>
            </a:r>
            <a:r>
              <a:rPr lang="es-EC" baseline="-25000" dirty="0" smtClean="0"/>
              <a:t>(</a:t>
            </a:r>
            <a:r>
              <a:rPr lang="es-EC" baseline="-25000" dirty="0" smtClean="0">
                <a:latin typeface="Symbol" pitchFamily="18" charset="2"/>
              </a:rPr>
              <a:t>a/2</a:t>
            </a:r>
            <a:r>
              <a:rPr lang="es-EC" baseline="-25000" dirty="0" smtClean="0"/>
              <a:t>)</a:t>
            </a:r>
          </a:p>
          <a:p>
            <a:endParaRPr lang="es-EC" dirty="0" smtClean="0"/>
          </a:p>
          <a:p>
            <a:r>
              <a:rPr lang="es-EC" dirty="0" smtClean="0"/>
              <a:t>Herramientas de Análisis / </a:t>
            </a:r>
            <a:r>
              <a:rPr lang="es-EC" dirty="0" err="1" smtClean="0"/>
              <a:t>Estadisticas</a:t>
            </a:r>
            <a:r>
              <a:rPr lang="es-EC" dirty="0" smtClean="0"/>
              <a:t> descriptivas:</a:t>
            </a:r>
          </a:p>
          <a:p>
            <a:pPr lvl="1"/>
            <a:r>
              <a:rPr lang="es-EC" dirty="0" smtClean="0"/>
              <a:t>Da el intervalo de confianza para la media cuando se desconoce </a:t>
            </a:r>
            <a:r>
              <a:rPr lang="es-EC" dirty="0" smtClean="0">
                <a:latin typeface="Symbol" pitchFamily="18" charset="2"/>
              </a:rPr>
              <a:t>s</a:t>
            </a:r>
            <a:r>
              <a:rPr lang="es-EC" dirty="0" smtClean="0"/>
              <a:t> o n&lt;30. Usa t</a:t>
            </a:r>
            <a:r>
              <a:rPr lang="es-EC" baseline="-25000" dirty="0" smtClean="0"/>
              <a:t>(</a:t>
            </a:r>
            <a:r>
              <a:rPr lang="es-EC" baseline="-25000" dirty="0" smtClean="0">
                <a:latin typeface="Symbol" pitchFamily="18" charset="2"/>
              </a:rPr>
              <a:t>a/2</a:t>
            </a:r>
            <a:r>
              <a:rPr lang="es-EC" baseline="-25000" dirty="0" smtClean="0"/>
              <a:t>)</a:t>
            </a:r>
          </a:p>
          <a:p>
            <a:pPr lvl="1"/>
            <a:r>
              <a:rPr lang="es-EC" dirty="0" smtClean="0"/>
              <a:t>Recordar que </a:t>
            </a:r>
            <a:r>
              <a:rPr lang="es-EC" dirty="0" err="1" smtClean="0"/>
              <a:t>DISTR.T.INV</a:t>
            </a:r>
            <a:r>
              <a:rPr lang="es-EC" dirty="0" smtClean="0"/>
              <a:t> usa 2 colas</a:t>
            </a:r>
          </a:p>
          <a:p>
            <a:endParaRPr lang="es-US" dirty="0"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Regresion</a:t>
            </a:r>
            <a:r>
              <a:rPr lang="en-US" smtClean="0"/>
              <a:t> Lineal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857232"/>
            <a:ext cx="8299478" cy="5357850"/>
          </a:xfrm>
        </p:spPr>
        <p:txBody>
          <a:bodyPr/>
          <a:lstStyle/>
          <a:p>
            <a:r>
              <a:rPr lang="es-EC" sz="2800" dirty="0" smtClean="0"/>
              <a:t>Fijamos valores variable independiente (x), y observamos variable dependiente (y) de ésta.</a:t>
            </a:r>
          </a:p>
          <a:p>
            <a:r>
              <a:rPr lang="es-EC" sz="2800" dirty="0" smtClean="0"/>
              <a:t>Lograr ecuación para describir comportamiento y relacionado con x, dentro rango específico.</a:t>
            </a:r>
          </a:p>
          <a:p>
            <a:pPr marL="514350" indent="-51435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y = a + </a:t>
            </a:r>
            <a:r>
              <a:rPr lang="en-US" dirty="0" err="1" smtClean="0">
                <a:solidFill>
                  <a:srgbClr val="FF0000"/>
                </a:solidFill>
              </a:rPr>
              <a:t>bx</a:t>
            </a:r>
            <a:endParaRPr lang="es-EC" dirty="0" smtClean="0">
              <a:solidFill>
                <a:srgbClr val="FF0000"/>
              </a:solidFill>
            </a:endParaRPr>
          </a:p>
          <a:p>
            <a:r>
              <a:rPr lang="es-EC" sz="2800" dirty="0" smtClean="0"/>
              <a:t>Análisis correlación mide, para c/ muestra x y </a:t>
            </a:r>
            <a:r>
              <a:rPr lang="es-EC" sz="2800" dirty="0" err="1" smtClean="0"/>
              <a:t>y</a:t>
            </a:r>
            <a:r>
              <a:rPr lang="es-EC" sz="2800" dirty="0" smtClean="0"/>
              <a:t>.</a:t>
            </a:r>
          </a:p>
          <a:p>
            <a:r>
              <a:rPr lang="es-EC" sz="2800" dirty="0" smtClean="0"/>
              <a:t>Grafica pares para ver relaciones entre ellos. </a:t>
            </a:r>
          </a:p>
          <a:p>
            <a:r>
              <a:rPr lang="es-EC" sz="2800" dirty="0" smtClean="0"/>
              <a:t>Calcula algunos estadísticos para determinar la fuerza de la relación</a:t>
            </a:r>
          </a:p>
          <a:p>
            <a:pPr lvl="1"/>
            <a:r>
              <a:rPr lang="es-EC" sz="2400" dirty="0" smtClean="0"/>
              <a:t>Regresión para experimentos reales</a:t>
            </a:r>
          </a:p>
          <a:p>
            <a:pPr lvl="1"/>
            <a:r>
              <a:rPr lang="es-EC" sz="2400" dirty="0" smtClean="0"/>
              <a:t>Correlación para estudios ex post facto</a:t>
            </a:r>
          </a:p>
          <a:p>
            <a:r>
              <a:rPr lang="es-EC" sz="2800" dirty="0" smtClean="0"/>
              <a:t>Puede ser usada como comparativa o predictiva.</a:t>
            </a:r>
          </a:p>
          <a:p>
            <a:endParaRPr lang="es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Diagrama Dispersión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2800" dirty="0" smtClean="0"/>
              <a:t>Gráfico en el cual van a estar representados, mediante puntos, los valores de nuestros pares de variables (</a:t>
            </a:r>
            <a:r>
              <a:rPr lang="es-EC" sz="2800" dirty="0" err="1" smtClean="0"/>
              <a:t>x,y</a:t>
            </a:r>
            <a:r>
              <a:rPr lang="es-EC" sz="2800" dirty="0" smtClean="0"/>
              <a:t>).</a:t>
            </a:r>
          </a:p>
          <a:p>
            <a:r>
              <a:rPr lang="es-EC" sz="2800" dirty="0" smtClean="0"/>
              <a:t>Sirve para darnos una idea visual del tipo de relación que existe entre ambas variables, y debe de ser hecho antes de iniciar cualquier cálculo para evitar trabajos innecesarios</a:t>
            </a:r>
          </a:p>
          <a:p>
            <a:r>
              <a:rPr lang="es-EC" sz="2800" dirty="0" smtClean="0"/>
              <a:t>Excel Grafico </a:t>
            </a:r>
            <a:r>
              <a:rPr lang="es-EC" sz="2800" dirty="0" err="1" smtClean="0"/>
              <a:t>dispersi</a:t>
            </a:r>
            <a:r>
              <a:rPr lang="es-US" sz="2800" dirty="0" err="1" smtClean="0"/>
              <a:t>ón</a:t>
            </a:r>
            <a:r>
              <a:rPr lang="es-US" sz="2800" dirty="0" smtClean="0"/>
              <a:t> tiene herramientas para evaluación interactiva de correlación.</a:t>
            </a:r>
            <a:endParaRPr lang="es-EC" sz="2800" dirty="0" smtClean="0"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Mínimos</a:t>
            </a:r>
            <a:r>
              <a:rPr lang="en-US" dirty="0" smtClean="0"/>
              <a:t> </a:t>
            </a:r>
            <a:r>
              <a:rPr lang="en-US" dirty="0" err="1" smtClean="0"/>
              <a:t>Cuadrados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2800" dirty="0" smtClean="0"/>
              <a:t>Recta donde cuadrados de diferencias entre puntos experimentales (</a:t>
            </a:r>
            <a:r>
              <a:rPr lang="es-EC" sz="2800" dirty="0" err="1" smtClean="0"/>
              <a:t>x,y</a:t>
            </a:r>
            <a:r>
              <a:rPr lang="es-EC" sz="2800" dirty="0" smtClean="0"/>
              <a:t>) y puntos calculados (</a:t>
            </a:r>
            <a:r>
              <a:rPr lang="es-EC" sz="2800" dirty="0" err="1" smtClean="0"/>
              <a:t>x',y</a:t>
            </a:r>
            <a:r>
              <a:rPr lang="es-EC" sz="2800" dirty="0" smtClean="0"/>
              <a:t>') sea mínima.</a:t>
            </a:r>
            <a:endParaRPr lang="en-US" sz="2800" dirty="0" smtClean="0"/>
          </a:p>
          <a:p>
            <a:r>
              <a:rPr lang="es-EC" sz="2800" dirty="0" smtClean="0"/>
              <a:t>y = a + </a:t>
            </a:r>
            <a:r>
              <a:rPr lang="es-EC" sz="2800" dirty="0" err="1" smtClean="0"/>
              <a:t>bx</a:t>
            </a:r>
            <a:endParaRPr lang="es-EC" sz="2800" dirty="0" smtClean="0"/>
          </a:p>
          <a:p>
            <a:pPr lvl="1"/>
            <a:r>
              <a:rPr lang="es-EC" sz="2400" dirty="0" smtClean="0"/>
              <a:t>a: intersección de la recta con el eje Y</a:t>
            </a:r>
          </a:p>
          <a:p>
            <a:pPr lvl="1"/>
            <a:r>
              <a:rPr lang="es-EC" sz="2400" dirty="0" smtClean="0"/>
              <a:t>B: pendiente de la recta.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 =INTERSECCION.EJE(</a:t>
            </a:r>
            <a:r>
              <a:rPr lang="en-US" sz="2800" dirty="0" err="1" smtClean="0"/>
              <a:t>rango</a:t>
            </a:r>
            <a:r>
              <a:rPr lang="en-US" sz="2800" dirty="0" smtClean="0"/>
              <a:t> </a:t>
            </a:r>
            <a:r>
              <a:rPr lang="en-US" sz="2800" dirty="0" err="1" smtClean="0"/>
              <a:t>Y,rango</a:t>
            </a:r>
            <a:r>
              <a:rPr lang="en-US" sz="2800" dirty="0" smtClean="0"/>
              <a:t> X)</a:t>
            </a:r>
          </a:p>
          <a:p>
            <a:r>
              <a:rPr lang="en-US" sz="2800" dirty="0" smtClean="0"/>
              <a:t>b =</a:t>
            </a:r>
            <a:r>
              <a:rPr lang="en-US" sz="2800" dirty="0" err="1" smtClean="0"/>
              <a:t>PENDIENTE</a:t>
            </a:r>
            <a:r>
              <a:rPr lang="en-US" sz="2800" dirty="0" smtClean="0"/>
              <a:t>(</a:t>
            </a:r>
            <a:r>
              <a:rPr lang="en-US" sz="2800" dirty="0" err="1" smtClean="0"/>
              <a:t>rango</a:t>
            </a:r>
            <a:r>
              <a:rPr lang="en-US" sz="2800" dirty="0" smtClean="0"/>
              <a:t> </a:t>
            </a:r>
            <a:r>
              <a:rPr lang="en-US" sz="2800" dirty="0" err="1" smtClean="0"/>
              <a:t>Y,rango</a:t>
            </a:r>
            <a:r>
              <a:rPr lang="en-US" sz="2800" dirty="0" smtClean="0"/>
              <a:t> X)</a:t>
            </a:r>
          </a:p>
          <a:p>
            <a:r>
              <a:rPr lang="en-US" sz="2800" dirty="0" err="1" smtClean="0"/>
              <a:t>Herramientas</a:t>
            </a:r>
            <a:r>
              <a:rPr lang="en-US" sz="2800" dirty="0" smtClean="0"/>
              <a:t> de </a:t>
            </a:r>
            <a:r>
              <a:rPr lang="en-US" sz="2800" dirty="0" err="1" smtClean="0"/>
              <a:t>Analisis</a:t>
            </a:r>
            <a:endParaRPr lang="es-US" sz="2800" dirty="0" smtClean="0"/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105473" name="Object 1"/>
          <p:cNvGraphicFramePr>
            <a:graphicFrameLocks noChangeAspect="1"/>
          </p:cNvGraphicFramePr>
          <p:nvPr/>
        </p:nvGraphicFramePr>
        <p:xfrm>
          <a:off x="1071538" y="4000504"/>
          <a:ext cx="1785950" cy="979792"/>
        </p:xfrm>
        <a:graphic>
          <a:graphicData uri="http://schemas.openxmlformats.org/presentationml/2006/ole">
            <p:oleObj spid="_x0000_s105473" name="Ecuación" r:id="rId4" imgW="1371600" imgH="749300" progId="Equation.3">
              <p:embed/>
            </p:oleObj>
          </a:graphicData>
        </a:graphic>
      </p:graphicFrame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4214810" y="4000504"/>
          <a:ext cx="2786082" cy="944845"/>
        </p:xfrm>
        <a:graphic>
          <a:graphicData uri="http://schemas.openxmlformats.org/presentationml/2006/ole">
            <p:oleObj spid="_x0000_s105476" name="Ecuación" r:id="rId5" imgW="1091726" imgH="368140" progId="Equation.3">
              <p:embed/>
            </p:oleObj>
          </a:graphicData>
        </a:graphic>
      </p:graphicFrame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Coeficiente</a:t>
            </a:r>
            <a:r>
              <a:rPr lang="en-US" dirty="0" smtClean="0"/>
              <a:t> </a:t>
            </a:r>
            <a:r>
              <a:rPr lang="en-US" dirty="0" err="1" smtClean="0"/>
              <a:t>Determinación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dirty="0" smtClean="0"/>
              <a:t>r</a:t>
            </a:r>
            <a:r>
              <a:rPr lang="es-ES_tradnl" sz="2800" baseline="30000" dirty="0" smtClean="0"/>
              <a:t>2</a:t>
            </a:r>
            <a:r>
              <a:rPr lang="es-ES_tradnl" sz="2800" dirty="0" smtClean="0"/>
              <a:t>: proporción de variación en variable y que puede ser atribuida a una regresión lineal con respecto a la variable x:</a:t>
            </a:r>
            <a:endParaRPr lang="es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s-ES_tradnl" sz="2800" dirty="0" smtClean="0"/>
              <a:t>Raíz cuadrada positiva (r): coeficiente de correlación de </a:t>
            </a:r>
            <a:r>
              <a:rPr lang="es-ES_tradnl" sz="2800" dirty="0" err="1" smtClean="0"/>
              <a:t>Pearson</a:t>
            </a:r>
            <a:r>
              <a:rPr lang="es-ES_tradnl" sz="2800" dirty="0" smtClean="0"/>
              <a:t>; estimador parámetro coeficiente de correlación poblacional </a:t>
            </a:r>
            <a:r>
              <a:rPr lang="es-ES_tradnl" sz="2800" dirty="0" smtClean="0">
                <a:sym typeface="Symbol"/>
              </a:rPr>
              <a:t></a:t>
            </a:r>
            <a:r>
              <a:rPr lang="es-ES_tradnl" sz="2800" dirty="0" smtClean="0"/>
              <a:t>.</a:t>
            </a:r>
            <a:endParaRPr lang="es-US" sz="2800" dirty="0" smtClean="0"/>
          </a:p>
          <a:p>
            <a:r>
              <a:rPr lang="es-ES_tradnl" sz="2800" dirty="0" smtClean="0"/>
              <a:t> Eta cuadrado (</a:t>
            </a:r>
            <a:r>
              <a:rPr lang="es-ES_tradnl" sz="2800" dirty="0" smtClean="0">
                <a:sym typeface="Symbol"/>
              </a:rPr>
              <a:t></a:t>
            </a:r>
            <a:r>
              <a:rPr lang="es-ES_tradnl" sz="2800" baseline="30000" dirty="0" smtClean="0"/>
              <a:t>2</a:t>
            </a:r>
            <a:r>
              <a:rPr lang="es-ES_tradnl" sz="2800" dirty="0" smtClean="0"/>
              <a:t>): relación entre SCT y SC Total del </a:t>
            </a:r>
            <a:r>
              <a:rPr lang="es-ES_tradnl" sz="2800" dirty="0" err="1" smtClean="0"/>
              <a:t>ANOVA</a:t>
            </a:r>
            <a:r>
              <a:rPr lang="es-ES_tradnl" sz="2800" dirty="0" smtClean="0"/>
              <a:t>. Representa máxima variación total que puede ser atribuida a cualquier regresión de y con respecto de x</a:t>
            </a:r>
            <a:endParaRPr lang="es-US" sz="2800" dirty="0"/>
          </a:p>
        </p:txBody>
      </p:sp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109569" name="Object 1"/>
          <p:cNvGraphicFramePr>
            <a:graphicFrameLocks noChangeAspect="1"/>
          </p:cNvGraphicFramePr>
          <p:nvPr/>
        </p:nvGraphicFramePr>
        <p:xfrm>
          <a:off x="1785917" y="2643182"/>
          <a:ext cx="5171551" cy="928694"/>
        </p:xfrm>
        <a:graphic>
          <a:graphicData uri="http://schemas.openxmlformats.org/presentationml/2006/ole">
            <p:oleObj spid="_x0000_s109569" name="Ecuación" r:id="rId4" imgW="2705100" imgH="482600" progId="Equation.3">
              <p:embed/>
            </p:oleObj>
          </a:graphicData>
        </a:graphic>
      </p:graphicFrame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0" y="485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Regresiones No Lineales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400" dirty="0" smtClean="0"/>
              <a:t>Existen otros tipos relaciones posibles entre x y y</a:t>
            </a:r>
          </a:p>
          <a:p>
            <a:r>
              <a:rPr lang="es-ES_tradnl" sz="2400" dirty="0" smtClean="0"/>
              <a:t>Crecimiento poblacional común regresión exponencial:</a:t>
            </a:r>
            <a:endParaRPr lang="es-ES" sz="2400" dirty="0" smtClean="0"/>
          </a:p>
          <a:p>
            <a:endParaRPr lang="es-ES" sz="2400" dirty="0" smtClean="0"/>
          </a:p>
          <a:p>
            <a:endParaRPr lang="es-ES" sz="2400" dirty="0" smtClean="0"/>
          </a:p>
          <a:p>
            <a:pPr lvl="1"/>
            <a:r>
              <a:rPr lang="es-ES_tradnl" sz="2000" dirty="0" smtClean="0"/>
              <a:t>a : "índice de </a:t>
            </a:r>
            <a:r>
              <a:rPr lang="es-ES_tradnl" sz="2000" dirty="0" err="1" smtClean="0"/>
              <a:t>Falton</a:t>
            </a:r>
            <a:r>
              <a:rPr lang="es-ES_tradnl" sz="2000" dirty="0" smtClean="0"/>
              <a:t>“</a:t>
            </a:r>
          </a:p>
          <a:p>
            <a:pPr lvl="1"/>
            <a:r>
              <a:rPr lang="es-ES_tradnl" sz="2000" dirty="0" smtClean="0"/>
              <a:t>B: índice de crecimiento relativo.</a:t>
            </a:r>
            <a:endParaRPr lang="es-ES" sz="2000" dirty="0" smtClean="0"/>
          </a:p>
          <a:p>
            <a:r>
              <a:rPr lang="es-ES_tradnl" sz="2400" dirty="0" smtClean="0"/>
              <a:t>Grafico en papel </a:t>
            </a:r>
            <a:r>
              <a:rPr lang="es-ES_tradnl" sz="2400" dirty="0" err="1" smtClean="0"/>
              <a:t>semilogarítmico</a:t>
            </a:r>
            <a:r>
              <a:rPr lang="es-ES_tradnl" sz="2400" dirty="0" smtClean="0"/>
              <a:t> da una línea recta. </a:t>
            </a:r>
            <a:endParaRPr lang="es-ES" sz="2400" dirty="0" smtClean="0"/>
          </a:p>
          <a:p>
            <a:r>
              <a:rPr lang="es-ES_tradnl" sz="2400" dirty="0" smtClean="0"/>
              <a:t> Datos se </a:t>
            </a:r>
            <a:r>
              <a:rPr lang="es-ES_tradnl" sz="2400" dirty="0" err="1" smtClean="0"/>
              <a:t>linealizan</a:t>
            </a:r>
            <a:r>
              <a:rPr lang="es-ES_tradnl" sz="2400" dirty="0" smtClean="0"/>
              <a:t> con:</a:t>
            </a:r>
            <a:endParaRPr lang="es-ES" sz="2400" dirty="0" smtClean="0"/>
          </a:p>
          <a:p>
            <a:r>
              <a:rPr lang="es-ES_tradnl" sz="2400" dirty="0" smtClean="0"/>
              <a:t> 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Luego es un caso de regresión lineal.</a:t>
            </a:r>
            <a:endParaRPr lang="es-ES" sz="2400" dirty="0" smtClean="0"/>
          </a:p>
          <a:p>
            <a:endParaRPr lang="es-ES" sz="2400" dirty="0"/>
          </a:p>
        </p:txBody>
      </p:sp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15713" name="Object 1"/>
          <p:cNvGraphicFramePr>
            <a:graphicFrameLocks noChangeAspect="1"/>
          </p:cNvGraphicFramePr>
          <p:nvPr/>
        </p:nvGraphicFramePr>
        <p:xfrm>
          <a:off x="3500430" y="2285992"/>
          <a:ext cx="1750231" cy="714380"/>
        </p:xfrm>
        <a:graphic>
          <a:graphicData uri="http://schemas.openxmlformats.org/presentationml/2006/ole">
            <p:oleObj spid="_x0000_s115713" name="Ecuación" r:id="rId3" imgW="469696" imgH="190417" progId="Equation.3">
              <p:embed/>
            </p:oleObj>
          </a:graphicData>
        </a:graphic>
      </p:graphicFrame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3000364" y="4714884"/>
          <a:ext cx="4060686" cy="571504"/>
        </p:xfrm>
        <a:graphic>
          <a:graphicData uri="http://schemas.openxmlformats.org/presentationml/2006/ole">
            <p:oleObj spid="_x0000_s115716" name="Ecuación" r:id="rId4" imgW="1282144" imgH="177723" progId="Equation.3">
              <p:embed/>
            </p:oleObj>
          </a:graphicData>
        </a:graphic>
      </p:graphicFrame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 descr="http://www.monografias.com/trabajos26/estadistica-inferencial/Image58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905" y="1357298"/>
            <a:ext cx="8824689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71414"/>
            <a:ext cx="7772400" cy="1143000"/>
          </a:xfrm>
        </p:spPr>
        <p:txBody>
          <a:bodyPr/>
          <a:lstStyle/>
          <a:p>
            <a:r>
              <a:rPr lang="es-ES" dirty="0" smtClean="0"/>
              <a:t>Regresiones No Lineales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type="body" sz="half" idx="2"/>
          </p:nvPr>
        </p:nvSpPr>
        <p:spPr>
          <a:xfrm>
            <a:off x="3857620" y="1071546"/>
            <a:ext cx="5084768" cy="5214974"/>
          </a:xfrm>
        </p:spPr>
        <p:txBody>
          <a:bodyPr/>
          <a:lstStyle/>
          <a:p>
            <a:r>
              <a:rPr lang="es-ES" sz="2400" dirty="0" smtClean="0"/>
              <a:t>Hay otros casos regresiones no lineales y mayoría se </a:t>
            </a:r>
            <a:r>
              <a:rPr lang="es-ES" sz="2400" dirty="0" err="1" smtClean="0"/>
              <a:t>linealiza</a:t>
            </a:r>
            <a:r>
              <a:rPr lang="es-ES" sz="2400" dirty="0" smtClean="0"/>
              <a:t> de misma forma.</a:t>
            </a:r>
          </a:p>
          <a:p>
            <a:r>
              <a:rPr lang="es-ES" sz="2400" dirty="0" smtClean="0"/>
              <a:t>Excel presenta opción de visualizar previamente </a:t>
            </a:r>
            <a:r>
              <a:rPr lang="es-ES" sz="2400" dirty="0" err="1" smtClean="0"/>
              <a:t>alguns</a:t>
            </a:r>
            <a:r>
              <a:rPr lang="es-ES" sz="2400" dirty="0" smtClean="0"/>
              <a:t> tipos de regresiones visualmente y calcular su ecuación y r2 mediante la opción Formato de </a:t>
            </a:r>
            <a:r>
              <a:rPr lang="es-ES" sz="2400" dirty="0" err="1" smtClean="0"/>
              <a:t>Linea</a:t>
            </a:r>
            <a:r>
              <a:rPr lang="es-ES" sz="2400" dirty="0" smtClean="0"/>
              <a:t> de tendencia en los </a:t>
            </a:r>
            <a:r>
              <a:rPr lang="es-ES" sz="2400" dirty="0" err="1" smtClean="0"/>
              <a:t>graficos</a:t>
            </a:r>
            <a:r>
              <a:rPr lang="es-ES" sz="2400" dirty="0" smtClean="0"/>
              <a:t> de dispersión.</a:t>
            </a:r>
            <a:endParaRPr lang="es-ES" sz="2400" dirty="0"/>
          </a:p>
        </p:txBody>
      </p:sp>
      <p:pic>
        <p:nvPicPr>
          <p:cNvPr id="118787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 l="40180" t="10919" r="23504" b="15111"/>
          <a:stretch>
            <a:fillRect/>
          </a:stretch>
        </p:blipFill>
        <p:spPr bwMode="auto">
          <a:xfrm>
            <a:off x="214314" y="1214422"/>
            <a:ext cx="3571868" cy="545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Estadistica</a:t>
            </a:r>
            <a:r>
              <a:rPr lang="en-US" dirty="0" smtClean="0"/>
              <a:t> </a:t>
            </a:r>
            <a:r>
              <a:rPr lang="en-US" dirty="0" err="1" smtClean="0"/>
              <a:t>Predictiva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Datos estadísticos, obtenidos de muestras, experimentos o cualquier colección de mediciones, a menudo son tan numerosos que carecen de utilidad a menos que sean condensados o reducidos a una forma más adecuada. </a:t>
            </a:r>
          </a:p>
          <a:p>
            <a:r>
              <a:rPr lang="es-ES_tradnl" dirty="0" smtClean="0"/>
              <a:t>En esta sección nos ocuparemos del agrupamiento de datos, así como de ciertos estadísticos o medidas que representarán el significado general de nuestros datos.</a:t>
            </a:r>
            <a:endParaRPr lang="es-US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Distribucion</a:t>
            </a:r>
            <a:r>
              <a:rPr lang="en-US" dirty="0" smtClean="0"/>
              <a:t> de </a:t>
            </a:r>
            <a:r>
              <a:rPr lang="en-US" dirty="0" err="1" smtClean="0"/>
              <a:t>Frecuencias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2400" dirty="0" smtClean="0"/>
              <a:t>Operación en que dividimos conjunto datos en un número de clases apropiadas, mostrando también el número de elementos en cada clase.</a:t>
            </a:r>
          </a:p>
          <a:p>
            <a:r>
              <a:rPr lang="es-EC" sz="2400" dirty="0" smtClean="0"/>
              <a:t>Se pierde algo de información, pero ganamos claridad.</a:t>
            </a:r>
          </a:p>
          <a:p>
            <a:r>
              <a:rPr lang="es-EC" sz="2400" dirty="0" smtClean="0"/>
              <a:t>1ª etapa decidir cuántas clases y elegir límites</a:t>
            </a:r>
          </a:p>
          <a:p>
            <a:r>
              <a:rPr lang="es-EC" sz="2400" dirty="0" smtClean="0"/>
              <a:t>Número clases dependerá número y rango datos</a:t>
            </a:r>
          </a:p>
          <a:p>
            <a:r>
              <a:rPr lang="es-EC" sz="2400" dirty="0" smtClean="0"/>
              <a:t>Matemáticamente, # intervalos (k) :</a:t>
            </a:r>
          </a:p>
          <a:p>
            <a:endParaRPr lang="es-EC" sz="2400" dirty="0" smtClean="0"/>
          </a:p>
          <a:p>
            <a:endParaRPr lang="es-EC" sz="2400" dirty="0" smtClean="0"/>
          </a:p>
          <a:p>
            <a:endParaRPr lang="es-EC" sz="2400" dirty="0" smtClean="0"/>
          </a:p>
          <a:p>
            <a:r>
              <a:rPr lang="es-EC" sz="2400" dirty="0" smtClean="0"/>
              <a:t>Hay que ver qué tan bien representa esto a los datos.</a:t>
            </a:r>
          </a:p>
          <a:p>
            <a:r>
              <a:rPr lang="es-EC" sz="2400" dirty="0" smtClean="0"/>
              <a:t>En general se recomienda k entre 5 y 15.</a:t>
            </a:r>
          </a:p>
          <a:p>
            <a:endParaRPr lang="es-US" sz="2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786049" y="4214818"/>
          <a:ext cx="1853725" cy="785818"/>
        </p:xfrm>
        <a:graphic>
          <a:graphicData uri="http://schemas.openxmlformats.org/presentationml/2006/ole">
            <p:oleObj spid="_x0000_s2049" name="Ecuación" r:id="rId4" imgW="876300" imgH="368300" progId="Equation.3">
              <p:embed/>
            </p:oleObj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37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Distribucion</a:t>
            </a:r>
            <a:r>
              <a:rPr lang="en-US" dirty="0" smtClean="0"/>
              <a:t> de </a:t>
            </a:r>
            <a:r>
              <a:rPr lang="en-US" dirty="0" err="1" smtClean="0"/>
              <a:t>Frecuencias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2400" dirty="0" smtClean="0"/>
              <a:t>Intervalo de representación: intervalo donde se representan los datos.</a:t>
            </a:r>
          </a:p>
          <a:p>
            <a:r>
              <a:rPr lang="es-EC" sz="2400" dirty="0" smtClean="0"/>
              <a:t>Intervalo real: verdaderos límites intervalo. Punto medio entre límites dos </a:t>
            </a:r>
            <a:r>
              <a:rPr lang="es-EC" sz="2400" dirty="0" err="1" smtClean="0"/>
              <a:t>int</a:t>
            </a:r>
            <a:r>
              <a:rPr lang="es-EC" sz="2400" dirty="0" smtClean="0"/>
              <a:t>. representación consecutivos</a:t>
            </a:r>
          </a:p>
          <a:p>
            <a:r>
              <a:rPr lang="es-EC" sz="2400" dirty="0" smtClean="0"/>
              <a:t>Marca de clase: punto medio intervalo de representación.</a:t>
            </a:r>
          </a:p>
          <a:p>
            <a:r>
              <a:rPr lang="es-EC" sz="2400" dirty="0" smtClean="0"/>
              <a:t>Frecuencia: Cantidad ocurrencias de datos dentro de un intervalo de representación.</a:t>
            </a:r>
          </a:p>
          <a:p>
            <a:r>
              <a:rPr lang="es-EC" sz="2400" dirty="0" smtClean="0"/>
              <a:t>Frecuencia relativa: Relación entre la frecuencia de un intervalo y la frecuencia total expresada en porcentaje.</a:t>
            </a:r>
          </a:p>
          <a:p>
            <a:r>
              <a:rPr lang="es-EC" sz="2400" dirty="0" smtClean="0"/>
              <a:t>Frecuencia acumulada y acumulada relativa son suma de número ocurrencias o porcentajes de todos los intervalos menores o iguales al presente.</a:t>
            </a:r>
          </a:p>
          <a:p>
            <a:endParaRPr lang="es-US" sz="2400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Histograma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Rectángulos representan frecuencias de clase</a:t>
            </a:r>
          </a:p>
          <a:p>
            <a:r>
              <a:rPr lang="es-EC" dirty="0" smtClean="0"/>
              <a:t>Bases se extienden en las fronteras de los intervalos reales. </a:t>
            </a:r>
          </a:p>
          <a:p>
            <a:r>
              <a:rPr lang="es-EC" dirty="0" smtClean="0"/>
              <a:t>Marcas de clase situadas en la mitad del rango del rectángulo. </a:t>
            </a:r>
          </a:p>
          <a:p>
            <a:r>
              <a:rPr lang="es-EC" dirty="0" smtClean="0"/>
              <a:t>Podemos usar para frecuencia o f. relativa, pero no para f. acumulada o acumulada relativa.</a:t>
            </a:r>
            <a:endParaRPr lang="es-US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Diagrama</a:t>
            </a:r>
            <a:r>
              <a:rPr lang="en-US" dirty="0" smtClean="0"/>
              <a:t> de Barras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Similares a los histogramas</a:t>
            </a:r>
          </a:p>
          <a:p>
            <a:r>
              <a:rPr lang="es-EC" dirty="0" smtClean="0"/>
              <a:t>Alturas y no áreas representan frecuencias </a:t>
            </a:r>
          </a:p>
          <a:p>
            <a:r>
              <a:rPr lang="es-EC" dirty="0" smtClean="0"/>
              <a:t>No se pretende fijar ninguna escala horizontal continua</a:t>
            </a:r>
          </a:p>
          <a:p>
            <a:pPr lvl="1"/>
            <a:r>
              <a:rPr lang="es-EC" dirty="0" smtClean="0"/>
              <a:t>El ancho de las barras no interesa. </a:t>
            </a:r>
          </a:p>
          <a:p>
            <a:r>
              <a:rPr lang="es-EC" dirty="0" smtClean="0"/>
              <a:t>Se pueden graficar tanto f. absolutas o relativas, así como las acumuladas</a:t>
            </a:r>
            <a:endParaRPr lang="es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Poligonos</a:t>
            </a:r>
            <a:r>
              <a:rPr lang="en-US" dirty="0" smtClean="0"/>
              <a:t> de </a:t>
            </a:r>
            <a:r>
              <a:rPr lang="en-US" dirty="0" err="1" smtClean="0"/>
              <a:t>Frecuencia</a:t>
            </a: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2800" dirty="0" smtClean="0"/>
              <a:t>Frecuencias de clases  graficadas sobre marcas de clase y unidas mediante líneas rectas. </a:t>
            </a:r>
          </a:p>
          <a:p>
            <a:r>
              <a:rPr lang="es-EC" sz="2800" dirty="0" smtClean="0"/>
              <a:t>Agregamos valores correspondientes a cero en los puntos límites de la distribución.</a:t>
            </a:r>
          </a:p>
          <a:p>
            <a:r>
              <a:rPr lang="es-EC" sz="2800" dirty="0" smtClean="0"/>
              <a:t>Podemos </a:t>
            </a:r>
            <a:r>
              <a:rPr lang="es-EC" sz="2800" dirty="0" err="1" smtClean="0"/>
              <a:t>urepresentar</a:t>
            </a:r>
            <a:r>
              <a:rPr lang="es-EC" sz="2800" dirty="0" smtClean="0"/>
              <a:t> indistintamente las frecuencias netas o acumuladas</a:t>
            </a:r>
          </a:p>
          <a:p>
            <a:r>
              <a:rPr lang="es-EC" sz="2800" dirty="0" smtClean="0"/>
              <a:t>Para acumuladas, en vez de usar marcas de clase como abscisas  utilizamos el límite superior del intervalo real de frecuencia.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4687</TotalTime>
  <Words>2067</Words>
  <Application>Microsoft Office PowerPoint</Application>
  <PresentationFormat>Presentación en pantalla (4:3)</PresentationFormat>
  <Paragraphs>319</Paragraphs>
  <Slides>39</Slides>
  <Notes>36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1" baseType="lpstr">
      <vt:lpstr>Azure</vt:lpstr>
      <vt:lpstr>Ecuación</vt:lpstr>
      <vt:lpstr>Curso Práctico de Bioestadística Con Herramientas De Excel</vt:lpstr>
      <vt:lpstr>Fabrizio Marcillo Morla</vt:lpstr>
      <vt:lpstr>Capitulo 3</vt:lpstr>
      <vt:lpstr>Estadistica Predictiva</vt:lpstr>
      <vt:lpstr>Distribucion de Frecuencias</vt:lpstr>
      <vt:lpstr>Distribucion de Frecuencias</vt:lpstr>
      <vt:lpstr>Histograma</vt:lpstr>
      <vt:lpstr>Diagrama de Barras</vt:lpstr>
      <vt:lpstr>Poligonos de Frecuencia</vt:lpstr>
      <vt:lpstr>Graficos de Sectores</vt:lpstr>
      <vt:lpstr>Estimación de Parámetros</vt:lpstr>
      <vt:lpstr>Estimadores</vt:lpstr>
      <vt:lpstr>Estimadores</vt:lpstr>
      <vt:lpstr>Estimación Por Intervalos</vt:lpstr>
      <vt:lpstr>Que Tipo Muestreo y n Uso?</vt:lpstr>
      <vt:lpstr>Error y Tamaño Muestra</vt:lpstr>
      <vt:lpstr>Muestreo Totalmente Aleatorio</vt:lpstr>
      <vt:lpstr>Estimación de Medias</vt:lpstr>
      <vt:lpstr>Pequeñas Muestras</vt:lpstr>
      <vt:lpstr>Estimación de Varianzas</vt:lpstr>
      <vt:lpstr>Estimación de Proporciones</vt:lpstr>
      <vt:lpstr>Tamaño de la Muestra</vt:lpstr>
      <vt:lpstr>Tamaño de la Muestra</vt:lpstr>
      <vt:lpstr>Muestreo Aleatorio Estratificado</vt:lpstr>
      <vt:lpstr>Muestreo Aleatorio Estratificado</vt:lpstr>
      <vt:lpstr>Muestreo Aleatorio Estratificado</vt:lpstr>
      <vt:lpstr>Definiciones</vt:lpstr>
      <vt:lpstr>Estimación m, s2</vt:lpstr>
      <vt:lpstr>Estimación p</vt:lpstr>
      <vt:lpstr>Grafico de Intervalos</vt:lpstr>
      <vt:lpstr>Curtosis y Skewness</vt:lpstr>
      <vt:lpstr>Intervalos Confianza en Excel </vt:lpstr>
      <vt:lpstr>Regresion Lineal</vt:lpstr>
      <vt:lpstr>Diagrama Dispersión</vt:lpstr>
      <vt:lpstr>Mínimos Cuadrados</vt:lpstr>
      <vt:lpstr>Coeficiente Determinación</vt:lpstr>
      <vt:lpstr>Regresiones No Lineales</vt:lpstr>
      <vt:lpstr>Diapositiva 38</vt:lpstr>
      <vt:lpstr>Regresiones No Lineales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Administrador</cp:lastModifiedBy>
  <cp:revision>769</cp:revision>
  <cp:lastPrinted>1601-01-01T00:00:00Z</cp:lastPrinted>
  <dcterms:created xsi:type="dcterms:W3CDTF">2002-07-19T11:47:45Z</dcterms:created>
  <dcterms:modified xsi:type="dcterms:W3CDTF">2010-01-18T17:43:33Z</dcterms:modified>
</cp:coreProperties>
</file>