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619" r:id="rId2"/>
    <p:sldId id="620" r:id="rId3"/>
    <p:sldId id="587" r:id="rId4"/>
    <p:sldId id="574" r:id="rId5"/>
    <p:sldId id="575" r:id="rId6"/>
    <p:sldId id="576" r:id="rId7"/>
    <p:sldId id="577" r:id="rId8"/>
    <p:sldId id="578" r:id="rId9"/>
    <p:sldId id="589" r:id="rId10"/>
    <p:sldId id="590" r:id="rId11"/>
    <p:sldId id="579" r:id="rId12"/>
    <p:sldId id="580" r:id="rId13"/>
    <p:sldId id="591" r:id="rId14"/>
    <p:sldId id="592" r:id="rId15"/>
    <p:sldId id="581" r:id="rId16"/>
    <p:sldId id="582" r:id="rId17"/>
    <p:sldId id="583" r:id="rId18"/>
    <p:sldId id="584" r:id="rId19"/>
    <p:sldId id="585" r:id="rId20"/>
    <p:sldId id="586" r:id="rId21"/>
    <p:sldId id="614" r:id="rId22"/>
    <p:sldId id="593" r:id="rId23"/>
    <p:sldId id="599" r:id="rId24"/>
    <p:sldId id="597" r:id="rId25"/>
    <p:sldId id="594" r:id="rId26"/>
    <p:sldId id="595" r:id="rId27"/>
    <p:sldId id="598" r:id="rId28"/>
    <p:sldId id="596" r:id="rId29"/>
    <p:sldId id="601" r:id="rId30"/>
    <p:sldId id="602" r:id="rId31"/>
    <p:sldId id="604" r:id="rId32"/>
    <p:sldId id="605" r:id="rId33"/>
    <p:sldId id="606" r:id="rId34"/>
    <p:sldId id="603" r:id="rId35"/>
    <p:sldId id="607" r:id="rId36"/>
    <p:sldId id="608" r:id="rId37"/>
    <p:sldId id="610" r:id="rId38"/>
    <p:sldId id="600" r:id="rId39"/>
    <p:sldId id="613" r:id="rId40"/>
    <p:sldId id="617" r:id="rId41"/>
    <p:sldId id="618" r:id="rId42"/>
    <p:sldId id="616" r:id="rId43"/>
    <p:sldId id="609" r:id="rId44"/>
    <p:sldId id="615" r:id="rId45"/>
    <p:sldId id="612" r:id="rId46"/>
    <p:sldId id="563" r:id="rId47"/>
    <p:sldId id="564" r:id="rId48"/>
    <p:sldId id="565" r:id="rId49"/>
    <p:sldId id="566" r:id="rId50"/>
    <p:sldId id="567" r:id="rId51"/>
    <p:sldId id="568" r:id="rId52"/>
    <p:sldId id="569" r:id="rId53"/>
    <p:sldId id="570" r:id="rId54"/>
    <p:sldId id="57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4" autoAdjust="0"/>
  </p:normalViewPr>
  <p:slideViewPr>
    <p:cSldViewPr>
      <p:cViewPr varScale="1">
        <p:scale>
          <a:sx n="59" d="100"/>
          <a:sy n="59" d="100"/>
        </p:scale>
        <p:origin x="-8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E43943BD-D81C-4399-B13E-FE3E1A12A33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83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ABD7B2D3-2191-4970-9CA1-53D75AE343C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1BC56-42C8-487A-8DA5-06C9128BA90F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B3866-4D9A-4EDE-B989-44B7C496DDE0}" type="slidenum">
              <a:rPr lang="es-ES_tradnl" smtClean="0"/>
              <a:pPr/>
              <a:t>14</a:t>
            </a:fld>
            <a:endParaRPr lang="es-ES_tradnl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DFFEE-1A8A-4AB5-92A1-B1899A6134EB}" type="slidenum">
              <a:rPr lang="es-ES_tradnl" smtClean="0"/>
              <a:pPr/>
              <a:t>47</a:t>
            </a:fld>
            <a:endParaRPr lang="es-ES_tradnl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A32D5-0652-4914-B001-5D65F4D51E09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B5CC6-73EB-4690-B124-B51E4F0AFEE9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E6415-396A-4952-A95C-F4F5D0297349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E7546-3EBB-4D08-B1A5-7C9AB0C47EB1}" type="slidenum">
              <a:rPr lang="es-ES_tradnl" smtClean="0"/>
              <a:pPr/>
              <a:t>6</a:t>
            </a:fld>
            <a:endParaRPr lang="es-ES_tradnl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5DC29-578A-46C4-8AA6-F587C3481DF2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41321-F345-48D8-89DC-71EF2BE66C9E}" type="slidenum">
              <a:rPr lang="es-ES_tradnl" smtClean="0"/>
              <a:pPr/>
              <a:t>8</a:t>
            </a:fld>
            <a:endParaRPr lang="es-ES_tradnl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4615E-8131-4E9E-B6D4-4F40F049715C}" type="slidenum">
              <a:rPr lang="es-ES_tradnl" smtClean="0"/>
              <a:pPr/>
              <a:t>11</a:t>
            </a:fld>
            <a:endParaRPr lang="es-ES_tradnl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C72ED-E4A9-4C01-B5B7-6BEEE38B0EDC}" type="slidenum">
              <a:rPr lang="es-ES_tradnl" smtClean="0"/>
              <a:pPr/>
              <a:t>13</a:t>
            </a:fld>
            <a:endParaRPr lang="es-ES_tradnl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5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E172A5-C310-4D80-BED2-42AF4822833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CD00-D9A1-4D6A-815D-DFCD3DFCFA3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73888" y="0"/>
            <a:ext cx="1968500" cy="6324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54688" cy="6324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43D9-D32E-4189-88E5-6AE425270B4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066800" y="1295400"/>
            <a:ext cx="7875588" cy="50292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D40A-4735-4E84-ADC6-D8A6B41570F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6800" y="1295400"/>
            <a:ext cx="7875588" cy="50292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C3E4-CAB6-4E39-AD44-A4697233A6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66800" y="1295400"/>
            <a:ext cx="3860800" cy="5029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0" y="1295400"/>
            <a:ext cx="3862388" cy="5029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092A-278E-4725-A8BE-ABDA9ED38B9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1808-6780-4983-8DCC-91AE31B4E32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C1F07-18CB-4706-B6D4-8BDE4D689C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860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0" y="1295400"/>
            <a:ext cx="3862388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66187-93C2-4ED5-9C89-D373D530FFF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8324-6E91-4932-B3D4-E00B58B2522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6DBF6-3E3F-4D9A-9B8B-13AB51D9E4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B314-2CE9-4BBF-A775-34D8A2E933E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A8E0-BD72-45E6-B49B-0D0B6C124D1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8FB8-6B8C-4930-A4B6-D14CF7A0D5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409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20B1D014-C7AB-4BAE-83A2-A91B8DB0949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95400"/>
            <a:ext cx="78755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>
    <p:sndAc>
      <p:stSnd>
        <p:snd r:embed="rId16" name="DIALOG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barcillo@gmail.com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space.espol.edu.ec/browse?type=author&amp;order=ASC&amp;rpp=20&amp;value=Marcillo+Morla%2C+Fabrizio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Gr_fico_de_Microsoft_Office_Excel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_fico_de_Microsoft_Office_Excel1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s-ES_tradnl" smtClean="0"/>
              <a:t>Alimentación Práctica en Acuicultura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6148" name="Picture 9" descr="Logofim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hlinkClick r:id="rId5"/>
              </a:rPr>
              <a:t>barcillo@gmail.com</a:t>
            </a:r>
            <a:endParaRPr lang="en-US"/>
          </a:p>
          <a:p>
            <a:pPr>
              <a:defRPr/>
            </a:pPr>
            <a:r>
              <a:rPr lang="en-US"/>
              <a:t>(593-9) 4194239</a:t>
            </a:r>
          </a:p>
          <a:p>
            <a:pPr>
              <a:defRPr/>
            </a:pPr>
            <a:endParaRPr lang="es-ES"/>
          </a:p>
        </p:txBody>
      </p:sp>
      <p:pic>
        <p:nvPicPr>
          <p:cNvPr id="6150" name="6 Imagen" descr="espol1-300x29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DIALO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VC-036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1104900"/>
            <a:ext cx="690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!CamaronMano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838"/>
            <a:ext cx="838835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562600"/>
            <a:ext cx="80772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Camarón Comiendo De Mano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Comederos Total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 aplica todo el alimento en los comederos.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40 - 50 comederos / Ha (usado hasta 10).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Mucho camaron/comedero, pero funciona.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Alto costo de Mano de Obra.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Certeza de correcta aplicación.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Metodología: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&lt; 5% se sube.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&gt;10% se baja el sobrante.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5-10% se mantiene.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Balanceado mojado doble del seco.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Anticipar subidas / bajadas.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Indispensable empowerment al personal.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Comederos Camaron</a:t>
            </a:r>
            <a:endParaRPr lang="es-ES_tradnl" smtClean="0"/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1a Semana: Dispersión desde la orilla.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2a Semana: Dispersión en canoa.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3a Semana: Colocación comederos (10-20/Ha).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3 días: 50% Alimento en Comederos.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Después de 4to día: 100% en comederos.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No se disminuye cantidad por demanda.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4a Semana: 30 - 50 Comederos / Ha.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100% Alimento en Comederos.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100% Dosificado por demanda.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mtClean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Alimentacion</a:t>
            </a:r>
            <a:endParaRPr lang="es-ES_tradnl" smtClean="0"/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524000"/>
            <a:ext cx="77724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Frecuencia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2 veces / día las primeras 3 semanas.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3 veces / día el resto del ciclo. (mañana, tarde y Noche).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% en cada dosis de acuerdo a demanda.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Mayor frecuencia = Mayor costo M.O., pero mayor % consumo optimo = mayor crecimiento = menor FCR.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Cantidad &lt; 2kg/ com. / dosis, o se aumenta Número de  Comederos.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Comederos Control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99388" cy="46132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Se alimenta al boleo, pero se usan 1 - 5 comederos  / ha como control.</a:t>
            </a:r>
          </a:p>
          <a:p>
            <a:pPr eaLnBrk="1" hangingPunct="1">
              <a:defRPr/>
            </a:pPr>
            <a:r>
              <a:rPr lang="en-US" sz="2800" smtClean="0"/>
              <a:t>Se reparte del 2% – 4% de la dosis entre las bandejas.</a:t>
            </a:r>
          </a:p>
          <a:p>
            <a:pPr eaLnBrk="1" hangingPunct="1">
              <a:defRPr/>
            </a:pPr>
            <a:r>
              <a:rPr lang="en-US" sz="2800" smtClean="0"/>
              <a:t>Interpretación al ojo.</a:t>
            </a:r>
          </a:p>
          <a:p>
            <a:pPr eaLnBrk="1" hangingPunct="1">
              <a:defRPr/>
            </a:pPr>
            <a:r>
              <a:rPr lang="en-US" sz="2800" smtClean="0"/>
              <a:t>Revisar despues de 1-3 horas.</a:t>
            </a:r>
          </a:p>
          <a:p>
            <a:pPr eaLnBrk="1" hangingPunct="1">
              <a:defRPr/>
            </a:pPr>
            <a:r>
              <a:rPr lang="en-US" sz="2800" smtClean="0"/>
              <a:t>Menor costo de Mano de Obra.</a:t>
            </a:r>
          </a:p>
          <a:p>
            <a:pPr eaLnBrk="1" hangingPunct="1">
              <a:defRPr/>
            </a:pPr>
            <a:r>
              <a:rPr lang="en-US" sz="2800" smtClean="0"/>
              <a:t>Pienso que menos seguridad de informacion.</a:t>
            </a:r>
          </a:p>
          <a:p>
            <a:pPr eaLnBrk="1" hangingPunct="1">
              <a:defRPr/>
            </a:pPr>
            <a:r>
              <a:rPr lang="en-US" sz="2800" smtClean="0"/>
              <a:t>Dicen que alimento se distribuye mejor?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PA" smtClean="0"/>
              <a:t>Bandejas de alimentación</a:t>
            </a:r>
            <a:endParaRPr lang="en-US" smtClean="0"/>
          </a:p>
        </p:txBody>
      </p:sp>
      <p:pic>
        <p:nvPicPr>
          <p:cNvPr id="20483" name="Picture 3" descr="monitor4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>
          <a:xfrm>
            <a:off x="1144588" y="1663700"/>
            <a:ext cx="7194550" cy="4086225"/>
          </a:xfrm>
          <a:noFill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890588"/>
          </a:xfrm>
        </p:spPr>
        <p:txBody>
          <a:bodyPr/>
          <a:lstStyle/>
          <a:p>
            <a:pPr eaLnBrk="1" hangingPunct="1"/>
            <a:r>
              <a:rPr lang="es-PA" smtClean="0"/>
              <a:t>Cantidad alimento en bandejas</a:t>
            </a:r>
            <a:endParaRPr lang="en-US" smtClean="0"/>
          </a:p>
        </p:txBody>
      </p:sp>
      <p:graphicFrame>
        <p:nvGraphicFramePr>
          <p:cNvPr id="1242115" name="Group 3"/>
          <p:cNvGraphicFramePr>
            <a:graphicFrameLocks noGrp="1"/>
          </p:cNvGraphicFramePr>
          <p:nvPr>
            <p:ph type="tbl" idx="1"/>
          </p:nvPr>
        </p:nvGraphicFramePr>
        <p:xfrm>
          <a:off x="539750" y="1423988"/>
          <a:ext cx="7918450" cy="5205412"/>
        </p:xfrm>
        <a:graphic>
          <a:graphicData uri="http://schemas.openxmlformats.org/drawingml/2006/table">
            <a:tbl>
              <a:tblPr/>
              <a:tblGrid>
                <a:gridCol w="2870200"/>
                <a:gridCol w="2524125"/>
                <a:gridCol w="2524125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Peso Promedio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Cantidad, % del total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Intervalo para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observación, 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Alimentación preadulto</a:t>
            </a:r>
            <a:endParaRPr lang="en-US" smtClean="0"/>
          </a:p>
        </p:txBody>
      </p:sp>
      <p:graphicFrame>
        <p:nvGraphicFramePr>
          <p:cNvPr id="1243139" name="Group 3"/>
          <p:cNvGraphicFramePr>
            <a:graphicFrameLocks noGrp="1"/>
          </p:cNvGraphicFramePr>
          <p:nvPr>
            <p:ph type="tbl" idx="1"/>
          </p:nvPr>
        </p:nvGraphicFramePr>
        <p:xfrm>
          <a:off x="1169988" y="1946275"/>
          <a:ext cx="7772400" cy="4454525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Código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Alimento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Camarón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Nada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Nada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Poco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Mucho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57250"/>
          </a:xfrm>
        </p:spPr>
        <p:txBody>
          <a:bodyPr/>
          <a:lstStyle/>
          <a:p>
            <a:pPr eaLnBrk="1" hangingPunct="1"/>
            <a:r>
              <a:rPr lang="es-PA" smtClean="0"/>
              <a:t>Interpretación de Códigos</a:t>
            </a:r>
            <a:endParaRPr lang="en-US" smtClean="0"/>
          </a:p>
        </p:txBody>
      </p:sp>
      <p:graphicFrame>
        <p:nvGraphicFramePr>
          <p:cNvPr id="1244163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1468438"/>
          <a:ext cx="8382000" cy="4718050"/>
        </p:xfrm>
        <a:graphic>
          <a:graphicData uri="http://schemas.openxmlformats.org/drawingml/2006/table">
            <a:tbl>
              <a:tblPr/>
              <a:tblGrid>
                <a:gridCol w="1512888"/>
                <a:gridCol w="4964112"/>
                <a:gridCol w="19050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Código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Descripción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Accion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Subalimentado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5%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Ligeramente subalimentado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Bueno a lig.subalimentado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OK!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PN-PM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normal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Ligera sobrealimentación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5%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Problemas, enfermedades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Ojo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Problemas, enfermedades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Ojo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Sobrealimentación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20%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 eaLnBrk="1" hangingPunct="1">
              <a:defRPr/>
            </a:pPr>
            <a:r>
              <a:rPr lang="es-EC" dirty="0" smtClean="0"/>
              <a:t>Guayaquil, 1966.</a:t>
            </a:r>
          </a:p>
          <a:p>
            <a:pPr algn="r" eaLnBrk="1" hangingPunct="1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 eaLnBrk="1" hangingPunct="1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 eaLnBrk="1" hangingPunct="1">
              <a:defRPr/>
            </a:pPr>
            <a:r>
              <a:rPr lang="es-EC" dirty="0" smtClean="0"/>
              <a:t>Profesor ESPOL desde el 2001.</a:t>
            </a:r>
          </a:p>
          <a:p>
            <a:pPr algn="r" eaLnBrk="1" hangingPunct="1">
              <a:defRPr/>
            </a:pPr>
            <a:r>
              <a:rPr lang="es-EC" dirty="0" smtClean="0"/>
              <a:t>20 años experiencia profesional: </a:t>
            </a:r>
          </a:p>
          <a:p>
            <a:pPr lvl="1" algn="r" eaLnBrk="1" hangingPunct="1">
              <a:defRPr/>
            </a:pPr>
            <a:r>
              <a:rPr lang="es-EC" dirty="0" smtClean="0"/>
              <a:t>Producción.</a:t>
            </a:r>
          </a:p>
          <a:p>
            <a:pPr lvl="1" algn="r" eaLnBrk="1" hangingPunct="1">
              <a:defRPr/>
            </a:pPr>
            <a:r>
              <a:rPr lang="es-EC" dirty="0" smtClean="0"/>
              <a:t>Administración.</a:t>
            </a:r>
          </a:p>
          <a:p>
            <a:pPr lvl="1" algn="r" eaLnBrk="1" hangingPunct="1">
              <a:defRPr/>
            </a:pPr>
            <a:r>
              <a:rPr lang="es-EC" dirty="0" smtClean="0"/>
              <a:t>Finanzas.</a:t>
            </a:r>
          </a:p>
          <a:p>
            <a:pPr lvl="1" algn="r" eaLnBrk="1" hangingPunct="1">
              <a:defRPr/>
            </a:pPr>
            <a:r>
              <a:rPr lang="es-EC" dirty="0" smtClean="0"/>
              <a:t>Investigación.</a:t>
            </a:r>
          </a:p>
          <a:p>
            <a:pPr lvl="1" algn="r" eaLnBrk="1" hangingPunct="1">
              <a:defRPr/>
            </a:pPr>
            <a:r>
              <a:rPr lang="es-EC" dirty="0" smtClean="0"/>
              <a:t>Consultorías.</a:t>
            </a:r>
          </a:p>
        </p:txBody>
      </p:sp>
      <p:pic>
        <p:nvPicPr>
          <p:cNvPr id="4100" name="Picture 3" descr="Yop por ti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US" sz="2400" dirty="0">
                <a:latin typeface="+mn-lt"/>
                <a:hlinkClick r:id="rId5"/>
              </a:rPr>
              <a:t>Otras Publicaciones del mismo autor en Repositorio ESPOL</a:t>
            </a:r>
            <a:endParaRPr lang="es-US" sz="2400" dirty="0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DIALO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Interpretacion de bandejas</a:t>
            </a:r>
            <a:endParaRPr lang="en-US" smtClean="0"/>
          </a:p>
        </p:txBody>
      </p:sp>
      <p:graphicFrame>
        <p:nvGraphicFramePr>
          <p:cNvPr id="1245187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641475"/>
          <a:ext cx="7772400" cy="4857750"/>
        </p:xfrm>
        <a:graphic>
          <a:graphicData uri="http://schemas.openxmlformats.org/drawingml/2006/table">
            <a:tbl>
              <a:tblPr/>
              <a:tblGrid>
                <a:gridCol w="4056063"/>
                <a:gridCol w="3716337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% Alimento en bandejas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Ajuste de la ración diaria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Aumente 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 cambie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5-10%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Disminuya 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10-25%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Disminuya 10%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&gt;25%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P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Suspenda dos raciones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Problemas Comederos</a:t>
            </a:r>
            <a:endParaRPr lang="es-ES" smtClean="0"/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74075" cy="534352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Falta de control: control no se lo realiza de forma correcta. Causa para que cualquiera de las otros factores sucedan.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Subir o bajar muy rápidamente los comederos, bajarlos inclinados, no mojar el balanceado o cualquier otra acción que cause pérdida de balanceado.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Presencia de peces u otros animales competidores. Problema doble, ya que por un lado nos hace sobrealimentar ly por otro impide crecimiento camarón.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Aguas muy claras o excesiva cantidad de pájaros.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Problemas de calidad de agua.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Comederos sucios o de colores brillantes.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Indecisión para aumentar o disminuir oportunamente el alimento. Si no hay problemas anteriores, entonces responder inmediatamente a sus señales. Si no oportunos perjudicamos piscina y equivale a no usar comederos.</a:t>
            </a:r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Dispensador por Demanda </a:t>
            </a:r>
            <a:endParaRPr lang="es-ES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836613"/>
            <a:ext cx="27622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196975"/>
            <a:ext cx="48974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437063"/>
            <a:ext cx="19716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84313"/>
            <a:ext cx="10096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Dispersión de Raciones Calculadas</a:t>
            </a:r>
            <a:endParaRPr lang="es-ES" sz="3600" smtClean="0"/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 calcula dieta a dar con base en una tabla.</a:t>
            </a:r>
          </a:p>
          <a:p>
            <a:pPr eaLnBrk="1" hangingPunct="1">
              <a:defRPr/>
            </a:pPr>
            <a:r>
              <a:rPr lang="en-US" smtClean="0"/>
              <a:t>Se la divide en el número de dosis que se desea.</a:t>
            </a:r>
          </a:p>
          <a:p>
            <a:pPr eaLnBrk="1" hangingPunct="1">
              <a:defRPr/>
            </a:pPr>
            <a:r>
              <a:rPr lang="en-US" smtClean="0"/>
              <a:t>Se la aplica con uno de los metodos:</a:t>
            </a:r>
          </a:p>
          <a:p>
            <a:pPr lvl="1" eaLnBrk="1" hangingPunct="1">
              <a:defRPr/>
            </a:pPr>
            <a:r>
              <a:rPr lang="en-US" smtClean="0"/>
              <a:t>Manual (boleo)</a:t>
            </a:r>
          </a:p>
          <a:p>
            <a:pPr lvl="1" eaLnBrk="1" hangingPunct="1">
              <a:defRPr/>
            </a:pPr>
            <a:r>
              <a:rPr lang="en-US" smtClean="0"/>
              <a:t>Avioneta</a:t>
            </a:r>
          </a:p>
          <a:p>
            <a:pPr lvl="1" eaLnBrk="1" hangingPunct="1">
              <a:defRPr/>
            </a:pPr>
            <a:r>
              <a:rPr lang="en-US" smtClean="0"/>
              <a:t>Alimentadores</a:t>
            </a:r>
            <a:endParaRPr lang="es-ES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Horario Alimentación</a:t>
            </a:r>
            <a:endParaRPr lang="es-ES" smtClean="0"/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Depende de temperatura, ciclo de marea y luna, nubosidad, OD, especie, etc.</a:t>
            </a:r>
          </a:p>
          <a:p>
            <a:pPr eaLnBrk="1" hangingPunct="1">
              <a:defRPr/>
            </a:pPr>
            <a:r>
              <a:rPr lang="en-US" smtClean="0"/>
              <a:t>Estabilidad alimento afecta.</a:t>
            </a:r>
          </a:p>
          <a:p>
            <a:pPr eaLnBrk="1" hangingPunct="1">
              <a:defRPr/>
            </a:pPr>
            <a:r>
              <a:rPr lang="en-US" smtClean="0"/>
              <a:t>Mas es mejor, pero caro: </a:t>
            </a:r>
          </a:p>
          <a:p>
            <a:pPr lvl="1" eaLnBrk="1" hangingPunct="1">
              <a:defRPr/>
            </a:pPr>
            <a:r>
              <a:rPr lang="en-US" smtClean="0"/>
              <a:t>Alimentadores</a:t>
            </a:r>
            <a:endParaRPr lang="es-ES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Dispersión Manual</a:t>
            </a:r>
            <a:endParaRPr lang="es-ES" smtClean="0"/>
          </a:p>
        </p:txBody>
      </p:sp>
      <p:pic>
        <p:nvPicPr>
          <p:cNvPr id="29699" name="Picture 4" descr="Boleo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841375"/>
            <a:ext cx="775335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Dispersion Manual</a:t>
            </a:r>
            <a:endParaRPr lang="es-ES" smtClean="0"/>
          </a:p>
        </p:txBody>
      </p:sp>
      <p:pic>
        <p:nvPicPr>
          <p:cNvPr id="30723" name="Picture 6" descr="MVC-01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1136650"/>
            <a:ext cx="782002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Dispersion Manual</a:t>
            </a:r>
            <a:endParaRPr lang="es-ES" smtClean="0"/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Recorrido</a:t>
            </a:r>
          </a:p>
          <a:p>
            <a:pPr eaLnBrk="1" hangingPunct="1">
              <a:defRPr/>
            </a:pPr>
            <a:r>
              <a:rPr lang="en-US" smtClean="0"/>
              <a:t>Supervision / Empowerment</a:t>
            </a:r>
          </a:p>
          <a:p>
            <a:pPr eaLnBrk="1" hangingPunct="1">
              <a:defRPr/>
            </a:pPr>
            <a:r>
              <a:rPr lang="en-US" smtClean="0"/>
              <a:t>Centro o filo</a:t>
            </a:r>
            <a:endParaRPr lang="es-ES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Dispersión por Avioneta</a:t>
            </a:r>
            <a:endParaRPr lang="es-ES" smtClean="0"/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Excelente dispersión</a:t>
            </a:r>
          </a:p>
          <a:p>
            <a:pPr eaLnBrk="1" hangingPunct="1">
              <a:defRPr/>
            </a:pPr>
            <a:r>
              <a:rPr lang="en-US" smtClean="0"/>
              <a:t>Alto costo</a:t>
            </a:r>
            <a:endParaRPr lang="es-E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781300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Alimentadores Automaticos</a:t>
            </a:r>
            <a:endParaRPr lang="es-ES" smtClean="0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914400"/>
            <a:ext cx="8448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Maneras de Alimentar</a:t>
            </a:r>
            <a:endParaRPr lang="es-ES" smtClean="0"/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 Saciedad: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Comederos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Total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Control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Dispensador por demanda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Racionamiento por tabla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Dispersión: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Manual (boleo)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Avioneta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Alimentadores</a:t>
            </a:r>
            <a:endParaRPr lang="es-ES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Alimentadores Automaticos</a:t>
            </a:r>
            <a:endParaRPr lang="es-ES" smtClean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96975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Alimentadores Automaticos</a:t>
            </a:r>
            <a:endParaRPr lang="es-ES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5705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738563"/>
            <a:ext cx="6445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Alimentadores Automaticos</a:t>
            </a:r>
            <a:endParaRPr lang="es-ES" smtClean="0"/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08050"/>
            <a:ext cx="5705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0" y="3933825"/>
            <a:ext cx="2825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Alimentadores Automaticos</a:t>
            </a:r>
            <a:endParaRPr lang="es-ES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341438"/>
            <a:ext cx="69627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Dispersadores</a:t>
            </a:r>
            <a:endParaRPr lang="es-ES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360488"/>
            <a:ext cx="590391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Dispersadores</a:t>
            </a:r>
            <a:endParaRPr lang="es-ES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lum bright="24000" contrast="6000"/>
          </a:blip>
          <a:srcRect/>
          <a:stretch>
            <a:fillRect/>
          </a:stretch>
        </p:blipFill>
        <p:spPr bwMode="auto">
          <a:xfrm>
            <a:off x="250825" y="1390650"/>
            <a:ext cx="889317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Dispersadores</a:t>
            </a:r>
            <a:endParaRPr lang="es-ES" smtClean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225550"/>
            <a:ext cx="5399087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Tablas</a:t>
            </a:r>
            <a:endParaRPr lang="es-ES" smtClean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942388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Se calcula biomasa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Densidad de siembra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Area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Peso promedio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Supervivencia: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Tabla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Muestreo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Ojo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Se aplica tabla de alimentacion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%BW / dia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Disminuye con peso animal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Se determina al ojo cuanto dar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Crecimiento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Experiencia / Pulgar verde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Metodos complementarios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Grasas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Calculos Metabolismo basal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Observación fondos</a:t>
            </a:r>
            <a:endParaRPr lang="es-ES" sz="18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Tablas de Supervivencia</a:t>
            </a:r>
            <a:endParaRPr lang="es-ES" smtClean="0"/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7321550" cy="299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Excelentes en condiciones estables</a:t>
            </a:r>
          </a:p>
          <a:p>
            <a:pPr eaLnBrk="1" hangingPunct="1">
              <a:defRPr/>
            </a:pPr>
            <a:r>
              <a:rPr lang="en-US" sz="2800" smtClean="0"/>
              <a:t>En situaciones de crisis pueden dar problemas</a:t>
            </a:r>
          </a:p>
          <a:p>
            <a:pPr eaLnBrk="1" hangingPunct="1">
              <a:defRPr/>
            </a:pPr>
            <a:r>
              <a:rPr lang="en-US" sz="2800" smtClean="0"/>
              <a:t>Basadas en valores historicos</a:t>
            </a:r>
          </a:p>
          <a:p>
            <a:pPr eaLnBrk="1" hangingPunct="1">
              <a:defRPr/>
            </a:pPr>
            <a:r>
              <a:rPr lang="en-US" sz="2800" smtClean="0"/>
              <a:t>Basadas en ecuacion elipse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258888" y="4221163"/>
          <a:ext cx="7596187" cy="1293812"/>
        </p:xfrm>
        <a:graphic>
          <a:graphicData uri="http://schemas.openxmlformats.org/presentationml/2006/ole">
            <p:oleObj spid="_x0000_s2050" name="Ecuación" r:id="rId4" imgW="2908080" imgH="495000" progId="Equation.3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DIALOG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549275"/>
          <a:ext cx="9144000" cy="4770438"/>
        </p:xfrm>
        <a:graphic>
          <a:graphicData uri="http://schemas.openxmlformats.org/presentationml/2006/ole">
            <p:oleObj spid="_x0000_s3074" name="Gráfico" r:id="rId4" imgW="5257800" imgH="2181149" progId="Excel.Chart.8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DIALO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Relación Alimentación </a:t>
            </a:r>
            <a:r>
              <a:rPr lang="en-US" smtClean="0"/>
              <a:t>v</a:t>
            </a:r>
            <a:r>
              <a:rPr lang="es-ES_tradnl" smtClean="0"/>
              <a:t>s. FCR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201613" y="1427163"/>
          <a:ext cx="8942387" cy="5278437"/>
        </p:xfrm>
        <a:graphic>
          <a:graphicData uri="http://schemas.openxmlformats.org/presentationml/2006/ole">
            <p:oleObj spid="_x0000_s1026" name="Chart" r:id="rId4" imgW="7086961" imgH="3715112" progId="Excel.Chart.8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Feeding Table for Rainbow Trout Fed Dry Diets</a:t>
            </a:r>
            <a:endParaRPr lang="es-ES" sz="3600" smtClean="0"/>
          </a:p>
        </p:txBody>
      </p:sp>
      <p:pic>
        <p:nvPicPr>
          <p:cNvPr id="43011" name="Picture 475"/>
          <p:cNvPicPr>
            <a:picLocks noChangeAspect="1" noChangeArrowheads="1"/>
          </p:cNvPicPr>
          <p:nvPr/>
        </p:nvPicPr>
        <p:blipFill>
          <a:blip r:embed="rId3"/>
          <a:srcRect l="4427" t="36394" r="46306" b="15364"/>
          <a:stretch>
            <a:fillRect/>
          </a:stretch>
        </p:blipFill>
        <p:spPr bwMode="auto">
          <a:xfrm>
            <a:off x="827088" y="1306513"/>
            <a:ext cx="74168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Feeding Table For Pacific (Coho) Salmon Fed Oregon Moist Pellet 1/</a:t>
            </a:r>
            <a:endParaRPr lang="es-ES" sz="3600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4964" t="26367" r="54427" b="28342"/>
          <a:stretch>
            <a:fillRect/>
          </a:stretch>
        </p:blipFill>
        <p:spPr bwMode="auto">
          <a:xfrm>
            <a:off x="1619250" y="1341438"/>
            <a:ext cx="59055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5" descr="MVC-003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492375"/>
            <a:ext cx="34194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2" descr="MVC-007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492375"/>
            <a:ext cx="31321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3" descr="MVC-001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528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4" descr="MVC-002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0"/>
            <a:ext cx="39243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6" descr="MVC-004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71988"/>
            <a:ext cx="3563938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7" descr="MVC-005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4652963"/>
            <a:ext cx="32766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8" descr="MVC-006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4881563"/>
            <a:ext cx="291623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Indices Grasa</a:t>
            </a:r>
            <a:endParaRPr lang="es-ES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Logistica y Almacenamiento</a:t>
            </a:r>
            <a:endParaRPr lang="es-ES" smtClean="0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052513"/>
            <a:ext cx="36972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Sugerencias</a:t>
            </a:r>
            <a:endParaRPr lang="es-ES" smtClean="0"/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Todo el balanceado debe ser colocado sobre pallets en grupos no mayores  de 50 sacos.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Cada fila de pallets debe de tener un espacio de al menos 30cms entre ellas y la pared.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La bodega debe tener ventilación suficiente y estar protegida del agua y la humedad, además deben de tener las seguridades necesarias.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Cada grupo  de balanceado debe de tener un letrero indicando fecha de arribo, fecha de caducidad y tipo de balanceado.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El tiempo máximo de almacenamiento del balanceado en finca es de 3 semanas.</a:t>
            </a:r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Sistemas Heterotrofos Cero Recambio</a:t>
            </a:r>
            <a:endParaRPr lang="es-ES_tradnl" sz="3200" smtClean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Manejo de N y Materia Organica.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% de la proteína en un balanceado es 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30% Prot. </a:t>
            </a:r>
            <a:r>
              <a:rPr lang="es-ES_tradnl" sz="2400" smtClean="0">
                <a:cs typeface="Times New Roman" pitchFamily="18" charset="0"/>
              </a:rPr>
              <a:t>~ C:N ~ 11:1.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22% Prot. </a:t>
            </a:r>
            <a:r>
              <a:rPr lang="es-ES_tradnl" sz="2400" smtClean="0">
                <a:cs typeface="Times New Roman" pitchFamily="18" charset="0"/>
              </a:rPr>
              <a:t>~ C:N ~ 16:1.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18% Prot. </a:t>
            </a:r>
            <a:r>
              <a:rPr lang="es-ES_tradnl" sz="2400" smtClean="0">
                <a:cs typeface="Times New Roman" pitchFamily="18" charset="0"/>
              </a:rPr>
              <a:t>~ C:N ~ 20:1.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35-40% Prot. </a:t>
            </a:r>
            <a:r>
              <a:rPr lang="es-ES_tradnl" sz="2400" smtClean="0">
                <a:cs typeface="Times New Roman" pitchFamily="18" charset="0"/>
              </a:rPr>
              <a:t>~ C:N &lt; 10:1.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Times New Roman" pitchFamily="18" charset="0"/>
              </a:rPr>
              <a:t>Relación C:N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>
                <a:cs typeface="Times New Roman" pitchFamily="18" charset="0"/>
              </a:rPr>
              <a:t>Muy alta: MO se descompone lento.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>
                <a:cs typeface="Times New Roman" pitchFamily="18" charset="0"/>
              </a:rPr>
              <a:t>Muy baja: Acumula N y MO descompone lento.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>
                <a:cs typeface="Times New Roman" pitchFamily="18" charset="0"/>
              </a:rPr>
              <a:t>Optimo : 15 – 30 : 1.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Times New Roman" pitchFamily="18" charset="0"/>
              </a:rPr>
              <a:t>Balanceado con menor proteína o aplicación de MO con baja proteína ayuda a descomposición MO y establecer comunidad bacteriana.</a:t>
            </a:r>
            <a:endParaRPr lang="es-ES_tradnl" sz="2800" smtClean="0"/>
          </a:p>
        </p:txBody>
      </p:sp>
    </p:spTree>
  </p:cSld>
  <p:clrMapOvr>
    <a:masterClrMapping/>
  </p:clrMapOvr>
  <p:transition>
    <p:sndAc>
      <p:stSnd>
        <p:snd r:embed="rId2" name="DIALOG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915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Manejo De N Y  Materia Orgánica</a:t>
            </a:r>
            <a:endParaRPr lang="en-US" smtClean="0"/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942388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Descomposición de MO por bacterias necesita además de correcto C:N de Oxigeno.</a:t>
            </a:r>
          </a:p>
          <a:p>
            <a:pPr lvl="1" eaLnBrk="1" hangingPunct="1">
              <a:defRPr/>
            </a:pPr>
            <a:r>
              <a:rPr lang="en-US" sz="2400" smtClean="0"/>
              <a:t>Bacterias </a:t>
            </a:r>
            <a:r>
              <a:rPr lang="en-US" sz="2400" b="1" smtClean="0"/>
              <a:t>Ya están presentes </a:t>
            </a:r>
            <a:r>
              <a:rPr lang="en-US" sz="2400" smtClean="0"/>
              <a:t>en piscina, necesario para su desarrollo : Relación C:N y O</a:t>
            </a:r>
            <a:r>
              <a:rPr lang="en-US" sz="2400" baseline="-25000" smtClean="0"/>
              <a:t>2</a:t>
            </a:r>
            <a:r>
              <a:rPr lang="en-US" sz="2400" smtClean="0"/>
              <a:t>.</a:t>
            </a:r>
          </a:p>
          <a:p>
            <a:pPr eaLnBrk="1" hangingPunct="1">
              <a:defRPr/>
            </a:pPr>
            <a:r>
              <a:rPr lang="en-US" sz="2800" smtClean="0"/>
              <a:t>Sistema ZEHS: Baja proteína, alta alimentación y alta  aireación:Suspender MO y formar comunidades bacterianas, aportan alimento para el camarón.</a:t>
            </a:r>
          </a:p>
          <a:p>
            <a:pPr lvl="1" eaLnBrk="1" hangingPunct="1">
              <a:defRPr/>
            </a:pPr>
            <a:r>
              <a:rPr lang="en-US" sz="2400" smtClean="0"/>
              <a:t>Liners. Evitar suspender arcilla.</a:t>
            </a:r>
          </a:p>
          <a:p>
            <a:pPr lvl="1" eaLnBrk="1" hangingPunct="1">
              <a:defRPr/>
            </a:pPr>
            <a:r>
              <a:rPr lang="en-US" sz="2400" smtClean="0"/>
              <a:t>Alta biomasa y alta densidad (125 –140 Pl/m</a:t>
            </a:r>
            <a:r>
              <a:rPr lang="en-US" sz="2400" baseline="30000" smtClean="0"/>
              <a:t>2</a:t>
            </a:r>
            <a:r>
              <a:rPr lang="en-US" sz="2400" smtClean="0"/>
              <a:t>).</a:t>
            </a:r>
          </a:p>
          <a:p>
            <a:pPr lvl="1" eaLnBrk="1" hangingPunct="1">
              <a:defRPr/>
            </a:pPr>
            <a:r>
              <a:rPr lang="en-US" sz="2400" smtClean="0"/>
              <a:t>Alta Aireación (30 HP/Ha): O</a:t>
            </a:r>
            <a:r>
              <a:rPr lang="en-US" sz="2400" baseline="-25000" smtClean="0"/>
              <a:t>2</a:t>
            </a:r>
            <a:r>
              <a:rPr lang="en-US" sz="2400" smtClean="0"/>
              <a:t> para camarón, suspender sólidos (6- 12 m/Min.) y O</a:t>
            </a:r>
            <a:r>
              <a:rPr lang="en-US" sz="2400" baseline="-25000" smtClean="0"/>
              <a:t>2</a:t>
            </a:r>
            <a:r>
              <a:rPr lang="en-US" sz="2400" smtClean="0"/>
              <a:t> Bacterias.</a:t>
            </a:r>
          </a:p>
          <a:p>
            <a:pPr lvl="1" eaLnBrk="1" hangingPunct="1">
              <a:defRPr/>
            </a:pPr>
            <a:r>
              <a:rPr lang="en-US" sz="2400" smtClean="0"/>
              <a:t>Alto aporte MO.Alimento+Fertilización Orgánica.</a:t>
            </a:r>
          </a:p>
          <a:p>
            <a:pPr lvl="1" eaLnBrk="1" hangingPunct="1">
              <a:defRPr/>
            </a:pPr>
            <a:r>
              <a:rPr lang="en-US" sz="2400" smtClean="0"/>
              <a:t>Correcto C:N. Baja Proteína y Aplicación MO.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 (1)</a:t>
            </a:r>
            <a:endParaRPr lang="en-US" smtClean="0"/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En cultivos intensivos la nitrificación sola no es capaz de oxidar toda la amonia producida</a:t>
            </a:r>
          </a:p>
          <a:p>
            <a:pPr eaLnBrk="1" hangingPunct="1">
              <a:defRPr/>
            </a:pPr>
            <a:r>
              <a:rPr lang="es-PA" smtClean="0"/>
              <a:t>La alternativa es su asimilación (inmobilización) como proteína microbial</a:t>
            </a:r>
          </a:p>
          <a:p>
            <a:pPr eaLnBrk="1" hangingPunct="1">
              <a:defRPr/>
            </a:pPr>
            <a:r>
              <a:rPr lang="es-PA" smtClean="0"/>
              <a:t>La adición de carbono orgánico (C) promueve el desarrollo de una población abundante de bacterias heterotróficas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 (2)</a:t>
            </a:r>
            <a:endParaRPr lang="en-US" smtClean="0"/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La proteína microbial puede ser consumida como fuente de proteína por el camarón</a:t>
            </a:r>
          </a:p>
          <a:p>
            <a:pPr eaLnBrk="1" hangingPunct="1">
              <a:defRPr/>
            </a:pPr>
            <a:r>
              <a:rPr lang="es-PA" smtClean="0"/>
              <a:t>Es necesario ajustar la relación C/N en el agua a 15:1</a:t>
            </a:r>
          </a:p>
          <a:p>
            <a:pPr eaLnBrk="1" hangingPunct="1">
              <a:defRPr/>
            </a:pPr>
            <a:r>
              <a:rPr lang="es-PA" smtClean="0"/>
              <a:t>Fuentes de carbono: harina de yuca, harina de arroz, melaza, etc</a:t>
            </a:r>
          </a:p>
          <a:p>
            <a:pPr eaLnBrk="1" hangingPunct="1">
              <a:defRPr/>
            </a:pPr>
            <a:r>
              <a:rPr lang="es-PA" smtClean="0"/>
              <a:t>La melaza tiene alto contenido de azúcares y es facilmente degradada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Variacion </a:t>
            </a:r>
            <a:r>
              <a:rPr lang="es-ES_tradnl" smtClean="0"/>
              <a:t>Alimentación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762000"/>
            <a:ext cx="7974012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En Camaron, c</a:t>
            </a:r>
            <a:r>
              <a:rPr lang="es-ES_tradnl" smtClean="0"/>
              <a:t>onsumo aumenta y disminuye rápidamente.Relacionado con ciclos de luna / marea:</a:t>
            </a:r>
          </a:p>
          <a:p>
            <a:pPr lvl="1" eaLnBrk="1" hangingPunct="1">
              <a:defRPr/>
            </a:pPr>
            <a:r>
              <a:rPr lang="en-US" smtClean="0"/>
              <a:t>4</a:t>
            </a:r>
            <a:r>
              <a:rPr lang="es-ES_tradnl" smtClean="0"/>
              <a:t> – </a:t>
            </a:r>
            <a:r>
              <a:rPr lang="en-US" smtClean="0"/>
              <a:t>300</a:t>
            </a:r>
            <a:r>
              <a:rPr lang="es-ES_tradnl" smtClean="0"/>
              <a:t> Kg./Ha/día.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 (3)</a:t>
            </a:r>
            <a:endParaRPr lang="en-US" smtClean="0"/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PA" smtClean="0"/>
              <a:t>Bacterias usan los carbohidratos como alimento para producir energía y crecer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mtClean="0"/>
              <a:t>     </a:t>
            </a:r>
            <a:r>
              <a:rPr lang="es-PA" smtClean="0">
                <a:solidFill>
                  <a:schemeClr val="tx2"/>
                </a:solidFill>
              </a:rPr>
              <a:t>C orgánico=CO</a:t>
            </a:r>
            <a:r>
              <a:rPr lang="es-PA" baseline="-25000" smtClean="0">
                <a:solidFill>
                  <a:schemeClr val="tx2"/>
                </a:solidFill>
              </a:rPr>
              <a:t>2 </a:t>
            </a:r>
            <a:r>
              <a:rPr lang="es-PA" smtClean="0">
                <a:solidFill>
                  <a:schemeClr val="tx2"/>
                </a:solidFill>
              </a:rPr>
              <a:t>+ Energia + C</a:t>
            </a:r>
            <a:r>
              <a:rPr lang="es-PA" baseline="-25000" smtClean="0">
                <a:solidFill>
                  <a:schemeClr val="tx2"/>
                </a:solidFill>
              </a:rPr>
              <a:t>microbial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mtClean="0"/>
              <a:t>El 16% de la proteína es Nitrógeno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mtClean="0"/>
              <a:t>El N excretado y producido por degradación de residuos es 50% del N consumido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z="2800" b="1" smtClean="0">
                <a:solidFill>
                  <a:schemeClr val="tx2"/>
                </a:solidFill>
                <a:sym typeface="Wingdings 3" pitchFamily="18" charset="2"/>
              </a:rPr>
              <a:t>N=Alimento x %N alimento x %N excretado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PA" smtClean="0">
                <a:sym typeface="Wingdings 3" pitchFamily="18" charset="2"/>
              </a:rPr>
              <a:t>Se debe adicionar C orgánico para obtenere la relación C/N = 15:1</a:t>
            </a:r>
            <a:endParaRPr lang="en-US" smtClean="0">
              <a:sym typeface="Wingdings 3" pitchFamily="18" charset="2"/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 (4)</a:t>
            </a:r>
            <a:endParaRPr lang="en-US" smtClean="0"/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Ejemplo: Se usan 100 kg alimento 35% P por día</a:t>
            </a:r>
          </a:p>
          <a:p>
            <a:pPr eaLnBrk="1" hangingPunct="1">
              <a:defRPr/>
            </a:pPr>
            <a:r>
              <a:rPr lang="es-PA" smtClean="0"/>
              <a:t>Nitrógeno excretado por día:</a:t>
            </a:r>
          </a:p>
          <a:p>
            <a:pPr lvl="1" eaLnBrk="1" hangingPunct="1">
              <a:defRPr/>
            </a:pPr>
            <a:r>
              <a:rPr lang="es-PA" smtClean="0"/>
              <a:t>100 kg x 0.35 x 0.16 = 5.6 kg N/día</a:t>
            </a:r>
          </a:p>
          <a:p>
            <a:pPr lvl="1" eaLnBrk="1" hangingPunct="1">
              <a:defRPr/>
            </a:pPr>
            <a:r>
              <a:rPr lang="es-PA" smtClean="0"/>
              <a:t>Carbono necesario = 5.6 kg N x 15= 84 kg C</a:t>
            </a:r>
          </a:p>
          <a:p>
            <a:pPr lvl="1" eaLnBrk="1" hangingPunct="1">
              <a:defRPr/>
            </a:pPr>
            <a:r>
              <a:rPr lang="es-PA" smtClean="0"/>
              <a:t>En melaza 50% es Carbono</a:t>
            </a:r>
          </a:p>
          <a:p>
            <a:pPr lvl="1" eaLnBrk="1" hangingPunct="1">
              <a:defRPr/>
            </a:pPr>
            <a:r>
              <a:rPr lang="es-PA" smtClean="0"/>
              <a:t>84 kg C/0.50= 168 kg Melaza/día</a:t>
            </a:r>
          </a:p>
          <a:p>
            <a:pPr eaLnBrk="1" hangingPunct="1">
              <a:defRPr/>
            </a:pPr>
            <a:r>
              <a:rPr lang="es-PA" smtClean="0"/>
              <a:t>La melaza es rápidamente degradada por la población microbial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Aplicación Melaza</a:t>
            </a:r>
            <a:endParaRPr lang="en-US" smtClean="0"/>
          </a:p>
        </p:txBody>
      </p:sp>
      <p:pic>
        <p:nvPicPr>
          <p:cNvPr id="55299" name="Picture 3" descr="acuip66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8000"/>
          </a:blip>
          <a:srcRect/>
          <a:stretch>
            <a:fillRect/>
          </a:stretch>
        </p:blipFill>
        <p:spPr>
          <a:xfrm>
            <a:off x="1066800" y="1354138"/>
            <a:ext cx="7875588" cy="4911725"/>
          </a:xfrm>
          <a:noFill/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 (5)</a:t>
            </a:r>
            <a:endParaRPr lang="en-US" smtClean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A" smtClean="0"/>
              <a:t>El conteo bacterial oscila entre 10</a:t>
            </a:r>
            <a:r>
              <a:rPr lang="es-PA" baseline="30000" smtClean="0"/>
              <a:t>5</a:t>
            </a:r>
            <a:r>
              <a:rPr lang="es-PA" smtClean="0"/>
              <a:t> y 10</a:t>
            </a:r>
            <a:r>
              <a:rPr lang="es-PA" baseline="30000" smtClean="0"/>
              <a:t>9</a:t>
            </a:r>
            <a:r>
              <a:rPr lang="es-PA" smtClean="0"/>
              <a:t> colonias/ml</a:t>
            </a:r>
          </a:p>
          <a:p>
            <a:pPr eaLnBrk="1" hangingPunct="1">
              <a:defRPr/>
            </a:pPr>
            <a:r>
              <a:rPr lang="es-PA" smtClean="0"/>
              <a:t>Las células microbiales forman grandes flóculos hasta de 200 micras de diámetro</a:t>
            </a:r>
          </a:p>
          <a:p>
            <a:pPr eaLnBrk="1" hangingPunct="1">
              <a:defRPr/>
            </a:pPr>
            <a:r>
              <a:rPr lang="es-PA" smtClean="0"/>
              <a:t>Estos flóculos son consumidos como alimento (45% Proteína)</a:t>
            </a:r>
          </a:p>
          <a:p>
            <a:pPr eaLnBrk="1" hangingPunct="1">
              <a:defRPr/>
            </a:pPr>
            <a:r>
              <a:rPr lang="es-PA" smtClean="0"/>
              <a:t>Los flóculos causan alta turbiedad y originan el cambio a un sitema dominado por bacterias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Sistema Heterotrófico (6)</a:t>
            </a:r>
          </a:p>
        </p:txBody>
      </p:sp>
      <p:pic>
        <p:nvPicPr>
          <p:cNvPr id="57347" name="Picture 3" descr="aireador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8300" y="1295400"/>
            <a:ext cx="6732588" cy="5029200"/>
          </a:xfr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Comederos </a:t>
            </a:r>
            <a:r>
              <a:rPr lang="en-US" smtClean="0"/>
              <a:t>v</a:t>
            </a:r>
            <a:r>
              <a:rPr lang="es-ES_tradnl" smtClean="0"/>
              <a:t>s. Tablas?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Dosis de alimento fija en mejor de los casos desperdicia 45% del tiempo y subalimenta 45% del tiempo. Solo 10% se da alimentación correcta. </a:t>
            </a:r>
          </a:p>
          <a:p>
            <a:pPr eaLnBrk="1" hangingPunct="1">
              <a:defRPr/>
            </a:pPr>
            <a:r>
              <a:rPr lang="es-ES_tradnl" sz="2800" smtClean="0"/>
              <a:t>Incertidumbre en estimación de población aumenta este error.</a:t>
            </a:r>
          </a:p>
          <a:p>
            <a:pPr eaLnBrk="1" hangingPunct="1">
              <a:defRPr/>
            </a:pPr>
            <a:r>
              <a:rPr lang="es-ES_tradnl" sz="2800" smtClean="0"/>
              <a:t>Incremento del costo y deterioro del suelo hace imprescindible uso de comederos.</a:t>
            </a:r>
          </a:p>
          <a:p>
            <a:pPr eaLnBrk="1" hangingPunct="1">
              <a:defRPr/>
            </a:pPr>
            <a:r>
              <a:rPr lang="es-ES_tradnl" sz="2800" smtClean="0"/>
              <a:t>Costo de M.O. irrisorio respecto a costo de alimento.</a:t>
            </a: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Bajo desperdicio de alimento evita deterioro de suelo.</a:t>
            </a:r>
          </a:p>
          <a:p>
            <a:pPr eaLnBrk="1" hangingPunct="1">
              <a:defRPr/>
            </a:pPr>
            <a:r>
              <a:rPr lang="en-US" sz="2800" smtClean="0"/>
              <a:t>Importante usar alimento con buena estabilidad.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Grafico Variación Alimento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47725"/>
            <a:ext cx="8677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omede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-28575"/>
            <a:ext cx="88963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562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Alimentación Con Comederos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VC-009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1098550"/>
            <a:ext cx="69469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IALOG.WAV"/>
      </p:stSnd>
    </p:sndAc>
  </p:transition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4045</TotalTime>
  <Words>1594</Words>
  <Application>Microsoft PowerPoint</Application>
  <PresentationFormat>Presentación en pantalla (4:3)</PresentationFormat>
  <Paragraphs>289</Paragraphs>
  <Slides>54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3" baseType="lpstr">
      <vt:lpstr>Times New Roman</vt:lpstr>
      <vt:lpstr>Arial</vt:lpstr>
      <vt:lpstr>Wingdings</vt:lpstr>
      <vt:lpstr>Symbol</vt:lpstr>
      <vt:lpstr>Wingdings 3</vt:lpstr>
      <vt:lpstr>Azure</vt:lpstr>
      <vt:lpstr>Microsoft Excel Chart</vt:lpstr>
      <vt:lpstr>Microsoft Editor de ecuaciones 3.0</vt:lpstr>
      <vt:lpstr>Gráfico de Microsoft Office Excel</vt:lpstr>
      <vt:lpstr>Alimentación Práctica en Acuicultura</vt:lpstr>
      <vt:lpstr>Fabrizio Marcillo Morla</vt:lpstr>
      <vt:lpstr>Maneras de Alimentar</vt:lpstr>
      <vt:lpstr>Relación Alimentación vs. FCR</vt:lpstr>
      <vt:lpstr>Variacion Alimentación</vt:lpstr>
      <vt:lpstr>Comederos vs. Tablas?</vt:lpstr>
      <vt:lpstr>Grafico Variación Alimento</vt:lpstr>
      <vt:lpstr>Alimentación Con Comederos</vt:lpstr>
      <vt:lpstr>Diapositiva 9</vt:lpstr>
      <vt:lpstr>Diapositiva 10</vt:lpstr>
      <vt:lpstr>Camarón Comiendo De Mano</vt:lpstr>
      <vt:lpstr>Comederos Total</vt:lpstr>
      <vt:lpstr>Comederos Camaron</vt:lpstr>
      <vt:lpstr>Alimentacion</vt:lpstr>
      <vt:lpstr>Comederos Control</vt:lpstr>
      <vt:lpstr>Bandejas de alimentación</vt:lpstr>
      <vt:lpstr>Cantidad alimento en bandejas</vt:lpstr>
      <vt:lpstr>Alimentación preadulto</vt:lpstr>
      <vt:lpstr>Interpretación de Códigos</vt:lpstr>
      <vt:lpstr>Interpretacion de bandejas</vt:lpstr>
      <vt:lpstr>Problemas Comederos</vt:lpstr>
      <vt:lpstr>Dispensador por Demanda </vt:lpstr>
      <vt:lpstr>Dispersión de Raciones Calculadas</vt:lpstr>
      <vt:lpstr>Horario Alimentación</vt:lpstr>
      <vt:lpstr>Dispersión Manual</vt:lpstr>
      <vt:lpstr>Dispersion Manual</vt:lpstr>
      <vt:lpstr>Dispersion Manual</vt:lpstr>
      <vt:lpstr>Dispersión por Avioneta</vt:lpstr>
      <vt:lpstr>Alimentadores Automaticos</vt:lpstr>
      <vt:lpstr>Alimentadores Automaticos</vt:lpstr>
      <vt:lpstr>Alimentadores Automaticos</vt:lpstr>
      <vt:lpstr>Alimentadores Automaticos</vt:lpstr>
      <vt:lpstr>Alimentadores Automaticos</vt:lpstr>
      <vt:lpstr>Dispersadores</vt:lpstr>
      <vt:lpstr>Dispersadores</vt:lpstr>
      <vt:lpstr>Dispersadores</vt:lpstr>
      <vt:lpstr>Tablas</vt:lpstr>
      <vt:lpstr>Tablas de Supervivencia</vt:lpstr>
      <vt:lpstr>Diapositiva 39</vt:lpstr>
      <vt:lpstr>Feeding Table for Rainbow Trout Fed Dry Diets</vt:lpstr>
      <vt:lpstr>Feeding Table For Pacific (Coho) Salmon Fed Oregon Moist Pellet 1/</vt:lpstr>
      <vt:lpstr>Indices Grasa</vt:lpstr>
      <vt:lpstr>Logistica y Almacenamiento</vt:lpstr>
      <vt:lpstr>Sugerencias</vt:lpstr>
      <vt:lpstr>Diapositiva 45</vt:lpstr>
      <vt:lpstr>Sistemas Heterotrofos Cero Recambio</vt:lpstr>
      <vt:lpstr>Manejo De N Y  Materia Orgánica</vt:lpstr>
      <vt:lpstr>Sistema Heterotrófico (1)</vt:lpstr>
      <vt:lpstr>Sistema Heterotrófico (2)</vt:lpstr>
      <vt:lpstr>Sistema Heterotrófico (3)</vt:lpstr>
      <vt:lpstr>Sistema Heterotrófico (4)</vt:lpstr>
      <vt:lpstr>Aplicación Melaza</vt:lpstr>
      <vt:lpstr>Sistema Heterotrófico (5)</vt:lpstr>
      <vt:lpstr>Sistema Heterotrófico (6)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kenjjime</cp:lastModifiedBy>
  <cp:revision>689</cp:revision>
  <cp:lastPrinted>1601-01-01T00:00:00Z</cp:lastPrinted>
  <dcterms:created xsi:type="dcterms:W3CDTF">2002-07-19T11:47:45Z</dcterms:created>
  <dcterms:modified xsi:type="dcterms:W3CDTF">2010-01-29T18:32:42Z</dcterms:modified>
</cp:coreProperties>
</file>