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99.xml" ContentType="application/vnd.openxmlformats-officedocument.presentationml.slide+xml"/>
  <Default Extension="doc" ContentType="application/msword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wmf" ContentType="image/x-wmf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08"/>
  </p:notesMasterIdLst>
  <p:sldIdLst>
    <p:sldId id="500" r:id="rId2"/>
    <p:sldId id="501" r:id="rId3"/>
    <p:sldId id="307" r:id="rId4"/>
    <p:sldId id="472" r:id="rId5"/>
    <p:sldId id="256" r:id="rId6"/>
    <p:sldId id="258" r:id="rId7"/>
    <p:sldId id="259" r:id="rId8"/>
    <p:sldId id="261" r:id="rId9"/>
    <p:sldId id="260" r:id="rId10"/>
    <p:sldId id="262" r:id="rId11"/>
    <p:sldId id="263" r:id="rId12"/>
    <p:sldId id="389" r:id="rId13"/>
    <p:sldId id="390" r:id="rId14"/>
    <p:sldId id="264" r:id="rId15"/>
    <p:sldId id="331" r:id="rId16"/>
    <p:sldId id="332" r:id="rId17"/>
    <p:sldId id="265" r:id="rId18"/>
    <p:sldId id="391" r:id="rId19"/>
    <p:sldId id="392" r:id="rId20"/>
    <p:sldId id="266" r:id="rId21"/>
    <p:sldId id="267" r:id="rId22"/>
    <p:sldId id="470" r:id="rId23"/>
    <p:sldId id="471" r:id="rId24"/>
    <p:sldId id="270" r:id="rId25"/>
    <p:sldId id="457" r:id="rId26"/>
    <p:sldId id="460" r:id="rId27"/>
    <p:sldId id="461" r:id="rId28"/>
    <p:sldId id="462" r:id="rId29"/>
    <p:sldId id="271" r:id="rId30"/>
    <p:sldId id="456" r:id="rId31"/>
    <p:sldId id="342" r:id="rId32"/>
    <p:sldId id="272" r:id="rId33"/>
    <p:sldId id="333" r:id="rId34"/>
    <p:sldId id="343" r:id="rId35"/>
    <p:sldId id="344" r:id="rId36"/>
    <p:sldId id="345" r:id="rId37"/>
    <p:sldId id="346" r:id="rId38"/>
    <p:sldId id="347" r:id="rId39"/>
    <p:sldId id="348" r:id="rId40"/>
    <p:sldId id="349" r:id="rId41"/>
    <p:sldId id="431" r:id="rId42"/>
    <p:sldId id="273" r:id="rId43"/>
    <p:sldId id="334" r:id="rId44"/>
    <p:sldId id="274" r:id="rId45"/>
    <p:sldId id="275" r:id="rId46"/>
    <p:sldId id="276" r:id="rId47"/>
    <p:sldId id="277" r:id="rId48"/>
    <p:sldId id="278" r:id="rId49"/>
    <p:sldId id="353" r:id="rId50"/>
    <p:sldId id="354" r:id="rId51"/>
    <p:sldId id="279" r:id="rId52"/>
    <p:sldId id="280" r:id="rId53"/>
    <p:sldId id="281" r:id="rId54"/>
    <p:sldId id="282" r:id="rId55"/>
    <p:sldId id="283" r:id="rId56"/>
    <p:sldId id="284" r:id="rId57"/>
    <p:sldId id="299" r:id="rId58"/>
    <p:sldId id="285" r:id="rId59"/>
    <p:sldId id="300" r:id="rId60"/>
    <p:sldId id="301" r:id="rId61"/>
    <p:sldId id="286" r:id="rId62"/>
    <p:sldId id="287" r:id="rId63"/>
    <p:sldId id="288" r:id="rId64"/>
    <p:sldId id="289" r:id="rId65"/>
    <p:sldId id="303" r:id="rId66"/>
    <p:sldId id="465" r:id="rId67"/>
    <p:sldId id="476" r:id="rId68"/>
    <p:sldId id="477" r:id="rId69"/>
    <p:sldId id="499" r:id="rId70"/>
    <p:sldId id="478" r:id="rId71"/>
    <p:sldId id="481" r:id="rId72"/>
    <p:sldId id="479" r:id="rId73"/>
    <p:sldId id="365" r:id="rId74"/>
    <p:sldId id="480" r:id="rId75"/>
    <p:sldId id="428" r:id="rId76"/>
    <p:sldId id="469" r:id="rId77"/>
    <p:sldId id="360" r:id="rId78"/>
    <p:sldId id="482" r:id="rId79"/>
    <p:sldId id="483" r:id="rId80"/>
    <p:sldId id="489" r:id="rId81"/>
    <p:sldId id="379" r:id="rId82"/>
    <p:sldId id="484" r:id="rId83"/>
    <p:sldId id="491" r:id="rId84"/>
    <p:sldId id="371" r:id="rId85"/>
    <p:sldId id="368" r:id="rId86"/>
    <p:sldId id="492" r:id="rId87"/>
    <p:sldId id="493" r:id="rId88"/>
    <p:sldId id="485" r:id="rId89"/>
    <p:sldId id="494" r:id="rId90"/>
    <p:sldId id="495" r:id="rId91"/>
    <p:sldId id="496" r:id="rId92"/>
    <p:sldId id="498" r:id="rId93"/>
    <p:sldId id="364" r:id="rId94"/>
    <p:sldId id="487" r:id="rId95"/>
    <p:sldId id="335" r:id="rId96"/>
    <p:sldId id="336" r:id="rId97"/>
    <p:sldId id="341" r:id="rId98"/>
    <p:sldId id="388" r:id="rId99"/>
    <p:sldId id="338" r:id="rId100"/>
    <p:sldId id="291" r:id="rId101"/>
    <p:sldId id="369" r:id="rId102"/>
    <p:sldId id="372" r:id="rId103"/>
    <p:sldId id="374" r:id="rId104"/>
    <p:sldId id="376" r:id="rId105"/>
    <p:sldId id="323" r:id="rId106"/>
    <p:sldId id="324" r:id="rId10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2787"/>
    <p:restoredTop sz="90990" autoAdjust="0"/>
  </p:normalViewPr>
  <p:slideViewPr>
    <p:cSldViewPr>
      <p:cViewPr varScale="1">
        <p:scale>
          <a:sx n="31" d="100"/>
          <a:sy n="31" d="100"/>
        </p:scale>
        <p:origin x="-84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presProps" Target="pres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21.xml"/><Relationship Id="rId18" Type="http://schemas.openxmlformats.org/officeDocument/2006/relationships/slide" Target="slides/slide42.xml"/><Relationship Id="rId26" Type="http://schemas.openxmlformats.org/officeDocument/2006/relationships/slide" Target="slides/slide56.xml"/><Relationship Id="rId3" Type="http://schemas.openxmlformats.org/officeDocument/2006/relationships/slide" Target="slides/slide5.xml"/><Relationship Id="rId21" Type="http://schemas.openxmlformats.org/officeDocument/2006/relationships/slide" Target="slides/slide45.xml"/><Relationship Id="rId34" Type="http://schemas.openxmlformats.org/officeDocument/2006/relationships/slide" Target="slides/slide100.xml"/><Relationship Id="rId7" Type="http://schemas.openxmlformats.org/officeDocument/2006/relationships/slide" Target="slides/slide9.xml"/><Relationship Id="rId12" Type="http://schemas.openxmlformats.org/officeDocument/2006/relationships/slide" Target="slides/slide20.xml"/><Relationship Id="rId17" Type="http://schemas.openxmlformats.org/officeDocument/2006/relationships/slide" Target="slides/slide33.xml"/><Relationship Id="rId25" Type="http://schemas.openxmlformats.org/officeDocument/2006/relationships/slide" Target="slides/slide54.xml"/><Relationship Id="rId33" Type="http://schemas.openxmlformats.org/officeDocument/2006/relationships/slide" Target="slides/slide76.xml"/><Relationship Id="rId2" Type="http://schemas.openxmlformats.org/officeDocument/2006/relationships/slide" Target="slides/slide3.xml"/><Relationship Id="rId16" Type="http://schemas.openxmlformats.org/officeDocument/2006/relationships/slide" Target="slides/slide32.xml"/><Relationship Id="rId20" Type="http://schemas.openxmlformats.org/officeDocument/2006/relationships/slide" Target="slides/slide44.xml"/><Relationship Id="rId29" Type="http://schemas.openxmlformats.org/officeDocument/2006/relationships/slide" Target="slides/slide62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7.xml"/><Relationship Id="rId24" Type="http://schemas.openxmlformats.org/officeDocument/2006/relationships/slide" Target="slides/slide52.xml"/><Relationship Id="rId32" Type="http://schemas.openxmlformats.org/officeDocument/2006/relationships/slide" Target="slides/slide65.xml"/><Relationship Id="rId5" Type="http://schemas.openxmlformats.org/officeDocument/2006/relationships/slide" Target="slides/slide7.xml"/><Relationship Id="rId15" Type="http://schemas.openxmlformats.org/officeDocument/2006/relationships/slide" Target="slides/slide29.xml"/><Relationship Id="rId23" Type="http://schemas.openxmlformats.org/officeDocument/2006/relationships/slide" Target="slides/slide51.xml"/><Relationship Id="rId28" Type="http://schemas.openxmlformats.org/officeDocument/2006/relationships/slide" Target="slides/slide61.xml"/><Relationship Id="rId10" Type="http://schemas.openxmlformats.org/officeDocument/2006/relationships/slide" Target="slides/slide14.xml"/><Relationship Id="rId19" Type="http://schemas.openxmlformats.org/officeDocument/2006/relationships/slide" Target="slides/slide43.xml"/><Relationship Id="rId31" Type="http://schemas.openxmlformats.org/officeDocument/2006/relationships/slide" Target="slides/slide64.xml"/><Relationship Id="rId4" Type="http://schemas.openxmlformats.org/officeDocument/2006/relationships/slide" Target="slides/slide6.xml"/><Relationship Id="rId9" Type="http://schemas.openxmlformats.org/officeDocument/2006/relationships/slide" Target="slides/slide11.xml"/><Relationship Id="rId14" Type="http://schemas.openxmlformats.org/officeDocument/2006/relationships/slide" Target="slides/slide24.xml"/><Relationship Id="rId22" Type="http://schemas.openxmlformats.org/officeDocument/2006/relationships/slide" Target="slides/slide47.xml"/><Relationship Id="rId27" Type="http://schemas.openxmlformats.org/officeDocument/2006/relationships/slide" Target="slides/slide58.xml"/><Relationship Id="rId30" Type="http://schemas.openxmlformats.org/officeDocument/2006/relationships/slide" Target="slides/slide6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e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16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9E6329C4-3E0C-430E-B469-C206F58CF58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95C017-4CA1-46DA-8D04-C6C3277DC104}" type="slidenum">
              <a:rPr lang="es-ES_tradnl">
                <a:latin typeface="Arial" pitchFamily="34" charset="0"/>
              </a:rPr>
              <a:pPr/>
              <a:t>1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126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9BA7AC-AB67-4A98-B7BF-40EF4224AFDB}" type="slidenum">
              <a:rPr lang="es-ES_tradnl">
                <a:latin typeface="Arial" pitchFamily="34" charset="0"/>
              </a:rPr>
              <a:pPr/>
              <a:t>38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218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21860" name="Rectangle 3"/>
          <p:cNvSpPr>
            <a:spLocks noChangeArrowheads="1"/>
          </p:cNvSpPr>
          <p:nvPr>
            <p:ph type="body" idx="1"/>
          </p:nvPr>
        </p:nvSpPr>
        <p:spPr>
          <a:xfrm>
            <a:off x="912813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4" tIns="45716" rIns="91434" bIns="45716"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64485E-1796-4C1C-B961-5705CC4A7E6E}" type="slidenum">
              <a:rPr lang="es-ES_tradnl">
                <a:latin typeface="Arial" pitchFamily="34" charset="0"/>
              </a:rPr>
              <a:pPr/>
              <a:t>39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228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22884" name="Rectangle 3"/>
          <p:cNvSpPr>
            <a:spLocks noChangeArrowheads="1"/>
          </p:cNvSpPr>
          <p:nvPr>
            <p:ph type="body" idx="1"/>
          </p:nvPr>
        </p:nvSpPr>
        <p:spPr>
          <a:xfrm>
            <a:off x="912813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4" tIns="45716" rIns="91434" bIns="45716"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DEF955-603C-43C7-A1DE-7E399B4152A1}" type="slidenum">
              <a:rPr lang="es-ES_tradnl">
                <a:latin typeface="Arial" pitchFamily="34" charset="0"/>
              </a:rPr>
              <a:pPr/>
              <a:t>40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239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23908" name="Rectangle 3"/>
          <p:cNvSpPr>
            <a:spLocks noChangeArrowheads="1"/>
          </p:cNvSpPr>
          <p:nvPr>
            <p:ph type="body" idx="1"/>
          </p:nvPr>
        </p:nvSpPr>
        <p:spPr>
          <a:xfrm>
            <a:off x="912813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4" tIns="45716" rIns="91434" bIns="45716"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8B99A2-36E5-499A-AE97-B4828F489E55}" type="slidenum">
              <a:rPr lang="es-ES_tradnl">
                <a:latin typeface="Arial" pitchFamily="34" charset="0"/>
              </a:rPr>
              <a:pPr/>
              <a:t>49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249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24932" name="Rectangle 3"/>
          <p:cNvSpPr>
            <a:spLocks noChangeArrowheads="1"/>
          </p:cNvSpPr>
          <p:nvPr>
            <p:ph type="body" idx="1"/>
          </p:nvPr>
        </p:nvSpPr>
        <p:spPr>
          <a:xfrm>
            <a:off x="912813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4" tIns="45716" rIns="91434" bIns="45716"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9F2562-A254-473D-8B1D-370FF7B6430D}" type="slidenum">
              <a:rPr lang="es-ES_tradnl">
                <a:latin typeface="Arial" pitchFamily="34" charset="0"/>
              </a:rPr>
              <a:pPr/>
              <a:t>50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259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25956" name="Rectangle 3"/>
          <p:cNvSpPr>
            <a:spLocks noChangeArrowheads="1"/>
          </p:cNvSpPr>
          <p:nvPr>
            <p:ph type="body" idx="1"/>
          </p:nvPr>
        </p:nvSpPr>
        <p:spPr>
          <a:xfrm>
            <a:off x="912813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4" tIns="45716" rIns="91434" bIns="45716"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C77500-B0CE-440D-95B3-50F3FEE057BB}" type="slidenum">
              <a:rPr lang="es-ES_tradnl">
                <a:latin typeface="Arial" pitchFamily="34" charset="0"/>
              </a:rPr>
              <a:pPr/>
              <a:t>73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269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7237" cy="3425825"/>
          </a:xfrm>
          <a:solidFill>
            <a:srgbClr val="FFFFFF"/>
          </a:solidFill>
          <a:ln w="12700" cap="flat"/>
        </p:spPr>
      </p:sp>
      <p:sp>
        <p:nvSpPr>
          <p:cNvPr id="126980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0E8E96-9921-422D-88B6-DBE15FB75876}" type="slidenum">
              <a:rPr lang="es-ES_tradnl">
                <a:latin typeface="Arial" pitchFamily="34" charset="0"/>
              </a:rPr>
              <a:pPr/>
              <a:t>77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280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7237" cy="3425825"/>
          </a:xfrm>
          <a:solidFill>
            <a:srgbClr val="FFFFFF"/>
          </a:solidFill>
          <a:ln w="12700" cap="flat"/>
        </p:spPr>
      </p:sp>
      <p:sp>
        <p:nvSpPr>
          <p:cNvPr id="128004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5B7C92-7436-43DC-8474-D663ECFBFF31}" type="slidenum">
              <a:rPr lang="es-ES_tradnl">
                <a:latin typeface="Arial" pitchFamily="34" charset="0"/>
              </a:rPr>
              <a:pPr/>
              <a:t>89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290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129028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BE2971-5665-4D8F-AF3F-327C92CACA58}" type="slidenum">
              <a:rPr lang="es-ES_tradnl">
                <a:latin typeface="Arial" pitchFamily="34" charset="0"/>
              </a:rPr>
              <a:pPr/>
              <a:t>90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300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130052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4B5E20-8DA2-4B8F-B771-D16A56AC6CA3}" type="slidenum">
              <a:rPr lang="es-ES_tradnl">
                <a:latin typeface="Arial" pitchFamily="34" charset="0"/>
              </a:rPr>
              <a:pPr/>
              <a:t>91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310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131076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1BD4DB-DE28-42F6-A9FC-538508575ED0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D24B3-440D-4FDD-A766-66285069822A}" type="slidenum">
              <a:rPr lang="es-ES_tradnl">
                <a:latin typeface="Arial" pitchFamily="34" charset="0"/>
              </a:rPr>
              <a:pPr/>
              <a:t>92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320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132100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B36DA-AAD7-4145-AD7D-0F09C2CCBBB3}" type="slidenum">
              <a:rPr lang="es-ES_tradnl">
                <a:latin typeface="Arial" pitchFamily="34" charset="0"/>
              </a:rPr>
              <a:pPr/>
              <a:t>93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7237" cy="3425825"/>
          </a:xfrm>
          <a:solidFill>
            <a:srgbClr val="FFFFFF"/>
          </a:solidFill>
          <a:ln w="12700" cap="flat"/>
        </p:spPr>
      </p:sp>
      <p:sp>
        <p:nvSpPr>
          <p:cNvPr id="133124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E42CAB-C184-48BD-BCFE-6DD5F6D8B8D4}" type="slidenum">
              <a:rPr lang="es-ES_tradnl">
                <a:latin typeface="Arial" pitchFamily="34" charset="0"/>
              </a:rPr>
              <a:pPr/>
              <a:t>95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3414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34148" name="Rectangle 3"/>
          <p:cNvSpPr>
            <a:spLocks noChangeArrowheads="1"/>
          </p:cNvSpPr>
          <p:nvPr>
            <p:ph type="body" idx="1"/>
          </p:nvPr>
        </p:nvSpPr>
        <p:spPr>
          <a:xfrm>
            <a:off x="912813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4" tIns="45716" rIns="91434" bIns="45716"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B0BBE5-3A81-40C7-8DCE-E2D513FA9C9A}" type="slidenum">
              <a:rPr lang="es-ES_tradnl">
                <a:latin typeface="Arial" pitchFamily="34" charset="0"/>
              </a:rPr>
              <a:pPr/>
              <a:t>96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351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35172" name="Rectangle 3"/>
          <p:cNvSpPr>
            <a:spLocks noChangeArrowheads="1"/>
          </p:cNvSpPr>
          <p:nvPr>
            <p:ph type="body" idx="1"/>
          </p:nvPr>
        </p:nvSpPr>
        <p:spPr>
          <a:xfrm>
            <a:off x="912813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4" tIns="45716" rIns="91434" bIns="45716"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9242F8-BD3E-42E3-A63D-A2744203BAE1}" type="slidenum">
              <a:rPr lang="es-ES_tradnl">
                <a:latin typeface="Arial" pitchFamily="34" charset="0"/>
              </a:rPr>
              <a:pPr/>
              <a:t>97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361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36196" name="Rectangle 3"/>
          <p:cNvSpPr>
            <a:spLocks noChangeArrowheads="1"/>
          </p:cNvSpPr>
          <p:nvPr>
            <p:ph type="body" idx="1"/>
          </p:nvPr>
        </p:nvSpPr>
        <p:spPr>
          <a:xfrm>
            <a:off x="912813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4" tIns="45716" rIns="91434" bIns="45716"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A5C975-97C3-4B05-8C42-B26C7DD5A9EB}" type="slidenum">
              <a:rPr lang="es-ES_tradnl">
                <a:latin typeface="Arial" pitchFamily="34" charset="0"/>
              </a:rPr>
              <a:pPr/>
              <a:t>99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372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37220" name="Rectangle 3"/>
          <p:cNvSpPr>
            <a:spLocks noChangeArrowheads="1"/>
          </p:cNvSpPr>
          <p:nvPr>
            <p:ph type="body" idx="1"/>
          </p:nvPr>
        </p:nvSpPr>
        <p:spPr>
          <a:xfrm>
            <a:off x="912813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4" tIns="45716" rIns="91434" bIns="45716"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AC1C6A-7F7C-4C8A-B5BE-11FD26FA2343}" type="slidenum">
              <a:rPr lang="es-ES_tradnl">
                <a:latin typeface="Arial" pitchFamily="34" charset="0"/>
              </a:rPr>
              <a:pPr/>
              <a:t>18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146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solidFill>
            <a:srgbClr val="FFFFFF"/>
          </a:solidFill>
          <a:ln/>
        </p:spPr>
      </p:sp>
      <p:sp>
        <p:nvSpPr>
          <p:cNvPr id="114692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6575"/>
            <a:ext cx="5029200" cy="38512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BB378E-E319-4AF4-B1FD-CC8F934445D1}" type="slidenum">
              <a:rPr lang="es-ES_tradnl">
                <a:latin typeface="Arial" pitchFamily="34" charset="0"/>
              </a:rPr>
              <a:pPr/>
              <a:t>19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157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solidFill>
            <a:srgbClr val="FFFFFF"/>
          </a:solidFill>
          <a:ln/>
        </p:spPr>
      </p:sp>
      <p:sp>
        <p:nvSpPr>
          <p:cNvPr id="115716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6575"/>
            <a:ext cx="5029200" cy="38512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126E07-D733-42EF-90F3-5A338E961E3C}" type="slidenum">
              <a:rPr lang="es-ES_tradnl">
                <a:latin typeface="Arial" pitchFamily="34" charset="0"/>
              </a:rPr>
              <a:pPr/>
              <a:t>31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167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16740" name="Rectangle 3"/>
          <p:cNvSpPr>
            <a:spLocks noChangeArrowheads="1"/>
          </p:cNvSpPr>
          <p:nvPr>
            <p:ph type="body" idx="1"/>
          </p:nvPr>
        </p:nvSpPr>
        <p:spPr>
          <a:xfrm>
            <a:off x="912813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4" tIns="45716" rIns="91434" bIns="45716"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AB7711-C84B-4E23-8A29-711D540718B1}" type="slidenum">
              <a:rPr lang="es-ES_tradnl">
                <a:latin typeface="Arial" pitchFamily="34" charset="0"/>
              </a:rPr>
              <a:pPr/>
              <a:t>34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177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17764" name="Rectangle 3"/>
          <p:cNvSpPr>
            <a:spLocks noChangeArrowheads="1"/>
          </p:cNvSpPr>
          <p:nvPr>
            <p:ph type="body" idx="1"/>
          </p:nvPr>
        </p:nvSpPr>
        <p:spPr>
          <a:xfrm>
            <a:off x="912813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4" tIns="45716" rIns="91434" bIns="45716"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E58E4-D9C3-41D7-82CF-8286C54EE09D}" type="slidenum">
              <a:rPr lang="es-ES_tradnl">
                <a:latin typeface="Arial" pitchFamily="34" charset="0"/>
              </a:rPr>
              <a:pPr/>
              <a:t>35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187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18788" name="Rectangle 3"/>
          <p:cNvSpPr>
            <a:spLocks noChangeArrowheads="1"/>
          </p:cNvSpPr>
          <p:nvPr>
            <p:ph type="body" idx="1"/>
          </p:nvPr>
        </p:nvSpPr>
        <p:spPr>
          <a:xfrm>
            <a:off x="912813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4" tIns="45716" rIns="91434" bIns="45716"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2451C5-556B-40ED-BDD1-B8F0E416C877}" type="slidenum">
              <a:rPr lang="es-ES_tradnl">
                <a:latin typeface="Arial" pitchFamily="34" charset="0"/>
              </a:rPr>
              <a:pPr/>
              <a:t>36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198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19812" name="Rectangle 3"/>
          <p:cNvSpPr>
            <a:spLocks noChangeArrowheads="1"/>
          </p:cNvSpPr>
          <p:nvPr>
            <p:ph type="body" idx="1"/>
          </p:nvPr>
        </p:nvSpPr>
        <p:spPr>
          <a:xfrm>
            <a:off x="912813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4" tIns="45716" rIns="91434" bIns="45716"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877BF0-2559-4732-9B3F-CBAE3A59650B}" type="slidenum">
              <a:rPr lang="es-ES_tradnl">
                <a:latin typeface="Arial" pitchFamily="34" charset="0"/>
              </a:rPr>
              <a:pPr/>
              <a:t>37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208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20836" name="Rectangle 3"/>
          <p:cNvSpPr>
            <a:spLocks noChangeArrowheads="1"/>
          </p:cNvSpPr>
          <p:nvPr>
            <p:ph type="body" idx="1"/>
          </p:nvPr>
        </p:nvSpPr>
        <p:spPr>
          <a:xfrm>
            <a:off x="912813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4" tIns="45716" rIns="91434" bIns="45716"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>
                <a:latin typeface="Arial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</p:grpSp>
      </p:grpSp>
      <p:sp>
        <p:nvSpPr>
          <p:cNvPr id="71714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5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8D590C8-2473-49B7-B158-D0300838AD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8ED99-A546-4E95-99FD-A3B9ABDE4E6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34082-E072-42A8-B9B3-D4B02A66C45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1CD5D-4EEC-49F9-8423-3D330C5630D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4608A-832F-4150-8B50-2E94C06BF2F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3D5B1-2D62-4527-9444-931E8879E6E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A582C-BEBC-4AA8-A3C0-3B301E73284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6F0B9-22E4-4F9E-B6B1-4B1BA10414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86839-5979-4A93-AB14-49D276542FE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168FD-B438-4BA8-968B-1D9154E343A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B83A8-AF55-46B3-A94C-1400E972F18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63D90-AEC4-4F1D-8A98-C99B80BA9F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5A5B0-7D17-457E-9C0F-C0F37858D34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7065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>
                <a:latin typeface="Arial" charset="0"/>
              </a:endParaRPr>
            </a:p>
          </p:txBody>
        </p:sp>
        <p:grpSp>
          <p:nvGrpSpPr>
            <p:cNvPr id="29705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70661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62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63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64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65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66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67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68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69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0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1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2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3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4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5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6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7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8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9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0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1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2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3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4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5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6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7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8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9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</p:grpSp>
      </p:grpSp>
      <p:sp>
        <p:nvSpPr>
          <p:cNvPr id="29699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0691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92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93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70305811-6241-4454-980C-8F5955173EA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069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0.wmf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space.espol.edu.ec/browse?type=author&amp;order=ASC&amp;rpp=20&amp;value=Marcillo+Morla%2C+Fabrizio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5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5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21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7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1.v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8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2.v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9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4.v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10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27.bin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5.bin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29.bin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s-ES_tradnl" smtClean="0"/>
              <a:t>Formulación y Evaluación de Proyectos Turísticos – Clase 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31748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31750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6096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Tasa Nominal y Efectiva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C" sz="2000" smtClean="0"/>
              <a:t>Caso especial: Periodo Capitalización </a:t>
            </a:r>
            <a:r>
              <a:rPr lang="es-EC" sz="2000" smtClean="0">
                <a:sym typeface="Symbol" pitchFamily="18" charset="2"/>
              </a:rPr>
              <a:t></a:t>
            </a:r>
            <a:r>
              <a:rPr lang="es-EC" sz="2000" smtClean="0"/>
              <a:t> Periodo de tasa interés.</a:t>
            </a:r>
          </a:p>
          <a:p>
            <a:pPr lvl="1" eaLnBrk="1" hangingPunct="1">
              <a:defRPr/>
            </a:pPr>
            <a:r>
              <a:rPr lang="es-EC" sz="2000" smtClean="0"/>
              <a:t>ej: Capitalización Trimestral y Tasa de Interés Anual.</a:t>
            </a:r>
          </a:p>
          <a:p>
            <a:pPr eaLnBrk="1" hangingPunct="1">
              <a:defRPr/>
            </a:pPr>
            <a:r>
              <a:rPr lang="es-EC" sz="2000" smtClean="0"/>
              <a:t>Ud Deposita $1 a un año plazo a una tasa del 20% nominal, con Capitalización trimestrales (4 periodos por año).</a:t>
            </a:r>
          </a:p>
          <a:p>
            <a:pPr lvl="1" eaLnBrk="1" hangingPunct="1">
              <a:defRPr/>
            </a:pPr>
            <a:r>
              <a:rPr lang="es-EC" sz="2000" smtClean="0"/>
              <a:t>Interés de 20%÷ 4 = 5% trimestral.</a:t>
            </a:r>
          </a:p>
          <a:p>
            <a:pPr lvl="1" eaLnBrk="1" hangingPunct="1">
              <a:defRPr/>
            </a:pPr>
            <a:r>
              <a:rPr lang="es-EC" sz="2000" smtClean="0"/>
              <a:t>Aplicando la Fórmula Anterior:</a:t>
            </a:r>
          </a:p>
          <a:p>
            <a:pPr lvl="1" eaLnBrk="1" hangingPunct="1">
              <a:defRPr/>
            </a:pPr>
            <a:endParaRPr lang="es-EC" sz="200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s-EC" sz="2000" b="1" smtClean="0"/>
              <a:t>VF= 1 x (1+0.05)</a:t>
            </a:r>
            <a:r>
              <a:rPr lang="es-EC" sz="2000" b="1" baseline="30000" smtClean="0"/>
              <a:t>4</a:t>
            </a:r>
            <a:r>
              <a:rPr lang="es-EC" sz="2000" b="1" smtClean="0"/>
              <a:t> =</a:t>
            </a:r>
            <a:r>
              <a:rPr lang="es-EC" sz="2000" b="1" u="sng" smtClean="0"/>
              <a:t>$1.2155.</a:t>
            </a:r>
            <a:endParaRPr lang="es-EC" sz="2000" b="1" smtClean="0"/>
          </a:p>
          <a:p>
            <a:pPr lvl="1" eaLnBrk="1" hangingPunct="1">
              <a:defRPr/>
            </a:pPr>
            <a:endParaRPr lang="es-EC" sz="2000" smtClean="0"/>
          </a:p>
          <a:p>
            <a:pPr lvl="1" eaLnBrk="1" hangingPunct="1">
              <a:defRPr/>
            </a:pPr>
            <a:r>
              <a:rPr lang="es-EC" sz="2000" smtClean="0"/>
              <a:t>lo que equivale a un interés real o efectivo del.</a:t>
            </a:r>
            <a:endParaRPr lang="es-EC" smtClean="0"/>
          </a:p>
        </p:txBody>
      </p:sp>
      <p:graphicFrame>
        <p:nvGraphicFramePr>
          <p:cNvPr id="5122" name="Object 7"/>
          <p:cNvGraphicFramePr>
            <a:graphicFrameLocks noChangeAspect="1"/>
          </p:cNvGraphicFramePr>
          <p:nvPr/>
        </p:nvGraphicFramePr>
        <p:xfrm>
          <a:off x="1828800" y="5562600"/>
          <a:ext cx="5308600" cy="895350"/>
        </p:xfrm>
        <a:graphic>
          <a:graphicData uri="http://schemas.openxmlformats.org/presentationml/2006/ole">
            <p:oleObj spid="_x0000_s5122" name="Equation" r:id="rId3" imgW="2412720" imgH="406080" progId="Equation.3">
              <p:embed/>
            </p:oleObj>
          </a:graphicData>
        </a:graphic>
      </p:graphicFrame>
      <p:pic>
        <p:nvPicPr>
          <p:cNvPr id="5125" name="Picture 8" descr="C:\WINDOWS\Application Data\Microsoft\Media Catalog\Downloaded Clips\cl0\BS00573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895600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Sea Consistente en su </a:t>
            </a:r>
            <a:br>
              <a:rPr lang="es-ES_tradnl" smtClean="0"/>
            </a:br>
            <a:r>
              <a:rPr lang="es-ES_tradnl" smtClean="0"/>
              <a:t>Tratamiento de la Inflación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69988" y="1371600"/>
            <a:ext cx="7772400" cy="4689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C" sz="2800" smtClean="0"/>
              <a:t>Tasas interés se cotizan con inflación.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800" smtClean="0"/>
              <a:t>Suponga que tasa de un bono de $100 es 8%, y que inflación es del 6%. Si compra el bono, en un año recupera $1,080.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800" smtClean="0"/>
              <a:t>Pero poder de compra de estos $1,080 sería:  (1080/1.06)=$1,019 en terminos actuales la tasa interes real sin inflación sería del 1.9%.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smtClean="0"/>
              <a:t>El proyecto debe expresarse en una moneda comparable con la tasa de descuento.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sz="2400" smtClean="0"/>
              <a:t>Valores constantes </a:t>
            </a:r>
            <a:r>
              <a:rPr lang="es-AR" sz="2400" smtClean="0">
                <a:sym typeface="Wingdings" pitchFamily="2" charset="2"/>
              </a:rPr>
              <a:t> Tasa real.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sz="2400" smtClean="0">
                <a:sym typeface="Wingdings" pitchFamily="2" charset="2"/>
              </a:rPr>
              <a:t>Valores corrientes  Tasa nominal.</a:t>
            </a:r>
            <a:endParaRPr lang="es-ES" sz="2400" smtClean="0">
              <a:sym typeface="Wingdings" pitchFamily="2" charset="2"/>
            </a:endParaRPr>
          </a:p>
        </p:txBody>
      </p:sp>
    </p:spTree>
  </p:cSld>
  <p:clrMapOvr>
    <a:masterClrMapping/>
  </p:clrMapOvr>
  <p:transition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Ejemplos de Proyectos</a:t>
            </a:r>
            <a:endParaRPr lang="es-ES_tradnl" smtClean="0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69988" y="838200"/>
            <a:ext cx="7772400" cy="5222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z="2400" smtClean="0"/>
              <a:t>Una profesora está aburrida de hacer clases, pues los niños de ahora son muy inquietos. Por ello, está evaluando comprarse un furgón escolar y manejarlo ella misma. Actualmente gana por la jornada completa $400.000. De acuerdo a sus averiguaciones, puede cobrar $15.000 mensual por niño; cotizó un furgón que cuesta $7.000.000 y tiene capacidad para 20 niños, pero operaría en doble jornada. De acuerdo al kilometraje que debería recorrer, calcula que gastaría $100.000 mensuales en bencina y $300.000 anual en mantención y patente. La vida útil del furgón es de 5 años con un valor residual de $3.500.000. Si el costo alternativo es mantener la plata en el banco, lo cual rinde 4% anual, ¿cuál es el VPN de este proyecto?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2400" smtClean="0"/>
          </a:p>
        </p:txBody>
      </p:sp>
    </p:spTree>
  </p:cSld>
  <p:clrMapOvr>
    <a:masterClrMapping/>
  </p:clrMapOvr>
  <p:transition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Decisión Reemplazar Equipos</a:t>
            </a:r>
            <a:endParaRPr lang="es-ES_tradnl" smtClean="0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69988" y="1295400"/>
            <a:ext cx="7772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z="2800" smtClean="0"/>
              <a:t>A un microempresario que se dedica a procesar maní le ofrecen una máquina peladora más rápida que la que tiene actualmente. La nueva máquina permitirá pelar 13 tn. de maní al año, en comparación con las 5 que produce hoy. La nueva máquina tiene un valor de $2.500.000, vida útil de 5 años y valor residual de $900.000. La máquina vieja se puede vender en $300.000. El costo del maní sin procesar es de $400/el kg y el precio al que vende el maní procesado es $1.000 ¿Le conviene reemplazar la máquina? </a:t>
            </a:r>
          </a:p>
        </p:txBody>
      </p:sp>
    </p:spTree>
  </p:cSld>
  <p:clrMapOvr>
    <a:masterClrMapping/>
  </p:clrMapOvr>
  <p:transition/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Ampliación de Negocio</a:t>
            </a:r>
            <a:endParaRPr lang="es-ES_tradnl" smtClean="0"/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69988" y="1143000"/>
            <a:ext cx="7772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z="2800" smtClean="0"/>
              <a:t>Una multitienda propone a un fabricante de lámparas un contrato de compra de 200 lámparas mensuales durante 3 años. Actualmente, está produciendo 400 lámparas al mes y las vende a $5000. El costo de los insumos (madera, fierro, cable, soquetes) es de $2.000 por lámpara. La multitienda le ofrece un precio de $3.200. ¿Le conviene aceptar?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2400" smtClean="0"/>
              <a:t>Caso A: tiene espacio en el taller, herramientas y tiempo disponible.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2400" smtClean="0"/>
              <a:t>Caso B: tiene que contratar un ayudante por un sueldo de $180.000 al mes y comprar herramientas por un valor de $300.000.</a:t>
            </a:r>
          </a:p>
        </p:txBody>
      </p:sp>
    </p:spTree>
  </p:cSld>
  <p:clrMapOvr>
    <a:masterClrMapping/>
  </p:clrMapOvr>
  <p:transition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Ampliación de Negocio</a:t>
            </a:r>
            <a:endParaRPr lang="es-ES_tradnl" smtClean="0"/>
          </a:p>
        </p:txBody>
      </p:sp>
      <p:sp>
        <p:nvSpPr>
          <p:cNvPr id="1853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Para el mismo caso anterior, suponga que al comprar insumos en mayores cantidades logra obtener descuentos en los precios, de tal forma que el costo unitario baja a $1.500. ¿Cómo cambia el resultado anterior?</a:t>
            </a:r>
          </a:p>
          <a:p>
            <a:pPr eaLnBrk="1" hangingPunct="1">
              <a:defRPr/>
            </a:pPr>
            <a:endParaRPr lang="es-ES" smtClean="0"/>
          </a:p>
          <a:p>
            <a:pPr eaLnBrk="1" hangingPunct="1">
              <a:defRPr/>
            </a:pPr>
            <a:endParaRPr lang="es-ES" smtClean="0"/>
          </a:p>
        </p:txBody>
      </p:sp>
    </p:spTree>
  </p:cSld>
  <p:clrMapOvr>
    <a:masterClrMapping/>
  </p:clrMapOvr>
  <p:transition/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Empresa de Transportes</a:t>
            </a:r>
            <a:r>
              <a:rPr lang="es-ES_tradnl" sz="40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762000" y="1524000"/>
            <a:ext cx="7848600" cy="466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es-ES_tradnl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Usted y unos amigos han decidido crear una pequeña empresa dedicada al transporte rápido de correspondencias delicadas dentro de la ciudad. Se espera que la empresa funcione por 6 años. Para ello han estimado que se necesita comprar dos computadores avaluados en US$2.800 cada uno; dos furgones avaluados en US$10.000 cada uno, y tres motos cuyo valor por unidad es de US$4.050. Los ingresos operacionales se espera que sean de US$25.000 el primer año y que estos tengan un crecimiento anual de un 30% hasta el año 6. Los costos de operación se estiman en US$4.500 el primer año y luego un aumento de US$700 por año. Los computadores deben ser depreciados con el método de la línea recta a seis años, con valor residual de 0. Los furgones se deben depreciar con el método de SDD y tienen un valor de salvamento esperado de US$5.000 (total por los dos).</a:t>
            </a:r>
          </a:p>
        </p:txBody>
      </p:sp>
    </p:spTree>
  </p:cSld>
  <p:clrMapOvr>
    <a:masterClrMapping/>
  </p:clrMapOvr>
  <p:transition advClick="0"/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Empresa de Transporte</a:t>
            </a:r>
            <a:r>
              <a:rPr lang="es-ES_tradnl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685800" y="1219200"/>
            <a:ext cx="7848600" cy="5578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es-ES_tradnl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Las motos deben ser depreciadas por el método de SD y no tienen valor residual esperado. Para la compra de los computadores no existe financiamiento. Para la compra de los furgones existe un crédito por el 75% del valor total a tres años plazo con dos de gracia, pagadero en tres amortizaciones iguales a una tasa de interés de corto plazo del 8% anual. Para la compra de las motos también existe un crédito por el 50% del valor total de éstas, pagadero en 4 amortizaciones iguales con una tasa de interés de largo plazo de 5%.El impuesto anual a las utilidades es de un 15% y la tasa a la cual usted debe evaluar su proyecto es de un 10%. No considere el capital de trabajo. La duración del proyecto es de 6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s-ES_tradnl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años.</a:t>
            </a: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just" eaLnBrk="0" hangingPunct="0">
              <a:defRPr/>
            </a:pPr>
            <a:r>
              <a:rPr lang="es-ES_tradnl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Además existen exigencias de rentabilidad mínima por parte de los “socios” que se entiende como tasa de descuento (10%). Por otra parte existe el concepto de “Capital de Trabajo”. Se espera que lam empresa funcione 6 años.</a:t>
            </a:r>
          </a:p>
          <a:p>
            <a:pPr algn="just" eaLnBrk="0" hangingPunct="0">
              <a:defRPr/>
            </a:pPr>
            <a:r>
              <a:rPr lang="es-ES_tradnl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A) Desarrolle el flujo de caja completo para cada año</a:t>
            </a:r>
          </a:p>
          <a:p>
            <a:pPr algn="just" eaLnBrk="0" hangingPunct="0">
              <a:defRPr/>
            </a:pPr>
            <a:r>
              <a:rPr lang="es-ES_tradnl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B) Calcule el 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VAN</a:t>
            </a:r>
            <a:r>
              <a:rPr lang="es-ES_tradnl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de este negocio</a:t>
            </a: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Costo de Oportunidad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951788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También llamada: Tasa Descuento, Tasa Mínima de Retorno, interes o “</a:t>
            </a:r>
            <a:r>
              <a:rPr lang="en-US" sz="2000" i="1" smtClean="0"/>
              <a:t>r</a:t>
            </a:r>
            <a:r>
              <a:rPr lang="en-US" sz="2000" smtClean="0"/>
              <a:t>”.</a:t>
            </a: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Es el costo que tengo por no invertir mi dinero en una oportunidad que tengo actualmente.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O, el “interés” que se hubiera ganado de haber invertido en la mejor inversión alternativa.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Utilidad esperada si hacemos una inversión con el mismo riesgo.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000" smtClean="0"/>
              <a:t>e.g.: oportunidad de colocar $100 en banco con 12% interés.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Cualquier oportunidad de inversión compararla con esta oportunidad.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Rentabilidad real = diferencia entre las dos.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000" smtClean="0"/>
              <a:t>Esquema Inversionista Proyecto: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Invertir: Retorno del Proyecto &gt; </a:t>
            </a:r>
            <a:r>
              <a:rPr lang="es-EC" sz="2000" b="1" smtClean="0"/>
              <a:t>“Tasa Mínima de Retorno.”</a:t>
            </a:r>
            <a:endParaRPr lang="es-EC" sz="2000" smtClean="0"/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Tasa Mínima de Retorno (</a:t>
            </a:r>
            <a:r>
              <a:rPr lang="es-EC" sz="2000" b="1" smtClean="0"/>
              <a:t>Costo de Oportunidad</a:t>
            </a:r>
            <a:r>
              <a:rPr lang="es-EC" sz="2000" smtClean="0"/>
              <a:t>) es punto de aceptación o rechazo de una inversión.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000" smtClean="0"/>
              <a:t>Esquema Prestamista – prestatario: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Prestar:Tasa Interés &lt; </a:t>
            </a:r>
            <a:r>
              <a:rPr lang="es-EC" sz="2000" b="1" smtClean="0"/>
              <a:t>“Costo de Oportunidad.”</a:t>
            </a:r>
            <a:endParaRPr lang="es-EC" sz="2000" smtClean="0"/>
          </a:p>
          <a:p>
            <a:pPr lvl="1"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C" sz="2000" b="1" smtClean="0"/>
              <a:t>...</a:t>
            </a:r>
          </a:p>
        </p:txBody>
      </p:sp>
      <p:pic>
        <p:nvPicPr>
          <p:cNvPr id="36868" name="Picture 5" descr="C:\WINDOWS\Application Data\Microsoft\Media Catalog\Downloaded Clips\cl0\BS00578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1676400" cy="149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228600"/>
            <a:ext cx="7772400" cy="1143000"/>
          </a:xfrm>
          <a:noFill/>
        </p:spPr>
        <p:txBody>
          <a:bodyPr lIns="90488" tIns="44450" rIns="90488" bIns="44450" anchor="b"/>
          <a:lstStyle/>
          <a:p>
            <a:pPr eaLnBrk="1" hangingPunct="1"/>
            <a:r>
              <a:rPr lang="es-EC" sz="3600" smtClean="0"/>
              <a:t>Esquema Prestamista – prestatario</a:t>
            </a:r>
            <a:endParaRPr lang="es-ES_tradnl" sz="3600" smtClean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s-ES_tradnl" smtClean="0"/>
              <a:t>Perfil de un crédito</a:t>
            </a:r>
            <a:r>
              <a:rPr lang="en-US" smtClean="0"/>
              <a:t>:</a:t>
            </a:r>
            <a:endParaRPr lang="es-ES_tradnl" smtClean="0"/>
          </a:p>
          <a:p>
            <a:pPr lvl="1" eaLnBrk="1" hangingPunct="1">
              <a:defRPr/>
            </a:pPr>
            <a:r>
              <a:rPr lang="es-ES_tradnl" smtClean="0"/>
              <a:t>Crédito: Significa obtener un flujo de dinero hoy, que será pagado en cuotas en el futuro.</a:t>
            </a:r>
          </a:p>
          <a:p>
            <a:pPr lvl="1" eaLnBrk="1" hangingPunct="1">
              <a:defRPr/>
            </a:pPr>
            <a:r>
              <a:rPr lang="es-ES_tradnl" smtClean="0"/>
              <a:t>Características:</a:t>
            </a:r>
          </a:p>
          <a:p>
            <a:pPr lvl="4" eaLnBrk="1" hangingPunct="1">
              <a:defRPr/>
            </a:pPr>
            <a:r>
              <a:rPr lang="es-ES_tradnl" smtClean="0"/>
              <a:t>Tasa de interés.</a:t>
            </a:r>
          </a:p>
          <a:p>
            <a:pPr lvl="4" eaLnBrk="1" hangingPunct="1">
              <a:defRPr/>
            </a:pPr>
            <a:r>
              <a:rPr lang="es-ES_tradnl" smtClean="0"/>
              <a:t>Plazo.</a:t>
            </a:r>
          </a:p>
          <a:p>
            <a:pPr lvl="4" eaLnBrk="1" hangingPunct="1">
              <a:defRPr/>
            </a:pPr>
            <a:r>
              <a:rPr lang="es-ES_tradnl" smtClean="0"/>
              <a:t>Cuotas.</a:t>
            </a:r>
          </a:p>
        </p:txBody>
      </p:sp>
      <p:grpSp>
        <p:nvGrpSpPr>
          <p:cNvPr id="37892" name="Group 4"/>
          <p:cNvGrpSpPr>
            <a:grpSpLocks/>
          </p:cNvGrpSpPr>
          <p:nvPr/>
        </p:nvGrpSpPr>
        <p:grpSpPr bwMode="auto">
          <a:xfrm>
            <a:off x="1752600" y="4759325"/>
            <a:ext cx="5992813" cy="1260475"/>
            <a:chOff x="1104" y="2880"/>
            <a:chExt cx="3775" cy="794"/>
          </a:xfrm>
        </p:grpSpPr>
        <p:sp>
          <p:nvSpPr>
            <p:cNvPr id="37893" name="Line 5"/>
            <p:cNvSpPr>
              <a:spLocks noChangeShapeType="1"/>
            </p:cNvSpPr>
            <p:nvPr/>
          </p:nvSpPr>
          <p:spPr bwMode="auto">
            <a:xfrm>
              <a:off x="1104" y="3408"/>
              <a:ext cx="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7894" name="Text Box 6"/>
            <p:cNvSpPr txBox="1">
              <a:spLocks noChangeArrowheads="1"/>
            </p:cNvSpPr>
            <p:nvPr/>
          </p:nvSpPr>
          <p:spPr bwMode="auto">
            <a:xfrm>
              <a:off x="4646" y="3386"/>
              <a:ext cx="23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CL"/>
                <a:t>T</a:t>
              </a:r>
            </a:p>
          </p:txBody>
        </p:sp>
        <p:sp>
          <p:nvSpPr>
            <p:cNvPr id="37895" name="Line 7"/>
            <p:cNvSpPr>
              <a:spLocks noChangeShapeType="1"/>
            </p:cNvSpPr>
            <p:nvPr/>
          </p:nvSpPr>
          <p:spPr bwMode="auto">
            <a:xfrm flipV="1">
              <a:off x="1152" y="2880"/>
              <a:ext cx="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7896" name="Line 8"/>
            <p:cNvSpPr>
              <a:spLocks noChangeShapeType="1"/>
            </p:cNvSpPr>
            <p:nvPr/>
          </p:nvSpPr>
          <p:spPr bwMode="auto">
            <a:xfrm>
              <a:off x="1584" y="3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7897" name="Line 9"/>
            <p:cNvSpPr>
              <a:spLocks noChangeShapeType="1"/>
            </p:cNvSpPr>
            <p:nvPr/>
          </p:nvSpPr>
          <p:spPr bwMode="auto">
            <a:xfrm>
              <a:off x="2544" y="3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7898" name="Line 10"/>
            <p:cNvSpPr>
              <a:spLocks noChangeShapeType="1"/>
            </p:cNvSpPr>
            <p:nvPr/>
          </p:nvSpPr>
          <p:spPr bwMode="auto">
            <a:xfrm>
              <a:off x="2064" y="3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7899" name="Line 11"/>
            <p:cNvSpPr>
              <a:spLocks noChangeShapeType="1"/>
            </p:cNvSpPr>
            <p:nvPr/>
          </p:nvSpPr>
          <p:spPr bwMode="auto">
            <a:xfrm>
              <a:off x="3072" y="3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7900" name="Line 12"/>
            <p:cNvSpPr>
              <a:spLocks noChangeShapeType="1"/>
            </p:cNvSpPr>
            <p:nvPr/>
          </p:nvSpPr>
          <p:spPr bwMode="auto">
            <a:xfrm>
              <a:off x="3600" y="3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7901" name="Line 13"/>
            <p:cNvSpPr>
              <a:spLocks noChangeShapeType="1"/>
            </p:cNvSpPr>
            <p:nvPr/>
          </p:nvSpPr>
          <p:spPr bwMode="auto">
            <a:xfrm>
              <a:off x="4128" y="3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228600"/>
            <a:ext cx="7772400" cy="1143000"/>
          </a:xfrm>
          <a:noFill/>
        </p:spPr>
        <p:txBody>
          <a:bodyPr lIns="90488" tIns="44450" rIns="90488" bIns="44450" anchor="b"/>
          <a:lstStyle/>
          <a:p>
            <a:pPr eaLnBrk="1" hangingPunct="1"/>
            <a:r>
              <a:rPr lang="es-EC" sz="3600" smtClean="0"/>
              <a:t>Esquema Inversionista Proyecto</a:t>
            </a:r>
            <a:endParaRPr lang="es-ES_tradnl" sz="3600" smtClean="0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s-ES_tradnl" smtClean="0"/>
              <a:t>Perfil de una Inversión.</a:t>
            </a:r>
          </a:p>
          <a:p>
            <a:pPr lvl="1" eaLnBrk="1" hangingPunct="1">
              <a:defRPr/>
            </a:pPr>
            <a:r>
              <a:rPr lang="es-ES_tradnl" smtClean="0"/>
              <a:t>Inversión: Desembolsar hoy una suma de dinero, esperando retornos futuros.</a:t>
            </a:r>
          </a:p>
          <a:p>
            <a:pPr lvl="1" eaLnBrk="1" hangingPunct="1">
              <a:defRPr/>
            </a:pPr>
            <a:r>
              <a:rPr lang="es-ES_tradnl" smtClean="0"/>
              <a:t>Características:</a:t>
            </a:r>
          </a:p>
          <a:p>
            <a:pPr lvl="4" eaLnBrk="1" hangingPunct="1">
              <a:defRPr/>
            </a:pPr>
            <a:r>
              <a:rPr lang="es-ES_tradnl" smtClean="0"/>
              <a:t>Tasa de descuento.</a:t>
            </a:r>
          </a:p>
          <a:p>
            <a:pPr lvl="4" eaLnBrk="1" hangingPunct="1">
              <a:defRPr/>
            </a:pPr>
            <a:r>
              <a:rPr lang="es-ES_tradnl" smtClean="0"/>
              <a:t>Duración del proyecto.</a:t>
            </a:r>
          </a:p>
          <a:p>
            <a:pPr lvl="4" eaLnBrk="1" hangingPunct="1">
              <a:defRPr/>
            </a:pPr>
            <a:r>
              <a:rPr lang="es-ES_tradnl" smtClean="0"/>
              <a:t>Flujos.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1752600" y="5597525"/>
            <a:ext cx="571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7375525" y="5562600"/>
            <a:ext cx="3698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CL"/>
              <a:t>T</a:t>
            </a: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1828800" y="56388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 flipV="1">
            <a:off x="2514600" y="5181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 flipV="1">
            <a:off x="3276600" y="5181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 flipV="1">
            <a:off x="4876800" y="5181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 flipV="1">
            <a:off x="5715000" y="5181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 flipV="1">
            <a:off x="6553200" y="5181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flipV="1">
            <a:off x="4038600" y="5181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Costo de Oportunidad (cont.)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C" sz="2000" b="1" smtClean="0"/>
              <a:t>Dos ideas claves: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b="1" smtClean="0"/>
              <a:t>Un dólar hoy vale más que un dólar mañana.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b="1" smtClean="0"/>
              <a:t>Un dólar seguro vale más que un dólar riesgoso.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Costo de oportunidad depende  de muchos factores: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u="sng" smtClean="0"/>
              <a:t>Rentabilidad esperada sin riesgo + premio por riesgo.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Riesgo.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Otras Posibilidades de rentabilidad.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Situación macroeconómica.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Estado económico del sector  de operación.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Nivel de oportunidades del inversionista.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Posición frente al riesgo.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Nivel de inversión.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etc...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En cada instante, para cada proyecto y para cada inversionista puede existir un costo de oportunidad diferente.</a:t>
            </a:r>
          </a:p>
        </p:txBody>
      </p:sp>
      <p:pic>
        <p:nvPicPr>
          <p:cNvPr id="39940" name="Picture 4" descr="bd04897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233988"/>
            <a:ext cx="3124200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762000" y="228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ES_tradnl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Tasa de Descuento</a:t>
            </a: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685800" y="2133600"/>
            <a:ext cx="3505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s-ES_tradnl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Es el interés que se le exige a una alternativa de inversión para ser considerada rentable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1905000" y="1447800"/>
            <a:ext cx="533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_tradnl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Existen varias formas de entenderla</a:t>
            </a: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5410200" y="2209800"/>
            <a:ext cx="3429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s-ES_tradnl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Corresponde al Costo de Oportunidad del evaluador.</a:t>
            </a:r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990600" y="4419600"/>
            <a:ext cx="3657600" cy="17002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s-ES_tradnl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Por ahora</a:t>
            </a:r>
            <a:r>
              <a:rPr lang="es-ES_tradnl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Interés que me ofrece mi alternativa de inversión mas cercana</a:t>
            </a:r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>
            <a:off x="4419600" y="3429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05480" name="Text Box 8"/>
          <p:cNvSpPr txBox="1">
            <a:spLocks noChangeArrowheads="1"/>
          </p:cNvSpPr>
          <p:nvPr/>
        </p:nvSpPr>
        <p:spPr bwMode="auto">
          <a:xfrm>
            <a:off x="5486400" y="4495800"/>
            <a:ext cx="3200400" cy="19462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s-ES_tradnl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Por lo tanto, la tasa de descuento es distinta para cada inversionista</a:t>
            </a: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y cada proyecto.</a:t>
            </a:r>
            <a:endParaRPr lang="es-ES_tradnl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4191000" y="4114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>
            <a:off x="41910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48768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>
            <a:off x="4648200" y="5334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762000" y="228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ES_tradnl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Tasa de Descuento</a:t>
            </a:r>
          </a:p>
        </p:txBody>
      </p:sp>
      <p:sp>
        <p:nvSpPr>
          <p:cNvPr id="41987" name="Rectangle 99"/>
          <p:cNvSpPr>
            <a:spLocks noChangeArrowheads="1"/>
          </p:cNvSpPr>
          <p:nvPr/>
        </p:nvSpPr>
        <p:spPr bwMode="auto">
          <a:xfrm>
            <a:off x="1828800" y="1752600"/>
            <a:ext cx="6400800" cy="432117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1824038" y="6043613"/>
            <a:ext cx="730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_tradnl" sz="2300"/>
              <a:t> </a:t>
            </a:r>
            <a:endParaRPr lang="es-ES_tradnl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863725" y="2071688"/>
            <a:ext cx="2730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_tradnl" sz="2000"/>
              <a:t>                                           </a:t>
            </a:r>
            <a:endParaRPr lang="es-ES_tradnl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4518025" y="2071688"/>
            <a:ext cx="1365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_tradnl" sz="2000"/>
              <a:t>Pocentaje(%)</a:t>
            </a:r>
            <a:endParaRPr lang="es-ES_tradnl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1863725" y="2924175"/>
            <a:ext cx="56054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_tradnl" sz="2000"/>
              <a:t>          Tasa de                                      Prima por Riesgo</a:t>
            </a:r>
            <a:endParaRPr lang="es-ES_tradnl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1863725" y="3203575"/>
            <a:ext cx="1649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_tradnl" sz="2000"/>
              <a:t>          descuento</a:t>
            </a:r>
            <a:endParaRPr lang="es-ES_tradnl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1863725" y="3487738"/>
            <a:ext cx="601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_tradnl" sz="2000"/>
              <a:t>          estimada                                            Costo de Capital</a:t>
            </a:r>
            <a:endParaRPr lang="es-ES_tradnl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1863725" y="3771900"/>
            <a:ext cx="13890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_tradnl" sz="2000"/>
              <a:t>          para un</a:t>
            </a:r>
            <a:endParaRPr lang="es-ES_tradnl"/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1863725" y="4057650"/>
            <a:ext cx="1522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_tradnl" sz="2000"/>
              <a:t>          proyecto</a:t>
            </a:r>
            <a:endParaRPr lang="es-ES_tradnl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1863725" y="4341813"/>
            <a:ext cx="18176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_tradnl" sz="2000"/>
              <a:t>         de inversión</a:t>
            </a:r>
            <a:endParaRPr lang="es-ES_tradnl"/>
          </a:p>
        </p:txBody>
      </p:sp>
      <p:sp>
        <p:nvSpPr>
          <p:cNvPr id="41997" name="Rectangle 14"/>
          <p:cNvSpPr>
            <a:spLocks noChangeArrowheads="1"/>
          </p:cNvSpPr>
          <p:nvPr/>
        </p:nvSpPr>
        <p:spPr bwMode="auto">
          <a:xfrm>
            <a:off x="1863725" y="4911725"/>
            <a:ext cx="6670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_tradnl" sz="2000"/>
              <a:t>                                                                    inversión libre de</a:t>
            </a:r>
            <a:endParaRPr lang="es-ES_tradnl"/>
          </a:p>
        </p:txBody>
      </p:sp>
      <p:sp>
        <p:nvSpPr>
          <p:cNvPr id="41998" name="Rectangle 15"/>
          <p:cNvSpPr>
            <a:spLocks noChangeArrowheads="1"/>
          </p:cNvSpPr>
          <p:nvPr/>
        </p:nvSpPr>
        <p:spPr bwMode="auto">
          <a:xfrm>
            <a:off x="1863725" y="5195888"/>
            <a:ext cx="4937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_tradnl" sz="2000"/>
              <a:t>                                                                    riesgo</a:t>
            </a:r>
            <a:endParaRPr lang="es-ES_tradnl"/>
          </a:p>
        </p:txBody>
      </p:sp>
      <p:sp>
        <p:nvSpPr>
          <p:cNvPr id="41999" name="Rectangle 16"/>
          <p:cNvSpPr>
            <a:spLocks noChangeArrowheads="1"/>
          </p:cNvSpPr>
          <p:nvPr/>
        </p:nvSpPr>
        <p:spPr bwMode="auto">
          <a:xfrm>
            <a:off x="3105150" y="5510213"/>
            <a:ext cx="3724275" cy="349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00" name="Rectangle 17"/>
          <p:cNvSpPr>
            <a:spLocks noChangeArrowheads="1"/>
          </p:cNvSpPr>
          <p:nvPr/>
        </p:nvSpPr>
        <p:spPr bwMode="auto">
          <a:xfrm>
            <a:off x="4860925" y="2325688"/>
            <a:ext cx="34925" cy="32019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01" name="Line 18"/>
          <p:cNvSpPr>
            <a:spLocks noChangeShapeType="1"/>
          </p:cNvSpPr>
          <p:nvPr/>
        </p:nvSpPr>
        <p:spPr bwMode="auto">
          <a:xfrm flipV="1">
            <a:off x="3636963" y="2794000"/>
            <a:ext cx="1587" cy="2620963"/>
          </a:xfrm>
          <a:prstGeom prst="line">
            <a:avLst/>
          </a:prstGeom>
          <a:noFill/>
          <a:ln w="1746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02" name="Freeform 19"/>
          <p:cNvSpPr>
            <a:spLocks/>
          </p:cNvSpPr>
          <p:nvPr/>
        </p:nvSpPr>
        <p:spPr bwMode="auto">
          <a:xfrm>
            <a:off x="3571875" y="5403850"/>
            <a:ext cx="123825" cy="123825"/>
          </a:xfrm>
          <a:custGeom>
            <a:avLst/>
            <a:gdLst>
              <a:gd name="T0" fmla="*/ 0 w 78"/>
              <a:gd name="T1" fmla="*/ 0 h 78"/>
              <a:gd name="T2" fmla="*/ 41 w 78"/>
              <a:gd name="T3" fmla="*/ 78 h 78"/>
              <a:gd name="T4" fmla="*/ 78 w 78"/>
              <a:gd name="T5" fmla="*/ 0 h 78"/>
              <a:gd name="T6" fmla="*/ 0 w 78"/>
              <a:gd name="T7" fmla="*/ 0 h 78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78"/>
              <a:gd name="T14" fmla="*/ 78 w 78"/>
              <a:gd name="T15" fmla="*/ 78 h 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78">
                <a:moveTo>
                  <a:pt x="0" y="0"/>
                </a:moveTo>
                <a:lnTo>
                  <a:pt x="41" y="78"/>
                </a:lnTo>
                <a:lnTo>
                  <a:pt x="7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03" name="Freeform 20"/>
          <p:cNvSpPr>
            <a:spLocks/>
          </p:cNvSpPr>
          <p:nvPr/>
        </p:nvSpPr>
        <p:spPr bwMode="auto">
          <a:xfrm>
            <a:off x="3578225" y="2681288"/>
            <a:ext cx="123825" cy="125412"/>
          </a:xfrm>
          <a:custGeom>
            <a:avLst/>
            <a:gdLst>
              <a:gd name="T0" fmla="*/ 78 w 78"/>
              <a:gd name="T1" fmla="*/ 79 h 79"/>
              <a:gd name="T2" fmla="*/ 37 w 78"/>
              <a:gd name="T3" fmla="*/ 0 h 79"/>
              <a:gd name="T4" fmla="*/ 0 w 78"/>
              <a:gd name="T5" fmla="*/ 79 h 79"/>
              <a:gd name="T6" fmla="*/ 78 w 78"/>
              <a:gd name="T7" fmla="*/ 79 h 79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79"/>
              <a:gd name="T14" fmla="*/ 78 w 78"/>
              <a:gd name="T15" fmla="*/ 79 h 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79">
                <a:moveTo>
                  <a:pt x="78" y="79"/>
                </a:moveTo>
                <a:lnTo>
                  <a:pt x="37" y="0"/>
                </a:lnTo>
                <a:lnTo>
                  <a:pt x="0" y="79"/>
                </a:lnTo>
                <a:lnTo>
                  <a:pt x="78" y="79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04" name="Freeform 21"/>
          <p:cNvSpPr>
            <a:spLocks/>
          </p:cNvSpPr>
          <p:nvPr/>
        </p:nvSpPr>
        <p:spPr bwMode="auto">
          <a:xfrm>
            <a:off x="3454400" y="2676525"/>
            <a:ext cx="11113" cy="17463"/>
          </a:xfrm>
          <a:custGeom>
            <a:avLst/>
            <a:gdLst>
              <a:gd name="T0" fmla="*/ 7 w 7"/>
              <a:gd name="T1" fmla="*/ 0 h 11"/>
              <a:gd name="T2" fmla="*/ 3 w 7"/>
              <a:gd name="T3" fmla="*/ 0 h 11"/>
              <a:gd name="T4" fmla="*/ 0 w 7"/>
              <a:gd name="T5" fmla="*/ 3 h 11"/>
              <a:gd name="T6" fmla="*/ 0 w 7"/>
              <a:gd name="T7" fmla="*/ 3 h 11"/>
              <a:gd name="T8" fmla="*/ 3 w 7"/>
              <a:gd name="T9" fmla="*/ 11 h 11"/>
              <a:gd name="T10" fmla="*/ 3 w 7"/>
              <a:gd name="T11" fmla="*/ 11 h 11"/>
              <a:gd name="T12" fmla="*/ 3 w 7"/>
              <a:gd name="T13" fmla="*/ 7 h 11"/>
              <a:gd name="T14" fmla="*/ 7 w 7"/>
              <a:gd name="T15" fmla="*/ 3 h 11"/>
              <a:gd name="T16" fmla="*/ 7 w 7"/>
              <a:gd name="T17" fmla="*/ 3 h 11"/>
              <a:gd name="T18" fmla="*/ 7 w 7"/>
              <a:gd name="T19" fmla="*/ 0 h 1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"/>
              <a:gd name="T31" fmla="*/ 0 h 11"/>
              <a:gd name="T32" fmla="*/ 7 w 7"/>
              <a:gd name="T33" fmla="*/ 11 h 1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3" y="11"/>
                </a:lnTo>
                <a:lnTo>
                  <a:pt x="3" y="7"/>
                </a:lnTo>
                <a:lnTo>
                  <a:pt x="7" y="3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05" name="Freeform 22"/>
          <p:cNvSpPr>
            <a:spLocks/>
          </p:cNvSpPr>
          <p:nvPr/>
        </p:nvSpPr>
        <p:spPr bwMode="auto">
          <a:xfrm>
            <a:off x="3482975" y="2676525"/>
            <a:ext cx="17463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06" name="Freeform 23"/>
          <p:cNvSpPr>
            <a:spLocks/>
          </p:cNvSpPr>
          <p:nvPr/>
        </p:nvSpPr>
        <p:spPr bwMode="auto">
          <a:xfrm>
            <a:off x="3519488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07" name="Freeform 24"/>
          <p:cNvSpPr>
            <a:spLocks/>
          </p:cNvSpPr>
          <p:nvPr/>
        </p:nvSpPr>
        <p:spPr bwMode="auto">
          <a:xfrm>
            <a:off x="3554413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08" name="Freeform 25"/>
          <p:cNvSpPr>
            <a:spLocks/>
          </p:cNvSpPr>
          <p:nvPr/>
        </p:nvSpPr>
        <p:spPr bwMode="auto">
          <a:xfrm>
            <a:off x="3589338" y="2676525"/>
            <a:ext cx="17462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09" name="Freeform 26"/>
          <p:cNvSpPr>
            <a:spLocks/>
          </p:cNvSpPr>
          <p:nvPr/>
        </p:nvSpPr>
        <p:spPr bwMode="auto">
          <a:xfrm>
            <a:off x="3625850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10" name="Freeform 27"/>
          <p:cNvSpPr>
            <a:spLocks/>
          </p:cNvSpPr>
          <p:nvPr/>
        </p:nvSpPr>
        <p:spPr bwMode="auto">
          <a:xfrm>
            <a:off x="3660775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11" name="Freeform 28"/>
          <p:cNvSpPr>
            <a:spLocks/>
          </p:cNvSpPr>
          <p:nvPr/>
        </p:nvSpPr>
        <p:spPr bwMode="auto">
          <a:xfrm>
            <a:off x="3695700" y="2676525"/>
            <a:ext cx="17463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12" name="Freeform 29"/>
          <p:cNvSpPr>
            <a:spLocks/>
          </p:cNvSpPr>
          <p:nvPr/>
        </p:nvSpPr>
        <p:spPr bwMode="auto">
          <a:xfrm>
            <a:off x="3732213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13" name="Freeform 30"/>
          <p:cNvSpPr>
            <a:spLocks/>
          </p:cNvSpPr>
          <p:nvPr/>
        </p:nvSpPr>
        <p:spPr bwMode="auto">
          <a:xfrm>
            <a:off x="3767138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14" name="Freeform 31"/>
          <p:cNvSpPr>
            <a:spLocks/>
          </p:cNvSpPr>
          <p:nvPr/>
        </p:nvSpPr>
        <p:spPr bwMode="auto">
          <a:xfrm>
            <a:off x="3802063" y="2676525"/>
            <a:ext cx="17462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15" name="Freeform 32"/>
          <p:cNvSpPr>
            <a:spLocks/>
          </p:cNvSpPr>
          <p:nvPr/>
        </p:nvSpPr>
        <p:spPr bwMode="auto">
          <a:xfrm>
            <a:off x="3838575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16" name="Freeform 33"/>
          <p:cNvSpPr>
            <a:spLocks/>
          </p:cNvSpPr>
          <p:nvPr/>
        </p:nvSpPr>
        <p:spPr bwMode="auto">
          <a:xfrm>
            <a:off x="3873500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17" name="Freeform 34"/>
          <p:cNvSpPr>
            <a:spLocks/>
          </p:cNvSpPr>
          <p:nvPr/>
        </p:nvSpPr>
        <p:spPr bwMode="auto">
          <a:xfrm>
            <a:off x="3908425" y="2676525"/>
            <a:ext cx="19050" cy="17463"/>
          </a:xfrm>
          <a:custGeom>
            <a:avLst/>
            <a:gdLst>
              <a:gd name="T0" fmla="*/ 8 w 12"/>
              <a:gd name="T1" fmla="*/ 0 h 11"/>
              <a:gd name="T2" fmla="*/ 4 w 12"/>
              <a:gd name="T3" fmla="*/ 0 h 11"/>
              <a:gd name="T4" fmla="*/ 0 w 12"/>
              <a:gd name="T5" fmla="*/ 3 h 11"/>
              <a:gd name="T6" fmla="*/ 0 w 12"/>
              <a:gd name="T7" fmla="*/ 7 h 11"/>
              <a:gd name="T8" fmla="*/ 4 w 12"/>
              <a:gd name="T9" fmla="*/ 11 h 11"/>
              <a:gd name="T10" fmla="*/ 8 w 12"/>
              <a:gd name="T11" fmla="*/ 11 h 11"/>
              <a:gd name="T12" fmla="*/ 8 w 12"/>
              <a:gd name="T13" fmla="*/ 7 h 11"/>
              <a:gd name="T14" fmla="*/ 12 w 12"/>
              <a:gd name="T15" fmla="*/ 3 h 11"/>
              <a:gd name="T16" fmla="*/ 12 w 12"/>
              <a:gd name="T17" fmla="*/ 3 h 11"/>
              <a:gd name="T18" fmla="*/ 12 w 12"/>
              <a:gd name="T19" fmla="*/ 0 h 11"/>
              <a:gd name="T20" fmla="*/ 8 w 12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2"/>
              <a:gd name="T34" fmla="*/ 0 h 11"/>
              <a:gd name="T35" fmla="*/ 12 w 12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2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2" y="3"/>
                </a:lnTo>
                <a:lnTo>
                  <a:pt x="12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18" name="Freeform 35"/>
          <p:cNvSpPr>
            <a:spLocks/>
          </p:cNvSpPr>
          <p:nvPr/>
        </p:nvSpPr>
        <p:spPr bwMode="auto">
          <a:xfrm>
            <a:off x="3944938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19" name="Freeform 36"/>
          <p:cNvSpPr>
            <a:spLocks/>
          </p:cNvSpPr>
          <p:nvPr/>
        </p:nvSpPr>
        <p:spPr bwMode="auto">
          <a:xfrm>
            <a:off x="3979863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20" name="Freeform 37"/>
          <p:cNvSpPr>
            <a:spLocks/>
          </p:cNvSpPr>
          <p:nvPr/>
        </p:nvSpPr>
        <p:spPr bwMode="auto">
          <a:xfrm>
            <a:off x="4014788" y="2676525"/>
            <a:ext cx="19050" cy="17463"/>
          </a:xfrm>
          <a:custGeom>
            <a:avLst/>
            <a:gdLst>
              <a:gd name="T0" fmla="*/ 8 w 12"/>
              <a:gd name="T1" fmla="*/ 0 h 11"/>
              <a:gd name="T2" fmla="*/ 4 w 12"/>
              <a:gd name="T3" fmla="*/ 0 h 11"/>
              <a:gd name="T4" fmla="*/ 0 w 12"/>
              <a:gd name="T5" fmla="*/ 3 h 11"/>
              <a:gd name="T6" fmla="*/ 0 w 12"/>
              <a:gd name="T7" fmla="*/ 7 h 11"/>
              <a:gd name="T8" fmla="*/ 4 w 12"/>
              <a:gd name="T9" fmla="*/ 11 h 11"/>
              <a:gd name="T10" fmla="*/ 8 w 12"/>
              <a:gd name="T11" fmla="*/ 11 h 11"/>
              <a:gd name="T12" fmla="*/ 8 w 12"/>
              <a:gd name="T13" fmla="*/ 7 h 11"/>
              <a:gd name="T14" fmla="*/ 12 w 12"/>
              <a:gd name="T15" fmla="*/ 3 h 11"/>
              <a:gd name="T16" fmla="*/ 12 w 12"/>
              <a:gd name="T17" fmla="*/ 3 h 11"/>
              <a:gd name="T18" fmla="*/ 12 w 12"/>
              <a:gd name="T19" fmla="*/ 0 h 11"/>
              <a:gd name="T20" fmla="*/ 8 w 12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2"/>
              <a:gd name="T34" fmla="*/ 0 h 11"/>
              <a:gd name="T35" fmla="*/ 12 w 12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2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2" y="3"/>
                </a:lnTo>
                <a:lnTo>
                  <a:pt x="12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21" name="Freeform 38"/>
          <p:cNvSpPr>
            <a:spLocks/>
          </p:cNvSpPr>
          <p:nvPr/>
        </p:nvSpPr>
        <p:spPr bwMode="auto">
          <a:xfrm>
            <a:off x="4051300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22" name="Freeform 39"/>
          <p:cNvSpPr>
            <a:spLocks/>
          </p:cNvSpPr>
          <p:nvPr/>
        </p:nvSpPr>
        <p:spPr bwMode="auto">
          <a:xfrm>
            <a:off x="4086225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23" name="Freeform 40"/>
          <p:cNvSpPr>
            <a:spLocks/>
          </p:cNvSpPr>
          <p:nvPr/>
        </p:nvSpPr>
        <p:spPr bwMode="auto">
          <a:xfrm>
            <a:off x="4121150" y="2676525"/>
            <a:ext cx="19050" cy="17463"/>
          </a:xfrm>
          <a:custGeom>
            <a:avLst/>
            <a:gdLst>
              <a:gd name="T0" fmla="*/ 8 w 12"/>
              <a:gd name="T1" fmla="*/ 0 h 11"/>
              <a:gd name="T2" fmla="*/ 4 w 12"/>
              <a:gd name="T3" fmla="*/ 0 h 11"/>
              <a:gd name="T4" fmla="*/ 0 w 12"/>
              <a:gd name="T5" fmla="*/ 3 h 11"/>
              <a:gd name="T6" fmla="*/ 0 w 12"/>
              <a:gd name="T7" fmla="*/ 7 h 11"/>
              <a:gd name="T8" fmla="*/ 4 w 12"/>
              <a:gd name="T9" fmla="*/ 11 h 11"/>
              <a:gd name="T10" fmla="*/ 8 w 12"/>
              <a:gd name="T11" fmla="*/ 11 h 11"/>
              <a:gd name="T12" fmla="*/ 8 w 12"/>
              <a:gd name="T13" fmla="*/ 7 h 11"/>
              <a:gd name="T14" fmla="*/ 12 w 12"/>
              <a:gd name="T15" fmla="*/ 3 h 11"/>
              <a:gd name="T16" fmla="*/ 12 w 12"/>
              <a:gd name="T17" fmla="*/ 3 h 11"/>
              <a:gd name="T18" fmla="*/ 12 w 12"/>
              <a:gd name="T19" fmla="*/ 0 h 11"/>
              <a:gd name="T20" fmla="*/ 8 w 12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2"/>
              <a:gd name="T34" fmla="*/ 0 h 11"/>
              <a:gd name="T35" fmla="*/ 12 w 12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2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2" y="3"/>
                </a:lnTo>
                <a:lnTo>
                  <a:pt x="12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24" name="Freeform 41"/>
          <p:cNvSpPr>
            <a:spLocks/>
          </p:cNvSpPr>
          <p:nvPr/>
        </p:nvSpPr>
        <p:spPr bwMode="auto">
          <a:xfrm>
            <a:off x="4157663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25" name="Freeform 42"/>
          <p:cNvSpPr>
            <a:spLocks/>
          </p:cNvSpPr>
          <p:nvPr/>
        </p:nvSpPr>
        <p:spPr bwMode="auto">
          <a:xfrm>
            <a:off x="4192588" y="2676525"/>
            <a:ext cx="17462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26" name="Freeform 43"/>
          <p:cNvSpPr>
            <a:spLocks/>
          </p:cNvSpPr>
          <p:nvPr/>
        </p:nvSpPr>
        <p:spPr bwMode="auto">
          <a:xfrm>
            <a:off x="4227513" y="2676525"/>
            <a:ext cx="19050" cy="17463"/>
          </a:xfrm>
          <a:custGeom>
            <a:avLst/>
            <a:gdLst>
              <a:gd name="T0" fmla="*/ 8 w 12"/>
              <a:gd name="T1" fmla="*/ 0 h 11"/>
              <a:gd name="T2" fmla="*/ 4 w 12"/>
              <a:gd name="T3" fmla="*/ 0 h 11"/>
              <a:gd name="T4" fmla="*/ 0 w 12"/>
              <a:gd name="T5" fmla="*/ 3 h 11"/>
              <a:gd name="T6" fmla="*/ 0 w 12"/>
              <a:gd name="T7" fmla="*/ 7 h 11"/>
              <a:gd name="T8" fmla="*/ 4 w 12"/>
              <a:gd name="T9" fmla="*/ 11 h 11"/>
              <a:gd name="T10" fmla="*/ 8 w 12"/>
              <a:gd name="T11" fmla="*/ 11 h 11"/>
              <a:gd name="T12" fmla="*/ 8 w 12"/>
              <a:gd name="T13" fmla="*/ 7 h 11"/>
              <a:gd name="T14" fmla="*/ 12 w 12"/>
              <a:gd name="T15" fmla="*/ 3 h 11"/>
              <a:gd name="T16" fmla="*/ 12 w 12"/>
              <a:gd name="T17" fmla="*/ 3 h 11"/>
              <a:gd name="T18" fmla="*/ 12 w 12"/>
              <a:gd name="T19" fmla="*/ 0 h 11"/>
              <a:gd name="T20" fmla="*/ 8 w 12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2"/>
              <a:gd name="T34" fmla="*/ 0 h 11"/>
              <a:gd name="T35" fmla="*/ 12 w 12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2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2" y="3"/>
                </a:lnTo>
                <a:lnTo>
                  <a:pt x="12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27" name="Freeform 44"/>
          <p:cNvSpPr>
            <a:spLocks/>
          </p:cNvSpPr>
          <p:nvPr/>
        </p:nvSpPr>
        <p:spPr bwMode="auto">
          <a:xfrm>
            <a:off x="4264025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28" name="Freeform 45"/>
          <p:cNvSpPr>
            <a:spLocks/>
          </p:cNvSpPr>
          <p:nvPr/>
        </p:nvSpPr>
        <p:spPr bwMode="auto">
          <a:xfrm>
            <a:off x="4298950" y="2676525"/>
            <a:ext cx="17463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29" name="Freeform 46"/>
          <p:cNvSpPr>
            <a:spLocks/>
          </p:cNvSpPr>
          <p:nvPr/>
        </p:nvSpPr>
        <p:spPr bwMode="auto">
          <a:xfrm>
            <a:off x="4333875" y="2676525"/>
            <a:ext cx="19050" cy="17463"/>
          </a:xfrm>
          <a:custGeom>
            <a:avLst/>
            <a:gdLst>
              <a:gd name="T0" fmla="*/ 8 w 12"/>
              <a:gd name="T1" fmla="*/ 0 h 11"/>
              <a:gd name="T2" fmla="*/ 4 w 12"/>
              <a:gd name="T3" fmla="*/ 0 h 11"/>
              <a:gd name="T4" fmla="*/ 0 w 12"/>
              <a:gd name="T5" fmla="*/ 3 h 11"/>
              <a:gd name="T6" fmla="*/ 0 w 12"/>
              <a:gd name="T7" fmla="*/ 7 h 11"/>
              <a:gd name="T8" fmla="*/ 4 w 12"/>
              <a:gd name="T9" fmla="*/ 11 h 11"/>
              <a:gd name="T10" fmla="*/ 8 w 12"/>
              <a:gd name="T11" fmla="*/ 11 h 11"/>
              <a:gd name="T12" fmla="*/ 8 w 12"/>
              <a:gd name="T13" fmla="*/ 7 h 11"/>
              <a:gd name="T14" fmla="*/ 12 w 12"/>
              <a:gd name="T15" fmla="*/ 3 h 11"/>
              <a:gd name="T16" fmla="*/ 12 w 12"/>
              <a:gd name="T17" fmla="*/ 3 h 11"/>
              <a:gd name="T18" fmla="*/ 12 w 12"/>
              <a:gd name="T19" fmla="*/ 0 h 11"/>
              <a:gd name="T20" fmla="*/ 8 w 12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2"/>
              <a:gd name="T34" fmla="*/ 0 h 11"/>
              <a:gd name="T35" fmla="*/ 12 w 12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2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2" y="3"/>
                </a:lnTo>
                <a:lnTo>
                  <a:pt x="12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30" name="Freeform 47"/>
          <p:cNvSpPr>
            <a:spLocks/>
          </p:cNvSpPr>
          <p:nvPr/>
        </p:nvSpPr>
        <p:spPr bwMode="auto">
          <a:xfrm>
            <a:off x="4370388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31" name="Freeform 48"/>
          <p:cNvSpPr>
            <a:spLocks/>
          </p:cNvSpPr>
          <p:nvPr/>
        </p:nvSpPr>
        <p:spPr bwMode="auto">
          <a:xfrm>
            <a:off x="4405313" y="2676525"/>
            <a:ext cx="17462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32" name="Freeform 49"/>
          <p:cNvSpPr>
            <a:spLocks/>
          </p:cNvSpPr>
          <p:nvPr/>
        </p:nvSpPr>
        <p:spPr bwMode="auto">
          <a:xfrm>
            <a:off x="4440238" y="2676525"/>
            <a:ext cx="19050" cy="17463"/>
          </a:xfrm>
          <a:custGeom>
            <a:avLst/>
            <a:gdLst>
              <a:gd name="T0" fmla="*/ 8 w 12"/>
              <a:gd name="T1" fmla="*/ 0 h 11"/>
              <a:gd name="T2" fmla="*/ 4 w 12"/>
              <a:gd name="T3" fmla="*/ 0 h 11"/>
              <a:gd name="T4" fmla="*/ 0 w 12"/>
              <a:gd name="T5" fmla="*/ 3 h 11"/>
              <a:gd name="T6" fmla="*/ 0 w 12"/>
              <a:gd name="T7" fmla="*/ 7 h 11"/>
              <a:gd name="T8" fmla="*/ 4 w 12"/>
              <a:gd name="T9" fmla="*/ 11 h 11"/>
              <a:gd name="T10" fmla="*/ 8 w 12"/>
              <a:gd name="T11" fmla="*/ 11 h 11"/>
              <a:gd name="T12" fmla="*/ 8 w 12"/>
              <a:gd name="T13" fmla="*/ 7 h 11"/>
              <a:gd name="T14" fmla="*/ 12 w 12"/>
              <a:gd name="T15" fmla="*/ 3 h 11"/>
              <a:gd name="T16" fmla="*/ 12 w 12"/>
              <a:gd name="T17" fmla="*/ 3 h 11"/>
              <a:gd name="T18" fmla="*/ 12 w 12"/>
              <a:gd name="T19" fmla="*/ 0 h 11"/>
              <a:gd name="T20" fmla="*/ 8 w 12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2"/>
              <a:gd name="T34" fmla="*/ 0 h 11"/>
              <a:gd name="T35" fmla="*/ 12 w 12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2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2" y="3"/>
                </a:lnTo>
                <a:lnTo>
                  <a:pt x="12" y="0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33" name="Freeform 50"/>
          <p:cNvSpPr>
            <a:spLocks/>
          </p:cNvSpPr>
          <p:nvPr/>
        </p:nvSpPr>
        <p:spPr bwMode="auto">
          <a:xfrm>
            <a:off x="4476750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34" name="Freeform 51"/>
          <p:cNvSpPr>
            <a:spLocks/>
          </p:cNvSpPr>
          <p:nvPr/>
        </p:nvSpPr>
        <p:spPr bwMode="auto">
          <a:xfrm>
            <a:off x="4511675" y="2676525"/>
            <a:ext cx="17463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35" name="Freeform 52"/>
          <p:cNvSpPr>
            <a:spLocks/>
          </p:cNvSpPr>
          <p:nvPr/>
        </p:nvSpPr>
        <p:spPr bwMode="auto">
          <a:xfrm>
            <a:off x="4546600" y="2676525"/>
            <a:ext cx="19050" cy="17463"/>
          </a:xfrm>
          <a:custGeom>
            <a:avLst/>
            <a:gdLst>
              <a:gd name="T0" fmla="*/ 8 w 12"/>
              <a:gd name="T1" fmla="*/ 0 h 11"/>
              <a:gd name="T2" fmla="*/ 4 w 12"/>
              <a:gd name="T3" fmla="*/ 0 h 11"/>
              <a:gd name="T4" fmla="*/ 0 w 12"/>
              <a:gd name="T5" fmla="*/ 3 h 11"/>
              <a:gd name="T6" fmla="*/ 0 w 12"/>
              <a:gd name="T7" fmla="*/ 7 h 11"/>
              <a:gd name="T8" fmla="*/ 4 w 12"/>
              <a:gd name="T9" fmla="*/ 11 h 11"/>
              <a:gd name="T10" fmla="*/ 8 w 12"/>
              <a:gd name="T11" fmla="*/ 11 h 11"/>
              <a:gd name="T12" fmla="*/ 8 w 12"/>
              <a:gd name="T13" fmla="*/ 7 h 11"/>
              <a:gd name="T14" fmla="*/ 12 w 12"/>
              <a:gd name="T15" fmla="*/ 3 h 11"/>
              <a:gd name="T16" fmla="*/ 12 w 12"/>
              <a:gd name="T17" fmla="*/ 3 h 11"/>
              <a:gd name="T18" fmla="*/ 12 w 12"/>
              <a:gd name="T19" fmla="*/ 0 h 11"/>
              <a:gd name="T20" fmla="*/ 8 w 12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2"/>
              <a:gd name="T34" fmla="*/ 0 h 11"/>
              <a:gd name="T35" fmla="*/ 12 w 12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2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2" y="3"/>
                </a:lnTo>
                <a:lnTo>
                  <a:pt x="12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36" name="Freeform 53"/>
          <p:cNvSpPr>
            <a:spLocks/>
          </p:cNvSpPr>
          <p:nvPr/>
        </p:nvSpPr>
        <p:spPr bwMode="auto">
          <a:xfrm>
            <a:off x="4583113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37" name="Freeform 54"/>
          <p:cNvSpPr>
            <a:spLocks/>
          </p:cNvSpPr>
          <p:nvPr/>
        </p:nvSpPr>
        <p:spPr bwMode="auto">
          <a:xfrm>
            <a:off x="4618038" y="2676525"/>
            <a:ext cx="17462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38" name="Freeform 55"/>
          <p:cNvSpPr>
            <a:spLocks/>
          </p:cNvSpPr>
          <p:nvPr/>
        </p:nvSpPr>
        <p:spPr bwMode="auto">
          <a:xfrm>
            <a:off x="4654550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39" name="Freeform 56"/>
          <p:cNvSpPr>
            <a:spLocks/>
          </p:cNvSpPr>
          <p:nvPr/>
        </p:nvSpPr>
        <p:spPr bwMode="auto">
          <a:xfrm>
            <a:off x="4689475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40" name="Freeform 57"/>
          <p:cNvSpPr>
            <a:spLocks/>
          </p:cNvSpPr>
          <p:nvPr/>
        </p:nvSpPr>
        <p:spPr bwMode="auto">
          <a:xfrm>
            <a:off x="4724400" y="2676525"/>
            <a:ext cx="17463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41" name="Freeform 58"/>
          <p:cNvSpPr>
            <a:spLocks/>
          </p:cNvSpPr>
          <p:nvPr/>
        </p:nvSpPr>
        <p:spPr bwMode="auto">
          <a:xfrm>
            <a:off x="4760913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42" name="Freeform 59"/>
          <p:cNvSpPr>
            <a:spLocks/>
          </p:cNvSpPr>
          <p:nvPr/>
        </p:nvSpPr>
        <p:spPr bwMode="auto">
          <a:xfrm>
            <a:off x="4795838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43" name="Freeform 60"/>
          <p:cNvSpPr>
            <a:spLocks/>
          </p:cNvSpPr>
          <p:nvPr/>
        </p:nvSpPr>
        <p:spPr bwMode="auto">
          <a:xfrm>
            <a:off x="4830763" y="2676525"/>
            <a:ext cx="17462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44" name="Freeform 61"/>
          <p:cNvSpPr>
            <a:spLocks/>
          </p:cNvSpPr>
          <p:nvPr/>
        </p:nvSpPr>
        <p:spPr bwMode="auto">
          <a:xfrm>
            <a:off x="4867275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45" name="Freeform 62"/>
          <p:cNvSpPr>
            <a:spLocks/>
          </p:cNvSpPr>
          <p:nvPr/>
        </p:nvSpPr>
        <p:spPr bwMode="auto">
          <a:xfrm>
            <a:off x="4902200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46" name="Freeform 63"/>
          <p:cNvSpPr>
            <a:spLocks/>
          </p:cNvSpPr>
          <p:nvPr/>
        </p:nvSpPr>
        <p:spPr bwMode="auto">
          <a:xfrm>
            <a:off x="4937125" y="2676525"/>
            <a:ext cx="17463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47" name="Freeform 64"/>
          <p:cNvSpPr>
            <a:spLocks/>
          </p:cNvSpPr>
          <p:nvPr/>
        </p:nvSpPr>
        <p:spPr bwMode="auto">
          <a:xfrm>
            <a:off x="4973638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48" name="Freeform 65"/>
          <p:cNvSpPr>
            <a:spLocks/>
          </p:cNvSpPr>
          <p:nvPr/>
        </p:nvSpPr>
        <p:spPr bwMode="auto">
          <a:xfrm>
            <a:off x="5008563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49" name="Freeform 66"/>
          <p:cNvSpPr>
            <a:spLocks/>
          </p:cNvSpPr>
          <p:nvPr/>
        </p:nvSpPr>
        <p:spPr bwMode="auto">
          <a:xfrm>
            <a:off x="5043488" y="2676525"/>
            <a:ext cx="17462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50" name="Freeform 67"/>
          <p:cNvSpPr>
            <a:spLocks/>
          </p:cNvSpPr>
          <p:nvPr/>
        </p:nvSpPr>
        <p:spPr bwMode="auto">
          <a:xfrm>
            <a:off x="5080000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51" name="Freeform 68"/>
          <p:cNvSpPr>
            <a:spLocks/>
          </p:cNvSpPr>
          <p:nvPr/>
        </p:nvSpPr>
        <p:spPr bwMode="auto">
          <a:xfrm>
            <a:off x="5114925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52" name="Freeform 69"/>
          <p:cNvSpPr>
            <a:spLocks/>
          </p:cNvSpPr>
          <p:nvPr/>
        </p:nvSpPr>
        <p:spPr bwMode="auto">
          <a:xfrm>
            <a:off x="5149850" y="2676525"/>
            <a:ext cx="17463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53" name="Freeform 70"/>
          <p:cNvSpPr>
            <a:spLocks/>
          </p:cNvSpPr>
          <p:nvPr/>
        </p:nvSpPr>
        <p:spPr bwMode="auto">
          <a:xfrm>
            <a:off x="5186363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54" name="Freeform 71"/>
          <p:cNvSpPr>
            <a:spLocks/>
          </p:cNvSpPr>
          <p:nvPr/>
        </p:nvSpPr>
        <p:spPr bwMode="auto">
          <a:xfrm>
            <a:off x="5221288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55" name="Freeform 72"/>
          <p:cNvSpPr>
            <a:spLocks/>
          </p:cNvSpPr>
          <p:nvPr/>
        </p:nvSpPr>
        <p:spPr bwMode="auto">
          <a:xfrm>
            <a:off x="5256213" y="2676525"/>
            <a:ext cx="17462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56" name="Freeform 73"/>
          <p:cNvSpPr>
            <a:spLocks/>
          </p:cNvSpPr>
          <p:nvPr/>
        </p:nvSpPr>
        <p:spPr bwMode="auto">
          <a:xfrm>
            <a:off x="5292725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57" name="Freeform 74"/>
          <p:cNvSpPr>
            <a:spLocks/>
          </p:cNvSpPr>
          <p:nvPr/>
        </p:nvSpPr>
        <p:spPr bwMode="auto">
          <a:xfrm>
            <a:off x="5327650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58" name="Freeform 75"/>
          <p:cNvSpPr>
            <a:spLocks/>
          </p:cNvSpPr>
          <p:nvPr/>
        </p:nvSpPr>
        <p:spPr bwMode="auto">
          <a:xfrm>
            <a:off x="5362575" y="2676525"/>
            <a:ext cx="17463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59" name="Freeform 76"/>
          <p:cNvSpPr>
            <a:spLocks/>
          </p:cNvSpPr>
          <p:nvPr/>
        </p:nvSpPr>
        <p:spPr bwMode="auto">
          <a:xfrm>
            <a:off x="5399088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60" name="Freeform 77"/>
          <p:cNvSpPr>
            <a:spLocks/>
          </p:cNvSpPr>
          <p:nvPr/>
        </p:nvSpPr>
        <p:spPr bwMode="auto">
          <a:xfrm>
            <a:off x="5434013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61" name="Freeform 78"/>
          <p:cNvSpPr>
            <a:spLocks/>
          </p:cNvSpPr>
          <p:nvPr/>
        </p:nvSpPr>
        <p:spPr bwMode="auto">
          <a:xfrm>
            <a:off x="5468938" y="2676525"/>
            <a:ext cx="19050" cy="17463"/>
          </a:xfrm>
          <a:custGeom>
            <a:avLst/>
            <a:gdLst>
              <a:gd name="T0" fmla="*/ 8 w 12"/>
              <a:gd name="T1" fmla="*/ 0 h 11"/>
              <a:gd name="T2" fmla="*/ 4 w 12"/>
              <a:gd name="T3" fmla="*/ 0 h 11"/>
              <a:gd name="T4" fmla="*/ 0 w 12"/>
              <a:gd name="T5" fmla="*/ 3 h 11"/>
              <a:gd name="T6" fmla="*/ 0 w 12"/>
              <a:gd name="T7" fmla="*/ 7 h 11"/>
              <a:gd name="T8" fmla="*/ 4 w 12"/>
              <a:gd name="T9" fmla="*/ 11 h 11"/>
              <a:gd name="T10" fmla="*/ 8 w 12"/>
              <a:gd name="T11" fmla="*/ 11 h 11"/>
              <a:gd name="T12" fmla="*/ 8 w 12"/>
              <a:gd name="T13" fmla="*/ 7 h 11"/>
              <a:gd name="T14" fmla="*/ 12 w 12"/>
              <a:gd name="T15" fmla="*/ 3 h 11"/>
              <a:gd name="T16" fmla="*/ 12 w 12"/>
              <a:gd name="T17" fmla="*/ 3 h 11"/>
              <a:gd name="T18" fmla="*/ 12 w 12"/>
              <a:gd name="T19" fmla="*/ 0 h 11"/>
              <a:gd name="T20" fmla="*/ 8 w 12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2"/>
              <a:gd name="T34" fmla="*/ 0 h 11"/>
              <a:gd name="T35" fmla="*/ 12 w 12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2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2" y="3"/>
                </a:lnTo>
                <a:lnTo>
                  <a:pt x="12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62" name="Freeform 79"/>
          <p:cNvSpPr>
            <a:spLocks/>
          </p:cNvSpPr>
          <p:nvPr/>
        </p:nvSpPr>
        <p:spPr bwMode="auto">
          <a:xfrm>
            <a:off x="5505450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63" name="Freeform 80"/>
          <p:cNvSpPr>
            <a:spLocks/>
          </p:cNvSpPr>
          <p:nvPr/>
        </p:nvSpPr>
        <p:spPr bwMode="auto">
          <a:xfrm>
            <a:off x="5540375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64" name="Freeform 81"/>
          <p:cNvSpPr>
            <a:spLocks/>
          </p:cNvSpPr>
          <p:nvPr/>
        </p:nvSpPr>
        <p:spPr bwMode="auto">
          <a:xfrm>
            <a:off x="5575300" y="2676525"/>
            <a:ext cx="19050" cy="17463"/>
          </a:xfrm>
          <a:custGeom>
            <a:avLst/>
            <a:gdLst>
              <a:gd name="T0" fmla="*/ 8 w 12"/>
              <a:gd name="T1" fmla="*/ 0 h 11"/>
              <a:gd name="T2" fmla="*/ 4 w 12"/>
              <a:gd name="T3" fmla="*/ 0 h 11"/>
              <a:gd name="T4" fmla="*/ 0 w 12"/>
              <a:gd name="T5" fmla="*/ 3 h 11"/>
              <a:gd name="T6" fmla="*/ 0 w 12"/>
              <a:gd name="T7" fmla="*/ 7 h 11"/>
              <a:gd name="T8" fmla="*/ 4 w 12"/>
              <a:gd name="T9" fmla="*/ 11 h 11"/>
              <a:gd name="T10" fmla="*/ 8 w 12"/>
              <a:gd name="T11" fmla="*/ 11 h 11"/>
              <a:gd name="T12" fmla="*/ 8 w 12"/>
              <a:gd name="T13" fmla="*/ 7 h 11"/>
              <a:gd name="T14" fmla="*/ 12 w 12"/>
              <a:gd name="T15" fmla="*/ 3 h 11"/>
              <a:gd name="T16" fmla="*/ 12 w 12"/>
              <a:gd name="T17" fmla="*/ 3 h 11"/>
              <a:gd name="T18" fmla="*/ 12 w 12"/>
              <a:gd name="T19" fmla="*/ 0 h 11"/>
              <a:gd name="T20" fmla="*/ 8 w 12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2"/>
              <a:gd name="T34" fmla="*/ 0 h 11"/>
              <a:gd name="T35" fmla="*/ 12 w 12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2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2" y="3"/>
                </a:lnTo>
                <a:lnTo>
                  <a:pt x="12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65" name="Freeform 82"/>
          <p:cNvSpPr>
            <a:spLocks/>
          </p:cNvSpPr>
          <p:nvPr/>
        </p:nvSpPr>
        <p:spPr bwMode="auto">
          <a:xfrm>
            <a:off x="5611813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66" name="Freeform 83"/>
          <p:cNvSpPr>
            <a:spLocks/>
          </p:cNvSpPr>
          <p:nvPr/>
        </p:nvSpPr>
        <p:spPr bwMode="auto">
          <a:xfrm>
            <a:off x="5646738" y="2676525"/>
            <a:ext cx="17462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67" name="Freeform 84"/>
          <p:cNvSpPr>
            <a:spLocks/>
          </p:cNvSpPr>
          <p:nvPr/>
        </p:nvSpPr>
        <p:spPr bwMode="auto">
          <a:xfrm>
            <a:off x="5681663" y="2676525"/>
            <a:ext cx="19050" cy="17463"/>
          </a:xfrm>
          <a:custGeom>
            <a:avLst/>
            <a:gdLst>
              <a:gd name="T0" fmla="*/ 8 w 12"/>
              <a:gd name="T1" fmla="*/ 0 h 11"/>
              <a:gd name="T2" fmla="*/ 4 w 12"/>
              <a:gd name="T3" fmla="*/ 0 h 11"/>
              <a:gd name="T4" fmla="*/ 0 w 12"/>
              <a:gd name="T5" fmla="*/ 3 h 11"/>
              <a:gd name="T6" fmla="*/ 0 w 12"/>
              <a:gd name="T7" fmla="*/ 7 h 11"/>
              <a:gd name="T8" fmla="*/ 4 w 12"/>
              <a:gd name="T9" fmla="*/ 11 h 11"/>
              <a:gd name="T10" fmla="*/ 8 w 12"/>
              <a:gd name="T11" fmla="*/ 11 h 11"/>
              <a:gd name="T12" fmla="*/ 8 w 12"/>
              <a:gd name="T13" fmla="*/ 7 h 11"/>
              <a:gd name="T14" fmla="*/ 12 w 12"/>
              <a:gd name="T15" fmla="*/ 3 h 11"/>
              <a:gd name="T16" fmla="*/ 12 w 12"/>
              <a:gd name="T17" fmla="*/ 3 h 11"/>
              <a:gd name="T18" fmla="*/ 12 w 12"/>
              <a:gd name="T19" fmla="*/ 0 h 11"/>
              <a:gd name="T20" fmla="*/ 8 w 12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2"/>
              <a:gd name="T34" fmla="*/ 0 h 11"/>
              <a:gd name="T35" fmla="*/ 12 w 12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2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2" y="3"/>
                </a:lnTo>
                <a:lnTo>
                  <a:pt x="12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68" name="Freeform 85"/>
          <p:cNvSpPr>
            <a:spLocks/>
          </p:cNvSpPr>
          <p:nvPr/>
        </p:nvSpPr>
        <p:spPr bwMode="auto">
          <a:xfrm>
            <a:off x="5718175" y="2676525"/>
            <a:ext cx="17463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69" name="Freeform 86"/>
          <p:cNvSpPr>
            <a:spLocks/>
          </p:cNvSpPr>
          <p:nvPr/>
        </p:nvSpPr>
        <p:spPr bwMode="auto">
          <a:xfrm>
            <a:off x="5753100" y="2676525"/>
            <a:ext cx="17463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70" name="Freeform 87"/>
          <p:cNvSpPr>
            <a:spLocks/>
          </p:cNvSpPr>
          <p:nvPr/>
        </p:nvSpPr>
        <p:spPr bwMode="auto">
          <a:xfrm>
            <a:off x="5788025" y="2676525"/>
            <a:ext cx="19050" cy="17463"/>
          </a:xfrm>
          <a:custGeom>
            <a:avLst/>
            <a:gdLst>
              <a:gd name="T0" fmla="*/ 8 w 12"/>
              <a:gd name="T1" fmla="*/ 0 h 11"/>
              <a:gd name="T2" fmla="*/ 4 w 12"/>
              <a:gd name="T3" fmla="*/ 0 h 11"/>
              <a:gd name="T4" fmla="*/ 0 w 12"/>
              <a:gd name="T5" fmla="*/ 3 h 11"/>
              <a:gd name="T6" fmla="*/ 0 w 12"/>
              <a:gd name="T7" fmla="*/ 7 h 11"/>
              <a:gd name="T8" fmla="*/ 4 w 12"/>
              <a:gd name="T9" fmla="*/ 11 h 11"/>
              <a:gd name="T10" fmla="*/ 8 w 12"/>
              <a:gd name="T11" fmla="*/ 11 h 11"/>
              <a:gd name="T12" fmla="*/ 8 w 12"/>
              <a:gd name="T13" fmla="*/ 7 h 11"/>
              <a:gd name="T14" fmla="*/ 12 w 12"/>
              <a:gd name="T15" fmla="*/ 3 h 11"/>
              <a:gd name="T16" fmla="*/ 12 w 12"/>
              <a:gd name="T17" fmla="*/ 3 h 11"/>
              <a:gd name="T18" fmla="*/ 12 w 12"/>
              <a:gd name="T19" fmla="*/ 0 h 11"/>
              <a:gd name="T20" fmla="*/ 8 w 12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2"/>
              <a:gd name="T34" fmla="*/ 0 h 11"/>
              <a:gd name="T35" fmla="*/ 12 w 12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2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2" y="3"/>
                </a:lnTo>
                <a:lnTo>
                  <a:pt x="12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71" name="Freeform 88"/>
          <p:cNvSpPr>
            <a:spLocks/>
          </p:cNvSpPr>
          <p:nvPr/>
        </p:nvSpPr>
        <p:spPr bwMode="auto">
          <a:xfrm>
            <a:off x="5824538" y="2676525"/>
            <a:ext cx="17462" cy="17463"/>
          </a:xfrm>
          <a:custGeom>
            <a:avLst/>
            <a:gdLst>
              <a:gd name="T0" fmla="*/ 7 w 11"/>
              <a:gd name="T1" fmla="*/ 0 h 11"/>
              <a:gd name="T2" fmla="*/ 3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3 w 11"/>
              <a:gd name="T9" fmla="*/ 11 h 11"/>
              <a:gd name="T10" fmla="*/ 7 w 11"/>
              <a:gd name="T11" fmla="*/ 11 h 11"/>
              <a:gd name="T12" fmla="*/ 7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7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7" y="0"/>
                </a:move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3" y="11"/>
                </a:lnTo>
                <a:lnTo>
                  <a:pt x="7" y="11"/>
                </a:lnTo>
                <a:lnTo>
                  <a:pt x="7" y="7"/>
                </a:lnTo>
                <a:lnTo>
                  <a:pt x="11" y="3"/>
                </a:lnTo>
                <a:lnTo>
                  <a:pt x="11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72" name="Freeform 89"/>
          <p:cNvSpPr>
            <a:spLocks/>
          </p:cNvSpPr>
          <p:nvPr/>
        </p:nvSpPr>
        <p:spPr bwMode="auto">
          <a:xfrm>
            <a:off x="5859463" y="2676525"/>
            <a:ext cx="17462" cy="17463"/>
          </a:xfrm>
          <a:custGeom>
            <a:avLst/>
            <a:gdLst>
              <a:gd name="T0" fmla="*/ 8 w 11"/>
              <a:gd name="T1" fmla="*/ 0 h 11"/>
              <a:gd name="T2" fmla="*/ 4 w 11"/>
              <a:gd name="T3" fmla="*/ 0 h 11"/>
              <a:gd name="T4" fmla="*/ 0 w 11"/>
              <a:gd name="T5" fmla="*/ 3 h 11"/>
              <a:gd name="T6" fmla="*/ 0 w 11"/>
              <a:gd name="T7" fmla="*/ 7 h 11"/>
              <a:gd name="T8" fmla="*/ 4 w 11"/>
              <a:gd name="T9" fmla="*/ 11 h 11"/>
              <a:gd name="T10" fmla="*/ 8 w 11"/>
              <a:gd name="T11" fmla="*/ 11 h 11"/>
              <a:gd name="T12" fmla="*/ 8 w 11"/>
              <a:gd name="T13" fmla="*/ 7 h 11"/>
              <a:gd name="T14" fmla="*/ 11 w 11"/>
              <a:gd name="T15" fmla="*/ 3 h 11"/>
              <a:gd name="T16" fmla="*/ 11 w 11"/>
              <a:gd name="T17" fmla="*/ 3 h 11"/>
              <a:gd name="T18" fmla="*/ 11 w 11"/>
              <a:gd name="T19" fmla="*/ 0 h 11"/>
              <a:gd name="T20" fmla="*/ 8 w 11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"/>
              <a:gd name="T34" fmla="*/ 0 h 11"/>
              <a:gd name="T35" fmla="*/ 11 w 11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1" y="3"/>
                </a:lnTo>
                <a:lnTo>
                  <a:pt x="11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73" name="Freeform 90"/>
          <p:cNvSpPr>
            <a:spLocks/>
          </p:cNvSpPr>
          <p:nvPr/>
        </p:nvSpPr>
        <p:spPr bwMode="auto">
          <a:xfrm>
            <a:off x="5894388" y="2676525"/>
            <a:ext cx="19050" cy="17463"/>
          </a:xfrm>
          <a:custGeom>
            <a:avLst/>
            <a:gdLst>
              <a:gd name="T0" fmla="*/ 8 w 12"/>
              <a:gd name="T1" fmla="*/ 0 h 11"/>
              <a:gd name="T2" fmla="*/ 4 w 12"/>
              <a:gd name="T3" fmla="*/ 0 h 11"/>
              <a:gd name="T4" fmla="*/ 0 w 12"/>
              <a:gd name="T5" fmla="*/ 3 h 11"/>
              <a:gd name="T6" fmla="*/ 0 w 12"/>
              <a:gd name="T7" fmla="*/ 7 h 11"/>
              <a:gd name="T8" fmla="*/ 4 w 12"/>
              <a:gd name="T9" fmla="*/ 11 h 11"/>
              <a:gd name="T10" fmla="*/ 8 w 12"/>
              <a:gd name="T11" fmla="*/ 11 h 11"/>
              <a:gd name="T12" fmla="*/ 8 w 12"/>
              <a:gd name="T13" fmla="*/ 7 h 11"/>
              <a:gd name="T14" fmla="*/ 12 w 12"/>
              <a:gd name="T15" fmla="*/ 3 h 11"/>
              <a:gd name="T16" fmla="*/ 12 w 12"/>
              <a:gd name="T17" fmla="*/ 3 h 11"/>
              <a:gd name="T18" fmla="*/ 12 w 12"/>
              <a:gd name="T19" fmla="*/ 0 h 11"/>
              <a:gd name="T20" fmla="*/ 8 w 12"/>
              <a:gd name="T21" fmla="*/ 0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2"/>
              <a:gd name="T34" fmla="*/ 0 h 11"/>
              <a:gd name="T35" fmla="*/ 12 w 12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2" h="11">
                <a:moveTo>
                  <a:pt x="8" y="0"/>
                </a:moveTo>
                <a:lnTo>
                  <a:pt x="4" y="0"/>
                </a:lnTo>
                <a:lnTo>
                  <a:pt x="0" y="3"/>
                </a:lnTo>
                <a:lnTo>
                  <a:pt x="0" y="7"/>
                </a:lnTo>
                <a:lnTo>
                  <a:pt x="4" y="11"/>
                </a:lnTo>
                <a:lnTo>
                  <a:pt x="8" y="11"/>
                </a:lnTo>
                <a:lnTo>
                  <a:pt x="8" y="7"/>
                </a:lnTo>
                <a:lnTo>
                  <a:pt x="12" y="3"/>
                </a:lnTo>
                <a:lnTo>
                  <a:pt x="12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74" name="Line 91"/>
          <p:cNvSpPr>
            <a:spLocks noChangeShapeType="1"/>
          </p:cNvSpPr>
          <p:nvPr/>
        </p:nvSpPr>
        <p:spPr bwMode="auto">
          <a:xfrm>
            <a:off x="4991100" y="2681288"/>
            <a:ext cx="950913" cy="1587"/>
          </a:xfrm>
          <a:prstGeom prst="line">
            <a:avLst/>
          </a:prstGeom>
          <a:noFill/>
          <a:ln w="1746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75" name="Freeform 92"/>
          <p:cNvSpPr>
            <a:spLocks/>
          </p:cNvSpPr>
          <p:nvPr/>
        </p:nvSpPr>
        <p:spPr bwMode="auto">
          <a:xfrm>
            <a:off x="4878388" y="2616200"/>
            <a:ext cx="123825" cy="125413"/>
          </a:xfrm>
          <a:custGeom>
            <a:avLst/>
            <a:gdLst>
              <a:gd name="T0" fmla="*/ 78 w 78"/>
              <a:gd name="T1" fmla="*/ 0 h 79"/>
              <a:gd name="T2" fmla="*/ 0 w 78"/>
              <a:gd name="T3" fmla="*/ 41 h 79"/>
              <a:gd name="T4" fmla="*/ 78 w 78"/>
              <a:gd name="T5" fmla="*/ 79 h 79"/>
              <a:gd name="T6" fmla="*/ 78 w 78"/>
              <a:gd name="T7" fmla="*/ 0 h 79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79"/>
              <a:gd name="T14" fmla="*/ 78 w 78"/>
              <a:gd name="T15" fmla="*/ 79 h 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79">
                <a:moveTo>
                  <a:pt x="78" y="0"/>
                </a:moveTo>
                <a:lnTo>
                  <a:pt x="0" y="41"/>
                </a:lnTo>
                <a:lnTo>
                  <a:pt x="78" y="79"/>
                </a:lnTo>
                <a:lnTo>
                  <a:pt x="7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76" name="Line 93"/>
          <p:cNvSpPr>
            <a:spLocks noChangeShapeType="1"/>
          </p:cNvSpPr>
          <p:nvPr/>
        </p:nvSpPr>
        <p:spPr bwMode="auto">
          <a:xfrm>
            <a:off x="4991100" y="3749675"/>
            <a:ext cx="950913" cy="1588"/>
          </a:xfrm>
          <a:prstGeom prst="line">
            <a:avLst/>
          </a:prstGeom>
          <a:noFill/>
          <a:ln w="1746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77" name="Freeform 94"/>
          <p:cNvSpPr>
            <a:spLocks/>
          </p:cNvSpPr>
          <p:nvPr/>
        </p:nvSpPr>
        <p:spPr bwMode="auto">
          <a:xfrm>
            <a:off x="4878388" y="3683000"/>
            <a:ext cx="123825" cy="125413"/>
          </a:xfrm>
          <a:custGeom>
            <a:avLst/>
            <a:gdLst>
              <a:gd name="T0" fmla="*/ 78 w 78"/>
              <a:gd name="T1" fmla="*/ 0 h 79"/>
              <a:gd name="T2" fmla="*/ 0 w 78"/>
              <a:gd name="T3" fmla="*/ 42 h 79"/>
              <a:gd name="T4" fmla="*/ 78 w 78"/>
              <a:gd name="T5" fmla="*/ 79 h 79"/>
              <a:gd name="T6" fmla="*/ 78 w 78"/>
              <a:gd name="T7" fmla="*/ 0 h 79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79"/>
              <a:gd name="T14" fmla="*/ 78 w 78"/>
              <a:gd name="T15" fmla="*/ 79 h 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79">
                <a:moveTo>
                  <a:pt x="78" y="0"/>
                </a:moveTo>
                <a:lnTo>
                  <a:pt x="0" y="42"/>
                </a:lnTo>
                <a:lnTo>
                  <a:pt x="78" y="79"/>
                </a:lnTo>
                <a:lnTo>
                  <a:pt x="7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78" name="Line 95"/>
          <p:cNvSpPr>
            <a:spLocks noChangeShapeType="1"/>
          </p:cNvSpPr>
          <p:nvPr/>
        </p:nvSpPr>
        <p:spPr bwMode="auto">
          <a:xfrm>
            <a:off x="4991100" y="4994275"/>
            <a:ext cx="950913" cy="1588"/>
          </a:xfrm>
          <a:prstGeom prst="line">
            <a:avLst/>
          </a:prstGeom>
          <a:noFill/>
          <a:ln w="1746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79" name="Freeform 96"/>
          <p:cNvSpPr>
            <a:spLocks/>
          </p:cNvSpPr>
          <p:nvPr/>
        </p:nvSpPr>
        <p:spPr bwMode="auto">
          <a:xfrm>
            <a:off x="4878388" y="4929188"/>
            <a:ext cx="123825" cy="123825"/>
          </a:xfrm>
          <a:custGeom>
            <a:avLst/>
            <a:gdLst>
              <a:gd name="T0" fmla="*/ 78 w 78"/>
              <a:gd name="T1" fmla="*/ 0 h 78"/>
              <a:gd name="T2" fmla="*/ 0 w 78"/>
              <a:gd name="T3" fmla="*/ 41 h 78"/>
              <a:gd name="T4" fmla="*/ 78 w 78"/>
              <a:gd name="T5" fmla="*/ 78 h 78"/>
              <a:gd name="T6" fmla="*/ 78 w 78"/>
              <a:gd name="T7" fmla="*/ 0 h 78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78"/>
              <a:gd name="T14" fmla="*/ 78 w 78"/>
              <a:gd name="T15" fmla="*/ 78 h 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78">
                <a:moveTo>
                  <a:pt x="78" y="0"/>
                </a:moveTo>
                <a:lnTo>
                  <a:pt x="0" y="41"/>
                </a:lnTo>
                <a:lnTo>
                  <a:pt x="78" y="78"/>
                </a:lnTo>
                <a:lnTo>
                  <a:pt x="7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80" name="Freeform 97"/>
          <p:cNvSpPr>
            <a:spLocks/>
          </p:cNvSpPr>
          <p:nvPr/>
        </p:nvSpPr>
        <p:spPr bwMode="auto">
          <a:xfrm>
            <a:off x="5232400" y="2681288"/>
            <a:ext cx="177800" cy="1068387"/>
          </a:xfrm>
          <a:custGeom>
            <a:avLst/>
            <a:gdLst>
              <a:gd name="T0" fmla="*/ 0 w 112"/>
              <a:gd name="T1" fmla="*/ 0 h 673"/>
              <a:gd name="T2" fmla="*/ 23 w 112"/>
              <a:gd name="T3" fmla="*/ 4 h 673"/>
              <a:gd name="T4" fmla="*/ 41 w 112"/>
              <a:gd name="T5" fmla="*/ 19 h 673"/>
              <a:gd name="T6" fmla="*/ 53 w 112"/>
              <a:gd name="T7" fmla="*/ 34 h 673"/>
              <a:gd name="T8" fmla="*/ 56 w 112"/>
              <a:gd name="T9" fmla="*/ 56 h 673"/>
              <a:gd name="T10" fmla="*/ 56 w 112"/>
              <a:gd name="T11" fmla="*/ 198 h 673"/>
              <a:gd name="T12" fmla="*/ 60 w 112"/>
              <a:gd name="T13" fmla="*/ 221 h 673"/>
              <a:gd name="T14" fmla="*/ 75 w 112"/>
              <a:gd name="T15" fmla="*/ 239 h 673"/>
              <a:gd name="T16" fmla="*/ 90 w 112"/>
              <a:gd name="T17" fmla="*/ 250 h 673"/>
              <a:gd name="T18" fmla="*/ 112 w 112"/>
              <a:gd name="T19" fmla="*/ 254 h 673"/>
              <a:gd name="T20" fmla="*/ 90 w 112"/>
              <a:gd name="T21" fmla="*/ 258 h 673"/>
              <a:gd name="T22" fmla="*/ 75 w 112"/>
              <a:gd name="T23" fmla="*/ 273 h 673"/>
              <a:gd name="T24" fmla="*/ 60 w 112"/>
              <a:gd name="T25" fmla="*/ 288 h 673"/>
              <a:gd name="T26" fmla="*/ 56 w 112"/>
              <a:gd name="T27" fmla="*/ 310 h 673"/>
              <a:gd name="T28" fmla="*/ 56 w 112"/>
              <a:gd name="T29" fmla="*/ 617 h 673"/>
              <a:gd name="T30" fmla="*/ 53 w 112"/>
              <a:gd name="T31" fmla="*/ 639 h 673"/>
              <a:gd name="T32" fmla="*/ 41 w 112"/>
              <a:gd name="T33" fmla="*/ 658 h 673"/>
              <a:gd name="T34" fmla="*/ 23 w 112"/>
              <a:gd name="T35" fmla="*/ 669 h 673"/>
              <a:gd name="T36" fmla="*/ 0 w 112"/>
              <a:gd name="T37" fmla="*/ 673 h 67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2"/>
              <a:gd name="T58" fmla="*/ 0 h 673"/>
              <a:gd name="T59" fmla="*/ 112 w 112"/>
              <a:gd name="T60" fmla="*/ 673 h 67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2" h="673">
                <a:moveTo>
                  <a:pt x="0" y="0"/>
                </a:moveTo>
                <a:lnTo>
                  <a:pt x="23" y="4"/>
                </a:lnTo>
                <a:lnTo>
                  <a:pt x="41" y="19"/>
                </a:lnTo>
                <a:lnTo>
                  <a:pt x="53" y="34"/>
                </a:lnTo>
                <a:lnTo>
                  <a:pt x="56" y="56"/>
                </a:lnTo>
                <a:lnTo>
                  <a:pt x="56" y="198"/>
                </a:lnTo>
                <a:lnTo>
                  <a:pt x="60" y="221"/>
                </a:lnTo>
                <a:lnTo>
                  <a:pt x="75" y="239"/>
                </a:lnTo>
                <a:lnTo>
                  <a:pt x="90" y="250"/>
                </a:lnTo>
                <a:lnTo>
                  <a:pt x="112" y="254"/>
                </a:lnTo>
                <a:lnTo>
                  <a:pt x="90" y="258"/>
                </a:lnTo>
                <a:lnTo>
                  <a:pt x="75" y="273"/>
                </a:lnTo>
                <a:lnTo>
                  <a:pt x="60" y="288"/>
                </a:lnTo>
                <a:lnTo>
                  <a:pt x="56" y="310"/>
                </a:lnTo>
                <a:lnTo>
                  <a:pt x="56" y="617"/>
                </a:lnTo>
                <a:lnTo>
                  <a:pt x="53" y="639"/>
                </a:lnTo>
                <a:lnTo>
                  <a:pt x="41" y="658"/>
                </a:lnTo>
                <a:lnTo>
                  <a:pt x="23" y="669"/>
                </a:lnTo>
                <a:lnTo>
                  <a:pt x="0" y="673"/>
                </a:lnTo>
              </a:path>
            </a:pathLst>
          </a:custGeom>
          <a:noFill/>
          <a:ln w="1746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81" name="Rectangle 98"/>
          <p:cNvSpPr>
            <a:spLocks noChangeArrowheads="1"/>
          </p:cNvSpPr>
          <p:nvPr/>
        </p:nvSpPr>
        <p:spPr bwMode="auto">
          <a:xfrm>
            <a:off x="1843088" y="1771650"/>
            <a:ext cx="6342062" cy="4283075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Equivalencia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066800"/>
            <a:ext cx="7772400" cy="4114800"/>
          </a:xfrm>
        </p:spPr>
        <p:txBody>
          <a:bodyPr/>
          <a:lstStyle/>
          <a:p>
            <a:pPr algn="just" eaLnBrk="1" hangingPunct="1">
              <a:defRPr/>
            </a:pPr>
            <a:r>
              <a:rPr lang="es-EC" sz="2000" smtClean="0"/>
              <a:t>Valor del Dinero en el Tiempo, y Costo de Oportunidad: llevan a concepto de </a:t>
            </a:r>
            <a:r>
              <a:rPr lang="es-EC" sz="2000" b="1" smtClean="0"/>
              <a:t>“equivalencia”.</a:t>
            </a:r>
            <a:endParaRPr lang="es-EC" sz="2000" smtClean="0"/>
          </a:p>
          <a:p>
            <a:pPr algn="just" eaLnBrk="1" hangingPunct="1">
              <a:defRPr/>
            </a:pPr>
            <a:r>
              <a:rPr lang="es-EC" sz="2000" smtClean="0"/>
              <a:t>Distintas cantidades de dinero, en distintos momentos del tiempo pueden tener igual valor financieramente.</a:t>
            </a:r>
          </a:p>
          <a:p>
            <a:pPr algn="just" eaLnBrk="1" hangingPunct="1">
              <a:defRPr/>
            </a:pPr>
            <a:r>
              <a:rPr lang="es-EC" sz="2000" smtClean="0"/>
              <a:t>Ej:</a:t>
            </a:r>
          </a:p>
          <a:p>
            <a:pPr lvl="1" algn="just" eaLnBrk="1" hangingPunct="1">
              <a:defRPr/>
            </a:pPr>
            <a:r>
              <a:rPr lang="es-EC" sz="2000" smtClean="0"/>
              <a:t>Si su costo de oportunidad es del 15%.</a:t>
            </a:r>
          </a:p>
          <a:p>
            <a:pPr lvl="1" algn="just" eaLnBrk="1" hangingPunct="1">
              <a:defRPr/>
            </a:pPr>
            <a:r>
              <a:rPr lang="es-EC" sz="2000" smtClean="0"/>
              <a:t>$100 hoy = $115 después de un año.</a:t>
            </a:r>
          </a:p>
          <a:p>
            <a:pPr lvl="1" algn="just" eaLnBrk="1" hangingPunct="1">
              <a:defRPr/>
            </a:pPr>
            <a:r>
              <a:rPr lang="es-EC" sz="2000" smtClean="0"/>
              <a:t>De cualquier forma al siguiente año tendrá los $115.</a:t>
            </a:r>
            <a:endParaRPr lang="es-EC" smtClean="0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5943600" y="4191000"/>
          <a:ext cx="2790825" cy="2492375"/>
        </p:xfrm>
        <a:graphic>
          <a:graphicData uri="http://schemas.openxmlformats.org/presentationml/2006/ole">
            <p:oleObj spid="_x0000_s6146" name="Clip" r:id="rId3" imgW="2943000" imgH="2628720" progId="MS_ClipArt_Gallery.5">
              <p:embed/>
            </p:oleObj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 anchor="b"/>
          <a:lstStyle/>
          <a:p>
            <a:pPr eaLnBrk="1" hangingPunct="1"/>
            <a:r>
              <a:rPr lang="es-ES_tradnl" sz="4000" smtClean="0"/>
              <a:t>Valor </a:t>
            </a:r>
            <a:r>
              <a:rPr lang="en-US" sz="4000" smtClean="0"/>
              <a:t>Actual</a:t>
            </a:r>
            <a:r>
              <a:rPr lang="es-ES_tradnl" sz="4000" smtClean="0"/>
              <a:t> y Valor Futuro</a:t>
            </a:r>
          </a:p>
        </p:txBody>
      </p:sp>
      <p:sp>
        <p:nvSpPr>
          <p:cNvPr id="43011" name="Text Box 4"/>
          <p:cNvSpPr txBox="1">
            <a:spLocks noChangeArrowheads="1"/>
          </p:cNvSpPr>
          <p:nvPr/>
        </p:nvSpPr>
        <p:spPr bwMode="auto">
          <a:xfrm>
            <a:off x="1889125" y="453707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s-CL"/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1812925" y="4754563"/>
            <a:ext cx="2951163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/>
              <a:t>VA</a:t>
            </a:r>
            <a:r>
              <a:rPr lang="es-ES_tradnl" sz="3200"/>
              <a:t> = </a:t>
            </a:r>
            <a:r>
              <a:rPr lang="en-US" sz="3200"/>
              <a:t>V</a:t>
            </a:r>
            <a:r>
              <a:rPr lang="es-ES_tradnl" sz="3200"/>
              <a:t>F /(1+</a:t>
            </a:r>
            <a:r>
              <a:rPr lang="en-US" sz="3200"/>
              <a:t>r</a:t>
            </a:r>
            <a:r>
              <a:rPr lang="es-ES_tradnl" sz="3200"/>
              <a:t>)</a:t>
            </a:r>
            <a:r>
              <a:rPr lang="es-ES_tradnl" sz="3200" baseline="30000"/>
              <a:t>n</a:t>
            </a:r>
            <a:endParaRPr lang="es-ES_tradnl"/>
          </a:p>
        </p:txBody>
      </p:sp>
      <p:grpSp>
        <p:nvGrpSpPr>
          <p:cNvPr id="43013" name="Group 6"/>
          <p:cNvGrpSpPr>
            <a:grpSpLocks/>
          </p:cNvGrpSpPr>
          <p:nvPr/>
        </p:nvGrpSpPr>
        <p:grpSpPr bwMode="auto">
          <a:xfrm>
            <a:off x="1889125" y="2286000"/>
            <a:ext cx="3240088" cy="1981200"/>
            <a:chOff x="1190" y="1274"/>
            <a:chExt cx="2041" cy="1248"/>
          </a:xfrm>
        </p:grpSpPr>
        <p:sp>
          <p:nvSpPr>
            <p:cNvPr id="43016" name="Line 7"/>
            <p:cNvSpPr>
              <a:spLocks noChangeShapeType="1"/>
            </p:cNvSpPr>
            <p:nvPr/>
          </p:nvSpPr>
          <p:spPr bwMode="auto">
            <a:xfrm>
              <a:off x="1248" y="1824"/>
              <a:ext cx="16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3017" name="Line 8"/>
            <p:cNvSpPr>
              <a:spLocks noChangeShapeType="1"/>
            </p:cNvSpPr>
            <p:nvPr/>
          </p:nvSpPr>
          <p:spPr bwMode="auto">
            <a:xfrm flipV="1">
              <a:off x="1248" y="1392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3018" name="Line 9"/>
            <p:cNvSpPr>
              <a:spLocks noChangeShapeType="1"/>
            </p:cNvSpPr>
            <p:nvPr/>
          </p:nvSpPr>
          <p:spPr bwMode="auto">
            <a:xfrm>
              <a:off x="2880" y="182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3019" name="Text Box 10"/>
            <p:cNvSpPr txBox="1">
              <a:spLocks noChangeArrowheads="1"/>
            </p:cNvSpPr>
            <p:nvPr/>
          </p:nvSpPr>
          <p:spPr bwMode="auto">
            <a:xfrm>
              <a:off x="1334" y="1274"/>
              <a:ext cx="372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VA</a:t>
              </a:r>
              <a:endParaRPr lang="es-ES_tradnl"/>
            </a:p>
          </p:txBody>
        </p:sp>
        <p:sp>
          <p:nvSpPr>
            <p:cNvPr id="43020" name="Text Box 11"/>
            <p:cNvSpPr txBox="1">
              <a:spLocks noChangeArrowheads="1"/>
            </p:cNvSpPr>
            <p:nvPr/>
          </p:nvSpPr>
          <p:spPr bwMode="auto">
            <a:xfrm>
              <a:off x="2870" y="2234"/>
              <a:ext cx="361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V</a:t>
              </a:r>
              <a:r>
                <a:rPr lang="es-ES_tradnl"/>
                <a:t>F</a:t>
              </a:r>
            </a:p>
          </p:txBody>
        </p:sp>
        <p:sp>
          <p:nvSpPr>
            <p:cNvPr id="43021" name="Text Box 12"/>
            <p:cNvSpPr txBox="1">
              <a:spLocks noChangeArrowheads="1"/>
            </p:cNvSpPr>
            <p:nvPr/>
          </p:nvSpPr>
          <p:spPr bwMode="auto">
            <a:xfrm>
              <a:off x="1190" y="1946"/>
              <a:ext cx="212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/>
                <a:t>0</a:t>
              </a:r>
            </a:p>
          </p:txBody>
        </p:sp>
        <p:sp>
          <p:nvSpPr>
            <p:cNvPr id="43022" name="Text Box 13"/>
            <p:cNvSpPr txBox="1">
              <a:spLocks noChangeArrowheads="1"/>
            </p:cNvSpPr>
            <p:nvPr/>
          </p:nvSpPr>
          <p:spPr bwMode="auto">
            <a:xfrm>
              <a:off x="2774" y="1514"/>
              <a:ext cx="212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/>
                <a:t>n</a:t>
              </a:r>
            </a:p>
          </p:txBody>
        </p:sp>
      </p:grpSp>
      <p:sp>
        <p:nvSpPr>
          <p:cNvPr id="43014" name="Rectangle 14"/>
          <p:cNvSpPr>
            <a:spLocks noChangeArrowheads="1"/>
          </p:cNvSpPr>
          <p:nvPr/>
        </p:nvSpPr>
        <p:spPr bwMode="auto">
          <a:xfrm>
            <a:off x="1752600" y="4648200"/>
            <a:ext cx="31242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3015" name="Text Box 15"/>
          <p:cNvSpPr txBox="1">
            <a:spLocks noChangeArrowheads="1"/>
          </p:cNvSpPr>
          <p:nvPr/>
        </p:nvSpPr>
        <p:spPr bwMode="auto">
          <a:xfrm>
            <a:off x="5410200" y="4953000"/>
            <a:ext cx="2286000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/>
              <a:t>Valor Presente (“Descontar”)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Valor </a:t>
            </a:r>
            <a:r>
              <a:rPr lang="en-US" smtClean="0"/>
              <a:t>Actual</a:t>
            </a:r>
            <a:r>
              <a:rPr lang="es-ES_tradnl" smtClean="0"/>
              <a:t> y Valor Futuro</a:t>
            </a:r>
          </a:p>
        </p:txBody>
      </p:sp>
      <p:sp>
        <p:nvSpPr>
          <p:cNvPr id="44035" name="Text Box 4"/>
          <p:cNvSpPr txBox="1">
            <a:spLocks noChangeArrowheads="1"/>
          </p:cNvSpPr>
          <p:nvPr/>
        </p:nvSpPr>
        <p:spPr bwMode="auto">
          <a:xfrm>
            <a:off x="1889125" y="453707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s-CL"/>
          </a:p>
        </p:txBody>
      </p:sp>
      <p:sp>
        <p:nvSpPr>
          <p:cNvPr id="44036" name="Text Box 5"/>
          <p:cNvSpPr txBox="1">
            <a:spLocks noChangeArrowheads="1"/>
          </p:cNvSpPr>
          <p:nvPr/>
        </p:nvSpPr>
        <p:spPr bwMode="auto">
          <a:xfrm>
            <a:off x="1812925" y="4754563"/>
            <a:ext cx="3109913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/>
              <a:t>V</a:t>
            </a:r>
            <a:r>
              <a:rPr lang="es-ES_tradnl" sz="3200"/>
              <a:t>F  = </a:t>
            </a:r>
            <a:r>
              <a:rPr lang="en-US" sz="3200"/>
              <a:t>VA</a:t>
            </a:r>
            <a:r>
              <a:rPr lang="es-ES_tradnl" sz="3200"/>
              <a:t> *(1+</a:t>
            </a:r>
            <a:r>
              <a:rPr lang="en-US" sz="3200"/>
              <a:t>r</a:t>
            </a:r>
            <a:r>
              <a:rPr lang="es-ES_tradnl" sz="3200"/>
              <a:t>)</a:t>
            </a:r>
            <a:r>
              <a:rPr lang="es-ES_tradnl" sz="3200" baseline="30000"/>
              <a:t>n</a:t>
            </a:r>
            <a:endParaRPr lang="es-ES_tradnl"/>
          </a:p>
        </p:txBody>
      </p:sp>
      <p:grpSp>
        <p:nvGrpSpPr>
          <p:cNvPr id="44037" name="Group 6"/>
          <p:cNvGrpSpPr>
            <a:grpSpLocks/>
          </p:cNvGrpSpPr>
          <p:nvPr/>
        </p:nvGrpSpPr>
        <p:grpSpPr bwMode="auto">
          <a:xfrm>
            <a:off x="1889125" y="2286000"/>
            <a:ext cx="3240088" cy="1981200"/>
            <a:chOff x="1190" y="1274"/>
            <a:chExt cx="2041" cy="1248"/>
          </a:xfrm>
        </p:grpSpPr>
        <p:sp>
          <p:nvSpPr>
            <p:cNvPr id="44040" name="Line 7"/>
            <p:cNvSpPr>
              <a:spLocks noChangeShapeType="1"/>
            </p:cNvSpPr>
            <p:nvPr/>
          </p:nvSpPr>
          <p:spPr bwMode="auto">
            <a:xfrm>
              <a:off x="1248" y="1824"/>
              <a:ext cx="16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4041" name="Line 8"/>
            <p:cNvSpPr>
              <a:spLocks noChangeShapeType="1"/>
            </p:cNvSpPr>
            <p:nvPr/>
          </p:nvSpPr>
          <p:spPr bwMode="auto">
            <a:xfrm flipV="1">
              <a:off x="1248" y="1392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4042" name="Line 9"/>
            <p:cNvSpPr>
              <a:spLocks noChangeShapeType="1"/>
            </p:cNvSpPr>
            <p:nvPr/>
          </p:nvSpPr>
          <p:spPr bwMode="auto">
            <a:xfrm>
              <a:off x="2880" y="182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4043" name="Text Box 10"/>
            <p:cNvSpPr txBox="1">
              <a:spLocks noChangeArrowheads="1"/>
            </p:cNvSpPr>
            <p:nvPr/>
          </p:nvSpPr>
          <p:spPr bwMode="auto">
            <a:xfrm>
              <a:off x="1334" y="1274"/>
              <a:ext cx="372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VA</a:t>
              </a:r>
              <a:endParaRPr lang="es-ES_tradnl"/>
            </a:p>
          </p:txBody>
        </p:sp>
        <p:sp>
          <p:nvSpPr>
            <p:cNvPr id="44044" name="Text Box 11"/>
            <p:cNvSpPr txBox="1">
              <a:spLocks noChangeArrowheads="1"/>
            </p:cNvSpPr>
            <p:nvPr/>
          </p:nvSpPr>
          <p:spPr bwMode="auto">
            <a:xfrm>
              <a:off x="2870" y="2234"/>
              <a:ext cx="361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V</a:t>
              </a:r>
              <a:r>
                <a:rPr lang="es-ES_tradnl"/>
                <a:t>F</a:t>
              </a:r>
            </a:p>
          </p:txBody>
        </p:sp>
        <p:sp>
          <p:nvSpPr>
            <p:cNvPr id="44045" name="Text Box 12"/>
            <p:cNvSpPr txBox="1">
              <a:spLocks noChangeArrowheads="1"/>
            </p:cNvSpPr>
            <p:nvPr/>
          </p:nvSpPr>
          <p:spPr bwMode="auto">
            <a:xfrm>
              <a:off x="1190" y="1946"/>
              <a:ext cx="212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/>
                <a:t>0</a:t>
              </a:r>
            </a:p>
          </p:txBody>
        </p:sp>
        <p:sp>
          <p:nvSpPr>
            <p:cNvPr id="44046" name="Text Box 13"/>
            <p:cNvSpPr txBox="1">
              <a:spLocks noChangeArrowheads="1"/>
            </p:cNvSpPr>
            <p:nvPr/>
          </p:nvSpPr>
          <p:spPr bwMode="auto">
            <a:xfrm>
              <a:off x="2774" y="1514"/>
              <a:ext cx="212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/>
                <a:t>n</a:t>
              </a:r>
            </a:p>
          </p:txBody>
        </p:sp>
      </p:grpSp>
      <p:sp>
        <p:nvSpPr>
          <p:cNvPr id="44038" name="Rectangle 14"/>
          <p:cNvSpPr>
            <a:spLocks noChangeArrowheads="1"/>
          </p:cNvSpPr>
          <p:nvPr/>
        </p:nvSpPr>
        <p:spPr bwMode="auto">
          <a:xfrm>
            <a:off x="1752600" y="4648200"/>
            <a:ext cx="31242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4039" name="Text Box 15"/>
          <p:cNvSpPr txBox="1">
            <a:spLocks noChangeArrowheads="1"/>
          </p:cNvSpPr>
          <p:nvPr/>
        </p:nvSpPr>
        <p:spPr bwMode="auto">
          <a:xfrm>
            <a:off x="5410200" y="4953000"/>
            <a:ext cx="2286000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/>
              <a:t>Valor Futuro (“Capitalizar”)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>
              <a:defRPr/>
            </a:pPr>
            <a:r>
              <a:rPr lang="es-EC" dirty="0" smtClean="0"/>
              <a:t>Guayaquil, 1966.</a:t>
            </a:r>
          </a:p>
          <a:p>
            <a:pPr algn="r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>
              <a:defRPr/>
            </a:pPr>
            <a:r>
              <a:rPr lang="es-EC" dirty="0" smtClean="0"/>
              <a:t>Profesor ESPOL desde el 2001.</a:t>
            </a:r>
          </a:p>
          <a:p>
            <a:pPr algn="r">
              <a:defRPr/>
            </a:pPr>
            <a:r>
              <a:rPr lang="es-EC" dirty="0" smtClean="0"/>
              <a:t>20 años experiencia profesional: </a:t>
            </a:r>
          </a:p>
          <a:p>
            <a:pPr lvl="1" algn="r">
              <a:defRPr/>
            </a:pPr>
            <a:r>
              <a:rPr lang="es-EC" sz="2800" dirty="0" smtClean="0"/>
              <a:t>Producción.</a:t>
            </a:r>
          </a:p>
          <a:p>
            <a:pPr lvl="1" algn="r">
              <a:defRPr/>
            </a:pPr>
            <a:r>
              <a:rPr lang="es-EC" sz="2800" dirty="0" smtClean="0"/>
              <a:t>Administración.</a:t>
            </a:r>
          </a:p>
          <a:p>
            <a:pPr lvl="1" algn="r">
              <a:defRPr/>
            </a:pPr>
            <a:r>
              <a:rPr lang="es-EC" sz="2800" dirty="0" smtClean="0"/>
              <a:t>Finanzas.</a:t>
            </a:r>
          </a:p>
          <a:p>
            <a:pPr lvl="1" algn="r">
              <a:defRPr/>
            </a:pPr>
            <a:r>
              <a:rPr lang="es-EC" sz="2800" dirty="0" smtClean="0"/>
              <a:t>Investigación.</a:t>
            </a:r>
          </a:p>
          <a:p>
            <a:pPr lvl="1" algn="r">
              <a:defRPr/>
            </a:pPr>
            <a:r>
              <a:rPr lang="es-EC" sz="2800" dirty="0" smtClean="0"/>
              <a:t>Consultorías.</a:t>
            </a:r>
          </a:p>
        </p:txBody>
      </p:sp>
      <p:pic>
        <p:nvPicPr>
          <p:cNvPr id="8196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US" dirty="0">
                <a:latin typeface="+mn-lt"/>
                <a:hlinkClick r:id="rId4"/>
              </a:rPr>
              <a:t>Otras Publicaciones del mismo autor en Repositorio ESPOL</a:t>
            </a:r>
            <a:endParaRPr lang="es-US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Flujo de Caja y </a:t>
            </a:r>
            <a:br>
              <a:rPr lang="es-ES_tradnl" sz="3600" smtClean="0"/>
            </a:br>
            <a:r>
              <a:rPr lang="es-ES_tradnl" sz="3600" smtClean="0"/>
              <a:t>Diagrama de Flujo de Caja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s-EC" sz="2000" b="1" smtClean="0"/>
              <a:t>“Flujo de caja”</a:t>
            </a:r>
            <a:r>
              <a:rPr lang="es-EC" sz="2000" smtClean="0"/>
              <a:t>: detalle de ingresos y egresos </a:t>
            </a:r>
            <a:r>
              <a:rPr lang="es-EC" sz="2000" u="sng" smtClean="0"/>
              <a:t>en el tiempo</a:t>
            </a:r>
            <a:r>
              <a:rPr lang="es-EC" sz="2000" smtClean="0"/>
              <a:t>.</a:t>
            </a:r>
          </a:p>
          <a:p>
            <a:pPr algn="just" eaLnBrk="1" hangingPunct="1">
              <a:defRPr/>
            </a:pPr>
            <a:r>
              <a:rPr lang="es-EC" sz="2000" b="1" smtClean="0"/>
              <a:t>“Diagrama de Flujo de Caja”:</a:t>
            </a:r>
            <a:r>
              <a:rPr lang="es-EC" sz="2000" smtClean="0"/>
              <a:t> Representación gráfica.</a:t>
            </a:r>
          </a:p>
          <a:p>
            <a:pPr lvl="1" algn="just" eaLnBrk="1" hangingPunct="1">
              <a:defRPr/>
            </a:pPr>
            <a:r>
              <a:rPr lang="es-EC" sz="2000" smtClean="0"/>
              <a:t>Sobre una escala de tiempo horizontal.</a:t>
            </a:r>
          </a:p>
          <a:p>
            <a:pPr lvl="1" algn="just" eaLnBrk="1" hangingPunct="1">
              <a:defRPr/>
            </a:pPr>
            <a:r>
              <a:rPr lang="es-EC" sz="2000" smtClean="0"/>
              <a:t>Puntos equidistantes.</a:t>
            </a:r>
          </a:p>
          <a:p>
            <a:pPr lvl="1" algn="just" eaLnBrk="1" hangingPunct="1">
              <a:defRPr/>
            </a:pPr>
            <a:r>
              <a:rPr lang="es-EC" sz="2000" smtClean="0"/>
              <a:t>Ingresos </a:t>
            </a:r>
            <a:r>
              <a:rPr lang="es-EC" sz="2000" smtClean="0">
                <a:sym typeface="Symbol" pitchFamily="18" charset="2"/>
              </a:rPr>
              <a:t></a:t>
            </a:r>
            <a:r>
              <a:rPr lang="es-EC" sz="2000" b="1" smtClean="0">
                <a:ea typeface="Batang" pitchFamily="18" charset="-127"/>
              </a:rPr>
              <a:t>.</a:t>
            </a:r>
            <a:endParaRPr lang="es-EC" sz="2000" smtClean="0">
              <a:ea typeface="Batang" pitchFamily="18" charset="-127"/>
            </a:endParaRPr>
          </a:p>
          <a:p>
            <a:pPr lvl="1" algn="just" eaLnBrk="1" hangingPunct="1">
              <a:defRPr/>
            </a:pPr>
            <a:r>
              <a:rPr lang="es-EC" sz="2000" smtClean="0"/>
              <a:t>Egresos </a:t>
            </a:r>
            <a:r>
              <a:rPr lang="es-EC" sz="2000" smtClean="0">
                <a:sym typeface="Symbol" pitchFamily="18" charset="2"/>
              </a:rPr>
              <a:t></a:t>
            </a:r>
            <a:r>
              <a:rPr lang="es-EC" sz="2000" b="1" smtClean="0">
                <a:ea typeface="Batang" pitchFamily="18" charset="-127"/>
              </a:rPr>
              <a:t>.</a:t>
            </a:r>
            <a:endParaRPr lang="es-EC" sz="2000" smtClean="0"/>
          </a:p>
          <a:p>
            <a:pPr lvl="1" algn="just" eaLnBrk="1" hangingPunct="1">
              <a:defRPr/>
            </a:pPr>
            <a:r>
              <a:rPr lang="es-EC" sz="2000" smtClean="0"/>
              <a:t>Flechas proporcionales en longitud al valor.</a:t>
            </a:r>
          </a:p>
          <a:p>
            <a:pPr lvl="1" algn="just" eaLnBrk="1" hangingPunct="1">
              <a:defRPr/>
            </a:pPr>
            <a:r>
              <a:rPr lang="es-EC" sz="2000" smtClean="0"/>
              <a:t>Se asume que flujo de efectivo ocurre solo al final de cada período.</a:t>
            </a:r>
          </a:p>
          <a:p>
            <a:pPr lvl="1" algn="just" eaLnBrk="1" hangingPunct="1">
              <a:defRPr/>
            </a:pPr>
            <a:r>
              <a:rPr lang="es-EC" sz="2000" smtClean="0"/>
              <a:t>El primer punto se conoce como momento 0.</a:t>
            </a:r>
          </a:p>
        </p:txBody>
      </p:sp>
      <p:pic>
        <p:nvPicPr>
          <p:cNvPr id="45060" name="Picture 4" descr="C:\WINDOWS\Application Data\Microsoft\Media Catalog\Downloaded Clips\cl0\BS00049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78025" cy="196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6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171950"/>
          </a:xfrm>
        </p:spPr>
        <p:txBody>
          <a:bodyPr/>
          <a:lstStyle/>
          <a:p>
            <a:pPr eaLnBrk="1" hangingPunct="1">
              <a:defRPr/>
            </a:pPr>
            <a:r>
              <a:rPr lang="es-EC" sz="2000" smtClean="0"/>
              <a:t>Invertir $100 hoy, recibir $30 / año los siguientes 4 años:</a:t>
            </a:r>
            <a:endParaRPr lang="es-EC" smtClean="0"/>
          </a:p>
          <a:p>
            <a:pPr eaLnBrk="1" hangingPunct="1">
              <a:defRPr/>
            </a:pPr>
            <a:endParaRPr lang="es-ES_tradnl" smtClean="0"/>
          </a:p>
          <a:p>
            <a:pPr eaLnBrk="1" hangingPunct="1">
              <a:defRPr/>
            </a:pPr>
            <a:endParaRPr lang="es-ES_tradnl" smtClean="0"/>
          </a:p>
          <a:p>
            <a:pPr eaLnBrk="1" hangingPunct="1">
              <a:defRPr/>
            </a:pPr>
            <a:endParaRPr lang="es-ES_tradnl" smtClean="0"/>
          </a:p>
          <a:p>
            <a:pPr eaLnBrk="1" hangingPunct="1">
              <a:defRPr/>
            </a:pPr>
            <a:endParaRPr lang="es-EC" sz="2000" smtClean="0"/>
          </a:p>
          <a:p>
            <a:pPr eaLnBrk="1" hangingPunct="1">
              <a:defRPr/>
            </a:pPr>
            <a:r>
              <a:rPr lang="es-EC" sz="2000" smtClean="0"/>
              <a:t>Prestar $100 hoy, pagar $30 / año los siguientes 4 años:</a:t>
            </a:r>
            <a:endParaRPr lang="es-EC" smtClean="0"/>
          </a:p>
          <a:p>
            <a:pPr eaLnBrk="1" hangingPunct="1">
              <a:defRPr/>
            </a:pPr>
            <a:endParaRPr lang="es-ES_tradnl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Diagrama de Flujo de Caja</a:t>
            </a:r>
          </a:p>
        </p:txBody>
      </p:sp>
      <p:grpSp>
        <p:nvGrpSpPr>
          <p:cNvPr id="46084" name="Group 7"/>
          <p:cNvGrpSpPr>
            <a:grpSpLocks/>
          </p:cNvGrpSpPr>
          <p:nvPr/>
        </p:nvGrpSpPr>
        <p:grpSpPr bwMode="auto">
          <a:xfrm>
            <a:off x="1524000" y="2362200"/>
            <a:ext cx="5410200" cy="1524000"/>
            <a:chOff x="2304" y="13248"/>
            <a:chExt cx="4608" cy="1584"/>
          </a:xfrm>
        </p:grpSpPr>
        <p:sp>
          <p:nvSpPr>
            <p:cNvPr id="46102" name="Line 8"/>
            <p:cNvSpPr>
              <a:spLocks noChangeShapeType="1"/>
            </p:cNvSpPr>
            <p:nvPr/>
          </p:nvSpPr>
          <p:spPr bwMode="auto">
            <a:xfrm>
              <a:off x="2304" y="13680"/>
              <a:ext cx="46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103" name="Line 9"/>
            <p:cNvSpPr>
              <a:spLocks noChangeShapeType="1"/>
            </p:cNvSpPr>
            <p:nvPr/>
          </p:nvSpPr>
          <p:spPr bwMode="auto">
            <a:xfrm>
              <a:off x="2304" y="13680"/>
              <a:ext cx="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104" name="Line 10"/>
            <p:cNvSpPr>
              <a:spLocks noChangeShapeType="1"/>
            </p:cNvSpPr>
            <p:nvPr/>
          </p:nvSpPr>
          <p:spPr bwMode="auto">
            <a:xfrm flipV="1">
              <a:off x="3456" y="1324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105" name="Line 11"/>
            <p:cNvSpPr>
              <a:spLocks noChangeShapeType="1"/>
            </p:cNvSpPr>
            <p:nvPr/>
          </p:nvSpPr>
          <p:spPr bwMode="auto">
            <a:xfrm flipV="1">
              <a:off x="4608" y="1324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106" name="Line 12"/>
            <p:cNvSpPr>
              <a:spLocks noChangeShapeType="1"/>
            </p:cNvSpPr>
            <p:nvPr/>
          </p:nvSpPr>
          <p:spPr bwMode="auto">
            <a:xfrm flipV="1">
              <a:off x="5760" y="1324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107" name="Line 13"/>
            <p:cNvSpPr>
              <a:spLocks noChangeShapeType="1"/>
            </p:cNvSpPr>
            <p:nvPr/>
          </p:nvSpPr>
          <p:spPr bwMode="auto">
            <a:xfrm flipV="1">
              <a:off x="6912" y="1324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46085" name="Group 14"/>
          <p:cNvGrpSpPr>
            <a:grpSpLocks/>
          </p:cNvGrpSpPr>
          <p:nvPr/>
        </p:nvGrpSpPr>
        <p:grpSpPr bwMode="auto">
          <a:xfrm flipV="1">
            <a:off x="1600200" y="4800600"/>
            <a:ext cx="5638800" cy="1371600"/>
            <a:chOff x="2304" y="13248"/>
            <a:chExt cx="4608" cy="1584"/>
          </a:xfrm>
        </p:grpSpPr>
        <p:sp>
          <p:nvSpPr>
            <p:cNvPr id="46096" name="Line 15"/>
            <p:cNvSpPr>
              <a:spLocks noChangeShapeType="1"/>
            </p:cNvSpPr>
            <p:nvPr/>
          </p:nvSpPr>
          <p:spPr bwMode="auto">
            <a:xfrm>
              <a:off x="2304" y="13680"/>
              <a:ext cx="46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097" name="Line 16"/>
            <p:cNvSpPr>
              <a:spLocks noChangeShapeType="1"/>
            </p:cNvSpPr>
            <p:nvPr/>
          </p:nvSpPr>
          <p:spPr bwMode="auto">
            <a:xfrm>
              <a:off x="2304" y="13680"/>
              <a:ext cx="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098" name="Line 17"/>
            <p:cNvSpPr>
              <a:spLocks noChangeShapeType="1"/>
            </p:cNvSpPr>
            <p:nvPr/>
          </p:nvSpPr>
          <p:spPr bwMode="auto">
            <a:xfrm flipV="1">
              <a:off x="3456" y="1324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099" name="Line 18"/>
            <p:cNvSpPr>
              <a:spLocks noChangeShapeType="1"/>
            </p:cNvSpPr>
            <p:nvPr/>
          </p:nvSpPr>
          <p:spPr bwMode="auto">
            <a:xfrm flipV="1">
              <a:off x="4608" y="1324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100" name="Line 19"/>
            <p:cNvSpPr>
              <a:spLocks noChangeShapeType="1"/>
            </p:cNvSpPr>
            <p:nvPr/>
          </p:nvSpPr>
          <p:spPr bwMode="auto">
            <a:xfrm flipV="1">
              <a:off x="5760" y="1324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6101" name="Line 20"/>
            <p:cNvSpPr>
              <a:spLocks noChangeShapeType="1"/>
            </p:cNvSpPr>
            <p:nvPr/>
          </p:nvSpPr>
          <p:spPr bwMode="auto">
            <a:xfrm flipV="1">
              <a:off x="6912" y="1324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46086" name="Text Box 23"/>
          <p:cNvSpPr txBox="1">
            <a:spLocks noChangeArrowheads="1"/>
          </p:cNvSpPr>
          <p:nvPr/>
        </p:nvSpPr>
        <p:spPr bwMode="auto">
          <a:xfrm>
            <a:off x="898525" y="3313113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800" b="1"/>
              <a:t>-100</a:t>
            </a:r>
            <a:endParaRPr lang="es-ES_tradnl"/>
          </a:p>
        </p:txBody>
      </p:sp>
      <p:sp>
        <p:nvSpPr>
          <p:cNvPr id="46087" name="Text Box 24"/>
          <p:cNvSpPr txBox="1">
            <a:spLocks noChangeArrowheads="1"/>
          </p:cNvSpPr>
          <p:nvPr/>
        </p:nvSpPr>
        <p:spPr bwMode="auto">
          <a:xfrm>
            <a:off x="914400" y="5043488"/>
            <a:ext cx="698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800" b="1"/>
              <a:t>+100</a:t>
            </a:r>
            <a:endParaRPr lang="es-ES_tradnl"/>
          </a:p>
        </p:txBody>
      </p:sp>
      <p:sp>
        <p:nvSpPr>
          <p:cNvPr id="46088" name="Text Box 25"/>
          <p:cNvSpPr txBox="1">
            <a:spLocks noChangeArrowheads="1"/>
          </p:cNvSpPr>
          <p:nvPr/>
        </p:nvSpPr>
        <p:spPr bwMode="auto">
          <a:xfrm>
            <a:off x="2178050" y="2376488"/>
            <a:ext cx="571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800" b="1"/>
              <a:t>+30</a:t>
            </a:r>
            <a:endParaRPr lang="es-ES_tradnl"/>
          </a:p>
        </p:txBody>
      </p:sp>
      <p:sp>
        <p:nvSpPr>
          <p:cNvPr id="46089" name="Text Box 26"/>
          <p:cNvSpPr txBox="1">
            <a:spLocks noChangeArrowheads="1"/>
          </p:cNvSpPr>
          <p:nvPr/>
        </p:nvSpPr>
        <p:spPr bwMode="auto">
          <a:xfrm>
            <a:off x="3619500" y="2362200"/>
            <a:ext cx="571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800" b="1"/>
              <a:t>+30</a:t>
            </a:r>
            <a:endParaRPr lang="es-ES_tradnl"/>
          </a:p>
        </p:txBody>
      </p:sp>
      <p:sp>
        <p:nvSpPr>
          <p:cNvPr id="46090" name="Text Box 27"/>
          <p:cNvSpPr txBox="1">
            <a:spLocks noChangeArrowheads="1"/>
          </p:cNvSpPr>
          <p:nvPr/>
        </p:nvSpPr>
        <p:spPr bwMode="auto">
          <a:xfrm>
            <a:off x="5067300" y="2362200"/>
            <a:ext cx="571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800" b="1"/>
              <a:t>+30</a:t>
            </a:r>
            <a:endParaRPr lang="es-ES_tradnl"/>
          </a:p>
        </p:txBody>
      </p:sp>
      <p:sp>
        <p:nvSpPr>
          <p:cNvPr id="46091" name="Text Box 28"/>
          <p:cNvSpPr txBox="1">
            <a:spLocks noChangeArrowheads="1"/>
          </p:cNvSpPr>
          <p:nvPr/>
        </p:nvSpPr>
        <p:spPr bwMode="auto">
          <a:xfrm>
            <a:off x="6400800" y="2362200"/>
            <a:ext cx="571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800" b="1"/>
              <a:t>+30</a:t>
            </a:r>
            <a:endParaRPr lang="es-ES_tradnl"/>
          </a:p>
        </p:txBody>
      </p:sp>
      <p:sp>
        <p:nvSpPr>
          <p:cNvPr id="46092" name="Text Box 29"/>
          <p:cNvSpPr txBox="1">
            <a:spLocks noChangeArrowheads="1"/>
          </p:cNvSpPr>
          <p:nvPr/>
        </p:nvSpPr>
        <p:spPr bwMode="auto">
          <a:xfrm>
            <a:off x="2209800" y="5957888"/>
            <a:ext cx="514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800" b="1"/>
              <a:t>-30</a:t>
            </a:r>
            <a:endParaRPr lang="es-ES_tradnl"/>
          </a:p>
        </p:txBody>
      </p:sp>
      <p:sp>
        <p:nvSpPr>
          <p:cNvPr id="46093" name="Text Box 30"/>
          <p:cNvSpPr txBox="1">
            <a:spLocks noChangeArrowheads="1"/>
          </p:cNvSpPr>
          <p:nvPr/>
        </p:nvSpPr>
        <p:spPr bwMode="auto">
          <a:xfrm>
            <a:off x="3651250" y="59436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800" b="1"/>
              <a:t>-30</a:t>
            </a:r>
            <a:endParaRPr lang="es-ES_tradnl"/>
          </a:p>
        </p:txBody>
      </p:sp>
      <p:sp>
        <p:nvSpPr>
          <p:cNvPr id="46094" name="Text Box 31"/>
          <p:cNvSpPr txBox="1">
            <a:spLocks noChangeArrowheads="1"/>
          </p:cNvSpPr>
          <p:nvPr/>
        </p:nvSpPr>
        <p:spPr bwMode="auto">
          <a:xfrm>
            <a:off x="5099050" y="59436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800" b="1"/>
              <a:t>-30</a:t>
            </a:r>
            <a:endParaRPr lang="es-ES_tradnl"/>
          </a:p>
        </p:txBody>
      </p:sp>
      <p:sp>
        <p:nvSpPr>
          <p:cNvPr id="46095" name="Text Box 32"/>
          <p:cNvSpPr txBox="1">
            <a:spLocks noChangeArrowheads="1"/>
          </p:cNvSpPr>
          <p:nvPr/>
        </p:nvSpPr>
        <p:spPr bwMode="auto">
          <a:xfrm>
            <a:off x="6432550" y="59436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800" b="1"/>
              <a:t>-30</a:t>
            </a:r>
            <a:endParaRPr lang="es-ES_tradnl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Valor Actual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828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No se puede comparar dinero en distintos puntos porque su valor es distinto en cada punto.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Se usa un artilugio: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Con el concepto de </a:t>
            </a:r>
            <a:r>
              <a:rPr lang="es-EC" sz="2000" b="1" smtClean="0"/>
              <a:t>“equivalencia”.</a:t>
            </a:r>
            <a:endParaRPr lang="es-EC" sz="200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Convertir todos los futuros ingresos y egresos a unidades presentes.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Esto se conoce como </a:t>
            </a:r>
            <a:r>
              <a:rPr lang="es-EC" sz="2000" b="1" smtClean="0"/>
              <a:t>“Valor Actual”</a:t>
            </a:r>
            <a:r>
              <a:rPr lang="es-EC" sz="2000" smtClean="0"/>
              <a:t> o </a:t>
            </a:r>
            <a:r>
              <a:rPr lang="es-EC" sz="2000" b="1" smtClean="0"/>
              <a:t>“Valor Presente.”</a:t>
            </a: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Valor Actual (VA)=</a:t>
            </a:r>
            <a:r>
              <a:rPr lang="es-EC" sz="2000" smtClean="0">
                <a:ea typeface="Batang" pitchFamily="18" charset="-127"/>
              </a:rPr>
              <a:t> </a:t>
            </a:r>
            <a:r>
              <a:rPr lang="es-EC" sz="2000" smtClean="0">
                <a:cs typeface="Arial" charset="0"/>
              </a:rPr>
              <a:t> </a:t>
            </a:r>
            <a:r>
              <a:rPr lang="es-EC" sz="2000" smtClean="0"/>
              <a:t>multiplicando el pago futuro por un </a:t>
            </a:r>
            <a:r>
              <a:rPr lang="es-EC" sz="2000" b="1" smtClean="0"/>
              <a:t>“Factor de Descuento”</a:t>
            </a:r>
            <a:r>
              <a:rPr lang="es-EC" sz="2000" smtClean="0"/>
              <a:t> despejado de la fórmula del interés compuesto: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lvl="1" eaLnBrk="1" hangingPunct="1">
              <a:lnSpc>
                <a:spcPct val="90000"/>
              </a:lnSpc>
              <a:defRPr/>
            </a:pPr>
            <a:endParaRPr lang="es-EC" sz="2000" b="1" i="1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b="1" i="1" smtClean="0"/>
              <a:t>r</a:t>
            </a:r>
            <a:r>
              <a:rPr lang="es-EC" sz="2000" smtClean="0"/>
              <a:t> = Costo de Oportunidad o Tasa de Descuento.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2514600" y="4800600"/>
          <a:ext cx="3810000" cy="982663"/>
        </p:xfrm>
        <a:graphic>
          <a:graphicData uri="http://schemas.openxmlformats.org/presentationml/2006/ole">
            <p:oleObj spid="_x0000_s7170" name="Equation" r:id="rId3" imgW="1625400" imgH="419040" progId="Equation.3">
              <p:embed/>
            </p:oleObj>
          </a:graphicData>
        </a:graphic>
      </p:graphicFrame>
      <p:pic>
        <p:nvPicPr>
          <p:cNvPr id="7173" name="Picture 5" descr="C:\WINDOWS\Application Data\Microsoft\Media Catalog\Downloaded Clips\cl0\BS00267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52400"/>
            <a:ext cx="1770063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Flujo de Caja Descontado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ph type="tbl" idx="4294967295"/>
          </p:nvPr>
        </p:nvGraphicFramePr>
        <p:xfrm>
          <a:off x="914400" y="4559300"/>
          <a:ext cx="7924800" cy="1917700"/>
        </p:xfrm>
        <a:graphic>
          <a:graphicData uri="http://schemas.openxmlformats.org/presentationml/2006/ole">
            <p:oleObj spid="_x0000_s8194" name="Document" r:id="rId3" imgW="8299440" imgH="2008800" progId="Word.Document.8">
              <p:embed/>
            </p:oleObj>
          </a:graphicData>
        </a:graphic>
      </p:graphicFrame>
      <p:sp>
        <p:nvSpPr>
          <p:cNvPr id="30618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169988" y="1946275"/>
            <a:ext cx="3813175" cy="2649538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2400" smtClean="0"/>
              <a:t>Considerando</a:t>
            </a:r>
            <a:endParaRPr lang="es-ES_tradnl" sz="2000" smtClean="0"/>
          </a:p>
          <a:p>
            <a:pPr lvl="1" eaLnBrk="1" hangingPunct="1">
              <a:defRPr/>
            </a:pPr>
            <a:r>
              <a:rPr lang="es-ES_tradnl" sz="2000" b="1" i="1" smtClean="0"/>
              <a:t>r</a:t>
            </a:r>
            <a:r>
              <a:rPr lang="es-ES_tradnl" sz="2000" b="1" smtClean="0"/>
              <a:t>  = 12%</a:t>
            </a:r>
            <a:endParaRPr lang="es-ES_tradnl" sz="2000" smtClean="0"/>
          </a:p>
          <a:p>
            <a:pPr eaLnBrk="1" hangingPunct="1">
              <a:defRPr/>
            </a:pPr>
            <a:r>
              <a:rPr lang="es-ES_tradnl" sz="2000" smtClean="0"/>
              <a:t>Año 0:</a:t>
            </a:r>
          </a:p>
          <a:p>
            <a:pPr lvl="1" eaLnBrk="1" hangingPunct="1">
              <a:defRPr/>
            </a:pPr>
            <a:r>
              <a:rPr lang="es-EC" sz="2000" smtClean="0"/>
              <a:t>-100/(1+0.12)</a:t>
            </a:r>
            <a:r>
              <a:rPr lang="es-EC" sz="2000" baseline="30000" smtClean="0"/>
              <a:t>0</a:t>
            </a:r>
            <a:r>
              <a:rPr lang="es-EC" sz="2000" smtClean="0"/>
              <a:t> =</a:t>
            </a:r>
            <a:r>
              <a:rPr lang="es-EC" sz="2000" b="1" smtClean="0"/>
              <a:t>-100</a:t>
            </a:r>
            <a:r>
              <a:rPr lang="es-EC" sz="2000" smtClean="0"/>
              <a:t> </a:t>
            </a:r>
          </a:p>
          <a:p>
            <a:pPr eaLnBrk="1" hangingPunct="1">
              <a:defRPr/>
            </a:pPr>
            <a:r>
              <a:rPr lang="es-ES_tradnl" sz="2000" smtClean="0"/>
              <a:t>Año 1:</a:t>
            </a:r>
          </a:p>
          <a:p>
            <a:pPr lvl="1" eaLnBrk="1" hangingPunct="1">
              <a:defRPr/>
            </a:pPr>
            <a:r>
              <a:rPr lang="es-EC" sz="2000" smtClean="0"/>
              <a:t>+30/(1+0.12)</a:t>
            </a:r>
            <a:r>
              <a:rPr lang="es-EC" sz="2000" baseline="30000" smtClean="0"/>
              <a:t>1</a:t>
            </a:r>
            <a:r>
              <a:rPr lang="es-EC" sz="2000" smtClean="0"/>
              <a:t> =</a:t>
            </a:r>
            <a:r>
              <a:rPr lang="es-EC" sz="2000" b="1" smtClean="0"/>
              <a:t>+26.8</a:t>
            </a:r>
            <a:endParaRPr lang="es-ES_tradnl" sz="2000" smtClean="0"/>
          </a:p>
          <a:p>
            <a:pPr eaLnBrk="1" hangingPunct="1">
              <a:defRPr/>
            </a:pPr>
            <a:endParaRPr lang="es-ES_tradnl" smtClean="0"/>
          </a:p>
        </p:txBody>
      </p:sp>
      <p:sp>
        <p:nvSpPr>
          <p:cNvPr id="30618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129213" y="1946275"/>
            <a:ext cx="3813175" cy="2649538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2000" smtClean="0"/>
              <a:t>Año 2:</a:t>
            </a:r>
          </a:p>
          <a:p>
            <a:pPr lvl="1" eaLnBrk="1" hangingPunct="1">
              <a:defRPr/>
            </a:pPr>
            <a:r>
              <a:rPr lang="es-EC" sz="2000" smtClean="0"/>
              <a:t>+30/(1+0.12)</a:t>
            </a:r>
            <a:r>
              <a:rPr lang="es-EC" sz="2000" baseline="30000" smtClean="0"/>
              <a:t>2</a:t>
            </a:r>
            <a:r>
              <a:rPr lang="es-EC" sz="2000" smtClean="0"/>
              <a:t> =</a:t>
            </a:r>
            <a:r>
              <a:rPr lang="es-EC" sz="2000" b="1" smtClean="0"/>
              <a:t>+23.9</a:t>
            </a:r>
            <a:endParaRPr lang="es-ES_tradnl" sz="2000" smtClean="0"/>
          </a:p>
          <a:p>
            <a:pPr eaLnBrk="1" hangingPunct="1">
              <a:defRPr/>
            </a:pPr>
            <a:r>
              <a:rPr lang="es-ES_tradnl" sz="2000" smtClean="0"/>
              <a:t>Año 3:</a:t>
            </a:r>
          </a:p>
          <a:p>
            <a:pPr lvl="1" eaLnBrk="1" hangingPunct="1">
              <a:defRPr/>
            </a:pPr>
            <a:r>
              <a:rPr lang="es-EC" sz="2000" smtClean="0"/>
              <a:t>+30/(1+0.12)</a:t>
            </a:r>
            <a:r>
              <a:rPr lang="es-EC" sz="2000" baseline="30000" smtClean="0"/>
              <a:t>3</a:t>
            </a:r>
            <a:r>
              <a:rPr lang="es-EC" sz="2000" smtClean="0"/>
              <a:t> =</a:t>
            </a:r>
            <a:r>
              <a:rPr lang="es-EC" sz="2000" b="1" smtClean="0"/>
              <a:t>+21.4</a:t>
            </a:r>
            <a:endParaRPr lang="es-ES_tradnl" sz="2000" smtClean="0"/>
          </a:p>
          <a:p>
            <a:pPr eaLnBrk="1" hangingPunct="1">
              <a:defRPr/>
            </a:pPr>
            <a:r>
              <a:rPr lang="es-ES_tradnl" sz="2000" smtClean="0"/>
              <a:t>Año 4:</a:t>
            </a:r>
          </a:p>
          <a:p>
            <a:pPr lvl="1" eaLnBrk="1" hangingPunct="1">
              <a:defRPr/>
            </a:pPr>
            <a:r>
              <a:rPr lang="es-EC" sz="2000" smtClean="0"/>
              <a:t>+30/(1+0.12)</a:t>
            </a:r>
            <a:r>
              <a:rPr lang="es-EC" sz="2000" baseline="30000" smtClean="0"/>
              <a:t>4</a:t>
            </a:r>
            <a:r>
              <a:rPr lang="es-EC" sz="2000" smtClean="0"/>
              <a:t> =</a:t>
            </a:r>
            <a:r>
              <a:rPr lang="es-EC" sz="2000" b="1" smtClean="0"/>
              <a:t>+19.1</a:t>
            </a:r>
            <a:endParaRPr lang="es-ES_tradnl" smtClean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Valor Actual Neto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C" sz="2000" smtClean="0"/>
              <a:t>El concepto del flujo de caja descontado </a:t>
            </a:r>
            <a:r>
              <a:rPr lang="es-EC" sz="2000" smtClean="0">
                <a:sym typeface="Symbol" pitchFamily="18" charset="2"/>
              </a:rPr>
              <a:t></a:t>
            </a:r>
            <a:r>
              <a:rPr lang="es-EC" sz="2000" smtClean="0"/>
              <a:t> </a:t>
            </a:r>
            <a:r>
              <a:rPr lang="es-EC" sz="2000" b="1" smtClean="0"/>
              <a:t>“Valor Actual Neto”</a:t>
            </a:r>
            <a:r>
              <a:rPr lang="es-EC" sz="2000" smtClean="0"/>
              <a:t> (VAN) o </a:t>
            </a:r>
            <a:r>
              <a:rPr lang="es-EC" sz="2000" b="1" smtClean="0"/>
              <a:t>“Valor Presente Neto”</a:t>
            </a:r>
            <a:r>
              <a:rPr lang="es-EC" sz="2000" smtClean="0"/>
              <a:t> (VPN).</a:t>
            </a:r>
          </a:p>
          <a:p>
            <a:pPr eaLnBrk="1" hangingPunct="1">
              <a:defRPr/>
            </a:pPr>
            <a:r>
              <a:rPr lang="es-EC" sz="2000" smtClean="0"/>
              <a:t>Suma de valores positivos y negativos del flujo de caja descontado.</a:t>
            </a:r>
          </a:p>
          <a:p>
            <a:pPr eaLnBrk="1" hangingPunct="1">
              <a:defRPr/>
            </a:pPr>
            <a:r>
              <a:rPr lang="es-EC" sz="2000" smtClean="0"/>
              <a:t>Utilidad (o perdida) en moneda de actual de una inversión.</a:t>
            </a:r>
          </a:p>
          <a:p>
            <a:pPr eaLnBrk="1" hangingPunct="1">
              <a:defRPr/>
            </a:pPr>
            <a:endParaRPr lang="es-EC" sz="2000" smtClean="0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828800" y="3952875"/>
          <a:ext cx="5029200" cy="1914525"/>
        </p:xfrm>
        <a:graphic>
          <a:graphicData uri="http://schemas.openxmlformats.org/presentationml/2006/ole">
            <p:oleObj spid="_x0000_s9218" name="Equation" r:id="rId4" imgW="1130040" imgH="431640" progId="Equation.3">
              <p:embed/>
            </p:oleObj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6477000" y="5307013"/>
          <a:ext cx="2667000" cy="1550987"/>
        </p:xfrm>
        <a:graphic>
          <a:graphicData uri="http://schemas.openxmlformats.org/presentationml/2006/ole">
            <p:oleObj spid="_x0000_s9219" name="Clip" r:id="rId5" imgW="4585320" imgH="2887920" progId="MS_ClipArt_Gallery.5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s-ES_tradnl" smtClean="0"/>
              <a:t>V</a:t>
            </a:r>
            <a:r>
              <a:rPr lang="en-US" smtClean="0"/>
              <a:t>A</a:t>
            </a:r>
            <a:r>
              <a:rPr lang="es-ES_tradnl" smtClean="0"/>
              <a:t>N como un dibujo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05000"/>
            <a:ext cx="7924800" cy="4114800"/>
          </a:xfrm>
        </p:spPr>
        <p:txBody>
          <a:bodyPr lIns="90488" tIns="44450" rIns="90488" bIns="44450"/>
          <a:lstStyle/>
          <a:p>
            <a:pPr algn="just" eaLnBrk="1" hangingPunct="1">
              <a:spcBef>
                <a:spcPct val="48000"/>
              </a:spcBef>
              <a:buClr>
                <a:schemeClr val="hlink"/>
              </a:buClr>
              <a:buFont typeface="Symbol" pitchFamily="18" charset="2"/>
              <a:buChar char="u"/>
              <a:defRPr/>
            </a:pPr>
            <a:endParaRPr lang="es-ES_tradnl" sz="2800" smtClean="0"/>
          </a:p>
          <a:p>
            <a:pPr algn="just" eaLnBrk="1" hangingPunct="1">
              <a:spcBef>
                <a:spcPct val="48000"/>
              </a:spcBef>
              <a:buClr>
                <a:schemeClr val="hlink"/>
              </a:buClr>
              <a:buFont typeface="Symbol" pitchFamily="18" charset="2"/>
              <a:buChar char="u"/>
              <a:defRPr/>
            </a:pPr>
            <a:endParaRPr lang="es-ES_tradnl" sz="2800" smtClean="0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5391150" y="1981200"/>
            <a:ext cx="3605213" cy="191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s-ES_tradnl" b="1"/>
              <a:t>Cuando se lleva al período cero, es el V</a:t>
            </a:r>
            <a:r>
              <a:rPr lang="en-US" b="1"/>
              <a:t>A</a:t>
            </a:r>
            <a:r>
              <a:rPr lang="es-ES_tradnl" b="1"/>
              <a:t>N o la generación de valor</a:t>
            </a:r>
            <a:r>
              <a:rPr lang="es-ES_tradnl"/>
              <a:t>.</a:t>
            </a:r>
          </a:p>
          <a:p>
            <a:pPr eaLnBrk="0" latinLnBrk="1" hangingPunct="0"/>
            <a:endParaRPr lang="es-ES_tradnl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5253038" y="3486150"/>
            <a:ext cx="3743325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s-ES_tradnl" b="1"/>
              <a:t>Es el interés que ¨paga¨el proyecto por ël préstamo¨de la inversión</a:t>
            </a:r>
            <a:r>
              <a:rPr lang="es-ES_tradnl"/>
              <a:t>. 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5237163" y="5003800"/>
            <a:ext cx="3606800" cy="154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s-ES_tradnl" b="1"/>
              <a:t>Es la devolución del dinero, recibido para la inversión.</a:t>
            </a:r>
          </a:p>
          <a:p>
            <a:pPr eaLnBrk="0" latinLnBrk="1" hangingPunct="0"/>
            <a:endParaRPr lang="es-ES_tradnl" b="1"/>
          </a:p>
        </p:txBody>
      </p:sp>
      <p:grpSp>
        <p:nvGrpSpPr>
          <p:cNvPr id="47111" name="Group 7"/>
          <p:cNvGrpSpPr>
            <a:grpSpLocks/>
          </p:cNvGrpSpPr>
          <p:nvPr/>
        </p:nvGrpSpPr>
        <p:grpSpPr bwMode="auto">
          <a:xfrm>
            <a:off x="1828800" y="1981200"/>
            <a:ext cx="3536950" cy="4025900"/>
            <a:chOff x="816" y="1248"/>
            <a:chExt cx="2564" cy="2536"/>
          </a:xfrm>
        </p:grpSpPr>
        <p:grpSp>
          <p:nvGrpSpPr>
            <p:cNvPr id="47114" name="Group 8"/>
            <p:cNvGrpSpPr>
              <a:grpSpLocks/>
            </p:cNvGrpSpPr>
            <p:nvPr/>
          </p:nvGrpSpPr>
          <p:grpSpPr bwMode="auto">
            <a:xfrm>
              <a:off x="816" y="1248"/>
              <a:ext cx="2056" cy="2536"/>
              <a:chOff x="388" y="1300"/>
              <a:chExt cx="2056" cy="2536"/>
            </a:xfrm>
          </p:grpSpPr>
          <p:sp>
            <p:nvSpPr>
              <p:cNvPr id="47118" name="Rectangle 9"/>
              <p:cNvSpPr>
                <a:spLocks noChangeArrowheads="1"/>
              </p:cNvSpPr>
              <p:nvPr/>
            </p:nvSpPr>
            <p:spPr bwMode="auto">
              <a:xfrm>
                <a:off x="388" y="1300"/>
                <a:ext cx="2056" cy="712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7119" name="Rectangle 10"/>
              <p:cNvSpPr>
                <a:spLocks noChangeArrowheads="1"/>
              </p:cNvSpPr>
              <p:nvPr/>
            </p:nvSpPr>
            <p:spPr bwMode="auto">
              <a:xfrm>
                <a:off x="388" y="2020"/>
                <a:ext cx="2056" cy="904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7120" name="Rectangle 11"/>
              <p:cNvSpPr>
                <a:spLocks noChangeArrowheads="1"/>
              </p:cNvSpPr>
              <p:nvPr/>
            </p:nvSpPr>
            <p:spPr bwMode="auto">
              <a:xfrm>
                <a:off x="388" y="2932"/>
                <a:ext cx="2056" cy="904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7121" name="Rectangle 12"/>
              <p:cNvSpPr>
                <a:spLocks noChangeArrowheads="1"/>
              </p:cNvSpPr>
              <p:nvPr/>
            </p:nvSpPr>
            <p:spPr bwMode="auto">
              <a:xfrm>
                <a:off x="666" y="1481"/>
                <a:ext cx="1200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s-ES_tradnl" b="1">
                    <a:solidFill>
                      <a:schemeClr val="bg2"/>
                    </a:solidFill>
                  </a:rPr>
                  <a:t>Remanente</a:t>
                </a:r>
              </a:p>
            </p:txBody>
          </p:sp>
          <p:sp>
            <p:nvSpPr>
              <p:cNvPr id="47122" name="Rectangle 13"/>
              <p:cNvSpPr>
                <a:spLocks noChangeArrowheads="1"/>
              </p:cNvSpPr>
              <p:nvPr/>
            </p:nvSpPr>
            <p:spPr bwMode="auto">
              <a:xfrm>
                <a:off x="666" y="2214"/>
                <a:ext cx="1743" cy="72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>
                  <a:spcBef>
                    <a:spcPct val="48000"/>
                  </a:spcBef>
                </a:pPr>
                <a:r>
                  <a:rPr lang="es-ES_tradnl" b="1">
                    <a:solidFill>
                      <a:schemeClr val="bg2"/>
                    </a:solidFill>
                  </a:rPr>
                  <a:t>Costo del dinero</a:t>
                </a:r>
                <a:r>
                  <a:rPr lang="es-ES_tradnl" sz="2800">
                    <a:solidFill>
                      <a:schemeClr val="bg2"/>
                    </a:solidFill>
                  </a:rPr>
                  <a:t> </a:t>
                </a:r>
              </a:p>
              <a:p>
                <a:pPr eaLnBrk="0" latinLnBrk="1" hangingPunct="0">
                  <a:spcBef>
                    <a:spcPct val="48000"/>
                  </a:spcBef>
                </a:pPr>
                <a:endParaRPr lang="es-ES_tradnl" sz="2800">
                  <a:solidFill>
                    <a:schemeClr val="bg2"/>
                  </a:solidFill>
                </a:endParaRPr>
              </a:p>
            </p:txBody>
          </p:sp>
          <p:sp>
            <p:nvSpPr>
              <p:cNvPr id="47123" name="Rectangle 14"/>
              <p:cNvSpPr>
                <a:spLocks noChangeArrowheads="1"/>
              </p:cNvSpPr>
              <p:nvPr/>
            </p:nvSpPr>
            <p:spPr bwMode="auto">
              <a:xfrm>
                <a:off x="858" y="3203"/>
                <a:ext cx="1027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s-ES_tradnl" b="1">
                    <a:solidFill>
                      <a:schemeClr val="bg2"/>
                    </a:solidFill>
                  </a:rPr>
                  <a:t>Inversión</a:t>
                </a:r>
              </a:p>
            </p:txBody>
          </p:sp>
        </p:grpSp>
        <p:sp>
          <p:nvSpPr>
            <p:cNvPr id="47115" name="Line 15"/>
            <p:cNvSpPr>
              <a:spLocks noChangeShapeType="1"/>
            </p:cNvSpPr>
            <p:nvPr/>
          </p:nvSpPr>
          <p:spPr bwMode="auto">
            <a:xfrm flipH="1">
              <a:off x="2543" y="1632"/>
              <a:ext cx="8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7116" name="Line 16"/>
            <p:cNvSpPr>
              <a:spLocks noChangeShapeType="1"/>
            </p:cNvSpPr>
            <p:nvPr/>
          </p:nvSpPr>
          <p:spPr bwMode="auto">
            <a:xfrm flipH="1">
              <a:off x="2543" y="2496"/>
              <a:ext cx="8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7117" name="Line 17"/>
            <p:cNvSpPr>
              <a:spLocks noChangeShapeType="1"/>
            </p:cNvSpPr>
            <p:nvPr/>
          </p:nvSpPr>
          <p:spPr bwMode="auto">
            <a:xfrm flipH="1">
              <a:off x="2495" y="3408"/>
              <a:ext cx="8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47112" name="AutoShape 18"/>
          <p:cNvSpPr>
            <a:spLocks/>
          </p:cNvSpPr>
          <p:nvPr/>
        </p:nvSpPr>
        <p:spPr bwMode="auto">
          <a:xfrm>
            <a:off x="1600200" y="1981200"/>
            <a:ext cx="152400" cy="4038600"/>
          </a:xfrm>
          <a:prstGeom prst="leftBrace">
            <a:avLst>
              <a:gd name="adj1" fmla="val 2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7113" name="Text Box 19"/>
          <p:cNvSpPr txBox="1">
            <a:spLocks noChangeArrowheads="1"/>
          </p:cNvSpPr>
          <p:nvPr/>
        </p:nvSpPr>
        <p:spPr bwMode="auto">
          <a:xfrm rot="21524535" flipH="1">
            <a:off x="1219200" y="1676400"/>
            <a:ext cx="457200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1600"/>
              <a:t>F</a:t>
            </a:r>
          </a:p>
          <a:p>
            <a:pPr eaLnBrk="0" hangingPunct="0"/>
            <a:r>
              <a:rPr lang="es-ES_tradnl" sz="1600"/>
              <a:t>l</a:t>
            </a:r>
          </a:p>
          <a:p>
            <a:pPr eaLnBrk="0" hangingPunct="0"/>
            <a:r>
              <a:rPr lang="es-ES_tradnl" sz="1600"/>
              <a:t>u</a:t>
            </a:r>
          </a:p>
          <a:p>
            <a:pPr eaLnBrk="0" hangingPunct="0"/>
            <a:r>
              <a:rPr lang="es-ES_tradnl" sz="1600"/>
              <a:t>j</a:t>
            </a:r>
          </a:p>
          <a:p>
            <a:pPr eaLnBrk="0" hangingPunct="0"/>
            <a:r>
              <a:rPr lang="es-ES_tradnl" sz="1600"/>
              <a:t>o </a:t>
            </a:r>
          </a:p>
          <a:p>
            <a:pPr eaLnBrk="0" hangingPunct="0"/>
            <a:endParaRPr lang="es-ES_tradnl" sz="1600"/>
          </a:p>
          <a:p>
            <a:pPr eaLnBrk="0" hangingPunct="0"/>
            <a:r>
              <a:rPr lang="es-ES_tradnl" sz="1600"/>
              <a:t>d</a:t>
            </a:r>
          </a:p>
          <a:p>
            <a:pPr eaLnBrk="0" hangingPunct="0"/>
            <a:r>
              <a:rPr lang="es-ES_tradnl" sz="1600"/>
              <a:t>e </a:t>
            </a:r>
          </a:p>
          <a:p>
            <a:pPr eaLnBrk="0" hangingPunct="0"/>
            <a:endParaRPr lang="es-ES_tradnl" sz="1600"/>
          </a:p>
          <a:p>
            <a:pPr eaLnBrk="0" hangingPunct="0"/>
            <a:r>
              <a:rPr lang="es-ES_tradnl" sz="1600"/>
              <a:t>c</a:t>
            </a:r>
          </a:p>
          <a:p>
            <a:pPr eaLnBrk="0" hangingPunct="0"/>
            <a:r>
              <a:rPr lang="es-ES_tradnl" sz="1600"/>
              <a:t>a</a:t>
            </a:r>
          </a:p>
          <a:p>
            <a:pPr eaLnBrk="0" hangingPunct="0"/>
            <a:r>
              <a:rPr lang="es-ES_tradnl" sz="1600"/>
              <a:t>j</a:t>
            </a:r>
          </a:p>
          <a:p>
            <a:pPr eaLnBrk="0" hangingPunct="0"/>
            <a:r>
              <a:rPr lang="es-ES_tradnl" sz="1600"/>
              <a:t>a </a:t>
            </a:r>
          </a:p>
          <a:p>
            <a:pPr eaLnBrk="0" hangingPunct="0"/>
            <a:endParaRPr lang="es-ES_tradnl" sz="1600"/>
          </a:p>
          <a:p>
            <a:pPr eaLnBrk="0" hangingPunct="0"/>
            <a:r>
              <a:rPr lang="es-ES_tradnl" sz="1600"/>
              <a:t>n</a:t>
            </a:r>
          </a:p>
          <a:p>
            <a:pPr eaLnBrk="0" hangingPunct="0"/>
            <a:r>
              <a:rPr lang="es-ES_tradnl" sz="1600"/>
              <a:t>e</a:t>
            </a:r>
          </a:p>
          <a:p>
            <a:pPr eaLnBrk="0" hangingPunct="0"/>
            <a:r>
              <a:rPr lang="es-ES_tradnl" sz="1600"/>
              <a:t>t</a:t>
            </a:r>
          </a:p>
          <a:p>
            <a:pPr eaLnBrk="0" hangingPunct="0"/>
            <a:r>
              <a:rPr lang="es-ES_tradnl" sz="1600"/>
              <a:t>o</a:t>
            </a:r>
            <a:endParaRPr lang="es-ES_tradnl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eaLnBrk="0" hangingPunct="0">
              <a:spcBef>
                <a:spcPct val="50000"/>
              </a:spcBef>
            </a:pPr>
            <a:endParaRPr lang="es-ES_tradnl" sz="1400">
              <a:solidFill>
                <a:schemeClr val="bg2"/>
              </a:solidFill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r" eaLnBrk="0" hangingPunct="0">
              <a:spcBef>
                <a:spcPct val="50000"/>
              </a:spcBef>
            </a:pPr>
            <a:endParaRPr lang="es-ES_tradnl" sz="1400">
              <a:solidFill>
                <a:schemeClr val="bg2"/>
              </a:solidFill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 eaLnBrk="0" hangingPunct="0">
              <a:spcBef>
                <a:spcPct val="50000"/>
              </a:spcBef>
            </a:pPr>
            <a:endParaRPr lang="es-ES_tradnl" sz="1400">
              <a:solidFill>
                <a:schemeClr val="bg2"/>
              </a:solidFill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43" name="Rectangle 15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44" name="Rectangle 16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45" name="Rectangle 1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s-ES_tradnl" sz="4000" smtClean="0"/>
              <a:t>Si la tasa crece, el V</a:t>
            </a:r>
            <a:r>
              <a:rPr lang="en-US" sz="4000" smtClean="0"/>
              <a:t>A</a:t>
            </a:r>
            <a:r>
              <a:rPr lang="es-ES_tradnl" sz="4000" smtClean="0"/>
              <a:t>N baja</a:t>
            </a:r>
            <a:endParaRPr lang="es-ES_tradnl" smtClean="0"/>
          </a:p>
        </p:txBody>
      </p:sp>
      <p:sp>
        <p:nvSpPr>
          <p:cNvPr id="288786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indent="4763" algn="just" eaLnBrk="1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s-ES_tradnl" smtClean="0"/>
              <a:t>En el dibujo se puede observar que para un proyecto dado, si la tasa de descuento aumenta, aumentará el área correspondiente y el área de remanente disminuirá, por lo tanto el V</a:t>
            </a:r>
            <a:r>
              <a:rPr lang="en-US" smtClean="0"/>
              <a:t>A</a:t>
            </a:r>
            <a:r>
              <a:rPr lang="es-ES_tradnl" smtClean="0"/>
              <a:t>N será menor. 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eaLnBrk="0" hangingPunct="0">
              <a:spcBef>
                <a:spcPct val="50000"/>
              </a:spcBef>
            </a:pPr>
            <a:endParaRPr lang="es-ES_tradnl" sz="1400">
              <a:solidFill>
                <a:schemeClr val="bg2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r" eaLnBrk="0" hangingPunct="0">
              <a:spcBef>
                <a:spcPct val="50000"/>
              </a:spcBef>
            </a:pPr>
            <a:endParaRPr lang="es-ES_tradnl" sz="1400">
              <a:solidFill>
                <a:schemeClr val="bg2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 eaLnBrk="0" hangingPunct="0">
              <a:spcBef>
                <a:spcPct val="50000"/>
              </a:spcBef>
            </a:pPr>
            <a:endParaRPr lang="es-ES_tradnl" sz="1400">
              <a:solidFill>
                <a:schemeClr val="bg2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9169" name="Rectangle 1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s-ES_tradnl" smtClean="0"/>
              <a:t>Así...</a:t>
            </a:r>
          </a:p>
        </p:txBody>
      </p:sp>
      <p:sp>
        <p:nvSpPr>
          <p:cNvPr id="289810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algn="just" eaLnBrk="1" hangingPunct="1">
              <a:spcBef>
                <a:spcPct val="48000"/>
              </a:spcBef>
              <a:buClr>
                <a:schemeClr val="hlink"/>
              </a:buClr>
              <a:buFont typeface="Symbol" pitchFamily="18" charset="2"/>
              <a:buChar char="u"/>
              <a:defRPr/>
            </a:pPr>
            <a:endParaRPr lang="es-ES_tradnl" sz="2800" smtClean="0"/>
          </a:p>
          <a:p>
            <a:pPr algn="just" eaLnBrk="1" hangingPunct="1">
              <a:spcBef>
                <a:spcPct val="48000"/>
              </a:spcBef>
              <a:buClr>
                <a:schemeClr val="hlink"/>
              </a:buClr>
              <a:buFont typeface="Symbol" pitchFamily="18" charset="2"/>
              <a:buChar char="u"/>
              <a:defRPr/>
            </a:pPr>
            <a:endParaRPr lang="es-ES_tradnl" sz="2800" smtClean="0"/>
          </a:p>
        </p:txBody>
      </p:sp>
      <p:sp>
        <p:nvSpPr>
          <p:cNvPr id="49171" name="Rectangle 19"/>
          <p:cNvSpPr>
            <a:spLocks noChangeArrowheads="1"/>
          </p:cNvSpPr>
          <p:nvPr/>
        </p:nvSpPr>
        <p:spPr bwMode="auto">
          <a:xfrm>
            <a:off x="5391150" y="2057400"/>
            <a:ext cx="3605213" cy="154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s-ES_tradnl" b="1"/>
              <a:t>Cuando se lleva al período cero, es el V</a:t>
            </a:r>
            <a:r>
              <a:rPr lang="en-US" b="1"/>
              <a:t>A</a:t>
            </a:r>
            <a:r>
              <a:rPr lang="es-ES_tradnl" b="1"/>
              <a:t>N o generación de valor.</a:t>
            </a:r>
            <a:r>
              <a:rPr lang="es-ES_tradnl"/>
              <a:t>.</a:t>
            </a:r>
          </a:p>
          <a:p>
            <a:pPr eaLnBrk="0" latinLnBrk="1" hangingPunct="0"/>
            <a:endParaRPr lang="es-ES_tradnl"/>
          </a:p>
        </p:txBody>
      </p:sp>
      <p:sp>
        <p:nvSpPr>
          <p:cNvPr id="49172" name="Rectangle 20"/>
          <p:cNvSpPr>
            <a:spLocks noChangeArrowheads="1"/>
          </p:cNvSpPr>
          <p:nvPr/>
        </p:nvSpPr>
        <p:spPr bwMode="auto">
          <a:xfrm>
            <a:off x="5253038" y="3429000"/>
            <a:ext cx="3743325" cy="154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s-ES_tradnl" b="1"/>
              <a:t>Es el interés que “paga” el proyecto por el “préstamo” de la inversión</a:t>
            </a:r>
            <a:r>
              <a:rPr lang="es-ES_tradnl"/>
              <a:t>. </a:t>
            </a:r>
          </a:p>
        </p:txBody>
      </p:sp>
      <p:sp>
        <p:nvSpPr>
          <p:cNvPr id="49173" name="Rectangle 21"/>
          <p:cNvSpPr>
            <a:spLocks noChangeArrowheads="1"/>
          </p:cNvSpPr>
          <p:nvPr/>
        </p:nvSpPr>
        <p:spPr bwMode="auto">
          <a:xfrm>
            <a:off x="5237163" y="5080000"/>
            <a:ext cx="3606800" cy="154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s-ES_tradnl" b="1"/>
              <a:t>Es la devolución del dinero, recibido para la inversión.</a:t>
            </a:r>
          </a:p>
          <a:p>
            <a:pPr eaLnBrk="0" latinLnBrk="1" hangingPunct="0"/>
            <a:endParaRPr lang="es-ES_tradnl" b="1"/>
          </a:p>
        </p:txBody>
      </p:sp>
      <p:grpSp>
        <p:nvGrpSpPr>
          <p:cNvPr id="49174" name="Group 22"/>
          <p:cNvGrpSpPr>
            <a:grpSpLocks/>
          </p:cNvGrpSpPr>
          <p:nvPr/>
        </p:nvGrpSpPr>
        <p:grpSpPr bwMode="auto">
          <a:xfrm>
            <a:off x="1981200" y="2133600"/>
            <a:ext cx="3384550" cy="4025900"/>
            <a:chOff x="960" y="1344"/>
            <a:chExt cx="2420" cy="2536"/>
          </a:xfrm>
        </p:grpSpPr>
        <p:grpSp>
          <p:nvGrpSpPr>
            <p:cNvPr id="49177" name="Group 23"/>
            <p:cNvGrpSpPr>
              <a:grpSpLocks/>
            </p:cNvGrpSpPr>
            <p:nvPr/>
          </p:nvGrpSpPr>
          <p:grpSpPr bwMode="auto">
            <a:xfrm>
              <a:off x="960" y="1344"/>
              <a:ext cx="2056" cy="2536"/>
              <a:chOff x="388" y="1300"/>
              <a:chExt cx="2056" cy="2536"/>
            </a:xfrm>
          </p:grpSpPr>
          <p:sp>
            <p:nvSpPr>
              <p:cNvPr id="49181" name="Rectangle 24"/>
              <p:cNvSpPr>
                <a:spLocks noChangeArrowheads="1"/>
              </p:cNvSpPr>
              <p:nvPr/>
            </p:nvSpPr>
            <p:spPr bwMode="auto">
              <a:xfrm>
                <a:off x="388" y="1300"/>
                <a:ext cx="2056" cy="712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9182" name="Rectangle 25"/>
              <p:cNvSpPr>
                <a:spLocks noChangeArrowheads="1"/>
              </p:cNvSpPr>
              <p:nvPr/>
            </p:nvSpPr>
            <p:spPr bwMode="auto">
              <a:xfrm>
                <a:off x="388" y="1680"/>
                <a:ext cx="2056" cy="1244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9183" name="Rectangle 26"/>
              <p:cNvSpPr>
                <a:spLocks noChangeArrowheads="1"/>
              </p:cNvSpPr>
              <p:nvPr/>
            </p:nvSpPr>
            <p:spPr bwMode="auto">
              <a:xfrm>
                <a:off x="388" y="2932"/>
                <a:ext cx="2056" cy="904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9184" name="Rectangle 27"/>
              <p:cNvSpPr>
                <a:spLocks noChangeArrowheads="1"/>
              </p:cNvSpPr>
              <p:nvPr/>
            </p:nvSpPr>
            <p:spPr bwMode="auto">
              <a:xfrm>
                <a:off x="672" y="1392"/>
                <a:ext cx="1183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s-ES_tradnl" b="1">
                    <a:solidFill>
                      <a:schemeClr val="bg2"/>
                    </a:solidFill>
                  </a:rPr>
                  <a:t>Remanente</a:t>
                </a:r>
              </a:p>
            </p:txBody>
          </p:sp>
          <p:sp>
            <p:nvSpPr>
              <p:cNvPr id="49185" name="Rectangle 28"/>
              <p:cNvSpPr>
                <a:spLocks noChangeArrowheads="1"/>
              </p:cNvSpPr>
              <p:nvPr/>
            </p:nvSpPr>
            <p:spPr bwMode="auto">
              <a:xfrm>
                <a:off x="665" y="2214"/>
                <a:ext cx="1718" cy="72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>
                  <a:spcBef>
                    <a:spcPct val="48000"/>
                  </a:spcBef>
                </a:pPr>
                <a:r>
                  <a:rPr lang="es-ES_tradnl" b="1">
                    <a:solidFill>
                      <a:schemeClr val="bg2"/>
                    </a:solidFill>
                  </a:rPr>
                  <a:t>Costo del dinero</a:t>
                </a:r>
                <a:r>
                  <a:rPr lang="es-ES_tradnl" sz="2800">
                    <a:solidFill>
                      <a:schemeClr val="bg2"/>
                    </a:solidFill>
                  </a:rPr>
                  <a:t> </a:t>
                </a:r>
              </a:p>
              <a:p>
                <a:pPr eaLnBrk="0" latinLnBrk="1" hangingPunct="0">
                  <a:spcBef>
                    <a:spcPct val="48000"/>
                  </a:spcBef>
                </a:pPr>
                <a:endParaRPr lang="es-ES_tradnl" sz="2800">
                  <a:solidFill>
                    <a:schemeClr val="bg2"/>
                  </a:solidFill>
                </a:endParaRPr>
              </a:p>
            </p:txBody>
          </p:sp>
          <p:sp>
            <p:nvSpPr>
              <p:cNvPr id="49186" name="Rectangle 29"/>
              <p:cNvSpPr>
                <a:spLocks noChangeArrowheads="1"/>
              </p:cNvSpPr>
              <p:nvPr/>
            </p:nvSpPr>
            <p:spPr bwMode="auto">
              <a:xfrm>
                <a:off x="857" y="3203"/>
                <a:ext cx="1013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s-ES_tradnl" b="1">
                    <a:solidFill>
                      <a:schemeClr val="bg2"/>
                    </a:solidFill>
                  </a:rPr>
                  <a:t>Inversión</a:t>
                </a:r>
              </a:p>
            </p:txBody>
          </p:sp>
        </p:grpSp>
        <p:sp>
          <p:nvSpPr>
            <p:cNvPr id="49178" name="Line 30"/>
            <p:cNvSpPr>
              <a:spLocks noChangeShapeType="1"/>
            </p:cNvSpPr>
            <p:nvPr/>
          </p:nvSpPr>
          <p:spPr bwMode="auto">
            <a:xfrm flipH="1">
              <a:off x="2543" y="1632"/>
              <a:ext cx="8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9179" name="Line 31"/>
            <p:cNvSpPr>
              <a:spLocks noChangeShapeType="1"/>
            </p:cNvSpPr>
            <p:nvPr/>
          </p:nvSpPr>
          <p:spPr bwMode="auto">
            <a:xfrm flipH="1">
              <a:off x="2543" y="2496"/>
              <a:ext cx="8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9180" name="Line 32"/>
            <p:cNvSpPr>
              <a:spLocks noChangeShapeType="1"/>
            </p:cNvSpPr>
            <p:nvPr/>
          </p:nvSpPr>
          <p:spPr bwMode="auto">
            <a:xfrm flipH="1">
              <a:off x="2495" y="3408"/>
              <a:ext cx="8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49175" name="Text Box 33"/>
          <p:cNvSpPr txBox="1">
            <a:spLocks noChangeArrowheads="1"/>
          </p:cNvSpPr>
          <p:nvPr/>
        </p:nvSpPr>
        <p:spPr bwMode="auto">
          <a:xfrm rot="21524535" flipH="1">
            <a:off x="1219200" y="1676400"/>
            <a:ext cx="457200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1600"/>
              <a:t>F</a:t>
            </a:r>
          </a:p>
          <a:p>
            <a:pPr eaLnBrk="0" hangingPunct="0"/>
            <a:r>
              <a:rPr lang="es-ES_tradnl" sz="1600"/>
              <a:t>l</a:t>
            </a:r>
          </a:p>
          <a:p>
            <a:pPr eaLnBrk="0" hangingPunct="0"/>
            <a:r>
              <a:rPr lang="es-ES_tradnl" sz="1600"/>
              <a:t>u</a:t>
            </a:r>
          </a:p>
          <a:p>
            <a:pPr eaLnBrk="0" hangingPunct="0"/>
            <a:r>
              <a:rPr lang="es-ES_tradnl" sz="1600"/>
              <a:t>j</a:t>
            </a:r>
          </a:p>
          <a:p>
            <a:pPr eaLnBrk="0" hangingPunct="0"/>
            <a:r>
              <a:rPr lang="es-ES_tradnl" sz="1600"/>
              <a:t>o </a:t>
            </a:r>
          </a:p>
          <a:p>
            <a:pPr eaLnBrk="0" hangingPunct="0"/>
            <a:endParaRPr lang="es-ES_tradnl" sz="1600"/>
          </a:p>
          <a:p>
            <a:pPr eaLnBrk="0" hangingPunct="0"/>
            <a:r>
              <a:rPr lang="es-ES_tradnl" sz="1600"/>
              <a:t>d</a:t>
            </a:r>
          </a:p>
          <a:p>
            <a:pPr eaLnBrk="0" hangingPunct="0"/>
            <a:r>
              <a:rPr lang="es-ES_tradnl" sz="1600"/>
              <a:t>e </a:t>
            </a:r>
          </a:p>
          <a:p>
            <a:pPr eaLnBrk="0" hangingPunct="0"/>
            <a:endParaRPr lang="es-ES_tradnl" sz="1600"/>
          </a:p>
          <a:p>
            <a:pPr eaLnBrk="0" hangingPunct="0"/>
            <a:r>
              <a:rPr lang="es-ES_tradnl" sz="1600"/>
              <a:t>c</a:t>
            </a:r>
          </a:p>
          <a:p>
            <a:pPr eaLnBrk="0" hangingPunct="0"/>
            <a:r>
              <a:rPr lang="es-ES_tradnl" sz="1600"/>
              <a:t>a</a:t>
            </a:r>
          </a:p>
          <a:p>
            <a:pPr eaLnBrk="0" hangingPunct="0"/>
            <a:r>
              <a:rPr lang="es-ES_tradnl" sz="1600"/>
              <a:t>j</a:t>
            </a:r>
          </a:p>
          <a:p>
            <a:pPr eaLnBrk="0" hangingPunct="0"/>
            <a:r>
              <a:rPr lang="es-ES_tradnl" sz="1600"/>
              <a:t>a </a:t>
            </a:r>
          </a:p>
          <a:p>
            <a:pPr eaLnBrk="0" hangingPunct="0"/>
            <a:endParaRPr lang="es-ES_tradnl" sz="1600"/>
          </a:p>
          <a:p>
            <a:pPr eaLnBrk="0" hangingPunct="0"/>
            <a:r>
              <a:rPr lang="es-ES_tradnl" sz="1600"/>
              <a:t>n</a:t>
            </a:r>
          </a:p>
          <a:p>
            <a:pPr eaLnBrk="0" hangingPunct="0"/>
            <a:r>
              <a:rPr lang="es-ES_tradnl" sz="1600"/>
              <a:t>e</a:t>
            </a:r>
          </a:p>
          <a:p>
            <a:pPr eaLnBrk="0" hangingPunct="0"/>
            <a:r>
              <a:rPr lang="es-ES_tradnl" sz="1600"/>
              <a:t>t</a:t>
            </a:r>
          </a:p>
          <a:p>
            <a:pPr eaLnBrk="0" hangingPunct="0"/>
            <a:r>
              <a:rPr lang="es-ES_tradnl" sz="1600"/>
              <a:t>o</a:t>
            </a:r>
            <a:endParaRPr lang="es-ES_tradnl"/>
          </a:p>
        </p:txBody>
      </p:sp>
      <p:sp>
        <p:nvSpPr>
          <p:cNvPr id="49176" name="AutoShape 34"/>
          <p:cNvSpPr>
            <a:spLocks/>
          </p:cNvSpPr>
          <p:nvPr/>
        </p:nvSpPr>
        <p:spPr bwMode="auto">
          <a:xfrm>
            <a:off x="1676400" y="2133600"/>
            <a:ext cx="228600" cy="4038600"/>
          </a:xfrm>
          <a:prstGeom prst="leftBrace">
            <a:avLst>
              <a:gd name="adj1" fmla="val 1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Resultados del V</a:t>
            </a:r>
            <a:r>
              <a:rPr lang="en-US" smtClean="0"/>
              <a:t>A</a:t>
            </a:r>
            <a:r>
              <a:rPr lang="es-ES_tradnl" smtClean="0"/>
              <a:t>N</a:t>
            </a:r>
          </a:p>
        </p:txBody>
      </p:sp>
      <p:sp>
        <p:nvSpPr>
          <p:cNvPr id="2908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1946275"/>
            <a:ext cx="79517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Se pueden presentar entonces, las siguientes situaciones: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R</a:t>
            </a:r>
            <a:r>
              <a:rPr lang="es-ES_tradnl" sz="2800" smtClean="0"/>
              <a:t>emanente positivo</a:t>
            </a:r>
            <a:r>
              <a:rPr lang="en-US" sz="2800" smtClean="0"/>
              <a:t>=</a:t>
            </a:r>
            <a:r>
              <a:rPr lang="es-ES_tradnl" sz="2800" smtClean="0"/>
              <a:t> V</a:t>
            </a:r>
            <a:r>
              <a:rPr lang="en-US" sz="2800" smtClean="0"/>
              <a:t>A</a:t>
            </a:r>
            <a:r>
              <a:rPr lang="es-ES_tradnl" sz="2800" smtClean="0"/>
              <a:t>N positivo. </a:t>
            </a:r>
            <a:r>
              <a:rPr lang="en-US" sz="2800" smtClean="0"/>
              <a:t>S</a:t>
            </a:r>
            <a:r>
              <a:rPr lang="es-ES_tradnl" sz="2800" smtClean="0"/>
              <a:t>e está añadiendo valor y proyecto debe aceptarse.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R</a:t>
            </a:r>
            <a:r>
              <a:rPr lang="es-ES_tradnl" sz="2800" smtClean="0"/>
              <a:t>emanente negativo</a:t>
            </a:r>
            <a:r>
              <a:rPr lang="en-US" sz="2800" smtClean="0"/>
              <a:t>= </a:t>
            </a:r>
            <a:r>
              <a:rPr lang="es-ES_tradnl" sz="2800" smtClean="0"/>
              <a:t>V</a:t>
            </a:r>
            <a:r>
              <a:rPr lang="en-US" sz="2800" smtClean="0"/>
              <a:t>A</a:t>
            </a:r>
            <a:r>
              <a:rPr lang="es-ES_tradnl" sz="2800" smtClean="0"/>
              <a:t>N negativo. </a:t>
            </a:r>
            <a:r>
              <a:rPr lang="en-US" sz="2800" smtClean="0"/>
              <a:t>S</a:t>
            </a:r>
            <a:r>
              <a:rPr lang="es-ES_tradnl" sz="2800" smtClean="0"/>
              <a:t>e está destruyendo valor y proyecto debe rechazarse.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Cuando se tienen proyectos V</a:t>
            </a:r>
            <a:r>
              <a:rPr lang="en-US" sz="2800" smtClean="0"/>
              <a:t>A</a:t>
            </a:r>
            <a:r>
              <a:rPr lang="es-ES_tradnl" sz="2800" smtClean="0"/>
              <a:t>N positivo</a:t>
            </a:r>
            <a:r>
              <a:rPr lang="en-US" sz="2800" smtClean="0"/>
              <a:t>:</a:t>
            </a:r>
            <a:r>
              <a:rPr lang="es-ES_tradnl" sz="2800" smtClean="0"/>
              <a:t> </a:t>
            </a:r>
            <a:r>
              <a:rPr lang="en-US" sz="2800" smtClean="0"/>
              <a:t>D</a:t>
            </a:r>
            <a:r>
              <a:rPr lang="es-ES_tradnl" sz="2800" smtClean="0"/>
              <a:t>ebe escoger</a:t>
            </a:r>
            <a:r>
              <a:rPr lang="en-US" sz="2800" smtClean="0"/>
              <a:t>se</a:t>
            </a:r>
            <a:r>
              <a:rPr lang="es-ES_tradnl" sz="2800" smtClean="0"/>
              <a:t> el que tenga mayor V</a:t>
            </a:r>
            <a:r>
              <a:rPr lang="en-US" sz="2800" smtClean="0"/>
              <a:t>A</a:t>
            </a:r>
            <a:r>
              <a:rPr lang="es-ES_tradnl" sz="2800" smtClean="0"/>
              <a:t>N. Este es el que crea más valor para la firma. 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C" sz="3600" smtClean="0"/>
              <a:t>Criterios de Evaluación </a:t>
            </a:r>
            <a:br>
              <a:rPr lang="es-EC" sz="3600" smtClean="0"/>
            </a:br>
            <a:r>
              <a:rPr lang="es-EC" sz="3600" smtClean="0"/>
              <a:t>Financiera y Económica</a:t>
            </a:r>
            <a:r>
              <a:rPr lang="es-EC" smtClean="0"/>
              <a:t> </a:t>
            </a:r>
            <a:endParaRPr lang="es-ES_tradnl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C" sz="2000" b="1" smtClean="0"/>
              <a:t>Objetivo</a:t>
            </a:r>
            <a:r>
              <a:rPr lang="es-EC" sz="2000" smtClean="0"/>
              <a:t>: Selección proyectos optimizen utilización recursos  </a:t>
            </a:r>
            <a:r>
              <a:rPr lang="es-EC" sz="2000" smtClean="0">
                <a:sym typeface="Symbol" pitchFamily="18" charset="2"/>
              </a:rPr>
              <a:t>para lograr </a:t>
            </a:r>
            <a:r>
              <a:rPr lang="es-EC" sz="2000" smtClean="0"/>
              <a:t>objetivos del inversionista.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Inv. Privados: Generalmente la  rentabilidad.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Criterios Mas usados para evaluación Financiera: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El valor actual neto.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La tasa interna de retorno.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El periodo de recuperación de la inversión.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El periodo de recuperación descontado.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La tasa de retorno contable.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La relación entre el beneficio y el costo.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“Al Ojo”.</a:t>
            </a:r>
          </a:p>
        </p:txBody>
      </p:sp>
      <p:pic>
        <p:nvPicPr>
          <p:cNvPr id="51204" name="Picture 5" descr="C:\WINDOWS\Application Data\Microsoft\Media Catalog\Downloaded Clips\cl0\BS01030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5157788"/>
            <a:ext cx="2590800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Evaluación Financiera</a:t>
            </a:r>
            <a:endParaRPr lang="es-ES_tradnl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143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2800" smtClean="0"/>
              <a:t>Costo del dinero en el tiempo. </a:t>
            </a:r>
            <a:endParaRPr lang="en-US" sz="2800" smtClean="0"/>
          </a:p>
          <a:p>
            <a:pPr eaLnBrk="1" hangingPunct="1">
              <a:defRPr/>
            </a:pPr>
            <a:r>
              <a:rPr lang="es-ES_tradnl" sz="2800" smtClean="0"/>
              <a:t>Costo de Oportunidad</a:t>
            </a:r>
            <a:r>
              <a:rPr lang="en-US" sz="2800" smtClean="0"/>
              <a:t> y Tasa de Descuento</a:t>
            </a:r>
            <a:r>
              <a:rPr lang="es-ES_tradnl" sz="2800" smtClean="0"/>
              <a:t>. </a:t>
            </a:r>
            <a:endParaRPr lang="en-US" sz="2800" smtClean="0"/>
          </a:p>
          <a:p>
            <a:pPr eaLnBrk="1" hangingPunct="1">
              <a:defRPr/>
            </a:pPr>
            <a:r>
              <a:rPr lang="es-ES_tradnl" sz="2800" smtClean="0"/>
              <a:t>Valor Actual</a:t>
            </a:r>
            <a:r>
              <a:rPr lang="en-US" sz="2800" smtClean="0"/>
              <a:t>.</a:t>
            </a:r>
          </a:p>
          <a:p>
            <a:pPr eaLnBrk="1" hangingPunct="1">
              <a:defRPr/>
            </a:pPr>
            <a:r>
              <a:rPr lang="es-ES_tradnl" sz="2800" smtClean="0"/>
              <a:t>Valor Futuro.</a:t>
            </a:r>
          </a:p>
          <a:p>
            <a:pPr eaLnBrk="1" hangingPunct="1">
              <a:defRPr/>
            </a:pPr>
            <a:r>
              <a:rPr lang="es-ES_tradnl" sz="2800" smtClean="0"/>
              <a:t>Flujo de Caja Descontado. Valor Actual Neto.</a:t>
            </a:r>
          </a:p>
          <a:p>
            <a:pPr eaLnBrk="1" hangingPunct="1">
              <a:defRPr/>
            </a:pPr>
            <a:r>
              <a:rPr lang="es-ES_tradnl" sz="2800" smtClean="0"/>
              <a:t>Tasa Interna de Retorno. Pros y Contras.</a:t>
            </a:r>
          </a:p>
          <a:p>
            <a:pPr eaLnBrk="1" hangingPunct="1">
              <a:defRPr/>
            </a:pPr>
            <a:r>
              <a:rPr lang="es-ES_tradnl" sz="2800" smtClean="0"/>
              <a:t>Otros índices y análisis.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6172200" y="4213225"/>
          <a:ext cx="2971800" cy="2644775"/>
        </p:xfrm>
        <a:graphic>
          <a:graphicData uri="http://schemas.openxmlformats.org/presentationml/2006/ole">
            <p:oleObj spid="_x0000_s1026" name="Clip" r:id="rId3" imgW="1810440" imgH="1654920" progId="MS_ClipArt_Gallery.5">
              <p:embed/>
            </p:oleObj>
          </a:graphicData>
        </a:graphic>
      </p:graphicFrame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1143000"/>
          </a:xfrm>
        </p:spPr>
        <p:txBody>
          <a:bodyPr/>
          <a:lstStyle/>
          <a:p>
            <a:pPr eaLnBrk="1" hangingPunct="1"/>
            <a:r>
              <a:rPr lang="en-US" smtClean="0"/>
              <a:t>Que usan las compañías como criterio primario y secundario?</a:t>
            </a:r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1752600" y="1752600"/>
          <a:ext cx="6400800" cy="4883150"/>
        </p:xfrm>
        <a:graphic>
          <a:graphicData uri="http://schemas.openxmlformats.org/presentationml/2006/ole">
            <p:oleObj spid="_x0000_s10242" name="Worksheet" r:id="rId3" imgW="2810121" imgH="2114922" progId="Excel.Sheet.8">
              <p:embed/>
            </p:oleObj>
          </a:graphicData>
        </a:graphic>
      </p:graphicFrame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 anchor="b"/>
          <a:lstStyle/>
          <a:p>
            <a:pPr eaLnBrk="1" hangingPunct="1"/>
            <a:r>
              <a:rPr lang="es-AR" smtClean="0"/>
              <a:t>Regla general de decisión</a:t>
            </a:r>
            <a:endParaRPr lang="es-ES" smtClean="0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006600" y="2622550"/>
            <a:ext cx="6132513" cy="1516063"/>
          </a:xfrm>
          <a:solidFill>
            <a:srgbClr val="FFCC00"/>
          </a:solidFill>
          <a:ln w="12700" cap="flat">
            <a:solidFill>
              <a:schemeClr val="tx1"/>
            </a:solidFill>
          </a:ln>
        </p:spPr>
        <p:txBody>
          <a:bodyPr lIns="90488" tIns="44450" rIns="90488" bIns="44450" anchor="ctr" anchorCtr="1"/>
          <a:lstStyle/>
          <a:p>
            <a:pPr algn="ctr" eaLnBrk="1" hangingPunct="1">
              <a:lnSpc>
                <a:spcPct val="60000"/>
              </a:lnSpc>
              <a:buFont typeface="Wingdings" pitchFamily="2" charset="2"/>
              <a:buNone/>
              <a:defRPr/>
            </a:pPr>
            <a:endParaRPr lang="es-ES_tradnl" b="1" smtClean="0"/>
          </a:p>
          <a:p>
            <a:pPr algn="ctr" eaLnBrk="1" hangingPunct="1">
              <a:lnSpc>
                <a:spcPct val="60000"/>
              </a:lnSpc>
              <a:buFont typeface="Wingdings" pitchFamily="2" charset="2"/>
              <a:buNone/>
              <a:defRPr/>
            </a:pPr>
            <a:r>
              <a:rPr lang="es-ES_tradnl" b="1" smtClean="0">
                <a:solidFill>
                  <a:schemeClr val="tx2"/>
                </a:solidFill>
              </a:rPr>
              <a:t>El decisor debe ser más rico</a:t>
            </a:r>
          </a:p>
          <a:p>
            <a:pPr algn="ctr" eaLnBrk="1" hangingPunct="1">
              <a:lnSpc>
                <a:spcPct val="60000"/>
              </a:lnSpc>
              <a:buFont typeface="Wingdings" pitchFamily="2" charset="2"/>
              <a:buNone/>
              <a:defRPr/>
            </a:pPr>
            <a:r>
              <a:rPr lang="es-ES_tradnl" b="1" smtClean="0">
                <a:solidFill>
                  <a:schemeClr val="tx2"/>
                </a:solidFill>
              </a:rPr>
              <a:t>con el proyecto que sin el proyecto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Valor Actual Neto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447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La regla del Valor Actual Neto (VAN o VPN) es  el principal criterio de selección.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Expresa, en $ del Momento 0, cuánto más rico será el inversor si hace el proyecto que si no lo hace.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C" sz="2000" b="1" smtClean="0"/>
              <a:t>Regla:</a:t>
            </a: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Se deben de Aceptar Proyectos que tienen VAN Positivo.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VAN &gt; 0: Conviene hacer el proyecto.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VAN = 0: Indiferente.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VAN &lt; 0: No conviene hacer el proyecto.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Decidiendo entre Varios Proyectos, Se escogerá el que  tenga mayor VAN.</a:t>
            </a:r>
          </a:p>
        </p:txBody>
      </p:sp>
      <p:pic>
        <p:nvPicPr>
          <p:cNvPr id="53252" name="Picture 5" descr="C:\WINDOWS\Application Data\Microsoft\Media Catalog\Downloaded Clips\cl7\BD19913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5105400"/>
            <a:ext cx="212407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L" smtClean="0"/>
              <a:t>Es muy importante el momento en que se perciben los beneficios.</a:t>
            </a:r>
          </a:p>
          <a:p>
            <a:pPr lvl="1" eaLnBrk="1" hangingPunct="1">
              <a:defRPr/>
            </a:pPr>
            <a:r>
              <a:rPr lang="es-CL" smtClean="0"/>
              <a:t>A medida que es mayor la tasa de interés, menos importante son los costos e ingresos que se generan en el futuro y mayor importancia tienen los costos e ingresos cercanos al inicio del proyecto.</a:t>
            </a:r>
          </a:p>
        </p:txBody>
      </p:sp>
      <p:sp>
        <p:nvSpPr>
          <p:cNvPr id="542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VAN</a:t>
            </a:r>
            <a:endParaRPr lang="es-ES_tradnl" smtClean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VAN: Significado</a:t>
            </a:r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Mide lo que queda para el dueño del proyecto luego de computar: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Los ingresos</a:t>
            </a:r>
            <a:r>
              <a:rPr lang="en-US" sz="2400" smtClean="0"/>
              <a:t>.</a:t>
            </a:r>
            <a:endParaRPr lang="es-ES_tradnl" sz="240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Los </a:t>
            </a:r>
            <a:r>
              <a:rPr lang="en-US" sz="2400" smtClean="0"/>
              <a:t>Egresos</a:t>
            </a:r>
            <a:r>
              <a:rPr lang="es-ES_tradnl" sz="2400" smtClean="0"/>
              <a:t> de operación y otros</a:t>
            </a:r>
            <a:r>
              <a:rPr lang="en-US" sz="2400" smtClean="0"/>
              <a:t>.</a:t>
            </a:r>
            <a:endParaRPr lang="es-ES_tradnl" sz="240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Las inversiones</a:t>
            </a:r>
            <a:r>
              <a:rPr lang="en-US" sz="2400" smtClean="0"/>
              <a:t>.</a:t>
            </a:r>
            <a:endParaRPr lang="es-ES_tradnl" sz="240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Y, </a:t>
            </a:r>
            <a:r>
              <a:rPr lang="en-US" sz="2400" smtClean="0"/>
              <a:t>la </a:t>
            </a:r>
            <a:r>
              <a:rPr lang="es-ES_tradnl" sz="2400" smtClean="0"/>
              <a:t>tasa de descuento</a:t>
            </a:r>
            <a:r>
              <a:rPr lang="en-US" sz="2400" smtClean="0"/>
              <a:t> o </a:t>
            </a:r>
            <a:r>
              <a:rPr lang="es-ES_tradnl" sz="2400" smtClean="0"/>
              <a:t>costo de oportunidad del capital</a:t>
            </a:r>
            <a:r>
              <a:rPr lang="en-US" sz="2400" smtClean="0"/>
              <a:t>.</a:t>
            </a:r>
            <a:endParaRPr lang="es-ES_tradnl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Por lo tanto, representa la riqueza adicional que se consigue con el proyecto sobre la mejor alternativa = RENTA ECONÓMICA.</a:t>
            </a:r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Propiedades y características del VAN</a:t>
            </a:r>
            <a:endParaRPr lang="es-ES" smtClean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6588" y="2228850"/>
            <a:ext cx="6700837" cy="2787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AR" sz="2800" smtClean="0"/>
              <a:t>Información</a:t>
            </a:r>
          </a:p>
          <a:p>
            <a:pPr eaLnBrk="1" hangingPunct="1">
              <a:lnSpc>
                <a:spcPct val="90000"/>
              </a:lnSpc>
              <a:defRPr/>
            </a:pPr>
            <a:endParaRPr lang="es-AR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smtClean="0"/>
              <a:t>Aditividad</a:t>
            </a:r>
          </a:p>
          <a:p>
            <a:pPr eaLnBrk="1" hangingPunct="1">
              <a:lnSpc>
                <a:spcPct val="90000"/>
              </a:lnSpc>
              <a:defRPr/>
            </a:pPr>
            <a:endParaRPr lang="es-AR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smtClean="0"/>
              <a:t>Ceros a la derecha</a:t>
            </a:r>
          </a:p>
          <a:p>
            <a:pPr eaLnBrk="1" hangingPunct="1">
              <a:lnSpc>
                <a:spcPct val="90000"/>
              </a:lnSpc>
              <a:defRPr/>
            </a:pPr>
            <a:endParaRPr lang="es-AR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smtClean="0"/>
              <a:t>Captación de costos de oportunidad</a:t>
            </a:r>
            <a:endParaRPr lang="es-ES" sz="2800" smtClean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AR" smtClean="0"/>
              <a:t>VAN: Información</a:t>
            </a:r>
            <a:endParaRPr lang="es-ES" smtClean="0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69988" y="1143000"/>
            <a:ext cx="7821612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AR" sz="2800" smtClean="0"/>
              <a:t>El VAN siempre proporciona una respuesta concreta: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sz="2400" smtClean="0"/>
              <a:t>Siempre es posible calcular el VAN.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sz="2400" smtClean="0"/>
              <a:t>Siempre indica qué hacer (rechazar o aceptar).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AR" sz="2000" smtClean="0"/>
              <a:t>En principio, los proyectos con VAN&gt;0 “no se rechazan”, i.e., integran el horizonte de proyectos factibles. Que se hagan depende de otros factores (elegibilidad).</a:t>
            </a:r>
          </a:p>
          <a:p>
            <a:pPr eaLnBrk="1" hangingPunct="1">
              <a:lnSpc>
                <a:spcPct val="90000"/>
              </a:lnSpc>
              <a:defRPr/>
            </a:pPr>
            <a:endParaRPr lang="es-AR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smtClean="0"/>
              <a:t>Posibles problemas: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sz="2400" smtClean="0"/>
              <a:t>Si no se cumplen los supuestos básicos.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sz="2400" smtClean="0"/>
              <a:t>Si no se identifican las razones por las que el VAN es positivo (o negativo).</a:t>
            </a:r>
            <a:endParaRPr lang="es-ES" sz="2400" smtClean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VAN: Aditividad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5563" y="2327275"/>
            <a:ext cx="7616825" cy="7620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smtClean="0"/>
              <a:t>VAN (A) + VAN (B) = VAN (A+B)</a:t>
            </a:r>
          </a:p>
        </p:txBody>
      </p:sp>
      <p:pic>
        <p:nvPicPr>
          <p:cNvPr id="1361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3233738"/>
            <a:ext cx="7543800" cy="1566862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-76200"/>
            <a:ext cx="7772400" cy="1143000"/>
          </a:xfrm>
        </p:spPr>
        <p:txBody>
          <a:bodyPr/>
          <a:lstStyle/>
          <a:p>
            <a:pPr eaLnBrk="1" hangingPunct="1"/>
            <a:r>
              <a:rPr lang="es-AR" smtClean="0"/>
              <a:t>VAN: Aditividad (II)</a:t>
            </a:r>
            <a:endParaRPr lang="es-ES" smtClean="0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69988" y="1143000"/>
            <a:ext cx="7974012" cy="5410200"/>
          </a:xfrm>
        </p:spPr>
        <p:txBody>
          <a:bodyPr/>
          <a:lstStyle/>
          <a:p>
            <a:pPr eaLnBrk="1" hangingPunct="1">
              <a:defRPr/>
            </a:pPr>
            <a:r>
              <a:rPr lang="es-AR" sz="2800" smtClean="0"/>
              <a:t>Concepto vinculado: Separabilidad de proyectos.</a:t>
            </a:r>
          </a:p>
          <a:p>
            <a:pPr lvl="1" eaLnBrk="1" hangingPunct="1">
              <a:defRPr/>
            </a:pPr>
            <a:r>
              <a:rPr lang="es-AR" sz="2400" smtClean="0"/>
              <a:t>En lo posible, los proyectos y subproyectos deben evaluarse de manera independiente.</a:t>
            </a:r>
          </a:p>
          <a:p>
            <a:pPr lvl="1" eaLnBrk="1" hangingPunct="1">
              <a:defRPr/>
            </a:pPr>
            <a:r>
              <a:rPr lang="es-AR" sz="2400" smtClean="0"/>
              <a:t>Eso permite conocer dónde están las fuentes de valor.</a:t>
            </a:r>
          </a:p>
          <a:p>
            <a:pPr eaLnBrk="1" hangingPunct="1">
              <a:defRPr/>
            </a:pPr>
            <a:r>
              <a:rPr lang="es-AR" sz="2800" smtClean="0"/>
              <a:t>Cuando la aditividad no es posible.</a:t>
            </a:r>
          </a:p>
          <a:p>
            <a:pPr lvl="1" eaLnBrk="1" hangingPunct="1">
              <a:defRPr/>
            </a:pPr>
            <a:r>
              <a:rPr lang="es-AR" sz="2400" smtClean="0"/>
              <a:t>Proyectos no independientes.</a:t>
            </a:r>
          </a:p>
          <a:p>
            <a:pPr lvl="2" eaLnBrk="1" hangingPunct="1">
              <a:defRPr/>
            </a:pPr>
            <a:r>
              <a:rPr lang="es-AR" sz="2000" smtClean="0"/>
              <a:t>Complementarios </a:t>
            </a:r>
            <a:r>
              <a:rPr lang="es-AR" sz="2000" smtClean="0">
                <a:sym typeface="Wingdings" pitchFamily="2" charset="2"/>
              </a:rPr>
              <a:t> </a:t>
            </a:r>
            <a:r>
              <a:rPr lang="es-AR" sz="2000" smtClean="0"/>
              <a:t>VAN(A+B) &gt; VAN(A) + VAN(B).</a:t>
            </a:r>
          </a:p>
          <a:p>
            <a:pPr lvl="2" eaLnBrk="1" hangingPunct="1">
              <a:defRPr/>
            </a:pPr>
            <a:r>
              <a:rPr lang="es-AR" sz="2000" smtClean="0"/>
              <a:t>Sustitutos </a:t>
            </a:r>
            <a:r>
              <a:rPr lang="es-AR" sz="2000" smtClean="0">
                <a:sym typeface="Wingdings" pitchFamily="2" charset="2"/>
              </a:rPr>
              <a:t> </a:t>
            </a:r>
            <a:r>
              <a:rPr lang="es-AR" sz="2000" smtClean="0"/>
              <a:t>VAN(A+B) &lt; VAN(A) + VAN(B).</a:t>
            </a:r>
          </a:p>
          <a:p>
            <a:pPr lvl="1" eaLnBrk="1" hangingPunct="1">
              <a:defRPr/>
            </a:pPr>
            <a:r>
              <a:rPr lang="es-AR" sz="2400" smtClean="0"/>
              <a:t>Restricciones, donde un proyecto con VAN &lt; 0 puede tener sentido si el proyecto suma tiene VAN&gt;0.</a:t>
            </a:r>
            <a:endParaRPr lang="es-ES" sz="2400" smtClean="0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848600" cy="838200"/>
          </a:xfrm>
        </p:spPr>
        <p:txBody>
          <a:bodyPr/>
          <a:lstStyle/>
          <a:p>
            <a:pPr eaLnBrk="1" hangingPunct="1"/>
            <a:r>
              <a:rPr lang="es-ES_tradnl" smtClean="0"/>
              <a:t>VAN: Ceros a la derecha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98675"/>
            <a:ext cx="7104063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El VAN ignora los ceros a la derecha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Al seleccionar proyectos, conocer la duración de los mismos es importante para calificar al VAN</a:t>
            </a:r>
          </a:p>
        </p:txBody>
      </p:sp>
      <p:pic>
        <p:nvPicPr>
          <p:cNvPr id="14029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3803650"/>
            <a:ext cx="1295400" cy="130175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</p:pic>
      <p:pic>
        <p:nvPicPr>
          <p:cNvPr id="14029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9800" y="3810000"/>
            <a:ext cx="1397000" cy="129540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</p:pic>
      <p:pic>
        <p:nvPicPr>
          <p:cNvPr id="14029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0" y="3810000"/>
            <a:ext cx="5029200" cy="129540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 quede en el 28</a:t>
            </a:r>
            <a:endParaRPr lang="es-ES_tradnl" smtClean="0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ES_tradnl" smtClean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2022475"/>
            <a:ext cx="7772400" cy="2209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Supóngase un proyecto C, con una inversión de 300 y un flujo neto de 800, que se puede iniciar a continuación de A o de B.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Con el proyecto A es posible iniciar C antes de lo que permite el proyecto B.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Eso hace más valioso a A.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>
          <a:xfrm>
            <a:off x="1219200" y="762000"/>
            <a:ext cx="7545388" cy="990600"/>
          </a:xfrm>
          <a:noFill/>
        </p:spPr>
        <p:txBody>
          <a:bodyPr lIns="90488" tIns="44450" rIns="90488" bIns="44450" anchor="b"/>
          <a:lstStyle/>
          <a:p>
            <a:pPr eaLnBrk="1" hangingPunct="1"/>
            <a:r>
              <a:rPr lang="es-ES_tradnl" smtClean="0"/>
              <a:t>VAN: Ceros a la derecha</a:t>
            </a:r>
          </a:p>
        </p:txBody>
      </p:sp>
      <p:pic>
        <p:nvPicPr>
          <p:cNvPr id="1423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311650"/>
            <a:ext cx="7848600" cy="125095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Ventajas y Desventajas</a:t>
            </a:r>
          </a:p>
        </p:txBody>
      </p:sp>
      <p:sp>
        <p:nvSpPr>
          <p:cNvPr id="246796" name="Rectangle 1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u="sng" smtClean="0"/>
              <a:t>Ventajas: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Usa flujos de cajas en vez de utilidad.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Reconce el valor del dinero en el tiempo.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Al aceptar su proyectos con VAN positivo, la Cia aumenta su valor y la riqueza de sus accionistas.</a:t>
            </a:r>
            <a:endParaRPr lang="es-ES_tradnl" smtClean="0"/>
          </a:p>
        </p:txBody>
      </p:sp>
      <p:sp>
        <p:nvSpPr>
          <p:cNvPr id="246797" name="Rectangle 1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 smtClean="0"/>
              <a:t>Desventajas:</a:t>
            </a:r>
          </a:p>
          <a:p>
            <a:pPr lvl="1" eaLnBrk="1" hangingPunct="1">
              <a:defRPr/>
            </a:pPr>
            <a:r>
              <a:rPr lang="en-US" smtClean="0"/>
              <a:t>La predicción de los flujos de caja futuros puede ser muy complicada.</a:t>
            </a:r>
          </a:p>
          <a:p>
            <a:pPr lvl="1" eaLnBrk="1" hangingPunct="1">
              <a:defRPr/>
            </a:pPr>
            <a:r>
              <a:rPr lang="en-US" smtClean="0"/>
              <a:t>Asume que el costo de oportunidad es fijo a lo largo de la vida del proyecto.</a:t>
            </a:r>
            <a:endParaRPr lang="es-ES_tradnl" smtClean="0"/>
          </a:p>
        </p:txBody>
      </p:sp>
      <p:sp>
        <p:nvSpPr>
          <p:cNvPr id="62469" name="Rectangle 11"/>
          <p:cNvSpPr>
            <a:spLocks noChangeArrowheads="1"/>
          </p:cNvSpPr>
          <p:nvPr/>
        </p:nvSpPr>
        <p:spPr bwMode="auto">
          <a:xfrm>
            <a:off x="0" y="4937125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cs typeface="Arial" pitchFamily="34" charset="0"/>
              </a:rPr>
              <a:t> </a:t>
            </a:r>
          </a:p>
          <a:p>
            <a:pPr eaLnBrk="0" hangingPunct="0"/>
            <a:endParaRPr lang="en-US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Tasa Interna de Retorno (TIR)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974013" cy="4876800"/>
          </a:xfrm>
        </p:spPr>
        <p:txBody>
          <a:bodyPr/>
          <a:lstStyle/>
          <a:p>
            <a:pPr eaLnBrk="1" hangingPunct="1">
              <a:defRPr/>
            </a:pPr>
            <a:r>
              <a:rPr lang="es-EC" sz="2000" smtClean="0"/>
              <a:t>La tasa de descuento que hace que VAN = 0.</a:t>
            </a:r>
          </a:p>
          <a:p>
            <a:pPr lvl="1" eaLnBrk="1" hangingPunct="1">
              <a:defRPr/>
            </a:pPr>
            <a:r>
              <a:rPr lang="es-EC" sz="2000" smtClean="0"/>
              <a:t>La tasa de descuento a la que el prroyecto sería apenas rentable.</a:t>
            </a:r>
          </a:p>
          <a:p>
            <a:pPr eaLnBrk="1" hangingPunct="1">
              <a:defRPr/>
            </a:pPr>
            <a:r>
              <a:rPr lang="es-EC" sz="2000" smtClean="0"/>
              <a:t>Generalmente (no siempre) indica la “rentabilidad” esperada del proyecto.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C" sz="2000" b="1" smtClean="0"/>
              <a:t>Regla:</a:t>
            </a:r>
            <a:endParaRPr lang="es-EC" sz="2000" smtClean="0"/>
          </a:p>
          <a:p>
            <a:pPr eaLnBrk="1" hangingPunct="1">
              <a:defRPr/>
            </a:pPr>
            <a:r>
              <a:rPr lang="es-EC" sz="2000" smtClean="0"/>
              <a:t>Se aceptan Proyectos que tienen TIR &gt; Costo de Oportunidad.</a:t>
            </a:r>
          </a:p>
          <a:p>
            <a:pPr eaLnBrk="1" hangingPunct="1">
              <a:defRPr/>
            </a:pPr>
            <a:r>
              <a:rPr lang="es-EC" sz="2000" smtClean="0"/>
              <a:t>Decidiendo entre Varios Proyectos, Se escogerá el que  tenga mayor TIR.</a:t>
            </a:r>
          </a:p>
          <a:p>
            <a:pPr eaLnBrk="1" hangingPunct="1">
              <a:defRPr/>
            </a:pPr>
            <a:r>
              <a:rPr lang="es-EC" sz="2000" smtClean="0"/>
              <a:t>Cuando es </a:t>
            </a:r>
            <a:r>
              <a:rPr lang="es-EC" sz="2000" u="sng" smtClean="0"/>
              <a:t>un solo</a:t>
            </a:r>
            <a:r>
              <a:rPr lang="es-EC" sz="2000" smtClean="0"/>
              <a:t> proyecto, y VAN función continua decreciente.</a:t>
            </a:r>
          </a:p>
          <a:p>
            <a:pPr lvl="1" eaLnBrk="1" hangingPunct="1">
              <a:defRPr/>
            </a:pPr>
            <a:r>
              <a:rPr lang="es-EC" sz="2000" smtClean="0"/>
              <a:t>TIR y VAN dan igual resultado.</a:t>
            </a:r>
          </a:p>
          <a:p>
            <a:pPr eaLnBrk="1" hangingPunct="1">
              <a:defRPr/>
            </a:pPr>
            <a:r>
              <a:rPr lang="es-EC" sz="2000" smtClean="0"/>
              <a:t>Usar TIR como regla principal presenta algunos problemas:</a:t>
            </a:r>
          </a:p>
        </p:txBody>
      </p:sp>
      <p:pic>
        <p:nvPicPr>
          <p:cNvPr id="63492" name="Picture 4" descr="C:\WINDOWS\Application Data\Microsoft\Media Catalog\Downloaded Clips\cl0\bs00053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TIR Cálculo</a:t>
            </a:r>
            <a:endParaRPr lang="es-ES_tradnl" smtClean="0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Resolver sistema de ecuaciones para:</a:t>
            </a:r>
            <a:endParaRPr lang="es-ES_tradnl" smtClean="0"/>
          </a:p>
        </p:txBody>
      </p:sp>
      <p:graphicFrame>
        <p:nvGraphicFramePr>
          <p:cNvPr id="108547" name="Object 3"/>
          <p:cNvGraphicFramePr>
            <a:graphicFrameLocks noChangeAspect="1"/>
          </p:cNvGraphicFramePr>
          <p:nvPr/>
        </p:nvGraphicFramePr>
        <p:xfrm>
          <a:off x="2794000" y="3200400"/>
          <a:ext cx="4011613" cy="1914525"/>
        </p:xfrm>
        <a:graphic>
          <a:graphicData uri="http://schemas.openxmlformats.org/presentationml/2006/ole">
            <p:oleObj spid="_x0000_s11266" name="Equation" r:id="rId4" imgW="90144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TIR, Problema 1.-</a:t>
            </a:r>
            <a:br>
              <a:rPr lang="es-ES_tradnl" sz="3600" smtClean="0"/>
            </a:br>
            <a:r>
              <a:rPr lang="es-ES_tradnl" sz="3600" smtClean="0"/>
              <a:t>No reconoce el monto de la Inversión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C" sz="2000" smtClean="0"/>
              <a:t>El resultado del TIR nos indica porcentualmente una rentabilidad, y no el valor que se espera del proyecto.</a:t>
            </a:r>
          </a:p>
          <a:p>
            <a:pPr eaLnBrk="1" hangingPunct="1">
              <a:defRPr/>
            </a:pPr>
            <a:r>
              <a:rPr lang="es-EC" sz="2000" smtClean="0"/>
              <a:t>Si tenemos los siguientes proyectos </a:t>
            </a:r>
            <a:r>
              <a:rPr lang="es-EC" sz="2000" u="sng" smtClean="0"/>
              <a:t>excluyentes</a:t>
            </a:r>
            <a:r>
              <a:rPr lang="es-EC" sz="2000" smtClean="0"/>
              <a:t> entre sí:</a:t>
            </a:r>
          </a:p>
          <a:p>
            <a:pPr eaLnBrk="1" hangingPunct="1">
              <a:defRPr/>
            </a:pPr>
            <a:endParaRPr lang="es-EC" sz="2000" smtClean="0"/>
          </a:p>
          <a:p>
            <a:pPr eaLnBrk="1" hangingPunct="1">
              <a:defRPr/>
            </a:pPr>
            <a:endParaRPr lang="es-EC" sz="2000" smtClean="0"/>
          </a:p>
          <a:p>
            <a:pPr eaLnBrk="1" hangingPunct="1">
              <a:defRPr/>
            </a:pPr>
            <a:endParaRPr lang="es-EC" sz="2000" smtClean="0"/>
          </a:p>
          <a:p>
            <a:pPr eaLnBrk="1" hangingPunct="1">
              <a:defRPr/>
            </a:pPr>
            <a:endParaRPr lang="es-EC" sz="2000" smtClean="0"/>
          </a:p>
          <a:p>
            <a:pPr eaLnBrk="1" hangingPunct="1">
              <a:defRPr/>
            </a:pPr>
            <a:endParaRPr lang="es-EC" sz="2000" smtClean="0"/>
          </a:p>
          <a:p>
            <a:pPr eaLnBrk="1" hangingPunct="1">
              <a:defRPr/>
            </a:pPr>
            <a:endParaRPr lang="es-EC" sz="2000" smtClean="0"/>
          </a:p>
          <a:p>
            <a:pPr eaLnBrk="1" hangingPunct="1">
              <a:defRPr/>
            </a:pPr>
            <a:r>
              <a:rPr lang="es-EC" sz="2000" smtClean="0"/>
              <a:t>TIR : Proyecto A.</a:t>
            </a:r>
          </a:p>
          <a:p>
            <a:pPr eaLnBrk="1" hangingPunct="1">
              <a:defRPr/>
            </a:pPr>
            <a:r>
              <a:rPr lang="es-EC" sz="2000" smtClean="0"/>
              <a:t>VAN: Proyecto B.</a:t>
            </a:r>
            <a:endParaRPr lang="es-EC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76200" y="3221038"/>
          <a:ext cx="8966200" cy="2036762"/>
        </p:xfrm>
        <a:graphic>
          <a:graphicData uri="http://schemas.openxmlformats.org/presentationml/2006/ole">
            <p:oleObj spid="_x0000_s12290" name="Document" r:id="rId3" imgW="3994920" imgH="911160" progId="Word.Document.8">
              <p:embed/>
            </p:oleObj>
          </a:graphicData>
        </a:graphic>
      </p:graphicFrame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TIR, Problema 2.-</a:t>
            </a:r>
            <a:br>
              <a:rPr lang="es-ES_tradnl" sz="3600" smtClean="0"/>
            </a:br>
            <a:r>
              <a:rPr lang="es-ES_tradnl" sz="3600" smtClean="0"/>
              <a:t>Hay Flujos Que No Tienen TIR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Hay flujos (mas de un cambio de signo) que no tienen TIR.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No hay tasa de descuento que haga cero al VAN.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Por ejemplo el Siguiente Projecto: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Al aumentar la tasa de descuento desde 0,  su VAN disminuye, hasta que en alrededor de 145% llega a un mínimo de cerca de 7, luego de lo cual vuelve a subir :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C" sz="2000" b="1" smtClean="0"/>
              <a:t>...</a:t>
            </a: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</p:txBody>
      </p:sp>
      <p:graphicFrame>
        <p:nvGraphicFramePr>
          <p:cNvPr id="13314" name="Object 5"/>
          <p:cNvGraphicFramePr>
            <a:graphicFrameLocks noChangeAspect="1"/>
          </p:cNvGraphicFramePr>
          <p:nvPr/>
        </p:nvGraphicFramePr>
        <p:xfrm>
          <a:off x="1371600" y="3124200"/>
          <a:ext cx="5334000" cy="1778000"/>
        </p:xfrm>
        <a:graphic>
          <a:graphicData uri="http://schemas.openxmlformats.org/presentationml/2006/ole">
            <p:oleObj spid="_x0000_s13314" name="Document" r:id="rId3" imgW="2015640" imgH="685800" progId="Word.Document.8">
              <p:embed/>
            </p:oleObj>
          </a:graphicData>
        </a:graphic>
      </p:graphicFrame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TIR, Problema 2.-</a:t>
            </a:r>
            <a:br>
              <a:rPr lang="es-ES_tradnl" sz="3600" smtClean="0"/>
            </a:br>
            <a:r>
              <a:rPr lang="es-ES_tradnl" sz="3600" smtClean="0"/>
              <a:t>Hay Flujos Que No Tienen TIR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85950"/>
            <a:ext cx="8178800" cy="4171950"/>
          </a:xfrm>
        </p:spPr>
        <p:txBody>
          <a:bodyPr/>
          <a:lstStyle/>
          <a:p>
            <a:pPr eaLnBrk="1" hangingPunct="1">
              <a:defRPr/>
            </a:pPr>
            <a:endParaRPr lang="es-EC" sz="2000" smtClean="0"/>
          </a:p>
          <a:p>
            <a:pPr eaLnBrk="1" hangingPunct="1">
              <a:defRPr/>
            </a:pPr>
            <a:endParaRPr lang="es-EC" sz="2000" smtClean="0"/>
          </a:p>
          <a:p>
            <a:pPr eaLnBrk="1" hangingPunct="1">
              <a:defRPr/>
            </a:pPr>
            <a:endParaRPr lang="es-EC" sz="2000" smtClean="0"/>
          </a:p>
          <a:p>
            <a:pPr eaLnBrk="1" hangingPunct="1">
              <a:defRPr/>
            </a:pPr>
            <a:endParaRPr lang="es-EC" sz="2000" smtClean="0"/>
          </a:p>
          <a:p>
            <a:pPr eaLnBrk="1" hangingPunct="1">
              <a:defRPr/>
            </a:pPr>
            <a:endParaRPr lang="es-EC" sz="2000" smtClean="0"/>
          </a:p>
        </p:txBody>
      </p:sp>
      <p:graphicFrame>
        <p:nvGraphicFramePr>
          <p:cNvPr id="14338" name="Object 7"/>
          <p:cNvGraphicFramePr>
            <a:graphicFrameLocks noChangeAspect="1"/>
          </p:cNvGraphicFramePr>
          <p:nvPr>
            <p:ph type="chart" idx="1"/>
          </p:nvPr>
        </p:nvGraphicFramePr>
        <p:xfrm>
          <a:off x="457200" y="1481138"/>
          <a:ext cx="8229600" cy="5011737"/>
        </p:xfrm>
        <a:graphic>
          <a:graphicData uri="http://schemas.openxmlformats.org/presentationml/2006/ole">
            <p:oleObj spid="_x0000_s14338" name="Worksheet" r:id="rId3" imgW="4848631" imgH="2952991" progId="Excel.Sheet.8">
              <p:embed/>
            </p:oleObj>
          </a:graphicData>
        </a:graphic>
      </p:graphicFrame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TIR, Problema 3.-</a:t>
            </a:r>
            <a:br>
              <a:rPr lang="es-ES_tradnl" sz="3600" smtClean="0"/>
            </a:br>
            <a:r>
              <a:rPr lang="es-ES_tradnl" sz="3600" smtClean="0"/>
              <a:t>No todos los Flujos Declinan al aumentar la Tasa de Descuento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C" sz="2000" smtClean="0"/>
              <a:t>La TIR solo nos indica en donde la ecuación del VAN cruza el eje x.</a:t>
            </a:r>
          </a:p>
          <a:p>
            <a:pPr lvl="1" eaLnBrk="1" hangingPunct="1">
              <a:defRPr/>
            </a:pPr>
            <a:r>
              <a:rPr lang="es-EC" sz="2000" smtClean="0"/>
              <a:t>No distingue si va subienddo o bajando.</a:t>
            </a:r>
          </a:p>
          <a:p>
            <a:pPr eaLnBrk="1" hangingPunct="1">
              <a:defRPr/>
            </a:pPr>
            <a:r>
              <a:rPr lang="es-EC" sz="2000" smtClean="0"/>
              <a:t>Por ejemplo el Siguiente Projecto:</a:t>
            </a:r>
          </a:p>
          <a:p>
            <a:pPr eaLnBrk="1" hangingPunct="1">
              <a:defRPr/>
            </a:pPr>
            <a:endParaRPr lang="es-EC" sz="2000" smtClean="0"/>
          </a:p>
          <a:p>
            <a:pPr eaLnBrk="1" hangingPunct="1">
              <a:defRPr/>
            </a:pPr>
            <a:endParaRPr lang="es-EC" sz="2000" smtClean="0"/>
          </a:p>
          <a:p>
            <a:pPr eaLnBrk="1" hangingPunct="1">
              <a:defRPr/>
            </a:pPr>
            <a:endParaRPr lang="es-EC" sz="2000" smtClean="0"/>
          </a:p>
          <a:p>
            <a:pPr eaLnBrk="1" hangingPunct="1">
              <a:defRPr/>
            </a:pPr>
            <a:endParaRPr lang="es-EC" sz="2000" smtClean="0"/>
          </a:p>
          <a:p>
            <a:pPr eaLnBrk="1" hangingPunct="1">
              <a:defRPr/>
            </a:pPr>
            <a:r>
              <a:rPr lang="es-EC" sz="2000" smtClean="0"/>
              <a:t>Prestando Dinero deseamos una tasa menor.</a:t>
            </a:r>
          </a:p>
          <a:p>
            <a:pPr lvl="1" eaLnBrk="1" hangingPunct="1">
              <a:defRPr/>
            </a:pPr>
            <a:r>
              <a:rPr lang="es-EC" sz="2000" smtClean="0"/>
              <a:t>Aquí, el VAN y la tasa de descuento son proporcionales:</a:t>
            </a:r>
          </a:p>
          <a:p>
            <a:pPr eaLnBrk="1" hangingPunct="1">
              <a:defRPr/>
            </a:pPr>
            <a:endParaRPr lang="es-EC" sz="2000" smtClean="0"/>
          </a:p>
          <a:p>
            <a:pPr eaLnBrk="1" hangingPunct="1">
              <a:defRPr/>
            </a:pPr>
            <a:endParaRPr lang="es-EC" sz="2000" smtClean="0"/>
          </a:p>
        </p:txBody>
      </p:sp>
      <p:graphicFrame>
        <p:nvGraphicFramePr>
          <p:cNvPr id="15362" name="Object 5"/>
          <p:cNvGraphicFramePr>
            <a:graphicFrameLocks noChangeAspect="1"/>
          </p:cNvGraphicFramePr>
          <p:nvPr/>
        </p:nvGraphicFramePr>
        <p:xfrm>
          <a:off x="3025775" y="3455988"/>
          <a:ext cx="3146425" cy="1573212"/>
        </p:xfrm>
        <a:graphic>
          <a:graphicData uri="http://schemas.openxmlformats.org/presentationml/2006/ole">
            <p:oleObj spid="_x0000_s15362" name="Document" r:id="rId3" imgW="1344960" imgH="685800" progId="Word.Document.8">
              <p:embed/>
            </p:oleObj>
          </a:graphicData>
        </a:graphic>
      </p:graphicFrame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TIR, Problema 3.-</a:t>
            </a:r>
            <a:br>
              <a:rPr lang="es-ES_tradnl" sz="3600" smtClean="0"/>
            </a:br>
            <a:r>
              <a:rPr lang="es-ES_tradnl" sz="3600" smtClean="0"/>
              <a:t>No todos los Flujos Declinan al aumentar la Tasa de Descuento</a:t>
            </a:r>
          </a:p>
        </p:txBody>
      </p:sp>
      <p:graphicFrame>
        <p:nvGraphicFramePr>
          <p:cNvPr id="16386" name="Object 7"/>
          <p:cNvGraphicFramePr>
            <a:graphicFrameLocks noChangeAspect="1"/>
          </p:cNvGraphicFramePr>
          <p:nvPr>
            <p:ph type="chart" idx="1"/>
          </p:nvPr>
        </p:nvGraphicFramePr>
        <p:xfrm>
          <a:off x="381000" y="1763713"/>
          <a:ext cx="8686800" cy="4941887"/>
        </p:xfrm>
        <a:graphic>
          <a:graphicData uri="http://schemas.openxmlformats.org/presentationml/2006/ole">
            <p:oleObj spid="_x0000_s16386" name="Worksheet" r:id="rId3" imgW="5067842" imgH="2962757" progId="Excel.Sheet.8">
              <p:embed/>
            </p:oleObj>
          </a:graphicData>
        </a:graphic>
      </p:graphicFrame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47800" y="2022475"/>
            <a:ext cx="7105650" cy="6858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smtClean="0"/>
              <a:t>¿Qué proyecto es preferible?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TIR: ¿Proyecto o Crédito?</a:t>
            </a:r>
            <a:endParaRPr lang="es-ES" smtClean="0"/>
          </a:p>
        </p:txBody>
      </p:sp>
      <p:pic>
        <p:nvPicPr>
          <p:cNvPr id="1505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3048000"/>
            <a:ext cx="2438400" cy="1163638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</p:pic>
      <p:pic>
        <p:nvPicPr>
          <p:cNvPr id="15053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3048000"/>
            <a:ext cx="2743200" cy="1169988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</p:pic>
      <p:sp>
        <p:nvSpPr>
          <p:cNvPr id="150534" name="Rectangle 6"/>
          <p:cNvSpPr>
            <a:spLocks noChangeArrowheads="1"/>
          </p:cNvSpPr>
          <p:nvPr/>
        </p:nvSpPr>
        <p:spPr bwMode="auto">
          <a:xfrm>
            <a:off x="1066800" y="4724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s-ES_tradnl"/>
              <a:t>A es un </a:t>
            </a:r>
            <a:r>
              <a:rPr lang="es-ES_tradnl" b="1"/>
              <a:t>proyecto de inversión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s-ES_tradnl"/>
              <a:t>B es un </a:t>
            </a:r>
            <a:r>
              <a:rPr lang="es-ES_tradnl" b="1"/>
              <a:t>crédito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685800"/>
            <a:ext cx="7772400" cy="1143000"/>
          </a:xfrm>
        </p:spPr>
        <p:txBody>
          <a:bodyPr/>
          <a:lstStyle/>
          <a:p>
            <a:pPr eaLnBrk="1" hangingPunct="1"/>
            <a:r>
              <a:rPr lang="es-ES" noProof="1" smtClean="0">
                <a:solidFill>
                  <a:srgbClr val="FF0000"/>
                </a:solidFill>
              </a:rPr>
              <a:t>Mas Vale Pajaro en Mano que Ciento Volando</a:t>
            </a:r>
            <a:endParaRPr lang="es-ES_tradnl" smtClean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362200"/>
            <a:ext cx="6400800" cy="1771650"/>
          </a:xfrm>
        </p:spPr>
        <p:txBody>
          <a:bodyPr/>
          <a:lstStyle/>
          <a:p>
            <a:pPr eaLnBrk="1" hangingPunct="1">
              <a:defRPr/>
            </a:pPr>
            <a:r>
              <a:rPr lang="es-EC" smtClean="0">
                <a:solidFill>
                  <a:srgbClr val="FFFF00"/>
                </a:solidFill>
              </a:rPr>
              <a:t>Esto es Cierto...  pero</a:t>
            </a:r>
          </a:p>
          <a:p>
            <a:pPr eaLnBrk="1" hangingPunct="1">
              <a:defRPr/>
            </a:pPr>
            <a:r>
              <a:rPr lang="es-EC" u="sng" smtClean="0">
                <a:solidFill>
                  <a:srgbClr val="FFFF00"/>
                </a:solidFill>
              </a:rPr>
              <a:t>Solo al Costo de Oportunidad Apropiado</a:t>
            </a:r>
            <a:endParaRPr lang="es-ES_tradnl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endParaRPr lang="es-ES_tradnl" smtClean="0">
              <a:solidFill>
                <a:srgbClr val="FFFF00"/>
              </a:solidFill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050925" y="5373688"/>
            <a:ext cx="4641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/>
              <a:t>Valor  del Dinero en el Tiempo ...</a:t>
            </a:r>
          </a:p>
        </p:txBody>
      </p:sp>
      <p:pic>
        <p:nvPicPr>
          <p:cNvPr id="4101" name="Picture 5" descr="C:\Archivos de programa\Archivos comunes\Microsoft Shared\Clipart\cagcat50\pe01931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4556125"/>
            <a:ext cx="27432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6" descr="C:\WINDOWS\Application Data\Microsoft\Media Catalog\Downloaded Clips\cl0\BS00578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71600"/>
            <a:ext cx="1676400" cy="149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100" grpId="0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620000" cy="990600"/>
          </a:xfrm>
        </p:spPr>
        <p:txBody>
          <a:bodyPr/>
          <a:lstStyle/>
          <a:p>
            <a:pPr eaLnBrk="1" hangingPunct="1"/>
            <a:r>
              <a:rPr lang="es-ES_tradnl" smtClean="0"/>
              <a:t>TIR: ¿Proyecto o crédito? (II)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7475" y="2555875"/>
            <a:ext cx="7367588" cy="31242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b="1" smtClean="0">
                <a:solidFill>
                  <a:srgbClr val="FF0000"/>
                </a:solidFill>
              </a:rPr>
              <a:t>Proyecto</a:t>
            </a:r>
            <a:r>
              <a:rPr lang="es-ES_tradnl" smtClean="0"/>
              <a:t>: Se elige aquel donde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s-ES_tradnl" smtClean="0"/>
              <a:t>TIR</a:t>
            </a:r>
            <a:r>
              <a:rPr lang="en-US" smtClean="0"/>
              <a:t> &gt; r</a:t>
            </a:r>
            <a:endParaRPr lang="es-ES_tradnl" smtClean="0"/>
          </a:p>
          <a:p>
            <a:pPr eaLnBrk="1" hangingPunct="1">
              <a:defRPr/>
            </a:pPr>
            <a:endParaRPr lang="es-ES_tradnl" smtClean="0"/>
          </a:p>
          <a:p>
            <a:pPr eaLnBrk="1" hangingPunct="1">
              <a:defRPr/>
            </a:pPr>
            <a:r>
              <a:rPr lang="es-ES_tradnl" b="1" smtClean="0">
                <a:solidFill>
                  <a:srgbClr val="FF0000"/>
                </a:solidFill>
              </a:rPr>
              <a:t>Crédito</a:t>
            </a:r>
            <a:r>
              <a:rPr lang="es-ES_tradnl" smtClean="0"/>
              <a:t>: Se elige aquél donde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s-ES_tradnl" smtClean="0"/>
              <a:t>TIR</a:t>
            </a:r>
            <a:r>
              <a:rPr lang="en-US" smtClean="0"/>
              <a:t> &lt; r</a:t>
            </a:r>
            <a:endParaRPr lang="es-ES_tradnl" smtClean="0"/>
          </a:p>
          <a:p>
            <a:pPr eaLnBrk="1" hangingPunct="1">
              <a:defRPr/>
            </a:pPr>
            <a:endParaRPr lang="es-ES_tradnl" smtClean="0"/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169988" y="1828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000" smtClean="0"/>
              <a:t>Calculando Matemáticamente: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000" smtClean="0"/>
              <a:t>y remplazando: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000" smtClean="0"/>
              <a:t>despejando: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C" sz="2000" smtClean="0"/>
              <a:t>400(1 + </a:t>
            </a:r>
            <a:r>
              <a:rPr lang="es-EC" sz="2000" i="1" smtClean="0"/>
              <a:t>r </a:t>
            </a:r>
            <a:r>
              <a:rPr lang="es-EC" sz="2000" smtClean="0"/>
              <a:t>)</a:t>
            </a:r>
            <a:r>
              <a:rPr lang="es-EC" sz="2000" baseline="30000" smtClean="0"/>
              <a:t>2 </a:t>
            </a:r>
            <a:r>
              <a:rPr lang="es-EC" sz="2000" smtClean="0"/>
              <a:t>- 2500(1 + </a:t>
            </a:r>
            <a:r>
              <a:rPr lang="es-EC" sz="2000" i="1" smtClean="0"/>
              <a:t>r </a:t>
            </a:r>
            <a:r>
              <a:rPr lang="es-EC" sz="2000" smtClean="0"/>
              <a:t>)+ 2500 = 0.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C" sz="2000" b="1" smtClean="0"/>
              <a:t>...</a:t>
            </a:r>
            <a:endParaRPr lang="es-ES_tradnl" sz="2000" smtClean="0"/>
          </a:p>
        </p:txBody>
      </p:sp>
      <p:sp>
        <p:nvSpPr>
          <p:cNvPr id="174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TIR, Problema 4.-</a:t>
            </a:r>
            <a:br>
              <a:rPr lang="es-ES_tradnl" sz="3600" smtClean="0"/>
            </a:br>
            <a:r>
              <a:rPr lang="es-ES_tradnl" sz="3600" smtClean="0"/>
              <a:t>Hay Flujos con mas de una TIR</a:t>
            </a:r>
          </a:p>
        </p:txBody>
      </p:sp>
      <p:graphicFrame>
        <p:nvGraphicFramePr>
          <p:cNvPr id="17410" name="Object 5"/>
          <p:cNvGraphicFramePr>
            <a:graphicFrameLocks noChangeAspect="1"/>
          </p:cNvGraphicFramePr>
          <p:nvPr/>
        </p:nvGraphicFramePr>
        <p:xfrm>
          <a:off x="1447800" y="1673225"/>
          <a:ext cx="5867400" cy="1374775"/>
        </p:xfrm>
        <a:graphic>
          <a:graphicData uri="http://schemas.openxmlformats.org/presentationml/2006/ole">
            <p:oleObj spid="_x0000_s17410" name="Document" r:id="rId3" imgW="2854800" imgH="685800" progId="Word.Document.8">
              <p:embed/>
            </p:oleObj>
          </a:graphicData>
        </a:graphic>
      </p:graphicFrame>
      <p:graphicFrame>
        <p:nvGraphicFramePr>
          <p:cNvPr id="17411" name="Object 6"/>
          <p:cNvGraphicFramePr>
            <a:graphicFrameLocks noChangeAspect="1"/>
          </p:cNvGraphicFramePr>
          <p:nvPr/>
        </p:nvGraphicFramePr>
        <p:xfrm>
          <a:off x="1143000" y="3257550"/>
          <a:ext cx="2819400" cy="628650"/>
        </p:xfrm>
        <a:graphic>
          <a:graphicData uri="http://schemas.openxmlformats.org/presentationml/2006/ole">
            <p:oleObj spid="_x0000_s17411" name="Equation" r:id="rId4" imgW="1879560" imgH="419040" progId="Equation.3">
              <p:embed/>
            </p:oleObj>
          </a:graphicData>
        </a:graphic>
      </p:graphicFrame>
      <p:graphicFrame>
        <p:nvGraphicFramePr>
          <p:cNvPr id="17412" name="Object 7"/>
          <p:cNvGraphicFramePr>
            <a:graphicFrameLocks noChangeAspect="1"/>
          </p:cNvGraphicFramePr>
          <p:nvPr/>
        </p:nvGraphicFramePr>
        <p:xfrm>
          <a:off x="1371600" y="4648200"/>
          <a:ext cx="5410200" cy="611188"/>
        </p:xfrm>
        <a:graphic>
          <a:graphicData uri="http://schemas.openxmlformats.org/presentationml/2006/ole">
            <p:oleObj spid="_x0000_s17412" name="Equation" r:id="rId5" imgW="3924000" imgH="44424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TIR, Problema 4.-</a:t>
            </a:r>
            <a:br>
              <a:rPr lang="es-ES_tradnl" sz="3600" smtClean="0"/>
            </a:br>
            <a:r>
              <a:rPr lang="es-ES_tradnl" sz="3600" smtClean="0"/>
              <a:t>Hay Flujos con mas de una TIR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000" smtClean="0"/>
              <a:t>Lo que corresponde a una ecuación del tipo: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C" sz="2000" b="1" i="1" smtClean="0"/>
              <a:t>a x</a:t>
            </a:r>
            <a:r>
              <a:rPr lang="es-EC" sz="2000" b="1" i="1" baseline="30000" smtClean="0"/>
              <a:t>2 </a:t>
            </a:r>
            <a:r>
              <a:rPr lang="es-EC" sz="2000" b="1" i="1" smtClean="0"/>
              <a:t>+ b x + c = 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000" smtClean="0"/>
              <a:t>En donde :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000" smtClean="0"/>
              <a:t>o sea: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000" smtClean="0"/>
              <a:t>Teniendo entonces: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r</a:t>
            </a:r>
            <a:r>
              <a:rPr lang="es-EC" sz="2000" baseline="-25000" smtClean="0"/>
              <a:t>1</a:t>
            </a:r>
            <a:r>
              <a:rPr lang="es-EC" sz="2000" smtClean="0"/>
              <a:t> = (2500 +1500)/800 –1 = 400%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r</a:t>
            </a:r>
            <a:r>
              <a:rPr lang="es-EC" sz="2000" baseline="-25000" smtClean="0"/>
              <a:t>2</a:t>
            </a:r>
            <a:r>
              <a:rPr lang="es-EC" sz="2000" smtClean="0"/>
              <a:t> = (2500 - 1500)/800 –1 =   25%</a:t>
            </a:r>
            <a:endParaRPr lang="es-ES_tradnl" sz="2000" smtClean="0"/>
          </a:p>
        </p:txBody>
      </p:sp>
      <p:graphicFrame>
        <p:nvGraphicFramePr>
          <p:cNvPr id="18434" name="Object 7"/>
          <p:cNvGraphicFramePr>
            <a:graphicFrameLocks noChangeAspect="1"/>
          </p:cNvGraphicFramePr>
          <p:nvPr/>
        </p:nvGraphicFramePr>
        <p:xfrm>
          <a:off x="3124200" y="2895600"/>
          <a:ext cx="2438400" cy="868363"/>
        </p:xfrm>
        <a:graphic>
          <a:graphicData uri="http://schemas.openxmlformats.org/presentationml/2006/ole">
            <p:oleObj spid="_x0000_s18434" name="Equation" r:id="rId3" imgW="1244520" imgH="444240" progId="Equation.3">
              <p:embed/>
            </p:oleObj>
          </a:graphicData>
        </a:graphic>
      </p:graphicFrame>
      <p:graphicFrame>
        <p:nvGraphicFramePr>
          <p:cNvPr id="18435" name="Object 8"/>
          <p:cNvGraphicFramePr>
            <a:graphicFrameLocks noChangeAspect="1"/>
          </p:cNvGraphicFramePr>
          <p:nvPr/>
        </p:nvGraphicFramePr>
        <p:xfrm>
          <a:off x="2209800" y="4176713"/>
          <a:ext cx="5105400" cy="700087"/>
        </p:xfrm>
        <a:graphic>
          <a:graphicData uri="http://schemas.openxmlformats.org/presentationml/2006/ole">
            <p:oleObj spid="_x0000_s18435" name="Equation" r:id="rId4" imgW="3504960" imgH="48240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TIR, Problema 4.-</a:t>
            </a:r>
            <a:br>
              <a:rPr lang="es-ES_tradnl" sz="3600" smtClean="0"/>
            </a:br>
            <a:r>
              <a:rPr lang="es-ES_tradnl" sz="3600" smtClean="0"/>
              <a:t>Hay Flujos con mas de una TIR</a:t>
            </a:r>
          </a:p>
        </p:txBody>
      </p:sp>
      <p:graphicFrame>
        <p:nvGraphicFramePr>
          <p:cNvPr id="19458" name="Object 8"/>
          <p:cNvGraphicFramePr>
            <a:graphicFrameLocks noChangeAspect="1"/>
          </p:cNvGraphicFramePr>
          <p:nvPr>
            <p:ph type="chart" idx="1"/>
          </p:nvPr>
        </p:nvGraphicFramePr>
        <p:xfrm>
          <a:off x="228600" y="1752600"/>
          <a:ext cx="8534400" cy="4994275"/>
        </p:xfrm>
        <a:graphic>
          <a:graphicData uri="http://schemas.openxmlformats.org/presentationml/2006/ole">
            <p:oleObj spid="_x0000_s19458" name="Worksheet" r:id="rId3" imgW="5077231" imgH="2972162" progId="Excel.Sheet.8">
              <p:embed/>
            </p:oleObj>
          </a:graphicData>
        </a:graphic>
      </p:graphicFrame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TIR, Problema 5.-</a:t>
            </a:r>
            <a:br>
              <a:rPr lang="es-ES_tradnl" sz="3600" smtClean="0"/>
            </a:br>
            <a:r>
              <a:rPr lang="es-ES_tradnl" sz="3600" smtClean="0"/>
              <a:t>No Considera Reinversiones a </a:t>
            </a:r>
            <a:br>
              <a:rPr lang="es-ES_tradnl" sz="3600" smtClean="0"/>
            </a:br>
            <a:r>
              <a:rPr lang="es-ES_tradnl" sz="3600" smtClean="0"/>
              <a:t>Costo de Oportunidad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000" smtClean="0"/>
              <a:t>Regla  de la TIR</a:t>
            </a:r>
            <a:r>
              <a:rPr lang="en-US" sz="2000" smtClean="0"/>
              <a:t>: </a:t>
            </a:r>
            <a:r>
              <a:rPr lang="es-ES_tradnl" sz="2000" smtClean="0">
                <a:sym typeface="Symbol" pitchFamily="18" charset="2"/>
              </a:rPr>
              <a:t>Proyecto B.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000" smtClean="0">
                <a:sym typeface="Symbol" pitchFamily="18" charset="2"/>
              </a:rPr>
              <a:t>Regla del VAN </a:t>
            </a:r>
            <a:r>
              <a:rPr lang="en-US" sz="2000" smtClean="0"/>
              <a:t>: </a:t>
            </a:r>
            <a:r>
              <a:rPr lang="es-ES_tradnl" sz="2000" smtClean="0">
                <a:sym typeface="Symbol" pitchFamily="18" charset="2"/>
              </a:rPr>
              <a:t>depende de Costo de Oportunidad.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r&lt; 23% : Proyecto A.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23%&gt; r&lt; 30% </a:t>
            </a:r>
            <a:r>
              <a:rPr lang="en-US" sz="2000" smtClean="0">
                <a:sym typeface="Symbol" pitchFamily="18" charset="2"/>
              </a:rPr>
              <a:t>:</a:t>
            </a:r>
            <a:r>
              <a:rPr lang="es-EC" sz="2000" smtClean="0"/>
              <a:t> B.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r &gt; 30% </a:t>
            </a:r>
            <a:r>
              <a:rPr lang="en-US" sz="2000" smtClean="0">
                <a:sym typeface="Symbol" pitchFamily="18" charset="2"/>
              </a:rPr>
              <a:t>:</a:t>
            </a:r>
            <a:r>
              <a:rPr lang="es-EC" sz="2000" smtClean="0"/>
              <a:t> Ninguno.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000" smtClean="0"/>
              <a:t>TIR asume reinverción excedentes  de flujo a una tasa igual a la TIR.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000" smtClean="0"/>
              <a:t>Inversionista eficiente reinvierte excedentes del primer año a su tasa de oportunidad.</a:t>
            </a:r>
            <a:endParaRPr lang="es-ES_tradnl" sz="2000" smtClean="0">
              <a:sym typeface="Symbol" pitchFamily="18" charset="2"/>
            </a:endParaRPr>
          </a:p>
        </p:txBody>
      </p:sp>
      <p:graphicFrame>
        <p:nvGraphicFramePr>
          <p:cNvPr id="20482" name="Object 0"/>
          <p:cNvGraphicFramePr>
            <a:graphicFrameLocks noChangeAspect="1"/>
          </p:cNvGraphicFramePr>
          <p:nvPr/>
        </p:nvGraphicFramePr>
        <p:xfrm>
          <a:off x="1524000" y="1828800"/>
          <a:ext cx="5837238" cy="1520825"/>
        </p:xfrm>
        <a:graphic>
          <a:graphicData uri="http://schemas.openxmlformats.org/presentationml/2006/ole">
            <p:oleObj spid="_x0000_s20482" name="Document" r:id="rId3" imgW="3388320" imgH="905040" progId="Word.Document.8">
              <p:embed/>
            </p:oleObj>
          </a:graphicData>
        </a:graphic>
      </p:graphicFrame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6868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TIR, Problema 5.-</a:t>
            </a:r>
            <a:r>
              <a:rPr lang="en-US" sz="3600" smtClean="0"/>
              <a:t> N</a:t>
            </a:r>
            <a:r>
              <a:rPr lang="es-ES_tradnl" sz="3600" smtClean="0"/>
              <a:t>o Considera Reinversiones a Costo de Oportunidad</a:t>
            </a:r>
          </a:p>
        </p:txBody>
      </p:sp>
      <p:graphicFrame>
        <p:nvGraphicFramePr>
          <p:cNvPr id="21506" name="Object 0"/>
          <p:cNvGraphicFramePr>
            <a:graphicFrameLocks noChangeAspect="1"/>
          </p:cNvGraphicFramePr>
          <p:nvPr>
            <p:ph type="chart" idx="1"/>
          </p:nvPr>
        </p:nvGraphicFramePr>
        <p:xfrm>
          <a:off x="228600" y="1371600"/>
          <a:ext cx="8610600" cy="5507038"/>
        </p:xfrm>
        <a:graphic>
          <a:graphicData uri="http://schemas.openxmlformats.org/presentationml/2006/ole">
            <p:oleObj spid="_x0000_s21506" name="Worksheet" r:id="rId3" imgW="5486761" imgH="3705707" progId="Excel.Sheet.8">
              <p:embed/>
            </p:oleObj>
          </a:graphicData>
        </a:graphic>
      </p:graphicFrame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Periodo Recuperación Inversión</a:t>
            </a: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(Payback)</a:t>
            </a:r>
            <a:endParaRPr lang="es-ES_tradnl" sz="360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8229600" cy="5257800"/>
          </a:xfrm>
        </p:spPr>
        <p:txBody>
          <a:bodyPr/>
          <a:lstStyle/>
          <a:p>
            <a:pPr algn="just" eaLnBrk="1" hangingPunct="1">
              <a:defRPr/>
            </a:pPr>
            <a:r>
              <a:rPr lang="es-EC" sz="2000" smtClean="0"/>
              <a:t>Años para que flujo caja acumulado sea igual a inversión original. Inversión inicial recuperada en periodo tiempo especifico.</a:t>
            </a:r>
          </a:p>
          <a:p>
            <a:pPr algn="just" eaLnBrk="1" hangingPunct="1">
              <a:defRPr/>
            </a:pPr>
            <a:r>
              <a:rPr lang="es-EC" sz="2000" smtClean="0"/>
              <a:t>Escoge proyectos cuyo periodo de recuperación sea menor que  periodo recuperación establecido como política de la empresa.</a:t>
            </a:r>
          </a:p>
          <a:p>
            <a:pPr algn="just" eaLnBrk="1" hangingPunct="1">
              <a:defRPr/>
            </a:pPr>
            <a:r>
              <a:rPr lang="es-EC" sz="2000" smtClean="0"/>
              <a:t>Hay información que no se toma en cuenta:</a:t>
            </a:r>
          </a:p>
          <a:p>
            <a:pPr lvl="1" algn="just" eaLnBrk="1" hangingPunct="1">
              <a:defRPr/>
            </a:pPr>
            <a:r>
              <a:rPr lang="es-EC" sz="2000" smtClean="0"/>
              <a:t>Beneficios (o costos) generados después de haber recuperado la inversión inicial.</a:t>
            </a:r>
          </a:p>
          <a:p>
            <a:pPr lvl="1" algn="just" eaLnBrk="1" hangingPunct="1">
              <a:defRPr/>
            </a:pPr>
            <a:r>
              <a:rPr lang="es-EC" sz="2000" smtClean="0"/>
              <a:t>No reconoce costo oportunidad: igual valor a todos antes fecha de recuperación, y ninguno después de esta.</a:t>
            </a:r>
          </a:p>
          <a:p>
            <a:pPr algn="just" eaLnBrk="1" hangingPunct="1">
              <a:defRPr/>
            </a:pPr>
            <a:r>
              <a:rPr lang="es-EC" sz="2000" smtClean="0"/>
              <a:t>Criterio sencillo y usado ampliamente.</a:t>
            </a:r>
          </a:p>
          <a:p>
            <a:pPr algn="just" eaLnBrk="1" hangingPunct="1">
              <a:defRPr/>
            </a:pPr>
            <a:r>
              <a:rPr lang="es-EC" sz="2000" smtClean="0"/>
              <a:t>No determina eficiencia de inversión.</a:t>
            </a:r>
          </a:p>
          <a:p>
            <a:pPr algn="just" eaLnBrk="1" hangingPunct="1">
              <a:defRPr/>
            </a:pPr>
            <a:r>
              <a:rPr lang="es-EC" sz="2000" smtClean="0"/>
              <a:t>Inspirado por política de liquidez acentuada y podría usarse en situaciones de alto riesgo u obselesencia, en donde es conveniente recuperar la inversión lo antes posible.</a:t>
            </a:r>
          </a:p>
          <a:p>
            <a:pPr eaLnBrk="1" hangingPunct="1">
              <a:defRPr/>
            </a:pPr>
            <a:endParaRPr lang="es-EC" sz="2000" smtClean="0"/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Periodo Recuperación de Inversión</a:t>
            </a:r>
          </a:p>
        </p:txBody>
      </p:sp>
      <p:graphicFrame>
        <p:nvGraphicFramePr>
          <p:cNvPr id="22530" name="Object 6"/>
          <p:cNvGraphicFramePr>
            <a:graphicFrameLocks noChangeAspect="1"/>
          </p:cNvGraphicFramePr>
          <p:nvPr>
            <p:ph type="tbl" idx="1"/>
          </p:nvPr>
        </p:nvGraphicFramePr>
        <p:xfrm>
          <a:off x="1243013" y="2566988"/>
          <a:ext cx="7458075" cy="2522537"/>
        </p:xfrm>
        <a:graphic>
          <a:graphicData uri="http://schemas.openxmlformats.org/presentationml/2006/ole">
            <p:oleObj spid="_x0000_s22530" name="Document" r:id="rId3" imgW="4192920" imgH="1366920" progId="Word.Document.8">
              <p:embed/>
            </p:oleObj>
          </a:graphicData>
        </a:graphic>
      </p:graphicFrame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Periodo Recuperación Descontado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143000"/>
            <a:ext cx="7772400" cy="5334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s-EC" sz="2400" smtClean="0"/>
              <a:t>Años requeridos para que flujo acumulado sea igual a inversión original, </a:t>
            </a:r>
            <a:r>
              <a:rPr lang="es-EC" sz="2400" u="sng" smtClean="0"/>
              <a:t>en unidades monetarias actuales:</a:t>
            </a:r>
            <a:r>
              <a:rPr lang="es-EC" sz="2400" smtClean="0"/>
              <a:t> periodo de recuperación que considera el costo de oportunidad del dinero.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400" smtClean="0"/>
              <a:t>Problemas de no considerar tasa descuento puede ser en parte solucionado utilizando este método.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400" smtClean="0"/>
              <a:t>Cálculo se hace de misma forma que periodo de recuperación, pero utilizando un flujo descontado.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400" smtClean="0"/>
              <a:t>Sigue ignorando valor de flujos posteriores al periodo de recuperación.</a:t>
            </a:r>
            <a:endParaRPr lang="es-EC" sz="2400" b="1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400" smtClean="0"/>
              <a:t>Bajo este criterio de selección se aceptan aquellos proyectos cuyo periodo de recuperación descontado sea menor que  el periodo de recuperación descontado establecido como política de la empresa.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C" sz="2400" smtClean="0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Periodo Recuperación Descontado</a:t>
            </a:r>
          </a:p>
        </p:txBody>
      </p:sp>
      <p:graphicFrame>
        <p:nvGraphicFramePr>
          <p:cNvPr id="23554" name="Object 6"/>
          <p:cNvGraphicFramePr>
            <a:graphicFrameLocks noChangeAspect="1"/>
          </p:cNvGraphicFramePr>
          <p:nvPr>
            <p:ph type="tbl" idx="1"/>
          </p:nvPr>
        </p:nvGraphicFramePr>
        <p:xfrm>
          <a:off x="1243013" y="2792413"/>
          <a:ext cx="7748587" cy="1709737"/>
        </p:xfrm>
        <a:graphic>
          <a:graphicData uri="http://schemas.openxmlformats.org/presentationml/2006/ole">
            <p:oleObj spid="_x0000_s23554" name="Document" r:id="rId3" imgW="4259520" imgH="907920" progId="Word.Document.8">
              <p:embed/>
            </p:oleObj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Tasas de Interés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914400"/>
            <a:ext cx="7974013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000" smtClean="0"/>
              <a:t>Costo de tener el dinero en este momento en vez de en el futuro.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000" smtClean="0"/>
              <a:t>Cantidad que se paga por emplear el dinero ajeno.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S_tradnl" sz="2000" smtClean="0"/>
              <a:t>Compensa oportunidad usarlo en otra actividad : rendimiento financiero.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S_tradnl" sz="1800" smtClean="0"/>
              <a:t>Interés = Costo capital = Retribución requerida por uso de dinero.</a:t>
            </a:r>
            <a:endParaRPr lang="es-ES_tradnl" sz="200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S_tradnl" sz="2000" smtClean="0"/>
              <a:t>Repone  retorno que dueño ganaría si hubiese invertido en vez de prestarlo.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S_tradnl" sz="2000" smtClean="0"/>
              <a:t>Bancos pagan sobre dineros depositados, y cobran por prestarlo.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S_tradnl" sz="2000" smtClean="0"/>
              <a:t>Para analizar efectos de dinero en el tiempo: 2 esquemas: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S_tradnl" sz="1800" smtClean="0"/>
              <a:t>Prestamista – prestatario, el interés toma el nombre de “</a:t>
            </a:r>
            <a:r>
              <a:rPr lang="es-ES_tradnl" sz="1800" b="1" smtClean="0">
                <a:solidFill>
                  <a:srgbClr val="FF0000"/>
                </a:solidFill>
              </a:rPr>
              <a:t>Costo de Capital</a:t>
            </a:r>
            <a:r>
              <a:rPr lang="es-ES_tradnl" sz="1800" smtClean="0"/>
              <a:t>”.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S_tradnl" sz="1800" smtClean="0"/>
              <a:t>Inversionista – proyecto, el interés toma el nombre de “</a:t>
            </a:r>
            <a:r>
              <a:rPr lang="es-ES_tradnl" sz="1800" b="1" smtClean="0"/>
              <a:t>Tasa de retorno</a:t>
            </a:r>
            <a:r>
              <a:rPr lang="es-ES_tradnl" sz="1800" smtClean="0"/>
              <a:t>” o “</a:t>
            </a:r>
            <a:r>
              <a:rPr lang="es-ES_tradnl" sz="1800" b="1" smtClean="0">
                <a:solidFill>
                  <a:srgbClr val="FF0000"/>
                </a:solidFill>
              </a:rPr>
              <a:t>Rentabilidad.</a:t>
            </a:r>
            <a:r>
              <a:rPr lang="es-ES_tradnl" sz="1800" smtClean="0"/>
              <a:t>”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S_tradnl" sz="2000" smtClean="0"/>
              <a:t>Todo capital tiene un costo (requiere una retribución):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S_tradnl" sz="1800" smtClean="0"/>
              <a:t>Explícito = interés pagado por un préstamo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S_tradnl" sz="1800" smtClean="0"/>
              <a:t>Implícito = interés dejado de ganar sobre el capital propio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s-ES_tradnl" sz="2000" smtClean="0"/>
          </a:p>
        </p:txBody>
      </p:sp>
      <p:pic>
        <p:nvPicPr>
          <p:cNvPr id="35844" name="Picture 4" descr="bs00561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5883275"/>
            <a:ext cx="2286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5" descr="C:\WINDOWS\Application Data\Microsoft\Media Catalog\Downloaded Clips\cl0\DD00758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5240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Periodos de Recuperación</a:t>
            </a:r>
          </a:p>
        </p:txBody>
      </p:sp>
      <p:graphicFrame>
        <p:nvGraphicFramePr>
          <p:cNvPr id="24578" name="Object 7"/>
          <p:cNvGraphicFramePr>
            <a:graphicFrameLocks noChangeAspect="1"/>
          </p:cNvGraphicFramePr>
          <p:nvPr>
            <p:ph type="chart" idx="1"/>
          </p:nvPr>
        </p:nvGraphicFramePr>
        <p:xfrm>
          <a:off x="304800" y="1676400"/>
          <a:ext cx="8458200" cy="4857750"/>
        </p:xfrm>
        <a:graphic>
          <a:graphicData uri="http://schemas.openxmlformats.org/presentationml/2006/ole">
            <p:oleObj spid="_x0000_s24578" name="Worksheet" r:id="rId3" imgW="6334351" imgH="3638791" progId="Excel.Sheet.8">
              <p:embed/>
            </p:oleObj>
          </a:graphicData>
        </a:graphic>
      </p:graphicFrame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Tasa de Retorno Contable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066800"/>
            <a:ext cx="7974012" cy="5486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s-EC" sz="2000" smtClean="0"/>
              <a:t>Se ajusta bien a información contable.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000" smtClean="0"/>
              <a:t>Relaciona utilidad neta anual promedio que genera </a:t>
            </a:r>
            <a:r>
              <a:rPr lang="es-EC" sz="2000" u="sng" smtClean="0"/>
              <a:t>contablemente</a:t>
            </a:r>
            <a:r>
              <a:rPr lang="es-EC" sz="2000" smtClean="0"/>
              <a:t> el proyecto con la inversión promedio: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algn="just"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algn="just"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000" smtClean="0"/>
              <a:t>Utilidad promedio: suma utilidades contables dividido # años.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000" smtClean="0"/>
              <a:t>Inversión promedio: suma valor contable inversiones al final de cada año dividido número de años.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000" smtClean="0"/>
              <a:t>Relación Rc comparada con tasa retorno contable mínima aceptada por empresa. Si valor de Rc es mayor, entonces proyecto se considera aceptables, de lo contrario no.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000" smtClean="0"/>
              <a:t>Debilidades bastante claras: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Utiliza concepto utilidad contable y no flujo de caja.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Considera igual valor del dinero en el tiempo, es decir considera igual una utilidad en el primer año que una en el quinto año.</a:t>
            </a:r>
            <a:endParaRPr lang="es-EC" smtClean="0"/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/>
        </p:nvGraphicFramePr>
        <p:xfrm>
          <a:off x="2438400" y="2057400"/>
          <a:ext cx="4191000" cy="938213"/>
        </p:xfrm>
        <a:graphic>
          <a:graphicData uri="http://schemas.openxmlformats.org/presentationml/2006/ole">
            <p:oleObj spid="_x0000_s25602" name="Equation" r:id="rId3" imgW="1752480" imgH="39348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Relación Beneficio / Costo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990600"/>
            <a:ext cx="7772400" cy="5070475"/>
          </a:xfrm>
        </p:spPr>
        <p:txBody>
          <a:bodyPr/>
          <a:lstStyle/>
          <a:p>
            <a:pPr algn="just" eaLnBrk="1" hangingPunct="1">
              <a:defRPr/>
            </a:pPr>
            <a:r>
              <a:rPr lang="es-EC" sz="2000" smtClean="0"/>
              <a:t>Relación de valor actual de todos los beneficios brutos sobre valor actual de todos los costos brutos.</a:t>
            </a:r>
          </a:p>
          <a:p>
            <a:pPr algn="just" eaLnBrk="1" hangingPunct="1">
              <a:defRPr/>
            </a:pPr>
            <a:r>
              <a:rPr lang="es-EC" sz="2000" smtClean="0"/>
              <a:t>Más que nuevo método es extensión de regla del VAN.</a:t>
            </a:r>
          </a:p>
          <a:p>
            <a:pPr algn="just" eaLnBrk="1" hangingPunct="1">
              <a:defRPr/>
            </a:pPr>
            <a:r>
              <a:rPr lang="es-EC" sz="2000" smtClean="0"/>
              <a:t>Todos los beneficios y costos se convieren a una unidad monetaria común: descontarse con costo oportunidad.</a:t>
            </a:r>
          </a:p>
          <a:p>
            <a:pPr algn="just" eaLnBrk="1" hangingPunct="1">
              <a:defRPr/>
            </a:pPr>
            <a:r>
              <a:rPr lang="es-EC" sz="2000" smtClean="0"/>
              <a:t>Se divide VA Beneficios para VA Costos.</a:t>
            </a:r>
          </a:p>
          <a:p>
            <a:pPr algn="just" eaLnBrk="1" hangingPunct="1">
              <a:defRPr/>
            </a:pPr>
            <a:r>
              <a:rPr lang="es-EC" sz="2000" smtClean="0"/>
              <a:t>Aceptar proyecto cuando su RBC es mayor que 1: cuando VA de beneficios &gt; VA costos. Preferir proyectos que mayor RBC tengan.</a:t>
            </a:r>
          </a:p>
          <a:p>
            <a:pPr algn="just" eaLnBrk="1" hangingPunct="1">
              <a:defRPr/>
            </a:pPr>
            <a:r>
              <a:rPr lang="es-EC" sz="2000" smtClean="0"/>
              <a:t>RBC&gt;1 solo se da si VAN &gt; 0: solo acepta proyectos que se aceptaría por regla del VAN.</a:t>
            </a:r>
          </a:p>
          <a:p>
            <a:pPr algn="just" eaLnBrk="1" hangingPunct="1">
              <a:defRPr/>
            </a:pPr>
            <a:r>
              <a:rPr lang="es-EC" sz="2000" smtClean="0"/>
              <a:t>Recordar que RBC da índice porcentual, y no en valor absoluto: En caso de decidir entre varios proyectos excluyentes, este método nos puede llevar a decisiones erróneas.</a:t>
            </a:r>
          </a:p>
        </p:txBody>
      </p: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Recomendaciones Sobre Uso VAN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s-EC" sz="2400" smtClean="0"/>
              <a:t>Solamente el concepto de flujo de caja es relevante.</a:t>
            </a:r>
          </a:p>
          <a:p>
            <a:pPr algn="just" eaLnBrk="1" hangingPunct="1">
              <a:defRPr/>
            </a:pPr>
            <a:r>
              <a:rPr lang="es-EC" sz="2400" smtClean="0"/>
              <a:t>Siempre estime flujos de caja en una base incremental.</a:t>
            </a:r>
          </a:p>
          <a:p>
            <a:pPr algn="just" eaLnBrk="1" hangingPunct="1">
              <a:defRPr/>
            </a:pPr>
            <a:r>
              <a:rPr lang="es-EC" sz="2400" smtClean="0"/>
              <a:t>Sea consistente en tratamiento de la inflación.</a:t>
            </a:r>
            <a:endParaRPr lang="es-EC" sz="2000" smtClean="0"/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Solo el Flujo de Caja es Relevante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143000"/>
            <a:ext cx="7772400" cy="4918075"/>
          </a:xfrm>
        </p:spPr>
        <p:txBody>
          <a:bodyPr/>
          <a:lstStyle/>
          <a:p>
            <a:pPr algn="just" eaLnBrk="1" hangingPunct="1">
              <a:defRPr/>
            </a:pPr>
            <a:r>
              <a:rPr lang="es-EC" sz="2000" smtClean="0"/>
              <a:t>El primer punto y el mas relevante en la regla del VAN es el concepto de </a:t>
            </a:r>
            <a:r>
              <a:rPr lang="es-EC" sz="2000" b="1" u="sng" smtClean="0"/>
              <a:t>flujo de caja</a:t>
            </a:r>
            <a:r>
              <a:rPr lang="es-EC" sz="2000" smtClean="0"/>
              <a:t>. </a:t>
            </a:r>
          </a:p>
          <a:p>
            <a:pPr lvl="1" algn="just" eaLnBrk="1" hangingPunct="1">
              <a:defRPr/>
            </a:pPr>
            <a:r>
              <a:rPr lang="es-EC" sz="2000" smtClean="0"/>
              <a:t>Diferencia entre $ recibidos y $ pagados. </a:t>
            </a:r>
          </a:p>
          <a:p>
            <a:pPr lvl="1" algn="just" eaLnBrk="1" hangingPunct="1">
              <a:defRPr/>
            </a:pPr>
            <a:r>
              <a:rPr lang="es-EC" sz="2000" smtClean="0"/>
              <a:t>No confundir flujo caja con estado de pérdidas y ganancias.</a:t>
            </a:r>
          </a:p>
          <a:p>
            <a:pPr algn="just" eaLnBrk="1" hangingPunct="1">
              <a:defRPr/>
            </a:pPr>
            <a:r>
              <a:rPr lang="es-EC" sz="2000" smtClean="0"/>
              <a:t>Contadores empiezan con “$ que entran” y “$ que salen”, pero ajustan la información en dos maneras importantes:</a:t>
            </a:r>
          </a:p>
          <a:p>
            <a:pPr lvl="1" algn="just" eaLnBrk="1" hangingPunct="1">
              <a:defRPr/>
            </a:pPr>
            <a:r>
              <a:rPr lang="es-EC" sz="2000" smtClean="0"/>
              <a:t>Muestran como se obtienen utilidades en lugar de indicar cuando empresa y sus clientes pueden pagar sus cuentas. </a:t>
            </a:r>
          </a:p>
          <a:p>
            <a:pPr lvl="1" algn="just" eaLnBrk="1" hangingPunct="1">
              <a:defRPr/>
            </a:pPr>
            <a:r>
              <a:rPr lang="es-EC" sz="2000" smtClean="0"/>
              <a:t>Tratan de clasificar flujos de caja en dos categorías: gastos corrientes y gastos de capital. </a:t>
            </a:r>
          </a:p>
          <a:p>
            <a:pPr lvl="1" algn="just" eaLnBrk="1" hangingPunct="1">
              <a:defRPr/>
            </a:pPr>
            <a:r>
              <a:rPr lang="es-EC" sz="2000" smtClean="0"/>
              <a:t>Gastos corrientes se deducen de utilidades pero no los gastos de capital: se deprecian a un número de años. </a:t>
            </a:r>
          </a:p>
          <a:p>
            <a:pPr algn="just" eaLnBrk="1" hangingPunct="1">
              <a:defRPr/>
            </a:pPr>
            <a:r>
              <a:rPr lang="es-EC" sz="2000" smtClean="0"/>
              <a:t>Utilidades incluyen parte de flujos de caja y excluyen  otra parte y, son reducidas por depreciación, que no es egreso.</a:t>
            </a:r>
          </a:p>
          <a:p>
            <a:pPr algn="just" eaLnBrk="1" hangingPunct="1">
              <a:defRPr/>
            </a:pPr>
            <a:endParaRPr lang="es-EC" smtClean="0"/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Solo el Flujo de Caja es Relevante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066800"/>
            <a:ext cx="7772400" cy="49942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s-EC" sz="2000" smtClean="0"/>
              <a:t>Registrar flujos de caja cuando ocurren y no cuando se realiza asiento contable o venta. Ej: Intereses descontados en su  fecha de pago y no desde registro de asiento contable.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000" smtClean="0"/>
              <a:t>Equivalencias entre P&amp;G y flujo de caja: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Sumar a utilidad neta ajustes por gastos no desembolsados (como la depreciación, amortización, provisiones o valor en libros de un activo que se vende).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Restar egresos no sujetos a impuesto (inversiones de capital, compras para aumento de inventario de materiales o productos, pagos de gastos ya provisionados, etc.).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C" sz="2000" smtClean="0"/>
              <a:t>Sumar beneficios no sujetos a impuestos (como el valor de desecho del proyecto y la recuperación del capital de trabajo).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000" smtClean="0"/>
              <a:t>Resulta más sencillo e incluso mas realista el construir el flujo de caja financiero por separado del estado de pérdidas y ganancias.</a:t>
            </a:r>
            <a:endParaRPr lang="es-EC" smtClean="0"/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Construccion Flujo Caja</a:t>
            </a:r>
            <a:endParaRPr lang="es-ES_tradnl" smtClean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371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800" smtClean="0"/>
              <a:t>Basad</a:t>
            </a:r>
            <a:r>
              <a:rPr lang="en-US" sz="2800" smtClean="0"/>
              <a:t>o</a:t>
            </a:r>
            <a:r>
              <a:rPr lang="es-ES_tradnl" sz="2800" smtClean="0"/>
              <a:t> en varios presupuestos: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400" smtClean="0"/>
              <a:t>De Ingresos (Ventas al contado, Cobranzas, créditos):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Ventas.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Producción.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Política de cobro.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400" smtClean="0"/>
              <a:t>De Egresos (Compras Contado, Pagos, etc):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Compras de Materia Prima e insumos.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Políticas de pago.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Mano de Obra.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Costos de Operación.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Gastos Generales.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Compra de Activos Fijos.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Gastos Financieros.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Formato Contable Flujo Caja</a:t>
            </a:r>
            <a:endParaRPr lang="es-ES_tradnl" smtClean="0"/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Refleja los movimientos de la cuenta Caja y Bancos o Fondos Disponibles. Flujo Neto nunca es negativo, y bien manejado, debería ser cercano a cero.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En Caso de: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Superávit: Hago inversiones.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Déficit: Busco Financiamiento.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Es más real desde el punto de vista contable de la compañía y de la cuenta Caja, pero no permite análisis financiero de los flujos.</a:t>
            </a:r>
            <a:endParaRPr lang="en-US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No es el que vamos a usar en este curso.</a:t>
            </a:r>
            <a:endParaRPr lang="es-ES_tradnl" sz="2800" smtClean="0"/>
          </a:p>
        </p:txBody>
      </p:sp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Formato Financiero Flujo Caja</a:t>
            </a:r>
            <a:endParaRPr lang="es-ES_tradnl" smtClean="0"/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8180388" cy="5146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400" smtClean="0"/>
              <a:t>Refleja ingresos y egresos de efectivo en tiempo desde el punto de vista del inversionista. </a:t>
            </a:r>
            <a:r>
              <a:rPr lang="en-US" sz="2400" smtClean="0"/>
              <a:t>Este </a:t>
            </a:r>
            <a:r>
              <a:rPr lang="es-ES_tradnl" sz="2400" smtClean="0"/>
              <a:t>puede ser los socios o la misma compañía.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400" smtClean="0"/>
              <a:t>Flujo Neto es Positivo o negativo para reflejar superávit o déficit de efectivo.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400" smtClean="0"/>
              <a:t>En caso de: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Superávit: Inversionista coge su dinero y hace lo que le da la gana con él</a:t>
            </a:r>
            <a:r>
              <a:rPr lang="en-US" sz="2000" smtClean="0"/>
              <a:t>:</a:t>
            </a:r>
            <a:r>
              <a:rPr lang="es-ES_tradnl" sz="2000" smtClean="0"/>
              <a:t> usualmente reinvertirlo a un rendimiento igual a su costo de oportunidad.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Déficit: Inversionista debe de aportar recursos necesarios, dejando de usarlos para otras inversiones que le darían un rendimiento igual a su costo de oportunidad</a:t>
            </a:r>
            <a:r>
              <a:rPr lang="en-US" sz="2000" smtClean="0"/>
              <a:t> (costo)</a:t>
            </a:r>
            <a:r>
              <a:rPr lang="es-ES_tradnl" sz="200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400" smtClean="0"/>
              <a:t>No toma en cuenta nivel real de cuenta Caja y Bancos en balance, pero Si permite hacer análisis de rentabilidad de los flujos. </a:t>
            </a:r>
          </a:p>
        </p:txBody>
      </p:sp>
    </p:spTree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Formato de Flujo de Caja</a:t>
            </a:r>
            <a:endParaRPr lang="es-ES_tradnl" smtClean="0"/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76200" y="1120775"/>
          <a:ext cx="8991600" cy="4670425"/>
        </p:xfrm>
        <a:graphic>
          <a:graphicData uri="http://schemas.openxmlformats.org/presentationml/2006/ole">
            <p:oleObj spid="_x0000_s26626" name="Worksheet" r:id="rId3" imgW="10087390" imgH="5239197" progId="Excel.Sheet.8">
              <p:embed/>
            </p:oleObj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Tasa de Interés Simple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C" sz="2000" smtClean="0"/>
              <a:t>Cantidad a pagar: Interes + Valor original.</a:t>
            </a:r>
          </a:p>
          <a:p>
            <a:pPr eaLnBrk="1" hangingPunct="1">
              <a:defRPr/>
            </a:pPr>
            <a:r>
              <a:rPr lang="es-EC" sz="2000" smtClean="0"/>
              <a:t>Relación interes / Valor Original: </a:t>
            </a:r>
            <a:r>
              <a:rPr lang="es-EC" sz="2000" b="1" smtClean="0"/>
              <a:t>“Tasa de Interés”</a:t>
            </a:r>
            <a:r>
              <a:rPr lang="es-EC" sz="2000" smtClean="0"/>
              <a:t>:</a:t>
            </a:r>
          </a:p>
          <a:p>
            <a:pPr eaLnBrk="1" hangingPunct="1">
              <a:defRPr/>
            </a:pPr>
            <a:endParaRPr lang="es-ES_tradnl" sz="2000" smtClean="0"/>
          </a:p>
          <a:p>
            <a:pPr eaLnBrk="1" hangingPunct="1">
              <a:defRPr/>
            </a:pPr>
            <a:endParaRPr lang="es-ES_tradnl" sz="2000" smtClean="0"/>
          </a:p>
          <a:p>
            <a:pPr eaLnBrk="1" hangingPunct="1">
              <a:defRPr/>
            </a:pPr>
            <a:endParaRPr lang="es-ES_tradnl" sz="2000" smtClean="0"/>
          </a:p>
          <a:p>
            <a:pPr eaLnBrk="1" hangingPunct="1">
              <a:defRPr/>
            </a:pPr>
            <a:r>
              <a:rPr lang="es-ES_tradnl" sz="2000" smtClean="0"/>
              <a:t>Despejando podemos obtener la fórmula de </a:t>
            </a:r>
            <a:r>
              <a:rPr lang="es-ES_tradnl" sz="2000" b="1" smtClean="0"/>
              <a:t>“Valor Futuro”</a:t>
            </a:r>
            <a:r>
              <a:rPr lang="es-ES_tradnl" sz="2000" smtClean="0"/>
              <a:t>:</a:t>
            </a:r>
          </a:p>
          <a:p>
            <a:pPr eaLnBrk="1" hangingPunct="1">
              <a:defRPr/>
            </a:pPr>
            <a:endParaRPr lang="es-ES_tradnl" sz="2000" smtClean="0"/>
          </a:p>
          <a:p>
            <a:pPr eaLnBrk="1" hangingPunct="1">
              <a:defRPr/>
            </a:pPr>
            <a:endParaRPr lang="es-ES_tradnl" sz="2000" smtClean="0"/>
          </a:p>
          <a:p>
            <a:pPr lvl="1" eaLnBrk="1" hangingPunct="1">
              <a:defRPr/>
            </a:pPr>
            <a:r>
              <a:rPr lang="es-EC" sz="2000" smtClean="0"/>
              <a:t>VF: valor futuro del dinero.</a:t>
            </a:r>
          </a:p>
          <a:p>
            <a:pPr lvl="1" eaLnBrk="1" hangingPunct="1">
              <a:defRPr/>
            </a:pPr>
            <a:r>
              <a:rPr lang="es-EC" sz="2000" smtClean="0"/>
              <a:t>VA: Valor Actual.</a:t>
            </a:r>
          </a:p>
          <a:p>
            <a:pPr lvl="1" eaLnBrk="1" hangingPunct="1">
              <a:defRPr/>
            </a:pPr>
            <a:r>
              <a:rPr lang="es-EC" sz="2000" i="1" smtClean="0"/>
              <a:t>i</a:t>
            </a:r>
            <a:r>
              <a:rPr lang="es-EC" sz="2000" smtClean="0"/>
              <a:t>: tasa de interés.</a:t>
            </a:r>
            <a:endParaRPr lang="es-ES_tradnl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657600" y="2743200"/>
          <a:ext cx="1676400" cy="866775"/>
        </p:xfrm>
        <a:graphic>
          <a:graphicData uri="http://schemas.openxmlformats.org/presentationml/2006/ole">
            <p:oleObj spid="_x0000_s2050" name="Equation" r:id="rId3" imgW="761760" imgH="393480" progId="Equation.3">
              <p:embed/>
            </p:oleObj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3505200" y="4267200"/>
          <a:ext cx="2209800" cy="447675"/>
        </p:xfrm>
        <a:graphic>
          <a:graphicData uri="http://schemas.openxmlformats.org/presentationml/2006/ole">
            <p:oleObj spid="_x0000_s2051" name="Equation" r:id="rId4" imgW="1002960" imgH="203040" progId="Equation.3">
              <p:embed/>
            </p:oleObj>
          </a:graphicData>
        </a:graphic>
      </p:graphicFrame>
      <p:pic>
        <p:nvPicPr>
          <p:cNvPr id="2054" name="Picture 7" descr="C:\WINDOWS\Application Data\Microsoft\Media Catalog\Downloaded Clips\cl0\DD00758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91400" y="5329238"/>
            <a:ext cx="1752600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3820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Armar Flujo: Punto Vista Contable I</a:t>
            </a:r>
            <a:endParaRPr lang="es-ES_tradnl" sz="4000" smtClean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838200"/>
            <a:ext cx="7821612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mtClean="0"/>
              <a:t>Parte del P&amp;G:</a:t>
            </a:r>
          </a:p>
          <a:p>
            <a:pPr lvl="1" eaLnBrk="1" hangingPunct="1">
              <a:lnSpc>
                <a:spcPct val="90000"/>
              </a:lnSpc>
              <a:buSzPct val="110000"/>
              <a:buFontTx/>
              <a:buChar char="+"/>
              <a:defRPr/>
            </a:pPr>
            <a:r>
              <a:rPr lang="en-US" smtClean="0"/>
              <a:t>Ventas</a:t>
            </a:r>
            <a:endParaRPr lang="es-ES_tradnl" smtClean="0"/>
          </a:p>
          <a:p>
            <a:pPr lvl="1" eaLnBrk="1" hangingPunct="1">
              <a:lnSpc>
                <a:spcPct val="90000"/>
              </a:lnSpc>
              <a:buSzPct val="110000"/>
              <a:buFontTx/>
              <a:buChar char="–"/>
              <a:defRPr/>
            </a:pPr>
            <a:r>
              <a:rPr lang="es-ES_tradnl" smtClean="0"/>
              <a:t>Co</a:t>
            </a:r>
            <a:r>
              <a:rPr lang="en-US" smtClean="0"/>
              <a:t>sto de Ventas.</a:t>
            </a:r>
            <a:endParaRPr lang="es-ES_tradnl" smtClean="0"/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="/>
              <a:defRPr/>
            </a:pPr>
            <a:r>
              <a:rPr lang="en-US" smtClean="0"/>
              <a:t>Margen Bruto</a:t>
            </a:r>
            <a:r>
              <a:rPr lang="es-ES_tradnl" smtClean="0"/>
              <a:t>.</a:t>
            </a:r>
          </a:p>
          <a:p>
            <a:pPr lvl="1" eaLnBrk="1" hangingPunct="1">
              <a:lnSpc>
                <a:spcPct val="90000"/>
              </a:lnSpc>
              <a:buSzPct val="110000"/>
              <a:buFontTx/>
              <a:buChar char="–"/>
              <a:defRPr/>
            </a:pPr>
            <a:r>
              <a:rPr lang="en-US" smtClean="0"/>
              <a:t>Gastos Generales (provisión y pago)</a:t>
            </a:r>
            <a:r>
              <a:rPr lang="es-ES_tradnl" smtClean="0"/>
              <a:t>.</a:t>
            </a:r>
          </a:p>
          <a:p>
            <a:pPr lvl="1" eaLnBrk="1" hangingPunct="1">
              <a:lnSpc>
                <a:spcPct val="90000"/>
              </a:lnSpc>
              <a:buSzPct val="110000"/>
              <a:buFontTx/>
              <a:buChar char="–"/>
              <a:defRPr/>
            </a:pPr>
            <a:r>
              <a:rPr lang="en-US" smtClean="0"/>
              <a:t>Provisión Intereses</a:t>
            </a:r>
            <a:r>
              <a:rPr lang="es-ES_tradnl" smtClean="0"/>
              <a:t>.</a:t>
            </a:r>
            <a:endParaRPr lang="en-US" smtClean="0"/>
          </a:p>
          <a:p>
            <a:pPr lvl="1" eaLnBrk="1" hangingPunct="1">
              <a:lnSpc>
                <a:spcPct val="90000"/>
              </a:lnSpc>
              <a:buSzPct val="110000"/>
              <a:buFontTx/>
              <a:buChar char="–"/>
              <a:defRPr/>
            </a:pPr>
            <a:r>
              <a:rPr lang="en-US" smtClean="0"/>
              <a:t>Depreciación y Amortizaciones.</a:t>
            </a:r>
            <a:endParaRPr lang="es-ES_tradnl" smtClean="0"/>
          </a:p>
          <a:p>
            <a:pPr lvl="1" eaLnBrk="1" hangingPunct="1">
              <a:lnSpc>
                <a:spcPct val="90000"/>
              </a:lnSpc>
              <a:buSzPct val="110000"/>
              <a:buFontTx/>
              <a:buChar char="+"/>
              <a:defRPr/>
            </a:pPr>
            <a:r>
              <a:rPr lang="en-US" smtClean="0"/>
              <a:t>Otros Ingresos. </a:t>
            </a:r>
            <a:endParaRPr lang="es-ES_tradnl" smtClean="0"/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="/>
              <a:defRPr/>
            </a:pPr>
            <a:r>
              <a:rPr lang="en-US" smtClean="0"/>
              <a:t>Utilidad antes de Impuestos</a:t>
            </a:r>
            <a:r>
              <a:rPr lang="es-ES_tradnl" smtClean="0"/>
              <a:t>.</a:t>
            </a:r>
          </a:p>
          <a:p>
            <a:pPr lvl="1" eaLnBrk="1" hangingPunct="1">
              <a:lnSpc>
                <a:spcPct val="90000"/>
              </a:lnSpc>
              <a:buSzPct val="110000"/>
              <a:buFontTx/>
              <a:buChar char="–"/>
              <a:defRPr/>
            </a:pPr>
            <a:r>
              <a:rPr lang="en-US" smtClean="0"/>
              <a:t>Provisión Impuestos y Participación</a:t>
            </a:r>
            <a:r>
              <a:rPr lang="es-ES_tradnl" smtClean="0"/>
              <a:t>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mtClean="0"/>
              <a:t>-----------------------------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="/>
              <a:defRPr/>
            </a:pPr>
            <a:r>
              <a:rPr lang="en-US" smtClean="0"/>
              <a:t>Utilidad Neta</a:t>
            </a:r>
            <a:r>
              <a:rPr lang="es-ES_tradnl" smtClean="0"/>
              <a:t>.</a:t>
            </a:r>
          </a:p>
        </p:txBody>
      </p:sp>
    </p:spTree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Armar Flujo: Punto Vista Contable II</a:t>
            </a:r>
            <a:endParaRPr lang="es-ES_tradnl" sz="4000" smtClean="0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838200"/>
            <a:ext cx="7821612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Continua</a:t>
            </a:r>
            <a:r>
              <a:rPr lang="es-ES_tradnl" sz="2800" smtClean="0"/>
              <a:t>:</a:t>
            </a:r>
          </a:p>
          <a:p>
            <a:pPr lvl="1" eaLnBrk="1" hangingPunct="1">
              <a:lnSpc>
                <a:spcPct val="90000"/>
              </a:lnSpc>
              <a:buSzPct val="110000"/>
              <a:buFontTx/>
              <a:buChar char="+"/>
              <a:defRPr/>
            </a:pPr>
            <a:r>
              <a:rPr lang="es-ES_tradnl" sz="2400" smtClean="0"/>
              <a:t>Utilidad</a:t>
            </a:r>
            <a:r>
              <a:rPr lang="en-US" sz="2400" smtClean="0"/>
              <a:t> Neta</a:t>
            </a:r>
            <a:r>
              <a:rPr lang="es-ES_tradnl" sz="2400" smtClean="0"/>
              <a:t>.</a:t>
            </a:r>
          </a:p>
          <a:p>
            <a:pPr lvl="1" eaLnBrk="1" hangingPunct="1">
              <a:lnSpc>
                <a:spcPct val="90000"/>
              </a:lnSpc>
              <a:buSzPct val="110000"/>
              <a:buFontTx/>
              <a:buChar char="+"/>
              <a:defRPr/>
            </a:pPr>
            <a:r>
              <a:rPr lang="es-ES_tradnl" sz="2400" smtClean="0"/>
              <a:t>Depreciación Contable.</a:t>
            </a:r>
          </a:p>
          <a:p>
            <a:pPr lvl="1" eaLnBrk="1" hangingPunct="1">
              <a:lnSpc>
                <a:spcPct val="90000"/>
              </a:lnSpc>
              <a:buSzPct val="110000"/>
              <a:buFontTx/>
              <a:buChar char="–"/>
              <a:defRPr/>
            </a:pPr>
            <a:r>
              <a:rPr lang="es-ES_tradnl" sz="2400" smtClean="0"/>
              <a:t>Compra de Activos Fijos.</a:t>
            </a:r>
          </a:p>
          <a:p>
            <a:pPr lvl="1" eaLnBrk="1" hangingPunct="1">
              <a:lnSpc>
                <a:spcPct val="90000"/>
              </a:lnSpc>
              <a:buSzPct val="110000"/>
              <a:buFontTx/>
              <a:buChar char="+"/>
              <a:defRPr/>
            </a:pPr>
            <a:r>
              <a:rPr lang="es-ES_tradnl" sz="2400" smtClean="0"/>
              <a:t>Amortización y Provisión Contable.</a:t>
            </a:r>
          </a:p>
          <a:p>
            <a:pPr lvl="1" eaLnBrk="1" hangingPunct="1">
              <a:lnSpc>
                <a:spcPct val="90000"/>
              </a:lnSpc>
              <a:buSzPct val="110000"/>
              <a:buFontTx/>
              <a:buChar char="–"/>
              <a:defRPr/>
            </a:pPr>
            <a:r>
              <a:rPr lang="es-ES_tradnl" sz="2400" smtClean="0"/>
              <a:t>Pago Provisión.</a:t>
            </a:r>
          </a:p>
          <a:p>
            <a:pPr lvl="1" eaLnBrk="1" hangingPunct="1">
              <a:lnSpc>
                <a:spcPct val="90000"/>
              </a:lnSpc>
              <a:buSzPct val="110000"/>
              <a:buFontTx/>
              <a:buChar char="–"/>
              <a:defRPr/>
            </a:pPr>
            <a:r>
              <a:rPr lang="es-ES_tradnl" sz="2400" smtClean="0"/>
              <a:t>Pagos Anticipados.</a:t>
            </a:r>
          </a:p>
          <a:p>
            <a:pPr lvl="1" eaLnBrk="1" hangingPunct="1">
              <a:lnSpc>
                <a:spcPct val="90000"/>
              </a:lnSpc>
              <a:buSzPct val="110000"/>
              <a:buFontTx/>
              <a:buChar char="+"/>
              <a:defRPr/>
            </a:pPr>
            <a:r>
              <a:rPr lang="es-ES_tradnl" sz="2400" smtClean="0"/>
              <a:t>Obtención de Prestamos.</a:t>
            </a:r>
          </a:p>
          <a:p>
            <a:pPr lvl="1" eaLnBrk="1" hangingPunct="1">
              <a:lnSpc>
                <a:spcPct val="90000"/>
              </a:lnSpc>
              <a:buSzPct val="110000"/>
              <a:buFontTx/>
              <a:buChar char="–"/>
              <a:defRPr/>
            </a:pPr>
            <a:r>
              <a:rPr lang="es-ES_tradnl" sz="2400" smtClean="0"/>
              <a:t>Pago Principal.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600" smtClean="0">
                <a:solidFill>
                  <a:srgbClr val="FFFF00"/>
                </a:solidFill>
              </a:rPr>
              <a:t>+</a:t>
            </a:r>
            <a:r>
              <a:rPr lang="es-ES_tradnl" sz="2600" smtClean="0"/>
              <a:t>/</a:t>
            </a:r>
            <a:r>
              <a:rPr lang="es-ES_tradnl" sz="2600" smtClean="0">
                <a:solidFill>
                  <a:srgbClr val="FF0000"/>
                </a:solidFill>
              </a:rPr>
              <a:t>-</a:t>
            </a:r>
            <a:r>
              <a:rPr lang="en-US" sz="2400" smtClean="0"/>
              <a:t> </a:t>
            </a:r>
            <a:r>
              <a:rPr lang="es-ES_tradnl" sz="2400" smtClean="0"/>
              <a:t>(</a:t>
            </a:r>
            <a:r>
              <a:rPr lang="es-ES_tradnl" sz="2400" smtClean="0">
                <a:latin typeface="Symbol" pitchFamily="18" charset="2"/>
              </a:rPr>
              <a:t>D </a:t>
            </a:r>
            <a:r>
              <a:rPr lang="es-ES_tradnl" sz="2400" smtClean="0"/>
              <a:t>Capital Trabajo).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400" smtClean="0"/>
              <a:t>-----------------------------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="/>
              <a:defRPr/>
            </a:pPr>
            <a:r>
              <a:rPr lang="es-ES_tradnl" sz="2400" smtClean="0"/>
              <a:t>Flujo de Caja.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Y por último no es valor real</a:t>
            </a:r>
            <a:r>
              <a:rPr lang="en-US" sz="2800" smtClean="0"/>
              <a:t> (</a:t>
            </a:r>
            <a:r>
              <a:rPr lang="es-ES_tradnl" sz="2800" smtClean="0"/>
              <a:t>no toma en cuenta políticas pago y cobro, etc.</a:t>
            </a:r>
          </a:p>
        </p:txBody>
      </p:sp>
    </p:spTree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Entrar Directamente al Flujo:</a:t>
            </a:r>
            <a:endParaRPr lang="es-ES_tradnl" smtClean="0"/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8256588" cy="4841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Parte de hacer una lista de acciones y suposiciones que afectan flujo y hacer modelo: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Estimar volumens producción y ventas.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Precio unitario.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Costos variables unitarios.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Costos y Gastos Fijos Totales.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Inversión Total incluido Capital de trabajo.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Simplemente poner todos los ingresos y egresos conforme van </a:t>
            </a:r>
            <a:r>
              <a:rPr lang="en-US" sz="2800" smtClean="0"/>
              <a:t>sucediendo.</a:t>
            </a:r>
            <a:endParaRPr lang="es-ES_tradnl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Es más fácil, menos complicado.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Es la forma más real de hacer flujo de caja.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Incluye Inversión inicial (Activos Fijos, transporte, instalación, capital de trabajo) en punto cero.</a:t>
            </a:r>
          </a:p>
        </p:txBody>
      </p:sp>
    </p:spTree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Elaboracion Flujo de Caja</a:t>
            </a:r>
          </a:p>
        </p:txBody>
      </p:sp>
      <p:sp>
        <p:nvSpPr>
          <p:cNvPr id="1710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69988" y="1066800"/>
            <a:ext cx="7772400" cy="49942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Estimación de Inversiones.</a:t>
            </a:r>
          </a:p>
          <a:p>
            <a:pPr eaLnBrk="1" hangingPunct="1">
              <a:defRPr/>
            </a:pPr>
            <a:r>
              <a:rPr lang="es-ES_tradnl" sz="2800" smtClean="0"/>
              <a:t>Estimación</a:t>
            </a:r>
            <a:r>
              <a:rPr lang="en-US" sz="2800" smtClean="0"/>
              <a:t> Capital de trabajo</a:t>
            </a:r>
            <a:r>
              <a:rPr lang="es-ES_tradnl" sz="2800" smtClean="0"/>
              <a:t>:</a:t>
            </a:r>
          </a:p>
          <a:p>
            <a:pPr lvl="1" eaLnBrk="1" hangingPunct="1">
              <a:defRPr/>
            </a:pPr>
            <a:r>
              <a:rPr lang="es-ES_tradnl" sz="2400" smtClean="0"/>
              <a:t>Proyección movimiento de caja.</a:t>
            </a:r>
          </a:p>
          <a:p>
            <a:pPr lvl="1" eaLnBrk="1" hangingPunct="1">
              <a:defRPr/>
            </a:pPr>
            <a:r>
              <a:rPr lang="es-ES_tradnl" sz="2400" smtClean="0"/>
              <a:t>Posteriormente puede aumentar o disminuir.</a:t>
            </a:r>
          </a:p>
          <a:p>
            <a:pPr lvl="1" eaLnBrk="1" hangingPunct="1">
              <a:defRPr/>
            </a:pPr>
            <a:r>
              <a:rPr lang="es-ES_tradnl" sz="2400" smtClean="0"/>
              <a:t>Sólo el incremento o disminución de stocks debe incluirse en los flujos de caja.</a:t>
            </a:r>
          </a:p>
          <a:p>
            <a:pPr eaLnBrk="1" hangingPunct="1">
              <a:defRPr/>
            </a:pPr>
            <a:r>
              <a:rPr lang="es-ES_tradnl" sz="2800" smtClean="0"/>
              <a:t>Costos Operacionales:</a:t>
            </a:r>
          </a:p>
          <a:p>
            <a:pPr lvl="1" eaLnBrk="1" hangingPunct="1">
              <a:defRPr/>
            </a:pPr>
            <a:r>
              <a:rPr lang="es-ES_tradnl" sz="2400" smtClean="0"/>
              <a:t>remuneraciones.</a:t>
            </a:r>
          </a:p>
          <a:p>
            <a:pPr lvl="1" eaLnBrk="1" hangingPunct="1">
              <a:defRPr/>
            </a:pPr>
            <a:r>
              <a:rPr lang="es-ES_tradnl" sz="2400" smtClean="0"/>
              <a:t>comisiones.</a:t>
            </a:r>
          </a:p>
          <a:p>
            <a:pPr lvl="1" eaLnBrk="1" hangingPunct="1">
              <a:defRPr/>
            </a:pPr>
            <a:r>
              <a:rPr lang="es-ES_tradnl" sz="2400" smtClean="0"/>
              <a:t>materias primas.</a:t>
            </a:r>
            <a:endParaRPr lang="en-US" sz="2400" smtClean="0"/>
          </a:p>
          <a:p>
            <a:pPr lvl="1" eaLnBrk="1" hangingPunct="1">
              <a:defRPr/>
            </a:pPr>
            <a:r>
              <a:rPr lang="en-US" sz="2400" smtClean="0"/>
              <a:t>Otros Costos o gastos.</a:t>
            </a:r>
            <a:endParaRPr lang="es-ES_tradnl" sz="2400" smtClean="0"/>
          </a:p>
        </p:txBody>
      </p:sp>
    </p:spTree>
  </p:cSld>
  <p:clrMapOvr>
    <a:masterClrMapping/>
  </p:clrMapOvr>
  <p:transition spd="slow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Y el Financiamiento?</a:t>
            </a:r>
            <a:endParaRPr lang="es-ES_tradnl" smtClean="0"/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Flujo a analizar puede ser con o sin financiamiento, pero</a:t>
            </a:r>
            <a:r>
              <a:rPr lang="en-US" sz="2800" smtClean="0"/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T</a:t>
            </a:r>
            <a:r>
              <a:rPr lang="es-ES_tradnl" sz="2800" smtClean="0"/>
              <a:t>odo proyecto debe ser rentable por si mismo y no dependiendo del financiamiento.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Recomendable analizar ambos flujos para ver efecto del financiamiento en flujo de inversionistas.</a:t>
            </a:r>
            <a:endParaRPr lang="en-US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No olvidar Escudo Fiscal de Gasto Financiero.</a:t>
            </a:r>
            <a:endParaRPr lang="es-ES_tradnl" sz="2800" smtClean="0"/>
          </a:p>
        </p:txBody>
      </p:sp>
    </p:spTree>
  </p:cSld>
  <p:clrMapOvr>
    <a:masterClrMapping/>
  </p:clrMapOvr>
  <p:transition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5"/>
          <p:cNvSpPr>
            <a:spLocks noGrp="1" noChangeArrowheads="1"/>
          </p:cNvSpPr>
          <p:nvPr>
            <p:ph type="title"/>
          </p:nvPr>
        </p:nvSpPr>
        <p:spPr>
          <a:xfrm>
            <a:off x="11430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Apalancamiento Financiero</a:t>
            </a:r>
            <a:endParaRPr lang="es-ES_tradnl" smtClean="0"/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143000" y="10668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F</a:t>
            </a:r>
            <a:r>
              <a:rPr lang="es-ES_tradnl" sz="2400" smtClean="0"/>
              <a:t>inanciar proyecto con capital ajeno muchas veces no por falta de fondos, sino porque permite, aumentar </a:t>
            </a:r>
            <a:r>
              <a:rPr lang="en-US" sz="2400" smtClean="0"/>
              <a:t>VAN: Apalancamiento Financiero</a:t>
            </a:r>
            <a:r>
              <a:rPr lang="es-ES_tradnl" sz="240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C</a:t>
            </a:r>
            <a:r>
              <a:rPr lang="es-ES_tradnl" sz="2400" smtClean="0"/>
              <a:t>on </a:t>
            </a:r>
            <a:r>
              <a:rPr lang="en-US" sz="2400" smtClean="0"/>
              <a:t>prestamo </a:t>
            </a:r>
            <a:r>
              <a:rPr lang="es-ES_tradnl" sz="2400" smtClean="0"/>
              <a:t>de interés i, costo de oportunidad r e impuesto a las utilidades t: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_tradnl" sz="2400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1er caso hay </a:t>
            </a:r>
            <a:r>
              <a:rPr lang="es-ES_tradnl" sz="2400" smtClean="0"/>
              <a:t>capital para financiar </a:t>
            </a:r>
            <a:r>
              <a:rPr lang="en-US" sz="2400" smtClean="0"/>
              <a:t>proyecto pero</a:t>
            </a:r>
            <a:r>
              <a:rPr lang="es-ES_tradnl" sz="2400" smtClean="0"/>
              <a:t> es más barato pedir prestado a otro que a nosotros.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2o </a:t>
            </a:r>
            <a:r>
              <a:rPr lang="es-ES_tradnl" sz="2400" smtClean="0"/>
              <a:t>caso, </a:t>
            </a:r>
            <a:r>
              <a:rPr lang="en-US" sz="2400" smtClean="0"/>
              <a:t>hay </a:t>
            </a:r>
            <a:r>
              <a:rPr lang="es-ES_tradnl" sz="2400" smtClean="0"/>
              <a:t>capital para financiar </a:t>
            </a:r>
            <a:r>
              <a:rPr lang="en-US" sz="2400" smtClean="0"/>
              <a:t>todo </a:t>
            </a:r>
            <a:r>
              <a:rPr lang="es-ES_tradnl" sz="2400" smtClean="0"/>
              <a:t>el proyecto, endeudamiento será conveniente si rentabilidad que nos exige el acreedor es menor que la que entregan los flujos del proyecto. </a:t>
            </a:r>
            <a:endParaRPr lang="en-US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400" smtClean="0"/>
              <a:t>En ambos casos se cumplirá que:</a:t>
            </a:r>
          </a:p>
        </p:txBody>
      </p:sp>
      <p:graphicFrame>
        <p:nvGraphicFramePr>
          <p:cNvPr id="27650" name="Object 3"/>
          <p:cNvGraphicFramePr>
            <a:graphicFrameLocks noChangeAspect="1"/>
          </p:cNvGraphicFramePr>
          <p:nvPr/>
        </p:nvGraphicFramePr>
        <p:xfrm>
          <a:off x="2247900" y="2914650"/>
          <a:ext cx="5219700" cy="711200"/>
        </p:xfrm>
        <a:graphic>
          <a:graphicData uri="http://schemas.openxmlformats.org/presentationml/2006/ole">
            <p:oleObj spid="_x0000_s27650" name="Ecuación" r:id="rId3" imgW="5219640" imgH="711000" progId="Equation.3">
              <p:embed/>
            </p:oleObj>
          </a:graphicData>
        </a:graphic>
      </p:graphicFrame>
      <p:graphicFrame>
        <p:nvGraphicFramePr>
          <p:cNvPr id="27651" name="Object 4"/>
          <p:cNvGraphicFramePr>
            <a:graphicFrameLocks noChangeAspect="1"/>
          </p:cNvGraphicFramePr>
          <p:nvPr/>
        </p:nvGraphicFramePr>
        <p:xfrm>
          <a:off x="3581400" y="6172200"/>
          <a:ext cx="2146300" cy="354013"/>
        </p:xfrm>
        <a:graphic>
          <a:graphicData uri="http://schemas.openxmlformats.org/presentationml/2006/ole">
            <p:oleObj spid="_x0000_s27651" name="Ecuación" r:id="rId4" imgW="2145960" imgH="35532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1" name="Rectangle 3"/>
          <p:cNvSpPr>
            <a:spLocks noChangeArrowheads="1"/>
          </p:cNvSpPr>
          <p:nvPr/>
        </p:nvSpPr>
        <p:spPr bwMode="auto">
          <a:xfrm>
            <a:off x="609600" y="1219200"/>
            <a:ext cx="7924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s-CL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0899" name="Rectangle 7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Escudo Fiscal</a:t>
            </a:r>
            <a:endParaRPr lang="es-ES_tradnl" smtClean="0"/>
          </a:p>
        </p:txBody>
      </p:sp>
      <p:sp>
        <p:nvSpPr>
          <p:cNvPr id="304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169988" y="990600"/>
            <a:ext cx="7974012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E</a:t>
            </a:r>
            <a:r>
              <a:rPr lang="es-ES_tradnl" sz="2800" smtClean="0"/>
              <a:t>stado </a:t>
            </a:r>
            <a:r>
              <a:rPr lang="en-US" sz="2800" smtClean="0"/>
              <a:t>p</a:t>
            </a:r>
            <a:r>
              <a:rPr lang="es-ES_tradnl" sz="2800" smtClean="0"/>
              <a:t>ermite disminución de base impositiva.</a:t>
            </a:r>
            <a:r>
              <a:rPr lang="en-US" sz="2800" smtClean="0"/>
              <a:t> E</a:t>
            </a:r>
            <a:r>
              <a:rPr lang="es-ES_tradnl" sz="2800" smtClean="0"/>
              <a:t>scudo fiscal se compone de: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Depreciación.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Amortización </a:t>
            </a:r>
            <a:r>
              <a:rPr lang="es-ES_tradnl" sz="2400" smtClean="0"/>
              <a:t>Pérdida ejercicio</a:t>
            </a:r>
            <a:r>
              <a:rPr lang="en-US" sz="2400" smtClean="0"/>
              <a:t>s</a:t>
            </a:r>
            <a:r>
              <a:rPr lang="es-ES_tradnl" sz="2400" smtClean="0"/>
              <a:t> anterior</a:t>
            </a:r>
            <a:r>
              <a:rPr lang="en-US" sz="2400" smtClean="0"/>
              <a:t>es</a:t>
            </a:r>
            <a:r>
              <a:rPr lang="es-ES_tradnl" sz="2400" smtClean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Intereses por créditos en instituciones financieras.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Amortización de Gastos Prepagados o Diferidos.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Provisión de Gastos por Pagar.</a:t>
            </a:r>
            <a:endParaRPr lang="es-ES_tradnl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Su efecto es simple: Disminuyen la cantidad de impuesto a pagar.</a:t>
            </a:r>
            <a:r>
              <a:rPr lang="en-US" sz="2800" smtClean="0"/>
              <a:t> </a:t>
            </a:r>
            <a:r>
              <a:rPr lang="es-ES_tradnl" sz="2800" smtClean="0"/>
              <a:t>Por lo tanto, empresas harán lo posible para maximizar </a:t>
            </a:r>
            <a:r>
              <a:rPr lang="en-US" sz="2800" smtClean="0"/>
              <a:t>el </a:t>
            </a:r>
            <a:r>
              <a:rPr lang="es-ES_tradnl" sz="2800" smtClean="0"/>
              <a:t>escudo.</a:t>
            </a:r>
            <a:r>
              <a:rPr lang="en-US" sz="280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Estos no afectan directamente al flujo pero su efecto en pago de impuestos si: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Calcular su efecto y sumarlos al flujo.</a:t>
            </a:r>
            <a:r>
              <a:rPr lang="es-ES_tradnl" sz="2400" smtClean="0"/>
              <a:t> </a:t>
            </a:r>
          </a:p>
        </p:txBody>
      </p:sp>
    </p:spTree>
  </p:cSld>
  <p:clrMapOvr>
    <a:masterClrMapping/>
  </p:clrMapOvr>
  <p:transition advClick="0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IVA</a:t>
            </a:r>
            <a:endParaRPr lang="es-ES_tradnl" smtClean="0"/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IVA normalmente no debería ser un egreso: </a:t>
            </a:r>
            <a:r>
              <a:rPr lang="es-ES_tradnl" smtClean="0"/>
              <a:t>empresa simplemente recauda</a:t>
            </a:r>
            <a:r>
              <a:rPr lang="en-US" smtClean="0"/>
              <a:t>.</a:t>
            </a:r>
          </a:p>
          <a:p>
            <a:pPr eaLnBrk="1" hangingPunct="1">
              <a:defRPr/>
            </a:pPr>
            <a:r>
              <a:rPr lang="en-US" smtClean="0"/>
              <a:t>Sin embargo en el país, empresas que no exportan no reciben reliquidación de IVA y deberían de considerarlo como egreso.</a:t>
            </a:r>
            <a:endParaRPr lang="es-ES_tradnl" smtClean="0"/>
          </a:p>
          <a:p>
            <a:pPr eaLnBrk="1" hangingPunct="1">
              <a:defRPr/>
            </a:pPr>
            <a:endParaRPr lang="es-ES_tradnl" smtClean="0"/>
          </a:p>
          <a:p>
            <a:pPr eaLnBrk="1" hangingPunct="1">
              <a:defRPr/>
            </a:pPr>
            <a:endParaRPr lang="es-ES_tradnl" smtClean="0"/>
          </a:p>
        </p:txBody>
      </p:sp>
    </p:spTree>
  </p:cSld>
  <p:clrMapOvr>
    <a:masterClrMapping/>
  </p:clrMapOvr>
  <p:transition spd="slow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Estime Flujos de Caja en una </a:t>
            </a:r>
            <a:br>
              <a:rPr lang="es-ES_tradnl" sz="3600" smtClean="0"/>
            </a:br>
            <a:r>
              <a:rPr lang="es-ES_tradnl" sz="3600" smtClean="0"/>
              <a:t>Base Incremental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406525"/>
            <a:ext cx="7772400" cy="4918075"/>
          </a:xfrm>
        </p:spPr>
        <p:txBody>
          <a:bodyPr/>
          <a:lstStyle/>
          <a:p>
            <a:pPr algn="just" eaLnBrk="1" hangingPunct="1">
              <a:defRPr/>
            </a:pPr>
            <a:r>
              <a:rPr lang="es-EC" sz="2400" smtClean="0"/>
              <a:t>Efecto adicional de inversión que se hace.</a:t>
            </a:r>
          </a:p>
          <a:p>
            <a:pPr algn="just" eaLnBrk="1" hangingPunct="1">
              <a:defRPr/>
            </a:pPr>
            <a:r>
              <a:rPr lang="es-EC" sz="2400" smtClean="0"/>
              <a:t>Valor de proyecto depende de flujos </a:t>
            </a:r>
            <a:r>
              <a:rPr lang="es-EC" sz="2400" b="1" u="sng" smtClean="0"/>
              <a:t>adicionales</a:t>
            </a:r>
            <a:r>
              <a:rPr lang="es-EC" sz="2400" smtClean="0"/>
              <a:t> que se generen después de aceptación de proyecto. </a:t>
            </a:r>
          </a:p>
          <a:p>
            <a:pPr algn="just" eaLnBrk="1" hangingPunct="1">
              <a:defRPr/>
            </a:pPr>
            <a:r>
              <a:rPr lang="es-EC" sz="2400" u="sng" smtClean="0"/>
              <a:t>Evalue Flujo de Caja de Inversionista con y sin el proyecto, VAN de diferencia de flujos es el relevante.</a:t>
            </a:r>
          </a:p>
          <a:p>
            <a:pPr algn="just" eaLnBrk="1" hangingPunct="1">
              <a:defRPr/>
            </a:pPr>
            <a:r>
              <a:rPr lang="es-EC" sz="2400" smtClean="0"/>
              <a:t>No confunda retornos promedio con  ganancias incrementales:</a:t>
            </a:r>
          </a:p>
          <a:p>
            <a:pPr lvl="1" algn="just" eaLnBrk="1" hangingPunct="1">
              <a:defRPr/>
            </a:pPr>
            <a:r>
              <a:rPr lang="es-EC" sz="2000" smtClean="0"/>
              <a:t>A veces, VAN incremental en una inversión en una división no rentable es altamente positivo.</a:t>
            </a:r>
          </a:p>
          <a:p>
            <a:pPr lvl="1" algn="just" eaLnBrk="1" hangingPunct="1">
              <a:defRPr/>
            </a:pPr>
            <a:r>
              <a:rPr lang="es-EC" sz="2000" smtClean="0"/>
              <a:t>No siempre es bueno invertir más en una división rentable, porque puede llegarse a punto en donde ya no hay buenas oportunidades de rentabilidad. </a:t>
            </a:r>
            <a:endParaRPr lang="es-EC" sz="3200" smtClean="0"/>
          </a:p>
        </p:txBody>
      </p:sp>
    </p:spTree>
  </p:cSld>
  <p:clrMapOvr>
    <a:masterClrMapping/>
  </p:clrMapOvr>
  <p:transition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6106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Estime Flujos de Caja Incremental</a:t>
            </a:r>
            <a:r>
              <a:rPr lang="en-US" sz="3600" smtClean="0"/>
              <a:t>es</a:t>
            </a:r>
            <a:endParaRPr lang="es-ES_tradnl" sz="3600" smtClean="0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914400"/>
            <a:ext cx="7772400" cy="55626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s-EC" sz="2400" smtClean="0"/>
              <a:t>Suponga un hotel que esté en malas condiciones y lo vayan a clausurar, pero inviertiendo en remodelarlo puede hacer que mucha gente vaya. El beneficio incremental será toda la gente que vaya </a:t>
            </a:r>
            <a:r>
              <a:rPr lang="es-EC" sz="2400" i="1" smtClean="0"/>
              <a:t>versus</a:t>
            </a:r>
            <a:r>
              <a:rPr lang="es-EC" sz="2400" smtClean="0"/>
              <a:t> el que no vaya nadie.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400" smtClean="0"/>
              <a:t>VAN incremental puede ser enorme. Pero beneficios deben de ser netos de todos los costos, o empresa puede embarcarse en reconstrucción parte a parte de una línea no rentable.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400" smtClean="0"/>
              <a:t>Incluya todos los efectos relacionados: Importante incluir los efectos que proyecto va a tener en el resto de los negocios: inversión en un bus de transporte puede no ser muy rentable, pero puede generar beneficios importantes al aumentar volumen de clientes que vayan al hotel.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EC" sz="2400" smtClean="0"/>
              <a:t>No olvide requerimientos de capital de trabajo. 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smtClean="0"/>
              <a:t>Tasas de Interés Simple</a:t>
            </a:r>
            <a:br>
              <a:rPr lang="es-ES_tradnl" sz="3600" smtClean="0"/>
            </a:br>
            <a:r>
              <a:rPr lang="es-ES_tradnl" sz="3600" smtClean="0"/>
              <a:t>Ejemplos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143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Cual es el interes que cobra un banco si, por  prestarnos $100, debemos  devolver $120 despues de un año?:</a:t>
            </a: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Colocamos $100 por un año en un depósito que paga el 12% de interés simple anual, el valor que recibiremos después de un año es de :</a:t>
            </a:r>
            <a:endParaRPr lang="es-ES_tradnl" sz="200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00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Cuanto debemos depositar hoy para obtener $120 después de un año, a una tasa del 12%?</a:t>
            </a:r>
            <a:endParaRPr lang="es-ES_tradnl" sz="2000" smtClean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2457450" y="1924050"/>
          <a:ext cx="4079875" cy="895350"/>
        </p:xfrm>
        <a:graphic>
          <a:graphicData uri="http://schemas.openxmlformats.org/presentationml/2006/ole">
            <p:oleObj spid="_x0000_s3074" name="Equation" r:id="rId3" imgW="1854000" imgH="406080" progId="Equation.3">
              <p:embed/>
            </p:oleObj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1668463" y="3733800"/>
          <a:ext cx="5799137" cy="447675"/>
        </p:xfrm>
        <a:graphic>
          <a:graphicData uri="http://schemas.openxmlformats.org/presentationml/2006/ole">
            <p:oleObj spid="_x0000_s3075" name="Equation" r:id="rId4" imgW="2628720" imgH="203040" progId="Equation.3">
              <p:embed/>
            </p:oleObj>
          </a:graphicData>
        </a:graphic>
      </p:graphicFrame>
      <p:pic>
        <p:nvPicPr>
          <p:cNvPr id="3079" name="Picture 6" descr="C:\WINDOWS\Application Data\Microsoft\Media Catalog\Downloaded Clips\cl0\BS00279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8513" y="4800600"/>
            <a:ext cx="1995487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6" name="Object 7"/>
          <p:cNvGraphicFramePr>
            <a:graphicFrameLocks noChangeAspect="1"/>
          </p:cNvGraphicFramePr>
          <p:nvPr/>
        </p:nvGraphicFramePr>
        <p:xfrm>
          <a:off x="2900363" y="5092700"/>
          <a:ext cx="2851150" cy="922338"/>
        </p:xfrm>
        <a:graphic>
          <a:graphicData uri="http://schemas.openxmlformats.org/presentationml/2006/ole">
            <p:oleObj spid="_x0000_s3076" name="Equation" r:id="rId6" imgW="1295280" imgH="41904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Efectos Secundarios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066800"/>
            <a:ext cx="7772400" cy="49942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Ejemplo 1:</a:t>
            </a:r>
          </a:p>
          <a:p>
            <a:pPr lvl="1" eaLnBrk="1" hangingPunct="1">
              <a:defRPr/>
            </a:pPr>
            <a:r>
              <a:rPr lang="en-US" sz="2400" smtClean="0"/>
              <a:t>Un proyecto va a generar ingresos netos de $10,000. Pero va a disminuir ingresos netos de otro existente en $3,000.</a:t>
            </a:r>
          </a:p>
          <a:p>
            <a:pPr lvl="1" eaLnBrk="1" hangingPunct="1">
              <a:defRPr/>
            </a:pPr>
            <a:r>
              <a:rPr lang="en-US" sz="2400" smtClean="0"/>
              <a:t>El flujo de caja incremental es de solo $7,000.</a:t>
            </a:r>
          </a:p>
          <a:p>
            <a:pPr eaLnBrk="1" hangingPunct="1">
              <a:defRPr/>
            </a:pPr>
            <a:r>
              <a:rPr lang="en-US" sz="2800" smtClean="0"/>
              <a:t>Ejemplo 2:</a:t>
            </a:r>
          </a:p>
          <a:p>
            <a:pPr lvl="1" eaLnBrk="1" hangingPunct="1">
              <a:defRPr/>
            </a:pPr>
            <a:r>
              <a:rPr lang="en-US" sz="2400" smtClean="0"/>
              <a:t>Un proyecto va a generar ingresos netos de -$1,000. Pero va a hacer que otro proyecto genere +$5,000.</a:t>
            </a:r>
          </a:p>
          <a:p>
            <a:pPr lvl="1" eaLnBrk="1" hangingPunct="1">
              <a:defRPr/>
            </a:pPr>
            <a:r>
              <a:rPr lang="en-US" sz="2400" smtClean="0"/>
              <a:t>El Flujo de caja incremental será de $4,000.</a:t>
            </a:r>
          </a:p>
        </p:txBody>
      </p:sp>
    </p:spTree>
  </p:cSld>
  <p:clrMapOvr>
    <a:masterClrMapping/>
  </p:clrMapOvr>
  <p:transition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/>
            <a:r>
              <a:rPr lang="es-ES" sz="3600" smtClean="0"/>
              <a:t>OPTIMIZACIÓN DE PROYECTOS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s-ES" smtClean="0"/>
              <a:t>A) TAMAÑO ÓPTIMO.</a:t>
            </a:r>
          </a:p>
          <a:p>
            <a:pPr lvl="1" eaLnBrk="1" hangingPunct="1">
              <a:defRPr/>
            </a:pPr>
            <a:r>
              <a:rPr lang="es-ES" sz="2400" smtClean="0"/>
              <a:t>El tamaño óptimo de una inversión se encuentra cuando el beneficio marginal de ampliar es igual al costo marginal de ampliar.</a:t>
            </a:r>
          </a:p>
          <a:p>
            <a:pPr lvl="1" eaLnBrk="1" hangingPunct="1">
              <a:defRPr/>
            </a:pPr>
            <a:endParaRPr lang="es-ES" sz="2400" smtClean="0"/>
          </a:p>
          <a:p>
            <a:pPr eaLnBrk="1" hangingPunct="1">
              <a:defRPr/>
            </a:pPr>
            <a:endParaRPr lang="es-ES" smtClean="0"/>
          </a:p>
        </p:txBody>
      </p:sp>
      <p:graphicFrame>
        <p:nvGraphicFramePr>
          <p:cNvPr id="28674" name="Object 4"/>
          <p:cNvGraphicFramePr>
            <a:graphicFrameLocks noChangeAspect="1"/>
          </p:cNvGraphicFramePr>
          <p:nvPr/>
        </p:nvGraphicFramePr>
        <p:xfrm>
          <a:off x="2590800" y="3505200"/>
          <a:ext cx="3733800" cy="990600"/>
        </p:xfrm>
        <a:graphic>
          <a:graphicData uri="http://schemas.openxmlformats.org/presentationml/2006/ole">
            <p:oleObj spid="_x0000_s28674" name="Ecuación" r:id="rId3" imgW="2019240" imgH="431640" progId="Equation.2">
              <p:embed/>
            </p:oleObj>
          </a:graphicData>
        </a:graphic>
      </p:graphicFrame>
      <p:graphicFrame>
        <p:nvGraphicFramePr>
          <p:cNvPr id="28675" name="Object 5"/>
          <p:cNvGraphicFramePr>
            <a:graphicFrameLocks noChangeAspect="1"/>
          </p:cNvGraphicFramePr>
          <p:nvPr/>
        </p:nvGraphicFramePr>
        <p:xfrm>
          <a:off x="2590800" y="4953000"/>
          <a:ext cx="3352800" cy="1143000"/>
        </p:xfrm>
        <a:graphic>
          <a:graphicData uri="http://schemas.openxmlformats.org/presentationml/2006/ole">
            <p:oleObj spid="_x0000_s28675" name="Ecuación" r:id="rId4" imgW="1168200" imgH="431640" progId="Equation.2">
              <p:embed/>
            </p:oleObj>
          </a:graphicData>
        </a:graphic>
      </p:graphicFrame>
    </p:spTree>
  </p:cSld>
  <p:clrMapOvr>
    <a:masterClrMapping/>
  </p:clrMapOvr>
  <p:transition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Costos Hundidos</a:t>
            </a:r>
            <a:endParaRPr lang="es-ES_tradnl" sz="3200" smtClean="0"/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990600"/>
            <a:ext cx="7772400" cy="5070475"/>
          </a:xfrm>
        </p:spPr>
        <p:txBody>
          <a:bodyPr/>
          <a:lstStyle/>
          <a:p>
            <a:pPr algn="just" eaLnBrk="1" hangingPunct="1">
              <a:defRPr/>
            </a:pPr>
            <a:r>
              <a:rPr lang="es-EC" sz="2400" smtClean="0"/>
              <a:t>Olvídese de los costos incurridos en el pasado que no sean pertinentes con el proyecto (Costos hundidos). </a:t>
            </a:r>
          </a:p>
          <a:p>
            <a:pPr algn="just" eaLnBrk="1" hangingPunct="1">
              <a:defRPr/>
            </a:pPr>
            <a:r>
              <a:rPr lang="es-EC" sz="2400" smtClean="0"/>
              <a:t>Egresos pasados e </a:t>
            </a:r>
            <a:r>
              <a:rPr lang="es-EC" sz="2400" u="sng" smtClean="0"/>
              <a:t>irreversibles</a:t>
            </a:r>
            <a:r>
              <a:rPr lang="es-EC" sz="2400" smtClean="0"/>
              <a:t>, no pueden ser afectados por decisión de aceptar o rechazar proyecto y, deben de ser ignorados.</a:t>
            </a:r>
          </a:p>
        </p:txBody>
      </p:sp>
    </p:spTree>
  </p:cSld>
  <p:clrMapOvr>
    <a:masterClrMapping/>
  </p:clrMapOvr>
  <p:transition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Costos Hundidos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219200"/>
            <a:ext cx="7772400" cy="4841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Se ha gastado $10,000 hasta la fecha en investigación de mercados de un proyecto, si se continua el proyecto deberá gastar otros $20,000, para un total de $30,000.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Los $10,000 son un costo hundido.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Si se continua el proyecto se deberá gastar solo $20,000.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Si se abandona el proyecto no se recuperarán los $10,000.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Solo los $20,000 son un costo incremental, y los $10,000 deben de ser excluidos.</a:t>
            </a:r>
          </a:p>
        </p:txBody>
      </p:sp>
    </p:spTree>
  </p:cSld>
  <p:clrMapOvr>
    <a:masterClrMapping/>
  </p:clrMapOvr>
  <p:transition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Costo Hundido</a:t>
            </a:r>
            <a:endParaRPr lang="es-ES_tradnl" smtClean="0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Se contrata a una empresa consultora para que estudie un suelo donde se pretende instalar un relleno sanitario. La consultora cobra $10.000.000 por el estudio. Los resultados indican que el suelo es apto para instalar el relleno sanitario ¿Se deben incluir los $10.000.000 como costo de la inversión?</a:t>
            </a:r>
          </a:p>
        </p:txBody>
      </p:sp>
    </p:spTree>
  </p:cSld>
  <p:clrMapOvr>
    <a:masterClrMapping/>
  </p:clrMapOvr>
  <p:transition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pPr eaLnBrk="1" hangingPunct="1"/>
            <a:r>
              <a:rPr lang="es-ES" sz="4000" smtClean="0"/>
              <a:t>Costo Alternativo (de Oportunidad)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295400"/>
            <a:ext cx="7772400" cy="4765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z="2800" smtClean="0"/>
              <a:t>En evaluación proyectos deben considerarse como costos no sólo aquellos que implican desembolsos monetarios, sino todos los recursos físicos y humanos que tienen un uso o rentabilidad alternativa.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2800" smtClean="0"/>
              <a:t>Al desconocer este concepto se asigna al proyecto una rentabilidad mayor de la que realmente tiene.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2800" smtClean="0"/>
              <a:t>Ejs: sueldo alternativo, locales o terrenos propios, herramientas y maquinaria propia.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2800" smtClean="0"/>
              <a:t>No parar bola a valor en libros de los activos sino al de mercado.</a:t>
            </a:r>
          </a:p>
        </p:txBody>
      </p:sp>
    </p:spTree>
  </p:cSld>
  <p:clrMapOvr>
    <a:masterClrMapping/>
  </p:clrMapOvr>
  <p:transition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Costos Alternativos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143000"/>
            <a:ext cx="7772400" cy="49180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La cancha de Golf “Pepito” considera expandir sus 18 hoyos haciendo 18 hoyos mas.</a:t>
            </a:r>
          </a:p>
          <a:p>
            <a:pPr eaLnBrk="1" hangingPunct="1">
              <a:defRPr/>
            </a:pPr>
            <a:r>
              <a:rPr lang="en-US" smtClean="0"/>
              <a:t>Posee un terreno adyacente que puede vender en el mercado a $1,500,000 a una inmobiliaria. </a:t>
            </a:r>
          </a:p>
          <a:p>
            <a:pPr eaLnBrk="1" hangingPunct="1">
              <a:defRPr/>
            </a:pPr>
            <a:r>
              <a:rPr lang="en-US" smtClean="0"/>
              <a:t>Al lado de la cancha hay otro terreno vacio en vneta por $2,000,000. </a:t>
            </a:r>
          </a:p>
        </p:txBody>
      </p:sp>
    </p:spTree>
  </p:cSld>
  <p:clrMapOvr>
    <a:masterClrMapping/>
  </p:clrMapOvr>
  <p:transition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Costos Alternativos</a:t>
            </a:r>
            <a:endParaRPr lang="en-US" sz="3600" smtClean="0"/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Si se construye en la tierra que ya tienen, el costo alternativo es de $1,500,000.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Si nadie quisiera comprar ese terreno y no sirviera para maldita la cosa, entonces se consideraría un costo hundido e ignorado para la evaluación.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u="sng" smtClean="0"/>
              <a:t>Bottom line</a:t>
            </a:r>
            <a:r>
              <a:rPr lang="en-US" sz="2800" smtClean="0"/>
              <a:t>: Si no encuentras un uso alternativo al activo, entonces es un costo hundido, de lo contrario es un costo alternativo.</a:t>
            </a:r>
          </a:p>
        </p:txBody>
      </p:sp>
    </p:spTree>
  </p:cSld>
  <p:clrMapOvr>
    <a:masterClrMapping/>
  </p:clrMapOvr>
  <p:transition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Gastos Generales Imputados</a:t>
            </a:r>
            <a:endParaRPr lang="es-ES_tradnl" sz="3600" smtClean="0"/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219200"/>
            <a:ext cx="7772400" cy="4841875"/>
          </a:xfrm>
        </p:spPr>
        <p:txBody>
          <a:bodyPr/>
          <a:lstStyle/>
          <a:p>
            <a:pPr algn="just" eaLnBrk="1" hangingPunct="1">
              <a:defRPr/>
            </a:pPr>
            <a:r>
              <a:rPr lang="es-EC" sz="2000" smtClean="0"/>
              <a:t>Estos incluyen ítems tales como sueldos administrativos, gastos de supervisión, alquileres, etc. Que no están relacionados con ningún proyecto en particular pero deben de ser cargados a algún lugar, contadores asignan con por porcentaje. </a:t>
            </a:r>
          </a:p>
          <a:p>
            <a:pPr algn="just" eaLnBrk="1" hangingPunct="1">
              <a:defRPr/>
            </a:pPr>
            <a:r>
              <a:rPr lang="es-EC" sz="2000" smtClean="0"/>
              <a:t>Solo incluir gastos adicionales que resulten del proyecto. Proyecto puede o no generar gastos generales adicionales, y  por lo tanto debemos de estar atentos a la asignación contable de este tipo de gastos.</a:t>
            </a:r>
          </a:p>
          <a:p>
            <a:pPr algn="just" eaLnBrk="1" hangingPunct="1">
              <a:defRPr/>
            </a:pPr>
            <a:r>
              <a:rPr lang="es-EC" sz="2000" smtClean="0"/>
              <a:t>Suponga empresa con alta carga administrativa y política de asignar gastos con base en hectáreas evaluando adquisición camaronera extensiva de gran tamaño. Por su hectareaje, puede que se le asigne a esta finca más gastos administrativos de los que verdaderamente va a generar adicionales a los que actualmente existen.</a:t>
            </a:r>
            <a:endParaRPr lang="es-EC" smtClean="0"/>
          </a:p>
        </p:txBody>
      </p:sp>
    </p:spTree>
  </p:cSld>
  <p:clrMapOvr>
    <a:masterClrMapping/>
  </p:clrMapOvr>
  <p:transition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2286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Recursos Subutilizados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25525"/>
            <a:ext cx="8180388" cy="4918075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5000"/>
              </a:lnSpc>
              <a:spcBef>
                <a:spcPct val="35000"/>
              </a:spcBef>
              <a:defRPr/>
            </a:pPr>
            <a:r>
              <a:rPr lang="en-US" sz="2800" smtClean="0"/>
              <a:t>Un proyecto tiene alquilado por 20 años (no cancelable) a un costo de $100,000 anual una bodega. La empresa actualmente usa solo el 50% de su capacidad.</a:t>
            </a:r>
          </a:p>
          <a:p>
            <a:pPr eaLnBrk="1" hangingPunct="1">
              <a:lnSpc>
                <a:spcPct val="95000"/>
              </a:lnSpc>
              <a:spcBef>
                <a:spcPct val="35000"/>
              </a:spcBef>
              <a:defRPr/>
            </a:pPr>
            <a:r>
              <a:rPr lang="en-US" sz="2800" smtClean="0"/>
              <a:t>La bodega está proyectada a continuar subutilizada en un 50%, a no ser que se haga el proyecto.</a:t>
            </a:r>
          </a:p>
          <a:p>
            <a:pPr eaLnBrk="1" hangingPunct="1">
              <a:lnSpc>
                <a:spcPct val="95000"/>
              </a:lnSpc>
              <a:spcBef>
                <a:spcPct val="35000"/>
              </a:spcBef>
              <a:defRPr/>
            </a:pPr>
            <a:r>
              <a:rPr lang="en-US" sz="2800" smtClean="0"/>
              <a:t>El arrendador prohibe subarrendar.</a:t>
            </a:r>
          </a:p>
          <a:p>
            <a:pPr eaLnBrk="1" hangingPunct="1">
              <a:lnSpc>
                <a:spcPct val="95000"/>
              </a:lnSpc>
              <a:spcBef>
                <a:spcPct val="35000"/>
              </a:spcBef>
              <a:defRPr/>
            </a:pPr>
            <a:r>
              <a:rPr lang="en-US" sz="2800" smtClean="0"/>
              <a:t>El proyecto actual esta trabajando a perdidas.</a:t>
            </a:r>
          </a:p>
          <a:p>
            <a:pPr eaLnBrk="1" hangingPunct="1">
              <a:lnSpc>
                <a:spcPct val="95000"/>
              </a:lnSpc>
              <a:spcBef>
                <a:spcPct val="35000"/>
              </a:spcBef>
              <a:defRPr/>
            </a:pPr>
            <a:r>
              <a:rPr lang="en-US" sz="2800" smtClean="0"/>
              <a:t>El nuevo proyecto usará el 25% de la bodega.</a:t>
            </a:r>
          </a:p>
          <a:p>
            <a:pPr eaLnBrk="1" hangingPunct="1">
              <a:lnSpc>
                <a:spcPct val="95000"/>
              </a:lnSpc>
              <a:spcBef>
                <a:spcPct val="35000"/>
              </a:spcBef>
              <a:defRPr/>
            </a:pPr>
            <a:r>
              <a:rPr lang="en-US" sz="2800" smtClean="0"/>
              <a:t>Cuanto debe de cargarse al nuevo proyecto?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Tasa de Interés Compuesto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En el ejemplo anterior supongamos que al pasar el primer año colocamos el total del dinero por otro año mas: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o, lo que es lo mismo: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C" sz="2000" smtClean="0"/>
              <a:t>Generalizando, la fórmula del valor futuro con interés compuesto: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lvl="1" eaLnBrk="1" hangingPunct="1">
              <a:lnSpc>
                <a:spcPct val="90000"/>
              </a:lnSpc>
              <a:defRPr/>
            </a:pPr>
            <a:endParaRPr lang="es-EC" sz="200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n= número  de períodos</a:t>
            </a:r>
            <a:endParaRPr lang="es-ES_tradnl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000" smtClean="0"/>
              <a:t>Interés Simple es un caso especial en donde n=1</a:t>
            </a:r>
            <a:endParaRPr lang="es-ES_tradnl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066800" y="2743200"/>
          <a:ext cx="6218238" cy="447675"/>
        </p:xfrm>
        <a:graphic>
          <a:graphicData uri="http://schemas.openxmlformats.org/presentationml/2006/ole">
            <p:oleObj spid="_x0000_s4098" name="Equation" r:id="rId3" imgW="2819160" imgH="203040" progId="Equation.3">
              <p:embed/>
            </p:oleObj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533400" y="3733800"/>
          <a:ext cx="8096250" cy="508000"/>
        </p:xfrm>
        <a:graphic>
          <a:graphicData uri="http://schemas.openxmlformats.org/presentationml/2006/ole">
            <p:oleObj spid="_x0000_s4099" name="Equation" r:id="rId4" imgW="3670200" imgH="228600" progId="Equation.3">
              <p:embed/>
            </p:oleObj>
          </a:graphicData>
        </a:graphic>
      </p:graphicFrame>
      <p:graphicFrame>
        <p:nvGraphicFramePr>
          <p:cNvPr id="4100" name="Object 7"/>
          <p:cNvGraphicFramePr>
            <a:graphicFrameLocks noChangeAspect="1"/>
          </p:cNvGraphicFramePr>
          <p:nvPr/>
        </p:nvGraphicFramePr>
        <p:xfrm>
          <a:off x="2514600" y="4800600"/>
          <a:ext cx="3657600" cy="784225"/>
        </p:xfrm>
        <a:graphic>
          <a:graphicData uri="http://schemas.openxmlformats.org/presentationml/2006/ole">
            <p:oleObj spid="_x0000_s4100" name="Equation" r:id="rId5" imgW="1066680" imgH="228600" progId="Equation.3">
              <p:embed/>
            </p:oleObj>
          </a:graphicData>
        </a:graphic>
      </p:graphicFrame>
      <p:pic>
        <p:nvPicPr>
          <p:cNvPr id="4103" name="Picture 8" descr="C:\WINDOWS\Application Data\Microsoft\Media Catalog\Downloaded Clips\cl0\BS01190_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8065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Soluciónes?</a:t>
            </a:r>
          </a:p>
        </p:txBody>
      </p:sp>
      <p:sp>
        <p:nvSpPr>
          <p:cNvPr id="3348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69988" y="990600"/>
            <a:ext cx="7772400" cy="50704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800" smtClean="0"/>
              <a:t>El proyecto actual está perdiendo: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n-US" sz="2400" smtClean="0"/>
              <a:t>“Cargar todos los $100,000 /año para que la compañía pueda recobrar todo el costo de las bodegas.”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 startAt="2"/>
              <a:defRPr/>
            </a:pPr>
            <a:r>
              <a:rPr lang="en-US" sz="2800" smtClean="0"/>
              <a:t>La mitad de la bodega está vacía: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n-US" sz="2400" smtClean="0"/>
              <a:t>“Cargar el 50% del costo de la bodega: $50,000 /año, por si es que necesite mas bodegaje. No podemos dejar sin cargar del costo.”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 startAt="3"/>
              <a:defRPr/>
            </a:pPr>
            <a:r>
              <a:rPr lang="en-US" sz="2800" smtClean="0"/>
              <a:t>Cargar al proyecto por su parte de espacio utilizado: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n-US" sz="2400" smtClean="0"/>
              <a:t>“Cargar 25% / 75%  = $33,333 /año.”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 startAt="4"/>
              <a:defRPr/>
            </a:pPr>
            <a:r>
              <a:rPr lang="en-US" sz="2800" smtClean="0"/>
              <a:t>El proyecto va a usar el 25% del espacio: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n-US" sz="2400" smtClean="0"/>
              <a:t>“Cargar $25,000 /año.”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endParaRPr lang="en-US" sz="2400" smtClean="0"/>
          </a:p>
        </p:txBody>
      </p:sp>
    </p:spTree>
  </p:cSld>
  <p:clrMapOvr>
    <a:masterClrMapping/>
  </p:clrMapOvr>
  <p:transition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Soluciónes?</a:t>
            </a:r>
          </a:p>
        </p:txBody>
      </p:sp>
      <p:sp>
        <p:nvSpPr>
          <p:cNvPr id="3369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69988" y="1219200"/>
            <a:ext cx="7772400" cy="48418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 startAt="5"/>
              <a:defRPr/>
            </a:pPr>
            <a:r>
              <a:rPr lang="en-US" sz="2800" smtClean="0"/>
              <a:t>El cargo debe ser proporcional a los ingresos de cada proyecto-eso es justo, no?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n-US" sz="2400" smtClean="0"/>
              <a:t>“Proyecto acutal = $9,000,000, Nuevo proyecto= $1,000,000, cargar al nuevo10%, o $10,000/año.”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 startAt="6"/>
              <a:defRPr/>
            </a:pPr>
            <a:r>
              <a:rPr lang="en-US" sz="2400" smtClean="0"/>
              <a:t>Hay disponible una bodega mas pequeña desponible en el mercado a $27,000 /año:  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n-US" sz="2000" smtClean="0"/>
              <a:t>“Cargale  el precio del mercado, $27,000.”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 startAt="7"/>
              <a:defRPr/>
            </a:pPr>
            <a:r>
              <a:rPr lang="en-US" sz="2400" smtClean="0"/>
              <a:t>El arriendo original fue a precios mas baratos de los actuales: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n-US" sz="2000" smtClean="0"/>
              <a:t>“El valor de mercado actual es de $200,000, carguenle al proyecto una proporción de este valor.”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 startAt="8"/>
              <a:defRPr/>
            </a:pPr>
            <a:r>
              <a:rPr lang="en-US" sz="2400" smtClean="0"/>
              <a:t>Es un proyecto nuevo, dale chance, no seas mala gente: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n-US" sz="2000" smtClean="0"/>
              <a:t>“No se le cargue nada al proyecto nuevo.”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endParaRPr lang="en-US" sz="2400" smtClean="0"/>
          </a:p>
        </p:txBody>
      </p:sp>
    </p:spTree>
  </p:cSld>
  <p:clrMapOvr>
    <a:masterClrMapping/>
  </p:clrMapOvr>
  <p:transition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Ejemplo de Bodega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La solución a este caso es la propuesta # 8, (pero por otra razón):  Al proyecto no se le debe de cargar </a:t>
            </a:r>
            <a:r>
              <a:rPr lang="en-US" u="sng" smtClean="0"/>
              <a:t>nada:</a:t>
            </a:r>
            <a:endParaRPr lang="en-US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El costo de bodegaje va a ser incurrido hagase o no el proyecto. Por lo tanto </a:t>
            </a:r>
            <a:r>
              <a:rPr lang="en-US" i="1" u="sng" smtClean="0">
                <a:solidFill>
                  <a:srgbClr val="FFFF00"/>
                </a:solidFill>
              </a:rPr>
              <a:t>No es un egreso incremental.</a:t>
            </a:r>
            <a:endParaRPr lang="en-US" smtClean="0">
              <a:solidFill>
                <a:srgbClr val="FFFF00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Bajo diferentes supuestos (alternativa de uso o renegociación de arrendamiento) la respuesta sería diferente.</a:t>
            </a:r>
          </a:p>
        </p:txBody>
      </p:sp>
    </p:spTree>
  </p:cSld>
  <p:clrMapOvr>
    <a:masterClrMapping/>
  </p:clrMapOvr>
  <p:transition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Capital de Trabajo</a:t>
            </a:r>
            <a:endParaRPr lang="es-ES_tradnl" smtClean="0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69988" y="1066800"/>
            <a:ext cx="7772400" cy="499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Valor monetario de los stocks requeridos para producir y distribuir los productos y servicios generados por el proyecto.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Acopios de materias primas, mercaderías, productos en proceso, terminados y en tránsito, requeridos por las operaciones.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smtClean="0"/>
              <a:t>Dinero en caja y bancos requerido </a:t>
            </a:r>
            <a:r>
              <a:rPr lang="en-US" sz="2400" smtClean="0"/>
              <a:t>p</a:t>
            </a:r>
            <a:r>
              <a:rPr lang="es-ES_tradnl" sz="2400" smtClean="0"/>
              <a:t>ara financiar desfases entre egresos e ingresos</a:t>
            </a:r>
            <a:r>
              <a:rPr lang="en-US" sz="2400" smtClean="0"/>
              <a:t>. Dependen de:</a:t>
            </a:r>
            <a:endParaRPr lang="es-ES_tradnl" sz="240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es-ES_tradnl" sz="2000" smtClean="0"/>
              <a:t>Política de crédito a clientes,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ES_tradnl" sz="2000" smtClean="0"/>
              <a:t>Politica de pago a proveedores,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ES_tradnl" sz="2000" smtClean="0"/>
              <a:t>Estacionalidad de las ventas,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ES_tradnl" sz="2000" smtClean="0"/>
              <a:t>Tiempo transcurrido entre pago de IVA a efectuar las compras y la recuperación del mismo en las ventas.</a:t>
            </a:r>
            <a:endParaRPr lang="en-US" sz="200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smtClean="0"/>
              <a:t>Politicas de pagos de BBSS e impuestos.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Aumento capital de trabajo: egreso de fondos.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Disminución capital de trabajo: ingreso de fondos. 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_tradnl" sz="2800" smtClean="0"/>
          </a:p>
        </p:txBody>
      </p:sp>
    </p:spTree>
  </p:cSld>
  <p:clrMapOvr>
    <a:masterClrMapping/>
  </p:clrMapOvr>
  <p:transition spd="slow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Valor de Salvamento</a:t>
            </a:r>
            <a:endParaRPr lang="es-ES_tradnl" smtClean="0"/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Al final de la vida del proyecto se recupera dinero por venta del proyecto o venta de activos.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Depende de horizonte de análisis vs. vida real proyecto. Se puede recuperar: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smtClean="0"/>
              <a:t>Si Vida = Horizonte. Paralización de proyecto 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smtClean="0"/>
              <a:t>Activos y capital de trabajo.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smtClean="0"/>
              <a:t>Activos y productos terminados.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smtClean="0"/>
              <a:t>Si Vida &gt; horizonte. Proyecto en funcionamiento: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smtClean="0"/>
              <a:t>Valor de negocio (mayor que suma de activos). Incluye: Clientes, Marca, Know-How, hecho de estar en funcionamiento. Depende del flujo de caja proyectado en el futuro.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No considerar valor en libros, sino valor real de mercado.</a:t>
            </a:r>
            <a:endParaRPr lang="es-ES_tradnl" sz="2800" smtClean="0"/>
          </a:p>
        </p:txBody>
      </p:sp>
    </p:spTree>
  </p:cSld>
  <p:clrMapOvr>
    <a:masterClrMapping/>
  </p:clrMapOvr>
  <p:transition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382000" cy="1143000"/>
          </a:xfrm>
        </p:spPr>
        <p:txBody>
          <a:bodyPr/>
          <a:lstStyle/>
          <a:p>
            <a:pPr eaLnBrk="1" hangingPunct="1"/>
            <a:r>
              <a:rPr lang="es-AR" smtClean="0"/>
              <a:t>Costos y Beneficios Intangibles</a:t>
            </a:r>
            <a:endParaRPr lang="es-ES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1219200"/>
            <a:ext cx="7497763" cy="4775200"/>
          </a:xfrm>
        </p:spPr>
        <p:txBody>
          <a:bodyPr/>
          <a:lstStyle/>
          <a:p>
            <a:pPr eaLnBrk="1" hangingPunct="1">
              <a:defRPr/>
            </a:pPr>
            <a:r>
              <a:rPr lang="es-AR" sz="2800" smtClean="0"/>
              <a:t>Definir a un costo o beneficio como intangible debería ser una “última instancia”</a:t>
            </a:r>
          </a:p>
          <a:p>
            <a:pPr lvl="1" eaLnBrk="1" hangingPunct="1">
              <a:defRPr/>
            </a:pPr>
            <a:r>
              <a:rPr lang="es-AR" sz="2400" smtClean="0"/>
              <a:t>Siempre debería hacerse el intento de valorar un efecto</a:t>
            </a:r>
          </a:p>
          <a:p>
            <a:pPr lvl="1" eaLnBrk="1" hangingPunct="1">
              <a:defRPr/>
            </a:pPr>
            <a:r>
              <a:rPr lang="es-AR" sz="2400" smtClean="0"/>
              <a:t>“It’s better to be vaguely right than precisely wrong” (Keynes)</a:t>
            </a:r>
          </a:p>
          <a:p>
            <a:pPr eaLnBrk="1" hangingPunct="1">
              <a:defRPr/>
            </a:pPr>
            <a:r>
              <a:rPr lang="es-AR" sz="2800" smtClean="0"/>
              <a:t>La imposibilidad o inconveniencia de medir y valorar ciertos costos y beneficios no significa que no se los considere en la decisión</a:t>
            </a:r>
          </a:p>
        </p:txBody>
      </p:sp>
    </p:spTree>
  </p:cSld>
  <p:clrMapOvr>
    <a:masterClrMapping/>
  </p:clrMapOvr>
  <p:transition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72400" cy="1143000"/>
          </a:xfrm>
        </p:spPr>
        <p:txBody>
          <a:bodyPr/>
          <a:lstStyle/>
          <a:p>
            <a:pPr eaLnBrk="1" hangingPunct="1"/>
            <a:r>
              <a:rPr lang="es-AR" smtClean="0"/>
              <a:t>Costos y Beneficios Intangibles: “Valuación”</a:t>
            </a:r>
            <a:endParaRPr lang="es-ES" smtClean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2079625"/>
            <a:ext cx="7772400" cy="3317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AR" sz="2800" smtClean="0"/>
              <a:t>Los intangibles se “valúan” contra el VAN.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sz="2400" u="sng" smtClean="0"/>
              <a:t>Ejemplo</a:t>
            </a:r>
            <a:r>
              <a:rPr lang="es-AR" sz="2400" smtClean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sz="2400" smtClean="0"/>
              <a:t>A es un proyecto “estratégico” cuyo VAN es,</a:t>
            </a:r>
          </a:p>
          <a:p>
            <a:pPr lvl="1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AR" sz="2400" smtClean="0"/>
              <a:t>VAN = -$100 MM.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sz="2400" smtClean="0"/>
              <a:t>Sin embargo, se aprueba su ejecución debido a los beneficios “estratégicos.”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sz="2400" smtClean="0"/>
              <a:t>La pregunta es: </a:t>
            </a:r>
            <a:r>
              <a:rPr lang="es-AR" sz="2400" b="1" smtClean="0">
                <a:solidFill>
                  <a:srgbClr val="FFFF00"/>
                </a:solidFill>
              </a:rPr>
              <a:t>Los beneficios estratégicos, ¿valen $100 MM?</a:t>
            </a:r>
            <a:endParaRPr lang="es-ES" sz="2400" b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2800" b="1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s-AR" smtClean="0"/>
              <a:t>Otros Conceptos Clave</a:t>
            </a:r>
            <a:endParaRPr lang="es-ES" smtClean="0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69988" y="685800"/>
            <a:ext cx="77724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AR" sz="2400" smtClean="0"/>
              <a:t>Identificar todos efectos, aún no incluidos en flujo: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sz="2000" smtClean="0"/>
              <a:t>Beneficios y costos indirectos, externos o intangibles</a:t>
            </a:r>
            <a:r>
              <a:rPr lang="es-AR" sz="240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AR" sz="2400" smtClean="0"/>
              <a:t>Establecer condiciones en que son relevantes costos y beneficios detectados: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sz="2000" smtClean="0"/>
              <a:t>Enfoque y ámbito del proyecto.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sz="2000" smtClean="0"/>
              <a:t>Función objetivo.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sz="2000" smtClean="0"/>
              <a:t>Condiciones necesarias y suficientes de beneficio o costo.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I</a:t>
            </a:r>
            <a:r>
              <a:rPr lang="es-ES_tradnl" sz="2400" smtClean="0"/>
              <a:t>dentificar (e intentar valorar) opciones reales “insertas” en el proyecto.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Reversibilidad (parar, deshacer o terminar el proyecto).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Flexibilidad (capacidad de adaptar el proyecto a imprevistos).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Crecimiento estratégico.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Posibilidad de consumo.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Generación de nuevos proyectos.</a:t>
            </a:r>
            <a:endParaRPr lang="es-ES" sz="2000" smtClean="0"/>
          </a:p>
        </p:txBody>
      </p:sp>
    </p:spTree>
  </p:cSld>
  <p:clrMapOvr>
    <a:masterClrMapping/>
  </p:clrMapOvr>
  <p:transition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600" b="1" smtClean="0"/>
              <a:t>INTERRELACIÓN DE PROYECTOS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Dos proyectos son dependientes entre sí, si la ejecución de uno afecta los costos y/o beneficios del otro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mtClean="0"/>
              <a:t>Proyectos Mutuamente excluyentes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mtClean="0"/>
              <a:t>Proyectos Sustitutos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mtClean="0"/>
              <a:t>Proyectos Independientes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mtClean="0"/>
              <a:t>Proyectos Complementarios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mtClean="0"/>
              <a:t>Proyectos perfectamente complementarios</a:t>
            </a:r>
          </a:p>
        </p:txBody>
      </p:sp>
    </p:spTree>
  </p:cSld>
  <p:clrMapOvr>
    <a:masterClrMapping/>
  </p:clrMapOvr>
  <p:transition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Riesgo</a:t>
            </a:r>
            <a:endParaRPr lang="es-ES" smtClean="0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AR" smtClean="0"/>
          </a:p>
          <a:p>
            <a:pPr eaLnBrk="1" hangingPunct="1">
              <a:defRPr/>
            </a:pPr>
            <a:r>
              <a:rPr lang="es-AR" smtClean="0"/>
              <a:t>El proyecto debe compararse con proyectos de igual riesgo</a:t>
            </a:r>
          </a:p>
          <a:p>
            <a:pPr lvl="1" eaLnBrk="1" hangingPunct="1">
              <a:defRPr/>
            </a:pPr>
            <a:r>
              <a:rPr lang="es-AR" smtClean="0"/>
              <a:t>El flujo de fondos debe incluir el riesgo si se descuenta a una tasa con riesgo</a:t>
            </a:r>
          </a:p>
          <a:p>
            <a:pPr lvl="1" eaLnBrk="1" hangingPunct="1">
              <a:defRPr/>
            </a:pPr>
            <a:r>
              <a:rPr lang="es-AR" smtClean="0"/>
              <a:t>La tasa de descuento debe reflejar el riesgo relevante del proyecto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1336</TotalTime>
  <Words>7264</Words>
  <Application>Microsoft PowerPoint</Application>
  <PresentationFormat>Presentación en pantalla (4:3)</PresentationFormat>
  <Paragraphs>813</Paragraphs>
  <Slides>106</Slides>
  <Notes>25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6</vt:i4>
      </vt:variant>
      <vt:variant>
        <vt:lpstr>Títulos de diapositiva</vt:lpstr>
      </vt:variant>
      <vt:variant>
        <vt:i4>106</vt:i4>
      </vt:variant>
    </vt:vector>
  </HeadingPairs>
  <TitlesOfParts>
    <vt:vector size="117" baseType="lpstr">
      <vt:lpstr>Arial</vt:lpstr>
      <vt:lpstr>Wingdings</vt:lpstr>
      <vt:lpstr>Symbol</vt:lpstr>
      <vt:lpstr>Batang</vt:lpstr>
      <vt:lpstr>Azure</vt:lpstr>
      <vt:lpstr>Microsoft Clip Gallery</vt:lpstr>
      <vt:lpstr>Microsoft Equation 3.0</vt:lpstr>
      <vt:lpstr>Microsoft Word Document</vt:lpstr>
      <vt:lpstr>Microsoft Excel Worksheet</vt:lpstr>
      <vt:lpstr>Ecuación de MS Editor de ecuaciones 3.0</vt:lpstr>
      <vt:lpstr>Microsoft Equation 2.0</vt:lpstr>
      <vt:lpstr>Formulación y Evaluación de Proyectos Turísticos – Clase 3</vt:lpstr>
      <vt:lpstr>Fabrizio Marcillo Morla</vt:lpstr>
      <vt:lpstr>Evaluación Financiera</vt:lpstr>
      <vt:lpstr>Me quede en el 28</vt:lpstr>
      <vt:lpstr>Mas Vale Pajaro en Mano que Ciento Volando</vt:lpstr>
      <vt:lpstr>Tasas de Interés</vt:lpstr>
      <vt:lpstr>Tasa de Interés Simple</vt:lpstr>
      <vt:lpstr>Tasas de Interés Simple Ejemplos</vt:lpstr>
      <vt:lpstr>Tasa de Interés Compuesto</vt:lpstr>
      <vt:lpstr>Tasa Nominal y Efectiva</vt:lpstr>
      <vt:lpstr>Costo de Oportunidad</vt:lpstr>
      <vt:lpstr>Esquema Prestamista – prestatario</vt:lpstr>
      <vt:lpstr>Esquema Inversionista Proyecto</vt:lpstr>
      <vt:lpstr>Costo de Oportunidad (cont.)</vt:lpstr>
      <vt:lpstr>Diapositiva 15</vt:lpstr>
      <vt:lpstr>Diapositiva 16</vt:lpstr>
      <vt:lpstr>Equivalencia</vt:lpstr>
      <vt:lpstr>Valor Actual y Valor Futuro</vt:lpstr>
      <vt:lpstr>Valor Actual y Valor Futuro</vt:lpstr>
      <vt:lpstr>Flujo de Caja y  Diagrama de Flujo de Caja</vt:lpstr>
      <vt:lpstr>Diagrama de Flujo de Caja</vt:lpstr>
      <vt:lpstr>Valor Actual</vt:lpstr>
      <vt:lpstr>Flujo de Caja Descontado</vt:lpstr>
      <vt:lpstr>Valor Actual Neto</vt:lpstr>
      <vt:lpstr>VAN como un dibujo</vt:lpstr>
      <vt:lpstr>Si la tasa crece, el VAN baja</vt:lpstr>
      <vt:lpstr>Así...</vt:lpstr>
      <vt:lpstr>Resultados del VAN</vt:lpstr>
      <vt:lpstr>Criterios de Evaluación  Financiera y Económica </vt:lpstr>
      <vt:lpstr>Que usan las compañías como criterio primario y secundario?</vt:lpstr>
      <vt:lpstr>Regla general de decisión</vt:lpstr>
      <vt:lpstr>Valor Actual Neto</vt:lpstr>
      <vt:lpstr>VAN</vt:lpstr>
      <vt:lpstr>VAN: Significado</vt:lpstr>
      <vt:lpstr>Propiedades y características del VAN</vt:lpstr>
      <vt:lpstr>VAN: Información</vt:lpstr>
      <vt:lpstr>VAN: Aditividad</vt:lpstr>
      <vt:lpstr>VAN: Aditividad (II)</vt:lpstr>
      <vt:lpstr>VAN: Ceros a la derecha</vt:lpstr>
      <vt:lpstr>VAN: Ceros a la derecha</vt:lpstr>
      <vt:lpstr>Ventajas y Desventajas</vt:lpstr>
      <vt:lpstr>Tasa Interna de Retorno (TIR)</vt:lpstr>
      <vt:lpstr>TIR Cálculo</vt:lpstr>
      <vt:lpstr>TIR, Problema 1.- No reconoce el monto de la Inversión</vt:lpstr>
      <vt:lpstr>TIR, Problema 2.- Hay Flujos Que No Tienen TIR</vt:lpstr>
      <vt:lpstr>TIR, Problema 2.- Hay Flujos Que No Tienen TIR</vt:lpstr>
      <vt:lpstr>TIR, Problema 3.- No todos los Flujos Declinan al aumentar la Tasa de Descuento</vt:lpstr>
      <vt:lpstr>TIR, Problema 3.- No todos los Flujos Declinan al aumentar la Tasa de Descuento</vt:lpstr>
      <vt:lpstr>TIR: ¿Proyecto o Crédito?</vt:lpstr>
      <vt:lpstr>TIR: ¿Proyecto o crédito? (II)</vt:lpstr>
      <vt:lpstr>TIR, Problema 4.- Hay Flujos con mas de una TIR</vt:lpstr>
      <vt:lpstr>TIR, Problema 4.- Hay Flujos con mas de una TIR</vt:lpstr>
      <vt:lpstr>TIR, Problema 4.- Hay Flujos con mas de una TIR</vt:lpstr>
      <vt:lpstr>TIR, Problema 5.- No Considera Reinversiones a  Costo de Oportunidad</vt:lpstr>
      <vt:lpstr>TIR, Problema 5.- No Considera Reinversiones a Costo de Oportunidad</vt:lpstr>
      <vt:lpstr>Periodo Recuperación Inversión (Payback)</vt:lpstr>
      <vt:lpstr>Periodo Recuperación de Inversión</vt:lpstr>
      <vt:lpstr>Periodo Recuperación Descontado</vt:lpstr>
      <vt:lpstr>Periodo Recuperación Descontado</vt:lpstr>
      <vt:lpstr>Periodos de Recuperación</vt:lpstr>
      <vt:lpstr>Tasa de Retorno Contable</vt:lpstr>
      <vt:lpstr>Relación Beneficio / Costo</vt:lpstr>
      <vt:lpstr>Recomendaciones Sobre Uso VAN</vt:lpstr>
      <vt:lpstr>Solo el Flujo de Caja es Relevante</vt:lpstr>
      <vt:lpstr>Solo el Flujo de Caja es Relevante</vt:lpstr>
      <vt:lpstr>Construccion Flujo Caja</vt:lpstr>
      <vt:lpstr>Formato Contable Flujo Caja</vt:lpstr>
      <vt:lpstr>Formato Financiero Flujo Caja</vt:lpstr>
      <vt:lpstr>Formato de Flujo de Caja</vt:lpstr>
      <vt:lpstr>Armar Flujo: Punto Vista Contable I</vt:lpstr>
      <vt:lpstr>Armar Flujo: Punto Vista Contable II</vt:lpstr>
      <vt:lpstr>Entrar Directamente al Flujo:</vt:lpstr>
      <vt:lpstr>Elaboracion Flujo de Caja</vt:lpstr>
      <vt:lpstr>Y el Financiamiento?</vt:lpstr>
      <vt:lpstr>Apalancamiento Financiero</vt:lpstr>
      <vt:lpstr>Escudo Fiscal</vt:lpstr>
      <vt:lpstr>IVA</vt:lpstr>
      <vt:lpstr>Estime Flujos de Caja en una  Base Incremental</vt:lpstr>
      <vt:lpstr>Estime Flujos de Caja Incrementales</vt:lpstr>
      <vt:lpstr>Efectos Secundarios</vt:lpstr>
      <vt:lpstr>OPTIMIZACIÓN DE PROYECTOS</vt:lpstr>
      <vt:lpstr>Costos Hundidos</vt:lpstr>
      <vt:lpstr>Costos Hundidos</vt:lpstr>
      <vt:lpstr>Costo Hundido</vt:lpstr>
      <vt:lpstr>Costo Alternativo (de Oportunidad)</vt:lpstr>
      <vt:lpstr>Costos Alternativos</vt:lpstr>
      <vt:lpstr>Costos Alternativos</vt:lpstr>
      <vt:lpstr>Gastos Generales Imputados</vt:lpstr>
      <vt:lpstr>Recursos Subutilizados</vt:lpstr>
      <vt:lpstr>Soluciónes?</vt:lpstr>
      <vt:lpstr>Soluciónes?</vt:lpstr>
      <vt:lpstr>Ejemplo de Bodega</vt:lpstr>
      <vt:lpstr>Capital de Trabajo</vt:lpstr>
      <vt:lpstr>Valor de Salvamento</vt:lpstr>
      <vt:lpstr>Costos y Beneficios Intangibles</vt:lpstr>
      <vt:lpstr>Costos y Beneficios Intangibles: “Valuación”</vt:lpstr>
      <vt:lpstr>Otros Conceptos Clave</vt:lpstr>
      <vt:lpstr>INTERRELACIÓN DE PROYECTOS</vt:lpstr>
      <vt:lpstr>Riesgo</vt:lpstr>
      <vt:lpstr>Sea Consistente en su  Tratamiento de la Inflación</vt:lpstr>
      <vt:lpstr>Ejemplos de Proyectos</vt:lpstr>
      <vt:lpstr>Decisión Reemplazar Equipos</vt:lpstr>
      <vt:lpstr>Ampliación de Negocio</vt:lpstr>
      <vt:lpstr>Ampliación de Negocio</vt:lpstr>
      <vt:lpstr>Empresa de Transportes </vt:lpstr>
      <vt:lpstr>Empresa de Transporte </vt:lpstr>
    </vt:vector>
  </TitlesOfParts>
  <Company>ENACA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 Vale Pajaro en Mano que Ciento Volando</dc:title>
  <dc:creator>Fabrizio Marcillo Morla</dc:creator>
  <cp:lastModifiedBy>Administrador</cp:lastModifiedBy>
  <cp:revision>170</cp:revision>
  <dcterms:created xsi:type="dcterms:W3CDTF">1999-10-01T11:57:44Z</dcterms:created>
  <dcterms:modified xsi:type="dcterms:W3CDTF">2010-02-01T15:53:41Z</dcterms:modified>
</cp:coreProperties>
</file>