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9"/>
  </p:notesMasterIdLst>
  <p:sldIdLst>
    <p:sldId id="386" r:id="rId2"/>
    <p:sldId id="387" r:id="rId3"/>
    <p:sldId id="369" r:id="rId4"/>
    <p:sldId id="372" r:id="rId5"/>
    <p:sldId id="374" r:id="rId6"/>
    <p:sldId id="376" r:id="rId7"/>
    <p:sldId id="323" r:id="rId8"/>
    <p:sldId id="324" r:id="rId9"/>
    <p:sldId id="377" r:id="rId10"/>
    <p:sldId id="378" r:id="rId11"/>
    <p:sldId id="379" r:id="rId12"/>
    <p:sldId id="380" r:id="rId13"/>
    <p:sldId id="381" r:id="rId14"/>
    <p:sldId id="383" r:id="rId15"/>
    <p:sldId id="384" r:id="rId16"/>
    <p:sldId id="382" r:id="rId17"/>
    <p:sldId id="38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2787"/>
    <p:restoredTop sz="93355" autoAdjust="0"/>
  </p:normalViewPr>
  <p:slideViewPr>
    <p:cSldViewPr>
      <p:cViewPr varScale="1">
        <p:scale>
          <a:sx n="31" d="100"/>
          <a:sy n="31" d="100"/>
        </p:scale>
        <p:origin x="-102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48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C43788B-03D3-4B8A-B99C-CAD968E0E17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563CAB-1A46-4D8B-A1AC-44F138BC96E9}" type="slidenum">
              <a:rPr lang="es-ES_tradnl" smtClean="0">
                <a:latin typeface="Arial" pitchFamily="34" charset="0"/>
              </a:rPr>
              <a:pPr/>
              <a:t>1</a:t>
            </a:fld>
            <a:endParaRPr lang="es-ES_tradnl" smtClean="0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BD4DB-DE28-42F6-A9FC-538508575ED0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</p:grpSp>
      </p:grpSp>
      <p:sp>
        <p:nvSpPr>
          <p:cNvPr id="71714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5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4B084F-308D-4212-A770-EEBBC127FF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3F2-F97D-4D45-A974-6DF7E091DD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8EF0B-86EC-405A-BA5E-7F1D079DD5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A61D0-9BEA-4C87-BB6F-311932BD65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7561-2631-480F-8E2D-F0A56CB9B85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6FF7-F1C1-49E7-A06F-89F5E3C77D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A1FE-574D-4829-8FA9-8334D6E5E14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EE577-9CA1-415D-A5C3-997A6C4BBD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48990-6CBD-4AC9-9244-A00849D5090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28C6C-998E-48AB-860E-FCCAC6B4450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4E0D2-95BD-4EDE-BD8C-C3FFFE8ED35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706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4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5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6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7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8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9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0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1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2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3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4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5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6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7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8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9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0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1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2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3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4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5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6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7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8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9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691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92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93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44BEADB-94F9-4915-9E0F-3B8721B86EA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069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space.espol.edu.ec/browse?type=author&amp;order=ASC&amp;rpp=20&amp;value=Marcillo+Morla%2C+Fabrizi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smtClean="0"/>
              <a:t>Formulación y Evaluación de Proyectos Turísticos </a:t>
            </a:r>
            <a:br>
              <a:rPr lang="es-ES_tradnl" smtClean="0"/>
            </a:br>
            <a:r>
              <a:rPr lang="es-ES_tradnl" sz="4000" smtClean="0"/>
              <a:t>Ejercicios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Compra o Alquiler?</a:t>
            </a:r>
            <a:endParaRPr lang="es-ES_tradnl" smtClean="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772400" cy="5070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Los costos de operación de cada retro son: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2 operadores y 2 ayudantes con un costo total de 1,263 / mes.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8 galones de diesel por hora a un costo de $0.90/ gal.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Mantenimiento rutinario (aceite, filtros, etc) cada 250 horas por $176.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Overhaul del motor cada 10,000 horas con un costo de $20,000.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Cambio de tren de rodaje cada 5,000 horas con un costo de $20,000.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Otros costos de mantenimiento por $5,000 cada 5,000 horas.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Considere vida util de 8 años y valor de rescate del 15%.</a:t>
            </a:r>
            <a:endParaRPr lang="es-ES_tradnl" sz="280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Taller Artesanias</a:t>
            </a:r>
            <a:endParaRPr lang="es-ES_tradnl" smtClean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8104188" cy="5222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El Sr. Perico D’lospalotes tiene un billete vago en el banco a un interés del 10% y piensa instalar un taller de artesanías el cual va a ser manejado por su esposa Carlota, la cual al momento trabaja como masajista sustituta en el spa “El hombro adolorido” con un sueldo de $300 mensuales. Para esto va a usar un taller que compró en $20,000, pero que al momento le están ofreciendo $25,000 por el taller o 10,000 por el terreno (depreciación de edificio a 10 años). Para esto debe de comprar maquinaria por un valor de $5,000 (depreciación a 5 años) y contratar 2 obreros con un sueldo neto de $200 c/u y a su hijo vago (que actualmente se dedica solo a fumar hierbas raras y a hacerse trenzas en el pelo), como obrero también. El costo de materiales para hacer las artesanías es de $2.5 c/u y los costos de mantenimiento, luz, agua, permisos y otros es de $2,000/mes. 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Taller Artesanias</a:t>
            </a:r>
            <a:endParaRPr lang="es-ES_tradnl" smtClean="0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8104188" cy="522287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400" smtClean="0"/>
              <a:t>Demora 1 mes en hacer las artesanías y tiene capacidad de hacer 3.000 / mes, las que podrá vender a $4 cada una. Para poder empezar a vender debe de producir 1 mes primero (stock). El espera hacer funcionar el taller por 4 años(48+1 meses), después de lo cual, venderá todo el inventario que tiene, el terreno en $10,000 y la maquina en $1,000. </a:t>
            </a:r>
            <a:endParaRPr lang="en-US" sz="2400" smtClean="0"/>
          </a:p>
          <a:p>
            <a:pPr eaLnBrk="1" hangingPunct="1">
              <a:defRPr/>
            </a:pPr>
            <a:r>
              <a:rPr lang="es-ES_tradnl" sz="2400" smtClean="0"/>
              <a:t>Calcule el impuesto como 25% del Margen Bruto</a:t>
            </a:r>
            <a:r>
              <a:rPr lang="en-US" sz="2400" smtClean="0"/>
              <a:t>, pagado el mismo año en que se incurre.</a:t>
            </a:r>
            <a:endParaRPr lang="es-ES_tradnl" sz="2400" smtClean="0"/>
          </a:p>
          <a:p>
            <a:pPr eaLnBrk="1" hangingPunct="1">
              <a:defRPr/>
            </a:pPr>
            <a:r>
              <a:rPr lang="es-ES_tradnl" sz="2400" smtClean="0"/>
              <a:t>Debe invertir don Perico en el taller o vender el </a:t>
            </a:r>
            <a:r>
              <a:rPr lang="en-US" sz="2400" smtClean="0"/>
              <a:t>mismo?</a:t>
            </a:r>
            <a:endParaRPr lang="es-ES_tradnl" sz="2400" smtClean="0"/>
          </a:p>
          <a:p>
            <a:pPr eaLnBrk="1" hangingPunct="1">
              <a:defRPr/>
            </a:pPr>
            <a:r>
              <a:rPr lang="en-US" sz="2400" smtClean="0"/>
              <a:t>Calcule, Flujo de Caja, P&amp;G y VAN.</a:t>
            </a:r>
            <a:endParaRPr lang="es-ES_tradnl" sz="2400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Proyecto Municipal</a:t>
            </a:r>
            <a:endParaRPr lang="es-ES_tradnl" smtClean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838200"/>
            <a:ext cx="7772400" cy="5222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El alcalde de Boca de los Sapos, piensa construir un anfibiario en el centro de la ciudad.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La construcción del mismo costara $1millon.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Además se deberán hacer adecuaciones a las vias de acceso y obras complementarias en la ciudad por $600,000.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El costo de operación anual del anfibiario se estima en $150,000.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Se estiman ingresos directos de $250,000.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Además se estima que se generarán incrementos en recaudaciones por impuestos de $100,000 por año.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Se piensa que esto también mejorará la autoestima del los Boca de sapenses.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El costo de oportunidad es de 15%.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Se debe o no realizar el proyecto?</a:t>
            </a:r>
            <a:endParaRPr lang="es-ES_tradnl" sz="2400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Tabla de Amortizacion</a:t>
            </a:r>
            <a:endParaRPr lang="es-ES_tradnl" smtClean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447800"/>
            <a:ext cx="7772400" cy="46132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Realize la tabla de amortizacion para un prestamo de $1,000,000 a 5 años plazo a una tasa de interés del 15%. Los dividendos son de $298,316.</a:t>
            </a:r>
          </a:p>
          <a:p>
            <a:pPr eaLnBrk="1" hangingPunct="1">
              <a:defRPr/>
            </a:pPr>
            <a:r>
              <a:rPr lang="en-US" smtClean="0"/>
              <a:t>Realize la tabla de amortizacion para un prestamo de $800,000 a 6 años plazo con 2 de gracia a una tasa de interés del 14%. Los dividendos son de $205,726.</a:t>
            </a:r>
            <a:endParaRPr lang="es-ES_tradnl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Tabla de Amortizacion</a:t>
            </a:r>
            <a:endParaRPr lang="es-ES_tradnl" smtClean="0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447800"/>
            <a:ext cx="7772400" cy="4613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Realize la tabla de amortizacion para un prestamo de $10,000 a 12 meses plazo a una tasa de interés nominal del 12%. Son 12 dividendos de $888. Cual es la tasa real?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Realize la tabla de amortizacion para un prestamo de $10,000 a 12 meses plazo a una tasa de interés del 12%. Son 12 dividendos de $886. Cual es la tasa real?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Proyecto con Financiamiento</a:t>
            </a:r>
            <a:endParaRPr lang="es-ES_tradnl" smtClean="0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772400" cy="5070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En el ejemplo de la profesora  transportista asuma: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Costo de oportunidad de 20%.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Pago de 25% impuesto a la renta.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La furgoneta la financia en un 70% con un prestamo a 3 años plazo, pagos anuales e interes del 16%. El dividendo es de $2,182 anuales.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Realize el flujo con y sin financiamiento.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Calcule el VAN de cada uno.</a:t>
            </a:r>
            <a:endParaRPr lang="es-ES_tradnl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Dulcería La Diabetica</a:t>
            </a:r>
            <a:endParaRPr lang="es-ES_tradnl" smtClean="0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57200"/>
            <a:ext cx="8104188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La Sra. Pochita Morfoni tomó un curso para hacer turrones, y decide poner una dulcería especializada en estos dulces.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Para ello va a alquilar un local en $400 mensuales con 2 meses de garantia y contratar 2 empleados por un total de $300 mensuales. Deberá comprar maquinas por $2,000, depreciadas a 5 años plazo, las cuales venderá a su valor en libros al final del proyecto.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La materia prima para fabricar 2,000 turrones mensuales le costará $1.5 por turrón, y se la dan fiada a 2 meses plazo. Tiene ademas otros costos por $1,000 al mes. El precio de venta es de $2.5/turrón.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Ella piensa operar su dulcería por 3 años, pero debe tener inventario de 1 mes antes de poder vender. Al final del último mes (36+1) venderá todo su inventario, pagará todas sus deudas y venderá la maquina.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Si su costo de oportunidad es de 15%: le conviene la inversion?</a:t>
            </a:r>
            <a:endParaRPr lang="es-ES_tradnl" sz="240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sz="2800" dirty="0" smtClean="0"/>
              <a:t>Producción.</a:t>
            </a:r>
          </a:p>
          <a:p>
            <a:pPr lvl="1" algn="r">
              <a:defRPr/>
            </a:pPr>
            <a:r>
              <a:rPr lang="es-EC" sz="2800" dirty="0" smtClean="0"/>
              <a:t>Administración.</a:t>
            </a:r>
          </a:p>
          <a:p>
            <a:pPr lvl="1" algn="r">
              <a:defRPr/>
            </a:pPr>
            <a:r>
              <a:rPr lang="es-EC" sz="2800" dirty="0" smtClean="0"/>
              <a:t>Finanzas.</a:t>
            </a:r>
          </a:p>
          <a:p>
            <a:pPr lvl="1" algn="r">
              <a:defRPr/>
            </a:pPr>
            <a:r>
              <a:rPr lang="es-EC" sz="2800" dirty="0" smtClean="0"/>
              <a:t>Investigación.</a:t>
            </a:r>
          </a:p>
          <a:p>
            <a:pPr lvl="1" algn="r">
              <a:defRPr/>
            </a:pPr>
            <a:r>
              <a:rPr lang="es-EC" sz="2800" dirty="0" smtClean="0"/>
              <a:t>Consultorías.</a:t>
            </a:r>
          </a:p>
        </p:txBody>
      </p:sp>
      <p:pic>
        <p:nvPicPr>
          <p:cNvPr id="8196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Ejemplos de Proyectos</a:t>
            </a:r>
            <a:endParaRPr lang="es-ES_tradnl" smtClean="0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69988" y="838200"/>
            <a:ext cx="7772400" cy="5222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z="2400" smtClean="0"/>
              <a:t>Una profesora está aburrida de hacer clases, pues los niños de ahora son muy inquietos. Por ello, está evaluando comprarse un furgón escolar y manejarlo ella misma. Actualmente gana por la jornada completa $400 al mes. De acuerdo a sus averiguaciones, puede cobrar $15 mensual por niño; cotizó un furgón que cuesta $7.000 y tiene capacidad para 20 niños, pero operaría en doble jornada. De acuerdo al kilometraje que debería recorrer, calcula que gastaría $100 mensuales en gasolina y $300 anual en mantenimiento y matricula. La vida útil del furgón es de 5 años con un valor residual de $3.500. Si el costo alternativo es mantener la plata en el banco, lo cual rinde 6% anual, ¿cuál es el VAN de este proyecto?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Decisión Reemplazar Equipos</a:t>
            </a:r>
            <a:endParaRPr lang="es-ES_tradnl" smtClean="0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69988" y="1295400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z="2800" smtClean="0"/>
              <a:t>A un microempresario que se dedica a procesar maní le ofrecen una máquina peladora más rápida que la que tiene actualmente. La nueva máquina permitirá pelar 13 TM. de maní al año, en comparación con las 5 que produce hoy. La nueva máquina tiene un valor de $2.500, vida útil de 5 años y valor residual de $900. La máquina vieja se puede vender en $300. El costo del maní sin procesar es de $400/TM y el precio al que vende el maní procesado es $1.000 Su costo de oportunidad es de 10%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2800" smtClean="0"/>
              <a:t>¿Le conviene reemplazar la máquina?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Ampliación de Negocio</a:t>
            </a:r>
            <a:endParaRPr lang="es-ES_tradnl" smtClean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z="2800" smtClean="0"/>
              <a:t>Una multitienda propone a un fabricante de lámparas un contrato de compra de 200 lámparas mensuales durante 3 años. Actualmente, está produciendo 400 lámparas al mes y las vende a $50. El costo de los insumos (madera, fierro, cable, soquetes) es de $20 por lámpara. La multitienda le ofrece un precio de $32. ¿Le conviene aceptar?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400" smtClean="0"/>
              <a:t>Considere costo de oportunidad de 10%.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400" smtClean="0"/>
              <a:t>Caso A: tiene espacio en el taller, herramientas y tiempo disponible.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400" smtClean="0"/>
              <a:t>Caso B: tiene que contratar un ayudante por un sueldo de $1,800 al mes y comprar herramientas por un valor de $10,000.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Ampliación de Negocio</a:t>
            </a:r>
            <a:endParaRPr lang="es-ES_tradnl" smtClean="0"/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Para el mismo caso anterior, suponga que al comprar insumos en mayores cantidades logra obtener descuentos en los precios, de tal forma que el costo unitario baja a $15. ¿Cómo cambia el resultado anterior?</a:t>
            </a:r>
          </a:p>
          <a:p>
            <a:pPr eaLnBrk="1" hangingPunct="1">
              <a:defRPr/>
            </a:pPr>
            <a:endParaRPr lang="es-ES" smtClean="0"/>
          </a:p>
          <a:p>
            <a:pPr eaLnBrk="1" hangingPunct="1">
              <a:defRPr/>
            </a:pPr>
            <a:endParaRPr lang="es-ES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Empresa de Transportes</a:t>
            </a:r>
            <a:r>
              <a:rPr lang="es-ES_tradnl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7848600" cy="4359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Usted y unos amigos han decidido crear una pequeña empresa dedicada al transporte rápido de correspondencias delicadas dentro de la ciudad. Se espera que la empresa funcione por 6 años. Para ello han estimado que se necesita comprar dos computadores avaluados en US$2.800 cada uno; dos furgones avaluados en US$10.000 cada uno, y tres motos cuyo valor por unidad es de US$4.050. Los ingresos operacionales se espera que sean de US$25.000 el primer año y que estos tengan un crecimiento anual de un 30% hasta el año 6. Los costos de operación se estiman en US$4.500 el primer año y luego un aumento de US$700 por año. Los computadores deben ser depreciados a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años, con valor residual de 0. Los furgones se deben depreciar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5 años</a:t>
            </a: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</a:t>
            </a: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un valor de salvamento esperado de US$5.000 (total por los dos).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Empresa de Transporte</a:t>
            </a:r>
            <a:r>
              <a:rPr lang="es-ES_tradnl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848600" cy="557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Las motos deben ser depreciadas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5 años</a:t>
            </a: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y no tienen valor residual esperado. Para la compra de los computadores no existe financiamiento. Para la compra de los furgones existe un crédito por el 75% del valor total a tres años plazo con dos de gracia, pagadero en tres amortizaciones iguales a una tasa de interés de del 8% anual. Para la compra de las motos también existe un crédito por el 50% del valor total de éstas, pagadero en 4 amortizaciones iguales con una tasa de interés de 5%.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 impuesto anual a las utilidades es de un 15% y la tasa a la cual usted debe evaluar su proyecto es de un 10%.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</a:t>
            </a: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onsidere el capital de trabajo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como $2,000</a:t>
            </a: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La duración del proyecto es de 6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años.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just" eaLnBrk="0" hangingPunct="0">
              <a:defRPr/>
            </a:pP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Además existen exigencias de rentabilidad mínima por parte de los “socios”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del </a:t>
            </a: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10%. Por otra parte existe el concepto de “Capital de Trabajo”. Se espera que la empresa funcione 6 años.</a:t>
            </a:r>
          </a:p>
          <a:p>
            <a:pPr algn="just" eaLnBrk="0" hangingPunct="0">
              <a:defRPr/>
            </a:pP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A) Desarrolle el flujo de caja completo para cada año</a:t>
            </a:r>
          </a:p>
          <a:p>
            <a:pPr algn="just" eaLnBrk="0" hangingPunct="0">
              <a:defRPr/>
            </a:pP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B) Calcule el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VAN</a:t>
            </a: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 este negocio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Compra o Alquiler?</a:t>
            </a:r>
            <a:endParaRPr lang="es-ES_tradnl" smtClean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772400" cy="5070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La </a:t>
            </a:r>
            <a:r>
              <a:rPr lang="en-US" sz="2400" smtClean="0"/>
              <a:t>Compañía </a:t>
            </a:r>
            <a:r>
              <a:rPr lang="es-ES_tradnl" sz="2400" smtClean="0"/>
              <a:t>Periquito S.A. necesita realizar anualmente mantenimientos en sus instalaciones por el equivalente de 4,700 horas de retroexcavadora y está considerando el comprar 2 retroexcavadoras.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El precio de mercado de la hora de retroexcavadora alquilada es de US$40.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La compañía ha recibido 2 ofertas para la compra de retroexcavadoras: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US$117,000 de contado  c/u.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US$27,000 de contado + US$99,000 a un año Plazo. c/u.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La compañía tiene acceso a créditos al 12% a un año plazo para financiar esta adquisición.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El costo de Oportunidad de la compañíá es del  18%.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Cada retro tiene capacidad para 1,800 horas de trabajo al año.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1481</TotalTime>
  <Words>1905</Words>
  <Application>Microsoft PowerPoint</Application>
  <PresentationFormat>Presentación en pantalla (4:3)</PresentationFormat>
  <Paragraphs>91</Paragraphs>
  <Slides>17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Wingdings</vt:lpstr>
      <vt:lpstr>Azure</vt:lpstr>
      <vt:lpstr>Formulación y Evaluación de Proyectos Turísticos  Ejercicios</vt:lpstr>
      <vt:lpstr>Fabrizio Marcillo Morla</vt:lpstr>
      <vt:lpstr>Ejemplos de Proyectos</vt:lpstr>
      <vt:lpstr>Decisión Reemplazar Equipos</vt:lpstr>
      <vt:lpstr>Ampliación de Negocio</vt:lpstr>
      <vt:lpstr>Ampliación de Negocio</vt:lpstr>
      <vt:lpstr>Empresa de Transportes </vt:lpstr>
      <vt:lpstr>Empresa de Transporte </vt:lpstr>
      <vt:lpstr>Compra o Alquiler?</vt:lpstr>
      <vt:lpstr>Compra o Alquiler?</vt:lpstr>
      <vt:lpstr>Taller Artesanias</vt:lpstr>
      <vt:lpstr>Taller Artesanias</vt:lpstr>
      <vt:lpstr>Proyecto Municipal</vt:lpstr>
      <vt:lpstr>Tabla de Amortizacion</vt:lpstr>
      <vt:lpstr>Tabla de Amortizacion</vt:lpstr>
      <vt:lpstr>Proyecto con Financiamiento</vt:lpstr>
      <vt:lpstr>Dulcería La Diabetica</vt:lpstr>
    </vt:vector>
  </TitlesOfParts>
  <Company>ENACA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 Vale Pajaro en Mano que Ciento Volando</dc:title>
  <dc:creator>Fabrizio Marcillo Morla</dc:creator>
  <cp:lastModifiedBy>Administrador</cp:lastModifiedBy>
  <cp:revision>186</cp:revision>
  <dcterms:created xsi:type="dcterms:W3CDTF">1999-10-01T11:57:44Z</dcterms:created>
  <dcterms:modified xsi:type="dcterms:W3CDTF">2010-02-01T16:02:19Z</dcterms:modified>
</cp:coreProperties>
</file>