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644" r:id="rId2"/>
    <p:sldId id="645" r:id="rId3"/>
    <p:sldId id="618" r:id="rId4"/>
    <p:sldId id="552" r:id="rId5"/>
    <p:sldId id="615" r:id="rId6"/>
    <p:sldId id="616" r:id="rId7"/>
    <p:sldId id="642" r:id="rId8"/>
    <p:sldId id="592" r:id="rId9"/>
    <p:sldId id="641" r:id="rId10"/>
    <p:sldId id="553" r:id="rId11"/>
    <p:sldId id="625" r:id="rId12"/>
    <p:sldId id="626" r:id="rId13"/>
    <p:sldId id="606" r:id="rId14"/>
    <p:sldId id="566" r:id="rId15"/>
    <p:sldId id="619" r:id="rId16"/>
    <p:sldId id="564" r:id="rId17"/>
    <p:sldId id="563" r:id="rId18"/>
    <p:sldId id="628" r:id="rId19"/>
    <p:sldId id="627" r:id="rId20"/>
    <p:sldId id="554" r:id="rId21"/>
    <p:sldId id="629" r:id="rId22"/>
    <p:sldId id="555" r:id="rId23"/>
    <p:sldId id="591" r:id="rId24"/>
    <p:sldId id="565" r:id="rId25"/>
    <p:sldId id="556" r:id="rId26"/>
    <p:sldId id="620" r:id="rId27"/>
    <p:sldId id="630" r:id="rId28"/>
    <p:sldId id="557" r:id="rId29"/>
    <p:sldId id="604" r:id="rId30"/>
    <p:sldId id="599" r:id="rId31"/>
    <p:sldId id="600" r:id="rId32"/>
    <p:sldId id="561" r:id="rId33"/>
    <p:sldId id="562" r:id="rId34"/>
    <p:sldId id="621" r:id="rId35"/>
    <p:sldId id="608" r:id="rId36"/>
    <p:sldId id="607" r:id="rId37"/>
    <p:sldId id="611" r:id="rId38"/>
    <p:sldId id="558" r:id="rId39"/>
    <p:sldId id="613" r:id="rId40"/>
    <p:sldId id="614" r:id="rId41"/>
    <p:sldId id="631" r:id="rId42"/>
    <p:sldId id="637" r:id="rId43"/>
    <p:sldId id="638" r:id="rId44"/>
    <p:sldId id="612" r:id="rId45"/>
    <p:sldId id="595" r:id="rId46"/>
    <p:sldId id="596" r:id="rId47"/>
    <p:sldId id="601" r:id="rId48"/>
    <p:sldId id="640" r:id="rId49"/>
    <p:sldId id="639" r:id="rId50"/>
    <p:sldId id="602" r:id="rId51"/>
    <p:sldId id="610" r:id="rId52"/>
    <p:sldId id="603" r:id="rId53"/>
    <p:sldId id="643" r:id="rId54"/>
    <p:sldId id="632" r:id="rId55"/>
    <p:sldId id="559" r:id="rId56"/>
    <p:sldId id="633" r:id="rId57"/>
    <p:sldId id="634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5977" autoAdjust="0"/>
    <p:restoredTop sz="98673" autoAdjust="0"/>
  </p:normalViewPr>
  <p:slideViewPr>
    <p:cSldViewPr>
      <p:cViewPr varScale="1">
        <p:scale>
          <a:sx n="44" d="100"/>
          <a:sy n="44" d="100"/>
        </p:scale>
        <p:origin x="-11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6.xml"/><Relationship Id="rId18" Type="http://schemas.openxmlformats.org/officeDocument/2006/relationships/slide" Target="slides/slide41.xml"/><Relationship Id="rId3" Type="http://schemas.openxmlformats.org/officeDocument/2006/relationships/slide" Target="slides/slide4.xml"/><Relationship Id="rId21" Type="http://schemas.openxmlformats.org/officeDocument/2006/relationships/slide" Target="slides/slide49.xml"/><Relationship Id="rId7" Type="http://schemas.openxmlformats.org/officeDocument/2006/relationships/slide" Target="slides/slide14.xml"/><Relationship Id="rId12" Type="http://schemas.openxmlformats.org/officeDocument/2006/relationships/slide" Target="slides/slide24.xml"/><Relationship Id="rId17" Type="http://schemas.openxmlformats.org/officeDocument/2006/relationships/slide" Target="slides/slide40.xml"/><Relationship Id="rId25" Type="http://schemas.openxmlformats.org/officeDocument/2006/relationships/slide" Target="slides/slide57.xml"/><Relationship Id="rId2" Type="http://schemas.openxmlformats.org/officeDocument/2006/relationships/slide" Target="slides/slide3.xml"/><Relationship Id="rId16" Type="http://schemas.openxmlformats.org/officeDocument/2006/relationships/slide" Target="slides/slide38.xml"/><Relationship Id="rId20" Type="http://schemas.openxmlformats.org/officeDocument/2006/relationships/slide" Target="slides/slide44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20.xml"/><Relationship Id="rId24" Type="http://schemas.openxmlformats.org/officeDocument/2006/relationships/slide" Target="slides/slide56.xml"/><Relationship Id="rId5" Type="http://schemas.openxmlformats.org/officeDocument/2006/relationships/slide" Target="slides/slide8.xml"/><Relationship Id="rId15" Type="http://schemas.openxmlformats.org/officeDocument/2006/relationships/slide" Target="slides/slide34.xml"/><Relationship Id="rId23" Type="http://schemas.openxmlformats.org/officeDocument/2006/relationships/slide" Target="slides/slide54.xml"/><Relationship Id="rId10" Type="http://schemas.openxmlformats.org/officeDocument/2006/relationships/slide" Target="slides/slide17.xml"/><Relationship Id="rId19" Type="http://schemas.openxmlformats.org/officeDocument/2006/relationships/slide" Target="slides/slide42.xml"/><Relationship Id="rId4" Type="http://schemas.openxmlformats.org/officeDocument/2006/relationships/slide" Target="slides/slide5.xml"/><Relationship Id="rId9" Type="http://schemas.openxmlformats.org/officeDocument/2006/relationships/slide" Target="slides/slide16.xml"/><Relationship Id="rId14" Type="http://schemas.openxmlformats.org/officeDocument/2006/relationships/slide" Target="slides/slide33.xml"/><Relationship Id="rId22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F188E0-1627-40CD-9510-DFC608FF491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04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C576A6-B5F7-4FFF-9AAC-1B60868B452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6ED2F-C51B-4E5B-B0E2-6D1A4512A33F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348B9-0A4F-4A54-9759-04AA439B618C}" type="slidenum">
              <a:rPr lang="es-ES_tradnl" smtClean="0"/>
              <a:pPr/>
              <a:t>26</a:t>
            </a:fld>
            <a:endParaRPr lang="es-ES_tradnl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93FE4-CD5D-4372-84C1-8DFF3F4FD202}" type="slidenum">
              <a:rPr lang="es-ES_tradnl" smtClean="0"/>
              <a:pPr/>
              <a:t>28</a:t>
            </a:fld>
            <a:endParaRPr lang="es-ES_tradnl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90013-0D7B-4BDC-9992-AF9DE07B2B30}" type="slidenum">
              <a:rPr lang="es-ES_tradnl" smtClean="0"/>
              <a:pPr/>
              <a:t>38</a:t>
            </a:fld>
            <a:endParaRPr lang="es-ES_tradnl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EC7A2-7EA6-4D01-913D-EE6D1A248BC5}" type="slidenum">
              <a:rPr lang="es-ES_tradnl" smtClean="0"/>
              <a:pPr/>
              <a:t>55</a:t>
            </a:fld>
            <a:endParaRPr lang="es-ES_tradnl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464AC-09D2-4003-BA2F-25EB0FCE50E0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7B99E-1599-485A-B66B-0B46266BE6C4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6349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BCCF1-2C33-4B71-83B7-D8058707DAD3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ED0F0-FB9A-4297-A4C5-6F4C425BBA0F}" type="slidenum">
              <a:rPr lang="es-ES_tradnl" smtClean="0"/>
              <a:pPr/>
              <a:t>10</a:t>
            </a:fld>
            <a:endParaRPr lang="es-ES_tradnl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AEED0-3213-4BB4-9804-9FD4813A3048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66563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47C5D-1BA9-4582-A4AC-B4A9CD2730AE}" type="slidenum">
              <a:rPr lang="es-ES_tradnl" smtClean="0"/>
              <a:pPr/>
              <a:t>20</a:t>
            </a:fld>
            <a:endParaRPr lang="es-ES_tradnl" smtClean="0"/>
          </a:p>
        </p:txBody>
      </p:sp>
      <p:sp>
        <p:nvSpPr>
          <p:cNvPr id="67587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834DB-81BB-4732-AD39-C869ABF384E7}" type="slidenum">
              <a:rPr lang="es-ES_tradnl" smtClean="0"/>
              <a:pPr/>
              <a:t>22</a:t>
            </a:fld>
            <a:endParaRPr lang="es-ES_tradnl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5207C-9726-4DD0-AF9D-E9BD5B0FD8C1}" type="slidenum">
              <a:rPr lang="es-ES_tradnl" smtClean="0"/>
              <a:pPr/>
              <a:t>25</a:t>
            </a:fld>
            <a:endParaRPr lang="es-ES_tradnl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CA604A-EE07-4741-B2FD-35C51C3DED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A507-D90F-4512-8AD3-43E49DE324B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463C8-5800-4FC4-9D2F-EC70631F5B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31D3-DA5C-4872-AFEA-CA20525822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5CF7-A1BD-4E58-8DCC-D8DD8E42AC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5AA3-32C7-43C7-97F9-CFA4C0F2750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9A0B-8262-461E-A02D-73969687754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54E0-ED72-40AF-A2AD-8B96D74D12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6A1E-FA31-4940-83D5-0C7B649052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8AA5-CCB9-40D0-9D07-1C427AE4DF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01296-5762-4B20-B6ED-65CEA9D8F6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B7D15-5E14-4AE3-AC4F-82271259BF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5129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5123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D3ED34B-22D6-4074-9F3D-3D74389374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Hoja_de_c_lculo_de_Microsoft_Office_Excel_97-20033.xls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28625"/>
            <a:ext cx="7772400" cy="1676400"/>
          </a:xfrm>
        </p:spPr>
        <p:txBody>
          <a:bodyPr/>
          <a:lstStyle/>
          <a:p>
            <a:pPr eaLnBrk="1" hangingPunct="1"/>
            <a:r>
              <a:rPr lang="en-US" smtClean="0"/>
              <a:t>Uso de Aireación en Camaroneras</a:t>
            </a:r>
            <a:endParaRPr lang="es-ES_tradnl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7172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barcillo@gmail.com</a:t>
            </a:r>
            <a:endParaRPr lang="en-US"/>
          </a:p>
          <a:p>
            <a:r>
              <a:rPr lang="en-US"/>
              <a:t>(593-9) 4194239</a:t>
            </a:r>
          </a:p>
          <a:p>
            <a:endParaRPr lang="es-ES"/>
          </a:p>
        </p:txBody>
      </p:sp>
      <p:pic>
        <p:nvPicPr>
          <p:cNvPr id="7174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Tipos De Aireadores (1)</a:t>
            </a:r>
            <a:endParaRPr lang="en-US" smtClean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7924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Difusores de Aire.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Difusiores de aire (mangueras, piedras, etc).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Elevadores de aire, airlift. (bombas de aire).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Bajísima transferencia de oxigeno /HP.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Alto mantenimiento.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Bajísima circulación agua.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Método mas ineficiente para camaroneras.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Util en piscinas profundas (&gt;5m) o tanques.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Eficiencia: tamaño burbuja/tiempo contacto.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&gt; Tamaño burbuja &gt; Circulación.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&gt; Tamaño burbuja &lt; Oxigenación.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&gt; Tiempo contacto &gt; Oxigenación.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smtClean="0"/>
              <a:t>Presión noinfluye.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Difusores de agua</a:t>
            </a:r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2217738" y="2549525"/>
            <a:ext cx="4708525" cy="1738313"/>
            <a:chOff x="0" y="0"/>
            <a:chExt cx="2966" cy="1095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96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10800"/>
                <a:t> </a:t>
              </a:r>
              <a:r>
                <a:rPr lang="en-US"/>
                <a:t>                             </a:t>
              </a:r>
            </a:p>
          </p:txBody>
        </p:sp>
      </p:grpSp>
      <p:pic>
        <p:nvPicPr>
          <p:cNvPr id="15364" name="Picture 6" descr="Figure 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8585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Air Lift</a:t>
            </a:r>
            <a:endParaRPr lang="es-ES_tradnl" smtClean="0"/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2217738" y="2549525"/>
            <a:ext cx="4708525" cy="1738313"/>
            <a:chOff x="0" y="0"/>
            <a:chExt cx="2966" cy="1095"/>
          </a:xfrm>
        </p:grpSpPr>
        <p:sp>
          <p:nvSpPr>
            <p:cNvPr id="1638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96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10800"/>
                <a:t> </a:t>
              </a:r>
              <a:r>
                <a:rPr lang="en-US"/>
                <a:t>                             </a:t>
              </a:r>
            </a:p>
          </p:txBody>
        </p:sp>
      </p:grpSp>
      <p:pic>
        <p:nvPicPr>
          <p:cNvPr id="16388" name="Picture 6" descr="Figure 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Mangueras Difusión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Jerry\airl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FF0000"/>
                </a:solidFill>
              </a:rPr>
              <a:t>Difusor de Aire; Elevador de aire.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FF0000"/>
                </a:solidFill>
              </a:rPr>
              <a:t>Diffused air; Airlift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Tipos De Aireadores (</a:t>
            </a:r>
            <a:r>
              <a:rPr lang="en-US" smtClean="0"/>
              <a:t>2</a:t>
            </a:r>
            <a:r>
              <a:rPr lang="es-ES_tradnl" smtClean="0"/>
              <a:t>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375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Bomba</a:t>
            </a:r>
            <a:r>
              <a:rPr lang="en-US" smtClean="0"/>
              <a:t>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Rociadora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Vertical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Sumergida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Muy bonitas para decoración.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Baja eficiencia.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Baja circulación.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/>
              <a:t>Baja transferencia de oxígeno.</a:t>
            </a:r>
            <a:endParaRPr lang="en-US" sz="280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No aplicables para acuicultura.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Si le ponen luces de colores pueden usarlas para decorar jardines.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Jerry\roci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s-ES" sz="3600" b="1">
                <a:solidFill>
                  <a:srgbClr val="FF0000"/>
                </a:solidFill>
              </a:rPr>
              <a:t>Bomba Rociadora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Jerry\vert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s-ES" sz="3600" b="1">
                <a:solidFill>
                  <a:srgbClr val="FF0000"/>
                </a:solidFill>
              </a:rPr>
              <a:t>Bomba Vertical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Bomba Sumergible</a:t>
            </a:r>
          </a:p>
        </p:txBody>
      </p:sp>
      <p:grpSp>
        <p:nvGrpSpPr>
          <p:cNvPr id="22531" name="Group 7"/>
          <p:cNvGrpSpPr>
            <a:grpSpLocks/>
          </p:cNvGrpSpPr>
          <p:nvPr/>
        </p:nvGrpSpPr>
        <p:grpSpPr bwMode="auto">
          <a:xfrm>
            <a:off x="2217738" y="2549525"/>
            <a:ext cx="4708525" cy="1738313"/>
            <a:chOff x="0" y="0"/>
            <a:chExt cx="2966" cy="1095"/>
          </a:xfrm>
        </p:grpSpPr>
        <p:sp>
          <p:nvSpPr>
            <p:cNvPr id="225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25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96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10800"/>
                <a:t> </a:t>
              </a:r>
              <a:r>
                <a:rPr lang="en-US"/>
                <a:t>                             </a:t>
              </a:r>
            </a:p>
          </p:txBody>
        </p:sp>
      </p:grp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2217738" y="2549525"/>
            <a:ext cx="4708525" cy="1738313"/>
            <a:chOff x="0" y="0"/>
            <a:chExt cx="2966" cy="1095"/>
          </a:xfrm>
        </p:grpSpPr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96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10800"/>
                <a:t> </a:t>
              </a:r>
              <a:r>
                <a:rPr lang="en-US"/>
                <a:t>                             </a:t>
              </a:r>
            </a:p>
          </p:txBody>
        </p:sp>
      </p:grpSp>
      <p:pic>
        <p:nvPicPr>
          <p:cNvPr id="22533" name="Picture 10" descr="Figure 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Bomba Sumergible / Splash</a:t>
            </a:r>
          </a:p>
        </p:txBody>
      </p:sp>
      <p:grpSp>
        <p:nvGrpSpPr>
          <p:cNvPr id="23555" name="Group 7"/>
          <p:cNvGrpSpPr>
            <a:grpSpLocks/>
          </p:cNvGrpSpPr>
          <p:nvPr/>
        </p:nvGrpSpPr>
        <p:grpSpPr bwMode="auto">
          <a:xfrm>
            <a:off x="2217738" y="2549525"/>
            <a:ext cx="4708525" cy="1738313"/>
            <a:chOff x="0" y="0"/>
            <a:chExt cx="2966" cy="1095"/>
          </a:xfrm>
        </p:grpSpPr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96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10800"/>
                <a:t> </a:t>
              </a:r>
              <a:r>
                <a:rPr lang="en-US"/>
                <a:t>                             </a:t>
              </a:r>
            </a:p>
          </p:txBody>
        </p:sp>
      </p:grpSp>
      <p:pic>
        <p:nvPicPr>
          <p:cNvPr id="23556" name="Picture 6" descr="Figure 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>
              <a:defRPr/>
            </a:pPr>
            <a:r>
              <a:rPr lang="es-EC" dirty="0" smtClean="0"/>
              <a:t>Guayaquil, 1966.</a:t>
            </a:r>
          </a:p>
          <a:p>
            <a:pPr algn="r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>
              <a:defRPr/>
            </a:pPr>
            <a:r>
              <a:rPr lang="es-EC" dirty="0" smtClean="0"/>
              <a:t>Profesor ESPOL desde el 2001.</a:t>
            </a:r>
          </a:p>
          <a:p>
            <a:pPr algn="r">
              <a:defRPr/>
            </a:pPr>
            <a:r>
              <a:rPr lang="es-EC" dirty="0" smtClean="0"/>
              <a:t>20 años experiencia profesional: </a:t>
            </a:r>
          </a:p>
          <a:p>
            <a:pPr lvl="1" algn="r">
              <a:defRPr/>
            </a:pPr>
            <a:r>
              <a:rPr lang="es-EC" sz="2800" dirty="0" smtClean="0"/>
              <a:t>Producción.</a:t>
            </a:r>
          </a:p>
          <a:p>
            <a:pPr lvl="1" algn="r">
              <a:defRPr/>
            </a:pPr>
            <a:r>
              <a:rPr lang="es-EC" sz="2800" dirty="0" smtClean="0"/>
              <a:t>Administración.</a:t>
            </a:r>
          </a:p>
          <a:p>
            <a:pPr lvl="1" algn="r">
              <a:defRPr/>
            </a:pPr>
            <a:r>
              <a:rPr lang="es-EC" sz="2800" dirty="0" smtClean="0"/>
              <a:t>Finanzas.</a:t>
            </a:r>
          </a:p>
          <a:p>
            <a:pPr lvl="1" algn="r">
              <a:defRPr/>
            </a:pPr>
            <a:r>
              <a:rPr lang="es-EC" sz="2800" dirty="0" smtClean="0"/>
              <a:t>Investigación.</a:t>
            </a:r>
          </a:p>
          <a:p>
            <a:pPr lvl="1" algn="r">
              <a:defRPr/>
            </a:pPr>
            <a:r>
              <a:rPr lang="es-EC" sz="2800" dirty="0" smtClean="0"/>
              <a:t>Consultorías.</a:t>
            </a:r>
          </a:p>
        </p:txBody>
      </p:sp>
      <p:pic>
        <p:nvPicPr>
          <p:cNvPr id="8196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US" dirty="0">
                <a:latin typeface="+mn-lt"/>
                <a:hlinkClick r:id="rId4"/>
              </a:rPr>
              <a:t>Otras Publicaciones del mismo autor en Repositorio ESPOL</a:t>
            </a:r>
            <a:endParaRPr lang="es-US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Tipos De Aireadores (</a:t>
            </a:r>
            <a:r>
              <a:rPr lang="en-US" smtClean="0"/>
              <a:t>3</a:t>
            </a:r>
            <a:r>
              <a:rPr lang="es-ES_tradnl" smtClean="0"/>
              <a:t>)</a:t>
            </a:r>
            <a:endParaRPr lang="en-US" smtClean="0"/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62000"/>
            <a:ext cx="7799388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Inyección por hélice.</a:t>
            </a:r>
          </a:p>
          <a:p>
            <a:pPr lvl="2" eaLnBrk="1" hangingPunct="1">
              <a:defRPr/>
            </a:pPr>
            <a:r>
              <a:rPr lang="en-US" sz="2400" smtClean="0"/>
              <a:t>Inyección Superficie (AireO</a:t>
            </a:r>
            <a:r>
              <a:rPr lang="en-US" sz="2400" baseline="-25000" smtClean="0"/>
              <a:t>2</a:t>
            </a:r>
            <a:r>
              <a:rPr lang="en-US" sz="2400" smtClean="0"/>
              <a:t> Tornado).</a:t>
            </a:r>
          </a:p>
          <a:p>
            <a:pPr lvl="2" eaLnBrk="1" hangingPunct="1">
              <a:defRPr/>
            </a:pPr>
            <a:r>
              <a:rPr lang="en-US" sz="2400" smtClean="0"/>
              <a:t>Inyección Sumergida. (Forza 7, Biomasa).</a:t>
            </a:r>
          </a:p>
          <a:p>
            <a:pPr lvl="1" eaLnBrk="1" hangingPunct="1">
              <a:defRPr/>
            </a:pPr>
            <a:r>
              <a:rPr lang="en-US" sz="2800" smtClean="0"/>
              <a:t>Uno de los 2 sistemas mas eficientes/ prácticos.</a:t>
            </a:r>
          </a:p>
          <a:p>
            <a:pPr lvl="1" eaLnBrk="1" hangingPunct="1">
              <a:defRPr/>
            </a:pPr>
            <a:r>
              <a:rPr lang="en-US" sz="2800" smtClean="0"/>
              <a:t>Eficiencia similar a la de paletas.</a:t>
            </a:r>
          </a:p>
          <a:p>
            <a:pPr lvl="1" eaLnBrk="1" hangingPunct="1">
              <a:defRPr/>
            </a:pPr>
            <a:r>
              <a:rPr lang="en-US" sz="2800" smtClean="0"/>
              <a:t>Son eficientes arriba de 5-10ppt.</a:t>
            </a:r>
          </a:p>
          <a:p>
            <a:pPr lvl="1" eaLnBrk="1" hangingPunct="1">
              <a:defRPr/>
            </a:pPr>
            <a:r>
              <a:rPr lang="en-US" sz="2800" smtClean="0"/>
              <a:t>Diseñadas para mas profundidad (&gt;1.5m).</a:t>
            </a:r>
          </a:p>
          <a:p>
            <a:pPr lvl="1" eaLnBrk="1" hangingPunct="1">
              <a:defRPr/>
            </a:pPr>
            <a:r>
              <a:rPr lang="en-US" sz="2800" smtClean="0"/>
              <a:t>Circulan mas.</a:t>
            </a:r>
          </a:p>
          <a:p>
            <a:pPr lvl="1" eaLnBrk="1" hangingPunct="1">
              <a:defRPr/>
            </a:pPr>
            <a:r>
              <a:rPr lang="en-US" sz="2800" smtClean="0"/>
              <a:t>Cuidado cortan camarón.</a:t>
            </a:r>
          </a:p>
          <a:p>
            <a:pPr lvl="1" eaLnBrk="1" hangingPunct="1">
              <a:defRPr/>
            </a:pPr>
            <a:r>
              <a:rPr lang="en-US" sz="2800" smtClean="0"/>
              <a:t>Mas Caras.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Inyección Aire</a:t>
            </a:r>
            <a:endParaRPr lang="es-ES_tradnl" smtClean="0"/>
          </a:p>
        </p:txBody>
      </p:sp>
      <p:grpSp>
        <p:nvGrpSpPr>
          <p:cNvPr id="25603" name="Group 7"/>
          <p:cNvGrpSpPr>
            <a:grpSpLocks/>
          </p:cNvGrpSpPr>
          <p:nvPr/>
        </p:nvGrpSpPr>
        <p:grpSpPr bwMode="auto">
          <a:xfrm>
            <a:off x="2217738" y="2549525"/>
            <a:ext cx="4708525" cy="1738313"/>
            <a:chOff x="0" y="0"/>
            <a:chExt cx="2966" cy="1095"/>
          </a:xfrm>
        </p:grpSpPr>
        <p:sp>
          <p:nvSpPr>
            <p:cNvPr id="2560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560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96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10800"/>
                <a:t> </a:t>
              </a:r>
              <a:r>
                <a:rPr lang="en-US"/>
                <a:t>                             </a:t>
              </a:r>
            </a:p>
          </p:txBody>
        </p:sp>
      </p:grpSp>
      <p:pic>
        <p:nvPicPr>
          <p:cNvPr id="25604" name="Picture 6" descr="Figure 1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F0000"/>
                </a:solidFill>
              </a:rPr>
              <a:t>Inyección Sumergida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(Biomasa)</a:t>
            </a:r>
            <a:endParaRPr lang="es-ES_tradnl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Inyeccion Sumergida (Forza7)</a:t>
            </a:r>
            <a:endParaRPr lang="es-ES_tradnl" smtClean="0"/>
          </a:p>
        </p:txBody>
      </p:sp>
      <p:pic>
        <p:nvPicPr>
          <p:cNvPr id="27651" name="Picture 3" descr="C:\My Documents\M Grillo\force7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41894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Jerry\aspira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s-ES" sz="3600" b="1" smtClean="0">
                <a:solidFill>
                  <a:srgbClr val="FF0000"/>
                </a:solidFill>
              </a:rPr>
              <a:t>Bomba Inyectora de aire (“O</a:t>
            </a:r>
            <a:r>
              <a:rPr lang="es-ES" sz="3600" b="1" baseline="-25000" smtClean="0">
                <a:solidFill>
                  <a:srgbClr val="FF0000"/>
                </a:solidFill>
              </a:rPr>
              <a:t>2</a:t>
            </a:r>
            <a:r>
              <a:rPr lang="es-ES" sz="3600" b="1" smtClean="0">
                <a:solidFill>
                  <a:srgbClr val="FF0000"/>
                </a:solidFill>
              </a:rPr>
              <a:t>”)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F0000"/>
                </a:solidFill>
              </a:rPr>
              <a:t>Inyección </a:t>
            </a:r>
            <a:r>
              <a:rPr lang="en-US" smtClean="0">
                <a:solidFill>
                  <a:srgbClr val="FF0000"/>
                </a:solidFill>
              </a:rPr>
              <a:t>Sumergida </a:t>
            </a:r>
            <a:r>
              <a:rPr lang="es-ES_tradnl" smtClean="0">
                <a:solidFill>
                  <a:srgbClr val="FF0000"/>
                </a:solidFill>
              </a:rPr>
              <a:t>(Aire O</a:t>
            </a:r>
            <a:r>
              <a:rPr lang="es-ES_tradnl" baseline="-25000" smtClean="0">
                <a:solidFill>
                  <a:srgbClr val="FF0000"/>
                </a:solidFill>
              </a:rPr>
              <a:t>2</a:t>
            </a:r>
            <a:r>
              <a:rPr lang="es-ES_tradnl" smtClean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Tipos De Aireadores (</a:t>
            </a:r>
            <a:r>
              <a:rPr lang="en-US" smtClean="0"/>
              <a:t>4</a:t>
            </a:r>
            <a:r>
              <a:rPr lang="es-ES_tradnl" smtClean="0"/>
              <a:t>)</a:t>
            </a:r>
            <a:endParaRPr lang="en-US" smtClean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95178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Paletas.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Método mas utilizado.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Uno de los 2 sistemas mas eficientes/ prácticos.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Eficiencia similar a la de Inyección por Hélice</a:t>
            </a:r>
            <a:r>
              <a:rPr lang="en-US" sz="2800" b="1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Eficiente para oxigenar, de estratificar y circular.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Mayor mantenimiento.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Tienen buena eficiencia en agua dulce.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Diferencia entre eléctricos / diesel: 60%.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Cantidad y tipo de paletas importantes.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Paletas</a:t>
            </a:r>
            <a:endParaRPr lang="es-ES_tradnl" smtClean="0"/>
          </a:p>
        </p:txBody>
      </p:sp>
      <p:grpSp>
        <p:nvGrpSpPr>
          <p:cNvPr id="31747" name="Group 7"/>
          <p:cNvGrpSpPr>
            <a:grpSpLocks/>
          </p:cNvGrpSpPr>
          <p:nvPr/>
        </p:nvGrpSpPr>
        <p:grpSpPr bwMode="auto">
          <a:xfrm>
            <a:off x="2217738" y="2549525"/>
            <a:ext cx="4708525" cy="1738313"/>
            <a:chOff x="0" y="0"/>
            <a:chExt cx="2966" cy="1095"/>
          </a:xfrm>
        </p:grpSpPr>
        <p:sp>
          <p:nvSpPr>
            <p:cNvPr id="3174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96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10800"/>
                <a:t> </a:t>
              </a:r>
              <a:r>
                <a:rPr lang="en-US"/>
                <a:t>                             </a:t>
              </a:r>
            </a:p>
          </p:txBody>
        </p:sp>
      </p:grpSp>
      <p:pic>
        <p:nvPicPr>
          <p:cNvPr id="31748" name="Picture 6" descr="Figure 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F0000"/>
                </a:solidFill>
              </a:rPr>
              <a:t>Paletas</a:t>
            </a:r>
            <a:r>
              <a:rPr lang="en-US" smtClean="0">
                <a:solidFill>
                  <a:srgbClr val="FF0000"/>
                </a:solidFill>
              </a:rPr>
              <a:t> Electricas 1HP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Paletas Electicas 2HP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Sistemas de Aireacion</a:t>
            </a:r>
            <a:endParaRPr lang="es-ES_tradnl" smtClean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19200"/>
            <a:ext cx="7772400" cy="4841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Oxígeno disuelto es el factor mas critico en cultivos intensivos y semi–intensivos de camarón.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La Aireación de emergencia provee oxigeno en determinados momentos para evitar el estres o muerte de los animales.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Necesario ocasionalmente.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La aireación suplementaria provee oxigeno de forma continua para incrementar mas los niveles de produccion y permitir niveles de alimentación contínuos de &gt; 50 kg/Ha/día.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Paletas a Diesel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Paletas a Diesel 2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Jerry\pal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FF0000"/>
                </a:solidFill>
              </a:rPr>
              <a:t>Paletas o Paddle Wheel (electrica)</a:t>
            </a:r>
            <a:br>
              <a:rPr lang="es-ES" sz="3600" b="1" smtClean="0">
                <a:solidFill>
                  <a:srgbClr val="FF0000"/>
                </a:solidFill>
              </a:rPr>
            </a:br>
            <a:endParaRPr lang="es-ES_tradnl" sz="36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26" descr="C:\Jerry\paletatr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Paletas a Tractor</a:t>
            </a:r>
            <a:endParaRPr lang="es-ES_tradnl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Aireación por gravedad</a:t>
            </a:r>
            <a:endParaRPr lang="es-ES_tradnl" smtClean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Aprovechan energía cinetica para meter oxigeno al agua.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Utilizan el mismo principio de los aireadores mecánicos.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Mayor area de contacto = Mayor oxigenación.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Eficiencia depende de area de contacto aire – agua.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:\Multimedia Files\Camara\Langostera\2002\Nuevas\CascadaDe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11113"/>
            <a:ext cx="70104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Aireación por Cascada 1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Multimedia Files\Camara\Langostera\2002\Nuevas\Vago0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76200"/>
            <a:ext cx="661828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Aireación por Cascada 2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Eficiencia Aireadores</a:t>
            </a:r>
            <a:endParaRPr lang="es-ES_tradnl" smtClean="0"/>
          </a:p>
        </p:txBody>
      </p:sp>
      <p:graphicFrame>
        <p:nvGraphicFramePr>
          <p:cNvPr id="676943" name="Group 79"/>
          <p:cNvGraphicFramePr>
            <a:graphicFrameLocks noGrp="1"/>
          </p:cNvGraphicFramePr>
          <p:nvPr>
            <p:ph type="tbl" idx="1"/>
          </p:nvPr>
        </p:nvGraphicFramePr>
        <p:xfrm>
          <a:off x="1169988" y="1447800"/>
          <a:ext cx="7772400" cy="4800600"/>
        </p:xfrm>
        <a:graphic>
          <a:graphicData uri="http://schemas.openxmlformats.org/drawingml/2006/table">
            <a:tbl>
              <a:tblPr/>
              <a:tblGrid>
                <a:gridCol w="4240212"/>
                <a:gridCol w="1752600"/>
                <a:gridCol w="1779588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SAE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Tipo Aireador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Prom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Rango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Paletas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2.2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1.1-3.0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Inyección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1.6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1.3-1.8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Bombas verticales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1.4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0.7-1.8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Bombas rociadoras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1.3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0.9-1.9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Difusores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0.9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0.7-1.2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Uso De Aireación</a:t>
            </a:r>
            <a:endParaRPr lang="en-US" smtClean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914400"/>
            <a:ext cx="7669212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Por demanda. Se prende cuando OD baja: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18H00 – 22H00 : &lt; 7 ppm.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00H00 – 03H00 : &lt; 6 ppm.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07H00 – 18H00 : &lt; 4 ppm.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De día para evitar estratificación térmica: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13H00 – 15H00.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Cantidad Aireación: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Agua Salada : 400 – 550 Kg / Hp.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Agua Dulce: 300 – 450 Kg/Hp.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Tensión Superficial a Salinidad  &gt; 5ppt permite burbujas mas pequeñas.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Minimo en sistemas cerrados 6HP/Ha para cubrir plancton.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Estanques Tierra &lt; 16- 20 HP/Ha.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s-PA" smtClean="0"/>
              <a:t>Uso Aireadores (Panama)</a:t>
            </a:r>
          </a:p>
        </p:txBody>
      </p:sp>
      <p:graphicFrame>
        <p:nvGraphicFramePr>
          <p:cNvPr id="678941" name="Group 29"/>
          <p:cNvGraphicFramePr>
            <a:graphicFrameLocks noGrp="1"/>
          </p:cNvGraphicFramePr>
          <p:nvPr>
            <p:ph type="tbl" idx="1"/>
          </p:nvPr>
        </p:nvGraphicFramePr>
        <p:xfrm>
          <a:off x="838200" y="1641475"/>
          <a:ext cx="7924800" cy="4576763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101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Días después de siembra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Aireación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Limpieza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a 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Baja luminosidad, lluvias, ½ airead.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4-6 h en la noche cada 2 a 3 días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 a 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Idem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Cada noche, 8 a 12 horas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 a 80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Idem con todos los aireadores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Idem con todos los aireadores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 a cosecha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 horas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 horas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Aireación: Funciones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848600" cy="5715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_tradnl" sz="2800" smtClean="0"/>
              <a:t>Añade O</a:t>
            </a:r>
            <a:r>
              <a:rPr lang="es-ES_tradnl" sz="2800" baseline="-25000" smtClean="0"/>
              <a:t>2</a:t>
            </a:r>
            <a:r>
              <a:rPr lang="es-ES_tradnl" sz="2800" smtClean="0"/>
              <a:t> al agua</a:t>
            </a:r>
            <a:r>
              <a:rPr lang="en-US" sz="2800" smtClean="0"/>
              <a:t>:</a:t>
            </a:r>
            <a:endParaRPr lang="es-ES_tradnl" sz="2800" smtClean="0"/>
          </a:p>
          <a:p>
            <a:pPr marL="1066800" lvl="1" indent="-609600" eaLnBrk="1" hangingPunct="1">
              <a:buFont typeface="Wingdings" pitchFamily="2" charset="2"/>
              <a:buAutoNum type="alphaLcPeriod"/>
              <a:defRPr/>
            </a:pPr>
            <a:r>
              <a:rPr lang="es-ES_tradnl" sz="2800" smtClean="0"/>
              <a:t>Camarón</a:t>
            </a:r>
            <a:r>
              <a:rPr lang="en-US" sz="2800" smtClean="0"/>
              <a:t> usa &lt;20% O</a:t>
            </a:r>
            <a:r>
              <a:rPr lang="en-US" sz="2800" baseline="-25000" smtClean="0"/>
              <a:t>2</a:t>
            </a:r>
            <a:r>
              <a:rPr lang="es-ES_tradnl" sz="2800" smtClean="0"/>
              <a:t>.</a:t>
            </a:r>
          </a:p>
          <a:p>
            <a:pPr marL="1066800" lvl="1" indent="-609600" eaLnBrk="1" hangingPunct="1">
              <a:buFont typeface="Wingdings" pitchFamily="2" charset="2"/>
              <a:buAutoNum type="alphaLcPeriod"/>
              <a:defRPr/>
            </a:pPr>
            <a:r>
              <a:rPr lang="es-ES_tradnl" sz="2800" smtClean="0"/>
              <a:t>Procesos Bacterianos y Químicos. </a:t>
            </a:r>
            <a:endParaRPr lang="en-US" sz="280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_tradnl" sz="2800" smtClean="0"/>
              <a:t>Oxida capa orgánica superior del suelo.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_tradnl" sz="2800" smtClean="0"/>
              <a:t>Circula el agua y rompe estratificación.</a:t>
            </a:r>
            <a:endParaRPr lang="en-US" sz="2800" smtClean="0"/>
          </a:p>
          <a:p>
            <a:pPr marL="1066800" lvl="1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smtClean="0"/>
              <a:t>&gt; 5-10 cm /s para mantener “flucular layer” en buen estado.</a:t>
            </a:r>
          </a:p>
          <a:p>
            <a:pPr marL="1066800" lvl="1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smtClean="0"/>
              <a:t>&gt; 20</a:t>
            </a:r>
            <a:r>
              <a:rPr lang="es-ES_tradnl" sz="2800" smtClean="0"/>
              <a:t> </a:t>
            </a:r>
            <a:r>
              <a:rPr lang="en-US" sz="2800" smtClean="0"/>
              <a:t>c</a:t>
            </a:r>
            <a:r>
              <a:rPr lang="es-ES_tradnl" sz="2800" smtClean="0"/>
              <a:t>m/</a:t>
            </a:r>
            <a:r>
              <a:rPr lang="en-US" sz="2800" smtClean="0"/>
              <a:t>s para suspender sólidos con liner (ZEHS). </a:t>
            </a:r>
            <a:endParaRPr lang="es-ES_tradnl" sz="280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_tradnl" sz="2800" smtClean="0"/>
              <a:t>Aleja agua aireada y acerca agua sin airear.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pPr eaLnBrk="1" hangingPunct="1"/>
            <a:r>
              <a:rPr lang="es-PA" smtClean="0"/>
              <a:t>Uso Aireadores Otros Ecuador</a:t>
            </a:r>
            <a:endParaRPr lang="en-US" smtClean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8001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30-60 HP/Ha.</a:t>
            </a:r>
          </a:p>
          <a:p>
            <a:pPr eaLnBrk="1" hangingPunct="1">
              <a:defRPr/>
            </a:pPr>
            <a:r>
              <a:rPr lang="en-US" smtClean="0"/>
              <a:t>Todos los aireadores colocados al inicio del ciclo:</a:t>
            </a:r>
          </a:p>
          <a:p>
            <a:pPr lvl="1" eaLnBrk="1" hangingPunct="1">
              <a:defRPr/>
            </a:pPr>
            <a:r>
              <a:rPr lang="en-US" sz="3000" smtClean="0"/>
              <a:t>Evitar levantar sedimentos.</a:t>
            </a:r>
          </a:p>
          <a:p>
            <a:pPr lvl="1" eaLnBrk="1" hangingPunct="1">
              <a:defRPr/>
            </a:pPr>
            <a:r>
              <a:rPr lang="en-US" sz="3000" smtClean="0"/>
              <a:t>Mayor inversión Activos Fijos.</a:t>
            </a:r>
          </a:p>
          <a:p>
            <a:pPr eaLnBrk="1" hangingPunct="1">
              <a:defRPr/>
            </a:pPr>
            <a:r>
              <a:rPr lang="en-US" smtClean="0"/>
              <a:t>Aireación antes de sembrar piscina.</a:t>
            </a:r>
          </a:p>
          <a:p>
            <a:pPr lvl="1" eaLnBrk="1" hangingPunct="1">
              <a:defRPr/>
            </a:pPr>
            <a:r>
              <a:rPr lang="en-US" sz="3000" smtClean="0"/>
              <a:t>Estabilizar agua.</a:t>
            </a:r>
          </a:p>
          <a:p>
            <a:pPr lvl="1" eaLnBrk="1" hangingPunct="1">
              <a:defRPr/>
            </a:pPr>
            <a:r>
              <a:rPr lang="en-US" sz="3000" smtClean="0"/>
              <a:t>Mayor costo.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pPr eaLnBrk="1" hangingPunct="1"/>
            <a:r>
              <a:rPr lang="es-PA" smtClean="0"/>
              <a:t>Uso Aireadores Otros Ecuador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8001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Aireación 24 Horas, no dependiente OD.</a:t>
            </a:r>
          </a:p>
          <a:p>
            <a:pPr lvl="1" eaLnBrk="1" hangingPunct="1">
              <a:defRPr/>
            </a:pPr>
            <a:r>
              <a:rPr lang="en-US" sz="2600" smtClean="0"/>
              <a:t>“Posible mayor estabilidad.”</a:t>
            </a:r>
          </a:p>
          <a:p>
            <a:pPr lvl="1" eaLnBrk="1" hangingPunct="1">
              <a:defRPr/>
            </a:pPr>
            <a:r>
              <a:rPr lang="en-US" sz="2600" smtClean="0"/>
              <a:t>Costo prohibitivo.</a:t>
            </a:r>
          </a:p>
          <a:p>
            <a:pPr eaLnBrk="1" hangingPunct="1">
              <a:defRPr/>
            </a:pPr>
            <a:r>
              <a:rPr lang="en-US" sz="2800" smtClean="0"/>
              <a:t>Altas tasas de aireación:</a:t>
            </a:r>
          </a:p>
          <a:p>
            <a:pPr lvl="1" eaLnBrk="1" hangingPunct="1">
              <a:defRPr/>
            </a:pPr>
            <a:r>
              <a:rPr lang="en-US" sz="2600" smtClean="0"/>
              <a:t>100-200 Kg / Hp.</a:t>
            </a:r>
          </a:p>
          <a:p>
            <a:pPr lvl="1" eaLnBrk="1" hangingPunct="1">
              <a:defRPr/>
            </a:pPr>
            <a:r>
              <a:rPr lang="en-US" sz="2600" smtClean="0"/>
              <a:t>Viable económicamente?</a:t>
            </a:r>
          </a:p>
          <a:p>
            <a:pPr lvl="1" eaLnBrk="1" hangingPunct="1">
              <a:defRPr/>
            </a:pPr>
            <a:r>
              <a:rPr lang="en-US" sz="2600" smtClean="0"/>
              <a:t>Recomiendan estafa a Emelgur.</a:t>
            </a:r>
          </a:p>
          <a:p>
            <a:pPr eaLnBrk="1" hangingPunct="1">
              <a:defRPr/>
            </a:pPr>
            <a:r>
              <a:rPr lang="en-US" sz="2800" smtClean="0"/>
              <a:t>Exceso de Aireacion = Mayor erosión y sedimentación de solidos en otras partes.</a:t>
            </a:r>
            <a:endParaRPr lang="es-ES_tradnl" sz="2600" smtClean="0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% Saturaci</a:t>
            </a:r>
            <a:r>
              <a:rPr lang="en-US" smtClean="0">
                <a:latin typeface="Times New Roman" pitchFamily="18" charset="0"/>
              </a:rPr>
              <a:t>ó</a:t>
            </a:r>
            <a:r>
              <a:rPr lang="en-US" smtClean="0"/>
              <a:t>n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848600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C" sz="2800" smtClean="0">
                <a:latin typeface="Verdana" pitchFamily="34" charset="0"/>
              </a:rPr>
              <a:t>Intriago 2001: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s-EC" sz="2800" smtClean="0">
                <a:latin typeface="Verdana" pitchFamily="34" charset="0"/>
              </a:rPr>
              <a:t>Se debe considerar % saturación y no solo su concentración. (Hopkins et al. 1991) mínimo O2=3 mg/l en agua mar.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s-EC" sz="2800" smtClean="0">
                <a:latin typeface="Verdana" pitchFamily="34" charset="0"/>
              </a:rPr>
              <a:t>3mg/l = 60% saturación en salinidad oceánica o muy cercana a esta 30- 35 ppt.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s-EC" sz="2800" smtClean="0">
                <a:latin typeface="Verdana" pitchFamily="34" charset="0"/>
              </a:rPr>
              <a:t>Manteniendo % saturacion (60%), los  minimos aceptables en salinidades bajas serian mucho mayores. 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Relacion T</a:t>
            </a:r>
            <a:r>
              <a:rPr lang="en-US" baseline="30000" smtClean="0"/>
              <a:t>o</a:t>
            </a:r>
            <a:r>
              <a:rPr lang="en-US" smtClean="0"/>
              <a:t>C Salinidad vs Solubilidad O</a:t>
            </a:r>
            <a:r>
              <a:rPr lang="en-US" baseline="-25000" smtClean="0"/>
              <a:t>2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576263" y="1600200"/>
          <a:ext cx="8339137" cy="4683125"/>
        </p:xfrm>
        <a:graphic>
          <a:graphicData uri="http://schemas.openxmlformats.org/presentationml/2006/ole">
            <p:oleObj spid="_x0000_s2050" name="Worksheet" r:id="rId3" imgW="5496151" imgH="3086462" progId="Excel.Sheet.8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Localización de aireadores (1)</a:t>
            </a:r>
            <a:endParaRPr lang="en-US" smtClean="0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Orientados paralelos a los diques para impulsar una circulación uniforme</a:t>
            </a:r>
          </a:p>
          <a:p>
            <a:pPr eaLnBrk="1" hangingPunct="1">
              <a:defRPr/>
            </a:pPr>
            <a:r>
              <a:rPr lang="es-PA" smtClean="0"/>
              <a:t>Separados del dique a una distancia igual al 30% del ancho del estanque</a:t>
            </a:r>
          </a:p>
          <a:p>
            <a:pPr eaLnBrk="1" hangingPunct="1">
              <a:defRPr/>
            </a:pPr>
            <a:r>
              <a:rPr lang="es-PA" smtClean="0"/>
              <a:t>Separación entre aireadores &lt; 30 m.</a:t>
            </a:r>
            <a:endParaRPr lang="en-US" smtClean="0"/>
          </a:p>
          <a:p>
            <a:pPr eaLnBrk="1" hangingPunct="1">
              <a:defRPr/>
            </a:pPr>
            <a:r>
              <a:rPr lang="es-PA" smtClean="0"/>
              <a:t>El lodo se depositará en el centro del estanque.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PA" smtClean="0"/>
              <a:t>Localización de aireadores (2)</a:t>
            </a:r>
            <a:endParaRPr lang="en-US" smtClean="0"/>
          </a:p>
        </p:txBody>
      </p:sp>
      <p:grpSp>
        <p:nvGrpSpPr>
          <p:cNvPr id="49155" name="Group 25"/>
          <p:cNvGrpSpPr>
            <a:grpSpLocks/>
          </p:cNvGrpSpPr>
          <p:nvPr/>
        </p:nvGrpSpPr>
        <p:grpSpPr bwMode="auto">
          <a:xfrm>
            <a:off x="609600" y="1654175"/>
            <a:ext cx="7621588" cy="4670425"/>
            <a:chOff x="575" y="1283"/>
            <a:chExt cx="3981" cy="2670"/>
          </a:xfrm>
        </p:grpSpPr>
        <p:sp>
          <p:nvSpPr>
            <p:cNvPr id="49156" name="Rectangle 3"/>
            <p:cNvSpPr>
              <a:spLocks noChangeArrowheads="1"/>
            </p:cNvSpPr>
            <p:nvPr/>
          </p:nvSpPr>
          <p:spPr bwMode="auto">
            <a:xfrm>
              <a:off x="1081" y="1315"/>
              <a:ext cx="3475" cy="192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57" name="AutoShape 4"/>
            <p:cNvSpPr>
              <a:spLocks noChangeArrowheads="1"/>
            </p:cNvSpPr>
            <p:nvPr/>
          </p:nvSpPr>
          <p:spPr bwMode="auto">
            <a:xfrm rot="-5400000">
              <a:off x="1466" y="1549"/>
              <a:ext cx="366" cy="306"/>
            </a:xfrm>
            <a:prstGeom prst="leftArrow">
              <a:avLst>
                <a:gd name="adj1" fmla="val 50000"/>
                <a:gd name="adj2" fmla="val 29902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58" name="AutoShape 5"/>
            <p:cNvSpPr>
              <a:spLocks noChangeArrowheads="1"/>
            </p:cNvSpPr>
            <p:nvPr/>
          </p:nvSpPr>
          <p:spPr bwMode="auto">
            <a:xfrm>
              <a:off x="2203" y="1549"/>
              <a:ext cx="366" cy="306"/>
            </a:xfrm>
            <a:prstGeom prst="leftArrow">
              <a:avLst>
                <a:gd name="adj1" fmla="val 50000"/>
                <a:gd name="adj2" fmla="val 29902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59" name="AutoShape 6"/>
            <p:cNvSpPr>
              <a:spLocks noChangeArrowheads="1"/>
            </p:cNvSpPr>
            <p:nvPr/>
          </p:nvSpPr>
          <p:spPr bwMode="auto">
            <a:xfrm>
              <a:off x="3697" y="1549"/>
              <a:ext cx="366" cy="306"/>
            </a:xfrm>
            <a:prstGeom prst="leftArrow">
              <a:avLst>
                <a:gd name="adj1" fmla="val 50000"/>
                <a:gd name="adj2" fmla="val 29902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0" name="AutoShape 7"/>
            <p:cNvSpPr>
              <a:spLocks noChangeArrowheads="1"/>
            </p:cNvSpPr>
            <p:nvPr/>
          </p:nvSpPr>
          <p:spPr bwMode="auto">
            <a:xfrm>
              <a:off x="2967" y="1549"/>
              <a:ext cx="366" cy="306"/>
            </a:xfrm>
            <a:prstGeom prst="leftArrow">
              <a:avLst>
                <a:gd name="adj1" fmla="val 50000"/>
                <a:gd name="adj2" fmla="val 29902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1" name="AutoShape 8"/>
            <p:cNvSpPr>
              <a:spLocks noChangeArrowheads="1"/>
            </p:cNvSpPr>
            <p:nvPr/>
          </p:nvSpPr>
          <p:spPr bwMode="auto">
            <a:xfrm flipH="1">
              <a:off x="1497" y="2674"/>
              <a:ext cx="366" cy="306"/>
            </a:xfrm>
            <a:prstGeom prst="leftArrow">
              <a:avLst>
                <a:gd name="adj1" fmla="val 50000"/>
                <a:gd name="adj2" fmla="val 29902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2" name="AutoShape 9"/>
            <p:cNvSpPr>
              <a:spLocks noChangeArrowheads="1"/>
            </p:cNvSpPr>
            <p:nvPr/>
          </p:nvSpPr>
          <p:spPr bwMode="auto">
            <a:xfrm flipH="1">
              <a:off x="2234" y="2674"/>
              <a:ext cx="366" cy="306"/>
            </a:xfrm>
            <a:prstGeom prst="leftArrow">
              <a:avLst>
                <a:gd name="adj1" fmla="val 50000"/>
                <a:gd name="adj2" fmla="val 29902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3" name="AutoShape 10"/>
            <p:cNvSpPr>
              <a:spLocks noChangeArrowheads="1"/>
            </p:cNvSpPr>
            <p:nvPr/>
          </p:nvSpPr>
          <p:spPr bwMode="auto">
            <a:xfrm rot="16200000" flipH="1">
              <a:off x="3728" y="2674"/>
              <a:ext cx="366" cy="306"/>
            </a:xfrm>
            <a:prstGeom prst="leftArrow">
              <a:avLst>
                <a:gd name="adj1" fmla="val 50000"/>
                <a:gd name="adj2" fmla="val 29902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4" name="AutoShape 11"/>
            <p:cNvSpPr>
              <a:spLocks noChangeArrowheads="1"/>
            </p:cNvSpPr>
            <p:nvPr/>
          </p:nvSpPr>
          <p:spPr bwMode="auto">
            <a:xfrm flipH="1">
              <a:off x="2998" y="2674"/>
              <a:ext cx="366" cy="306"/>
            </a:xfrm>
            <a:prstGeom prst="leftArrow">
              <a:avLst>
                <a:gd name="adj1" fmla="val 50000"/>
                <a:gd name="adj2" fmla="val 29902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5" name="AutoShape 12"/>
            <p:cNvSpPr>
              <a:spLocks/>
            </p:cNvSpPr>
            <p:nvPr/>
          </p:nvSpPr>
          <p:spPr bwMode="auto">
            <a:xfrm>
              <a:off x="877" y="1283"/>
              <a:ext cx="78" cy="1924"/>
            </a:xfrm>
            <a:prstGeom prst="leftBrace">
              <a:avLst>
                <a:gd name="adj1" fmla="val 205556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6" name="AutoShape 13"/>
            <p:cNvSpPr>
              <a:spLocks/>
            </p:cNvSpPr>
            <p:nvPr/>
          </p:nvSpPr>
          <p:spPr bwMode="auto">
            <a:xfrm rot="16200000" flipV="1">
              <a:off x="2589" y="1731"/>
              <a:ext cx="459" cy="3475"/>
            </a:xfrm>
            <a:prstGeom prst="leftBrace">
              <a:avLst>
                <a:gd name="adj1" fmla="val 84576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7" name="Line 14"/>
            <p:cNvSpPr>
              <a:spLocks noChangeShapeType="1"/>
            </p:cNvSpPr>
            <p:nvPr/>
          </p:nvSpPr>
          <p:spPr bwMode="auto">
            <a:xfrm>
              <a:off x="2203" y="2833"/>
              <a:ext cx="0" cy="42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68" name="Text Box 15"/>
            <p:cNvSpPr txBox="1">
              <a:spLocks noChangeArrowheads="1"/>
            </p:cNvSpPr>
            <p:nvPr/>
          </p:nvSpPr>
          <p:spPr bwMode="auto">
            <a:xfrm>
              <a:off x="575" y="2068"/>
              <a:ext cx="302" cy="2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PA"/>
                <a:t>A</a:t>
              </a:r>
              <a:endParaRPr lang="en-US"/>
            </a:p>
          </p:txBody>
        </p:sp>
        <p:sp>
          <p:nvSpPr>
            <p:cNvPr id="49169" name="Text Box 16"/>
            <p:cNvSpPr txBox="1">
              <a:spLocks noChangeArrowheads="1"/>
            </p:cNvSpPr>
            <p:nvPr/>
          </p:nvSpPr>
          <p:spPr bwMode="auto">
            <a:xfrm>
              <a:off x="2692" y="3691"/>
              <a:ext cx="275" cy="2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PA"/>
                <a:t>L</a:t>
              </a:r>
              <a:endParaRPr lang="en-US"/>
            </a:p>
          </p:txBody>
        </p:sp>
        <p:sp>
          <p:nvSpPr>
            <p:cNvPr id="49170" name="Text Box 17"/>
            <p:cNvSpPr txBox="1">
              <a:spLocks noChangeArrowheads="1"/>
            </p:cNvSpPr>
            <p:nvPr/>
          </p:nvSpPr>
          <p:spPr bwMode="auto">
            <a:xfrm>
              <a:off x="1579" y="2919"/>
              <a:ext cx="655" cy="2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PA"/>
                <a:t>.30xA</a:t>
              </a:r>
              <a:endParaRPr lang="en-US"/>
            </a:p>
          </p:txBody>
        </p:sp>
        <p:sp>
          <p:nvSpPr>
            <p:cNvPr id="49171" name="Line 18"/>
            <p:cNvSpPr>
              <a:spLocks noChangeShapeType="1"/>
            </p:cNvSpPr>
            <p:nvPr/>
          </p:nvSpPr>
          <p:spPr bwMode="auto">
            <a:xfrm>
              <a:off x="1832" y="1855"/>
              <a:ext cx="37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72" name="Text Box 19"/>
            <p:cNvSpPr txBox="1">
              <a:spLocks noChangeArrowheads="1"/>
            </p:cNvSpPr>
            <p:nvPr/>
          </p:nvSpPr>
          <p:spPr bwMode="auto">
            <a:xfrm>
              <a:off x="1787" y="1855"/>
              <a:ext cx="577" cy="2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PA"/>
                <a:t>30 m</a:t>
              </a:r>
              <a:endParaRPr lang="en-US"/>
            </a:p>
          </p:txBody>
        </p:sp>
        <p:sp>
          <p:nvSpPr>
            <p:cNvPr id="49173" name="Line 20"/>
            <p:cNvSpPr>
              <a:spLocks noChangeShapeType="1"/>
            </p:cNvSpPr>
            <p:nvPr/>
          </p:nvSpPr>
          <p:spPr bwMode="auto">
            <a:xfrm>
              <a:off x="1081" y="2827"/>
              <a:ext cx="3475" cy="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74" name="Line 21"/>
            <p:cNvSpPr>
              <a:spLocks noChangeShapeType="1"/>
            </p:cNvSpPr>
            <p:nvPr/>
          </p:nvSpPr>
          <p:spPr bwMode="auto">
            <a:xfrm>
              <a:off x="1081" y="1702"/>
              <a:ext cx="34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75" name="Freeform 22"/>
            <p:cNvSpPr>
              <a:spLocks/>
            </p:cNvSpPr>
            <p:nvPr/>
          </p:nvSpPr>
          <p:spPr bwMode="auto">
            <a:xfrm>
              <a:off x="2044" y="2095"/>
              <a:ext cx="1635" cy="510"/>
            </a:xfrm>
            <a:custGeom>
              <a:avLst/>
              <a:gdLst>
                <a:gd name="T0" fmla="*/ 1399 w 1635"/>
                <a:gd name="T1" fmla="*/ 0 h 510"/>
                <a:gd name="T2" fmla="*/ 1045 w 1635"/>
                <a:gd name="T3" fmla="*/ 52 h 510"/>
                <a:gd name="T4" fmla="*/ 967 w 1635"/>
                <a:gd name="T5" fmla="*/ 78 h 510"/>
                <a:gd name="T6" fmla="*/ 836 w 1635"/>
                <a:gd name="T7" fmla="*/ 65 h 510"/>
                <a:gd name="T8" fmla="*/ 613 w 1635"/>
                <a:gd name="T9" fmla="*/ 52 h 510"/>
                <a:gd name="T10" fmla="*/ 600 w 1635"/>
                <a:gd name="T11" fmla="*/ 117 h 510"/>
                <a:gd name="T12" fmla="*/ 561 w 1635"/>
                <a:gd name="T13" fmla="*/ 104 h 510"/>
                <a:gd name="T14" fmla="*/ 417 w 1635"/>
                <a:gd name="T15" fmla="*/ 13 h 510"/>
                <a:gd name="T16" fmla="*/ 221 w 1635"/>
                <a:gd name="T17" fmla="*/ 26 h 510"/>
                <a:gd name="T18" fmla="*/ 90 w 1635"/>
                <a:gd name="T19" fmla="*/ 91 h 510"/>
                <a:gd name="T20" fmla="*/ 90 w 1635"/>
                <a:gd name="T21" fmla="*/ 327 h 510"/>
                <a:gd name="T22" fmla="*/ 221 w 1635"/>
                <a:gd name="T23" fmla="*/ 471 h 510"/>
                <a:gd name="T24" fmla="*/ 325 w 1635"/>
                <a:gd name="T25" fmla="*/ 484 h 510"/>
                <a:gd name="T26" fmla="*/ 456 w 1635"/>
                <a:gd name="T27" fmla="*/ 458 h 510"/>
                <a:gd name="T28" fmla="*/ 666 w 1635"/>
                <a:gd name="T29" fmla="*/ 458 h 510"/>
                <a:gd name="T30" fmla="*/ 744 w 1635"/>
                <a:gd name="T31" fmla="*/ 418 h 510"/>
                <a:gd name="T32" fmla="*/ 862 w 1635"/>
                <a:gd name="T33" fmla="*/ 484 h 510"/>
                <a:gd name="T34" fmla="*/ 954 w 1635"/>
                <a:gd name="T35" fmla="*/ 510 h 510"/>
                <a:gd name="T36" fmla="*/ 1425 w 1635"/>
                <a:gd name="T37" fmla="*/ 471 h 510"/>
                <a:gd name="T38" fmla="*/ 1517 w 1635"/>
                <a:gd name="T39" fmla="*/ 392 h 510"/>
                <a:gd name="T40" fmla="*/ 1635 w 1635"/>
                <a:gd name="T41" fmla="*/ 314 h 510"/>
                <a:gd name="T42" fmla="*/ 1608 w 1635"/>
                <a:gd name="T43" fmla="*/ 117 h 510"/>
                <a:gd name="T44" fmla="*/ 1595 w 1635"/>
                <a:gd name="T45" fmla="*/ 78 h 510"/>
                <a:gd name="T46" fmla="*/ 1464 w 1635"/>
                <a:gd name="T47" fmla="*/ 26 h 510"/>
                <a:gd name="T48" fmla="*/ 1425 w 1635"/>
                <a:gd name="T49" fmla="*/ 13 h 510"/>
                <a:gd name="T50" fmla="*/ 1386 w 1635"/>
                <a:gd name="T51" fmla="*/ 0 h 510"/>
                <a:gd name="T52" fmla="*/ 1399 w 1635"/>
                <a:gd name="T53" fmla="*/ 0 h 5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5"/>
                <a:gd name="T82" fmla="*/ 0 h 510"/>
                <a:gd name="T83" fmla="*/ 1635 w 1635"/>
                <a:gd name="T84" fmla="*/ 510 h 5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5" h="510">
                  <a:moveTo>
                    <a:pt x="1399" y="0"/>
                  </a:moveTo>
                  <a:cubicBezTo>
                    <a:pt x="1283" y="23"/>
                    <a:pt x="1162" y="35"/>
                    <a:pt x="1045" y="52"/>
                  </a:cubicBezTo>
                  <a:cubicBezTo>
                    <a:pt x="1019" y="61"/>
                    <a:pt x="982" y="55"/>
                    <a:pt x="967" y="78"/>
                  </a:cubicBezTo>
                  <a:cubicBezTo>
                    <a:pt x="931" y="132"/>
                    <a:pt x="899" y="44"/>
                    <a:pt x="836" y="65"/>
                  </a:cubicBezTo>
                  <a:cubicBezTo>
                    <a:pt x="665" y="37"/>
                    <a:pt x="702" y="82"/>
                    <a:pt x="613" y="52"/>
                  </a:cubicBezTo>
                  <a:cubicBezTo>
                    <a:pt x="600" y="43"/>
                    <a:pt x="614" y="124"/>
                    <a:pt x="600" y="117"/>
                  </a:cubicBezTo>
                  <a:cubicBezTo>
                    <a:pt x="588" y="111"/>
                    <a:pt x="573" y="111"/>
                    <a:pt x="561" y="104"/>
                  </a:cubicBezTo>
                  <a:cubicBezTo>
                    <a:pt x="516" y="79"/>
                    <a:pt x="461" y="42"/>
                    <a:pt x="417" y="13"/>
                  </a:cubicBezTo>
                  <a:cubicBezTo>
                    <a:pt x="352" y="17"/>
                    <a:pt x="286" y="16"/>
                    <a:pt x="221" y="26"/>
                  </a:cubicBezTo>
                  <a:cubicBezTo>
                    <a:pt x="176" y="33"/>
                    <a:pt x="134" y="76"/>
                    <a:pt x="90" y="91"/>
                  </a:cubicBezTo>
                  <a:cubicBezTo>
                    <a:pt x="24" y="157"/>
                    <a:pt x="0" y="267"/>
                    <a:pt x="90" y="327"/>
                  </a:cubicBezTo>
                  <a:cubicBezTo>
                    <a:pt x="118" y="370"/>
                    <a:pt x="163" y="455"/>
                    <a:pt x="221" y="471"/>
                  </a:cubicBezTo>
                  <a:cubicBezTo>
                    <a:pt x="255" y="480"/>
                    <a:pt x="290" y="480"/>
                    <a:pt x="325" y="484"/>
                  </a:cubicBezTo>
                  <a:cubicBezTo>
                    <a:pt x="370" y="478"/>
                    <a:pt x="415" y="477"/>
                    <a:pt x="456" y="458"/>
                  </a:cubicBezTo>
                  <a:cubicBezTo>
                    <a:pt x="604" y="390"/>
                    <a:pt x="564" y="484"/>
                    <a:pt x="666" y="458"/>
                  </a:cubicBezTo>
                  <a:cubicBezTo>
                    <a:pt x="692" y="462"/>
                    <a:pt x="713" y="406"/>
                    <a:pt x="744" y="418"/>
                  </a:cubicBezTo>
                  <a:cubicBezTo>
                    <a:pt x="829" y="450"/>
                    <a:pt x="768" y="443"/>
                    <a:pt x="862" y="484"/>
                  </a:cubicBezTo>
                  <a:cubicBezTo>
                    <a:pt x="891" y="497"/>
                    <a:pt x="924" y="500"/>
                    <a:pt x="954" y="510"/>
                  </a:cubicBezTo>
                  <a:cubicBezTo>
                    <a:pt x="1114" y="501"/>
                    <a:pt x="1265" y="482"/>
                    <a:pt x="1425" y="471"/>
                  </a:cubicBezTo>
                  <a:cubicBezTo>
                    <a:pt x="1455" y="426"/>
                    <a:pt x="1466" y="409"/>
                    <a:pt x="1517" y="392"/>
                  </a:cubicBezTo>
                  <a:cubicBezTo>
                    <a:pt x="1577" y="352"/>
                    <a:pt x="1593" y="375"/>
                    <a:pt x="1635" y="314"/>
                  </a:cubicBezTo>
                  <a:cubicBezTo>
                    <a:pt x="1629" y="266"/>
                    <a:pt x="1620" y="170"/>
                    <a:pt x="1608" y="117"/>
                  </a:cubicBezTo>
                  <a:cubicBezTo>
                    <a:pt x="1605" y="104"/>
                    <a:pt x="1605" y="88"/>
                    <a:pt x="1595" y="78"/>
                  </a:cubicBezTo>
                  <a:cubicBezTo>
                    <a:pt x="1575" y="58"/>
                    <a:pt x="1480" y="31"/>
                    <a:pt x="1464" y="26"/>
                  </a:cubicBezTo>
                  <a:cubicBezTo>
                    <a:pt x="1451" y="22"/>
                    <a:pt x="1438" y="17"/>
                    <a:pt x="1425" y="13"/>
                  </a:cubicBezTo>
                  <a:cubicBezTo>
                    <a:pt x="1412" y="9"/>
                    <a:pt x="1386" y="0"/>
                    <a:pt x="1386" y="0"/>
                  </a:cubicBezTo>
                  <a:cubicBezTo>
                    <a:pt x="1330" y="19"/>
                    <a:pt x="1334" y="16"/>
                    <a:pt x="1399" y="0"/>
                  </a:cubicBezTo>
                  <a:close/>
                </a:path>
              </a:pathLst>
            </a:custGeom>
            <a:solidFill>
              <a:srgbClr val="DDDDDD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49176" name="Text Box 23"/>
            <p:cNvSpPr txBox="1">
              <a:spLocks noChangeArrowheads="1"/>
            </p:cNvSpPr>
            <p:nvPr/>
          </p:nvSpPr>
          <p:spPr bwMode="auto">
            <a:xfrm>
              <a:off x="3836" y="1990"/>
              <a:ext cx="642" cy="2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PA"/>
                <a:t>Lodos</a:t>
              </a:r>
              <a:endParaRPr lang="en-US"/>
            </a:p>
          </p:txBody>
        </p:sp>
        <p:sp>
          <p:nvSpPr>
            <p:cNvPr id="49177" name="Line 24"/>
            <p:cNvSpPr>
              <a:spLocks noChangeShapeType="1"/>
            </p:cNvSpPr>
            <p:nvPr/>
          </p:nvSpPr>
          <p:spPr bwMode="auto">
            <a:xfrm flipH="1">
              <a:off x="3697" y="2143"/>
              <a:ext cx="139" cy="13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Localización de aireadores (3)</a:t>
            </a:r>
          </a:p>
        </p:txBody>
      </p:sp>
      <p:pic>
        <p:nvPicPr>
          <p:cNvPr id="50179" name="Picture 1027" descr="F:\acuip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1682750"/>
            <a:ext cx="61690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Muro Interno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Circuladores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Revisar Sistema</a:t>
            </a:r>
          </a:p>
        </p:txBody>
      </p:sp>
      <p:sp>
        <p:nvSpPr>
          <p:cNvPr id="71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799388" cy="49180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Oxigenación:</a:t>
            </a:r>
          </a:p>
          <a:p>
            <a:pPr lvl="1" eaLnBrk="1" hangingPunct="1">
              <a:defRPr/>
            </a:pPr>
            <a:r>
              <a:rPr lang="en-US" sz="2800" smtClean="0"/>
              <a:t>Medir OD en distintos lugares, a distintas profundidades y a distintas horas.</a:t>
            </a:r>
          </a:p>
          <a:p>
            <a:pPr lvl="1" eaLnBrk="1" hangingPunct="1">
              <a:defRPr/>
            </a:pPr>
            <a:r>
              <a:rPr lang="en-US" sz="2800" smtClean="0"/>
              <a:t>Fondo oxidado, REDOX (no negro).</a:t>
            </a:r>
            <a:endParaRPr lang="en-US" smtClean="0"/>
          </a:p>
          <a:p>
            <a:pPr eaLnBrk="1" hangingPunct="1">
              <a:defRPr/>
            </a:pPr>
            <a:r>
              <a:rPr lang="en-US" smtClean="0"/>
              <a:t>Circ. vertical/ Destratificación: </a:t>
            </a:r>
          </a:p>
          <a:p>
            <a:pPr lvl="1" eaLnBrk="1" hangingPunct="1">
              <a:defRPr/>
            </a:pPr>
            <a:r>
              <a:rPr lang="en-US" sz="2800" smtClean="0"/>
              <a:t>Medir T</a:t>
            </a:r>
            <a:r>
              <a:rPr lang="en-US" sz="2800" baseline="30000" smtClean="0"/>
              <a:t>o</a:t>
            </a:r>
            <a:r>
              <a:rPr lang="en-US" sz="2800" smtClean="0"/>
              <a:t>C agua en distintos lugares y a distintas profundidades en la tarde.</a:t>
            </a:r>
          </a:p>
          <a:p>
            <a:pPr eaLnBrk="1" hangingPunct="1">
              <a:defRPr/>
            </a:pPr>
            <a:r>
              <a:rPr lang="en-US" smtClean="0"/>
              <a:t>Circ. Horizontal / Enlace flujos:</a:t>
            </a:r>
          </a:p>
          <a:p>
            <a:pPr lvl="1" eaLnBrk="1" hangingPunct="1">
              <a:defRPr/>
            </a:pPr>
            <a:r>
              <a:rPr lang="en-US" sz="2800" smtClean="0"/>
              <a:t>Boyas / Naranjas.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Aireación: Funciones</a:t>
            </a:r>
            <a:endParaRPr lang="en-US" smtClean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066800"/>
            <a:ext cx="7620000" cy="5486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5"/>
              <a:defRPr/>
            </a:pPr>
            <a:r>
              <a:rPr lang="en-US" smtClean="0"/>
              <a:t>Evita compuestos reducidos (NH</a:t>
            </a:r>
            <a:r>
              <a:rPr lang="en-US" baseline="-25000" smtClean="0"/>
              <a:t>4</a:t>
            </a:r>
            <a:r>
              <a:rPr lang="en-US" smtClean="0"/>
              <a:t>, H</a:t>
            </a:r>
            <a:r>
              <a:rPr lang="en-US" baseline="-25000" smtClean="0"/>
              <a:t>2</a:t>
            </a:r>
            <a:r>
              <a:rPr lang="en-US" smtClean="0"/>
              <a:t>S,etc).</a:t>
            </a:r>
          </a:p>
          <a:p>
            <a:pPr marL="609600" indent="-609600" eaLnBrk="1" hangingPunct="1">
              <a:buFont typeface="Wingdings" pitchFamily="2" charset="2"/>
              <a:buAutoNum type="arabicPeriod" startAt="5"/>
              <a:defRPr/>
            </a:pPr>
            <a:r>
              <a:rPr lang="en-US" smtClean="0"/>
              <a:t>Ayuda a eliminar gases dañinos (NH</a:t>
            </a:r>
            <a:r>
              <a:rPr lang="en-US" baseline="-25000" smtClean="0"/>
              <a:t>4</a:t>
            </a:r>
            <a:r>
              <a:rPr lang="en-US" smtClean="0"/>
              <a:t>,CO</a:t>
            </a:r>
            <a:r>
              <a:rPr lang="en-US" baseline="-25000" smtClean="0"/>
              <a:t>2</a:t>
            </a:r>
            <a:r>
              <a:rPr lang="en-US" smtClean="0"/>
              <a:t>).</a:t>
            </a:r>
          </a:p>
          <a:p>
            <a:pPr marL="609600" indent="-609600" eaLnBrk="1" hangingPunct="1">
              <a:buFont typeface="Wingdings" pitchFamily="2" charset="2"/>
              <a:buAutoNum type="arabicPeriod" startAt="5"/>
              <a:defRPr/>
            </a:pPr>
            <a:r>
              <a:rPr lang="en-US" smtClean="0"/>
              <a:t>ZEHS : Suspende sólidos para formar flóculos. (Sist. Heterótrofos cero recambio).</a:t>
            </a:r>
          </a:p>
          <a:p>
            <a:pPr marL="609600" indent="-609600" eaLnBrk="1" hangingPunct="1">
              <a:buFont typeface="Wingdings" pitchFamily="2" charset="2"/>
              <a:buAutoNum type="arabicPeriod" startAt="5"/>
              <a:defRPr/>
            </a:pPr>
            <a:r>
              <a:rPr lang="en-US" smtClean="0"/>
              <a:t>Acumula desechos en un área.</a:t>
            </a:r>
          </a:p>
          <a:p>
            <a:pPr marL="609600" indent="-609600" eaLnBrk="1" hangingPunct="1">
              <a:buFont typeface="Wingdings" pitchFamily="2" charset="2"/>
              <a:buAutoNum type="arabicPeriod" startAt="5"/>
              <a:defRPr/>
            </a:pPr>
            <a:r>
              <a:rPr lang="en-US" smtClean="0"/>
              <a:t>Contras:</a:t>
            </a:r>
          </a:p>
          <a:p>
            <a:pPr marL="1066800" lvl="1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Ojo: reducen temperatura.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429000" cy="9144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Caja Control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72400" cy="838200"/>
          </a:xfrm>
        </p:spPr>
        <p:txBody>
          <a:bodyPr/>
          <a:lstStyle/>
          <a:p>
            <a:pPr eaLnBrk="1" hangingPunct="1"/>
            <a:r>
              <a:rPr lang="es-ES_tradnl" smtClean="0"/>
              <a:t>Distribución de cableado </a:t>
            </a:r>
            <a:endParaRPr lang="en-US" smtClean="0">
              <a:solidFill>
                <a:srgbClr val="FF0000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57200" y="1905000"/>
          <a:ext cx="7696200" cy="4175125"/>
        </p:xfrm>
        <a:graphic>
          <a:graphicData uri="http://schemas.openxmlformats.org/presentationml/2006/ole">
            <p:oleObj spid="_x0000_s3074" name="Drawing" r:id="rId3" imgW="6915240" imgH="3753000" progId="AutoCAD.Drawing.15">
              <p:embed/>
            </p:oleObj>
          </a:graphicData>
        </a:graphic>
      </p:graphicFrame>
      <p:sp>
        <p:nvSpPr>
          <p:cNvPr id="3078" name="Line 4"/>
          <p:cNvSpPr>
            <a:spLocks noChangeShapeType="1"/>
          </p:cNvSpPr>
          <p:nvPr/>
        </p:nvSpPr>
        <p:spPr bwMode="auto">
          <a:xfrm flipV="1">
            <a:off x="4038600" y="3657600"/>
            <a:ext cx="167640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5867400" y="1905000"/>
          <a:ext cx="2286000" cy="1714500"/>
        </p:xfrm>
        <a:graphic>
          <a:graphicData uri="http://schemas.openxmlformats.org/presentationml/2006/ole">
            <p:oleObj spid="_x0000_s3075" name="Imagen de mapa de bits" r:id="rId4" imgW="6095238" imgH="4571429" progId="Paint.Picture">
              <p:embed/>
            </p:oleObj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629400" y="4114800"/>
          <a:ext cx="1485900" cy="1982788"/>
        </p:xfrm>
        <a:graphic>
          <a:graphicData uri="http://schemas.openxmlformats.org/presentationml/2006/ole">
            <p:oleObj spid="_x0000_s3076" name="Imagen de mapa de bits" r:id="rId5" imgW="4571429" imgH="6095238" progId="Paint.Picture">
              <p:embed/>
            </p:oleObj>
          </a:graphicData>
        </a:graphic>
      </p:graphicFrame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705600" y="3276600"/>
            <a:ext cx="3048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C:\Multimedia Files\Camara\Langostera\2002\Nuevas\Cable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"/>
            <a:ext cx="60182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Cableado Secundario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Cableado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799388" cy="46894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Grosor funcion de distancia y amperaje.</a:t>
            </a:r>
          </a:p>
          <a:p>
            <a:pPr eaLnBrk="1" hangingPunct="1">
              <a:defRPr/>
            </a:pPr>
            <a:r>
              <a:rPr lang="en-US" smtClean="0"/>
              <a:t>Generalmente 4 x 14.</a:t>
            </a:r>
          </a:p>
          <a:p>
            <a:pPr eaLnBrk="1" hangingPunct="1">
              <a:defRPr/>
            </a:pPr>
            <a:r>
              <a:rPr lang="en-US" smtClean="0"/>
              <a:t>Bajadas múltiples pueden ser 4x 12 o   4 x 10.</a:t>
            </a:r>
          </a:p>
          <a:p>
            <a:pPr eaLnBrk="1" hangingPunct="1">
              <a:defRPr/>
            </a:pPr>
            <a:r>
              <a:rPr lang="en-US" smtClean="0"/>
              <a:t>Conecciones a prueba de agua.</a:t>
            </a:r>
          </a:p>
          <a:p>
            <a:pPr eaLnBrk="1" hangingPunct="1">
              <a:defRPr/>
            </a:pPr>
            <a:r>
              <a:rPr lang="en-US" smtClean="0"/>
              <a:t>Ojo con giro del motor.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Conversion de Medidas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1KW = 1.34 HP</a:t>
            </a:r>
          </a:p>
          <a:p>
            <a:pPr eaLnBrk="1" hangingPunct="1">
              <a:defRPr/>
            </a:pPr>
            <a:r>
              <a:rPr lang="en-US" smtClean="0"/>
              <a:t>1HP = 0.746 KW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Aireaci</a:t>
            </a:r>
            <a:r>
              <a:rPr lang="es-ES_tradnl" smtClean="0">
                <a:latin typeface="Times New Roman" pitchFamily="18" charset="0"/>
              </a:rPr>
              <a:t>ó</a:t>
            </a:r>
            <a:r>
              <a:rPr lang="es-ES_tradnl" smtClean="0"/>
              <a:t>n: </a:t>
            </a:r>
            <a:r>
              <a:rPr lang="es-ES_tradnl" smtClean="0">
                <a:cs typeface="Times New Roman" pitchFamily="18" charset="0"/>
              </a:rPr>
              <a:t>C</a:t>
            </a:r>
            <a:r>
              <a:rPr lang="es-ES_tradnl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s-ES_tradnl" smtClean="0">
                <a:cs typeface="Times New Roman" pitchFamily="18" charset="0"/>
              </a:rPr>
              <a:t>lculo Costo</a:t>
            </a:r>
            <a:r>
              <a:rPr lang="es-ES_tradnl" smtClean="0"/>
              <a:t> </a:t>
            </a:r>
            <a:endParaRPr lang="en-US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905000" y="809625"/>
          <a:ext cx="5943600" cy="5837238"/>
        </p:xfrm>
        <a:graphic>
          <a:graphicData uri="http://schemas.openxmlformats.org/presentationml/2006/ole">
            <p:oleObj spid="_x0000_s4098" name="Worksheet" r:id="rId4" imgW="2648221" imgH="2600687" progId="Excel.Sheet.8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Costo de Energia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KWH x 0.0815</a:t>
            </a:r>
          </a:p>
          <a:p>
            <a:pPr lvl="1" eaLnBrk="1" hangingPunct="1">
              <a:defRPr/>
            </a:pPr>
            <a:r>
              <a:rPr lang="en-US" smtClean="0"/>
              <a:t>+ 2% Perdida en transformadores</a:t>
            </a:r>
          </a:p>
          <a:p>
            <a:pPr eaLnBrk="1" hangingPunct="1">
              <a:defRPr/>
            </a:pPr>
            <a:r>
              <a:rPr lang="en-US" smtClean="0"/>
              <a:t>Demanda = MaxKW (1 año) x $5.8987</a:t>
            </a:r>
          </a:p>
          <a:p>
            <a:pPr eaLnBrk="1" hangingPunct="1">
              <a:defRPr/>
            </a:pPr>
            <a:r>
              <a:rPr lang="en-US" smtClean="0"/>
              <a:t>Comercialización = $1.26</a:t>
            </a:r>
          </a:p>
          <a:p>
            <a:pPr lvl="1" eaLnBrk="1" hangingPunct="1">
              <a:defRPr/>
            </a:pPr>
            <a:r>
              <a:rPr lang="en-US" smtClean="0"/>
              <a:t>+4% mensual.</a:t>
            </a:r>
          </a:p>
          <a:p>
            <a:pPr eaLnBrk="1" hangingPunct="1">
              <a:defRPr/>
            </a:pPr>
            <a:r>
              <a:rPr lang="en-US" smtClean="0"/>
              <a:t>Factor de potencia:</a:t>
            </a:r>
          </a:p>
          <a:p>
            <a:pPr lvl="1" eaLnBrk="1" hangingPunct="1">
              <a:defRPr/>
            </a:pPr>
            <a:r>
              <a:rPr lang="en-US" smtClean="0"/>
              <a:t>% castigo = 0.9/ Fp.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Costo Energia Diesel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Rendimiento Hp vs O</a:t>
            </a:r>
            <a:r>
              <a:rPr lang="en-US" baseline="-25000" smtClean="0"/>
              <a:t>2</a:t>
            </a:r>
            <a:r>
              <a:rPr lang="en-US" smtClean="0"/>
              <a:t> = 40- 60 %.</a:t>
            </a:r>
          </a:p>
          <a:p>
            <a:pPr eaLnBrk="1" hangingPunct="1">
              <a:defRPr/>
            </a:pPr>
            <a:r>
              <a:rPr lang="en-US" smtClean="0"/>
              <a:t>Consumo Diesel = 3-5 gal / 12 horas. Para 8 HP.</a:t>
            </a:r>
          </a:p>
          <a:p>
            <a:pPr eaLnBrk="1" hangingPunct="1">
              <a:defRPr/>
            </a:pPr>
            <a:r>
              <a:rPr lang="en-US" smtClean="0"/>
              <a:t>Ahorro+/- 20 -30 % Directo.</a:t>
            </a:r>
          </a:p>
          <a:p>
            <a:pPr lvl="1" eaLnBrk="1" hangingPunct="1">
              <a:defRPr/>
            </a:pPr>
            <a:r>
              <a:rPr lang="en-US" smtClean="0"/>
              <a:t>y mantenimiento?</a:t>
            </a:r>
          </a:p>
          <a:p>
            <a:pPr lvl="1" eaLnBrk="1" hangingPunct="1">
              <a:defRPr/>
            </a:pPr>
            <a:r>
              <a:rPr lang="en-US" smtClean="0"/>
              <a:t>Inversión inicial mayor.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Capa Sedimentos Aerobica / Anaerobica</a:t>
            </a:r>
            <a:endParaRPr lang="es-ES_tradnl" smtClean="0"/>
          </a:p>
        </p:txBody>
      </p:sp>
      <p:pic>
        <p:nvPicPr>
          <p:cNvPr id="12291" name="Picture 4" descr="C:\Mis documentos\Espol\Inland\aq20fig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81150"/>
            <a:ext cx="7620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Oxigenación: Como Funciona?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305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No se inyecta O</a:t>
            </a:r>
            <a:r>
              <a:rPr lang="en-US" sz="2800" baseline="-25000" smtClean="0"/>
              <a:t>2</a:t>
            </a:r>
            <a:r>
              <a:rPr lang="en-US" sz="2800" smtClean="0"/>
              <a:t> al agua, se lo disuelve.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Es aumetar la difusión de oxigeno del aire al agua. Y la esta es función de: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Solubilidad (T</a:t>
            </a:r>
            <a:r>
              <a:rPr lang="en-US" sz="2800" baseline="30000" smtClean="0"/>
              <a:t>o</a:t>
            </a:r>
            <a:r>
              <a:rPr lang="en-US" sz="2800" smtClean="0"/>
              <a:t>C y salinidad).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Diferencia de concentración.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Area de Contacto.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Hay 3 formas de aumentar difusión: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Aumentar % O</a:t>
            </a:r>
            <a:r>
              <a:rPr lang="en-US" sz="2800" baseline="-25000" smtClean="0"/>
              <a:t>2</a:t>
            </a:r>
            <a:r>
              <a:rPr lang="en-US" sz="2800" smtClean="0"/>
              <a:t> en Aire.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Oxígeno puro.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Aumentar area de contacto.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Aireadores mecánicos (Circulan también).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Aireadores de gravedad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Solubilidadd de O</a:t>
            </a:r>
            <a:r>
              <a:rPr lang="en-US" baseline="-25000" smtClean="0"/>
              <a:t>2</a:t>
            </a:r>
            <a:r>
              <a:rPr lang="en-US" smtClean="0"/>
              <a:t> en Agua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type="tbl" idx="1"/>
          </p:nvPr>
        </p:nvGraphicFramePr>
        <p:xfrm>
          <a:off x="533400" y="1335088"/>
          <a:ext cx="8415338" cy="4725987"/>
        </p:xfrm>
        <a:graphic>
          <a:graphicData uri="http://schemas.openxmlformats.org/presentationml/2006/ole">
            <p:oleObj spid="_x0000_s1026" name="Worksheet" r:id="rId3" imgW="5496151" imgH="3086462" progId="Excel.Sheet.8">
              <p:embed/>
            </p:oleObj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1833</TotalTime>
  <Words>1351</Words>
  <Application>Microsoft PowerPoint</Application>
  <PresentationFormat>Presentación en pantalla (4:3)</PresentationFormat>
  <Paragraphs>266</Paragraphs>
  <Slides>57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57</vt:i4>
      </vt:variant>
    </vt:vector>
  </HeadingPairs>
  <TitlesOfParts>
    <vt:vector size="65" baseType="lpstr">
      <vt:lpstr>Times New Roman</vt:lpstr>
      <vt:lpstr>Arial</vt:lpstr>
      <vt:lpstr>Wingdings</vt:lpstr>
      <vt:lpstr>Verdana</vt:lpstr>
      <vt:lpstr>Azure</vt:lpstr>
      <vt:lpstr>Microsoft Excel Worksheet</vt:lpstr>
      <vt:lpstr>AutoCAD Drawing</vt:lpstr>
      <vt:lpstr>Imagen de mapa de bits</vt:lpstr>
      <vt:lpstr>Uso de Aireación en Camaroneras</vt:lpstr>
      <vt:lpstr>Fabrizio Marcillo Morla</vt:lpstr>
      <vt:lpstr>Sistemas de Aireacion</vt:lpstr>
      <vt:lpstr>Aireación: Funciones</vt:lpstr>
      <vt:lpstr>Aireación: Funciones</vt:lpstr>
      <vt:lpstr>Diapositiva 6</vt:lpstr>
      <vt:lpstr>Capa Sedimentos Aerobica / Anaerobica</vt:lpstr>
      <vt:lpstr>Oxigenación: Como Funciona?</vt:lpstr>
      <vt:lpstr>Solubilidadd de O2 en Agua</vt:lpstr>
      <vt:lpstr>Tipos De Aireadores (1)</vt:lpstr>
      <vt:lpstr>Difusores de agua</vt:lpstr>
      <vt:lpstr>Air Lift</vt:lpstr>
      <vt:lpstr>Mangueras Difusión</vt:lpstr>
      <vt:lpstr>Diapositiva 14</vt:lpstr>
      <vt:lpstr>Tipos De Aireadores (2)</vt:lpstr>
      <vt:lpstr>Diapositiva 16</vt:lpstr>
      <vt:lpstr>Diapositiva 17</vt:lpstr>
      <vt:lpstr>Bomba Sumergible</vt:lpstr>
      <vt:lpstr>Bomba Sumergible / Splash</vt:lpstr>
      <vt:lpstr>Tipos De Aireadores (3)</vt:lpstr>
      <vt:lpstr>Inyección Aire</vt:lpstr>
      <vt:lpstr>Inyección Sumergida (Biomasa)</vt:lpstr>
      <vt:lpstr>Inyeccion Sumergida (Forza7)</vt:lpstr>
      <vt:lpstr>Diapositiva 24</vt:lpstr>
      <vt:lpstr>Inyección Sumergida (Aire O2)</vt:lpstr>
      <vt:lpstr>Tipos De Aireadores (4)</vt:lpstr>
      <vt:lpstr>Paletas</vt:lpstr>
      <vt:lpstr>Paletas Electricas 1HP</vt:lpstr>
      <vt:lpstr>Paletas Electicas 2HP</vt:lpstr>
      <vt:lpstr>Paletas a Diesel</vt:lpstr>
      <vt:lpstr>Paletas a Diesel 2</vt:lpstr>
      <vt:lpstr>Paletas o Paddle Wheel (electrica) </vt:lpstr>
      <vt:lpstr>Paletas a Tractor</vt:lpstr>
      <vt:lpstr>Aireación por gravedad</vt:lpstr>
      <vt:lpstr>Aireación por Cascada 1</vt:lpstr>
      <vt:lpstr>Aireación por Cascada 2</vt:lpstr>
      <vt:lpstr>Eficiencia Aireadores</vt:lpstr>
      <vt:lpstr>Uso De Aireación</vt:lpstr>
      <vt:lpstr>Uso Aireadores (Panama)</vt:lpstr>
      <vt:lpstr>Uso Aireadores Otros Ecuador</vt:lpstr>
      <vt:lpstr>Uso Aireadores Otros Ecuador</vt:lpstr>
      <vt:lpstr>% Saturación</vt:lpstr>
      <vt:lpstr>Relacion ToC Salinidad vs Solubilidad O2</vt:lpstr>
      <vt:lpstr>Localización de aireadores (1)</vt:lpstr>
      <vt:lpstr>Localización de aireadores (2)</vt:lpstr>
      <vt:lpstr>Localización de aireadores (3)</vt:lpstr>
      <vt:lpstr>Muro Interno</vt:lpstr>
      <vt:lpstr>Circuladores</vt:lpstr>
      <vt:lpstr>Revisar Sistema</vt:lpstr>
      <vt:lpstr>Caja Control</vt:lpstr>
      <vt:lpstr>Distribución de cableado </vt:lpstr>
      <vt:lpstr>Cableado Secundario</vt:lpstr>
      <vt:lpstr>Cableado</vt:lpstr>
      <vt:lpstr>Conversion de Medidas</vt:lpstr>
      <vt:lpstr>Aireación: Cálculo Costo </vt:lpstr>
      <vt:lpstr>Costo de Energia</vt:lpstr>
      <vt:lpstr>Costo Energia Diesel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Administrador</cp:lastModifiedBy>
  <cp:revision>269</cp:revision>
  <cp:lastPrinted>1601-01-01T00:00:00Z</cp:lastPrinted>
  <dcterms:created xsi:type="dcterms:W3CDTF">2002-07-19T11:47:45Z</dcterms:created>
  <dcterms:modified xsi:type="dcterms:W3CDTF">2010-01-28T17:28:58Z</dcterms:modified>
</cp:coreProperties>
</file>