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omments/comment8.xml" ContentType="application/vnd.openxmlformats-officedocument.presentationml.comment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comments/comment6.xml" ContentType="application/vnd.openxmlformats-officedocument.presentationml.comments+xml"/>
  <Override PartName="/ppt/comments/comment13.xml" ContentType="application/vnd.openxmlformats-officedocument.presentationml.comments+xml"/>
  <Override PartName="/ppt/comments/comment15.xml" ContentType="application/vnd.openxmlformats-officedocument.presentationml.comment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s/comment4.xml" ContentType="application/vnd.openxmlformats-officedocument.presentationml.comments+xml"/>
  <Override PartName="/ppt/comments/comment11.xml" ContentType="application/vnd.openxmlformats-officedocument.presentationml.comments+xml"/>
  <Override PartName="/ppt/commentAuthors.xml" ContentType="application/vnd.openxmlformats-officedocument.presentationml.commentAuthors+xml"/>
  <Override PartName="/ppt/comments/comment2.xml" ContentType="application/vnd.openxmlformats-officedocument.presentationml.comment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omments/comment9.xml" ContentType="application/vnd.openxmlformats-officedocument.presentationml.comment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comments/comment7.xml" ContentType="application/vnd.openxmlformats-officedocument.presentationml.comments+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comments/comment5.xml" ContentType="application/vnd.openxmlformats-officedocument.presentationml.comments+xml"/>
  <Override PartName="/ppt/comments/comment14.xml" ContentType="application/vnd.openxmlformats-officedocument.presentationml.comment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omments/comment3.xml" ContentType="application/vnd.openxmlformats-officedocument.presentationml.comments+xml"/>
  <Override PartName="/ppt/comments/comment12.xml" ContentType="application/vnd.openxmlformats-officedocument.presentationml.comments+xml"/>
  <Override PartName="/ppt/slideLayouts/slideLayout10.xml" ContentType="application/vnd.openxmlformats-officedocument.presentationml.slideLayout+xml"/>
  <Override PartName="/ppt/comments/comment1.xml" ContentType="application/vnd.openxmlformats-officedocument.presentationml.comments+xml"/>
  <Default Extension="gif" ContentType="image/gif"/>
  <Override PartName="/ppt/notesSlides/notesSlide8.xml" ContentType="application/vnd.openxmlformats-officedocument.presentationml.notesSlide+xml"/>
  <Override PartName="/ppt/comments/comment10.xml" ContentType="application/vnd.openxmlformats-officedocument.presentationml.comments+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3"/>
  </p:notesMasterIdLst>
  <p:handoutMasterIdLst>
    <p:handoutMasterId r:id="rId24"/>
  </p:handoutMasterIdLst>
  <p:sldIdLst>
    <p:sldId id="256" r:id="rId2"/>
    <p:sldId id="264" r:id="rId3"/>
    <p:sldId id="272" r:id="rId4"/>
    <p:sldId id="273" r:id="rId5"/>
    <p:sldId id="258" r:id="rId6"/>
    <p:sldId id="293" r:id="rId7"/>
    <p:sldId id="288" r:id="rId8"/>
    <p:sldId id="294" r:id="rId9"/>
    <p:sldId id="295" r:id="rId10"/>
    <p:sldId id="297" r:id="rId11"/>
    <p:sldId id="308" r:id="rId12"/>
    <p:sldId id="298" r:id="rId13"/>
    <p:sldId id="274" r:id="rId14"/>
    <p:sldId id="299" r:id="rId15"/>
    <p:sldId id="304" r:id="rId16"/>
    <p:sldId id="309" r:id="rId17"/>
    <p:sldId id="285" r:id="rId18"/>
    <p:sldId id="286" r:id="rId19"/>
    <p:sldId id="287" r:id="rId20"/>
    <p:sldId id="305" r:id="rId21"/>
    <p:sldId id="306" r:id="rId2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BERTO" initials="A" lastIdx="29"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D7CB5"/>
    <a:srgbClr val="FEAC9C"/>
    <a:srgbClr val="FD6E51"/>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D03447BB-5D67-496B-8E87-E561075AD55C}" styleName="Estilo oscuro 1 - Énfasis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Estilo oscuro 1 - Énfasis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583" autoAdjust="0"/>
    <p:restoredTop sz="83000" autoAdjust="0"/>
  </p:normalViewPr>
  <p:slideViewPr>
    <p:cSldViewPr>
      <p:cViewPr>
        <p:scale>
          <a:sx n="66" d="100"/>
          <a:sy n="66" d="100"/>
        </p:scale>
        <p:origin x="-116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LBERTO\Documents\Downloads\Book1%20(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LBERTO\Desktop\herramientas%20mercad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MX"/>
  <c:chart>
    <c:plotArea>
      <c:layout/>
      <c:barChart>
        <c:barDir val="col"/>
        <c:grouping val="clustered"/>
        <c:ser>
          <c:idx val="0"/>
          <c:order val="0"/>
          <c:dLbls>
            <c:txPr>
              <a:bodyPr/>
              <a:lstStyle/>
              <a:p>
                <a:pPr>
                  <a:defRPr b="1"/>
                </a:pPr>
                <a:endParaRPr lang="es-MX"/>
              </a:p>
            </c:txPr>
            <c:showVal val="1"/>
          </c:dLbls>
          <c:cat>
            <c:strRef>
              <c:f>Sheet2!$C$5:$C$10</c:f>
              <c:strCache>
                <c:ptCount val="6"/>
                <c:pt idx="0">
                  <c:v>Compartir experiencias</c:v>
                </c:pt>
                <c:pt idx="1">
                  <c:v>Entrevista Laboral</c:v>
                </c:pt>
                <c:pt idx="2">
                  <c:v>Fomentar el profesionalismo</c:v>
                </c:pt>
                <c:pt idx="3">
                  <c:v>Reflexión -trabajos</c:v>
                </c:pt>
                <c:pt idx="4">
                  <c:v>Registro - trabajos</c:v>
                </c:pt>
                <c:pt idx="5">
                  <c:v>Ninguna de las anteriores</c:v>
                </c:pt>
              </c:strCache>
            </c:strRef>
          </c:cat>
          <c:val>
            <c:numRef>
              <c:f>Sheet2!$D$5:$D$10</c:f>
              <c:numCache>
                <c:formatCode>General</c:formatCode>
                <c:ptCount val="6"/>
                <c:pt idx="0">
                  <c:v>68.97</c:v>
                </c:pt>
                <c:pt idx="1">
                  <c:v>56.32</c:v>
                </c:pt>
                <c:pt idx="2">
                  <c:v>59.77</c:v>
                </c:pt>
                <c:pt idx="3">
                  <c:v>35.630000000000003</c:v>
                </c:pt>
                <c:pt idx="4">
                  <c:v>60.92</c:v>
                </c:pt>
                <c:pt idx="5">
                  <c:v>4.5999999999999996</c:v>
                </c:pt>
              </c:numCache>
            </c:numRef>
          </c:val>
        </c:ser>
        <c:axId val="65255296"/>
        <c:axId val="65256832"/>
      </c:barChart>
      <c:catAx>
        <c:axId val="65255296"/>
        <c:scaling>
          <c:orientation val="minMax"/>
        </c:scaling>
        <c:axPos val="b"/>
        <c:tickLblPos val="nextTo"/>
        <c:txPr>
          <a:bodyPr/>
          <a:lstStyle/>
          <a:p>
            <a:pPr>
              <a:defRPr sz="1050" b="1"/>
            </a:pPr>
            <a:endParaRPr lang="es-MX"/>
          </a:p>
        </c:txPr>
        <c:crossAx val="65256832"/>
        <c:crosses val="autoZero"/>
        <c:auto val="1"/>
        <c:lblAlgn val="ctr"/>
        <c:lblOffset val="100"/>
      </c:catAx>
      <c:valAx>
        <c:axId val="65256832"/>
        <c:scaling>
          <c:orientation val="minMax"/>
        </c:scaling>
        <c:axPos val="l"/>
        <c:majorGridlines/>
        <c:numFmt formatCode="General" sourceLinked="1"/>
        <c:tickLblPos val="nextTo"/>
        <c:crossAx val="65255296"/>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MX"/>
  <c:chart>
    <c:plotArea>
      <c:layout/>
      <c:barChart>
        <c:barDir val="col"/>
        <c:grouping val="clustered"/>
        <c:ser>
          <c:idx val="0"/>
          <c:order val="0"/>
          <c:dLbls>
            <c:txPr>
              <a:bodyPr/>
              <a:lstStyle/>
              <a:p>
                <a:pPr>
                  <a:defRPr b="1"/>
                </a:pPr>
                <a:endParaRPr lang="es-MX"/>
              </a:p>
            </c:txPr>
            <c:showVal val="1"/>
          </c:dLbls>
          <c:cat>
            <c:strRef>
              <c:f>Sheet2!$C$13:$C$20</c:f>
              <c:strCache>
                <c:ptCount val="8"/>
                <c:pt idx="0">
                  <c:v>a</c:v>
                </c:pt>
                <c:pt idx="1">
                  <c:v>b</c:v>
                </c:pt>
                <c:pt idx="2">
                  <c:v>c</c:v>
                </c:pt>
                <c:pt idx="3">
                  <c:v>d</c:v>
                </c:pt>
                <c:pt idx="4">
                  <c:v>e</c:v>
                </c:pt>
                <c:pt idx="5">
                  <c:v>f</c:v>
                </c:pt>
                <c:pt idx="6">
                  <c:v>g</c:v>
                </c:pt>
                <c:pt idx="7">
                  <c:v>h</c:v>
                </c:pt>
              </c:strCache>
            </c:strRef>
          </c:cat>
          <c:val>
            <c:numRef>
              <c:f>Sheet2!$D$13:$D$20</c:f>
              <c:numCache>
                <c:formatCode>General</c:formatCode>
                <c:ptCount val="8"/>
                <c:pt idx="0">
                  <c:v>65.5</c:v>
                </c:pt>
                <c:pt idx="1">
                  <c:v>50.6</c:v>
                </c:pt>
                <c:pt idx="2">
                  <c:v>70.099999999999994</c:v>
                </c:pt>
                <c:pt idx="3">
                  <c:v>64.400000000000006</c:v>
                </c:pt>
                <c:pt idx="4">
                  <c:v>57.5</c:v>
                </c:pt>
                <c:pt idx="5">
                  <c:v>43.7</c:v>
                </c:pt>
                <c:pt idx="6">
                  <c:v>56.3</c:v>
                </c:pt>
                <c:pt idx="7">
                  <c:v>8</c:v>
                </c:pt>
              </c:numCache>
            </c:numRef>
          </c:val>
        </c:ser>
        <c:axId val="70554368"/>
        <c:axId val="70555904"/>
      </c:barChart>
      <c:catAx>
        <c:axId val="70554368"/>
        <c:scaling>
          <c:orientation val="minMax"/>
        </c:scaling>
        <c:axPos val="b"/>
        <c:tickLblPos val="nextTo"/>
        <c:txPr>
          <a:bodyPr/>
          <a:lstStyle/>
          <a:p>
            <a:pPr>
              <a:defRPr sz="1600"/>
            </a:pPr>
            <a:endParaRPr lang="es-MX"/>
          </a:p>
        </c:txPr>
        <c:crossAx val="70555904"/>
        <c:crosses val="autoZero"/>
        <c:auto val="1"/>
        <c:lblAlgn val="ctr"/>
        <c:lblOffset val="100"/>
      </c:catAx>
      <c:valAx>
        <c:axId val="70555904"/>
        <c:scaling>
          <c:orientation val="minMax"/>
        </c:scaling>
        <c:axPos val="l"/>
        <c:majorGridlines/>
        <c:numFmt formatCode="General" sourceLinked="1"/>
        <c:tickLblPos val="nextTo"/>
        <c:crossAx val="70554368"/>
        <c:crosses val="autoZero"/>
        <c:crossBetween val="between"/>
      </c:valAx>
    </c:plotArea>
    <c:plotVisOnly val="1"/>
  </c:chart>
  <c:externalData r:id="rId1"/>
</c:chartSpace>
</file>

<file path=ppt/comments/comment1.xml><?xml version="1.0" encoding="utf-8"?>
<p:cmLst xmlns:a="http://schemas.openxmlformats.org/drawingml/2006/main" xmlns:r="http://schemas.openxmlformats.org/officeDocument/2006/relationships" xmlns:p="http://schemas.openxmlformats.org/presentationml/2006/main">
  <p:cm authorId="0" dt="2009-09-30T22:48:23.555" idx="28">
    <p:pos x="10" y="10"/>
    <p:text>nuestro tema de tesis es:</p:text>
  </p:cm>
</p:cmLst>
</file>

<file path=ppt/comments/comment10.xml><?xml version="1.0" encoding="utf-8"?>
<p:cmLst xmlns:a="http://schemas.openxmlformats.org/drawingml/2006/main" xmlns:r="http://schemas.openxmlformats.org/officeDocument/2006/relationships" xmlns:p="http://schemas.openxmlformats.org/presentationml/2006/main">
  <p:cm authorId="0" dt="2009-09-30T19:51:02.372" idx="23">
    <p:pos x="3968" y="2615"/>
    <p:text>el look and feel  de una aplicación de escritorio, para que sea mas intituitava.</p:text>
  </p:cm>
  <p:cm authorId="0" dt="2009-09-30T19:52:08.946" idx="24">
    <p:pos x="3977" y="2926"/>
    <p:text>uso d eplugins, agregar funcionalidad rapidamente del lado del servidor, la pate de manejo de usuarios, pdf, RSS...
</p:text>
  </p:cm>
</p:cmLst>
</file>

<file path=ppt/comments/comment11.xml><?xml version="1.0" encoding="utf-8"?>
<p:cmLst xmlns:a="http://schemas.openxmlformats.org/drawingml/2006/main" xmlns:r="http://schemas.openxmlformats.org/officeDocument/2006/relationships" xmlns:p="http://schemas.openxmlformats.org/presentationml/2006/main">
  <p:cm authorId="0" dt="2009-09-30T20:06:20.127" idx="14">
    <p:pos x="10" y="20"/>
    <p:text>decir con cuantas personas probamos, y que caracteristicas tenian las personas.. 5 personas en la fiec y 5 personas fuera de espol que estan relacionadas al uso del computador.
Realizamos 3 cuestionarios
</p:text>
  </p:cm>
</p:cmLst>
</file>

<file path=ppt/comments/comment12.xml><?xml version="1.0" encoding="utf-8"?>
<p:cmLst xmlns:a="http://schemas.openxmlformats.org/drawingml/2006/main" xmlns:r="http://schemas.openxmlformats.org/officeDocument/2006/relationships" xmlns:p="http://schemas.openxmlformats.org/presentationml/2006/main">
  <p:cm authorId="0" dt="2009-09-30T20:09:24.382" idx="25">
    <p:pos x="1792" y="2935"/>
    <p:text>el tiempo objetivo planteado por cada tarea no fue alcnzado, pero la diferencia enre el objetivo..</p:text>
  </p:cm>
</p:cmLst>
</file>

<file path=ppt/comments/comment13.xml><?xml version="1.0" encoding="utf-8"?>
<p:cmLst xmlns:a="http://schemas.openxmlformats.org/drawingml/2006/main" xmlns:r="http://schemas.openxmlformats.org/officeDocument/2006/relationships" xmlns:p="http://schemas.openxmlformats.org/presentationml/2006/main">
  <p:cm authorId="0" dt="2009-09-29T17:40:05.575" idx="15">
    <p:pos x="10" y="10"/>
    <p:text>poner porcentajes! en barras</p:text>
  </p:cm>
</p:cmLst>
</file>

<file path=ppt/comments/comment14.xml><?xml version="1.0" encoding="utf-8"?>
<p:cmLst xmlns:a="http://schemas.openxmlformats.org/drawingml/2006/main" xmlns:r="http://schemas.openxmlformats.org/officeDocument/2006/relationships" xmlns:p="http://schemas.openxmlformats.org/presentationml/2006/main">
  <p:cm authorId="0" dt="2009-09-30T20:15:29.896" idx="6">
    <p:pos x="10" y="10"/>
    <p:text>1) Las herramientas Web2.0 pueden ayudar fuertemente a los estudiantes en el pensamiento crítico, escritura, participación y reflexión en un mundo de información compartida y de aprendizaje social. Por ejemplo, los estudiantes utilizan los blogs para expresar sus opiniones, los wikis para realizar colaboraciones, marcadores sociales para compartir los recursos de Internet y podcast para revisar sus clases
</p:text>
  </p:cm>
  <p:cm authorId="0" dt="2009-09-30T20:18:20.958" idx="26">
    <p:pos x="1957" y="3127"/>
    <p:text>generacion rapida del curriculum  y archivo PDF..</p:text>
  </p:cm>
  <p:cm authorId="0" dt="2009-09-30T20:18:52.522" idx="27">
    <p:pos x="1929" y="3657"/>
    <p:text>te hacen mas competitivo,más profesional..</p:text>
  </p:cm>
</p:cmLst>
</file>

<file path=ppt/comments/comment15.xml><?xml version="1.0" encoding="utf-8"?>
<p:cmLst xmlns:a="http://schemas.openxmlformats.org/drawingml/2006/main" xmlns:r="http://schemas.openxmlformats.org/officeDocument/2006/relationships" xmlns:p="http://schemas.openxmlformats.org/presentationml/2006/main">
  <p:cm authorId="0" dt="2009-09-28T02:49:50.212" idx="9">
    <p:pos x="3419" y="1463"/>
    <p:text>y asociarlo a la sección de trabajos publicados por una persona.</p:text>
  </p:cm>
  <p:cm authorId="0" dt="2009-09-28T02:49:58.311" idx="10">
    <p:pos x="2240" y="2167"/>
    <p:text>por ejemplo el SIDWEB y que permita obtener la información de los trabajos y tareas.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09-09-30T23:06:53.587" idx="29">
    <p:pos x="10" y="10"/>
    <p:text>el proceso debe emepzar no al finalizar la carrera sino en los primeros semestres dentro de la universidad</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09-09-27T09:04:12.504" idx="2">
    <p:pos x="2226" y="1559"/>
    <p:text>y en comunidades de código abierto para el desarrollo de e-portafolios</p:text>
  </p:cm>
  <p:cm authorId="0" dt="2009-09-27T09:04:38.938" idx="3">
    <p:pos x="3987" y="2553"/>
    <p:text>que permita almacenar y preservar la evidencia del crecimiento académico y personal  del alumno.</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09-09-30T17:44:38.324" idx="19">
    <p:pos x="146" y="146"/>
    <p:text>SU DIFERENCIA RADICA EN EL CRITERIO DE SELECCION DE LOS TRABAJOS PROPUESTOS</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09-09-30T19:19:40.263" idx="13">
    <p:pos x="10" y="10"/>
    <p:text>kambiar escala! y  poner colores!!! a las taBLAS, Y RESALTAR LO KE KIERO..
Con esto se logro determinar las fortalezas y debilidades de las herramientas existentes es asi que tomamos lo mejor y desechamos lo peor para determinar los requerimietos de nuestra herramienta.
Además se realizo una encuesta a los potenciales usuarios a los cuales va dirigido la herramienta con los resultados de este analisis.</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09-09-29T23:58:11.903" idx="18">
    <p:pos x="10" y="10"/>
    <p:text>sacar la i</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09-09-27T16:42:23.979" idx="5">
    <p:pos x="5351" y="2776"/>
    <p:text>NO SE SI DEBERIA LLAMARSE ESTA SECCIÓN (MI PORTAFOLIO)</p:text>
  </p:cm>
</p:cmLst>
</file>

<file path=ppt/comments/comment8.xml><?xml version="1.0" encoding="utf-8"?>
<p:cmLst xmlns:a="http://schemas.openxmlformats.org/drawingml/2006/main" xmlns:r="http://schemas.openxmlformats.org/officeDocument/2006/relationships" xmlns:p="http://schemas.openxmlformats.org/presentationml/2006/main">
  <p:cm authorId="0" dt="2009-09-30T19:30:32.049" idx="20">
    <p:pos x="1408" y="1445"/>
    <p:text>seleccionar el contenido que va  apublicar
</p:text>
  </p:cm>
  <p:cm authorId="0" dt="2009-09-30T19:35:20.422" idx="21">
    <p:pos x="1125" y="3282"/>
    <p:text>permita el manejo de seccion :</p:text>
  </p:cm>
</p:cmLst>
</file>

<file path=ppt/comments/comment9.xml><?xml version="1.0" encoding="utf-8"?>
<p:cmLst xmlns:a="http://schemas.openxmlformats.org/drawingml/2006/main" xmlns:r="http://schemas.openxmlformats.org/officeDocument/2006/relationships" xmlns:p="http://schemas.openxmlformats.org/presentationml/2006/main">
  <p:cm authorId="0" dt="2009-09-30T19:48:45.118" idx="22">
    <p:pos x="10" y="10"/>
    <p:text>se diseno una aplicacion web baada en la arquitectura cliente servidor, donde los componentes  del lado del cliente son consturido utilznado roientacion a objetos.
MIentras que los componentes del lado del servidor fueron disenados siguiendo el patron vista controlador.
los componentes tanto del servidor y cliente trabajan paralelalmente para la construccion d elos elementos de la interfaz y funcionalidad de cada seccion.</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55F83D-D89F-4E87-AFDC-F9805F091783}" type="datetimeFigureOut">
              <a:rPr lang="es-MX" smtClean="0"/>
              <a:pPr/>
              <a:t>30/09/2009</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C47701-C247-4F4E-9E08-71D550CEB133}" type="slidenum">
              <a:rPr lang="es-MX" smtClean="0"/>
              <a:pPr/>
              <a:t>‹Nº›</a:t>
            </a:fld>
            <a:endParaRPr lang="es-MX"/>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8353DB-FDF9-459A-8F55-198C50841CAC}" type="datetimeFigureOut">
              <a:rPr lang="es-MX" smtClean="0"/>
              <a:pPr/>
              <a:t>30/09/2009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83C64F-54B2-4F54-8B4F-E4F9280BB602}"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Al salir de la universidad, el estudiante se enfrenta a un período difícil lleno de incertidumbre y ansiedad por su futuro laboral inmediato. </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Incluso antes de egresar, muchos deben o  necesitan buscar empleo pero la falta de experiencia y referencias laborales se convierten en un gran obstáculo.</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 No existe una  herramienta que ayude:</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 a evidenciar el conocimiento y experiencias desarrollados durante la formación de un estudiante en la vida universitaria; los mismos que pueden ser de muy buena calidad y que en muchas ocasiones se pierden, justamente por la inexperiencia del aprendiz y la falta de precaución de irlos almacenando para una futura referencia. Tampoco existe una herramienta que apoye entre la comunidad de docentes la “promoción” a sus estudiantes, pues un docente logra identificar a lo largo de uno o varios semestres habilidades potenciales de sus estudiantes.</a:t>
            </a:r>
            <a:endParaRPr lang="es-MX" sz="1200" kern="1200" dirty="0" smtClean="0">
              <a:solidFill>
                <a:schemeClr val="tx1"/>
              </a:solidFill>
              <a:latin typeface="+mn-lt"/>
              <a:ea typeface="+mn-ea"/>
              <a:cs typeface="+mn-cs"/>
            </a:endParaRPr>
          </a:p>
          <a:p>
            <a:endParaRPr lang="es-MX" dirty="0"/>
          </a:p>
        </p:txBody>
      </p:sp>
      <p:sp>
        <p:nvSpPr>
          <p:cNvPr id="4" name="3 Marcador de número de diapositiva"/>
          <p:cNvSpPr>
            <a:spLocks noGrp="1"/>
          </p:cNvSpPr>
          <p:nvPr>
            <p:ph type="sldNum" sz="quarter" idx="10"/>
          </p:nvPr>
        </p:nvSpPr>
        <p:spPr/>
        <p:txBody>
          <a:bodyPr/>
          <a:lstStyle/>
          <a:p>
            <a:fld id="{F483C64F-54B2-4F54-8B4F-E4F9280BB602}" type="slidenum">
              <a:rPr lang="es-MX" smtClean="0"/>
              <a:pPr/>
              <a:t>3</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lnSpcReduction="10000"/>
          </a:bodyPr>
          <a:lstStyle/>
          <a:p>
            <a:r>
              <a:rPr lang="es-ES" sz="1200" kern="1200" dirty="0" smtClean="0">
                <a:solidFill>
                  <a:schemeClr val="tx1"/>
                </a:solidFill>
                <a:latin typeface="+mn-lt"/>
                <a:ea typeface="+mn-ea"/>
                <a:cs typeface="+mn-cs"/>
              </a:rPr>
              <a:t> </a:t>
            </a:r>
            <a:endParaRPr lang="es-MX"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Para demostrar el modelo de “portafolio 2.0”, vamos a  diseñar  y desarrollar una aplicación prototipo que tiene el siguiente alcance</a:t>
            </a:r>
          </a:p>
          <a:p>
            <a:endParaRPr lang="es-ES"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Basado en las funcionalidades que ofrecen las herramientas existentes en el mercado, considerando el uso de herramientas Web 2.0 y  los resultados del cuestionario, nuestro sistema debe cumplir los siguientes requerimientos agrupados por funcionalidades afines,</a:t>
            </a:r>
            <a:r>
              <a:rPr lang="es-ES" sz="1200" kern="1200" baseline="0" dirty="0" smtClean="0">
                <a:solidFill>
                  <a:schemeClr val="tx1"/>
                </a:solidFill>
                <a:latin typeface="+mn-lt"/>
                <a:ea typeface="+mn-ea"/>
                <a:cs typeface="+mn-cs"/>
              </a:rPr>
              <a:t> que se ilustran</a:t>
            </a:r>
          </a:p>
          <a:p>
            <a:r>
              <a:rPr lang="es-ES" sz="1200" kern="1200" baseline="0" dirty="0" smtClean="0">
                <a:solidFill>
                  <a:schemeClr val="tx1"/>
                </a:solidFill>
                <a:latin typeface="+mn-lt"/>
                <a:ea typeface="+mn-ea"/>
                <a:cs typeface="+mn-cs"/>
              </a:rPr>
              <a:t>En el diagrama de casos de uso.</a:t>
            </a:r>
            <a:r>
              <a:rPr lang="es-ES" sz="1200" kern="1200" dirty="0" smtClean="0">
                <a:solidFill>
                  <a:schemeClr val="tx1"/>
                </a:solidFill>
                <a:latin typeface="+mn-lt"/>
                <a:ea typeface="+mn-ea"/>
                <a:cs typeface="+mn-cs"/>
              </a:rPr>
              <a:t> Cada grupo de requerimientos está representado en cada elemento del diagrama</a:t>
            </a:r>
            <a:endParaRPr lang="es-MX" sz="1200" kern="1200" dirty="0" smtClean="0">
              <a:solidFill>
                <a:schemeClr val="tx1"/>
              </a:solidFill>
              <a:latin typeface="+mn-lt"/>
              <a:ea typeface="+mn-ea"/>
              <a:cs typeface="+mn-cs"/>
            </a:endParaRPr>
          </a:p>
          <a:p>
            <a:endParaRPr lang="es-ES" sz="1200" b="1" kern="1200" dirty="0" smtClean="0">
              <a:solidFill>
                <a:schemeClr val="tx1"/>
              </a:solidFill>
              <a:latin typeface="+mn-lt"/>
              <a:ea typeface="+mn-ea"/>
              <a:cs typeface="+mn-cs"/>
            </a:endParaRPr>
          </a:p>
          <a:p>
            <a:r>
              <a:rPr lang="es-ES" sz="1200" b="1" kern="1200" dirty="0" err="1" smtClean="0">
                <a:solidFill>
                  <a:schemeClr val="tx1"/>
                </a:solidFill>
                <a:latin typeface="+mn-lt"/>
                <a:ea typeface="+mn-ea"/>
                <a:cs typeface="+mn-cs"/>
              </a:rPr>
              <a:t>Rekerimientos</a:t>
            </a:r>
            <a:r>
              <a:rPr lang="es-ES" sz="1200" b="1" kern="1200" dirty="0" smtClean="0">
                <a:solidFill>
                  <a:schemeClr val="tx1"/>
                </a:solidFill>
                <a:latin typeface="+mn-lt"/>
                <a:ea typeface="+mn-ea"/>
                <a:cs typeface="+mn-cs"/>
              </a:rPr>
              <a:t> no funcionales(OJO,</a:t>
            </a:r>
            <a:r>
              <a:rPr lang="es-ES" sz="1200" b="1" kern="1200" baseline="0" dirty="0" smtClean="0">
                <a:solidFill>
                  <a:schemeClr val="tx1"/>
                </a:solidFill>
                <a:latin typeface="+mn-lt"/>
                <a:ea typeface="+mn-ea"/>
                <a:cs typeface="+mn-cs"/>
              </a:rPr>
              <a:t> SI LLEGARAN A PREGUNTAR)</a:t>
            </a:r>
            <a:endParaRPr lang="es-ES" sz="1200" b="1" kern="1200" dirty="0" smtClean="0">
              <a:solidFill>
                <a:schemeClr val="tx1"/>
              </a:solidFill>
              <a:latin typeface="+mn-lt"/>
              <a:ea typeface="+mn-ea"/>
              <a:cs typeface="+mn-cs"/>
            </a:endParaRPr>
          </a:p>
          <a:p>
            <a:r>
              <a:rPr lang="es-ES" sz="1200" b="1" kern="1200" dirty="0" smtClean="0">
                <a:solidFill>
                  <a:schemeClr val="tx1"/>
                </a:solidFill>
                <a:latin typeface="+mn-lt"/>
                <a:ea typeface="+mn-ea"/>
                <a:cs typeface="+mn-cs"/>
              </a:rPr>
              <a:t> Rendimiento: (uhm…)</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kern="1200" dirty="0" smtClean="0">
                <a:solidFill>
                  <a:schemeClr val="tx1"/>
                </a:solidFill>
                <a:latin typeface="+mn-lt"/>
                <a:ea typeface="+mn-ea"/>
                <a:cs typeface="+mn-cs"/>
              </a:rPr>
              <a:t>Portabilidad:</a:t>
            </a:r>
            <a:r>
              <a:rPr lang="es-ES" sz="1200" kern="1200" dirty="0" smtClean="0">
                <a:solidFill>
                  <a:schemeClr val="tx1"/>
                </a:solidFill>
                <a:latin typeface="+mn-lt"/>
                <a:ea typeface="+mn-ea"/>
                <a:cs typeface="+mn-cs"/>
              </a:rPr>
              <a:t> (funciona tanto en </a:t>
            </a:r>
            <a:r>
              <a:rPr lang="es-ES" sz="1200" kern="1200" dirty="0" err="1" smtClean="0">
                <a:solidFill>
                  <a:schemeClr val="tx1"/>
                </a:solidFill>
                <a:latin typeface="+mn-lt"/>
                <a:ea typeface="+mn-ea"/>
                <a:cs typeface="+mn-cs"/>
              </a:rPr>
              <a:t>windows</a:t>
            </a:r>
            <a:r>
              <a:rPr lang="es-ES" sz="1200" kern="1200" dirty="0" smtClean="0">
                <a:solidFill>
                  <a:schemeClr val="tx1"/>
                </a:solidFill>
                <a:latin typeface="+mn-lt"/>
                <a:ea typeface="+mn-ea"/>
                <a:cs typeface="+mn-cs"/>
              </a:rPr>
              <a:t>(pruebas</a:t>
            </a:r>
            <a:r>
              <a:rPr lang="es-ES" sz="1200" kern="1200" baseline="0" dirty="0" smtClean="0">
                <a:solidFill>
                  <a:schemeClr val="tx1"/>
                </a:solidFill>
                <a:latin typeface="+mn-lt"/>
                <a:ea typeface="+mn-ea"/>
                <a:cs typeface="+mn-cs"/>
              </a:rPr>
              <a:t> locales), </a:t>
            </a:r>
            <a:r>
              <a:rPr lang="es-ES" sz="1200" kern="1200" baseline="0" dirty="0" err="1" smtClean="0">
                <a:solidFill>
                  <a:schemeClr val="tx1"/>
                </a:solidFill>
                <a:latin typeface="+mn-lt"/>
                <a:ea typeface="+mn-ea"/>
                <a:cs typeface="+mn-cs"/>
              </a:rPr>
              <a:t>linux</a:t>
            </a:r>
            <a:r>
              <a:rPr lang="es-ES" sz="1200" kern="1200" baseline="0" dirty="0" smtClean="0">
                <a:solidFill>
                  <a:schemeClr val="tx1"/>
                </a:solidFill>
                <a:latin typeface="+mn-lt"/>
                <a:ea typeface="+mn-ea"/>
                <a:cs typeface="+mn-cs"/>
              </a:rPr>
              <a:t> (host)</a:t>
            </a:r>
            <a:endParaRPr lang="es-MX"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kern="1200" dirty="0" err="1" smtClean="0">
                <a:solidFill>
                  <a:schemeClr val="tx1"/>
                </a:solidFill>
                <a:latin typeface="+mn-lt"/>
                <a:ea typeface="+mn-ea"/>
                <a:cs typeface="+mn-cs"/>
              </a:rPr>
              <a:t>Mantenibilidad</a:t>
            </a:r>
            <a:r>
              <a:rPr lang="es-ES" sz="1200" b="1" kern="1200" dirty="0" smtClean="0">
                <a:solidFill>
                  <a:schemeClr val="tx1"/>
                </a:solidFill>
                <a:latin typeface="+mn-lt"/>
                <a:ea typeface="+mn-ea"/>
                <a:cs typeface="+mn-cs"/>
              </a:rPr>
              <a:t>:</a:t>
            </a:r>
            <a:r>
              <a:rPr lang="es-ES" sz="1200" kern="1200" dirty="0" smtClean="0">
                <a:solidFill>
                  <a:schemeClr val="tx1"/>
                </a:solidFill>
                <a:latin typeface="+mn-lt"/>
                <a:ea typeface="+mn-ea"/>
                <a:cs typeface="+mn-cs"/>
              </a:rPr>
              <a:t> (uso de </a:t>
            </a:r>
            <a:r>
              <a:rPr lang="es-ES" sz="1200" kern="1200" dirty="0" err="1" smtClean="0">
                <a:solidFill>
                  <a:schemeClr val="tx1"/>
                </a:solidFill>
                <a:latin typeface="+mn-lt"/>
                <a:ea typeface="+mn-ea"/>
                <a:cs typeface="+mn-cs"/>
              </a:rPr>
              <a:t>framework</a:t>
            </a:r>
            <a:r>
              <a:rPr lang="es-ES" sz="1200" kern="120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kern="1200" dirty="0" smtClean="0">
                <a:solidFill>
                  <a:schemeClr val="tx1"/>
                </a:solidFill>
                <a:latin typeface="+mn-lt"/>
                <a:ea typeface="+mn-ea"/>
                <a:cs typeface="+mn-cs"/>
              </a:rPr>
              <a:t>Seguridad</a:t>
            </a:r>
            <a:r>
              <a:rPr lang="es-ES"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kern="1200" dirty="0" smtClean="0">
                <a:solidFill>
                  <a:schemeClr val="tx1"/>
                </a:solidFill>
                <a:latin typeface="+mn-lt"/>
                <a:ea typeface="+mn-ea"/>
                <a:cs typeface="+mn-cs"/>
              </a:rPr>
              <a:t>Usabilidad:</a:t>
            </a:r>
            <a:endParaRPr lang="es-MX"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ACTORES DEL SISTEMA</a:t>
            </a:r>
          </a:p>
          <a:p>
            <a:r>
              <a:rPr lang="es-ES" sz="1200" kern="1200" dirty="0" smtClean="0">
                <a:solidFill>
                  <a:schemeClr val="tx1"/>
                </a:solidFill>
                <a:latin typeface="+mn-lt"/>
                <a:ea typeface="+mn-ea"/>
                <a:cs typeface="+mn-cs"/>
              </a:rPr>
              <a:t>Los actores del sistema son los entes que van a interactuar de una forma u otra con la aplicación,</a:t>
            </a:r>
          </a:p>
          <a:p>
            <a:r>
              <a:rPr lang="es-ES" sz="1200" kern="1200" dirty="0" smtClean="0">
                <a:solidFill>
                  <a:schemeClr val="tx1"/>
                </a:solidFill>
                <a:latin typeface="+mn-lt"/>
                <a:ea typeface="+mn-ea"/>
                <a:cs typeface="+mn-cs"/>
              </a:rPr>
              <a:t>	</a:t>
            </a:r>
            <a:r>
              <a:rPr lang="es-ES" sz="1200" b="1" kern="1200" dirty="0" smtClean="0">
                <a:solidFill>
                  <a:schemeClr val="tx1"/>
                </a:solidFill>
                <a:latin typeface="+mn-lt"/>
                <a:ea typeface="+mn-ea"/>
                <a:cs typeface="+mn-cs"/>
              </a:rPr>
              <a:t>Usuario Final:</a:t>
            </a:r>
            <a:r>
              <a:rPr lang="es-ES" sz="1200" kern="1200" dirty="0" smtClean="0">
                <a:solidFill>
                  <a:schemeClr val="tx1"/>
                </a:solidFill>
                <a:latin typeface="+mn-lt"/>
                <a:ea typeface="+mn-ea"/>
                <a:cs typeface="+mn-cs"/>
              </a:rPr>
              <a:t> Este es el actor principal, utilizará las funciones que proporciona nuestra aplicación. (Estudiante ESPOL-Persona 	fuera de ESPOL). Se utiliza roles para identificar al grupo ESPOL y miembros que no pertenecen a ella y así asociar tareas 	específicas de cada grupo.</a:t>
            </a:r>
            <a:endParaRPr lang="es-MX" sz="1200" kern="1200" dirty="0" smtClean="0">
              <a:solidFill>
                <a:schemeClr val="tx1"/>
              </a:solidFill>
              <a:latin typeface="+mn-lt"/>
              <a:ea typeface="+mn-ea"/>
              <a:cs typeface="+mn-cs"/>
            </a:endParaRPr>
          </a:p>
          <a:p>
            <a:r>
              <a:rPr lang="es-EC" sz="1200" b="1" kern="1200" dirty="0" smtClean="0">
                <a:solidFill>
                  <a:schemeClr val="tx1"/>
                </a:solidFill>
                <a:latin typeface="+mn-lt"/>
                <a:ea typeface="+mn-ea"/>
                <a:cs typeface="+mn-cs"/>
              </a:rPr>
              <a:t>	Servicio Web</a:t>
            </a:r>
            <a:r>
              <a:rPr lang="es-ES" sz="1200" b="1" kern="1200" dirty="0" smtClean="0">
                <a:solidFill>
                  <a:schemeClr val="tx1"/>
                </a:solidFill>
                <a:latin typeface="+mn-lt"/>
                <a:ea typeface="+mn-ea"/>
                <a:cs typeface="+mn-cs"/>
              </a:rPr>
              <a:t>:</a:t>
            </a:r>
            <a:r>
              <a:rPr lang="es-ES" sz="1200" kern="1200" dirty="0" smtClean="0">
                <a:solidFill>
                  <a:schemeClr val="tx1"/>
                </a:solidFill>
                <a:latin typeface="+mn-lt"/>
                <a:ea typeface="+mn-ea"/>
                <a:cs typeface="+mn-cs"/>
              </a:rPr>
              <a:t> </a:t>
            </a:r>
            <a:r>
              <a:rPr lang="es-EC" sz="1200" kern="1200" dirty="0" smtClean="0">
                <a:solidFill>
                  <a:schemeClr val="tx1"/>
                </a:solidFill>
                <a:latin typeface="+mn-lt"/>
                <a:ea typeface="+mn-ea"/>
                <a:cs typeface="+mn-cs"/>
              </a:rPr>
              <a:t>Es un actor secundario, ofrece el método de autenticación de usuarios e interactúa con el sistema durante el corto 	lapso de </a:t>
            </a:r>
            <a:r>
              <a:rPr lang="es-EC" sz="1200" kern="1200" dirty="0" err="1" smtClean="0">
                <a:solidFill>
                  <a:schemeClr val="tx1"/>
                </a:solidFill>
                <a:latin typeface="+mn-lt"/>
                <a:ea typeface="+mn-ea"/>
                <a:cs typeface="+mn-cs"/>
              </a:rPr>
              <a:t>verif</a:t>
            </a:r>
            <a:r>
              <a:rPr lang="es-EC" sz="1200" kern="1200" dirty="0" smtClean="0">
                <a:solidFill>
                  <a:schemeClr val="tx1"/>
                </a:solidFill>
                <a:latin typeface="+mn-lt"/>
                <a:ea typeface="+mn-ea"/>
                <a:cs typeface="+mn-cs"/>
              </a:rPr>
              <a:t>	</a:t>
            </a:r>
            <a:r>
              <a:rPr lang="es-EC" sz="1200" kern="1200" dirty="0" err="1" smtClean="0">
                <a:solidFill>
                  <a:schemeClr val="tx1"/>
                </a:solidFill>
                <a:latin typeface="+mn-lt"/>
                <a:ea typeface="+mn-ea"/>
                <a:cs typeface="+mn-cs"/>
              </a:rPr>
              <a:t>icar</a:t>
            </a:r>
            <a:r>
              <a:rPr lang="es-EC" sz="1200" kern="1200" dirty="0" smtClean="0">
                <a:solidFill>
                  <a:schemeClr val="tx1"/>
                </a:solidFill>
                <a:latin typeface="+mn-lt"/>
                <a:ea typeface="+mn-ea"/>
                <a:cs typeface="+mn-cs"/>
              </a:rPr>
              <a:t> si el usuario y clave pertenecen a  ESPOL.</a:t>
            </a:r>
            <a:endParaRPr lang="es-MX" sz="1200" kern="1200" dirty="0" smtClean="0">
              <a:solidFill>
                <a:schemeClr val="tx1"/>
              </a:solidFill>
              <a:latin typeface="+mn-lt"/>
              <a:ea typeface="+mn-ea"/>
              <a:cs typeface="+mn-cs"/>
            </a:endParaRPr>
          </a:p>
          <a:p>
            <a:endParaRPr lang="es-ES"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 selección del los  trabajos que son mostrados en </a:t>
            </a:r>
            <a:r>
              <a:rPr lang="es-ES" sz="1200" kern="1200" dirty="0" err="1" smtClean="0">
                <a:solidFill>
                  <a:schemeClr val="tx1"/>
                </a:solidFill>
                <a:latin typeface="+mn-lt"/>
                <a:ea typeface="+mn-ea"/>
                <a:cs typeface="+mn-cs"/>
              </a:rPr>
              <a:t>MiPortafolio</a:t>
            </a:r>
            <a:r>
              <a:rPr lang="es-ES" sz="1200" kern="1200" dirty="0" smtClean="0">
                <a:solidFill>
                  <a:schemeClr val="tx1"/>
                </a:solidFill>
                <a:latin typeface="+mn-lt"/>
                <a:ea typeface="+mn-ea"/>
                <a:cs typeface="+mn-cs"/>
              </a:rPr>
              <a:t> no  siguen el </a:t>
            </a:r>
            <a:r>
              <a:rPr lang="es-ES" sz="1200" b="1" kern="1200" dirty="0" smtClean="0">
                <a:solidFill>
                  <a:schemeClr val="tx1"/>
                </a:solidFill>
                <a:latin typeface="+mn-lt"/>
                <a:ea typeface="+mn-ea"/>
                <a:cs typeface="+mn-cs"/>
              </a:rPr>
              <a:t> </a:t>
            </a:r>
            <a:r>
              <a:rPr lang="es-ES" sz="1200" kern="1200" dirty="0" smtClean="0">
                <a:solidFill>
                  <a:schemeClr val="tx1"/>
                </a:solidFill>
                <a:latin typeface="+mn-lt"/>
                <a:ea typeface="+mn-ea"/>
                <a:cs typeface="+mn-cs"/>
              </a:rPr>
              <a:t>contenido del currículo de un curso, ni son la recolección de trabajos para algún propósitos específico de enseñanza de un profesor. El usuario tiene la libertad de mostrar y escoger qué trabajo desea mostrar.</a:t>
            </a:r>
            <a:endParaRPr lang="es-MX" sz="1200" kern="1200" dirty="0" smtClean="0">
              <a:solidFill>
                <a:schemeClr val="tx1"/>
              </a:solidFill>
              <a:latin typeface="+mn-lt"/>
              <a:ea typeface="+mn-ea"/>
              <a:cs typeface="+mn-cs"/>
            </a:endParaRPr>
          </a:p>
          <a:p>
            <a:r>
              <a:rPr lang="es-ES" sz="1200" b="1" u="sng" kern="1200" dirty="0" smtClean="0">
                <a:solidFill>
                  <a:schemeClr val="tx1"/>
                </a:solidFill>
                <a:latin typeface="+mn-lt"/>
                <a:ea typeface="+mn-ea"/>
                <a:cs typeface="+mn-cs"/>
              </a:rPr>
              <a:t>Servicio en línea </a:t>
            </a:r>
            <a:endParaRPr lang="es-MX" sz="1200" kern="1200" dirty="0" smtClean="0">
              <a:solidFill>
                <a:schemeClr val="tx1"/>
              </a:solidFill>
              <a:latin typeface="+mn-lt"/>
              <a:ea typeface="+mn-ea"/>
              <a:cs typeface="+mn-cs"/>
            </a:endParaRPr>
          </a:p>
          <a:p>
            <a:r>
              <a:rPr lang="es-ES" sz="1200" u="sng" kern="1200" dirty="0" smtClean="0">
                <a:solidFill>
                  <a:schemeClr val="tx1"/>
                </a:solidFill>
                <a:latin typeface="+mn-lt"/>
                <a:ea typeface="+mn-ea"/>
                <a:cs typeface="+mn-cs"/>
              </a:rPr>
              <a:t>	En el capítulo 1 clasificamos las herramientas existentes en el mercado en dos grupos, “servicios en línea” y “aplicaciones”. Nuestra 	aplicación ofrece el servicio de creación de portafolios dentro de la Universidad, para uso de estudiantes con su usuario y clave 	ESPOL. Para esta versión no hemos considerado usar la autenticación con un servidor central (CAS), se utiliza el servicio web de 	autenticación de ESPOL. Los usuarios que no pertenecen a ESPOL, pueden registrarse y crear una cuenta en </a:t>
            </a:r>
            <a:r>
              <a:rPr lang="es-ES" sz="1200" u="sng" kern="1200" dirty="0" err="1" smtClean="0">
                <a:solidFill>
                  <a:schemeClr val="tx1"/>
                </a:solidFill>
                <a:latin typeface="+mn-lt"/>
                <a:ea typeface="+mn-ea"/>
                <a:cs typeface="+mn-cs"/>
              </a:rPr>
              <a:t>MiPortafolio</a:t>
            </a:r>
            <a:r>
              <a:rPr lang="es-ES" sz="1200" u="sng" kern="1200" dirty="0" smtClean="0">
                <a:solidFill>
                  <a:schemeClr val="tx1"/>
                </a:solidFill>
                <a:latin typeface="+mn-lt"/>
                <a:ea typeface="+mn-ea"/>
                <a:cs typeface="+mn-cs"/>
              </a:rPr>
              <a:t>.</a:t>
            </a:r>
            <a:endParaRPr lang="es-MX" sz="1200" kern="1200" dirty="0" smtClean="0">
              <a:solidFill>
                <a:schemeClr val="tx1"/>
              </a:solidFill>
              <a:latin typeface="+mn-lt"/>
              <a:ea typeface="+mn-ea"/>
              <a:cs typeface="+mn-cs"/>
            </a:endParaRPr>
          </a:p>
          <a:p>
            <a:r>
              <a:rPr lang="es-ES" sz="1200" b="1" kern="1200" dirty="0" smtClean="0">
                <a:solidFill>
                  <a:schemeClr val="tx1"/>
                </a:solidFill>
                <a:latin typeface="+mn-lt"/>
                <a:ea typeface="+mn-ea"/>
                <a:cs typeface="+mn-cs"/>
              </a:rPr>
              <a:t>Uso de Herramientas Web. 2.0</a:t>
            </a:r>
            <a:endParaRPr lang="es-MX"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	En el capítulo 1 listamos y describimos varias herramientas Web 2.0, pero nuestra aplicación se enfoca en el uso de 3 de ellas: 	Sindicación, AJAX y servicio de Red Social. La selección de estas herramientas se basó en los resultados del cuestionario que 	aplicamos a los estudiantes, el análisis de las herramientas del mercado y nuestro criterio técnico.  </a:t>
            </a:r>
            <a:endParaRPr lang="es-MX" sz="1200" kern="1200" dirty="0" smtClean="0">
              <a:solidFill>
                <a:schemeClr val="tx1"/>
              </a:solidFill>
              <a:latin typeface="+mn-lt"/>
              <a:ea typeface="+mn-ea"/>
              <a:cs typeface="+mn-cs"/>
            </a:endParaRPr>
          </a:p>
          <a:p>
            <a:pPr lvl="0"/>
            <a:r>
              <a:rPr lang="es-ES" sz="1200" b="1" kern="1200" dirty="0" smtClean="0">
                <a:solidFill>
                  <a:schemeClr val="tx1"/>
                </a:solidFill>
                <a:latin typeface="+mn-lt"/>
                <a:ea typeface="+mn-ea"/>
                <a:cs typeface="+mn-cs"/>
              </a:rPr>
              <a:t>		Sindicación:</a:t>
            </a:r>
            <a:r>
              <a:rPr lang="es-ES" sz="1200" kern="1200" dirty="0" smtClean="0">
                <a:solidFill>
                  <a:schemeClr val="tx1"/>
                </a:solidFill>
                <a:latin typeface="+mn-lt"/>
                <a:ea typeface="+mn-ea"/>
                <a:cs typeface="+mn-cs"/>
              </a:rPr>
              <a:t> Se usará a pesar de que en el sondeo de opinión tuvo baja frecuencia de uso por parte de los 		estudiantes. Consideramos que el poco uso se debe a falta de conocimiento y oferta de una aplicación que brinde este 		servicio. Será un beneficio para el estudiante recibir directamente desde un solo sitio, noticias o cambios de aquellas 		webs que sean de su interés, por ejemplo la “bolsa de trabajo de ESPOL”. También es útil permitir la sindicación de la 		información de los trabajos	 y currículum del estudiante. </a:t>
            </a:r>
            <a:endParaRPr lang="es-MX" sz="1200" kern="1200" dirty="0" smtClean="0">
              <a:solidFill>
                <a:schemeClr val="tx1"/>
              </a:solidFill>
              <a:latin typeface="+mn-lt"/>
              <a:ea typeface="+mn-ea"/>
              <a:cs typeface="+mn-cs"/>
            </a:endParaRPr>
          </a:p>
          <a:p>
            <a:pPr lvl="0"/>
            <a:r>
              <a:rPr lang="es-ES" sz="1200" b="1" kern="1200" dirty="0" smtClean="0">
                <a:solidFill>
                  <a:schemeClr val="tx1"/>
                </a:solidFill>
                <a:latin typeface="+mn-lt"/>
                <a:ea typeface="+mn-ea"/>
                <a:cs typeface="+mn-cs"/>
              </a:rPr>
              <a:t>		AJAX: </a:t>
            </a:r>
            <a:r>
              <a:rPr lang="es-ES" sz="1200" kern="1200" dirty="0" smtClean="0">
                <a:solidFill>
                  <a:schemeClr val="tx1"/>
                </a:solidFill>
                <a:latin typeface="+mn-lt"/>
                <a:ea typeface="+mn-ea"/>
                <a:cs typeface="+mn-cs"/>
              </a:rPr>
              <a:t>Las interfaces de AJAX son un componente importante de muchas de las aplicaciones Web 2.0. Hemos elegido 		utilizarlo en nuestra aplicación ya que mejora la usabilidad (elimina el tener que refrescar el navegador) del sitio y 		mejora la estética de la web.</a:t>
            </a:r>
            <a:endParaRPr lang="es-MX" sz="1200" kern="1200" dirty="0" smtClean="0">
              <a:solidFill>
                <a:schemeClr val="tx1"/>
              </a:solidFill>
              <a:latin typeface="+mn-lt"/>
              <a:ea typeface="+mn-ea"/>
              <a:cs typeface="+mn-cs"/>
            </a:endParaRPr>
          </a:p>
          <a:p>
            <a:pPr lvl="0"/>
            <a:r>
              <a:rPr lang="es-ES" sz="1200" b="1" kern="1200" dirty="0" smtClean="0">
                <a:solidFill>
                  <a:schemeClr val="tx1"/>
                </a:solidFill>
                <a:latin typeface="+mn-lt"/>
                <a:ea typeface="+mn-ea"/>
                <a:cs typeface="+mn-cs"/>
              </a:rPr>
              <a:t>		Red Social: </a:t>
            </a:r>
            <a:r>
              <a:rPr lang="es-ES" sz="1200" kern="1200" dirty="0" smtClean="0">
                <a:solidFill>
                  <a:schemeClr val="tx1"/>
                </a:solidFill>
                <a:latin typeface="+mn-lt"/>
                <a:ea typeface="+mn-ea"/>
                <a:cs typeface="+mn-cs"/>
              </a:rPr>
              <a:t>Esta opción fue una de las que se reportó como más utilizada por los estudiantes y consideramos que 		permite cumplir con los objetivos del Portafolio en la enseñanza, es decir facilita la comunicación entre docentes, 		alumnos y revisores. Permite que la reflexión de los trabajos sea  colaborativa. </a:t>
            </a:r>
            <a:endParaRPr lang="es-MX" sz="1200" kern="1200" dirty="0" smtClean="0">
              <a:solidFill>
                <a:schemeClr val="tx1"/>
              </a:solidFill>
              <a:latin typeface="+mn-lt"/>
              <a:ea typeface="+mn-ea"/>
              <a:cs typeface="+mn-cs"/>
            </a:endParaRPr>
          </a:p>
          <a:p>
            <a:endParaRPr lang="es-MX" sz="1200" kern="1200" dirty="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F483C64F-54B2-4F54-8B4F-E4F9280BB602}" type="slidenum">
              <a:rPr lang="es-MX" smtClean="0"/>
              <a:pPr/>
              <a:t>15</a:t>
            </a:fld>
            <a:endParaRPr lang="es-MX"/>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sz="1200" dirty="0" smtClean="0">
                <a:solidFill>
                  <a:srgbClr val="000000"/>
                </a:solidFill>
                <a:latin typeface="Times New Roman"/>
                <a:ea typeface="Times New Roman"/>
                <a:cs typeface="Arial"/>
              </a:rPr>
              <a:t>La satisfacción se puede componer de los siguientes índices; </a:t>
            </a:r>
          </a:p>
          <a:p>
            <a:r>
              <a:rPr lang="es-MX" sz="1200" dirty="0" smtClean="0">
                <a:solidFill>
                  <a:srgbClr val="000000"/>
                </a:solidFill>
                <a:latin typeface="Times New Roman"/>
                <a:ea typeface="Times New Roman"/>
                <a:cs typeface="Arial"/>
              </a:rPr>
              <a:t>consistencia, facilidad de navegación, facilidad de uso, visibilidad, personalización del sistema).</a:t>
            </a:r>
            <a:endParaRPr lang="es-MX" dirty="0"/>
          </a:p>
        </p:txBody>
      </p:sp>
      <p:sp>
        <p:nvSpPr>
          <p:cNvPr id="4" name="3 Marcador de número de diapositiva"/>
          <p:cNvSpPr>
            <a:spLocks noGrp="1"/>
          </p:cNvSpPr>
          <p:nvPr>
            <p:ph type="sldNum" sz="quarter" idx="10"/>
          </p:nvPr>
        </p:nvSpPr>
        <p:spPr/>
        <p:txBody>
          <a:bodyPr/>
          <a:lstStyle/>
          <a:p>
            <a:fld id="{F483C64F-54B2-4F54-8B4F-E4F9280BB602}" type="slidenum">
              <a:rPr lang="es-MX" smtClean="0"/>
              <a:pPr/>
              <a:t>17</a:t>
            </a:fld>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C" dirty="0" smtClean="0"/>
              <a:t>FACILIDAD DE NAVEGACION</a:t>
            </a:r>
          </a:p>
          <a:p>
            <a:endParaRPr lang="es-EC" dirty="0" smtClean="0"/>
          </a:p>
          <a:p>
            <a:r>
              <a:rPr lang="es-EC" dirty="0" smtClean="0"/>
              <a:t> Total Acuerdo y Acuerdo:  50% de los participantes considera que el usuario puede encontrar la información específica para realizar una tarea fácilmente, mientras que el  otro 50% está en una posición </a:t>
            </a:r>
            <a:r>
              <a:rPr lang="es-EC" dirty="0" err="1" smtClean="0"/>
              <a:t>neutr</a:t>
            </a:r>
            <a:endParaRPr lang="es-EC" dirty="0" smtClean="0"/>
          </a:p>
          <a:p>
            <a:r>
              <a:rPr lang="es-EC" dirty="0" smtClean="0"/>
              <a:t>a, ni en acuerdo ni en desacuerdo</a:t>
            </a:r>
          </a:p>
          <a:p>
            <a:endParaRPr lang="es-EC"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C" dirty="0" smtClean="0"/>
              <a:t>El  70% de los participantes considera que el diseño presenta y organiza las funciones y características de forma clara y sencilla. </a:t>
            </a:r>
            <a:endParaRPr lang="es-MX"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EC"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C" b="1" dirty="0" smtClean="0"/>
              <a:t>FACILIDAD DE USO</a:t>
            </a:r>
          </a:p>
          <a:p>
            <a:pPr marL="0" marR="0" indent="0" algn="l" defTabSz="914400" rtl="0" eaLnBrk="1" fontAlgn="auto" latinLnBrk="0" hangingPunct="1">
              <a:lnSpc>
                <a:spcPct val="100000"/>
              </a:lnSpc>
              <a:spcBef>
                <a:spcPts val="0"/>
              </a:spcBef>
              <a:spcAft>
                <a:spcPts val="0"/>
              </a:spcAft>
              <a:buClrTx/>
              <a:buSzTx/>
              <a:buFontTx/>
              <a:buNone/>
              <a:tabLst/>
              <a:defRPr/>
            </a:pPr>
            <a:r>
              <a:rPr lang="es-EC" dirty="0" smtClean="0"/>
              <a:t> El 90% de los participantes considera que el sitio mantiene al usuario informado del estado de las actividades y transacciones que se están ejecutando.</a:t>
            </a:r>
            <a:endParaRPr lang="es-MX"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EC"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C" b="1" dirty="0" smtClean="0"/>
              <a:t>PERSONALIZACION</a:t>
            </a:r>
          </a:p>
          <a:p>
            <a:pPr marL="0" marR="0" indent="0" algn="l" defTabSz="914400" rtl="0" eaLnBrk="1" fontAlgn="auto" latinLnBrk="0" hangingPunct="1">
              <a:lnSpc>
                <a:spcPct val="100000"/>
              </a:lnSpc>
              <a:spcBef>
                <a:spcPts val="0"/>
              </a:spcBef>
              <a:spcAft>
                <a:spcPts val="0"/>
              </a:spcAft>
              <a:buClrTx/>
              <a:buSzTx/>
              <a:buFontTx/>
              <a:buNone/>
              <a:tabLst/>
              <a:defRPr/>
            </a:pPr>
            <a:r>
              <a:rPr lang="es-EC" dirty="0" smtClean="0"/>
              <a:t>El  80% de los participantes muestra una opinión de total acuerdo con este enunciado mientras el 10% muestra una opinión neutra al respecto.</a:t>
            </a:r>
            <a:endParaRPr lang="es-MX" dirty="0" smtClean="0"/>
          </a:p>
          <a:p>
            <a:endParaRPr lang="es-MX" dirty="0" smtClean="0"/>
          </a:p>
        </p:txBody>
      </p:sp>
      <p:sp>
        <p:nvSpPr>
          <p:cNvPr id="4" name="3 Marcador de número de diapositiva"/>
          <p:cNvSpPr>
            <a:spLocks noGrp="1"/>
          </p:cNvSpPr>
          <p:nvPr>
            <p:ph type="sldNum" sz="quarter" idx="10"/>
          </p:nvPr>
        </p:nvSpPr>
        <p:spPr/>
        <p:txBody>
          <a:bodyPr/>
          <a:lstStyle/>
          <a:p>
            <a:fld id="{F483C64F-54B2-4F54-8B4F-E4F9280BB602}" type="slidenum">
              <a:rPr lang="es-MX" smtClean="0"/>
              <a:pPr/>
              <a:t>19</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El proceso de preparación para afrontar la realidad laboral debe empezar no al finalizar la carrera, sino en los primeros semestres dentro de la universidad. En algunas universidades ya utilizan e-portafolios como herramientas para evaluar las competencias de sus estudiantes.  </a:t>
            </a:r>
            <a:endParaRPr lang="es-MX" sz="1200" kern="1200" dirty="0" smtClean="0">
              <a:solidFill>
                <a:schemeClr val="tx1"/>
              </a:solidFill>
              <a:latin typeface="+mn-lt"/>
              <a:ea typeface="+mn-ea"/>
              <a:cs typeface="+mn-cs"/>
            </a:endParaRPr>
          </a:p>
          <a:p>
            <a:endParaRPr lang="es-MX" dirty="0"/>
          </a:p>
        </p:txBody>
      </p:sp>
      <p:sp>
        <p:nvSpPr>
          <p:cNvPr id="4" name="3 Marcador de número de diapositiva"/>
          <p:cNvSpPr>
            <a:spLocks noGrp="1"/>
          </p:cNvSpPr>
          <p:nvPr>
            <p:ph type="sldNum" sz="quarter" idx="10"/>
          </p:nvPr>
        </p:nvSpPr>
        <p:spPr/>
        <p:txBody>
          <a:bodyPr/>
          <a:lstStyle/>
          <a:p>
            <a:fld id="{F483C64F-54B2-4F54-8B4F-E4F9280BB602}" type="slidenum">
              <a:rPr lang="es-MX" smtClean="0"/>
              <a:pPr/>
              <a:t>4</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fontScale="92500" lnSpcReduction="20000"/>
          </a:bodyPr>
          <a:lstStyle/>
          <a:p>
            <a:r>
              <a:rPr lang="es-MX" dirty="0" smtClean="0"/>
              <a:t>Antes de mostrar los resultados del análisis que realizamos para cumplir con los objetivos1</a:t>
            </a:r>
            <a:r>
              <a:rPr lang="es-MX" baseline="0" dirty="0" smtClean="0"/>
              <a:t> y</a:t>
            </a:r>
            <a:r>
              <a:rPr lang="es-MX" dirty="0" smtClean="0"/>
              <a:t> 2, explicaremos dos conceptos importantes sobre  los cuales</a:t>
            </a:r>
            <a:r>
              <a:rPr lang="es-MX" baseline="0" dirty="0" smtClean="0"/>
              <a:t> se fundamenta nuestro trabajo</a:t>
            </a:r>
            <a:endParaRPr lang="es-MX" dirty="0" smtClean="0"/>
          </a:p>
          <a:p>
            <a:pPr lvl="1"/>
            <a:r>
              <a:rPr lang="es-MX" dirty="0" smtClean="0"/>
              <a:t> Portafolio electrónico, </a:t>
            </a:r>
          </a:p>
          <a:p>
            <a:pPr lvl="1"/>
            <a:r>
              <a:rPr lang="es-MX" dirty="0" smtClean="0"/>
              <a:t> Herramientas Web 2.0</a:t>
            </a:r>
          </a:p>
          <a:p>
            <a:pPr lvl="1"/>
            <a:endParaRPr lang="es-MX"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C" sz="1200" b="1" kern="1200" dirty="0" smtClean="0">
                <a:solidFill>
                  <a:schemeClr val="tx1"/>
                </a:solidFill>
                <a:latin typeface="+mn-lt"/>
                <a:ea typeface="+mn-ea"/>
                <a:cs typeface="+mn-cs"/>
              </a:rPr>
              <a:t>1) </a:t>
            </a:r>
            <a:r>
              <a:rPr lang="es-EC" sz="1200" b="0" kern="1200" dirty="0" smtClean="0">
                <a:solidFill>
                  <a:schemeClr val="tx1"/>
                </a:solidFill>
                <a:latin typeface="+mn-lt"/>
                <a:ea typeface="+mn-ea"/>
                <a:cs typeface="+mn-cs"/>
              </a:rPr>
              <a:t>un portafolio es un registro del aprendizaje que se concentra en el trabajo del estudiante y la </a:t>
            </a:r>
            <a:r>
              <a:rPr lang="es-EC" sz="1200" b="0" kern="1200" dirty="0" err="1" smtClean="0">
                <a:solidFill>
                  <a:schemeClr val="tx1"/>
                </a:solidFill>
                <a:latin typeface="+mn-lt"/>
                <a:ea typeface="+mn-ea"/>
                <a:cs typeface="+mn-cs"/>
              </a:rPr>
              <a:t>autoreflexión</a:t>
            </a:r>
            <a:r>
              <a:rPr lang="es-EC" sz="1200" b="0" kern="1200" dirty="0" smtClean="0">
                <a:solidFill>
                  <a:schemeClr val="tx1"/>
                </a:solidFill>
                <a:latin typeface="+mn-lt"/>
                <a:ea typeface="+mn-ea"/>
                <a:cs typeface="+mn-cs"/>
              </a:rPr>
              <a:t> sobre su tarea. </a:t>
            </a:r>
            <a:r>
              <a:rPr lang="es-EC" sz="1200" kern="1200" dirty="0" smtClean="0">
                <a:solidFill>
                  <a:schemeClr val="tx1"/>
                </a:solidFill>
                <a:latin typeface="+mn-lt"/>
                <a:ea typeface="+mn-ea"/>
                <a:cs typeface="+mn-cs"/>
              </a:rPr>
              <a:t>Los </a:t>
            </a:r>
            <a:r>
              <a:rPr lang="es-EC" sz="1200" b="1" kern="1200" dirty="0" smtClean="0">
                <a:solidFill>
                  <a:schemeClr val="tx1"/>
                </a:solidFill>
                <a:latin typeface="+mn-lt"/>
                <a:ea typeface="+mn-ea"/>
                <a:cs typeface="+mn-cs"/>
              </a:rPr>
              <a:t>e-portafolios</a:t>
            </a:r>
            <a:r>
              <a:rPr lang="es-EC" sz="1200" kern="1200" dirty="0" smtClean="0">
                <a:solidFill>
                  <a:schemeClr val="tx1"/>
                </a:solidFill>
                <a:latin typeface="+mn-lt"/>
                <a:ea typeface="+mn-ea"/>
                <a:cs typeface="+mn-cs"/>
              </a:rPr>
              <a:t> son herramientas basadas en el Web, que cumplen los mismos objetivos del portafolio tradicional pero se </a:t>
            </a:r>
            <a:r>
              <a:rPr lang="es-EC" sz="1200" kern="1200" dirty="0" smtClean="0">
                <a:solidFill>
                  <a:srgbClr val="FF0000"/>
                </a:solidFill>
                <a:latin typeface="+mn-lt"/>
                <a:ea typeface="+mn-ea"/>
                <a:cs typeface="+mn-cs"/>
              </a:rPr>
              <a:t>benefician de las ventajas que brinda el Internet.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s-EC" sz="1200" kern="1200" dirty="0" smtClean="0">
                <a:solidFill>
                  <a:schemeClr val="tx1"/>
                </a:solidFill>
                <a:latin typeface="+mn-lt"/>
                <a:ea typeface="+mn-ea"/>
                <a:cs typeface="+mn-cs"/>
              </a:rPr>
              <a:t>     </a:t>
            </a:r>
            <a:r>
              <a:rPr lang="es-EC" sz="1200" kern="1200" dirty="0" smtClean="0">
                <a:solidFill>
                  <a:srgbClr val="FFFF00"/>
                </a:solidFill>
                <a:latin typeface="+mn-lt"/>
                <a:ea typeface="+mn-ea"/>
                <a:cs typeface="+mn-cs"/>
              </a:rPr>
              <a:t>   </a:t>
            </a:r>
            <a:r>
              <a:rPr lang="es-EC" sz="800" i="1" kern="1200" dirty="0" smtClean="0">
                <a:solidFill>
                  <a:srgbClr val="FFFF00"/>
                </a:solidFill>
                <a:latin typeface="+mn-lt"/>
                <a:ea typeface="+mn-ea"/>
                <a:cs typeface="+mn-cs"/>
              </a:rPr>
              <a:t>son accesibles a un número mayor de personas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s-EC" sz="800" i="1" kern="1200" baseline="0" dirty="0" smtClean="0">
                <a:solidFill>
                  <a:srgbClr val="FFFF00"/>
                </a:solidFill>
                <a:latin typeface="+mn-lt"/>
                <a:ea typeface="+mn-ea"/>
                <a:cs typeface="+mn-cs"/>
              </a:rPr>
              <a:t>        </a:t>
            </a:r>
            <a:r>
              <a:rPr lang="es-EC" sz="800" i="1" kern="1200" dirty="0" smtClean="0">
                <a:solidFill>
                  <a:srgbClr val="FFFF00"/>
                </a:solidFill>
                <a:latin typeface="+mn-lt"/>
                <a:ea typeface="+mn-ea"/>
                <a:cs typeface="+mn-cs"/>
              </a:rPr>
              <a:t>la presentación y organización del contenido es más interactiva</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s-EC" sz="800" i="1" kern="1200" baseline="0" dirty="0" smtClean="0">
                <a:solidFill>
                  <a:srgbClr val="FFFF00"/>
                </a:solidFill>
                <a:latin typeface="+mn-lt"/>
                <a:ea typeface="+mn-ea"/>
                <a:cs typeface="+mn-cs"/>
              </a:rPr>
              <a:t>       </a:t>
            </a:r>
            <a:r>
              <a:rPr lang="es-EC" sz="800" i="1" kern="1200" dirty="0" smtClean="0">
                <a:solidFill>
                  <a:srgbClr val="FFFF00"/>
                </a:solidFill>
                <a:latin typeface="+mn-lt"/>
                <a:ea typeface="+mn-ea"/>
                <a:cs typeface="+mn-cs"/>
              </a:rPr>
              <a:t> brindan facilidad  para incluir multimedios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s-EC" sz="800" i="1" kern="1200" baseline="0" dirty="0" smtClean="0">
                <a:solidFill>
                  <a:srgbClr val="FFFF00"/>
                </a:solidFill>
                <a:latin typeface="+mn-lt"/>
                <a:ea typeface="+mn-ea"/>
                <a:cs typeface="+mn-cs"/>
              </a:rPr>
              <a:t>      </a:t>
            </a:r>
            <a:r>
              <a:rPr lang="es-EC" sz="800" i="1" kern="1200" dirty="0" smtClean="0">
                <a:solidFill>
                  <a:srgbClr val="FFFF00"/>
                </a:solidFill>
                <a:latin typeface="+mn-lt"/>
                <a:ea typeface="+mn-ea"/>
                <a:cs typeface="+mn-cs"/>
              </a:rPr>
              <a:t>  las actualizaciones son más sencillas y rápidas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s-EC" sz="800" i="1" kern="1200" dirty="0" smtClean="0">
                <a:solidFill>
                  <a:srgbClr val="FFFF00"/>
                </a:solidFill>
                <a:latin typeface="+mn-lt"/>
                <a:ea typeface="+mn-ea"/>
                <a:cs typeface="+mn-cs"/>
              </a:rPr>
              <a:t>        permiten almacenar mayor y diverso tipo de información.</a:t>
            </a:r>
            <a:endParaRPr lang="es-EC" sz="800" b="1" i="1" kern="1200" dirty="0" smtClean="0">
              <a:solidFill>
                <a:srgbClr val="FFFF00"/>
              </a:solidFill>
              <a:latin typeface="+mn-lt"/>
              <a:ea typeface="+mn-ea"/>
              <a:cs typeface="+mn-cs"/>
            </a:endParaRPr>
          </a:p>
          <a:p>
            <a:r>
              <a:rPr lang="es-EC" sz="1200" b="1" kern="1200" dirty="0" smtClean="0">
                <a:solidFill>
                  <a:srgbClr val="FFFF00"/>
                </a:solidFill>
                <a:latin typeface="+mn-lt"/>
                <a:ea typeface="+mn-ea"/>
                <a:cs typeface="+mn-cs"/>
              </a:rPr>
              <a:t>2) T</a:t>
            </a:r>
            <a:r>
              <a:rPr lang="es-EC" sz="1200" b="1" kern="1200" dirty="0" smtClean="0">
                <a:solidFill>
                  <a:schemeClr val="tx1"/>
                </a:solidFill>
                <a:latin typeface="+mn-lt"/>
                <a:ea typeface="+mn-ea"/>
                <a:cs typeface="+mn-cs"/>
              </a:rPr>
              <a:t>ipos de Portafolio electrónico</a:t>
            </a:r>
          </a:p>
          <a:p>
            <a:r>
              <a:rPr lang="es-EC" sz="1200" b="1" kern="1200" dirty="0" smtClean="0">
                <a:solidFill>
                  <a:schemeClr val="tx1"/>
                </a:solidFill>
                <a:latin typeface="+mn-lt"/>
                <a:ea typeface="+mn-ea"/>
                <a:cs typeface="+mn-cs"/>
              </a:rPr>
              <a:t>Portafolio de trabajo, </a:t>
            </a:r>
            <a:r>
              <a:rPr lang="es-EC" sz="1200" b="0" kern="1200" dirty="0" smtClean="0">
                <a:solidFill>
                  <a:schemeClr val="tx1"/>
                </a:solidFill>
                <a:latin typeface="+mn-lt"/>
                <a:ea typeface="+mn-ea"/>
                <a:cs typeface="+mn-cs"/>
              </a:rPr>
              <a:t> es una recolección de trabajos según  objetivos particular de aprendizaje establecidos por el profesor. Se almacenan los trabajos  para obtener evidencias y verificar el progreso del estudiante.</a:t>
            </a:r>
          </a:p>
          <a:p>
            <a:endParaRPr lang="es-MX" sz="1200" b="1" kern="1200" dirty="0" smtClean="0">
              <a:solidFill>
                <a:schemeClr val="tx1"/>
              </a:solidFill>
              <a:latin typeface="+mn-lt"/>
              <a:ea typeface="+mn-ea"/>
              <a:cs typeface="+mn-cs"/>
            </a:endParaRPr>
          </a:p>
          <a:p>
            <a:r>
              <a:rPr lang="es-ES" sz="1200" b="1" kern="1200" dirty="0" smtClean="0">
                <a:solidFill>
                  <a:schemeClr val="tx1"/>
                </a:solidFill>
                <a:latin typeface="+mn-lt"/>
                <a:ea typeface="+mn-ea"/>
                <a:cs typeface="+mn-cs"/>
              </a:rPr>
              <a:t>Portafolio de presentación</a:t>
            </a:r>
            <a:r>
              <a:rPr lang="es-ES" sz="1200" kern="1200" dirty="0" smtClean="0">
                <a:solidFill>
                  <a:schemeClr val="tx1"/>
                </a:solidFill>
                <a:latin typeface="+mn-lt"/>
                <a:ea typeface="+mn-ea"/>
                <a:cs typeface="+mn-cs"/>
              </a:rPr>
              <a:t>, Son utilizados para demostrar  las mejores creaciones  de un estudiante durante su permanencia en la Universidad.  </a:t>
            </a:r>
            <a:endParaRPr lang="es-MX" sz="1200" kern="1200" dirty="0" smtClean="0">
              <a:solidFill>
                <a:schemeClr val="tx1"/>
              </a:solidFill>
              <a:latin typeface="+mn-lt"/>
              <a:ea typeface="+mn-ea"/>
              <a:cs typeface="+mn-cs"/>
            </a:endParaRPr>
          </a:p>
          <a:p>
            <a:r>
              <a:rPr lang="es-ES" sz="1200" b="1" kern="1200" dirty="0" smtClean="0">
                <a:solidFill>
                  <a:schemeClr val="tx1"/>
                </a:solidFill>
                <a:latin typeface="+mn-lt"/>
                <a:ea typeface="+mn-ea"/>
                <a:cs typeface="+mn-cs"/>
              </a:rPr>
              <a:t> </a:t>
            </a:r>
            <a:endParaRPr lang="es-MX" sz="1200" b="1" kern="1200" dirty="0" smtClean="0">
              <a:solidFill>
                <a:schemeClr val="tx1"/>
              </a:solidFill>
              <a:latin typeface="+mn-lt"/>
              <a:ea typeface="+mn-ea"/>
              <a:cs typeface="+mn-cs"/>
            </a:endParaRPr>
          </a:p>
          <a:p>
            <a:r>
              <a:rPr lang="es-ES" sz="1200" b="1" kern="1200" dirty="0" smtClean="0">
                <a:solidFill>
                  <a:schemeClr val="tx1"/>
                </a:solidFill>
                <a:latin typeface="+mn-lt"/>
                <a:ea typeface="+mn-ea"/>
                <a:cs typeface="+mn-cs"/>
              </a:rPr>
              <a:t>Portafolio de evaluación</a:t>
            </a:r>
            <a:r>
              <a:rPr lang="es-ES" sz="1200" b="0" kern="1200" dirty="0" smtClean="0">
                <a:solidFill>
                  <a:schemeClr val="tx1"/>
                </a:solidFill>
                <a:latin typeface="+mn-lt"/>
                <a:ea typeface="+mn-ea"/>
                <a:cs typeface="+mn-cs"/>
              </a:rPr>
              <a:t>, tiene como propósito documentar lo que ha aprendido un estudiante en un curso dado. El objetivo de este tipo de portafolio es evaluar el aprendizaje del estudiante en relación con los objetivos curriculares de una materia. En este caso, la selección de trabajos del portafolio está relacionada al contenido de la planificación del curso y la evaluación utilizando rúbricas u otra herramienta de evaluación. </a:t>
            </a:r>
            <a:endParaRPr lang="es-MX" sz="1200" b="1" kern="1200" dirty="0" smtClean="0">
              <a:solidFill>
                <a:schemeClr val="tx1"/>
              </a:solidFill>
              <a:latin typeface="+mn-lt"/>
              <a:ea typeface="+mn-ea"/>
              <a:cs typeface="+mn-cs"/>
            </a:endParaRPr>
          </a:p>
          <a:p>
            <a:endParaRPr lang="es-EC" sz="1200" kern="1200" dirty="0" smtClean="0">
              <a:solidFill>
                <a:schemeClr val="tx1"/>
              </a:solidFill>
              <a:latin typeface="+mn-lt"/>
              <a:ea typeface="+mn-ea"/>
              <a:cs typeface="+mn-cs"/>
            </a:endParaRPr>
          </a:p>
          <a:p>
            <a:pPr lvl="0"/>
            <a:r>
              <a:rPr lang="es-EC" sz="1200" b="1" kern="1200" dirty="0" smtClean="0">
                <a:solidFill>
                  <a:schemeClr val="tx1"/>
                </a:solidFill>
                <a:latin typeface="+mn-lt"/>
                <a:ea typeface="+mn-ea"/>
                <a:cs typeface="+mn-cs"/>
              </a:rPr>
              <a:t>CARACTERISTICAS DE</a:t>
            </a:r>
            <a:r>
              <a:rPr lang="es-EC" sz="1200" b="1" kern="1200" baseline="0" dirty="0" smtClean="0">
                <a:solidFill>
                  <a:schemeClr val="tx1"/>
                </a:solidFill>
                <a:latin typeface="+mn-lt"/>
                <a:ea typeface="+mn-ea"/>
                <a:cs typeface="+mn-cs"/>
              </a:rPr>
              <a:t> PORTAFOLIOS</a:t>
            </a:r>
            <a:endParaRPr lang="es-EC" sz="1200" b="1" kern="1200" dirty="0" smtClean="0">
              <a:solidFill>
                <a:schemeClr val="tx1"/>
              </a:solidFill>
              <a:latin typeface="+mn-lt"/>
              <a:ea typeface="+mn-ea"/>
              <a:cs typeface="+mn-cs"/>
            </a:endParaRPr>
          </a:p>
          <a:p>
            <a:pPr lvl="0"/>
            <a:endParaRPr lang="es-EC"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C" sz="1200" b="0" kern="1200" dirty="0" smtClean="0">
                <a:solidFill>
                  <a:schemeClr val="tx1"/>
                </a:solidFill>
                <a:latin typeface="+mn-lt"/>
                <a:ea typeface="+mn-ea"/>
                <a:cs typeface="+mn-cs"/>
              </a:rPr>
              <a:t>Lo que define un portafolio son cuatro componentes básicos: </a:t>
            </a:r>
            <a:endParaRPr lang="es-MX" sz="1200" b="1" kern="1200" dirty="0" smtClean="0">
              <a:solidFill>
                <a:schemeClr val="tx1"/>
              </a:solidFill>
              <a:latin typeface="+mn-lt"/>
              <a:ea typeface="+mn-ea"/>
              <a:cs typeface="+mn-cs"/>
            </a:endParaRPr>
          </a:p>
          <a:p>
            <a:pPr lvl="0"/>
            <a:endParaRPr lang="es-EC" sz="1200" b="0" kern="1200" dirty="0" smtClean="0">
              <a:solidFill>
                <a:schemeClr val="tx1"/>
              </a:solidFill>
              <a:latin typeface="+mn-lt"/>
              <a:ea typeface="+mn-ea"/>
              <a:cs typeface="+mn-cs"/>
            </a:endParaRPr>
          </a:p>
          <a:p>
            <a:pPr lvl="0"/>
            <a:r>
              <a:rPr lang="es-EC" sz="1200" b="0" kern="1200" dirty="0" smtClean="0">
                <a:solidFill>
                  <a:schemeClr val="tx1"/>
                </a:solidFill>
                <a:latin typeface="+mn-lt"/>
                <a:ea typeface="+mn-ea"/>
                <a:cs typeface="+mn-cs"/>
              </a:rPr>
              <a:t>Tienen objetivos determinados. (están</a:t>
            </a:r>
            <a:r>
              <a:rPr lang="es-EC" sz="1200" b="0" kern="1200" baseline="0" dirty="0" smtClean="0">
                <a:solidFill>
                  <a:schemeClr val="tx1"/>
                </a:solidFill>
                <a:latin typeface="+mn-lt"/>
                <a:ea typeface="+mn-ea"/>
                <a:cs typeface="+mn-cs"/>
              </a:rPr>
              <a:t> definidos según el tipo de portafolio que se elija)</a:t>
            </a:r>
            <a:endParaRPr lang="es-MX" sz="1200" b="1" kern="1200" dirty="0" smtClean="0">
              <a:solidFill>
                <a:schemeClr val="tx1"/>
              </a:solidFill>
              <a:latin typeface="+mn-lt"/>
              <a:ea typeface="+mn-ea"/>
              <a:cs typeface="+mn-cs"/>
            </a:endParaRPr>
          </a:p>
          <a:p>
            <a:pPr lvl="0"/>
            <a:r>
              <a:rPr lang="es-EC" sz="1200" b="0" kern="1200" dirty="0" smtClean="0">
                <a:solidFill>
                  <a:schemeClr val="tx1"/>
                </a:solidFill>
                <a:latin typeface="+mn-lt"/>
                <a:ea typeface="+mn-ea"/>
                <a:cs typeface="+mn-cs"/>
              </a:rPr>
              <a:t>Se desarrollan para una audiencia en particular.</a:t>
            </a:r>
          </a:p>
          <a:p>
            <a:pPr lvl="0"/>
            <a:r>
              <a:rPr lang="es-EC" sz="1200" b="1" kern="1200" dirty="0" smtClean="0">
                <a:solidFill>
                  <a:schemeClr val="tx1"/>
                </a:solidFill>
                <a:latin typeface="+mn-lt"/>
                <a:ea typeface="+mn-ea"/>
                <a:cs typeface="+mn-cs"/>
              </a:rPr>
              <a:t>                   funcionalidades:</a:t>
            </a:r>
            <a:endParaRPr lang="es-MX" sz="1200" b="1" kern="1200" dirty="0" smtClean="0">
              <a:solidFill>
                <a:schemeClr val="tx1"/>
              </a:solidFill>
              <a:latin typeface="+mn-lt"/>
              <a:ea typeface="+mn-ea"/>
              <a:cs typeface="+mn-cs"/>
            </a:endParaRPr>
          </a:p>
          <a:p>
            <a:pPr lvl="0"/>
            <a:r>
              <a:rPr lang="es-EC" sz="1200" b="0" kern="1200" dirty="0" smtClean="0">
                <a:solidFill>
                  <a:schemeClr val="tx1"/>
                </a:solidFill>
                <a:latin typeface="+mn-lt"/>
                <a:ea typeface="+mn-ea"/>
                <a:cs typeface="+mn-cs"/>
              </a:rPr>
              <a:t>Contiene trabajos realizados, comúnmente conocidos como evidencias</a:t>
            </a:r>
            <a:r>
              <a:rPr lang="es-EC" sz="1200" b="0" kern="1200" baseline="0" dirty="0" smtClean="0">
                <a:solidFill>
                  <a:schemeClr val="tx1"/>
                </a:solidFill>
                <a:latin typeface="+mn-lt"/>
                <a:ea typeface="+mn-ea"/>
                <a:cs typeface="+mn-cs"/>
              </a:rPr>
              <a:t> </a:t>
            </a:r>
            <a:r>
              <a:rPr lang="es-EC" sz="1200" b="0" kern="1200" dirty="0" smtClean="0">
                <a:solidFill>
                  <a:schemeClr val="tx1"/>
                </a:solidFill>
                <a:latin typeface="+mn-lt"/>
                <a:ea typeface="+mn-ea"/>
                <a:cs typeface="+mn-cs"/>
              </a:rPr>
              <a:t>(usando gráfico). Este tipo de herramientas, permite recolectar,</a:t>
            </a:r>
            <a:r>
              <a:rPr lang="es-EC" sz="1200" b="0" kern="1200" baseline="0" dirty="0" smtClean="0">
                <a:solidFill>
                  <a:schemeClr val="tx1"/>
                </a:solidFill>
                <a:latin typeface="+mn-lt"/>
                <a:ea typeface="+mn-ea"/>
                <a:cs typeface="+mn-cs"/>
              </a:rPr>
              <a:t> reflejar y organizar las creaciones de un estudiante.</a:t>
            </a:r>
            <a:endParaRPr lang="es-MX" sz="1200" b="1" kern="1200" dirty="0" smtClean="0">
              <a:solidFill>
                <a:schemeClr val="tx1"/>
              </a:solidFill>
              <a:latin typeface="+mn-lt"/>
              <a:ea typeface="+mn-ea"/>
              <a:cs typeface="+mn-cs"/>
            </a:endParaRPr>
          </a:p>
          <a:p>
            <a:pPr lvl="0"/>
            <a:r>
              <a:rPr lang="es-EC" sz="1200" b="0" kern="1200" dirty="0" smtClean="0">
                <a:solidFill>
                  <a:schemeClr val="tx1"/>
                </a:solidFill>
                <a:latin typeface="+mn-lt"/>
                <a:ea typeface="+mn-ea"/>
                <a:cs typeface="+mn-cs"/>
              </a:rPr>
              <a:t>Incluye reflexiones personales acerca de las evidencias incorporadas.  (</a:t>
            </a:r>
            <a:r>
              <a:rPr lang="es-MX" sz="1200" i="1" kern="1200" dirty="0" smtClean="0">
                <a:solidFill>
                  <a:schemeClr val="tx1"/>
                </a:solidFill>
                <a:latin typeface="+mn-lt"/>
                <a:ea typeface="+mn-ea"/>
                <a:cs typeface="+mn-cs"/>
              </a:rPr>
              <a:t>ayudar a los alumnos a adquirir las habilidades de reflexión y autoevaluación )</a:t>
            </a:r>
            <a:endParaRPr lang="es-MX" sz="1200" b="1" kern="1200" dirty="0" smtClean="0">
              <a:solidFill>
                <a:schemeClr val="tx1"/>
              </a:solidFill>
              <a:latin typeface="+mn-lt"/>
              <a:ea typeface="+mn-ea"/>
              <a:cs typeface="+mn-cs"/>
            </a:endParaRPr>
          </a:p>
          <a:p>
            <a:endParaRPr lang="es-EC" sz="1200" kern="1200" dirty="0" smtClean="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F483C64F-54B2-4F54-8B4F-E4F9280BB602}" type="slidenum">
              <a:rPr lang="es-MX" smtClean="0"/>
              <a:pPr/>
              <a:t>7</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fontScale="92500" lnSpcReduction="20000"/>
          </a:bodyPr>
          <a:lstStyle/>
          <a:p>
            <a:r>
              <a:rPr lang="es-MX" sz="2400" b="0" i="0" kern="1200" dirty="0" smtClean="0">
                <a:solidFill>
                  <a:schemeClr val="tx1"/>
                </a:solidFill>
                <a:latin typeface="+mn-lt"/>
                <a:ea typeface="+mn-ea"/>
                <a:cs typeface="+mn-cs"/>
              </a:rPr>
              <a:t>1</a:t>
            </a:r>
            <a:r>
              <a:rPr lang="es-MX" sz="2400" b="1" i="0" kern="1200" dirty="0" smtClean="0">
                <a:solidFill>
                  <a:schemeClr val="tx1"/>
                </a:solidFill>
                <a:latin typeface="+mn-lt"/>
                <a:ea typeface="+mn-ea"/>
                <a:cs typeface="+mn-cs"/>
              </a:rPr>
              <a:t>) </a:t>
            </a:r>
            <a:r>
              <a:rPr lang="es-MX" sz="2400" b="1" i="0" kern="1200" dirty="0" err="1" smtClean="0">
                <a:solidFill>
                  <a:schemeClr val="tx1"/>
                </a:solidFill>
                <a:latin typeface="+mn-lt"/>
                <a:ea typeface="+mn-ea"/>
                <a:cs typeface="+mn-cs"/>
              </a:rPr>
              <a:t>Ké</a:t>
            </a:r>
            <a:r>
              <a:rPr lang="es-MX" sz="2400" b="1" i="0" kern="1200" dirty="0" smtClean="0">
                <a:solidFill>
                  <a:schemeClr val="tx1"/>
                </a:solidFill>
                <a:latin typeface="+mn-lt"/>
                <a:ea typeface="+mn-ea"/>
                <a:cs typeface="+mn-cs"/>
              </a:rPr>
              <a:t> es web 2.0)</a:t>
            </a:r>
          </a:p>
          <a:p>
            <a:r>
              <a:rPr lang="es-MX" sz="2400" b="0" i="0" kern="1200" dirty="0" smtClean="0">
                <a:solidFill>
                  <a:schemeClr val="tx1"/>
                </a:solidFill>
                <a:latin typeface="+mn-lt"/>
                <a:ea typeface="+mn-ea"/>
                <a:cs typeface="+mn-cs"/>
              </a:rPr>
              <a:t>La web 2.0 puede entenderse como un conjunto de nuevas tecnologías  y herramientas para lograr</a:t>
            </a:r>
            <a:r>
              <a:rPr lang="es-MX" sz="2400" b="0" i="0" kern="1200" baseline="0" dirty="0" smtClean="0">
                <a:solidFill>
                  <a:schemeClr val="tx1"/>
                </a:solidFill>
                <a:latin typeface="+mn-lt"/>
                <a:ea typeface="+mn-ea"/>
                <a:cs typeface="+mn-cs"/>
              </a:rPr>
              <a:t> mayor</a:t>
            </a:r>
            <a:r>
              <a:rPr lang="es-MX" sz="2400" b="0" i="0" kern="1200" dirty="0" smtClean="0">
                <a:solidFill>
                  <a:schemeClr val="tx1"/>
                </a:solidFill>
                <a:latin typeface="+mn-lt"/>
                <a:ea typeface="+mn-ea"/>
                <a:cs typeface="+mn-cs"/>
              </a:rPr>
              <a:t> participación y la colaboración en la web.  Como podemos</a:t>
            </a:r>
            <a:r>
              <a:rPr lang="es-MX" sz="2400" b="0" i="0" kern="1200" baseline="0" dirty="0" smtClean="0">
                <a:solidFill>
                  <a:schemeClr val="tx1"/>
                </a:solidFill>
                <a:latin typeface="+mn-lt"/>
                <a:ea typeface="+mn-ea"/>
                <a:cs typeface="+mn-cs"/>
              </a:rPr>
              <a:t> notar en el grafico antes  el </a:t>
            </a:r>
            <a:r>
              <a:rPr lang="es-MX" sz="2400" b="0" i="0" kern="1200" baseline="0" dirty="0" err="1" smtClean="0">
                <a:solidFill>
                  <a:schemeClr val="tx1"/>
                </a:solidFill>
                <a:latin typeface="+mn-lt"/>
                <a:ea typeface="+mn-ea"/>
                <a:cs typeface="+mn-cs"/>
              </a:rPr>
              <a:t>webmaster</a:t>
            </a:r>
            <a:r>
              <a:rPr lang="es-MX" sz="2400" b="0" i="0" kern="1200" baseline="0" dirty="0" smtClean="0">
                <a:solidFill>
                  <a:schemeClr val="tx1"/>
                </a:solidFill>
                <a:latin typeface="+mn-lt"/>
                <a:ea typeface="+mn-ea"/>
                <a:cs typeface="+mn-cs"/>
              </a:rPr>
              <a:t> desarrollaba el sitio  y los usuarios solo podían ver el contenido del mismo, ahora los internautas forma comunidades, comparten conocimiento, experiencias y  al mismo tiempo forman parte en el proceso de creación de contenido.</a:t>
            </a:r>
            <a:endParaRPr lang="es-MX" sz="800" b="0" i="1" kern="1200" dirty="0" smtClean="0">
              <a:solidFill>
                <a:schemeClr val="tx1"/>
              </a:solidFill>
              <a:latin typeface="+mn-lt"/>
              <a:ea typeface="+mn-ea"/>
              <a:cs typeface="+mn-cs"/>
            </a:endParaRPr>
          </a:p>
          <a:p>
            <a:endParaRPr lang="es-MX" sz="600" b="0" i="1" kern="1200" dirty="0" smtClean="0">
              <a:solidFill>
                <a:schemeClr val="tx1"/>
              </a:solidFill>
              <a:latin typeface="+mn-lt"/>
              <a:ea typeface="+mn-ea"/>
              <a:cs typeface="+mn-cs"/>
            </a:endParaRPr>
          </a:p>
          <a:p>
            <a:r>
              <a:rPr lang="es-MX" sz="600" b="0" i="1" kern="1200" dirty="0" err="1" smtClean="0">
                <a:solidFill>
                  <a:srgbClr val="FFC000"/>
                </a:solidFill>
                <a:latin typeface="+mn-lt"/>
                <a:ea typeface="+mn-ea"/>
                <a:cs typeface="+mn-cs"/>
              </a:rPr>
              <a:t>Tecnologias</a:t>
            </a:r>
            <a:endParaRPr lang="es-MX" sz="600" b="0" i="1" kern="1200" dirty="0" smtClean="0">
              <a:solidFill>
                <a:srgbClr val="FFC000"/>
              </a:solidFill>
              <a:latin typeface="+mn-lt"/>
              <a:ea typeface="+mn-ea"/>
              <a:cs typeface="+mn-cs"/>
            </a:endParaRPr>
          </a:p>
          <a:p>
            <a:r>
              <a:rPr lang="es-MX" sz="600" b="0" i="1" kern="1200" dirty="0" smtClean="0">
                <a:solidFill>
                  <a:srgbClr val="FFC000"/>
                </a:solidFill>
                <a:latin typeface="+mn-lt"/>
                <a:ea typeface="+mn-ea"/>
                <a:cs typeface="+mn-cs"/>
              </a:rPr>
              <a:t>Transformar software de escritorio hacia la plataforma del web.</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Respeto a los estándares del XHTML.</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Separación de contenido del diseño con uso de hojas de estilo.</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Sindicación de contenidos.</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a:t>
            </a:r>
            <a:r>
              <a:rPr lang="es-MX" sz="600" b="0" i="1" kern="1200" dirty="0" err="1" smtClean="0">
                <a:solidFill>
                  <a:srgbClr val="FFC000"/>
                </a:solidFill>
                <a:latin typeface="+mn-lt"/>
                <a:ea typeface="+mn-ea"/>
                <a:cs typeface="+mn-cs"/>
              </a:rPr>
              <a:t>Ajax</a:t>
            </a:r>
            <a:r>
              <a:rPr lang="es-MX" sz="600" b="0" i="1" kern="1200" dirty="0" smtClean="0">
                <a:solidFill>
                  <a:srgbClr val="FFC000"/>
                </a:solidFill>
                <a:latin typeface="+mn-lt"/>
                <a:ea typeface="+mn-ea"/>
                <a:cs typeface="+mn-cs"/>
              </a:rPr>
              <a:t> (</a:t>
            </a:r>
            <a:r>
              <a:rPr lang="es-MX" sz="600" b="0" i="1" kern="1200" dirty="0" err="1" smtClean="0">
                <a:solidFill>
                  <a:srgbClr val="FFC000"/>
                </a:solidFill>
                <a:latin typeface="+mn-lt"/>
                <a:ea typeface="+mn-ea"/>
                <a:cs typeface="+mn-cs"/>
              </a:rPr>
              <a:t>Asincronical</a:t>
            </a:r>
            <a:r>
              <a:rPr lang="es-MX" sz="600" b="0" i="1" kern="1200" dirty="0" smtClean="0">
                <a:solidFill>
                  <a:srgbClr val="FFC000"/>
                </a:solidFill>
                <a:latin typeface="+mn-lt"/>
                <a:ea typeface="+mn-ea"/>
                <a:cs typeface="+mn-cs"/>
              </a:rPr>
              <a:t> </a:t>
            </a:r>
            <a:r>
              <a:rPr lang="es-MX" sz="600" b="0" i="1" kern="1200" dirty="0" err="1" smtClean="0">
                <a:solidFill>
                  <a:srgbClr val="FFC000"/>
                </a:solidFill>
                <a:latin typeface="+mn-lt"/>
                <a:ea typeface="+mn-ea"/>
                <a:cs typeface="+mn-cs"/>
              </a:rPr>
              <a:t>javascript</a:t>
            </a:r>
            <a:r>
              <a:rPr lang="es-MX" sz="600" b="0" i="1" kern="1200" dirty="0" smtClean="0">
                <a:solidFill>
                  <a:srgbClr val="FFC000"/>
                </a:solidFill>
                <a:latin typeface="+mn-lt"/>
                <a:ea typeface="+mn-ea"/>
                <a:cs typeface="+mn-cs"/>
              </a:rPr>
              <a:t> and </a:t>
            </a:r>
            <a:r>
              <a:rPr lang="es-MX" sz="600" b="0" i="1" kern="1200" dirty="0" err="1" smtClean="0">
                <a:solidFill>
                  <a:srgbClr val="FFC000"/>
                </a:solidFill>
                <a:latin typeface="+mn-lt"/>
                <a:ea typeface="+mn-ea"/>
                <a:cs typeface="+mn-cs"/>
              </a:rPr>
              <a:t>xml</a:t>
            </a:r>
            <a:r>
              <a:rPr lang="es-MX" sz="600" b="0" i="1" kern="1200" dirty="0" smtClean="0">
                <a:solidFill>
                  <a:srgbClr val="FFC000"/>
                </a:solidFill>
                <a:latin typeface="+mn-lt"/>
                <a:ea typeface="+mn-ea"/>
                <a:cs typeface="+mn-cs"/>
              </a:rPr>
              <a:t>).</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Uso de Flash, </a:t>
            </a:r>
            <a:r>
              <a:rPr lang="es-MX" sz="600" b="0" i="1" kern="1200" dirty="0" err="1" smtClean="0">
                <a:solidFill>
                  <a:srgbClr val="FFC000"/>
                </a:solidFill>
                <a:latin typeface="+mn-lt"/>
                <a:ea typeface="+mn-ea"/>
                <a:cs typeface="+mn-cs"/>
              </a:rPr>
              <a:t>Flex</a:t>
            </a:r>
            <a:r>
              <a:rPr lang="es-MX" sz="600" b="0" i="1" kern="1200" dirty="0" smtClean="0">
                <a:solidFill>
                  <a:srgbClr val="FFC000"/>
                </a:solidFill>
                <a:latin typeface="+mn-lt"/>
                <a:ea typeface="+mn-ea"/>
                <a:cs typeface="+mn-cs"/>
              </a:rPr>
              <a:t> o </a:t>
            </a:r>
            <a:r>
              <a:rPr lang="es-MX" sz="600" b="0" i="1" kern="1200" dirty="0" err="1" smtClean="0">
                <a:solidFill>
                  <a:srgbClr val="FFC000"/>
                </a:solidFill>
                <a:latin typeface="+mn-lt"/>
                <a:ea typeface="+mn-ea"/>
                <a:cs typeface="+mn-cs"/>
              </a:rPr>
              <a:t>Lazlo</a:t>
            </a:r>
            <a:r>
              <a:rPr lang="es-MX" sz="600" b="0" i="1" kern="1200" dirty="0" smtClean="0">
                <a:solidFill>
                  <a:srgbClr val="FFC000"/>
                </a:solidFill>
                <a:latin typeface="+mn-lt"/>
                <a:ea typeface="+mn-ea"/>
                <a:cs typeface="+mn-cs"/>
              </a:rPr>
              <a:t>.</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Uso de </a:t>
            </a:r>
            <a:r>
              <a:rPr lang="es-MX" sz="600" b="0" i="1" kern="1200" dirty="0" err="1" smtClean="0">
                <a:solidFill>
                  <a:srgbClr val="FFC000"/>
                </a:solidFill>
                <a:latin typeface="+mn-lt"/>
                <a:ea typeface="+mn-ea"/>
                <a:cs typeface="+mn-cs"/>
              </a:rPr>
              <a:t>Ruby</a:t>
            </a:r>
            <a:r>
              <a:rPr lang="es-MX" sz="600" b="0" i="1" kern="1200" dirty="0" smtClean="0">
                <a:solidFill>
                  <a:srgbClr val="FFC000"/>
                </a:solidFill>
                <a:latin typeface="+mn-lt"/>
                <a:ea typeface="+mn-ea"/>
                <a:cs typeface="+mn-cs"/>
              </a:rPr>
              <a:t> </a:t>
            </a:r>
            <a:r>
              <a:rPr lang="es-MX" sz="600" b="0" i="1" kern="1200" dirty="0" err="1" smtClean="0">
                <a:solidFill>
                  <a:srgbClr val="FFC000"/>
                </a:solidFill>
                <a:latin typeface="+mn-lt"/>
                <a:ea typeface="+mn-ea"/>
                <a:cs typeface="+mn-cs"/>
              </a:rPr>
              <a:t>on</a:t>
            </a:r>
            <a:r>
              <a:rPr lang="es-MX" sz="600" b="0" i="1" kern="1200" dirty="0" smtClean="0">
                <a:solidFill>
                  <a:srgbClr val="FFC000"/>
                </a:solidFill>
                <a:latin typeface="+mn-lt"/>
                <a:ea typeface="+mn-ea"/>
                <a:cs typeface="+mn-cs"/>
              </a:rPr>
              <a:t> </a:t>
            </a:r>
            <a:r>
              <a:rPr lang="es-MX" sz="600" b="0" i="1" kern="1200" dirty="0" err="1" smtClean="0">
                <a:solidFill>
                  <a:srgbClr val="FFC000"/>
                </a:solidFill>
                <a:latin typeface="+mn-lt"/>
                <a:ea typeface="+mn-ea"/>
                <a:cs typeface="+mn-cs"/>
              </a:rPr>
              <a:t>Rails</a:t>
            </a:r>
            <a:r>
              <a:rPr lang="es-MX" sz="600" b="0" i="1" kern="1200" dirty="0" smtClean="0">
                <a:solidFill>
                  <a:srgbClr val="FFC000"/>
                </a:solidFill>
                <a:latin typeface="+mn-lt"/>
                <a:ea typeface="+mn-ea"/>
                <a:cs typeface="+mn-cs"/>
              </a:rPr>
              <a:t> para programar páginas dinámicas.</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Utilización de redes sociales al manejar usuarios y comunidades.</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Dar control total a los usuarios en el manejo de su información.</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Proveer </a:t>
            </a:r>
            <a:r>
              <a:rPr lang="es-MX" sz="600" b="0" i="1" kern="1200" dirty="0" err="1" smtClean="0">
                <a:solidFill>
                  <a:srgbClr val="FFC000"/>
                </a:solidFill>
                <a:latin typeface="+mn-lt"/>
                <a:ea typeface="+mn-ea"/>
                <a:cs typeface="+mn-cs"/>
              </a:rPr>
              <a:t>APis</a:t>
            </a:r>
            <a:r>
              <a:rPr lang="es-MX" sz="600" b="0" i="1" kern="1200" dirty="0" smtClean="0">
                <a:solidFill>
                  <a:srgbClr val="FFC000"/>
                </a:solidFill>
                <a:latin typeface="+mn-lt"/>
                <a:ea typeface="+mn-ea"/>
                <a:cs typeface="+mn-cs"/>
              </a:rPr>
              <a:t> o XML para que las aplicaciones puedan ser manipuladas por otros.</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Facilitar el posicionamiento con URL sencillos.</a:t>
            </a:r>
          </a:p>
          <a:p>
            <a:pPr>
              <a:buFontTx/>
              <a:buChar char="-"/>
            </a:pPr>
            <a:endParaRPr lang="es-MX"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Char char="-"/>
              <a:tabLst/>
              <a:defRPr/>
            </a:pPr>
            <a:r>
              <a:rPr lang="es-MX" sz="1200" b="0" i="0" kern="1200" dirty="0" smtClean="0">
                <a:solidFill>
                  <a:schemeClr val="tx1"/>
                </a:solidFill>
                <a:latin typeface="+mn-lt"/>
                <a:ea typeface="+mn-ea"/>
                <a:cs typeface="+mn-cs"/>
              </a:rPr>
              <a:t>HERRAMIENTAS y EDUCACION</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Char char="-"/>
              <a:tabLst/>
              <a:defRPr/>
            </a:pPr>
            <a:r>
              <a:rPr lang="es-EC" sz="2400" kern="1200" dirty="0" smtClean="0">
                <a:solidFill>
                  <a:schemeClr val="tx1"/>
                </a:solidFill>
                <a:latin typeface="+mn-lt"/>
                <a:ea typeface="+mn-ea"/>
                <a:cs typeface="+mn-cs"/>
              </a:rPr>
              <a:t>Las herramientas Web2.0 pueden ayudar fuertemente a los estudiantes en el pensamiento crítico, escritura, participación y reflexión en un mundo de información compartida y de aprendizaje social. Por ejemplo, los estudiantes utilizan los blogs para expresar sus opiniones, los wikis para realizar colaboraciones, marcadores sociales para compartir los recursos de Internet y </a:t>
            </a:r>
            <a:r>
              <a:rPr lang="es-EC" sz="2400" kern="1200" dirty="0" err="1" smtClean="0">
                <a:solidFill>
                  <a:schemeClr val="tx1"/>
                </a:solidFill>
                <a:latin typeface="+mn-lt"/>
                <a:ea typeface="+mn-ea"/>
                <a:cs typeface="+mn-cs"/>
              </a:rPr>
              <a:t>podcast</a:t>
            </a:r>
            <a:r>
              <a:rPr lang="es-EC" sz="2400" kern="1200" dirty="0" smtClean="0">
                <a:solidFill>
                  <a:schemeClr val="tx1"/>
                </a:solidFill>
                <a:latin typeface="+mn-lt"/>
                <a:ea typeface="+mn-ea"/>
                <a:cs typeface="+mn-cs"/>
              </a:rPr>
              <a:t> para revisar sus clases. [10][11][12],</a:t>
            </a:r>
            <a:endParaRPr lang="es-MX" sz="24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Char char="-"/>
              <a:tabLst/>
              <a:defRPr/>
            </a:pPr>
            <a:endParaRPr lang="es-MX"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EC" sz="2400" b="1" kern="1200" dirty="0" smtClean="0">
                <a:solidFill>
                  <a:schemeClr val="tx1"/>
                </a:solidFill>
                <a:latin typeface="+mn-lt"/>
                <a:ea typeface="+mn-ea"/>
                <a:cs typeface="+mn-cs"/>
              </a:rPr>
              <a:t>Sindicación</a:t>
            </a:r>
          </a:p>
          <a:p>
            <a:pPr>
              <a:buFont typeface="Arial" charset="0"/>
              <a:buChar char="•"/>
            </a:pPr>
            <a:r>
              <a:rPr lang="es-EC" sz="2400" b="1" kern="1200" dirty="0" smtClean="0">
                <a:solidFill>
                  <a:schemeClr val="tx1"/>
                </a:solidFill>
                <a:latin typeface="+mn-lt"/>
                <a:ea typeface="+mn-ea"/>
                <a:cs typeface="+mn-cs"/>
              </a:rPr>
              <a:t>Marcadores sociales:</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EC" sz="2400" b="1" kern="1200" dirty="0" smtClean="0">
                <a:solidFill>
                  <a:schemeClr val="tx1"/>
                </a:solidFill>
                <a:latin typeface="+mn-lt"/>
                <a:ea typeface="+mn-ea"/>
                <a:cs typeface="+mn-cs"/>
              </a:rPr>
              <a:t>Wikis </a:t>
            </a:r>
            <a:endParaRPr lang="es-MX" sz="1200" dirty="0" smtClean="0"/>
          </a:p>
          <a:p>
            <a:pPr>
              <a:buFont typeface="Arial" charset="0"/>
              <a:buChar char="•"/>
            </a:pPr>
            <a:r>
              <a:rPr lang="es-EC" sz="2400" b="1" kern="1200" dirty="0" smtClean="0">
                <a:solidFill>
                  <a:schemeClr val="tx1"/>
                </a:solidFill>
                <a:latin typeface="+mn-lt"/>
                <a:ea typeface="+mn-ea"/>
                <a:cs typeface="+mn-cs"/>
              </a:rPr>
              <a:t>Blogs</a:t>
            </a:r>
          </a:p>
          <a:p>
            <a:pPr>
              <a:buFont typeface="Arial" charset="0"/>
              <a:buChar char="•"/>
            </a:pPr>
            <a:r>
              <a:rPr lang="es-EC" sz="2400" b="1" kern="1200" dirty="0" smtClean="0">
                <a:solidFill>
                  <a:schemeClr val="tx1"/>
                </a:solidFill>
                <a:latin typeface="+mn-lt"/>
                <a:ea typeface="+mn-ea"/>
                <a:cs typeface="+mn-cs"/>
              </a:rPr>
              <a:t>Redes Sociales</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s-EC" sz="2400" b="1" kern="1200" dirty="0" err="1" smtClean="0">
                <a:solidFill>
                  <a:schemeClr val="tx1"/>
                </a:solidFill>
                <a:latin typeface="+mn-lt"/>
                <a:ea typeface="+mn-ea"/>
                <a:cs typeface="+mn-cs"/>
              </a:rPr>
              <a:t>Folksonomía</a:t>
            </a:r>
            <a:r>
              <a:rPr lang="es-EC" sz="2400" b="1" kern="1200" dirty="0" smtClean="0">
                <a:solidFill>
                  <a:schemeClr val="tx1"/>
                </a:solidFill>
                <a:latin typeface="+mn-lt"/>
                <a:ea typeface="+mn-ea"/>
                <a:cs typeface="+mn-cs"/>
              </a:rPr>
              <a:t> y </a:t>
            </a:r>
          </a:p>
          <a:p>
            <a:pPr>
              <a:buFont typeface="Arial" charset="0"/>
              <a:buChar char="•"/>
            </a:pPr>
            <a:r>
              <a:rPr lang="es-EC" sz="2400" b="1" kern="1200" dirty="0" smtClean="0">
                <a:solidFill>
                  <a:schemeClr val="tx1"/>
                </a:solidFill>
                <a:latin typeface="+mn-lt"/>
                <a:ea typeface="+mn-ea"/>
                <a:cs typeface="+mn-cs"/>
              </a:rPr>
              <a:t>Técnicas de aplicaciones enriquecidas de Internet</a:t>
            </a:r>
          </a:p>
          <a:p>
            <a:pPr>
              <a:buFont typeface="Arial" charset="0"/>
              <a:buChar char="•"/>
            </a:pPr>
            <a:endParaRPr lang="es-EC" sz="2400" b="1" kern="1200" dirty="0" smtClean="0">
              <a:solidFill>
                <a:schemeClr val="tx1"/>
              </a:solidFill>
              <a:latin typeface="+mn-lt"/>
              <a:ea typeface="+mn-ea"/>
              <a:cs typeface="+mn-cs"/>
            </a:endParaRPr>
          </a:p>
          <a:p>
            <a:endParaRPr lang="es-EC" sz="1200" kern="1200" dirty="0" smtClean="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F483C64F-54B2-4F54-8B4F-E4F9280BB602}" type="slidenum">
              <a:rPr lang="es-MX" smtClean="0"/>
              <a:pPr/>
              <a:t>8</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fontScale="92500" lnSpcReduction="20000"/>
          </a:bodyPr>
          <a:lstStyle/>
          <a:p>
            <a:r>
              <a:rPr lang="es-MX" sz="2400" b="0" i="0" kern="1200" dirty="0" smtClean="0">
                <a:solidFill>
                  <a:schemeClr val="tx1"/>
                </a:solidFill>
                <a:latin typeface="+mn-lt"/>
                <a:ea typeface="+mn-ea"/>
                <a:cs typeface="+mn-cs"/>
              </a:rPr>
              <a:t>1</a:t>
            </a:r>
            <a:r>
              <a:rPr lang="es-MX" sz="2400" b="1" i="0" kern="1200" dirty="0" smtClean="0">
                <a:solidFill>
                  <a:schemeClr val="tx1"/>
                </a:solidFill>
                <a:latin typeface="+mn-lt"/>
                <a:ea typeface="+mn-ea"/>
                <a:cs typeface="+mn-cs"/>
              </a:rPr>
              <a:t>) </a:t>
            </a:r>
            <a:r>
              <a:rPr lang="es-MX" sz="2400" b="1" i="0" kern="1200" dirty="0" err="1" smtClean="0">
                <a:solidFill>
                  <a:schemeClr val="tx1"/>
                </a:solidFill>
                <a:latin typeface="+mn-lt"/>
                <a:ea typeface="+mn-ea"/>
                <a:cs typeface="+mn-cs"/>
              </a:rPr>
              <a:t>Ké</a:t>
            </a:r>
            <a:r>
              <a:rPr lang="es-MX" sz="2400" b="1" i="0" kern="1200" dirty="0" smtClean="0">
                <a:solidFill>
                  <a:schemeClr val="tx1"/>
                </a:solidFill>
                <a:latin typeface="+mn-lt"/>
                <a:ea typeface="+mn-ea"/>
                <a:cs typeface="+mn-cs"/>
              </a:rPr>
              <a:t> es web 2.0)</a:t>
            </a:r>
          </a:p>
          <a:p>
            <a:r>
              <a:rPr lang="es-MX" sz="2400" b="0" i="0" kern="1200" dirty="0" smtClean="0">
                <a:solidFill>
                  <a:schemeClr val="tx1"/>
                </a:solidFill>
                <a:latin typeface="+mn-lt"/>
                <a:ea typeface="+mn-ea"/>
                <a:cs typeface="+mn-cs"/>
              </a:rPr>
              <a:t>La web 2.0 puede entenderse como un conjunto de nuevas tecnologías  y herramientas para lograr</a:t>
            </a:r>
            <a:r>
              <a:rPr lang="es-MX" sz="2400" b="0" i="0" kern="1200" baseline="0" dirty="0" smtClean="0">
                <a:solidFill>
                  <a:schemeClr val="tx1"/>
                </a:solidFill>
                <a:latin typeface="+mn-lt"/>
                <a:ea typeface="+mn-ea"/>
                <a:cs typeface="+mn-cs"/>
              </a:rPr>
              <a:t> mayor</a:t>
            </a:r>
            <a:r>
              <a:rPr lang="es-MX" sz="2400" b="0" i="0" kern="1200" dirty="0" smtClean="0">
                <a:solidFill>
                  <a:schemeClr val="tx1"/>
                </a:solidFill>
                <a:latin typeface="+mn-lt"/>
                <a:ea typeface="+mn-ea"/>
                <a:cs typeface="+mn-cs"/>
              </a:rPr>
              <a:t> participación y la colaboración en la web.  Como podemos</a:t>
            </a:r>
            <a:r>
              <a:rPr lang="es-MX" sz="2400" b="0" i="0" kern="1200" baseline="0" dirty="0" smtClean="0">
                <a:solidFill>
                  <a:schemeClr val="tx1"/>
                </a:solidFill>
                <a:latin typeface="+mn-lt"/>
                <a:ea typeface="+mn-ea"/>
                <a:cs typeface="+mn-cs"/>
              </a:rPr>
              <a:t> notar en el grafico antes  el </a:t>
            </a:r>
            <a:r>
              <a:rPr lang="es-MX" sz="2400" b="0" i="0" kern="1200" baseline="0" dirty="0" err="1" smtClean="0">
                <a:solidFill>
                  <a:schemeClr val="tx1"/>
                </a:solidFill>
                <a:latin typeface="+mn-lt"/>
                <a:ea typeface="+mn-ea"/>
                <a:cs typeface="+mn-cs"/>
              </a:rPr>
              <a:t>webmaster</a:t>
            </a:r>
            <a:r>
              <a:rPr lang="es-MX" sz="2400" b="0" i="0" kern="1200" baseline="0" dirty="0" smtClean="0">
                <a:solidFill>
                  <a:schemeClr val="tx1"/>
                </a:solidFill>
                <a:latin typeface="+mn-lt"/>
                <a:ea typeface="+mn-ea"/>
                <a:cs typeface="+mn-cs"/>
              </a:rPr>
              <a:t> desarrollaba el sitio  y los usuarios solo podían ver el contenido del mismo, ahora los internautas forma comunidades, comparten conocimiento, experiencias y  al mismo tiempo forman parte en el proceso de creación de contenido.</a:t>
            </a:r>
            <a:endParaRPr lang="es-MX" sz="800" b="0" i="1" kern="1200" dirty="0" smtClean="0">
              <a:solidFill>
                <a:schemeClr val="tx1"/>
              </a:solidFill>
              <a:latin typeface="+mn-lt"/>
              <a:ea typeface="+mn-ea"/>
              <a:cs typeface="+mn-cs"/>
            </a:endParaRPr>
          </a:p>
          <a:p>
            <a:endParaRPr lang="es-MX" sz="600" b="0" i="1" kern="1200" dirty="0" smtClean="0">
              <a:solidFill>
                <a:schemeClr val="tx1"/>
              </a:solidFill>
              <a:latin typeface="+mn-lt"/>
              <a:ea typeface="+mn-ea"/>
              <a:cs typeface="+mn-cs"/>
            </a:endParaRPr>
          </a:p>
          <a:p>
            <a:r>
              <a:rPr lang="es-MX" sz="600" b="0" i="1" kern="1200" dirty="0" err="1" smtClean="0">
                <a:solidFill>
                  <a:srgbClr val="FFC000"/>
                </a:solidFill>
                <a:latin typeface="+mn-lt"/>
                <a:ea typeface="+mn-ea"/>
                <a:cs typeface="+mn-cs"/>
              </a:rPr>
              <a:t>Tecnologias</a:t>
            </a:r>
            <a:endParaRPr lang="es-MX" sz="600" b="0" i="1" kern="1200" dirty="0" smtClean="0">
              <a:solidFill>
                <a:srgbClr val="FFC000"/>
              </a:solidFill>
              <a:latin typeface="+mn-lt"/>
              <a:ea typeface="+mn-ea"/>
              <a:cs typeface="+mn-cs"/>
            </a:endParaRPr>
          </a:p>
          <a:p>
            <a:r>
              <a:rPr lang="es-MX" sz="600" b="0" i="1" kern="1200" dirty="0" smtClean="0">
                <a:solidFill>
                  <a:srgbClr val="FFC000"/>
                </a:solidFill>
                <a:latin typeface="+mn-lt"/>
                <a:ea typeface="+mn-ea"/>
                <a:cs typeface="+mn-cs"/>
              </a:rPr>
              <a:t>Transformar software de escritorio hacia la plataforma del web.</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Respeto a los estándares del XHTML.</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Separación de contenido del diseño con uso de hojas de estilo.</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Sindicación de contenidos.</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a:t>
            </a:r>
            <a:r>
              <a:rPr lang="es-MX" sz="600" b="0" i="1" kern="1200" dirty="0" err="1" smtClean="0">
                <a:solidFill>
                  <a:srgbClr val="FFC000"/>
                </a:solidFill>
                <a:latin typeface="+mn-lt"/>
                <a:ea typeface="+mn-ea"/>
                <a:cs typeface="+mn-cs"/>
              </a:rPr>
              <a:t>Ajax</a:t>
            </a:r>
            <a:r>
              <a:rPr lang="es-MX" sz="600" b="0" i="1" kern="1200" dirty="0" smtClean="0">
                <a:solidFill>
                  <a:srgbClr val="FFC000"/>
                </a:solidFill>
                <a:latin typeface="+mn-lt"/>
                <a:ea typeface="+mn-ea"/>
                <a:cs typeface="+mn-cs"/>
              </a:rPr>
              <a:t> (</a:t>
            </a:r>
            <a:r>
              <a:rPr lang="es-MX" sz="600" b="0" i="1" kern="1200" dirty="0" err="1" smtClean="0">
                <a:solidFill>
                  <a:srgbClr val="FFC000"/>
                </a:solidFill>
                <a:latin typeface="+mn-lt"/>
                <a:ea typeface="+mn-ea"/>
                <a:cs typeface="+mn-cs"/>
              </a:rPr>
              <a:t>Asincronical</a:t>
            </a:r>
            <a:r>
              <a:rPr lang="es-MX" sz="600" b="0" i="1" kern="1200" dirty="0" smtClean="0">
                <a:solidFill>
                  <a:srgbClr val="FFC000"/>
                </a:solidFill>
                <a:latin typeface="+mn-lt"/>
                <a:ea typeface="+mn-ea"/>
                <a:cs typeface="+mn-cs"/>
              </a:rPr>
              <a:t> </a:t>
            </a:r>
            <a:r>
              <a:rPr lang="es-MX" sz="600" b="0" i="1" kern="1200" dirty="0" err="1" smtClean="0">
                <a:solidFill>
                  <a:srgbClr val="FFC000"/>
                </a:solidFill>
                <a:latin typeface="+mn-lt"/>
                <a:ea typeface="+mn-ea"/>
                <a:cs typeface="+mn-cs"/>
              </a:rPr>
              <a:t>javascript</a:t>
            </a:r>
            <a:r>
              <a:rPr lang="es-MX" sz="600" b="0" i="1" kern="1200" dirty="0" smtClean="0">
                <a:solidFill>
                  <a:srgbClr val="FFC000"/>
                </a:solidFill>
                <a:latin typeface="+mn-lt"/>
                <a:ea typeface="+mn-ea"/>
                <a:cs typeface="+mn-cs"/>
              </a:rPr>
              <a:t> and </a:t>
            </a:r>
            <a:r>
              <a:rPr lang="es-MX" sz="600" b="0" i="1" kern="1200" dirty="0" err="1" smtClean="0">
                <a:solidFill>
                  <a:srgbClr val="FFC000"/>
                </a:solidFill>
                <a:latin typeface="+mn-lt"/>
                <a:ea typeface="+mn-ea"/>
                <a:cs typeface="+mn-cs"/>
              </a:rPr>
              <a:t>xml</a:t>
            </a:r>
            <a:r>
              <a:rPr lang="es-MX" sz="600" b="0" i="1" kern="1200" dirty="0" smtClean="0">
                <a:solidFill>
                  <a:srgbClr val="FFC000"/>
                </a:solidFill>
                <a:latin typeface="+mn-lt"/>
                <a:ea typeface="+mn-ea"/>
                <a:cs typeface="+mn-cs"/>
              </a:rPr>
              <a:t>).</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Uso de Flash, </a:t>
            </a:r>
            <a:r>
              <a:rPr lang="es-MX" sz="600" b="0" i="1" kern="1200" dirty="0" err="1" smtClean="0">
                <a:solidFill>
                  <a:srgbClr val="FFC000"/>
                </a:solidFill>
                <a:latin typeface="+mn-lt"/>
                <a:ea typeface="+mn-ea"/>
                <a:cs typeface="+mn-cs"/>
              </a:rPr>
              <a:t>Flex</a:t>
            </a:r>
            <a:r>
              <a:rPr lang="es-MX" sz="600" b="0" i="1" kern="1200" dirty="0" smtClean="0">
                <a:solidFill>
                  <a:srgbClr val="FFC000"/>
                </a:solidFill>
                <a:latin typeface="+mn-lt"/>
                <a:ea typeface="+mn-ea"/>
                <a:cs typeface="+mn-cs"/>
              </a:rPr>
              <a:t> o </a:t>
            </a:r>
            <a:r>
              <a:rPr lang="es-MX" sz="600" b="0" i="1" kern="1200" dirty="0" err="1" smtClean="0">
                <a:solidFill>
                  <a:srgbClr val="FFC000"/>
                </a:solidFill>
                <a:latin typeface="+mn-lt"/>
                <a:ea typeface="+mn-ea"/>
                <a:cs typeface="+mn-cs"/>
              </a:rPr>
              <a:t>Lazlo</a:t>
            </a:r>
            <a:r>
              <a:rPr lang="es-MX" sz="600" b="0" i="1" kern="1200" dirty="0" smtClean="0">
                <a:solidFill>
                  <a:srgbClr val="FFC000"/>
                </a:solidFill>
                <a:latin typeface="+mn-lt"/>
                <a:ea typeface="+mn-ea"/>
                <a:cs typeface="+mn-cs"/>
              </a:rPr>
              <a:t>.</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Uso de </a:t>
            </a:r>
            <a:r>
              <a:rPr lang="es-MX" sz="600" b="0" i="1" kern="1200" dirty="0" err="1" smtClean="0">
                <a:solidFill>
                  <a:srgbClr val="FFC000"/>
                </a:solidFill>
                <a:latin typeface="+mn-lt"/>
                <a:ea typeface="+mn-ea"/>
                <a:cs typeface="+mn-cs"/>
              </a:rPr>
              <a:t>Ruby</a:t>
            </a:r>
            <a:r>
              <a:rPr lang="es-MX" sz="600" b="0" i="1" kern="1200" dirty="0" smtClean="0">
                <a:solidFill>
                  <a:srgbClr val="FFC000"/>
                </a:solidFill>
                <a:latin typeface="+mn-lt"/>
                <a:ea typeface="+mn-ea"/>
                <a:cs typeface="+mn-cs"/>
              </a:rPr>
              <a:t> </a:t>
            </a:r>
            <a:r>
              <a:rPr lang="es-MX" sz="600" b="0" i="1" kern="1200" dirty="0" err="1" smtClean="0">
                <a:solidFill>
                  <a:srgbClr val="FFC000"/>
                </a:solidFill>
                <a:latin typeface="+mn-lt"/>
                <a:ea typeface="+mn-ea"/>
                <a:cs typeface="+mn-cs"/>
              </a:rPr>
              <a:t>on</a:t>
            </a:r>
            <a:r>
              <a:rPr lang="es-MX" sz="600" b="0" i="1" kern="1200" dirty="0" smtClean="0">
                <a:solidFill>
                  <a:srgbClr val="FFC000"/>
                </a:solidFill>
                <a:latin typeface="+mn-lt"/>
                <a:ea typeface="+mn-ea"/>
                <a:cs typeface="+mn-cs"/>
              </a:rPr>
              <a:t> </a:t>
            </a:r>
            <a:r>
              <a:rPr lang="es-MX" sz="600" b="0" i="1" kern="1200" dirty="0" err="1" smtClean="0">
                <a:solidFill>
                  <a:srgbClr val="FFC000"/>
                </a:solidFill>
                <a:latin typeface="+mn-lt"/>
                <a:ea typeface="+mn-ea"/>
                <a:cs typeface="+mn-cs"/>
              </a:rPr>
              <a:t>Rails</a:t>
            </a:r>
            <a:r>
              <a:rPr lang="es-MX" sz="600" b="0" i="1" kern="1200" dirty="0" smtClean="0">
                <a:solidFill>
                  <a:srgbClr val="FFC000"/>
                </a:solidFill>
                <a:latin typeface="+mn-lt"/>
                <a:ea typeface="+mn-ea"/>
                <a:cs typeface="+mn-cs"/>
              </a:rPr>
              <a:t> para programar páginas dinámicas.</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Utilización de redes sociales al manejar usuarios y comunidades.</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Dar control total a los usuarios en el manejo de su información.</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Proveer </a:t>
            </a:r>
            <a:r>
              <a:rPr lang="es-MX" sz="600" b="0" i="1" kern="1200" dirty="0" err="1" smtClean="0">
                <a:solidFill>
                  <a:srgbClr val="FFC000"/>
                </a:solidFill>
                <a:latin typeface="+mn-lt"/>
                <a:ea typeface="+mn-ea"/>
                <a:cs typeface="+mn-cs"/>
              </a:rPr>
              <a:t>APis</a:t>
            </a:r>
            <a:r>
              <a:rPr lang="es-MX" sz="600" b="0" i="1" kern="1200" dirty="0" smtClean="0">
                <a:solidFill>
                  <a:srgbClr val="FFC000"/>
                </a:solidFill>
                <a:latin typeface="+mn-lt"/>
                <a:ea typeface="+mn-ea"/>
                <a:cs typeface="+mn-cs"/>
              </a:rPr>
              <a:t> o XML para que las aplicaciones puedan ser manipuladas por otros.</a:t>
            </a:r>
            <a:br>
              <a:rPr lang="es-MX" sz="600" b="0" i="1" kern="1200" dirty="0" smtClean="0">
                <a:solidFill>
                  <a:srgbClr val="FFC000"/>
                </a:solidFill>
                <a:latin typeface="+mn-lt"/>
                <a:ea typeface="+mn-ea"/>
                <a:cs typeface="+mn-cs"/>
              </a:rPr>
            </a:br>
            <a:r>
              <a:rPr lang="es-MX" sz="600" b="0" i="1" kern="1200" dirty="0" smtClean="0">
                <a:solidFill>
                  <a:srgbClr val="FFC000"/>
                </a:solidFill>
                <a:latin typeface="+mn-lt"/>
                <a:ea typeface="+mn-ea"/>
                <a:cs typeface="+mn-cs"/>
              </a:rPr>
              <a:t>- Facilitar el posicionamiento con URL sencillos.</a:t>
            </a:r>
          </a:p>
          <a:p>
            <a:pPr>
              <a:buFontTx/>
              <a:buChar char="-"/>
            </a:pPr>
            <a:endParaRPr lang="es-MX"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Char char="-"/>
              <a:tabLst/>
              <a:defRPr/>
            </a:pPr>
            <a:r>
              <a:rPr lang="es-MX" sz="1200" b="0" i="0" kern="1200" dirty="0" smtClean="0">
                <a:solidFill>
                  <a:schemeClr val="tx1"/>
                </a:solidFill>
                <a:latin typeface="+mn-lt"/>
                <a:ea typeface="+mn-ea"/>
                <a:cs typeface="+mn-cs"/>
              </a:rPr>
              <a:t>HERRAMIENTAS y EDUCACION</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Char char="-"/>
              <a:tabLst/>
              <a:defRPr/>
            </a:pPr>
            <a:r>
              <a:rPr lang="es-EC" sz="2400" kern="1200" dirty="0" smtClean="0">
                <a:solidFill>
                  <a:schemeClr val="tx1"/>
                </a:solidFill>
                <a:latin typeface="+mn-lt"/>
                <a:ea typeface="+mn-ea"/>
                <a:cs typeface="+mn-cs"/>
              </a:rPr>
              <a:t>Las herramientas Web2.0 pueden ayudar fuertemente a los estudiantes en el pensamiento crítico, escritura, participación y reflexión en un mundo de información compartida y de aprendizaje social. Por ejemplo, los estudiantes utilizan los blogs para expresar sus opiniones, los wikis para realizar colaboraciones, marcadores sociales para compartir los recursos de Internet y </a:t>
            </a:r>
            <a:r>
              <a:rPr lang="es-EC" sz="2400" kern="1200" dirty="0" err="1" smtClean="0">
                <a:solidFill>
                  <a:schemeClr val="tx1"/>
                </a:solidFill>
                <a:latin typeface="+mn-lt"/>
                <a:ea typeface="+mn-ea"/>
                <a:cs typeface="+mn-cs"/>
              </a:rPr>
              <a:t>podcast</a:t>
            </a:r>
            <a:r>
              <a:rPr lang="es-EC" sz="2400" kern="1200" dirty="0" smtClean="0">
                <a:solidFill>
                  <a:schemeClr val="tx1"/>
                </a:solidFill>
                <a:latin typeface="+mn-lt"/>
                <a:ea typeface="+mn-ea"/>
                <a:cs typeface="+mn-cs"/>
              </a:rPr>
              <a:t> para revisar sus clases. [10][11][12],</a:t>
            </a:r>
            <a:endParaRPr lang="es-MX" sz="24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Char char="-"/>
              <a:tabLst/>
              <a:defRPr/>
            </a:pPr>
            <a:endParaRPr lang="es-MX"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EC" sz="2400" b="1" kern="1200" dirty="0" smtClean="0">
                <a:solidFill>
                  <a:schemeClr val="tx1"/>
                </a:solidFill>
                <a:latin typeface="+mn-lt"/>
                <a:ea typeface="+mn-ea"/>
                <a:cs typeface="+mn-cs"/>
              </a:rPr>
              <a:t>Sindicación</a:t>
            </a:r>
          </a:p>
          <a:p>
            <a:pPr>
              <a:buFont typeface="Arial" charset="0"/>
              <a:buChar char="•"/>
            </a:pPr>
            <a:r>
              <a:rPr lang="es-EC" sz="2400" b="1" kern="1200" dirty="0" smtClean="0">
                <a:solidFill>
                  <a:schemeClr val="tx1"/>
                </a:solidFill>
                <a:latin typeface="+mn-lt"/>
                <a:ea typeface="+mn-ea"/>
                <a:cs typeface="+mn-cs"/>
              </a:rPr>
              <a:t>Marcadores sociales:</a:t>
            </a: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es-EC" sz="2400" b="1" kern="1200" dirty="0" smtClean="0">
                <a:solidFill>
                  <a:schemeClr val="tx1"/>
                </a:solidFill>
                <a:latin typeface="+mn-lt"/>
                <a:ea typeface="+mn-ea"/>
                <a:cs typeface="+mn-cs"/>
              </a:rPr>
              <a:t>Wikis </a:t>
            </a:r>
            <a:endParaRPr lang="es-MX" sz="1200" dirty="0" smtClean="0"/>
          </a:p>
          <a:p>
            <a:pPr>
              <a:buFont typeface="Arial" charset="0"/>
              <a:buChar char="•"/>
            </a:pPr>
            <a:r>
              <a:rPr lang="es-EC" sz="2400" b="1" kern="1200" dirty="0" smtClean="0">
                <a:solidFill>
                  <a:schemeClr val="tx1"/>
                </a:solidFill>
                <a:latin typeface="+mn-lt"/>
                <a:ea typeface="+mn-ea"/>
                <a:cs typeface="+mn-cs"/>
              </a:rPr>
              <a:t>Blogs</a:t>
            </a:r>
          </a:p>
          <a:p>
            <a:pPr>
              <a:buFont typeface="Arial" charset="0"/>
              <a:buChar char="•"/>
            </a:pPr>
            <a:r>
              <a:rPr lang="es-EC" sz="2400" b="1" kern="1200" dirty="0" smtClean="0">
                <a:solidFill>
                  <a:schemeClr val="tx1"/>
                </a:solidFill>
                <a:latin typeface="+mn-lt"/>
                <a:ea typeface="+mn-ea"/>
                <a:cs typeface="+mn-cs"/>
              </a:rPr>
              <a:t>Redes Sociales</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s-EC" sz="2400" b="1" kern="1200" dirty="0" err="1" smtClean="0">
                <a:solidFill>
                  <a:schemeClr val="tx1"/>
                </a:solidFill>
                <a:latin typeface="+mn-lt"/>
                <a:ea typeface="+mn-ea"/>
                <a:cs typeface="+mn-cs"/>
              </a:rPr>
              <a:t>Folksonomía</a:t>
            </a:r>
            <a:r>
              <a:rPr lang="es-EC" sz="2400" b="1" kern="1200" dirty="0" smtClean="0">
                <a:solidFill>
                  <a:schemeClr val="tx1"/>
                </a:solidFill>
                <a:latin typeface="+mn-lt"/>
                <a:ea typeface="+mn-ea"/>
                <a:cs typeface="+mn-cs"/>
              </a:rPr>
              <a:t> y </a:t>
            </a:r>
          </a:p>
          <a:p>
            <a:pPr>
              <a:buFont typeface="Arial" charset="0"/>
              <a:buChar char="•"/>
            </a:pPr>
            <a:r>
              <a:rPr lang="es-EC" sz="2400" b="1" kern="1200" dirty="0" smtClean="0">
                <a:solidFill>
                  <a:schemeClr val="tx1"/>
                </a:solidFill>
                <a:latin typeface="+mn-lt"/>
                <a:ea typeface="+mn-ea"/>
                <a:cs typeface="+mn-cs"/>
              </a:rPr>
              <a:t>Técnicas de aplicaciones enriquecidas de Internet</a:t>
            </a:r>
          </a:p>
          <a:p>
            <a:pPr>
              <a:buFont typeface="Arial" charset="0"/>
              <a:buChar char="•"/>
            </a:pPr>
            <a:endParaRPr lang="es-EC" sz="2400" b="1" kern="1200" dirty="0" smtClean="0">
              <a:solidFill>
                <a:schemeClr val="tx1"/>
              </a:solidFill>
              <a:latin typeface="+mn-lt"/>
              <a:ea typeface="+mn-ea"/>
              <a:cs typeface="+mn-cs"/>
            </a:endParaRPr>
          </a:p>
          <a:p>
            <a:endParaRPr lang="es-EC" sz="1200" kern="1200" dirty="0" smtClean="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F483C64F-54B2-4F54-8B4F-E4F9280BB602}" type="slidenum">
              <a:rPr lang="es-MX" smtClean="0"/>
              <a:pPr/>
              <a:t>9</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Como </a:t>
            </a:r>
            <a:r>
              <a:rPr lang="es-EC" sz="1200" kern="1200" dirty="0" err="1" smtClean="0">
                <a:solidFill>
                  <a:schemeClr val="tx1"/>
                </a:solidFill>
                <a:latin typeface="+mn-lt"/>
                <a:ea typeface="+mn-ea"/>
                <a:cs typeface="+mn-cs"/>
              </a:rPr>
              <a:t>audencia</a:t>
            </a:r>
            <a:r>
              <a:rPr lang="es-EC" sz="1200" kern="1200" dirty="0" smtClean="0">
                <a:solidFill>
                  <a:schemeClr val="tx1"/>
                </a:solidFill>
                <a:latin typeface="+mn-lt"/>
                <a:ea typeface="+mn-ea"/>
                <a:cs typeface="+mn-cs"/>
              </a:rPr>
              <a:t> es </a:t>
            </a:r>
            <a:r>
              <a:rPr lang="es-EC" sz="1200" kern="1200" dirty="0" err="1" smtClean="0">
                <a:solidFill>
                  <a:schemeClr val="tx1"/>
                </a:solidFill>
                <a:latin typeface="+mn-lt"/>
                <a:ea typeface="+mn-ea"/>
                <a:cs typeface="+mn-cs"/>
              </a:rPr>
              <a:t>espol</a:t>
            </a:r>
            <a:r>
              <a:rPr lang="es-EC" sz="1200" kern="1200" dirty="0" smtClean="0">
                <a:solidFill>
                  <a:schemeClr val="tx1"/>
                </a:solidFill>
                <a:latin typeface="+mn-lt"/>
                <a:ea typeface="+mn-ea"/>
                <a:cs typeface="+mn-cs"/>
              </a:rPr>
              <a:t>, para definir las </a:t>
            </a:r>
            <a:r>
              <a:rPr lang="es-EC" sz="1200" kern="1200" dirty="0" err="1" smtClean="0">
                <a:solidFill>
                  <a:schemeClr val="tx1"/>
                </a:solidFill>
                <a:latin typeface="+mn-lt"/>
                <a:ea typeface="+mn-ea"/>
                <a:cs typeface="+mn-cs"/>
              </a:rPr>
              <a:t>necesidas</a:t>
            </a:r>
            <a:r>
              <a:rPr lang="es-EC" sz="1200" kern="1200" dirty="0" smtClean="0">
                <a:solidFill>
                  <a:schemeClr val="tx1"/>
                </a:solidFill>
                <a:latin typeface="+mn-lt"/>
                <a:ea typeface="+mn-ea"/>
                <a:cs typeface="+mn-cs"/>
              </a:rPr>
              <a:t> o </a:t>
            </a:r>
            <a:r>
              <a:rPr lang="es-EC" sz="1200" kern="1200" dirty="0" err="1" smtClean="0">
                <a:solidFill>
                  <a:schemeClr val="tx1"/>
                </a:solidFill>
                <a:latin typeface="+mn-lt"/>
                <a:ea typeface="+mn-ea"/>
                <a:cs typeface="+mn-cs"/>
              </a:rPr>
              <a:t>caracerísticas</a:t>
            </a:r>
            <a:r>
              <a:rPr lang="es-EC" sz="1200" kern="1200" dirty="0" smtClean="0">
                <a:solidFill>
                  <a:schemeClr val="tx1"/>
                </a:solidFill>
                <a:latin typeface="+mn-lt"/>
                <a:ea typeface="+mn-ea"/>
                <a:cs typeface="+mn-cs"/>
              </a:rPr>
              <a:t> de la </a:t>
            </a:r>
            <a:r>
              <a:rPr lang="es-EC" sz="1200" kern="1200" dirty="0" err="1" smtClean="0">
                <a:solidFill>
                  <a:schemeClr val="tx1"/>
                </a:solidFill>
                <a:latin typeface="+mn-lt"/>
                <a:ea typeface="+mn-ea"/>
                <a:cs typeface="+mn-cs"/>
              </a:rPr>
              <a:t>solucion</a:t>
            </a:r>
            <a:r>
              <a:rPr lang="es-EC" sz="1200" kern="1200" dirty="0" smtClean="0">
                <a:solidFill>
                  <a:schemeClr val="tx1"/>
                </a:solidFill>
                <a:latin typeface="+mn-lt"/>
                <a:ea typeface="+mn-ea"/>
                <a:cs typeface="+mn-cs"/>
              </a:rPr>
              <a:t>, se hizo un sondeo de</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err="1" smtClean="0">
                <a:solidFill>
                  <a:schemeClr val="tx1"/>
                </a:solidFill>
                <a:latin typeface="+mn-lt"/>
                <a:ea typeface="+mn-ea"/>
                <a:cs typeface="+mn-cs"/>
              </a:rPr>
              <a:t>Opinion,que</a:t>
            </a:r>
            <a:r>
              <a:rPr lang="es-EC" sz="1200" kern="1200" dirty="0" smtClean="0">
                <a:solidFill>
                  <a:schemeClr val="tx1"/>
                </a:solidFill>
                <a:latin typeface="+mn-lt"/>
                <a:ea typeface="+mn-ea"/>
                <a:cs typeface="+mn-cs"/>
              </a:rPr>
              <a:t> tenia</a:t>
            </a:r>
            <a:r>
              <a:rPr lang="es-EC" sz="1200" kern="1200" baseline="0" dirty="0" smtClean="0">
                <a:solidFill>
                  <a:schemeClr val="tx1"/>
                </a:solidFill>
                <a:latin typeface="+mn-lt"/>
                <a:ea typeface="+mn-ea"/>
                <a:cs typeface="+mn-cs"/>
              </a:rPr>
              <a:t> como </a:t>
            </a:r>
            <a:r>
              <a:rPr lang="es-EC" sz="1200" kern="1200" dirty="0" smtClean="0">
                <a:solidFill>
                  <a:schemeClr val="tx1"/>
                </a:solidFill>
                <a:latin typeface="+mn-lt"/>
                <a:ea typeface="+mn-ea"/>
                <a:cs typeface="+mn-cs"/>
              </a:rPr>
              <a:t> objetivo principal del cuestionario es obtener información sobre la frecuencia de uso del Internet, uso de herramientas Web 2.0 y Portafolios Electrónicos entre los encuestados</a:t>
            </a:r>
          </a:p>
          <a:p>
            <a:pPr marL="0" marR="0" indent="0" algn="l" defTabSz="914400" rtl="0" eaLnBrk="1" fontAlgn="auto" latinLnBrk="0" hangingPunct="1">
              <a:lnSpc>
                <a:spcPct val="100000"/>
              </a:lnSpc>
              <a:spcBef>
                <a:spcPts val="0"/>
              </a:spcBef>
              <a:spcAft>
                <a:spcPts val="0"/>
              </a:spcAft>
              <a:buClrTx/>
              <a:buSzTx/>
              <a:buFontTx/>
              <a:buNone/>
              <a:tabLst/>
              <a:defRPr/>
            </a:pPr>
            <a:endParaRPr lang="es-EC"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C"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C" sz="1200" b="1" kern="1200" dirty="0" smtClean="0">
                <a:solidFill>
                  <a:schemeClr val="tx1"/>
                </a:solidFill>
                <a:latin typeface="+mn-lt"/>
                <a:ea typeface="+mn-ea"/>
                <a:cs typeface="+mn-cs"/>
              </a:rPr>
              <a:t>Ing. Eléctrica - FIEC (20%)</a:t>
            </a:r>
            <a:r>
              <a:rPr lang="es-EC" sz="1200" kern="1200" dirty="0" smtClean="0">
                <a:solidFill>
                  <a:schemeClr val="tx1"/>
                </a:solidFill>
                <a:latin typeface="+mn-lt"/>
                <a:ea typeface="+mn-ea"/>
                <a:cs typeface="+mn-cs"/>
              </a:rPr>
              <a:t>,</a:t>
            </a:r>
            <a:r>
              <a:rPr lang="es-EC" sz="1200" b="1"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b="1" kern="1200" dirty="0" smtClean="0">
                <a:solidFill>
                  <a:schemeClr val="tx1"/>
                </a:solidFill>
                <a:latin typeface="+mn-lt"/>
                <a:ea typeface="+mn-ea"/>
                <a:cs typeface="+mn-cs"/>
              </a:rPr>
              <a:t>Ing. Computación- FIEC (22%)</a:t>
            </a:r>
            <a:r>
              <a:rPr lang="es-EC"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b="1" kern="1200" dirty="0" smtClean="0">
                <a:solidFill>
                  <a:schemeClr val="tx1"/>
                </a:solidFill>
                <a:latin typeface="+mn-lt"/>
                <a:ea typeface="+mn-ea"/>
                <a:cs typeface="+mn-cs"/>
              </a:rPr>
              <a:t>Ing. Naval -FIMCP</a:t>
            </a:r>
            <a:r>
              <a:rPr lang="es-EC" sz="1200" kern="1200" dirty="0" smtClean="0">
                <a:solidFill>
                  <a:schemeClr val="tx1"/>
                </a:solidFill>
                <a:latin typeface="+mn-lt"/>
                <a:ea typeface="+mn-ea"/>
                <a:cs typeface="+mn-cs"/>
              </a:rPr>
              <a:t> </a:t>
            </a:r>
            <a:r>
              <a:rPr lang="es-EC" sz="1200" b="1" kern="1200" dirty="0" smtClean="0">
                <a:solidFill>
                  <a:schemeClr val="tx1"/>
                </a:solidFill>
                <a:latin typeface="+mn-lt"/>
                <a:ea typeface="+mn-ea"/>
                <a:cs typeface="+mn-cs"/>
              </a:rPr>
              <a:t>(14%),</a:t>
            </a:r>
            <a:r>
              <a:rPr lang="es-EC"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b="1" kern="1200" dirty="0" smtClean="0">
                <a:solidFill>
                  <a:schemeClr val="tx1"/>
                </a:solidFill>
                <a:latin typeface="+mn-lt"/>
                <a:ea typeface="+mn-ea"/>
                <a:cs typeface="+mn-cs"/>
              </a:rPr>
              <a:t>Ing. Petróleo -</a:t>
            </a:r>
            <a:r>
              <a:rPr lang="es-ES" sz="1200" b="1" kern="1200" dirty="0" smtClean="0">
                <a:solidFill>
                  <a:schemeClr val="tx1"/>
                </a:solidFill>
                <a:latin typeface="+mn-lt"/>
                <a:ea typeface="+mn-ea"/>
                <a:cs typeface="+mn-cs"/>
              </a:rPr>
              <a:t>FICT </a:t>
            </a:r>
            <a:r>
              <a:rPr lang="es-EC" sz="1200" b="1" kern="1200" dirty="0" smtClean="0">
                <a:solidFill>
                  <a:schemeClr val="tx1"/>
                </a:solidFill>
                <a:latin typeface="+mn-lt"/>
                <a:ea typeface="+mn-ea"/>
                <a:cs typeface="+mn-cs"/>
              </a:rPr>
              <a:t> (21%),</a:t>
            </a:r>
            <a:r>
              <a:rPr lang="es-EC"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b="1" kern="1200" dirty="0" smtClean="0">
                <a:solidFill>
                  <a:schemeClr val="tx1"/>
                </a:solidFill>
                <a:latin typeface="+mn-lt"/>
                <a:ea typeface="+mn-ea"/>
                <a:cs typeface="+mn-cs"/>
              </a:rPr>
              <a:t>Ing. Mecánica-FIMCP (23%).</a:t>
            </a:r>
            <a:r>
              <a:rPr lang="es-EC"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El promedio de edad de los encuestados es de 22 años.</a:t>
            </a:r>
            <a:endParaRPr lang="es-MX" sz="1200" kern="1200" dirty="0" smtClean="0">
              <a:solidFill>
                <a:schemeClr val="tx1"/>
              </a:solidFill>
              <a:latin typeface="+mn-lt"/>
              <a:ea typeface="+mn-ea"/>
              <a:cs typeface="+mn-cs"/>
            </a:endParaRPr>
          </a:p>
          <a:p>
            <a:endParaRPr lang="es-MX" dirty="0" smtClean="0"/>
          </a:p>
          <a:p>
            <a:r>
              <a:rPr lang="es-EC" sz="1200" kern="1200" dirty="0" smtClean="0">
                <a:solidFill>
                  <a:schemeClr val="tx1"/>
                </a:solidFill>
                <a:latin typeface="+mn-lt"/>
                <a:ea typeface="+mn-ea"/>
                <a:cs typeface="+mn-cs"/>
              </a:rPr>
              <a:t>BENEFICIOS</a:t>
            </a:r>
          </a:p>
          <a:p>
            <a:r>
              <a:rPr lang="es-EC" sz="1200" kern="1200" dirty="0" smtClean="0">
                <a:solidFill>
                  <a:schemeClr val="tx1"/>
                </a:solidFill>
                <a:latin typeface="+mn-lt"/>
                <a:ea typeface="+mn-ea"/>
                <a:cs typeface="+mn-cs"/>
              </a:rPr>
              <a:t>Compartir experiencias en el proceso de aprendizaje con sus profesores u otros estudiantes</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Mostrar durante una entrevista laboral, el trabajo realizado durante su vida universitaria”, fomentar el Profesionalismo y “Mantener un Registro de los trabajos realizados durante la carrera”. </a:t>
            </a:r>
          </a:p>
          <a:p>
            <a:pPr marL="0" marR="0" indent="0" algn="l" defTabSz="914400" rtl="0" eaLnBrk="1" fontAlgn="auto" latinLnBrk="0" hangingPunct="1">
              <a:lnSpc>
                <a:spcPct val="100000"/>
              </a:lnSpc>
              <a:spcBef>
                <a:spcPts val="0"/>
              </a:spcBef>
              <a:spcAft>
                <a:spcPts val="0"/>
              </a:spcAft>
              <a:buClrTx/>
              <a:buSzTx/>
              <a:buFontTx/>
              <a:buNone/>
              <a:tabLst/>
              <a:defRPr/>
            </a:pPr>
            <a:endParaRPr lang="es-EC"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Antes de definir los requerimientos funcionales del sistema, analizamos las necesidades o aspectos que los estudiantes consideran importantes en un e-portafolio.</a:t>
            </a:r>
            <a:endParaRPr lang="es-MX" sz="1200" kern="1200" dirty="0" smtClean="0">
              <a:solidFill>
                <a:schemeClr val="tx1"/>
              </a:solidFill>
              <a:latin typeface="+mn-lt"/>
              <a:ea typeface="+mn-ea"/>
              <a:cs typeface="+mn-cs"/>
            </a:endParaRPr>
          </a:p>
          <a:p>
            <a:endParaRPr lang="es-MX" dirty="0" smtClean="0"/>
          </a:p>
          <a:p>
            <a:pPr lvl="0"/>
            <a:r>
              <a:rPr lang="es-EC" sz="1200" b="1" kern="1200" dirty="0" smtClean="0">
                <a:solidFill>
                  <a:schemeClr val="tx1"/>
                </a:solidFill>
                <a:latin typeface="+mn-lt"/>
                <a:ea typeface="+mn-ea"/>
                <a:cs typeface="+mn-cs"/>
              </a:rPr>
              <a:t>La creación del portafolio  sea  sencilla y fácil de usar.  (70,1%)</a:t>
            </a:r>
            <a:endParaRPr lang="es-MX" sz="1200" kern="1200" dirty="0" smtClean="0">
              <a:solidFill>
                <a:schemeClr val="tx1"/>
              </a:solidFill>
              <a:latin typeface="+mn-lt"/>
              <a:ea typeface="+mn-ea"/>
              <a:cs typeface="+mn-cs"/>
            </a:endParaRPr>
          </a:p>
          <a:p>
            <a:pPr lvl="0"/>
            <a:r>
              <a:rPr lang="es-EC" sz="1200" b="1" kern="1200" dirty="0" smtClean="0">
                <a:solidFill>
                  <a:schemeClr val="tx1"/>
                </a:solidFill>
                <a:latin typeface="+mn-lt"/>
                <a:ea typeface="+mn-ea"/>
                <a:cs typeface="+mn-cs"/>
              </a:rPr>
              <a:t>Permita que los profesores o estudiantes creen comentarios u observaciones sobre los trabajos publicados (66%)</a:t>
            </a:r>
            <a:endParaRPr lang="es-MX" sz="1200" kern="1200" dirty="0" smtClean="0">
              <a:solidFill>
                <a:schemeClr val="tx1"/>
              </a:solidFill>
              <a:latin typeface="+mn-lt"/>
              <a:ea typeface="+mn-ea"/>
              <a:cs typeface="+mn-cs"/>
            </a:endParaRPr>
          </a:p>
          <a:p>
            <a:pPr lvl="0"/>
            <a:r>
              <a:rPr lang="es-EC" sz="1200" b="1" kern="1200" dirty="0" smtClean="0">
                <a:solidFill>
                  <a:schemeClr val="tx1"/>
                </a:solidFill>
                <a:latin typeface="+mn-lt"/>
                <a:ea typeface="+mn-ea"/>
                <a:cs typeface="+mn-cs"/>
              </a:rPr>
              <a:t>Permita crear  y publicar su currículum en línea (65%)</a:t>
            </a:r>
            <a:endParaRPr lang="es-MX" sz="1200" kern="1200" dirty="0" smtClean="0">
              <a:solidFill>
                <a:schemeClr val="tx1"/>
              </a:solidFill>
              <a:latin typeface="+mn-lt"/>
              <a:ea typeface="+mn-ea"/>
              <a:cs typeface="+mn-cs"/>
            </a:endParaRPr>
          </a:p>
          <a:p>
            <a:endParaRPr lang="es-MX" dirty="0" smtClean="0"/>
          </a:p>
          <a:p>
            <a:endParaRPr lang="es-EC" sz="1200" kern="1200" dirty="0" smtClean="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F483C64F-54B2-4F54-8B4F-E4F9280BB602}" type="slidenum">
              <a:rPr lang="es-MX" smtClean="0"/>
              <a:pPr/>
              <a:t>10</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Como </a:t>
            </a:r>
            <a:r>
              <a:rPr lang="es-EC" sz="1200" kern="1200" dirty="0" err="1" smtClean="0">
                <a:solidFill>
                  <a:schemeClr val="tx1"/>
                </a:solidFill>
                <a:latin typeface="+mn-lt"/>
                <a:ea typeface="+mn-ea"/>
                <a:cs typeface="+mn-cs"/>
              </a:rPr>
              <a:t>audencia</a:t>
            </a:r>
            <a:r>
              <a:rPr lang="es-EC" sz="1200" kern="1200" dirty="0" smtClean="0">
                <a:solidFill>
                  <a:schemeClr val="tx1"/>
                </a:solidFill>
                <a:latin typeface="+mn-lt"/>
                <a:ea typeface="+mn-ea"/>
                <a:cs typeface="+mn-cs"/>
              </a:rPr>
              <a:t> es </a:t>
            </a:r>
            <a:r>
              <a:rPr lang="es-EC" sz="1200" kern="1200" dirty="0" err="1" smtClean="0">
                <a:solidFill>
                  <a:schemeClr val="tx1"/>
                </a:solidFill>
                <a:latin typeface="+mn-lt"/>
                <a:ea typeface="+mn-ea"/>
                <a:cs typeface="+mn-cs"/>
              </a:rPr>
              <a:t>espol</a:t>
            </a:r>
            <a:r>
              <a:rPr lang="es-EC" sz="1200" kern="1200" dirty="0" smtClean="0">
                <a:solidFill>
                  <a:schemeClr val="tx1"/>
                </a:solidFill>
                <a:latin typeface="+mn-lt"/>
                <a:ea typeface="+mn-ea"/>
                <a:cs typeface="+mn-cs"/>
              </a:rPr>
              <a:t>, para definir las </a:t>
            </a:r>
            <a:r>
              <a:rPr lang="es-EC" sz="1200" kern="1200" dirty="0" err="1" smtClean="0">
                <a:solidFill>
                  <a:schemeClr val="tx1"/>
                </a:solidFill>
                <a:latin typeface="+mn-lt"/>
                <a:ea typeface="+mn-ea"/>
                <a:cs typeface="+mn-cs"/>
              </a:rPr>
              <a:t>necesidas</a:t>
            </a:r>
            <a:r>
              <a:rPr lang="es-EC" sz="1200" kern="1200" dirty="0" smtClean="0">
                <a:solidFill>
                  <a:schemeClr val="tx1"/>
                </a:solidFill>
                <a:latin typeface="+mn-lt"/>
                <a:ea typeface="+mn-ea"/>
                <a:cs typeface="+mn-cs"/>
              </a:rPr>
              <a:t> o </a:t>
            </a:r>
            <a:r>
              <a:rPr lang="es-EC" sz="1200" kern="1200" dirty="0" err="1" smtClean="0">
                <a:solidFill>
                  <a:schemeClr val="tx1"/>
                </a:solidFill>
                <a:latin typeface="+mn-lt"/>
                <a:ea typeface="+mn-ea"/>
                <a:cs typeface="+mn-cs"/>
              </a:rPr>
              <a:t>caracerísticas</a:t>
            </a:r>
            <a:r>
              <a:rPr lang="es-EC" sz="1200" kern="1200" dirty="0" smtClean="0">
                <a:solidFill>
                  <a:schemeClr val="tx1"/>
                </a:solidFill>
                <a:latin typeface="+mn-lt"/>
                <a:ea typeface="+mn-ea"/>
                <a:cs typeface="+mn-cs"/>
              </a:rPr>
              <a:t> de la </a:t>
            </a:r>
            <a:r>
              <a:rPr lang="es-EC" sz="1200" kern="1200" dirty="0" err="1" smtClean="0">
                <a:solidFill>
                  <a:schemeClr val="tx1"/>
                </a:solidFill>
                <a:latin typeface="+mn-lt"/>
                <a:ea typeface="+mn-ea"/>
                <a:cs typeface="+mn-cs"/>
              </a:rPr>
              <a:t>solucion</a:t>
            </a:r>
            <a:r>
              <a:rPr lang="es-EC" sz="1200" kern="1200" dirty="0" smtClean="0">
                <a:solidFill>
                  <a:schemeClr val="tx1"/>
                </a:solidFill>
                <a:latin typeface="+mn-lt"/>
                <a:ea typeface="+mn-ea"/>
                <a:cs typeface="+mn-cs"/>
              </a:rPr>
              <a:t>, se hizo un sondeo de</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err="1" smtClean="0">
                <a:solidFill>
                  <a:schemeClr val="tx1"/>
                </a:solidFill>
                <a:latin typeface="+mn-lt"/>
                <a:ea typeface="+mn-ea"/>
                <a:cs typeface="+mn-cs"/>
              </a:rPr>
              <a:t>Opinion,que</a:t>
            </a:r>
            <a:r>
              <a:rPr lang="es-EC" sz="1200" kern="1200" dirty="0" smtClean="0">
                <a:solidFill>
                  <a:schemeClr val="tx1"/>
                </a:solidFill>
                <a:latin typeface="+mn-lt"/>
                <a:ea typeface="+mn-ea"/>
                <a:cs typeface="+mn-cs"/>
              </a:rPr>
              <a:t> tenia</a:t>
            </a:r>
            <a:r>
              <a:rPr lang="es-EC" sz="1200" kern="1200" baseline="0" dirty="0" smtClean="0">
                <a:solidFill>
                  <a:schemeClr val="tx1"/>
                </a:solidFill>
                <a:latin typeface="+mn-lt"/>
                <a:ea typeface="+mn-ea"/>
                <a:cs typeface="+mn-cs"/>
              </a:rPr>
              <a:t> como </a:t>
            </a:r>
            <a:r>
              <a:rPr lang="es-EC" sz="1200" kern="1200" dirty="0" smtClean="0">
                <a:solidFill>
                  <a:schemeClr val="tx1"/>
                </a:solidFill>
                <a:latin typeface="+mn-lt"/>
                <a:ea typeface="+mn-ea"/>
                <a:cs typeface="+mn-cs"/>
              </a:rPr>
              <a:t> objetivo principal del cuestionario es obtener información sobre la frecuencia de uso del Internet, uso de herramientas Web 2.0 y Portafolios Electrónicos entre los encuestados</a:t>
            </a:r>
          </a:p>
          <a:p>
            <a:pPr marL="0" marR="0" indent="0" algn="l" defTabSz="914400" rtl="0" eaLnBrk="1" fontAlgn="auto" latinLnBrk="0" hangingPunct="1">
              <a:lnSpc>
                <a:spcPct val="100000"/>
              </a:lnSpc>
              <a:spcBef>
                <a:spcPts val="0"/>
              </a:spcBef>
              <a:spcAft>
                <a:spcPts val="0"/>
              </a:spcAft>
              <a:buClrTx/>
              <a:buSzTx/>
              <a:buFontTx/>
              <a:buNone/>
              <a:tabLst/>
              <a:defRPr/>
            </a:pPr>
            <a:endParaRPr lang="es-EC"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C"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C" sz="1200" b="1" kern="1200" dirty="0" smtClean="0">
                <a:solidFill>
                  <a:schemeClr val="tx1"/>
                </a:solidFill>
                <a:latin typeface="+mn-lt"/>
                <a:ea typeface="+mn-ea"/>
                <a:cs typeface="+mn-cs"/>
              </a:rPr>
              <a:t>Ing. Eléctrica - FIEC (20%)</a:t>
            </a:r>
            <a:r>
              <a:rPr lang="es-EC" sz="1200" kern="1200" dirty="0" smtClean="0">
                <a:solidFill>
                  <a:schemeClr val="tx1"/>
                </a:solidFill>
                <a:latin typeface="+mn-lt"/>
                <a:ea typeface="+mn-ea"/>
                <a:cs typeface="+mn-cs"/>
              </a:rPr>
              <a:t>,</a:t>
            </a:r>
            <a:r>
              <a:rPr lang="es-EC" sz="1200" b="1"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b="1" kern="1200" dirty="0" smtClean="0">
                <a:solidFill>
                  <a:schemeClr val="tx1"/>
                </a:solidFill>
                <a:latin typeface="+mn-lt"/>
                <a:ea typeface="+mn-ea"/>
                <a:cs typeface="+mn-cs"/>
              </a:rPr>
              <a:t>Ing. Computación- FIEC (22%)</a:t>
            </a:r>
            <a:r>
              <a:rPr lang="es-EC"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b="1" kern="1200" dirty="0" smtClean="0">
                <a:solidFill>
                  <a:schemeClr val="tx1"/>
                </a:solidFill>
                <a:latin typeface="+mn-lt"/>
                <a:ea typeface="+mn-ea"/>
                <a:cs typeface="+mn-cs"/>
              </a:rPr>
              <a:t>Ing. Naval -FIMCP</a:t>
            </a:r>
            <a:r>
              <a:rPr lang="es-EC" sz="1200" kern="1200" dirty="0" smtClean="0">
                <a:solidFill>
                  <a:schemeClr val="tx1"/>
                </a:solidFill>
                <a:latin typeface="+mn-lt"/>
                <a:ea typeface="+mn-ea"/>
                <a:cs typeface="+mn-cs"/>
              </a:rPr>
              <a:t> </a:t>
            </a:r>
            <a:r>
              <a:rPr lang="es-EC" sz="1200" b="1" kern="1200" dirty="0" smtClean="0">
                <a:solidFill>
                  <a:schemeClr val="tx1"/>
                </a:solidFill>
                <a:latin typeface="+mn-lt"/>
                <a:ea typeface="+mn-ea"/>
                <a:cs typeface="+mn-cs"/>
              </a:rPr>
              <a:t>(14%),</a:t>
            </a:r>
            <a:r>
              <a:rPr lang="es-EC"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b="1" kern="1200" dirty="0" smtClean="0">
                <a:solidFill>
                  <a:schemeClr val="tx1"/>
                </a:solidFill>
                <a:latin typeface="+mn-lt"/>
                <a:ea typeface="+mn-ea"/>
                <a:cs typeface="+mn-cs"/>
              </a:rPr>
              <a:t>Ing. Petróleo -</a:t>
            </a:r>
            <a:r>
              <a:rPr lang="es-ES" sz="1200" b="1" kern="1200" dirty="0" smtClean="0">
                <a:solidFill>
                  <a:schemeClr val="tx1"/>
                </a:solidFill>
                <a:latin typeface="+mn-lt"/>
                <a:ea typeface="+mn-ea"/>
                <a:cs typeface="+mn-cs"/>
              </a:rPr>
              <a:t>FICT </a:t>
            </a:r>
            <a:r>
              <a:rPr lang="es-EC" sz="1200" b="1" kern="1200" dirty="0" smtClean="0">
                <a:solidFill>
                  <a:schemeClr val="tx1"/>
                </a:solidFill>
                <a:latin typeface="+mn-lt"/>
                <a:ea typeface="+mn-ea"/>
                <a:cs typeface="+mn-cs"/>
              </a:rPr>
              <a:t> (21%),</a:t>
            </a:r>
            <a:r>
              <a:rPr lang="es-EC"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b="1" kern="1200" dirty="0" smtClean="0">
                <a:solidFill>
                  <a:schemeClr val="tx1"/>
                </a:solidFill>
                <a:latin typeface="+mn-lt"/>
                <a:ea typeface="+mn-ea"/>
                <a:cs typeface="+mn-cs"/>
              </a:rPr>
              <a:t>Ing. Mecánica-FIMCP (23%).</a:t>
            </a:r>
            <a:r>
              <a:rPr lang="es-EC"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El promedio de edad de los encuestados es de 22 años.</a:t>
            </a:r>
            <a:endParaRPr lang="es-MX" sz="1200" kern="1200" dirty="0" smtClean="0">
              <a:solidFill>
                <a:schemeClr val="tx1"/>
              </a:solidFill>
              <a:latin typeface="+mn-lt"/>
              <a:ea typeface="+mn-ea"/>
              <a:cs typeface="+mn-cs"/>
            </a:endParaRPr>
          </a:p>
          <a:p>
            <a:endParaRPr lang="es-MX" dirty="0" smtClean="0"/>
          </a:p>
          <a:p>
            <a:r>
              <a:rPr lang="es-EC" sz="1200" kern="1200" dirty="0" smtClean="0">
                <a:solidFill>
                  <a:schemeClr val="tx1"/>
                </a:solidFill>
                <a:latin typeface="+mn-lt"/>
                <a:ea typeface="+mn-ea"/>
                <a:cs typeface="+mn-cs"/>
              </a:rPr>
              <a:t>BENEFICIOS</a:t>
            </a:r>
          </a:p>
          <a:p>
            <a:r>
              <a:rPr lang="es-EC" sz="1200" kern="1200" dirty="0" smtClean="0">
                <a:solidFill>
                  <a:schemeClr val="tx1"/>
                </a:solidFill>
                <a:latin typeface="+mn-lt"/>
                <a:ea typeface="+mn-ea"/>
                <a:cs typeface="+mn-cs"/>
              </a:rPr>
              <a:t>Compartir experiencias en el proceso de aprendizaje con sus profesores u otros estudiantes</a:t>
            </a: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Mostrar durante una entrevista laboral, el trabajo realizado durante su vida universitaria”, fomentar el Profesionalismo y “Mantener un Registro de los trabajos realizados durante la carrera”. </a:t>
            </a:r>
          </a:p>
          <a:p>
            <a:pPr marL="0" marR="0" indent="0" algn="l" defTabSz="914400" rtl="0" eaLnBrk="1" fontAlgn="auto" latinLnBrk="0" hangingPunct="1">
              <a:lnSpc>
                <a:spcPct val="100000"/>
              </a:lnSpc>
              <a:spcBef>
                <a:spcPts val="0"/>
              </a:spcBef>
              <a:spcAft>
                <a:spcPts val="0"/>
              </a:spcAft>
              <a:buClrTx/>
              <a:buSzTx/>
              <a:buFontTx/>
              <a:buNone/>
              <a:tabLst/>
              <a:defRPr/>
            </a:pPr>
            <a:endParaRPr lang="es-EC"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Antes de definir los requerimientos funcionales del sistema, analizamos las necesidades o aspectos que los estudiantes consideran importantes en un e-portafolio.</a:t>
            </a:r>
            <a:endParaRPr lang="es-MX" sz="1200" kern="1200" dirty="0" smtClean="0">
              <a:solidFill>
                <a:schemeClr val="tx1"/>
              </a:solidFill>
              <a:latin typeface="+mn-lt"/>
              <a:ea typeface="+mn-ea"/>
              <a:cs typeface="+mn-cs"/>
            </a:endParaRPr>
          </a:p>
          <a:p>
            <a:endParaRPr lang="es-MX" dirty="0" smtClean="0"/>
          </a:p>
          <a:p>
            <a:pPr lvl="0"/>
            <a:r>
              <a:rPr lang="es-EC" sz="1200" b="1" kern="1200" dirty="0" smtClean="0">
                <a:solidFill>
                  <a:schemeClr val="tx1"/>
                </a:solidFill>
                <a:latin typeface="+mn-lt"/>
                <a:ea typeface="+mn-ea"/>
                <a:cs typeface="+mn-cs"/>
              </a:rPr>
              <a:t>La creación del portafolio  sea  sencilla y fácil de usar.  (70,1%)</a:t>
            </a:r>
            <a:endParaRPr lang="es-MX" sz="1200" kern="1200" dirty="0" smtClean="0">
              <a:solidFill>
                <a:schemeClr val="tx1"/>
              </a:solidFill>
              <a:latin typeface="+mn-lt"/>
              <a:ea typeface="+mn-ea"/>
              <a:cs typeface="+mn-cs"/>
            </a:endParaRPr>
          </a:p>
          <a:p>
            <a:pPr lvl="0"/>
            <a:r>
              <a:rPr lang="es-EC" sz="1200" b="1" kern="1200" dirty="0" smtClean="0">
                <a:solidFill>
                  <a:schemeClr val="tx1"/>
                </a:solidFill>
                <a:latin typeface="+mn-lt"/>
                <a:ea typeface="+mn-ea"/>
                <a:cs typeface="+mn-cs"/>
              </a:rPr>
              <a:t>Permita que los profesores o estudiantes creen comentarios u observaciones sobre los trabajos publicados (66%)</a:t>
            </a:r>
            <a:endParaRPr lang="es-MX" sz="1200" kern="1200" dirty="0" smtClean="0">
              <a:solidFill>
                <a:schemeClr val="tx1"/>
              </a:solidFill>
              <a:latin typeface="+mn-lt"/>
              <a:ea typeface="+mn-ea"/>
              <a:cs typeface="+mn-cs"/>
            </a:endParaRPr>
          </a:p>
          <a:p>
            <a:pPr lvl="0"/>
            <a:r>
              <a:rPr lang="es-EC" sz="1200" b="1" kern="1200" dirty="0" smtClean="0">
                <a:solidFill>
                  <a:schemeClr val="tx1"/>
                </a:solidFill>
                <a:latin typeface="+mn-lt"/>
                <a:ea typeface="+mn-ea"/>
                <a:cs typeface="+mn-cs"/>
              </a:rPr>
              <a:t>Permita crear  y publicar su currículum en línea (65%)</a:t>
            </a:r>
            <a:endParaRPr lang="es-MX" sz="1200" kern="1200" dirty="0" smtClean="0">
              <a:solidFill>
                <a:schemeClr val="tx1"/>
              </a:solidFill>
              <a:latin typeface="+mn-lt"/>
              <a:ea typeface="+mn-ea"/>
              <a:cs typeface="+mn-cs"/>
            </a:endParaRPr>
          </a:p>
          <a:p>
            <a:endParaRPr lang="es-MX" dirty="0" smtClean="0"/>
          </a:p>
          <a:p>
            <a:endParaRPr lang="es-EC" sz="1200" kern="1200" dirty="0" smtClean="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F483C64F-54B2-4F54-8B4F-E4F9280BB602}" type="slidenum">
              <a:rPr lang="es-MX" smtClean="0"/>
              <a:pPr/>
              <a:t>11</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lnSpcReduction="10000"/>
          </a:bodyPr>
          <a:lstStyle/>
          <a:p>
            <a:r>
              <a:rPr lang="es-ES" sz="1200" kern="1200" dirty="0" smtClean="0">
                <a:solidFill>
                  <a:schemeClr val="tx1"/>
                </a:solidFill>
                <a:latin typeface="+mn-lt"/>
                <a:ea typeface="+mn-ea"/>
                <a:cs typeface="+mn-cs"/>
              </a:rPr>
              <a:t> </a:t>
            </a:r>
            <a:endParaRPr lang="es-MX"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Para demostrar el modelo de “portafolio 2.0”, vamos a  diseñar  y desarrollar una aplicación prototipo que tiene el siguiente alcance</a:t>
            </a:r>
          </a:p>
          <a:p>
            <a:endParaRPr lang="es-ES"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Basado en las funcionalidades que ofrecen las herramientas existentes en el mercado, considerando el uso de herramientas Web 2.0 y  los resultados del cuestionario, nuestro sistema debe cumplir los siguientes requerimientos agrupados por funcionalidades afines,</a:t>
            </a:r>
            <a:r>
              <a:rPr lang="es-ES" sz="1200" kern="1200" baseline="0" dirty="0" smtClean="0">
                <a:solidFill>
                  <a:schemeClr val="tx1"/>
                </a:solidFill>
                <a:latin typeface="+mn-lt"/>
                <a:ea typeface="+mn-ea"/>
                <a:cs typeface="+mn-cs"/>
              </a:rPr>
              <a:t> que se ilustran</a:t>
            </a:r>
          </a:p>
          <a:p>
            <a:r>
              <a:rPr lang="es-ES" sz="1200" kern="1200" baseline="0" dirty="0" smtClean="0">
                <a:solidFill>
                  <a:schemeClr val="tx1"/>
                </a:solidFill>
                <a:latin typeface="+mn-lt"/>
                <a:ea typeface="+mn-ea"/>
                <a:cs typeface="+mn-cs"/>
              </a:rPr>
              <a:t>En el diagrama de casos de uso.</a:t>
            </a:r>
            <a:r>
              <a:rPr lang="es-ES" sz="1200" kern="1200" dirty="0" smtClean="0">
                <a:solidFill>
                  <a:schemeClr val="tx1"/>
                </a:solidFill>
                <a:latin typeface="+mn-lt"/>
                <a:ea typeface="+mn-ea"/>
                <a:cs typeface="+mn-cs"/>
              </a:rPr>
              <a:t> Cada grupo de requerimientos está representado en cada elemento del diagrama</a:t>
            </a:r>
            <a:endParaRPr lang="es-MX" sz="1200" kern="1200" dirty="0" smtClean="0">
              <a:solidFill>
                <a:schemeClr val="tx1"/>
              </a:solidFill>
              <a:latin typeface="+mn-lt"/>
              <a:ea typeface="+mn-ea"/>
              <a:cs typeface="+mn-cs"/>
            </a:endParaRPr>
          </a:p>
          <a:p>
            <a:endParaRPr lang="es-ES" sz="1200" b="1" kern="1200" dirty="0" smtClean="0">
              <a:solidFill>
                <a:schemeClr val="tx1"/>
              </a:solidFill>
              <a:latin typeface="+mn-lt"/>
              <a:ea typeface="+mn-ea"/>
              <a:cs typeface="+mn-cs"/>
            </a:endParaRPr>
          </a:p>
          <a:p>
            <a:r>
              <a:rPr lang="es-ES" sz="1200" b="1" kern="1200" dirty="0" err="1" smtClean="0">
                <a:solidFill>
                  <a:schemeClr val="tx1"/>
                </a:solidFill>
                <a:latin typeface="+mn-lt"/>
                <a:ea typeface="+mn-ea"/>
                <a:cs typeface="+mn-cs"/>
              </a:rPr>
              <a:t>Rekerimientos</a:t>
            </a:r>
            <a:r>
              <a:rPr lang="es-ES" sz="1200" b="1" kern="1200" dirty="0" smtClean="0">
                <a:solidFill>
                  <a:schemeClr val="tx1"/>
                </a:solidFill>
                <a:latin typeface="+mn-lt"/>
                <a:ea typeface="+mn-ea"/>
                <a:cs typeface="+mn-cs"/>
              </a:rPr>
              <a:t> no funcionales(OJO,</a:t>
            </a:r>
            <a:r>
              <a:rPr lang="es-ES" sz="1200" b="1" kern="1200" baseline="0" dirty="0" smtClean="0">
                <a:solidFill>
                  <a:schemeClr val="tx1"/>
                </a:solidFill>
                <a:latin typeface="+mn-lt"/>
                <a:ea typeface="+mn-ea"/>
                <a:cs typeface="+mn-cs"/>
              </a:rPr>
              <a:t> SI LLEGARAN A PREGUNTAR)</a:t>
            </a:r>
            <a:endParaRPr lang="es-ES" sz="1200" b="1" kern="1200" dirty="0" smtClean="0">
              <a:solidFill>
                <a:schemeClr val="tx1"/>
              </a:solidFill>
              <a:latin typeface="+mn-lt"/>
              <a:ea typeface="+mn-ea"/>
              <a:cs typeface="+mn-cs"/>
            </a:endParaRPr>
          </a:p>
          <a:p>
            <a:r>
              <a:rPr lang="es-ES" sz="1200" b="1" kern="1200" dirty="0" smtClean="0">
                <a:solidFill>
                  <a:schemeClr val="tx1"/>
                </a:solidFill>
                <a:latin typeface="+mn-lt"/>
                <a:ea typeface="+mn-ea"/>
                <a:cs typeface="+mn-cs"/>
              </a:rPr>
              <a:t> Rendimiento: (uhm…)</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kern="1200" dirty="0" smtClean="0">
                <a:solidFill>
                  <a:schemeClr val="tx1"/>
                </a:solidFill>
                <a:latin typeface="+mn-lt"/>
                <a:ea typeface="+mn-ea"/>
                <a:cs typeface="+mn-cs"/>
              </a:rPr>
              <a:t>Portabilidad:</a:t>
            </a:r>
            <a:r>
              <a:rPr lang="es-ES" sz="1200" kern="1200" dirty="0" smtClean="0">
                <a:solidFill>
                  <a:schemeClr val="tx1"/>
                </a:solidFill>
                <a:latin typeface="+mn-lt"/>
                <a:ea typeface="+mn-ea"/>
                <a:cs typeface="+mn-cs"/>
              </a:rPr>
              <a:t> (funciona tanto en </a:t>
            </a:r>
            <a:r>
              <a:rPr lang="es-ES" sz="1200" kern="1200" dirty="0" err="1" smtClean="0">
                <a:solidFill>
                  <a:schemeClr val="tx1"/>
                </a:solidFill>
                <a:latin typeface="+mn-lt"/>
                <a:ea typeface="+mn-ea"/>
                <a:cs typeface="+mn-cs"/>
              </a:rPr>
              <a:t>windows</a:t>
            </a:r>
            <a:r>
              <a:rPr lang="es-ES" sz="1200" kern="1200" dirty="0" smtClean="0">
                <a:solidFill>
                  <a:schemeClr val="tx1"/>
                </a:solidFill>
                <a:latin typeface="+mn-lt"/>
                <a:ea typeface="+mn-ea"/>
                <a:cs typeface="+mn-cs"/>
              </a:rPr>
              <a:t>(pruebas</a:t>
            </a:r>
            <a:r>
              <a:rPr lang="es-ES" sz="1200" kern="1200" baseline="0" dirty="0" smtClean="0">
                <a:solidFill>
                  <a:schemeClr val="tx1"/>
                </a:solidFill>
                <a:latin typeface="+mn-lt"/>
                <a:ea typeface="+mn-ea"/>
                <a:cs typeface="+mn-cs"/>
              </a:rPr>
              <a:t> locales), </a:t>
            </a:r>
            <a:r>
              <a:rPr lang="es-ES" sz="1200" kern="1200" baseline="0" dirty="0" err="1" smtClean="0">
                <a:solidFill>
                  <a:schemeClr val="tx1"/>
                </a:solidFill>
                <a:latin typeface="+mn-lt"/>
                <a:ea typeface="+mn-ea"/>
                <a:cs typeface="+mn-cs"/>
              </a:rPr>
              <a:t>linux</a:t>
            </a:r>
            <a:r>
              <a:rPr lang="es-ES" sz="1200" kern="1200" baseline="0" dirty="0" smtClean="0">
                <a:solidFill>
                  <a:schemeClr val="tx1"/>
                </a:solidFill>
                <a:latin typeface="+mn-lt"/>
                <a:ea typeface="+mn-ea"/>
                <a:cs typeface="+mn-cs"/>
              </a:rPr>
              <a:t> (host)</a:t>
            </a:r>
            <a:endParaRPr lang="es-MX"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kern="1200" dirty="0" err="1" smtClean="0">
                <a:solidFill>
                  <a:schemeClr val="tx1"/>
                </a:solidFill>
                <a:latin typeface="+mn-lt"/>
                <a:ea typeface="+mn-ea"/>
                <a:cs typeface="+mn-cs"/>
              </a:rPr>
              <a:t>Mantenibilidad</a:t>
            </a:r>
            <a:r>
              <a:rPr lang="es-ES" sz="1200" b="1" kern="1200" dirty="0" smtClean="0">
                <a:solidFill>
                  <a:schemeClr val="tx1"/>
                </a:solidFill>
                <a:latin typeface="+mn-lt"/>
                <a:ea typeface="+mn-ea"/>
                <a:cs typeface="+mn-cs"/>
              </a:rPr>
              <a:t>:</a:t>
            </a:r>
            <a:r>
              <a:rPr lang="es-ES" sz="1200" kern="1200" dirty="0" smtClean="0">
                <a:solidFill>
                  <a:schemeClr val="tx1"/>
                </a:solidFill>
                <a:latin typeface="+mn-lt"/>
                <a:ea typeface="+mn-ea"/>
                <a:cs typeface="+mn-cs"/>
              </a:rPr>
              <a:t> (uso de </a:t>
            </a:r>
            <a:r>
              <a:rPr lang="es-ES" sz="1200" kern="1200" dirty="0" err="1" smtClean="0">
                <a:solidFill>
                  <a:schemeClr val="tx1"/>
                </a:solidFill>
                <a:latin typeface="+mn-lt"/>
                <a:ea typeface="+mn-ea"/>
                <a:cs typeface="+mn-cs"/>
              </a:rPr>
              <a:t>framework</a:t>
            </a:r>
            <a:r>
              <a:rPr lang="es-ES" sz="1200" kern="120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kern="1200" dirty="0" smtClean="0">
                <a:solidFill>
                  <a:schemeClr val="tx1"/>
                </a:solidFill>
                <a:latin typeface="+mn-lt"/>
                <a:ea typeface="+mn-ea"/>
                <a:cs typeface="+mn-cs"/>
              </a:rPr>
              <a:t>Seguridad</a:t>
            </a:r>
            <a:r>
              <a:rPr lang="es-ES"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kern="1200" dirty="0" smtClean="0">
                <a:solidFill>
                  <a:schemeClr val="tx1"/>
                </a:solidFill>
                <a:latin typeface="+mn-lt"/>
                <a:ea typeface="+mn-ea"/>
                <a:cs typeface="+mn-cs"/>
              </a:rPr>
              <a:t>Usabilidad:</a:t>
            </a:r>
            <a:endParaRPr lang="es-MX"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ACTORES DEL SISTEMA</a:t>
            </a:r>
          </a:p>
          <a:p>
            <a:r>
              <a:rPr lang="es-ES" sz="1200" kern="1200" dirty="0" smtClean="0">
                <a:solidFill>
                  <a:schemeClr val="tx1"/>
                </a:solidFill>
                <a:latin typeface="+mn-lt"/>
                <a:ea typeface="+mn-ea"/>
                <a:cs typeface="+mn-cs"/>
              </a:rPr>
              <a:t>Los actores del sistema son los entes que van a interactuar de una forma u otra con la aplicación,</a:t>
            </a:r>
          </a:p>
          <a:p>
            <a:r>
              <a:rPr lang="es-ES" sz="1200" kern="1200" dirty="0" smtClean="0">
                <a:solidFill>
                  <a:schemeClr val="tx1"/>
                </a:solidFill>
                <a:latin typeface="+mn-lt"/>
                <a:ea typeface="+mn-ea"/>
                <a:cs typeface="+mn-cs"/>
              </a:rPr>
              <a:t>	</a:t>
            </a:r>
            <a:r>
              <a:rPr lang="es-ES" sz="1200" b="1" kern="1200" dirty="0" smtClean="0">
                <a:solidFill>
                  <a:schemeClr val="tx1"/>
                </a:solidFill>
                <a:latin typeface="+mn-lt"/>
                <a:ea typeface="+mn-ea"/>
                <a:cs typeface="+mn-cs"/>
              </a:rPr>
              <a:t>Usuario Final:</a:t>
            </a:r>
            <a:r>
              <a:rPr lang="es-ES" sz="1200" kern="1200" dirty="0" smtClean="0">
                <a:solidFill>
                  <a:schemeClr val="tx1"/>
                </a:solidFill>
                <a:latin typeface="+mn-lt"/>
                <a:ea typeface="+mn-ea"/>
                <a:cs typeface="+mn-cs"/>
              </a:rPr>
              <a:t> Este es el actor principal, utilizará las funciones que proporciona nuestra aplicación. (Estudiante ESPOL-Persona 	fuera de ESPOL). Se utiliza roles para identificar al grupo ESPOL y miembros que no pertenecen a ella y así asociar tareas 	específicas de cada grupo.</a:t>
            </a:r>
            <a:endParaRPr lang="es-MX" sz="1200" kern="1200" dirty="0" smtClean="0">
              <a:solidFill>
                <a:schemeClr val="tx1"/>
              </a:solidFill>
              <a:latin typeface="+mn-lt"/>
              <a:ea typeface="+mn-ea"/>
              <a:cs typeface="+mn-cs"/>
            </a:endParaRPr>
          </a:p>
          <a:p>
            <a:r>
              <a:rPr lang="es-EC" sz="1200" b="1" kern="1200" dirty="0" smtClean="0">
                <a:solidFill>
                  <a:schemeClr val="tx1"/>
                </a:solidFill>
                <a:latin typeface="+mn-lt"/>
                <a:ea typeface="+mn-ea"/>
                <a:cs typeface="+mn-cs"/>
              </a:rPr>
              <a:t>	Servicio Web</a:t>
            </a:r>
            <a:r>
              <a:rPr lang="es-ES" sz="1200" b="1" kern="1200" dirty="0" smtClean="0">
                <a:solidFill>
                  <a:schemeClr val="tx1"/>
                </a:solidFill>
                <a:latin typeface="+mn-lt"/>
                <a:ea typeface="+mn-ea"/>
                <a:cs typeface="+mn-cs"/>
              </a:rPr>
              <a:t>:</a:t>
            </a:r>
            <a:r>
              <a:rPr lang="es-ES" sz="1200" kern="1200" dirty="0" smtClean="0">
                <a:solidFill>
                  <a:schemeClr val="tx1"/>
                </a:solidFill>
                <a:latin typeface="+mn-lt"/>
                <a:ea typeface="+mn-ea"/>
                <a:cs typeface="+mn-cs"/>
              </a:rPr>
              <a:t> </a:t>
            </a:r>
            <a:r>
              <a:rPr lang="es-EC" sz="1200" kern="1200" dirty="0" smtClean="0">
                <a:solidFill>
                  <a:schemeClr val="tx1"/>
                </a:solidFill>
                <a:latin typeface="+mn-lt"/>
                <a:ea typeface="+mn-ea"/>
                <a:cs typeface="+mn-cs"/>
              </a:rPr>
              <a:t>Es un actor secundario, ofrece el método de autenticación de usuarios e interactúa con el sistema durante el corto 	lapso de </a:t>
            </a:r>
            <a:r>
              <a:rPr lang="es-EC" sz="1200" kern="1200" dirty="0" err="1" smtClean="0">
                <a:solidFill>
                  <a:schemeClr val="tx1"/>
                </a:solidFill>
                <a:latin typeface="+mn-lt"/>
                <a:ea typeface="+mn-ea"/>
                <a:cs typeface="+mn-cs"/>
              </a:rPr>
              <a:t>verif</a:t>
            </a:r>
            <a:r>
              <a:rPr lang="es-EC" sz="1200" kern="1200" dirty="0" smtClean="0">
                <a:solidFill>
                  <a:schemeClr val="tx1"/>
                </a:solidFill>
                <a:latin typeface="+mn-lt"/>
                <a:ea typeface="+mn-ea"/>
                <a:cs typeface="+mn-cs"/>
              </a:rPr>
              <a:t>	</a:t>
            </a:r>
            <a:r>
              <a:rPr lang="es-EC" sz="1200" kern="1200" dirty="0" err="1" smtClean="0">
                <a:solidFill>
                  <a:schemeClr val="tx1"/>
                </a:solidFill>
                <a:latin typeface="+mn-lt"/>
                <a:ea typeface="+mn-ea"/>
                <a:cs typeface="+mn-cs"/>
              </a:rPr>
              <a:t>icar</a:t>
            </a:r>
            <a:r>
              <a:rPr lang="es-EC" sz="1200" kern="1200" dirty="0" smtClean="0">
                <a:solidFill>
                  <a:schemeClr val="tx1"/>
                </a:solidFill>
                <a:latin typeface="+mn-lt"/>
                <a:ea typeface="+mn-ea"/>
                <a:cs typeface="+mn-cs"/>
              </a:rPr>
              <a:t> si el usuario y clave pertenecen a  ESPOL.</a:t>
            </a:r>
            <a:endParaRPr lang="es-MX" sz="1200" kern="1200" dirty="0" smtClean="0">
              <a:solidFill>
                <a:schemeClr val="tx1"/>
              </a:solidFill>
              <a:latin typeface="+mn-lt"/>
              <a:ea typeface="+mn-ea"/>
              <a:cs typeface="+mn-cs"/>
            </a:endParaRPr>
          </a:p>
          <a:p>
            <a:endParaRPr lang="es-ES"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 selección del los  trabajos que son mostrados en </a:t>
            </a:r>
            <a:r>
              <a:rPr lang="es-ES" sz="1200" kern="1200" dirty="0" err="1" smtClean="0">
                <a:solidFill>
                  <a:schemeClr val="tx1"/>
                </a:solidFill>
                <a:latin typeface="+mn-lt"/>
                <a:ea typeface="+mn-ea"/>
                <a:cs typeface="+mn-cs"/>
              </a:rPr>
              <a:t>MiPortafolio</a:t>
            </a:r>
            <a:r>
              <a:rPr lang="es-ES" sz="1200" kern="1200" dirty="0" smtClean="0">
                <a:solidFill>
                  <a:schemeClr val="tx1"/>
                </a:solidFill>
                <a:latin typeface="+mn-lt"/>
                <a:ea typeface="+mn-ea"/>
                <a:cs typeface="+mn-cs"/>
              </a:rPr>
              <a:t> no  siguen el </a:t>
            </a:r>
            <a:r>
              <a:rPr lang="es-ES" sz="1200" b="1" kern="1200" dirty="0" smtClean="0">
                <a:solidFill>
                  <a:schemeClr val="tx1"/>
                </a:solidFill>
                <a:latin typeface="+mn-lt"/>
                <a:ea typeface="+mn-ea"/>
                <a:cs typeface="+mn-cs"/>
              </a:rPr>
              <a:t> </a:t>
            </a:r>
            <a:r>
              <a:rPr lang="es-ES" sz="1200" kern="1200" dirty="0" smtClean="0">
                <a:solidFill>
                  <a:schemeClr val="tx1"/>
                </a:solidFill>
                <a:latin typeface="+mn-lt"/>
                <a:ea typeface="+mn-ea"/>
                <a:cs typeface="+mn-cs"/>
              </a:rPr>
              <a:t>contenido del currículo de un curso, ni son la recolección de trabajos para algún propósitos específico de enseñanza de un profesor. El usuario tiene la libertad de mostrar y escoger qué trabajo desea mostrar.</a:t>
            </a:r>
            <a:endParaRPr lang="es-MX" sz="1200" kern="1200" dirty="0" smtClean="0">
              <a:solidFill>
                <a:schemeClr val="tx1"/>
              </a:solidFill>
              <a:latin typeface="+mn-lt"/>
              <a:ea typeface="+mn-ea"/>
              <a:cs typeface="+mn-cs"/>
            </a:endParaRPr>
          </a:p>
          <a:p>
            <a:r>
              <a:rPr lang="es-ES" sz="1200" b="1" u="sng" kern="1200" dirty="0" smtClean="0">
                <a:solidFill>
                  <a:schemeClr val="tx1"/>
                </a:solidFill>
                <a:latin typeface="+mn-lt"/>
                <a:ea typeface="+mn-ea"/>
                <a:cs typeface="+mn-cs"/>
              </a:rPr>
              <a:t>Servicio en línea </a:t>
            </a:r>
            <a:endParaRPr lang="es-MX" sz="1200" kern="1200" dirty="0" smtClean="0">
              <a:solidFill>
                <a:schemeClr val="tx1"/>
              </a:solidFill>
              <a:latin typeface="+mn-lt"/>
              <a:ea typeface="+mn-ea"/>
              <a:cs typeface="+mn-cs"/>
            </a:endParaRPr>
          </a:p>
          <a:p>
            <a:r>
              <a:rPr lang="es-ES" sz="1200" u="sng" kern="1200" dirty="0" smtClean="0">
                <a:solidFill>
                  <a:schemeClr val="tx1"/>
                </a:solidFill>
                <a:latin typeface="+mn-lt"/>
                <a:ea typeface="+mn-ea"/>
                <a:cs typeface="+mn-cs"/>
              </a:rPr>
              <a:t>	En el capítulo 1 clasificamos las herramientas existentes en el mercado en dos grupos, “servicios en línea” y “aplicaciones”. Nuestra 	aplicación ofrece el servicio de creación de portafolios dentro de la Universidad, para uso de estudiantes con su usuario y clave 	ESPOL. Para esta versión no hemos considerado usar la autenticación con un servidor central (CAS), se utiliza el servicio web de 	autenticación de ESPOL. Los usuarios que no pertenecen a ESPOL, pueden registrarse y crear una cuenta en </a:t>
            </a:r>
            <a:r>
              <a:rPr lang="es-ES" sz="1200" u="sng" kern="1200" dirty="0" err="1" smtClean="0">
                <a:solidFill>
                  <a:schemeClr val="tx1"/>
                </a:solidFill>
                <a:latin typeface="+mn-lt"/>
                <a:ea typeface="+mn-ea"/>
                <a:cs typeface="+mn-cs"/>
              </a:rPr>
              <a:t>MiPortafolio</a:t>
            </a:r>
            <a:r>
              <a:rPr lang="es-ES" sz="1200" u="sng" kern="1200" dirty="0" smtClean="0">
                <a:solidFill>
                  <a:schemeClr val="tx1"/>
                </a:solidFill>
                <a:latin typeface="+mn-lt"/>
                <a:ea typeface="+mn-ea"/>
                <a:cs typeface="+mn-cs"/>
              </a:rPr>
              <a:t>.</a:t>
            </a:r>
            <a:endParaRPr lang="es-MX" sz="1200" kern="1200" dirty="0" smtClean="0">
              <a:solidFill>
                <a:schemeClr val="tx1"/>
              </a:solidFill>
              <a:latin typeface="+mn-lt"/>
              <a:ea typeface="+mn-ea"/>
              <a:cs typeface="+mn-cs"/>
            </a:endParaRPr>
          </a:p>
          <a:p>
            <a:r>
              <a:rPr lang="es-ES" sz="1200" b="1" kern="1200" dirty="0" smtClean="0">
                <a:solidFill>
                  <a:schemeClr val="tx1"/>
                </a:solidFill>
                <a:latin typeface="+mn-lt"/>
                <a:ea typeface="+mn-ea"/>
                <a:cs typeface="+mn-cs"/>
              </a:rPr>
              <a:t>Uso de Herramientas Web. 2.0</a:t>
            </a:r>
            <a:endParaRPr lang="es-MX"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	En el capítulo 1 listamos y describimos varias herramientas Web 2.0, pero nuestra aplicación se enfoca en el uso de 3 de ellas: 	Sindicación, AJAX y servicio de Red Social. La selección de estas herramientas se basó en los resultados del cuestionario que 	aplicamos a los estudiantes, el análisis de las herramientas del mercado y nuestro criterio técnico.  </a:t>
            </a:r>
            <a:endParaRPr lang="es-MX" sz="1200" kern="1200" dirty="0" smtClean="0">
              <a:solidFill>
                <a:schemeClr val="tx1"/>
              </a:solidFill>
              <a:latin typeface="+mn-lt"/>
              <a:ea typeface="+mn-ea"/>
              <a:cs typeface="+mn-cs"/>
            </a:endParaRPr>
          </a:p>
          <a:p>
            <a:pPr lvl="0"/>
            <a:r>
              <a:rPr lang="es-ES" sz="1200" b="1" kern="1200" dirty="0" smtClean="0">
                <a:solidFill>
                  <a:schemeClr val="tx1"/>
                </a:solidFill>
                <a:latin typeface="+mn-lt"/>
                <a:ea typeface="+mn-ea"/>
                <a:cs typeface="+mn-cs"/>
              </a:rPr>
              <a:t>		Sindicación:</a:t>
            </a:r>
            <a:r>
              <a:rPr lang="es-ES" sz="1200" kern="1200" dirty="0" smtClean="0">
                <a:solidFill>
                  <a:schemeClr val="tx1"/>
                </a:solidFill>
                <a:latin typeface="+mn-lt"/>
                <a:ea typeface="+mn-ea"/>
                <a:cs typeface="+mn-cs"/>
              </a:rPr>
              <a:t> Se usará a pesar de que en el sondeo de opinión tuvo baja frecuencia de uso por parte de los 		estudiantes. Consideramos que el poco uso se debe a falta de conocimiento y oferta de una aplicación que brinde este 		servicio. Será un beneficio para el estudiante recibir directamente desde un solo sitio, noticias o cambios de aquellas 		webs que sean de su interés, por ejemplo la “bolsa de trabajo de ESPOL”. También es útil permitir la sindicación de la 		información de los trabajos	 y currículum del estudiante. </a:t>
            </a:r>
            <a:endParaRPr lang="es-MX" sz="1200" kern="1200" dirty="0" smtClean="0">
              <a:solidFill>
                <a:schemeClr val="tx1"/>
              </a:solidFill>
              <a:latin typeface="+mn-lt"/>
              <a:ea typeface="+mn-ea"/>
              <a:cs typeface="+mn-cs"/>
            </a:endParaRPr>
          </a:p>
          <a:p>
            <a:pPr lvl="0"/>
            <a:r>
              <a:rPr lang="es-ES" sz="1200" b="1" kern="1200" dirty="0" smtClean="0">
                <a:solidFill>
                  <a:schemeClr val="tx1"/>
                </a:solidFill>
                <a:latin typeface="+mn-lt"/>
                <a:ea typeface="+mn-ea"/>
                <a:cs typeface="+mn-cs"/>
              </a:rPr>
              <a:t>		AJAX: </a:t>
            </a:r>
            <a:r>
              <a:rPr lang="es-ES" sz="1200" kern="1200" dirty="0" smtClean="0">
                <a:solidFill>
                  <a:schemeClr val="tx1"/>
                </a:solidFill>
                <a:latin typeface="+mn-lt"/>
                <a:ea typeface="+mn-ea"/>
                <a:cs typeface="+mn-cs"/>
              </a:rPr>
              <a:t>Las interfaces de AJAX son un componente importante de muchas de las aplicaciones Web 2.0. Hemos elegido 		utilizarlo en nuestra aplicación ya que mejora la usabilidad (elimina el tener que refrescar el navegador) del sitio y 		mejora la estética de la web.</a:t>
            </a:r>
            <a:endParaRPr lang="es-MX" sz="1200" kern="1200" dirty="0" smtClean="0">
              <a:solidFill>
                <a:schemeClr val="tx1"/>
              </a:solidFill>
              <a:latin typeface="+mn-lt"/>
              <a:ea typeface="+mn-ea"/>
              <a:cs typeface="+mn-cs"/>
            </a:endParaRPr>
          </a:p>
          <a:p>
            <a:pPr lvl="0"/>
            <a:r>
              <a:rPr lang="es-ES" sz="1200" b="1" kern="1200" dirty="0" smtClean="0">
                <a:solidFill>
                  <a:schemeClr val="tx1"/>
                </a:solidFill>
                <a:latin typeface="+mn-lt"/>
                <a:ea typeface="+mn-ea"/>
                <a:cs typeface="+mn-cs"/>
              </a:rPr>
              <a:t>		Red Social: </a:t>
            </a:r>
            <a:r>
              <a:rPr lang="es-ES" sz="1200" kern="1200" dirty="0" smtClean="0">
                <a:solidFill>
                  <a:schemeClr val="tx1"/>
                </a:solidFill>
                <a:latin typeface="+mn-lt"/>
                <a:ea typeface="+mn-ea"/>
                <a:cs typeface="+mn-cs"/>
              </a:rPr>
              <a:t>Esta opción fue una de las que se reportó como más utilizada por los estudiantes y consideramos que 		permite cumplir con los objetivos del Portafolio en la enseñanza, es decir facilita la comunicación entre docentes, 		alumnos y revisores. Permite que la reflexión de los trabajos sea  colaborativa. </a:t>
            </a:r>
            <a:endParaRPr lang="es-MX" sz="1200" kern="1200" dirty="0" smtClean="0">
              <a:solidFill>
                <a:schemeClr val="tx1"/>
              </a:solidFill>
              <a:latin typeface="+mn-lt"/>
              <a:ea typeface="+mn-ea"/>
              <a:cs typeface="+mn-cs"/>
            </a:endParaRPr>
          </a:p>
          <a:p>
            <a:endParaRPr lang="es-MX" sz="1200" kern="1200" dirty="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F483C64F-54B2-4F54-8B4F-E4F9280BB602}" type="slidenum">
              <a:rPr lang="es-MX" smtClean="0"/>
              <a:pPr/>
              <a:t>13</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43000" y="685800"/>
            <a:ext cx="4572000" cy="3429000"/>
          </a:xfrm>
        </p:spPr>
      </p:sp>
      <p:sp>
        <p:nvSpPr>
          <p:cNvPr id="3" name="2 Marcador de notas"/>
          <p:cNvSpPr>
            <a:spLocks noGrp="1"/>
          </p:cNvSpPr>
          <p:nvPr>
            <p:ph type="body" idx="1"/>
          </p:nvPr>
        </p:nvSpPr>
        <p:spPr/>
        <p:txBody>
          <a:bodyPr>
            <a:normAutofit lnSpcReduction="10000"/>
          </a:bodyPr>
          <a:lstStyle/>
          <a:p>
            <a:r>
              <a:rPr lang="es-ES" sz="1200" kern="1200" dirty="0" smtClean="0">
                <a:solidFill>
                  <a:schemeClr val="tx1"/>
                </a:solidFill>
                <a:latin typeface="+mn-lt"/>
                <a:ea typeface="+mn-ea"/>
                <a:cs typeface="+mn-cs"/>
              </a:rPr>
              <a:t> </a:t>
            </a:r>
            <a:endParaRPr lang="es-MX"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Para demostrar el modelo de “portafolio 2.0”, vamos a  diseñar  y desarrollar una aplicación prototipo que tiene el siguiente alcance</a:t>
            </a:r>
          </a:p>
          <a:p>
            <a:endParaRPr lang="es-ES"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Basado en las funcionalidades que ofrecen las herramientas existentes en el mercado, considerando el uso de herramientas Web 2.0 y  los resultados del cuestionario, nuestro sistema debe cumplir los siguientes requerimientos agrupados por funcionalidades afines,</a:t>
            </a:r>
            <a:r>
              <a:rPr lang="es-ES" sz="1200" kern="1200" baseline="0" dirty="0" smtClean="0">
                <a:solidFill>
                  <a:schemeClr val="tx1"/>
                </a:solidFill>
                <a:latin typeface="+mn-lt"/>
                <a:ea typeface="+mn-ea"/>
                <a:cs typeface="+mn-cs"/>
              </a:rPr>
              <a:t> que se ilustran</a:t>
            </a:r>
          </a:p>
          <a:p>
            <a:r>
              <a:rPr lang="es-ES" sz="1200" kern="1200" baseline="0" dirty="0" smtClean="0">
                <a:solidFill>
                  <a:schemeClr val="tx1"/>
                </a:solidFill>
                <a:latin typeface="+mn-lt"/>
                <a:ea typeface="+mn-ea"/>
                <a:cs typeface="+mn-cs"/>
              </a:rPr>
              <a:t>En el diagrama de casos de uso.</a:t>
            </a:r>
            <a:r>
              <a:rPr lang="es-ES" sz="1200" kern="1200" dirty="0" smtClean="0">
                <a:solidFill>
                  <a:schemeClr val="tx1"/>
                </a:solidFill>
                <a:latin typeface="+mn-lt"/>
                <a:ea typeface="+mn-ea"/>
                <a:cs typeface="+mn-cs"/>
              </a:rPr>
              <a:t> Cada grupo de requerimientos está representado en cada elemento del diagrama</a:t>
            </a:r>
            <a:endParaRPr lang="es-MX" sz="1200" kern="1200" dirty="0" smtClean="0">
              <a:solidFill>
                <a:schemeClr val="tx1"/>
              </a:solidFill>
              <a:latin typeface="+mn-lt"/>
              <a:ea typeface="+mn-ea"/>
              <a:cs typeface="+mn-cs"/>
            </a:endParaRPr>
          </a:p>
          <a:p>
            <a:endParaRPr lang="es-ES" sz="1200" b="1" kern="1200" dirty="0" smtClean="0">
              <a:solidFill>
                <a:schemeClr val="tx1"/>
              </a:solidFill>
              <a:latin typeface="+mn-lt"/>
              <a:ea typeface="+mn-ea"/>
              <a:cs typeface="+mn-cs"/>
            </a:endParaRPr>
          </a:p>
          <a:p>
            <a:r>
              <a:rPr lang="es-ES" sz="1200" b="1" kern="1200" dirty="0" err="1" smtClean="0">
                <a:solidFill>
                  <a:schemeClr val="tx1"/>
                </a:solidFill>
                <a:latin typeface="+mn-lt"/>
                <a:ea typeface="+mn-ea"/>
                <a:cs typeface="+mn-cs"/>
              </a:rPr>
              <a:t>Rekerimientos</a:t>
            </a:r>
            <a:r>
              <a:rPr lang="es-ES" sz="1200" b="1" kern="1200" dirty="0" smtClean="0">
                <a:solidFill>
                  <a:schemeClr val="tx1"/>
                </a:solidFill>
                <a:latin typeface="+mn-lt"/>
                <a:ea typeface="+mn-ea"/>
                <a:cs typeface="+mn-cs"/>
              </a:rPr>
              <a:t> no funcionales(OJO,</a:t>
            </a:r>
            <a:r>
              <a:rPr lang="es-ES" sz="1200" b="1" kern="1200" baseline="0" dirty="0" smtClean="0">
                <a:solidFill>
                  <a:schemeClr val="tx1"/>
                </a:solidFill>
                <a:latin typeface="+mn-lt"/>
                <a:ea typeface="+mn-ea"/>
                <a:cs typeface="+mn-cs"/>
              </a:rPr>
              <a:t> SI LLEGARAN A PREGUNTAR)</a:t>
            </a:r>
            <a:endParaRPr lang="es-ES" sz="1200" b="1" kern="1200" dirty="0" smtClean="0">
              <a:solidFill>
                <a:schemeClr val="tx1"/>
              </a:solidFill>
              <a:latin typeface="+mn-lt"/>
              <a:ea typeface="+mn-ea"/>
              <a:cs typeface="+mn-cs"/>
            </a:endParaRPr>
          </a:p>
          <a:p>
            <a:r>
              <a:rPr lang="es-ES" sz="1200" b="1" kern="1200" dirty="0" smtClean="0">
                <a:solidFill>
                  <a:schemeClr val="tx1"/>
                </a:solidFill>
                <a:latin typeface="+mn-lt"/>
                <a:ea typeface="+mn-ea"/>
                <a:cs typeface="+mn-cs"/>
              </a:rPr>
              <a:t> Rendimiento: (uhm…)</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kern="1200" dirty="0" smtClean="0">
                <a:solidFill>
                  <a:schemeClr val="tx1"/>
                </a:solidFill>
                <a:latin typeface="+mn-lt"/>
                <a:ea typeface="+mn-ea"/>
                <a:cs typeface="+mn-cs"/>
              </a:rPr>
              <a:t>Portabilidad:</a:t>
            </a:r>
            <a:r>
              <a:rPr lang="es-ES" sz="1200" kern="1200" dirty="0" smtClean="0">
                <a:solidFill>
                  <a:schemeClr val="tx1"/>
                </a:solidFill>
                <a:latin typeface="+mn-lt"/>
                <a:ea typeface="+mn-ea"/>
                <a:cs typeface="+mn-cs"/>
              </a:rPr>
              <a:t> (funciona tanto en </a:t>
            </a:r>
            <a:r>
              <a:rPr lang="es-ES" sz="1200" kern="1200" dirty="0" err="1" smtClean="0">
                <a:solidFill>
                  <a:schemeClr val="tx1"/>
                </a:solidFill>
                <a:latin typeface="+mn-lt"/>
                <a:ea typeface="+mn-ea"/>
                <a:cs typeface="+mn-cs"/>
              </a:rPr>
              <a:t>windows</a:t>
            </a:r>
            <a:r>
              <a:rPr lang="es-ES" sz="1200" kern="1200" dirty="0" smtClean="0">
                <a:solidFill>
                  <a:schemeClr val="tx1"/>
                </a:solidFill>
                <a:latin typeface="+mn-lt"/>
                <a:ea typeface="+mn-ea"/>
                <a:cs typeface="+mn-cs"/>
              </a:rPr>
              <a:t>(pruebas</a:t>
            </a:r>
            <a:r>
              <a:rPr lang="es-ES" sz="1200" kern="1200" baseline="0" dirty="0" smtClean="0">
                <a:solidFill>
                  <a:schemeClr val="tx1"/>
                </a:solidFill>
                <a:latin typeface="+mn-lt"/>
                <a:ea typeface="+mn-ea"/>
                <a:cs typeface="+mn-cs"/>
              </a:rPr>
              <a:t> locales), </a:t>
            </a:r>
            <a:r>
              <a:rPr lang="es-ES" sz="1200" kern="1200" baseline="0" dirty="0" err="1" smtClean="0">
                <a:solidFill>
                  <a:schemeClr val="tx1"/>
                </a:solidFill>
                <a:latin typeface="+mn-lt"/>
                <a:ea typeface="+mn-ea"/>
                <a:cs typeface="+mn-cs"/>
              </a:rPr>
              <a:t>linux</a:t>
            </a:r>
            <a:r>
              <a:rPr lang="es-ES" sz="1200" kern="1200" baseline="0" dirty="0" smtClean="0">
                <a:solidFill>
                  <a:schemeClr val="tx1"/>
                </a:solidFill>
                <a:latin typeface="+mn-lt"/>
                <a:ea typeface="+mn-ea"/>
                <a:cs typeface="+mn-cs"/>
              </a:rPr>
              <a:t> (host)</a:t>
            </a:r>
            <a:endParaRPr lang="es-MX"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kern="1200" dirty="0" err="1" smtClean="0">
                <a:solidFill>
                  <a:schemeClr val="tx1"/>
                </a:solidFill>
                <a:latin typeface="+mn-lt"/>
                <a:ea typeface="+mn-ea"/>
                <a:cs typeface="+mn-cs"/>
              </a:rPr>
              <a:t>Mantenibilidad</a:t>
            </a:r>
            <a:r>
              <a:rPr lang="es-ES" sz="1200" b="1" kern="1200" dirty="0" smtClean="0">
                <a:solidFill>
                  <a:schemeClr val="tx1"/>
                </a:solidFill>
                <a:latin typeface="+mn-lt"/>
                <a:ea typeface="+mn-ea"/>
                <a:cs typeface="+mn-cs"/>
              </a:rPr>
              <a:t>:</a:t>
            </a:r>
            <a:r>
              <a:rPr lang="es-ES" sz="1200" kern="1200" dirty="0" smtClean="0">
                <a:solidFill>
                  <a:schemeClr val="tx1"/>
                </a:solidFill>
                <a:latin typeface="+mn-lt"/>
                <a:ea typeface="+mn-ea"/>
                <a:cs typeface="+mn-cs"/>
              </a:rPr>
              <a:t> (uso de </a:t>
            </a:r>
            <a:r>
              <a:rPr lang="es-ES" sz="1200" kern="1200" dirty="0" err="1" smtClean="0">
                <a:solidFill>
                  <a:schemeClr val="tx1"/>
                </a:solidFill>
                <a:latin typeface="+mn-lt"/>
                <a:ea typeface="+mn-ea"/>
                <a:cs typeface="+mn-cs"/>
              </a:rPr>
              <a:t>framework</a:t>
            </a:r>
            <a:r>
              <a:rPr lang="es-ES" sz="1200" kern="120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kern="1200" dirty="0" smtClean="0">
                <a:solidFill>
                  <a:schemeClr val="tx1"/>
                </a:solidFill>
                <a:latin typeface="+mn-lt"/>
                <a:ea typeface="+mn-ea"/>
                <a:cs typeface="+mn-cs"/>
              </a:rPr>
              <a:t>Seguridad</a:t>
            </a:r>
            <a:r>
              <a:rPr lang="es-ES"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b="1" kern="1200" dirty="0" smtClean="0">
                <a:solidFill>
                  <a:schemeClr val="tx1"/>
                </a:solidFill>
                <a:latin typeface="+mn-lt"/>
                <a:ea typeface="+mn-ea"/>
                <a:cs typeface="+mn-cs"/>
              </a:rPr>
              <a:t>Usabilidad:</a:t>
            </a:r>
            <a:endParaRPr lang="es-MX"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200" kern="1200" dirty="0" smtClean="0">
              <a:solidFill>
                <a:schemeClr val="tx1"/>
              </a:solidFill>
              <a:latin typeface="+mn-lt"/>
              <a:ea typeface="+mn-ea"/>
              <a:cs typeface="+mn-cs"/>
            </a:endParaRPr>
          </a:p>
          <a:p>
            <a:r>
              <a:rPr lang="es-MX" sz="1200" kern="1200" dirty="0" smtClean="0">
                <a:solidFill>
                  <a:schemeClr val="tx1"/>
                </a:solidFill>
                <a:latin typeface="+mn-lt"/>
                <a:ea typeface="+mn-ea"/>
                <a:cs typeface="+mn-cs"/>
              </a:rPr>
              <a:t>ACTORES DEL SISTEMA</a:t>
            </a:r>
          </a:p>
          <a:p>
            <a:r>
              <a:rPr lang="es-ES" sz="1200" kern="1200" dirty="0" smtClean="0">
                <a:solidFill>
                  <a:schemeClr val="tx1"/>
                </a:solidFill>
                <a:latin typeface="+mn-lt"/>
                <a:ea typeface="+mn-ea"/>
                <a:cs typeface="+mn-cs"/>
              </a:rPr>
              <a:t>Los actores del sistema son los entes que van a interactuar de una forma u otra con la aplicación,</a:t>
            </a:r>
          </a:p>
          <a:p>
            <a:r>
              <a:rPr lang="es-ES" sz="1200" kern="1200" dirty="0" smtClean="0">
                <a:solidFill>
                  <a:schemeClr val="tx1"/>
                </a:solidFill>
                <a:latin typeface="+mn-lt"/>
                <a:ea typeface="+mn-ea"/>
                <a:cs typeface="+mn-cs"/>
              </a:rPr>
              <a:t>	</a:t>
            </a:r>
            <a:r>
              <a:rPr lang="es-ES" sz="1200" b="1" kern="1200" dirty="0" smtClean="0">
                <a:solidFill>
                  <a:schemeClr val="tx1"/>
                </a:solidFill>
                <a:latin typeface="+mn-lt"/>
                <a:ea typeface="+mn-ea"/>
                <a:cs typeface="+mn-cs"/>
              </a:rPr>
              <a:t>Usuario Final:</a:t>
            </a:r>
            <a:r>
              <a:rPr lang="es-ES" sz="1200" kern="1200" dirty="0" smtClean="0">
                <a:solidFill>
                  <a:schemeClr val="tx1"/>
                </a:solidFill>
                <a:latin typeface="+mn-lt"/>
                <a:ea typeface="+mn-ea"/>
                <a:cs typeface="+mn-cs"/>
              </a:rPr>
              <a:t> Este es el actor principal, utilizará las funciones que proporciona nuestra aplicación. (Estudiante ESPOL-Persona 	fuera de ESPOL). Se utiliza roles para identificar al grupo ESPOL y miembros que no pertenecen a ella y así asociar tareas 	específicas de cada grupo.</a:t>
            </a:r>
            <a:endParaRPr lang="es-MX" sz="1200" kern="1200" dirty="0" smtClean="0">
              <a:solidFill>
                <a:schemeClr val="tx1"/>
              </a:solidFill>
              <a:latin typeface="+mn-lt"/>
              <a:ea typeface="+mn-ea"/>
              <a:cs typeface="+mn-cs"/>
            </a:endParaRPr>
          </a:p>
          <a:p>
            <a:r>
              <a:rPr lang="es-EC" sz="1200" b="1" kern="1200" dirty="0" smtClean="0">
                <a:solidFill>
                  <a:schemeClr val="tx1"/>
                </a:solidFill>
                <a:latin typeface="+mn-lt"/>
                <a:ea typeface="+mn-ea"/>
                <a:cs typeface="+mn-cs"/>
              </a:rPr>
              <a:t>	Servicio Web</a:t>
            </a:r>
            <a:r>
              <a:rPr lang="es-ES" sz="1200" b="1" kern="1200" dirty="0" smtClean="0">
                <a:solidFill>
                  <a:schemeClr val="tx1"/>
                </a:solidFill>
                <a:latin typeface="+mn-lt"/>
                <a:ea typeface="+mn-ea"/>
                <a:cs typeface="+mn-cs"/>
              </a:rPr>
              <a:t>:</a:t>
            </a:r>
            <a:r>
              <a:rPr lang="es-ES" sz="1200" kern="1200" dirty="0" smtClean="0">
                <a:solidFill>
                  <a:schemeClr val="tx1"/>
                </a:solidFill>
                <a:latin typeface="+mn-lt"/>
                <a:ea typeface="+mn-ea"/>
                <a:cs typeface="+mn-cs"/>
              </a:rPr>
              <a:t> </a:t>
            </a:r>
            <a:r>
              <a:rPr lang="es-EC" sz="1200" kern="1200" dirty="0" smtClean="0">
                <a:solidFill>
                  <a:schemeClr val="tx1"/>
                </a:solidFill>
                <a:latin typeface="+mn-lt"/>
                <a:ea typeface="+mn-ea"/>
                <a:cs typeface="+mn-cs"/>
              </a:rPr>
              <a:t>Es un actor secundario, ofrece el método de autenticación de usuarios e interactúa con el sistema durante el corto 	lapso de </a:t>
            </a:r>
            <a:r>
              <a:rPr lang="es-EC" sz="1200" kern="1200" dirty="0" err="1" smtClean="0">
                <a:solidFill>
                  <a:schemeClr val="tx1"/>
                </a:solidFill>
                <a:latin typeface="+mn-lt"/>
                <a:ea typeface="+mn-ea"/>
                <a:cs typeface="+mn-cs"/>
              </a:rPr>
              <a:t>verif</a:t>
            </a:r>
            <a:r>
              <a:rPr lang="es-EC" sz="1200" kern="1200" dirty="0" smtClean="0">
                <a:solidFill>
                  <a:schemeClr val="tx1"/>
                </a:solidFill>
                <a:latin typeface="+mn-lt"/>
                <a:ea typeface="+mn-ea"/>
                <a:cs typeface="+mn-cs"/>
              </a:rPr>
              <a:t>	</a:t>
            </a:r>
            <a:r>
              <a:rPr lang="es-EC" sz="1200" kern="1200" dirty="0" err="1" smtClean="0">
                <a:solidFill>
                  <a:schemeClr val="tx1"/>
                </a:solidFill>
                <a:latin typeface="+mn-lt"/>
                <a:ea typeface="+mn-ea"/>
                <a:cs typeface="+mn-cs"/>
              </a:rPr>
              <a:t>icar</a:t>
            </a:r>
            <a:r>
              <a:rPr lang="es-EC" sz="1200" kern="1200" dirty="0" smtClean="0">
                <a:solidFill>
                  <a:schemeClr val="tx1"/>
                </a:solidFill>
                <a:latin typeface="+mn-lt"/>
                <a:ea typeface="+mn-ea"/>
                <a:cs typeface="+mn-cs"/>
              </a:rPr>
              <a:t> si el usuario y clave pertenecen a  ESPOL.</a:t>
            </a:r>
            <a:endParaRPr lang="es-MX" sz="1200" kern="1200" dirty="0" smtClean="0">
              <a:solidFill>
                <a:schemeClr val="tx1"/>
              </a:solidFill>
              <a:latin typeface="+mn-lt"/>
              <a:ea typeface="+mn-ea"/>
              <a:cs typeface="+mn-cs"/>
            </a:endParaRPr>
          </a:p>
          <a:p>
            <a:endParaRPr lang="es-ES"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 selección del los  trabajos que son mostrados en </a:t>
            </a:r>
            <a:r>
              <a:rPr lang="es-ES" sz="1200" kern="1200" dirty="0" err="1" smtClean="0">
                <a:solidFill>
                  <a:schemeClr val="tx1"/>
                </a:solidFill>
                <a:latin typeface="+mn-lt"/>
                <a:ea typeface="+mn-ea"/>
                <a:cs typeface="+mn-cs"/>
              </a:rPr>
              <a:t>MiPortafolio</a:t>
            </a:r>
            <a:r>
              <a:rPr lang="es-ES" sz="1200" kern="1200" dirty="0" smtClean="0">
                <a:solidFill>
                  <a:schemeClr val="tx1"/>
                </a:solidFill>
                <a:latin typeface="+mn-lt"/>
                <a:ea typeface="+mn-ea"/>
                <a:cs typeface="+mn-cs"/>
              </a:rPr>
              <a:t> no  siguen el </a:t>
            </a:r>
            <a:r>
              <a:rPr lang="es-ES" sz="1200" b="1" kern="1200" dirty="0" smtClean="0">
                <a:solidFill>
                  <a:schemeClr val="tx1"/>
                </a:solidFill>
                <a:latin typeface="+mn-lt"/>
                <a:ea typeface="+mn-ea"/>
                <a:cs typeface="+mn-cs"/>
              </a:rPr>
              <a:t> </a:t>
            </a:r>
            <a:r>
              <a:rPr lang="es-ES" sz="1200" kern="1200" dirty="0" smtClean="0">
                <a:solidFill>
                  <a:schemeClr val="tx1"/>
                </a:solidFill>
                <a:latin typeface="+mn-lt"/>
                <a:ea typeface="+mn-ea"/>
                <a:cs typeface="+mn-cs"/>
              </a:rPr>
              <a:t>contenido del currículo de un curso, ni son la recolección de trabajos para algún propósitos específico de enseñanza de un profesor. El usuario tiene la libertad de mostrar y escoger qué trabajo desea mostrar.</a:t>
            </a:r>
            <a:endParaRPr lang="es-MX" sz="1200" kern="1200" dirty="0" smtClean="0">
              <a:solidFill>
                <a:schemeClr val="tx1"/>
              </a:solidFill>
              <a:latin typeface="+mn-lt"/>
              <a:ea typeface="+mn-ea"/>
              <a:cs typeface="+mn-cs"/>
            </a:endParaRPr>
          </a:p>
          <a:p>
            <a:r>
              <a:rPr lang="es-ES" sz="1200" b="1" u="sng" kern="1200" dirty="0" smtClean="0">
                <a:solidFill>
                  <a:schemeClr val="tx1"/>
                </a:solidFill>
                <a:latin typeface="+mn-lt"/>
                <a:ea typeface="+mn-ea"/>
                <a:cs typeface="+mn-cs"/>
              </a:rPr>
              <a:t>Servicio en línea </a:t>
            </a:r>
            <a:endParaRPr lang="es-MX" sz="1200" kern="1200" dirty="0" smtClean="0">
              <a:solidFill>
                <a:schemeClr val="tx1"/>
              </a:solidFill>
              <a:latin typeface="+mn-lt"/>
              <a:ea typeface="+mn-ea"/>
              <a:cs typeface="+mn-cs"/>
            </a:endParaRPr>
          </a:p>
          <a:p>
            <a:r>
              <a:rPr lang="es-ES" sz="1200" u="sng" kern="1200" dirty="0" smtClean="0">
                <a:solidFill>
                  <a:schemeClr val="tx1"/>
                </a:solidFill>
                <a:latin typeface="+mn-lt"/>
                <a:ea typeface="+mn-ea"/>
                <a:cs typeface="+mn-cs"/>
              </a:rPr>
              <a:t>	En el capítulo 1 clasificamos las herramientas existentes en el mercado en dos grupos, “servicios en línea” y “aplicaciones”. Nuestra 	aplicación ofrece el servicio de creación de portafolios dentro de la Universidad, para uso de estudiantes con su usuario y clave 	ESPOL. Para esta versión no hemos considerado usar la autenticación con un servidor central (CAS), se utiliza el servicio web de 	autenticación de ESPOL. Los usuarios que no pertenecen a ESPOL, pueden registrarse y crear una cuenta en </a:t>
            </a:r>
            <a:r>
              <a:rPr lang="es-ES" sz="1200" u="sng" kern="1200" dirty="0" err="1" smtClean="0">
                <a:solidFill>
                  <a:schemeClr val="tx1"/>
                </a:solidFill>
                <a:latin typeface="+mn-lt"/>
                <a:ea typeface="+mn-ea"/>
                <a:cs typeface="+mn-cs"/>
              </a:rPr>
              <a:t>MiPortafolio</a:t>
            </a:r>
            <a:r>
              <a:rPr lang="es-ES" sz="1200" u="sng" kern="1200" dirty="0" smtClean="0">
                <a:solidFill>
                  <a:schemeClr val="tx1"/>
                </a:solidFill>
                <a:latin typeface="+mn-lt"/>
                <a:ea typeface="+mn-ea"/>
                <a:cs typeface="+mn-cs"/>
              </a:rPr>
              <a:t>.</a:t>
            </a:r>
            <a:endParaRPr lang="es-MX" sz="1200" kern="1200" dirty="0" smtClean="0">
              <a:solidFill>
                <a:schemeClr val="tx1"/>
              </a:solidFill>
              <a:latin typeface="+mn-lt"/>
              <a:ea typeface="+mn-ea"/>
              <a:cs typeface="+mn-cs"/>
            </a:endParaRPr>
          </a:p>
          <a:p>
            <a:r>
              <a:rPr lang="es-ES" sz="1200" b="1" kern="1200" dirty="0" smtClean="0">
                <a:solidFill>
                  <a:schemeClr val="tx1"/>
                </a:solidFill>
                <a:latin typeface="+mn-lt"/>
                <a:ea typeface="+mn-ea"/>
                <a:cs typeface="+mn-cs"/>
              </a:rPr>
              <a:t>Uso de Herramientas Web. 2.0</a:t>
            </a:r>
            <a:endParaRPr lang="es-MX"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	En el capítulo 1 listamos y describimos varias herramientas Web 2.0, pero nuestra aplicación se enfoca en el uso de 3 de ellas: 	Sindicación, AJAX y servicio de Red Social. La selección de estas herramientas se basó en los resultados del cuestionario que 	aplicamos a los estudiantes, el análisis de las herramientas del mercado y nuestro criterio técnico.  </a:t>
            </a:r>
            <a:endParaRPr lang="es-MX" sz="1200" kern="1200" dirty="0" smtClean="0">
              <a:solidFill>
                <a:schemeClr val="tx1"/>
              </a:solidFill>
              <a:latin typeface="+mn-lt"/>
              <a:ea typeface="+mn-ea"/>
              <a:cs typeface="+mn-cs"/>
            </a:endParaRPr>
          </a:p>
          <a:p>
            <a:pPr lvl="0"/>
            <a:r>
              <a:rPr lang="es-ES" sz="1200" b="1" kern="1200" dirty="0" smtClean="0">
                <a:solidFill>
                  <a:schemeClr val="tx1"/>
                </a:solidFill>
                <a:latin typeface="+mn-lt"/>
                <a:ea typeface="+mn-ea"/>
                <a:cs typeface="+mn-cs"/>
              </a:rPr>
              <a:t>		Sindicación:</a:t>
            </a:r>
            <a:r>
              <a:rPr lang="es-ES" sz="1200" kern="1200" dirty="0" smtClean="0">
                <a:solidFill>
                  <a:schemeClr val="tx1"/>
                </a:solidFill>
                <a:latin typeface="+mn-lt"/>
                <a:ea typeface="+mn-ea"/>
                <a:cs typeface="+mn-cs"/>
              </a:rPr>
              <a:t> Se usará a pesar de que en el sondeo de opinión tuvo baja frecuencia de uso por parte de los 		estudiantes. Consideramos que el poco uso se debe a falta de conocimiento y oferta de una aplicación que brinde este 		servicio. Será un beneficio para el estudiante recibir directamente desde un solo sitio, noticias o cambios de aquellas 		webs que sean de su interés, por ejemplo la “bolsa de trabajo de ESPOL”. También es útil permitir la sindicación de la 		información de los trabajos	 y currículum del estudiante. </a:t>
            </a:r>
            <a:endParaRPr lang="es-MX" sz="1200" kern="1200" dirty="0" smtClean="0">
              <a:solidFill>
                <a:schemeClr val="tx1"/>
              </a:solidFill>
              <a:latin typeface="+mn-lt"/>
              <a:ea typeface="+mn-ea"/>
              <a:cs typeface="+mn-cs"/>
            </a:endParaRPr>
          </a:p>
          <a:p>
            <a:pPr lvl="0"/>
            <a:r>
              <a:rPr lang="es-ES" sz="1200" b="1" kern="1200" dirty="0" smtClean="0">
                <a:solidFill>
                  <a:schemeClr val="tx1"/>
                </a:solidFill>
                <a:latin typeface="+mn-lt"/>
                <a:ea typeface="+mn-ea"/>
                <a:cs typeface="+mn-cs"/>
              </a:rPr>
              <a:t>		AJAX: </a:t>
            </a:r>
            <a:r>
              <a:rPr lang="es-ES" sz="1200" kern="1200" dirty="0" smtClean="0">
                <a:solidFill>
                  <a:schemeClr val="tx1"/>
                </a:solidFill>
                <a:latin typeface="+mn-lt"/>
                <a:ea typeface="+mn-ea"/>
                <a:cs typeface="+mn-cs"/>
              </a:rPr>
              <a:t>Las interfaces de AJAX son un componente importante de muchas de las aplicaciones Web 2.0. Hemos elegido 		utilizarlo en nuestra aplicación ya que mejora la usabilidad (elimina el tener que refrescar el navegador) del sitio y 		mejora la estética de la web.</a:t>
            </a:r>
            <a:endParaRPr lang="es-MX" sz="1200" kern="1200" dirty="0" smtClean="0">
              <a:solidFill>
                <a:schemeClr val="tx1"/>
              </a:solidFill>
              <a:latin typeface="+mn-lt"/>
              <a:ea typeface="+mn-ea"/>
              <a:cs typeface="+mn-cs"/>
            </a:endParaRPr>
          </a:p>
          <a:p>
            <a:pPr lvl="0"/>
            <a:r>
              <a:rPr lang="es-ES" sz="1200" b="1" kern="1200" dirty="0" smtClean="0">
                <a:solidFill>
                  <a:schemeClr val="tx1"/>
                </a:solidFill>
                <a:latin typeface="+mn-lt"/>
                <a:ea typeface="+mn-ea"/>
                <a:cs typeface="+mn-cs"/>
              </a:rPr>
              <a:t>		Red Social: </a:t>
            </a:r>
            <a:r>
              <a:rPr lang="es-ES" sz="1200" kern="1200" dirty="0" smtClean="0">
                <a:solidFill>
                  <a:schemeClr val="tx1"/>
                </a:solidFill>
                <a:latin typeface="+mn-lt"/>
                <a:ea typeface="+mn-ea"/>
                <a:cs typeface="+mn-cs"/>
              </a:rPr>
              <a:t>Esta opción fue una de las que se reportó como más utilizada por los estudiantes y consideramos que 		permite cumplir con los objetivos del Portafolio en la enseñanza, es decir facilita la comunicación entre docentes, 		alumnos y revisores. Permite que la reflexión de los trabajos sea  colaborativa. </a:t>
            </a:r>
            <a:endParaRPr lang="es-MX" sz="1200" kern="1200" dirty="0" smtClean="0">
              <a:solidFill>
                <a:schemeClr val="tx1"/>
              </a:solidFill>
              <a:latin typeface="+mn-lt"/>
              <a:ea typeface="+mn-ea"/>
              <a:cs typeface="+mn-cs"/>
            </a:endParaRPr>
          </a:p>
          <a:p>
            <a:endParaRPr lang="es-MX" sz="1200" kern="1200" dirty="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F483C64F-54B2-4F54-8B4F-E4F9280BB602}" type="slidenum">
              <a:rPr lang="es-MX" smtClean="0"/>
              <a:pPr/>
              <a:t>14</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8213" name="Picture 21" descr="stuff"/>
          <p:cNvPicPr>
            <a:picLocks noChangeAspect="1" noChangeArrowheads="1"/>
          </p:cNvPicPr>
          <p:nvPr/>
        </p:nvPicPr>
        <p:blipFill>
          <a:blip r:embed="rId2"/>
          <a:srcRect/>
          <a:stretch>
            <a:fillRect/>
          </a:stretch>
        </p:blipFill>
        <p:spPr bwMode="auto">
          <a:xfrm>
            <a:off x="0" y="0"/>
            <a:ext cx="9144000" cy="5129213"/>
          </a:xfrm>
          <a:prstGeom prst="rect">
            <a:avLst/>
          </a:prstGeom>
          <a:noFill/>
        </p:spPr>
      </p:pic>
      <p:sp>
        <p:nvSpPr>
          <p:cNvPr id="8211" name="Text Box 19"/>
          <p:cNvSpPr txBox="1">
            <a:spLocks noChangeArrowheads="1"/>
          </p:cNvSpPr>
          <p:nvPr/>
        </p:nvSpPr>
        <p:spPr bwMode="auto">
          <a:xfrm>
            <a:off x="304800" y="228600"/>
            <a:ext cx="1676400" cy="581025"/>
          </a:xfrm>
          <a:prstGeom prst="rect">
            <a:avLst/>
          </a:prstGeom>
          <a:noFill/>
          <a:ln w="9525">
            <a:noFill/>
            <a:miter lim="800000"/>
            <a:headEnd/>
            <a:tailEnd/>
          </a:ln>
          <a:effectLst/>
        </p:spPr>
        <p:txBody>
          <a:bodyPr>
            <a:spAutoFit/>
          </a:bodyPr>
          <a:lstStyle/>
          <a:p>
            <a:pPr algn="l">
              <a:spcBef>
                <a:spcPct val="50000"/>
              </a:spcBef>
            </a:pPr>
            <a:r>
              <a:rPr lang="en-US" sz="1600" b="0"/>
              <a:t>Company LOGO</a:t>
            </a:r>
            <a:endParaRPr lang="fr-FR" altLang="zh-CN" sz="1600" b="0">
              <a:ea typeface="宋体" pitchFamily="2" charset="-122"/>
            </a:endParaRPr>
          </a:p>
        </p:txBody>
      </p:sp>
      <p:sp>
        <p:nvSpPr>
          <p:cNvPr id="8212" name="Rectangle 20"/>
          <p:cNvSpPr>
            <a:spLocks noChangeArrowheads="1"/>
          </p:cNvSpPr>
          <p:nvPr/>
        </p:nvSpPr>
        <p:spPr bwMode="auto">
          <a:xfrm>
            <a:off x="0" y="6613525"/>
            <a:ext cx="9144000" cy="244475"/>
          </a:xfrm>
          <a:prstGeom prst="rect">
            <a:avLst/>
          </a:prstGeom>
          <a:solidFill>
            <a:srgbClr val="003366"/>
          </a:solidFill>
          <a:ln w="9525" algn="ctr">
            <a:noFill/>
            <a:miter lim="800000"/>
            <a:headEnd/>
            <a:tailEnd/>
          </a:ln>
          <a:effectLst/>
        </p:spPr>
        <p:txBody>
          <a:bodyPr>
            <a:spAutoFit/>
          </a:bodyPr>
          <a:lstStyle/>
          <a:p>
            <a:r>
              <a:rPr lang="en-US"/>
              <a:t>www.company.com</a:t>
            </a:r>
            <a:endParaRPr lang="fr-FR" altLang="zh-CN">
              <a:ea typeface="宋体" pitchFamily="2" charset="-122"/>
            </a:endParaRPr>
          </a:p>
        </p:txBody>
      </p:sp>
      <p:sp>
        <p:nvSpPr>
          <p:cNvPr id="8198" name="Rectangle 6"/>
          <p:cNvSpPr>
            <a:spLocks noGrp="1" noChangeArrowheads="1"/>
          </p:cNvSpPr>
          <p:nvPr>
            <p:ph type="subTitle" idx="1"/>
          </p:nvPr>
        </p:nvSpPr>
        <p:spPr>
          <a:xfrm>
            <a:off x="3429000" y="5029200"/>
            <a:ext cx="5715000" cy="609600"/>
          </a:xfrm>
        </p:spPr>
        <p:txBody>
          <a:bodyPr/>
          <a:lstStyle>
            <a:lvl1pPr marL="0" indent="0" algn="ctr">
              <a:buFontTx/>
              <a:buNone/>
              <a:defRPr sz="2000">
                <a:solidFill>
                  <a:schemeClr val="bg1"/>
                </a:solidFill>
              </a:defRPr>
            </a:lvl1pPr>
          </a:lstStyle>
          <a:p>
            <a:r>
              <a:rPr lang="es-ES" smtClean="0"/>
              <a:t>Haga clic para modificar el estilo de subtítulo del patrón</a:t>
            </a:r>
            <a:endParaRPr lang="en-US"/>
          </a:p>
        </p:txBody>
      </p:sp>
      <p:sp>
        <p:nvSpPr>
          <p:cNvPr id="8197" name="Rectangle 5"/>
          <p:cNvSpPr>
            <a:spLocks noGrp="1" noChangeArrowheads="1"/>
          </p:cNvSpPr>
          <p:nvPr>
            <p:ph type="ctrTitle"/>
          </p:nvPr>
        </p:nvSpPr>
        <p:spPr>
          <a:xfrm>
            <a:off x="3429000" y="3581400"/>
            <a:ext cx="5715000" cy="1470025"/>
          </a:xfrm>
          <a:solidFill>
            <a:schemeClr val="bg1"/>
          </a:solidFill>
          <a:ln algn="ctr"/>
        </p:spPr>
        <p:txBody>
          <a:bodyPr lIns="91440" anchor="t"/>
          <a:lstStyle>
            <a:lvl1pPr algn="ctr">
              <a:spcBef>
                <a:spcPct val="20000"/>
              </a:spcBef>
              <a:defRPr sz="4000" b="1">
                <a:solidFill>
                  <a:srgbClr val="FCAB1A"/>
                </a:solidFill>
                <a:latin typeface="Verdana" pitchFamily="34" charset="0"/>
              </a:defRPr>
            </a:lvl1pPr>
          </a:lstStyle>
          <a:p>
            <a:r>
              <a:rPr lang="es-ES" smtClean="0"/>
              <a:t>Haga clic para modificar el estilo de título del patrón</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315200" y="1400175"/>
            <a:ext cx="1828800" cy="47720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1828800" y="1400175"/>
            <a:ext cx="5334000" cy="47720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ítul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1400175"/>
            <a:ext cx="7315200" cy="581025"/>
          </a:xfrm>
        </p:spPr>
        <p:txBody>
          <a:bodyPr/>
          <a:lstStyle/>
          <a:p>
            <a:r>
              <a:rPr lang="es-ES" smtClean="0"/>
              <a:t>Haga clic para modificar el estilo de título del patrón</a:t>
            </a:r>
            <a:endParaRPr lang="es-MX"/>
          </a:p>
        </p:txBody>
      </p:sp>
      <p:sp>
        <p:nvSpPr>
          <p:cNvPr id="3" name="2 Marcador de gráfico"/>
          <p:cNvSpPr>
            <a:spLocks noGrp="1"/>
          </p:cNvSpPr>
          <p:nvPr>
            <p:ph type="chart" idx="1"/>
          </p:nvPr>
        </p:nvSpPr>
        <p:spPr>
          <a:xfrm>
            <a:off x="1828800" y="2133600"/>
            <a:ext cx="7162800" cy="4038600"/>
          </a:xfrm>
        </p:spPr>
        <p:txBody>
          <a:bodyPr/>
          <a:lstStyle/>
          <a:p>
            <a:r>
              <a:rPr lang="es-ES" smtClean="0"/>
              <a:t>Haga clic en el icono para agregar un gráfico</a:t>
            </a:r>
            <a:endParaRPr lang="es-MX"/>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1828800" y="1400175"/>
            <a:ext cx="7315200" cy="581025"/>
          </a:xfrm>
        </p:spPr>
        <p:txBody>
          <a:bodyPr/>
          <a:lstStyle/>
          <a:p>
            <a:r>
              <a:rPr lang="es-ES" smtClean="0"/>
              <a:t>Haga clic para modificar el estilo de título del patrón</a:t>
            </a:r>
            <a:endParaRPr lang="es-MX"/>
          </a:p>
        </p:txBody>
      </p:sp>
      <p:sp>
        <p:nvSpPr>
          <p:cNvPr id="3" name="2 Marcador de texto"/>
          <p:cNvSpPr>
            <a:spLocks noGrp="1"/>
          </p:cNvSpPr>
          <p:nvPr>
            <p:ph type="body" sz="half" idx="1"/>
          </p:nvPr>
        </p:nvSpPr>
        <p:spPr>
          <a:xfrm>
            <a:off x="1828800" y="2133600"/>
            <a:ext cx="3505200" cy="4038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486400" y="2133600"/>
            <a:ext cx="3505200" cy="4038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828800" y="2133600"/>
            <a:ext cx="3505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486400" y="2133600"/>
            <a:ext cx="3505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4" name="Picture 20" descr="stuff"/>
          <p:cNvPicPr>
            <a:picLocks noChangeAspect="1" noChangeArrowheads="1"/>
          </p:cNvPicPr>
          <p:nvPr/>
        </p:nvPicPr>
        <p:blipFill>
          <a:blip r:embed="rId15"/>
          <a:srcRect/>
          <a:stretch>
            <a:fillRect/>
          </a:stretch>
        </p:blipFill>
        <p:spPr bwMode="auto">
          <a:xfrm>
            <a:off x="0" y="0"/>
            <a:ext cx="9144000" cy="5129213"/>
          </a:xfrm>
          <a:prstGeom prst="rect">
            <a:avLst/>
          </a:prstGeom>
          <a:noFill/>
        </p:spPr>
      </p:pic>
      <p:sp>
        <p:nvSpPr>
          <p:cNvPr id="1057" name="Rectangle 33"/>
          <p:cNvSpPr>
            <a:spLocks noChangeArrowheads="1"/>
          </p:cNvSpPr>
          <p:nvPr/>
        </p:nvSpPr>
        <p:spPr bwMode="auto">
          <a:xfrm>
            <a:off x="1295400" y="1752600"/>
            <a:ext cx="7848600" cy="3505200"/>
          </a:xfrm>
          <a:prstGeom prst="rect">
            <a:avLst/>
          </a:prstGeom>
          <a:solidFill>
            <a:schemeClr val="bg1"/>
          </a:solidFill>
          <a:ln w="9525" algn="ctr">
            <a:solidFill>
              <a:schemeClr val="bg1"/>
            </a:solidFill>
            <a:miter lim="800000"/>
            <a:headEnd/>
            <a:tailEnd/>
          </a:ln>
          <a:effectLst/>
        </p:spPr>
        <p:txBody>
          <a:bodyPr wrap="none" anchor="ctr"/>
          <a:lstStyle/>
          <a:p>
            <a:endParaRPr lang="es-MX"/>
          </a:p>
        </p:txBody>
      </p:sp>
      <p:sp>
        <p:nvSpPr>
          <p:cNvPr id="1026" name="Rectangle 2"/>
          <p:cNvSpPr>
            <a:spLocks noGrp="1" noChangeArrowheads="1"/>
          </p:cNvSpPr>
          <p:nvPr>
            <p:ph type="title"/>
          </p:nvPr>
        </p:nvSpPr>
        <p:spPr bwMode="auto">
          <a:xfrm>
            <a:off x="1828800" y="1400175"/>
            <a:ext cx="7315200" cy="581025"/>
          </a:xfrm>
          <a:prstGeom prst="rect">
            <a:avLst/>
          </a:prstGeom>
          <a:solidFill>
            <a:srgbClr val="003366"/>
          </a:solidFill>
          <a:ln w="9525">
            <a:noFill/>
            <a:miter lim="800000"/>
            <a:headEnd/>
            <a:tailEnd/>
          </a:ln>
          <a:effectLst/>
        </p:spPr>
        <p:txBody>
          <a:bodyPr vert="horz" wrap="square" lIns="198000" tIns="45720" rIns="91440" bIns="45720" numCol="1" anchor="ctr" anchorCtr="0" compatLnSpc="1">
            <a:prstTxWarp prst="textNoShape">
              <a:avLst/>
            </a:prstTxWarp>
          </a:bodyPr>
          <a:lstStyle/>
          <a:p>
            <a:pPr lvl="0"/>
            <a:r>
              <a:rPr lang="zh-CN" altLang="fr-FR" smtClean="0"/>
              <a:t>单击此处编辑母版标题样式</a:t>
            </a:r>
          </a:p>
        </p:txBody>
      </p:sp>
      <p:sp>
        <p:nvSpPr>
          <p:cNvPr id="1027" name="Rectangle 3"/>
          <p:cNvSpPr>
            <a:spLocks noGrp="1" noChangeArrowheads="1"/>
          </p:cNvSpPr>
          <p:nvPr>
            <p:ph type="body" idx="1"/>
          </p:nvPr>
        </p:nvSpPr>
        <p:spPr bwMode="auto">
          <a:xfrm>
            <a:off x="1828800" y="2133600"/>
            <a:ext cx="71628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fr-FR" smtClean="0"/>
              <a:t>单击此处编辑母版文本样式</a:t>
            </a:r>
          </a:p>
          <a:p>
            <a:pPr lvl="1"/>
            <a:r>
              <a:rPr lang="zh-CN" altLang="fr-FR" smtClean="0"/>
              <a:t>第二级</a:t>
            </a:r>
          </a:p>
          <a:p>
            <a:pPr lvl="2"/>
            <a:r>
              <a:rPr lang="zh-CN" altLang="fr-FR" smtClean="0"/>
              <a:t>第三级</a:t>
            </a:r>
          </a:p>
          <a:p>
            <a:pPr lvl="3"/>
            <a:r>
              <a:rPr lang="zh-CN" altLang="fr-FR" smtClean="0"/>
              <a:t>第四级</a:t>
            </a:r>
          </a:p>
          <a:p>
            <a:pPr lvl="4"/>
            <a:r>
              <a:rPr lang="zh-CN" altLang="fr-FR" smtClean="0"/>
              <a:t>第五级</a:t>
            </a:r>
          </a:p>
        </p:txBody>
      </p:sp>
      <p:sp>
        <p:nvSpPr>
          <p:cNvPr id="1042" name="Text Box 18"/>
          <p:cNvSpPr txBox="1">
            <a:spLocks noChangeArrowheads="1"/>
          </p:cNvSpPr>
          <p:nvPr/>
        </p:nvSpPr>
        <p:spPr bwMode="auto">
          <a:xfrm>
            <a:off x="304800" y="228600"/>
            <a:ext cx="1676400" cy="581025"/>
          </a:xfrm>
          <a:prstGeom prst="rect">
            <a:avLst/>
          </a:prstGeom>
          <a:noFill/>
          <a:ln w="9525">
            <a:noFill/>
            <a:miter lim="800000"/>
            <a:headEnd/>
            <a:tailEnd/>
          </a:ln>
          <a:effectLst/>
        </p:spPr>
        <p:txBody>
          <a:bodyPr>
            <a:spAutoFit/>
          </a:bodyPr>
          <a:lstStyle/>
          <a:p>
            <a:pPr algn="l">
              <a:spcBef>
                <a:spcPct val="50000"/>
              </a:spcBef>
            </a:pPr>
            <a:r>
              <a:rPr lang="en-US" sz="1600" b="0"/>
              <a:t>Company LOGO</a:t>
            </a:r>
            <a:endParaRPr lang="fr-FR" altLang="zh-CN" sz="1600" b="0">
              <a:ea typeface="宋体" pitchFamily="2" charset="-122"/>
            </a:endParaRPr>
          </a:p>
        </p:txBody>
      </p:sp>
      <p:sp>
        <p:nvSpPr>
          <p:cNvPr id="1043" name="Rectangle 19"/>
          <p:cNvSpPr>
            <a:spLocks noChangeArrowheads="1"/>
          </p:cNvSpPr>
          <p:nvPr/>
        </p:nvSpPr>
        <p:spPr bwMode="auto">
          <a:xfrm>
            <a:off x="0" y="6613525"/>
            <a:ext cx="9144000" cy="244475"/>
          </a:xfrm>
          <a:prstGeom prst="rect">
            <a:avLst/>
          </a:prstGeom>
          <a:solidFill>
            <a:srgbClr val="003366"/>
          </a:solidFill>
          <a:ln w="9525">
            <a:noFill/>
            <a:miter lim="800000"/>
            <a:headEnd/>
            <a:tailEnd/>
          </a:ln>
          <a:effectLst/>
        </p:spPr>
        <p:txBody>
          <a:bodyPr>
            <a:spAutoFit/>
          </a:bodyPr>
          <a:lstStyle/>
          <a:p>
            <a:r>
              <a:rPr lang="en-US"/>
              <a:t>www.company.com</a:t>
            </a:r>
            <a:endParaRPr lang="fr-FR" altLang="zh-CN">
              <a:ea typeface="宋体" pitchFamily="2" charset="-122"/>
            </a:endParaRPr>
          </a:p>
        </p:txBody>
      </p:sp>
      <p:sp>
        <p:nvSpPr>
          <p:cNvPr id="1047" name="Oval 23"/>
          <p:cNvSpPr>
            <a:spLocks noChangeArrowheads="1"/>
          </p:cNvSpPr>
          <p:nvPr/>
        </p:nvSpPr>
        <p:spPr bwMode="auto">
          <a:xfrm>
            <a:off x="1433513" y="6159500"/>
            <a:ext cx="65087" cy="65088"/>
          </a:xfrm>
          <a:prstGeom prst="ellipse">
            <a:avLst/>
          </a:prstGeom>
          <a:solidFill>
            <a:srgbClr val="BDD2F2"/>
          </a:solidFill>
          <a:ln w="9525" algn="ctr">
            <a:noFill/>
            <a:round/>
            <a:headEnd/>
            <a:tailEnd/>
          </a:ln>
          <a:effectLst/>
        </p:spPr>
        <p:txBody>
          <a:bodyPr wrap="none" anchor="ctr"/>
          <a:lstStyle/>
          <a:p>
            <a:endParaRPr lang="es-MX"/>
          </a:p>
        </p:txBody>
      </p:sp>
      <p:sp>
        <p:nvSpPr>
          <p:cNvPr id="1048" name="Oval 24"/>
          <p:cNvSpPr>
            <a:spLocks noChangeArrowheads="1"/>
          </p:cNvSpPr>
          <p:nvPr/>
        </p:nvSpPr>
        <p:spPr bwMode="auto">
          <a:xfrm>
            <a:off x="2193925" y="6159500"/>
            <a:ext cx="65088" cy="65088"/>
          </a:xfrm>
          <a:prstGeom prst="ellipse">
            <a:avLst/>
          </a:prstGeom>
          <a:solidFill>
            <a:srgbClr val="BDD2F2"/>
          </a:solidFill>
          <a:ln w="9525" algn="ctr">
            <a:noFill/>
            <a:round/>
            <a:headEnd/>
            <a:tailEnd/>
          </a:ln>
          <a:effectLst/>
        </p:spPr>
        <p:txBody>
          <a:bodyPr wrap="none" anchor="ctr"/>
          <a:lstStyle/>
          <a:p>
            <a:endParaRPr lang="es-MX"/>
          </a:p>
        </p:txBody>
      </p:sp>
      <p:sp>
        <p:nvSpPr>
          <p:cNvPr id="1049" name="Oval 25"/>
          <p:cNvSpPr>
            <a:spLocks noChangeArrowheads="1"/>
          </p:cNvSpPr>
          <p:nvPr/>
        </p:nvSpPr>
        <p:spPr bwMode="auto">
          <a:xfrm>
            <a:off x="2954338" y="6159500"/>
            <a:ext cx="65087" cy="65088"/>
          </a:xfrm>
          <a:prstGeom prst="ellipse">
            <a:avLst/>
          </a:prstGeom>
          <a:solidFill>
            <a:srgbClr val="BDD2F2"/>
          </a:solidFill>
          <a:ln w="9525" algn="ctr">
            <a:noFill/>
            <a:round/>
            <a:headEnd/>
            <a:tailEnd/>
          </a:ln>
          <a:effectLst/>
        </p:spPr>
        <p:txBody>
          <a:bodyPr wrap="none" anchor="ctr"/>
          <a:lstStyle/>
          <a:p>
            <a:endParaRPr lang="es-MX"/>
          </a:p>
        </p:txBody>
      </p:sp>
      <p:sp>
        <p:nvSpPr>
          <p:cNvPr id="1050" name="Oval 26"/>
          <p:cNvSpPr>
            <a:spLocks noChangeArrowheads="1"/>
          </p:cNvSpPr>
          <p:nvPr/>
        </p:nvSpPr>
        <p:spPr bwMode="auto">
          <a:xfrm>
            <a:off x="3714750" y="6159500"/>
            <a:ext cx="65088" cy="65088"/>
          </a:xfrm>
          <a:prstGeom prst="ellipse">
            <a:avLst/>
          </a:prstGeom>
          <a:solidFill>
            <a:srgbClr val="BDD2F2"/>
          </a:solidFill>
          <a:ln w="9525" algn="ctr">
            <a:noFill/>
            <a:round/>
            <a:headEnd/>
            <a:tailEnd/>
          </a:ln>
          <a:effectLst/>
        </p:spPr>
        <p:txBody>
          <a:bodyPr wrap="none" anchor="ctr"/>
          <a:lstStyle/>
          <a:p>
            <a:endParaRPr lang="es-MX"/>
          </a:p>
        </p:txBody>
      </p:sp>
      <p:sp>
        <p:nvSpPr>
          <p:cNvPr id="1051" name="Oval 27"/>
          <p:cNvSpPr>
            <a:spLocks noChangeArrowheads="1"/>
          </p:cNvSpPr>
          <p:nvPr/>
        </p:nvSpPr>
        <p:spPr bwMode="auto">
          <a:xfrm>
            <a:off x="4475163" y="6159500"/>
            <a:ext cx="65087" cy="65088"/>
          </a:xfrm>
          <a:prstGeom prst="ellipse">
            <a:avLst/>
          </a:prstGeom>
          <a:solidFill>
            <a:srgbClr val="BDD2F2"/>
          </a:solidFill>
          <a:ln w="9525" algn="ctr">
            <a:noFill/>
            <a:round/>
            <a:headEnd/>
            <a:tailEnd/>
          </a:ln>
          <a:effectLst/>
        </p:spPr>
        <p:txBody>
          <a:bodyPr wrap="none" anchor="ctr"/>
          <a:lstStyle/>
          <a:p>
            <a:endParaRPr lang="es-MX"/>
          </a:p>
        </p:txBody>
      </p:sp>
      <p:sp>
        <p:nvSpPr>
          <p:cNvPr id="1052" name="Oval 28"/>
          <p:cNvSpPr>
            <a:spLocks noChangeArrowheads="1"/>
          </p:cNvSpPr>
          <p:nvPr/>
        </p:nvSpPr>
        <p:spPr bwMode="auto">
          <a:xfrm>
            <a:off x="5237163" y="6159500"/>
            <a:ext cx="65087" cy="65088"/>
          </a:xfrm>
          <a:prstGeom prst="ellipse">
            <a:avLst/>
          </a:prstGeom>
          <a:solidFill>
            <a:srgbClr val="BDD2F2"/>
          </a:solidFill>
          <a:ln w="9525" algn="ctr">
            <a:noFill/>
            <a:round/>
            <a:headEnd/>
            <a:tailEnd/>
          </a:ln>
          <a:effectLst/>
        </p:spPr>
        <p:txBody>
          <a:bodyPr wrap="none" anchor="ctr"/>
          <a:lstStyle/>
          <a:p>
            <a:endParaRPr lang="es-MX"/>
          </a:p>
        </p:txBody>
      </p:sp>
      <p:sp>
        <p:nvSpPr>
          <p:cNvPr id="1053" name="Oval 29"/>
          <p:cNvSpPr>
            <a:spLocks noChangeArrowheads="1"/>
          </p:cNvSpPr>
          <p:nvPr/>
        </p:nvSpPr>
        <p:spPr bwMode="auto">
          <a:xfrm>
            <a:off x="5997575" y="6159500"/>
            <a:ext cx="65088" cy="65088"/>
          </a:xfrm>
          <a:prstGeom prst="ellipse">
            <a:avLst/>
          </a:prstGeom>
          <a:solidFill>
            <a:srgbClr val="BDD2F2"/>
          </a:solidFill>
          <a:ln w="9525" algn="ctr">
            <a:noFill/>
            <a:round/>
            <a:headEnd/>
            <a:tailEnd/>
          </a:ln>
          <a:effectLst/>
        </p:spPr>
        <p:txBody>
          <a:bodyPr wrap="none" anchor="ctr"/>
          <a:lstStyle/>
          <a:p>
            <a:endParaRPr lang="es-MX"/>
          </a:p>
        </p:txBody>
      </p:sp>
      <p:sp>
        <p:nvSpPr>
          <p:cNvPr id="1054" name="Oval 30"/>
          <p:cNvSpPr>
            <a:spLocks noChangeArrowheads="1"/>
          </p:cNvSpPr>
          <p:nvPr/>
        </p:nvSpPr>
        <p:spPr bwMode="auto">
          <a:xfrm>
            <a:off x="6757988" y="6159500"/>
            <a:ext cx="65087" cy="65088"/>
          </a:xfrm>
          <a:prstGeom prst="ellipse">
            <a:avLst/>
          </a:prstGeom>
          <a:solidFill>
            <a:srgbClr val="BDD2F2"/>
          </a:solidFill>
          <a:ln w="9525" algn="ctr">
            <a:noFill/>
            <a:round/>
            <a:headEnd/>
            <a:tailEnd/>
          </a:ln>
          <a:effectLst/>
        </p:spPr>
        <p:txBody>
          <a:bodyPr wrap="none" anchor="ctr"/>
          <a:lstStyle/>
          <a:p>
            <a:endParaRPr lang="es-MX"/>
          </a:p>
        </p:txBody>
      </p:sp>
      <p:sp>
        <p:nvSpPr>
          <p:cNvPr id="1055" name="Oval 31"/>
          <p:cNvSpPr>
            <a:spLocks noChangeArrowheads="1"/>
          </p:cNvSpPr>
          <p:nvPr/>
        </p:nvSpPr>
        <p:spPr bwMode="auto">
          <a:xfrm>
            <a:off x="7518400" y="6159500"/>
            <a:ext cx="65088" cy="65088"/>
          </a:xfrm>
          <a:prstGeom prst="ellipse">
            <a:avLst/>
          </a:prstGeom>
          <a:solidFill>
            <a:srgbClr val="BDD2F2"/>
          </a:solidFill>
          <a:ln w="9525" algn="ctr">
            <a:noFill/>
            <a:round/>
            <a:headEnd/>
            <a:tailEnd/>
          </a:ln>
          <a:effectLst/>
        </p:spPr>
        <p:txBody>
          <a:bodyPr wrap="none" anchor="ctr"/>
          <a:lstStyle/>
          <a:p>
            <a:endParaRPr lang="es-MX"/>
          </a:p>
        </p:txBody>
      </p:sp>
      <p:sp>
        <p:nvSpPr>
          <p:cNvPr id="1056" name="Oval 32"/>
          <p:cNvSpPr>
            <a:spLocks noChangeArrowheads="1"/>
          </p:cNvSpPr>
          <p:nvPr/>
        </p:nvSpPr>
        <p:spPr bwMode="auto">
          <a:xfrm>
            <a:off x="8280400" y="6159500"/>
            <a:ext cx="65088" cy="65088"/>
          </a:xfrm>
          <a:prstGeom prst="ellipse">
            <a:avLst/>
          </a:prstGeom>
          <a:solidFill>
            <a:srgbClr val="BDD2F2"/>
          </a:solidFill>
          <a:ln w="9525" algn="ctr">
            <a:noFill/>
            <a:round/>
            <a:headEnd/>
            <a:tailEnd/>
          </a:ln>
          <a:effectLst/>
        </p:spPr>
        <p:txBody>
          <a:bodyPr wrap="none" anchor="ctr"/>
          <a:lstStyle/>
          <a:p>
            <a:endParaRPr lang="es-MX"/>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defRPr>
      </a:lvl2pPr>
      <a:lvl3pPr algn="l" rtl="0" eaLnBrk="1" fontAlgn="base" hangingPunct="1">
        <a:spcBef>
          <a:spcPct val="0"/>
        </a:spcBef>
        <a:spcAft>
          <a:spcPct val="0"/>
        </a:spcAft>
        <a:defRPr sz="3600">
          <a:solidFill>
            <a:schemeClr val="bg1"/>
          </a:solidFill>
          <a:latin typeface="Arial" charset="0"/>
        </a:defRPr>
      </a:lvl3pPr>
      <a:lvl4pPr algn="l" rtl="0" eaLnBrk="1" fontAlgn="base" hangingPunct="1">
        <a:spcBef>
          <a:spcPct val="0"/>
        </a:spcBef>
        <a:spcAft>
          <a:spcPct val="0"/>
        </a:spcAft>
        <a:defRPr sz="3600">
          <a:solidFill>
            <a:schemeClr val="bg1"/>
          </a:solidFill>
          <a:latin typeface="Arial" charset="0"/>
        </a:defRPr>
      </a:lvl4pPr>
      <a:lvl5pPr algn="l" rtl="0" eaLnBrk="1" fontAlgn="base" hangingPunct="1">
        <a:spcBef>
          <a:spcPct val="0"/>
        </a:spcBef>
        <a:spcAft>
          <a:spcPct val="0"/>
        </a:spcAft>
        <a:defRPr sz="3600">
          <a:solidFill>
            <a:schemeClr val="bg1"/>
          </a:solidFill>
          <a:latin typeface="Arial" charset="0"/>
        </a:defRPr>
      </a:lvl5pPr>
      <a:lvl6pPr marL="457200" algn="l" rtl="0" eaLnBrk="1" fontAlgn="base" hangingPunct="1">
        <a:spcBef>
          <a:spcPct val="0"/>
        </a:spcBef>
        <a:spcAft>
          <a:spcPct val="0"/>
        </a:spcAft>
        <a:defRPr sz="3600">
          <a:solidFill>
            <a:schemeClr val="bg1"/>
          </a:solidFill>
          <a:latin typeface="Arial" charset="0"/>
        </a:defRPr>
      </a:lvl6pPr>
      <a:lvl7pPr marL="914400" algn="l" rtl="0" eaLnBrk="1" fontAlgn="base" hangingPunct="1">
        <a:spcBef>
          <a:spcPct val="0"/>
        </a:spcBef>
        <a:spcAft>
          <a:spcPct val="0"/>
        </a:spcAft>
        <a:defRPr sz="3600">
          <a:solidFill>
            <a:schemeClr val="bg1"/>
          </a:solidFill>
          <a:latin typeface="Arial" charset="0"/>
        </a:defRPr>
      </a:lvl7pPr>
      <a:lvl8pPr marL="1371600" algn="l" rtl="0" eaLnBrk="1" fontAlgn="base" hangingPunct="1">
        <a:spcBef>
          <a:spcPct val="0"/>
        </a:spcBef>
        <a:spcAft>
          <a:spcPct val="0"/>
        </a:spcAft>
        <a:defRPr sz="3600">
          <a:solidFill>
            <a:schemeClr val="bg1"/>
          </a:solidFill>
          <a:latin typeface="Arial" charset="0"/>
        </a:defRPr>
      </a:lvl8pPr>
      <a:lvl9pPr marL="1828800" algn="l" rtl="0" eaLnBrk="1" fontAlgn="base" hangingPunct="1">
        <a:spcBef>
          <a:spcPct val="0"/>
        </a:spcBef>
        <a:spcAft>
          <a:spcPct val="0"/>
        </a:spcAft>
        <a:defRPr sz="3600">
          <a:solidFill>
            <a:schemeClr val="bg1"/>
          </a:solidFill>
          <a:latin typeface="Arial" charset="0"/>
        </a:defRPr>
      </a:lvl9pPr>
    </p:titleStyle>
    <p:bodyStyle>
      <a:lvl1pPr marL="342900" indent="-342900" algn="l" rtl="0" eaLnBrk="1" fontAlgn="base" hangingPunct="1">
        <a:spcBef>
          <a:spcPct val="20000"/>
        </a:spcBef>
        <a:spcAft>
          <a:spcPct val="0"/>
        </a:spcAft>
        <a:buClr>
          <a:srgbClr val="B4CCE2"/>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B4CCE2"/>
        </a:buClr>
        <a:buChar char="–"/>
        <a:defRPr sz="2000">
          <a:solidFill>
            <a:schemeClr val="tx1"/>
          </a:solidFill>
          <a:latin typeface="+mn-lt"/>
        </a:defRPr>
      </a:lvl2pPr>
      <a:lvl3pPr marL="1143000" indent="-228600" algn="l" rtl="0" eaLnBrk="1" fontAlgn="base" hangingPunct="1">
        <a:spcBef>
          <a:spcPct val="20000"/>
        </a:spcBef>
        <a:spcAft>
          <a:spcPct val="0"/>
        </a:spcAft>
        <a:buClr>
          <a:srgbClr val="B4CCE2"/>
        </a:buClr>
        <a:buChar char="•"/>
        <a:defRPr>
          <a:solidFill>
            <a:schemeClr val="tx1"/>
          </a:solidFill>
          <a:latin typeface="+mn-lt"/>
        </a:defRPr>
      </a:lvl3pPr>
      <a:lvl4pPr marL="1600200" indent="-228600" algn="l" rtl="0" eaLnBrk="1" fontAlgn="base" hangingPunct="1">
        <a:spcBef>
          <a:spcPct val="20000"/>
        </a:spcBef>
        <a:spcAft>
          <a:spcPct val="0"/>
        </a:spcAft>
        <a:buClr>
          <a:srgbClr val="B4CCE2"/>
        </a:buClr>
        <a:buChar char="–"/>
        <a:defRPr sz="1600">
          <a:solidFill>
            <a:schemeClr val="tx1"/>
          </a:solidFill>
          <a:latin typeface="+mn-lt"/>
        </a:defRPr>
      </a:lvl4pPr>
      <a:lvl5pPr marL="2057400" indent="-228600" algn="l" rtl="0" eaLnBrk="1" fontAlgn="base" hangingPunct="1">
        <a:spcBef>
          <a:spcPct val="20000"/>
        </a:spcBef>
        <a:spcAft>
          <a:spcPct val="0"/>
        </a:spcAft>
        <a:buClr>
          <a:srgbClr val="B4CCE2"/>
        </a:buClr>
        <a:buChar char="»"/>
        <a:defRPr sz="1600">
          <a:solidFill>
            <a:schemeClr val="tx1"/>
          </a:solidFill>
          <a:latin typeface="+mn-lt"/>
        </a:defRPr>
      </a:lvl5pPr>
      <a:lvl6pPr marL="2514600" indent="-228600" algn="l" rtl="0" eaLnBrk="1" fontAlgn="base" hangingPunct="1">
        <a:spcBef>
          <a:spcPct val="20000"/>
        </a:spcBef>
        <a:spcAft>
          <a:spcPct val="0"/>
        </a:spcAft>
        <a:buClr>
          <a:srgbClr val="B4CCE2"/>
        </a:buClr>
        <a:buChar char="»"/>
        <a:defRPr sz="1600">
          <a:solidFill>
            <a:schemeClr val="tx1"/>
          </a:solidFill>
          <a:latin typeface="+mn-lt"/>
        </a:defRPr>
      </a:lvl6pPr>
      <a:lvl7pPr marL="2971800" indent="-228600" algn="l" rtl="0" eaLnBrk="1" fontAlgn="base" hangingPunct="1">
        <a:spcBef>
          <a:spcPct val="20000"/>
        </a:spcBef>
        <a:spcAft>
          <a:spcPct val="0"/>
        </a:spcAft>
        <a:buClr>
          <a:srgbClr val="B4CCE2"/>
        </a:buClr>
        <a:buChar char="»"/>
        <a:defRPr sz="1600">
          <a:solidFill>
            <a:schemeClr val="tx1"/>
          </a:solidFill>
          <a:latin typeface="+mn-lt"/>
        </a:defRPr>
      </a:lvl7pPr>
      <a:lvl8pPr marL="3429000" indent="-228600" algn="l" rtl="0" eaLnBrk="1" fontAlgn="base" hangingPunct="1">
        <a:spcBef>
          <a:spcPct val="20000"/>
        </a:spcBef>
        <a:spcAft>
          <a:spcPct val="0"/>
        </a:spcAft>
        <a:buClr>
          <a:srgbClr val="B4CCE2"/>
        </a:buClr>
        <a:buChar char="»"/>
        <a:defRPr sz="1600">
          <a:solidFill>
            <a:schemeClr val="tx1"/>
          </a:solidFill>
          <a:latin typeface="+mn-lt"/>
        </a:defRPr>
      </a:lvl8pPr>
      <a:lvl9pPr marL="3886200" indent="-228600" algn="l" rtl="0" eaLnBrk="1" fontAlgn="base" hangingPunct="1">
        <a:spcBef>
          <a:spcPct val="20000"/>
        </a:spcBef>
        <a:spcAft>
          <a:spcPct val="0"/>
        </a:spcAft>
        <a:buClr>
          <a:srgbClr val="B4CCE2"/>
        </a:buClr>
        <a:buChar char="»"/>
        <a:defRPr sz="16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omments" Target="../comments/comment6.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video/video2.htm"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omments" Target="../comments/commen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857752" y="5357826"/>
            <a:ext cx="4019049" cy="923330"/>
          </a:xfrm>
          <a:prstGeom prst="rect">
            <a:avLst/>
          </a:prstGeom>
          <a:noFill/>
        </p:spPr>
        <p:txBody>
          <a:bodyPr wrap="none" rtlCol="0">
            <a:spAutoFit/>
          </a:bodyPr>
          <a:lstStyle/>
          <a:p>
            <a:r>
              <a:rPr lang="es-MX" dirty="0" smtClean="0"/>
              <a:t>Frank Carlos Malo Pinza</a:t>
            </a:r>
          </a:p>
          <a:p>
            <a:r>
              <a:rPr lang="es-MX" dirty="0" smtClean="0"/>
              <a:t>María Fernanda Solórzano </a:t>
            </a:r>
            <a:r>
              <a:rPr lang="es-MX" dirty="0" err="1" smtClean="0"/>
              <a:t>Lombeida</a:t>
            </a:r>
            <a:endParaRPr lang="es-MX" dirty="0" smtClean="0"/>
          </a:p>
          <a:p>
            <a:endParaRPr lang="es-MX" dirty="0"/>
          </a:p>
        </p:txBody>
      </p:sp>
      <p:sp>
        <p:nvSpPr>
          <p:cNvPr id="4" name="3 Título"/>
          <p:cNvSpPr>
            <a:spLocks noGrp="1"/>
          </p:cNvSpPr>
          <p:nvPr>
            <p:ph type="ctrTitle"/>
          </p:nvPr>
        </p:nvSpPr>
        <p:spPr>
          <a:xfrm>
            <a:off x="2000232" y="2357431"/>
            <a:ext cx="5715000" cy="2143139"/>
          </a:xfrm>
        </p:spPr>
        <p:txBody>
          <a:bodyPr/>
          <a:lstStyle/>
          <a:p>
            <a:r>
              <a:rPr lang="es-EC" sz="2400" dirty="0" smtClean="0"/>
              <a:t>“ANÁLISIS,DISEÑO E </a:t>
            </a:r>
            <a:r>
              <a:rPr lang="es-EC" sz="2400" dirty="0"/>
              <a:t>IMPLEMENTACIÓN DE UNA APLICACIÓN WEB PARA  LA CREACIÓN DE PORTAFOLIOS </a:t>
            </a:r>
            <a:r>
              <a:rPr lang="es-EC" sz="2400" dirty="0" smtClean="0"/>
              <a:t>ELECTRÓNICOS</a:t>
            </a:r>
            <a:r>
              <a:rPr lang="es-MX" dirty="0"/>
              <a:t/>
            </a:r>
            <a:br>
              <a:rPr lang="es-MX" dirty="0"/>
            </a:br>
            <a:endParaRPr lang="es-MX" dirty="0"/>
          </a:p>
        </p:txBody>
      </p:sp>
      <p:pic>
        <p:nvPicPr>
          <p:cNvPr id="6" name="Picture 6" descr="C:\Users\ALBERTO\Desktop\diapo_img5.png"/>
          <p:cNvPicPr>
            <a:picLocks noChangeAspect="1" noChangeArrowheads="1"/>
          </p:cNvPicPr>
          <p:nvPr/>
        </p:nvPicPr>
        <p:blipFill>
          <a:blip r:embed="rId2"/>
          <a:srcRect/>
          <a:stretch>
            <a:fillRect/>
          </a:stretch>
        </p:blipFill>
        <p:spPr bwMode="auto">
          <a:xfrm>
            <a:off x="71406" y="142852"/>
            <a:ext cx="1428760" cy="81380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8229600" cy="857232"/>
          </a:xfrm>
        </p:spPr>
        <p:txBody>
          <a:bodyPr/>
          <a:lstStyle/>
          <a:p>
            <a:r>
              <a:rPr lang="es-EC" sz="3200" dirty="0" smtClean="0"/>
              <a:t>Opinión en ESPOL</a:t>
            </a:r>
          </a:p>
        </p:txBody>
      </p:sp>
      <p:pic>
        <p:nvPicPr>
          <p:cNvPr id="6" name="Picture 2" descr="C:\Users\ALBERTO\Desktop\espol.gif"/>
          <p:cNvPicPr>
            <a:picLocks noChangeAspect="1" noChangeArrowheads="1"/>
          </p:cNvPicPr>
          <p:nvPr/>
        </p:nvPicPr>
        <p:blipFill>
          <a:blip r:embed="rId3"/>
          <a:srcRect/>
          <a:stretch>
            <a:fillRect/>
          </a:stretch>
        </p:blipFill>
        <p:spPr bwMode="auto">
          <a:xfrm>
            <a:off x="7858116" y="928670"/>
            <a:ext cx="1285884" cy="1233038"/>
          </a:xfrm>
          <a:prstGeom prst="rect">
            <a:avLst/>
          </a:prstGeom>
          <a:noFill/>
        </p:spPr>
      </p:pic>
      <p:graphicFrame>
        <p:nvGraphicFramePr>
          <p:cNvPr id="9" name="4 Gráfico"/>
          <p:cNvGraphicFramePr/>
          <p:nvPr/>
        </p:nvGraphicFramePr>
        <p:xfrm>
          <a:off x="1071538" y="2143116"/>
          <a:ext cx="6715172" cy="4300558"/>
        </p:xfrm>
        <a:graphic>
          <a:graphicData uri="http://schemas.openxmlformats.org/drawingml/2006/chart">
            <c:chart xmlns:c="http://schemas.openxmlformats.org/drawingml/2006/chart" xmlns:r="http://schemas.openxmlformats.org/officeDocument/2006/relationships" r:id="rId4"/>
          </a:graphicData>
        </a:graphic>
      </p:graphicFrame>
      <p:sp>
        <p:nvSpPr>
          <p:cNvPr id="17" name="16 CuadroTexto"/>
          <p:cNvSpPr txBox="1"/>
          <p:nvPr/>
        </p:nvSpPr>
        <p:spPr>
          <a:xfrm>
            <a:off x="1571604" y="1500174"/>
            <a:ext cx="6643734" cy="461665"/>
          </a:xfrm>
          <a:prstGeom prst="rect">
            <a:avLst/>
          </a:prstGeom>
          <a:noFill/>
        </p:spPr>
        <p:txBody>
          <a:bodyPr wrap="square" rtlCol="0">
            <a:spAutoFit/>
          </a:bodyPr>
          <a:lstStyle/>
          <a:p>
            <a:r>
              <a:rPr lang="es-EC" sz="2400" dirty="0" smtClean="0"/>
              <a:t>Beneficios percibidos por los estudiantes</a:t>
            </a:r>
            <a:endParaRPr lang="es-MX" sz="2400" b="1" dirty="0"/>
          </a:p>
        </p:txBody>
      </p:sp>
      <p:sp>
        <p:nvSpPr>
          <p:cNvPr id="7" name="6 CuadroTexto"/>
          <p:cNvSpPr txBox="1"/>
          <p:nvPr/>
        </p:nvSpPr>
        <p:spPr>
          <a:xfrm>
            <a:off x="1214414" y="1857364"/>
            <a:ext cx="357190" cy="369332"/>
          </a:xfrm>
          <a:prstGeom prst="rect">
            <a:avLst/>
          </a:prstGeom>
          <a:noFill/>
        </p:spPr>
        <p:txBody>
          <a:bodyPr wrap="square" rtlCol="0">
            <a:spAutoFit/>
          </a:bodyPr>
          <a:lstStyle/>
          <a:p>
            <a:r>
              <a:rPr lang="es-MX" dirty="0" smtClean="0"/>
              <a:t>%</a:t>
            </a:r>
            <a:endParaRPr lang="es-MX" dirty="0"/>
          </a:p>
        </p:txBody>
      </p:sp>
      <p:sp>
        <p:nvSpPr>
          <p:cNvPr id="8" name="7 CuadroTexto"/>
          <p:cNvSpPr txBox="1"/>
          <p:nvPr/>
        </p:nvSpPr>
        <p:spPr>
          <a:xfrm>
            <a:off x="2143108" y="2428868"/>
            <a:ext cx="347666" cy="369332"/>
          </a:xfrm>
          <a:prstGeom prst="rect">
            <a:avLst/>
          </a:prstGeom>
          <a:noFill/>
        </p:spPr>
        <p:txBody>
          <a:bodyPr wrap="square" rtlCol="0">
            <a:spAutoFit/>
          </a:bodyPr>
          <a:lstStyle/>
          <a:p>
            <a:r>
              <a:rPr lang="es-MX" dirty="0" smtClean="0"/>
              <a:t>%</a:t>
            </a:r>
            <a:endParaRPr lang="es-MX" dirty="0"/>
          </a:p>
        </p:txBody>
      </p:sp>
      <p:sp>
        <p:nvSpPr>
          <p:cNvPr id="10" name="9 CuadroTexto"/>
          <p:cNvSpPr txBox="1"/>
          <p:nvPr/>
        </p:nvSpPr>
        <p:spPr>
          <a:xfrm>
            <a:off x="3214678" y="3000372"/>
            <a:ext cx="347666" cy="369332"/>
          </a:xfrm>
          <a:prstGeom prst="rect">
            <a:avLst/>
          </a:prstGeom>
          <a:noFill/>
        </p:spPr>
        <p:txBody>
          <a:bodyPr wrap="square" rtlCol="0">
            <a:spAutoFit/>
          </a:bodyPr>
          <a:lstStyle/>
          <a:p>
            <a:r>
              <a:rPr lang="es-MX" dirty="0" smtClean="0"/>
              <a:t>%</a:t>
            </a:r>
            <a:endParaRPr lang="es-MX" dirty="0"/>
          </a:p>
        </p:txBody>
      </p:sp>
      <p:sp>
        <p:nvSpPr>
          <p:cNvPr id="11" name="10 CuadroTexto"/>
          <p:cNvSpPr txBox="1"/>
          <p:nvPr/>
        </p:nvSpPr>
        <p:spPr>
          <a:xfrm>
            <a:off x="4214810" y="2857496"/>
            <a:ext cx="347666" cy="369332"/>
          </a:xfrm>
          <a:prstGeom prst="rect">
            <a:avLst/>
          </a:prstGeom>
          <a:noFill/>
        </p:spPr>
        <p:txBody>
          <a:bodyPr wrap="square" rtlCol="0">
            <a:spAutoFit/>
          </a:bodyPr>
          <a:lstStyle/>
          <a:p>
            <a:r>
              <a:rPr lang="es-MX" dirty="0" smtClean="0"/>
              <a:t>%</a:t>
            </a:r>
            <a:endParaRPr lang="es-MX" dirty="0"/>
          </a:p>
        </p:txBody>
      </p:sp>
      <p:sp>
        <p:nvSpPr>
          <p:cNvPr id="12" name="11 CuadroTexto"/>
          <p:cNvSpPr txBox="1"/>
          <p:nvPr/>
        </p:nvSpPr>
        <p:spPr>
          <a:xfrm>
            <a:off x="5286380" y="3929066"/>
            <a:ext cx="347666" cy="369332"/>
          </a:xfrm>
          <a:prstGeom prst="rect">
            <a:avLst/>
          </a:prstGeom>
          <a:noFill/>
        </p:spPr>
        <p:txBody>
          <a:bodyPr wrap="square" rtlCol="0">
            <a:spAutoFit/>
          </a:bodyPr>
          <a:lstStyle/>
          <a:p>
            <a:r>
              <a:rPr lang="es-MX" dirty="0" smtClean="0"/>
              <a:t>%</a:t>
            </a:r>
            <a:endParaRPr lang="es-MX" dirty="0"/>
          </a:p>
        </p:txBody>
      </p:sp>
      <p:sp>
        <p:nvSpPr>
          <p:cNvPr id="13" name="12 CuadroTexto"/>
          <p:cNvSpPr txBox="1"/>
          <p:nvPr/>
        </p:nvSpPr>
        <p:spPr>
          <a:xfrm>
            <a:off x="6286512" y="2786058"/>
            <a:ext cx="347666" cy="369332"/>
          </a:xfrm>
          <a:prstGeom prst="rect">
            <a:avLst/>
          </a:prstGeom>
          <a:noFill/>
        </p:spPr>
        <p:txBody>
          <a:bodyPr wrap="square" rtlCol="0">
            <a:spAutoFit/>
          </a:bodyPr>
          <a:lstStyle/>
          <a:p>
            <a:r>
              <a:rPr lang="es-MX" dirty="0" smtClean="0"/>
              <a:t>%</a:t>
            </a:r>
            <a:endParaRPr lang="es-MX" dirty="0"/>
          </a:p>
        </p:txBody>
      </p:sp>
      <p:sp>
        <p:nvSpPr>
          <p:cNvPr id="14" name="13 CuadroTexto"/>
          <p:cNvSpPr txBox="1"/>
          <p:nvPr/>
        </p:nvSpPr>
        <p:spPr>
          <a:xfrm>
            <a:off x="7286644" y="5286388"/>
            <a:ext cx="347666" cy="369332"/>
          </a:xfrm>
          <a:prstGeom prst="rect">
            <a:avLst/>
          </a:prstGeom>
          <a:noFill/>
        </p:spPr>
        <p:txBody>
          <a:bodyPr wrap="square" rtlCol="0">
            <a:spAutoFit/>
          </a:bodyPr>
          <a:lstStyle/>
          <a:p>
            <a:r>
              <a:rPr lang="es-MX" dirty="0" smtClean="0"/>
              <a:t>%</a:t>
            </a:r>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8229600" cy="857232"/>
          </a:xfrm>
        </p:spPr>
        <p:txBody>
          <a:bodyPr/>
          <a:lstStyle/>
          <a:p>
            <a:pPr marL="914400" lvl="1" indent="-514350"/>
            <a:r>
              <a:rPr lang="es-EC" sz="3200" dirty="0" smtClean="0"/>
              <a:t>Opinión en ESPOL</a:t>
            </a:r>
          </a:p>
        </p:txBody>
      </p:sp>
      <p:pic>
        <p:nvPicPr>
          <p:cNvPr id="6" name="Picture 2" descr="C:\Users\ALBERTO\Desktop\espol.gif"/>
          <p:cNvPicPr>
            <a:picLocks noChangeAspect="1" noChangeArrowheads="1"/>
          </p:cNvPicPr>
          <p:nvPr/>
        </p:nvPicPr>
        <p:blipFill>
          <a:blip r:embed="rId3"/>
          <a:srcRect/>
          <a:stretch>
            <a:fillRect/>
          </a:stretch>
        </p:blipFill>
        <p:spPr bwMode="auto">
          <a:xfrm>
            <a:off x="7858116" y="928670"/>
            <a:ext cx="1285884" cy="1233038"/>
          </a:xfrm>
          <a:prstGeom prst="rect">
            <a:avLst/>
          </a:prstGeom>
          <a:noFill/>
        </p:spPr>
      </p:pic>
      <p:graphicFrame>
        <p:nvGraphicFramePr>
          <p:cNvPr id="10" name="9 Tabla"/>
          <p:cNvGraphicFramePr>
            <a:graphicFrameLocks noGrp="1"/>
          </p:cNvGraphicFramePr>
          <p:nvPr/>
        </p:nvGraphicFramePr>
        <p:xfrm>
          <a:off x="785786" y="5000636"/>
          <a:ext cx="3714744" cy="1371600"/>
        </p:xfrm>
        <a:graphic>
          <a:graphicData uri="http://schemas.openxmlformats.org/drawingml/2006/table">
            <a:tbl>
              <a:tblPr firstRow="1" bandRow="1">
                <a:tableStyleId>{5C22544A-7EE6-4342-B048-85BDC9FD1C3A}</a:tableStyleId>
              </a:tblPr>
              <a:tblGrid>
                <a:gridCol w="720092"/>
                <a:gridCol w="2994652"/>
              </a:tblGrid>
              <a:tr h="236117">
                <a:tc>
                  <a:txBody>
                    <a:bodyPr/>
                    <a:lstStyle/>
                    <a:p>
                      <a:pPr algn="ctr"/>
                      <a:r>
                        <a:rPr lang="es-MX" sz="1200" b="1" dirty="0" smtClean="0">
                          <a:solidFill>
                            <a:schemeClr val="tx1"/>
                          </a:solidFill>
                        </a:rPr>
                        <a:t>a</a:t>
                      </a:r>
                      <a:endParaRPr lang="es-MX" sz="1200" b="1" dirty="0">
                        <a:solidFill>
                          <a:schemeClr val="tx1"/>
                        </a:solidFill>
                      </a:endParaRPr>
                    </a:p>
                  </a:txBody>
                  <a:tcPr/>
                </a:tc>
                <a:tc>
                  <a:txBody>
                    <a:bodyPr/>
                    <a:lstStyle/>
                    <a:p>
                      <a:r>
                        <a:rPr lang="es-MX" sz="1200" b="1" u="sng" dirty="0" smtClean="0">
                          <a:solidFill>
                            <a:schemeClr val="tx1"/>
                          </a:solidFill>
                        </a:rPr>
                        <a:t>Comentarios Profesores-Estudiantes</a:t>
                      </a:r>
                      <a:endParaRPr lang="es-MX" sz="1200" b="1" u="sng" dirty="0">
                        <a:solidFill>
                          <a:schemeClr val="tx1"/>
                        </a:solidFill>
                      </a:endParaRPr>
                    </a:p>
                  </a:txBody>
                  <a:tcPr/>
                </a:tc>
              </a:tr>
              <a:tr h="236117">
                <a:tc>
                  <a:txBody>
                    <a:bodyPr/>
                    <a:lstStyle/>
                    <a:p>
                      <a:pPr algn="ctr"/>
                      <a:r>
                        <a:rPr lang="es-MX" sz="1200" b="1" dirty="0" smtClean="0"/>
                        <a:t>b</a:t>
                      </a:r>
                    </a:p>
                  </a:txBody>
                  <a:tcPr/>
                </a:tc>
                <a:tc>
                  <a:txBody>
                    <a:bodyPr/>
                    <a:lstStyle/>
                    <a:p>
                      <a:r>
                        <a:rPr lang="es-MX" sz="1200" dirty="0" smtClean="0"/>
                        <a:t>Fácil</a:t>
                      </a:r>
                      <a:r>
                        <a:rPr lang="es-MX" sz="1200" baseline="0" dirty="0" smtClean="0"/>
                        <a:t> de Personalizar</a:t>
                      </a:r>
                      <a:endParaRPr lang="es-MX" sz="1200" dirty="0"/>
                    </a:p>
                  </a:txBody>
                  <a:tcPr/>
                </a:tc>
              </a:tr>
              <a:tr h="236117">
                <a:tc>
                  <a:txBody>
                    <a:bodyPr/>
                    <a:lstStyle/>
                    <a:p>
                      <a:pPr algn="ctr"/>
                      <a:r>
                        <a:rPr lang="es-MX" sz="1200" b="1" dirty="0" smtClean="0"/>
                        <a:t>c</a:t>
                      </a:r>
                      <a:endParaRPr lang="es-MX" sz="1200" b="1" dirty="0"/>
                    </a:p>
                  </a:txBody>
                  <a:tcPr/>
                </a:tc>
                <a:tc>
                  <a:txBody>
                    <a:bodyPr/>
                    <a:lstStyle/>
                    <a:p>
                      <a:r>
                        <a:rPr lang="es-MX" sz="1200" b="1" u="sng" dirty="0" smtClean="0"/>
                        <a:t>Creación  sea  fácil y sencilla</a:t>
                      </a:r>
                      <a:endParaRPr lang="es-MX" sz="1200" b="1" u="sng" dirty="0"/>
                    </a:p>
                  </a:txBody>
                  <a:tcPr/>
                </a:tc>
              </a:tr>
              <a:tr h="236117">
                <a:tc>
                  <a:txBody>
                    <a:bodyPr/>
                    <a:lstStyle/>
                    <a:p>
                      <a:pPr algn="ctr"/>
                      <a:r>
                        <a:rPr lang="es-MX" sz="1200" b="1" dirty="0" smtClean="0"/>
                        <a:t>d</a:t>
                      </a:r>
                      <a:endParaRPr lang="es-MX" sz="1200" b="1" dirty="0"/>
                    </a:p>
                  </a:txBody>
                  <a:tcPr/>
                </a:tc>
                <a:tc>
                  <a:txBody>
                    <a:bodyPr/>
                    <a:lstStyle/>
                    <a:p>
                      <a:r>
                        <a:rPr lang="es-MX" sz="1200" b="1" u="sng" dirty="0" smtClean="0"/>
                        <a:t>Crear</a:t>
                      </a:r>
                      <a:r>
                        <a:rPr lang="es-MX" sz="1200" b="1" u="sng" baseline="0" dirty="0" smtClean="0"/>
                        <a:t> y publicar currículum online</a:t>
                      </a:r>
                      <a:r>
                        <a:rPr lang="es-MX" sz="1200" b="1" u="sng" dirty="0" smtClean="0"/>
                        <a:t> </a:t>
                      </a:r>
                      <a:endParaRPr lang="es-MX" sz="1200" b="1" u="sng" dirty="0"/>
                    </a:p>
                  </a:txBody>
                  <a:tcPr/>
                </a:tc>
              </a:tr>
              <a:tr h="236117">
                <a:tc>
                  <a:txBody>
                    <a:bodyPr/>
                    <a:lstStyle/>
                    <a:p>
                      <a:pPr algn="ctr"/>
                      <a:r>
                        <a:rPr lang="es-MX" sz="1200" b="1" dirty="0" smtClean="0"/>
                        <a:t>e</a:t>
                      </a:r>
                      <a:endParaRPr lang="es-MX" sz="1200" b="1" dirty="0"/>
                    </a:p>
                  </a:txBody>
                  <a:tcPr/>
                </a:tc>
                <a:tc>
                  <a:txBody>
                    <a:bodyPr/>
                    <a:lstStyle/>
                    <a:p>
                      <a:r>
                        <a:rPr lang="es-MX" sz="1200" dirty="0" smtClean="0"/>
                        <a:t>Integración con LMS</a:t>
                      </a:r>
                      <a:endParaRPr lang="es-MX" sz="1200" dirty="0"/>
                    </a:p>
                  </a:txBody>
                  <a:tcPr/>
                </a:tc>
              </a:tr>
            </a:tbl>
          </a:graphicData>
        </a:graphic>
      </p:graphicFrame>
      <p:graphicFrame>
        <p:nvGraphicFramePr>
          <p:cNvPr id="11" name="10 Tabla"/>
          <p:cNvGraphicFramePr>
            <a:graphicFrameLocks noGrp="1"/>
          </p:cNvGraphicFramePr>
          <p:nvPr/>
        </p:nvGraphicFramePr>
        <p:xfrm>
          <a:off x="4572000" y="5026362"/>
          <a:ext cx="3714744" cy="1280160"/>
        </p:xfrm>
        <a:graphic>
          <a:graphicData uri="http://schemas.openxmlformats.org/drawingml/2006/table">
            <a:tbl>
              <a:tblPr firstRow="1" bandRow="1">
                <a:tableStyleId>{5C22544A-7EE6-4342-B048-85BDC9FD1C3A}</a:tableStyleId>
              </a:tblPr>
              <a:tblGrid>
                <a:gridCol w="720092"/>
                <a:gridCol w="2994652"/>
              </a:tblGrid>
              <a:tr h="405764">
                <a:tc>
                  <a:txBody>
                    <a:bodyPr/>
                    <a:lstStyle/>
                    <a:p>
                      <a:pPr algn="ctr"/>
                      <a:r>
                        <a:rPr lang="es-MX" sz="1200" b="1" dirty="0" smtClean="0">
                          <a:solidFill>
                            <a:schemeClr val="tx1"/>
                          </a:solidFill>
                        </a:rPr>
                        <a:t>f</a:t>
                      </a:r>
                      <a:endParaRPr lang="es-MX" sz="1200" b="1" dirty="0">
                        <a:solidFill>
                          <a:schemeClr val="tx1"/>
                        </a:solidFill>
                      </a:endParaRPr>
                    </a:p>
                  </a:txBody>
                  <a:tcPr/>
                </a:tc>
                <a:tc>
                  <a:txBody>
                    <a:bodyPr/>
                    <a:lstStyle/>
                    <a:p>
                      <a:r>
                        <a:rPr lang="es-EC" sz="1100" b="0" kern="1200" dirty="0" smtClean="0">
                          <a:solidFill>
                            <a:schemeClr val="dk1"/>
                          </a:solidFill>
                          <a:latin typeface="+mn-lt"/>
                          <a:ea typeface="+mn-ea"/>
                          <a:cs typeface="+mn-cs"/>
                        </a:rPr>
                        <a:t>Administrar información (Personal, Profesional, Académica).</a:t>
                      </a:r>
                      <a:endParaRPr lang="es-MX" sz="1100" b="0" dirty="0"/>
                    </a:p>
                  </a:txBody>
                  <a:tcPr/>
                </a:tc>
              </a:tr>
              <a:tr h="236117">
                <a:tc>
                  <a:txBody>
                    <a:bodyPr/>
                    <a:lstStyle/>
                    <a:p>
                      <a:pPr algn="ctr"/>
                      <a:r>
                        <a:rPr lang="es-MX" sz="1200" b="1" dirty="0" smtClean="0"/>
                        <a:t>g</a:t>
                      </a:r>
                      <a:endParaRPr lang="es-MX" sz="1200" b="1" dirty="0"/>
                    </a:p>
                  </a:txBody>
                  <a:tcPr/>
                </a:tc>
                <a:tc>
                  <a:txBody>
                    <a:bodyPr/>
                    <a:lstStyle/>
                    <a:p>
                      <a:r>
                        <a:rPr lang="es-EC" sz="1100" kern="1200" dirty="0" smtClean="0">
                          <a:solidFill>
                            <a:schemeClr val="dk1"/>
                          </a:solidFill>
                          <a:latin typeface="+mn-lt"/>
                          <a:ea typeface="+mn-ea"/>
                          <a:cs typeface="+mn-cs"/>
                        </a:rPr>
                        <a:t>Almacenar y clasificar (por semestre, materias) </a:t>
                      </a:r>
                      <a:endParaRPr lang="es-MX" sz="1100" dirty="0"/>
                    </a:p>
                  </a:txBody>
                  <a:tcPr/>
                </a:tc>
              </a:tr>
              <a:tr h="383690">
                <a:tc>
                  <a:txBody>
                    <a:bodyPr/>
                    <a:lstStyle/>
                    <a:p>
                      <a:pPr algn="ctr"/>
                      <a:r>
                        <a:rPr lang="es-MX" sz="1200" b="1" dirty="0" smtClean="0"/>
                        <a:t>h</a:t>
                      </a:r>
                    </a:p>
                  </a:txBody>
                  <a:tcPr/>
                </a:tc>
                <a:tc>
                  <a:txBody>
                    <a:bodyPr/>
                    <a:lstStyle/>
                    <a:p>
                      <a:r>
                        <a:rPr lang="es-MX" sz="1100" dirty="0" smtClean="0"/>
                        <a:t>Ninguna de las anteriores</a:t>
                      </a:r>
                    </a:p>
                    <a:p>
                      <a:endParaRPr lang="es-MX" sz="1100" dirty="0"/>
                    </a:p>
                  </a:txBody>
                  <a:tcPr/>
                </a:tc>
              </a:tr>
            </a:tbl>
          </a:graphicData>
        </a:graphic>
      </p:graphicFrame>
      <p:sp>
        <p:nvSpPr>
          <p:cNvPr id="12" name="11 CuadroTexto"/>
          <p:cNvSpPr txBox="1"/>
          <p:nvPr/>
        </p:nvSpPr>
        <p:spPr>
          <a:xfrm>
            <a:off x="2071670" y="1000108"/>
            <a:ext cx="6643734" cy="461665"/>
          </a:xfrm>
          <a:prstGeom prst="rect">
            <a:avLst/>
          </a:prstGeom>
          <a:noFill/>
        </p:spPr>
        <p:txBody>
          <a:bodyPr wrap="square" rtlCol="0">
            <a:spAutoFit/>
          </a:bodyPr>
          <a:lstStyle/>
          <a:p>
            <a:r>
              <a:rPr lang="es-EC" sz="2400" dirty="0" smtClean="0"/>
              <a:t>Aspectos más relevantes a considerar</a:t>
            </a:r>
            <a:endParaRPr lang="es-MX" sz="2400" b="1" dirty="0"/>
          </a:p>
        </p:txBody>
      </p:sp>
      <p:graphicFrame>
        <p:nvGraphicFramePr>
          <p:cNvPr id="9" name="1 Gráfico"/>
          <p:cNvGraphicFramePr/>
          <p:nvPr/>
        </p:nvGraphicFramePr>
        <p:xfrm>
          <a:off x="1571604" y="1714488"/>
          <a:ext cx="5643602" cy="3214710"/>
        </p:xfrm>
        <a:graphic>
          <a:graphicData uri="http://schemas.openxmlformats.org/drawingml/2006/chart">
            <c:chart xmlns:c="http://schemas.openxmlformats.org/drawingml/2006/chart" xmlns:r="http://schemas.openxmlformats.org/officeDocument/2006/relationships" r:id="rId4"/>
          </a:graphicData>
        </a:graphic>
      </p:graphicFrame>
      <p:sp>
        <p:nvSpPr>
          <p:cNvPr id="14" name="13 CuadroTexto"/>
          <p:cNvSpPr txBox="1"/>
          <p:nvPr/>
        </p:nvSpPr>
        <p:spPr>
          <a:xfrm>
            <a:off x="1714480" y="1428736"/>
            <a:ext cx="357190" cy="369332"/>
          </a:xfrm>
          <a:prstGeom prst="rect">
            <a:avLst/>
          </a:prstGeom>
          <a:noFill/>
        </p:spPr>
        <p:txBody>
          <a:bodyPr wrap="square" rtlCol="0">
            <a:spAutoFit/>
          </a:bodyPr>
          <a:lstStyle/>
          <a:p>
            <a:r>
              <a:rPr lang="es-MX" dirty="0" smtClean="0"/>
              <a:t>%</a:t>
            </a:r>
            <a:endParaRPr lang="es-MX" dirty="0"/>
          </a:p>
        </p:txBody>
      </p:sp>
      <p:sp>
        <p:nvSpPr>
          <p:cNvPr id="15" name="14 CuadroTexto"/>
          <p:cNvSpPr txBox="1"/>
          <p:nvPr/>
        </p:nvSpPr>
        <p:spPr>
          <a:xfrm>
            <a:off x="2357422" y="1857364"/>
            <a:ext cx="357190" cy="369332"/>
          </a:xfrm>
          <a:prstGeom prst="rect">
            <a:avLst/>
          </a:prstGeom>
          <a:noFill/>
        </p:spPr>
        <p:txBody>
          <a:bodyPr wrap="square" rtlCol="0">
            <a:spAutoFit/>
          </a:bodyPr>
          <a:lstStyle/>
          <a:p>
            <a:r>
              <a:rPr lang="es-MX" dirty="0" smtClean="0"/>
              <a:t>%</a:t>
            </a:r>
            <a:endParaRPr lang="es-MX" dirty="0"/>
          </a:p>
        </p:txBody>
      </p:sp>
      <p:sp>
        <p:nvSpPr>
          <p:cNvPr id="16" name="15 CuadroTexto"/>
          <p:cNvSpPr txBox="1"/>
          <p:nvPr/>
        </p:nvSpPr>
        <p:spPr>
          <a:xfrm>
            <a:off x="3000364" y="2428868"/>
            <a:ext cx="357190" cy="369332"/>
          </a:xfrm>
          <a:prstGeom prst="rect">
            <a:avLst/>
          </a:prstGeom>
          <a:noFill/>
        </p:spPr>
        <p:txBody>
          <a:bodyPr wrap="square" rtlCol="0">
            <a:spAutoFit/>
          </a:bodyPr>
          <a:lstStyle/>
          <a:p>
            <a:r>
              <a:rPr lang="es-MX" dirty="0" smtClean="0"/>
              <a:t>%</a:t>
            </a:r>
            <a:endParaRPr lang="es-MX" dirty="0"/>
          </a:p>
        </p:txBody>
      </p:sp>
      <p:sp>
        <p:nvSpPr>
          <p:cNvPr id="17" name="16 CuadroTexto"/>
          <p:cNvSpPr txBox="1"/>
          <p:nvPr/>
        </p:nvSpPr>
        <p:spPr>
          <a:xfrm>
            <a:off x="3571868" y="1773784"/>
            <a:ext cx="357190" cy="369332"/>
          </a:xfrm>
          <a:prstGeom prst="rect">
            <a:avLst/>
          </a:prstGeom>
          <a:noFill/>
        </p:spPr>
        <p:txBody>
          <a:bodyPr wrap="square" rtlCol="0">
            <a:spAutoFit/>
          </a:bodyPr>
          <a:lstStyle/>
          <a:p>
            <a:r>
              <a:rPr lang="es-MX" dirty="0" smtClean="0"/>
              <a:t>%</a:t>
            </a:r>
            <a:endParaRPr lang="es-MX" dirty="0"/>
          </a:p>
        </p:txBody>
      </p:sp>
      <p:sp>
        <p:nvSpPr>
          <p:cNvPr id="18" name="17 CuadroTexto"/>
          <p:cNvSpPr txBox="1"/>
          <p:nvPr/>
        </p:nvSpPr>
        <p:spPr>
          <a:xfrm>
            <a:off x="4286248" y="1988098"/>
            <a:ext cx="357190" cy="369332"/>
          </a:xfrm>
          <a:prstGeom prst="rect">
            <a:avLst/>
          </a:prstGeom>
          <a:noFill/>
        </p:spPr>
        <p:txBody>
          <a:bodyPr wrap="square" rtlCol="0">
            <a:spAutoFit/>
          </a:bodyPr>
          <a:lstStyle/>
          <a:p>
            <a:r>
              <a:rPr lang="es-MX" dirty="0" smtClean="0"/>
              <a:t>%</a:t>
            </a:r>
            <a:endParaRPr lang="es-MX" dirty="0"/>
          </a:p>
        </p:txBody>
      </p:sp>
      <p:sp>
        <p:nvSpPr>
          <p:cNvPr id="19" name="18 CuadroTexto"/>
          <p:cNvSpPr txBox="1"/>
          <p:nvPr/>
        </p:nvSpPr>
        <p:spPr>
          <a:xfrm>
            <a:off x="4857752" y="2202412"/>
            <a:ext cx="357190" cy="369332"/>
          </a:xfrm>
          <a:prstGeom prst="rect">
            <a:avLst/>
          </a:prstGeom>
          <a:noFill/>
        </p:spPr>
        <p:txBody>
          <a:bodyPr wrap="square" rtlCol="0">
            <a:spAutoFit/>
          </a:bodyPr>
          <a:lstStyle/>
          <a:p>
            <a:r>
              <a:rPr lang="es-MX" dirty="0" smtClean="0"/>
              <a:t>%</a:t>
            </a:r>
            <a:endParaRPr lang="es-MX" dirty="0"/>
          </a:p>
        </p:txBody>
      </p:sp>
      <p:sp>
        <p:nvSpPr>
          <p:cNvPr id="20" name="19 CuadroTexto"/>
          <p:cNvSpPr txBox="1"/>
          <p:nvPr/>
        </p:nvSpPr>
        <p:spPr>
          <a:xfrm>
            <a:off x="5500694" y="2643182"/>
            <a:ext cx="357190" cy="369332"/>
          </a:xfrm>
          <a:prstGeom prst="rect">
            <a:avLst/>
          </a:prstGeom>
          <a:noFill/>
        </p:spPr>
        <p:txBody>
          <a:bodyPr wrap="square" rtlCol="0">
            <a:spAutoFit/>
          </a:bodyPr>
          <a:lstStyle/>
          <a:p>
            <a:r>
              <a:rPr lang="es-MX" dirty="0" smtClean="0"/>
              <a:t>%</a:t>
            </a:r>
            <a:endParaRPr lang="es-MX" dirty="0"/>
          </a:p>
        </p:txBody>
      </p:sp>
      <p:sp>
        <p:nvSpPr>
          <p:cNvPr id="21" name="20 CuadroTexto"/>
          <p:cNvSpPr txBox="1"/>
          <p:nvPr/>
        </p:nvSpPr>
        <p:spPr>
          <a:xfrm>
            <a:off x="6143636" y="2273850"/>
            <a:ext cx="357190" cy="369332"/>
          </a:xfrm>
          <a:prstGeom prst="rect">
            <a:avLst/>
          </a:prstGeom>
          <a:noFill/>
        </p:spPr>
        <p:txBody>
          <a:bodyPr wrap="square" rtlCol="0">
            <a:spAutoFit/>
          </a:bodyPr>
          <a:lstStyle/>
          <a:p>
            <a:r>
              <a:rPr lang="es-MX" dirty="0" smtClean="0"/>
              <a:t>%</a:t>
            </a:r>
            <a:endParaRPr lang="es-MX"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514350" indent="-514350"/>
            <a:r>
              <a:rPr lang="es-EC" sz="3000" dirty="0" smtClean="0"/>
              <a:t>Mi portafolio</a:t>
            </a:r>
          </a:p>
        </p:txBody>
      </p:sp>
      <p:sp>
        <p:nvSpPr>
          <p:cNvPr id="3" name="2 Marcador de texto"/>
          <p:cNvSpPr>
            <a:spLocks noGrp="1"/>
          </p:cNvSpPr>
          <p:nvPr>
            <p:ph type="body" idx="1"/>
          </p:nvPr>
        </p:nvSpPr>
        <p:spPr/>
        <p:txBody>
          <a:bodyPr/>
          <a:lstStyle/>
          <a:p>
            <a:endParaRPr lang="es-MX"/>
          </a:p>
        </p:txBody>
      </p:sp>
      <p:pic>
        <p:nvPicPr>
          <p:cNvPr id="4" name="Picture 6" descr="C:\Users\ALBERTO\Desktop\diapo_img5.png"/>
          <p:cNvPicPr>
            <a:picLocks noChangeAspect="1" noChangeArrowheads="1"/>
          </p:cNvPicPr>
          <p:nvPr/>
        </p:nvPicPr>
        <p:blipFill>
          <a:blip r:embed="rId2"/>
          <a:srcRect/>
          <a:stretch>
            <a:fillRect/>
          </a:stretch>
        </p:blipFill>
        <p:spPr bwMode="auto">
          <a:xfrm>
            <a:off x="71406" y="142852"/>
            <a:ext cx="1428760" cy="81380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14348" y="1571612"/>
            <a:ext cx="8205814" cy="5000660"/>
          </a:xfrm>
        </p:spPr>
        <p:txBody>
          <a:bodyPr>
            <a:normAutofit fontScale="25000" lnSpcReduction="20000"/>
          </a:bodyPr>
          <a:lstStyle/>
          <a:p>
            <a:pPr>
              <a:buNone/>
            </a:pPr>
            <a:endParaRPr lang="es-EC" sz="6400" b="1" dirty="0" smtClean="0"/>
          </a:p>
          <a:p>
            <a:r>
              <a:rPr lang="es-EC" sz="6400" b="1" dirty="0" smtClean="0"/>
              <a:t>Tipo de Portafolio</a:t>
            </a:r>
            <a:endParaRPr lang="es-MX" sz="6400" dirty="0" smtClean="0"/>
          </a:p>
          <a:p>
            <a:pPr lvl="1"/>
            <a:r>
              <a:rPr lang="es-EC" sz="6400" dirty="0" smtClean="0"/>
              <a:t>Servicio en línea: Institucional</a:t>
            </a:r>
            <a:endParaRPr lang="es-MX" sz="6400" dirty="0" smtClean="0"/>
          </a:p>
          <a:p>
            <a:pPr lvl="1"/>
            <a:r>
              <a:rPr lang="es-EC" sz="6400" dirty="0" smtClean="0"/>
              <a:t>Presentación. </a:t>
            </a:r>
          </a:p>
          <a:p>
            <a:pPr>
              <a:buNone/>
            </a:pPr>
            <a:endParaRPr lang="es-MX" sz="6400" b="1" dirty="0" smtClean="0"/>
          </a:p>
          <a:p>
            <a:r>
              <a:rPr lang="es-MX" sz="6400" b="1" dirty="0" smtClean="0"/>
              <a:t>Usuarios objetivos</a:t>
            </a:r>
            <a:endParaRPr lang="es-MX" sz="6400" dirty="0" smtClean="0"/>
          </a:p>
          <a:p>
            <a:pPr>
              <a:buNone/>
            </a:pPr>
            <a:r>
              <a:rPr lang="es-EC" sz="6400" dirty="0" smtClean="0"/>
              <a:t>		Estudiantes Universitarios(ESPOL)</a:t>
            </a:r>
          </a:p>
          <a:p>
            <a:pPr>
              <a:buNone/>
            </a:pPr>
            <a:endParaRPr lang="es-EC" sz="6400" dirty="0" smtClean="0"/>
          </a:p>
          <a:p>
            <a:pPr lvl="1"/>
            <a:endParaRPr lang="es-EC" sz="6400" b="1" dirty="0" smtClean="0"/>
          </a:p>
          <a:p>
            <a:pPr lvl="1">
              <a:buNone/>
            </a:pPr>
            <a:r>
              <a:rPr lang="es-ES" sz="6400" b="1" dirty="0" smtClean="0"/>
              <a:t>Uso de Herramientas y tecnologías Web. 2.0</a:t>
            </a:r>
            <a:endParaRPr lang="es-MX" sz="6400" dirty="0" smtClean="0"/>
          </a:p>
          <a:p>
            <a:pPr lvl="1"/>
            <a:r>
              <a:rPr lang="es-ES" sz="6400" dirty="0" smtClean="0"/>
              <a:t>Sindicación:</a:t>
            </a:r>
            <a:endParaRPr lang="es-MX" sz="6400" dirty="0" smtClean="0"/>
          </a:p>
          <a:p>
            <a:pPr lvl="1"/>
            <a:r>
              <a:rPr lang="es-ES" sz="6400" dirty="0" smtClean="0"/>
              <a:t>AJAX:</a:t>
            </a:r>
            <a:endParaRPr lang="es-MX" sz="6400" dirty="0" smtClean="0"/>
          </a:p>
          <a:p>
            <a:pPr lvl="1"/>
            <a:r>
              <a:rPr lang="es-ES" sz="6400" dirty="0" smtClean="0"/>
              <a:t>Red Social</a:t>
            </a:r>
          </a:p>
          <a:p>
            <a:r>
              <a:rPr lang="es-EC" sz="6400" b="1" dirty="0" smtClean="0"/>
              <a:t> </a:t>
            </a:r>
          </a:p>
          <a:p>
            <a:r>
              <a:rPr lang="es-EC" sz="6400" b="1" dirty="0" smtClean="0"/>
              <a:t>Funcionalidad:</a:t>
            </a:r>
          </a:p>
          <a:p>
            <a:pPr lvl="1"/>
            <a:r>
              <a:rPr lang="es-MX" sz="6400" dirty="0" smtClean="0"/>
              <a:t>Sección Perfil</a:t>
            </a:r>
          </a:p>
          <a:p>
            <a:pPr lvl="1"/>
            <a:r>
              <a:rPr lang="es-MX" sz="6400" dirty="0" smtClean="0"/>
              <a:t>Sección  Currículum</a:t>
            </a:r>
          </a:p>
          <a:p>
            <a:pPr lvl="1"/>
            <a:r>
              <a:rPr lang="es-MX" sz="6400" dirty="0" smtClean="0"/>
              <a:t>Sección  Trabajos</a:t>
            </a:r>
          </a:p>
          <a:p>
            <a:pPr lvl="1"/>
            <a:r>
              <a:rPr lang="es-MX" sz="6400" dirty="0" smtClean="0"/>
              <a:t>Sección  Contactos</a:t>
            </a:r>
          </a:p>
          <a:p>
            <a:pPr lvl="1"/>
            <a:r>
              <a:rPr lang="es-MX" sz="6400" dirty="0" smtClean="0"/>
              <a:t>Sección  RSS</a:t>
            </a:r>
          </a:p>
          <a:p>
            <a:pPr lvl="1"/>
            <a:endParaRPr lang="es-MX" sz="6400" dirty="0" smtClean="0"/>
          </a:p>
          <a:p>
            <a:pPr lvl="1"/>
            <a:endParaRPr lang="es-MX" sz="6400" dirty="0" smtClean="0"/>
          </a:p>
          <a:p>
            <a:pPr lvl="1"/>
            <a:endParaRPr lang="es-MX" sz="6400" dirty="0" smtClean="0"/>
          </a:p>
          <a:p>
            <a:endParaRPr lang="es-EC" sz="6400" b="1" dirty="0" smtClean="0"/>
          </a:p>
          <a:p>
            <a:endParaRPr lang="es-MX" sz="6400" dirty="0" smtClean="0"/>
          </a:p>
          <a:p>
            <a:pPr>
              <a:buNone/>
            </a:pPr>
            <a:r>
              <a:rPr lang="es-ES" sz="6400" dirty="0" smtClean="0"/>
              <a:t>     </a:t>
            </a:r>
          </a:p>
          <a:p>
            <a:pPr lvl="1">
              <a:buNone/>
            </a:pPr>
            <a:endParaRPr lang="es-ES" sz="6400" dirty="0" smtClean="0"/>
          </a:p>
          <a:p>
            <a:pPr lvl="1"/>
            <a:endParaRPr lang="es-ES" sz="4400" dirty="0" smtClean="0"/>
          </a:p>
          <a:p>
            <a:pPr lvl="0"/>
            <a:endParaRPr lang="es-ES" sz="4800" dirty="0" smtClean="0"/>
          </a:p>
          <a:p>
            <a:pPr lvl="0"/>
            <a:endParaRPr lang="es-MX" dirty="0" smtClean="0"/>
          </a:p>
          <a:p>
            <a:r>
              <a:rPr lang="es-EC" dirty="0" smtClean="0"/>
              <a:t> </a:t>
            </a:r>
            <a:endParaRPr lang="es-MX" dirty="0" smtClean="0"/>
          </a:p>
          <a:p>
            <a:r>
              <a:rPr lang="es-ES" b="1" dirty="0" smtClean="0"/>
              <a:t> </a:t>
            </a:r>
            <a:endParaRPr lang="es-MX" dirty="0" smtClean="0"/>
          </a:p>
          <a:p>
            <a:endParaRPr lang="es-MX" dirty="0"/>
          </a:p>
        </p:txBody>
      </p:sp>
      <p:sp>
        <p:nvSpPr>
          <p:cNvPr id="2" name="1 Título"/>
          <p:cNvSpPr>
            <a:spLocks noGrp="1"/>
          </p:cNvSpPr>
          <p:nvPr>
            <p:ph type="title"/>
          </p:nvPr>
        </p:nvSpPr>
        <p:spPr>
          <a:xfrm>
            <a:off x="1828800" y="714356"/>
            <a:ext cx="7315200" cy="581025"/>
          </a:xfrm>
        </p:spPr>
        <p:txBody>
          <a:bodyPr/>
          <a:lstStyle/>
          <a:p>
            <a:r>
              <a:rPr lang="es-MX" dirty="0" smtClean="0"/>
              <a:t>Alcance</a:t>
            </a:r>
            <a:endParaRPr lang="es-MX" dirty="0"/>
          </a:p>
        </p:txBody>
      </p:sp>
      <p:sp>
        <p:nvSpPr>
          <p:cNvPr id="4" name="3 Rectángulo"/>
          <p:cNvSpPr/>
          <p:nvPr/>
        </p:nvSpPr>
        <p:spPr bwMode="auto">
          <a:xfrm>
            <a:off x="214282" y="214290"/>
            <a:ext cx="1071570" cy="714380"/>
          </a:xfrm>
          <a:prstGeom prst="rect">
            <a:avLst/>
          </a:prstGeom>
          <a:solidFill>
            <a:srgbClr val="2D7CB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chemeClr val="bg1"/>
              </a:solidFill>
              <a:effectLst/>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30 Rectángulo redondeado"/>
          <p:cNvSpPr/>
          <p:nvPr/>
        </p:nvSpPr>
        <p:spPr bwMode="auto">
          <a:xfrm>
            <a:off x="214282" y="2143116"/>
            <a:ext cx="8715436" cy="1285884"/>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chemeClr val="bg1"/>
              </a:solidFill>
              <a:effectLst/>
              <a:latin typeface="Arial" charset="0"/>
            </a:endParaRPr>
          </a:p>
        </p:txBody>
      </p:sp>
      <p:sp>
        <p:nvSpPr>
          <p:cNvPr id="2" name="1 Título"/>
          <p:cNvSpPr>
            <a:spLocks noGrp="1"/>
          </p:cNvSpPr>
          <p:nvPr>
            <p:ph type="title"/>
          </p:nvPr>
        </p:nvSpPr>
        <p:spPr>
          <a:xfrm>
            <a:off x="1828800" y="714356"/>
            <a:ext cx="7315200" cy="581025"/>
          </a:xfrm>
        </p:spPr>
        <p:txBody>
          <a:bodyPr/>
          <a:lstStyle/>
          <a:p>
            <a:r>
              <a:rPr lang="es-MX" dirty="0" smtClean="0"/>
              <a:t>Componentes del sistema</a:t>
            </a:r>
            <a:endParaRPr lang="es-MX" dirty="0"/>
          </a:p>
        </p:txBody>
      </p:sp>
      <p:sp>
        <p:nvSpPr>
          <p:cNvPr id="8" name="7 Rectángulo redondeado"/>
          <p:cNvSpPr/>
          <p:nvPr/>
        </p:nvSpPr>
        <p:spPr>
          <a:xfrm>
            <a:off x="428596" y="2786058"/>
            <a:ext cx="85722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Perfil</a:t>
            </a:r>
            <a:endParaRPr lang="es-MX" sz="1200" dirty="0">
              <a:solidFill>
                <a:schemeClr val="tx1"/>
              </a:solidFill>
            </a:endParaRPr>
          </a:p>
        </p:txBody>
      </p:sp>
      <p:sp>
        <p:nvSpPr>
          <p:cNvPr id="13" name="12 Rectángulo redondeado"/>
          <p:cNvSpPr/>
          <p:nvPr/>
        </p:nvSpPr>
        <p:spPr>
          <a:xfrm>
            <a:off x="1357258" y="2786058"/>
            <a:ext cx="114300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Currículum</a:t>
            </a:r>
            <a:endParaRPr lang="es-MX" sz="1200" dirty="0">
              <a:solidFill>
                <a:schemeClr val="tx1"/>
              </a:solidFill>
            </a:endParaRPr>
          </a:p>
        </p:txBody>
      </p:sp>
      <p:sp>
        <p:nvSpPr>
          <p:cNvPr id="7" name="6 Rectángulo redondeado"/>
          <p:cNvSpPr/>
          <p:nvPr/>
        </p:nvSpPr>
        <p:spPr>
          <a:xfrm>
            <a:off x="2571704" y="2786058"/>
            <a:ext cx="1000132"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Trabajos</a:t>
            </a:r>
            <a:endParaRPr lang="es-MX" sz="1200" dirty="0">
              <a:solidFill>
                <a:schemeClr val="tx1"/>
              </a:solidFill>
            </a:endParaRPr>
          </a:p>
        </p:txBody>
      </p:sp>
      <p:sp>
        <p:nvSpPr>
          <p:cNvPr id="9" name="8 Rectángulo redondeado"/>
          <p:cNvSpPr/>
          <p:nvPr/>
        </p:nvSpPr>
        <p:spPr>
          <a:xfrm>
            <a:off x="3643274" y="2786058"/>
            <a:ext cx="114300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Comentarios</a:t>
            </a:r>
            <a:endParaRPr lang="es-MX" sz="1200" dirty="0">
              <a:solidFill>
                <a:schemeClr val="tx1"/>
              </a:solidFill>
            </a:endParaRPr>
          </a:p>
        </p:txBody>
      </p:sp>
      <p:sp>
        <p:nvSpPr>
          <p:cNvPr id="11" name="10 Rectángulo redondeado"/>
          <p:cNvSpPr/>
          <p:nvPr/>
        </p:nvSpPr>
        <p:spPr>
          <a:xfrm>
            <a:off x="4857720" y="2786058"/>
            <a:ext cx="107157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Contactos</a:t>
            </a:r>
            <a:endParaRPr lang="es-MX" sz="1200" dirty="0">
              <a:solidFill>
                <a:schemeClr val="tx1"/>
              </a:solidFill>
            </a:endParaRPr>
          </a:p>
        </p:txBody>
      </p:sp>
      <p:sp>
        <p:nvSpPr>
          <p:cNvPr id="14" name="13 Rectángulo redondeado"/>
          <p:cNvSpPr/>
          <p:nvPr/>
        </p:nvSpPr>
        <p:spPr>
          <a:xfrm>
            <a:off x="6000728" y="2786058"/>
            <a:ext cx="857256"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RSS</a:t>
            </a:r>
            <a:endParaRPr lang="es-MX" sz="1200" dirty="0">
              <a:solidFill>
                <a:schemeClr val="tx1"/>
              </a:solidFill>
            </a:endParaRPr>
          </a:p>
        </p:txBody>
      </p:sp>
      <p:sp>
        <p:nvSpPr>
          <p:cNvPr id="15" name="14 Rectángulo redondeado"/>
          <p:cNvSpPr/>
          <p:nvPr/>
        </p:nvSpPr>
        <p:spPr>
          <a:xfrm>
            <a:off x="6929422" y="2786058"/>
            <a:ext cx="150019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configuraciones</a:t>
            </a:r>
            <a:endParaRPr lang="es-MX" sz="1200" dirty="0">
              <a:solidFill>
                <a:schemeClr val="tx1"/>
              </a:solidFill>
            </a:endParaRPr>
          </a:p>
        </p:txBody>
      </p:sp>
      <p:sp>
        <p:nvSpPr>
          <p:cNvPr id="33" name="32 CuadroTexto"/>
          <p:cNvSpPr txBox="1"/>
          <p:nvPr/>
        </p:nvSpPr>
        <p:spPr>
          <a:xfrm>
            <a:off x="3428992" y="5572140"/>
            <a:ext cx="2500330" cy="369332"/>
          </a:xfrm>
          <a:prstGeom prst="rect">
            <a:avLst/>
          </a:prstGeom>
          <a:noFill/>
        </p:spPr>
        <p:txBody>
          <a:bodyPr wrap="square" rtlCol="0">
            <a:spAutoFit/>
          </a:bodyPr>
          <a:lstStyle/>
          <a:p>
            <a:r>
              <a:rPr lang="es-MX" b="1" dirty="0" smtClean="0"/>
              <a:t>SERVIDOR (MVC)</a:t>
            </a:r>
            <a:endParaRPr lang="es-MX" b="1" dirty="0"/>
          </a:p>
        </p:txBody>
      </p:sp>
      <p:sp>
        <p:nvSpPr>
          <p:cNvPr id="34" name="33 CuadroTexto"/>
          <p:cNvSpPr txBox="1"/>
          <p:nvPr/>
        </p:nvSpPr>
        <p:spPr>
          <a:xfrm>
            <a:off x="2571736" y="1714488"/>
            <a:ext cx="5214974" cy="369332"/>
          </a:xfrm>
          <a:prstGeom prst="rect">
            <a:avLst/>
          </a:prstGeom>
          <a:noFill/>
        </p:spPr>
        <p:txBody>
          <a:bodyPr wrap="square" rtlCol="0">
            <a:spAutoFit/>
          </a:bodyPr>
          <a:lstStyle/>
          <a:p>
            <a:r>
              <a:rPr lang="es-MX" b="1" dirty="0" smtClean="0"/>
              <a:t>CLIENTE ( JS ORIENTADO A OBJETOS)</a:t>
            </a:r>
            <a:endParaRPr lang="es-MX" b="1" dirty="0"/>
          </a:p>
        </p:txBody>
      </p:sp>
      <p:sp>
        <p:nvSpPr>
          <p:cNvPr id="35" name="34 Rectángulo redondeado"/>
          <p:cNvSpPr/>
          <p:nvPr/>
        </p:nvSpPr>
        <p:spPr bwMode="auto">
          <a:xfrm>
            <a:off x="214282" y="4214818"/>
            <a:ext cx="8715436" cy="1214446"/>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chemeClr val="bg1"/>
              </a:solidFill>
              <a:effectLst/>
              <a:latin typeface="Arial" charset="0"/>
            </a:endParaRPr>
          </a:p>
        </p:txBody>
      </p:sp>
      <p:sp>
        <p:nvSpPr>
          <p:cNvPr id="36" name="35 Rectángulo redondeado"/>
          <p:cNvSpPr/>
          <p:nvPr/>
        </p:nvSpPr>
        <p:spPr>
          <a:xfrm>
            <a:off x="428596" y="4357694"/>
            <a:ext cx="857224"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Perfil</a:t>
            </a:r>
            <a:endParaRPr lang="es-MX" sz="1200" dirty="0">
              <a:solidFill>
                <a:schemeClr val="tx1"/>
              </a:solidFill>
            </a:endParaRPr>
          </a:p>
        </p:txBody>
      </p:sp>
      <p:sp>
        <p:nvSpPr>
          <p:cNvPr id="37" name="36 Rectángulo redondeado"/>
          <p:cNvSpPr/>
          <p:nvPr/>
        </p:nvSpPr>
        <p:spPr>
          <a:xfrm>
            <a:off x="1357290" y="4357694"/>
            <a:ext cx="114300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Currículum</a:t>
            </a:r>
            <a:endParaRPr lang="es-MX" sz="1200" dirty="0">
              <a:solidFill>
                <a:schemeClr val="tx1"/>
              </a:solidFill>
            </a:endParaRPr>
          </a:p>
        </p:txBody>
      </p:sp>
      <p:sp>
        <p:nvSpPr>
          <p:cNvPr id="38" name="37 Rectángulo redondeado"/>
          <p:cNvSpPr/>
          <p:nvPr/>
        </p:nvSpPr>
        <p:spPr>
          <a:xfrm>
            <a:off x="2571736" y="4357694"/>
            <a:ext cx="1000132"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Trabajos</a:t>
            </a:r>
            <a:endParaRPr lang="es-MX" sz="1200" dirty="0">
              <a:solidFill>
                <a:schemeClr val="tx1"/>
              </a:solidFill>
            </a:endParaRPr>
          </a:p>
        </p:txBody>
      </p:sp>
      <p:sp>
        <p:nvSpPr>
          <p:cNvPr id="39" name="38 Rectángulo redondeado"/>
          <p:cNvSpPr/>
          <p:nvPr/>
        </p:nvSpPr>
        <p:spPr>
          <a:xfrm>
            <a:off x="3643306" y="4357694"/>
            <a:ext cx="114300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Comentarios</a:t>
            </a:r>
            <a:endParaRPr lang="es-MX" sz="1200" dirty="0">
              <a:solidFill>
                <a:schemeClr val="tx1"/>
              </a:solidFill>
            </a:endParaRPr>
          </a:p>
        </p:txBody>
      </p:sp>
      <p:sp>
        <p:nvSpPr>
          <p:cNvPr id="40" name="39 Rectángulo redondeado"/>
          <p:cNvSpPr/>
          <p:nvPr/>
        </p:nvSpPr>
        <p:spPr>
          <a:xfrm>
            <a:off x="4857752" y="4357694"/>
            <a:ext cx="107157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Contactos</a:t>
            </a:r>
            <a:endParaRPr lang="es-MX" sz="1200" dirty="0">
              <a:solidFill>
                <a:schemeClr val="tx1"/>
              </a:solidFill>
            </a:endParaRPr>
          </a:p>
        </p:txBody>
      </p:sp>
      <p:sp>
        <p:nvSpPr>
          <p:cNvPr id="41" name="40 Rectángulo redondeado"/>
          <p:cNvSpPr/>
          <p:nvPr/>
        </p:nvSpPr>
        <p:spPr>
          <a:xfrm>
            <a:off x="6000760" y="4357694"/>
            <a:ext cx="857256"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RSS</a:t>
            </a:r>
            <a:endParaRPr lang="es-MX" sz="1200" dirty="0">
              <a:solidFill>
                <a:schemeClr val="tx1"/>
              </a:solidFill>
            </a:endParaRPr>
          </a:p>
        </p:txBody>
      </p:sp>
      <p:sp>
        <p:nvSpPr>
          <p:cNvPr id="42" name="41 Rectángulo redondeado"/>
          <p:cNvSpPr/>
          <p:nvPr/>
        </p:nvSpPr>
        <p:spPr>
          <a:xfrm>
            <a:off x="6929454" y="4357694"/>
            <a:ext cx="150019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configuraciones</a:t>
            </a:r>
            <a:endParaRPr lang="es-MX" sz="1200" dirty="0">
              <a:solidFill>
                <a:schemeClr val="tx1"/>
              </a:solidFill>
            </a:endParaRPr>
          </a:p>
        </p:txBody>
      </p:sp>
      <p:sp>
        <p:nvSpPr>
          <p:cNvPr id="43" name="42 Flecha abajo"/>
          <p:cNvSpPr/>
          <p:nvPr/>
        </p:nvSpPr>
        <p:spPr bwMode="auto">
          <a:xfrm>
            <a:off x="4286248" y="3500438"/>
            <a:ext cx="357190" cy="642942"/>
          </a:xfrm>
          <a:prstGeom prst="downArrow">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chemeClr val="bg1"/>
              </a:solidFill>
              <a:effectLst/>
              <a:latin typeface="Arial" charset="0"/>
            </a:endParaRPr>
          </a:p>
        </p:txBody>
      </p:sp>
      <p:sp>
        <p:nvSpPr>
          <p:cNvPr id="44" name="43 Flecha abajo"/>
          <p:cNvSpPr/>
          <p:nvPr/>
        </p:nvSpPr>
        <p:spPr bwMode="auto">
          <a:xfrm rot="10800000">
            <a:off x="4786314" y="3429000"/>
            <a:ext cx="357190" cy="652466"/>
          </a:xfrm>
          <a:prstGeom prst="downArrow">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chemeClr val="bg1"/>
              </a:solidFill>
              <a:effectLst/>
              <a:latin typeface="Arial" charset="0"/>
            </a:endParaRPr>
          </a:p>
        </p:txBody>
      </p:sp>
      <p:sp>
        <p:nvSpPr>
          <p:cNvPr id="45" name="44 CuadroTexto"/>
          <p:cNvSpPr txBox="1"/>
          <p:nvPr/>
        </p:nvSpPr>
        <p:spPr>
          <a:xfrm>
            <a:off x="3286116" y="3500438"/>
            <a:ext cx="954107" cy="369332"/>
          </a:xfrm>
          <a:prstGeom prst="rect">
            <a:avLst/>
          </a:prstGeom>
          <a:noFill/>
        </p:spPr>
        <p:txBody>
          <a:bodyPr wrap="square" rtlCol="0">
            <a:spAutoFit/>
          </a:bodyPr>
          <a:lstStyle/>
          <a:p>
            <a:r>
              <a:rPr lang="es-MX" dirty="0" err="1" smtClean="0"/>
              <a:t>request</a:t>
            </a:r>
            <a:endParaRPr lang="es-MX" dirty="0"/>
          </a:p>
        </p:txBody>
      </p:sp>
      <p:sp>
        <p:nvSpPr>
          <p:cNvPr id="46" name="45 CuadroTexto"/>
          <p:cNvSpPr txBox="1"/>
          <p:nvPr/>
        </p:nvSpPr>
        <p:spPr>
          <a:xfrm>
            <a:off x="5214942" y="3500438"/>
            <a:ext cx="1928826" cy="369332"/>
          </a:xfrm>
          <a:prstGeom prst="rect">
            <a:avLst/>
          </a:prstGeom>
          <a:noFill/>
        </p:spPr>
        <p:txBody>
          <a:bodyPr wrap="square" rtlCol="0">
            <a:spAutoFit/>
          </a:bodyPr>
          <a:lstStyle/>
          <a:p>
            <a:r>
              <a:rPr lang="es-MX" dirty="0" smtClean="0"/>
              <a:t>response</a:t>
            </a:r>
            <a:endParaRPr lang="es-MX" dirty="0"/>
          </a:p>
        </p:txBody>
      </p:sp>
      <p:sp>
        <p:nvSpPr>
          <p:cNvPr id="49" name="48 Rectángulo redondeado"/>
          <p:cNvSpPr/>
          <p:nvPr/>
        </p:nvSpPr>
        <p:spPr>
          <a:xfrm>
            <a:off x="3571868" y="2214554"/>
            <a:ext cx="185738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err="1" smtClean="0">
                <a:solidFill>
                  <a:schemeClr val="tx1"/>
                </a:solidFill>
              </a:rPr>
              <a:t>Layout</a:t>
            </a:r>
            <a:r>
              <a:rPr lang="es-MX" sz="1200" dirty="0" smtClean="0">
                <a:solidFill>
                  <a:schemeClr val="tx1"/>
                </a:solidFill>
              </a:rPr>
              <a:t> Principal</a:t>
            </a:r>
            <a:endParaRPr lang="es-MX" sz="1200" dirty="0">
              <a:solidFill>
                <a:schemeClr val="tx1"/>
              </a:solidFill>
            </a:endParaRPr>
          </a:p>
        </p:txBody>
      </p:sp>
      <p:sp>
        <p:nvSpPr>
          <p:cNvPr id="50" name="49 Rectángulo redondeado"/>
          <p:cNvSpPr/>
          <p:nvPr/>
        </p:nvSpPr>
        <p:spPr>
          <a:xfrm>
            <a:off x="4000496" y="4929198"/>
            <a:ext cx="1143008"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Usuarios</a:t>
            </a:r>
            <a:endParaRPr lang="es-MX" sz="1200" dirty="0">
              <a:solidFill>
                <a:schemeClr val="tx1"/>
              </a:solidFill>
            </a:endParaRPr>
          </a:p>
        </p:txBody>
      </p:sp>
      <p:cxnSp>
        <p:nvCxnSpPr>
          <p:cNvPr id="52" name="51 Conector recto de flecha"/>
          <p:cNvCxnSpPr>
            <a:endCxn id="49" idx="2"/>
          </p:cNvCxnSpPr>
          <p:nvPr/>
        </p:nvCxnSpPr>
        <p:spPr bwMode="auto">
          <a:xfrm flipV="1">
            <a:off x="1000100" y="2500306"/>
            <a:ext cx="3500462" cy="285752"/>
          </a:xfrm>
          <a:prstGeom prst="straightConnector1">
            <a:avLst/>
          </a:prstGeom>
          <a:solidFill>
            <a:schemeClr val="bg2"/>
          </a:solidFill>
          <a:ln w="9525" cap="flat" cmpd="sng" algn="ctr">
            <a:noFill/>
            <a:prstDash val="solid"/>
            <a:round/>
            <a:headEnd type="none" w="med" len="med"/>
            <a:tailEnd type="arrow"/>
          </a:ln>
          <a:effectLst/>
        </p:spPr>
      </p:cxnSp>
      <p:cxnSp>
        <p:nvCxnSpPr>
          <p:cNvPr id="54" name="53 Conector recto de flecha"/>
          <p:cNvCxnSpPr/>
          <p:nvPr/>
        </p:nvCxnSpPr>
        <p:spPr bwMode="auto">
          <a:xfrm flipV="1">
            <a:off x="1000100" y="2428868"/>
            <a:ext cx="3357586" cy="428628"/>
          </a:xfrm>
          <a:prstGeom prst="straightConnector1">
            <a:avLst/>
          </a:prstGeom>
          <a:solidFill>
            <a:schemeClr val="bg2"/>
          </a:solidFill>
          <a:ln w="9525" cap="flat" cmpd="sng" algn="ctr">
            <a:noFill/>
            <a:prstDash val="solid"/>
            <a:round/>
            <a:headEnd type="none" w="med" len="med"/>
            <a:tailEnd type="arrow"/>
          </a:ln>
          <a:effectLst/>
        </p:spPr>
      </p:cxnSp>
      <p:sp>
        <p:nvSpPr>
          <p:cNvPr id="29" name="28 Rectángulo"/>
          <p:cNvSpPr/>
          <p:nvPr/>
        </p:nvSpPr>
        <p:spPr bwMode="auto">
          <a:xfrm>
            <a:off x="214282" y="214290"/>
            <a:ext cx="1071570" cy="714380"/>
          </a:xfrm>
          <a:prstGeom prst="rect">
            <a:avLst/>
          </a:prstGeom>
          <a:solidFill>
            <a:srgbClr val="2D7CB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chemeClr val="bg1"/>
              </a:solidFill>
              <a:effectLst/>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28800" y="714356"/>
            <a:ext cx="7315200" cy="581025"/>
          </a:xfrm>
        </p:spPr>
        <p:txBody>
          <a:bodyPr/>
          <a:lstStyle/>
          <a:p>
            <a:r>
              <a:rPr lang="es-MX" sz="2800" dirty="0" smtClean="0"/>
              <a:t>Tecnología utilizada </a:t>
            </a:r>
            <a:endParaRPr lang="es-MX" sz="2800" dirty="0"/>
          </a:p>
        </p:txBody>
      </p:sp>
      <p:graphicFrame>
        <p:nvGraphicFramePr>
          <p:cNvPr id="5" name="4 Tabla"/>
          <p:cNvGraphicFramePr>
            <a:graphicFrameLocks noGrp="1"/>
          </p:cNvGraphicFramePr>
          <p:nvPr/>
        </p:nvGraphicFramePr>
        <p:xfrm>
          <a:off x="1571604" y="1928802"/>
          <a:ext cx="7024694" cy="4143402"/>
        </p:xfrm>
        <a:graphic>
          <a:graphicData uri="http://schemas.openxmlformats.org/drawingml/2006/table">
            <a:tbl>
              <a:tblPr firstRow="1" bandRow="1">
                <a:tableStyleId>{5C22544A-7EE6-4342-B048-85BDC9FD1C3A}</a:tableStyleId>
              </a:tblPr>
              <a:tblGrid>
                <a:gridCol w="3512347"/>
                <a:gridCol w="3512347"/>
              </a:tblGrid>
              <a:tr h="846141">
                <a:tc>
                  <a:txBody>
                    <a:bodyPr/>
                    <a:lstStyle/>
                    <a:p>
                      <a:r>
                        <a:rPr lang="es-MX" b="0" dirty="0" smtClean="0">
                          <a:solidFill>
                            <a:schemeClr val="tx1"/>
                          </a:solidFill>
                        </a:rPr>
                        <a:t>Lenguaje de Programación</a:t>
                      </a:r>
                      <a:endParaRPr lang="es-MX" b="0" dirty="0">
                        <a:solidFill>
                          <a:schemeClr val="tx1"/>
                        </a:solidFill>
                      </a:endParaRPr>
                    </a:p>
                  </a:txBody>
                  <a:tcPr/>
                </a:tc>
                <a:tc>
                  <a:txBody>
                    <a:bodyPr/>
                    <a:lstStyle/>
                    <a:p>
                      <a:pPr marL="0" marR="0" lvl="5" indent="0" algn="l" defTabSz="914400" rtl="0" eaLnBrk="1" fontAlgn="auto" latinLnBrk="0" hangingPunct="1">
                        <a:lnSpc>
                          <a:spcPct val="100000"/>
                        </a:lnSpc>
                        <a:spcBef>
                          <a:spcPts val="0"/>
                        </a:spcBef>
                        <a:spcAft>
                          <a:spcPts val="0"/>
                        </a:spcAft>
                        <a:buClrTx/>
                        <a:buSzTx/>
                        <a:buFontTx/>
                        <a:buNone/>
                        <a:tabLst/>
                        <a:defRPr/>
                      </a:pPr>
                      <a:r>
                        <a:rPr lang="es-ES" sz="1600" b="0" kern="1200" dirty="0" smtClean="0">
                          <a:solidFill>
                            <a:schemeClr val="tx1"/>
                          </a:solidFill>
                          <a:latin typeface="+mn-lt"/>
                          <a:ea typeface="+mn-ea"/>
                          <a:cs typeface="Times New Roman" pitchFamily="18" charset="0"/>
                        </a:rPr>
                        <a:t>PHP 5.2.5</a:t>
                      </a:r>
                    </a:p>
                    <a:p>
                      <a:pPr marL="0" marR="0" lvl="5" indent="0" algn="l" defTabSz="914400" rtl="0" eaLnBrk="1" fontAlgn="auto" latinLnBrk="0" hangingPunct="1">
                        <a:lnSpc>
                          <a:spcPct val="100000"/>
                        </a:lnSpc>
                        <a:spcBef>
                          <a:spcPts val="0"/>
                        </a:spcBef>
                        <a:spcAft>
                          <a:spcPts val="0"/>
                        </a:spcAft>
                        <a:buClrTx/>
                        <a:buSzTx/>
                        <a:buFontTx/>
                        <a:buNone/>
                        <a:tabLst/>
                        <a:defRPr/>
                      </a:pPr>
                      <a:r>
                        <a:rPr lang="es-ES" sz="1600" b="0" kern="1200" dirty="0" err="1" smtClean="0">
                          <a:solidFill>
                            <a:schemeClr val="tx1"/>
                          </a:solidFill>
                          <a:latin typeface="+mn-lt"/>
                          <a:ea typeface="+mn-ea"/>
                          <a:cs typeface="Times New Roman" pitchFamily="18" charset="0"/>
                        </a:rPr>
                        <a:t>JavaScript</a:t>
                      </a:r>
                      <a:endParaRPr lang="es-ES" sz="1600" b="0" kern="1200" dirty="0" smtClean="0">
                        <a:solidFill>
                          <a:schemeClr val="tx1"/>
                        </a:solidFill>
                        <a:latin typeface="+mn-lt"/>
                        <a:ea typeface="+mn-ea"/>
                        <a:cs typeface="Times New Roman" pitchFamily="18" charset="0"/>
                      </a:endParaRPr>
                    </a:p>
                  </a:txBody>
                  <a:tcPr/>
                </a:tc>
              </a:tr>
              <a:tr h="846141">
                <a:tc>
                  <a:txBody>
                    <a:bodyPr/>
                    <a:lstStyle/>
                    <a:p>
                      <a:r>
                        <a:rPr lang="es-MX" dirty="0" smtClean="0"/>
                        <a:t>Lenguaje de intercambio de datos</a:t>
                      </a:r>
                      <a:endParaRPr lang="es-MX" dirty="0"/>
                    </a:p>
                  </a:txBody>
                  <a:tcPr/>
                </a:tc>
                <a:tc>
                  <a:txBody>
                    <a:bodyPr/>
                    <a:lstStyle/>
                    <a:p>
                      <a:r>
                        <a:rPr lang="es-MX" dirty="0" err="1" smtClean="0"/>
                        <a:t>Ajax</a:t>
                      </a:r>
                      <a:r>
                        <a:rPr lang="es-MX" baseline="0" dirty="0" smtClean="0"/>
                        <a:t> -&gt; CSS,DOM,JSON</a:t>
                      </a:r>
                      <a:endParaRPr lang="es-MX" dirty="0"/>
                    </a:p>
                  </a:txBody>
                  <a:tcPr/>
                </a:tc>
              </a:tr>
              <a:tr h="490224">
                <a:tc>
                  <a:txBody>
                    <a:bodyPr/>
                    <a:lstStyle/>
                    <a:p>
                      <a:r>
                        <a:rPr lang="es-MX" dirty="0" smtClean="0"/>
                        <a:t>Servidor</a:t>
                      </a:r>
                      <a:endParaRPr lang="es-MX" dirty="0"/>
                    </a:p>
                  </a:txBody>
                  <a:tcPr/>
                </a:tc>
                <a:tc>
                  <a:txBody>
                    <a:bodyPr/>
                    <a:lstStyle/>
                    <a:p>
                      <a:r>
                        <a:rPr lang="es-ES" sz="1800" kern="1200" dirty="0" smtClean="0">
                          <a:solidFill>
                            <a:schemeClr val="dk1"/>
                          </a:solidFill>
                          <a:latin typeface="+mn-lt"/>
                          <a:ea typeface="+mn-ea"/>
                          <a:cs typeface="Times New Roman" pitchFamily="18" charset="0"/>
                        </a:rPr>
                        <a:t>Apache 2.2.8</a:t>
                      </a:r>
                      <a:endParaRPr lang="es-MX" dirty="0"/>
                    </a:p>
                  </a:txBody>
                  <a:tcPr/>
                </a:tc>
              </a:tr>
              <a:tr h="490224">
                <a:tc>
                  <a:txBody>
                    <a:bodyPr/>
                    <a:lstStyle/>
                    <a:p>
                      <a:r>
                        <a:rPr lang="es-MX" dirty="0" smtClean="0"/>
                        <a:t>Framework del Cliente</a:t>
                      </a:r>
                      <a:endParaRPr lang="es-MX" dirty="0"/>
                    </a:p>
                  </a:txBody>
                  <a:tcPr/>
                </a:tc>
                <a:tc>
                  <a:txBody>
                    <a:bodyPr/>
                    <a:lstStyle/>
                    <a:p>
                      <a:r>
                        <a:rPr lang="es-MX" dirty="0" err="1" smtClean="0"/>
                        <a:t>Extjs</a:t>
                      </a:r>
                      <a:r>
                        <a:rPr lang="es-MX" dirty="0" smtClean="0"/>
                        <a:t> 2.1.0</a:t>
                      </a:r>
                      <a:endParaRPr lang="es-MX" dirty="0"/>
                    </a:p>
                  </a:txBody>
                  <a:tcPr/>
                </a:tc>
              </a:tr>
              <a:tr h="490224">
                <a:tc>
                  <a:txBody>
                    <a:bodyPr/>
                    <a:lstStyle/>
                    <a:p>
                      <a:r>
                        <a:rPr lang="es-MX" dirty="0" smtClean="0"/>
                        <a:t>Framework del Servidor</a:t>
                      </a:r>
                      <a:endParaRPr lang="es-MX" dirty="0"/>
                    </a:p>
                  </a:txBody>
                  <a:tcPr/>
                </a:tc>
                <a:tc>
                  <a:txBody>
                    <a:bodyPr/>
                    <a:lstStyle/>
                    <a:p>
                      <a:r>
                        <a:rPr lang="es-MX" dirty="0" err="1" smtClean="0"/>
                        <a:t>Symfony</a:t>
                      </a:r>
                      <a:r>
                        <a:rPr lang="es-MX" dirty="0" smtClean="0"/>
                        <a:t> 1.0.19</a:t>
                      </a:r>
                      <a:endParaRPr lang="es-MX" dirty="0"/>
                    </a:p>
                  </a:txBody>
                  <a:tcPr/>
                </a:tc>
              </a:tr>
              <a:tr h="490224">
                <a:tc>
                  <a:txBody>
                    <a:bodyPr/>
                    <a:lstStyle/>
                    <a:p>
                      <a:r>
                        <a:rPr lang="es-MX" dirty="0" smtClean="0"/>
                        <a:t>Motor de Base</a:t>
                      </a:r>
                      <a:r>
                        <a:rPr lang="es-MX" baseline="0" dirty="0" smtClean="0"/>
                        <a:t> de Datos</a:t>
                      </a:r>
                      <a:endParaRPr lang="es-MX" dirty="0"/>
                    </a:p>
                  </a:txBody>
                  <a:tcPr/>
                </a:tc>
                <a:tc>
                  <a:txBody>
                    <a:bodyPr/>
                    <a:lstStyle/>
                    <a:p>
                      <a:r>
                        <a:rPr lang="es-MX" dirty="0" err="1" smtClean="0"/>
                        <a:t>MySQL</a:t>
                      </a:r>
                      <a:r>
                        <a:rPr lang="es-MX" baseline="0" dirty="0" smtClean="0"/>
                        <a:t> </a:t>
                      </a:r>
                      <a:r>
                        <a:rPr lang="es-MX" baseline="0" dirty="0" err="1" smtClean="0"/>
                        <a:t>Version</a:t>
                      </a:r>
                      <a:r>
                        <a:rPr lang="es-MX" baseline="0" dirty="0" smtClean="0"/>
                        <a:t> 5.0.51a</a:t>
                      </a:r>
                      <a:endParaRPr lang="es-MX" dirty="0"/>
                    </a:p>
                  </a:txBody>
                  <a:tcPr/>
                </a:tc>
              </a:tr>
              <a:tr h="490224">
                <a:tc>
                  <a:txBody>
                    <a:bodyPr/>
                    <a:lstStyle/>
                    <a:p>
                      <a:r>
                        <a:rPr lang="es-MX" dirty="0" smtClean="0"/>
                        <a:t>ORM</a:t>
                      </a:r>
                      <a:endParaRPr lang="es-MX" dirty="0"/>
                    </a:p>
                  </a:txBody>
                  <a:tcPr/>
                </a:tc>
                <a:tc>
                  <a:txBody>
                    <a:bodyPr/>
                    <a:lstStyle/>
                    <a:p>
                      <a:r>
                        <a:rPr lang="es-MX" dirty="0" err="1" smtClean="0"/>
                        <a:t>Propel</a:t>
                      </a:r>
                      <a:endParaRPr lang="es-MX" dirty="0"/>
                    </a:p>
                  </a:txBody>
                  <a:tcPr/>
                </a:tc>
              </a:tr>
            </a:tbl>
          </a:graphicData>
        </a:graphic>
      </p:graphicFrame>
      <p:sp>
        <p:nvSpPr>
          <p:cNvPr id="4" name="3 Rectángulo"/>
          <p:cNvSpPr/>
          <p:nvPr/>
        </p:nvSpPr>
        <p:spPr bwMode="auto">
          <a:xfrm>
            <a:off x="214282" y="214290"/>
            <a:ext cx="1071570" cy="714380"/>
          </a:xfrm>
          <a:prstGeom prst="rect">
            <a:avLst/>
          </a:prstGeom>
          <a:solidFill>
            <a:srgbClr val="2D7CB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chemeClr val="bg1"/>
              </a:solidFill>
              <a:effectLst/>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29058" y="2928934"/>
            <a:ext cx="2071702" cy="830997"/>
          </a:xfrm>
          <a:prstGeom prst="rect">
            <a:avLst/>
          </a:prstGeom>
          <a:noFill/>
        </p:spPr>
        <p:txBody>
          <a:bodyPr wrap="square" rtlCol="0">
            <a:spAutoFit/>
          </a:bodyPr>
          <a:lstStyle/>
          <a:p>
            <a:r>
              <a:rPr lang="es-MX" sz="4800" dirty="0" smtClean="0">
                <a:hlinkClick r:id="rId2" action="ppaction://hlinkfile"/>
              </a:rPr>
              <a:t>Video</a:t>
            </a:r>
            <a:endParaRPr lang="es-MX" sz="4800" dirty="0"/>
          </a:p>
        </p:txBody>
      </p:sp>
      <p:pic>
        <p:nvPicPr>
          <p:cNvPr id="3" name="Picture 6" descr="C:\Users\ALBERTO\Desktop\diapo_img5.png"/>
          <p:cNvPicPr>
            <a:picLocks noChangeAspect="1" noChangeArrowheads="1"/>
          </p:cNvPicPr>
          <p:nvPr/>
        </p:nvPicPr>
        <p:blipFill>
          <a:blip r:embed="rId3"/>
          <a:srcRect/>
          <a:stretch>
            <a:fillRect/>
          </a:stretch>
        </p:blipFill>
        <p:spPr bwMode="auto">
          <a:xfrm>
            <a:off x="71406" y="114866"/>
            <a:ext cx="1428760" cy="813804"/>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Pruebas de Usabilidad</a:t>
            </a:r>
            <a:endParaRPr lang="es-MX" dirty="0"/>
          </a:p>
        </p:txBody>
      </p:sp>
      <p:sp>
        <p:nvSpPr>
          <p:cNvPr id="3" name="2 Marcador de contenido"/>
          <p:cNvSpPr>
            <a:spLocks noGrp="1"/>
          </p:cNvSpPr>
          <p:nvPr>
            <p:ph idx="1"/>
          </p:nvPr>
        </p:nvSpPr>
        <p:spPr>
          <a:xfrm>
            <a:off x="642910" y="3214686"/>
            <a:ext cx="2743200" cy="1366838"/>
          </a:xfrm>
        </p:spPr>
        <p:txBody>
          <a:bodyPr>
            <a:normAutofit/>
          </a:bodyPr>
          <a:lstStyle/>
          <a:p>
            <a:r>
              <a:rPr lang="es-MX" b="1" dirty="0" smtClean="0"/>
              <a:t>Efectividad: </a:t>
            </a:r>
            <a:endParaRPr lang="es-MX" dirty="0" smtClean="0"/>
          </a:p>
          <a:p>
            <a:r>
              <a:rPr lang="es-MX" b="1" dirty="0" smtClean="0"/>
              <a:t>Eficiencia:</a:t>
            </a:r>
            <a:r>
              <a:rPr lang="es-MX" dirty="0" smtClean="0"/>
              <a:t> </a:t>
            </a:r>
          </a:p>
          <a:p>
            <a:r>
              <a:rPr lang="es-MX" b="1" dirty="0" smtClean="0"/>
              <a:t>Satisfacción:</a:t>
            </a:r>
            <a:endParaRPr lang="es-MX" dirty="0" smtClean="0"/>
          </a:p>
          <a:p>
            <a:endParaRPr lang="es-MX" dirty="0"/>
          </a:p>
        </p:txBody>
      </p:sp>
      <p:graphicFrame>
        <p:nvGraphicFramePr>
          <p:cNvPr id="4" name="3 Tabla"/>
          <p:cNvGraphicFramePr>
            <a:graphicFrameLocks noGrp="1"/>
          </p:cNvGraphicFramePr>
          <p:nvPr/>
        </p:nvGraphicFramePr>
        <p:xfrm>
          <a:off x="4786314" y="2214554"/>
          <a:ext cx="3929058" cy="3528349"/>
        </p:xfrm>
        <a:graphic>
          <a:graphicData uri="http://schemas.openxmlformats.org/drawingml/2006/table">
            <a:tbl>
              <a:tblPr firstRow="1" bandRow="1">
                <a:tableStyleId>{5C22544A-7EE6-4342-B048-85BDC9FD1C3A}</a:tableStyleId>
              </a:tblPr>
              <a:tblGrid>
                <a:gridCol w="1964529"/>
                <a:gridCol w="1964529"/>
              </a:tblGrid>
              <a:tr h="598492">
                <a:tc>
                  <a:txBody>
                    <a:bodyPr/>
                    <a:lstStyle/>
                    <a:p>
                      <a:pPr algn="ctr">
                        <a:spcAft>
                          <a:spcPts val="0"/>
                        </a:spcAft>
                      </a:pPr>
                      <a:endParaRPr lang="es-MX" sz="1200" b="1" dirty="0">
                        <a:solidFill>
                          <a:schemeClr val="tx1"/>
                        </a:solidFill>
                        <a:latin typeface="+mn-lt"/>
                        <a:ea typeface="Times New Roman"/>
                        <a:cs typeface="Times New Roman"/>
                      </a:endParaRPr>
                    </a:p>
                    <a:p>
                      <a:pPr algn="ctr">
                        <a:spcAft>
                          <a:spcPts val="0"/>
                        </a:spcAft>
                      </a:pPr>
                      <a:r>
                        <a:rPr lang="en-US" sz="1400" b="1" dirty="0">
                          <a:solidFill>
                            <a:schemeClr val="tx1"/>
                          </a:solidFill>
                          <a:latin typeface="+mn-lt"/>
                          <a:ea typeface="Times New Roman"/>
                          <a:cs typeface="Times New Roman"/>
                        </a:rPr>
                        <a:t>MÉTRICAS</a:t>
                      </a:r>
                      <a:endParaRPr lang="es-MX" sz="1400" b="1" dirty="0">
                        <a:solidFill>
                          <a:schemeClr val="tx1"/>
                        </a:solidFill>
                        <a:latin typeface="+mn-lt"/>
                        <a:ea typeface="Times New Roman"/>
                        <a:cs typeface="Times New Roman"/>
                      </a:endParaRPr>
                    </a:p>
                  </a:txBody>
                  <a:tcPr marL="68580" marR="68580" marT="0" marB="0" anchor="ctr"/>
                </a:tc>
                <a:tc>
                  <a:txBody>
                    <a:bodyPr/>
                    <a:lstStyle/>
                    <a:p>
                      <a:pPr algn="ctr">
                        <a:spcAft>
                          <a:spcPts val="0"/>
                        </a:spcAft>
                      </a:pPr>
                      <a:endParaRPr lang="es-MX" sz="1200" b="1" dirty="0">
                        <a:solidFill>
                          <a:schemeClr val="tx1"/>
                        </a:solidFill>
                        <a:latin typeface="+mn-lt"/>
                        <a:ea typeface="Times New Roman"/>
                        <a:cs typeface="Times New Roman"/>
                      </a:endParaRPr>
                    </a:p>
                    <a:p>
                      <a:pPr algn="ctr">
                        <a:spcAft>
                          <a:spcPts val="0"/>
                        </a:spcAft>
                      </a:pPr>
                      <a:r>
                        <a:rPr lang="en-US" sz="1200" b="1" dirty="0">
                          <a:solidFill>
                            <a:schemeClr val="tx1"/>
                          </a:solidFill>
                          <a:latin typeface="+mn-lt"/>
                          <a:ea typeface="Times New Roman"/>
                          <a:cs typeface="Times New Roman"/>
                        </a:rPr>
                        <a:t>ATRIBUTO </a:t>
                      </a:r>
                      <a:endParaRPr lang="en-US" sz="1200" b="1" dirty="0" smtClean="0">
                        <a:solidFill>
                          <a:schemeClr val="tx1"/>
                        </a:solidFill>
                        <a:latin typeface="+mn-lt"/>
                        <a:ea typeface="Times New Roman"/>
                        <a:cs typeface="Times New Roman"/>
                      </a:endParaRPr>
                    </a:p>
                    <a:p>
                      <a:pPr algn="ctr">
                        <a:spcAft>
                          <a:spcPts val="0"/>
                        </a:spcAft>
                      </a:pPr>
                      <a:r>
                        <a:rPr lang="en-US" sz="1200" b="1" dirty="0" smtClean="0">
                          <a:solidFill>
                            <a:schemeClr val="tx1"/>
                          </a:solidFill>
                          <a:latin typeface="+mn-lt"/>
                          <a:ea typeface="Times New Roman"/>
                          <a:cs typeface="Times New Roman"/>
                        </a:rPr>
                        <a:t>DE </a:t>
                      </a:r>
                      <a:r>
                        <a:rPr lang="en-US" sz="1200" b="1" dirty="0">
                          <a:solidFill>
                            <a:schemeClr val="tx1"/>
                          </a:solidFill>
                          <a:latin typeface="+mn-lt"/>
                          <a:ea typeface="Times New Roman"/>
                          <a:cs typeface="Times New Roman"/>
                        </a:rPr>
                        <a:t>USABILIDAD</a:t>
                      </a:r>
                      <a:endParaRPr lang="es-MX" sz="1200" b="1" dirty="0">
                        <a:solidFill>
                          <a:schemeClr val="tx1"/>
                        </a:solidFill>
                        <a:latin typeface="+mn-lt"/>
                        <a:ea typeface="Times New Roman"/>
                        <a:cs typeface="Times New Roman"/>
                      </a:endParaRPr>
                    </a:p>
                  </a:txBody>
                  <a:tcPr marL="68580" marR="68580" marT="0" marB="0" anchor="ctr"/>
                </a:tc>
              </a:tr>
              <a:tr h="384636">
                <a:tc>
                  <a:txBody>
                    <a:bodyPr/>
                    <a:lstStyle/>
                    <a:p>
                      <a:pPr algn="ctr">
                        <a:spcAft>
                          <a:spcPts val="0"/>
                        </a:spcAft>
                      </a:pPr>
                      <a:endParaRPr lang="en-US" sz="1200" b="1" dirty="0">
                        <a:latin typeface="+mn-lt"/>
                        <a:ea typeface="Times New Roman"/>
                      </a:endParaRPr>
                    </a:p>
                    <a:p>
                      <a:pPr algn="ctr">
                        <a:spcAft>
                          <a:spcPts val="0"/>
                        </a:spcAft>
                      </a:pPr>
                      <a:r>
                        <a:rPr lang="en-US" sz="1200" b="1" dirty="0" err="1">
                          <a:latin typeface="+mn-lt"/>
                          <a:ea typeface="Times New Roman"/>
                        </a:rPr>
                        <a:t>Tasa</a:t>
                      </a:r>
                      <a:r>
                        <a:rPr lang="en-US" sz="1200" b="1" dirty="0">
                          <a:latin typeface="+mn-lt"/>
                          <a:ea typeface="Times New Roman"/>
                        </a:rPr>
                        <a:t> de </a:t>
                      </a:r>
                      <a:r>
                        <a:rPr lang="en-US" sz="1200" b="1" dirty="0" err="1">
                          <a:latin typeface="+mn-lt"/>
                          <a:ea typeface="Times New Roman"/>
                        </a:rPr>
                        <a:t>efectividad</a:t>
                      </a:r>
                      <a:endParaRPr lang="es-MX" sz="1200" b="1" dirty="0">
                        <a:latin typeface="+mn-lt"/>
                        <a:ea typeface="Times New Roman"/>
                      </a:endParaRPr>
                    </a:p>
                  </a:txBody>
                  <a:tcPr marL="68580" marR="68580" marT="0" marB="0"/>
                </a:tc>
                <a:tc>
                  <a:txBody>
                    <a:bodyPr/>
                    <a:lstStyle/>
                    <a:p>
                      <a:pPr algn="ctr">
                        <a:spcAft>
                          <a:spcPts val="0"/>
                        </a:spcAft>
                      </a:pPr>
                      <a:endParaRPr lang="en-US" sz="1200" dirty="0">
                        <a:latin typeface="+mn-lt"/>
                        <a:ea typeface="Times New Roman"/>
                      </a:endParaRPr>
                    </a:p>
                    <a:p>
                      <a:pPr algn="ctr">
                        <a:spcAft>
                          <a:spcPts val="0"/>
                        </a:spcAft>
                      </a:pPr>
                      <a:r>
                        <a:rPr lang="en-US" sz="1200" dirty="0" err="1">
                          <a:latin typeface="+mn-lt"/>
                          <a:ea typeface="Times New Roman"/>
                        </a:rPr>
                        <a:t>Eficacia</a:t>
                      </a:r>
                      <a:endParaRPr lang="es-MX" sz="1200" dirty="0">
                        <a:latin typeface="+mn-lt"/>
                        <a:ea typeface="Times New Roman"/>
                      </a:endParaRPr>
                    </a:p>
                  </a:txBody>
                  <a:tcPr marL="68580" marR="68580" marT="0" marB="0"/>
                </a:tc>
              </a:tr>
              <a:tr h="461736">
                <a:tc>
                  <a:txBody>
                    <a:bodyPr/>
                    <a:lstStyle/>
                    <a:p>
                      <a:pPr algn="ctr">
                        <a:spcAft>
                          <a:spcPts val="0"/>
                        </a:spcAft>
                      </a:pPr>
                      <a:endParaRPr lang="es-MX" sz="1200" b="1" dirty="0">
                        <a:latin typeface="+mn-lt"/>
                        <a:ea typeface="Times New Roman"/>
                      </a:endParaRPr>
                    </a:p>
                    <a:p>
                      <a:pPr algn="ctr">
                        <a:spcAft>
                          <a:spcPts val="0"/>
                        </a:spcAft>
                      </a:pPr>
                      <a:r>
                        <a:rPr lang="es-MX" sz="1200" b="1" dirty="0">
                          <a:latin typeface="+mn-lt"/>
                          <a:ea typeface="Times New Roman"/>
                        </a:rPr>
                        <a:t>Número Promedio de errores por tarea</a:t>
                      </a:r>
                    </a:p>
                  </a:txBody>
                  <a:tcPr marL="68580" marR="68580" marT="0" marB="0"/>
                </a:tc>
                <a:tc>
                  <a:txBody>
                    <a:bodyPr/>
                    <a:lstStyle/>
                    <a:p>
                      <a:pPr algn="ctr">
                        <a:spcAft>
                          <a:spcPts val="0"/>
                        </a:spcAft>
                      </a:pPr>
                      <a:endParaRPr lang="es-MX" sz="1200">
                        <a:latin typeface="+mn-lt"/>
                        <a:ea typeface="Times New Roman"/>
                      </a:endParaRPr>
                    </a:p>
                    <a:p>
                      <a:pPr algn="ctr">
                        <a:spcAft>
                          <a:spcPts val="0"/>
                        </a:spcAft>
                      </a:pPr>
                      <a:r>
                        <a:rPr lang="en-US" sz="1200">
                          <a:latin typeface="+mn-lt"/>
                          <a:ea typeface="Times New Roman"/>
                        </a:rPr>
                        <a:t>Eficacia</a:t>
                      </a:r>
                      <a:endParaRPr lang="es-MX" sz="1200">
                        <a:latin typeface="+mn-lt"/>
                        <a:ea typeface="Times New Roman"/>
                      </a:endParaRPr>
                    </a:p>
                  </a:txBody>
                  <a:tcPr marL="68580" marR="68580" marT="0" marB="0"/>
                </a:tc>
              </a:tr>
              <a:tr h="611372">
                <a:tc>
                  <a:txBody>
                    <a:bodyPr/>
                    <a:lstStyle/>
                    <a:p>
                      <a:pPr algn="ctr">
                        <a:spcAft>
                          <a:spcPts val="0"/>
                        </a:spcAft>
                      </a:pPr>
                      <a:endParaRPr lang="es-MX" sz="1200" b="1" dirty="0">
                        <a:latin typeface="+mn-lt"/>
                        <a:ea typeface="Times New Roman"/>
                      </a:endParaRPr>
                    </a:p>
                    <a:p>
                      <a:pPr algn="ctr">
                        <a:spcAft>
                          <a:spcPts val="0"/>
                        </a:spcAft>
                      </a:pPr>
                      <a:r>
                        <a:rPr lang="es-MX" sz="1200" b="1" dirty="0">
                          <a:latin typeface="+mn-lt"/>
                          <a:ea typeface="Times New Roman"/>
                        </a:rPr>
                        <a:t>Tiempo al completar una tarea.</a:t>
                      </a:r>
                    </a:p>
                  </a:txBody>
                  <a:tcPr marL="68580" marR="68580" marT="0" marB="0"/>
                </a:tc>
                <a:tc>
                  <a:txBody>
                    <a:bodyPr/>
                    <a:lstStyle/>
                    <a:p>
                      <a:pPr algn="ctr">
                        <a:spcAft>
                          <a:spcPts val="0"/>
                        </a:spcAft>
                      </a:pPr>
                      <a:endParaRPr lang="es-MX" sz="1200">
                        <a:latin typeface="+mn-lt"/>
                        <a:ea typeface="Times New Roman"/>
                      </a:endParaRPr>
                    </a:p>
                    <a:p>
                      <a:pPr algn="ctr">
                        <a:spcAft>
                          <a:spcPts val="0"/>
                        </a:spcAft>
                      </a:pPr>
                      <a:r>
                        <a:rPr lang="en-US" sz="1200">
                          <a:latin typeface="+mn-lt"/>
                          <a:ea typeface="Times New Roman"/>
                        </a:rPr>
                        <a:t>Eficiencia</a:t>
                      </a:r>
                      <a:endParaRPr lang="es-MX" sz="1200">
                        <a:latin typeface="+mn-lt"/>
                        <a:ea typeface="Times New Roman"/>
                      </a:endParaRPr>
                    </a:p>
                  </a:txBody>
                  <a:tcPr marL="68580" marR="68580" marT="0" marB="0"/>
                </a:tc>
              </a:tr>
              <a:tr h="1385209">
                <a:tc>
                  <a:txBody>
                    <a:bodyPr/>
                    <a:lstStyle/>
                    <a:p>
                      <a:pPr>
                        <a:spcAft>
                          <a:spcPts val="0"/>
                        </a:spcAft>
                      </a:pPr>
                      <a:endParaRPr lang="es-MX" sz="1200" b="1" dirty="0" smtClean="0">
                        <a:latin typeface="+mn-lt"/>
                        <a:ea typeface="Times New Roman"/>
                        <a:cs typeface="Arial"/>
                      </a:endParaRPr>
                    </a:p>
                    <a:p>
                      <a:pPr>
                        <a:spcAft>
                          <a:spcPts val="0"/>
                        </a:spcAft>
                      </a:pPr>
                      <a:r>
                        <a:rPr lang="es-MX" sz="1200" b="1" dirty="0" smtClean="0">
                          <a:latin typeface="+mn-lt"/>
                          <a:ea typeface="Times New Roman"/>
                          <a:cs typeface="Arial"/>
                        </a:rPr>
                        <a:t>Apreciaciones </a:t>
                      </a:r>
                      <a:r>
                        <a:rPr lang="es-MX" sz="1200" b="1" dirty="0">
                          <a:latin typeface="+mn-lt"/>
                          <a:ea typeface="Times New Roman"/>
                          <a:cs typeface="Arial"/>
                        </a:rPr>
                        <a:t>de la facilidad de uso del sistema y facilidad de realización de una tarea dada. </a:t>
                      </a:r>
                      <a:endParaRPr lang="es-MX" sz="1200" b="1" dirty="0">
                        <a:latin typeface="+mn-lt"/>
                        <a:ea typeface="Times New Roman"/>
                      </a:endParaRPr>
                    </a:p>
                  </a:txBody>
                  <a:tcPr marL="68580" marR="68580" marT="0" marB="0"/>
                </a:tc>
                <a:tc>
                  <a:txBody>
                    <a:bodyPr/>
                    <a:lstStyle/>
                    <a:p>
                      <a:pPr algn="ctr">
                        <a:lnSpc>
                          <a:spcPts val="1575"/>
                        </a:lnSpc>
                        <a:spcAft>
                          <a:spcPts val="0"/>
                        </a:spcAft>
                      </a:pPr>
                      <a:endParaRPr lang="en-US" sz="1200" dirty="0" smtClean="0">
                        <a:solidFill>
                          <a:schemeClr val="tx1"/>
                        </a:solidFill>
                        <a:latin typeface="+mn-lt"/>
                        <a:ea typeface="Times New Roman"/>
                        <a:cs typeface="Arial"/>
                      </a:endParaRPr>
                    </a:p>
                    <a:p>
                      <a:pPr algn="ctr">
                        <a:lnSpc>
                          <a:spcPts val="1575"/>
                        </a:lnSpc>
                        <a:spcAft>
                          <a:spcPts val="0"/>
                        </a:spcAft>
                      </a:pPr>
                      <a:endParaRPr lang="en-US" sz="1200" dirty="0" smtClean="0">
                        <a:solidFill>
                          <a:schemeClr val="tx1"/>
                        </a:solidFill>
                        <a:latin typeface="+mn-lt"/>
                        <a:ea typeface="Times New Roman"/>
                        <a:cs typeface="Arial"/>
                      </a:endParaRPr>
                    </a:p>
                    <a:p>
                      <a:pPr algn="ctr">
                        <a:lnSpc>
                          <a:spcPts val="1575"/>
                        </a:lnSpc>
                        <a:spcAft>
                          <a:spcPts val="0"/>
                        </a:spcAft>
                      </a:pPr>
                      <a:r>
                        <a:rPr lang="en-US" sz="1200" dirty="0" err="1" smtClean="0">
                          <a:solidFill>
                            <a:schemeClr val="tx1"/>
                          </a:solidFill>
                          <a:latin typeface="+mn-lt"/>
                          <a:ea typeface="Times New Roman"/>
                          <a:cs typeface="Arial"/>
                        </a:rPr>
                        <a:t>Satisfacción</a:t>
                      </a:r>
                      <a:r>
                        <a:rPr lang="en-US" sz="1200" dirty="0" smtClean="0">
                          <a:solidFill>
                            <a:schemeClr val="tx1"/>
                          </a:solidFill>
                          <a:latin typeface="+mn-lt"/>
                          <a:ea typeface="Times New Roman"/>
                          <a:cs typeface="Arial"/>
                        </a:rPr>
                        <a:t> </a:t>
                      </a:r>
                    </a:p>
                    <a:p>
                      <a:pPr algn="ctr">
                        <a:lnSpc>
                          <a:spcPts val="1575"/>
                        </a:lnSpc>
                        <a:spcAft>
                          <a:spcPts val="0"/>
                        </a:spcAft>
                      </a:pPr>
                      <a:r>
                        <a:rPr lang="en-US" sz="1200" dirty="0" smtClean="0">
                          <a:solidFill>
                            <a:schemeClr val="tx1"/>
                          </a:solidFill>
                          <a:latin typeface="+mn-lt"/>
                          <a:ea typeface="Times New Roman"/>
                          <a:cs typeface="Arial"/>
                        </a:rPr>
                        <a:t>del </a:t>
                      </a:r>
                      <a:r>
                        <a:rPr lang="en-US" sz="1200" dirty="0" err="1">
                          <a:solidFill>
                            <a:schemeClr val="tx1"/>
                          </a:solidFill>
                          <a:latin typeface="+mn-lt"/>
                          <a:ea typeface="Times New Roman"/>
                          <a:cs typeface="Arial"/>
                        </a:rPr>
                        <a:t>Usuario</a:t>
                      </a:r>
                      <a:endParaRPr lang="es-MX" sz="1200" dirty="0">
                        <a:solidFill>
                          <a:schemeClr val="tx1"/>
                        </a:solidFill>
                        <a:latin typeface="+mn-lt"/>
                        <a:ea typeface="Times New Roman"/>
                      </a:endParaRPr>
                    </a:p>
                  </a:txBody>
                  <a:tcPr marL="68580" marR="68580" marT="0" marB="0"/>
                </a:tc>
              </a:tr>
            </a:tbl>
          </a:graphicData>
        </a:graphic>
      </p:graphicFrame>
      <p:sp>
        <p:nvSpPr>
          <p:cNvPr id="6" name="5 Pentágono"/>
          <p:cNvSpPr/>
          <p:nvPr/>
        </p:nvSpPr>
        <p:spPr>
          <a:xfrm>
            <a:off x="3571868" y="3643314"/>
            <a:ext cx="714380" cy="85725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bwMode="auto">
          <a:xfrm>
            <a:off x="214282" y="214290"/>
            <a:ext cx="1071570" cy="714380"/>
          </a:xfrm>
          <a:prstGeom prst="rect">
            <a:avLst/>
          </a:prstGeom>
          <a:solidFill>
            <a:srgbClr val="2D7CB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chemeClr val="bg1"/>
              </a:solidFill>
              <a:effectLst/>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a:spLocks noGrp="1"/>
          </p:cNvSpPr>
          <p:nvPr>
            <p:ph type="title"/>
          </p:nvPr>
        </p:nvSpPr>
        <p:spPr/>
        <p:txBody>
          <a:bodyPr/>
          <a:lstStyle/>
          <a:p>
            <a:r>
              <a:rPr lang="es-MX" dirty="0" smtClean="0"/>
              <a:t>Resultados</a:t>
            </a:r>
            <a:endParaRPr lang="es-MX" dirty="0"/>
          </a:p>
        </p:txBody>
      </p:sp>
      <p:sp>
        <p:nvSpPr>
          <p:cNvPr id="7" name="2 Marcador de contenido"/>
          <p:cNvSpPr>
            <a:spLocks noGrp="1"/>
          </p:cNvSpPr>
          <p:nvPr>
            <p:ph idx="1"/>
          </p:nvPr>
        </p:nvSpPr>
        <p:spPr/>
        <p:txBody>
          <a:bodyPr>
            <a:normAutofit/>
          </a:bodyPr>
          <a:lstStyle/>
          <a:p>
            <a:pPr>
              <a:buNone/>
            </a:pPr>
            <a:endParaRPr lang="es-MX" dirty="0" smtClean="0"/>
          </a:p>
          <a:p>
            <a:pPr lvl="0"/>
            <a:r>
              <a:rPr lang="es-ES" dirty="0" smtClean="0"/>
              <a:t>La tasa de efectividad fue del 100%.</a:t>
            </a:r>
          </a:p>
          <a:p>
            <a:pPr lvl="0"/>
            <a:endParaRPr lang="es-MX" dirty="0" smtClean="0"/>
          </a:p>
          <a:p>
            <a:pPr lvl="0"/>
            <a:r>
              <a:rPr lang="es-ES" dirty="0" smtClean="0"/>
              <a:t>El número promedio de errores por tareas está dentro del límite esperado.</a:t>
            </a:r>
          </a:p>
          <a:p>
            <a:pPr lvl="0"/>
            <a:endParaRPr lang="es-MX" dirty="0" smtClean="0"/>
          </a:p>
          <a:p>
            <a:pPr lvl="0"/>
            <a:r>
              <a:rPr lang="es-ES" dirty="0" smtClean="0"/>
              <a:t>La diferencia en el tiempo objetivo y “práctico” fue mínima (llegó a un máximo del 6.6%).</a:t>
            </a:r>
            <a:endParaRPr lang="es-MX" dirty="0" smtClean="0"/>
          </a:p>
          <a:p>
            <a:endParaRPr lang="es-MX" dirty="0"/>
          </a:p>
        </p:txBody>
      </p:sp>
      <p:sp>
        <p:nvSpPr>
          <p:cNvPr id="4" name="3 Rectángulo"/>
          <p:cNvSpPr/>
          <p:nvPr/>
        </p:nvSpPr>
        <p:spPr bwMode="auto">
          <a:xfrm>
            <a:off x="214282" y="214290"/>
            <a:ext cx="1071570" cy="714380"/>
          </a:xfrm>
          <a:prstGeom prst="rect">
            <a:avLst/>
          </a:prstGeom>
          <a:solidFill>
            <a:srgbClr val="2D7CB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chemeClr val="bg1"/>
              </a:solidFill>
              <a:effectLst/>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Resultados</a:t>
            </a:r>
            <a:endParaRPr lang="es-MX" dirty="0"/>
          </a:p>
        </p:txBody>
      </p:sp>
      <p:pic>
        <p:nvPicPr>
          <p:cNvPr id="1030" name="Picture 6"/>
          <p:cNvPicPr>
            <a:picLocks noChangeAspect="1" noChangeArrowheads="1"/>
          </p:cNvPicPr>
          <p:nvPr/>
        </p:nvPicPr>
        <p:blipFill>
          <a:blip r:embed="rId3"/>
          <a:srcRect/>
          <a:stretch>
            <a:fillRect/>
          </a:stretch>
        </p:blipFill>
        <p:spPr bwMode="auto">
          <a:xfrm>
            <a:off x="1357290" y="2143116"/>
            <a:ext cx="6437313" cy="4413250"/>
          </a:xfrm>
          <a:prstGeom prst="rect">
            <a:avLst/>
          </a:prstGeom>
          <a:noFill/>
          <a:ln w="9525">
            <a:noFill/>
            <a:miter lim="800000"/>
            <a:headEnd/>
            <a:tailEnd/>
          </a:ln>
          <a:effectLst/>
        </p:spPr>
      </p:pic>
      <p:sp>
        <p:nvSpPr>
          <p:cNvPr id="4" name="3 Rectángulo"/>
          <p:cNvSpPr/>
          <p:nvPr/>
        </p:nvSpPr>
        <p:spPr bwMode="auto">
          <a:xfrm>
            <a:off x="214282" y="214290"/>
            <a:ext cx="1071570" cy="714380"/>
          </a:xfrm>
          <a:prstGeom prst="rect">
            <a:avLst/>
          </a:prstGeom>
          <a:solidFill>
            <a:srgbClr val="2D7CB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chemeClr val="bg1"/>
              </a:solidFill>
              <a:effectLst/>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Agenda</a:t>
            </a:r>
            <a:endParaRPr lang="es-MX" dirty="0"/>
          </a:p>
        </p:txBody>
      </p:sp>
      <p:sp>
        <p:nvSpPr>
          <p:cNvPr id="3" name="2 Marcador de contenido"/>
          <p:cNvSpPr>
            <a:spLocks noGrp="1"/>
          </p:cNvSpPr>
          <p:nvPr>
            <p:ph idx="1"/>
          </p:nvPr>
        </p:nvSpPr>
        <p:spPr>
          <a:xfrm>
            <a:off x="1557309" y="2285992"/>
            <a:ext cx="7586691" cy="3500462"/>
          </a:xfrm>
        </p:spPr>
        <p:txBody>
          <a:bodyPr>
            <a:normAutofit/>
          </a:bodyPr>
          <a:lstStyle/>
          <a:p>
            <a:pPr marL="514350" indent="-514350">
              <a:buFont typeface="+mj-lt"/>
              <a:buAutoNum type="arabicPeriod"/>
            </a:pPr>
            <a:r>
              <a:rPr lang="es-EC" dirty="0" smtClean="0"/>
              <a:t>Definición del Problema</a:t>
            </a:r>
          </a:p>
          <a:p>
            <a:pPr marL="514350" indent="-514350">
              <a:buFont typeface="+mj-lt"/>
              <a:buAutoNum type="arabicPeriod"/>
            </a:pPr>
            <a:r>
              <a:rPr lang="es-EC" dirty="0" smtClean="0"/>
              <a:t>Objetivo General</a:t>
            </a:r>
          </a:p>
          <a:p>
            <a:pPr marL="514350" indent="-514350">
              <a:buFont typeface="+mj-lt"/>
              <a:buAutoNum type="arabicPeriod"/>
            </a:pPr>
            <a:r>
              <a:rPr lang="es-EC" dirty="0" smtClean="0"/>
              <a:t>Objetivos específicos del trabajo</a:t>
            </a:r>
          </a:p>
          <a:p>
            <a:pPr marL="514350" indent="-514350">
              <a:buFont typeface="+mj-lt"/>
              <a:buAutoNum type="arabicPeriod"/>
            </a:pPr>
            <a:r>
              <a:rPr lang="es-EC" dirty="0" smtClean="0"/>
              <a:t>Análisis de la Solución</a:t>
            </a:r>
          </a:p>
          <a:p>
            <a:pPr marL="514350" indent="-514350">
              <a:buFont typeface="+mj-lt"/>
              <a:buAutoNum type="arabicPeriod"/>
            </a:pPr>
            <a:r>
              <a:rPr lang="es-EC" dirty="0" smtClean="0"/>
              <a:t>Mi Portafolio</a:t>
            </a:r>
          </a:p>
          <a:p>
            <a:pPr marL="514350" indent="-514350">
              <a:buFont typeface="+mj-lt"/>
              <a:buAutoNum type="arabicPeriod"/>
            </a:pPr>
            <a:r>
              <a:rPr lang="es-EC" dirty="0" smtClean="0"/>
              <a:t>Pruebas de Usabilidad</a:t>
            </a:r>
          </a:p>
          <a:p>
            <a:pPr marL="514350" indent="-514350">
              <a:buFont typeface="+mj-lt"/>
              <a:buAutoNum type="arabicPeriod"/>
            </a:pPr>
            <a:r>
              <a:rPr lang="es-EC" dirty="0" smtClean="0"/>
              <a:t>Conclusiones y Recomendaciones</a:t>
            </a:r>
          </a:p>
          <a:p>
            <a:endParaRPr lang="es-MX" dirty="0"/>
          </a:p>
        </p:txBody>
      </p:sp>
      <p:sp>
        <p:nvSpPr>
          <p:cNvPr id="10" name="9 Rectángulo"/>
          <p:cNvSpPr/>
          <p:nvPr/>
        </p:nvSpPr>
        <p:spPr bwMode="auto">
          <a:xfrm>
            <a:off x="214282" y="214290"/>
            <a:ext cx="1071570" cy="714380"/>
          </a:xfrm>
          <a:prstGeom prst="rect">
            <a:avLst/>
          </a:prstGeom>
          <a:solidFill>
            <a:srgbClr val="2D7CB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chemeClr val="bg1"/>
              </a:solidFill>
              <a:effectLst/>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28800" y="785794"/>
            <a:ext cx="7315200" cy="581025"/>
          </a:xfrm>
        </p:spPr>
        <p:txBody>
          <a:bodyPr/>
          <a:lstStyle/>
          <a:p>
            <a:r>
              <a:rPr lang="es-MX" dirty="0" smtClean="0"/>
              <a:t>Conclusiones</a:t>
            </a:r>
            <a:endParaRPr lang="es-MX" dirty="0"/>
          </a:p>
        </p:txBody>
      </p:sp>
      <p:sp>
        <p:nvSpPr>
          <p:cNvPr id="7" name="2 Marcador de contenido"/>
          <p:cNvSpPr>
            <a:spLocks noGrp="1"/>
          </p:cNvSpPr>
          <p:nvPr>
            <p:ph idx="1"/>
          </p:nvPr>
        </p:nvSpPr>
        <p:spPr>
          <a:xfrm>
            <a:off x="1785918" y="1571612"/>
            <a:ext cx="7358082" cy="3814770"/>
          </a:xfrm>
        </p:spPr>
        <p:txBody>
          <a:bodyPr/>
          <a:lstStyle/>
          <a:p>
            <a:r>
              <a:rPr lang="es-MX" sz="1600" dirty="0" smtClean="0"/>
              <a:t>Las herramientas Web2.0  mejoran el proceso de aprendizaje.</a:t>
            </a:r>
          </a:p>
          <a:p>
            <a:endParaRPr lang="es-MX" sz="1600" dirty="0" smtClean="0"/>
          </a:p>
          <a:p>
            <a:r>
              <a:rPr lang="es-MX" sz="1600" dirty="0" smtClean="0"/>
              <a:t>Herramientas Web 2.0 idóneas para integrar un sistema de portafolio Electrónico:</a:t>
            </a:r>
          </a:p>
          <a:p>
            <a:endParaRPr lang="es-MX" sz="1600" dirty="0" smtClean="0"/>
          </a:p>
          <a:p>
            <a:pPr lvl="1"/>
            <a:r>
              <a:rPr lang="es-MX" sz="1600" dirty="0" err="1" smtClean="0"/>
              <a:t>Folksonomía</a:t>
            </a:r>
            <a:endParaRPr lang="es-MX" sz="1600" dirty="0" smtClean="0"/>
          </a:p>
          <a:p>
            <a:pPr lvl="1"/>
            <a:r>
              <a:rPr lang="es-MX" sz="1600" dirty="0" smtClean="0"/>
              <a:t>Sindicación</a:t>
            </a:r>
          </a:p>
          <a:p>
            <a:pPr lvl="1"/>
            <a:r>
              <a:rPr lang="es-MX" sz="1600" dirty="0" smtClean="0"/>
              <a:t>Redes Sociales</a:t>
            </a:r>
          </a:p>
          <a:p>
            <a:endParaRPr lang="es-MX" sz="1600" dirty="0" smtClean="0"/>
          </a:p>
          <a:p>
            <a:r>
              <a:rPr lang="es-MX" sz="1600" dirty="0" smtClean="0"/>
              <a:t>Diseño propuesto  permitió alcanzar un buen nivel de escalabilidad  y </a:t>
            </a:r>
            <a:r>
              <a:rPr lang="es-MX" sz="1600" dirty="0" err="1" smtClean="0"/>
              <a:t>modularización</a:t>
            </a:r>
            <a:r>
              <a:rPr lang="es-MX" sz="1600" dirty="0" smtClean="0"/>
              <a:t>.</a:t>
            </a:r>
          </a:p>
          <a:p>
            <a:endParaRPr lang="es-MX" sz="1600" dirty="0" smtClean="0"/>
          </a:p>
          <a:p>
            <a:r>
              <a:rPr lang="es-MX" sz="1600" dirty="0" smtClean="0"/>
              <a:t>Los usuarios de prueba recomiendan y consideran de utilidad la herramienta</a:t>
            </a:r>
          </a:p>
          <a:p>
            <a:endParaRPr lang="es-MX" sz="1600" dirty="0" smtClean="0"/>
          </a:p>
          <a:p>
            <a:r>
              <a:rPr lang="es-MX" sz="1600" dirty="0" smtClean="0"/>
              <a:t>El uso de este tipo de herramientas debería ser promovido en las instituciones de educación superior.</a:t>
            </a:r>
          </a:p>
          <a:p>
            <a:pPr marL="800100" lvl="3" indent="-342900" algn="just">
              <a:buFont typeface="Arial" pitchFamily="34" charset="0"/>
              <a:buChar char="•"/>
            </a:pPr>
            <a:endParaRPr lang="es-ES" sz="1800" dirty="0" smtClean="0">
              <a:latin typeface="+mj-lt"/>
              <a:cs typeface="Times New Roman" pitchFamily="18" charset="0"/>
            </a:endParaRPr>
          </a:p>
          <a:p>
            <a:endParaRPr lang="es-MX" dirty="0"/>
          </a:p>
        </p:txBody>
      </p:sp>
      <p:sp>
        <p:nvSpPr>
          <p:cNvPr id="5" name="4 Rectángulo"/>
          <p:cNvSpPr/>
          <p:nvPr/>
        </p:nvSpPr>
        <p:spPr bwMode="auto">
          <a:xfrm>
            <a:off x="214282" y="214290"/>
            <a:ext cx="1071570" cy="714380"/>
          </a:xfrm>
          <a:prstGeom prst="rect">
            <a:avLst/>
          </a:prstGeom>
          <a:solidFill>
            <a:srgbClr val="2D7CB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chemeClr val="bg1"/>
              </a:solidFill>
              <a:effectLst/>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28800" y="785794"/>
            <a:ext cx="7315200" cy="581025"/>
          </a:xfrm>
        </p:spPr>
        <p:txBody>
          <a:bodyPr/>
          <a:lstStyle/>
          <a:p>
            <a:r>
              <a:rPr lang="es-MX" dirty="0" smtClean="0"/>
              <a:t>Recomendaciones</a:t>
            </a:r>
            <a:endParaRPr lang="es-MX" dirty="0"/>
          </a:p>
        </p:txBody>
      </p:sp>
      <p:sp>
        <p:nvSpPr>
          <p:cNvPr id="3" name="2 Marcador de contenido"/>
          <p:cNvSpPr>
            <a:spLocks noGrp="1"/>
          </p:cNvSpPr>
          <p:nvPr>
            <p:ph idx="1"/>
          </p:nvPr>
        </p:nvSpPr>
        <p:spPr>
          <a:xfrm>
            <a:off x="1285852" y="2285992"/>
            <a:ext cx="7858148" cy="3814770"/>
          </a:xfrm>
        </p:spPr>
        <p:txBody>
          <a:bodyPr/>
          <a:lstStyle/>
          <a:p>
            <a:pPr marL="800100" lvl="3" indent="-342900" algn="just">
              <a:buFont typeface="Arial" pitchFamily="34" charset="0"/>
              <a:buChar char="•"/>
            </a:pPr>
            <a:r>
              <a:rPr lang="es-ES" sz="1800" dirty="0" smtClean="0">
                <a:latin typeface="+mj-lt"/>
                <a:cs typeface="Times New Roman" pitchFamily="18" charset="0"/>
              </a:rPr>
              <a:t>Uso de </a:t>
            </a:r>
            <a:r>
              <a:rPr lang="es-ES" sz="1800" dirty="0" err="1" smtClean="0">
                <a:latin typeface="+mj-lt"/>
                <a:cs typeface="Times New Roman" pitchFamily="18" charset="0"/>
              </a:rPr>
              <a:t>Folksonomía</a:t>
            </a:r>
            <a:r>
              <a:rPr lang="es-ES" sz="1800" dirty="0" smtClean="0">
                <a:latin typeface="+mj-lt"/>
                <a:cs typeface="Times New Roman" pitchFamily="18" charset="0"/>
              </a:rPr>
              <a:t> y Marcadores Sociales</a:t>
            </a:r>
          </a:p>
          <a:p>
            <a:pPr marL="800100" lvl="3" indent="-342900" algn="just">
              <a:buFont typeface="Arial" pitchFamily="34" charset="0"/>
              <a:buChar char="•"/>
            </a:pPr>
            <a:endParaRPr lang="es-ES" sz="1800" dirty="0" smtClean="0">
              <a:latin typeface="+mj-lt"/>
              <a:cs typeface="Times New Roman" pitchFamily="18" charset="0"/>
            </a:endParaRPr>
          </a:p>
          <a:p>
            <a:pPr marL="800100" lvl="3" indent="-342900" algn="just">
              <a:buFont typeface="Arial" pitchFamily="34" charset="0"/>
              <a:buChar char="•"/>
            </a:pPr>
            <a:r>
              <a:rPr lang="es-ES" sz="1800" dirty="0" smtClean="0">
                <a:latin typeface="+mj-lt"/>
                <a:cs typeface="Times New Roman" pitchFamily="18" charset="0"/>
              </a:rPr>
              <a:t>Módulo de administración, para el control de usuarios, roles y permisos.</a:t>
            </a:r>
          </a:p>
          <a:p>
            <a:pPr marL="800100" lvl="3" indent="-342900" algn="just">
              <a:buFont typeface="Arial" pitchFamily="34" charset="0"/>
              <a:buChar char="•"/>
            </a:pPr>
            <a:endParaRPr lang="es-ES" sz="1800" dirty="0" smtClean="0">
              <a:latin typeface="+mj-lt"/>
              <a:cs typeface="Times New Roman" pitchFamily="18" charset="0"/>
            </a:endParaRPr>
          </a:p>
          <a:p>
            <a:pPr marL="800100" lvl="3" indent="-342900" algn="just">
              <a:buFont typeface="Arial" pitchFamily="34" charset="0"/>
              <a:buChar char="•"/>
            </a:pPr>
            <a:r>
              <a:rPr lang="es-ES" sz="1800" dirty="0" smtClean="0">
                <a:latin typeface="+mj-lt"/>
                <a:cs typeface="Times New Roman" pitchFamily="18" charset="0"/>
              </a:rPr>
              <a:t>Conexión con un LMS </a:t>
            </a:r>
          </a:p>
          <a:p>
            <a:pPr marL="800100" lvl="3" indent="-342900" algn="just">
              <a:buFont typeface="Arial" pitchFamily="34" charset="0"/>
              <a:buChar char="•"/>
            </a:pPr>
            <a:endParaRPr lang="es-ES" sz="1800" dirty="0" smtClean="0">
              <a:latin typeface="+mj-lt"/>
              <a:cs typeface="Times New Roman" pitchFamily="18" charset="0"/>
            </a:endParaRPr>
          </a:p>
          <a:p>
            <a:pPr marL="800100" lvl="3" indent="-342900" algn="just">
              <a:buFont typeface="Arial" pitchFamily="34" charset="0"/>
              <a:buChar char="•"/>
            </a:pPr>
            <a:r>
              <a:rPr lang="es-ES" sz="1800" dirty="0" smtClean="0">
                <a:latin typeface="+mj-lt"/>
                <a:cs typeface="Times New Roman" pitchFamily="18" charset="0"/>
              </a:rPr>
              <a:t>Sección de trabajos este asociada a la sección de proyectos realizados del Currículum.</a:t>
            </a:r>
          </a:p>
          <a:p>
            <a:pPr marL="800100" lvl="3" indent="-342900" algn="just">
              <a:buFont typeface="Arial" pitchFamily="34" charset="0"/>
              <a:buChar char="•"/>
            </a:pPr>
            <a:endParaRPr lang="es-ES" sz="1800" dirty="0" smtClean="0">
              <a:latin typeface="+mj-lt"/>
              <a:cs typeface="Times New Roman" pitchFamily="18" charset="0"/>
            </a:endParaRPr>
          </a:p>
          <a:p>
            <a:endParaRPr lang="es-MX" dirty="0"/>
          </a:p>
        </p:txBody>
      </p:sp>
      <p:sp>
        <p:nvSpPr>
          <p:cNvPr id="4" name="3 Rectángulo"/>
          <p:cNvSpPr/>
          <p:nvPr/>
        </p:nvSpPr>
        <p:spPr bwMode="auto">
          <a:xfrm>
            <a:off x="214282" y="214290"/>
            <a:ext cx="1071570" cy="714380"/>
          </a:xfrm>
          <a:prstGeom prst="rect">
            <a:avLst/>
          </a:prstGeom>
          <a:solidFill>
            <a:srgbClr val="2D7CB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chemeClr val="bg1"/>
              </a:solidFill>
              <a:effectLst/>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Definición del Problema</a:t>
            </a:r>
            <a:endParaRPr lang="es-MX" dirty="0"/>
          </a:p>
        </p:txBody>
      </p:sp>
      <p:sp>
        <p:nvSpPr>
          <p:cNvPr id="3" name="2 Marcador de contenido"/>
          <p:cNvSpPr>
            <a:spLocks noGrp="1"/>
          </p:cNvSpPr>
          <p:nvPr>
            <p:ph idx="1"/>
          </p:nvPr>
        </p:nvSpPr>
        <p:spPr>
          <a:xfrm>
            <a:off x="1357291" y="2214555"/>
            <a:ext cx="7572428" cy="4143404"/>
          </a:xfrm>
        </p:spPr>
        <p:txBody>
          <a:bodyPr>
            <a:normAutofit/>
          </a:bodyPr>
          <a:lstStyle/>
          <a:p>
            <a:pPr>
              <a:buNone/>
            </a:pPr>
            <a:r>
              <a:rPr lang="es-MX" sz="1800" b="1" dirty="0" smtClean="0">
                <a:solidFill>
                  <a:srgbClr val="FFC000"/>
                </a:solidFill>
              </a:rPr>
              <a:t>ESTUDIANTES</a:t>
            </a:r>
          </a:p>
          <a:p>
            <a:r>
              <a:rPr lang="es-MX" dirty="0" smtClean="0"/>
              <a:t>No cuenta con referencias personales.</a:t>
            </a:r>
          </a:p>
          <a:p>
            <a:r>
              <a:rPr lang="es-MX" dirty="0" smtClean="0"/>
              <a:t>La evidencia de sus trabajos y conocimiento no ha sido debidamente almacenada</a:t>
            </a:r>
            <a:r>
              <a:rPr lang="es-MX" dirty="0" smtClean="0"/>
              <a:t>.</a:t>
            </a:r>
          </a:p>
          <a:p>
            <a:endParaRPr lang="es-MX" dirty="0" smtClean="0"/>
          </a:p>
          <a:p>
            <a:r>
              <a:rPr lang="es-MX" sz="1800" b="1" dirty="0" smtClean="0">
                <a:solidFill>
                  <a:srgbClr val="FFC000"/>
                </a:solidFill>
              </a:rPr>
              <a:t>INSTITUCIÓN </a:t>
            </a:r>
            <a:r>
              <a:rPr lang="es-MX" sz="1800" b="1" dirty="0" smtClean="0">
                <a:solidFill>
                  <a:srgbClr val="FFC000"/>
                </a:solidFill>
              </a:rPr>
              <a:t>EDUCATIVA</a:t>
            </a:r>
          </a:p>
          <a:p>
            <a:r>
              <a:rPr lang="es-MX" dirty="0" smtClean="0"/>
              <a:t>  No puede evidenciar las competencias de sus estudiantes.</a:t>
            </a:r>
          </a:p>
          <a:p>
            <a:pPr>
              <a:buNone/>
            </a:pPr>
            <a:endParaRPr lang="es-MX" dirty="0" smtClean="0"/>
          </a:p>
        </p:txBody>
      </p:sp>
      <p:sp>
        <p:nvSpPr>
          <p:cNvPr id="4" name="3 Rectángulo"/>
          <p:cNvSpPr/>
          <p:nvPr/>
        </p:nvSpPr>
        <p:spPr bwMode="auto">
          <a:xfrm>
            <a:off x="214282" y="214290"/>
            <a:ext cx="1071570" cy="714380"/>
          </a:xfrm>
          <a:prstGeom prst="rect">
            <a:avLst/>
          </a:prstGeom>
          <a:solidFill>
            <a:srgbClr val="2D7CB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chemeClr val="bg1"/>
              </a:solidFill>
              <a:effectLst/>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 general</a:t>
            </a:r>
            <a:endParaRPr lang="es-MX" dirty="0"/>
          </a:p>
        </p:txBody>
      </p:sp>
      <p:sp>
        <p:nvSpPr>
          <p:cNvPr id="3" name="2 Marcador de contenido"/>
          <p:cNvSpPr>
            <a:spLocks noGrp="1"/>
          </p:cNvSpPr>
          <p:nvPr>
            <p:ph idx="1"/>
          </p:nvPr>
        </p:nvSpPr>
        <p:spPr>
          <a:xfrm>
            <a:off x="914400" y="2928935"/>
            <a:ext cx="8229600" cy="2614618"/>
          </a:xfrm>
        </p:spPr>
        <p:txBody>
          <a:bodyPr>
            <a:normAutofit/>
          </a:bodyPr>
          <a:lstStyle/>
          <a:p>
            <a:r>
              <a:rPr lang="es-EC" dirty="0" smtClean="0"/>
              <a:t>Desarrollar una aplicación que permita al estudiante personalizar y administrar su portafolio virtual de una manera sencilla en la que pueda agregar contenidos en diferentes áreas (Personal, Profesional, Académica) </a:t>
            </a:r>
          </a:p>
          <a:p>
            <a:endParaRPr lang="es-MX" dirty="0"/>
          </a:p>
        </p:txBody>
      </p:sp>
      <p:sp>
        <p:nvSpPr>
          <p:cNvPr id="4" name="3 Rectángulo"/>
          <p:cNvSpPr/>
          <p:nvPr/>
        </p:nvSpPr>
        <p:spPr bwMode="auto">
          <a:xfrm>
            <a:off x="214282" y="214290"/>
            <a:ext cx="1071570" cy="714380"/>
          </a:xfrm>
          <a:prstGeom prst="rect">
            <a:avLst/>
          </a:prstGeom>
          <a:solidFill>
            <a:srgbClr val="2D7CB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chemeClr val="bg1"/>
              </a:solidFill>
              <a:effectLst/>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 específicos del trabajo</a:t>
            </a:r>
            <a:endParaRPr lang="es-MX" dirty="0"/>
          </a:p>
        </p:txBody>
      </p:sp>
      <p:sp>
        <p:nvSpPr>
          <p:cNvPr id="3" name="2 Marcador de contenido"/>
          <p:cNvSpPr>
            <a:spLocks noGrp="1"/>
          </p:cNvSpPr>
          <p:nvPr>
            <p:ph idx="1"/>
          </p:nvPr>
        </p:nvSpPr>
        <p:spPr>
          <a:xfrm>
            <a:off x="1828800" y="2390796"/>
            <a:ext cx="7162800" cy="4038600"/>
          </a:xfrm>
        </p:spPr>
        <p:txBody>
          <a:bodyPr>
            <a:normAutofit fontScale="85000" lnSpcReduction="20000"/>
          </a:bodyPr>
          <a:lstStyle/>
          <a:p>
            <a:pPr marL="514350" lvl="0" indent="-514350">
              <a:buFont typeface="+mj-lt"/>
              <a:buAutoNum type="arabicPeriod"/>
            </a:pPr>
            <a:r>
              <a:rPr lang="es-EC" dirty="0" smtClean="0"/>
              <a:t>Analizar las diferentes aplicaciones existentes en el mercado.</a:t>
            </a:r>
          </a:p>
          <a:p>
            <a:pPr marL="514350" lvl="0" indent="-514350">
              <a:buFont typeface="+mj-lt"/>
              <a:buAutoNum type="arabicPeriod"/>
            </a:pPr>
            <a:endParaRPr lang="es-MX" dirty="0" smtClean="0"/>
          </a:p>
          <a:p>
            <a:pPr marL="514350" lvl="0" indent="-514350">
              <a:buFont typeface="+mj-lt"/>
              <a:buAutoNum type="arabicPeriod"/>
            </a:pPr>
            <a:r>
              <a:rPr lang="es-EC" dirty="0" smtClean="0"/>
              <a:t>Analizar diferentes herramientas de desarrollo existentes en la Web 2.0.</a:t>
            </a:r>
          </a:p>
          <a:p>
            <a:pPr marL="514350" lvl="0" indent="-514350">
              <a:buFont typeface="+mj-lt"/>
              <a:buAutoNum type="arabicPeriod"/>
            </a:pPr>
            <a:endParaRPr lang="es-MX" dirty="0" smtClean="0"/>
          </a:p>
          <a:p>
            <a:pPr marL="514350" lvl="0" indent="-514350">
              <a:buFont typeface="+mj-lt"/>
              <a:buAutoNum type="arabicPeriod"/>
            </a:pPr>
            <a:r>
              <a:rPr lang="es-EC" dirty="0" smtClean="0"/>
              <a:t>Diseñar un sistema de e-portafolio</a:t>
            </a:r>
          </a:p>
          <a:p>
            <a:pPr marL="514350" lvl="0" indent="-514350">
              <a:buFont typeface="+mj-lt"/>
              <a:buAutoNum type="arabicPeriod"/>
            </a:pPr>
            <a:endParaRPr lang="es-MX" dirty="0" smtClean="0"/>
          </a:p>
          <a:p>
            <a:pPr marL="514350" lvl="0" indent="-514350">
              <a:buFont typeface="+mj-lt"/>
              <a:buAutoNum type="arabicPeriod"/>
            </a:pPr>
            <a:r>
              <a:rPr lang="es-EC" dirty="0" smtClean="0"/>
              <a:t>Implementar el diseño propuesto con herramientas Open </a:t>
            </a:r>
            <a:r>
              <a:rPr lang="es-EC" dirty="0" err="1" smtClean="0"/>
              <a:t>Source</a:t>
            </a:r>
            <a:r>
              <a:rPr lang="es-EC" dirty="0" smtClean="0"/>
              <a:t> y del Web 2.0</a:t>
            </a:r>
            <a:r>
              <a:rPr lang="es-EC" b="1" dirty="0" smtClean="0"/>
              <a:t>.</a:t>
            </a:r>
          </a:p>
          <a:p>
            <a:pPr marL="514350" lvl="0" indent="-514350">
              <a:buFont typeface="+mj-lt"/>
              <a:buAutoNum type="arabicPeriod"/>
            </a:pPr>
            <a:endParaRPr lang="es-MX" dirty="0" smtClean="0"/>
          </a:p>
          <a:p>
            <a:pPr marL="514350" lvl="0" indent="-514350">
              <a:buFont typeface="+mj-lt"/>
              <a:buAutoNum type="arabicPeriod"/>
            </a:pPr>
            <a:r>
              <a:rPr lang="es-EC" dirty="0" smtClean="0"/>
              <a:t>Evaluar la interfaz y aceptación del sistema entre estudiantes fuera y dentro de ESPOL.</a:t>
            </a:r>
            <a:endParaRPr lang="es-MX" dirty="0"/>
          </a:p>
        </p:txBody>
      </p:sp>
      <p:sp>
        <p:nvSpPr>
          <p:cNvPr id="4" name="3 Rectángulo"/>
          <p:cNvSpPr/>
          <p:nvPr/>
        </p:nvSpPr>
        <p:spPr bwMode="auto">
          <a:xfrm>
            <a:off x="214282" y="214290"/>
            <a:ext cx="1071570" cy="714380"/>
          </a:xfrm>
          <a:prstGeom prst="rect">
            <a:avLst/>
          </a:prstGeom>
          <a:solidFill>
            <a:srgbClr val="2D7CB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s-MX" sz="1000" b="1" i="0" u="none" strike="noStrike" cap="none" normalizeH="0" baseline="0" smtClean="0">
              <a:ln>
                <a:noFill/>
              </a:ln>
              <a:solidFill>
                <a:schemeClr val="bg1"/>
              </a:solidFill>
              <a:effectLst/>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Análisis de la solución</a:t>
            </a:r>
            <a:endParaRPr lang="es-MX" dirty="0"/>
          </a:p>
        </p:txBody>
      </p:sp>
      <p:sp>
        <p:nvSpPr>
          <p:cNvPr id="3" name="2 Marcador de texto"/>
          <p:cNvSpPr>
            <a:spLocks noGrp="1"/>
          </p:cNvSpPr>
          <p:nvPr>
            <p:ph type="body" idx="1"/>
          </p:nvPr>
        </p:nvSpPr>
        <p:spPr/>
        <p:txBody>
          <a:bodyPr/>
          <a:lstStyle/>
          <a:p>
            <a:endParaRPr lang="es-MX"/>
          </a:p>
        </p:txBody>
      </p:sp>
      <p:pic>
        <p:nvPicPr>
          <p:cNvPr id="4" name="Picture 6" descr="C:\Users\ALBERTO\Desktop\diapo_img5.png"/>
          <p:cNvPicPr>
            <a:picLocks noChangeAspect="1" noChangeArrowheads="1"/>
          </p:cNvPicPr>
          <p:nvPr/>
        </p:nvPicPr>
        <p:blipFill>
          <a:blip r:embed="rId2"/>
          <a:srcRect/>
          <a:stretch>
            <a:fillRect/>
          </a:stretch>
        </p:blipFill>
        <p:spPr bwMode="auto">
          <a:xfrm>
            <a:off x="71406" y="142852"/>
            <a:ext cx="1428760" cy="81380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8229600" cy="928670"/>
          </a:xfrm>
        </p:spPr>
        <p:txBody>
          <a:bodyPr/>
          <a:lstStyle/>
          <a:p>
            <a:r>
              <a:rPr lang="es-MX" dirty="0" smtClean="0"/>
              <a:t>Portafolio electrónico</a:t>
            </a:r>
            <a:endParaRPr lang="es-MX" dirty="0"/>
          </a:p>
        </p:txBody>
      </p:sp>
      <p:sp>
        <p:nvSpPr>
          <p:cNvPr id="4" name="3 CuadroTexto"/>
          <p:cNvSpPr txBox="1"/>
          <p:nvPr/>
        </p:nvSpPr>
        <p:spPr>
          <a:xfrm>
            <a:off x="1643043" y="2571745"/>
            <a:ext cx="1000132" cy="369332"/>
          </a:xfrm>
          <a:prstGeom prst="rect">
            <a:avLst/>
          </a:prstGeom>
          <a:noFill/>
        </p:spPr>
        <p:txBody>
          <a:bodyPr wrap="square" rtlCol="0">
            <a:spAutoFit/>
          </a:bodyPr>
          <a:lstStyle/>
          <a:p>
            <a:r>
              <a:rPr lang="es-MX" b="1" dirty="0" smtClean="0"/>
              <a:t>TIPOS</a:t>
            </a:r>
            <a:endParaRPr lang="es-MX" b="1" dirty="0"/>
          </a:p>
        </p:txBody>
      </p:sp>
      <p:sp>
        <p:nvSpPr>
          <p:cNvPr id="5" name="4 Pentágono"/>
          <p:cNvSpPr/>
          <p:nvPr/>
        </p:nvSpPr>
        <p:spPr>
          <a:xfrm>
            <a:off x="4143373" y="3643314"/>
            <a:ext cx="714380" cy="85725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Rectángulo"/>
          <p:cNvSpPr/>
          <p:nvPr/>
        </p:nvSpPr>
        <p:spPr>
          <a:xfrm>
            <a:off x="642911" y="3571876"/>
            <a:ext cx="3429024" cy="923330"/>
          </a:xfrm>
          <a:prstGeom prst="rect">
            <a:avLst/>
          </a:prstGeom>
        </p:spPr>
        <p:txBody>
          <a:bodyPr wrap="square">
            <a:spAutoFit/>
          </a:bodyPr>
          <a:lstStyle/>
          <a:p>
            <a:r>
              <a:rPr lang="es-EC" b="1" dirty="0" smtClean="0"/>
              <a:t>Portafolio de trabajo</a:t>
            </a:r>
          </a:p>
          <a:p>
            <a:r>
              <a:rPr lang="es-EC" b="1" dirty="0" smtClean="0"/>
              <a:t>Portafolio de presentación</a:t>
            </a:r>
          </a:p>
          <a:p>
            <a:r>
              <a:rPr lang="es-EC" b="1" dirty="0" smtClean="0"/>
              <a:t>Portafolio de evaluación</a:t>
            </a:r>
            <a:endParaRPr lang="es-MX" dirty="0"/>
          </a:p>
        </p:txBody>
      </p:sp>
      <p:sp>
        <p:nvSpPr>
          <p:cNvPr id="10" name="9 CuadroTexto"/>
          <p:cNvSpPr txBox="1"/>
          <p:nvPr/>
        </p:nvSpPr>
        <p:spPr>
          <a:xfrm>
            <a:off x="5715009" y="1857364"/>
            <a:ext cx="2428892" cy="369332"/>
          </a:xfrm>
          <a:prstGeom prst="rect">
            <a:avLst/>
          </a:prstGeom>
          <a:noFill/>
        </p:spPr>
        <p:txBody>
          <a:bodyPr wrap="square" rtlCol="0">
            <a:spAutoFit/>
          </a:bodyPr>
          <a:lstStyle/>
          <a:p>
            <a:r>
              <a:rPr lang="es-MX" b="1" dirty="0" smtClean="0"/>
              <a:t>CARACTERÍSTICAS</a:t>
            </a:r>
            <a:endParaRPr lang="es-MX" b="1" dirty="0"/>
          </a:p>
        </p:txBody>
      </p:sp>
      <p:pic>
        <p:nvPicPr>
          <p:cNvPr id="1026" name="Picture 2" descr="C:\Users\ALBERTO\Desktop\portafolio.png"/>
          <p:cNvPicPr>
            <a:picLocks noChangeAspect="1" noChangeArrowheads="1"/>
          </p:cNvPicPr>
          <p:nvPr/>
        </p:nvPicPr>
        <p:blipFill>
          <a:blip r:embed="rId3"/>
          <a:srcRect/>
          <a:stretch>
            <a:fillRect/>
          </a:stretch>
        </p:blipFill>
        <p:spPr bwMode="auto">
          <a:xfrm>
            <a:off x="5000628" y="2285992"/>
            <a:ext cx="3897322" cy="388757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8229600" cy="928670"/>
          </a:xfrm>
        </p:spPr>
        <p:txBody>
          <a:bodyPr/>
          <a:lstStyle/>
          <a:p>
            <a:r>
              <a:rPr lang="es-MX" dirty="0" smtClean="0"/>
              <a:t>Web 2.0</a:t>
            </a:r>
            <a:endParaRPr lang="es-MX" dirty="0"/>
          </a:p>
        </p:txBody>
      </p:sp>
      <p:pic>
        <p:nvPicPr>
          <p:cNvPr id="9" name="Picture 2" descr="C:\Users\ALBERTO\Desktop\web2_0paradocentes.jpg"/>
          <p:cNvPicPr>
            <a:picLocks noChangeAspect="1" noChangeArrowheads="1"/>
          </p:cNvPicPr>
          <p:nvPr/>
        </p:nvPicPr>
        <p:blipFill>
          <a:blip r:embed="rId3"/>
          <a:srcRect/>
          <a:stretch>
            <a:fillRect/>
          </a:stretch>
        </p:blipFill>
        <p:spPr bwMode="auto">
          <a:xfrm>
            <a:off x="5572132" y="2786058"/>
            <a:ext cx="3143272" cy="3143272"/>
          </a:xfrm>
          <a:prstGeom prst="rect">
            <a:avLst/>
          </a:prstGeom>
          <a:noFill/>
        </p:spPr>
      </p:pic>
      <p:sp>
        <p:nvSpPr>
          <p:cNvPr id="11" name="1 Título"/>
          <p:cNvSpPr txBox="1">
            <a:spLocks/>
          </p:cNvSpPr>
          <p:nvPr/>
        </p:nvSpPr>
        <p:spPr>
          <a:xfrm>
            <a:off x="5314952" y="1714489"/>
            <a:ext cx="3829048" cy="928694"/>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2800" b="0" i="0" u="none" strike="noStrike" kern="1200" cap="none" spc="0" normalizeH="0" baseline="0" noProof="0" dirty="0" smtClean="0">
                <a:ln>
                  <a:noFill/>
                </a:ln>
                <a:solidFill>
                  <a:schemeClr val="tx1"/>
                </a:solidFill>
                <a:effectLst/>
                <a:uLnTx/>
                <a:uFillTx/>
                <a:latin typeface="+mj-lt"/>
                <a:ea typeface="+mj-ea"/>
                <a:cs typeface="+mj-cs"/>
              </a:rPr>
              <a:t>Aplicación </a:t>
            </a:r>
            <a:r>
              <a:rPr lang="es-MX" sz="2800" dirty="0" smtClean="0">
                <a:latin typeface="+mj-lt"/>
                <a:ea typeface="+mj-ea"/>
                <a:cs typeface="+mj-cs"/>
              </a:rPr>
              <a:t>en la educación</a:t>
            </a:r>
            <a:endParaRPr kumimoji="0" lang="es-MX" sz="2800" b="0" i="0" u="none" strike="noStrike" kern="1200" cap="none" spc="0" normalizeH="0" baseline="0" noProof="0" dirty="0">
              <a:ln>
                <a:noFill/>
              </a:ln>
              <a:solidFill>
                <a:schemeClr val="tx1"/>
              </a:solidFill>
              <a:effectLst/>
              <a:uLnTx/>
              <a:uFillTx/>
              <a:latin typeface="+mj-lt"/>
              <a:ea typeface="+mj-ea"/>
              <a:cs typeface="+mj-cs"/>
            </a:endParaRPr>
          </a:p>
        </p:txBody>
      </p:sp>
      <p:pic>
        <p:nvPicPr>
          <p:cNvPr id="1026" name="Picture 2" descr="C:\Users\ALBERTO\Desktop\web2.png"/>
          <p:cNvPicPr>
            <a:picLocks noChangeAspect="1" noChangeArrowheads="1"/>
          </p:cNvPicPr>
          <p:nvPr/>
        </p:nvPicPr>
        <p:blipFill>
          <a:blip r:embed="rId4"/>
          <a:srcRect/>
          <a:stretch>
            <a:fillRect/>
          </a:stretch>
        </p:blipFill>
        <p:spPr bwMode="auto">
          <a:xfrm>
            <a:off x="357158" y="1428736"/>
            <a:ext cx="4667250" cy="46672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8229600" cy="785794"/>
          </a:xfrm>
        </p:spPr>
        <p:txBody>
          <a:bodyPr/>
          <a:lstStyle/>
          <a:p>
            <a:pPr marL="914400" lvl="1" indent="-514350"/>
            <a:r>
              <a:rPr lang="es-EC" sz="3200" dirty="0" smtClean="0"/>
              <a:t>Herramientas  existentes en el mercado</a:t>
            </a:r>
          </a:p>
        </p:txBody>
      </p:sp>
      <p:pic>
        <p:nvPicPr>
          <p:cNvPr id="23562" name="Picture 10"/>
          <p:cNvPicPr>
            <a:picLocks noChangeAspect="1" noChangeArrowheads="1"/>
          </p:cNvPicPr>
          <p:nvPr/>
        </p:nvPicPr>
        <p:blipFill>
          <a:blip r:embed="rId3"/>
          <a:srcRect/>
          <a:stretch>
            <a:fillRect/>
          </a:stretch>
        </p:blipFill>
        <p:spPr bwMode="auto">
          <a:xfrm>
            <a:off x="-17590" y="928694"/>
            <a:ext cx="9161622" cy="5643578"/>
          </a:xfrm>
          <a:prstGeom prst="rect">
            <a:avLst/>
          </a:prstGeom>
          <a:noFill/>
          <a:ln w="9525">
            <a:noFill/>
            <a:miter lim="800000"/>
            <a:headEnd/>
            <a:tailEnd/>
          </a:ln>
          <a:effectLst/>
        </p:spPr>
      </p:pic>
      <p:sp>
        <p:nvSpPr>
          <p:cNvPr id="23" name="22 CuadroTexto"/>
          <p:cNvSpPr txBox="1"/>
          <p:nvPr/>
        </p:nvSpPr>
        <p:spPr>
          <a:xfrm>
            <a:off x="6786578" y="4596150"/>
            <a:ext cx="357158" cy="261610"/>
          </a:xfrm>
          <a:prstGeom prst="rect">
            <a:avLst/>
          </a:prstGeom>
          <a:solidFill>
            <a:srgbClr val="00B050"/>
          </a:solidFill>
        </p:spPr>
        <p:txBody>
          <a:bodyPr wrap="square" rtlCol="0">
            <a:spAutoFit/>
          </a:bodyPr>
          <a:lstStyle/>
          <a:p>
            <a:r>
              <a:rPr lang="es-MX" sz="1100" b="1" dirty="0" smtClean="0">
                <a:solidFill>
                  <a:srgbClr val="92D050"/>
                </a:solidFill>
              </a:rPr>
              <a:t>5</a:t>
            </a:r>
            <a:endParaRPr lang="es-MX" sz="1100" b="1" dirty="0">
              <a:solidFill>
                <a:srgbClr val="92D050"/>
              </a:solidFill>
            </a:endParaRPr>
          </a:p>
        </p:txBody>
      </p:sp>
      <p:sp>
        <p:nvSpPr>
          <p:cNvPr id="17" name="16 CuadroTexto"/>
          <p:cNvSpPr txBox="1"/>
          <p:nvPr/>
        </p:nvSpPr>
        <p:spPr>
          <a:xfrm>
            <a:off x="214282" y="4596150"/>
            <a:ext cx="357158" cy="261610"/>
          </a:xfrm>
          <a:prstGeom prst="rect">
            <a:avLst/>
          </a:prstGeom>
          <a:solidFill>
            <a:srgbClr val="FD6E51"/>
          </a:solidFill>
        </p:spPr>
        <p:txBody>
          <a:bodyPr wrap="square" rtlCol="0">
            <a:spAutoFit/>
          </a:bodyPr>
          <a:lstStyle/>
          <a:p>
            <a:r>
              <a:rPr lang="es-MX" sz="1100" b="1" dirty="0" smtClean="0">
                <a:solidFill>
                  <a:srgbClr val="C00000"/>
                </a:solidFill>
              </a:rPr>
              <a:t>1</a:t>
            </a:r>
            <a:endParaRPr lang="es-MX" sz="1100" b="1" dirty="0">
              <a:solidFill>
                <a:srgbClr val="C00000"/>
              </a:solidFill>
            </a:endParaRPr>
          </a:p>
        </p:txBody>
      </p:sp>
      <p:sp>
        <p:nvSpPr>
          <p:cNvPr id="22" name="21 CuadroTexto"/>
          <p:cNvSpPr txBox="1"/>
          <p:nvPr/>
        </p:nvSpPr>
        <p:spPr>
          <a:xfrm>
            <a:off x="5643570" y="4596150"/>
            <a:ext cx="357158" cy="261610"/>
          </a:xfrm>
          <a:prstGeom prst="rect">
            <a:avLst/>
          </a:prstGeom>
          <a:solidFill>
            <a:srgbClr val="92D050"/>
          </a:solidFill>
        </p:spPr>
        <p:txBody>
          <a:bodyPr wrap="square" rtlCol="0">
            <a:spAutoFit/>
          </a:bodyPr>
          <a:lstStyle/>
          <a:p>
            <a:r>
              <a:rPr lang="es-MX" sz="1100" b="1" dirty="0" smtClean="0">
                <a:solidFill>
                  <a:srgbClr val="00B050"/>
                </a:solidFill>
              </a:rPr>
              <a:t>4</a:t>
            </a:r>
            <a:endParaRPr lang="es-MX" sz="1100" b="1" dirty="0">
              <a:solidFill>
                <a:srgbClr val="00B050"/>
              </a:solidFill>
            </a:endParaRPr>
          </a:p>
        </p:txBody>
      </p:sp>
      <p:sp>
        <p:nvSpPr>
          <p:cNvPr id="18" name="17 CuadroTexto"/>
          <p:cNvSpPr txBox="1"/>
          <p:nvPr/>
        </p:nvSpPr>
        <p:spPr>
          <a:xfrm>
            <a:off x="2285984" y="4596150"/>
            <a:ext cx="357158" cy="261610"/>
          </a:xfrm>
          <a:prstGeom prst="rect">
            <a:avLst/>
          </a:prstGeom>
          <a:solidFill>
            <a:srgbClr val="FEAC9C"/>
          </a:solidFill>
        </p:spPr>
        <p:txBody>
          <a:bodyPr wrap="square" rtlCol="0">
            <a:spAutoFit/>
          </a:bodyPr>
          <a:lstStyle/>
          <a:p>
            <a:r>
              <a:rPr lang="es-MX" sz="1100" b="1" dirty="0" smtClean="0">
                <a:solidFill>
                  <a:srgbClr val="FF0000"/>
                </a:solidFill>
              </a:rPr>
              <a:t>2</a:t>
            </a:r>
            <a:endParaRPr lang="es-MX" sz="1100" b="1"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06-07">
  <a:themeElements>
    <a:clrScheme name="">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365B91"/>
      </a:hlink>
      <a:folHlink>
        <a:srgbClr val="0099AF"/>
      </a:folHlink>
    </a:clrScheme>
    <a:fontScheme name="06-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sz="1000" b="1" i="0" u="none" strike="noStrike" cap="none" normalizeH="0" baseline="0" smtClean="0">
            <a:ln>
              <a:noFill/>
            </a:ln>
            <a:solidFill>
              <a:schemeClr val="bg1"/>
            </a:solidFill>
            <a:effectLst/>
            <a:latin typeface="Arial" charset="0"/>
          </a:defRPr>
        </a:defPPr>
      </a:lstStyle>
    </a:spDef>
    <a:lnDef>
      <a:spPr bwMode="auto">
        <a:solidFill>
          <a:schemeClr val="bg2"/>
        </a:solidFill>
        <a:ln w="9525" cap="flat" cmpd="sng" algn="ctr">
          <a:noFill/>
          <a:prstDash val="solid"/>
          <a:round/>
          <a:headEnd type="none" w="med" len="med"/>
          <a:tailEnd type="arrow"/>
        </a:ln>
        <a:effectLst/>
      </a:spPr>
      <a:bodyPr/>
      <a:lstStyle/>
    </a:lnDef>
  </a:objectDefaults>
  <a:extraClrSchemeLst>
    <a:extraClrScheme>
      <a:clrScheme name="06-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06-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06-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06-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06-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06-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06-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06-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06-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06-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06-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06-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06-07 13">
        <a:dk1>
          <a:srgbClr val="183883"/>
        </a:dk1>
        <a:lt1>
          <a:srgbClr val="FFFFFF"/>
        </a:lt1>
        <a:dk2>
          <a:srgbClr val="000000"/>
        </a:dk2>
        <a:lt2>
          <a:srgbClr val="808080"/>
        </a:lt2>
        <a:accent1>
          <a:srgbClr val="BBE0E3"/>
        </a:accent1>
        <a:accent2>
          <a:srgbClr val="333399"/>
        </a:accent2>
        <a:accent3>
          <a:srgbClr val="FFFFFF"/>
        </a:accent3>
        <a:accent4>
          <a:srgbClr val="132E6F"/>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06-07 14">
        <a:dk1>
          <a:srgbClr val="183883"/>
        </a:dk1>
        <a:lt1>
          <a:srgbClr val="FFFFFF"/>
        </a:lt1>
        <a:dk2>
          <a:srgbClr val="000000"/>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06-07 15">
        <a:dk1>
          <a:srgbClr val="183883"/>
        </a:dk1>
        <a:lt1>
          <a:srgbClr val="FFFFFF"/>
        </a:lt1>
        <a:dk2>
          <a:srgbClr val="183883"/>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06-07 16">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06-07</Template>
  <TotalTime>5907</TotalTime>
  <Words>1709</Words>
  <Application>Microsoft Office PowerPoint</Application>
  <PresentationFormat>Presentación en pantalla (4:3)</PresentationFormat>
  <Paragraphs>417</Paragraphs>
  <Slides>21</Slides>
  <Notes>12</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06-07</vt:lpstr>
      <vt:lpstr>“ANÁLISIS,DISEÑO E IMPLEMENTACIÓN DE UNA APLICACIÓN WEB PARA  LA CREACIÓN DE PORTAFOLIOS ELECTRÓNICOS </vt:lpstr>
      <vt:lpstr>Agenda</vt:lpstr>
      <vt:lpstr>Definición del Problema</vt:lpstr>
      <vt:lpstr>Objetivo general</vt:lpstr>
      <vt:lpstr>Objetivos específicos del trabajo</vt:lpstr>
      <vt:lpstr>Análisis de la solución</vt:lpstr>
      <vt:lpstr>Portafolio electrónico</vt:lpstr>
      <vt:lpstr>Web 2.0</vt:lpstr>
      <vt:lpstr>Herramientas  existentes en el mercado</vt:lpstr>
      <vt:lpstr>Opinión en ESPOL</vt:lpstr>
      <vt:lpstr>Opinión en ESPOL</vt:lpstr>
      <vt:lpstr>Mi portafolio</vt:lpstr>
      <vt:lpstr>Alcance</vt:lpstr>
      <vt:lpstr>Componentes del sistema</vt:lpstr>
      <vt:lpstr>Tecnología utilizada </vt:lpstr>
      <vt:lpstr>Diapositiva 16</vt:lpstr>
      <vt:lpstr>Pruebas de Usabilidad</vt:lpstr>
      <vt:lpstr>Resultados</vt:lpstr>
      <vt:lpstr>Resultados</vt:lpstr>
      <vt:lpstr>Conclusiones</vt:lpstr>
      <vt:lpstr>Recomendaciones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Cap1</dc:title>
  <dc:creator>Frank Malo; Maria Fernanda Solorzano</dc:creator>
  <cp:lastModifiedBy>ALBERTO</cp:lastModifiedBy>
  <cp:revision>470</cp:revision>
  <dcterms:created xsi:type="dcterms:W3CDTF">2009-09-20T16:06:20Z</dcterms:created>
  <dcterms:modified xsi:type="dcterms:W3CDTF">2009-10-01T04:36:27Z</dcterms:modified>
</cp:coreProperties>
</file>