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 id="2147484216" r:id="rId2"/>
  </p:sldMasterIdLst>
  <p:notesMasterIdLst>
    <p:notesMasterId r:id="rId100"/>
  </p:notesMasterIdLst>
  <p:sldIdLst>
    <p:sldId id="351" r:id="rId3"/>
    <p:sldId id="352" r:id="rId4"/>
    <p:sldId id="353" r:id="rId5"/>
    <p:sldId id="354" r:id="rId6"/>
    <p:sldId id="356" r:id="rId7"/>
    <p:sldId id="357" r:id="rId8"/>
    <p:sldId id="358" r:id="rId9"/>
    <p:sldId id="359" r:id="rId10"/>
    <p:sldId id="360" r:id="rId11"/>
    <p:sldId id="361" r:id="rId12"/>
    <p:sldId id="258" r:id="rId13"/>
    <p:sldId id="259" r:id="rId14"/>
    <p:sldId id="350" r:id="rId15"/>
    <p:sldId id="260" r:id="rId16"/>
    <p:sldId id="261" r:id="rId17"/>
    <p:sldId id="262" r:id="rId18"/>
    <p:sldId id="263" r:id="rId19"/>
    <p:sldId id="264" r:id="rId20"/>
    <p:sldId id="265" r:id="rId21"/>
    <p:sldId id="266" r:id="rId22"/>
    <p:sldId id="290" r:id="rId23"/>
    <p:sldId id="291" r:id="rId24"/>
    <p:sldId id="281" r:id="rId25"/>
    <p:sldId id="282" r:id="rId26"/>
    <p:sldId id="283" r:id="rId27"/>
    <p:sldId id="284" r:id="rId28"/>
    <p:sldId id="285" r:id="rId29"/>
    <p:sldId id="286" r:id="rId30"/>
    <p:sldId id="287" r:id="rId31"/>
    <p:sldId id="288" r:id="rId32"/>
    <p:sldId id="289" r:id="rId33"/>
    <p:sldId id="268" r:id="rId34"/>
    <p:sldId id="292" r:id="rId35"/>
    <p:sldId id="269" r:id="rId36"/>
    <p:sldId id="270" r:id="rId37"/>
    <p:sldId id="293" r:id="rId38"/>
    <p:sldId id="271" r:id="rId39"/>
    <p:sldId id="294" r:id="rId40"/>
    <p:sldId id="272" r:id="rId41"/>
    <p:sldId id="295" r:id="rId42"/>
    <p:sldId id="296" r:id="rId43"/>
    <p:sldId id="348" r:id="rId44"/>
    <p:sldId id="297" r:id="rId45"/>
    <p:sldId id="349" r:id="rId46"/>
    <p:sldId id="298" r:id="rId47"/>
    <p:sldId id="299" r:id="rId48"/>
    <p:sldId id="300" r:id="rId49"/>
    <p:sldId id="301" r:id="rId50"/>
    <p:sldId id="302" r:id="rId51"/>
    <p:sldId id="303" r:id="rId52"/>
    <p:sldId id="304" r:id="rId53"/>
    <p:sldId id="305" r:id="rId54"/>
    <p:sldId id="306" r:id="rId55"/>
    <p:sldId id="334" r:id="rId56"/>
    <p:sldId id="335" r:id="rId57"/>
    <p:sldId id="336" r:id="rId58"/>
    <p:sldId id="337" r:id="rId59"/>
    <p:sldId id="307" r:id="rId60"/>
    <p:sldId id="309" r:id="rId61"/>
    <p:sldId id="310" r:id="rId62"/>
    <p:sldId id="311" r:id="rId63"/>
    <p:sldId id="312" r:id="rId64"/>
    <p:sldId id="273" r:id="rId65"/>
    <p:sldId id="274" r:id="rId66"/>
    <p:sldId id="275" r:id="rId67"/>
    <p:sldId id="276" r:id="rId68"/>
    <p:sldId id="277"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2" r:id="rId87"/>
    <p:sldId id="333" r:id="rId88"/>
    <p:sldId id="330" r:id="rId89"/>
    <p:sldId id="331" r:id="rId90"/>
    <p:sldId id="338" r:id="rId91"/>
    <p:sldId id="339" r:id="rId92"/>
    <p:sldId id="340" r:id="rId93"/>
    <p:sldId id="341" r:id="rId94"/>
    <p:sldId id="342" r:id="rId95"/>
    <p:sldId id="343" r:id="rId96"/>
    <p:sldId id="344" r:id="rId97"/>
    <p:sldId id="345" r:id="rId98"/>
    <p:sldId id="346" r:id="rId9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FF9933"/>
    <a:srgbClr val="CCCC00"/>
    <a:srgbClr val="FF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spireOne\Escritorio\tesisiss\andrestesis\tablas%20cap%20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spireOne\Escritorio\tesisiss\andrestesis\tablas%20cap%20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spireOne\Escritorio\tesisiss\andrestesis\tablas%20cap%208.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spireOne\Escritorio\tesisiss\andrestesis\tablas%20cap%20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USER\Escritorio\tesisiss\andrestesis\tablas%20cap%2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8"/>
  <c:chart>
    <c:title>
      <c:tx>
        <c:rich>
          <a:bodyPr/>
          <a:lstStyle/>
          <a:p>
            <a:pPr>
              <a:defRPr lang="es-EC" sz="1200">
                <a:solidFill>
                  <a:schemeClr val="accent6">
                    <a:lumMod val="75000"/>
                  </a:schemeClr>
                </a:solidFill>
                <a:latin typeface="Times New Roman" pitchFamily="18" charset="0"/>
                <a:cs typeface="Times New Roman" pitchFamily="18" charset="0"/>
              </a:defRPr>
            </a:pPr>
            <a:r>
              <a:rPr lang="en-US" sz="1200" dirty="0">
                <a:solidFill>
                  <a:srgbClr val="FF6600"/>
                </a:solidFill>
                <a:latin typeface="Times New Roman" pitchFamily="18" charset="0"/>
                <a:cs typeface="Times New Roman" pitchFamily="18" charset="0"/>
              </a:rPr>
              <a:t>DEMANDA DEL AÑO 1</a:t>
            </a:r>
          </a:p>
        </c:rich>
      </c:tx>
      <c:layout>
        <c:manualLayout>
          <c:xMode val="edge"/>
          <c:yMode val="edge"/>
          <c:x val="0.31388188976378389"/>
          <c:y val="4.1666666666666692E-2"/>
        </c:manualLayout>
      </c:layout>
    </c:title>
    <c:view3D>
      <c:rAngAx val="1"/>
    </c:view3D>
    <c:plotArea>
      <c:layout/>
      <c:bar3DChart>
        <c:barDir val="col"/>
        <c:grouping val="clustered"/>
        <c:ser>
          <c:idx val="0"/>
          <c:order val="0"/>
          <c:spPr>
            <a:solidFill>
              <a:srgbClr val="FFC000"/>
            </a:solidFill>
          </c:spPr>
          <c:cat>
            <c:strRef>
              <c:f>'graficos demanda'!$J$78:$J$89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demanda'!$K$78:$K$89</c:f>
              <c:numCache>
                <c:formatCode>General</c:formatCode>
                <c:ptCount val="12"/>
                <c:pt idx="0">
                  <c:v>2469</c:v>
                </c:pt>
                <c:pt idx="1">
                  <c:v>3209</c:v>
                </c:pt>
                <c:pt idx="2">
                  <c:v>2469</c:v>
                </c:pt>
                <c:pt idx="3">
                  <c:v>2469</c:v>
                </c:pt>
                <c:pt idx="4">
                  <c:v>2469</c:v>
                </c:pt>
                <c:pt idx="5">
                  <c:v>2469</c:v>
                </c:pt>
                <c:pt idx="6">
                  <c:v>2469</c:v>
                </c:pt>
                <c:pt idx="7">
                  <c:v>2469</c:v>
                </c:pt>
                <c:pt idx="8">
                  <c:v>2469</c:v>
                </c:pt>
                <c:pt idx="9">
                  <c:v>2469</c:v>
                </c:pt>
                <c:pt idx="10">
                  <c:v>2469</c:v>
                </c:pt>
                <c:pt idx="11">
                  <c:v>3209</c:v>
                </c:pt>
              </c:numCache>
            </c:numRef>
          </c:val>
        </c:ser>
        <c:shape val="cylinder"/>
        <c:axId val="76672000"/>
        <c:axId val="76764672"/>
        <c:axId val="0"/>
      </c:bar3DChart>
      <c:catAx>
        <c:axId val="76672000"/>
        <c:scaling>
          <c:orientation val="minMax"/>
        </c:scaling>
        <c:axPos val="b"/>
        <c:title>
          <c:tx>
            <c:rich>
              <a:bodyPr/>
              <a:lstStyle/>
              <a:p>
                <a:pPr>
                  <a:defRPr lang="es-EC">
                    <a:solidFill>
                      <a:srgbClr val="FF6600"/>
                    </a:solidFill>
                    <a:latin typeface="Times New Roman" pitchFamily="18" charset="0"/>
                    <a:cs typeface="Times New Roman" pitchFamily="18" charset="0"/>
                  </a:defRPr>
                </a:pPr>
                <a:r>
                  <a:rPr lang="es-EC" b="1">
                    <a:solidFill>
                      <a:srgbClr val="FF6600"/>
                    </a:solidFill>
                    <a:latin typeface="Times New Roman" pitchFamily="18" charset="0"/>
                    <a:cs typeface="Times New Roman" pitchFamily="18" charset="0"/>
                  </a:rPr>
                  <a:t>MESES</a:t>
                </a:r>
              </a:p>
              <a:p>
                <a:pPr>
                  <a:defRPr lang="es-EC">
                    <a:solidFill>
                      <a:srgbClr val="FF6600"/>
                    </a:solidFill>
                    <a:latin typeface="Times New Roman" pitchFamily="18" charset="0"/>
                    <a:cs typeface="Times New Roman" pitchFamily="18" charset="0"/>
                  </a:defRPr>
                </a:pPr>
                <a:endParaRPr lang="es-EC">
                  <a:solidFill>
                    <a:srgbClr val="FF6600"/>
                  </a:solidFill>
                  <a:latin typeface="Times New Roman" pitchFamily="18" charset="0"/>
                  <a:cs typeface="Times New Roman" pitchFamily="18" charset="0"/>
                </a:endParaRPr>
              </a:p>
            </c:rich>
          </c:tx>
        </c:title>
        <c:majorTickMark val="none"/>
        <c:tickLblPos val="nextTo"/>
        <c:txPr>
          <a:bodyPr/>
          <a:lstStyle/>
          <a:p>
            <a:pPr>
              <a:defRPr lang="es-EC" sz="1000" b="1">
                <a:solidFill>
                  <a:srgbClr val="FF6600"/>
                </a:solidFill>
                <a:latin typeface="Times New Roman" pitchFamily="18" charset="0"/>
                <a:cs typeface="Times New Roman" pitchFamily="18" charset="0"/>
              </a:defRPr>
            </a:pPr>
            <a:endParaRPr lang="es-EC"/>
          </a:p>
        </c:txPr>
        <c:crossAx val="76764672"/>
        <c:crosses val="autoZero"/>
        <c:auto val="1"/>
        <c:lblAlgn val="ctr"/>
        <c:lblOffset val="100"/>
      </c:catAx>
      <c:valAx>
        <c:axId val="76764672"/>
        <c:scaling>
          <c:orientation val="minMax"/>
        </c:scaling>
        <c:axPos val="l"/>
        <c:majorGridlines/>
        <c:title>
          <c:tx>
            <c:rich>
              <a:bodyPr/>
              <a:lstStyle/>
              <a:p>
                <a:pPr>
                  <a:defRPr lang="es-EC">
                    <a:solidFill>
                      <a:srgbClr val="FF6600"/>
                    </a:solidFill>
                    <a:latin typeface="Times New Roman" pitchFamily="18" charset="0"/>
                    <a:cs typeface="Times New Roman" pitchFamily="18" charset="0"/>
                  </a:defRPr>
                </a:pPr>
                <a:r>
                  <a:rPr lang="es-EC">
                    <a:solidFill>
                      <a:srgbClr val="FF6600"/>
                    </a:solidFill>
                    <a:latin typeface="Times New Roman" pitchFamily="18" charset="0"/>
                    <a:cs typeface="Times New Roman" pitchFamily="18" charset="0"/>
                  </a:rPr>
                  <a:t>VOLUMEN DE BOTELLAS</a:t>
                </a:r>
              </a:p>
            </c:rich>
          </c:tx>
          <c:spPr>
            <a:noFill/>
          </c:spPr>
        </c:title>
        <c:numFmt formatCode="General" sourceLinked="1"/>
        <c:tickLblPos val="nextTo"/>
        <c:txPr>
          <a:bodyPr/>
          <a:lstStyle/>
          <a:p>
            <a:pPr>
              <a:defRPr lang="es-EC" sz="1000" b="1">
                <a:solidFill>
                  <a:srgbClr val="FF6600"/>
                </a:solidFill>
                <a:latin typeface="Times New Roman" pitchFamily="18" charset="0"/>
                <a:cs typeface="Times New Roman" pitchFamily="18" charset="0"/>
              </a:defRPr>
            </a:pPr>
            <a:endParaRPr lang="es-EC"/>
          </a:p>
        </c:txPr>
        <c:crossAx val="76672000"/>
        <c:crosses val="autoZero"/>
        <c:crossBetween val="between"/>
      </c:valAx>
    </c:plotArea>
    <c:legend>
      <c:legendPos val="r"/>
      <c:txPr>
        <a:bodyPr/>
        <a:lstStyle/>
        <a:p>
          <a:pPr>
            <a:defRPr lang="es-EC" b="1">
              <a:solidFill>
                <a:srgbClr val="FF6600"/>
              </a:solidFill>
              <a:latin typeface="Times New Roman" pitchFamily="18" charset="0"/>
              <a:cs typeface="Times New Roman" pitchFamily="18" charset="0"/>
            </a:defRPr>
          </a:pPr>
          <a:endParaRPr lang="es-EC"/>
        </a:p>
      </c:txPr>
    </c:legend>
    <c:plotVisOnly val="1"/>
  </c:chart>
  <c:spPr>
    <a:ln>
      <a:noFill/>
    </a:ln>
    <a:scene3d>
      <a:camera prst="orthographicFront"/>
      <a:lightRig rig="threePt" dir="t"/>
    </a:scene3d>
    <a:sp3d prstMaterial="dkEdge"/>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200">
                <a:solidFill>
                  <a:srgbClr val="FF6600"/>
                </a:solidFill>
                <a:latin typeface="Times New Roman" pitchFamily="18" charset="0"/>
                <a:cs typeface="Times New Roman" pitchFamily="18" charset="0"/>
              </a:defRPr>
            </a:pPr>
            <a:r>
              <a:rPr lang="es-EC" sz="1200">
                <a:solidFill>
                  <a:srgbClr val="FF6600"/>
                </a:solidFill>
                <a:latin typeface="Times New Roman" pitchFamily="18" charset="0"/>
                <a:cs typeface="Times New Roman" pitchFamily="18" charset="0"/>
              </a:rPr>
              <a:t>DEMANDA AÑO 2</a:t>
            </a:r>
          </a:p>
        </c:rich>
      </c:tx>
    </c:title>
    <c:view3D>
      <c:rAngAx val="1"/>
    </c:view3D>
    <c:plotArea>
      <c:layout/>
      <c:bar3DChart>
        <c:barDir val="col"/>
        <c:grouping val="clustered"/>
        <c:ser>
          <c:idx val="0"/>
          <c:order val="0"/>
          <c:spPr>
            <a:solidFill>
              <a:srgbClr val="FFC000"/>
            </a:solidFill>
          </c:spPr>
          <c:cat>
            <c:strRef>
              <c:f>'graficos demanda'!$J$78:$J$89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demanda'!$K$78:$K$89</c:f>
              <c:numCache>
                <c:formatCode>General</c:formatCode>
                <c:ptCount val="12"/>
                <c:pt idx="0">
                  <c:v>2469</c:v>
                </c:pt>
                <c:pt idx="1">
                  <c:v>3209</c:v>
                </c:pt>
                <c:pt idx="2">
                  <c:v>2469</c:v>
                </c:pt>
                <c:pt idx="3">
                  <c:v>2469</c:v>
                </c:pt>
                <c:pt idx="4">
                  <c:v>2469</c:v>
                </c:pt>
                <c:pt idx="5">
                  <c:v>2469</c:v>
                </c:pt>
                <c:pt idx="6">
                  <c:v>2469</c:v>
                </c:pt>
                <c:pt idx="7">
                  <c:v>2469</c:v>
                </c:pt>
                <c:pt idx="8">
                  <c:v>2469</c:v>
                </c:pt>
                <c:pt idx="9">
                  <c:v>2469</c:v>
                </c:pt>
                <c:pt idx="10">
                  <c:v>2469</c:v>
                </c:pt>
                <c:pt idx="11">
                  <c:v>3209</c:v>
                </c:pt>
              </c:numCache>
            </c:numRef>
          </c:val>
        </c:ser>
        <c:shape val="cylinder"/>
        <c:axId val="76577408"/>
        <c:axId val="76603776"/>
        <c:axId val="0"/>
      </c:bar3DChart>
      <c:catAx>
        <c:axId val="76577408"/>
        <c:scaling>
          <c:orientation val="minMax"/>
        </c:scaling>
        <c:axPos val="b"/>
        <c:title>
          <c:tx>
            <c:rich>
              <a:bodyPr/>
              <a:lstStyle/>
              <a:p>
                <a:pPr>
                  <a:defRPr lang="es-EC">
                    <a:solidFill>
                      <a:srgbClr val="FF6600"/>
                    </a:solidFill>
                  </a:defRPr>
                </a:pPr>
                <a:r>
                  <a:rPr lang="es-EC">
                    <a:solidFill>
                      <a:srgbClr val="FF6600"/>
                    </a:solidFill>
                  </a:rPr>
                  <a:t>MESES</a:t>
                </a:r>
              </a:p>
            </c:rich>
          </c:tx>
        </c:title>
        <c:majorTickMark val="none"/>
        <c:tickLblPos val="nextTo"/>
        <c:txPr>
          <a:bodyPr/>
          <a:lstStyle/>
          <a:p>
            <a:pPr>
              <a:defRPr lang="es-EC" b="1">
                <a:solidFill>
                  <a:srgbClr val="FF6600"/>
                </a:solidFill>
                <a:latin typeface="Times New Roman" pitchFamily="18" charset="0"/>
                <a:cs typeface="Times New Roman" pitchFamily="18" charset="0"/>
              </a:defRPr>
            </a:pPr>
            <a:endParaRPr lang="es-EC"/>
          </a:p>
        </c:txPr>
        <c:crossAx val="76603776"/>
        <c:crosses val="autoZero"/>
        <c:auto val="1"/>
        <c:lblAlgn val="ctr"/>
        <c:lblOffset val="100"/>
      </c:catAx>
      <c:valAx>
        <c:axId val="76603776"/>
        <c:scaling>
          <c:orientation val="minMax"/>
        </c:scaling>
        <c:axPos val="l"/>
        <c:majorGridlines/>
        <c:title>
          <c:tx>
            <c:rich>
              <a:bodyPr/>
              <a:lstStyle/>
              <a:p>
                <a:pPr>
                  <a:defRPr lang="es-EC" sz="1000">
                    <a:solidFill>
                      <a:srgbClr val="FF6600"/>
                    </a:solidFill>
                    <a:latin typeface="Times New Roman" pitchFamily="18" charset="0"/>
                    <a:cs typeface="Times New Roman" pitchFamily="18" charset="0"/>
                  </a:defRPr>
                </a:pPr>
                <a:r>
                  <a:rPr lang="es-EC" sz="1000">
                    <a:solidFill>
                      <a:srgbClr val="FF6600"/>
                    </a:solidFill>
                    <a:latin typeface="Times New Roman" pitchFamily="18" charset="0"/>
                    <a:cs typeface="Times New Roman" pitchFamily="18" charset="0"/>
                  </a:rPr>
                  <a:t>VOLUMEN DE BOTELLAS</a:t>
                </a:r>
              </a:p>
            </c:rich>
          </c:tx>
        </c:title>
        <c:numFmt formatCode="General" sourceLinked="1"/>
        <c:tickLblPos val="nextTo"/>
        <c:txPr>
          <a:bodyPr/>
          <a:lstStyle/>
          <a:p>
            <a:pPr>
              <a:defRPr lang="es-EC" b="1">
                <a:solidFill>
                  <a:srgbClr val="FF6600"/>
                </a:solidFill>
              </a:defRPr>
            </a:pPr>
            <a:endParaRPr lang="es-EC"/>
          </a:p>
        </c:txPr>
        <c:crossAx val="76577408"/>
        <c:crosses val="autoZero"/>
        <c:crossBetween val="between"/>
      </c:valAx>
    </c:plotArea>
    <c:legend>
      <c:legendPos val="r"/>
      <c:txPr>
        <a:bodyPr/>
        <a:lstStyle/>
        <a:p>
          <a:pPr>
            <a:defRPr lang="es-EC" b="1">
              <a:solidFill>
                <a:srgbClr val="FF6600"/>
              </a:solidFill>
              <a:latin typeface="Times New Roman" pitchFamily="18" charset="0"/>
              <a:cs typeface="Times New Roman" pitchFamily="18" charset="0"/>
            </a:defRPr>
          </a:pPr>
          <a:endParaRPr lang="es-EC"/>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200">
                <a:solidFill>
                  <a:srgbClr val="FF6600"/>
                </a:solidFill>
                <a:latin typeface="Times New Roman" pitchFamily="18" charset="0"/>
                <a:cs typeface="Times New Roman" pitchFamily="18" charset="0"/>
              </a:defRPr>
            </a:pPr>
            <a:r>
              <a:rPr lang="es-EC" sz="1200">
                <a:solidFill>
                  <a:srgbClr val="FF6600"/>
                </a:solidFill>
                <a:latin typeface="Times New Roman" pitchFamily="18" charset="0"/>
                <a:cs typeface="Times New Roman" pitchFamily="18" charset="0"/>
              </a:rPr>
              <a:t>DEMANDA</a:t>
            </a:r>
            <a:r>
              <a:rPr lang="es-EC" sz="1200" baseline="0">
                <a:solidFill>
                  <a:srgbClr val="FF6600"/>
                </a:solidFill>
                <a:latin typeface="Times New Roman" pitchFamily="18" charset="0"/>
                <a:cs typeface="Times New Roman" pitchFamily="18" charset="0"/>
              </a:rPr>
              <a:t> AÑO 3</a:t>
            </a:r>
            <a:endParaRPr lang="es-EC" sz="1200">
              <a:solidFill>
                <a:srgbClr val="FF6600"/>
              </a:solidFill>
              <a:latin typeface="Times New Roman" pitchFamily="18" charset="0"/>
              <a:cs typeface="Times New Roman" pitchFamily="18" charset="0"/>
            </a:endParaRPr>
          </a:p>
        </c:rich>
      </c:tx>
      <c:spPr>
        <a:noFill/>
      </c:spPr>
    </c:title>
    <c:view3D>
      <c:rAngAx val="1"/>
    </c:view3D>
    <c:plotArea>
      <c:layout/>
      <c:bar3DChart>
        <c:barDir val="col"/>
        <c:grouping val="clustered"/>
        <c:ser>
          <c:idx val="0"/>
          <c:order val="0"/>
          <c:spPr>
            <a:solidFill>
              <a:srgbClr val="FFC000"/>
            </a:solidFill>
          </c:spPr>
          <c:cat>
            <c:strRef>
              <c:f>'graficos demanda'!$J$78:$J$89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demanda'!$K$78:$K$89</c:f>
              <c:numCache>
                <c:formatCode>General</c:formatCode>
                <c:ptCount val="12"/>
                <c:pt idx="0">
                  <c:v>2469</c:v>
                </c:pt>
                <c:pt idx="1">
                  <c:v>3209</c:v>
                </c:pt>
                <c:pt idx="2">
                  <c:v>2469</c:v>
                </c:pt>
                <c:pt idx="3">
                  <c:v>2469</c:v>
                </c:pt>
                <c:pt idx="4">
                  <c:v>2469</c:v>
                </c:pt>
                <c:pt idx="5">
                  <c:v>2469</c:v>
                </c:pt>
                <c:pt idx="6">
                  <c:v>2469</c:v>
                </c:pt>
                <c:pt idx="7">
                  <c:v>2469</c:v>
                </c:pt>
                <c:pt idx="8">
                  <c:v>2469</c:v>
                </c:pt>
                <c:pt idx="9">
                  <c:v>2469</c:v>
                </c:pt>
                <c:pt idx="10">
                  <c:v>2469</c:v>
                </c:pt>
                <c:pt idx="11">
                  <c:v>3209</c:v>
                </c:pt>
              </c:numCache>
            </c:numRef>
          </c:val>
        </c:ser>
        <c:shape val="cylinder"/>
        <c:axId val="77411840"/>
        <c:axId val="77413760"/>
        <c:axId val="0"/>
      </c:bar3DChart>
      <c:catAx>
        <c:axId val="77411840"/>
        <c:scaling>
          <c:orientation val="minMax"/>
        </c:scaling>
        <c:axPos val="b"/>
        <c:title>
          <c:tx>
            <c:rich>
              <a:bodyPr/>
              <a:lstStyle/>
              <a:p>
                <a:pPr>
                  <a:defRPr lang="es-EC">
                    <a:solidFill>
                      <a:srgbClr val="FF6600"/>
                    </a:solidFill>
                    <a:latin typeface="Times New Roman" pitchFamily="18" charset="0"/>
                    <a:cs typeface="Times New Roman" pitchFamily="18" charset="0"/>
                  </a:defRPr>
                </a:pPr>
                <a:r>
                  <a:rPr lang="es-EC">
                    <a:solidFill>
                      <a:srgbClr val="FF6600"/>
                    </a:solidFill>
                    <a:latin typeface="Times New Roman" pitchFamily="18" charset="0"/>
                    <a:cs typeface="Times New Roman" pitchFamily="18" charset="0"/>
                  </a:rPr>
                  <a:t>MESES</a:t>
                </a:r>
              </a:p>
            </c:rich>
          </c:tx>
          <c:layout>
            <c:manualLayout>
              <c:xMode val="edge"/>
              <c:yMode val="edge"/>
              <c:x val="0.40449146981627332"/>
              <c:y val="0.867190507436578"/>
            </c:manualLayout>
          </c:layout>
        </c:title>
        <c:majorTickMark val="none"/>
        <c:tickLblPos val="nextTo"/>
        <c:txPr>
          <a:bodyPr/>
          <a:lstStyle/>
          <a:p>
            <a:pPr>
              <a:defRPr lang="es-EC" b="1">
                <a:solidFill>
                  <a:srgbClr val="FF6600"/>
                </a:solidFill>
                <a:latin typeface="Times New Roman" pitchFamily="18" charset="0"/>
                <a:cs typeface="Times New Roman" pitchFamily="18" charset="0"/>
              </a:defRPr>
            </a:pPr>
            <a:endParaRPr lang="es-EC"/>
          </a:p>
        </c:txPr>
        <c:crossAx val="77413760"/>
        <c:crosses val="autoZero"/>
        <c:auto val="1"/>
        <c:lblAlgn val="ctr"/>
        <c:lblOffset val="100"/>
      </c:catAx>
      <c:valAx>
        <c:axId val="77413760"/>
        <c:scaling>
          <c:orientation val="minMax"/>
        </c:scaling>
        <c:axPos val="l"/>
        <c:majorGridlines/>
        <c:title>
          <c:tx>
            <c:rich>
              <a:bodyPr/>
              <a:lstStyle/>
              <a:p>
                <a:pPr>
                  <a:defRPr lang="es-EC">
                    <a:solidFill>
                      <a:srgbClr val="FF6600"/>
                    </a:solidFill>
                    <a:latin typeface="Times New Roman" pitchFamily="18" charset="0"/>
                    <a:cs typeface="Times New Roman" pitchFamily="18" charset="0"/>
                  </a:defRPr>
                </a:pPr>
                <a:r>
                  <a:rPr lang="es-EC">
                    <a:solidFill>
                      <a:srgbClr val="FF6600"/>
                    </a:solidFill>
                    <a:latin typeface="Times New Roman" pitchFamily="18" charset="0"/>
                    <a:cs typeface="Times New Roman" pitchFamily="18" charset="0"/>
                  </a:rPr>
                  <a:t>VOLUMEN</a:t>
                </a:r>
                <a:r>
                  <a:rPr lang="es-EC" baseline="0">
                    <a:solidFill>
                      <a:srgbClr val="FF6600"/>
                    </a:solidFill>
                    <a:latin typeface="Times New Roman" pitchFamily="18" charset="0"/>
                    <a:cs typeface="Times New Roman" pitchFamily="18" charset="0"/>
                  </a:rPr>
                  <a:t> DE BOTELLAS</a:t>
                </a:r>
                <a:endParaRPr lang="es-EC">
                  <a:solidFill>
                    <a:srgbClr val="FF6600"/>
                  </a:solidFill>
                  <a:latin typeface="Times New Roman" pitchFamily="18" charset="0"/>
                  <a:cs typeface="Times New Roman" pitchFamily="18" charset="0"/>
                </a:endParaRPr>
              </a:p>
            </c:rich>
          </c:tx>
        </c:title>
        <c:numFmt formatCode="General" sourceLinked="1"/>
        <c:tickLblPos val="nextTo"/>
        <c:txPr>
          <a:bodyPr/>
          <a:lstStyle/>
          <a:p>
            <a:pPr>
              <a:defRPr lang="es-EC" b="1">
                <a:solidFill>
                  <a:srgbClr val="FF6600"/>
                </a:solidFill>
                <a:latin typeface="Times New Roman" pitchFamily="18" charset="0"/>
                <a:cs typeface="Times New Roman" pitchFamily="18" charset="0"/>
              </a:defRPr>
            </a:pPr>
            <a:endParaRPr lang="es-EC"/>
          </a:p>
        </c:txPr>
        <c:crossAx val="77411840"/>
        <c:crosses val="autoZero"/>
        <c:crossBetween val="between"/>
      </c:valAx>
    </c:plotArea>
    <c:legend>
      <c:legendPos val="r"/>
      <c:txPr>
        <a:bodyPr/>
        <a:lstStyle/>
        <a:p>
          <a:pPr>
            <a:defRPr lang="es-EC" b="1">
              <a:solidFill>
                <a:srgbClr val="FF6600"/>
              </a:solidFill>
            </a:defRPr>
          </a:pPr>
          <a:endParaRPr lang="es-EC"/>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200">
                <a:solidFill>
                  <a:srgbClr val="FF6600"/>
                </a:solidFill>
                <a:latin typeface="Times New Roman" pitchFamily="18" charset="0"/>
                <a:cs typeface="Times New Roman" pitchFamily="18" charset="0"/>
              </a:defRPr>
            </a:pPr>
            <a:r>
              <a:rPr lang="es-EC" sz="1200">
                <a:solidFill>
                  <a:srgbClr val="FF6600"/>
                </a:solidFill>
                <a:latin typeface="Times New Roman" pitchFamily="18" charset="0"/>
                <a:cs typeface="Times New Roman" pitchFamily="18" charset="0"/>
              </a:rPr>
              <a:t>DEMANDA AÑO 4</a:t>
            </a:r>
          </a:p>
        </c:rich>
      </c:tx>
    </c:title>
    <c:view3D>
      <c:rAngAx val="1"/>
    </c:view3D>
    <c:plotArea>
      <c:layout/>
      <c:bar3DChart>
        <c:barDir val="col"/>
        <c:grouping val="clustered"/>
        <c:ser>
          <c:idx val="0"/>
          <c:order val="0"/>
          <c:spPr>
            <a:solidFill>
              <a:srgbClr val="FFC000"/>
            </a:solidFill>
          </c:spPr>
          <c:cat>
            <c:strRef>
              <c:f>'graficos demanda'!$J$78:$J$89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demanda'!$K$78:$K$89</c:f>
              <c:numCache>
                <c:formatCode>General</c:formatCode>
                <c:ptCount val="12"/>
                <c:pt idx="0">
                  <c:v>2469</c:v>
                </c:pt>
                <c:pt idx="1">
                  <c:v>3209</c:v>
                </c:pt>
                <c:pt idx="2">
                  <c:v>2469</c:v>
                </c:pt>
                <c:pt idx="3">
                  <c:v>2469</c:v>
                </c:pt>
                <c:pt idx="4">
                  <c:v>2469</c:v>
                </c:pt>
                <c:pt idx="5">
                  <c:v>2469</c:v>
                </c:pt>
                <c:pt idx="6">
                  <c:v>2469</c:v>
                </c:pt>
                <c:pt idx="7">
                  <c:v>2469</c:v>
                </c:pt>
                <c:pt idx="8">
                  <c:v>2469</c:v>
                </c:pt>
                <c:pt idx="9">
                  <c:v>2469</c:v>
                </c:pt>
                <c:pt idx="10">
                  <c:v>2469</c:v>
                </c:pt>
                <c:pt idx="11">
                  <c:v>3209</c:v>
                </c:pt>
              </c:numCache>
            </c:numRef>
          </c:val>
        </c:ser>
        <c:shape val="cylinder"/>
        <c:axId val="77460224"/>
        <c:axId val="77462144"/>
        <c:axId val="0"/>
      </c:bar3DChart>
      <c:catAx>
        <c:axId val="77460224"/>
        <c:scaling>
          <c:orientation val="minMax"/>
        </c:scaling>
        <c:axPos val="b"/>
        <c:title>
          <c:tx>
            <c:rich>
              <a:bodyPr/>
              <a:lstStyle/>
              <a:p>
                <a:pPr>
                  <a:defRPr lang="es-EC">
                    <a:solidFill>
                      <a:srgbClr val="FF6600"/>
                    </a:solidFill>
                    <a:latin typeface="Times New Roman" pitchFamily="18" charset="0"/>
                    <a:cs typeface="Times New Roman" pitchFamily="18" charset="0"/>
                  </a:defRPr>
                </a:pPr>
                <a:r>
                  <a:rPr lang="es-EC">
                    <a:solidFill>
                      <a:srgbClr val="FF6600"/>
                    </a:solidFill>
                    <a:latin typeface="Times New Roman" pitchFamily="18" charset="0"/>
                    <a:cs typeface="Times New Roman" pitchFamily="18" charset="0"/>
                  </a:rPr>
                  <a:t>MESES</a:t>
                </a:r>
              </a:p>
            </c:rich>
          </c:tx>
        </c:title>
        <c:majorTickMark val="none"/>
        <c:tickLblPos val="nextTo"/>
        <c:txPr>
          <a:bodyPr/>
          <a:lstStyle/>
          <a:p>
            <a:pPr>
              <a:defRPr lang="es-EC" b="1">
                <a:solidFill>
                  <a:srgbClr val="FF6600"/>
                </a:solidFill>
                <a:latin typeface="Times New Roman" pitchFamily="18" charset="0"/>
                <a:cs typeface="Times New Roman" pitchFamily="18" charset="0"/>
              </a:defRPr>
            </a:pPr>
            <a:endParaRPr lang="es-EC"/>
          </a:p>
        </c:txPr>
        <c:crossAx val="77462144"/>
        <c:crosses val="autoZero"/>
        <c:auto val="1"/>
        <c:lblAlgn val="ctr"/>
        <c:lblOffset val="100"/>
      </c:catAx>
      <c:valAx>
        <c:axId val="77462144"/>
        <c:scaling>
          <c:orientation val="minMax"/>
        </c:scaling>
        <c:axPos val="l"/>
        <c:majorGridlines/>
        <c:title>
          <c:tx>
            <c:rich>
              <a:bodyPr/>
              <a:lstStyle/>
              <a:p>
                <a:pPr>
                  <a:defRPr lang="es-EC">
                    <a:solidFill>
                      <a:srgbClr val="FF6600"/>
                    </a:solidFill>
                    <a:latin typeface="Times New Roman" pitchFamily="18" charset="0"/>
                    <a:cs typeface="Times New Roman" pitchFamily="18" charset="0"/>
                  </a:defRPr>
                </a:pPr>
                <a:r>
                  <a:rPr lang="es-EC">
                    <a:solidFill>
                      <a:srgbClr val="FF6600"/>
                    </a:solidFill>
                    <a:latin typeface="Times New Roman" pitchFamily="18" charset="0"/>
                    <a:cs typeface="Times New Roman" pitchFamily="18" charset="0"/>
                  </a:rPr>
                  <a:t>VOLUMEN</a:t>
                </a:r>
                <a:r>
                  <a:rPr lang="es-EC" baseline="0">
                    <a:solidFill>
                      <a:srgbClr val="FF6600"/>
                    </a:solidFill>
                    <a:latin typeface="Times New Roman" pitchFamily="18" charset="0"/>
                    <a:cs typeface="Times New Roman" pitchFamily="18" charset="0"/>
                  </a:rPr>
                  <a:t> DE BOTELLAS</a:t>
                </a:r>
                <a:endParaRPr lang="es-EC">
                  <a:solidFill>
                    <a:srgbClr val="FF6600"/>
                  </a:solidFill>
                  <a:latin typeface="Times New Roman" pitchFamily="18" charset="0"/>
                  <a:cs typeface="Times New Roman" pitchFamily="18" charset="0"/>
                </a:endParaRPr>
              </a:p>
            </c:rich>
          </c:tx>
        </c:title>
        <c:numFmt formatCode="General" sourceLinked="1"/>
        <c:tickLblPos val="nextTo"/>
        <c:txPr>
          <a:bodyPr/>
          <a:lstStyle/>
          <a:p>
            <a:pPr>
              <a:defRPr lang="es-EC" b="1">
                <a:solidFill>
                  <a:srgbClr val="FF6600"/>
                </a:solidFill>
                <a:latin typeface="Times New Roman" pitchFamily="18" charset="0"/>
                <a:cs typeface="Times New Roman" pitchFamily="18" charset="0"/>
              </a:defRPr>
            </a:pPr>
            <a:endParaRPr lang="es-EC"/>
          </a:p>
        </c:txPr>
        <c:crossAx val="77460224"/>
        <c:crosses val="autoZero"/>
        <c:crossBetween val="between"/>
      </c:valAx>
    </c:plotArea>
    <c:legend>
      <c:legendPos val="r"/>
      <c:txPr>
        <a:bodyPr/>
        <a:lstStyle/>
        <a:p>
          <a:pPr>
            <a:defRPr lang="es-EC" b="1">
              <a:solidFill>
                <a:srgbClr val="FF6600"/>
              </a:solidFill>
              <a:latin typeface="Times New Roman" pitchFamily="18" charset="0"/>
              <a:cs typeface="Times New Roman" pitchFamily="18" charset="0"/>
            </a:defRPr>
          </a:pPr>
          <a:endParaRPr lang="es-EC"/>
        </a:p>
      </c:txPr>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style val="8"/>
  <c:chart>
    <c:title>
      <c:tx>
        <c:rich>
          <a:bodyPr/>
          <a:lstStyle/>
          <a:p>
            <a:pPr>
              <a:defRPr lang="es-ES">
                <a:solidFill>
                  <a:srgbClr val="FF6600"/>
                </a:solidFill>
              </a:defRPr>
            </a:pPr>
            <a:r>
              <a:rPr lang="es-ES" sz="1200">
                <a:solidFill>
                  <a:srgbClr val="FF6600"/>
                </a:solidFill>
                <a:latin typeface="Times New Roman" pitchFamily="18" charset="0"/>
                <a:cs typeface="Times New Roman" pitchFamily="18" charset="0"/>
              </a:rPr>
              <a:t>DEMANDA</a:t>
            </a:r>
            <a:r>
              <a:rPr lang="es-ES" sz="1200" baseline="0">
                <a:solidFill>
                  <a:srgbClr val="FF6600"/>
                </a:solidFill>
                <a:latin typeface="Times New Roman" pitchFamily="18" charset="0"/>
                <a:cs typeface="Times New Roman" pitchFamily="18" charset="0"/>
              </a:rPr>
              <a:t> AÑO 5</a:t>
            </a:r>
            <a:endParaRPr lang="es-ES" sz="1200">
              <a:solidFill>
                <a:srgbClr val="FF6600"/>
              </a:solidFill>
              <a:latin typeface="Times New Roman" pitchFamily="18" charset="0"/>
              <a:cs typeface="Times New Roman" pitchFamily="18" charset="0"/>
            </a:endParaRPr>
          </a:p>
        </c:rich>
      </c:tx>
    </c:title>
    <c:view3D>
      <c:rAngAx val="1"/>
    </c:view3D>
    <c:plotArea>
      <c:layout/>
      <c:bar3DChart>
        <c:barDir val="col"/>
        <c:grouping val="clustered"/>
        <c:ser>
          <c:idx val="0"/>
          <c:order val="0"/>
          <c:spPr>
            <a:solidFill>
              <a:srgbClr val="FFC000"/>
            </a:solidFill>
          </c:spPr>
          <c:cat>
            <c:strRef>
              <c:f>'graficos demanda'!$J$78:$J$89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'graficos demanda'!$K$78:$K$89</c:f>
              <c:numCache>
                <c:formatCode>General</c:formatCode>
                <c:ptCount val="12"/>
                <c:pt idx="0">
                  <c:v>3489</c:v>
                </c:pt>
                <c:pt idx="1">
                  <c:v>4535</c:v>
                </c:pt>
                <c:pt idx="2">
                  <c:v>3489</c:v>
                </c:pt>
                <c:pt idx="3">
                  <c:v>3489</c:v>
                </c:pt>
                <c:pt idx="4">
                  <c:v>3489</c:v>
                </c:pt>
                <c:pt idx="5">
                  <c:v>3489</c:v>
                </c:pt>
                <c:pt idx="6">
                  <c:v>3489</c:v>
                </c:pt>
                <c:pt idx="7">
                  <c:v>3489</c:v>
                </c:pt>
                <c:pt idx="8">
                  <c:v>3489</c:v>
                </c:pt>
                <c:pt idx="9">
                  <c:v>3489</c:v>
                </c:pt>
                <c:pt idx="10">
                  <c:v>3489</c:v>
                </c:pt>
                <c:pt idx="11">
                  <c:v>4535</c:v>
                </c:pt>
              </c:numCache>
            </c:numRef>
          </c:val>
        </c:ser>
        <c:shape val="cylinder"/>
        <c:axId val="77467648"/>
        <c:axId val="77469568"/>
        <c:axId val="0"/>
      </c:bar3DChart>
      <c:catAx>
        <c:axId val="77467648"/>
        <c:scaling>
          <c:orientation val="minMax"/>
        </c:scaling>
        <c:axPos val="b"/>
        <c:title>
          <c:tx>
            <c:rich>
              <a:bodyPr/>
              <a:lstStyle/>
              <a:p>
                <a:pPr>
                  <a:defRPr lang="es-ES">
                    <a:solidFill>
                      <a:srgbClr val="FF6600"/>
                    </a:solidFill>
                    <a:latin typeface="Times New Roman" pitchFamily="18" charset="0"/>
                    <a:cs typeface="Times New Roman" pitchFamily="18" charset="0"/>
                  </a:defRPr>
                </a:pPr>
                <a:r>
                  <a:rPr lang="es-ES">
                    <a:solidFill>
                      <a:srgbClr val="FF6600"/>
                    </a:solidFill>
                    <a:latin typeface="Times New Roman" pitchFamily="18" charset="0"/>
                    <a:cs typeface="Times New Roman" pitchFamily="18" charset="0"/>
                  </a:rPr>
                  <a:t>MESES</a:t>
                </a:r>
              </a:p>
            </c:rich>
          </c:tx>
        </c:title>
        <c:majorTickMark val="none"/>
        <c:tickLblPos val="nextTo"/>
        <c:txPr>
          <a:bodyPr/>
          <a:lstStyle/>
          <a:p>
            <a:pPr>
              <a:defRPr lang="es-ES" b="1">
                <a:solidFill>
                  <a:srgbClr val="FF6600"/>
                </a:solidFill>
                <a:latin typeface="Times New Roman" pitchFamily="18" charset="0"/>
                <a:cs typeface="Times New Roman" pitchFamily="18" charset="0"/>
              </a:defRPr>
            </a:pPr>
            <a:endParaRPr lang="es-EC"/>
          </a:p>
        </c:txPr>
        <c:crossAx val="77469568"/>
        <c:crosses val="autoZero"/>
        <c:auto val="1"/>
        <c:lblAlgn val="ctr"/>
        <c:lblOffset val="100"/>
      </c:catAx>
      <c:valAx>
        <c:axId val="77469568"/>
        <c:scaling>
          <c:orientation val="minMax"/>
        </c:scaling>
        <c:axPos val="l"/>
        <c:majorGridlines/>
        <c:title>
          <c:tx>
            <c:rich>
              <a:bodyPr/>
              <a:lstStyle/>
              <a:p>
                <a:pPr>
                  <a:defRPr lang="es-ES" b="1">
                    <a:solidFill>
                      <a:srgbClr val="FF6600"/>
                    </a:solidFill>
                    <a:latin typeface="Times New Roman" pitchFamily="18" charset="0"/>
                    <a:cs typeface="Times New Roman" pitchFamily="18" charset="0"/>
                  </a:defRPr>
                </a:pPr>
                <a:r>
                  <a:rPr lang="es-ES" b="1">
                    <a:solidFill>
                      <a:srgbClr val="FF6600"/>
                    </a:solidFill>
                    <a:latin typeface="Times New Roman" pitchFamily="18" charset="0"/>
                    <a:cs typeface="Times New Roman" pitchFamily="18" charset="0"/>
                  </a:rPr>
                  <a:t>VOLUMEN</a:t>
                </a:r>
                <a:r>
                  <a:rPr lang="es-ES" b="1" baseline="0">
                    <a:solidFill>
                      <a:srgbClr val="FF6600"/>
                    </a:solidFill>
                    <a:latin typeface="Times New Roman" pitchFamily="18" charset="0"/>
                    <a:cs typeface="Times New Roman" pitchFamily="18" charset="0"/>
                  </a:rPr>
                  <a:t> DE BOTELLAS</a:t>
                </a:r>
                <a:endParaRPr lang="es-ES" b="1">
                  <a:solidFill>
                    <a:srgbClr val="FF6600"/>
                  </a:solidFill>
                  <a:latin typeface="Times New Roman" pitchFamily="18" charset="0"/>
                  <a:cs typeface="Times New Roman" pitchFamily="18" charset="0"/>
                </a:endParaRPr>
              </a:p>
            </c:rich>
          </c:tx>
          <c:spPr>
            <a:noFill/>
          </c:spPr>
        </c:title>
        <c:numFmt formatCode="General" sourceLinked="1"/>
        <c:tickLblPos val="nextTo"/>
        <c:txPr>
          <a:bodyPr/>
          <a:lstStyle/>
          <a:p>
            <a:pPr>
              <a:defRPr lang="es-ES" b="1">
                <a:solidFill>
                  <a:srgbClr val="FF6600"/>
                </a:solidFill>
                <a:latin typeface="Times New Roman" pitchFamily="18" charset="0"/>
                <a:cs typeface="Times New Roman" pitchFamily="18" charset="0"/>
              </a:defRPr>
            </a:pPr>
            <a:endParaRPr lang="es-EC"/>
          </a:p>
        </c:txPr>
        <c:crossAx val="77467648"/>
        <c:crosses val="autoZero"/>
        <c:crossBetween val="between"/>
      </c:valAx>
    </c:plotArea>
    <c:legend>
      <c:legendPos val="r"/>
      <c:txPr>
        <a:bodyPr/>
        <a:lstStyle/>
        <a:p>
          <a:pPr>
            <a:defRPr lang="es-ES">
              <a:solidFill>
                <a:srgbClr val="FF6600"/>
              </a:solidFill>
              <a:latin typeface="Times New Roman" pitchFamily="18" charset="0"/>
              <a:cs typeface="Times New Roman" pitchFamily="18" charset="0"/>
            </a:defRPr>
          </a:pPr>
          <a:endParaRPr lang="es-EC"/>
        </a:p>
      </c:txPr>
    </c:legend>
    <c:plotVisOnly val="1"/>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1AA07A-96E2-44C3-8983-2EFA4BA58843}" type="datetimeFigureOut">
              <a:rPr lang="es-ES"/>
              <a:pPr>
                <a:defRPr/>
              </a:pPr>
              <a:t>11/10/2009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577ACB9-5329-4C5B-A377-695934EE0268}"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24580"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1E05048-A1D4-41A2-9753-51682D11330F}" type="slidenum">
              <a:rPr lang="es-ES" sz="1200">
                <a:latin typeface="+mn-lt"/>
              </a:rPr>
              <a:pPr algn="r">
                <a:defRPr/>
              </a:pPr>
              <a:t>1</a:t>
            </a:fld>
            <a:endParaRPr lang="es-E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361F2082-F92A-4AEA-8D4F-E2076F8F3B8E}" type="datetimeFigureOut">
              <a:rPr lang="es-ES"/>
              <a:pPr>
                <a:defRPr/>
              </a:pPr>
              <a:t>11/10/2009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F349055-59C7-4E90-932C-0C44ABE5478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45FC5767-6BE5-4E31-9BD8-1402EB76E550}" type="datetimeFigureOut">
              <a:rPr lang="es-ES"/>
              <a:pPr>
                <a:defRPr/>
              </a:pPr>
              <a:t>11/10/2009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02D0134-D979-4B41-A98F-FEA072969F6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057900" y="274638"/>
            <a:ext cx="18669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54483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242A264-CD08-498D-847C-3C8B9F048DBB}" type="datetimeFigureOut">
              <a:rPr lang="es-ES"/>
              <a:pPr>
                <a:defRPr/>
              </a:pPr>
              <a:t>11/10/2009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470EFF5-6C03-4BD3-9F43-4C4759C29CE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6" name="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4 Marcador de fecha"/>
          <p:cNvSpPr>
            <a:spLocks noGrp="1"/>
          </p:cNvSpPr>
          <p:nvPr>
            <p:ph type="dt" sz="half" idx="10"/>
          </p:nvPr>
        </p:nvSpPr>
        <p:spPr/>
        <p:txBody>
          <a:bodyPr/>
          <a:lstStyle>
            <a:lvl1pPr>
              <a:defRPr/>
            </a:lvl1pPr>
          </a:lstStyle>
          <a:p>
            <a:pPr>
              <a:defRPr/>
            </a:pPr>
            <a:fld id="{629D1AB9-2325-41C2-994F-AB20AA5F8560}" type="datetimeFigureOut">
              <a:rPr lang="es-ES"/>
              <a:pPr>
                <a:defRPr/>
              </a:pPr>
              <a:t>11/10/2009</a:t>
            </a:fld>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0F397F0B-8886-4F72-9789-62B500DC535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95C71DA8-A506-4D2B-9220-681385EF8918}" type="datetimeFigureOut">
              <a:rPr lang="es-ES"/>
              <a:pPr>
                <a:defRPr/>
              </a:pPr>
              <a:t>11/10/2009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67F359-2DCF-4F3C-8990-8FBCCDD7DCD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DBD0C3C-91E6-490E-BE8E-D3455E2FA8F6}" type="datetimeFigureOut">
              <a:rPr lang="es-ES"/>
              <a:pPr>
                <a:defRPr/>
              </a:pPr>
              <a:t>11/10/2009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802AC9C-57FF-4E94-AA93-D7C856BA7D7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267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pPr>
              <a:defRPr/>
            </a:pPr>
            <a:fld id="{9AF76843-2EE4-45CF-9916-681F51B55359}" type="datetimeFigureOut">
              <a:rPr lang="es-ES"/>
              <a:pPr>
                <a:defRPr/>
              </a:pPr>
              <a:t>11/10/2009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950AF9FA-1FEE-4330-81AC-4DE732E0A85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pPr>
              <a:defRPr/>
            </a:pPr>
            <a:fld id="{0CF48B99-B728-48A7-848D-9C702D3E3457}" type="datetimeFigureOut">
              <a:rPr lang="es-ES"/>
              <a:pPr>
                <a:defRPr/>
              </a:pPr>
              <a:t>11/10/2009</a:t>
            </a:fld>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BB1E069B-E3BB-4082-8E5C-3C9B408DB83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pPr>
              <a:defRPr/>
            </a:pPr>
            <a:fld id="{27CF341F-87D7-42CE-A85E-063D9138FF74}" type="datetimeFigureOut">
              <a:rPr lang="es-ES"/>
              <a:pPr>
                <a:defRPr/>
              </a:pPr>
              <a:t>11/10/2009</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57E2CA87-2D3F-4ADA-A734-D690BBCDFCB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565975BA-1429-401A-B7A8-92FA60C208A6}" type="datetimeFigureOut">
              <a:rPr lang="es-ES"/>
              <a:pPr>
                <a:defRPr/>
              </a:pPr>
              <a:t>11/10/2009</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AD97C706-2B42-4646-ADD7-A1D9BC4DD2C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92F4DFDE-3B87-485C-8432-5F8765746262}" type="datetimeFigureOut">
              <a:rPr lang="es-ES"/>
              <a:pPr>
                <a:defRPr/>
              </a:pPr>
              <a:t>11/10/2009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4CE5A464-F416-409F-AB3D-6274AA10695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B33D3A4D-9AFC-4868-8734-7B133200C159}" type="datetimeFigureOut">
              <a:rPr lang="es-ES"/>
              <a:pPr>
                <a:defRPr/>
              </a:pPr>
              <a:t>11/10/2009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E42DC1A2-8125-4D83-882C-0A988CD2F10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16739"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6 Marcador de fecha"/>
          <p:cNvSpPr>
            <a:spLocks noGrp="1"/>
          </p:cNvSpPr>
          <p:nvPr>
            <p:ph type="dt" sz="half" idx="2"/>
          </p:nvPr>
        </p:nvSpPr>
        <p:spPr>
          <a:xfrm>
            <a:off x="457200" y="6421438"/>
            <a:ext cx="2133600" cy="365125"/>
          </a:xfrm>
          <a:prstGeom prst="rect">
            <a:avLst/>
          </a:prstGeom>
        </p:spPr>
        <p:txBody>
          <a:bodyPr vert="horz" bIns="0" anchor="b"/>
          <a:lstStyle>
            <a:lvl1pPr fontAlgn="auto">
              <a:spcBef>
                <a:spcPts val="0"/>
              </a:spcBef>
              <a:spcAft>
                <a:spcPts val="0"/>
              </a:spcAft>
              <a:defRPr sz="1000">
                <a:solidFill>
                  <a:schemeClr val="tx2">
                    <a:shade val="50000"/>
                  </a:schemeClr>
                </a:solidFill>
                <a:latin typeface="+mn-lt"/>
              </a:defRPr>
            </a:lvl1pPr>
          </a:lstStyle>
          <a:p>
            <a:pPr>
              <a:defRPr/>
            </a:pPr>
            <a:fld id="{4166EC83-2CDC-4E35-B6CC-745E4A7E7474}" type="datetimeFigureOut">
              <a:rPr lang="es-ES"/>
              <a:pPr>
                <a:defRPr/>
              </a:pPr>
              <a:t>11/10/2009</a:t>
            </a:fld>
            <a:endParaRPr lang="es-ES"/>
          </a:p>
        </p:txBody>
      </p:sp>
      <p:sp>
        <p:nvSpPr>
          <p:cNvPr id="13" name="7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fontAlgn="auto">
              <a:spcBef>
                <a:spcPts val="0"/>
              </a:spcBef>
              <a:spcAft>
                <a:spcPts val="0"/>
              </a:spcAft>
              <a:defRPr sz="1000">
                <a:solidFill>
                  <a:schemeClr val="tx2">
                    <a:shade val="50000"/>
                  </a:schemeClr>
                </a:solidFill>
                <a:latin typeface="+mn-lt"/>
              </a:defRPr>
            </a:lvl1pPr>
          </a:lstStyle>
          <a:p>
            <a:pPr>
              <a:defRPr/>
            </a:pPr>
            <a:endParaRPr lang="es-ES"/>
          </a:p>
        </p:txBody>
      </p:sp>
      <p:sp>
        <p:nvSpPr>
          <p:cNvPr id="14" name="8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fontAlgn="auto">
              <a:spcBef>
                <a:spcPts val="0"/>
              </a:spcBef>
              <a:spcAft>
                <a:spcPts val="0"/>
              </a:spcAft>
              <a:defRPr sz="1000">
                <a:solidFill>
                  <a:schemeClr val="tx2">
                    <a:shade val="50000"/>
                  </a:schemeClr>
                </a:solidFill>
                <a:latin typeface="+mn-lt"/>
              </a:defRPr>
            </a:lvl1pPr>
          </a:lstStyle>
          <a:p>
            <a:pPr>
              <a:defRPr/>
            </a:pPr>
            <a:fld id="{3D334C69-8A86-4A93-900B-6BB3F814CC63}"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l" rtl="0" fontAlgn="base">
        <a:spcBef>
          <a:spcPct val="0"/>
        </a:spcBef>
        <a:spcAft>
          <a:spcPct val="0"/>
        </a:spcAft>
        <a:defRPr sz="46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a:solidFill>
            <a:schemeClr val="tx1"/>
          </a:solidFill>
          <a:latin typeface="+mn-lt"/>
        </a:defRPr>
      </a:lvl2pPr>
      <a:lvl3pPr marL="1004888" indent="-255588" algn="l" rtl="0" fontAlgn="base">
        <a:spcBef>
          <a:spcPct val="20000"/>
        </a:spcBef>
        <a:spcAft>
          <a:spcPct val="0"/>
        </a:spcAft>
        <a:buClr>
          <a:schemeClr val="accent2"/>
        </a:buClr>
        <a:buSzPct val="85000"/>
        <a:buFont typeface="Arial" charset="0"/>
        <a:buChar char="○"/>
        <a:defRPr sz="2400">
          <a:solidFill>
            <a:schemeClr val="tx1"/>
          </a:solidFill>
          <a:latin typeface="+mn-lt"/>
        </a:defRPr>
      </a:lvl3pPr>
      <a:lvl4pPr marL="1279525" indent="-236538" algn="l" rtl="0" fontAlgn="base">
        <a:spcBef>
          <a:spcPct val="20000"/>
        </a:spcBef>
        <a:spcAft>
          <a:spcPct val="0"/>
        </a:spcAft>
        <a:buClr>
          <a:srgbClr val="8D89A4"/>
        </a:buClr>
        <a:buSzPct val="90000"/>
        <a:buFont typeface="Wingdings 2" pitchFamily="18" charset="2"/>
        <a:buChar char=""/>
        <a:defRPr sz="2000">
          <a:solidFill>
            <a:schemeClr val="tx1"/>
          </a:solidFill>
          <a:latin typeface="+mn-lt"/>
        </a:defRPr>
      </a:lvl4pPr>
      <a:lvl5pPr marL="1489075" indent="-182563" algn="l" rtl="0" fontAlgn="base">
        <a:spcBef>
          <a:spcPct val="20000"/>
        </a:spcBef>
        <a:spcAft>
          <a:spcPct val="0"/>
        </a:spcAft>
        <a:buClr>
          <a:srgbClr val="748560"/>
        </a:buClr>
        <a:buSzPct val="100000"/>
        <a:buFont typeface="Arial" charset="0"/>
        <a:buChar char="-"/>
        <a:defRPr sz="2000">
          <a:solidFill>
            <a:schemeClr val="tx1"/>
          </a:solidFill>
          <a:latin typeface="+mn-lt"/>
        </a:defRPr>
      </a:lvl5pPr>
      <a:lvl6pPr marL="1946275" indent="-182563" algn="l" rtl="0" fontAlgn="base">
        <a:spcBef>
          <a:spcPct val="20000"/>
        </a:spcBef>
        <a:spcAft>
          <a:spcPct val="0"/>
        </a:spcAft>
        <a:buClr>
          <a:srgbClr val="748560"/>
        </a:buClr>
        <a:buSzPct val="100000"/>
        <a:buFont typeface="Arial" charset="0"/>
        <a:buChar char="-"/>
        <a:defRPr sz="2000">
          <a:solidFill>
            <a:schemeClr val="tx1"/>
          </a:solidFill>
          <a:latin typeface="+mn-lt"/>
        </a:defRPr>
      </a:lvl6pPr>
      <a:lvl7pPr marL="2403475" indent="-182563" algn="l" rtl="0" fontAlgn="base">
        <a:spcBef>
          <a:spcPct val="20000"/>
        </a:spcBef>
        <a:spcAft>
          <a:spcPct val="0"/>
        </a:spcAft>
        <a:buClr>
          <a:srgbClr val="748560"/>
        </a:buClr>
        <a:buSzPct val="100000"/>
        <a:buFont typeface="Arial" charset="0"/>
        <a:buChar char="-"/>
        <a:defRPr sz="2000">
          <a:solidFill>
            <a:schemeClr val="tx1"/>
          </a:solidFill>
          <a:latin typeface="+mn-lt"/>
        </a:defRPr>
      </a:lvl7pPr>
      <a:lvl8pPr marL="2860675" indent="-182563" algn="l" rtl="0" fontAlgn="base">
        <a:spcBef>
          <a:spcPct val="20000"/>
        </a:spcBef>
        <a:spcAft>
          <a:spcPct val="0"/>
        </a:spcAft>
        <a:buClr>
          <a:srgbClr val="748560"/>
        </a:buClr>
        <a:buSzPct val="100000"/>
        <a:buFont typeface="Arial" charset="0"/>
        <a:buChar char="-"/>
        <a:defRPr sz="2000">
          <a:solidFill>
            <a:schemeClr val="tx1"/>
          </a:solidFill>
          <a:latin typeface="+mn-lt"/>
        </a:defRPr>
      </a:lvl8pPr>
      <a:lvl9pPr marL="3317875" indent="-182563" algn="l" rtl="0" fontAlgn="base">
        <a:spcBef>
          <a:spcPct val="20000"/>
        </a:spcBef>
        <a:spcAft>
          <a:spcPct val="0"/>
        </a:spcAft>
        <a:buClr>
          <a:srgbClr val="748560"/>
        </a:buClr>
        <a:buSzPct val="100000"/>
        <a:buFont typeface="Arial" charset="0"/>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4"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5"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4 Marcador de fecha"/>
          <p:cNvSpPr>
            <a:spLocks noGrp="1"/>
          </p:cNvSpPr>
          <p:nvPr>
            <p:ph type="dt" sz="half" idx="2"/>
          </p:nvPr>
        </p:nvSpPr>
        <p:spPr>
          <a:xfrm>
            <a:off x="457200" y="6421438"/>
            <a:ext cx="2133600" cy="365125"/>
          </a:xfrm>
          <a:prstGeom prst="rect">
            <a:avLst/>
          </a:prstGeom>
        </p:spPr>
        <p:txBody>
          <a:bodyPr vert="horz" bIns="0" anchor="b"/>
          <a:lstStyle>
            <a:lvl1pPr fontAlgn="auto">
              <a:spcBef>
                <a:spcPts val="0"/>
              </a:spcBef>
              <a:spcAft>
                <a:spcPts val="0"/>
              </a:spcAft>
              <a:defRPr sz="1000">
                <a:solidFill>
                  <a:schemeClr val="tx2">
                    <a:shade val="50000"/>
                  </a:schemeClr>
                </a:solidFill>
                <a:latin typeface="+mn-lt"/>
              </a:defRPr>
            </a:lvl1pPr>
          </a:lstStyle>
          <a:p>
            <a:pPr>
              <a:defRPr/>
            </a:pPr>
            <a:fld id="{3D7FB4A8-EF46-43D0-A316-B5BBA267AFD1}" type="datetimeFigureOut">
              <a:rPr lang="es-ES"/>
              <a:pPr>
                <a:defRPr/>
              </a:pPr>
              <a:t>11/10/2009</a:t>
            </a:fld>
            <a:endParaRPr lang="es-ES"/>
          </a:p>
        </p:txBody>
      </p:sp>
      <p:sp>
        <p:nvSpPr>
          <p:cNvPr id="13" name="5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fontAlgn="auto">
              <a:spcBef>
                <a:spcPts val="0"/>
              </a:spcBef>
              <a:spcAft>
                <a:spcPts val="0"/>
              </a:spcAft>
              <a:defRPr sz="1000">
                <a:solidFill>
                  <a:schemeClr val="tx2">
                    <a:shade val="50000"/>
                  </a:schemeClr>
                </a:solidFill>
                <a:latin typeface="+mn-lt"/>
              </a:defRPr>
            </a:lvl1pPr>
          </a:lstStyle>
          <a:p>
            <a:pPr>
              <a:defRPr/>
            </a:pPr>
            <a:endParaRPr lang="es-ES"/>
          </a:p>
        </p:txBody>
      </p:sp>
      <p:sp>
        <p:nvSpPr>
          <p:cNvPr id="14" name="6 Marcador de número de diapositiva"/>
          <p:cNvSpPr>
            <a:spLocks noGrp="1"/>
          </p:cNvSpPr>
          <p:nvPr>
            <p:ph type="sldNum" sz="quarter" idx="4"/>
          </p:nvPr>
        </p:nvSpPr>
        <p:spPr>
          <a:xfrm>
            <a:off x="8156575" y="6421438"/>
            <a:ext cx="762000" cy="365125"/>
          </a:xfrm>
          <a:prstGeom prst="rect">
            <a:avLst/>
          </a:prstGeom>
        </p:spPr>
        <p:txBody>
          <a:bodyPr vert="horz" lIns="0" tIns="0" rIns="0" bIns="0" anchor="b"/>
          <a:lstStyle>
            <a:lvl1pPr algn="r" fontAlgn="auto">
              <a:spcBef>
                <a:spcPts val="0"/>
              </a:spcBef>
              <a:spcAft>
                <a:spcPts val="0"/>
              </a:spcAft>
              <a:defRPr sz="1000">
                <a:solidFill>
                  <a:schemeClr val="tx2">
                    <a:shade val="50000"/>
                  </a:schemeClr>
                </a:solidFill>
                <a:latin typeface="+mn-lt"/>
              </a:defRPr>
            </a:lvl1pPr>
          </a:lstStyle>
          <a:p>
            <a:pPr>
              <a:defRPr/>
            </a:pPr>
            <a:fld id="{A697EDF7-622F-4CC1-A3AA-6C50361C3EE9}"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4217" r:id="rId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714375" y="-139700"/>
            <a:ext cx="7929563" cy="6589713"/>
          </a:xfrm>
          <a:prstGeom prst="rect">
            <a:avLst/>
          </a:prstGeom>
          <a:noFill/>
          <a:ln w="9525">
            <a:noFill/>
            <a:miter lim="800000"/>
            <a:headEnd/>
            <a:tailEnd/>
          </a:ln>
        </p:spPr>
        <p:txBody>
          <a:bodyPr anchor="ctr">
            <a:spAutoFit/>
          </a:bodyPr>
          <a:lstStyle/>
          <a:p>
            <a:pPr algn="ctr">
              <a:tabLst>
                <a:tab pos="1066800" algn="l"/>
              </a:tabLst>
            </a:pPr>
            <a:endParaRPr lang="es-ES" b="1">
              <a:solidFill>
                <a:srgbClr val="F9E98E"/>
              </a:solidFill>
              <a:latin typeface="Times New Roman" pitchFamily="18" charset="0"/>
              <a:cs typeface="Times New Roman" pitchFamily="18" charset="0"/>
            </a:endParaRPr>
          </a:p>
          <a:p>
            <a:pPr algn="ctr">
              <a:tabLst>
                <a:tab pos="1066800" algn="l"/>
              </a:tabLst>
            </a:pPr>
            <a:endParaRPr lang="es-ES" b="1">
              <a:solidFill>
                <a:srgbClr val="F9E98E"/>
              </a:solidFill>
              <a:latin typeface="Times New Roman" pitchFamily="18" charset="0"/>
              <a:cs typeface="Times New Roman" pitchFamily="18" charset="0"/>
            </a:endParaRPr>
          </a:p>
          <a:p>
            <a:pPr algn="ctr">
              <a:tabLst>
                <a:tab pos="1066800" algn="l"/>
              </a:tabLst>
            </a:pPr>
            <a:endParaRPr lang="es-ES" b="1">
              <a:solidFill>
                <a:srgbClr val="F9E98E"/>
              </a:solidFill>
              <a:latin typeface="Times New Roman" pitchFamily="18" charset="0"/>
              <a:cs typeface="Times New Roman" pitchFamily="18" charset="0"/>
            </a:endParaRPr>
          </a:p>
          <a:p>
            <a:pPr algn="ctr">
              <a:tabLst>
                <a:tab pos="1066800" algn="l"/>
              </a:tabLst>
            </a:pPr>
            <a:r>
              <a:rPr lang="es-ES" b="1">
                <a:solidFill>
                  <a:srgbClr val="F9E98E"/>
                </a:solidFill>
                <a:latin typeface="Times New Roman" pitchFamily="18" charset="0"/>
                <a:cs typeface="Times New Roman" pitchFamily="18" charset="0"/>
              </a:rPr>
              <a:t>ESCUELA SUPERIOR POLITÉCNICA DEL LITORAL</a:t>
            </a:r>
            <a:endParaRPr lang="es-MX" b="1">
              <a:solidFill>
                <a:srgbClr val="F9E98E"/>
              </a:solidFill>
              <a:latin typeface="Times New Roman" pitchFamily="18" charset="0"/>
              <a:cs typeface="Times New Roman" pitchFamily="18" charset="0"/>
            </a:endParaRPr>
          </a:p>
          <a:p>
            <a:pPr algn="ctr" eaLnBrk="0" hangingPunct="0">
              <a:tabLst>
                <a:tab pos="1066800" algn="l"/>
              </a:tabLst>
            </a:pPr>
            <a:endParaRPr lang="es-ES" b="1">
              <a:solidFill>
                <a:srgbClr val="F9E98E"/>
              </a:solidFill>
              <a:latin typeface="Times New Roman" pitchFamily="18" charset="0"/>
              <a:cs typeface="Times New Roman" pitchFamily="18" charset="0"/>
            </a:endParaRPr>
          </a:p>
          <a:p>
            <a:pPr algn="ctr" eaLnBrk="0" hangingPunct="0">
              <a:tabLst>
                <a:tab pos="1066800" algn="l"/>
              </a:tabLst>
            </a:pPr>
            <a:r>
              <a:rPr lang="es-ES" b="1">
                <a:solidFill>
                  <a:srgbClr val="F9E98E"/>
                </a:solidFill>
                <a:latin typeface="Times New Roman" pitchFamily="18" charset="0"/>
                <a:cs typeface="Times New Roman" pitchFamily="18" charset="0"/>
              </a:rPr>
              <a:t>Facultad de Economía y Negocios</a:t>
            </a:r>
            <a:endParaRPr lang="es-MX" b="1">
              <a:solidFill>
                <a:srgbClr val="F9E98E"/>
              </a:solidFill>
              <a:latin typeface="Times New Roman" pitchFamily="18" charset="0"/>
              <a:cs typeface="Times New Roman" pitchFamily="18" charset="0"/>
            </a:endParaRPr>
          </a:p>
          <a:p>
            <a:pPr algn="ctr" eaLnBrk="0" hangingPunct="0">
              <a:tabLst>
                <a:tab pos="1066800" algn="l"/>
              </a:tabLst>
            </a:pPr>
            <a:endParaRPr lang="es-ES" b="1">
              <a:solidFill>
                <a:srgbClr val="F9E98E"/>
              </a:solidFill>
              <a:latin typeface="Times New Roman" pitchFamily="18" charset="0"/>
              <a:cs typeface="Times New Roman" pitchFamily="18" charset="0"/>
            </a:endParaRPr>
          </a:p>
          <a:p>
            <a:pPr algn="ctr" eaLnBrk="0" hangingPunct="0">
              <a:tabLst>
                <a:tab pos="1066800" algn="l"/>
              </a:tabLst>
            </a:pPr>
            <a:endParaRPr lang="es-ES" sz="2000" b="1">
              <a:solidFill>
                <a:srgbClr val="FF6600"/>
              </a:solidFill>
              <a:latin typeface="Times New Roman" pitchFamily="18" charset="0"/>
              <a:cs typeface="Times New Roman" pitchFamily="18" charset="0"/>
            </a:endParaRPr>
          </a:p>
          <a:p>
            <a:pPr algn="ctr" eaLnBrk="0" hangingPunct="0">
              <a:tabLst>
                <a:tab pos="1066800" algn="l"/>
              </a:tabLst>
            </a:pPr>
            <a:r>
              <a:rPr lang="es-ES" sz="2000" b="1">
                <a:solidFill>
                  <a:srgbClr val="FF6600"/>
                </a:solidFill>
                <a:latin typeface="Times New Roman" pitchFamily="18" charset="0"/>
                <a:cs typeface="Times New Roman" pitchFamily="18" charset="0"/>
              </a:rPr>
              <a:t>“PROYECTO DE ELABORACIÓN ARTESANAL Y COMERCIALIZACIÓN DEL VINO DE NARANJA SAN MARCOS EN LA CIUDAD DE GUAYAQUIL”</a:t>
            </a:r>
            <a:endParaRPr lang="es-MX" sz="2000" b="1">
              <a:solidFill>
                <a:srgbClr val="FF6600"/>
              </a:solidFill>
              <a:latin typeface="Times New Roman" pitchFamily="18" charset="0"/>
              <a:cs typeface="Times New Roman" pitchFamily="18" charset="0"/>
            </a:endParaRPr>
          </a:p>
          <a:p>
            <a:pPr algn="ctr" eaLnBrk="0" hangingPunct="0">
              <a:tabLst>
                <a:tab pos="1066800" algn="l"/>
              </a:tabLst>
            </a:pPr>
            <a:endParaRPr lang="es-ES" sz="2000" b="1">
              <a:solidFill>
                <a:srgbClr val="FF6600"/>
              </a:solidFill>
              <a:latin typeface="Times New Roman" pitchFamily="18" charset="0"/>
              <a:cs typeface="Times New Roman" pitchFamily="18" charset="0"/>
            </a:endParaRPr>
          </a:p>
          <a:p>
            <a:pPr algn="ctr" eaLnBrk="0" hangingPunct="0">
              <a:tabLst>
                <a:tab pos="1066800" algn="l"/>
              </a:tabLst>
            </a:pPr>
            <a:endParaRPr lang="es-ES" sz="2000" b="1">
              <a:solidFill>
                <a:srgbClr val="FF6600"/>
              </a:solidFill>
              <a:latin typeface="Times New Roman" pitchFamily="18" charset="0"/>
              <a:cs typeface="Times New Roman" pitchFamily="18" charset="0"/>
            </a:endParaRPr>
          </a:p>
          <a:p>
            <a:pPr algn="ctr" eaLnBrk="0" hangingPunct="0">
              <a:tabLst>
                <a:tab pos="1066800" algn="l"/>
              </a:tabLst>
            </a:pPr>
            <a:endParaRPr lang="es-ES" b="1">
              <a:solidFill>
                <a:srgbClr val="F9E98E"/>
              </a:solidFill>
              <a:latin typeface="Times New Roman" pitchFamily="18" charset="0"/>
              <a:cs typeface="Times New Roman" pitchFamily="18" charset="0"/>
            </a:endParaRPr>
          </a:p>
          <a:p>
            <a:pPr algn="ctr" eaLnBrk="0" hangingPunct="0">
              <a:tabLst>
                <a:tab pos="1066800" algn="l"/>
              </a:tabLst>
            </a:pPr>
            <a:r>
              <a:rPr lang="es-ES" b="1">
                <a:solidFill>
                  <a:srgbClr val="F9E98E"/>
                </a:solidFill>
                <a:latin typeface="Times New Roman" pitchFamily="18" charset="0"/>
                <a:cs typeface="Times New Roman" pitchFamily="18" charset="0"/>
              </a:rPr>
              <a:t>Tesis de Graduación</a:t>
            </a:r>
            <a:endParaRPr lang="es-MX" b="1">
              <a:solidFill>
                <a:srgbClr val="F9E98E"/>
              </a:solidFill>
              <a:latin typeface="Times New Roman" pitchFamily="18" charset="0"/>
              <a:cs typeface="Times New Roman" pitchFamily="18" charset="0"/>
            </a:endParaRPr>
          </a:p>
          <a:p>
            <a:pPr algn="ctr" eaLnBrk="0" hangingPunct="0">
              <a:tabLst>
                <a:tab pos="1066800" algn="l"/>
              </a:tabLst>
            </a:pPr>
            <a:r>
              <a:rPr lang="es-ES" b="1">
                <a:solidFill>
                  <a:srgbClr val="F9E98E"/>
                </a:solidFill>
                <a:latin typeface="Times New Roman" pitchFamily="18" charset="0"/>
                <a:cs typeface="Times New Roman" pitchFamily="18" charset="0"/>
              </a:rPr>
              <a:t>Previa a la obtención del Título de:</a:t>
            </a:r>
            <a:endParaRPr lang="es-MX" b="1">
              <a:solidFill>
                <a:srgbClr val="F9E98E"/>
              </a:solidFill>
              <a:latin typeface="Times New Roman" pitchFamily="18" charset="0"/>
              <a:cs typeface="Times New Roman" pitchFamily="18" charset="0"/>
            </a:endParaRPr>
          </a:p>
          <a:p>
            <a:pPr algn="ctr" eaLnBrk="0" hangingPunct="0">
              <a:tabLst>
                <a:tab pos="1066800" algn="l"/>
              </a:tabLst>
            </a:pPr>
            <a:r>
              <a:rPr lang="es-ES" b="1">
                <a:solidFill>
                  <a:srgbClr val="FF6600"/>
                </a:solidFill>
                <a:latin typeface="Times New Roman" pitchFamily="18" charset="0"/>
                <a:cs typeface="Times New Roman" pitchFamily="18" charset="0"/>
              </a:rPr>
              <a:t>Economista con Mención en Gestión Empresarial, especialización Marketing  y Agrícola</a:t>
            </a:r>
            <a:endParaRPr lang="es-MX" b="1">
              <a:solidFill>
                <a:srgbClr val="FF6600"/>
              </a:solidFill>
              <a:latin typeface="Times New Roman" pitchFamily="18" charset="0"/>
              <a:cs typeface="Times New Roman" pitchFamily="18" charset="0"/>
            </a:endParaRPr>
          </a:p>
          <a:p>
            <a:pPr algn="ctr" eaLnBrk="0" hangingPunct="0">
              <a:tabLst>
                <a:tab pos="1066800" algn="l"/>
              </a:tabLst>
            </a:pPr>
            <a:endParaRPr lang="es-ES" b="1">
              <a:solidFill>
                <a:srgbClr val="FF6600"/>
              </a:solidFill>
              <a:latin typeface="Times New Roman" pitchFamily="18" charset="0"/>
              <a:cs typeface="Times New Roman" pitchFamily="18" charset="0"/>
            </a:endParaRPr>
          </a:p>
          <a:p>
            <a:pPr algn="ctr" eaLnBrk="0" hangingPunct="0">
              <a:tabLst>
                <a:tab pos="1066800" algn="l"/>
              </a:tabLst>
            </a:pPr>
            <a:endParaRPr lang="es-ES" b="1">
              <a:solidFill>
                <a:srgbClr val="FF6600"/>
              </a:solidFill>
              <a:latin typeface="Times New Roman" pitchFamily="18" charset="0"/>
              <a:cs typeface="Times New Roman" pitchFamily="18" charset="0"/>
            </a:endParaRPr>
          </a:p>
          <a:p>
            <a:pPr algn="ctr" eaLnBrk="0" hangingPunct="0">
              <a:tabLst>
                <a:tab pos="1066800" algn="l"/>
              </a:tabLst>
            </a:pPr>
            <a:r>
              <a:rPr lang="es-ES" b="1">
                <a:solidFill>
                  <a:srgbClr val="F9E98E"/>
                </a:solidFill>
                <a:latin typeface="Times New Roman" pitchFamily="18" charset="0"/>
                <a:cs typeface="Times New Roman" pitchFamily="18" charset="0"/>
              </a:rPr>
              <a:t>Desarrollado por:</a:t>
            </a:r>
            <a:endParaRPr lang="es-MX" b="1">
              <a:solidFill>
                <a:srgbClr val="F9E98E"/>
              </a:solidFill>
              <a:latin typeface="Times New Roman" pitchFamily="18" charset="0"/>
              <a:cs typeface="Times New Roman" pitchFamily="18" charset="0"/>
            </a:endParaRPr>
          </a:p>
          <a:p>
            <a:pPr algn="ctr" eaLnBrk="0" hangingPunct="0">
              <a:tabLst>
                <a:tab pos="1066800" algn="l"/>
              </a:tabLst>
            </a:pPr>
            <a:r>
              <a:rPr lang="es-ES" b="1">
                <a:solidFill>
                  <a:srgbClr val="FF6600"/>
                </a:solidFill>
                <a:latin typeface="Times New Roman" pitchFamily="18" charset="0"/>
                <a:cs typeface="Times New Roman" pitchFamily="18" charset="0"/>
              </a:rPr>
              <a:t>Andrés Eduardo Pazmiño Arteaga</a:t>
            </a:r>
            <a:endParaRPr lang="es-MX" b="1">
              <a:solidFill>
                <a:srgbClr val="FF6600"/>
              </a:solidFill>
              <a:latin typeface="Times New Roman" pitchFamily="18" charset="0"/>
              <a:cs typeface="Times New Roman" pitchFamily="18" charset="0"/>
            </a:endParaRPr>
          </a:p>
          <a:p>
            <a:pPr algn="ctr" eaLnBrk="0" hangingPunct="0">
              <a:tabLst>
                <a:tab pos="1066800" algn="l"/>
              </a:tabLst>
            </a:pPr>
            <a:r>
              <a:rPr lang="es-ES" b="1">
                <a:solidFill>
                  <a:srgbClr val="FF6600"/>
                </a:solidFill>
                <a:latin typeface="Times New Roman" pitchFamily="18" charset="0"/>
                <a:cs typeface="Times New Roman" pitchFamily="18" charset="0"/>
              </a:rPr>
              <a:t>Moisés Alejandro Aguiar Álvarez</a:t>
            </a:r>
          </a:p>
        </p:txBody>
      </p:sp>
      <p:pic>
        <p:nvPicPr>
          <p:cNvPr id="117763" name="Picture 3" descr="LogoFen_Sell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313" y="404813"/>
            <a:ext cx="1223962" cy="11604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9267" name="Group 4"/>
          <p:cNvGrpSpPr>
            <a:grpSpLocks/>
          </p:cNvGrpSpPr>
          <p:nvPr/>
        </p:nvGrpSpPr>
        <p:grpSpPr bwMode="auto">
          <a:xfrm>
            <a:off x="7500938" y="428625"/>
            <a:ext cx="1357312" cy="428625"/>
            <a:chOff x="5121" y="10777"/>
            <a:chExt cx="2239" cy="1080"/>
          </a:xfrm>
        </p:grpSpPr>
        <p:sp>
          <p:nvSpPr>
            <p:cNvPr id="13926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926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927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927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39272" name="7 Rectángulo"/>
          <p:cNvSpPr>
            <a:spLocks noChangeArrowheads="1"/>
          </p:cNvSpPr>
          <p:nvPr/>
        </p:nvSpPr>
        <p:spPr bwMode="auto">
          <a:xfrm>
            <a:off x="179388" y="188913"/>
            <a:ext cx="7416800" cy="762000"/>
          </a:xfrm>
          <a:prstGeom prst="rect">
            <a:avLst/>
          </a:prstGeom>
          <a:noFill/>
          <a:ln w="9525">
            <a:noFill/>
            <a:miter lim="800000"/>
            <a:headEnd/>
            <a:tailEnd/>
          </a:ln>
        </p:spPr>
        <p:txBody>
          <a:bodyPr>
            <a:spAutoFit/>
          </a:bodyPr>
          <a:lstStyle/>
          <a:p>
            <a:pPr algn="ctr"/>
            <a:r>
              <a:rPr lang="es-ES" sz="2000" b="1">
                <a:solidFill>
                  <a:srgbClr val="FF6600"/>
                </a:solidFill>
                <a:latin typeface="Times New Roman" pitchFamily="18" charset="0"/>
                <a:cs typeface="Times New Roman" pitchFamily="18" charset="0"/>
              </a:rPr>
              <a:t>FLUJO DEL PROCESO DE PRODUCCION</a:t>
            </a:r>
          </a:p>
          <a:p>
            <a:pPr algn="ctr"/>
            <a:endParaRPr lang="es-ES" sz="2400" b="1">
              <a:solidFill>
                <a:srgbClr val="FF6600"/>
              </a:solidFill>
              <a:latin typeface="Times New Roman" pitchFamily="18" charset="0"/>
              <a:cs typeface="Times New Roman" pitchFamily="18" charset="0"/>
            </a:endParaRPr>
          </a:p>
        </p:txBody>
      </p:sp>
      <p:sp>
        <p:nvSpPr>
          <p:cNvPr id="15" name="14 Marcador de contenido"/>
          <p:cNvSpPr>
            <a:spLocks noGrp="1"/>
          </p:cNvSpPr>
          <p:nvPr>
            <p:ph idx="4294967295"/>
          </p:nvPr>
        </p:nvSpPr>
        <p:spPr>
          <a:xfrm>
            <a:off x="755650" y="1844675"/>
            <a:ext cx="7467600" cy="2752725"/>
          </a:xfrm>
        </p:spPr>
        <p:txBody>
          <a:bodyPr>
            <a:normAutofit/>
          </a:bodyPr>
          <a:lstStyle/>
          <a:p>
            <a:pPr algn="ctr">
              <a:buClr>
                <a:srgbClr val="FF6600"/>
              </a:buClr>
              <a:buFont typeface="Wingdings 2" pitchFamily="18" charset="2"/>
              <a:buNone/>
            </a:pPr>
            <a:r>
              <a:rPr lang="es-ES" sz="2400">
                <a:solidFill>
                  <a:srgbClr val="F9E98E"/>
                </a:solidFill>
                <a:latin typeface="Times New Roman" pitchFamily="18" charset="0"/>
                <a:cs typeface="Times New Roman" pitchFamily="18" charset="0"/>
              </a:rPr>
              <a:t>               </a:t>
            </a:r>
          </a:p>
        </p:txBody>
      </p:sp>
      <p:pic>
        <p:nvPicPr>
          <p:cNvPr id="139274" name="Imagen 2"/>
          <p:cNvPicPr>
            <a:picLocks noChangeAspect="1" noChangeArrowheads="1"/>
          </p:cNvPicPr>
          <p:nvPr/>
        </p:nvPicPr>
        <p:blipFill>
          <a:blip r:embed="rId2"/>
          <a:srcRect/>
          <a:stretch>
            <a:fillRect/>
          </a:stretch>
        </p:blipFill>
        <p:spPr bwMode="auto">
          <a:xfrm>
            <a:off x="1258888" y="620713"/>
            <a:ext cx="5329237" cy="623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p:cNvSpPr/>
          <p:nvPr/>
        </p:nvSpPr>
        <p:spPr>
          <a:xfrm>
            <a:off x="3929058" y="2571744"/>
            <a:ext cx="1338829"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DE</a:t>
            </a:r>
            <a:r>
              <a:rPr lang="es-ES" sz="5400" b="1" dirty="0">
                <a:ln w="10541" cmpd="sng">
                  <a:solidFill>
                    <a:srgbClr val="7D7D7D">
                      <a:tint val="100000"/>
                      <a:shade val="100000"/>
                      <a:satMod val="110000"/>
                    </a:srgbClr>
                  </a:solidFill>
                  <a:prstDash val="solid"/>
                </a:ln>
                <a:solidFill>
                  <a:srgbClr val="FFC000"/>
                </a:solidFill>
                <a:latin typeface="+mn-lt"/>
              </a:rPr>
              <a:t> </a:t>
            </a:r>
          </a:p>
        </p:txBody>
      </p:sp>
      <p:sp>
        <p:nvSpPr>
          <p:cNvPr id="12" name="11 Rectángulo"/>
          <p:cNvSpPr/>
          <p:nvPr/>
        </p:nvSpPr>
        <p:spPr>
          <a:xfrm>
            <a:off x="1785918" y="1214422"/>
            <a:ext cx="5840060"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INVESTIGACIÓN</a:t>
            </a:r>
            <a:r>
              <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rPr>
              <a:t> </a:t>
            </a:r>
          </a:p>
        </p:txBody>
      </p:sp>
      <p:sp>
        <p:nvSpPr>
          <p:cNvPr id="13" name="12 Rectángulo"/>
          <p:cNvSpPr/>
          <p:nvPr/>
        </p:nvSpPr>
        <p:spPr>
          <a:xfrm>
            <a:off x="2285984" y="4000504"/>
            <a:ext cx="4786346" cy="923330"/>
          </a:xfrm>
          <a:prstGeom prst="rect">
            <a:avLst/>
          </a:prstGeom>
          <a:solidFill>
            <a:schemeClr val="bg1"/>
          </a:solidFill>
        </p:spPr>
        <p:txBody>
          <a:bodyPr>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MERCADO</a:t>
            </a:r>
            <a:r>
              <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195" name="Group 4"/>
          <p:cNvGrpSpPr>
            <a:grpSpLocks/>
          </p:cNvGrpSpPr>
          <p:nvPr/>
        </p:nvGrpSpPr>
        <p:grpSpPr bwMode="auto">
          <a:xfrm>
            <a:off x="7500938" y="428625"/>
            <a:ext cx="1357312" cy="428625"/>
            <a:chOff x="5121" y="10777"/>
            <a:chExt cx="2239" cy="1080"/>
          </a:xfrm>
        </p:grpSpPr>
        <p:sp>
          <p:nvSpPr>
            <p:cNvPr id="819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19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19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20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Rectangle 1"/>
          <p:cNvSpPr>
            <a:spLocks noChangeArrowheads="1"/>
          </p:cNvSpPr>
          <p:nvPr/>
        </p:nvSpPr>
        <p:spPr bwMode="auto">
          <a:xfrm>
            <a:off x="1143000" y="512763"/>
            <a:ext cx="7286625" cy="5799137"/>
          </a:xfrm>
          <a:prstGeom prst="rect">
            <a:avLst/>
          </a:prstGeom>
          <a:noFill/>
          <a:ln w="9525">
            <a:noFill/>
            <a:miter lim="800000"/>
            <a:headEnd/>
            <a:tailEnd/>
          </a:ln>
          <a:effectLst/>
        </p:spPr>
        <p:txBody>
          <a:bodyPr anchor="ctr">
            <a:spAutoFit/>
          </a:bodyPr>
          <a:lstStyle/>
          <a:p>
            <a:r>
              <a:rPr lang="es-EC" sz="1600" b="1">
                <a:solidFill>
                  <a:srgbClr val="FF6600"/>
                </a:solidFill>
                <a:latin typeface="Times New Roman" pitchFamily="18" charset="0"/>
                <a:cs typeface="Times New Roman" pitchFamily="18" charset="0"/>
              </a:rPr>
              <a:t>OBJETIVOS DE LA INVESTIGACIÓN</a:t>
            </a:r>
            <a:endParaRPr lang="es-ES" sz="1600">
              <a:solidFill>
                <a:srgbClr val="FF6600"/>
              </a:solidFill>
              <a:latin typeface="Times New Roman" pitchFamily="18" charset="0"/>
              <a:cs typeface="Times New Roman" pitchFamily="18" charset="0"/>
            </a:endParaRPr>
          </a:p>
          <a:p>
            <a:pPr eaLnBrk="0" hangingPunct="0"/>
            <a:endParaRPr lang="es-EC" sz="1600" b="1">
              <a:solidFill>
                <a:srgbClr val="FFC000"/>
              </a:solidFill>
              <a:latin typeface="Times New Roman" pitchFamily="18" charset="0"/>
              <a:cs typeface="Times New Roman" pitchFamily="18" charset="0"/>
            </a:endParaRPr>
          </a:p>
          <a:p>
            <a:pPr eaLnBrk="0" hangingPunct="0"/>
            <a:r>
              <a:rPr lang="es-EC" b="1">
                <a:solidFill>
                  <a:srgbClr val="FF6600"/>
                </a:solidFill>
                <a:latin typeface="Times New Roman" pitchFamily="18" charset="0"/>
                <a:cs typeface="Times New Roman" pitchFamily="18" charset="0"/>
              </a:rPr>
              <a:t>Objetivo General</a:t>
            </a:r>
          </a:p>
          <a:p>
            <a:pPr eaLnBrk="0" hangingPunct="0"/>
            <a:endParaRPr lang="es-ES">
              <a:solidFill>
                <a:srgbClr val="FFC000"/>
              </a:solidFill>
              <a:latin typeface="Times New Roman" pitchFamily="18" charset="0"/>
              <a:cs typeface="Times New Roman" pitchFamily="18" charset="0"/>
            </a:endParaRPr>
          </a:p>
          <a:p>
            <a:pPr algn="just" eaLnBrk="0" hangingPunct="0">
              <a:buFontTx/>
              <a:buAutoNum type="arabicPeriod"/>
            </a:pPr>
            <a:r>
              <a:rPr lang="es-EC">
                <a:solidFill>
                  <a:srgbClr val="F9E98E"/>
                </a:solidFill>
                <a:latin typeface="Times New Roman" pitchFamily="18" charset="0"/>
                <a:cs typeface="Times New Roman" pitchFamily="18" charset="0"/>
              </a:rPr>
              <a:t>Conocer a fondo los gustos y preferencias del consumidor, mediante una investigación de mercados con el fin de conocer el nivel de aceptación que tendrá el producto en el segmento de mercado de vinos de frutas de Guayaquil.</a:t>
            </a:r>
            <a:endParaRPr lang="es-ES">
              <a:solidFill>
                <a:srgbClr val="F9E98E"/>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 </a:t>
            </a:r>
            <a:endParaRPr lang="es-ES">
              <a:solidFill>
                <a:srgbClr val="F9E98E"/>
              </a:solidFill>
              <a:latin typeface="Times New Roman" pitchFamily="18" charset="0"/>
              <a:cs typeface="Times New Roman" pitchFamily="18" charset="0"/>
            </a:endParaRPr>
          </a:p>
          <a:p>
            <a:pPr eaLnBrk="0" hangingPunct="0"/>
            <a:endParaRPr lang="es-EC" b="1">
              <a:solidFill>
                <a:srgbClr val="FF6600"/>
              </a:solidFill>
              <a:latin typeface="Times New Roman" pitchFamily="18" charset="0"/>
              <a:cs typeface="Times New Roman" pitchFamily="18" charset="0"/>
            </a:endParaRPr>
          </a:p>
          <a:p>
            <a:pPr eaLnBrk="0" hangingPunct="0"/>
            <a:r>
              <a:rPr lang="es-EC" b="1">
                <a:solidFill>
                  <a:srgbClr val="FF6600"/>
                </a:solidFill>
                <a:latin typeface="Times New Roman" pitchFamily="18" charset="0"/>
                <a:cs typeface="Times New Roman" pitchFamily="18" charset="0"/>
              </a:rPr>
              <a:t>Objetivos específicos</a:t>
            </a:r>
          </a:p>
          <a:p>
            <a:pPr eaLnBrk="0" hangingPunct="0"/>
            <a:endParaRPr lang="es-ES">
              <a:solidFill>
                <a:srgbClr val="FFC000"/>
              </a:solidFill>
              <a:latin typeface="Times New Roman" pitchFamily="18" charset="0"/>
              <a:cs typeface="Times New Roman" pitchFamily="18" charset="0"/>
            </a:endParaRPr>
          </a:p>
          <a:p>
            <a:pPr algn="just" eaLnBrk="0" hangingPunct="0">
              <a:buFontTx/>
              <a:buAutoNum type="arabicPeriod"/>
            </a:pPr>
            <a:r>
              <a:rPr lang="es-EC">
                <a:solidFill>
                  <a:srgbClr val="F9E98E"/>
                </a:solidFill>
                <a:latin typeface="Times New Roman" pitchFamily="18" charset="0"/>
                <a:cs typeface="Times New Roman" pitchFamily="18" charset="0"/>
              </a:rPr>
              <a:t>Identificar el grupo de edad mayor a 18 años que con mayor frecuencia consumiría el vino.</a:t>
            </a:r>
          </a:p>
          <a:p>
            <a:pPr algn="just" eaLnBrk="0" hangingPunct="0"/>
            <a:endParaRPr lang="es-EC">
              <a:solidFill>
                <a:srgbClr val="F9E98E"/>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2.Determinar la percepción que tienen los consumidores con respecto al sabor del vino de naranja </a:t>
            </a:r>
            <a:r>
              <a:rPr lang="es-EC" b="1">
                <a:solidFill>
                  <a:srgbClr val="F9E98E"/>
                </a:solidFill>
                <a:latin typeface="Times New Roman" pitchFamily="18" charset="0"/>
                <a:cs typeface="Times New Roman" pitchFamily="18" charset="0"/>
              </a:rPr>
              <a:t>San Marcos</a:t>
            </a:r>
            <a:r>
              <a:rPr lang="es-EC">
                <a:solidFill>
                  <a:srgbClr val="F9E98E"/>
                </a:solidFill>
                <a:latin typeface="Times New Roman" pitchFamily="18" charset="0"/>
                <a:cs typeface="Times New Roman" pitchFamily="18" charset="0"/>
              </a:rPr>
              <a:t>.</a:t>
            </a:r>
          </a:p>
          <a:p>
            <a:pPr algn="just" eaLnBrk="0" hangingPunct="0"/>
            <a:endParaRPr lang="es-EC">
              <a:solidFill>
                <a:srgbClr val="F9E98E"/>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3.Establecer el precio que los consumidores estarían dispuestos a pagar por el vino.</a:t>
            </a:r>
          </a:p>
          <a:p>
            <a:pPr eaLnBrk="0" hangingPunct="0"/>
            <a:endParaRPr lang="es-ES">
              <a:solidFill>
                <a:srgbClr val="FF993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15715" name="Group 4"/>
          <p:cNvGrpSpPr>
            <a:grpSpLocks/>
          </p:cNvGrpSpPr>
          <p:nvPr/>
        </p:nvGrpSpPr>
        <p:grpSpPr bwMode="auto">
          <a:xfrm>
            <a:off x="7500938" y="428625"/>
            <a:ext cx="1357312" cy="428625"/>
            <a:chOff x="5121" y="10777"/>
            <a:chExt cx="2239" cy="1080"/>
          </a:xfrm>
        </p:grpSpPr>
        <p:sp>
          <p:nvSpPr>
            <p:cNvPr id="11571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1571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1571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1571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Rectangle 1"/>
          <p:cNvSpPr>
            <a:spLocks noChangeArrowheads="1"/>
          </p:cNvSpPr>
          <p:nvPr/>
        </p:nvSpPr>
        <p:spPr bwMode="auto">
          <a:xfrm>
            <a:off x="1143000" y="1382713"/>
            <a:ext cx="7286625" cy="4060825"/>
          </a:xfrm>
          <a:prstGeom prst="rect">
            <a:avLst/>
          </a:prstGeom>
          <a:noFill/>
          <a:ln w="9525">
            <a:noFill/>
            <a:miter lim="800000"/>
            <a:headEnd/>
            <a:tailEnd/>
          </a:ln>
          <a:effectLst/>
        </p:spPr>
        <p:txBody>
          <a:bodyPr anchor="ctr">
            <a:spAutoFit/>
          </a:bodyPr>
          <a:lstStyle/>
          <a:p>
            <a:r>
              <a:rPr lang="es-EC" sz="1600" b="1">
                <a:solidFill>
                  <a:srgbClr val="FF6600"/>
                </a:solidFill>
                <a:latin typeface="Times New Roman" pitchFamily="18" charset="0"/>
                <a:cs typeface="Times New Roman" pitchFamily="18" charset="0"/>
              </a:rPr>
              <a:t>OBJETIVOS DE LA INVESTIGACIÓN</a:t>
            </a:r>
            <a:endParaRPr lang="es-ES" sz="1600">
              <a:solidFill>
                <a:srgbClr val="FF6600"/>
              </a:solidFill>
              <a:latin typeface="Times New Roman" pitchFamily="18" charset="0"/>
              <a:cs typeface="Times New Roman" pitchFamily="18" charset="0"/>
            </a:endParaRPr>
          </a:p>
          <a:p>
            <a:pPr eaLnBrk="0" hangingPunct="0"/>
            <a:endParaRPr lang="es-EC" sz="1600" b="1">
              <a:solidFill>
                <a:srgbClr val="FFC000"/>
              </a:solidFill>
              <a:latin typeface="Times New Roman" pitchFamily="18" charset="0"/>
              <a:cs typeface="Times New Roman" pitchFamily="18" charset="0"/>
            </a:endParaRPr>
          </a:p>
          <a:p>
            <a:pPr eaLnBrk="0" hangingPunct="0"/>
            <a:r>
              <a:rPr lang="es-EC" sz="1600" b="1">
                <a:solidFill>
                  <a:srgbClr val="FF6600"/>
                </a:solidFill>
                <a:latin typeface="Times New Roman" pitchFamily="18" charset="0"/>
                <a:cs typeface="Times New Roman" pitchFamily="18" charset="0"/>
              </a:rPr>
              <a:t>Objetivos específicos</a:t>
            </a:r>
          </a:p>
          <a:p>
            <a:pPr eaLnBrk="0" hangingPunct="0"/>
            <a:endParaRPr lang="es-EC" sz="1600" b="1">
              <a:solidFill>
                <a:srgbClr val="FF6600"/>
              </a:solidFill>
              <a:latin typeface="Times New Roman" pitchFamily="18" charset="0"/>
              <a:cs typeface="Times New Roman" pitchFamily="18" charset="0"/>
            </a:endParaRPr>
          </a:p>
          <a:p>
            <a:pPr eaLnBrk="0" hangingPunct="0"/>
            <a:endParaRPr lang="es-ES" sz="1600">
              <a:solidFill>
                <a:srgbClr val="FFC000"/>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4.Determinar los canales de distribución adecuados para la comercialización del producto.</a:t>
            </a:r>
          </a:p>
          <a:p>
            <a:pPr algn="just" eaLnBrk="0" hangingPunct="0"/>
            <a:endParaRPr lang="es-EC">
              <a:solidFill>
                <a:srgbClr val="F9E98E"/>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5.Determinar en qué ocasiones los consumidores comprarían este producto.</a:t>
            </a:r>
          </a:p>
          <a:p>
            <a:pPr algn="just" eaLnBrk="0" hangingPunct="0"/>
            <a:r>
              <a:rPr lang="es-EC">
                <a:solidFill>
                  <a:srgbClr val="F9E98E"/>
                </a:solidFill>
                <a:latin typeface="Times New Roman" pitchFamily="18" charset="0"/>
                <a:cs typeface="Times New Roman" pitchFamily="18" charset="0"/>
              </a:rPr>
              <a:t> </a:t>
            </a:r>
          </a:p>
          <a:p>
            <a:pPr algn="just" eaLnBrk="0" hangingPunct="0"/>
            <a:r>
              <a:rPr lang="es-EC">
                <a:solidFill>
                  <a:srgbClr val="F9E98E"/>
                </a:solidFill>
                <a:latin typeface="Times New Roman" pitchFamily="18" charset="0"/>
                <a:cs typeface="Times New Roman" pitchFamily="18" charset="0"/>
              </a:rPr>
              <a:t>6.Encontrar un nivel de frecuencia en lo que respecta al consumo del vino.</a:t>
            </a:r>
          </a:p>
          <a:p>
            <a:pPr algn="just" eaLnBrk="0" hangingPunct="0"/>
            <a:endParaRPr lang="es-EC">
              <a:solidFill>
                <a:srgbClr val="F9E98E"/>
              </a:solidFill>
              <a:latin typeface="Times New Roman" pitchFamily="18" charset="0"/>
              <a:cs typeface="Times New Roman" pitchFamily="18" charset="0"/>
            </a:endParaRPr>
          </a:p>
          <a:p>
            <a:pPr algn="just" eaLnBrk="0" hangingPunct="0"/>
            <a:r>
              <a:rPr lang="es-EC">
                <a:solidFill>
                  <a:srgbClr val="F9E98E"/>
                </a:solidFill>
                <a:latin typeface="Times New Roman" pitchFamily="18" charset="0"/>
                <a:cs typeface="Times New Roman" pitchFamily="18" charset="0"/>
              </a:rPr>
              <a:t>7.Conocer el factor más importante por el cual los consumidores adquieren un vino de frutas.</a:t>
            </a:r>
            <a:endParaRPr lang="es-ES">
              <a:solidFill>
                <a:srgbClr val="F9E98E"/>
              </a:solidFill>
              <a:latin typeface="Times New Roman" pitchFamily="18" charset="0"/>
              <a:cs typeface="Times New Roman" pitchFamily="18" charset="0"/>
            </a:endParaRPr>
          </a:p>
          <a:p>
            <a:pPr eaLnBrk="0" hangingPunct="0"/>
            <a:endParaRPr lang="es-ES">
              <a:solidFill>
                <a:srgbClr val="FF99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9219" name="Group 4"/>
          <p:cNvGrpSpPr>
            <a:grpSpLocks/>
          </p:cNvGrpSpPr>
          <p:nvPr/>
        </p:nvGrpSpPr>
        <p:grpSpPr bwMode="auto">
          <a:xfrm>
            <a:off x="7500938" y="428625"/>
            <a:ext cx="1357312" cy="428625"/>
            <a:chOff x="5121" y="10777"/>
            <a:chExt cx="2239" cy="1080"/>
          </a:xfrm>
        </p:grpSpPr>
        <p:sp>
          <p:nvSpPr>
            <p:cNvPr id="922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922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922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922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220" name="7 Rectángulo"/>
          <p:cNvSpPr>
            <a:spLocks noChangeArrowheads="1"/>
          </p:cNvSpPr>
          <p:nvPr/>
        </p:nvSpPr>
        <p:spPr bwMode="auto">
          <a:xfrm>
            <a:off x="3214688" y="928688"/>
            <a:ext cx="4357687" cy="461962"/>
          </a:xfrm>
          <a:prstGeom prst="rect">
            <a:avLst/>
          </a:prstGeom>
          <a:noFill/>
          <a:ln w="9525">
            <a:noFill/>
            <a:miter lim="800000"/>
            <a:headEnd/>
            <a:tailEnd/>
          </a:ln>
        </p:spPr>
        <p:txBody>
          <a:bodyPr>
            <a:spAutoFit/>
          </a:bodyPr>
          <a:lstStyle/>
          <a:p>
            <a:r>
              <a:rPr lang="es-ES" sz="2400">
                <a:solidFill>
                  <a:srgbClr val="FF6600"/>
                </a:solidFill>
                <a:latin typeface="Times New Roman" pitchFamily="18" charset="0"/>
                <a:cs typeface="Times New Roman" pitchFamily="18" charset="0"/>
              </a:rPr>
              <a:t>GRUPO FOCAL</a:t>
            </a:r>
          </a:p>
        </p:txBody>
      </p:sp>
      <p:sp>
        <p:nvSpPr>
          <p:cNvPr id="15" name="14 Marcador de contenido"/>
          <p:cNvSpPr>
            <a:spLocks noGrp="1"/>
          </p:cNvSpPr>
          <p:nvPr>
            <p:ph idx="4294967295"/>
          </p:nvPr>
        </p:nvSpPr>
        <p:spPr>
          <a:xfrm>
            <a:off x="428625" y="2332038"/>
            <a:ext cx="7467600" cy="4525962"/>
          </a:xfrm>
        </p:spPr>
        <p:txBody>
          <a:bodyPr>
            <a:normAutofit/>
          </a:bodyPr>
          <a:lstStyle/>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Cdla. Urdenor 1</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10 participantes </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Mayores a 18 años</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Padres de familia, amas de casa, profesionales y estudiantes</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Duración  90 minutos</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Boones - San Francisco - San Marcos</a:t>
            </a:r>
          </a:p>
          <a:p>
            <a:pPr marL="420624" indent="-384048" fontAlgn="auto">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0243" name="Group 4"/>
          <p:cNvGrpSpPr>
            <a:grpSpLocks/>
          </p:cNvGrpSpPr>
          <p:nvPr/>
        </p:nvGrpSpPr>
        <p:grpSpPr bwMode="auto">
          <a:xfrm>
            <a:off x="7500938" y="428625"/>
            <a:ext cx="1357312" cy="428625"/>
            <a:chOff x="5121" y="10777"/>
            <a:chExt cx="2239" cy="1080"/>
          </a:xfrm>
        </p:grpSpPr>
        <p:sp>
          <p:nvSpPr>
            <p:cNvPr id="1024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024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024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024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0244" name="7 Rectángulo"/>
          <p:cNvSpPr>
            <a:spLocks noChangeArrowheads="1"/>
          </p:cNvSpPr>
          <p:nvPr/>
        </p:nvSpPr>
        <p:spPr bwMode="auto">
          <a:xfrm>
            <a:off x="3429000" y="1143000"/>
            <a:ext cx="2133600" cy="461963"/>
          </a:xfrm>
          <a:prstGeom prst="rect">
            <a:avLst/>
          </a:prstGeom>
          <a:noFill/>
          <a:ln w="9525">
            <a:noFill/>
            <a:miter lim="800000"/>
            <a:headEnd/>
            <a:tailEnd/>
          </a:ln>
        </p:spPr>
        <p:txBody>
          <a:bodyPr wrap="none">
            <a:spAutoFit/>
          </a:bodyPr>
          <a:lstStyle/>
          <a:p>
            <a:r>
              <a:rPr lang="es-ES" sz="2400">
                <a:solidFill>
                  <a:srgbClr val="FF6600"/>
                </a:solidFill>
                <a:latin typeface="Times New Roman" pitchFamily="18" charset="0"/>
                <a:cs typeface="Times New Roman" pitchFamily="18" charset="0"/>
              </a:rPr>
              <a:t>RESULTADOS</a:t>
            </a:r>
          </a:p>
        </p:txBody>
      </p:sp>
      <p:sp>
        <p:nvSpPr>
          <p:cNvPr id="11" name="10 Marcador de contenido"/>
          <p:cNvSpPr>
            <a:spLocks noGrp="1"/>
          </p:cNvSpPr>
          <p:nvPr>
            <p:ph idx="4294967295"/>
          </p:nvPr>
        </p:nvSpPr>
        <p:spPr>
          <a:xfrm>
            <a:off x="428625" y="2357438"/>
            <a:ext cx="7467600" cy="3286125"/>
          </a:xfrm>
        </p:spPr>
        <p:txBody>
          <a:bodyPr>
            <a:normAutofit/>
          </a:bodyPr>
          <a:lstStyle/>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Recordación Marca:  Boones 80%</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Reconocimiento y Preferencia: Durazno – Manzana</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Degustación:  90%  San Marcos</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90%  Sabor natural - cítrico /alcohol</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P.V.P.  -  $ 3.00 - $ 5.00</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90%  Despensas – Tiendas – Licorerías - Minimarkets </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80% Visitas y reuniones con amigos o familiares</a:t>
            </a: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endParaRPr lang="es-ES" sz="20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1267" name="Group 4"/>
          <p:cNvGrpSpPr>
            <a:grpSpLocks/>
          </p:cNvGrpSpPr>
          <p:nvPr/>
        </p:nvGrpSpPr>
        <p:grpSpPr bwMode="auto">
          <a:xfrm>
            <a:off x="7500938" y="428625"/>
            <a:ext cx="1357312" cy="428625"/>
            <a:chOff x="5121" y="10777"/>
            <a:chExt cx="2239" cy="1080"/>
          </a:xfrm>
        </p:grpSpPr>
        <p:sp>
          <p:nvSpPr>
            <p:cNvPr id="1127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127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127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127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1268" name="7 Rectángulo"/>
          <p:cNvSpPr>
            <a:spLocks noChangeArrowheads="1"/>
          </p:cNvSpPr>
          <p:nvPr/>
        </p:nvSpPr>
        <p:spPr bwMode="auto">
          <a:xfrm>
            <a:off x="2643188" y="1143000"/>
            <a:ext cx="3213100" cy="4619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PLAN DE MUESTREO</a:t>
            </a:r>
          </a:p>
        </p:txBody>
      </p:sp>
      <p:sp>
        <p:nvSpPr>
          <p:cNvPr id="10" name="9 Marcador de contenido"/>
          <p:cNvSpPr>
            <a:spLocks noGrp="1"/>
          </p:cNvSpPr>
          <p:nvPr>
            <p:ph idx="4294967295"/>
          </p:nvPr>
        </p:nvSpPr>
        <p:spPr>
          <a:xfrm>
            <a:off x="500063" y="4071938"/>
            <a:ext cx="7467600" cy="2339975"/>
          </a:xfrm>
        </p:spPr>
        <p:txBody>
          <a:bodyPr>
            <a:normAutofit/>
          </a:bodyPr>
          <a:lstStyle/>
          <a:p>
            <a:pPr marL="420624" indent="-384048" fontAlgn="auto">
              <a:spcAft>
                <a:spcPts val="0"/>
              </a:spcAft>
              <a:buClr>
                <a:srgbClr val="FF6600"/>
              </a:buClr>
              <a:buFont typeface="Wingdings 2"/>
              <a:buChar char=""/>
              <a:defRPr/>
            </a:pPr>
            <a:r>
              <a:rPr lang="es-ES" sz="2400" dirty="0" smtClean="0">
                <a:solidFill>
                  <a:schemeClr val="accent2">
                    <a:lumMod val="40000"/>
                    <a:lumOff val="60000"/>
                  </a:schemeClr>
                </a:solidFill>
                <a:latin typeface="Times New Roman" pitchFamily="18" charset="0"/>
                <a:cs typeface="Times New Roman" pitchFamily="18" charset="0"/>
              </a:rPr>
              <a:t>Elaboraron 400 Encuestas</a:t>
            </a:r>
          </a:p>
          <a:p>
            <a:pPr marL="420624" indent="-384048" fontAlgn="auto">
              <a:spcAft>
                <a:spcPts val="0"/>
              </a:spcAft>
              <a:buClr>
                <a:srgbClr val="FF6600"/>
              </a:buClr>
              <a:buFont typeface="Wingdings 2"/>
              <a:buChar char=""/>
              <a:defRPr/>
            </a:pPr>
            <a:r>
              <a:rPr lang="es-EC" sz="2400" dirty="0" smtClean="0">
                <a:solidFill>
                  <a:schemeClr val="accent2">
                    <a:lumMod val="40000"/>
                    <a:lumOff val="60000"/>
                  </a:schemeClr>
                </a:solidFill>
                <a:latin typeface="Times New Roman" pitchFamily="18" charset="0"/>
                <a:cs typeface="Times New Roman" pitchFamily="18" charset="0"/>
              </a:rPr>
              <a:t>Universidad Estatal</a:t>
            </a:r>
            <a:r>
              <a:rPr lang="es-ES" sz="2400" dirty="0" smtClean="0">
                <a:solidFill>
                  <a:schemeClr val="accent2">
                    <a:lumMod val="40000"/>
                    <a:lumOff val="60000"/>
                  </a:schemeClr>
                </a:solidFill>
                <a:latin typeface="Times New Roman" pitchFamily="18" charset="0"/>
                <a:cs typeface="Times New Roman" pitchFamily="18" charset="0"/>
              </a:rPr>
              <a:t> – Garzocentro - </a:t>
            </a:r>
            <a:r>
              <a:rPr lang="es-EC" sz="2400" dirty="0" smtClean="0">
                <a:solidFill>
                  <a:schemeClr val="accent2">
                    <a:lumMod val="40000"/>
                    <a:lumOff val="60000"/>
                  </a:schemeClr>
                </a:solidFill>
                <a:latin typeface="Times New Roman" pitchFamily="18" charset="0"/>
                <a:cs typeface="Times New Roman" pitchFamily="18" charset="0"/>
              </a:rPr>
              <a:t>A lo largo de la Av. 9 de Octubre (Centro de la Ciudad)</a:t>
            </a:r>
            <a:endParaRPr lang="es-ES" sz="24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None/>
              <a:defRPr/>
            </a:pPr>
            <a:endParaRPr lang="es-ES" sz="2400" dirty="0">
              <a:solidFill>
                <a:schemeClr val="accent2">
                  <a:lumMod val="40000"/>
                  <a:lumOff val="60000"/>
                </a:schemeClr>
              </a:solidFill>
              <a:latin typeface="Times New Roman" pitchFamily="18" charset="0"/>
              <a:cs typeface="Times New Roman" pitchFamily="18" charset="0"/>
            </a:endParaRPr>
          </a:p>
        </p:txBody>
      </p:sp>
      <p:pic>
        <p:nvPicPr>
          <p:cNvPr id="11270" name="Imagen 1"/>
          <p:cNvPicPr>
            <a:picLocks noChangeAspect="1" noChangeArrowheads="1"/>
          </p:cNvPicPr>
          <p:nvPr/>
        </p:nvPicPr>
        <p:blipFill>
          <a:blip r:embed="rId2"/>
          <a:srcRect/>
          <a:stretch>
            <a:fillRect/>
          </a:stretch>
        </p:blipFill>
        <p:spPr bwMode="auto">
          <a:xfrm>
            <a:off x="2500313" y="1785938"/>
            <a:ext cx="3414712"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2291" name="Group 4"/>
          <p:cNvGrpSpPr>
            <a:grpSpLocks/>
          </p:cNvGrpSpPr>
          <p:nvPr/>
        </p:nvGrpSpPr>
        <p:grpSpPr bwMode="auto">
          <a:xfrm>
            <a:off x="7500938" y="428625"/>
            <a:ext cx="1357312" cy="428625"/>
            <a:chOff x="5121" y="10777"/>
            <a:chExt cx="2239" cy="1080"/>
          </a:xfrm>
        </p:grpSpPr>
        <p:sp>
          <p:nvSpPr>
            <p:cNvPr id="1229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229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229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229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2292" name="7 Rectángulo"/>
          <p:cNvSpPr>
            <a:spLocks noChangeArrowheads="1"/>
          </p:cNvSpPr>
          <p:nvPr/>
        </p:nvSpPr>
        <p:spPr bwMode="auto">
          <a:xfrm>
            <a:off x="2428875" y="1000125"/>
            <a:ext cx="4000500" cy="4619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ENCUESTA</a:t>
            </a:r>
          </a:p>
        </p:txBody>
      </p:sp>
      <p:sp>
        <p:nvSpPr>
          <p:cNvPr id="12" name="11 Marcador de contenido"/>
          <p:cNvSpPr>
            <a:spLocks noGrp="1"/>
          </p:cNvSpPr>
          <p:nvPr>
            <p:ph idx="4294967295"/>
          </p:nvPr>
        </p:nvSpPr>
        <p:spPr>
          <a:xfrm>
            <a:off x="428625" y="1428750"/>
            <a:ext cx="7972425" cy="5043488"/>
          </a:xfrm>
        </p:spPr>
        <p:txBody>
          <a:bodyPr>
            <a:normAutofit fontScale="25000" lnSpcReduction="20000"/>
          </a:bodyPr>
          <a:lstStyle/>
          <a:p>
            <a:pPr marL="420624" indent="-384048" algn="ctr" fontAlgn="auto">
              <a:spcAft>
                <a:spcPts val="0"/>
              </a:spcAft>
              <a:buFont typeface="Wingdings 2"/>
              <a:buNone/>
              <a:defRPr/>
            </a:pPr>
            <a:endParaRPr lang="es-EC" sz="4800" b="1"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ESCUELA SUPERIOR POLITÈCNICA DEL LITORAL</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Facultad de Economía y Negocios</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Encuesta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Vino de Naranja San Marcos</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1. ¿Ha consumido Ud. Vino de Frutas? (Si su respuesta es no entonces finalizará la encuesta.)     </a:t>
            </a:r>
            <a:endParaRPr lang="es-ES" sz="4800" dirty="0" smtClean="0">
              <a:solidFill>
                <a:srgbClr val="FF6600"/>
              </a:solidFill>
              <a:latin typeface="Times New Roman" pitchFamily="18" charset="0"/>
              <a:cs typeface="Times New Roman" pitchFamily="18" charset="0"/>
            </a:endParaRPr>
          </a:p>
          <a:p>
            <a:pPr marL="420624" indent="-384048" algn="just"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 </a:t>
            </a:r>
            <a:endParaRPr lang="es-ES" sz="4800" dirty="0" smtClean="0">
              <a:solidFill>
                <a:srgbClr val="FF6600"/>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Si ____         No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2.</a:t>
            </a:r>
            <a:r>
              <a:rPr lang="es-EC" sz="4800" dirty="0" smtClean="0">
                <a:solidFill>
                  <a:srgbClr val="FF6600"/>
                </a:solidFill>
                <a:latin typeface="Times New Roman" pitchFamily="18" charset="0"/>
                <a:cs typeface="Times New Roman" pitchFamily="18" charset="0"/>
              </a:rPr>
              <a:t> </a:t>
            </a:r>
            <a:r>
              <a:rPr lang="es-EC" sz="4800" b="1" dirty="0" smtClean="0">
                <a:solidFill>
                  <a:srgbClr val="FF6600"/>
                </a:solidFill>
                <a:latin typeface="Times New Roman" pitchFamily="18" charset="0"/>
                <a:cs typeface="Times New Roman" pitchFamily="18" charset="0"/>
              </a:rPr>
              <a:t>¿Cuál es la marca de Vino de Frutas que Ud. más consume?</a:t>
            </a:r>
            <a:endParaRPr lang="es-ES" sz="4800" dirty="0" smtClean="0">
              <a:solidFill>
                <a:srgbClr val="FF6600"/>
              </a:solidFill>
              <a:latin typeface="Times New Roman" pitchFamily="18" charset="0"/>
              <a:cs typeface="Times New Roman" pitchFamily="18" charset="0"/>
            </a:endParaRPr>
          </a:p>
          <a:p>
            <a:pPr marL="420624" indent="-384048" algn="just"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Boones ____         San Francisco ____        Baldore ____          Del Río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Gran viña ____         Santa Clara ____         Otras ____________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3.</a:t>
            </a:r>
            <a:r>
              <a:rPr lang="es-EC" sz="4800" dirty="0" smtClean="0">
                <a:solidFill>
                  <a:srgbClr val="FF6600"/>
                </a:solidFill>
                <a:latin typeface="Times New Roman" pitchFamily="18" charset="0"/>
                <a:cs typeface="Times New Roman" pitchFamily="18" charset="0"/>
              </a:rPr>
              <a:t> </a:t>
            </a:r>
            <a:r>
              <a:rPr lang="es-EC" sz="4800" b="1" dirty="0" smtClean="0">
                <a:solidFill>
                  <a:srgbClr val="FF6600"/>
                </a:solidFill>
                <a:latin typeface="Times New Roman" pitchFamily="18" charset="0"/>
                <a:cs typeface="Times New Roman" pitchFamily="18" charset="0"/>
              </a:rPr>
              <a:t>¿Cuál es el sabor de Vino de frutas que a Ud. más le gusta?</a:t>
            </a:r>
            <a:endParaRPr lang="es-ES" sz="4800" dirty="0" smtClean="0">
              <a:solidFill>
                <a:srgbClr val="FF6600"/>
              </a:solidFill>
              <a:latin typeface="Times New Roman" pitchFamily="18" charset="0"/>
              <a:cs typeface="Times New Roman" pitchFamily="18" charset="0"/>
            </a:endParaRPr>
          </a:p>
          <a:p>
            <a:pPr marL="420624" indent="-384048" algn="just"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Durazno ____              Manzana ____            Frutas tropicales ____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Cereza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Frutilla ____             Otros ____________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315" name="Group 4"/>
          <p:cNvGrpSpPr>
            <a:grpSpLocks/>
          </p:cNvGrpSpPr>
          <p:nvPr/>
        </p:nvGrpSpPr>
        <p:grpSpPr bwMode="auto">
          <a:xfrm>
            <a:off x="7500938" y="428625"/>
            <a:ext cx="1357312" cy="428625"/>
            <a:chOff x="5121" y="10777"/>
            <a:chExt cx="2239" cy="1080"/>
          </a:xfrm>
        </p:grpSpPr>
        <p:sp>
          <p:nvSpPr>
            <p:cNvPr id="1331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31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31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32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1" name="10 Marcador de contenido"/>
          <p:cNvSpPr>
            <a:spLocks noGrp="1"/>
          </p:cNvSpPr>
          <p:nvPr>
            <p:ph idx="4294967295"/>
          </p:nvPr>
        </p:nvSpPr>
        <p:spPr>
          <a:xfrm>
            <a:off x="428625" y="1071563"/>
            <a:ext cx="8286750" cy="5643562"/>
          </a:xfrm>
        </p:spPr>
        <p:txBody>
          <a:bodyPr>
            <a:noAutofit/>
          </a:bodyPr>
          <a:lstStyle/>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4.</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¿En qué lugar Ud. compra este producto?</a:t>
            </a:r>
            <a:endParaRPr lang="es-ES" sz="12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solidFill>
                  <a:srgbClr val="FF6600"/>
                </a:solidFill>
                <a:latin typeface="Times New Roman" pitchFamily="18" charset="0"/>
                <a:cs typeface="Times New Roman" pitchFamily="18" charset="0"/>
              </a:rPr>
              <a:t> </a:t>
            </a:r>
            <a:endParaRPr lang="es-ES" sz="1200" dirty="0" smtClean="0">
              <a:solidFill>
                <a:srgbClr val="FF6600"/>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Despensa (Tienda, Minimarket) ____         Mini – Super ____         Licorería ____</a:t>
            </a:r>
            <a:r>
              <a:rPr lang="es-ES" sz="1200" dirty="0" smtClean="0">
                <a:solidFill>
                  <a:schemeClr val="accent2">
                    <a:lumMod val="40000"/>
                    <a:lumOff val="60000"/>
                  </a:schemeClr>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Gasolinera ____        Supermercado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b="1"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C" sz="1200" b="1"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5.</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¿Para qué ocasiones Ud. consume este producto?</a:t>
            </a:r>
            <a:endParaRPr lang="es-ES" sz="12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Visitas (Casa) ____          Reuniones (Casa) ____               Fiestas ____</a:t>
            </a:r>
            <a:r>
              <a:rPr lang="es-ES" sz="1200" dirty="0" smtClean="0">
                <a:solidFill>
                  <a:schemeClr val="accent2">
                    <a:lumMod val="40000"/>
                    <a:lumOff val="60000"/>
                  </a:schemeClr>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      Comidas (Almuerzo – Cena)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endParaRPr lang="es-EC" sz="1200" b="1"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6.</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¿Con qué frecuencia Ud. compra este vino?</a:t>
            </a:r>
            <a:endParaRPr lang="es-ES" sz="12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1 vez por semana ____                  1  vez cada 15 días ____</a:t>
            </a:r>
            <a:r>
              <a:rPr lang="es-ES" sz="1200" dirty="0" smtClean="0">
                <a:solidFill>
                  <a:schemeClr val="accent2">
                    <a:lumMod val="40000"/>
                    <a:lumOff val="60000"/>
                  </a:schemeClr>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1 vez cada tres meses ____          1 vez al mes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1 vez cada dos meses ____          1  vez cada seis meses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b="1"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C" sz="1200" b="1"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 7.</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Señale el factor que es más importante para Ud. al momento de elegir un vino de frutas</a:t>
            </a:r>
            <a:endParaRPr lang="es-ES" sz="12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Precio ____        Sabor/Calidad ____        Diseño/Presentación ____ </a:t>
            </a:r>
            <a:r>
              <a:rPr lang="es-ES" sz="1200" dirty="0" smtClean="0">
                <a:solidFill>
                  <a:schemeClr val="accent2">
                    <a:lumMod val="40000"/>
                    <a:lumOff val="60000"/>
                  </a:schemeClr>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Tamaño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Cercanía del punto/venta ____        Promoción/Publicidad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endParaRPr lang="es-E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4339" name="Group 4"/>
          <p:cNvGrpSpPr>
            <a:grpSpLocks/>
          </p:cNvGrpSpPr>
          <p:nvPr/>
        </p:nvGrpSpPr>
        <p:grpSpPr bwMode="auto">
          <a:xfrm>
            <a:off x="7500938" y="428625"/>
            <a:ext cx="1357312" cy="428625"/>
            <a:chOff x="5121" y="10777"/>
            <a:chExt cx="2239" cy="1080"/>
          </a:xfrm>
        </p:grpSpPr>
        <p:sp>
          <p:nvSpPr>
            <p:cNvPr id="1434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434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434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434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8 Marcador de contenido"/>
          <p:cNvSpPr>
            <a:spLocks noGrp="1"/>
          </p:cNvSpPr>
          <p:nvPr>
            <p:ph idx="4294967295"/>
          </p:nvPr>
        </p:nvSpPr>
        <p:spPr>
          <a:xfrm>
            <a:off x="428625" y="1285875"/>
            <a:ext cx="7467600" cy="4929188"/>
          </a:xfrm>
        </p:spPr>
        <p:txBody>
          <a:bodyPr>
            <a:normAutofit/>
          </a:bodyPr>
          <a:lstStyle/>
          <a:p>
            <a:pPr marL="420624" indent="-384048" fontAlgn="auto">
              <a:spcAft>
                <a:spcPts val="0"/>
              </a:spcAft>
              <a:buFont typeface="Wingdings 2"/>
              <a:buNone/>
              <a:defRPr/>
            </a:pPr>
            <a:r>
              <a:rPr lang="es-EC" sz="1400" dirty="0" smtClean="0">
                <a:solidFill>
                  <a:srgbClr val="FF6600"/>
                </a:solidFill>
                <a:latin typeface="Times New Roman" pitchFamily="18" charset="0"/>
                <a:cs typeface="Times New Roman" pitchFamily="18" charset="0"/>
              </a:rPr>
              <a:t>DEGUSTACION </a:t>
            </a:r>
          </a:p>
          <a:p>
            <a:pPr marL="420624" indent="-384048" fontAlgn="auto">
              <a:spcAft>
                <a:spcPts val="0"/>
              </a:spcAft>
              <a:buFont typeface="Wingdings 2"/>
              <a:buNone/>
              <a:defRPr/>
            </a:pP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8.</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¿Qué tal le pareció el sabor del vino de naranja que degustó?</a:t>
            </a:r>
            <a:r>
              <a:rPr lang="es-EC" sz="1200" b="1"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Muy Agradable ____            Agradable ____           Indiferente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Poco Agradable ____               Malo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C" sz="1200" b="1"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9.</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¿Cómo sintió el sabor del vino?</a:t>
            </a:r>
            <a:endParaRPr lang="es-ES" sz="12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1200" dirty="0" smtClean="0">
                <a:solidFill>
                  <a:schemeClr val="accent2">
                    <a:lumMod val="40000"/>
                    <a:lumOff val="60000"/>
                  </a:schemeClr>
                </a:solidFill>
                <a:latin typeface="Times New Roman" pitchFamily="18" charset="0"/>
                <a:cs typeface="Times New Roman" pitchFamily="18" charset="0"/>
              </a:rPr>
              <a:t>Dulce ____                Agridulce ____                 Agrio ____</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10.</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¿Cuánto estaría Ud. dispuesto a pagar por este vino?</a:t>
            </a:r>
            <a:r>
              <a:rPr lang="es-EC" sz="1200" dirty="0" smtClean="0">
                <a:solidFill>
                  <a:srgbClr val="FF6600"/>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  $__________  </a:t>
            </a:r>
            <a:r>
              <a:rPr lang="es-EC" sz="1200" dirty="0" smtClean="0">
                <a:latin typeface="Times New Roman" pitchFamily="18" charset="0"/>
                <a:cs typeface="Times New Roman" pitchFamily="18" charset="0"/>
              </a:rPr>
              <a:t>    </a:t>
            </a: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b="1" dirty="0" smtClean="0">
                <a:solidFill>
                  <a:srgbClr val="FF6600"/>
                </a:solidFill>
                <a:latin typeface="Times New Roman" pitchFamily="18" charset="0"/>
                <a:cs typeface="Times New Roman" pitchFamily="18" charset="0"/>
              </a:rPr>
              <a:t>11.</a:t>
            </a:r>
            <a:r>
              <a:rPr lang="es-EC" sz="1200" dirty="0" smtClean="0">
                <a:solidFill>
                  <a:srgbClr val="FF6600"/>
                </a:solidFill>
                <a:latin typeface="Times New Roman" pitchFamily="18" charset="0"/>
                <a:cs typeface="Times New Roman" pitchFamily="18" charset="0"/>
              </a:rPr>
              <a:t> </a:t>
            </a:r>
            <a:r>
              <a:rPr lang="es-EC" sz="1200" b="1" dirty="0" smtClean="0">
                <a:solidFill>
                  <a:srgbClr val="FF6600"/>
                </a:solidFill>
                <a:latin typeface="Times New Roman" pitchFamily="18" charset="0"/>
                <a:cs typeface="Times New Roman" pitchFamily="18" charset="0"/>
              </a:rPr>
              <a:t>Datos Personales encuestado:</a:t>
            </a:r>
            <a:r>
              <a:rPr lang="es-EC" sz="1200" dirty="0" smtClean="0">
                <a:solidFill>
                  <a:srgbClr val="FF6600"/>
                </a:solidFill>
                <a:latin typeface="Times New Roman" pitchFamily="18" charset="0"/>
                <a:cs typeface="Times New Roman" pitchFamily="18" charset="0"/>
              </a:rPr>
              <a:t>  </a:t>
            </a:r>
            <a:r>
              <a:rPr lang="es-EC" sz="1200" dirty="0" smtClean="0">
                <a:solidFill>
                  <a:schemeClr val="accent2">
                    <a:lumMod val="40000"/>
                    <a:lumOff val="60000"/>
                  </a:schemeClr>
                </a:solidFill>
                <a:latin typeface="Times New Roman" pitchFamily="18" charset="0"/>
                <a:cs typeface="Times New Roman" pitchFamily="18" charset="0"/>
              </a:rPr>
              <a:t>Sexo (M/F) ____       Estado Civil (S/C/UL) ____     </a:t>
            </a:r>
            <a:endParaRPr lang="es-ES" sz="1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6050" y="2000240"/>
            <a:ext cx="3775329"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empresa</a:t>
            </a:r>
            <a:r>
              <a:rPr lang="es-ES" sz="5400" b="1" dirty="0" smtClean="0">
                <a:ln w="10541" cmpd="sng">
                  <a:solidFill>
                    <a:srgbClr val="7D7D7D">
                      <a:tint val="100000"/>
                      <a:shade val="100000"/>
                      <a:satMod val="110000"/>
                    </a:srgbClr>
                  </a:solidFill>
                  <a:prstDash val="solid"/>
                </a:ln>
                <a:solidFill>
                  <a:schemeClr val="accent2">
                    <a:lumMod val="40000"/>
                    <a:lumOff val="60000"/>
                  </a:schemeClr>
                </a:solidFill>
                <a:latin typeface="+mn-lt"/>
              </a:rPr>
              <a:t> </a:t>
            </a:r>
            <a:endPar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endParaRPr>
          </a:p>
        </p:txBody>
      </p:sp>
      <p:sp>
        <p:nvSpPr>
          <p:cNvPr id="5" name="4 Rectángulo"/>
          <p:cNvSpPr/>
          <p:nvPr/>
        </p:nvSpPr>
        <p:spPr>
          <a:xfrm>
            <a:off x="2214546" y="3286124"/>
            <a:ext cx="4839786"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Vinonex s.a.</a:t>
            </a:r>
            <a:endPar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5363" name="Group 4"/>
          <p:cNvGrpSpPr>
            <a:grpSpLocks/>
          </p:cNvGrpSpPr>
          <p:nvPr/>
        </p:nvGrpSpPr>
        <p:grpSpPr bwMode="auto">
          <a:xfrm>
            <a:off x="7500938" y="428625"/>
            <a:ext cx="1357312" cy="428625"/>
            <a:chOff x="5121" y="10777"/>
            <a:chExt cx="2239" cy="1080"/>
          </a:xfrm>
        </p:grpSpPr>
        <p:sp>
          <p:nvSpPr>
            <p:cNvPr id="15365"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5366"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5367"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5368"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8 Marcador de contenido"/>
          <p:cNvSpPr>
            <a:spLocks noGrp="1"/>
          </p:cNvSpPr>
          <p:nvPr>
            <p:ph idx="4294967295"/>
          </p:nvPr>
        </p:nvSpPr>
        <p:spPr>
          <a:xfrm>
            <a:off x="428625" y="1214438"/>
            <a:ext cx="8143875" cy="5400675"/>
          </a:xfrm>
        </p:spPr>
        <p:txBody>
          <a:bodyPr>
            <a:normAutofit fontScale="25000" lnSpcReduction="20000"/>
          </a:bodyPr>
          <a:lstStyle/>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Sector (Domicilio):    </a:t>
            </a:r>
            <a:endParaRPr lang="es-ES" sz="48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endParaRPr lang="es-EC" sz="4800" b="1"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Norte:     </a:t>
            </a:r>
            <a:r>
              <a:rPr lang="es-EC" sz="4800" dirty="0" smtClean="0">
                <a:solidFill>
                  <a:schemeClr val="accent2">
                    <a:lumMod val="40000"/>
                    <a:lumOff val="60000"/>
                  </a:schemeClr>
                </a:solidFill>
                <a:latin typeface="Times New Roman" pitchFamily="18" charset="0"/>
                <a:cs typeface="Times New Roman" pitchFamily="18" charset="0"/>
              </a:rPr>
              <a:t>Alborada  -  Sauces  - Samanes  -  Guayacanes  -  Mapasingue</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Martha de Roldos - Vía a Daule - Urdesa - Kennedy - Garzota</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Otros  ___________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Centro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b="1" dirty="0" smtClean="0">
                <a:solidFill>
                  <a:schemeClr val="accent2">
                    <a:lumMod val="40000"/>
                    <a:lumOff val="60000"/>
                  </a:schemeClr>
                </a:solidFill>
                <a:latin typeface="Times New Roman" pitchFamily="18" charset="0"/>
                <a:cs typeface="Times New Roman" pitchFamily="18" charset="0"/>
              </a:rPr>
              <a:t> Sur:      </a:t>
            </a:r>
            <a:r>
              <a:rPr lang="es-EC" sz="4800" dirty="0" smtClean="0">
                <a:solidFill>
                  <a:schemeClr val="accent2">
                    <a:lumMod val="40000"/>
                    <a:lumOff val="60000"/>
                  </a:schemeClr>
                </a:solidFill>
                <a:latin typeface="Times New Roman" pitchFamily="18" charset="0"/>
                <a:cs typeface="Times New Roman" pitchFamily="18" charset="0"/>
              </a:rPr>
              <a:t>Suroeste - Centenario - Guasmo - A lo largo de la Av. 25 de Julio </a:t>
            </a:r>
            <a:r>
              <a:rPr lang="es-EC" sz="4800" b="1"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Otros ____________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Seleccione su intervalo de Edad:  </a:t>
            </a:r>
            <a:endParaRPr lang="es-ES" sz="48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18 - 29 años ____       30 - 39 años ____        40 - 49 años ____</a:t>
            </a:r>
            <a:r>
              <a:rPr lang="es-ES" sz="4800" dirty="0" smtClean="0">
                <a:solidFill>
                  <a:schemeClr val="accent2">
                    <a:lumMod val="40000"/>
                    <a:lumOff val="60000"/>
                  </a:schemeClr>
                </a:solidFill>
                <a:latin typeface="Times New Roman" pitchFamily="18" charset="0"/>
                <a:cs typeface="Times New Roman" pitchFamily="18" charset="0"/>
              </a:rPr>
              <a:t>       </a:t>
            </a:r>
            <a:r>
              <a:rPr lang="es-EC" sz="4800" dirty="0" smtClean="0">
                <a:solidFill>
                  <a:schemeClr val="accent2">
                    <a:lumMod val="40000"/>
                    <a:lumOff val="60000"/>
                  </a:schemeClr>
                </a:solidFill>
                <a:latin typeface="Times New Roman" pitchFamily="18" charset="0"/>
                <a:cs typeface="Times New Roman" pitchFamily="18" charset="0"/>
              </a:rPr>
              <a:t>50 - 64 años ____       65 – más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4800" b="1" dirty="0" smtClean="0">
                <a:solidFill>
                  <a:srgbClr val="FF6600"/>
                </a:solidFill>
                <a:latin typeface="Times New Roman" pitchFamily="18" charset="0"/>
                <a:cs typeface="Times New Roman" pitchFamily="18" charset="0"/>
              </a:rPr>
              <a:t>Indique su ingreso mensual:  </a:t>
            </a:r>
            <a:endParaRPr lang="es-ES" sz="48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endParaRPr lang="es-ES" sz="4800" dirty="0" smtClean="0">
              <a:latin typeface="Times New Roman" pitchFamily="18" charset="0"/>
              <a:cs typeface="Times New Roman" pitchFamily="18" charset="0"/>
            </a:endParaRPr>
          </a:p>
          <a:p>
            <a:pPr marL="420624" indent="-384048" algn="ctr" fontAlgn="auto">
              <a:spcAft>
                <a:spcPts val="0"/>
              </a:spcAft>
              <a:buFont typeface="Wingdings 2"/>
              <a:buNone/>
              <a:defRPr/>
            </a:pPr>
            <a:r>
              <a:rPr lang="es-EC" sz="4800" dirty="0" smtClean="0">
                <a:solidFill>
                  <a:schemeClr val="accent2">
                    <a:lumMod val="40000"/>
                    <a:lumOff val="60000"/>
                  </a:schemeClr>
                </a:solidFill>
                <a:latin typeface="Times New Roman" pitchFamily="18" charset="0"/>
                <a:cs typeface="Times New Roman" pitchFamily="18" charset="0"/>
              </a:rPr>
              <a:t>$ 1 - $ 200 ____           $ 201 - $ 400 ____</a:t>
            </a:r>
            <a:r>
              <a:rPr lang="es-ES" sz="4800" dirty="0" smtClean="0">
                <a:solidFill>
                  <a:schemeClr val="accent2">
                    <a:lumMod val="40000"/>
                    <a:lumOff val="60000"/>
                  </a:schemeClr>
                </a:solidFill>
                <a:latin typeface="Times New Roman" pitchFamily="18" charset="0"/>
                <a:cs typeface="Times New Roman" pitchFamily="18" charset="0"/>
              </a:rPr>
              <a:t>      </a:t>
            </a:r>
            <a:r>
              <a:rPr lang="es-EC" sz="4800" dirty="0" smtClean="0">
                <a:solidFill>
                  <a:schemeClr val="accent2">
                    <a:lumMod val="40000"/>
                    <a:lumOff val="60000"/>
                  </a:schemeClr>
                </a:solidFill>
                <a:latin typeface="Times New Roman" pitchFamily="18" charset="0"/>
                <a:cs typeface="Times New Roman" pitchFamily="18" charset="0"/>
              </a:rPr>
              <a:t>$ 401 - $ 600 ____          $ 601 en adelante ____</a:t>
            </a:r>
            <a:endParaRPr lang="es-ES" sz="4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4800" dirty="0" smtClean="0">
                <a:latin typeface="Times New Roman" pitchFamily="18" charset="0"/>
                <a:cs typeface="Times New Roman" pitchFamily="18" charset="0"/>
              </a:rPr>
              <a:t> </a:t>
            </a:r>
            <a:r>
              <a:rPr lang="es-EC" dirty="0" smtClean="0"/>
              <a:t> </a:t>
            </a:r>
            <a:endParaRPr lang="es-ES" dirty="0" smtClean="0"/>
          </a:p>
          <a:p>
            <a:pPr marL="420624" indent="-384048" fontAlgn="auto">
              <a:spcAft>
                <a:spcPts val="0"/>
              </a:spcAft>
              <a:buFont typeface="Wingdings 2"/>
              <a:buNone/>
              <a:defRPr/>
            </a:pPr>
            <a:endParaRPr lang="es-ES" dirty="0" smtClean="0"/>
          </a:p>
          <a:p>
            <a:pPr marL="420624" indent="-384048"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6387" name="Group 4"/>
          <p:cNvGrpSpPr>
            <a:grpSpLocks/>
          </p:cNvGrpSpPr>
          <p:nvPr/>
        </p:nvGrpSpPr>
        <p:grpSpPr bwMode="auto">
          <a:xfrm>
            <a:off x="7500938" y="428625"/>
            <a:ext cx="1357312" cy="428625"/>
            <a:chOff x="5121" y="10777"/>
            <a:chExt cx="2239" cy="1080"/>
          </a:xfrm>
        </p:grpSpPr>
        <p:sp>
          <p:nvSpPr>
            <p:cNvPr id="1639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639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639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639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6388" name="10 Rectángulo"/>
          <p:cNvSpPr>
            <a:spLocks noChangeArrowheads="1"/>
          </p:cNvSpPr>
          <p:nvPr/>
        </p:nvSpPr>
        <p:spPr bwMode="auto">
          <a:xfrm>
            <a:off x="1428750" y="928688"/>
            <a:ext cx="4786313" cy="677862"/>
          </a:xfrm>
          <a:prstGeom prst="rect">
            <a:avLst/>
          </a:prstGeom>
          <a:noFill/>
          <a:ln w="9525">
            <a:noFill/>
            <a:miter lim="800000"/>
            <a:headEnd/>
            <a:tailEnd/>
          </a:ln>
        </p:spPr>
        <p:txBody>
          <a:bodyPr>
            <a:spAutoFit/>
          </a:bodyPr>
          <a:lstStyle/>
          <a:p>
            <a:pPr algn="ctr"/>
            <a:r>
              <a:rPr lang="es-ES" sz="2000">
                <a:solidFill>
                  <a:srgbClr val="FF6600"/>
                </a:solidFill>
                <a:latin typeface="Times New Roman" pitchFamily="18" charset="0"/>
                <a:cs typeface="Times New Roman" pitchFamily="18" charset="0"/>
              </a:rPr>
              <a:t>RESULTADOS DE LA ENCUESTA</a:t>
            </a:r>
          </a:p>
          <a:p>
            <a:pPr algn="ctr"/>
            <a:endParaRPr lang="es-ES">
              <a:solidFill>
                <a:srgbClr val="FF6600"/>
              </a:solidFill>
              <a:latin typeface="Times New Roman" pitchFamily="18" charset="0"/>
              <a:cs typeface="Times New Roman" pitchFamily="18" charset="0"/>
            </a:endParaRPr>
          </a:p>
        </p:txBody>
      </p:sp>
      <p:sp>
        <p:nvSpPr>
          <p:cNvPr id="13" name="12 Marcador de contenido"/>
          <p:cNvSpPr>
            <a:spLocks noGrp="1"/>
          </p:cNvSpPr>
          <p:nvPr>
            <p:ph idx="4294967295"/>
          </p:nvPr>
        </p:nvSpPr>
        <p:spPr>
          <a:xfrm>
            <a:off x="428625" y="1857375"/>
            <a:ext cx="7467600" cy="4786313"/>
          </a:xfrm>
        </p:spPr>
        <p:txBody>
          <a:bodyPr>
            <a:normAutofit/>
          </a:bodyPr>
          <a:lstStyle/>
          <a:p>
            <a:pPr marL="420624" indent="-384048" fontAlgn="auto">
              <a:spcAft>
                <a:spcPts val="0"/>
              </a:spcAft>
              <a:buClr>
                <a:srgbClr val="FF9933"/>
              </a:buClr>
              <a:defRPr/>
            </a:pPr>
            <a:r>
              <a:rPr lang="es-ES" sz="2000" dirty="0" smtClean="0">
                <a:solidFill>
                  <a:schemeClr val="accent2">
                    <a:lumMod val="40000"/>
                    <a:lumOff val="60000"/>
                  </a:schemeClr>
                </a:solidFill>
                <a:latin typeface="Times New Roman" pitchFamily="18" charset="0"/>
                <a:cs typeface="Times New Roman" pitchFamily="18" charset="0"/>
              </a:rPr>
              <a:t>216 Hombres (54%) – 184 Mujeres (46%)</a:t>
            </a:r>
          </a:p>
          <a:p>
            <a:pPr marL="420624" indent="-384048" fontAlgn="auto">
              <a:spcAft>
                <a:spcPts val="0"/>
              </a:spcAft>
              <a:buClr>
                <a:srgbClr val="FF9933"/>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defRPr/>
            </a:pPr>
            <a:r>
              <a:rPr lang="es-ES" sz="2000" dirty="0" smtClean="0">
                <a:solidFill>
                  <a:schemeClr val="accent2">
                    <a:lumMod val="40000"/>
                    <a:lumOff val="60000"/>
                  </a:schemeClr>
                </a:solidFill>
                <a:latin typeface="Times New Roman" pitchFamily="18" charset="0"/>
                <a:cs typeface="Times New Roman" pitchFamily="18" charset="0"/>
              </a:rPr>
              <a:t>46% (Solteros) – 45% (casados) – 9% (Unión Libre)</a:t>
            </a:r>
          </a:p>
          <a:p>
            <a:pPr marL="420624" indent="-384048" fontAlgn="auto">
              <a:spcAft>
                <a:spcPts val="0"/>
              </a:spcAft>
              <a:buClr>
                <a:srgbClr val="FF9933"/>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18 – 29 años (41%) </a:t>
            </a:r>
          </a:p>
          <a:p>
            <a:pPr marL="420624" indent="-384048" fontAlgn="auto">
              <a:spcAft>
                <a:spcPts val="0"/>
              </a:spcAft>
              <a:buClr>
                <a:srgbClr val="FF9933"/>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30-39 años (30%)</a:t>
            </a:r>
          </a:p>
          <a:p>
            <a:pPr marL="420624" indent="-384048" fontAlgn="auto">
              <a:spcAft>
                <a:spcPts val="0"/>
              </a:spcAft>
              <a:buClr>
                <a:srgbClr val="FF9933"/>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40-49 años (17%)</a:t>
            </a:r>
          </a:p>
          <a:p>
            <a:pPr marL="420624" indent="-384048" fontAlgn="auto">
              <a:spcAft>
                <a:spcPts val="0"/>
              </a:spcAft>
              <a:buClr>
                <a:srgbClr val="FF9933"/>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50 -64 años (11%) </a:t>
            </a:r>
          </a:p>
          <a:p>
            <a:pPr marL="420624" indent="-384048" fontAlgn="auto">
              <a:spcAft>
                <a:spcPts val="0"/>
              </a:spcAft>
              <a:buClr>
                <a:srgbClr val="FF9933"/>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65 años – adelante (2%)</a:t>
            </a:r>
          </a:p>
          <a:p>
            <a:pPr marL="420624" indent="-384048" fontAlgn="auto">
              <a:spcAft>
                <a:spcPts val="0"/>
              </a:spcAft>
              <a:buClr>
                <a:srgbClr val="FF9933"/>
              </a:buClr>
              <a:buFont typeface="Wingdings 2"/>
              <a:buNone/>
              <a:defRPr/>
            </a:pP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endParaRPr lang="es-ES" sz="1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defRPr/>
            </a:pPr>
            <a:endParaRPr lang="es-ES" sz="18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7411" name="Group 4"/>
          <p:cNvGrpSpPr>
            <a:grpSpLocks/>
          </p:cNvGrpSpPr>
          <p:nvPr/>
        </p:nvGrpSpPr>
        <p:grpSpPr bwMode="auto">
          <a:xfrm>
            <a:off x="7500938" y="428625"/>
            <a:ext cx="1357312" cy="428625"/>
            <a:chOff x="5121" y="10777"/>
            <a:chExt cx="2239" cy="1080"/>
          </a:xfrm>
        </p:grpSpPr>
        <p:sp>
          <p:nvSpPr>
            <p:cNvPr id="17413"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7414"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7415"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7416"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3" name="12 Marcador de contenido"/>
          <p:cNvSpPr>
            <a:spLocks noGrp="1"/>
          </p:cNvSpPr>
          <p:nvPr>
            <p:ph idx="4294967295"/>
          </p:nvPr>
        </p:nvSpPr>
        <p:spPr>
          <a:xfrm>
            <a:off x="428625" y="1000125"/>
            <a:ext cx="7467600" cy="4786313"/>
          </a:xfrm>
        </p:spPr>
        <p:txBody>
          <a:bodyPr>
            <a:normAutofit lnSpcReduction="10000"/>
          </a:bodyPr>
          <a:lstStyle/>
          <a:p>
            <a:pPr marL="420624" indent="-384048" fontAlgn="auto">
              <a:spcAft>
                <a:spcPts val="0"/>
              </a:spcAft>
              <a:buClr>
                <a:srgbClr val="FF9933"/>
              </a:buClr>
              <a:buFont typeface="Wingdings 2"/>
              <a:buNone/>
              <a:defRPr/>
            </a:pP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Char char=""/>
              <a:defRPr/>
            </a:pPr>
            <a:r>
              <a:rPr lang="es-EC" sz="2000" dirty="0" smtClean="0">
                <a:solidFill>
                  <a:schemeClr val="accent2">
                    <a:lumMod val="40000"/>
                    <a:lumOff val="60000"/>
                  </a:schemeClr>
                </a:solidFill>
                <a:latin typeface="Times New Roman" pitchFamily="18" charset="0"/>
                <a:cs typeface="Times New Roman" pitchFamily="18" charset="0"/>
              </a:rPr>
              <a:t>$ 1 - $ 200 (20%)</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$ 201 - $ 400 (31%)</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$ 401 - $ 600 (27%)</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$ 601 en adelante (23%)</a:t>
            </a:r>
          </a:p>
          <a:p>
            <a:pPr marL="420624" indent="-384048" fontAlgn="auto">
              <a:spcAft>
                <a:spcPts val="0"/>
              </a:spcAft>
              <a:buClr>
                <a:srgbClr val="FF9933"/>
              </a:buClr>
              <a:buFont typeface="Wingdings 2"/>
              <a:buNone/>
              <a:defRPr/>
            </a:pPr>
            <a:endParaRPr lang="es-EC"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Char char=""/>
              <a:defRPr/>
            </a:pPr>
            <a:r>
              <a:rPr lang="es-EC" sz="2000" dirty="0" smtClean="0">
                <a:solidFill>
                  <a:schemeClr val="accent2">
                    <a:lumMod val="40000"/>
                    <a:lumOff val="60000"/>
                  </a:schemeClr>
                </a:solidFill>
                <a:latin typeface="Times New Roman" pitchFamily="18" charset="0"/>
                <a:cs typeface="Times New Roman" pitchFamily="18" charset="0"/>
              </a:rPr>
              <a:t>Alborada – Sauces – Samanes – Guayacanes (27%)</a:t>
            </a: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Kennedy - Urdesa – Garzota (8%)</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Martha de Roldos- Mapasingue - Vía a Daule (9%)</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Centro - Centro Sur (15%)</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Duran (8%)</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Suroeste (10%)</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Guasmo (6%)</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None/>
              <a:defRPr/>
            </a:pPr>
            <a:r>
              <a:rPr lang="es-EC" sz="2000" dirty="0" smtClean="0">
                <a:solidFill>
                  <a:schemeClr val="accent2">
                    <a:lumMod val="40000"/>
                    <a:lumOff val="60000"/>
                  </a:schemeClr>
                </a:solidFill>
                <a:latin typeface="Times New Roman" pitchFamily="18" charset="0"/>
                <a:cs typeface="Times New Roman" pitchFamily="18" charset="0"/>
              </a:rPr>
              <a:t>     A lo largo de la Av. 25 de Julio (16%)</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buFont typeface="Wingdings 2"/>
              <a:buChar char=""/>
              <a:defRPr/>
            </a:pP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defRPr/>
            </a:pPr>
            <a:endParaRPr lang="es-ES" sz="18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9933"/>
              </a:buClr>
              <a:defRPr/>
            </a:pPr>
            <a:endParaRPr lang="es-ES" sz="18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8435" name="Group 4"/>
          <p:cNvGrpSpPr>
            <a:grpSpLocks/>
          </p:cNvGrpSpPr>
          <p:nvPr/>
        </p:nvGrpSpPr>
        <p:grpSpPr bwMode="auto">
          <a:xfrm>
            <a:off x="7500938" y="428625"/>
            <a:ext cx="1357312" cy="428625"/>
            <a:chOff x="5121" y="10777"/>
            <a:chExt cx="2239" cy="1080"/>
          </a:xfrm>
        </p:grpSpPr>
        <p:sp>
          <p:nvSpPr>
            <p:cNvPr id="1844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844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844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844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8436" name="8 Rectángulo"/>
          <p:cNvSpPr>
            <a:spLocks noChangeArrowheads="1"/>
          </p:cNvSpPr>
          <p:nvPr/>
        </p:nvSpPr>
        <p:spPr bwMode="auto">
          <a:xfrm>
            <a:off x="1357313" y="1785938"/>
            <a:ext cx="4714875" cy="738187"/>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Marca de vino de mayor Consumo</a:t>
            </a:r>
          </a:p>
          <a:p>
            <a:pPr algn="ctr"/>
            <a:endParaRPr lang="es-ES">
              <a:solidFill>
                <a:srgbClr val="FF6600"/>
              </a:solidFill>
              <a:latin typeface="Times New Roman" pitchFamily="18" charset="0"/>
              <a:cs typeface="Times New Roman" pitchFamily="18" charset="0"/>
            </a:endParaRPr>
          </a:p>
        </p:txBody>
      </p:sp>
      <p:pic>
        <p:nvPicPr>
          <p:cNvPr id="18437" name="Imagen 31"/>
          <p:cNvPicPr>
            <a:picLocks noChangeAspect="1" noChangeArrowheads="1"/>
          </p:cNvPicPr>
          <p:nvPr/>
        </p:nvPicPr>
        <p:blipFill>
          <a:blip r:embed="rId2"/>
          <a:srcRect/>
          <a:stretch>
            <a:fillRect/>
          </a:stretch>
        </p:blipFill>
        <p:spPr bwMode="auto">
          <a:xfrm>
            <a:off x="1857375" y="2786063"/>
            <a:ext cx="3105150" cy="3086100"/>
          </a:xfrm>
          <a:prstGeom prst="rect">
            <a:avLst/>
          </a:prstGeom>
          <a:noFill/>
          <a:ln w="9525">
            <a:noFill/>
            <a:miter lim="800000"/>
            <a:headEnd/>
            <a:tailEnd/>
          </a:ln>
        </p:spPr>
      </p:pic>
      <p:sp>
        <p:nvSpPr>
          <p:cNvPr id="18438" name="13 Rectángulo"/>
          <p:cNvSpPr>
            <a:spLocks noChangeArrowheads="1"/>
          </p:cNvSpPr>
          <p:nvPr/>
        </p:nvSpPr>
        <p:spPr bwMode="auto">
          <a:xfrm>
            <a:off x="4643438" y="3000375"/>
            <a:ext cx="2393950"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Boones</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4929188" y="3357563"/>
            <a:ext cx="2393950" cy="646112"/>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San Francisco</a:t>
            </a:r>
          </a:p>
          <a:p>
            <a:pPr algn="ctr">
              <a:defRPr/>
            </a:pPr>
            <a:endParaRPr lang="es-ES" dirty="0">
              <a:solidFill>
                <a:srgbClr val="FF6600"/>
              </a:solidFill>
              <a:latin typeface="Times New Roman" pitchFamily="18" charset="0"/>
              <a:cs typeface="Times New Roman" pitchFamily="18" charset="0"/>
            </a:endParaRPr>
          </a:p>
        </p:txBody>
      </p:sp>
      <p:sp>
        <p:nvSpPr>
          <p:cNvPr id="18440" name="15 Rectángulo"/>
          <p:cNvSpPr>
            <a:spLocks noChangeArrowheads="1"/>
          </p:cNvSpPr>
          <p:nvPr/>
        </p:nvSpPr>
        <p:spPr bwMode="auto">
          <a:xfrm>
            <a:off x="4643438" y="3714750"/>
            <a:ext cx="2393950" cy="646113"/>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Del Rio</a:t>
            </a:r>
          </a:p>
          <a:p>
            <a:pPr algn="ctr"/>
            <a:endParaRPr lang="es-ES">
              <a:solidFill>
                <a:srgbClr val="92D050"/>
              </a:solidFill>
              <a:latin typeface="Times New Roman" pitchFamily="18" charset="0"/>
              <a:cs typeface="Times New Roman" pitchFamily="18" charset="0"/>
            </a:endParaRPr>
          </a:p>
        </p:txBody>
      </p:sp>
      <p:sp>
        <p:nvSpPr>
          <p:cNvPr id="18441" name="16 Rectángulo"/>
          <p:cNvSpPr>
            <a:spLocks noChangeArrowheads="1"/>
          </p:cNvSpPr>
          <p:nvPr/>
        </p:nvSpPr>
        <p:spPr bwMode="auto">
          <a:xfrm>
            <a:off x="4714875" y="4071938"/>
            <a:ext cx="2393950"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Granviña</a:t>
            </a:r>
          </a:p>
          <a:p>
            <a:pPr algn="ctr">
              <a:buClr>
                <a:srgbClr val="FF6600"/>
              </a:buClr>
            </a:pPr>
            <a:endParaRPr lang="es-ES">
              <a:solidFill>
                <a:srgbClr val="FF6600"/>
              </a:solidFill>
              <a:latin typeface="Times New Roman" pitchFamily="18" charset="0"/>
              <a:cs typeface="Times New Roman" pitchFamily="18" charset="0"/>
            </a:endParaRPr>
          </a:p>
        </p:txBody>
      </p:sp>
      <p:sp>
        <p:nvSpPr>
          <p:cNvPr id="18442" name="17 Rectángulo"/>
          <p:cNvSpPr>
            <a:spLocks noChangeArrowheads="1"/>
          </p:cNvSpPr>
          <p:nvPr/>
        </p:nvSpPr>
        <p:spPr bwMode="auto">
          <a:xfrm>
            <a:off x="4714875" y="4786313"/>
            <a:ext cx="2393950"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Baldore</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sp>
        <p:nvSpPr>
          <p:cNvPr id="18443" name="18 Rectángulo"/>
          <p:cNvSpPr>
            <a:spLocks noChangeArrowheads="1"/>
          </p:cNvSpPr>
          <p:nvPr/>
        </p:nvSpPr>
        <p:spPr bwMode="auto">
          <a:xfrm>
            <a:off x="4857750" y="4429125"/>
            <a:ext cx="2393950" cy="646113"/>
          </a:xfrm>
          <a:prstGeom prst="rect">
            <a:avLst/>
          </a:prstGeom>
          <a:noFill/>
          <a:ln w="9525">
            <a:noFill/>
            <a:miter lim="800000"/>
            <a:headEnd/>
            <a:tailEnd/>
          </a:ln>
        </p:spPr>
        <p:txBody>
          <a:bodyPr>
            <a:spAutoFit/>
          </a:bodyPr>
          <a:lstStyle/>
          <a:p>
            <a:pPr algn="ctr">
              <a:buClr>
                <a:srgbClr val="00B050"/>
              </a:buClr>
              <a:buFont typeface="Wingdings" pitchFamily="2" charset="2"/>
              <a:buChar char="Ø"/>
            </a:pPr>
            <a:r>
              <a:rPr lang="es-ES">
                <a:solidFill>
                  <a:srgbClr val="00B050"/>
                </a:solidFill>
                <a:latin typeface="Times New Roman" pitchFamily="18" charset="0"/>
                <a:cs typeface="Times New Roman" pitchFamily="18" charset="0"/>
              </a:rPr>
              <a:t> Santa Clara</a:t>
            </a:r>
          </a:p>
          <a:p>
            <a:pPr algn="ctr">
              <a:buClr>
                <a:srgbClr val="00B050"/>
              </a:buClr>
            </a:pPr>
            <a:endParaRPr lang="es-ES">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9459" name="Group 4"/>
          <p:cNvGrpSpPr>
            <a:grpSpLocks/>
          </p:cNvGrpSpPr>
          <p:nvPr/>
        </p:nvGrpSpPr>
        <p:grpSpPr bwMode="auto">
          <a:xfrm>
            <a:off x="7500938" y="428625"/>
            <a:ext cx="1357312" cy="428625"/>
            <a:chOff x="5121" y="10777"/>
            <a:chExt cx="2239" cy="1080"/>
          </a:xfrm>
        </p:grpSpPr>
        <p:sp>
          <p:nvSpPr>
            <p:cNvPr id="1946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946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946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947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9460" name="8 Rectángulo"/>
          <p:cNvSpPr>
            <a:spLocks noChangeArrowheads="1"/>
          </p:cNvSpPr>
          <p:nvPr/>
        </p:nvSpPr>
        <p:spPr bwMode="auto">
          <a:xfrm>
            <a:off x="642938" y="1500188"/>
            <a:ext cx="5143500" cy="738187"/>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Sabor de Vino de Frutas</a:t>
            </a:r>
          </a:p>
          <a:p>
            <a:pPr algn="ctr"/>
            <a:endParaRPr lang="es-ES">
              <a:solidFill>
                <a:srgbClr val="FF6600"/>
              </a:solidFill>
              <a:latin typeface="Times New Roman" pitchFamily="18" charset="0"/>
              <a:cs typeface="Times New Roman" pitchFamily="18" charset="0"/>
            </a:endParaRPr>
          </a:p>
        </p:txBody>
      </p:sp>
      <p:sp>
        <p:nvSpPr>
          <p:cNvPr id="19461" name="13 Rectángulo"/>
          <p:cNvSpPr>
            <a:spLocks noChangeArrowheads="1"/>
          </p:cNvSpPr>
          <p:nvPr/>
        </p:nvSpPr>
        <p:spPr bwMode="auto">
          <a:xfrm>
            <a:off x="4643438" y="2500313"/>
            <a:ext cx="2393950"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Durazno</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4714875" y="2928938"/>
            <a:ext cx="2393950" cy="646112"/>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Manzana</a:t>
            </a:r>
          </a:p>
          <a:p>
            <a:pPr algn="ctr">
              <a:defRPr/>
            </a:pPr>
            <a:endParaRPr lang="es-ES" dirty="0">
              <a:solidFill>
                <a:srgbClr val="FF6600"/>
              </a:solidFill>
              <a:latin typeface="Times New Roman" pitchFamily="18" charset="0"/>
              <a:cs typeface="Times New Roman" pitchFamily="18" charset="0"/>
            </a:endParaRPr>
          </a:p>
        </p:txBody>
      </p:sp>
      <p:sp>
        <p:nvSpPr>
          <p:cNvPr id="19463" name="15 Rectángulo"/>
          <p:cNvSpPr>
            <a:spLocks noChangeArrowheads="1"/>
          </p:cNvSpPr>
          <p:nvPr/>
        </p:nvSpPr>
        <p:spPr bwMode="auto">
          <a:xfrm>
            <a:off x="5072063" y="3357563"/>
            <a:ext cx="2393950" cy="646112"/>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Frutas Tropicales</a:t>
            </a:r>
          </a:p>
          <a:p>
            <a:pPr algn="ctr"/>
            <a:endParaRPr lang="es-ES">
              <a:solidFill>
                <a:srgbClr val="92D050"/>
              </a:solidFill>
              <a:latin typeface="Times New Roman" pitchFamily="18" charset="0"/>
              <a:cs typeface="Times New Roman" pitchFamily="18" charset="0"/>
            </a:endParaRPr>
          </a:p>
        </p:txBody>
      </p:sp>
      <p:sp>
        <p:nvSpPr>
          <p:cNvPr id="19464" name="16 Rectángulo"/>
          <p:cNvSpPr>
            <a:spLocks noChangeArrowheads="1"/>
          </p:cNvSpPr>
          <p:nvPr/>
        </p:nvSpPr>
        <p:spPr bwMode="auto">
          <a:xfrm>
            <a:off x="4572000" y="3786188"/>
            <a:ext cx="2393950"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Cereza</a:t>
            </a:r>
          </a:p>
          <a:p>
            <a:pPr algn="ctr">
              <a:buClr>
                <a:srgbClr val="FF6600"/>
              </a:buClr>
            </a:pPr>
            <a:endParaRPr lang="es-ES">
              <a:solidFill>
                <a:srgbClr val="FF6600"/>
              </a:solidFill>
              <a:latin typeface="Times New Roman" pitchFamily="18" charset="0"/>
              <a:cs typeface="Times New Roman" pitchFamily="18" charset="0"/>
            </a:endParaRPr>
          </a:p>
        </p:txBody>
      </p:sp>
      <p:sp>
        <p:nvSpPr>
          <p:cNvPr id="19465" name="17 Rectángulo"/>
          <p:cNvSpPr>
            <a:spLocks noChangeArrowheads="1"/>
          </p:cNvSpPr>
          <p:nvPr/>
        </p:nvSpPr>
        <p:spPr bwMode="auto">
          <a:xfrm>
            <a:off x="4643438" y="4286250"/>
            <a:ext cx="2393950"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Frutilla</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pic>
        <p:nvPicPr>
          <p:cNvPr id="19466" name="Imagen 32"/>
          <p:cNvPicPr>
            <a:picLocks noChangeAspect="1" noChangeArrowheads="1"/>
          </p:cNvPicPr>
          <p:nvPr/>
        </p:nvPicPr>
        <p:blipFill>
          <a:blip r:embed="rId2"/>
          <a:srcRect/>
          <a:stretch>
            <a:fillRect/>
          </a:stretch>
        </p:blipFill>
        <p:spPr bwMode="auto">
          <a:xfrm>
            <a:off x="1714500" y="2357438"/>
            <a:ext cx="3295650"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0483" name="Group 4"/>
          <p:cNvGrpSpPr>
            <a:grpSpLocks/>
          </p:cNvGrpSpPr>
          <p:nvPr/>
        </p:nvGrpSpPr>
        <p:grpSpPr bwMode="auto">
          <a:xfrm>
            <a:off x="7500938" y="428625"/>
            <a:ext cx="1357312" cy="428625"/>
            <a:chOff x="5121" y="10777"/>
            <a:chExt cx="2239" cy="1080"/>
          </a:xfrm>
        </p:grpSpPr>
        <p:sp>
          <p:nvSpPr>
            <p:cNvPr id="2049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049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049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049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0484" name="8 Rectángulo"/>
          <p:cNvSpPr>
            <a:spLocks noChangeArrowheads="1"/>
          </p:cNvSpPr>
          <p:nvPr/>
        </p:nvSpPr>
        <p:spPr bwMode="auto">
          <a:xfrm>
            <a:off x="714375" y="1500188"/>
            <a:ext cx="5143500" cy="738187"/>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Lugar de Compra del Producto</a:t>
            </a:r>
          </a:p>
          <a:p>
            <a:pPr algn="ctr"/>
            <a:endParaRPr lang="es-ES">
              <a:solidFill>
                <a:srgbClr val="FF6600"/>
              </a:solidFill>
              <a:latin typeface="Times New Roman" pitchFamily="18" charset="0"/>
              <a:cs typeface="Times New Roman" pitchFamily="18" charset="0"/>
            </a:endParaRPr>
          </a:p>
        </p:txBody>
      </p:sp>
      <p:sp>
        <p:nvSpPr>
          <p:cNvPr id="20485" name="13 Rectángulo"/>
          <p:cNvSpPr>
            <a:spLocks noChangeArrowheads="1"/>
          </p:cNvSpPr>
          <p:nvPr/>
        </p:nvSpPr>
        <p:spPr bwMode="auto">
          <a:xfrm>
            <a:off x="4357688" y="2500313"/>
            <a:ext cx="3643312"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sz="1600">
                <a:solidFill>
                  <a:srgbClr val="FF6600"/>
                </a:solidFill>
                <a:latin typeface="Times New Roman" pitchFamily="18" charset="0"/>
                <a:cs typeface="Times New Roman" pitchFamily="18" charset="0"/>
              </a:rPr>
              <a:t> </a:t>
            </a:r>
            <a:r>
              <a:rPr lang="es-ES" sz="1600">
                <a:solidFill>
                  <a:srgbClr val="FFC000"/>
                </a:solidFill>
                <a:latin typeface="Times New Roman" pitchFamily="18" charset="0"/>
                <a:cs typeface="Times New Roman" pitchFamily="18" charset="0"/>
              </a:rPr>
              <a:t>Despensa (Tiendas – Minimarket)</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4214813" y="2928938"/>
            <a:ext cx="2393950" cy="646112"/>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Mini - Super</a:t>
            </a:r>
          </a:p>
          <a:p>
            <a:pPr algn="ctr">
              <a:defRPr/>
            </a:pPr>
            <a:endParaRPr lang="es-ES" dirty="0">
              <a:solidFill>
                <a:srgbClr val="FF6600"/>
              </a:solidFill>
              <a:latin typeface="Times New Roman" pitchFamily="18" charset="0"/>
              <a:cs typeface="Times New Roman" pitchFamily="18" charset="0"/>
            </a:endParaRPr>
          </a:p>
        </p:txBody>
      </p:sp>
      <p:sp>
        <p:nvSpPr>
          <p:cNvPr id="20487" name="15 Rectángulo"/>
          <p:cNvSpPr>
            <a:spLocks noChangeArrowheads="1"/>
          </p:cNvSpPr>
          <p:nvPr/>
        </p:nvSpPr>
        <p:spPr bwMode="auto">
          <a:xfrm>
            <a:off x="4071938" y="3357563"/>
            <a:ext cx="2393950" cy="646112"/>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Licorería</a:t>
            </a:r>
          </a:p>
          <a:p>
            <a:pPr algn="ctr"/>
            <a:endParaRPr lang="es-ES">
              <a:solidFill>
                <a:srgbClr val="92D050"/>
              </a:solidFill>
              <a:latin typeface="Times New Roman" pitchFamily="18" charset="0"/>
              <a:cs typeface="Times New Roman" pitchFamily="18" charset="0"/>
            </a:endParaRPr>
          </a:p>
        </p:txBody>
      </p:sp>
      <p:sp>
        <p:nvSpPr>
          <p:cNvPr id="20488" name="16 Rectángulo"/>
          <p:cNvSpPr>
            <a:spLocks noChangeArrowheads="1"/>
          </p:cNvSpPr>
          <p:nvPr/>
        </p:nvSpPr>
        <p:spPr bwMode="auto">
          <a:xfrm>
            <a:off x="4143375" y="3786188"/>
            <a:ext cx="2393950"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Gasolinera</a:t>
            </a:r>
          </a:p>
          <a:p>
            <a:pPr algn="ctr">
              <a:buClr>
                <a:srgbClr val="FF6600"/>
              </a:buClr>
            </a:pPr>
            <a:endParaRPr lang="es-ES">
              <a:solidFill>
                <a:srgbClr val="FF6600"/>
              </a:solidFill>
              <a:latin typeface="Times New Roman" pitchFamily="18" charset="0"/>
              <a:cs typeface="Times New Roman" pitchFamily="18" charset="0"/>
            </a:endParaRPr>
          </a:p>
        </p:txBody>
      </p:sp>
      <p:sp>
        <p:nvSpPr>
          <p:cNvPr id="20489" name="17 Rectángulo"/>
          <p:cNvSpPr>
            <a:spLocks noChangeArrowheads="1"/>
          </p:cNvSpPr>
          <p:nvPr/>
        </p:nvSpPr>
        <p:spPr bwMode="auto">
          <a:xfrm>
            <a:off x="4286250" y="4286250"/>
            <a:ext cx="2393950"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Supermercado</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pic>
        <p:nvPicPr>
          <p:cNvPr id="20490" name="Imagen 33"/>
          <p:cNvPicPr>
            <a:picLocks noChangeAspect="1" noChangeArrowheads="1"/>
          </p:cNvPicPr>
          <p:nvPr/>
        </p:nvPicPr>
        <p:blipFill>
          <a:blip r:embed="rId2"/>
          <a:srcRect/>
          <a:stretch>
            <a:fillRect/>
          </a:stretch>
        </p:blipFill>
        <p:spPr bwMode="auto">
          <a:xfrm>
            <a:off x="1357313" y="2143125"/>
            <a:ext cx="3214687"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1507" name="Group 4"/>
          <p:cNvGrpSpPr>
            <a:grpSpLocks/>
          </p:cNvGrpSpPr>
          <p:nvPr/>
        </p:nvGrpSpPr>
        <p:grpSpPr bwMode="auto">
          <a:xfrm>
            <a:off x="7500938" y="428625"/>
            <a:ext cx="1357312" cy="428625"/>
            <a:chOff x="5121" y="10777"/>
            <a:chExt cx="2239" cy="1080"/>
          </a:xfrm>
        </p:grpSpPr>
        <p:sp>
          <p:nvSpPr>
            <p:cNvPr id="2151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151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151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151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1508" name="8 Rectángulo"/>
          <p:cNvSpPr>
            <a:spLocks noChangeArrowheads="1"/>
          </p:cNvSpPr>
          <p:nvPr/>
        </p:nvSpPr>
        <p:spPr bwMode="auto">
          <a:xfrm>
            <a:off x="285750" y="1357313"/>
            <a:ext cx="5143500" cy="738187"/>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Ocasiones de Consumo</a:t>
            </a:r>
          </a:p>
          <a:p>
            <a:pPr algn="ctr"/>
            <a:endParaRPr lang="es-ES">
              <a:solidFill>
                <a:srgbClr val="FF6600"/>
              </a:solidFill>
              <a:latin typeface="Times New Roman" pitchFamily="18" charset="0"/>
              <a:cs typeface="Times New Roman" pitchFamily="18" charset="0"/>
            </a:endParaRPr>
          </a:p>
        </p:txBody>
      </p:sp>
      <p:sp>
        <p:nvSpPr>
          <p:cNvPr id="21509" name="13 Rectángulo"/>
          <p:cNvSpPr>
            <a:spLocks noChangeArrowheads="1"/>
          </p:cNvSpPr>
          <p:nvPr/>
        </p:nvSpPr>
        <p:spPr bwMode="auto">
          <a:xfrm>
            <a:off x="3857625" y="2500313"/>
            <a:ext cx="3643313" cy="677862"/>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sz="1600">
                <a:solidFill>
                  <a:srgbClr val="FF6600"/>
                </a:solidFill>
                <a:latin typeface="Times New Roman" pitchFamily="18" charset="0"/>
                <a:cs typeface="Times New Roman" pitchFamily="18" charset="0"/>
              </a:rPr>
              <a:t> </a:t>
            </a:r>
            <a:r>
              <a:rPr lang="es-ES" sz="2000">
                <a:solidFill>
                  <a:srgbClr val="FFC000"/>
                </a:solidFill>
                <a:latin typeface="Times New Roman" pitchFamily="18" charset="0"/>
                <a:cs typeface="Times New Roman" pitchFamily="18" charset="0"/>
              </a:rPr>
              <a:t>Reuniones (Casa)</a:t>
            </a:r>
          </a:p>
          <a:p>
            <a:pPr algn="ctr">
              <a:buClr>
                <a:srgbClr val="FFC000"/>
              </a:buClr>
            </a:pPr>
            <a:endParaRPr lang="es-ES">
              <a:solidFill>
                <a:srgbClr val="FFC000"/>
              </a:solidFill>
              <a:latin typeface="Times New Roman" pitchFamily="18" charset="0"/>
              <a:cs typeface="Times New Roman" pitchFamily="18" charset="0"/>
            </a:endParaRPr>
          </a:p>
        </p:txBody>
      </p:sp>
      <p:sp>
        <p:nvSpPr>
          <p:cNvPr id="21510" name="15 Rectángulo"/>
          <p:cNvSpPr>
            <a:spLocks noChangeArrowheads="1"/>
          </p:cNvSpPr>
          <p:nvPr/>
        </p:nvSpPr>
        <p:spPr bwMode="auto">
          <a:xfrm>
            <a:off x="3929063" y="3000375"/>
            <a:ext cx="2393950" cy="646113"/>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Fiestas</a:t>
            </a:r>
          </a:p>
          <a:p>
            <a:pPr algn="ctr"/>
            <a:endParaRPr lang="es-ES">
              <a:solidFill>
                <a:srgbClr val="92D050"/>
              </a:solidFill>
              <a:latin typeface="Times New Roman" pitchFamily="18" charset="0"/>
              <a:cs typeface="Times New Roman" pitchFamily="18" charset="0"/>
            </a:endParaRPr>
          </a:p>
        </p:txBody>
      </p:sp>
      <p:sp>
        <p:nvSpPr>
          <p:cNvPr id="21511" name="16 Rectángulo"/>
          <p:cNvSpPr>
            <a:spLocks noChangeArrowheads="1"/>
          </p:cNvSpPr>
          <p:nvPr/>
        </p:nvSpPr>
        <p:spPr bwMode="auto">
          <a:xfrm>
            <a:off x="4500563" y="3500438"/>
            <a:ext cx="2393950"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Almuerzos - Cenas</a:t>
            </a:r>
          </a:p>
          <a:p>
            <a:pPr algn="ctr">
              <a:buClr>
                <a:srgbClr val="FF6600"/>
              </a:buClr>
            </a:pPr>
            <a:endParaRPr lang="es-ES">
              <a:solidFill>
                <a:srgbClr val="FF6600"/>
              </a:solidFill>
              <a:latin typeface="Times New Roman" pitchFamily="18" charset="0"/>
              <a:cs typeface="Times New Roman" pitchFamily="18" charset="0"/>
            </a:endParaRPr>
          </a:p>
        </p:txBody>
      </p:sp>
      <p:sp>
        <p:nvSpPr>
          <p:cNvPr id="21512" name="17 Rectángulo"/>
          <p:cNvSpPr>
            <a:spLocks noChangeArrowheads="1"/>
          </p:cNvSpPr>
          <p:nvPr/>
        </p:nvSpPr>
        <p:spPr bwMode="auto">
          <a:xfrm>
            <a:off x="4286250" y="4000500"/>
            <a:ext cx="2393950"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Visitas (Casa)</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pic>
        <p:nvPicPr>
          <p:cNvPr id="21513" name="Imagen 34"/>
          <p:cNvPicPr>
            <a:picLocks noChangeAspect="1" noChangeArrowheads="1"/>
          </p:cNvPicPr>
          <p:nvPr/>
        </p:nvPicPr>
        <p:blipFill>
          <a:blip r:embed="rId2"/>
          <a:srcRect/>
          <a:stretch>
            <a:fillRect/>
          </a:stretch>
        </p:blipFill>
        <p:spPr bwMode="auto">
          <a:xfrm>
            <a:off x="1500188" y="2000250"/>
            <a:ext cx="30099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2531" name="Group 4"/>
          <p:cNvGrpSpPr>
            <a:grpSpLocks/>
          </p:cNvGrpSpPr>
          <p:nvPr/>
        </p:nvGrpSpPr>
        <p:grpSpPr bwMode="auto">
          <a:xfrm>
            <a:off x="7500938" y="428625"/>
            <a:ext cx="1357312" cy="428625"/>
            <a:chOff x="5121" y="10777"/>
            <a:chExt cx="2239" cy="1080"/>
          </a:xfrm>
        </p:grpSpPr>
        <p:sp>
          <p:nvSpPr>
            <p:cNvPr id="2254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254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254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254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2532" name="8 Rectángulo"/>
          <p:cNvSpPr>
            <a:spLocks noChangeArrowheads="1"/>
          </p:cNvSpPr>
          <p:nvPr/>
        </p:nvSpPr>
        <p:spPr bwMode="auto">
          <a:xfrm>
            <a:off x="857250" y="1714500"/>
            <a:ext cx="4714875" cy="738188"/>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Frecuencia de Compra</a:t>
            </a:r>
          </a:p>
          <a:p>
            <a:pPr algn="ctr"/>
            <a:endParaRPr lang="es-ES">
              <a:solidFill>
                <a:srgbClr val="FF6600"/>
              </a:solidFill>
              <a:latin typeface="Times New Roman" pitchFamily="18" charset="0"/>
              <a:cs typeface="Times New Roman" pitchFamily="18" charset="0"/>
            </a:endParaRPr>
          </a:p>
        </p:txBody>
      </p:sp>
      <p:sp>
        <p:nvSpPr>
          <p:cNvPr id="22533" name="13 Rectángulo"/>
          <p:cNvSpPr>
            <a:spLocks noChangeArrowheads="1"/>
          </p:cNvSpPr>
          <p:nvPr/>
        </p:nvSpPr>
        <p:spPr bwMode="auto">
          <a:xfrm>
            <a:off x="5143500" y="3000375"/>
            <a:ext cx="2393950"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1 vez cada 2 meses</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5143500" y="3357563"/>
            <a:ext cx="2393950" cy="646112"/>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1 vez cada 3 meses</a:t>
            </a:r>
          </a:p>
          <a:p>
            <a:pPr algn="ctr">
              <a:defRPr/>
            </a:pPr>
            <a:endParaRPr lang="es-ES" dirty="0">
              <a:solidFill>
                <a:srgbClr val="FF6600"/>
              </a:solidFill>
              <a:latin typeface="Times New Roman" pitchFamily="18" charset="0"/>
              <a:cs typeface="Times New Roman" pitchFamily="18" charset="0"/>
            </a:endParaRPr>
          </a:p>
        </p:txBody>
      </p:sp>
      <p:sp>
        <p:nvSpPr>
          <p:cNvPr id="22535" name="15 Rectángulo"/>
          <p:cNvSpPr>
            <a:spLocks noChangeArrowheads="1"/>
          </p:cNvSpPr>
          <p:nvPr/>
        </p:nvSpPr>
        <p:spPr bwMode="auto">
          <a:xfrm>
            <a:off x="5214938" y="3714750"/>
            <a:ext cx="2251075" cy="646113"/>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1 vez cada 15 días</a:t>
            </a:r>
          </a:p>
          <a:p>
            <a:pPr algn="ctr"/>
            <a:endParaRPr lang="es-ES">
              <a:solidFill>
                <a:srgbClr val="92D050"/>
              </a:solidFill>
              <a:latin typeface="Times New Roman" pitchFamily="18" charset="0"/>
              <a:cs typeface="Times New Roman" pitchFamily="18" charset="0"/>
            </a:endParaRPr>
          </a:p>
        </p:txBody>
      </p:sp>
      <p:sp>
        <p:nvSpPr>
          <p:cNvPr id="22536" name="16 Rectángulo"/>
          <p:cNvSpPr>
            <a:spLocks noChangeArrowheads="1"/>
          </p:cNvSpPr>
          <p:nvPr/>
        </p:nvSpPr>
        <p:spPr bwMode="auto">
          <a:xfrm>
            <a:off x="5143500" y="4071938"/>
            <a:ext cx="2465388"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1 vez cada 6 meses</a:t>
            </a:r>
          </a:p>
          <a:p>
            <a:pPr algn="ctr">
              <a:buClr>
                <a:srgbClr val="FF6600"/>
              </a:buClr>
            </a:pPr>
            <a:endParaRPr lang="es-ES">
              <a:solidFill>
                <a:srgbClr val="FF6600"/>
              </a:solidFill>
              <a:latin typeface="Times New Roman" pitchFamily="18" charset="0"/>
              <a:cs typeface="Times New Roman" pitchFamily="18" charset="0"/>
            </a:endParaRPr>
          </a:p>
        </p:txBody>
      </p:sp>
      <p:sp>
        <p:nvSpPr>
          <p:cNvPr id="22537" name="17 Rectángulo"/>
          <p:cNvSpPr>
            <a:spLocks noChangeArrowheads="1"/>
          </p:cNvSpPr>
          <p:nvPr/>
        </p:nvSpPr>
        <p:spPr bwMode="auto">
          <a:xfrm>
            <a:off x="5072063" y="4786313"/>
            <a:ext cx="2536825"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1 vez por Semana</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sp>
        <p:nvSpPr>
          <p:cNvPr id="22538" name="18 Rectángulo"/>
          <p:cNvSpPr>
            <a:spLocks noChangeArrowheads="1"/>
          </p:cNvSpPr>
          <p:nvPr/>
        </p:nvSpPr>
        <p:spPr bwMode="auto">
          <a:xfrm>
            <a:off x="4857750" y="4429125"/>
            <a:ext cx="2465388" cy="646113"/>
          </a:xfrm>
          <a:prstGeom prst="rect">
            <a:avLst/>
          </a:prstGeom>
          <a:noFill/>
          <a:ln w="9525">
            <a:noFill/>
            <a:miter lim="800000"/>
            <a:headEnd/>
            <a:tailEnd/>
          </a:ln>
        </p:spPr>
        <p:txBody>
          <a:bodyPr>
            <a:spAutoFit/>
          </a:bodyPr>
          <a:lstStyle/>
          <a:p>
            <a:pPr algn="ctr">
              <a:buClr>
                <a:srgbClr val="00B050"/>
              </a:buClr>
              <a:buFont typeface="Wingdings" pitchFamily="2" charset="2"/>
              <a:buChar char="Ø"/>
            </a:pPr>
            <a:r>
              <a:rPr lang="es-ES">
                <a:solidFill>
                  <a:srgbClr val="00B050"/>
                </a:solidFill>
                <a:latin typeface="Times New Roman" pitchFamily="18" charset="0"/>
                <a:cs typeface="Times New Roman" pitchFamily="18" charset="0"/>
              </a:rPr>
              <a:t> 1 vez al mes</a:t>
            </a:r>
          </a:p>
          <a:p>
            <a:pPr algn="ctr">
              <a:buClr>
                <a:srgbClr val="00B050"/>
              </a:buClr>
            </a:pPr>
            <a:endParaRPr lang="es-ES">
              <a:solidFill>
                <a:srgbClr val="00B050"/>
              </a:solidFill>
              <a:latin typeface="Times New Roman" pitchFamily="18" charset="0"/>
              <a:cs typeface="Times New Roman" pitchFamily="18" charset="0"/>
            </a:endParaRPr>
          </a:p>
        </p:txBody>
      </p:sp>
      <p:pic>
        <p:nvPicPr>
          <p:cNvPr id="22539" name="Imagen 35"/>
          <p:cNvPicPr>
            <a:picLocks noChangeAspect="1" noChangeArrowheads="1"/>
          </p:cNvPicPr>
          <p:nvPr/>
        </p:nvPicPr>
        <p:blipFill>
          <a:blip r:embed="rId2"/>
          <a:srcRect/>
          <a:stretch>
            <a:fillRect/>
          </a:stretch>
        </p:blipFill>
        <p:spPr bwMode="auto">
          <a:xfrm>
            <a:off x="1714500" y="2571750"/>
            <a:ext cx="32861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3555" name="Group 4"/>
          <p:cNvGrpSpPr>
            <a:grpSpLocks/>
          </p:cNvGrpSpPr>
          <p:nvPr/>
        </p:nvGrpSpPr>
        <p:grpSpPr bwMode="auto">
          <a:xfrm>
            <a:off x="7500938" y="428625"/>
            <a:ext cx="1357312" cy="428625"/>
            <a:chOff x="5121" y="10777"/>
            <a:chExt cx="2239" cy="1080"/>
          </a:xfrm>
        </p:grpSpPr>
        <p:sp>
          <p:nvSpPr>
            <p:cNvPr id="2356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356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356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356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3556" name="8 Rectángulo"/>
          <p:cNvSpPr>
            <a:spLocks noChangeArrowheads="1"/>
          </p:cNvSpPr>
          <p:nvPr/>
        </p:nvSpPr>
        <p:spPr bwMode="auto">
          <a:xfrm>
            <a:off x="857250" y="1714500"/>
            <a:ext cx="4714875" cy="738188"/>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Factor mas importante</a:t>
            </a:r>
          </a:p>
          <a:p>
            <a:pPr algn="ctr"/>
            <a:endParaRPr lang="es-ES">
              <a:solidFill>
                <a:srgbClr val="FF6600"/>
              </a:solidFill>
              <a:latin typeface="Times New Roman" pitchFamily="18" charset="0"/>
              <a:cs typeface="Times New Roman" pitchFamily="18" charset="0"/>
            </a:endParaRPr>
          </a:p>
        </p:txBody>
      </p:sp>
      <p:sp>
        <p:nvSpPr>
          <p:cNvPr id="23557" name="13 Rectángulo"/>
          <p:cNvSpPr>
            <a:spLocks noChangeArrowheads="1"/>
          </p:cNvSpPr>
          <p:nvPr/>
        </p:nvSpPr>
        <p:spPr bwMode="auto">
          <a:xfrm>
            <a:off x="4500563" y="2500313"/>
            <a:ext cx="2393950"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Precio</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4714875" y="2928938"/>
            <a:ext cx="2714625" cy="646112"/>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Sabor/Calidad</a:t>
            </a:r>
          </a:p>
          <a:p>
            <a:pPr algn="ctr">
              <a:defRPr/>
            </a:pPr>
            <a:endParaRPr lang="es-ES" dirty="0">
              <a:solidFill>
                <a:srgbClr val="FF6600"/>
              </a:solidFill>
              <a:latin typeface="Times New Roman" pitchFamily="18" charset="0"/>
              <a:cs typeface="Times New Roman" pitchFamily="18" charset="0"/>
            </a:endParaRPr>
          </a:p>
        </p:txBody>
      </p:sp>
      <p:sp>
        <p:nvSpPr>
          <p:cNvPr id="23559" name="15 Rectángulo"/>
          <p:cNvSpPr>
            <a:spLocks noChangeArrowheads="1"/>
          </p:cNvSpPr>
          <p:nvPr/>
        </p:nvSpPr>
        <p:spPr bwMode="auto">
          <a:xfrm>
            <a:off x="5143500" y="3357563"/>
            <a:ext cx="2786063" cy="646112"/>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Promoción y Publicidad</a:t>
            </a:r>
          </a:p>
          <a:p>
            <a:pPr algn="ctr"/>
            <a:endParaRPr lang="es-ES">
              <a:solidFill>
                <a:srgbClr val="92D050"/>
              </a:solidFill>
              <a:latin typeface="Times New Roman" pitchFamily="18" charset="0"/>
              <a:cs typeface="Times New Roman" pitchFamily="18" charset="0"/>
            </a:endParaRPr>
          </a:p>
        </p:txBody>
      </p:sp>
      <p:sp>
        <p:nvSpPr>
          <p:cNvPr id="23560" name="16 Rectángulo"/>
          <p:cNvSpPr>
            <a:spLocks noChangeArrowheads="1"/>
          </p:cNvSpPr>
          <p:nvPr/>
        </p:nvSpPr>
        <p:spPr bwMode="auto">
          <a:xfrm>
            <a:off x="4929188" y="3786188"/>
            <a:ext cx="3286125"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a:t>
            </a:r>
            <a:r>
              <a:rPr lang="es-ES" sz="1600">
                <a:solidFill>
                  <a:srgbClr val="FF6600"/>
                </a:solidFill>
                <a:latin typeface="Times New Roman" pitchFamily="18" charset="0"/>
                <a:cs typeface="Times New Roman" pitchFamily="18" charset="0"/>
              </a:rPr>
              <a:t>Cercanía del punto de venta</a:t>
            </a:r>
          </a:p>
          <a:p>
            <a:pPr algn="ctr">
              <a:buClr>
                <a:srgbClr val="FF6600"/>
              </a:buClr>
            </a:pPr>
            <a:endParaRPr lang="es-ES">
              <a:solidFill>
                <a:srgbClr val="FF6600"/>
              </a:solidFill>
              <a:latin typeface="Times New Roman" pitchFamily="18" charset="0"/>
              <a:cs typeface="Times New Roman" pitchFamily="18" charset="0"/>
            </a:endParaRPr>
          </a:p>
        </p:txBody>
      </p:sp>
      <p:sp>
        <p:nvSpPr>
          <p:cNvPr id="23561" name="17 Rectángulo"/>
          <p:cNvSpPr>
            <a:spLocks noChangeArrowheads="1"/>
          </p:cNvSpPr>
          <p:nvPr/>
        </p:nvSpPr>
        <p:spPr bwMode="auto">
          <a:xfrm>
            <a:off x="4429125" y="4714875"/>
            <a:ext cx="2786063"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Tamaño</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sp>
        <p:nvSpPr>
          <p:cNvPr id="23562" name="18 Rectángulo"/>
          <p:cNvSpPr>
            <a:spLocks noChangeArrowheads="1"/>
          </p:cNvSpPr>
          <p:nvPr/>
        </p:nvSpPr>
        <p:spPr bwMode="auto">
          <a:xfrm>
            <a:off x="4786313" y="4214813"/>
            <a:ext cx="3357562" cy="646112"/>
          </a:xfrm>
          <a:prstGeom prst="rect">
            <a:avLst/>
          </a:prstGeom>
          <a:noFill/>
          <a:ln w="9525">
            <a:noFill/>
            <a:miter lim="800000"/>
            <a:headEnd/>
            <a:tailEnd/>
          </a:ln>
        </p:spPr>
        <p:txBody>
          <a:bodyPr>
            <a:spAutoFit/>
          </a:bodyPr>
          <a:lstStyle/>
          <a:p>
            <a:pPr algn="ctr">
              <a:buClr>
                <a:srgbClr val="00B050"/>
              </a:buClr>
              <a:buFont typeface="Wingdings" pitchFamily="2" charset="2"/>
              <a:buChar char="Ø"/>
            </a:pPr>
            <a:r>
              <a:rPr lang="es-ES">
                <a:solidFill>
                  <a:srgbClr val="00B050"/>
                </a:solidFill>
                <a:latin typeface="Times New Roman" pitchFamily="18" charset="0"/>
                <a:cs typeface="Times New Roman" pitchFamily="18" charset="0"/>
              </a:rPr>
              <a:t> Diseño y Presentación</a:t>
            </a:r>
          </a:p>
          <a:p>
            <a:pPr algn="ctr">
              <a:buClr>
                <a:srgbClr val="00B050"/>
              </a:buClr>
            </a:pPr>
            <a:endParaRPr lang="es-ES">
              <a:solidFill>
                <a:srgbClr val="00B050"/>
              </a:solidFill>
              <a:latin typeface="Times New Roman" pitchFamily="18" charset="0"/>
              <a:cs typeface="Times New Roman" pitchFamily="18" charset="0"/>
            </a:endParaRPr>
          </a:p>
        </p:txBody>
      </p:sp>
      <p:pic>
        <p:nvPicPr>
          <p:cNvPr id="23563" name="Imagen 36"/>
          <p:cNvPicPr>
            <a:picLocks noChangeAspect="1" noChangeArrowheads="1"/>
          </p:cNvPicPr>
          <p:nvPr/>
        </p:nvPicPr>
        <p:blipFill>
          <a:blip r:embed="rId2"/>
          <a:srcRect/>
          <a:stretch>
            <a:fillRect/>
          </a:stretch>
        </p:blipFill>
        <p:spPr bwMode="auto">
          <a:xfrm>
            <a:off x="1357313" y="2500313"/>
            <a:ext cx="367665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4579" name="Group 4"/>
          <p:cNvGrpSpPr>
            <a:grpSpLocks/>
          </p:cNvGrpSpPr>
          <p:nvPr/>
        </p:nvGrpSpPr>
        <p:grpSpPr bwMode="auto">
          <a:xfrm>
            <a:off x="7500938" y="428625"/>
            <a:ext cx="1357312" cy="428625"/>
            <a:chOff x="5121" y="10777"/>
            <a:chExt cx="2239" cy="1080"/>
          </a:xfrm>
        </p:grpSpPr>
        <p:sp>
          <p:nvSpPr>
            <p:cNvPr id="2458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458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458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459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4580" name="8 Rectángulo"/>
          <p:cNvSpPr>
            <a:spLocks noChangeArrowheads="1"/>
          </p:cNvSpPr>
          <p:nvPr/>
        </p:nvSpPr>
        <p:spPr bwMode="auto">
          <a:xfrm>
            <a:off x="1143000" y="1500188"/>
            <a:ext cx="4143375" cy="738187"/>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Sabor del Vino San Marcos</a:t>
            </a:r>
          </a:p>
          <a:p>
            <a:pPr algn="ctr"/>
            <a:endParaRPr lang="es-ES">
              <a:solidFill>
                <a:srgbClr val="FF6600"/>
              </a:solidFill>
              <a:latin typeface="Times New Roman" pitchFamily="18" charset="0"/>
              <a:cs typeface="Times New Roman" pitchFamily="18" charset="0"/>
            </a:endParaRPr>
          </a:p>
        </p:txBody>
      </p:sp>
      <p:sp>
        <p:nvSpPr>
          <p:cNvPr id="24581" name="10 Rectángulo"/>
          <p:cNvSpPr>
            <a:spLocks noChangeArrowheads="1"/>
          </p:cNvSpPr>
          <p:nvPr/>
        </p:nvSpPr>
        <p:spPr bwMode="auto">
          <a:xfrm>
            <a:off x="4929188" y="2500313"/>
            <a:ext cx="2393950" cy="646112"/>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Muy Agradable</a:t>
            </a:r>
          </a:p>
          <a:p>
            <a:pPr algn="ctr"/>
            <a:endParaRPr lang="es-ES">
              <a:solidFill>
                <a:srgbClr val="FF6600"/>
              </a:solidFill>
              <a:latin typeface="Times New Roman" pitchFamily="18" charset="0"/>
              <a:cs typeface="Times New Roman" pitchFamily="18" charset="0"/>
            </a:endParaRPr>
          </a:p>
        </p:txBody>
      </p:sp>
      <p:sp>
        <p:nvSpPr>
          <p:cNvPr id="24582" name="14 Rectángulo"/>
          <p:cNvSpPr>
            <a:spLocks noChangeArrowheads="1"/>
          </p:cNvSpPr>
          <p:nvPr/>
        </p:nvSpPr>
        <p:spPr bwMode="auto">
          <a:xfrm>
            <a:off x="1643063" y="5143500"/>
            <a:ext cx="3143250" cy="646113"/>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Poco agradable – Malo: 0%</a:t>
            </a:r>
          </a:p>
          <a:p>
            <a:pPr algn="ctr"/>
            <a:endParaRPr lang="es-ES">
              <a:solidFill>
                <a:srgbClr val="92D050"/>
              </a:solidFill>
              <a:latin typeface="Times New Roman" pitchFamily="18" charset="0"/>
              <a:cs typeface="Times New Roman" pitchFamily="18" charset="0"/>
            </a:endParaRPr>
          </a:p>
        </p:txBody>
      </p:sp>
      <p:sp>
        <p:nvSpPr>
          <p:cNvPr id="24583" name="15 Rectángulo"/>
          <p:cNvSpPr>
            <a:spLocks noChangeArrowheads="1"/>
          </p:cNvSpPr>
          <p:nvPr/>
        </p:nvSpPr>
        <p:spPr bwMode="auto">
          <a:xfrm>
            <a:off x="4643438" y="3000375"/>
            <a:ext cx="2465387" cy="646113"/>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Agradable</a:t>
            </a:r>
          </a:p>
          <a:p>
            <a:pPr algn="ctr">
              <a:buClr>
                <a:srgbClr val="FF6600"/>
              </a:buClr>
            </a:pPr>
            <a:endParaRPr lang="es-ES">
              <a:solidFill>
                <a:srgbClr val="FF6600"/>
              </a:solidFill>
              <a:latin typeface="Times New Roman" pitchFamily="18" charset="0"/>
              <a:cs typeface="Times New Roman" pitchFamily="18" charset="0"/>
            </a:endParaRPr>
          </a:p>
        </p:txBody>
      </p:sp>
      <p:sp>
        <p:nvSpPr>
          <p:cNvPr id="24584" name="16 Rectángulo"/>
          <p:cNvSpPr>
            <a:spLocks noChangeArrowheads="1"/>
          </p:cNvSpPr>
          <p:nvPr/>
        </p:nvSpPr>
        <p:spPr bwMode="auto">
          <a:xfrm>
            <a:off x="4643438" y="3500438"/>
            <a:ext cx="2536825" cy="646112"/>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Indiferente</a:t>
            </a:r>
          </a:p>
          <a:p>
            <a:pPr algn="ctr">
              <a:buClr>
                <a:srgbClr val="FF9933"/>
              </a:buClr>
            </a:pPr>
            <a:endParaRPr lang="es-ES">
              <a:solidFill>
                <a:srgbClr val="FF9933"/>
              </a:solidFill>
              <a:latin typeface="Times New Roman" pitchFamily="18" charset="0"/>
              <a:cs typeface="Times New Roman" pitchFamily="18" charset="0"/>
            </a:endParaRPr>
          </a:p>
        </p:txBody>
      </p:sp>
      <p:sp>
        <p:nvSpPr>
          <p:cNvPr id="24585" name="17 Rectángulo"/>
          <p:cNvSpPr>
            <a:spLocks noChangeArrowheads="1"/>
          </p:cNvSpPr>
          <p:nvPr/>
        </p:nvSpPr>
        <p:spPr bwMode="auto">
          <a:xfrm>
            <a:off x="1285875" y="571500"/>
            <a:ext cx="4286250" cy="4619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DEGUSTACIÓN</a:t>
            </a:r>
            <a:endParaRPr lang="es-ES">
              <a:solidFill>
                <a:srgbClr val="FF6600"/>
              </a:solidFill>
              <a:latin typeface="Times New Roman" pitchFamily="18" charset="0"/>
              <a:cs typeface="Times New Roman" pitchFamily="18" charset="0"/>
            </a:endParaRPr>
          </a:p>
        </p:txBody>
      </p:sp>
      <p:pic>
        <p:nvPicPr>
          <p:cNvPr id="24586" name="Imagen 37"/>
          <p:cNvPicPr>
            <a:picLocks noChangeAspect="1" noChangeArrowheads="1"/>
          </p:cNvPicPr>
          <p:nvPr/>
        </p:nvPicPr>
        <p:blipFill>
          <a:blip r:embed="rId2"/>
          <a:srcRect/>
          <a:stretch>
            <a:fillRect/>
          </a:stretch>
        </p:blipFill>
        <p:spPr bwMode="auto">
          <a:xfrm>
            <a:off x="1714500" y="2286000"/>
            <a:ext cx="299085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1075" name="Group 4"/>
          <p:cNvGrpSpPr>
            <a:grpSpLocks/>
          </p:cNvGrpSpPr>
          <p:nvPr/>
        </p:nvGrpSpPr>
        <p:grpSpPr bwMode="auto">
          <a:xfrm>
            <a:off x="7500938" y="428625"/>
            <a:ext cx="1357312" cy="428625"/>
            <a:chOff x="5121" y="10777"/>
            <a:chExt cx="2239" cy="1080"/>
          </a:xfrm>
        </p:grpSpPr>
        <p:sp>
          <p:nvSpPr>
            <p:cNvPr id="13107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107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107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107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31080" name="7 Rectángulo"/>
          <p:cNvSpPr>
            <a:spLocks noChangeArrowheads="1"/>
          </p:cNvSpPr>
          <p:nvPr/>
        </p:nvSpPr>
        <p:spPr bwMode="auto">
          <a:xfrm>
            <a:off x="1331913" y="620713"/>
            <a:ext cx="6157912" cy="457200"/>
          </a:xfrm>
          <a:prstGeom prst="rect">
            <a:avLst/>
          </a:prstGeom>
          <a:noFill/>
          <a:ln w="9525">
            <a:noFill/>
            <a:miter lim="800000"/>
            <a:headEnd/>
            <a:tailEnd/>
          </a:ln>
        </p:spPr>
        <p:txBody>
          <a:bodyPr>
            <a:spAutoFit/>
          </a:bodyPr>
          <a:lstStyle/>
          <a:p>
            <a:r>
              <a:rPr lang="es-ES" sz="2400">
                <a:solidFill>
                  <a:srgbClr val="FF6600"/>
                </a:solidFill>
                <a:latin typeface="Times New Roman" pitchFamily="18" charset="0"/>
                <a:cs typeface="Times New Roman" pitchFamily="18" charset="0"/>
              </a:rPr>
              <a:t>DATOS GENERALES DE LA EMPRESA</a:t>
            </a:r>
          </a:p>
        </p:txBody>
      </p:sp>
      <p:pic>
        <p:nvPicPr>
          <p:cNvPr id="131082" name="Imagen 1"/>
          <p:cNvPicPr>
            <a:picLocks noChangeAspect="1" noChangeArrowheads="1"/>
          </p:cNvPicPr>
          <p:nvPr/>
        </p:nvPicPr>
        <p:blipFill>
          <a:blip r:embed="rId2"/>
          <a:srcRect/>
          <a:stretch>
            <a:fillRect/>
          </a:stretch>
        </p:blipFill>
        <p:spPr bwMode="auto">
          <a:xfrm>
            <a:off x="2195513" y="1773238"/>
            <a:ext cx="4030662" cy="4392612"/>
          </a:xfrm>
          <a:prstGeom prst="rect">
            <a:avLst/>
          </a:prstGeom>
          <a:noFill/>
          <a:ln w="9525">
            <a:noFill/>
            <a:miter lim="800000"/>
            <a:headEnd/>
            <a:tailEnd/>
          </a:ln>
        </p:spPr>
      </p:pic>
      <p:sp>
        <p:nvSpPr>
          <p:cNvPr id="131083" name="7 Rectángulo"/>
          <p:cNvSpPr>
            <a:spLocks noChangeArrowheads="1"/>
          </p:cNvSpPr>
          <p:nvPr/>
        </p:nvSpPr>
        <p:spPr bwMode="auto">
          <a:xfrm>
            <a:off x="2124075" y="1125538"/>
            <a:ext cx="4357688" cy="641350"/>
          </a:xfrm>
          <a:prstGeom prst="rect">
            <a:avLst/>
          </a:prstGeom>
          <a:noFill/>
          <a:ln w="9525">
            <a:noFill/>
            <a:miter lim="800000"/>
            <a:headEnd/>
            <a:tailEnd/>
          </a:ln>
        </p:spPr>
        <p:txBody>
          <a:bodyPr>
            <a:spAutoFit/>
          </a:bodyPr>
          <a:lstStyle/>
          <a:p>
            <a:pPr algn="ctr"/>
            <a:r>
              <a:rPr lang="es-ES" b="1">
                <a:solidFill>
                  <a:srgbClr val="F9E98E"/>
                </a:solidFill>
                <a:latin typeface="Times New Roman" pitchFamily="18" charset="0"/>
                <a:cs typeface="Times New Roman" pitchFamily="18" charset="0"/>
              </a:rPr>
              <a:t>Localización Geográfica</a:t>
            </a:r>
          </a:p>
          <a:p>
            <a:pPr algn="ctr"/>
            <a:r>
              <a:rPr lang="es-EC" b="1">
                <a:solidFill>
                  <a:srgbClr val="F9E98E"/>
                </a:solidFill>
                <a:latin typeface="Times New Roman" pitchFamily="18" charset="0"/>
                <a:cs typeface="Times New Roman" pitchFamily="18" charset="0"/>
              </a:rPr>
              <a:t>Montalvo – Los Ríos</a:t>
            </a:r>
            <a:endParaRPr lang="es-ES" b="1">
              <a:solidFill>
                <a:srgbClr val="F9E98E"/>
              </a:solidFill>
              <a:latin typeface="Times New Roman" pitchFamily="18" charset="0"/>
              <a:cs typeface="Times New Roman" pitchFamily="18" charset="0"/>
            </a:endParaRPr>
          </a:p>
        </p:txBody>
      </p:sp>
      <p:sp>
        <p:nvSpPr>
          <p:cNvPr id="131084" name="Rectangle 12"/>
          <p:cNvSpPr>
            <a:spLocks noChangeArrowheads="1"/>
          </p:cNvSpPr>
          <p:nvPr/>
        </p:nvSpPr>
        <p:spPr bwMode="auto">
          <a:xfrm>
            <a:off x="2614613" y="6237288"/>
            <a:ext cx="3276600" cy="366712"/>
          </a:xfrm>
          <a:prstGeom prst="rect">
            <a:avLst/>
          </a:prstGeom>
          <a:noFill/>
          <a:ln w="9525">
            <a:noFill/>
            <a:miter lim="800000"/>
            <a:headEnd/>
            <a:tailEnd/>
          </a:ln>
          <a:effectLst/>
        </p:spPr>
        <p:txBody>
          <a:bodyPr wrap="none" anchor="ctr">
            <a:spAutoFit/>
          </a:bodyPr>
          <a:lstStyle/>
          <a:p>
            <a:pPr algn="ctr"/>
            <a:r>
              <a:rPr lang="es-EC" b="1">
                <a:solidFill>
                  <a:srgbClr val="F9E98E"/>
                </a:solidFill>
                <a:latin typeface="Times New Roman" pitchFamily="18" charset="0"/>
                <a:cs typeface="Times New Roman" pitchFamily="18" charset="0"/>
              </a:rPr>
              <a:t>Fuente: Municipio de Montalvo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5603" name="Group 4"/>
          <p:cNvGrpSpPr>
            <a:grpSpLocks/>
          </p:cNvGrpSpPr>
          <p:nvPr/>
        </p:nvGrpSpPr>
        <p:grpSpPr bwMode="auto">
          <a:xfrm>
            <a:off x="7500938" y="428625"/>
            <a:ext cx="1357312" cy="428625"/>
            <a:chOff x="5121" y="10777"/>
            <a:chExt cx="2239" cy="1080"/>
          </a:xfrm>
        </p:grpSpPr>
        <p:sp>
          <p:nvSpPr>
            <p:cNvPr id="2560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561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561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561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5604" name="8 Rectángulo"/>
          <p:cNvSpPr>
            <a:spLocks noChangeArrowheads="1"/>
          </p:cNvSpPr>
          <p:nvPr/>
        </p:nvSpPr>
        <p:spPr bwMode="auto">
          <a:xfrm>
            <a:off x="1143000" y="1000125"/>
            <a:ext cx="4143375" cy="1108075"/>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Sensación del Sabor del Vino San Marcos</a:t>
            </a:r>
          </a:p>
          <a:p>
            <a:pPr algn="ctr"/>
            <a:endParaRPr lang="es-ES">
              <a:solidFill>
                <a:srgbClr val="FF6600"/>
              </a:solidFill>
              <a:latin typeface="Times New Roman" pitchFamily="18" charset="0"/>
              <a:cs typeface="Times New Roman" pitchFamily="18" charset="0"/>
            </a:endParaRPr>
          </a:p>
        </p:txBody>
      </p:sp>
      <p:sp>
        <p:nvSpPr>
          <p:cNvPr id="25605" name="10 Rectángulo"/>
          <p:cNvSpPr>
            <a:spLocks noChangeArrowheads="1"/>
          </p:cNvSpPr>
          <p:nvPr/>
        </p:nvSpPr>
        <p:spPr bwMode="auto">
          <a:xfrm>
            <a:off x="4572000" y="2857500"/>
            <a:ext cx="2393950" cy="646113"/>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Dulce</a:t>
            </a:r>
          </a:p>
          <a:p>
            <a:pPr algn="ctr"/>
            <a:endParaRPr lang="es-ES">
              <a:solidFill>
                <a:srgbClr val="FF6600"/>
              </a:solidFill>
              <a:latin typeface="Times New Roman" pitchFamily="18" charset="0"/>
              <a:cs typeface="Times New Roman" pitchFamily="18" charset="0"/>
            </a:endParaRPr>
          </a:p>
        </p:txBody>
      </p:sp>
      <p:sp>
        <p:nvSpPr>
          <p:cNvPr id="25606" name="14 Rectángulo"/>
          <p:cNvSpPr>
            <a:spLocks noChangeArrowheads="1"/>
          </p:cNvSpPr>
          <p:nvPr/>
        </p:nvSpPr>
        <p:spPr bwMode="auto">
          <a:xfrm>
            <a:off x="1643063" y="5143500"/>
            <a:ext cx="3143250" cy="646113"/>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Agrio: 0%</a:t>
            </a:r>
          </a:p>
          <a:p>
            <a:pPr algn="ctr"/>
            <a:endParaRPr lang="es-ES">
              <a:solidFill>
                <a:srgbClr val="92D050"/>
              </a:solidFill>
              <a:latin typeface="Times New Roman" pitchFamily="18" charset="0"/>
              <a:cs typeface="Times New Roman" pitchFamily="18" charset="0"/>
            </a:endParaRPr>
          </a:p>
        </p:txBody>
      </p:sp>
      <p:sp>
        <p:nvSpPr>
          <p:cNvPr id="25607" name="15 Rectángulo"/>
          <p:cNvSpPr>
            <a:spLocks noChangeArrowheads="1"/>
          </p:cNvSpPr>
          <p:nvPr/>
        </p:nvSpPr>
        <p:spPr bwMode="auto">
          <a:xfrm>
            <a:off x="5072063" y="3500438"/>
            <a:ext cx="2465387" cy="646112"/>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Agridulce</a:t>
            </a:r>
          </a:p>
          <a:p>
            <a:pPr algn="ctr">
              <a:buClr>
                <a:srgbClr val="FF6600"/>
              </a:buClr>
            </a:pPr>
            <a:endParaRPr lang="es-ES">
              <a:solidFill>
                <a:srgbClr val="FF6600"/>
              </a:solidFill>
              <a:latin typeface="Times New Roman" pitchFamily="18" charset="0"/>
              <a:cs typeface="Times New Roman" pitchFamily="18" charset="0"/>
            </a:endParaRPr>
          </a:p>
        </p:txBody>
      </p:sp>
      <p:pic>
        <p:nvPicPr>
          <p:cNvPr id="25608" name="Imagen 38"/>
          <p:cNvPicPr>
            <a:picLocks noChangeAspect="1" noChangeArrowheads="1"/>
          </p:cNvPicPr>
          <p:nvPr/>
        </p:nvPicPr>
        <p:blipFill>
          <a:blip r:embed="rId2"/>
          <a:srcRect/>
          <a:stretch>
            <a:fillRect/>
          </a:stretch>
        </p:blipFill>
        <p:spPr bwMode="auto">
          <a:xfrm>
            <a:off x="1500188" y="2286000"/>
            <a:ext cx="3429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6627" name="Group 4"/>
          <p:cNvGrpSpPr>
            <a:grpSpLocks/>
          </p:cNvGrpSpPr>
          <p:nvPr/>
        </p:nvGrpSpPr>
        <p:grpSpPr bwMode="auto">
          <a:xfrm>
            <a:off x="7500938" y="428625"/>
            <a:ext cx="1357312" cy="428625"/>
            <a:chOff x="5121" y="10777"/>
            <a:chExt cx="2239" cy="1080"/>
          </a:xfrm>
        </p:grpSpPr>
        <p:sp>
          <p:nvSpPr>
            <p:cNvPr id="2663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663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663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664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6628" name="8 Rectángulo"/>
          <p:cNvSpPr>
            <a:spLocks noChangeArrowheads="1"/>
          </p:cNvSpPr>
          <p:nvPr/>
        </p:nvSpPr>
        <p:spPr bwMode="auto">
          <a:xfrm>
            <a:off x="571500" y="1428750"/>
            <a:ext cx="4714875" cy="738188"/>
          </a:xfrm>
          <a:prstGeom prst="rect">
            <a:avLst/>
          </a:prstGeom>
          <a:noFill/>
          <a:ln w="9525">
            <a:noFill/>
            <a:miter lim="800000"/>
            <a:headEnd/>
            <a:tailEnd/>
          </a:ln>
        </p:spPr>
        <p:txBody>
          <a:bodyPr>
            <a:spAutoFit/>
          </a:bodyPr>
          <a:lstStyle/>
          <a:p>
            <a:pPr algn="ctr"/>
            <a:r>
              <a:rPr lang="es-ES" sz="2400" i="1">
                <a:solidFill>
                  <a:srgbClr val="FF6600"/>
                </a:solidFill>
                <a:latin typeface="Times New Roman" pitchFamily="18" charset="0"/>
                <a:cs typeface="Times New Roman" pitchFamily="18" charset="0"/>
              </a:rPr>
              <a:t>Valor dispuesto a pagar</a:t>
            </a:r>
          </a:p>
          <a:p>
            <a:pPr algn="ctr"/>
            <a:endParaRPr lang="es-ES">
              <a:solidFill>
                <a:srgbClr val="FF6600"/>
              </a:solidFill>
              <a:latin typeface="Times New Roman" pitchFamily="18" charset="0"/>
              <a:cs typeface="Times New Roman" pitchFamily="18" charset="0"/>
            </a:endParaRPr>
          </a:p>
        </p:txBody>
      </p:sp>
      <p:sp>
        <p:nvSpPr>
          <p:cNvPr id="26629" name="13 Rectángulo"/>
          <p:cNvSpPr>
            <a:spLocks noChangeArrowheads="1"/>
          </p:cNvSpPr>
          <p:nvPr/>
        </p:nvSpPr>
        <p:spPr bwMode="auto">
          <a:xfrm>
            <a:off x="4786313" y="3000375"/>
            <a:ext cx="2393950" cy="923925"/>
          </a:xfrm>
          <a:prstGeom prst="rect">
            <a:avLst/>
          </a:prstGeom>
          <a:noFill/>
          <a:ln w="9525">
            <a:noFill/>
            <a:miter lim="800000"/>
            <a:headEnd/>
            <a:tailEnd/>
          </a:ln>
        </p:spPr>
        <p:txBody>
          <a:bodyPr>
            <a:spAutoFit/>
          </a:bodyPr>
          <a:lstStyle/>
          <a:p>
            <a:pPr algn="ctr">
              <a:buClr>
                <a:srgbClr val="FFC000"/>
              </a:buClr>
              <a:buFont typeface="Wingdings" pitchFamily="2" charset="2"/>
              <a:buChar char="Ø"/>
            </a:pPr>
            <a:r>
              <a:rPr lang="es-ES">
                <a:solidFill>
                  <a:srgbClr val="FF6600"/>
                </a:solidFill>
                <a:latin typeface="Times New Roman" pitchFamily="18" charset="0"/>
                <a:cs typeface="Times New Roman" pitchFamily="18" charset="0"/>
              </a:rPr>
              <a:t> </a:t>
            </a:r>
            <a:r>
              <a:rPr lang="es-ES">
                <a:solidFill>
                  <a:srgbClr val="FFC000"/>
                </a:solidFill>
                <a:latin typeface="Times New Roman" pitchFamily="18" charset="0"/>
                <a:cs typeface="Times New Roman" pitchFamily="18" charset="0"/>
              </a:rPr>
              <a:t>$ 4.50 - $ 5.50</a:t>
            </a:r>
          </a:p>
          <a:p>
            <a:pPr algn="ctr">
              <a:buClr>
                <a:srgbClr val="FFC000"/>
              </a:buClr>
              <a:buFont typeface="Wingdings" pitchFamily="2" charset="2"/>
              <a:buChar char="Ø"/>
            </a:pPr>
            <a:endParaRPr lang="es-ES">
              <a:solidFill>
                <a:srgbClr val="FFC000"/>
              </a:solidFill>
              <a:latin typeface="Times New Roman" pitchFamily="18" charset="0"/>
              <a:cs typeface="Times New Roman" pitchFamily="18" charset="0"/>
            </a:endParaRPr>
          </a:p>
          <a:p>
            <a:pPr algn="ctr"/>
            <a:endParaRPr lang="es-ES">
              <a:solidFill>
                <a:srgbClr val="FF6600"/>
              </a:solidFill>
              <a:latin typeface="Times New Roman" pitchFamily="18" charset="0"/>
              <a:cs typeface="Times New Roman" pitchFamily="18" charset="0"/>
            </a:endParaRPr>
          </a:p>
        </p:txBody>
      </p:sp>
      <p:sp>
        <p:nvSpPr>
          <p:cNvPr id="15" name="14 Rectángulo"/>
          <p:cNvSpPr/>
          <p:nvPr/>
        </p:nvSpPr>
        <p:spPr>
          <a:xfrm>
            <a:off x="4786313" y="4000500"/>
            <a:ext cx="2393950" cy="646113"/>
          </a:xfrm>
          <a:prstGeom prst="rect">
            <a:avLst/>
          </a:prstGeom>
        </p:spPr>
        <p:txBody>
          <a:bodyPr>
            <a:spAutoFit/>
          </a:bodyPr>
          <a:lstStyle/>
          <a:p>
            <a:pPr algn="ctr">
              <a:buClr>
                <a:schemeClr val="accent1">
                  <a:lumMod val="60000"/>
                  <a:lumOff val="40000"/>
                </a:schemeClr>
              </a:buClr>
              <a:buFont typeface="Wingdings" pitchFamily="2" charset="2"/>
              <a:buChar char="Ø"/>
              <a:defRPr/>
            </a:pPr>
            <a:r>
              <a:rPr lang="es-ES" dirty="0">
                <a:solidFill>
                  <a:schemeClr val="accent1">
                    <a:lumMod val="60000"/>
                    <a:lumOff val="40000"/>
                  </a:schemeClr>
                </a:solidFill>
                <a:latin typeface="Times New Roman" pitchFamily="18" charset="0"/>
                <a:cs typeface="Times New Roman" pitchFamily="18" charset="0"/>
              </a:rPr>
              <a:t> $ 7.50 - $ 8.50</a:t>
            </a:r>
          </a:p>
          <a:p>
            <a:pPr algn="ctr">
              <a:defRPr/>
            </a:pPr>
            <a:endParaRPr lang="es-ES" dirty="0">
              <a:solidFill>
                <a:srgbClr val="FF6600"/>
              </a:solidFill>
              <a:latin typeface="Times New Roman" pitchFamily="18" charset="0"/>
              <a:cs typeface="Times New Roman" pitchFamily="18" charset="0"/>
            </a:endParaRPr>
          </a:p>
        </p:txBody>
      </p:sp>
      <p:sp>
        <p:nvSpPr>
          <p:cNvPr id="26631" name="15 Rectángulo"/>
          <p:cNvSpPr>
            <a:spLocks noChangeArrowheads="1"/>
          </p:cNvSpPr>
          <p:nvPr/>
        </p:nvSpPr>
        <p:spPr bwMode="auto">
          <a:xfrm>
            <a:off x="4572000" y="3500438"/>
            <a:ext cx="2251075" cy="646112"/>
          </a:xfrm>
          <a:prstGeom prst="rect">
            <a:avLst/>
          </a:prstGeom>
          <a:noFill/>
          <a:ln w="9525">
            <a:noFill/>
            <a:miter lim="800000"/>
            <a:headEnd/>
            <a:tailEnd/>
          </a:ln>
        </p:spPr>
        <p:txBody>
          <a:bodyPr>
            <a:spAutoFit/>
          </a:bodyPr>
          <a:lstStyle/>
          <a:p>
            <a:pPr algn="ctr">
              <a:buClr>
                <a:srgbClr val="92D050"/>
              </a:buClr>
              <a:buFont typeface="Wingdings" pitchFamily="2" charset="2"/>
              <a:buChar char="Ø"/>
            </a:pPr>
            <a:r>
              <a:rPr lang="es-ES">
                <a:solidFill>
                  <a:srgbClr val="92D050"/>
                </a:solidFill>
                <a:latin typeface="Times New Roman" pitchFamily="18" charset="0"/>
                <a:cs typeface="Times New Roman" pitchFamily="18" charset="0"/>
              </a:rPr>
              <a:t> $ 6 - $ 7</a:t>
            </a:r>
          </a:p>
          <a:p>
            <a:pPr algn="ctr"/>
            <a:endParaRPr lang="es-ES">
              <a:solidFill>
                <a:srgbClr val="92D050"/>
              </a:solidFill>
              <a:latin typeface="Times New Roman" pitchFamily="18" charset="0"/>
              <a:cs typeface="Times New Roman" pitchFamily="18" charset="0"/>
            </a:endParaRPr>
          </a:p>
        </p:txBody>
      </p:sp>
      <p:sp>
        <p:nvSpPr>
          <p:cNvPr id="26632" name="16 Rectángulo"/>
          <p:cNvSpPr>
            <a:spLocks noChangeArrowheads="1"/>
          </p:cNvSpPr>
          <p:nvPr/>
        </p:nvSpPr>
        <p:spPr bwMode="auto">
          <a:xfrm>
            <a:off x="4714875" y="2143125"/>
            <a:ext cx="2465388" cy="646113"/>
          </a:xfrm>
          <a:prstGeom prst="rect">
            <a:avLst/>
          </a:prstGeom>
          <a:noFill/>
          <a:ln w="9525">
            <a:noFill/>
            <a:miter lim="800000"/>
            <a:headEnd/>
            <a:tailEnd/>
          </a:ln>
        </p:spPr>
        <p:txBody>
          <a:bodyPr>
            <a:spAutoFit/>
          </a:bodyPr>
          <a:lstStyle/>
          <a:p>
            <a:pPr algn="ctr">
              <a:buClr>
                <a:srgbClr val="FF6600"/>
              </a:buClr>
              <a:buFont typeface="Wingdings" pitchFamily="2" charset="2"/>
              <a:buChar char="Ø"/>
            </a:pPr>
            <a:r>
              <a:rPr lang="es-ES">
                <a:solidFill>
                  <a:srgbClr val="FF6600"/>
                </a:solidFill>
                <a:latin typeface="Times New Roman" pitchFamily="18" charset="0"/>
                <a:cs typeface="Times New Roman" pitchFamily="18" charset="0"/>
              </a:rPr>
              <a:t> $ 1.50 - $ 2.50</a:t>
            </a:r>
          </a:p>
          <a:p>
            <a:pPr algn="ctr">
              <a:buClr>
                <a:srgbClr val="FF6600"/>
              </a:buClr>
            </a:pPr>
            <a:endParaRPr lang="es-ES">
              <a:solidFill>
                <a:srgbClr val="FF6600"/>
              </a:solidFill>
              <a:latin typeface="Times New Roman" pitchFamily="18" charset="0"/>
              <a:cs typeface="Times New Roman" pitchFamily="18" charset="0"/>
            </a:endParaRPr>
          </a:p>
        </p:txBody>
      </p:sp>
      <p:sp>
        <p:nvSpPr>
          <p:cNvPr id="26633" name="17 Rectángulo"/>
          <p:cNvSpPr>
            <a:spLocks noChangeArrowheads="1"/>
          </p:cNvSpPr>
          <p:nvPr/>
        </p:nvSpPr>
        <p:spPr bwMode="auto">
          <a:xfrm>
            <a:off x="4286250" y="2571750"/>
            <a:ext cx="2786063" cy="923925"/>
          </a:xfrm>
          <a:prstGeom prst="rect">
            <a:avLst/>
          </a:prstGeom>
          <a:noFill/>
          <a:ln w="9525">
            <a:noFill/>
            <a:miter lim="800000"/>
            <a:headEnd/>
            <a:tailEnd/>
          </a:ln>
        </p:spPr>
        <p:txBody>
          <a:bodyPr>
            <a:spAutoFit/>
          </a:bodyPr>
          <a:lstStyle/>
          <a:p>
            <a:pPr algn="ctr">
              <a:buClr>
                <a:srgbClr val="FF9933"/>
              </a:buClr>
              <a:buFont typeface="Wingdings" pitchFamily="2" charset="2"/>
              <a:buChar char="Ø"/>
            </a:pPr>
            <a:r>
              <a:rPr lang="es-ES">
                <a:solidFill>
                  <a:srgbClr val="FF9933"/>
                </a:solidFill>
                <a:latin typeface="Times New Roman" pitchFamily="18" charset="0"/>
                <a:cs typeface="Times New Roman" pitchFamily="18" charset="0"/>
              </a:rPr>
              <a:t> $ 3 - $ 4 </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sp>
        <p:nvSpPr>
          <p:cNvPr id="19" name="18 Rectángulo"/>
          <p:cNvSpPr/>
          <p:nvPr/>
        </p:nvSpPr>
        <p:spPr>
          <a:xfrm>
            <a:off x="4357688" y="4500563"/>
            <a:ext cx="2714625" cy="646112"/>
          </a:xfrm>
          <a:prstGeom prst="rect">
            <a:avLst/>
          </a:prstGeom>
        </p:spPr>
        <p:txBody>
          <a:bodyPr>
            <a:spAutoFit/>
          </a:bodyPr>
          <a:lstStyle/>
          <a:p>
            <a:pPr algn="ctr">
              <a:buClr>
                <a:schemeClr val="accent3">
                  <a:lumMod val="75000"/>
                </a:schemeClr>
              </a:buClr>
              <a:buFont typeface="Wingdings" pitchFamily="2" charset="2"/>
              <a:buChar char="Ø"/>
              <a:defRPr/>
            </a:pPr>
            <a:r>
              <a:rPr lang="es-ES" dirty="0">
                <a:solidFill>
                  <a:schemeClr val="accent3">
                    <a:lumMod val="75000"/>
                  </a:schemeClr>
                </a:solidFill>
                <a:latin typeface="Times New Roman" pitchFamily="18" charset="0"/>
                <a:cs typeface="Times New Roman" pitchFamily="18" charset="0"/>
              </a:rPr>
              <a:t> $ 9 -$ 10</a:t>
            </a:r>
          </a:p>
          <a:p>
            <a:pPr algn="ctr">
              <a:buClr>
                <a:srgbClr val="00B050"/>
              </a:buClr>
              <a:defRPr/>
            </a:pPr>
            <a:endParaRPr lang="es-ES" dirty="0">
              <a:solidFill>
                <a:srgbClr val="00B050"/>
              </a:solidFill>
              <a:latin typeface="Times New Roman" pitchFamily="18" charset="0"/>
              <a:cs typeface="Times New Roman" pitchFamily="18" charset="0"/>
            </a:endParaRPr>
          </a:p>
        </p:txBody>
      </p:sp>
      <p:pic>
        <p:nvPicPr>
          <p:cNvPr id="26635" name="Imagen 39"/>
          <p:cNvPicPr>
            <a:picLocks noChangeAspect="1" noChangeArrowheads="1"/>
          </p:cNvPicPr>
          <p:nvPr/>
        </p:nvPicPr>
        <p:blipFill>
          <a:blip r:embed="rId2"/>
          <a:srcRect/>
          <a:stretch>
            <a:fillRect/>
          </a:stretch>
        </p:blipFill>
        <p:spPr bwMode="auto">
          <a:xfrm>
            <a:off x="1285875" y="2214563"/>
            <a:ext cx="3714750" cy="3143250"/>
          </a:xfrm>
          <a:prstGeom prst="rect">
            <a:avLst/>
          </a:prstGeom>
          <a:noFill/>
          <a:ln w="9525">
            <a:noFill/>
            <a:miter lim="800000"/>
            <a:headEnd/>
            <a:tailEnd/>
          </a:ln>
        </p:spPr>
      </p:pic>
      <p:sp>
        <p:nvSpPr>
          <p:cNvPr id="26636" name="19 Rectángulo"/>
          <p:cNvSpPr>
            <a:spLocks noChangeArrowheads="1"/>
          </p:cNvSpPr>
          <p:nvPr/>
        </p:nvSpPr>
        <p:spPr bwMode="auto">
          <a:xfrm>
            <a:off x="4929188" y="4929188"/>
            <a:ext cx="2536825" cy="923925"/>
          </a:xfrm>
          <a:prstGeom prst="rect">
            <a:avLst/>
          </a:prstGeom>
          <a:noFill/>
          <a:ln w="9525">
            <a:noFill/>
            <a:miter lim="800000"/>
            <a:headEnd/>
            <a:tailEnd/>
          </a:ln>
        </p:spPr>
        <p:txBody>
          <a:bodyPr>
            <a:spAutoFit/>
          </a:bodyPr>
          <a:lstStyle/>
          <a:p>
            <a:pPr algn="ctr">
              <a:buClr>
                <a:srgbClr val="CCCC00"/>
              </a:buClr>
              <a:buFont typeface="Wingdings" pitchFamily="2" charset="2"/>
              <a:buChar char="Ø"/>
            </a:pPr>
            <a:r>
              <a:rPr lang="es-ES">
                <a:solidFill>
                  <a:srgbClr val="CCCC00"/>
                </a:solidFill>
                <a:latin typeface="Times New Roman" pitchFamily="18" charset="0"/>
                <a:cs typeface="Times New Roman" pitchFamily="18" charset="0"/>
              </a:rPr>
              <a:t> $ 10.50 - $ adelante </a:t>
            </a:r>
          </a:p>
          <a:p>
            <a:pPr algn="ctr">
              <a:buClr>
                <a:srgbClr val="FF9933"/>
              </a:buClr>
              <a:buFont typeface="Wingdings" pitchFamily="2" charset="2"/>
              <a:buChar char="Ø"/>
            </a:pPr>
            <a:endParaRPr lang="es-ES">
              <a:solidFill>
                <a:srgbClr val="FF9933"/>
              </a:solidFill>
              <a:latin typeface="Times New Roman" pitchFamily="18" charset="0"/>
              <a:cs typeface="Times New Roman" pitchFamily="18" charset="0"/>
            </a:endParaRPr>
          </a:p>
          <a:p>
            <a:pPr algn="ctr">
              <a:buClr>
                <a:srgbClr val="FF9933"/>
              </a:buClr>
            </a:pPr>
            <a:endParaRPr lang="es-ES">
              <a:solidFill>
                <a:srgbClr val="FF993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7651" name="Group 4"/>
          <p:cNvGrpSpPr>
            <a:grpSpLocks/>
          </p:cNvGrpSpPr>
          <p:nvPr/>
        </p:nvGrpSpPr>
        <p:grpSpPr bwMode="auto">
          <a:xfrm>
            <a:off x="7500938" y="428625"/>
            <a:ext cx="1357312" cy="428625"/>
            <a:chOff x="5121" y="10777"/>
            <a:chExt cx="2239" cy="1080"/>
          </a:xfrm>
        </p:grpSpPr>
        <p:sp>
          <p:nvSpPr>
            <p:cNvPr id="2765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765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765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765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7652" name="7 Rectángulo"/>
          <p:cNvSpPr>
            <a:spLocks noChangeArrowheads="1"/>
          </p:cNvSpPr>
          <p:nvPr/>
        </p:nvSpPr>
        <p:spPr bwMode="auto">
          <a:xfrm>
            <a:off x="1643063" y="857250"/>
            <a:ext cx="5357812" cy="4619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Encuesta – Punto de Venta</a:t>
            </a:r>
          </a:p>
        </p:txBody>
      </p:sp>
      <p:sp>
        <p:nvSpPr>
          <p:cNvPr id="14" name="13 Marcador de contenido"/>
          <p:cNvSpPr>
            <a:spLocks noGrp="1"/>
          </p:cNvSpPr>
          <p:nvPr>
            <p:ph idx="4294967295"/>
          </p:nvPr>
        </p:nvSpPr>
        <p:spPr>
          <a:xfrm>
            <a:off x="457200" y="1600200"/>
            <a:ext cx="7972425" cy="4972050"/>
          </a:xfrm>
        </p:spPr>
        <p:txBody>
          <a:bodyPr>
            <a:noAutofit/>
          </a:bodyPr>
          <a:lstStyle/>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ESCUELA SUPERIOR POLITECNICA DEL LITORAL</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Facultad de Economía y Negocios</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 </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 Encuesta Tenderos</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Vino de Naranja San Marcos</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Font typeface="Wingdings 2"/>
              <a:buNone/>
              <a:defRPr/>
            </a:pPr>
            <a:r>
              <a:rPr lang="es-EC" sz="1400" b="1" dirty="0" smtClean="0">
                <a:solidFill>
                  <a:schemeClr val="accent2">
                    <a:lumMod val="40000"/>
                    <a:lumOff val="60000"/>
                  </a:schemeClr>
                </a:solidFill>
                <a:latin typeface="Times New Roman" pitchFamily="18" charset="0"/>
                <a:cs typeface="Times New Roman" pitchFamily="18" charset="0"/>
              </a:rPr>
              <a:t>Sectores: </a:t>
            </a:r>
            <a:r>
              <a:rPr lang="es-EC" sz="1400" dirty="0" smtClean="0">
                <a:solidFill>
                  <a:schemeClr val="accent2">
                    <a:lumMod val="40000"/>
                    <a:lumOff val="60000"/>
                  </a:schemeClr>
                </a:solidFill>
                <a:latin typeface="Times New Roman" pitchFamily="18" charset="0"/>
                <a:cs typeface="Times New Roman" pitchFamily="18" charset="0"/>
              </a:rPr>
              <a:t>Alborada –  Sauces –  Samanes -  Guayacanes</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400" dirty="0" smtClean="0">
                <a:solidFill>
                  <a:schemeClr val="accent2">
                    <a:lumMod val="40000"/>
                    <a:lumOff val="60000"/>
                  </a:schemeClr>
                </a:solidFill>
                <a:latin typeface="Times New Roman" pitchFamily="18" charset="0"/>
                <a:cs typeface="Times New Roman" pitchFamily="18" charset="0"/>
              </a:rPr>
              <a:t> </a:t>
            </a:r>
            <a:endParaRPr lang="es-ES" sz="14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rgbClr val="FF6600"/>
                </a:solidFill>
                <a:latin typeface="Times New Roman" pitchFamily="18" charset="0"/>
                <a:cs typeface="Times New Roman" pitchFamily="18" charset="0"/>
              </a:rPr>
              <a:t>1. ¿Cuál es el precio que usted paga por adquirir un vino de frutas?    </a:t>
            </a:r>
            <a:endParaRPr lang="es-ES" sz="16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C"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r>
              <a:rPr lang="es-EC" sz="1600" dirty="0" smtClean="0">
                <a:solidFill>
                  <a:srgbClr val="FF6600"/>
                </a:solidFill>
                <a:latin typeface="Times New Roman" pitchFamily="18" charset="0"/>
                <a:cs typeface="Times New Roman" pitchFamily="18" charset="0"/>
              </a:rPr>
              <a:t>2. ¿Cuánto es la cantidad de vino que usted compra?  </a:t>
            </a:r>
            <a:r>
              <a:rPr lang="es-EC" sz="1600" dirty="0" smtClean="0">
                <a:solidFill>
                  <a:schemeClr val="accent2">
                    <a:lumMod val="40000"/>
                    <a:lumOff val="60000"/>
                  </a:schemeClr>
                </a:solidFill>
                <a:latin typeface="Times New Roman" pitchFamily="18" charset="0"/>
                <a:cs typeface="Times New Roman" pitchFamily="18" charset="0"/>
              </a:rPr>
              <a:t>  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C"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r>
              <a:rPr lang="es-EC" sz="1600" dirty="0" smtClean="0">
                <a:solidFill>
                  <a:srgbClr val="FF6600"/>
                </a:solidFill>
                <a:latin typeface="Times New Roman" pitchFamily="18" charset="0"/>
                <a:cs typeface="Times New Roman" pitchFamily="18" charset="0"/>
              </a:rPr>
              <a:t>3. ¿Cuál es la forma de pago que usted utiliza al momento de adquirir un vino de   frutas?</a:t>
            </a:r>
            <a:endParaRPr lang="es-ES" sz="16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___________________________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400" dirty="0" smtClean="0">
                <a:latin typeface="Times New Roman" pitchFamily="18" charset="0"/>
                <a:cs typeface="Times New Roman" pitchFamily="18" charset="0"/>
              </a:rPr>
              <a:t> </a:t>
            </a:r>
            <a:endParaRPr lang="es-ES" sz="14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None/>
              <a:defRPr/>
            </a:pPr>
            <a:r>
              <a:rPr lang="es-EC" sz="1200" dirty="0" smtClean="0">
                <a:latin typeface="Times New Roman" pitchFamily="18" charset="0"/>
                <a:cs typeface="Times New Roman" pitchFamily="18" charset="0"/>
              </a:rPr>
              <a:t> </a:t>
            </a:r>
            <a:endParaRPr lang="es-ES" sz="1200" dirty="0" smtClean="0">
              <a:latin typeface="Times New Roman" pitchFamily="18" charset="0"/>
              <a:cs typeface="Times New Roman" pitchFamily="18" charset="0"/>
            </a:endParaRPr>
          </a:p>
          <a:p>
            <a:pPr marL="420624" indent="-384048" fontAlgn="auto">
              <a:spcAft>
                <a:spcPts val="0"/>
              </a:spcAft>
              <a:buFont typeface="Wingdings 2"/>
              <a:buChar char=""/>
              <a:defRPr/>
            </a:pPr>
            <a:endParaRPr lang="es-E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8675" name="Group 4"/>
          <p:cNvGrpSpPr>
            <a:grpSpLocks/>
          </p:cNvGrpSpPr>
          <p:nvPr/>
        </p:nvGrpSpPr>
        <p:grpSpPr bwMode="auto">
          <a:xfrm>
            <a:off x="7500938" y="428625"/>
            <a:ext cx="1357312" cy="428625"/>
            <a:chOff x="5121" y="10777"/>
            <a:chExt cx="2239" cy="1080"/>
          </a:xfrm>
        </p:grpSpPr>
        <p:sp>
          <p:nvSpPr>
            <p:cNvPr id="2867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867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867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868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0" name="9 Marcador de contenido"/>
          <p:cNvSpPr>
            <a:spLocks noGrp="1"/>
          </p:cNvSpPr>
          <p:nvPr>
            <p:ph idx="4294967295"/>
          </p:nvPr>
        </p:nvSpPr>
        <p:spPr>
          <a:xfrm>
            <a:off x="500063" y="1857375"/>
            <a:ext cx="7467600" cy="5126038"/>
          </a:xfrm>
        </p:spPr>
        <p:txBody>
          <a:bodyPr>
            <a:normAutofit/>
          </a:bodyPr>
          <a:lstStyle/>
          <a:p>
            <a:pPr marL="420624" indent="-384048" fontAlgn="auto">
              <a:spcAft>
                <a:spcPts val="0"/>
              </a:spcAft>
              <a:buFont typeface="Wingdings 2"/>
              <a:buNone/>
              <a:defRPr/>
            </a:pPr>
            <a:r>
              <a:rPr lang="es-EC" sz="1600" dirty="0" smtClean="0">
                <a:solidFill>
                  <a:srgbClr val="FF6600"/>
                </a:solidFill>
                <a:latin typeface="Times New Roman" pitchFamily="18" charset="0"/>
                <a:cs typeface="Times New Roman" pitchFamily="18" charset="0"/>
              </a:rPr>
              <a:t>4. ¿En donde usted adquiere el vino de frutas?   </a:t>
            </a:r>
            <a:endParaRPr lang="es-ES" sz="16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______________________________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r>
              <a:rPr lang="es-EC" sz="1600" dirty="0" smtClean="0">
                <a:solidFill>
                  <a:srgbClr val="FF6600"/>
                </a:solidFill>
                <a:latin typeface="Times New Roman" pitchFamily="18" charset="0"/>
                <a:cs typeface="Times New Roman" pitchFamily="18" charset="0"/>
              </a:rPr>
              <a:t>5. ¿Cada cuánto tiempo usted se abastece de vino de frutas? </a:t>
            </a:r>
            <a:endParaRPr lang="es-ES" sz="16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____________________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rgbClr val="FF6600"/>
                </a:solidFill>
                <a:latin typeface="Times New Roman" pitchFamily="18" charset="0"/>
                <a:cs typeface="Times New Roman" pitchFamily="18" charset="0"/>
              </a:rPr>
              <a:t> 6. ¿Cuál(s) es el mes(s) de mayor venta de vino de frutas? </a:t>
            </a:r>
            <a:endParaRPr lang="es-ES" sz="1600" dirty="0" smtClean="0">
              <a:solidFill>
                <a:srgbClr val="FF6600"/>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_____________________</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r>
              <a:rPr lang="es-EC" sz="1600" dirty="0" smtClean="0">
                <a:solidFill>
                  <a:schemeClr val="accent2">
                    <a:lumMod val="40000"/>
                    <a:lumOff val="60000"/>
                  </a:schemeClr>
                </a:solidFill>
                <a:latin typeface="Times New Roman" pitchFamily="18" charset="0"/>
                <a:cs typeface="Times New Roman" pitchFamily="18" charset="0"/>
              </a:rPr>
              <a:t> </a:t>
            </a:r>
            <a:endParaRPr lang="es-ES" sz="16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29699" name="Group 4"/>
          <p:cNvGrpSpPr>
            <a:grpSpLocks/>
          </p:cNvGrpSpPr>
          <p:nvPr/>
        </p:nvGrpSpPr>
        <p:grpSpPr bwMode="auto">
          <a:xfrm>
            <a:off x="7500938" y="428625"/>
            <a:ext cx="1357312" cy="428625"/>
            <a:chOff x="5121" y="10777"/>
            <a:chExt cx="2239" cy="1080"/>
          </a:xfrm>
        </p:grpSpPr>
        <p:sp>
          <p:nvSpPr>
            <p:cNvPr id="2970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2970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2970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2970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29700" name="7 Rectángulo"/>
          <p:cNvSpPr>
            <a:spLocks noChangeArrowheads="1"/>
          </p:cNvSpPr>
          <p:nvPr/>
        </p:nvSpPr>
        <p:spPr bwMode="auto">
          <a:xfrm>
            <a:off x="1643063" y="857250"/>
            <a:ext cx="5357812"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RESULTADOS DE LA ENCUESTA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28625" y="1571625"/>
            <a:ext cx="7467600" cy="4525963"/>
          </a:xfrm>
        </p:spPr>
        <p:txBody>
          <a:bodyPr>
            <a:normAutofit/>
          </a:bodyPr>
          <a:lstStyle/>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53% - Precio de Compra  $11 a $12</a:t>
            </a:r>
          </a:p>
          <a:p>
            <a:pPr marL="420624" indent="-384048"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73% - 1 caja </a:t>
            </a: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67% - Pago al Contado</a:t>
            </a: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60% - 1 caja al mes</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63% - Visitas de Proveedores</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Febrero y Diciembre - (30%)</a:t>
            </a:r>
          </a:p>
          <a:p>
            <a:pPr marL="420624" indent="-384048" fontAlgn="auto">
              <a:spcAft>
                <a:spcPts val="0"/>
              </a:spcAft>
              <a:buClr>
                <a:srgbClr val="FF6600"/>
              </a:buClr>
              <a:buFont typeface="Wingdings 2"/>
              <a:buNone/>
              <a:defRPr/>
            </a:pPr>
            <a:endParaRPr lang="es-ES" sz="20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0723" name="Group 4"/>
          <p:cNvGrpSpPr>
            <a:grpSpLocks/>
          </p:cNvGrpSpPr>
          <p:nvPr/>
        </p:nvGrpSpPr>
        <p:grpSpPr bwMode="auto">
          <a:xfrm>
            <a:off x="7500938" y="428625"/>
            <a:ext cx="1357312" cy="428625"/>
            <a:chOff x="5121" y="10777"/>
            <a:chExt cx="2239" cy="1080"/>
          </a:xfrm>
        </p:grpSpPr>
        <p:sp>
          <p:nvSpPr>
            <p:cNvPr id="3072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072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072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072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0724" name="7 Rectángulo"/>
          <p:cNvSpPr>
            <a:spLocks noChangeArrowheads="1"/>
          </p:cNvSpPr>
          <p:nvPr/>
        </p:nvSpPr>
        <p:spPr bwMode="auto">
          <a:xfrm>
            <a:off x="357188"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DEMANDA ESPERADA  - VINO SAN MARCOS</a:t>
            </a:r>
          </a:p>
          <a:p>
            <a:pPr algn="ctr"/>
            <a:endParaRPr lang="es-ES" sz="2400">
              <a:solidFill>
                <a:srgbClr val="FF6600"/>
              </a:solidFill>
              <a:latin typeface="Times New Roman" pitchFamily="18" charset="0"/>
              <a:cs typeface="Times New Roman" pitchFamily="18" charset="0"/>
            </a:endParaRPr>
          </a:p>
        </p:txBody>
      </p:sp>
      <p:sp>
        <p:nvSpPr>
          <p:cNvPr id="11" name="9 Marcador de contenido"/>
          <p:cNvSpPr>
            <a:spLocks noGrp="1"/>
          </p:cNvSpPr>
          <p:nvPr>
            <p:ph idx="4294967295"/>
          </p:nvPr>
        </p:nvSpPr>
        <p:spPr>
          <a:xfrm>
            <a:off x="428625" y="1571625"/>
            <a:ext cx="7467600" cy="4525963"/>
          </a:xfrm>
        </p:spPr>
        <p:txBody>
          <a:bodyPr>
            <a:normAutofit/>
          </a:bodyPr>
          <a:lstStyle/>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Población:  267,206 (Alborada, Sauces, Guayacanes y Samanes)</a:t>
            </a:r>
          </a:p>
          <a:p>
            <a:pPr marL="420624" indent="-384048"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Promedio de personas por familia: 4,2</a:t>
            </a: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63.621 individuos por familia</a:t>
            </a: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Consumo mensual 1 envase – 12 envases al año</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763,452 botellas al año</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Participación  del 3%</a:t>
            </a:r>
          </a:p>
          <a:p>
            <a:pPr marL="420624" indent="-384048" fontAlgn="auto">
              <a:spcAft>
                <a:spcPts val="0"/>
              </a:spcAft>
              <a:buClr>
                <a:srgbClr val="FF6600"/>
              </a:buClr>
              <a:buFont typeface="Wingdings 2"/>
              <a:buNone/>
              <a:defRPr/>
            </a:pPr>
            <a:endParaRPr lang="es-ES" sz="20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1747" name="Group 4"/>
          <p:cNvGrpSpPr>
            <a:grpSpLocks/>
          </p:cNvGrpSpPr>
          <p:nvPr/>
        </p:nvGrpSpPr>
        <p:grpSpPr bwMode="auto">
          <a:xfrm>
            <a:off x="7500938" y="428625"/>
            <a:ext cx="1357312" cy="428625"/>
            <a:chOff x="5121" y="10777"/>
            <a:chExt cx="2239" cy="1080"/>
          </a:xfrm>
        </p:grpSpPr>
        <p:sp>
          <p:nvSpPr>
            <p:cNvPr id="3175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175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175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175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1748" name="7 Rectángulo"/>
          <p:cNvSpPr>
            <a:spLocks noChangeArrowheads="1"/>
          </p:cNvSpPr>
          <p:nvPr/>
        </p:nvSpPr>
        <p:spPr bwMode="auto">
          <a:xfrm>
            <a:off x="357188"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DEMANDA ESPERADA  - VINO SAN MARCOS</a:t>
            </a:r>
          </a:p>
          <a:p>
            <a:pPr algn="ctr"/>
            <a:endParaRPr lang="es-ES" sz="2400">
              <a:solidFill>
                <a:srgbClr val="FF6600"/>
              </a:solidFill>
              <a:latin typeface="Times New Roman" pitchFamily="18" charset="0"/>
              <a:cs typeface="Times New Roman" pitchFamily="18" charset="0"/>
            </a:endParaRPr>
          </a:p>
        </p:txBody>
      </p:sp>
      <p:sp>
        <p:nvSpPr>
          <p:cNvPr id="11" name="9 Marcador de contenido"/>
          <p:cNvSpPr>
            <a:spLocks noGrp="1"/>
          </p:cNvSpPr>
          <p:nvPr>
            <p:ph idx="4294967295"/>
          </p:nvPr>
        </p:nvSpPr>
        <p:spPr>
          <a:xfrm>
            <a:off x="571500" y="1857375"/>
            <a:ext cx="8572500" cy="4525963"/>
          </a:xfrm>
        </p:spPr>
        <p:txBody>
          <a:bodyPr>
            <a:normAutofit/>
          </a:bodyPr>
          <a:lstStyle/>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Porcentaje de aceptación – 99.8%</a:t>
            </a:r>
          </a:p>
          <a:p>
            <a:pPr marL="420624" indent="-384048"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22.858 botellas de vino de 750 cm</a:t>
            </a:r>
            <a:r>
              <a:rPr lang="es-ES" sz="2000" baseline="30000" dirty="0" smtClean="0">
                <a:solidFill>
                  <a:schemeClr val="accent2">
                    <a:lumMod val="40000"/>
                    <a:lumOff val="60000"/>
                  </a:schemeClr>
                </a:solidFill>
                <a:latin typeface="Times New Roman" pitchFamily="18" charset="0"/>
                <a:cs typeface="Times New Roman" pitchFamily="18" charset="0"/>
              </a:rPr>
              <a:t>3 </a:t>
            </a:r>
            <a:r>
              <a:rPr lang="es-ES" sz="2000" dirty="0" smtClean="0">
                <a:solidFill>
                  <a:schemeClr val="accent2">
                    <a:lumMod val="40000"/>
                    <a:lumOff val="60000"/>
                  </a:schemeClr>
                </a:solidFill>
                <a:latin typeface="Times New Roman" pitchFamily="18" charset="0"/>
                <a:cs typeface="Times New Roman" pitchFamily="18" charset="0"/>
              </a:rPr>
              <a:t>= 1,905 botellas de 750 cm</a:t>
            </a:r>
            <a:r>
              <a:rPr lang="es-ES" sz="2000" baseline="30000" dirty="0" smtClean="0">
                <a:solidFill>
                  <a:schemeClr val="accent2">
                    <a:lumMod val="40000"/>
                    <a:lumOff val="60000"/>
                  </a:schemeClr>
                </a:solidFill>
                <a:latin typeface="Times New Roman" pitchFamily="18" charset="0"/>
                <a:cs typeface="Times New Roman" pitchFamily="18" charset="0"/>
              </a:rPr>
              <a:t>3 </a:t>
            </a:r>
            <a:r>
              <a:rPr lang="es-ES" sz="2000" dirty="0" smtClean="0">
                <a:solidFill>
                  <a:schemeClr val="accent2">
                    <a:lumMod val="40000"/>
                    <a:lumOff val="60000"/>
                  </a:schemeClr>
                </a:solidFill>
                <a:latin typeface="Times New Roman" pitchFamily="18" charset="0"/>
                <a:cs typeface="Times New Roman" pitchFamily="18" charset="0"/>
              </a:rPr>
              <a:t> al mes </a:t>
            </a:r>
            <a:r>
              <a:rPr lang="es-ES" sz="2000" baseline="300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Meses de mayor demanda – 2,476 botellas de 750 cm</a:t>
            </a:r>
            <a:r>
              <a:rPr lang="es-ES" sz="2000" baseline="30000" dirty="0" smtClean="0">
                <a:solidFill>
                  <a:schemeClr val="accent2">
                    <a:lumMod val="40000"/>
                    <a:lumOff val="60000"/>
                  </a:schemeClr>
                </a:solidFill>
                <a:latin typeface="Times New Roman" pitchFamily="18" charset="0"/>
                <a:cs typeface="Times New Roman" pitchFamily="18" charset="0"/>
              </a:rPr>
              <a:t>3 </a:t>
            </a: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24,000 botellas de 750 cm</a:t>
            </a:r>
            <a:r>
              <a:rPr lang="es-ES" sz="2000" baseline="30000" dirty="0" smtClean="0">
                <a:solidFill>
                  <a:schemeClr val="accent2">
                    <a:lumMod val="40000"/>
                    <a:lumOff val="60000"/>
                  </a:schemeClr>
                </a:solidFill>
                <a:latin typeface="Times New Roman" pitchFamily="18" charset="0"/>
                <a:cs typeface="Times New Roman" pitchFamily="18" charset="0"/>
              </a:rPr>
              <a:t>3   </a:t>
            </a:r>
            <a:r>
              <a:rPr lang="es-ES" sz="2000" dirty="0" smtClean="0">
                <a:solidFill>
                  <a:schemeClr val="accent2">
                    <a:lumMod val="40000"/>
                    <a:lumOff val="60000"/>
                  </a:schemeClr>
                </a:solidFill>
                <a:latin typeface="Times New Roman" pitchFamily="18" charset="0"/>
                <a:cs typeface="Times New Roman" pitchFamily="18" charset="0"/>
              </a:rPr>
              <a:t> = 18000 litros</a:t>
            </a: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None/>
              <a:defRPr/>
            </a:pPr>
            <a:endParaRPr lang="es-ES" sz="20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None/>
              <a:defRPr/>
            </a:pPr>
            <a:endParaRPr lang="es-ES" sz="20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2771" name="Group 4"/>
          <p:cNvGrpSpPr>
            <a:grpSpLocks/>
          </p:cNvGrpSpPr>
          <p:nvPr/>
        </p:nvGrpSpPr>
        <p:grpSpPr bwMode="auto">
          <a:xfrm>
            <a:off x="7500938" y="428625"/>
            <a:ext cx="1357312" cy="428625"/>
            <a:chOff x="5121" y="10777"/>
            <a:chExt cx="2239" cy="1080"/>
          </a:xfrm>
        </p:grpSpPr>
        <p:sp>
          <p:nvSpPr>
            <p:cNvPr id="3277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277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277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278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2772" name="10 Rectángulo"/>
          <p:cNvSpPr>
            <a:spLocks noChangeArrowheads="1"/>
          </p:cNvSpPr>
          <p:nvPr/>
        </p:nvSpPr>
        <p:spPr bwMode="auto">
          <a:xfrm>
            <a:off x="357188"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DEMANDA ESPERADA  - VINO SAN MARCOS</a:t>
            </a:r>
          </a:p>
          <a:p>
            <a:pPr algn="ctr"/>
            <a:endParaRPr lang="es-ES" sz="2400">
              <a:solidFill>
                <a:srgbClr val="FF6600"/>
              </a:solidFill>
              <a:latin typeface="Times New Roman" pitchFamily="18" charset="0"/>
              <a:cs typeface="Times New Roman" pitchFamily="18" charset="0"/>
            </a:endParaRPr>
          </a:p>
        </p:txBody>
      </p:sp>
      <p:pic>
        <p:nvPicPr>
          <p:cNvPr id="32773" name="Imagen 3"/>
          <p:cNvPicPr>
            <a:picLocks noChangeAspect="1" noChangeArrowheads="1"/>
          </p:cNvPicPr>
          <p:nvPr/>
        </p:nvPicPr>
        <p:blipFill>
          <a:blip r:embed="rId2">
            <a:lum bright="4000" contrast="4000"/>
          </a:blip>
          <a:srcRect/>
          <a:stretch>
            <a:fillRect/>
          </a:stretch>
        </p:blipFill>
        <p:spPr bwMode="auto">
          <a:xfrm>
            <a:off x="928688" y="1643063"/>
            <a:ext cx="6215062" cy="714375"/>
          </a:xfrm>
          <a:prstGeom prst="rect">
            <a:avLst/>
          </a:prstGeom>
          <a:noFill/>
          <a:ln w="9525">
            <a:noFill/>
            <a:miter lim="800000"/>
            <a:headEnd/>
            <a:tailEnd/>
          </a:ln>
        </p:spPr>
      </p:pic>
      <p:pic>
        <p:nvPicPr>
          <p:cNvPr id="32774" name="Imagen 4"/>
          <p:cNvPicPr>
            <a:picLocks noChangeAspect="1" noChangeArrowheads="1"/>
          </p:cNvPicPr>
          <p:nvPr/>
        </p:nvPicPr>
        <p:blipFill>
          <a:blip r:embed="rId3">
            <a:lum bright="4000" contrast="4000"/>
          </a:blip>
          <a:srcRect/>
          <a:stretch>
            <a:fillRect/>
          </a:stretch>
        </p:blipFill>
        <p:spPr bwMode="auto">
          <a:xfrm>
            <a:off x="928688" y="2786063"/>
            <a:ext cx="6215062" cy="714375"/>
          </a:xfrm>
          <a:prstGeom prst="rect">
            <a:avLst/>
          </a:prstGeom>
          <a:noFill/>
          <a:ln w="9525">
            <a:noFill/>
            <a:miter lim="800000"/>
            <a:headEnd/>
            <a:tailEnd/>
          </a:ln>
        </p:spPr>
      </p:pic>
      <p:pic>
        <p:nvPicPr>
          <p:cNvPr id="32775" name="Imagen 5"/>
          <p:cNvPicPr>
            <a:picLocks noChangeAspect="1" noChangeArrowheads="1"/>
          </p:cNvPicPr>
          <p:nvPr/>
        </p:nvPicPr>
        <p:blipFill>
          <a:blip r:embed="rId4">
            <a:lum bright="4000" contrast="4000"/>
          </a:blip>
          <a:srcRect/>
          <a:stretch>
            <a:fillRect/>
          </a:stretch>
        </p:blipFill>
        <p:spPr bwMode="auto">
          <a:xfrm>
            <a:off x="928688" y="4071938"/>
            <a:ext cx="6215062" cy="714375"/>
          </a:xfrm>
          <a:prstGeom prst="rect">
            <a:avLst/>
          </a:prstGeom>
          <a:noFill/>
          <a:ln w="9525">
            <a:noFill/>
            <a:miter lim="800000"/>
            <a:headEnd/>
            <a:tailEnd/>
          </a:ln>
        </p:spPr>
      </p:pic>
      <p:pic>
        <p:nvPicPr>
          <p:cNvPr id="32776" name="Picture 3"/>
          <p:cNvPicPr>
            <a:picLocks noChangeAspect="1" noChangeArrowheads="1"/>
          </p:cNvPicPr>
          <p:nvPr/>
        </p:nvPicPr>
        <p:blipFill>
          <a:blip r:embed="rId5"/>
          <a:srcRect/>
          <a:stretch>
            <a:fillRect/>
          </a:stretch>
        </p:blipFill>
        <p:spPr bwMode="auto">
          <a:xfrm>
            <a:off x="928688" y="5214938"/>
            <a:ext cx="6215062"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p:cNvSpPr/>
          <p:nvPr/>
        </p:nvSpPr>
        <p:spPr>
          <a:xfrm>
            <a:off x="3929058" y="2571744"/>
            <a:ext cx="1338829"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DE</a:t>
            </a:r>
            <a:r>
              <a:rPr lang="es-ES" sz="5400" b="1" dirty="0">
                <a:ln w="10541" cmpd="sng">
                  <a:solidFill>
                    <a:srgbClr val="7D7D7D">
                      <a:tint val="100000"/>
                      <a:shade val="100000"/>
                      <a:satMod val="110000"/>
                    </a:srgbClr>
                  </a:solidFill>
                  <a:prstDash val="solid"/>
                </a:ln>
                <a:solidFill>
                  <a:srgbClr val="FFC000"/>
                </a:solidFill>
                <a:latin typeface="+mn-lt"/>
              </a:rPr>
              <a:t> </a:t>
            </a:r>
          </a:p>
        </p:txBody>
      </p:sp>
      <p:sp>
        <p:nvSpPr>
          <p:cNvPr id="12" name="11 Rectángulo"/>
          <p:cNvSpPr/>
          <p:nvPr/>
        </p:nvSpPr>
        <p:spPr>
          <a:xfrm>
            <a:off x="3500430" y="1285860"/>
            <a:ext cx="2262159" cy="923330"/>
          </a:xfrm>
          <a:prstGeom prst="rect">
            <a:avLst/>
          </a:prstGeom>
          <a:solidFill>
            <a:schemeClr val="bg1"/>
          </a:solidFill>
        </p:spPr>
        <p:txBody>
          <a:bodyPr wrap="none">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PLAN</a:t>
            </a:r>
            <a:r>
              <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rPr>
              <a:t> </a:t>
            </a:r>
          </a:p>
        </p:txBody>
      </p:sp>
      <p:sp>
        <p:nvSpPr>
          <p:cNvPr id="13" name="12 Rectángulo"/>
          <p:cNvSpPr/>
          <p:nvPr/>
        </p:nvSpPr>
        <p:spPr>
          <a:xfrm>
            <a:off x="2285984" y="4000504"/>
            <a:ext cx="4786346" cy="923330"/>
          </a:xfrm>
          <a:prstGeom prst="rect">
            <a:avLst/>
          </a:prstGeom>
          <a:solidFill>
            <a:schemeClr val="bg1"/>
          </a:solidFill>
        </p:spPr>
        <p:txBody>
          <a:bodyPr>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MARKETING</a:t>
            </a:r>
            <a:r>
              <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4819" name="Group 4"/>
          <p:cNvGrpSpPr>
            <a:grpSpLocks/>
          </p:cNvGrpSpPr>
          <p:nvPr/>
        </p:nvGrpSpPr>
        <p:grpSpPr bwMode="auto">
          <a:xfrm>
            <a:off x="7500938" y="428625"/>
            <a:ext cx="1357312" cy="428625"/>
            <a:chOff x="5121" y="10777"/>
            <a:chExt cx="2239" cy="1080"/>
          </a:xfrm>
        </p:grpSpPr>
        <p:sp>
          <p:nvSpPr>
            <p:cNvPr id="3482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482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482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482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 name="Rectangle 1"/>
          <p:cNvSpPr>
            <a:spLocks noChangeArrowheads="1"/>
          </p:cNvSpPr>
          <p:nvPr/>
        </p:nvSpPr>
        <p:spPr bwMode="auto">
          <a:xfrm>
            <a:off x="1143000" y="928688"/>
            <a:ext cx="7286625" cy="6154737"/>
          </a:xfrm>
          <a:prstGeom prst="rect">
            <a:avLst/>
          </a:prstGeom>
          <a:noFill/>
          <a:ln w="9525">
            <a:noFill/>
            <a:miter lim="800000"/>
            <a:headEnd/>
            <a:tailEnd/>
          </a:ln>
          <a:effectLst/>
        </p:spPr>
        <p:txBody>
          <a:bodyPr anchor="ctr">
            <a:spAutoFit/>
          </a:bodyPr>
          <a:lstStyle/>
          <a:p>
            <a:pPr>
              <a:defRPr/>
            </a:pPr>
            <a:r>
              <a:rPr lang="es-EC" b="1" dirty="0">
                <a:solidFill>
                  <a:srgbClr val="FF6600"/>
                </a:solidFill>
                <a:latin typeface="Times New Roman" pitchFamily="18" charset="0"/>
                <a:ea typeface="Times New Roman" pitchFamily="18" charset="0"/>
                <a:cs typeface="Times New Roman" pitchFamily="18" charset="0"/>
              </a:rPr>
              <a:t>OBJETIVOS DE LA INVESTIGACIÓN</a:t>
            </a:r>
            <a:endParaRPr lang="es-ES" dirty="0">
              <a:solidFill>
                <a:srgbClr val="FF6600"/>
              </a:solidFill>
              <a:latin typeface="Times New Roman" pitchFamily="18" charset="0"/>
              <a:cs typeface="Times New Roman" pitchFamily="18" charset="0"/>
            </a:endParaRPr>
          </a:p>
          <a:p>
            <a:pPr eaLnBrk="0" hangingPunct="0">
              <a:defRPr/>
            </a:pPr>
            <a:endParaRPr lang="es-EC" sz="1600" b="1" dirty="0">
              <a:solidFill>
                <a:srgbClr val="FFC000"/>
              </a:solidFill>
              <a:latin typeface="Times New Roman" pitchFamily="18" charset="0"/>
              <a:ea typeface="Times New Roman" pitchFamily="18" charset="0"/>
              <a:cs typeface="Times New Roman" pitchFamily="18" charset="0"/>
            </a:endParaRPr>
          </a:p>
          <a:p>
            <a:pPr eaLnBrk="0" hangingPunct="0">
              <a:defRPr/>
            </a:pPr>
            <a:r>
              <a:rPr lang="es-EC" b="1" dirty="0">
                <a:solidFill>
                  <a:srgbClr val="FF6600"/>
                </a:solidFill>
                <a:latin typeface="Times New Roman" pitchFamily="18" charset="0"/>
                <a:ea typeface="Times New Roman" pitchFamily="18" charset="0"/>
                <a:cs typeface="Times New Roman" pitchFamily="18" charset="0"/>
              </a:rPr>
              <a:t>Objetivo Financiero</a:t>
            </a:r>
          </a:p>
          <a:p>
            <a:pPr eaLnBrk="0" hangingPunct="0">
              <a:defRPr/>
            </a:pPr>
            <a:endParaRPr lang="es-ES" dirty="0">
              <a:solidFill>
                <a:srgbClr val="FFC000"/>
              </a:solidFill>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Obtener rendimientos significativos por medio de una propuesta de comercialización          del vino de naranja San Marcos a los consumidores que viven en las ciudadelas Alborada, Sauces, Samanes y Guayacanes, ubicadas al norte de Guayaquil. </a:t>
            </a:r>
          </a:p>
          <a:p>
            <a:pPr fontAlgn="auto">
              <a:spcBef>
                <a:spcPts val="0"/>
              </a:spcBef>
              <a:spcAft>
                <a:spcPts val="0"/>
              </a:spcAft>
              <a:defRPr/>
            </a:pP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eaLnBrk="0" hangingPunct="0">
              <a:defRPr/>
            </a:pPr>
            <a:endParaRPr lang="es-EC" b="1" dirty="0">
              <a:solidFill>
                <a:srgbClr val="FF6600"/>
              </a:solidFill>
              <a:latin typeface="Times New Roman" pitchFamily="18" charset="0"/>
              <a:ea typeface="Times New Roman" pitchFamily="18" charset="0"/>
              <a:cs typeface="Times New Roman" pitchFamily="18" charset="0"/>
            </a:endParaRPr>
          </a:p>
          <a:p>
            <a:pPr eaLnBrk="0" hangingPunct="0">
              <a:defRPr/>
            </a:pPr>
            <a:r>
              <a:rPr lang="es-EC" b="1" dirty="0">
                <a:solidFill>
                  <a:srgbClr val="FF6600"/>
                </a:solidFill>
                <a:latin typeface="Times New Roman" pitchFamily="18" charset="0"/>
                <a:ea typeface="Times New Roman" pitchFamily="18" charset="0"/>
                <a:cs typeface="Times New Roman" pitchFamily="18" charset="0"/>
              </a:rPr>
              <a:t>Objetivos de Mercadotecnia</a:t>
            </a:r>
          </a:p>
          <a:p>
            <a:pPr eaLnBrk="0" hangingPunct="0">
              <a:defRPr/>
            </a:pPr>
            <a:endParaRPr lang="es-EC" b="1" dirty="0">
              <a:solidFill>
                <a:srgbClr val="FF6600"/>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Determinar las fortalezas, oportunidades, debilidades y amenazas a las cuales se enfrentará el producto.</a:t>
            </a:r>
          </a:p>
          <a:p>
            <a:pPr marL="342900" indent="-342900" algn="just" fontAlgn="auto">
              <a:spcBef>
                <a:spcPts val="0"/>
              </a:spcBef>
              <a:spcAft>
                <a:spcPts val="0"/>
              </a:spcAft>
              <a:buFont typeface="Wingdings" pitchFamily="2" charset="2"/>
              <a:buChar char="ü"/>
              <a:defRPr/>
            </a:pP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Definir mediante el análisis de las diferentes matrices de estrategias de mercado la posición que ocupará el vino San Marcos en el segmento de vino de frutas. </a:t>
            </a:r>
          </a:p>
          <a:p>
            <a:pPr marL="342900" indent="-342900" algn="just" fontAlgn="auto">
              <a:spcBef>
                <a:spcPts val="0"/>
              </a:spcBef>
              <a:spcAft>
                <a:spcPts val="0"/>
              </a:spcAft>
              <a:buFont typeface="Wingdings" pitchFamily="2" charset="2"/>
              <a:buChar char="ü"/>
              <a:defRPr/>
            </a:pP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eaLnBrk="0" hangingPunct="0">
              <a:defRPr/>
            </a:pPr>
            <a:endParaRPr lang="es-EC" b="1" dirty="0">
              <a:solidFill>
                <a:srgbClr val="FF6600"/>
              </a:solidFill>
              <a:latin typeface="Times New Roman" pitchFamily="18" charset="0"/>
              <a:ea typeface="Times New Roman" pitchFamily="18" charset="0"/>
              <a:cs typeface="Times New Roman" pitchFamily="18" charset="0"/>
            </a:endParaRPr>
          </a:p>
          <a:p>
            <a:pPr eaLnBrk="0" hangingPunct="0">
              <a:defRPr/>
            </a:pPr>
            <a:endParaRPr lang="es-ES" dirty="0">
              <a:solidFill>
                <a:srgbClr val="FFC000"/>
              </a:solidFill>
              <a:latin typeface="Times New Roman" pitchFamily="18" charset="0"/>
              <a:cs typeface="Times New Roman" pitchFamily="18" charset="0"/>
            </a:endParaRPr>
          </a:p>
          <a:p>
            <a:pPr eaLnBrk="0" hangingPunct="0">
              <a:defRPr/>
            </a:pPr>
            <a:endParaRPr lang="es-ES" dirty="0">
              <a:solidFill>
                <a:srgbClr val="FF9933"/>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2099" name="Group 4"/>
          <p:cNvGrpSpPr>
            <a:grpSpLocks/>
          </p:cNvGrpSpPr>
          <p:nvPr/>
        </p:nvGrpSpPr>
        <p:grpSpPr bwMode="auto">
          <a:xfrm>
            <a:off x="7500938" y="428625"/>
            <a:ext cx="1357312" cy="428625"/>
            <a:chOff x="5121" y="10777"/>
            <a:chExt cx="2239" cy="1080"/>
          </a:xfrm>
        </p:grpSpPr>
        <p:sp>
          <p:nvSpPr>
            <p:cNvPr id="13210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210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210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210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32104" name="7 Rectángulo"/>
          <p:cNvSpPr>
            <a:spLocks noChangeArrowheads="1"/>
          </p:cNvSpPr>
          <p:nvPr/>
        </p:nvSpPr>
        <p:spPr bwMode="auto">
          <a:xfrm>
            <a:off x="2195513" y="908050"/>
            <a:ext cx="4357687" cy="457200"/>
          </a:xfrm>
          <a:prstGeom prst="rect">
            <a:avLst/>
          </a:prstGeom>
          <a:noFill/>
          <a:ln w="9525">
            <a:noFill/>
            <a:miter lim="800000"/>
            <a:headEnd/>
            <a:tailEnd/>
          </a:ln>
        </p:spPr>
        <p:txBody>
          <a:bodyPr>
            <a:spAutoFit/>
          </a:bodyPr>
          <a:lstStyle/>
          <a:p>
            <a:r>
              <a:rPr lang="es-ES" sz="2400">
                <a:solidFill>
                  <a:srgbClr val="FF6600"/>
                </a:solidFill>
                <a:latin typeface="Times New Roman" pitchFamily="18" charset="0"/>
                <a:cs typeface="Times New Roman" pitchFamily="18" charset="0"/>
              </a:rPr>
              <a:t>POBLACIÓN DE MONTALVO</a:t>
            </a:r>
          </a:p>
        </p:txBody>
      </p:sp>
      <p:sp>
        <p:nvSpPr>
          <p:cNvPr id="15" name="14 Marcador de contenido"/>
          <p:cNvSpPr>
            <a:spLocks noGrp="1"/>
          </p:cNvSpPr>
          <p:nvPr>
            <p:ph idx="4294967295"/>
          </p:nvPr>
        </p:nvSpPr>
        <p:spPr>
          <a:xfrm>
            <a:off x="755650" y="2332038"/>
            <a:ext cx="7467600" cy="4525962"/>
          </a:xfrm>
        </p:spPr>
        <p:txBody>
          <a:bodyPr>
            <a:normAutofit/>
          </a:bodyPr>
          <a:lstStyle/>
          <a:p>
            <a:pPr>
              <a:buClr>
                <a:srgbClr val="FF6600"/>
              </a:buClr>
            </a:pPr>
            <a:r>
              <a:rPr lang="es-ES" sz="2400">
                <a:solidFill>
                  <a:srgbClr val="F9E98E"/>
                </a:solidFill>
                <a:latin typeface="Times New Roman" pitchFamily="18" charset="0"/>
                <a:cs typeface="Times New Roman" pitchFamily="18" charset="0"/>
              </a:rPr>
              <a:t>URBANA: 10.980 habitantes</a:t>
            </a:r>
          </a:p>
          <a:p>
            <a:pPr>
              <a:buClr>
                <a:srgbClr val="FF6600"/>
              </a:buClr>
              <a:buFont typeface="Wingdings 2" pitchFamily="18" charset="2"/>
              <a:buNone/>
            </a:pPr>
            <a:endParaRPr lang="es-ES" sz="2400">
              <a:solidFill>
                <a:srgbClr val="F9E98E"/>
              </a:solidFill>
              <a:latin typeface="Times New Roman" pitchFamily="18" charset="0"/>
              <a:cs typeface="Times New Roman" pitchFamily="18" charset="0"/>
            </a:endParaRPr>
          </a:p>
          <a:p>
            <a:pPr>
              <a:buClr>
                <a:srgbClr val="FF6600"/>
              </a:buClr>
            </a:pPr>
            <a:r>
              <a:rPr lang="es-ES" sz="2400">
                <a:solidFill>
                  <a:srgbClr val="F9E98E"/>
                </a:solidFill>
                <a:latin typeface="Times New Roman" pitchFamily="18" charset="0"/>
                <a:cs typeface="Times New Roman" pitchFamily="18" charset="0"/>
              </a:rPr>
              <a:t>RURAL: 12.659 habitantes </a:t>
            </a:r>
          </a:p>
          <a:p>
            <a:pPr>
              <a:buClr>
                <a:srgbClr val="FF6600"/>
              </a:buClr>
              <a:buFont typeface="Wingdings 2" pitchFamily="18" charset="2"/>
              <a:buNone/>
            </a:pPr>
            <a:endParaRPr lang="es-ES" sz="2400">
              <a:solidFill>
                <a:srgbClr val="F9E98E"/>
              </a:solidFill>
              <a:latin typeface="Times New Roman" pitchFamily="18" charset="0"/>
              <a:cs typeface="Times New Roman" pitchFamily="18" charset="0"/>
            </a:endParaRPr>
          </a:p>
          <a:p>
            <a:pPr>
              <a:buClr>
                <a:srgbClr val="FF6600"/>
              </a:buClr>
            </a:pPr>
            <a:r>
              <a:rPr lang="es-ES" sz="2400">
                <a:solidFill>
                  <a:srgbClr val="F9E98E"/>
                </a:solidFill>
                <a:latin typeface="Times New Roman" pitchFamily="18" charset="0"/>
                <a:cs typeface="Times New Roman" pitchFamily="18" charset="0"/>
              </a:rPr>
              <a:t>TOTAL: 23.639 habitantes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5843" name="Group 4"/>
          <p:cNvGrpSpPr>
            <a:grpSpLocks/>
          </p:cNvGrpSpPr>
          <p:nvPr/>
        </p:nvGrpSpPr>
        <p:grpSpPr bwMode="auto">
          <a:xfrm>
            <a:off x="7500938" y="428625"/>
            <a:ext cx="1357312" cy="428625"/>
            <a:chOff x="5121" y="10777"/>
            <a:chExt cx="2239" cy="1080"/>
          </a:xfrm>
        </p:grpSpPr>
        <p:sp>
          <p:nvSpPr>
            <p:cNvPr id="3584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584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584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584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 name="Rectangle 1"/>
          <p:cNvSpPr>
            <a:spLocks noChangeArrowheads="1"/>
          </p:cNvSpPr>
          <p:nvPr/>
        </p:nvSpPr>
        <p:spPr bwMode="auto">
          <a:xfrm>
            <a:off x="1143000" y="1571625"/>
            <a:ext cx="7286625" cy="3908425"/>
          </a:xfrm>
          <a:prstGeom prst="rect">
            <a:avLst/>
          </a:prstGeom>
          <a:noFill/>
          <a:ln w="9525">
            <a:noFill/>
            <a:miter lim="800000"/>
            <a:headEnd/>
            <a:tailEnd/>
          </a:ln>
          <a:effectLst/>
        </p:spPr>
        <p:txBody>
          <a:bodyPr anchor="ctr">
            <a:spAutoFit/>
          </a:bodyPr>
          <a:lstStyle/>
          <a:p>
            <a:pPr marL="342900" indent="-342900" algn="just" fontAlgn="auto">
              <a:spcBef>
                <a:spcPts val="0"/>
              </a:spcBef>
              <a:spcAft>
                <a:spcPts val="0"/>
              </a:spcAft>
              <a:buFont typeface="Wingdings" pitchFamily="2" charset="2"/>
              <a:buChar char="ü"/>
              <a:defRPr/>
            </a:pPr>
            <a:endParaRPr lang="es-ES" sz="1600"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Establecer de manera concisa las estrategias de segmentación y mercado meta de acuerdo a la investigación de mercados realizada.</a:t>
            </a: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 </a:t>
            </a: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Elaborar una estrategia de posicionamiento efectiva la cual permita mostrar los atributos diferenciales que posee el vino de naranja con respecto a sus competidores.</a:t>
            </a:r>
          </a:p>
          <a:p>
            <a:pPr marL="342900" indent="-342900" algn="just" fontAlgn="auto">
              <a:spcBef>
                <a:spcPts val="0"/>
              </a:spcBef>
              <a:spcAft>
                <a:spcPts val="0"/>
              </a:spcAft>
              <a:buFont typeface="Wingdings" pitchFamily="2" charset="2"/>
              <a:buChar char="ü"/>
              <a:defRPr/>
            </a:pP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ü"/>
              <a:defRPr/>
            </a:pPr>
            <a:r>
              <a:rPr lang="es-EC" dirty="0">
                <a:solidFill>
                  <a:schemeClr val="accent2">
                    <a:lumMod val="40000"/>
                    <a:lumOff val="60000"/>
                  </a:schemeClr>
                </a:solidFill>
                <a:latin typeface="Times New Roman" pitchFamily="18" charset="0"/>
                <a:ea typeface="Times New Roman" pitchFamily="18" charset="0"/>
                <a:cs typeface="Times New Roman" pitchFamily="18" charset="0"/>
              </a:rPr>
              <a:t>Implantar la mezcla de mercado adecuada para la introducción del vino de naranja en el segmento de vinos de frutas de la ciudad de Guayaquil.</a:t>
            </a:r>
            <a:endParaRPr lang="es-ES" dirty="0">
              <a:solidFill>
                <a:schemeClr val="accent2">
                  <a:lumMod val="40000"/>
                  <a:lumOff val="60000"/>
                </a:schemeClr>
              </a:solidFill>
              <a:latin typeface="Times New Roman" pitchFamily="18" charset="0"/>
              <a:ea typeface="Times New Roman" pitchFamily="18" charset="0"/>
              <a:cs typeface="Times New Roman" pitchFamily="18" charset="0"/>
            </a:endParaRPr>
          </a:p>
          <a:p>
            <a:pPr marL="342900" indent="-342900" fontAlgn="auto">
              <a:spcBef>
                <a:spcPts val="0"/>
              </a:spcBef>
              <a:spcAft>
                <a:spcPts val="0"/>
              </a:spcAft>
              <a:defRPr/>
            </a:pPr>
            <a:r>
              <a:rPr lang="es-EC" dirty="0">
                <a:latin typeface="+mn-lt"/>
              </a:rPr>
              <a:t> </a:t>
            </a:r>
            <a:endParaRPr lang="es-ES" dirty="0">
              <a:latin typeface="+mn-lt"/>
            </a:endParaRPr>
          </a:p>
          <a:p>
            <a:pPr eaLnBrk="0" hangingPunct="0">
              <a:defRPr/>
            </a:pPr>
            <a:endParaRPr lang="es-EC" b="1" dirty="0">
              <a:solidFill>
                <a:srgbClr val="FF6600"/>
              </a:solidFill>
              <a:latin typeface="Times New Roman" pitchFamily="18" charset="0"/>
              <a:ea typeface="Times New Roman" pitchFamily="18" charset="0"/>
              <a:cs typeface="Times New Roman" pitchFamily="18" charset="0"/>
            </a:endParaRPr>
          </a:p>
          <a:p>
            <a:pPr eaLnBrk="0" hangingPunct="0">
              <a:defRPr/>
            </a:pPr>
            <a:endParaRPr lang="es-ES" sz="1600" dirty="0">
              <a:solidFill>
                <a:srgbClr val="FFC000"/>
              </a:solidFill>
              <a:latin typeface="Times New Roman" pitchFamily="18" charset="0"/>
              <a:cs typeface="Times New Roman" pitchFamily="18" charset="0"/>
            </a:endParaRPr>
          </a:p>
          <a:p>
            <a:pPr eaLnBrk="0" hangingPunct="0">
              <a:defRPr/>
            </a:pPr>
            <a:endParaRPr lang="es-ES" dirty="0">
              <a:solidFill>
                <a:srgbClr val="FF9933"/>
              </a:solidFill>
              <a:latin typeface="Arial" pitchFamily="34" charset="0"/>
            </a:endParaRPr>
          </a:p>
        </p:txBody>
      </p:sp>
      <p:sp>
        <p:nvSpPr>
          <p:cNvPr id="35845" name="8 Rectángulo"/>
          <p:cNvSpPr>
            <a:spLocks noChangeArrowheads="1"/>
          </p:cNvSpPr>
          <p:nvPr/>
        </p:nvSpPr>
        <p:spPr bwMode="auto">
          <a:xfrm>
            <a:off x="1214438" y="1143000"/>
            <a:ext cx="2951162" cy="369888"/>
          </a:xfrm>
          <a:prstGeom prst="rect">
            <a:avLst/>
          </a:prstGeom>
          <a:noFill/>
          <a:ln w="9525">
            <a:noFill/>
            <a:miter lim="800000"/>
            <a:headEnd/>
            <a:tailEnd/>
          </a:ln>
        </p:spPr>
        <p:txBody>
          <a:bodyPr wrap="none">
            <a:spAutoFit/>
          </a:bodyPr>
          <a:lstStyle/>
          <a:p>
            <a:pPr eaLnBrk="0" hangingPunct="0"/>
            <a:r>
              <a:rPr lang="es-EC" b="1">
                <a:solidFill>
                  <a:srgbClr val="FF6600"/>
                </a:solidFill>
                <a:latin typeface="Times New Roman" pitchFamily="18" charset="0"/>
                <a:cs typeface="Times New Roman" pitchFamily="18" charset="0"/>
              </a:rPr>
              <a:t>Objetivos de Mercadotecnia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6867" name="Group 4"/>
          <p:cNvGrpSpPr>
            <a:grpSpLocks/>
          </p:cNvGrpSpPr>
          <p:nvPr/>
        </p:nvGrpSpPr>
        <p:grpSpPr bwMode="auto">
          <a:xfrm>
            <a:off x="7500938" y="428625"/>
            <a:ext cx="1357312" cy="428625"/>
            <a:chOff x="5121" y="10777"/>
            <a:chExt cx="2239" cy="1080"/>
          </a:xfrm>
        </p:grpSpPr>
        <p:sp>
          <p:nvSpPr>
            <p:cNvPr id="3687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687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687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687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6868"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57200" y="1357313"/>
            <a:ext cx="8329613" cy="5214937"/>
          </a:xfrm>
        </p:spPr>
        <p:txBody>
          <a:bodyPr>
            <a:normAutofit/>
          </a:bodyPr>
          <a:lstStyle/>
          <a:p>
            <a:pPr algn="ctr">
              <a:buFont typeface="Wingdings 2" pitchFamily="18" charset="2"/>
              <a:buNone/>
            </a:pPr>
            <a:r>
              <a:rPr lang="es-EC" sz="2000" smtClean="0">
                <a:solidFill>
                  <a:srgbClr val="FF6600"/>
                </a:solidFill>
                <a:latin typeface="Arial" charset="0"/>
              </a:rPr>
              <a:t> </a:t>
            </a:r>
            <a:r>
              <a:rPr lang="es-EC" sz="2000" smtClean="0">
                <a:solidFill>
                  <a:srgbClr val="FF6600"/>
                </a:solidFill>
                <a:latin typeface="Times New Roman" pitchFamily="18" charset="0"/>
                <a:cs typeface="Times New Roman" pitchFamily="18" charset="0"/>
              </a:rPr>
              <a:t>FORTALEZAS</a:t>
            </a:r>
          </a:p>
          <a:p>
            <a:pPr algn="ctr">
              <a:buFont typeface="Wingdings 2" pitchFamily="18" charset="2"/>
              <a:buNone/>
            </a:pPr>
            <a:endParaRPr lang="es-EC" sz="2000" smtClean="0">
              <a:latin typeface="Times New Roman" pitchFamily="18" charset="0"/>
              <a:cs typeface="Times New Roman" pitchFamily="18" charset="0"/>
            </a:endParaRPr>
          </a:p>
          <a:p>
            <a:pPr algn="ctr">
              <a:buFont typeface="Wingdings 2" pitchFamily="18" charset="2"/>
              <a:buNone/>
            </a:pPr>
            <a:endParaRPr lang="es-ES" sz="2000" smtClean="0">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El producto San Marcos es el primer y único vino elaborado a base de naranja.</a:t>
            </a:r>
          </a:p>
          <a:p>
            <a:pPr algn="just">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Su elaboración es de manera artesanal es decir es un vino 100% natural sin elementos artificiales.</a:t>
            </a:r>
          </a:p>
          <a:p>
            <a:pPr algn="just">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El productor posee una amplia experiencia en lo que respecta al proceso de elaboración del vino de naranja.</a:t>
            </a:r>
            <a:endParaRPr lang="es-ES" sz="2200" smtClean="0">
              <a:solidFill>
                <a:srgbClr val="F9E98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07523" name="Group 4"/>
          <p:cNvGrpSpPr>
            <a:grpSpLocks/>
          </p:cNvGrpSpPr>
          <p:nvPr/>
        </p:nvGrpSpPr>
        <p:grpSpPr bwMode="auto">
          <a:xfrm>
            <a:off x="7500938" y="428625"/>
            <a:ext cx="1357312" cy="428625"/>
            <a:chOff x="5121" y="10777"/>
            <a:chExt cx="2239" cy="1080"/>
          </a:xfrm>
        </p:grpSpPr>
        <p:sp>
          <p:nvSpPr>
            <p:cNvPr id="10752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0752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0752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0752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07528"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57200" y="1357313"/>
            <a:ext cx="8329613" cy="5214937"/>
          </a:xfrm>
        </p:spPr>
        <p:txBody>
          <a:bodyPr>
            <a:normAutofit/>
          </a:bodyPr>
          <a:lstStyle/>
          <a:p>
            <a:pPr algn="ctr">
              <a:buFont typeface="Wingdings 2" pitchFamily="18" charset="2"/>
              <a:buNone/>
            </a:pPr>
            <a:r>
              <a:rPr lang="es-EC" sz="2000" smtClean="0">
                <a:solidFill>
                  <a:srgbClr val="FF6600"/>
                </a:solidFill>
                <a:latin typeface="Arial" charset="0"/>
              </a:rPr>
              <a:t> </a:t>
            </a:r>
            <a:r>
              <a:rPr lang="es-EC" sz="2000" smtClean="0">
                <a:solidFill>
                  <a:srgbClr val="FF6600"/>
                </a:solidFill>
                <a:latin typeface="Times New Roman" pitchFamily="18" charset="0"/>
                <a:cs typeface="Times New Roman" pitchFamily="18" charset="0"/>
              </a:rPr>
              <a:t>FORTALEZAS</a:t>
            </a:r>
          </a:p>
          <a:p>
            <a:pPr algn="ctr">
              <a:buFont typeface="Wingdings 2" pitchFamily="18" charset="2"/>
              <a:buNone/>
            </a:pPr>
            <a:endParaRPr lang="es-EC" sz="2000" smtClean="0">
              <a:latin typeface="Times New Roman" pitchFamily="18" charset="0"/>
              <a:cs typeface="Times New Roman" pitchFamily="18" charset="0"/>
            </a:endParaRPr>
          </a:p>
          <a:p>
            <a:pPr algn="ctr">
              <a:buFont typeface="Wingdings 2" pitchFamily="18" charset="2"/>
              <a:buNone/>
            </a:pPr>
            <a:endParaRPr lang="es-ES" sz="2000" smtClean="0">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El vino de naranja San Marcos tendrá un precio competitivo con respecto al vino boones. </a:t>
            </a:r>
          </a:p>
          <a:p>
            <a:pPr algn="just">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El proceso de envasado del producto no afecta al medio ambiente.</a:t>
            </a:r>
          </a:p>
          <a:p>
            <a:pPr algn="just">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buClr>
                <a:srgbClr val="FF6600"/>
              </a:buClr>
            </a:pPr>
            <a:r>
              <a:rPr lang="es-EC" sz="2200" smtClean="0">
                <a:solidFill>
                  <a:srgbClr val="F9E98E"/>
                </a:solidFill>
                <a:latin typeface="Times New Roman" pitchFamily="18" charset="0"/>
                <a:cs typeface="Times New Roman" pitchFamily="18" charset="0"/>
              </a:rPr>
              <a:t>La mano de obra utilizada en la elaboración del vino de naranja San Marcos es de bajo costo.</a:t>
            </a:r>
            <a:endParaRPr lang="es-ES" sz="2200" smtClean="0">
              <a:solidFill>
                <a:srgbClr val="F9E98E"/>
              </a:solidFill>
              <a:latin typeface="Times New Roman" pitchFamily="18" charset="0"/>
              <a:cs typeface="Times New Roman" pitchFamily="18" charset="0"/>
            </a:endParaRPr>
          </a:p>
          <a:p>
            <a:endParaRPr lang="es-ES"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7891" name="Group 4"/>
          <p:cNvGrpSpPr>
            <a:grpSpLocks/>
          </p:cNvGrpSpPr>
          <p:nvPr/>
        </p:nvGrpSpPr>
        <p:grpSpPr bwMode="auto">
          <a:xfrm>
            <a:off x="7500938" y="428625"/>
            <a:ext cx="1357312" cy="428625"/>
            <a:chOff x="5121" y="10777"/>
            <a:chExt cx="2239" cy="1080"/>
          </a:xfrm>
        </p:grpSpPr>
        <p:sp>
          <p:nvSpPr>
            <p:cNvPr id="3789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789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789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789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7892"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57200" y="1357313"/>
            <a:ext cx="8329613" cy="5214937"/>
          </a:xfrm>
        </p:spPr>
        <p:txBody>
          <a:bodyPr>
            <a:normAutofit/>
          </a:bodyPr>
          <a:lstStyle/>
          <a:p>
            <a:pPr algn="ctr">
              <a:lnSpc>
                <a:spcPct val="80000"/>
              </a:lnSpc>
              <a:buFont typeface="Wingdings 2" pitchFamily="18" charset="2"/>
              <a:buNone/>
            </a:pPr>
            <a:r>
              <a:rPr lang="es-EC" sz="1900" smtClean="0">
                <a:solidFill>
                  <a:srgbClr val="FF6600"/>
                </a:solidFill>
                <a:latin typeface="Arial" charset="0"/>
              </a:rPr>
              <a:t> </a:t>
            </a:r>
            <a:r>
              <a:rPr lang="es-EC" sz="1900" smtClean="0">
                <a:solidFill>
                  <a:srgbClr val="FF6600"/>
                </a:solidFill>
                <a:latin typeface="Times New Roman" pitchFamily="18" charset="0"/>
                <a:cs typeface="Times New Roman" pitchFamily="18" charset="0"/>
              </a:rPr>
              <a:t>OPORTUNIDADES</a:t>
            </a:r>
          </a:p>
          <a:p>
            <a:pPr algn="ctr">
              <a:lnSpc>
                <a:spcPct val="80000"/>
              </a:lnSpc>
              <a:buFont typeface="Wingdings 2" pitchFamily="18" charset="2"/>
              <a:buNone/>
            </a:pPr>
            <a:endParaRPr lang="es-EC" sz="1900" smtClean="0">
              <a:latin typeface="Times New Roman" pitchFamily="18" charset="0"/>
              <a:cs typeface="Times New Roman" pitchFamily="18" charset="0"/>
            </a:endParaRPr>
          </a:p>
          <a:p>
            <a:pPr algn="ctr">
              <a:lnSpc>
                <a:spcPct val="80000"/>
              </a:lnSpc>
              <a:buFont typeface="Wingdings 2" pitchFamily="18" charset="2"/>
              <a:buNone/>
            </a:pPr>
            <a:endParaRPr lang="es-ES" sz="1900" smtClean="0">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Una creciente población de consumidores de clase media y media baja.</a:t>
            </a:r>
          </a:p>
          <a:p>
            <a:pPr algn="just">
              <a:lnSpc>
                <a:spcPct val="80000"/>
              </a:lnSpc>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La preferencia que tienen los consumidores por adquirir productos naturales por encima de los artificiales.</a:t>
            </a:r>
          </a:p>
          <a:p>
            <a:pPr algn="just">
              <a:lnSpc>
                <a:spcPct val="80000"/>
              </a:lnSpc>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La oportunidad de ganar participación en el mercado a los productos sustitutos mediante una campaña promocional. </a:t>
            </a:r>
            <a:endParaRPr lang="es-ES" sz="2200" smtClean="0">
              <a:solidFill>
                <a:srgbClr val="F9E98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14691" name="Group 4"/>
          <p:cNvGrpSpPr>
            <a:grpSpLocks/>
          </p:cNvGrpSpPr>
          <p:nvPr/>
        </p:nvGrpSpPr>
        <p:grpSpPr bwMode="auto">
          <a:xfrm>
            <a:off x="7500938" y="428625"/>
            <a:ext cx="1357312" cy="428625"/>
            <a:chOff x="5121" y="10777"/>
            <a:chExt cx="2239" cy="1080"/>
          </a:xfrm>
        </p:grpSpPr>
        <p:sp>
          <p:nvSpPr>
            <p:cNvPr id="11469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1469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1469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1469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14696"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57200" y="1357313"/>
            <a:ext cx="8329613" cy="5214937"/>
          </a:xfrm>
        </p:spPr>
        <p:txBody>
          <a:bodyPr>
            <a:normAutofit/>
          </a:bodyPr>
          <a:lstStyle/>
          <a:p>
            <a:pPr algn="ctr">
              <a:lnSpc>
                <a:spcPct val="80000"/>
              </a:lnSpc>
              <a:buFont typeface="Wingdings 2" pitchFamily="18" charset="2"/>
              <a:buNone/>
            </a:pPr>
            <a:r>
              <a:rPr lang="es-EC" sz="1900" smtClean="0">
                <a:solidFill>
                  <a:srgbClr val="FF6600"/>
                </a:solidFill>
                <a:latin typeface="Arial" charset="0"/>
              </a:rPr>
              <a:t> </a:t>
            </a:r>
            <a:r>
              <a:rPr lang="es-EC" sz="1900" smtClean="0">
                <a:solidFill>
                  <a:srgbClr val="FF6600"/>
                </a:solidFill>
                <a:latin typeface="Times New Roman" pitchFamily="18" charset="0"/>
                <a:cs typeface="Times New Roman" pitchFamily="18" charset="0"/>
              </a:rPr>
              <a:t>OPORTUNIDADES</a:t>
            </a:r>
          </a:p>
          <a:p>
            <a:pPr algn="ctr">
              <a:lnSpc>
                <a:spcPct val="80000"/>
              </a:lnSpc>
              <a:buFont typeface="Wingdings 2" pitchFamily="18" charset="2"/>
              <a:buNone/>
            </a:pPr>
            <a:endParaRPr lang="es-EC" sz="1900" smtClean="0">
              <a:latin typeface="Times New Roman" pitchFamily="18" charset="0"/>
              <a:cs typeface="Times New Roman" pitchFamily="18" charset="0"/>
            </a:endParaRPr>
          </a:p>
          <a:p>
            <a:pPr algn="ctr">
              <a:lnSpc>
                <a:spcPct val="80000"/>
              </a:lnSpc>
              <a:buFont typeface="Wingdings 2" pitchFamily="18" charset="2"/>
              <a:buNone/>
            </a:pPr>
            <a:endParaRPr lang="es-EC" sz="1900" smtClean="0">
              <a:latin typeface="Times New Roman" pitchFamily="18" charset="0"/>
              <a:cs typeface="Times New Roman" pitchFamily="18" charset="0"/>
            </a:endParaRPr>
          </a:p>
          <a:p>
            <a:pPr algn="ctr">
              <a:lnSpc>
                <a:spcPct val="80000"/>
              </a:lnSpc>
              <a:buFont typeface="Wingdings 2" pitchFamily="18" charset="2"/>
              <a:buNone/>
            </a:pPr>
            <a:endParaRPr lang="es-ES" sz="1900" smtClean="0">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La Introducción del vino de naranja San Marcos en un segmento de mercado nuevo y de gran crecimiento potencial.</a:t>
            </a:r>
          </a:p>
          <a:p>
            <a:pPr algn="just">
              <a:lnSpc>
                <a:spcPct val="80000"/>
              </a:lnSpc>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Un incremento de la densidad poblacional en las ciudadelas objetivo ubicadas al norte de Guayaquil, permitiendo de esta manera aumentar el volumen de ventas del producto y la disminución de los costos de producción.</a:t>
            </a:r>
            <a:endParaRPr lang="es-ES" sz="2200" smtClean="0">
              <a:solidFill>
                <a:srgbClr val="F9E98E"/>
              </a:solidFill>
              <a:latin typeface="Times New Roman" pitchFamily="18" charset="0"/>
              <a:cs typeface="Times New Roman" pitchFamily="18" charset="0"/>
            </a:endParaRPr>
          </a:p>
          <a:p>
            <a:pPr>
              <a:lnSpc>
                <a:spcPct val="80000"/>
              </a:lnSpc>
            </a:pPr>
            <a:endParaRPr lang="es-ES" sz="2800" smtClean="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8915" name="Group 4"/>
          <p:cNvGrpSpPr>
            <a:grpSpLocks/>
          </p:cNvGrpSpPr>
          <p:nvPr/>
        </p:nvGrpSpPr>
        <p:grpSpPr bwMode="auto">
          <a:xfrm>
            <a:off x="7500938" y="428625"/>
            <a:ext cx="1357312" cy="428625"/>
            <a:chOff x="5121" y="10777"/>
            <a:chExt cx="2239" cy="1080"/>
          </a:xfrm>
        </p:grpSpPr>
        <p:sp>
          <p:nvSpPr>
            <p:cNvPr id="3891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891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892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892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8916"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28625" y="1285875"/>
            <a:ext cx="8329613" cy="5214938"/>
          </a:xfrm>
        </p:spPr>
        <p:txBody>
          <a:bodyPr>
            <a:normAutofit/>
          </a:bodyPr>
          <a:lstStyle/>
          <a:p>
            <a:pPr algn="ctr">
              <a:buFont typeface="Wingdings 2" pitchFamily="18" charset="2"/>
              <a:buNone/>
            </a:pPr>
            <a:r>
              <a:rPr lang="es-EC" sz="2200" smtClean="0">
                <a:solidFill>
                  <a:srgbClr val="FF6600"/>
                </a:solidFill>
                <a:latin typeface="Times New Roman" pitchFamily="18" charset="0"/>
                <a:cs typeface="Times New Roman" pitchFamily="18" charset="0"/>
              </a:rPr>
              <a:t>DEBILIDADES</a:t>
            </a:r>
          </a:p>
          <a:p>
            <a:pPr algn="ctr">
              <a:buFont typeface="Wingdings 2" pitchFamily="18" charset="2"/>
              <a:buNone/>
            </a:pPr>
            <a:endParaRPr lang="es-EC" sz="2000" smtClean="0">
              <a:latin typeface="Times New Roman" pitchFamily="18" charset="0"/>
              <a:cs typeface="Times New Roman" pitchFamily="18" charset="0"/>
            </a:endParaRPr>
          </a:p>
          <a:p>
            <a:pPr algn="ctr">
              <a:buFont typeface="Wingdings 2" pitchFamily="18" charset="2"/>
              <a:buNone/>
            </a:pPr>
            <a:endParaRPr lang="es-ES" sz="2000" smtClean="0">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El desconocimiento del producto San Marcos  en el segmento de vinos de frutas, así como de sus características y bondades.</a:t>
            </a:r>
          </a:p>
          <a:p>
            <a:pPr algn="just">
              <a:lnSpc>
                <a:spcPct val="80000"/>
              </a:lnSpc>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El Volumen de producción del vino de naranja San Marcos es limitado en comparación con los de la competencia.</a:t>
            </a:r>
          </a:p>
          <a:p>
            <a:pPr algn="just">
              <a:lnSpc>
                <a:spcPct val="80000"/>
              </a:lnSpc>
              <a:buClr>
                <a:srgbClr val="FF6600"/>
              </a:buClr>
              <a:buFont typeface="Wingdings 2" pitchFamily="18" charset="2"/>
              <a:buNone/>
            </a:pPr>
            <a:endParaRPr lang="es-ES" sz="2200" smtClean="0">
              <a:solidFill>
                <a:srgbClr val="F9E98E"/>
              </a:solidFill>
              <a:latin typeface="Times New Roman" pitchFamily="18" charset="0"/>
              <a:cs typeface="Times New Roman" pitchFamily="18" charset="0"/>
            </a:endParaRPr>
          </a:p>
          <a:p>
            <a:pPr algn="just">
              <a:lnSpc>
                <a:spcPct val="80000"/>
              </a:lnSpc>
              <a:buClr>
                <a:srgbClr val="FF6600"/>
              </a:buClr>
            </a:pPr>
            <a:r>
              <a:rPr lang="es-EC" sz="2200" smtClean="0">
                <a:solidFill>
                  <a:srgbClr val="F9E98E"/>
                </a:solidFill>
                <a:latin typeface="Times New Roman" pitchFamily="18" charset="0"/>
                <a:cs typeface="Times New Roman" pitchFamily="18" charset="0"/>
              </a:rPr>
              <a:t>El vino de naranja San Marcos posee una imagen de marca débil (inexistente). </a:t>
            </a:r>
            <a:endParaRPr lang="es-ES" sz="2200" smtClean="0">
              <a:solidFill>
                <a:srgbClr val="F9E98E"/>
              </a:solidFill>
              <a:latin typeface="Times New Roman" pitchFamily="18" charset="0"/>
              <a:cs typeface="Times New Roman" pitchFamily="18" charset="0"/>
            </a:endParaRPr>
          </a:p>
          <a:p>
            <a:pPr>
              <a:buFont typeface="Wingdings 2" pitchFamily="18" charset="2"/>
              <a:buNone/>
            </a:pPr>
            <a:endParaRPr lang="es-ES" smtClean="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39939" name="Group 4"/>
          <p:cNvGrpSpPr>
            <a:grpSpLocks/>
          </p:cNvGrpSpPr>
          <p:nvPr/>
        </p:nvGrpSpPr>
        <p:grpSpPr bwMode="auto">
          <a:xfrm>
            <a:off x="7500938" y="428625"/>
            <a:ext cx="1357312" cy="428625"/>
            <a:chOff x="5121" y="10777"/>
            <a:chExt cx="2239" cy="1080"/>
          </a:xfrm>
        </p:grpSpPr>
        <p:sp>
          <p:nvSpPr>
            <p:cNvPr id="3994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3994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3994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3994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39940"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FODA</a:t>
            </a:r>
          </a:p>
          <a:p>
            <a:pPr algn="ctr"/>
            <a:endParaRPr lang="es-ES" sz="2400">
              <a:solidFill>
                <a:srgbClr val="FF6600"/>
              </a:solidFill>
              <a:latin typeface="Times New Roman" pitchFamily="18" charset="0"/>
              <a:cs typeface="Times New Roman" pitchFamily="18" charset="0"/>
            </a:endParaRPr>
          </a:p>
        </p:txBody>
      </p:sp>
      <p:sp>
        <p:nvSpPr>
          <p:cNvPr id="10" name="9 Marcador de contenido"/>
          <p:cNvSpPr>
            <a:spLocks noGrp="1"/>
          </p:cNvSpPr>
          <p:nvPr>
            <p:ph idx="4294967295"/>
          </p:nvPr>
        </p:nvSpPr>
        <p:spPr>
          <a:xfrm>
            <a:off x="428625" y="1285875"/>
            <a:ext cx="8329613" cy="5214938"/>
          </a:xfrm>
        </p:spPr>
        <p:txBody>
          <a:bodyPr>
            <a:normAutofit/>
          </a:bodyPr>
          <a:lstStyle/>
          <a:p>
            <a:pPr marL="420624" indent="-384048" algn="ctr" fontAlgn="auto">
              <a:spcAft>
                <a:spcPts val="0"/>
              </a:spcAft>
              <a:buFont typeface="Wingdings 2"/>
              <a:buNone/>
              <a:defRPr/>
            </a:pPr>
            <a:r>
              <a:rPr lang="es-EC" sz="2200" dirty="0" smtClean="0">
                <a:solidFill>
                  <a:srgbClr val="FF6600"/>
                </a:solidFill>
                <a:latin typeface="Times New Roman" pitchFamily="18" charset="0"/>
                <a:cs typeface="Times New Roman" pitchFamily="18" charset="0"/>
              </a:rPr>
              <a:t>AMENAZAS</a:t>
            </a:r>
          </a:p>
          <a:p>
            <a:pPr marL="420624" indent="-384048" algn="ctr" fontAlgn="auto">
              <a:spcAft>
                <a:spcPts val="0"/>
              </a:spcAft>
              <a:buFont typeface="Wingdings 2"/>
              <a:buNone/>
              <a:defRPr/>
            </a:pPr>
            <a:endParaRPr lang="es-ES" sz="2000" dirty="0" smtClean="0">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Existe una cantidad importante de competidores potenciales en el mercado principalmente de los vinos de frutas de cartón cuyos precios son más económicos.</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La inestabilidad en la economía nacional, ya que, los precios de la materia prima (naranja) se pueden ver afectados y ocasionaría a un incremento en los costos de producción.</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Existencia de un riesgo de carencia y carestía de la materia prima “naranja” como consecuencia de las posibles erupciones del volcán Tungurahua.</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lnSpc>
                <a:spcPct val="80000"/>
              </a:lnSpc>
              <a:spcAft>
                <a:spcPts val="0"/>
              </a:spcAft>
              <a:buClr>
                <a:srgbClr val="FF6600"/>
              </a:buClr>
              <a:buFont typeface="Wingdings 2"/>
              <a:buChar char=""/>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0963" name="Group 4"/>
          <p:cNvGrpSpPr>
            <a:grpSpLocks/>
          </p:cNvGrpSpPr>
          <p:nvPr/>
        </p:nvGrpSpPr>
        <p:grpSpPr bwMode="auto">
          <a:xfrm>
            <a:off x="7500938" y="428625"/>
            <a:ext cx="1357312" cy="428625"/>
            <a:chOff x="5121" y="10777"/>
            <a:chExt cx="2239" cy="1080"/>
          </a:xfrm>
        </p:grpSpPr>
        <p:sp>
          <p:nvSpPr>
            <p:cNvPr id="4106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106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106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106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0964" name="7 Rectángulo"/>
          <p:cNvSpPr>
            <a:spLocks noChangeArrowheads="1"/>
          </p:cNvSpPr>
          <p:nvPr/>
        </p:nvSpPr>
        <p:spPr bwMode="auto">
          <a:xfrm>
            <a:off x="1571625" y="857250"/>
            <a:ext cx="6072188" cy="822325"/>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MATRIZ B.C.G.</a:t>
            </a:r>
          </a:p>
          <a:p>
            <a:pPr algn="ctr"/>
            <a:endParaRPr lang="es-ES" sz="2400">
              <a:solidFill>
                <a:srgbClr val="FF6600"/>
              </a:solidFill>
              <a:latin typeface="Times New Roman" pitchFamily="18" charset="0"/>
              <a:cs typeface="Times New Roman" pitchFamily="18" charset="0"/>
            </a:endParaRPr>
          </a:p>
        </p:txBody>
      </p:sp>
      <p:grpSp>
        <p:nvGrpSpPr>
          <p:cNvPr id="40965" name="Group 2"/>
          <p:cNvGrpSpPr>
            <a:grpSpLocks/>
          </p:cNvGrpSpPr>
          <p:nvPr/>
        </p:nvGrpSpPr>
        <p:grpSpPr bwMode="auto">
          <a:xfrm>
            <a:off x="928688" y="1928813"/>
            <a:ext cx="6643687" cy="3811587"/>
            <a:chOff x="1881" y="4477"/>
            <a:chExt cx="8118" cy="4212"/>
          </a:xfrm>
        </p:grpSpPr>
        <p:grpSp>
          <p:nvGrpSpPr>
            <p:cNvPr id="40968" name="Group 3"/>
            <p:cNvGrpSpPr>
              <a:grpSpLocks noChangeAspect="1"/>
            </p:cNvGrpSpPr>
            <p:nvPr/>
          </p:nvGrpSpPr>
          <p:grpSpPr bwMode="auto">
            <a:xfrm>
              <a:off x="1881" y="4477"/>
              <a:ext cx="8118" cy="4212"/>
              <a:chOff x="1872" y="8969"/>
              <a:chExt cx="8118" cy="4030"/>
            </a:xfrm>
          </p:grpSpPr>
          <p:sp>
            <p:nvSpPr>
              <p:cNvPr id="40970" name="AutoShape 4"/>
              <p:cNvSpPr>
                <a:spLocks noChangeAspect="1" noChangeArrowheads="1"/>
              </p:cNvSpPr>
              <p:nvPr/>
            </p:nvSpPr>
            <p:spPr bwMode="auto">
              <a:xfrm>
                <a:off x="1872" y="8969"/>
                <a:ext cx="8118" cy="4026"/>
              </a:xfrm>
              <a:prstGeom prst="rect">
                <a:avLst/>
              </a:prstGeom>
              <a:noFill/>
              <a:ln w="9525">
                <a:noFill/>
                <a:miter lim="800000"/>
                <a:headEnd/>
                <a:tailEnd/>
              </a:ln>
            </p:spPr>
            <p:txBody>
              <a:bodyPr/>
              <a:lstStyle/>
              <a:p>
                <a:endParaRPr lang="es-EC"/>
              </a:p>
            </p:txBody>
          </p:sp>
          <p:sp>
            <p:nvSpPr>
              <p:cNvPr id="40971" name="Rectangle 5"/>
              <p:cNvSpPr>
                <a:spLocks noChangeArrowheads="1"/>
              </p:cNvSpPr>
              <p:nvPr/>
            </p:nvSpPr>
            <p:spPr bwMode="auto">
              <a:xfrm>
                <a:off x="1890" y="8985"/>
                <a:ext cx="1121" cy="844"/>
              </a:xfrm>
              <a:prstGeom prst="rect">
                <a:avLst/>
              </a:prstGeom>
              <a:solidFill>
                <a:srgbClr val="FF6600"/>
              </a:solidFill>
              <a:ln w="9525">
                <a:noFill/>
                <a:miter lim="800000"/>
                <a:headEnd/>
                <a:tailEnd/>
              </a:ln>
            </p:spPr>
            <p:txBody>
              <a:bodyPr/>
              <a:lstStyle/>
              <a:p>
                <a:endParaRPr lang="es-EC"/>
              </a:p>
            </p:txBody>
          </p:sp>
          <p:sp>
            <p:nvSpPr>
              <p:cNvPr id="40972" name="Rectangle 6"/>
              <p:cNvSpPr>
                <a:spLocks noChangeArrowheads="1"/>
              </p:cNvSpPr>
              <p:nvPr/>
            </p:nvSpPr>
            <p:spPr bwMode="auto">
              <a:xfrm>
                <a:off x="3008" y="8985"/>
                <a:ext cx="6967" cy="844"/>
              </a:xfrm>
              <a:prstGeom prst="rect">
                <a:avLst/>
              </a:prstGeom>
              <a:solidFill>
                <a:srgbClr val="FF6600"/>
              </a:solidFill>
              <a:ln w="9525">
                <a:noFill/>
                <a:miter lim="800000"/>
                <a:headEnd/>
                <a:tailEnd/>
              </a:ln>
            </p:spPr>
            <p:txBody>
              <a:bodyPr/>
              <a:lstStyle/>
              <a:p>
                <a:endParaRPr lang="es-EC"/>
              </a:p>
            </p:txBody>
          </p:sp>
          <p:sp>
            <p:nvSpPr>
              <p:cNvPr id="40973" name="Rectangle 7"/>
              <p:cNvSpPr>
                <a:spLocks noChangeArrowheads="1"/>
              </p:cNvSpPr>
              <p:nvPr/>
            </p:nvSpPr>
            <p:spPr bwMode="auto">
              <a:xfrm>
                <a:off x="1890" y="9827"/>
                <a:ext cx="1121" cy="218"/>
              </a:xfrm>
              <a:prstGeom prst="rect">
                <a:avLst/>
              </a:prstGeom>
              <a:solidFill>
                <a:srgbClr val="FFCC00"/>
              </a:solidFill>
              <a:ln w="9525">
                <a:noFill/>
                <a:miter lim="800000"/>
                <a:headEnd/>
                <a:tailEnd/>
              </a:ln>
            </p:spPr>
            <p:txBody>
              <a:bodyPr/>
              <a:lstStyle/>
              <a:p>
                <a:endParaRPr lang="es-EC"/>
              </a:p>
            </p:txBody>
          </p:sp>
          <p:sp>
            <p:nvSpPr>
              <p:cNvPr id="40974" name="Rectangle 8"/>
              <p:cNvSpPr>
                <a:spLocks noChangeArrowheads="1"/>
              </p:cNvSpPr>
              <p:nvPr/>
            </p:nvSpPr>
            <p:spPr bwMode="auto">
              <a:xfrm>
                <a:off x="3008" y="9827"/>
                <a:ext cx="6967" cy="218"/>
              </a:xfrm>
              <a:prstGeom prst="rect">
                <a:avLst/>
              </a:prstGeom>
              <a:solidFill>
                <a:srgbClr val="FFCC00"/>
              </a:solidFill>
              <a:ln w="9525">
                <a:noFill/>
                <a:miter lim="800000"/>
                <a:headEnd/>
                <a:tailEnd/>
              </a:ln>
            </p:spPr>
            <p:txBody>
              <a:bodyPr/>
              <a:lstStyle/>
              <a:p>
                <a:endParaRPr lang="es-EC"/>
              </a:p>
            </p:txBody>
          </p:sp>
          <p:sp>
            <p:nvSpPr>
              <p:cNvPr id="40975" name="Rectangle 9"/>
              <p:cNvSpPr>
                <a:spLocks noChangeArrowheads="1"/>
              </p:cNvSpPr>
              <p:nvPr/>
            </p:nvSpPr>
            <p:spPr bwMode="auto">
              <a:xfrm>
                <a:off x="1890" y="9697"/>
                <a:ext cx="1121" cy="3234"/>
              </a:xfrm>
              <a:prstGeom prst="rect">
                <a:avLst/>
              </a:prstGeom>
              <a:solidFill>
                <a:srgbClr val="FF6600"/>
              </a:solidFill>
              <a:ln w="9525">
                <a:noFill/>
                <a:miter lim="800000"/>
                <a:headEnd/>
                <a:tailEnd/>
              </a:ln>
            </p:spPr>
            <p:txBody>
              <a:bodyPr/>
              <a:lstStyle/>
              <a:p>
                <a:endParaRPr lang="es-EC"/>
              </a:p>
            </p:txBody>
          </p:sp>
          <p:sp>
            <p:nvSpPr>
              <p:cNvPr id="40976" name="Rectangle 10"/>
              <p:cNvSpPr>
                <a:spLocks noChangeArrowheads="1"/>
              </p:cNvSpPr>
              <p:nvPr/>
            </p:nvSpPr>
            <p:spPr bwMode="auto">
              <a:xfrm>
                <a:off x="3008" y="9877"/>
                <a:ext cx="673" cy="3054"/>
              </a:xfrm>
              <a:prstGeom prst="rect">
                <a:avLst/>
              </a:prstGeom>
              <a:solidFill>
                <a:srgbClr val="FFCC00"/>
              </a:solidFill>
              <a:ln w="9525">
                <a:noFill/>
                <a:miter lim="800000"/>
                <a:headEnd/>
                <a:tailEnd/>
              </a:ln>
            </p:spPr>
            <p:txBody>
              <a:bodyPr/>
              <a:lstStyle/>
              <a:p>
                <a:endParaRPr lang="es-EC"/>
              </a:p>
            </p:txBody>
          </p:sp>
          <p:sp>
            <p:nvSpPr>
              <p:cNvPr id="40977" name="Rectangle 11"/>
              <p:cNvSpPr>
                <a:spLocks noChangeArrowheads="1"/>
              </p:cNvSpPr>
              <p:nvPr/>
            </p:nvSpPr>
            <p:spPr bwMode="auto">
              <a:xfrm rot="-5400000">
                <a:off x="3109" y="10447"/>
                <a:ext cx="377" cy="314"/>
              </a:xfrm>
              <a:prstGeom prst="rect">
                <a:avLst/>
              </a:prstGeom>
              <a:noFill/>
              <a:ln w="9525">
                <a:noFill/>
                <a:miter lim="800000"/>
                <a:headEnd/>
                <a:tailEnd/>
              </a:ln>
            </p:spPr>
            <p:txBody>
              <a:bodyPr lIns="0" tIns="0" rIns="0" bIns="0"/>
              <a:lstStyle/>
              <a:p>
                <a:pPr>
                  <a:spcAft>
                    <a:spcPts val="1000"/>
                  </a:spcAft>
                </a:pPr>
                <a:r>
                  <a:rPr lang="en-US" sz="800">
                    <a:solidFill>
                      <a:srgbClr val="000000"/>
                    </a:solidFill>
                  </a:rPr>
                  <a:t> Alta</a:t>
                </a:r>
                <a:endParaRPr lang="es-ES"/>
              </a:p>
            </p:txBody>
          </p:sp>
          <p:sp>
            <p:nvSpPr>
              <p:cNvPr id="40978" name="Rectangle 12"/>
              <p:cNvSpPr>
                <a:spLocks noChangeArrowheads="1"/>
              </p:cNvSpPr>
              <p:nvPr/>
            </p:nvSpPr>
            <p:spPr bwMode="auto">
              <a:xfrm rot="-5400000">
                <a:off x="3134" y="11863"/>
                <a:ext cx="375" cy="358"/>
              </a:xfrm>
              <a:prstGeom prst="rect">
                <a:avLst/>
              </a:prstGeom>
              <a:noFill/>
              <a:ln w="9525">
                <a:noFill/>
                <a:miter lim="800000"/>
                <a:headEnd/>
                <a:tailEnd/>
              </a:ln>
            </p:spPr>
            <p:txBody>
              <a:bodyPr lIns="0" tIns="0" rIns="0" bIns="0"/>
              <a:lstStyle/>
              <a:p>
                <a:pPr>
                  <a:spcAft>
                    <a:spcPts val="1000"/>
                  </a:spcAft>
                </a:pPr>
                <a:r>
                  <a:rPr lang="en-US" sz="800">
                    <a:solidFill>
                      <a:srgbClr val="000000"/>
                    </a:solidFill>
                  </a:rPr>
                  <a:t> Baja</a:t>
                </a:r>
                <a:endParaRPr lang="es-ES"/>
              </a:p>
            </p:txBody>
          </p:sp>
          <p:sp>
            <p:nvSpPr>
              <p:cNvPr id="40979" name="Rectangle 13"/>
              <p:cNvSpPr>
                <a:spLocks noChangeArrowheads="1"/>
              </p:cNvSpPr>
              <p:nvPr/>
            </p:nvSpPr>
            <p:spPr bwMode="auto">
              <a:xfrm>
                <a:off x="1924" y="12719"/>
                <a:ext cx="107" cy="280"/>
              </a:xfrm>
              <a:prstGeom prst="rect">
                <a:avLst/>
              </a:prstGeom>
              <a:noFill/>
              <a:ln w="9525">
                <a:noFill/>
                <a:miter lim="800000"/>
                <a:headEnd/>
                <a:tailEnd/>
              </a:ln>
            </p:spPr>
            <p:txBody>
              <a:bodyPr lIns="0" tIns="0" rIns="0" bIns="0"/>
              <a:lstStyle/>
              <a:p>
                <a:endParaRPr lang="es-EC"/>
              </a:p>
            </p:txBody>
          </p:sp>
          <p:sp>
            <p:nvSpPr>
              <p:cNvPr id="40980" name="Rectangle 14"/>
              <p:cNvSpPr>
                <a:spLocks noChangeArrowheads="1"/>
              </p:cNvSpPr>
              <p:nvPr/>
            </p:nvSpPr>
            <p:spPr bwMode="auto">
              <a:xfrm>
                <a:off x="3043" y="9632"/>
                <a:ext cx="107" cy="280"/>
              </a:xfrm>
              <a:prstGeom prst="rect">
                <a:avLst/>
              </a:prstGeom>
              <a:noFill/>
              <a:ln w="9525">
                <a:noFill/>
                <a:miter lim="800000"/>
                <a:headEnd/>
                <a:tailEnd/>
              </a:ln>
            </p:spPr>
            <p:txBody>
              <a:bodyPr lIns="0" tIns="0" rIns="0" bIns="0"/>
              <a:lstStyle/>
              <a:p>
                <a:endParaRPr lang="es-EC"/>
              </a:p>
            </p:txBody>
          </p:sp>
          <p:sp>
            <p:nvSpPr>
              <p:cNvPr id="40981" name="Rectangle 15"/>
              <p:cNvSpPr>
                <a:spLocks noChangeArrowheads="1"/>
              </p:cNvSpPr>
              <p:nvPr/>
            </p:nvSpPr>
            <p:spPr bwMode="auto">
              <a:xfrm>
                <a:off x="4651" y="10057"/>
                <a:ext cx="534" cy="193"/>
              </a:xfrm>
              <a:prstGeom prst="rect">
                <a:avLst/>
              </a:prstGeom>
              <a:noFill/>
              <a:ln w="9525">
                <a:noFill/>
                <a:miter lim="800000"/>
                <a:headEnd/>
                <a:tailEnd/>
              </a:ln>
            </p:spPr>
            <p:txBody>
              <a:bodyPr lIns="0" tIns="0" rIns="0" bIns="0"/>
              <a:lstStyle/>
              <a:p>
                <a:pPr>
                  <a:spcAft>
                    <a:spcPts val="1000"/>
                  </a:spcAft>
                </a:pPr>
                <a:r>
                  <a:rPr lang="en-US" sz="800">
                    <a:solidFill>
                      <a:srgbClr val="000000"/>
                    </a:solidFill>
                  </a:rPr>
                  <a:t>Estrella</a:t>
                </a:r>
                <a:endParaRPr lang="es-ES"/>
              </a:p>
            </p:txBody>
          </p:sp>
          <p:sp>
            <p:nvSpPr>
              <p:cNvPr id="40982" name="Rectangle 16"/>
              <p:cNvSpPr>
                <a:spLocks noChangeArrowheads="1"/>
              </p:cNvSpPr>
              <p:nvPr/>
            </p:nvSpPr>
            <p:spPr bwMode="auto">
              <a:xfrm>
                <a:off x="7786" y="10057"/>
                <a:ext cx="916" cy="373"/>
              </a:xfrm>
              <a:prstGeom prst="rect">
                <a:avLst/>
              </a:prstGeom>
              <a:noFill/>
              <a:ln w="9525">
                <a:noFill/>
                <a:miter lim="800000"/>
                <a:headEnd/>
                <a:tailEnd/>
              </a:ln>
            </p:spPr>
            <p:txBody>
              <a:bodyPr lIns="0" tIns="0" rIns="0" bIns="0"/>
              <a:lstStyle/>
              <a:p>
                <a:pPr>
                  <a:spcAft>
                    <a:spcPts val="1000"/>
                  </a:spcAft>
                </a:pPr>
                <a:r>
                  <a:rPr lang="es-ES" sz="800">
                    <a:solidFill>
                      <a:srgbClr val="000000"/>
                    </a:solidFill>
                  </a:rPr>
                  <a:t>Interrogación</a:t>
                </a:r>
                <a:endParaRPr lang="es-ES"/>
              </a:p>
            </p:txBody>
          </p:sp>
          <p:sp>
            <p:nvSpPr>
              <p:cNvPr id="40983" name="Rectangle 17"/>
              <p:cNvSpPr>
                <a:spLocks noChangeArrowheads="1"/>
              </p:cNvSpPr>
              <p:nvPr/>
            </p:nvSpPr>
            <p:spPr bwMode="auto">
              <a:xfrm>
                <a:off x="4700" y="11500"/>
                <a:ext cx="436" cy="373"/>
              </a:xfrm>
              <a:prstGeom prst="rect">
                <a:avLst/>
              </a:prstGeom>
              <a:noFill/>
              <a:ln w="9525">
                <a:noFill/>
                <a:miter lim="800000"/>
                <a:headEnd/>
                <a:tailEnd/>
              </a:ln>
            </p:spPr>
            <p:txBody>
              <a:bodyPr lIns="0" tIns="0" rIns="0" bIns="0"/>
              <a:lstStyle/>
              <a:p>
                <a:pPr>
                  <a:spcAft>
                    <a:spcPts val="1000"/>
                  </a:spcAft>
                </a:pPr>
                <a:r>
                  <a:rPr lang="es-ES" sz="800">
                    <a:solidFill>
                      <a:srgbClr val="000000"/>
                    </a:solidFill>
                  </a:rPr>
                  <a:t>Vacas</a:t>
                </a:r>
                <a:endParaRPr lang="es-ES"/>
              </a:p>
            </p:txBody>
          </p:sp>
          <p:sp>
            <p:nvSpPr>
              <p:cNvPr id="40984" name="Rectangle 18"/>
              <p:cNvSpPr>
                <a:spLocks noChangeArrowheads="1"/>
              </p:cNvSpPr>
              <p:nvPr/>
            </p:nvSpPr>
            <p:spPr bwMode="auto">
              <a:xfrm>
                <a:off x="8042" y="11500"/>
                <a:ext cx="463" cy="372"/>
              </a:xfrm>
              <a:prstGeom prst="rect">
                <a:avLst/>
              </a:prstGeom>
              <a:noFill/>
              <a:ln w="9525">
                <a:noFill/>
                <a:miter lim="800000"/>
                <a:headEnd/>
                <a:tailEnd/>
              </a:ln>
            </p:spPr>
            <p:txBody>
              <a:bodyPr lIns="0" tIns="0" rIns="0" bIns="0"/>
              <a:lstStyle/>
              <a:p>
                <a:pPr>
                  <a:spcAft>
                    <a:spcPts val="1000"/>
                  </a:spcAft>
                </a:pPr>
                <a:r>
                  <a:rPr lang="es-ES" sz="800">
                    <a:solidFill>
                      <a:srgbClr val="000000"/>
                    </a:solidFill>
                  </a:rPr>
                  <a:t>Perros</a:t>
                </a:r>
                <a:endParaRPr lang="es-ES"/>
              </a:p>
            </p:txBody>
          </p:sp>
          <p:sp>
            <p:nvSpPr>
              <p:cNvPr id="40985" name="Rectangle 19"/>
              <p:cNvSpPr>
                <a:spLocks noChangeArrowheads="1"/>
              </p:cNvSpPr>
              <p:nvPr/>
            </p:nvSpPr>
            <p:spPr bwMode="auto">
              <a:xfrm>
                <a:off x="4795" y="9833"/>
                <a:ext cx="270" cy="379"/>
              </a:xfrm>
              <a:prstGeom prst="rect">
                <a:avLst/>
              </a:prstGeom>
              <a:noFill/>
              <a:ln w="9525">
                <a:noFill/>
                <a:miter lim="800000"/>
                <a:headEnd/>
                <a:tailEnd/>
              </a:ln>
            </p:spPr>
            <p:txBody>
              <a:bodyPr lIns="0" tIns="0" rIns="0" bIns="0"/>
              <a:lstStyle/>
              <a:p>
                <a:pPr>
                  <a:spcAft>
                    <a:spcPts val="1000"/>
                  </a:spcAft>
                </a:pPr>
                <a:r>
                  <a:rPr lang="en-US" sz="800">
                    <a:solidFill>
                      <a:srgbClr val="000000"/>
                    </a:solidFill>
                  </a:rPr>
                  <a:t>Alta</a:t>
                </a:r>
                <a:endParaRPr lang="es-ES"/>
              </a:p>
            </p:txBody>
          </p:sp>
          <p:sp>
            <p:nvSpPr>
              <p:cNvPr id="40986" name="Rectangle 20"/>
              <p:cNvSpPr>
                <a:spLocks noChangeArrowheads="1"/>
              </p:cNvSpPr>
              <p:nvPr/>
            </p:nvSpPr>
            <p:spPr bwMode="auto">
              <a:xfrm>
                <a:off x="8127" y="9833"/>
                <a:ext cx="315" cy="379"/>
              </a:xfrm>
              <a:prstGeom prst="rect">
                <a:avLst/>
              </a:prstGeom>
              <a:noFill/>
              <a:ln w="9525">
                <a:noFill/>
                <a:miter lim="800000"/>
                <a:headEnd/>
                <a:tailEnd/>
              </a:ln>
            </p:spPr>
            <p:txBody>
              <a:bodyPr lIns="0" tIns="0" rIns="0" bIns="0"/>
              <a:lstStyle/>
              <a:p>
                <a:pPr>
                  <a:spcAft>
                    <a:spcPts val="1000"/>
                  </a:spcAft>
                </a:pPr>
                <a:r>
                  <a:rPr lang="en-US" sz="800">
                    <a:solidFill>
                      <a:srgbClr val="000000"/>
                    </a:solidFill>
                  </a:rPr>
                  <a:t>Baja</a:t>
                </a:r>
                <a:endParaRPr lang="es-ES"/>
              </a:p>
            </p:txBody>
          </p:sp>
          <p:sp>
            <p:nvSpPr>
              <p:cNvPr id="40987" name="Rectangle 21"/>
              <p:cNvSpPr>
                <a:spLocks noChangeArrowheads="1"/>
              </p:cNvSpPr>
              <p:nvPr/>
            </p:nvSpPr>
            <p:spPr bwMode="auto">
              <a:xfrm>
                <a:off x="1872" y="8969"/>
                <a:ext cx="35" cy="3976"/>
              </a:xfrm>
              <a:prstGeom prst="rect">
                <a:avLst/>
              </a:prstGeom>
              <a:solidFill>
                <a:srgbClr val="FFCC00"/>
              </a:solidFill>
              <a:ln w="9525">
                <a:solidFill>
                  <a:srgbClr val="FFCC00"/>
                </a:solidFill>
                <a:miter lim="800000"/>
                <a:headEnd/>
                <a:tailEnd/>
              </a:ln>
            </p:spPr>
            <p:txBody>
              <a:bodyPr/>
              <a:lstStyle/>
              <a:p>
                <a:endParaRPr lang="es-EC"/>
              </a:p>
            </p:txBody>
          </p:sp>
          <p:sp>
            <p:nvSpPr>
              <p:cNvPr id="40988" name="Rectangle 22"/>
              <p:cNvSpPr>
                <a:spLocks noChangeArrowheads="1"/>
              </p:cNvSpPr>
              <p:nvPr/>
            </p:nvSpPr>
            <p:spPr bwMode="auto">
              <a:xfrm>
                <a:off x="2991" y="9001"/>
                <a:ext cx="34" cy="3944"/>
              </a:xfrm>
              <a:prstGeom prst="rect">
                <a:avLst/>
              </a:prstGeom>
              <a:solidFill>
                <a:srgbClr val="FFCC00"/>
              </a:solidFill>
              <a:ln w="9525">
                <a:noFill/>
                <a:miter lim="800000"/>
                <a:headEnd/>
                <a:tailEnd/>
              </a:ln>
            </p:spPr>
            <p:txBody>
              <a:bodyPr/>
              <a:lstStyle/>
              <a:p>
                <a:endParaRPr lang="es-EC"/>
              </a:p>
            </p:txBody>
          </p:sp>
          <p:sp>
            <p:nvSpPr>
              <p:cNvPr id="40989" name="Rectangle 23"/>
              <p:cNvSpPr>
                <a:spLocks noChangeArrowheads="1"/>
              </p:cNvSpPr>
              <p:nvPr/>
            </p:nvSpPr>
            <p:spPr bwMode="auto">
              <a:xfrm>
                <a:off x="9956" y="9001"/>
                <a:ext cx="34" cy="3944"/>
              </a:xfrm>
              <a:prstGeom prst="rect">
                <a:avLst/>
              </a:prstGeom>
              <a:solidFill>
                <a:srgbClr val="FFCC00"/>
              </a:solidFill>
              <a:ln w="9525">
                <a:noFill/>
                <a:miter lim="800000"/>
                <a:headEnd/>
                <a:tailEnd/>
              </a:ln>
            </p:spPr>
            <p:txBody>
              <a:bodyPr/>
              <a:lstStyle/>
              <a:p>
                <a:endParaRPr lang="es-EC"/>
              </a:p>
            </p:txBody>
          </p:sp>
          <p:sp>
            <p:nvSpPr>
              <p:cNvPr id="40990" name="Rectangle 24"/>
              <p:cNvSpPr>
                <a:spLocks noChangeArrowheads="1"/>
              </p:cNvSpPr>
              <p:nvPr/>
            </p:nvSpPr>
            <p:spPr bwMode="auto">
              <a:xfrm>
                <a:off x="1907" y="9811"/>
                <a:ext cx="8083" cy="31"/>
              </a:xfrm>
              <a:prstGeom prst="rect">
                <a:avLst/>
              </a:prstGeom>
              <a:solidFill>
                <a:srgbClr val="FFCC00"/>
              </a:solidFill>
              <a:ln w="9525">
                <a:noFill/>
                <a:miter lim="800000"/>
                <a:headEnd/>
                <a:tailEnd/>
              </a:ln>
            </p:spPr>
            <p:txBody>
              <a:bodyPr/>
              <a:lstStyle/>
              <a:p>
                <a:endParaRPr lang="es-EC"/>
              </a:p>
            </p:txBody>
          </p:sp>
          <p:sp>
            <p:nvSpPr>
              <p:cNvPr id="40991" name="Rectangle 25"/>
              <p:cNvSpPr>
                <a:spLocks noChangeArrowheads="1"/>
              </p:cNvSpPr>
              <p:nvPr/>
            </p:nvSpPr>
            <p:spPr bwMode="auto">
              <a:xfrm>
                <a:off x="1907" y="12913"/>
                <a:ext cx="8083" cy="32"/>
              </a:xfrm>
              <a:prstGeom prst="rect">
                <a:avLst/>
              </a:prstGeom>
              <a:solidFill>
                <a:srgbClr val="FFCC00"/>
              </a:solidFill>
              <a:ln w="9525">
                <a:solidFill>
                  <a:srgbClr val="FFCC00"/>
                </a:solidFill>
                <a:miter lim="800000"/>
                <a:headEnd/>
                <a:tailEnd/>
              </a:ln>
            </p:spPr>
            <p:txBody>
              <a:bodyPr/>
              <a:lstStyle/>
              <a:p>
                <a:endParaRPr lang="es-EC"/>
              </a:p>
            </p:txBody>
          </p:sp>
          <p:grpSp>
            <p:nvGrpSpPr>
              <p:cNvPr id="40992" name="Group 26"/>
              <p:cNvGrpSpPr>
                <a:grpSpLocks/>
              </p:cNvGrpSpPr>
              <p:nvPr/>
            </p:nvGrpSpPr>
            <p:grpSpPr bwMode="auto">
              <a:xfrm>
                <a:off x="4439" y="10419"/>
                <a:ext cx="979" cy="746"/>
                <a:chOff x="4439" y="10419"/>
                <a:chExt cx="979" cy="746"/>
              </a:xfrm>
            </p:grpSpPr>
            <p:sp>
              <p:nvSpPr>
                <p:cNvPr id="41060" name="Freeform 27"/>
                <p:cNvSpPr>
                  <a:spLocks/>
                </p:cNvSpPr>
                <p:nvPr/>
              </p:nvSpPr>
              <p:spPr bwMode="auto">
                <a:xfrm>
                  <a:off x="4439" y="10419"/>
                  <a:ext cx="979" cy="746"/>
                </a:xfrm>
                <a:custGeom>
                  <a:avLst/>
                  <a:gdLst>
                    <a:gd name="T0" fmla="*/ 489 w 979"/>
                    <a:gd name="T1" fmla="*/ 0 h 746"/>
                    <a:gd name="T2" fmla="*/ 375 w 979"/>
                    <a:gd name="T3" fmla="*/ 286 h 746"/>
                    <a:gd name="T4" fmla="*/ 0 w 979"/>
                    <a:gd name="T5" fmla="*/ 286 h 746"/>
                    <a:gd name="T6" fmla="*/ 305 w 979"/>
                    <a:gd name="T7" fmla="*/ 463 h 746"/>
                    <a:gd name="T8" fmla="*/ 190 w 979"/>
                    <a:gd name="T9" fmla="*/ 746 h 746"/>
                    <a:gd name="T10" fmla="*/ 489 w 979"/>
                    <a:gd name="T11" fmla="*/ 573 h 746"/>
                    <a:gd name="T12" fmla="*/ 788 w 979"/>
                    <a:gd name="T13" fmla="*/ 746 h 746"/>
                    <a:gd name="T14" fmla="*/ 674 w 979"/>
                    <a:gd name="T15" fmla="*/ 463 h 746"/>
                    <a:gd name="T16" fmla="*/ 979 w 979"/>
                    <a:gd name="T17" fmla="*/ 286 h 746"/>
                    <a:gd name="T18" fmla="*/ 604 w 979"/>
                    <a:gd name="T19" fmla="*/ 286 h 746"/>
                    <a:gd name="T20" fmla="*/ 489 w 979"/>
                    <a:gd name="T21" fmla="*/ 0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
                    <a:gd name="T34" fmla="*/ 0 h 746"/>
                    <a:gd name="T35" fmla="*/ 979 w 979"/>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 h="746">
                      <a:moveTo>
                        <a:pt x="489" y="0"/>
                      </a:moveTo>
                      <a:lnTo>
                        <a:pt x="375" y="286"/>
                      </a:lnTo>
                      <a:lnTo>
                        <a:pt x="0" y="286"/>
                      </a:lnTo>
                      <a:lnTo>
                        <a:pt x="305" y="463"/>
                      </a:lnTo>
                      <a:lnTo>
                        <a:pt x="190" y="746"/>
                      </a:lnTo>
                      <a:lnTo>
                        <a:pt x="489" y="573"/>
                      </a:lnTo>
                      <a:lnTo>
                        <a:pt x="788" y="746"/>
                      </a:lnTo>
                      <a:lnTo>
                        <a:pt x="674" y="463"/>
                      </a:lnTo>
                      <a:lnTo>
                        <a:pt x="979" y="286"/>
                      </a:lnTo>
                      <a:lnTo>
                        <a:pt x="604" y="286"/>
                      </a:lnTo>
                      <a:lnTo>
                        <a:pt x="489" y="0"/>
                      </a:lnTo>
                      <a:close/>
                    </a:path>
                  </a:pathLst>
                </a:custGeom>
                <a:solidFill>
                  <a:srgbClr val="FFFF00"/>
                </a:solidFill>
                <a:ln w="9525">
                  <a:solidFill>
                    <a:srgbClr val="FF6600"/>
                  </a:solidFill>
                  <a:round/>
                  <a:headEnd/>
                  <a:tailEnd/>
                </a:ln>
              </p:spPr>
              <p:txBody>
                <a:bodyPr/>
                <a:lstStyle/>
                <a:p>
                  <a:endParaRPr lang="es-EC"/>
                </a:p>
              </p:txBody>
            </p:sp>
            <p:sp>
              <p:nvSpPr>
                <p:cNvPr id="41061" name="Freeform 28"/>
                <p:cNvSpPr>
                  <a:spLocks/>
                </p:cNvSpPr>
                <p:nvPr/>
              </p:nvSpPr>
              <p:spPr bwMode="auto">
                <a:xfrm>
                  <a:off x="4439" y="10419"/>
                  <a:ext cx="979" cy="746"/>
                </a:xfrm>
                <a:custGeom>
                  <a:avLst/>
                  <a:gdLst>
                    <a:gd name="T0" fmla="*/ 489 w 979"/>
                    <a:gd name="T1" fmla="*/ 0 h 746"/>
                    <a:gd name="T2" fmla="*/ 375 w 979"/>
                    <a:gd name="T3" fmla="*/ 286 h 746"/>
                    <a:gd name="T4" fmla="*/ 0 w 979"/>
                    <a:gd name="T5" fmla="*/ 286 h 746"/>
                    <a:gd name="T6" fmla="*/ 305 w 979"/>
                    <a:gd name="T7" fmla="*/ 463 h 746"/>
                    <a:gd name="T8" fmla="*/ 190 w 979"/>
                    <a:gd name="T9" fmla="*/ 746 h 746"/>
                    <a:gd name="T10" fmla="*/ 489 w 979"/>
                    <a:gd name="T11" fmla="*/ 573 h 746"/>
                    <a:gd name="T12" fmla="*/ 788 w 979"/>
                    <a:gd name="T13" fmla="*/ 746 h 746"/>
                    <a:gd name="T14" fmla="*/ 674 w 979"/>
                    <a:gd name="T15" fmla="*/ 463 h 746"/>
                    <a:gd name="T16" fmla="*/ 979 w 979"/>
                    <a:gd name="T17" fmla="*/ 286 h 746"/>
                    <a:gd name="T18" fmla="*/ 604 w 979"/>
                    <a:gd name="T19" fmla="*/ 286 h 746"/>
                    <a:gd name="T20" fmla="*/ 489 w 979"/>
                    <a:gd name="T21" fmla="*/ 0 h 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
                    <a:gd name="T34" fmla="*/ 0 h 746"/>
                    <a:gd name="T35" fmla="*/ 979 w 979"/>
                    <a:gd name="T36" fmla="*/ 746 h 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 h="746">
                      <a:moveTo>
                        <a:pt x="489" y="0"/>
                      </a:moveTo>
                      <a:lnTo>
                        <a:pt x="375" y="286"/>
                      </a:lnTo>
                      <a:lnTo>
                        <a:pt x="0" y="286"/>
                      </a:lnTo>
                      <a:lnTo>
                        <a:pt x="305" y="463"/>
                      </a:lnTo>
                      <a:lnTo>
                        <a:pt x="190" y="746"/>
                      </a:lnTo>
                      <a:lnTo>
                        <a:pt x="489" y="573"/>
                      </a:lnTo>
                      <a:lnTo>
                        <a:pt x="788" y="746"/>
                      </a:lnTo>
                      <a:lnTo>
                        <a:pt x="674" y="463"/>
                      </a:lnTo>
                      <a:lnTo>
                        <a:pt x="979" y="286"/>
                      </a:lnTo>
                      <a:lnTo>
                        <a:pt x="604" y="286"/>
                      </a:lnTo>
                      <a:lnTo>
                        <a:pt x="489" y="0"/>
                      </a:lnTo>
                      <a:close/>
                    </a:path>
                  </a:pathLst>
                </a:custGeom>
                <a:noFill/>
                <a:ln w="17145" cap="rnd">
                  <a:solidFill>
                    <a:srgbClr val="FF6600"/>
                  </a:solidFill>
                  <a:miter lim="800000"/>
                  <a:headEnd/>
                  <a:tailEnd/>
                </a:ln>
              </p:spPr>
              <p:txBody>
                <a:bodyPr/>
                <a:lstStyle/>
                <a:p>
                  <a:endParaRPr lang="es-EC"/>
                </a:p>
              </p:txBody>
            </p:sp>
          </p:grpSp>
          <p:grpSp>
            <p:nvGrpSpPr>
              <p:cNvPr id="40993" name="Group 29"/>
              <p:cNvGrpSpPr>
                <a:grpSpLocks/>
              </p:cNvGrpSpPr>
              <p:nvPr/>
            </p:nvGrpSpPr>
            <p:grpSpPr bwMode="auto">
              <a:xfrm>
                <a:off x="8075" y="10348"/>
                <a:ext cx="433" cy="841"/>
                <a:chOff x="8075" y="10348"/>
                <a:chExt cx="433" cy="841"/>
              </a:xfrm>
            </p:grpSpPr>
            <p:sp>
              <p:nvSpPr>
                <p:cNvPr id="41058" name="Freeform 30"/>
                <p:cNvSpPr>
                  <a:spLocks noEditPoints="1"/>
                </p:cNvSpPr>
                <p:nvPr/>
              </p:nvSpPr>
              <p:spPr bwMode="auto">
                <a:xfrm>
                  <a:off x="8075" y="10348"/>
                  <a:ext cx="433" cy="841"/>
                </a:xfrm>
                <a:custGeom>
                  <a:avLst/>
                  <a:gdLst>
                    <a:gd name="T0" fmla="*/ 803 w 1630"/>
                    <a:gd name="T1" fmla="*/ 2558 h 3390"/>
                    <a:gd name="T2" fmla="*/ 712 w 1630"/>
                    <a:gd name="T3" fmla="*/ 2558 h 3390"/>
                    <a:gd name="T4" fmla="*/ 783 w 1630"/>
                    <a:gd name="T5" fmla="*/ 2057 h 3390"/>
                    <a:gd name="T6" fmla="*/ 1007 w 1630"/>
                    <a:gd name="T7" fmla="*/ 1508 h 3390"/>
                    <a:gd name="T8" fmla="*/ 1180 w 1630"/>
                    <a:gd name="T9" fmla="*/ 1091 h 3390"/>
                    <a:gd name="T10" fmla="*/ 1220 w 1630"/>
                    <a:gd name="T11" fmla="*/ 799 h 3390"/>
                    <a:gd name="T12" fmla="*/ 1071 w 1630"/>
                    <a:gd name="T13" fmla="*/ 314 h 3390"/>
                    <a:gd name="T14" fmla="*/ 703 w 1630"/>
                    <a:gd name="T15" fmla="*/ 135 h 3390"/>
                    <a:gd name="T16" fmla="*/ 400 w 1630"/>
                    <a:gd name="T17" fmla="*/ 233 h 3390"/>
                    <a:gd name="T18" fmla="*/ 289 w 1630"/>
                    <a:gd name="T19" fmla="*/ 446 h 3390"/>
                    <a:gd name="T20" fmla="*/ 355 w 1630"/>
                    <a:gd name="T21" fmla="*/ 664 h 3390"/>
                    <a:gd name="T22" fmla="*/ 422 w 1630"/>
                    <a:gd name="T23" fmla="*/ 861 h 3390"/>
                    <a:gd name="T24" fmla="*/ 371 w 1630"/>
                    <a:gd name="T25" fmla="*/ 1005 h 3390"/>
                    <a:gd name="T26" fmla="*/ 247 w 1630"/>
                    <a:gd name="T27" fmla="*/ 1065 h 3390"/>
                    <a:gd name="T28" fmla="*/ 78 w 1630"/>
                    <a:gd name="T29" fmla="*/ 964 h 3390"/>
                    <a:gd name="T30" fmla="*/ 0 w 1630"/>
                    <a:gd name="T31" fmla="*/ 688 h 3390"/>
                    <a:gd name="T32" fmla="*/ 216 w 1630"/>
                    <a:gd name="T33" fmla="*/ 209 h 3390"/>
                    <a:gd name="T34" fmla="*/ 799 w 1630"/>
                    <a:gd name="T35" fmla="*/ 0 h 3390"/>
                    <a:gd name="T36" fmla="*/ 1471 w 1630"/>
                    <a:gd name="T37" fmla="*/ 288 h 3390"/>
                    <a:gd name="T38" fmla="*/ 1630 w 1630"/>
                    <a:gd name="T39" fmla="*/ 756 h 3390"/>
                    <a:gd name="T40" fmla="*/ 1559 w 1630"/>
                    <a:gd name="T41" fmla="*/ 1115 h 3390"/>
                    <a:gd name="T42" fmla="*/ 1284 w 1630"/>
                    <a:gd name="T43" fmla="*/ 1549 h 3390"/>
                    <a:gd name="T44" fmla="*/ 892 w 1630"/>
                    <a:gd name="T45" fmla="*/ 2105 h 3390"/>
                    <a:gd name="T46" fmla="*/ 803 w 1630"/>
                    <a:gd name="T47" fmla="*/ 2558 h 3390"/>
                    <a:gd name="T48" fmla="*/ 772 w 1630"/>
                    <a:gd name="T49" fmla="*/ 2855 h 3390"/>
                    <a:gd name="T50" fmla="*/ 950 w 1630"/>
                    <a:gd name="T51" fmla="*/ 2932 h 3390"/>
                    <a:gd name="T52" fmla="*/ 1020 w 1630"/>
                    <a:gd name="T53" fmla="*/ 3124 h 3390"/>
                    <a:gd name="T54" fmla="*/ 947 w 1630"/>
                    <a:gd name="T55" fmla="*/ 3311 h 3390"/>
                    <a:gd name="T56" fmla="*/ 772 w 1630"/>
                    <a:gd name="T57" fmla="*/ 3390 h 3390"/>
                    <a:gd name="T58" fmla="*/ 599 w 1630"/>
                    <a:gd name="T59" fmla="*/ 3311 h 3390"/>
                    <a:gd name="T60" fmla="*/ 526 w 1630"/>
                    <a:gd name="T61" fmla="*/ 3124 h 3390"/>
                    <a:gd name="T62" fmla="*/ 599 w 1630"/>
                    <a:gd name="T63" fmla="*/ 2932 h 3390"/>
                    <a:gd name="T64" fmla="*/ 772 w 1630"/>
                    <a:gd name="T65" fmla="*/ 2855 h 33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0"/>
                    <a:gd name="T100" fmla="*/ 0 h 3390"/>
                    <a:gd name="T101" fmla="*/ 1630 w 1630"/>
                    <a:gd name="T102" fmla="*/ 3390 h 33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0" h="3390">
                      <a:moveTo>
                        <a:pt x="803" y="2558"/>
                      </a:moveTo>
                      <a:cubicBezTo>
                        <a:pt x="773" y="2558"/>
                        <a:pt x="743" y="2558"/>
                        <a:pt x="712" y="2558"/>
                      </a:cubicBezTo>
                      <a:cubicBezTo>
                        <a:pt x="723" y="2357"/>
                        <a:pt x="746" y="2189"/>
                        <a:pt x="783" y="2057"/>
                      </a:cubicBezTo>
                      <a:cubicBezTo>
                        <a:pt x="818" y="1925"/>
                        <a:pt x="896" y="1744"/>
                        <a:pt x="1007" y="1508"/>
                      </a:cubicBezTo>
                      <a:cubicBezTo>
                        <a:pt x="1094" y="1328"/>
                        <a:pt x="1154" y="1190"/>
                        <a:pt x="1180" y="1091"/>
                      </a:cubicBezTo>
                      <a:cubicBezTo>
                        <a:pt x="1206" y="995"/>
                        <a:pt x="1220" y="897"/>
                        <a:pt x="1220" y="799"/>
                      </a:cubicBezTo>
                      <a:cubicBezTo>
                        <a:pt x="1220" y="595"/>
                        <a:pt x="1170" y="435"/>
                        <a:pt x="1071" y="314"/>
                      </a:cubicBezTo>
                      <a:cubicBezTo>
                        <a:pt x="973" y="194"/>
                        <a:pt x="847" y="135"/>
                        <a:pt x="703" y="135"/>
                      </a:cubicBezTo>
                      <a:cubicBezTo>
                        <a:pt x="575" y="135"/>
                        <a:pt x="472" y="167"/>
                        <a:pt x="400" y="233"/>
                      </a:cubicBezTo>
                      <a:cubicBezTo>
                        <a:pt x="327" y="298"/>
                        <a:pt x="289" y="370"/>
                        <a:pt x="289" y="446"/>
                      </a:cubicBezTo>
                      <a:cubicBezTo>
                        <a:pt x="289" y="506"/>
                        <a:pt x="312" y="578"/>
                        <a:pt x="355" y="664"/>
                      </a:cubicBezTo>
                      <a:cubicBezTo>
                        <a:pt x="399" y="751"/>
                        <a:pt x="422" y="815"/>
                        <a:pt x="422" y="861"/>
                      </a:cubicBezTo>
                      <a:cubicBezTo>
                        <a:pt x="422" y="919"/>
                        <a:pt x="404" y="966"/>
                        <a:pt x="371" y="1005"/>
                      </a:cubicBezTo>
                      <a:cubicBezTo>
                        <a:pt x="338" y="1046"/>
                        <a:pt x="295" y="1065"/>
                        <a:pt x="247" y="1065"/>
                      </a:cubicBezTo>
                      <a:cubicBezTo>
                        <a:pt x="184" y="1065"/>
                        <a:pt x="128" y="1032"/>
                        <a:pt x="78" y="964"/>
                      </a:cubicBezTo>
                      <a:cubicBezTo>
                        <a:pt x="28" y="899"/>
                        <a:pt x="0" y="806"/>
                        <a:pt x="0" y="688"/>
                      </a:cubicBezTo>
                      <a:cubicBezTo>
                        <a:pt x="0" y="509"/>
                        <a:pt x="73" y="349"/>
                        <a:pt x="216" y="209"/>
                      </a:cubicBezTo>
                      <a:cubicBezTo>
                        <a:pt x="358" y="69"/>
                        <a:pt x="553" y="0"/>
                        <a:pt x="799" y="0"/>
                      </a:cubicBezTo>
                      <a:cubicBezTo>
                        <a:pt x="1103" y="0"/>
                        <a:pt x="1328" y="95"/>
                        <a:pt x="1471" y="288"/>
                      </a:cubicBezTo>
                      <a:cubicBezTo>
                        <a:pt x="1576" y="431"/>
                        <a:pt x="1630" y="585"/>
                        <a:pt x="1630" y="756"/>
                      </a:cubicBezTo>
                      <a:cubicBezTo>
                        <a:pt x="1630" y="873"/>
                        <a:pt x="1605" y="993"/>
                        <a:pt x="1559" y="1115"/>
                      </a:cubicBezTo>
                      <a:cubicBezTo>
                        <a:pt x="1511" y="1238"/>
                        <a:pt x="1418" y="1382"/>
                        <a:pt x="1284" y="1549"/>
                      </a:cubicBezTo>
                      <a:cubicBezTo>
                        <a:pt x="1072" y="1812"/>
                        <a:pt x="938" y="1997"/>
                        <a:pt x="892" y="2105"/>
                      </a:cubicBezTo>
                      <a:cubicBezTo>
                        <a:pt x="844" y="2216"/>
                        <a:pt x="814" y="2366"/>
                        <a:pt x="803" y="2558"/>
                      </a:cubicBezTo>
                      <a:close/>
                      <a:moveTo>
                        <a:pt x="772" y="2855"/>
                      </a:moveTo>
                      <a:cubicBezTo>
                        <a:pt x="841" y="2855"/>
                        <a:pt x="901" y="2881"/>
                        <a:pt x="950" y="2932"/>
                      </a:cubicBezTo>
                      <a:cubicBezTo>
                        <a:pt x="996" y="2985"/>
                        <a:pt x="1020" y="3050"/>
                        <a:pt x="1020" y="3124"/>
                      </a:cubicBezTo>
                      <a:cubicBezTo>
                        <a:pt x="1020" y="3198"/>
                        <a:pt x="996" y="3260"/>
                        <a:pt x="947" y="3311"/>
                      </a:cubicBezTo>
                      <a:cubicBezTo>
                        <a:pt x="899" y="3364"/>
                        <a:pt x="841" y="3390"/>
                        <a:pt x="772" y="3390"/>
                      </a:cubicBezTo>
                      <a:cubicBezTo>
                        <a:pt x="703" y="3390"/>
                        <a:pt x="645" y="3364"/>
                        <a:pt x="599" y="3311"/>
                      </a:cubicBezTo>
                      <a:cubicBezTo>
                        <a:pt x="551" y="3260"/>
                        <a:pt x="526" y="3198"/>
                        <a:pt x="526" y="3124"/>
                      </a:cubicBezTo>
                      <a:cubicBezTo>
                        <a:pt x="526" y="3050"/>
                        <a:pt x="551" y="2985"/>
                        <a:pt x="599" y="2932"/>
                      </a:cubicBezTo>
                      <a:cubicBezTo>
                        <a:pt x="645" y="2881"/>
                        <a:pt x="703" y="2855"/>
                        <a:pt x="772" y="2855"/>
                      </a:cubicBezTo>
                      <a:close/>
                    </a:path>
                  </a:pathLst>
                </a:custGeom>
                <a:solidFill>
                  <a:srgbClr val="FFFF00"/>
                </a:solidFill>
                <a:ln w="0">
                  <a:solidFill>
                    <a:srgbClr val="FF6600"/>
                  </a:solidFill>
                  <a:round/>
                  <a:headEnd/>
                  <a:tailEnd/>
                </a:ln>
              </p:spPr>
              <p:txBody>
                <a:bodyPr/>
                <a:lstStyle/>
                <a:p>
                  <a:endParaRPr lang="es-EC"/>
                </a:p>
              </p:txBody>
            </p:sp>
            <p:sp>
              <p:nvSpPr>
                <p:cNvPr id="41059" name="Freeform 31"/>
                <p:cNvSpPr>
                  <a:spLocks noEditPoints="1"/>
                </p:cNvSpPr>
                <p:nvPr/>
              </p:nvSpPr>
              <p:spPr bwMode="auto">
                <a:xfrm>
                  <a:off x="8075" y="10348"/>
                  <a:ext cx="433" cy="841"/>
                </a:xfrm>
                <a:custGeom>
                  <a:avLst/>
                  <a:gdLst>
                    <a:gd name="T0" fmla="*/ 803 w 1630"/>
                    <a:gd name="T1" fmla="*/ 2558 h 3390"/>
                    <a:gd name="T2" fmla="*/ 712 w 1630"/>
                    <a:gd name="T3" fmla="*/ 2558 h 3390"/>
                    <a:gd name="T4" fmla="*/ 783 w 1630"/>
                    <a:gd name="T5" fmla="*/ 2057 h 3390"/>
                    <a:gd name="T6" fmla="*/ 1007 w 1630"/>
                    <a:gd name="T7" fmla="*/ 1508 h 3390"/>
                    <a:gd name="T8" fmla="*/ 1180 w 1630"/>
                    <a:gd name="T9" fmla="*/ 1091 h 3390"/>
                    <a:gd name="T10" fmla="*/ 1220 w 1630"/>
                    <a:gd name="T11" fmla="*/ 799 h 3390"/>
                    <a:gd name="T12" fmla="*/ 1071 w 1630"/>
                    <a:gd name="T13" fmla="*/ 314 h 3390"/>
                    <a:gd name="T14" fmla="*/ 703 w 1630"/>
                    <a:gd name="T15" fmla="*/ 135 h 3390"/>
                    <a:gd name="T16" fmla="*/ 400 w 1630"/>
                    <a:gd name="T17" fmla="*/ 233 h 3390"/>
                    <a:gd name="T18" fmla="*/ 289 w 1630"/>
                    <a:gd name="T19" fmla="*/ 446 h 3390"/>
                    <a:gd name="T20" fmla="*/ 355 w 1630"/>
                    <a:gd name="T21" fmla="*/ 664 h 3390"/>
                    <a:gd name="T22" fmla="*/ 422 w 1630"/>
                    <a:gd name="T23" fmla="*/ 861 h 3390"/>
                    <a:gd name="T24" fmla="*/ 371 w 1630"/>
                    <a:gd name="T25" fmla="*/ 1005 h 3390"/>
                    <a:gd name="T26" fmla="*/ 247 w 1630"/>
                    <a:gd name="T27" fmla="*/ 1065 h 3390"/>
                    <a:gd name="T28" fmla="*/ 78 w 1630"/>
                    <a:gd name="T29" fmla="*/ 964 h 3390"/>
                    <a:gd name="T30" fmla="*/ 0 w 1630"/>
                    <a:gd name="T31" fmla="*/ 688 h 3390"/>
                    <a:gd name="T32" fmla="*/ 216 w 1630"/>
                    <a:gd name="T33" fmla="*/ 209 h 3390"/>
                    <a:gd name="T34" fmla="*/ 799 w 1630"/>
                    <a:gd name="T35" fmla="*/ 0 h 3390"/>
                    <a:gd name="T36" fmla="*/ 1471 w 1630"/>
                    <a:gd name="T37" fmla="*/ 288 h 3390"/>
                    <a:gd name="T38" fmla="*/ 1630 w 1630"/>
                    <a:gd name="T39" fmla="*/ 756 h 3390"/>
                    <a:gd name="T40" fmla="*/ 1559 w 1630"/>
                    <a:gd name="T41" fmla="*/ 1115 h 3390"/>
                    <a:gd name="T42" fmla="*/ 1284 w 1630"/>
                    <a:gd name="T43" fmla="*/ 1549 h 3390"/>
                    <a:gd name="T44" fmla="*/ 892 w 1630"/>
                    <a:gd name="T45" fmla="*/ 2105 h 3390"/>
                    <a:gd name="T46" fmla="*/ 803 w 1630"/>
                    <a:gd name="T47" fmla="*/ 2558 h 3390"/>
                    <a:gd name="T48" fmla="*/ 772 w 1630"/>
                    <a:gd name="T49" fmla="*/ 2855 h 3390"/>
                    <a:gd name="T50" fmla="*/ 950 w 1630"/>
                    <a:gd name="T51" fmla="*/ 2932 h 3390"/>
                    <a:gd name="T52" fmla="*/ 1020 w 1630"/>
                    <a:gd name="T53" fmla="*/ 3124 h 3390"/>
                    <a:gd name="T54" fmla="*/ 947 w 1630"/>
                    <a:gd name="T55" fmla="*/ 3311 h 3390"/>
                    <a:gd name="T56" fmla="*/ 772 w 1630"/>
                    <a:gd name="T57" fmla="*/ 3390 h 3390"/>
                    <a:gd name="T58" fmla="*/ 599 w 1630"/>
                    <a:gd name="T59" fmla="*/ 3311 h 3390"/>
                    <a:gd name="T60" fmla="*/ 526 w 1630"/>
                    <a:gd name="T61" fmla="*/ 3124 h 3390"/>
                    <a:gd name="T62" fmla="*/ 599 w 1630"/>
                    <a:gd name="T63" fmla="*/ 2932 h 3390"/>
                    <a:gd name="T64" fmla="*/ 772 w 1630"/>
                    <a:gd name="T65" fmla="*/ 2855 h 33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0"/>
                    <a:gd name="T100" fmla="*/ 0 h 3390"/>
                    <a:gd name="T101" fmla="*/ 1630 w 1630"/>
                    <a:gd name="T102" fmla="*/ 3390 h 33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0" h="3390">
                      <a:moveTo>
                        <a:pt x="803" y="2558"/>
                      </a:moveTo>
                      <a:cubicBezTo>
                        <a:pt x="773" y="2558"/>
                        <a:pt x="743" y="2558"/>
                        <a:pt x="712" y="2558"/>
                      </a:cubicBezTo>
                      <a:cubicBezTo>
                        <a:pt x="723" y="2357"/>
                        <a:pt x="746" y="2189"/>
                        <a:pt x="783" y="2057"/>
                      </a:cubicBezTo>
                      <a:cubicBezTo>
                        <a:pt x="818" y="1925"/>
                        <a:pt x="896" y="1744"/>
                        <a:pt x="1007" y="1508"/>
                      </a:cubicBezTo>
                      <a:cubicBezTo>
                        <a:pt x="1094" y="1328"/>
                        <a:pt x="1154" y="1190"/>
                        <a:pt x="1180" y="1091"/>
                      </a:cubicBezTo>
                      <a:cubicBezTo>
                        <a:pt x="1206" y="995"/>
                        <a:pt x="1220" y="897"/>
                        <a:pt x="1220" y="799"/>
                      </a:cubicBezTo>
                      <a:cubicBezTo>
                        <a:pt x="1220" y="595"/>
                        <a:pt x="1170" y="435"/>
                        <a:pt x="1071" y="314"/>
                      </a:cubicBezTo>
                      <a:cubicBezTo>
                        <a:pt x="973" y="194"/>
                        <a:pt x="847" y="135"/>
                        <a:pt x="703" y="135"/>
                      </a:cubicBezTo>
                      <a:cubicBezTo>
                        <a:pt x="575" y="135"/>
                        <a:pt x="472" y="167"/>
                        <a:pt x="400" y="233"/>
                      </a:cubicBezTo>
                      <a:cubicBezTo>
                        <a:pt x="327" y="298"/>
                        <a:pt x="289" y="370"/>
                        <a:pt x="289" y="446"/>
                      </a:cubicBezTo>
                      <a:cubicBezTo>
                        <a:pt x="289" y="506"/>
                        <a:pt x="312" y="578"/>
                        <a:pt x="355" y="664"/>
                      </a:cubicBezTo>
                      <a:cubicBezTo>
                        <a:pt x="399" y="751"/>
                        <a:pt x="422" y="815"/>
                        <a:pt x="422" y="861"/>
                      </a:cubicBezTo>
                      <a:cubicBezTo>
                        <a:pt x="422" y="919"/>
                        <a:pt x="404" y="966"/>
                        <a:pt x="371" y="1005"/>
                      </a:cubicBezTo>
                      <a:cubicBezTo>
                        <a:pt x="338" y="1046"/>
                        <a:pt x="295" y="1065"/>
                        <a:pt x="247" y="1065"/>
                      </a:cubicBezTo>
                      <a:cubicBezTo>
                        <a:pt x="184" y="1065"/>
                        <a:pt x="128" y="1032"/>
                        <a:pt x="78" y="964"/>
                      </a:cubicBezTo>
                      <a:cubicBezTo>
                        <a:pt x="28" y="899"/>
                        <a:pt x="0" y="806"/>
                        <a:pt x="0" y="688"/>
                      </a:cubicBezTo>
                      <a:cubicBezTo>
                        <a:pt x="0" y="509"/>
                        <a:pt x="73" y="349"/>
                        <a:pt x="216" y="209"/>
                      </a:cubicBezTo>
                      <a:cubicBezTo>
                        <a:pt x="358" y="69"/>
                        <a:pt x="553" y="0"/>
                        <a:pt x="799" y="0"/>
                      </a:cubicBezTo>
                      <a:cubicBezTo>
                        <a:pt x="1103" y="0"/>
                        <a:pt x="1328" y="95"/>
                        <a:pt x="1471" y="288"/>
                      </a:cubicBezTo>
                      <a:cubicBezTo>
                        <a:pt x="1576" y="431"/>
                        <a:pt x="1630" y="585"/>
                        <a:pt x="1630" y="756"/>
                      </a:cubicBezTo>
                      <a:cubicBezTo>
                        <a:pt x="1630" y="873"/>
                        <a:pt x="1605" y="993"/>
                        <a:pt x="1559" y="1115"/>
                      </a:cubicBezTo>
                      <a:cubicBezTo>
                        <a:pt x="1511" y="1238"/>
                        <a:pt x="1418" y="1382"/>
                        <a:pt x="1284" y="1549"/>
                      </a:cubicBezTo>
                      <a:cubicBezTo>
                        <a:pt x="1072" y="1812"/>
                        <a:pt x="938" y="1997"/>
                        <a:pt x="892" y="2105"/>
                      </a:cubicBezTo>
                      <a:cubicBezTo>
                        <a:pt x="844" y="2216"/>
                        <a:pt x="814" y="2366"/>
                        <a:pt x="803" y="2558"/>
                      </a:cubicBezTo>
                      <a:close/>
                      <a:moveTo>
                        <a:pt x="772" y="2855"/>
                      </a:moveTo>
                      <a:cubicBezTo>
                        <a:pt x="841" y="2855"/>
                        <a:pt x="901" y="2881"/>
                        <a:pt x="950" y="2932"/>
                      </a:cubicBezTo>
                      <a:cubicBezTo>
                        <a:pt x="996" y="2985"/>
                        <a:pt x="1020" y="3050"/>
                        <a:pt x="1020" y="3124"/>
                      </a:cubicBezTo>
                      <a:cubicBezTo>
                        <a:pt x="1020" y="3198"/>
                        <a:pt x="996" y="3260"/>
                        <a:pt x="947" y="3311"/>
                      </a:cubicBezTo>
                      <a:cubicBezTo>
                        <a:pt x="899" y="3364"/>
                        <a:pt x="841" y="3390"/>
                        <a:pt x="772" y="3390"/>
                      </a:cubicBezTo>
                      <a:cubicBezTo>
                        <a:pt x="703" y="3390"/>
                        <a:pt x="645" y="3364"/>
                        <a:pt x="599" y="3311"/>
                      </a:cubicBezTo>
                      <a:cubicBezTo>
                        <a:pt x="551" y="3260"/>
                        <a:pt x="526" y="3198"/>
                        <a:pt x="526" y="3124"/>
                      </a:cubicBezTo>
                      <a:cubicBezTo>
                        <a:pt x="526" y="3050"/>
                        <a:pt x="551" y="2985"/>
                        <a:pt x="599" y="2932"/>
                      </a:cubicBezTo>
                      <a:cubicBezTo>
                        <a:pt x="645" y="2881"/>
                        <a:pt x="703" y="2855"/>
                        <a:pt x="772" y="2855"/>
                      </a:cubicBezTo>
                      <a:close/>
                    </a:path>
                  </a:pathLst>
                </a:custGeom>
                <a:solidFill>
                  <a:srgbClr val="FFFF00"/>
                </a:solidFill>
                <a:ln w="8255" cap="rnd">
                  <a:solidFill>
                    <a:srgbClr val="FF6600"/>
                  </a:solidFill>
                  <a:round/>
                  <a:headEnd/>
                  <a:tailEnd/>
                </a:ln>
              </p:spPr>
              <p:txBody>
                <a:bodyPr/>
                <a:lstStyle/>
                <a:p>
                  <a:endParaRPr lang="es-EC"/>
                </a:p>
              </p:txBody>
            </p:sp>
          </p:grpSp>
          <p:grpSp>
            <p:nvGrpSpPr>
              <p:cNvPr id="40994" name="Group 32"/>
              <p:cNvGrpSpPr>
                <a:grpSpLocks/>
              </p:cNvGrpSpPr>
              <p:nvPr/>
            </p:nvGrpSpPr>
            <p:grpSpPr bwMode="auto">
              <a:xfrm>
                <a:off x="2299" y="10010"/>
                <a:ext cx="210" cy="2789"/>
                <a:chOff x="2299" y="10010"/>
                <a:chExt cx="210" cy="2789"/>
              </a:xfrm>
            </p:grpSpPr>
            <p:sp>
              <p:nvSpPr>
                <p:cNvPr id="41031" name="Freeform 33"/>
                <p:cNvSpPr>
                  <a:spLocks/>
                </p:cNvSpPr>
                <p:nvPr/>
              </p:nvSpPr>
              <p:spPr bwMode="auto">
                <a:xfrm>
                  <a:off x="2309" y="12681"/>
                  <a:ext cx="197" cy="118"/>
                </a:xfrm>
                <a:custGeom>
                  <a:avLst/>
                  <a:gdLst>
                    <a:gd name="T0" fmla="*/ 0 w 1480"/>
                    <a:gd name="T1" fmla="*/ 12 h 954"/>
                    <a:gd name="T2" fmla="*/ 347 w 1480"/>
                    <a:gd name="T3" fmla="*/ 0 h 954"/>
                    <a:gd name="T4" fmla="*/ 347 w 1480"/>
                    <a:gd name="T5" fmla="*/ 32 h 954"/>
                    <a:gd name="T6" fmla="*/ 216 w 1480"/>
                    <a:gd name="T7" fmla="*/ 57 h 954"/>
                    <a:gd name="T8" fmla="*/ 122 w 1480"/>
                    <a:gd name="T9" fmla="*/ 126 h 954"/>
                    <a:gd name="T10" fmla="*/ 92 w 1480"/>
                    <a:gd name="T11" fmla="*/ 240 h 954"/>
                    <a:gd name="T12" fmla="*/ 92 w 1480"/>
                    <a:gd name="T13" fmla="*/ 400 h 954"/>
                    <a:gd name="T14" fmla="*/ 1223 w 1480"/>
                    <a:gd name="T15" fmla="*/ 400 h 954"/>
                    <a:gd name="T16" fmla="*/ 1393 w 1480"/>
                    <a:gd name="T17" fmla="*/ 377 h 954"/>
                    <a:gd name="T18" fmla="*/ 1439 w 1480"/>
                    <a:gd name="T19" fmla="*/ 279 h 954"/>
                    <a:gd name="T20" fmla="*/ 1439 w 1480"/>
                    <a:gd name="T21" fmla="*/ 240 h 954"/>
                    <a:gd name="T22" fmla="*/ 1480 w 1480"/>
                    <a:gd name="T23" fmla="*/ 240 h 954"/>
                    <a:gd name="T24" fmla="*/ 1480 w 1480"/>
                    <a:gd name="T25" fmla="*/ 722 h 954"/>
                    <a:gd name="T26" fmla="*/ 1439 w 1480"/>
                    <a:gd name="T27" fmla="*/ 722 h 954"/>
                    <a:gd name="T28" fmla="*/ 1439 w 1480"/>
                    <a:gd name="T29" fmla="*/ 682 h 954"/>
                    <a:gd name="T30" fmla="*/ 1382 w 1480"/>
                    <a:gd name="T31" fmla="*/ 580 h 954"/>
                    <a:gd name="T32" fmla="*/ 1223 w 1480"/>
                    <a:gd name="T33" fmla="*/ 561 h 954"/>
                    <a:gd name="T34" fmla="*/ 92 w 1480"/>
                    <a:gd name="T35" fmla="*/ 561 h 954"/>
                    <a:gd name="T36" fmla="*/ 92 w 1480"/>
                    <a:gd name="T37" fmla="*/ 698 h 954"/>
                    <a:gd name="T38" fmla="*/ 108 w 1480"/>
                    <a:gd name="T39" fmla="*/ 811 h 954"/>
                    <a:gd name="T40" fmla="*/ 187 w 1480"/>
                    <a:gd name="T41" fmla="*/ 886 h 954"/>
                    <a:gd name="T42" fmla="*/ 347 w 1480"/>
                    <a:gd name="T43" fmla="*/ 923 h 954"/>
                    <a:gd name="T44" fmla="*/ 347 w 1480"/>
                    <a:gd name="T45" fmla="*/ 954 h 954"/>
                    <a:gd name="T46" fmla="*/ 0 w 1480"/>
                    <a:gd name="T47" fmla="*/ 941 h 954"/>
                    <a:gd name="T48" fmla="*/ 0 w 1480"/>
                    <a:gd name="T49" fmla="*/ 12 h 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0"/>
                    <a:gd name="T76" fmla="*/ 0 h 954"/>
                    <a:gd name="T77" fmla="*/ 1480 w 1480"/>
                    <a:gd name="T78" fmla="*/ 954 h 9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0" h="954">
                      <a:moveTo>
                        <a:pt x="0" y="12"/>
                      </a:moveTo>
                      <a:cubicBezTo>
                        <a:pt x="115" y="8"/>
                        <a:pt x="231" y="4"/>
                        <a:pt x="347" y="0"/>
                      </a:cubicBezTo>
                      <a:cubicBezTo>
                        <a:pt x="347" y="10"/>
                        <a:pt x="347" y="21"/>
                        <a:pt x="347" y="32"/>
                      </a:cubicBezTo>
                      <a:cubicBezTo>
                        <a:pt x="285" y="37"/>
                        <a:pt x="242" y="46"/>
                        <a:pt x="216" y="57"/>
                      </a:cubicBezTo>
                      <a:cubicBezTo>
                        <a:pt x="173" y="74"/>
                        <a:pt x="143" y="97"/>
                        <a:pt x="122" y="126"/>
                      </a:cubicBezTo>
                      <a:cubicBezTo>
                        <a:pt x="102" y="155"/>
                        <a:pt x="92" y="193"/>
                        <a:pt x="92" y="240"/>
                      </a:cubicBezTo>
                      <a:cubicBezTo>
                        <a:pt x="92" y="293"/>
                        <a:pt x="92" y="347"/>
                        <a:pt x="92" y="400"/>
                      </a:cubicBezTo>
                      <a:cubicBezTo>
                        <a:pt x="469" y="400"/>
                        <a:pt x="846" y="400"/>
                        <a:pt x="1223" y="400"/>
                      </a:cubicBezTo>
                      <a:cubicBezTo>
                        <a:pt x="1314" y="400"/>
                        <a:pt x="1370" y="392"/>
                        <a:pt x="1393" y="377"/>
                      </a:cubicBezTo>
                      <a:cubicBezTo>
                        <a:pt x="1424" y="357"/>
                        <a:pt x="1439" y="324"/>
                        <a:pt x="1439" y="279"/>
                      </a:cubicBezTo>
                      <a:cubicBezTo>
                        <a:pt x="1439" y="266"/>
                        <a:pt x="1439" y="253"/>
                        <a:pt x="1439" y="240"/>
                      </a:cubicBezTo>
                      <a:cubicBezTo>
                        <a:pt x="1453" y="240"/>
                        <a:pt x="1466" y="240"/>
                        <a:pt x="1480" y="240"/>
                      </a:cubicBezTo>
                      <a:cubicBezTo>
                        <a:pt x="1480" y="400"/>
                        <a:pt x="1480" y="561"/>
                        <a:pt x="1480" y="722"/>
                      </a:cubicBezTo>
                      <a:cubicBezTo>
                        <a:pt x="1466" y="722"/>
                        <a:pt x="1453" y="722"/>
                        <a:pt x="1439" y="722"/>
                      </a:cubicBezTo>
                      <a:cubicBezTo>
                        <a:pt x="1439" y="709"/>
                        <a:pt x="1439" y="695"/>
                        <a:pt x="1439" y="682"/>
                      </a:cubicBezTo>
                      <a:cubicBezTo>
                        <a:pt x="1439" y="634"/>
                        <a:pt x="1421" y="599"/>
                        <a:pt x="1382" y="580"/>
                      </a:cubicBezTo>
                      <a:cubicBezTo>
                        <a:pt x="1360" y="567"/>
                        <a:pt x="1306" y="561"/>
                        <a:pt x="1223" y="561"/>
                      </a:cubicBezTo>
                      <a:cubicBezTo>
                        <a:pt x="846" y="561"/>
                        <a:pt x="469" y="561"/>
                        <a:pt x="92" y="561"/>
                      </a:cubicBezTo>
                      <a:cubicBezTo>
                        <a:pt x="92" y="607"/>
                        <a:pt x="92" y="652"/>
                        <a:pt x="92" y="698"/>
                      </a:cubicBezTo>
                      <a:cubicBezTo>
                        <a:pt x="92" y="751"/>
                        <a:pt x="97" y="788"/>
                        <a:pt x="108" y="811"/>
                      </a:cubicBezTo>
                      <a:cubicBezTo>
                        <a:pt x="122" y="840"/>
                        <a:pt x="148" y="865"/>
                        <a:pt x="187" y="886"/>
                      </a:cubicBezTo>
                      <a:cubicBezTo>
                        <a:pt x="227" y="906"/>
                        <a:pt x="280" y="919"/>
                        <a:pt x="347" y="923"/>
                      </a:cubicBezTo>
                      <a:cubicBezTo>
                        <a:pt x="347" y="934"/>
                        <a:pt x="347" y="944"/>
                        <a:pt x="347" y="954"/>
                      </a:cubicBezTo>
                      <a:cubicBezTo>
                        <a:pt x="231" y="950"/>
                        <a:pt x="115" y="946"/>
                        <a:pt x="0" y="941"/>
                      </a:cubicBezTo>
                      <a:cubicBezTo>
                        <a:pt x="0" y="632"/>
                        <a:pt x="0" y="322"/>
                        <a:pt x="0" y="12"/>
                      </a:cubicBezTo>
                    </a:path>
                  </a:pathLst>
                </a:custGeom>
                <a:solidFill>
                  <a:srgbClr val="FFFFFF"/>
                </a:solidFill>
                <a:ln w="0">
                  <a:solidFill>
                    <a:srgbClr val="FFFFFF"/>
                  </a:solidFill>
                  <a:round/>
                  <a:headEnd/>
                  <a:tailEnd/>
                </a:ln>
              </p:spPr>
              <p:txBody>
                <a:bodyPr/>
                <a:lstStyle/>
                <a:p>
                  <a:endParaRPr lang="es-EC"/>
                </a:p>
              </p:txBody>
            </p:sp>
            <p:sp>
              <p:nvSpPr>
                <p:cNvPr id="41032" name="Freeform 34"/>
                <p:cNvSpPr>
                  <a:spLocks noEditPoints="1"/>
                </p:cNvSpPr>
                <p:nvPr/>
              </p:nvSpPr>
              <p:spPr bwMode="auto">
                <a:xfrm>
                  <a:off x="2369" y="12596"/>
                  <a:ext cx="139" cy="87"/>
                </a:xfrm>
                <a:custGeom>
                  <a:avLst/>
                  <a:gdLst>
                    <a:gd name="T0" fmla="*/ 886 w 1050"/>
                    <a:gd name="T1" fmla="*/ 270 h 698"/>
                    <a:gd name="T2" fmla="*/ 1023 w 1050"/>
                    <a:gd name="T3" fmla="*/ 418 h 698"/>
                    <a:gd name="T4" fmla="*/ 1050 w 1050"/>
                    <a:gd name="T5" fmla="*/ 515 h 698"/>
                    <a:gd name="T6" fmla="*/ 979 w 1050"/>
                    <a:gd name="T7" fmla="*/ 645 h 698"/>
                    <a:gd name="T8" fmla="*/ 793 w 1050"/>
                    <a:gd name="T9" fmla="*/ 698 h 698"/>
                    <a:gd name="T10" fmla="*/ 666 w 1050"/>
                    <a:gd name="T11" fmla="*/ 673 h 698"/>
                    <a:gd name="T12" fmla="*/ 526 w 1050"/>
                    <a:gd name="T13" fmla="*/ 553 h 698"/>
                    <a:gd name="T14" fmla="*/ 367 w 1050"/>
                    <a:gd name="T15" fmla="*/ 270 h 698"/>
                    <a:gd name="T16" fmla="*/ 328 w 1050"/>
                    <a:gd name="T17" fmla="*/ 270 h 698"/>
                    <a:gd name="T18" fmla="*/ 122 w 1050"/>
                    <a:gd name="T19" fmla="*/ 306 h 698"/>
                    <a:gd name="T20" fmla="*/ 67 w 1050"/>
                    <a:gd name="T21" fmla="*/ 412 h 698"/>
                    <a:gd name="T22" fmla="*/ 104 w 1050"/>
                    <a:gd name="T23" fmla="*/ 496 h 698"/>
                    <a:gd name="T24" fmla="*/ 189 w 1050"/>
                    <a:gd name="T25" fmla="*/ 528 h 698"/>
                    <a:gd name="T26" fmla="*/ 252 w 1050"/>
                    <a:gd name="T27" fmla="*/ 526 h 698"/>
                    <a:gd name="T28" fmla="*/ 330 w 1050"/>
                    <a:gd name="T29" fmla="*/ 546 h 698"/>
                    <a:gd name="T30" fmla="*/ 357 w 1050"/>
                    <a:gd name="T31" fmla="*/ 598 h 698"/>
                    <a:gd name="T32" fmla="*/ 329 w 1050"/>
                    <a:gd name="T33" fmla="*/ 648 h 698"/>
                    <a:gd name="T34" fmla="*/ 251 w 1050"/>
                    <a:gd name="T35" fmla="*/ 668 h 698"/>
                    <a:gd name="T36" fmla="*/ 79 w 1050"/>
                    <a:gd name="T37" fmla="*/ 594 h 698"/>
                    <a:gd name="T38" fmla="*/ 0 w 1050"/>
                    <a:gd name="T39" fmla="*/ 387 h 698"/>
                    <a:gd name="T40" fmla="*/ 45 w 1050"/>
                    <a:gd name="T41" fmla="*/ 219 h 698"/>
                    <a:gd name="T42" fmla="*/ 151 w 1050"/>
                    <a:gd name="T43" fmla="*/ 146 h 698"/>
                    <a:gd name="T44" fmla="*/ 343 w 1050"/>
                    <a:gd name="T45" fmla="*/ 131 h 698"/>
                    <a:gd name="T46" fmla="*/ 682 w 1050"/>
                    <a:gd name="T47" fmla="*/ 131 h 698"/>
                    <a:gd name="T48" fmla="*/ 857 w 1050"/>
                    <a:gd name="T49" fmla="*/ 127 h 698"/>
                    <a:gd name="T50" fmla="*/ 901 w 1050"/>
                    <a:gd name="T51" fmla="*/ 113 h 698"/>
                    <a:gd name="T52" fmla="*/ 912 w 1050"/>
                    <a:gd name="T53" fmla="*/ 91 h 698"/>
                    <a:gd name="T54" fmla="*/ 904 w 1050"/>
                    <a:gd name="T55" fmla="*/ 68 h 698"/>
                    <a:gd name="T56" fmla="*/ 824 w 1050"/>
                    <a:gd name="T57" fmla="*/ 0 h 698"/>
                    <a:gd name="T58" fmla="*/ 886 w 1050"/>
                    <a:gd name="T59" fmla="*/ 0 h 698"/>
                    <a:gd name="T60" fmla="*/ 1049 w 1050"/>
                    <a:gd name="T61" fmla="*/ 179 h 698"/>
                    <a:gd name="T62" fmla="*/ 1012 w 1050"/>
                    <a:gd name="T63" fmla="*/ 245 h 698"/>
                    <a:gd name="T64" fmla="*/ 886 w 1050"/>
                    <a:gd name="T65" fmla="*/ 270 h 698"/>
                    <a:gd name="T66" fmla="*/ 815 w 1050"/>
                    <a:gd name="T67" fmla="*/ 270 h 698"/>
                    <a:gd name="T68" fmla="*/ 433 w 1050"/>
                    <a:gd name="T69" fmla="*/ 270 h 698"/>
                    <a:gd name="T70" fmla="*/ 526 w 1050"/>
                    <a:gd name="T71" fmla="*/ 434 h 698"/>
                    <a:gd name="T72" fmla="*/ 627 w 1050"/>
                    <a:gd name="T73" fmla="*/ 528 h 698"/>
                    <a:gd name="T74" fmla="*/ 741 w 1050"/>
                    <a:gd name="T75" fmla="*/ 557 h 698"/>
                    <a:gd name="T76" fmla="*/ 871 w 1050"/>
                    <a:gd name="T77" fmla="*/ 521 h 698"/>
                    <a:gd name="T78" fmla="*/ 924 w 1050"/>
                    <a:gd name="T79" fmla="*/ 438 h 698"/>
                    <a:gd name="T80" fmla="*/ 815 w 1050"/>
                    <a:gd name="T81" fmla="*/ 270 h 6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0"/>
                    <a:gd name="T124" fmla="*/ 0 h 698"/>
                    <a:gd name="T125" fmla="*/ 1050 w 1050"/>
                    <a:gd name="T126" fmla="*/ 698 h 6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0" h="698">
                      <a:moveTo>
                        <a:pt x="886" y="270"/>
                      </a:moveTo>
                      <a:cubicBezTo>
                        <a:pt x="966" y="348"/>
                        <a:pt x="1011" y="398"/>
                        <a:pt x="1023" y="418"/>
                      </a:cubicBezTo>
                      <a:cubicBezTo>
                        <a:pt x="1042" y="448"/>
                        <a:pt x="1050" y="481"/>
                        <a:pt x="1050" y="515"/>
                      </a:cubicBezTo>
                      <a:cubicBezTo>
                        <a:pt x="1050" y="568"/>
                        <a:pt x="1026" y="612"/>
                        <a:pt x="979" y="645"/>
                      </a:cubicBezTo>
                      <a:cubicBezTo>
                        <a:pt x="932" y="679"/>
                        <a:pt x="870" y="698"/>
                        <a:pt x="793" y="698"/>
                      </a:cubicBezTo>
                      <a:cubicBezTo>
                        <a:pt x="744" y="698"/>
                        <a:pt x="702" y="689"/>
                        <a:pt x="666" y="673"/>
                      </a:cubicBezTo>
                      <a:cubicBezTo>
                        <a:pt x="617" y="650"/>
                        <a:pt x="571" y="609"/>
                        <a:pt x="526" y="553"/>
                      </a:cubicBezTo>
                      <a:cubicBezTo>
                        <a:pt x="482" y="497"/>
                        <a:pt x="430" y="401"/>
                        <a:pt x="367" y="270"/>
                      </a:cubicBezTo>
                      <a:cubicBezTo>
                        <a:pt x="354" y="270"/>
                        <a:pt x="341" y="270"/>
                        <a:pt x="328" y="270"/>
                      </a:cubicBezTo>
                      <a:cubicBezTo>
                        <a:pt x="228" y="270"/>
                        <a:pt x="160" y="282"/>
                        <a:pt x="122" y="306"/>
                      </a:cubicBezTo>
                      <a:cubicBezTo>
                        <a:pt x="85" y="330"/>
                        <a:pt x="67" y="366"/>
                        <a:pt x="67" y="412"/>
                      </a:cubicBezTo>
                      <a:cubicBezTo>
                        <a:pt x="67" y="448"/>
                        <a:pt x="78" y="476"/>
                        <a:pt x="104" y="496"/>
                      </a:cubicBezTo>
                      <a:cubicBezTo>
                        <a:pt x="129" y="517"/>
                        <a:pt x="157" y="528"/>
                        <a:pt x="189" y="528"/>
                      </a:cubicBezTo>
                      <a:cubicBezTo>
                        <a:pt x="210" y="527"/>
                        <a:pt x="231" y="527"/>
                        <a:pt x="252" y="526"/>
                      </a:cubicBezTo>
                      <a:cubicBezTo>
                        <a:pt x="286" y="526"/>
                        <a:pt x="311" y="533"/>
                        <a:pt x="330" y="546"/>
                      </a:cubicBezTo>
                      <a:cubicBezTo>
                        <a:pt x="349" y="559"/>
                        <a:pt x="357" y="577"/>
                        <a:pt x="357" y="598"/>
                      </a:cubicBezTo>
                      <a:cubicBezTo>
                        <a:pt x="357" y="619"/>
                        <a:pt x="347" y="636"/>
                        <a:pt x="329" y="648"/>
                      </a:cubicBezTo>
                      <a:cubicBezTo>
                        <a:pt x="310" y="661"/>
                        <a:pt x="284" y="668"/>
                        <a:pt x="251" y="668"/>
                      </a:cubicBezTo>
                      <a:cubicBezTo>
                        <a:pt x="189" y="668"/>
                        <a:pt x="132" y="643"/>
                        <a:pt x="79" y="594"/>
                      </a:cubicBezTo>
                      <a:cubicBezTo>
                        <a:pt x="26" y="545"/>
                        <a:pt x="0" y="476"/>
                        <a:pt x="0" y="387"/>
                      </a:cubicBezTo>
                      <a:cubicBezTo>
                        <a:pt x="0" y="319"/>
                        <a:pt x="15" y="263"/>
                        <a:pt x="45" y="219"/>
                      </a:cubicBezTo>
                      <a:cubicBezTo>
                        <a:pt x="68" y="187"/>
                        <a:pt x="103" y="162"/>
                        <a:pt x="151" y="146"/>
                      </a:cubicBezTo>
                      <a:cubicBezTo>
                        <a:pt x="183" y="136"/>
                        <a:pt x="246" y="131"/>
                        <a:pt x="343" y="131"/>
                      </a:cubicBezTo>
                      <a:cubicBezTo>
                        <a:pt x="456" y="131"/>
                        <a:pt x="569" y="131"/>
                        <a:pt x="682" y="131"/>
                      </a:cubicBezTo>
                      <a:cubicBezTo>
                        <a:pt x="777" y="131"/>
                        <a:pt x="836" y="130"/>
                        <a:pt x="857" y="127"/>
                      </a:cubicBezTo>
                      <a:cubicBezTo>
                        <a:pt x="879" y="124"/>
                        <a:pt x="893" y="119"/>
                        <a:pt x="901" y="113"/>
                      </a:cubicBezTo>
                      <a:cubicBezTo>
                        <a:pt x="908" y="107"/>
                        <a:pt x="912" y="99"/>
                        <a:pt x="912" y="91"/>
                      </a:cubicBezTo>
                      <a:cubicBezTo>
                        <a:pt x="912" y="82"/>
                        <a:pt x="910" y="74"/>
                        <a:pt x="904" y="68"/>
                      </a:cubicBezTo>
                      <a:cubicBezTo>
                        <a:pt x="894" y="56"/>
                        <a:pt x="868" y="33"/>
                        <a:pt x="824" y="0"/>
                      </a:cubicBezTo>
                      <a:cubicBezTo>
                        <a:pt x="845" y="0"/>
                        <a:pt x="865" y="0"/>
                        <a:pt x="886" y="0"/>
                      </a:cubicBezTo>
                      <a:cubicBezTo>
                        <a:pt x="995" y="61"/>
                        <a:pt x="1049" y="122"/>
                        <a:pt x="1049" y="179"/>
                      </a:cubicBezTo>
                      <a:cubicBezTo>
                        <a:pt x="1049" y="207"/>
                        <a:pt x="1037" y="229"/>
                        <a:pt x="1012" y="245"/>
                      </a:cubicBezTo>
                      <a:cubicBezTo>
                        <a:pt x="987" y="260"/>
                        <a:pt x="946" y="269"/>
                        <a:pt x="886" y="270"/>
                      </a:cubicBezTo>
                      <a:close/>
                      <a:moveTo>
                        <a:pt x="815" y="270"/>
                      </a:moveTo>
                      <a:cubicBezTo>
                        <a:pt x="688" y="270"/>
                        <a:pt x="561" y="270"/>
                        <a:pt x="433" y="270"/>
                      </a:cubicBezTo>
                      <a:cubicBezTo>
                        <a:pt x="478" y="354"/>
                        <a:pt x="508" y="409"/>
                        <a:pt x="526" y="434"/>
                      </a:cubicBezTo>
                      <a:cubicBezTo>
                        <a:pt x="558" y="477"/>
                        <a:pt x="592" y="509"/>
                        <a:pt x="627" y="528"/>
                      </a:cubicBezTo>
                      <a:cubicBezTo>
                        <a:pt x="662" y="547"/>
                        <a:pt x="700" y="557"/>
                        <a:pt x="741" y="557"/>
                      </a:cubicBezTo>
                      <a:cubicBezTo>
                        <a:pt x="794" y="557"/>
                        <a:pt x="837" y="545"/>
                        <a:pt x="871" y="521"/>
                      </a:cubicBezTo>
                      <a:cubicBezTo>
                        <a:pt x="906" y="497"/>
                        <a:pt x="924" y="468"/>
                        <a:pt x="924" y="438"/>
                      </a:cubicBezTo>
                      <a:cubicBezTo>
                        <a:pt x="924" y="395"/>
                        <a:pt x="888" y="338"/>
                        <a:pt x="815" y="270"/>
                      </a:cubicBezTo>
                      <a:close/>
                    </a:path>
                  </a:pathLst>
                </a:custGeom>
                <a:solidFill>
                  <a:srgbClr val="FFFFFF"/>
                </a:solidFill>
                <a:ln w="0">
                  <a:solidFill>
                    <a:srgbClr val="FFFFFF"/>
                  </a:solidFill>
                  <a:round/>
                  <a:headEnd/>
                  <a:tailEnd/>
                </a:ln>
              </p:spPr>
              <p:txBody>
                <a:bodyPr/>
                <a:lstStyle/>
                <a:p>
                  <a:endParaRPr lang="es-EC"/>
                </a:p>
              </p:txBody>
            </p:sp>
            <p:sp>
              <p:nvSpPr>
                <p:cNvPr id="41033" name="Freeform 35"/>
                <p:cNvSpPr>
                  <a:spLocks/>
                </p:cNvSpPr>
                <p:nvPr/>
              </p:nvSpPr>
              <p:spPr bwMode="auto">
                <a:xfrm>
                  <a:off x="2369" y="12520"/>
                  <a:ext cx="140" cy="65"/>
                </a:xfrm>
                <a:custGeom>
                  <a:avLst/>
                  <a:gdLst>
                    <a:gd name="T0" fmla="*/ 0 w 1060"/>
                    <a:gd name="T1" fmla="*/ 58 h 524"/>
                    <a:gd name="T2" fmla="*/ 341 w 1060"/>
                    <a:gd name="T3" fmla="*/ 58 h 524"/>
                    <a:gd name="T4" fmla="*/ 341 w 1060"/>
                    <a:gd name="T5" fmla="*/ 85 h 524"/>
                    <a:gd name="T6" fmla="*/ 122 w 1060"/>
                    <a:gd name="T7" fmla="*/ 167 h 524"/>
                    <a:gd name="T8" fmla="*/ 65 w 1060"/>
                    <a:gd name="T9" fmla="*/ 294 h 524"/>
                    <a:gd name="T10" fmla="*/ 105 w 1060"/>
                    <a:gd name="T11" fmla="*/ 389 h 524"/>
                    <a:gd name="T12" fmla="*/ 194 w 1060"/>
                    <a:gd name="T13" fmla="*/ 425 h 524"/>
                    <a:gd name="T14" fmla="*/ 299 w 1060"/>
                    <a:gd name="T15" fmla="*/ 398 h 524"/>
                    <a:gd name="T16" fmla="*/ 394 w 1060"/>
                    <a:gd name="T17" fmla="*/ 293 h 524"/>
                    <a:gd name="T18" fmla="*/ 472 w 1060"/>
                    <a:gd name="T19" fmla="*/ 170 h 524"/>
                    <a:gd name="T20" fmla="*/ 757 w 1060"/>
                    <a:gd name="T21" fmla="*/ 0 h 524"/>
                    <a:gd name="T22" fmla="*/ 976 w 1060"/>
                    <a:gd name="T23" fmla="*/ 79 h 524"/>
                    <a:gd name="T24" fmla="*/ 1060 w 1060"/>
                    <a:gd name="T25" fmla="*/ 257 h 524"/>
                    <a:gd name="T26" fmla="*/ 1028 w 1060"/>
                    <a:gd name="T27" fmla="*/ 418 h 524"/>
                    <a:gd name="T28" fmla="*/ 1017 w 1060"/>
                    <a:gd name="T29" fmla="*/ 463 h 524"/>
                    <a:gd name="T30" fmla="*/ 1045 w 1060"/>
                    <a:gd name="T31" fmla="*/ 493 h 524"/>
                    <a:gd name="T32" fmla="*/ 1045 w 1060"/>
                    <a:gd name="T33" fmla="*/ 521 h 524"/>
                    <a:gd name="T34" fmla="*/ 688 w 1060"/>
                    <a:gd name="T35" fmla="*/ 521 h 524"/>
                    <a:gd name="T36" fmla="*/ 688 w 1060"/>
                    <a:gd name="T37" fmla="*/ 493 h 524"/>
                    <a:gd name="T38" fmla="*/ 918 w 1060"/>
                    <a:gd name="T39" fmla="*/ 403 h 524"/>
                    <a:gd name="T40" fmla="*/ 996 w 1060"/>
                    <a:gd name="T41" fmla="*/ 255 h 524"/>
                    <a:gd name="T42" fmla="*/ 951 w 1060"/>
                    <a:gd name="T43" fmla="*/ 160 h 524"/>
                    <a:gd name="T44" fmla="*/ 845 w 1060"/>
                    <a:gd name="T45" fmla="*/ 124 h 524"/>
                    <a:gd name="T46" fmla="*/ 718 w 1060"/>
                    <a:gd name="T47" fmla="*/ 164 h 524"/>
                    <a:gd name="T48" fmla="*/ 588 w 1060"/>
                    <a:gd name="T49" fmla="*/ 327 h 524"/>
                    <a:gd name="T50" fmla="*/ 447 w 1060"/>
                    <a:gd name="T51" fmla="*/ 486 h 524"/>
                    <a:gd name="T52" fmla="*/ 289 w 1060"/>
                    <a:gd name="T53" fmla="*/ 524 h 524"/>
                    <a:gd name="T54" fmla="*/ 83 w 1060"/>
                    <a:gd name="T55" fmla="*/ 459 h 524"/>
                    <a:gd name="T56" fmla="*/ 0 w 1060"/>
                    <a:gd name="T57" fmla="*/ 291 h 524"/>
                    <a:gd name="T58" fmla="*/ 25 w 1060"/>
                    <a:gd name="T59" fmla="*/ 181 h 524"/>
                    <a:gd name="T60" fmla="*/ 42 w 1060"/>
                    <a:gd name="T61" fmla="*/ 124 h 524"/>
                    <a:gd name="T62" fmla="*/ 34 w 1060"/>
                    <a:gd name="T63" fmla="*/ 103 h 524"/>
                    <a:gd name="T64" fmla="*/ 0 w 1060"/>
                    <a:gd name="T65" fmla="*/ 85 h 524"/>
                    <a:gd name="T66" fmla="*/ 0 w 1060"/>
                    <a:gd name="T67" fmla="*/ 58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0"/>
                    <a:gd name="T103" fmla="*/ 0 h 524"/>
                    <a:gd name="T104" fmla="*/ 1060 w 1060"/>
                    <a:gd name="T105" fmla="*/ 524 h 5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0" h="524">
                      <a:moveTo>
                        <a:pt x="0" y="58"/>
                      </a:moveTo>
                      <a:cubicBezTo>
                        <a:pt x="114" y="58"/>
                        <a:pt x="227" y="58"/>
                        <a:pt x="341" y="58"/>
                      </a:cubicBezTo>
                      <a:cubicBezTo>
                        <a:pt x="341" y="67"/>
                        <a:pt x="341" y="76"/>
                        <a:pt x="341" y="85"/>
                      </a:cubicBezTo>
                      <a:cubicBezTo>
                        <a:pt x="234" y="106"/>
                        <a:pt x="161" y="134"/>
                        <a:pt x="122" y="167"/>
                      </a:cubicBezTo>
                      <a:cubicBezTo>
                        <a:pt x="84" y="200"/>
                        <a:pt x="65" y="243"/>
                        <a:pt x="65" y="294"/>
                      </a:cubicBezTo>
                      <a:cubicBezTo>
                        <a:pt x="65" y="334"/>
                        <a:pt x="77" y="365"/>
                        <a:pt x="105" y="389"/>
                      </a:cubicBezTo>
                      <a:cubicBezTo>
                        <a:pt x="133" y="413"/>
                        <a:pt x="162" y="425"/>
                        <a:pt x="194" y="425"/>
                      </a:cubicBezTo>
                      <a:cubicBezTo>
                        <a:pt x="235" y="425"/>
                        <a:pt x="270" y="416"/>
                        <a:pt x="299" y="398"/>
                      </a:cubicBezTo>
                      <a:cubicBezTo>
                        <a:pt x="329" y="381"/>
                        <a:pt x="360" y="345"/>
                        <a:pt x="394" y="293"/>
                      </a:cubicBezTo>
                      <a:cubicBezTo>
                        <a:pt x="420" y="252"/>
                        <a:pt x="445" y="211"/>
                        <a:pt x="472" y="170"/>
                      </a:cubicBezTo>
                      <a:cubicBezTo>
                        <a:pt x="545" y="58"/>
                        <a:pt x="639" y="0"/>
                        <a:pt x="757" y="0"/>
                      </a:cubicBezTo>
                      <a:cubicBezTo>
                        <a:pt x="847" y="0"/>
                        <a:pt x="920" y="26"/>
                        <a:pt x="976" y="79"/>
                      </a:cubicBezTo>
                      <a:cubicBezTo>
                        <a:pt x="1032" y="131"/>
                        <a:pt x="1060" y="191"/>
                        <a:pt x="1060" y="257"/>
                      </a:cubicBezTo>
                      <a:cubicBezTo>
                        <a:pt x="1060" y="304"/>
                        <a:pt x="1049" y="357"/>
                        <a:pt x="1028" y="418"/>
                      </a:cubicBezTo>
                      <a:cubicBezTo>
                        <a:pt x="1020" y="436"/>
                        <a:pt x="1017" y="451"/>
                        <a:pt x="1017" y="463"/>
                      </a:cubicBezTo>
                      <a:cubicBezTo>
                        <a:pt x="1017" y="475"/>
                        <a:pt x="1026" y="486"/>
                        <a:pt x="1045" y="493"/>
                      </a:cubicBezTo>
                      <a:cubicBezTo>
                        <a:pt x="1045" y="503"/>
                        <a:pt x="1045" y="512"/>
                        <a:pt x="1045" y="521"/>
                      </a:cubicBezTo>
                      <a:cubicBezTo>
                        <a:pt x="926" y="521"/>
                        <a:pt x="807" y="521"/>
                        <a:pt x="688" y="521"/>
                      </a:cubicBezTo>
                      <a:cubicBezTo>
                        <a:pt x="688" y="512"/>
                        <a:pt x="688" y="503"/>
                        <a:pt x="688" y="493"/>
                      </a:cubicBezTo>
                      <a:cubicBezTo>
                        <a:pt x="789" y="477"/>
                        <a:pt x="867" y="447"/>
                        <a:pt x="918" y="403"/>
                      </a:cubicBezTo>
                      <a:cubicBezTo>
                        <a:pt x="970" y="359"/>
                        <a:pt x="996" y="309"/>
                        <a:pt x="996" y="255"/>
                      </a:cubicBezTo>
                      <a:cubicBezTo>
                        <a:pt x="996" y="216"/>
                        <a:pt x="981" y="184"/>
                        <a:pt x="951" y="160"/>
                      </a:cubicBezTo>
                      <a:cubicBezTo>
                        <a:pt x="921" y="136"/>
                        <a:pt x="887" y="124"/>
                        <a:pt x="845" y="124"/>
                      </a:cubicBezTo>
                      <a:cubicBezTo>
                        <a:pt x="795" y="124"/>
                        <a:pt x="752" y="138"/>
                        <a:pt x="718" y="164"/>
                      </a:cubicBezTo>
                      <a:cubicBezTo>
                        <a:pt x="685" y="192"/>
                        <a:pt x="642" y="246"/>
                        <a:pt x="588" y="327"/>
                      </a:cubicBezTo>
                      <a:cubicBezTo>
                        <a:pt x="535" y="408"/>
                        <a:pt x="489" y="462"/>
                        <a:pt x="447" y="486"/>
                      </a:cubicBezTo>
                      <a:cubicBezTo>
                        <a:pt x="405" y="511"/>
                        <a:pt x="353" y="524"/>
                        <a:pt x="289" y="524"/>
                      </a:cubicBezTo>
                      <a:cubicBezTo>
                        <a:pt x="208" y="524"/>
                        <a:pt x="139" y="502"/>
                        <a:pt x="83" y="459"/>
                      </a:cubicBezTo>
                      <a:cubicBezTo>
                        <a:pt x="27" y="416"/>
                        <a:pt x="0" y="360"/>
                        <a:pt x="0" y="291"/>
                      </a:cubicBezTo>
                      <a:cubicBezTo>
                        <a:pt x="0" y="261"/>
                        <a:pt x="9" y="224"/>
                        <a:pt x="25" y="181"/>
                      </a:cubicBezTo>
                      <a:cubicBezTo>
                        <a:pt x="37" y="153"/>
                        <a:pt x="42" y="133"/>
                        <a:pt x="42" y="124"/>
                      </a:cubicBezTo>
                      <a:cubicBezTo>
                        <a:pt x="42" y="115"/>
                        <a:pt x="40" y="108"/>
                        <a:pt x="34" y="103"/>
                      </a:cubicBezTo>
                      <a:cubicBezTo>
                        <a:pt x="29" y="98"/>
                        <a:pt x="18" y="92"/>
                        <a:pt x="0" y="85"/>
                      </a:cubicBezTo>
                      <a:cubicBezTo>
                        <a:pt x="0" y="76"/>
                        <a:pt x="0" y="67"/>
                        <a:pt x="0" y="58"/>
                      </a:cubicBezTo>
                    </a:path>
                  </a:pathLst>
                </a:custGeom>
                <a:solidFill>
                  <a:srgbClr val="FFFFFF"/>
                </a:solidFill>
                <a:ln w="0">
                  <a:solidFill>
                    <a:srgbClr val="FFFFFF"/>
                  </a:solidFill>
                  <a:round/>
                  <a:headEnd/>
                  <a:tailEnd/>
                </a:ln>
              </p:spPr>
              <p:txBody>
                <a:bodyPr/>
                <a:lstStyle/>
                <a:p>
                  <a:endParaRPr lang="es-EC"/>
                </a:p>
              </p:txBody>
            </p:sp>
            <p:sp>
              <p:nvSpPr>
                <p:cNvPr id="41034" name="Freeform 36"/>
                <p:cNvSpPr>
                  <a:spLocks noEditPoints="1"/>
                </p:cNvSpPr>
                <p:nvPr/>
              </p:nvSpPr>
              <p:spPr bwMode="auto">
                <a:xfrm>
                  <a:off x="2369" y="12419"/>
                  <a:ext cx="139" cy="86"/>
                </a:xfrm>
                <a:custGeom>
                  <a:avLst/>
                  <a:gdLst>
                    <a:gd name="T0" fmla="*/ 886 w 1050"/>
                    <a:gd name="T1" fmla="*/ 270 h 698"/>
                    <a:gd name="T2" fmla="*/ 1023 w 1050"/>
                    <a:gd name="T3" fmla="*/ 419 h 698"/>
                    <a:gd name="T4" fmla="*/ 1050 w 1050"/>
                    <a:gd name="T5" fmla="*/ 515 h 698"/>
                    <a:gd name="T6" fmla="*/ 979 w 1050"/>
                    <a:gd name="T7" fmla="*/ 646 h 698"/>
                    <a:gd name="T8" fmla="*/ 793 w 1050"/>
                    <a:gd name="T9" fmla="*/ 698 h 698"/>
                    <a:gd name="T10" fmla="*/ 666 w 1050"/>
                    <a:gd name="T11" fmla="*/ 673 h 698"/>
                    <a:gd name="T12" fmla="*/ 526 w 1050"/>
                    <a:gd name="T13" fmla="*/ 553 h 698"/>
                    <a:gd name="T14" fmla="*/ 367 w 1050"/>
                    <a:gd name="T15" fmla="*/ 270 h 698"/>
                    <a:gd name="T16" fmla="*/ 328 w 1050"/>
                    <a:gd name="T17" fmla="*/ 270 h 698"/>
                    <a:gd name="T18" fmla="*/ 122 w 1050"/>
                    <a:gd name="T19" fmla="*/ 306 h 698"/>
                    <a:gd name="T20" fmla="*/ 67 w 1050"/>
                    <a:gd name="T21" fmla="*/ 413 h 698"/>
                    <a:gd name="T22" fmla="*/ 104 w 1050"/>
                    <a:gd name="T23" fmla="*/ 497 h 698"/>
                    <a:gd name="T24" fmla="*/ 189 w 1050"/>
                    <a:gd name="T25" fmla="*/ 529 h 698"/>
                    <a:gd name="T26" fmla="*/ 252 w 1050"/>
                    <a:gd name="T27" fmla="*/ 527 h 698"/>
                    <a:gd name="T28" fmla="*/ 330 w 1050"/>
                    <a:gd name="T29" fmla="*/ 546 h 698"/>
                    <a:gd name="T30" fmla="*/ 357 w 1050"/>
                    <a:gd name="T31" fmla="*/ 598 h 698"/>
                    <a:gd name="T32" fmla="*/ 329 w 1050"/>
                    <a:gd name="T33" fmla="*/ 648 h 698"/>
                    <a:gd name="T34" fmla="*/ 251 w 1050"/>
                    <a:gd name="T35" fmla="*/ 669 h 698"/>
                    <a:gd name="T36" fmla="*/ 79 w 1050"/>
                    <a:gd name="T37" fmla="*/ 595 h 698"/>
                    <a:gd name="T38" fmla="*/ 0 w 1050"/>
                    <a:gd name="T39" fmla="*/ 388 h 698"/>
                    <a:gd name="T40" fmla="*/ 45 w 1050"/>
                    <a:gd name="T41" fmla="*/ 220 h 698"/>
                    <a:gd name="T42" fmla="*/ 151 w 1050"/>
                    <a:gd name="T43" fmla="*/ 147 h 698"/>
                    <a:gd name="T44" fmla="*/ 343 w 1050"/>
                    <a:gd name="T45" fmla="*/ 132 h 698"/>
                    <a:gd name="T46" fmla="*/ 682 w 1050"/>
                    <a:gd name="T47" fmla="*/ 132 h 698"/>
                    <a:gd name="T48" fmla="*/ 857 w 1050"/>
                    <a:gd name="T49" fmla="*/ 127 h 698"/>
                    <a:gd name="T50" fmla="*/ 901 w 1050"/>
                    <a:gd name="T51" fmla="*/ 113 h 698"/>
                    <a:gd name="T52" fmla="*/ 912 w 1050"/>
                    <a:gd name="T53" fmla="*/ 91 h 698"/>
                    <a:gd name="T54" fmla="*/ 904 w 1050"/>
                    <a:gd name="T55" fmla="*/ 68 h 698"/>
                    <a:gd name="T56" fmla="*/ 824 w 1050"/>
                    <a:gd name="T57" fmla="*/ 0 h 698"/>
                    <a:gd name="T58" fmla="*/ 886 w 1050"/>
                    <a:gd name="T59" fmla="*/ 0 h 698"/>
                    <a:gd name="T60" fmla="*/ 1049 w 1050"/>
                    <a:gd name="T61" fmla="*/ 180 h 698"/>
                    <a:gd name="T62" fmla="*/ 1012 w 1050"/>
                    <a:gd name="T63" fmla="*/ 245 h 698"/>
                    <a:gd name="T64" fmla="*/ 886 w 1050"/>
                    <a:gd name="T65" fmla="*/ 270 h 698"/>
                    <a:gd name="T66" fmla="*/ 815 w 1050"/>
                    <a:gd name="T67" fmla="*/ 270 h 698"/>
                    <a:gd name="T68" fmla="*/ 433 w 1050"/>
                    <a:gd name="T69" fmla="*/ 270 h 698"/>
                    <a:gd name="T70" fmla="*/ 526 w 1050"/>
                    <a:gd name="T71" fmla="*/ 434 h 698"/>
                    <a:gd name="T72" fmla="*/ 627 w 1050"/>
                    <a:gd name="T73" fmla="*/ 529 h 698"/>
                    <a:gd name="T74" fmla="*/ 741 w 1050"/>
                    <a:gd name="T75" fmla="*/ 557 h 698"/>
                    <a:gd name="T76" fmla="*/ 871 w 1050"/>
                    <a:gd name="T77" fmla="*/ 521 h 698"/>
                    <a:gd name="T78" fmla="*/ 924 w 1050"/>
                    <a:gd name="T79" fmla="*/ 438 h 698"/>
                    <a:gd name="T80" fmla="*/ 815 w 1050"/>
                    <a:gd name="T81" fmla="*/ 270 h 6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0"/>
                    <a:gd name="T124" fmla="*/ 0 h 698"/>
                    <a:gd name="T125" fmla="*/ 1050 w 1050"/>
                    <a:gd name="T126" fmla="*/ 698 h 6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0" h="698">
                      <a:moveTo>
                        <a:pt x="886" y="270"/>
                      </a:moveTo>
                      <a:cubicBezTo>
                        <a:pt x="966" y="348"/>
                        <a:pt x="1011" y="399"/>
                        <a:pt x="1023" y="419"/>
                      </a:cubicBezTo>
                      <a:cubicBezTo>
                        <a:pt x="1042" y="449"/>
                        <a:pt x="1050" y="481"/>
                        <a:pt x="1050" y="515"/>
                      </a:cubicBezTo>
                      <a:cubicBezTo>
                        <a:pt x="1050" y="568"/>
                        <a:pt x="1026" y="612"/>
                        <a:pt x="979" y="646"/>
                      </a:cubicBezTo>
                      <a:cubicBezTo>
                        <a:pt x="932" y="680"/>
                        <a:pt x="870" y="698"/>
                        <a:pt x="793" y="698"/>
                      </a:cubicBezTo>
                      <a:cubicBezTo>
                        <a:pt x="744" y="698"/>
                        <a:pt x="702" y="689"/>
                        <a:pt x="666" y="673"/>
                      </a:cubicBezTo>
                      <a:cubicBezTo>
                        <a:pt x="617" y="651"/>
                        <a:pt x="571" y="610"/>
                        <a:pt x="526" y="553"/>
                      </a:cubicBezTo>
                      <a:cubicBezTo>
                        <a:pt x="482" y="497"/>
                        <a:pt x="430" y="402"/>
                        <a:pt x="367" y="270"/>
                      </a:cubicBezTo>
                      <a:cubicBezTo>
                        <a:pt x="354" y="270"/>
                        <a:pt x="341" y="270"/>
                        <a:pt x="328" y="270"/>
                      </a:cubicBezTo>
                      <a:cubicBezTo>
                        <a:pt x="228" y="270"/>
                        <a:pt x="160" y="282"/>
                        <a:pt x="122" y="306"/>
                      </a:cubicBezTo>
                      <a:cubicBezTo>
                        <a:pt x="85" y="330"/>
                        <a:pt x="67" y="367"/>
                        <a:pt x="67" y="413"/>
                      </a:cubicBezTo>
                      <a:cubicBezTo>
                        <a:pt x="67" y="448"/>
                        <a:pt x="78" y="476"/>
                        <a:pt x="104" y="497"/>
                      </a:cubicBezTo>
                      <a:cubicBezTo>
                        <a:pt x="129" y="517"/>
                        <a:pt x="157" y="529"/>
                        <a:pt x="189" y="529"/>
                      </a:cubicBezTo>
                      <a:cubicBezTo>
                        <a:pt x="210" y="528"/>
                        <a:pt x="231" y="527"/>
                        <a:pt x="252" y="527"/>
                      </a:cubicBezTo>
                      <a:cubicBezTo>
                        <a:pt x="286" y="527"/>
                        <a:pt x="311" y="534"/>
                        <a:pt x="330" y="546"/>
                      </a:cubicBezTo>
                      <a:cubicBezTo>
                        <a:pt x="349" y="560"/>
                        <a:pt x="357" y="577"/>
                        <a:pt x="357" y="598"/>
                      </a:cubicBezTo>
                      <a:cubicBezTo>
                        <a:pt x="357" y="619"/>
                        <a:pt x="347" y="636"/>
                        <a:pt x="329" y="648"/>
                      </a:cubicBezTo>
                      <a:cubicBezTo>
                        <a:pt x="310" y="662"/>
                        <a:pt x="284" y="669"/>
                        <a:pt x="251" y="669"/>
                      </a:cubicBezTo>
                      <a:cubicBezTo>
                        <a:pt x="189" y="669"/>
                        <a:pt x="132" y="644"/>
                        <a:pt x="79" y="595"/>
                      </a:cubicBezTo>
                      <a:cubicBezTo>
                        <a:pt x="26" y="546"/>
                        <a:pt x="0" y="477"/>
                        <a:pt x="0" y="388"/>
                      </a:cubicBezTo>
                      <a:cubicBezTo>
                        <a:pt x="0" y="320"/>
                        <a:pt x="15" y="263"/>
                        <a:pt x="45" y="220"/>
                      </a:cubicBezTo>
                      <a:cubicBezTo>
                        <a:pt x="68" y="187"/>
                        <a:pt x="103" y="162"/>
                        <a:pt x="151" y="147"/>
                      </a:cubicBezTo>
                      <a:cubicBezTo>
                        <a:pt x="183" y="137"/>
                        <a:pt x="246" y="132"/>
                        <a:pt x="343" y="132"/>
                      </a:cubicBezTo>
                      <a:cubicBezTo>
                        <a:pt x="456" y="132"/>
                        <a:pt x="569" y="132"/>
                        <a:pt x="682" y="132"/>
                      </a:cubicBezTo>
                      <a:cubicBezTo>
                        <a:pt x="777" y="132"/>
                        <a:pt x="836" y="130"/>
                        <a:pt x="857" y="127"/>
                      </a:cubicBezTo>
                      <a:cubicBezTo>
                        <a:pt x="879" y="125"/>
                        <a:pt x="893" y="120"/>
                        <a:pt x="901" y="113"/>
                      </a:cubicBezTo>
                      <a:cubicBezTo>
                        <a:pt x="908" y="108"/>
                        <a:pt x="912" y="100"/>
                        <a:pt x="912" y="91"/>
                      </a:cubicBezTo>
                      <a:cubicBezTo>
                        <a:pt x="912" y="82"/>
                        <a:pt x="910" y="75"/>
                        <a:pt x="904" y="68"/>
                      </a:cubicBezTo>
                      <a:cubicBezTo>
                        <a:pt x="894" y="56"/>
                        <a:pt x="868" y="33"/>
                        <a:pt x="824" y="0"/>
                      </a:cubicBezTo>
                      <a:cubicBezTo>
                        <a:pt x="845" y="0"/>
                        <a:pt x="865" y="0"/>
                        <a:pt x="886" y="0"/>
                      </a:cubicBezTo>
                      <a:cubicBezTo>
                        <a:pt x="995" y="62"/>
                        <a:pt x="1049" y="123"/>
                        <a:pt x="1049" y="180"/>
                      </a:cubicBezTo>
                      <a:cubicBezTo>
                        <a:pt x="1049" y="207"/>
                        <a:pt x="1037" y="229"/>
                        <a:pt x="1012" y="245"/>
                      </a:cubicBezTo>
                      <a:cubicBezTo>
                        <a:pt x="987" y="261"/>
                        <a:pt x="946" y="269"/>
                        <a:pt x="886" y="270"/>
                      </a:cubicBezTo>
                      <a:close/>
                      <a:moveTo>
                        <a:pt x="815" y="270"/>
                      </a:moveTo>
                      <a:cubicBezTo>
                        <a:pt x="688" y="270"/>
                        <a:pt x="561" y="270"/>
                        <a:pt x="433" y="270"/>
                      </a:cubicBezTo>
                      <a:cubicBezTo>
                        <a:pt x="478" y="355"/>
                        <a:pt x="508" y="410"/>
                        <a:pt x="526" y="434"/>
                      </a:cubicBezTo>
                      <a:cubicBezTo>
                        <a:pt x="558" y="478"/>
                        <a:pt x="592" y="510"/>
                        <a:pt x="627" y="529"/>
                      </a:cubicBezTo>
                      <a:cubicBezTo>
                        <a:pt x="662" y="548"/>
                        <a:pt x="700" y="557"/>
                        <a:pt x="741" y="557"/>
                      </a:cubicBezTo>
                      <a:cubicBezTo>
                        <a:pt x="794" y="557"/>
                        <a:pt x="837" y="545"/>
                        <a:pt x="871" y="521"/>
                      </a:cubicBezTo>
                      <a:cubicBezTo>
                        <a:pt x="906" y="497"/>
                        <a:pt x="924" y="469"/>
                        <a:pt x="924" y="438"/>
                      </a:cubicBezTo>
                      <a:cubicBezTo>
                        <a:pt x="924" y="395"/>
                        <a:pt x="888" y="339"/>
                        <a:pt x="815" y="270"/>
                      </a:cubicBezTo>
                      <a:close/>
                    </a:path>
                  </a:pathLst>
                </a:custGeom>
                <a:solidFill>
                  <a:srgbClr val="FFFFFF"/>
                </a:solidFill>
                <a:ln w="0">
                  <a:solidFill>
                    <a:srgbClr val="FFFFFF"/>
                  </a:solidFill>
                  <a:round/>
                  <a:headEnd/>
                  <a:tailEnd/>
                </a:ln>
              </p:spPr>
              <p:txBody>
                <a:bodyPr/>
                <a:lstStyle/>
                <a:p>
                  <a:endParaRPr lang="es-EC"/>
                </a:p>
              </p:txBody>
            </p:sp>
            <p:sp>
              <p:nvSpPr>
                <p:cNvPr id="41035" name="Freeform 37"/>
                <p:cNvSpPr>
                  <a:spLocks noEditPoints="1"/>
                </p:cNvSpPr>
                <p:nvPr/>
              </p:nvSpPr>
              <p:spPr bwMode="auto">
                <a:xfrm>
                  <a:off x="2299" y="12258"/>
                  <a:ext cx="210" cy="100"/>
                </a:xfrm>
                <a:custGeom>
                  <a:avLst/>
                  <a:gdLst>
                    <a:gd name="T0" fmla="*/ 1440 w 1583"/>
                    <a:gd name="T1" fmla="*/ 266 h 806"/>
                    <a:gd name="T2" fmla="*/ 1549 w 1583"/>
                    <a:gd name="T3" fmla="*/ 376 h 806"/>
                    <a:gd name="T4" fmla="*/ 1583 w 1583"/>
                    <a:gd name="T5" fmla="*/ 492 h 806"/>
                    <a:gd name="T6" fmla="*/ 1446 w 1583"/>
                    <a:gd name="T7" fmla="*/ 712 h 806"/>
                    <a:gd name="T8" fmla="*/ 1094 w 1583"/>
                    <a:gd name="T9" fmla="*/ 806 h 806"/>
                    <a:gd name="T10" fmla="*/ 700 w 1583"/>
                    <a:gd name="T11" fmla="*/ 702 h 806"/>
                    <a:gd name="T12" fmla="*/ 522 w 1583"/>
                    <a:gd name="T13" fmla="*/ 434 h 806"/>
                    <a:gd name="T14" fmla="*/ 606 w 1583"/>
                    <a:gd name="T15" fmla="*/ 266 h 806"/>
                    <a:gd name="T16" fmla="*/ 422 w 1583"/>
                    <a:gd name="T17" fmla="*/ 266 h 806"/>
                    <a:gd name="T18" fmla="*/ 211 w 1583"/>
                    <a:gd name="T19" fmla="*/ 272 h 806"/>
                    <a:gd name="T20" fmla="*/ 158 w 1583"/>
                    <a:gd name="T21" fmla="*/ 293 h 806"/>
                    <a:gd name="T22" fmla="*/ 143 w 1583"/>
                    <a:gd name="T23" fmla="*/ 326 h 806"/>
                    <a:gd name="T24" fmla="*/ 161 w 1583"/>
                    <a:gd name="T25" fmla="*/ 384 h 806"/>
                    <a:gd name="T26" fmla="*/ 123 w 1583"/>
                    <a:gd name="T27" fmla="*/ 395 h 806"/>
                    <a:gd name="T28" fmla="*/ 0 w 1583"/>
                    <a:gd name="T29" fmla="*/ 166 h 806"/>
                    <a:gd name="T30" fmla="*/ 0 w 1583"/>
                    <a:gd name="T31" fmla="*/ 128 h 806"/>
                    <a:gd name="T32" fmla="*/ 1156 w 1583"/>
                    <a:gd name="T33" fmla="*/ 128 h 806"/>
                    <a:gd name="T34" fmla="*/ 1370 w 1583"/>
                    <a:gd name="T35" fmla="*/ 121 h 806"/>
                    <a:gd name="T36" fmla="*/ 1425 w 1583"/>
                    <a:gd name="T37" fmla="*/ 101 h 806"/>
                    <a:gd name="T38" fmla="*/ 1440 w 1583"/>
                    <a:gd name="T39" fmla="*/ 69 h 806"/>
                    <a:gd name="T40" fmla="*/ 1422 w 1583"/>
                    <a:gd name="T41" fmla="*/ 9 h 806"/>
                    <a:gd name="T42" fmla="*/ 1460 w 1583"/>
                    <a:gd name="T43" fmla="*/ 0 h 806"/>
                    <a:gd name="T44" fmla="*/ 1583 w 1583"/>
                    <a:gd name="T45" fmla="*/ 228 h 806"/>
                    <a:gd name="T46" fmla="*/ 1583 w 1583"/>
                    <a:gd name="T47" fmla="*/ 266 h 806"/>
                    <a:gd name="T48" fmla="*/ 1440 w 1583"/>
                    <a:gd name="T49" fmla="*/ 266 h 806"/>
                    <a:gd name="T50" fmla="*/ 1364 w 1583"/>
                    <a:gd name="T51" fmla="*/ 266 h 806"/>
                    <a:gd name="T52" fmla="*/ 848 w 1583"/>
                    <a:gd name="T53" fmla="*/ 266 h 806"/>
                    <a:gd name="T54" fmla="*/ 713 w 1583"/>
                    <a:gd name="T55" fmla="*/ 297 h 806"/>
                    <a:gd name="T56" fmla="*/ 620 w 1583"/>
                    <a:gd name="T57" fmla="*/ 363 h 806"/>
                    <a:gd name="T58" fmla="*/ 590 w 1583"/>
                    <a:gd name="T59" fmla="*/ 444 h 806"/>
                    <a:gd name="T60" fmla="*/ 676 w 1583"/>
                    <a:gd name="T61" fmla="*/ 576 h 806"/>
                    <a:gd name="T62" fmla="*/ 1008 w 1583"/>
                    <a:gd name="T63" fmla="*/ 652 h 806"/>
                    <a:gd name="T64" fmla="*/ 1345 w 1583"/>
                    <a:gd name="T65" fmla="*/ 579 h 806"/>
                    <a:gd name="T66" fmla="*/ 1463 w 1583"/>
                    <a:gd name="T67" fmla="*/ 414 h 806"/>
                    <a:gd name="T68" fmla="*/ 1364 w 1583"/>
                    <a:gd name="T69" fmla="*/ 266 h 8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3"/>
                    <a:gd name="T106" fmla="*/ 0 h 806"/>
                    <a:gd name="T107" fmla="*/ 1583 w 1583"/>
                    <a:gd name="T108" fmla="*/ 806 h 8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3" h="806">
                      <a:moveTo>
                        <a:pt x="1440" y="266"/>
                      </a:moveTo>
                      <a:cubicBezTo>
                        <a:pt x="1492" y="303"/>
                        <a:pt x="1527" y="341"/>
                        <a:pt x="1549" y="376"/>
                      </a:cubicBezTo>
                      <a:cubicBezTo>
                        <a:pt x="1572" y="412"/>
                        <a:pt x="1583" y="451"/>
                        <a:pt x="1583" y="492"/>
                      </a:cubicBezTo>
                      <a:cubicBezTo>
                        <a:pt x="1583" y="576"/>
                        <a:pt x="1538" y="650"/>
                        <a:pt x="1446" y="712"/>
                      </a:cubicBezTo>
                      <a:cubicBezTo>
                        <a:pt x="1354" y="774"/>
                        <a:pt x="1237" y="806"/>
                        <a:pt x="1094" y="806"/>
                      </a:cubicBezTo>
                      <a:cubicBezTo>
                        <a:pt x="951" y="806"/>
                        <a:pt x="820" y="770"/>
                        <a:pt x="700" y="702"/>
                      </a:cubicBezTo>
                      <a:cubicBezTo>
                        <a:pt x="580" y="633"/>
                        <a:pt x="522" y="543"/>
                        <a:pt x="522" y="434"/>
                      </a:cubicBezTo>
                      <a:cubicBezTo>
                        <a:pt x="522" y="366"/>
                        <a:pt x="550" y="310"/>
                        <a:pt x="606" y="266"/>
                      </a:cubicBezTo>
                      <a:cubicBezTo>
                        <a:pt x="545" y="266"/>
                        <a:pt x="483" y="266"/>
                        <a:pt x="422" y="266"/>
                      </a:cubicBezTo>
                      <a:cubicBezTo>
                        <a:pt x="307" y="266"/>
                        <a:pt x="237" y="268"/>
                        <a:pt x="211" y="272"/>
                      </a:cubicBezTo>
                      <a:cubicBezTo>
                        <a:pt x="185" y="276"/>
                        <a:pt x="168" y="283"/>
                        <a:pt x="158" y="293"/>
                      </a:cubicBezTo>
                      <a:cubicBezTo>
                        <a:pt x="148" y="301"/>
                        <a:pt x="143" y="312"/>
                        <a:pt x="143" y="326"/>
                      </a:cubicBezTo>
                      <a:cubicBezTo>
                        <a:pt x="143" y="340"/>
                        <a:pt x="149" y="360"/>
                        <a:pt x="161" y="384"/>
                      </a:cubicBezTo>
                      <a:cubicBezTo>
                        <a:pt x="148" y="388"/>
                        <a:pt x="135" y="391"/>
                        <a:pt x="123" y="395"/>
                      </a:cubicBezTo>
                      <a:cubicBezTo>
                        <a:pt x="81" y="319"/>
                        <a:pt x="42" y="242"/>
                        <a:pt x="0" y="166"/>
                      </a:cubicBezTo>
                      <a:cubicBezTo>
                        <a:pt x="0" y="153"/>
                        <a:pt x="0" y="141"/>
                        <a:pt x="0" y="128"/>
                      </a:cubicBezTo>
                      <a:cubicBezTo>
                        <a:pt x="386" y="128"/>
                        <a:pt x="771" y="128"/>
                        <a:pt x="1156" y="128"/>
                      </a:cubicBezTo>
                      <a:cubicBezTo>
                        <a:pt x="1273" y="128"/>
                        <a:pt x="1345" y="125"/>
                        <a:pt x="1370" y="121"/>
                      </a:cubicBezTo>
                      <a:cubicBezTo>
                        <a:pt x="1397" y="117"/>
                        <a:pt x="1415" y="110"/>
                        <a:pt x="1425" y="101"/>
                      </a:cubicBezTo>
                      <a:cubicBezTo>
                        <a:pt x="1435" y="92"/>
                        <a:pt x="1440" y="82"/>
                        <a:pt x="1440" y="69"/>
                      </a:cubicBezTo>
                      <a:cubicBezTo>
                        <a:pt x="1440" y="54"/>
                        <a:pt x="1434" y="34"/>
                        <a:pt x="1422" y="9"/>
                      </a:cubicBezTo>
                      <a:cubicBezTo>
                        <a:pt x="1434" y="6"/>
                        <a:pt x="1447" y="3"/>
                        <a:pt x="1460" y="0"/>
                      </a:cubicBezTo>
                      <a:cubicBezTo>
                        <a:pt x="1501" y="75"/>
                        <a:pt x="1541" y="152"/>
                        <a:pt x="1583" y="228"/>
                      </a:cubicBezTo>
                      <a:cubicBezTo>
                        <a:pt x="1583" y="241"/>
                        <a:pt x="1583" y="253"/>
                        <a:pt x="1583" y="266"/>
                      </a:cubicBezTo>
                      <a:cubicBezTo>
                        <a:pt x="1535" y="266"/>
                        <a:pt x="1488" y="266"/>
                        <a:pt x="1440" y="266"/>
                      </a:cubicBezTo>
                      <a:close/>
                      <a:moveTo>
                        <a:pt x="1364" y="266"/>
                      </a:moveTo>
                      <a:cubicBezTo>
                        <a:pt x="1192" y="266"/>
                        <a:pt x="1020" y="266"/>
                        <a:pt x="848" y="266"/>
                      </a:cubicBezTo>
                      <a:cubicBezTo>
                        <a:pt x="799" y="270"/>
                        <a:pt x="754" y="280"/>
                        <a:pt x="713" y="297"/>
                      </a:cubicBezTo>
                      <a:cubicBezTo>
                        <a:pt x="673" y="313"/>
                        <a:pt x="641" y="335"/>
                        <a:pt x="620" y="363"/>
                      </a:cubicBezTo>
                      <a:cubicBezTo>
                        <a:pt x="599" y="390"/>
                        <a:pt x="590" y="418"/>
                        <a:pt x="590" y="444"/>
                      </a:cubicBezTo>
                      <a:cubicBezTo>
                        <a:pt x="590" y="494"/>
                        <a:pt x="618" y="538"/>
                        <a:pt x="676" y="576"/>
                      </a:cubicBezTo>
                      <a:cubicBezTo>
                        <a:pt x="752" y="627"/>
                        <a:pt x="863" y="652"/>
                        <a:pt x="1008" y="652"/>
                      </a:cubicBezTo>
                      <a:cubicBezTo>
                        <a:pt x="1155" y="652"/>
                        <a:pt x="1267" y="627"/>
                        <a:pt x="1345" y="579"/>
                      </a:cubicBezTo>
                      <a:cubicBezTo>
                        <a:pt x="1424" y="530"/>
                        <a:pt x="1463" y="475"/>
                        <a:pt x="1463" y="414"/>
                      </a:cubicBezTo>
                      <a:cubicBezTo>
                        <a:pt x="1463" y="363"/>
                        <a:pt x="1431" y="313"/>
                        <a:pt x="1364" y="266"/>
                      </a:cubicBezTo>
                      <a:close/>
                    </a:path>
                  </a:pathLst>
                </a:custGeom>
                <a:solidFill>
                  <a:srgbClr val="FFFFFF"/>
                </a:solidFill>
                <a:ln w="0">
                  <a:solidFill>
                    <a:srgbClr val="FFFFFF"/>
                  </a:solidFill>
                  <a:round/>
                  <a:headEnd/>
                  <a:tailEnd/>
                </a:ln>
              </p:spPr>
              <p:txBody>
                <a:bodyPr/>
                <a:lstStyle/>
                <a:p>
                  <a:endParaRPr lang="es-EC"/>
                </a:p>
              </p:txBody>
            </p:sp>
            <p:sp>
              <p:nvSpPr>
                <p:cNvPr id="41036" name="Freeform 38"/>
                <p:cNvSpPr>
                  <a:spLocks noEditPoints="1"/>
                </p:cNvSpPr>
                <p:nvPr/>
              </p:nvSpPr>
              <p:spPr bwMode="auto">
                <a:xfrm>
                  <a:off x="2368" y="12170"/>
                  <a:ext cx="141" cy="80"/>
                </a:xfrm>
                <a:custGeom>
                  <a:avLst/>
                  <a:gdLst>
                    <a:gd name="T0" fmla="*/ 407 w 1061"/>
                    <a:gd name="T1" fmla="*/ 531 h 650"/>
                    <a:gd name="T2" fmla="*/ 757 w 1061"/>
                    <a:gd name="T3" fmla="*/ 448 h 650"/>
                    <a:gd name="T4" fmla="*/ 883 w 1061"/>
                    <a:gd name="T5" fmla="*/ 251 h 650"/>
                    <a:gd name="T6" fmla="*/ 829 w 1061"/>
                    <a:gd name="T7" fmla="*/ 119 h 650"/>
                    <a:gd name="T8" fmla="*/ 644 w 1061"/>
                    <a:gd name="T9" fmla="*/ 26 h 650"/>
                    <a:gd name="T10" fmla="*/ 666 w 1061"/>
                    <a:gd name="T11" fmla="*/ 0 h 650"/>
                    <a:gd name="T12" fmla="*/ 938 w 1061"/>
                    <a:gd name="T13" fmla="*/ 102 h 650"/>
                    <a:gd name="T14" fmla="*/ 1061 w 1061"/>
                    <a:gd name="T15" fmla="*/ 314 h 650"/>
                    <a:gd name="T16" fmla="*/ 920 w 1061"/>
                    <a:gd name="T17" fmla="*/ 551 h 650"/>
                    <a:gd name="T18" fmla="*/ 544 w 1061"/>
                    <a:gd name="T19" fmla="*/ 650 h 650"/>
                    <a:gd name="T20" fmla="*/ 143 w 1061"/>
                    <a:gd name="T21" fmla="*/ 548 h 650"/>
                    <a:gd name="T22" fmla="*/ 0 w 1061"/>
                    <a:gd name="T23" fmla="*/ 295 h 650"/>
                    <a:gd name="T24" fmla="*/ 110 w 1061"/>
                    <a:gd name="T25" fmla="*/ 83 h 650"/>
                    <a:gd name="T26" fmla="*/ 407 w 1061"/>
                    <a:gd name="T27" fmla="*/ 0 h 650"/>
                    <a:gd name="T28" fmla="*/ 407 w 1061"/>
                    <a:gd name="T29" fmla="*/ 531 h 650"/>
                    <a:gd name="T30" fmla="*/ 344 w 1061"/>
                    <a:gd name="T31" fmla="*/ 531 h 650"/>
                    <a:gd name="T32" fmla="*/ 344 w 1061"/>
                    <a:gd name="T33" fmla="*/ 175 h 650"/>
                    <a:gd name="T34" fmla="*/ 209 w 1061"/>
                    <a:gd name="T35" fmla="*/ 193 h 650"/>
                    <a:gd name="T36" fmla="*/ 113 w 1061"/>
                    <a:gd name="T37" fmla="*/ 255 h 650"/>
                    <a:gd name="T38" fmla="*/ 78 w 1061"/>
                    <a:gd name="T39" fmla="*/ 342 h 650"/>
                    <a:gd name="T40" fmla="*/ 147 w 1061"/>
                    <a:gd name="T41" fmla="*/ 466 h 650"/>
                    <a:gd name="T42" fmla="*/ 344 w 1061"/>
                    <a:gd name="T43" fmla="*/ 531 h 6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1"/>
                    <a:gd name="T67" fmla="*/ 0 h 650"/>
                    <a:gd name="T68" fmla="*/ 1061 w 1061"/>
                    <a:gd name="T69" fmla="*/ 650 h 6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1" h="650">
                      <a:moveTo>
                        <a:pt x="407" y="531"/>
                      </a:moveTo>
                      <a:cubicBezTo>
                        <a:pt x="556" y="532"/>
                        <a:pt x="672" y="503"/>
                        <a:pt x="757" y="448"/>
                      </a:cubicBezTo>
                      <a:cubicBezTo>
                        <a:pt x="841" y="392"/>
                        <a:pt x="883" y="326"/>
                        <a:pt x="883" y="251"/>
                      </a:cubicBezTo>
                      <a:cubicBezTo>
                        <a:pt x="883" y="200"/>
                        <a:pt x="865" y="156"/>
                        <a:pt x="829" y="119"/>
                      </a:cubicBezTo>
                      <a:cubicBezTo>
                        <a:pt x="792" y="82"/>
                        <a:pt x="731" y="50"/>
                        <a:pt x="644" y="26"/>
                      </a:cubicBezTo>
                      <a:cubicBezTo>
                        <a:pt x="652" y="17"/>
                        <a:pt x="659" y="8"/>
                        <a:pt x="666" y="0"/>
                      </a:cubicBezTo>
                      <a:cubicBezTo>
                        <a:pt x="765" y="11"/>
                        <a:pt x="855" y="47"/>
                        <a:pt x="938" y="102"/>
                      </a:cubicBezTo>
                      <a:cubicBezTo>
                        <a:pt x="1020" y="157"/>
                        <a:pt x="1061" y="230"/>
                        <a:pt x="1061" y="314"/>
                      </a:cubicBezTo>
                      <a:cubicBezTo>
                        <a:pt x="1061" y="407"/>
                        <a:pt x="1015" y="486"/>
                        <a:pt x="920" y="551"/>
                      </a:cubicBezTo>
                      <a:cubicBezTo>
                        <a:pt x="827" y="616"/>
                        <a:pt x="702" y="650"/>
                        <a:pt x="544" y="650"/>
                      </a:cubicBezTo>
                      <a:cubicBezTo>
                        <a:pt x="372" y="650"/>
                        <a:pt x="240" y="616"/>
                        <a:pt x="143" y="548"/>
                      </a:cubicBezTo>
                      <a:cubicBezTo>
                        <a:pt x="48" y="482"/>
                        <a:pt x="0" y="396"/>
                        <a:pt x="0" y="295"/>
                      </a:cubicBezTo>
                      <a:cubicBezTo>
                        <a:pt x="0" y="208"/>
                        <a:pt x="37" y="137"/>
                        <a:pt x="110" y="83"/>
                      </a:cubicBezTo>
                      <a:cubicBezTo>
                        <a:pt x="185" y="28"/>
                        <a:pt x="284" y="0"/>
                        <a:pt x="407" y="0"/>
                      </a:cubicBezTo>
                      <a:cubicBezTo>
                        <a:pt x="407" y="177"/>
                        <a:pt x="407" y="354"/>
                        <a:pt x="407" y="531"/>
                      </a:cubicBezTo>
                      <a:close/>
                      <a:moveTo>
                        <a:pt x="344" y="531"/>
                      </a:moveTo>
                      <a:cubicBezTo>
                        <a:pt x="344" y="412"/>
                        <a:pt x="344" y="293"/>
                        <a:pt x="344" y="175"/>
                      </a:cubicBezTo>
                      <a:cubicBezTo>
                        <a:pt x="279" y="178"/>
                        <a:pt x="235" y="184"/>
                        <a:pt x="209" y="193"/>
                      </a:cubicBezTo>
                      <a:cubicBezTo>
                        <a:pt x="168" y="207"/>
                        <a:pt x="136" y="227"/>
                        <a:pt x="113" y="255"/>
                      </a:cubicBezTo>
                      <a:cubicBezTo>
                        <a:pt x="89" y="282"/>
                        <a:pt x="78" y="312"/>
                        <a:pt x="78" y="342"/>
                      </a:cubicBezTo>
                      <a:cubicBezTo>
                        <a:pt x="78" y="388"/>
                        <a:pt x="100" y="431"/>
                        <a:pt x="147" y="466"/>
                      </a:cubicBezTo>
                      <a:cubicBezTo>
                        <a:pt x="195" y="503"/>
                        <a:pt x="260" y="525"/>
                        <a:pt x="344" y="531"/>
                      </a:cubicBezTo>
                      <a:close/>
                    </a:path>
                  </a:pathLst>
                </a:custGeom>
                <a:solidFill>
                  <a:srgbClr val="FFFFFF"/>
                </a:solidFill>
                <a:ln w="0">
                  <a:solidFill>
                    <a:srgbClr val="FFFFFF"/>
                  </a:solidFill>
                  <a:round/>
                  <a:headEnd/>
                  <a:tailEnd/>
                </a:ln>
              </p:spPr>
              <p:txBody>
                <a:bodyPr/>
                <a:lstStyle/>
                <a:p>
                  <a:endParaRPr lang="es-EC"/>
                </a:p>
              </p:txBody>
            </p:sp>
            <p:sp>
              <p:nvSpPr>
                <p:cNvPr id="41037" name="Freeform 39"/>
                <p:cNvSpPr>
                  <a:spLocks/>
                </p:cNvSpPr>
                <p:nvPr/>
              </p:nvSpPr>
              <p:spPr bwMode="auto">
                <a:xfrm>
                  <a:off x="2369" y="12023"/>
                  <a:ext cx="140" cy="80"/>
                </a:xfrm>
                <a:custGeom>
                  <a:avLst/>
                  <a:gdLst>
                    <a:gd name="T0" fmla="*/ 650 w 1060"/>
                    <a:gd name="T1" fmla="*/ 0 h 648"/>
                    <a:gd name="T2" fmla="*/ 953 w 1060"/>
                    <a:gd name="T3" fmla="*/ 122 h 648"/>
                    <a:gd name="T4" fmla="*/ 1060 w 1060"/>
                    <a:gd name="T5" fmla="*/ 322 h 648"/>
                    <a:gd name="T6" fmla="*/ 917 w 1060"/>
                    <a:gd name="T7" fmla="*/ 550 h 648"/>
                    <a:gd name="T8" fmla="*/ 531 w 1060"/>
                    <a:gd name="T9" fmla="*/ 648 h 648"/>
                    <a:gd name="T10" fmla="*/ 148 w 1060"/>
                    <a:gd name="T11" fmla="*/ 539 h 648"/>
                    <a:gd name="T12" fmla="*/ 0 w 1060"/>
                    <a:gd name="T13" fmla="*/ 281 h 648"/>
                    <a:gd name="T14" fmla="*/ 78 w 1060"/>
                    <a:gd name="T15" fmla="*/ 95 h 648"/>
                    <a:gd name="T16" fmla="*/ 240 w 1060"/>
                    <a:gd name="T17" fmla="*/ 22 h 648"/>
                    <a:gd name="T18" fmla="*/ 307 w 1060"/>
                    <a:gd name="T19" fmla="*/ 42 h 648"/>
                    <a:gd name="T20" fmla="*/ 333 w 1060"/>
                    <a:gd name="T21" fmla="*/ 100 h 648"/>
                    <a:gd name="T22" fmla="*/ 292 w 1060"/>
                    <a:gd name="T23" fmla="*/ 174 h 648"/>
                    <a:gd name="T24" fmla="*/ 204 w 1060"/>
                    <a:gd name="T25" fmla="*/ 193 h 648"/>
                    <a:gd name="T26" fmla="*/ 106 w 1060"/>
                    <a:gd name="T27" fmla="*/ 227 h 648"/>
                    <a:gd name="T28" fmla="*/ 73 w 1060"/>
                    <a:gd name="T29" fmla="*/ 308 h 648"/>
                    <a:gd name="T30" fmla="*/ 154 w 1060"/>
                    <a:gd name="T31" fmla="*/ 444 h 648"/>
                    <a:gd name="T32" fmla="*/ 437 w 1060"/>
                    <a:gd name="T33" fmla="*/ 512 h 648"/>
                    <a:gd name="T34" fmla="*/ 752 w 1060"/>
                    <a:gd name="T35" fmla="*/ 444 h 648"/>
                    <a:gd name="T36" fmla="*/ 890 w 1060"/>
                    <a:gd name="T37" fmla="*/ 261 h 648"/>
                    <a:gd name="T38" fmla="*/ 817 w 1060"/>
                    <a:gd name="T39" fmla="*/ 114 h 648"/>
                    <a:gd name="T40" fmla="*/ 634 w 1060"/>
                    <a:gd name="T41" fmla="*/ 24 h 648"/>
                    <a:gd name="T42" fmla="*/ 650 w 1060"/>
                    <a:gd name="T43" fmla="*/ 0 h 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0"/>
                    <a:gd name="T67" fmla="*/ 0 h 648"/>
                    <a:gd name="T68" fmla="*/ 1060 w 1060"/>
                    <a:gd name="T69" fmla="*/ 648 h 6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0" h="648">
                      <a:moveTo>
                        <a:pt x="650" y="0"/>
                      </a:moveTo>
                      <a:cubicBezTo>
                        <a:pt x="782" y="20"/>
                        <a:pt x="882" y="62"/>
                        <a:pt x="953" y="122"/>
                      </a:cubicBezTo>
                      <a:cubicBezTo>
                        <a:pt x="1025" y="181"/>
                        <a:pt x="1060" y="249"/>
                        <a:pt x="1060" y="322"/>
                      </a:cubicBezTo>
                      <a:cubicBezTo>
                        <a:pt x="1060" y="409"/>
                        <a:pt x="1013" y="486"/>
                        <a:pt x="917" y="550"/>
                      </a:cubicBezTo>
                      <a:cubicBezTo>
                        <a:pt x="822" y="614"/>
                        <a:pt x="693" y="648"/>
                        <a:pt x="531" y="648"/>
                      </a:cubicBezTo>
                      <a:cubicBezTo>
                        <a:pt x="373" y="648"/>
                        <a:pt x="246" y="611"/>
                        <a:pt x="148" y="539"/>
                      </a:cubicBezTo>
                      <a:cubicBezTo>
                        <a:pt x="49" y="469"/>
                        <a:pt x="0" y="382"/>
                        <a:pt x="0" y="281"/>
                      </a:cubicBezTo>
                      <a:cubicBezTo>
                        <a:pt x="0" y="206"/>
                        <a:pt x="26" y="143"/>
                        <a:pt x="78" y="95"/>
                      </a:cubicBezTo>
                      <a:cubicBezTo>
                        <a:pt x="131" y="46"/>
                        <a:pt x="185" y="22"/>
                        <a:pt x="240" y="22"/>
                      </a:cubicBezTo>
                      <a:cubicBezTo>
                        <a:pt x="268" y="22"/>
                        <a:pt x="290" y="29"/>
                        <a:pt x="307" y="42"/>
                      </a:cubicBezTo>
                      <a:cubicBezTo>
                        <a:pt x="325" y="56"/>
                        <a:pt x="333" y="75"/>
                        <a:pt x="333" y="100"/>
                      </a:cubicBezTo>
                      <a:cubicBezTo>
                        <a:pt x="333" y="132"/>
                        <a:pt x="319" y="158"/>
                        <a:pt x="292" y="174"/>
                      </a:cubicBezTo>
                      <a:cubicBezTo>
                        <a:pt x="276" y="184"/>
                        <a:pt x="247" y="190"/>
                        <a:pt x="204" y="193"/>
                      </a:cubicBezTo>
                      <a:cubicBezTo>
                        <a:pt x="162" y="196"/>
                        <a:pt x="129" y="208"/>
                        <a:pt x="106" y="227"/>
                      </a:cubicBezTo>
                      <a:cubicBezTo>
                        <a:pt x="84" y="246"/>
                        <a:pt x="73" y="274"/>
                        <a:pt x="73" y="308"/>
                      </a:cubicBezTo>
                      <a:cubicBezTo>
                        <a:pt x="73" y="365"/>
                        <a:pt x="100" y="410"/>
                        <a:pt x="154" y="444"/>
                      </a:cubicBezTo>
                      <a:cubicBezTo>
                        <a:pt x="226" y="488"/>
                        <a:pt x="320" y="512"/>
                        <a:pt x="437" y="512"/>
                      </a:cubicBezTo>
                      <a:cubicBezTo>
                        <a:pt x="556" y="512"/>
                        <a:pt x="661" y="488"/>
                        <a:pt x="752" y="444"/>
                      </a:cubicBezTo>
                      <a:cubicBezTo>
                        <a:pt x="844" y="400"/>
                        <a:pt x="890" y="338"/>
                        <a:pt x="890" y="261"/>
                      </a:cubicBezTo>
                      <a:cubicBezTo>
                        <a:pt x="890" y="207"/>
                        <a:pt x="866" y="157"/>
                        <a:pt x="817" y="114"/>
                      </a:cubicBezTo>
                      <a:cubicBezTo>
                        <a:pt x="783" y="83"/>
                        <a:pt x="723" y="53"/>
                        <a:pt x="634" y="24"/>
                      </a:cubicBezTo>
                      <a:cubicBezTo>
                        <a:pt x="640" y="16"/>
                        <a:pt x="644" y="8"/>
                        <a:pt x="650" y="0"/>
                      </a:cubicBezTo>
                    </a:path>
                  </a:pathLst>
                </a:custGeom>
                <a:solidFill>
                  <a:srgbClr val="FFFFFF"/>
                </a:solidFill>
                <a:ln w="0">
                  <a:solidFill>
                    <a:srgbClr val="FFFFFF"/>
                  </a:solidFill>
                  <a:round/>
                  <a:headEnd/>
                  <a:tailEnd/>
                </a:ln>
              </p:spPr>
              <p:txBody>
                <a:bodyPr/>
                <a:lstStyle/>
                <a:p>
                  <a:endParaRPr lang="es-EC"/>
                </a:p>
              </p:txBody>
            </p:sp>
            <p:sp>
              <p:nvSpPr>
                <p:cNvPr id="41038" name="Freeform 40"/>
                <p:cNvSpPr>
                  <a:spLocks/>
                </p:cNvSpPr>
                <p:nvPr/>
              </p:nvSpPr>
              <p:spPr bwMode="auto">
                <a:xfrm>
                  <a:off x="2369" y="11943"/>
                  <a:ext cx="137" cy="71"/>
                </a:xfrm>
                <a:custGeom>
                  <a:avLst/>
                  <a:gdLst>
                    <a:gd name="T0" fmla="*/ 0 w 1030"/>
                    <a:gd name="T1" fmla="*/ 305 h 573"/>
                    <a:gd name="T2" fmla="*/ 225 w 1030"/>
                    <a:gd name="T3" fmla="*/ 305 h 573"/>
                    <a:gd name="T4" fmla="*/ 0 w 1030"/>
                    <a:gd name="T5" fmla="*/ 107 h 573"/>
                    <a:gd name="T6" fmla="*/ 36 w 1030"/>
                    <a:gd name="T7" fmla="*/ 31 h 573"/>
                    <a:gd name="T8" fmla="*/ 121 w 1030"/>
                    <a:gd name="T9" fmla="*/ 0 h 573"/>
                    <a:gd name="T10" fmla="*/ 193 w 1030"/>
                    <a:gd name="T11" fmla="*/ 22 h 573"/>
                    <a:gd name="T12" fmla="*/ 223 w 1030"/>
                    <a:gd name="T13" fmla="*/ 74 h 573"/>
                    <a:gd name="T14" fmla="*/ 185 w 1030"/>
                    <a:gd name="T15" fmla="*/ 140 h 573"/>
                    <a:gd name="T16" fmla="*/ 148 w 1030"/>
                    <a:gd name="T17" fmla="*/ 194 h 573"/>
                    <a:gd name="T18" fmla="*/ 169 w 1030"/>
                    <a:gd name="T19" fmla="*/ 227 h 573"/>
                    <a:gd name="T20" fmla="*/ 317 w 1030"/>
                    <a:gd name="T21" fmla="*/ 305 h 573"/>
                    <a:gd name="T22" fmla="*/ 796 w 1030"/>
                    <a:gd name="T23" fmla="*/ 305 h 573"/>
                    <a:gd name="T24" fmla="*/ 922 w 1030"/>
                    <a:gd name="T25" fmla="*/ 289 h 573"/>
                    <a:gd name="T26" fmla="*/ 971 w 1030"/>
                    <a:gd name="T27" fmla="*/ 250 h 573"/>
                    <a:gd name="T28" fmla="*/ 990 w 1030"/>
                    <a:gd name="T29" fmla="*/ 171 h 573"/>
                    <a:gd name="T30" fmla="*/ 1030 w 1030"/>
                    <a:gd name="T31" fmla="*/ 171 h 573"/>
                    <a:gd name="T32" fmla="*/ 1030 w 1030"/>
                    <a:gd name="T33" fmla="*/ 564 h 573"/>
                    <a:gd name="T34" fmla="*/ 990 w 1030"/>
                    <a:gd name="T35" fmla="*/ 564 h 573"/>
                    <a:gd name="T36" fmla="*/ 966 w 1030"/>
                    <a:gd name="T37" fmla="*/ 477 h 573"/>
                    <a:gd name="T38" fmla="*/ 911 w 1030"/>
                    <a:gd name="T39" fmla="*/ 448 h 573"/>
                    <a:gd name="T40" fmla="*/ 805 w 1030"/>
                    <a:gd name="T41" fmla="*/ 444 h 573"/>
                    <a:gd name="T42" fmla="*/ 417 w 1030"/>
                    <a:gd name="T43" fmla="*/ 444 h 573"/>
                    <a:gd name="T44" fmla="*/ 209 w 1030"/>
                    <a:gd name="T45" fmla="*/ 448 h 573"/>
                    <a:gd name="T46" fmla="*/ 161 w 1030"/>
                    <a:gd name="T47" fmla="*/ 469 h 573"/>
                    <a:gd name="T48" fmla="*/ 145 w 1030"/>
                    <a:gd name="T49" fmla="*/ 506 h 573"/>
                    <a:gd name="T50" fmla="*/ 162 w 1030"/>
                    <a:gd name="T51" fmla="*/ 564 h 573"/>
                    <a:gd name="T52" fmla="*/ 122 w 1030"/>
                    <a:gd name="T53" fmla="*/ 573 h 573"/>
                    <a:gd name="T54" fmla="*/ 0 w 1030"/>
                    <a:gd name="T55" fmla="*/ 340 h 573"/>
                    <a:gd name="T56" fmla="*/ 0 w 1030"/>
                    <a:gd name="T57" fmla="*/ 305 h 5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0"/>
                    <a:gd name="T88" fmla="*/ 0 h 573"/>
                    <a:gd name="T89" fmla="*/ 1030 w 1030"/>
                    <a:gd name="T90" fmla="*/ 573 h 5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0" h="573">
                      <a:moveTo>
                        <a:pt x="0" y="305"/>
                      </a:moveTo>
                      <a:cubicBezTo>
                        <a:pt x="75" y="305"/>
                        <a:pt x="150" y="305"/>
                        <a:pt x="225" y="305"/>
                      </a:cubicBezTo>
                      <a:cubicBezTo>
                        <a:pt x="75" y="241"/>
                        <a:pt x="0" y="175"/>
                        <a:pt x="0" y="107"/>
                      </a:cubicBezTo>
                      <a:cubicBezTo>
                        <a:pt x="0" y="76"/>
                        <a:pt x="12" y="50"/>
                        <a:pt x="36" y="31"/>
                      </a:cubicBezTo>
                      <a:cubicBezTo>
                        <a:pt x="62" y="11"/>
                        <a:pt x="90" y="0"/>
                        <a:pt x="121" y="0"/>
                      </a:cubicBezTo>
                      <a:cubicBezTo>
                        <a:pt x="150" y="0"/>
                        <a:pt x="174" y="8"/>
                        <a:pt x="193" y="22"/>
                      </a:cubicBezTo>
                      <a:cubicBezTo>
                        <a:pt x="213" y="36"/>
                        <a:pt x="223" y="54"/>
                        <a:pt x="223" y="74"/>
                      </a:cubicBezTo>
                      <a:cubicBezTo>
                        <a:pt x="223" y="94"/>
                        <a:pt x="210" y="116"/>
                        <a:pt x="185" y="140"/>
                      </a:cubicBezTo>
                      <a:cubicBezTo>
                        <a:pt x="159" y="164"/>
                        <a:pt x="148" y="182"/>
                        <a:pt x="148" y="194"/>
                      </a:cubicBezTo>
                      <a:cubicBezTo>
                        <a:pt x="148" y="204"/>
                        <a:pt x="155" y="215"/>
                        <a:pt x="169" y="227"/>
                      </a:cubicBezTo>
                      <a:cubicBezTo>
                        <a:pt x="199" y="252"/>
                        <a:pt x="248" y="279"/>
                        <a:pt x="317" y="305"/>
                      </a:cubicBezTo>
                      <a:cubicBezTo>
                        <a:pt x="477" y="305"/>
                        <a:pt x="636" y="305"/>
                        <a:pt x="796" y="305"/>
                      </a:cubicBezTo>
                      <a:cubicBezTo>
                        <a:pt x="852" y="305"/>
                        <a:pt x="893" y="300"/>
                        <a:pt x="922" y="289"/>
                      </a:cubicBezTo>
                      <a:cubicBezTo>
                        <a:pt x="941" y="282"/>
                        <a:pt x="957" y="269"/>
                        <a:pt x="971" y="250"/>
                      </a:cubicBezTo>
                      <a:cubicBezTo>
                        <a:pt x="984" y="232"/>
                        <a:pt x="990" y="205"/>
                        <a:pt x="990" y="171"/>
                      </a:cubicBezTo>
                      <a:cubicBezTo>
                        <a:pt x="1004" y="171"/>
                        <a:pt x="1017" y="171"/>
                        <a:pt x="1030" y="171"/>
                      </a:cubicBezTo>
                      <a:cubicBezTo>
                        <a:pt x="1030" y="302"/>
                        <a:pt x="1030" y="433"/>
                        <a:pt x="1030" y="564"/>
                      </a:cubicBezTo>
                      <a:cubicBezTo>
                        <a:pt x="1017" y="564"/>
                        <a:pt x="1004" y="564"/>
                        <a:pt x="990" y="564"/>
                      </a:cubicBezTo>
                      <a:cubicBezTo>
                        <a:pt x="990" y="525"/>
                        <a:pt x="983" y="496"/>
                        <a:pt x="966" y="477"/>
                      </a:cubicBezTo>
                      <a:cubicBezTo>
                        <a:pt x="954" y="463"/>
                        <a:pt x="936" y="453"/>
                        <a:pt x="911" y="448"/>
                      </a:cubicBezTo>
                      <a:cubicBezTo>
                        <a:pt x="899" y="445"/>
                        <a:pt x="863" y="444"/>
                        <a:pt x="805" y="444"/>
                      </a:cubicBezTo>
                      <a:cubicBezTo>
                        <a:pt x="676" y="444"/>
                        <a:pt x="546" y="444"/>
                        <a:pt x="417" y="444"/>
                      </a:cubicBezTo>
                      <a:cubicBezTo>
                        <a:pt x="300" y="444"/>
                        <a:pt x="232" y="445"/>
                        <a:pt x="209" y="448"/>
                      </a:cubicBezTo>
                      <a:cubicBezTo>
                        <a:pt x="187" y="452"/>
                        <a:pt x="171" y="460"/>
                        <a:pt x="161" y="469"/>
                      </a:cubicBezTo>
                      <a:cubicBezTo>
                        <a:pt x="151" y="479"/>
                        <a:pt x="145" y="491"/>
                        <a:pt x="145" y="506"/>
                      </a:cubicBezTo>
                      <a:cubicBezTo>
                        <a:pt x="145" y="523"/>
                        <a:pt x="151" y="543"/>
                        <a:pt x="162" y="564"/>
                      </a:cubicBezTo>
                      <a:cubicBezTo>
                        <a:pt x="149" y="567"/>
                        <a:pt x="136" y="570"/>
                        <a:pt x="122" y="573"/>
                      </a:cubicBezTo>
                      <a:cubicBezTo>
                        <a:pt x="81" y="496"/>
                        <a:pt x="42" y="417"/>
                        <a:pt x="0" y="340"/>
                      </a:cubicBezTo>
                      <a:cubicBezTo>
                        <a:pt x="0" y="329"/>
                        <a:pt x="0" y="317"/>
                        <a:pt x="0" y="305"/>
                      </a:cubicBezTo>
                    </a:path>
                  </a:pathLst>
                </a:custGeom>
                <a:solidFill>
                  <a:srgbClr val="FFFFFF"/>
                </a:solidFill>
                <a:ln w="0">
                  <a:solidFill>
                    <a:srgbClr val="FFFFFF"/>
                  </a:solidFill>
                  <a:round/>
                  <a:headEnd/>
                  <a:tailEnd/>
                </a:ln>
              </p:spPr>
              <p:txBody>
                <a:bodyPr/>
                <a:lstStyle/>
                <a:p>
                  <a:endParaRPr lang="es-EC"/>
                </a:p>
              </p:txBody>
            </p:sp>
            <p:sp>
              <p:nvSpPr>
                <p:cNvPr id="41039" name="Freeform 41"/>
                <p:cNvSpPr>
                  <a:spLocks noEditPoints="1"/>
                </p:cNvSpPr>
                <p:nvPr/>
              </p:nvSpPr>
              <p:spPr bwMode="auto">
                <a:xfrm>
                  <a:off x="2368" y="11856"/>
                  <a:ext cx="141" cy="81"/>
                </a:xfrm>
                <a:custGeom>
                  <a:avLst/>
                  <a:gdLst>
                    <a:gd name="T0" fmla="*/ 407 w 1061"/>
                    <a:gd name="T1" fmla="*/ 532 h 651"/>
                    <a:gd name="T2" fmla="*/ 757 w 1061"/>
                    <a:gd name="T3" fmla="*/ 448 h 651"/>
                    <a:gd name="T4" fmla="*/ 883 w 1061"/>
                    <a:gd name="T5" fmla="*/ 251 h 651"/>
                    <a:gd name="T6" fmla="*/ 829 w 1061"/>
                    <a:gd name="T7" fmla="*/ 120 h 651"/>
                    <a:gd name="T8" fmla="*/ 644 w 1061"/>
                    <a:gd name="T9" fmla="*/ 26 h 651"/>
                    <a:gd name="T10" fmla="*/ 666 w 1061"/>
                    <a:gd name="T11" fmla="*/ 0 h 651"/>
                    <a:gd name="T12" fmla="*/ 938 w 1061"/>
                    <a:gd name="T13" fmla="*/ 103 h 651"/>
                    <a:gd name="T14" fmla="*/ 1061 w 1061"/>
                    <a:gd name="T15" fmla="*/ 315 h 651"/>
                    <a:gd name="T16" fmla="*/ 920 w 1061"/>
                    <a:gd name="T17" fmla="*/ 551 h 651"/>
                    <a:gd name="T18" fmla="*/ 544 w 1061"/>
                    <a:gd name="T19" fmla="*/ 651 h 651"/>
                    <a:gd name="T20" fmla="*/ 143 w 1061"/>
                    <a:gd name="T21" fmla="*/ 549 h 651"/>
                    <a:gd name="T22" fmla="*/ 0 w 1061"/>
                    <a:gd name="T23" fmla="*/ 296 h 651"/>
                    <a:gd name="T24" fmla="*/ 110 w 1061"/>
                    <a:gd name="T25" fmla="*/ 83 h 651"/>
                    <a:gd name="T26" fmla="*/ 407 w 1061"/>
                    <a:gd name="T27" fmla="*/ 0 h 651"/>
                    <a:gd name="T28" fmla="*/ 407 w 1061"/>
                    <a:gd name="T29" fmla="*/ 532 h 651"/>
                    <a:gd name="T30" fmla="*/ 344 w 1061"/>
                    <a:gd name="T31" fmla="*/ 532 h 651"/>
                    <a:gd name="T32" fmla="*/ 344 w 1061"/>
                    <a:gd name="T33" fmla="*/ 175 h 651"/>
                    <a:gd name="T34" fmla="*/ 209 w 1061"/>
                    <a:gd name="T35" fmla="*/ 193 h 651"/>
                    <a:gd name="T36" fmla="*/ 113 w 1061"/>
                    <a:gd name="T37" fmla="*/ 255 h 651"/>
                    <a:gd name="T38" fmla="*/ 78 w 1061"/>
                    <a:gd name="T39" fmla="*/ 343 h 651"/>
                    <a:gd name="T40" fmla="*/ 147 w 1061"/>
                    <a:gd name="T41" fmla="*/ 467 h 651"/>
                    <a:gd name="T42" fmla="*/ 344 w 1061"/>
                    <a:gd name="T43" fmla="*/ 532 h 6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1"/>
                    <a:gd name="T67" fmla="*/ 0 h 651"/>
                    <a:gd name="T68" fmla="*/ 1061 w 1061"/>
                    <a:gd name="T69" fmla="*/ 651 h 6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1" h="651">
                      <a:moveTo>
                        <a:pt x="407" y="532"/>
                      </a:moveTo>
                      <a:cubicBezTo>
                        <a:pt x="556" y="532"/>
                        <a:pt x="672" y="504"/>
                        <a:pt x="757" y="448"/>
                      </a:cubicBezTo>
                      <a:cubicBezTo>
                        <a:pt x="841" y="393"/>
                        <a:pt x="883" y="327"/>
                        <a:pt x="883" y="251"/>
                      </a:cubicBezTo>
                      <a:cubicBezTo>
                        <a:pt x="883" y="201"/>
                        <a:pt x="865" y="157"/>
                        <a:pt x="829" y="120"/>
                      </a:cubicBezTo>
                      <a:cubicBezTo>
                        <a:pt x="792" y="83"/>
                        <a:pt x="731" y="51"/>
                        <a:pt x="644" y="26"/>
                      </a:cubicBezTo>
                      <a:cubicBezTo>
                        <a:pt x="652" y="18"/>
                        <a:pt x="659" y="9"/>
                        <a:pt x="666" y="0"/>
                      </a:cubicBezTo>
                      <a:cubicBezTo>
                        <a:pt x="765" y="12"/>
                        <a:pt x="855" y="47"/>
                        <a:pt x="938" y="103"/>
                      </a:cubicBezTo>
                      <a:cubicBezTo>
                        <a:pt x="1020" y="158"/>
                        <a:pt x="1061" y="230"/>
                        <a:pt x="1061" y="315"/>
                      </a:cubicBezTo>
                      <a:cubicBezTo>
                        <a:pt x="1061" y="407"/>
                        <a:pt x="1015" y="487"/>
                        <a:pt x="920" y="551"/>
                      </a:cubicBezTo>
                      <a:cubicBezTo>
                        <a:pt x="827" y="617"/>
                        <a:pt x="702" y="651"/>
                        <a:pt x="544" y="651"/>
                      </a:cubicBezTo>
                      <a:cubicBezTo>
                        <a:pt x="372" y="651"/>
                        <a:pt x="240" y="616"/>
                        <a:pt x="143" y="549"/>
                      </a:cubicBezTo>
                      <a:cubicBezTo>
                        <a:pt x="48" y="483"/>
                        <a:pt x="0" y="397"/>
                        <a:pt x="0" y="296"/>
                      </a:cubicBezTo>
                      <a:cubicBezTo>
                        <a:pt x="0" y="209"/>
                        <a:pt x="37" y="138"/>
                        <a:pt x="110" y="83"/>
                      </a:cubicBezTo>
                      <a:cubicBezTo>
                        <a:pt x="185" y="29"/>
                        <a:pt x="284" y="0"/>
                        <a:pt x="407" y="0"/>
                      </a:cubicBezTo>
                      <a:cubicBezTo>
                        <a:pt x="407" y="177"/>
                        <a:pt x="407" y="354"/>
                        <a:pt x="407" y="532"/>
                      </a:cubicBezTo>
                      <a:close/>
                      <a:moveTo>
                        <a:pt x="344" y="532"/>
                      </a:moveTo>
                      <a:cubicBezTo>
                        <a:pt x="344" y="413"/>
                        <a:pt x="344" y="294"/>
                        <a:pt x="344" y="175"/>
                      </a:cubicBezTo>
                      <a:cubicBezTo>
                        <a:pt x="279" y="178"/>
                        <a:pt x="235" y="184"/>
                        <a:pt x="209" y="193"/>
                      </a:cubicBezTo>
                      <a:cubicBezTo>
                        <a:pt x="168" y="207"/>
                        <a:pt x="136" y="228"/>
                        <a:pt x="113" y="255"/>
                      </a:cubicBezTo>
                      <a:cubicBezTo>
                        <a:pt x="89" y="283"/>
                        <a:pt x="78" y="312"/>
                        <a:pt x="78" y="343"/>
                      </a:cubicBezTo>
                      <a:cubicBezTo>
                        <a:pt x="78" y="389"/>
                        <a:pt x="100" y="431"/>
                        <a:pt x="147" y="467"/>
                      </a:cubicBezTo>
                      <a:cubicBezTo>
                        <a:pt x="195" y="503"/>
                        <a:pt x="260" y="526"/>
                        <a:pt x="344" y="532"/>
                      </a:cubicBezTo>
                      <a:close/>
                    </a:path>
                  </a:pathLst>
                </a:custGeom>
                <a:solidFill>
                  <a:srgbClr val="FFFFFF"/>
                </a:solidFill>
                <a:ln w="0">
                  <a:solidFill>
                    <a:srgbClr val="FFFFFF"/>
                  </a:solidFill>
                  <a:round/>
                  <a:headEnd/>
                  <a:tailEnd/>
                </a:ln>
              </p:spPr>
              <p:txBody>
                <a:bodyPr/>
                <a:lstStyle/>
                <a:p>
                  <a:endParaRPr lang="es-EC"/>
                </a:p>
              </p:txBody>
            </p:sp>
            <p:sp>
              <p:nvSpPr>
                <p:cNvPr id="41040" name="Freeform 42"/>
                <p:cNvSpPr>
                  <a:spLocks/>
                </p:cNvSpPr>
                <p:nvPr/>
              </p:nvSpPr>
              <p:spPr bwMode="auto">
                <a:xfrm>
                  <a:off x="2369" y="11762"/>
                  <a:ext cx="140" cy="81"/>
                </a:xfrm>
                <a:custGeom>
                  <a:avLst/>
                  <a:gdLst>
                    <a:gd name="T0" fmla="*/ 650 w 1060"/>
                    <a:gd name="T1" fmla="*/ 0 h 648"/>
                    <a:gd name="T2" fmla="*/ 953 w 1060"/>
                    <a:gd name="T3" fmla="*/ 122 h 648"/>
                    <a:gd name="T4" fmla="*/ 1060 w 1060"/>
                    <a:gd name="T5" fmla="*/ 322 h 648"/>
                    <a:gd name="T6" fmla="*/ 917 w 1060"/>
                    <a:gd name="T7" fmla="*/ 550 h 648"/>
                    <a:gd name="T8" fmla="*/ 531 w 1060"/>
                    <a:gd name="T9" fmla="*/ 648 h 648"/>
                    <a:gd name="T10" fmla="*/ 148 w 1060"/>
                    <a:gd name="T11" fmla="*/ 539 h 648"/>
                    <a:gd name="T12" fmla="*/ 0 w 1060"/>
                    <a:gd name="T13" fmla="*/ 281 h 648"/>
                    <a:gd name="T14" fmla="*/ 78 w 1060"/>
                    <a:gd name="T15" fmla="*/ 95 h 648"/>
                    <a:gd name="T16" fmla="*/ 240 w 1060"/>
                    <a:gd name="T17" fmla="*/ 22 h 648"/>
                    <a:gd name="T18" fmla="*/ 307 w 1060"/>
                    <a:gd name="T19" fmla="*/ 42 h 648"/>
                    <a:gd name="T20" fmla="*/ 333 w 1060"/>
                    <a:gd name="T21" fmla="*/ 100 h 648"/>
                    <a:gd name="T22" fmla="*/ 292 w 1060"/>
                    <a:gd name="T23" fmla="*/ 174 h 648"/>
                    <a:gd name="T24" fmla="*/ 204 w 1060"/>
                    <a:gd name="T25" fmla="*/ 193 h 648"/>
                    <a:gd name="T26" fmla="*/ 106 w 1060"/>
                    <a:gd name="T27" fmla="*/ 227 h 648"/>
                    <a:gd name="T28" fmla="*/ 73 w 1060"/>
                    <a:gd name="T29" fmla="*/ 309 h 648"/>
                    <a:gd name="T30" fmla="*/ 154 w 1060"/>
                    <a:gd name="T31" fmla="*/ 444 h 648"/>
                    <a:gd name="T32" fmla="*/ 437 w 1060"/>
                    <a:gd name="T33" fmla="*/ 512 h 648"/>
                    <a:gd name="T34" fmla="*/ 752 w 1060"/>
                    <a:gd name="T35" fmla="*/ 444 h 648"/>
                    <a:gd name="T36" fmla="*/ 890 w 1060"/>
                    <a:gd name="T37" fmla="*/ 262 h 648"/>
                    <a:gd name="T38" fmla="*/ 817 w 1060"/>
                    <a:gd name="T39" fmla="*/ 114 h 648"/>
                    <a:gd name="T40" fmla="*/ 634 w 1060"/>
                    <a:gd name="T41" fmla="*/ 24 h 648"/>
                    <a:gd name="T42" fmla="*/ 650 w 1060"/>
                    <a:gd name="T43" fmla="*/ 0 h 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0"/>
                    <a:gd name="T67" fmla="*/ 0 h 648"/>
                    <a:gd name="T68" fmla="*/ 1060 w 1060"/>
                    <a:gd name="T69" fmla="*/ 648 h 6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0" h="648">
                      <a:moveTo>
                        <a:pt x="650" y="0"/>
                      </a:moveTo>
                      <a:cubicBezTo>
                        <a:pt x="782" y="20"/>
                        <a:pt x="882" y="62"/>
                        <a:pt x="953" y="122"/>
                      </a:cubicBezTo>
                      <a:cubicBezTo>
                        <a:pt x="1025" y="181"/>
                        <a:pt x="1060" y="249"/>
                        <a:pt x="1060" y="322"/>
                      </a:cubicBezTo>
                      <a:cubicBezTo>
                        <a:pt x="1060" y="409"/>
                        <a:pt x="1013" y="487"/>
                        <a:pt x="917" y="550"/>
                      </a:cubicBezTo>
                      <a:cubicBezTo>
                        <a:pt x="822" y="614"/>
                        <a:pt x="693" y="648"/>
                        <a:pt x="531" y="648"/>
                      </a:cubicBezTo>
                      <a:cubicBezTo>
                        <a:pt x="373" y="648"/>
                        <a:pt x="246" y="611"/>
                        <a:pt x="148" y="539"/>
                      </a:cubicBezTo>
                      <a:cubicBezTo>
                        <a:pt x="49" y="469"/>
                        <a:pt x="0" y="382"/>
                        <a:pt x="0" y="281"/>
                      </a:cubicBezTo>
                      <a:cubicBezTo>
                        <a:pt x="0" y="206"/>
                        <a:pt x="26" y="143"/>
                        <a:pt x="78" y="95"/>
                      </a:cubicBezTo>
                      <a:cubicBezTo>
                        <a:pt x="131" y="47"/>
                        <a:pt x="185" y="22"/>
                        <a:pt x="240" y="22"/>
                      </a:cubicBezTo>
                      <a:cubicBezTo>
                        <a:pt x="268" y="22"/>
                        <a:pt x="290" y="29"/>
                        <a:pt x="307" y="42"/>
                      </a:cubicBezTo>
                      <a:cubicBezTo>
                        <a:pt x="325" y="56"/>
                        <a:pt x="333" y="76"/>
                        <a:pt x="333" y="100"/>
                      </a:cubicBezTo>
                      <a:cubicBezTo>
                        <a:pt x="333" y="133"/>
                        <a:pt x="319" y="158"/>
                        <a:pt x="292" y="174"/>
                      </a:cubicBezTo>
                      <a:cubicBezTo>
                        <a:pt x="276" y="184"/>
                        <a:pt x="247" y="191"/>
                        <a:pt x="204" y="193"/>
                      </a:cubicBezTo>
                      <a:cubicBezTo>
                        <a:pt x="162" y="196"/>
                        <a:pt x="129" y="208"/>
                        <a:pt x="106" y="227"/>
                      </a:cubicBezTo>
                      <a:cubicBezTo>
                        <a:pt x="84" y="246"/>
                        <a:pt x="73" y="274"/>
                        <a:pt x="73" y="309"/>
                      </a:cubicBezTo>
                      <a:cubicBezTo>
                        <a:pt x="73" y="365"/>
                        <a:pt x="100" y="410"/>
                        <a:pt x="154" y="444"/>
                      </a:cubicBezTo>
                      <a:cubicBezTo>
                        <a:pt x="226" y="489"/>
                        <a:pt x="320" y="512"/>
                        <a:pt x="437" y="512"/>
                      </a:cubicBezTo>
                      <a:cubicBezTo>
                        <a:pt x="556" y="512"/>
                        <a:pt x="661" y="489"/>
                        <a:pt x="752" y="444"/>
                      </a:cubicBezTo>
                      <a:cubicBezTo>
                        <a:pt x="844" y="400"/>
                        <a:pt x="890" y="338"/>
                        <a:pt x="890" y="262"/>
                      </a:cubicBezTo>
                      <a:cubicBezTo>
                        <a:pt x="890" y="207"/>
                        <a:pt x="866" y="157"/>
                        <a:pt x="817" y="114"/>
                      </a:cubicBezTo>
                      <a:cubicBezTo>
                        <a:pt x="783" y="84"/>
                        <a:pt x="723" y="53"/>
                        <a:pt x="634" y="24"/>
                      </a:cubicBezTo>
                      <a:cubicBezTo>
                        <a:pt x="640" y="16"/>
                        <a:pt x="644" y="8"/>
                        <a:pt x="650" y="0"/>
                      </a:cubicBezTo>
                    </a:path>
                  </a:pathLst>
                </a:custGeom>
                <a:solidFill>
                  <a:srgbClr val="FFFFFF"/>
                </a:solidFill>
                <a:ln w="0">
                  <a:solidFill>
                    <a:srgbClr val="FFFFFF"/>
                  </a:solidFill>
                  <a:round/>
                  <a:headEnd/>
                  <a:tailEnd/>
                </a:ln>
              </p:spPr>
              <p:txBody>
                <a:bodyPr/>
                <a:lstStyle/>
                <a:p>
                  <a:endParaRPr lang="es-EC"/>
                </a:p>
              </p:txBody>
            </p:sp>
            <p:sp>
              <p:nvSpPr>
                <p:cNvPr id="41041" name="Freeform 43"/>
                <p:cNvSpPr>
                  <a:spLocks noEditPoints="1"/>
                </p:cNvSpPr>
                <p:nvPr/>
              </p:nvSpPr>
              <p:spPr bwMode="auto">
                <a:xfrm>
                  <a:off x="2299" y="11701"/>
                  <a:ext cx="207" cy="48"/>
                </a:xfrm>
                <a:custGeom>
                  <a:avLst/>
                  <a:gdLst>
                    <a:gd name="T0" fmla="*/ 0 w 1553"/>
                    <a:gd name="T1" fmla="*/ 187 h 386"/>
                    <a:gd name="T2" fmla="*/ 32 w 1553"/>
                    <a:gd name="T3" fmla="*/ 126 h 386"/>
                    <a:gd name="T4" fmla="*/ 111 w 1553"/>
                    <a:gd name="T5" fmla="*/ 102 h 386"/>
                    <a:gd name="T6" fmla="*/ 189 w 1553"/>
                    <a:gd name="T7" fmla="*/ 126 h 386"/>
                    <a:gd name="T8" fmla="*/ 222 w 1553"/>
                    <a:gd name="T9" fmla="*/ 187 h 386"/>
                    <a:gd name="T10" fmla="*/ 189 w 1553"/>
                    <a:gd name="T11" fmla="*/ 247 h 386"/>
                    <a:gd name="T12" fmla="*/ 111 w 1553"/>
                    <a:gd name="T13" fmla="*/ 272 h 386"/>
                    <a:gd name="T14" fmla="*/ 32 w 1553"/>
                    <a:gd name="T15" fmla="*/ 247 h 386"/>
                    <a:gd name="T16" fmla="*/ 0 w 1553"/>
                    <a:gd name="T17" fmla="*/ 187 h 386"/>
                    <a:gd name="T18" fmla="*/ 523 w 1553"/>
                    <a:gd name="T19" fmla="*/ 117 h 386"/>
                    <a:gd name="T20" fmla="*/ 1327 w 1553"/>
                    <a:gd name="T21" fmla="*/ 117 h 386"/>
                    <a:gd name="T22" fmla="*/ 1451 w 1553"/>
                    <a:gd name="T23" fmla="*/ 106 h 386"/>
                    <a:gd name="T24" fmla="*/ 1498 w 1553"/>
                    <a:gd name="T25" fmla="*/ 75 h 386"/>
                    <a:gd name="T26" fmla="*/ 1513 w 1553"/>
                    <a:gd name="T27" fmla="*/ 0 h 386"/>
                    <a:gd name="T28" fmla="*/ 1553 w 1553"/>
                    <a:gd name="T29" fmla="*/ 0 h 386"/>
                    <a:gd name="T30" fmla="*/ 1553 w 1553"/>
                    <a:gd name="T31" fmla="*/ 374 h 386"/>
                    <a:gd name="T32" fmla="*/ 1513 w 1553"/>
                    <a:gd name="T33" fmla="*/ 374 h 386"/>
                    <a:gd name="T34" fmla="*/ 1499 w 1553"/>
                    <a:gd name="T35" fmla="*/ 298 h 386"/>
                    <a:gd name="T36" fmla="*/ 1452 w 1553"/>
                    <a:gd name="T37" fmla="*/ 267 h 386"/>
                    <a:gd name="T38" fmla="*/ 1327 w 1553"/>
                    <a:gd name="T39" fmla="*/ 256 h 386"/>
                    <a:gd name="T40" fmla="*/ 941 w 1553"/>
                    <a:gd name="T41" fmla="*/ 256 h 386"/>
                    <a:gd name="T42" fmla="*/ 731 w 1553"/>
                    <a:gd name="T43" fmla="*/ 264 h 386"/>
                    <a:gd name="T44" fmla="*/ 681 w 1553"/>
                    <a:gd name="T45" fmla="*/ 282 h 386"/>
                    <a:gd name="T46" fmla="*/ 668 w 1553"/>
                    <a:gd name="T47" fmla="*/ 317 h 386"/>
                    <a:gd name="T48" fmla="*/ 685 w 1553"/>
                    <a:gd name="T49" fmla="*/ 374 h 386"/>
                    <a:gd name="T50" fmla="*/ 645 w 1553"/>
                    <a:gd name="T51" fmla="*/ 386 h 386"/>
                    <a:gd name="T52" fmla="*/ 523 w 1553"/>
                    <a:gd name="T53" fmla="*/ 154 h 386"/>
                    <a:gd name="T54" fmla="*/ 523 w 1553"/>
                    <a:gd name="T55" fmla="*/ 117 h 3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3"/>
                    <a:gd name="T85" fmla="*/ 0 h 386"/>
                    <a:gd name="T86" fmla="*/ 1553 w 1553"/>
                    <a:gd name="T87" fmla="*/ 386 h 3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3" h="386">
                      <a:moveTo>
                        <a:pt x="0" y="187"/>
                      </a:moveTo>
                      <a:cubicBezTo>
                        <a:pt x="0" y="163"/>
                        <a:pt x="11" y="143"/>
                        <a:pt x="32" y="126"/>
                      </a:cubicBezTo>
                      <a:cubicBezTo>
                        <a:pt x="54" y="110"/>
                        <a:pt x="80" y="102"/>
                        <a:pt x="111" y="102"/>
                      </a:cubicBezTo>
                      <a:cubicBezTo>
                        <a:pt x="141" y="102"/>
                        <a:pt x="167" y="110"/>
                        <a:pt x="189" y="126"/>
                      </a:cubicBezTo>
                      <a:cubicBezTo>
                        <a:pt x="211" y="143"/>
                        <a:pt x="222" y="163"/>
                        <a:pt x="222" y="187"/>
                      </a:cubicBezTo>
                      <a:cubicBezTo>
                        <a:pt x="222" y="210"/>
                        <a:pt x="211" y="230"/>
                        <a:pt x="189" y="247"/>
                      </a:cubicBezTo>
                      <a:cubicBezTo>
                        <a:pt x="167" y="263"/>
                        <a:pt x="141" y="272"/>
                        <a:pt x="111" y="272"/>
                      </a:cubicBezTo>
                      <a:cubicBezTo>
                        <a:pt x="80" y="272"/>
                        <a:pt x="54" y="263"/>
                        <a:pt x="32" y="247"/>
                      </a:cubicBezTo>
                      <a:cubicBezTo>
                        <a:pt x="11" y="231"/>
                        <a:pt x="0" y="211"/>
                        <a:pt x="0" y="187"/>
                      </a:cubicBezTo>
                      <a:close/>
                      <a:moveTo>
                        <a:pt x="523" y="117"/>
                      </a:moveTo>
                      <a:cubicBezTo>
                        <a:pt x="791" y="117"/>
                        <a:pt x="1059" y="117"/>
                        <a:pt x="1327" y="117"/>
                      </a:cubicBezTo>
                      <a:cubicBezTo>
                        <a:pt x="1389" y="117"/>
                        <a:pt x="1430" y="113"/>
                        <a:pt x="1451" y="106"/>
                      </a:cubicBezTo>
                      <a:cubicBezTo>
                        <a:pt x="1472" y="99"/>
                        <a:pt x="1488" y="89"/>
                        <a:pt x="1498" y="75"/>
                      </a:cubicBezTo>
                      <a:cubicBezTo>
                        <a:pt x="1508" y="62"/>
                        <a:pt x="1513" y="36"/>
                        <a:pt x="1513" y="0"/>
                      </a:cubicBezTo>
                      <a:cubicBezTo>
                        <a:pt x="1527" y="0"/>
                        <a:pt x="1540" y="0"/>
                        <a:pt x="1553" y="0"/>
                      </a:cubicBezTo>
                      <a:cubicBezTo>
                        <a:pt x="1553" y="125"/>
                        <a:pt x="1553" y="249"/>
                        <a:pt x="1553" y="374"/>
                      </a:cubicBezTo>
                      <a:cubicBezTo>
                        <a:pt x="1540" y="374"/>
                        <a:pt x="1527" y="374"/>
                        <a:pt x="1513" y="374"/>
                      </a:cubicBezTo>
                      <a:cubicBezTo>
                        <a:pt x="1513" y="336"/>
                        <a:pt x="1509" y="311"/>
                        <a:pt x="1499" y="298"/>
                      </a:cubicBezTo>
                      <a:cubicBezTo>
                        <a:pt x="1489" y="286"/>
                        <a:pt x="1474" y="275"/>
                        <a:pt x="1452" y="267"/>
                      </a:cubicBezTo>
                      <a:cubicBezTo>
                        <a:pt x="1430" y="260"/>
                        <a:pt x="1389" y="256"/>
                        <a:pt x="1327" y="256"/>
                      </a:cubicBezTo>
                      <a:cubicBezTo>
                        <a:pt x="1198" y="256"/>
                        <a:pt x="1070" y="256"/>
                        <a:pt x="941" y="256"/>
                      </a:cubicBezTo>
                      <a:cubicBezTo>
                        <a:pt x="833" y="256"/>
                        <a:pt x="762" y="259"/>
                        <a:pt x="731" y="264"/>
                      </a:cubicBezTo>
                      <a:cubicBezTo>
                        <a:pt x="708" y="268"/>
                        <a:pt x="691" y="274"/>
                        <a:pt x="681" y="282"/>
                      </a:cubicBezTo>
                      <a:cubicBezTo>
                        <a:pt x="673" y="290"/>
                        <a:pt x="668" y="303"/>
                        <a:pt x="668" y="317"/>
                      </a:cubicBezTo>
                      <a:cubicBezTo>
                        <a:pt x="668" y="333"/>
                        <a:pt x="674" y="351"/>
                        <a:pt x="685" y="374"/>
                      </a:cubicBezTo>
                      <a:cubicBezTo>
                        <a:pt x="672" y="378"/>
                        <a:pt x="659" y="382"/>
                        <a:pt x="645" y="386"/>
                      </a:cubicBezTo>
                      <a:cubicBezTo>
                        <a:pt x="604" y="309"/>
                        <a:pt x="565" y="231"/>
                        <a:pt x="523" y="154"/>
                      </a:cubicBezTo>
                      <a:cubicBezTo>
                        <a:pt x="523" y="142"/>
                        <a:pt x="523" y="129"/>
                        <a:pt x="523" y="117"/>
                      </a:cubicBezTo>
                      <a:close/>
                    </a:path>
                  </a:pathLst>
                </a:custGeom>
                <a:solidFill>
                  <a:srgbClr val="FFFFFF"/>
                </a:solidFill>
                <a:ln w="0">
                  <a:solidFill>
                    <a:srgbClr val="FFFFFF"/>
                  </a:solidFill>
                  <a:round/>
                  <a:headEnd/>
                  <a:tailEnd/>
                </a:ln>
              </p:spPr>
              <p:txBody>
                <a:bodyPr/>
                <a:lstStyle/>
                <a:p>
                  <a:endParaRPr lang="es-EC"/>
                </a:p>
              </p:txBody>
            </p:sp>
            <p:sp>
              <p:nvSpPr>
                <p:cNvPr id="41042" name="Freeform 44"/>
                <p:cNvSpPr>
                  <a:spLocks/>
                </p:cNvSpPr>
                <p:nvPr/>
              </p:nvSpPr>
              <p:spPr bwMode="auto">
                <a:xfrm>
                  <a:off x="2369" y="11531"/>
                  <a:ext cx="137" cy="163"/>
                </a:xfrm>
                <a:custGeom>
                  <a:avLst/>
                  <a:gdLst>
                    <a:gd name="T0" fmla="*/ 213 w 1030"/>
                    <a:gd name="T1" fmla="*/ 1047 h 1315"/>
                    <a:gd name="T2" fmla="*/ 88 w 1030"/>
                    <a:gd name="T3" fmla="*/ 948 h 1315"/>
                    <a:gd name="T4" fmla="*/ 23 w 1030"/>
                    <a:gd name="T5" fmla="*/ 867 h 1315"/>
                    <a:gd name="T6" fmla="*/ 0 w 1030"/>
                    <a:gd name="T7" fmla="*/ 781 h 1315"/>
                    <a:gd name="T8" fmla="*/ 55 w 1030"/>
                    <a:gd name="T9" fmla="*/ 656 h 1315"/>
                    <a:gd name="T10" fmla="*/ 213 w 1030"/>
                    <a:gd name="T11" fmla="*/ 587 h 1315"/>
                    <a:gd name="T12" fmla="*/ 41 w 1030"/>
                    <a:gd name="T13" fmla="*/ 441 h 1315"/>
                    <a:gd name="T14" fmla="*/ 0 w 1030"/>
                    <a:gd name="T15" fmla="*/ 318 h 1315"/>
                    <a:gd name="T16" fmla="*/ 41 w 1030"/>
                    <a:gd name="T17" fmla="*/ 209 h 1315"/>
                    <a:gd name="T18" fmla="*/ 175 w 1030"/>
                    <a:gd name="T19" fmla="*/ 134 h 1315"/>
                    <a:gd name="T20" fmla="*/ 373 w 1030"/>
                    <a:gd name="T21" fmla="*/ 116 h 1315"/>
                    <a:gd name="T22" fmla="*/ 804 w 1030"/>
                    <a:gd name="T23" fmla="*/ 116 h 1315"/>
                    <a:gd name="T24" fmla="*/ 932 w 1030"/>
                    <a:gd name="T25" fmla="*/ 105 h 1315"/>
                    <a:gd name="T26" fmla="*/ 973 w 1030"/>
                    <a:gd name="T27" fmla="*/ 74 h 1315"/>
                    <a:gd name="T28" fmla="*/ 990 w 1030"/>
                    <a:gd name="T29" fmla="*/ 0 h 1315"/>
                    <a:gd name="T30" fmla="*/ 1030 w 1030"/>
                    <a:gd name="T31" fmla="*/ 0 h 1315"/>
                    <a:gd name="T32" fmla="*/ 1030 w 1030"/>
                    <a:gd name="T33" fmla="*/ 379 h 1315"/>
                    <a:gd name="T34" fmla="*/ 990 w 1030"/>
                    <a:gd name="T35" fmla="*/ 379 h 1315"/>
                    <a:gd name="T36" fmla="*/ 990 w 1030"/>
                    <a:gd name="T37" fmla="*/ 364 h 1315"/>
                    <a:gd name="T38" fmla="*/ 965 w 1030"/>
                    <a:gd name="T39" fmla="*/ 286 h 1315"/>
                    <a:gd name="T40" fmla="*/ 910 w 1030"/>
                    <a:gd name="T41" fmla="*/ 259 h 1315"/>
                    <a:gd name="T42" fmla="*/ 804 w 1030"/>
                    <a:gd name="T43" fmla="*/ 255 h 1315"/>
                    <a:gd name="T44" fmla="*/ 373 w 1030"/>
                    <a:gd name="T45" fmla="*/ 255 h 1315"/>
                    <a:gd name="T46" fmla="*/ 201 w 1030"/>
                    <a:gd name="T47" fmla="*/ 278 h 1315"/>
                    <a:gd name="T48" fmla="*/ 131 w 1030"/>
                    <a:gd name="T49" fmla="*/ 383 h 1315"/>
                    <a:gd name="T50" fmla="*/ 160 w 1030"/>
                    <a:gd name="T51" fmla="*/ 472 h 1315"/>
                    <a:gd name="T52" fmla="*/ 268 w 1030"/>
                    <a:gd name="T53" fmla="*/ 581 h 1315"/>
                    <a:gd name="T54" fmla="*/ 280 w 1030"/>
                    <a:gd name="T55" fmla="*/ 582 h 1315"/>
                    <a:gd name="T56" fmla="*/ 327 w 1030"/>
                    <a:gd name="T57" fmla="*/ 581 h 1315"/>
                    <a:gd name="T58" fmla="*/ 804 w 1030"/>
                    <a:gd name="T59" fmla="*/ 581 h 1315"/>
                    <a:gd name="T60" fmla="*/ 931 w 1030"/>
                    <a:gd name="T61" fmla="*/ 572 h 1315"/>
                    <a:gd name="T62" fmla="*/ 973 w 1030"/>
                    <a:gd name="T63" fmla="*/ 539 h 1315"/>
                    <a:gd name="T64" fmla="*/ 990 w 1030"/>
                    <a:gd name="T65" fmla="*/ 456 h 1315"/>
                    <a:gd name="T66" fmla="*/ 1030 w 1030"/>
                    <a:gd name="T67" fmla="*/ 456 h 1315"/>
                    <a:gd name="T68" fmla="*/ 1030 w 1030"/>
                    <a:gd name="T69" fmla="*/ 844 h 1315"/>
                    <a:gd name="T70" fmla="*/ 990 w 1030"/>
                    <a:gd name="T71" fmla="*/ 844 h 1315"/>
                    <a:gd name="T72" fmla="*/ 971 w 1030"/>
                    <a:gd name="T73" fmla="*/ 756 h 1315"/>
                    <a:gd name="T74" fmla="*/ 912 w 1030"/>
                    <a:gd name="T75" fmla="*/ 723 h 1315"/>
                    <a:gd name="T76" fmla="*/ 804 w 1030"/>
                    <a:gd name="T77" fmla="*/ 719 h 1315"/>
                    <a:gd name="T78" fmla="*/ 373 w 1030"/>
                    <a:gd name="T79" fmla="*/ 719 h 1315"/>
                    <a:gd name="T80" fmla="*/ 198 w 1030"/>
                    <a:gd name="T81" fmla="*/ 747 h 1315"/>
                    <a:gd name="T82" fmla="*/ 128 w 1030"/>
                    <a:gd name="T83" fmla="*/ 850 h 1315"/>
                    <a:gd name="T84" fmla="*/ 160 w 1030"/>
                    <a:gd name="T85" fmla="*/ 940 h 1315"/>
                    <a:gd name="T86" fmla="*/ 268 w 1030"/>
                    <a:gd name="T87" fmla="*/ 1047 h 1315"/>
                    <a:gd name="T88" fmla="*/ 804 w 1030"/>
                    <a:gd name="T89" fmla="*/ 1047 h 1315"/>
                    <a:gd name="T90" fmla="*/ 931 w 1030"/>
                    <a:gd name="T91" fmla="*/ 1037 h 1315"/>
                    <a:gd name="T92" fmla="*/ 975 w 1030"/>
                    <a:gd name="T93" fmla="*/ 1005 h 1315"/>
                    <a:gd name="T94" fmla="*/ 990 w 1030"/>
                    <a:gd name="T95" fmla="*/ 922 h 1315"/>
                    <a:gd name="T96" fmla="*/ 1030 w 1030"/>
                    <a:gd name="T97" fmla="*/ 922 h 1315"/>
                    <a:gd name="T98" fmla="*/ 1030 w 1030"/>
                    <a:gd name="T99" fmla="*/ 1302 h 1315"/>
                    <a:gd name="T100" fmla="*/ 990 w 1030"/>
                    <a:gd name="T101" fmla="*/ 1302 h 1315"/>
                    <a:gd name="T102" fmla="*/ 975 w 1030"/>
                    <a:gd name="T103" fmla="*/ 1229 h 1315"/>
                    <a:gd name="T104" fmla="*/ 928 w 1030"/>
                    <a:gd name="T105" fmla="*/ 1197 h 1315"/>
                    <a:gd name="T106" fmla="*/ 804 w 1030"/>
                    <a:gd name="T107" fmla="*/ 1186 h 1315"/>
                    <a:gd name="T108" fmla="*/ 421 w 1030"/>
                    <a:gd name="T109" fmla="*/ 1186 h 1315"/>
                    <a:gd name="T110" fmla="*/ 209 w 1030"/>
                    <a:gd name="T111" fmla="*/ 1193 h 1315"/>
                    <a:gd name="T112" fmla="*/ 158 w 1030"/>
                    <a:gd name="T113" fmla="*/ 1212 h 1315"/>
                    <a:gd name="T114" fmla="*/ 145 w 1030"/>
                    <a:gd name="T115" fmla="*/ 1246 h 1315"/>
                    <a:gd name="T116" fmla="*/ 162 w 1030"/>
                    <a:gd name="T117" fmla="*/ 1302 h 1315"/>
                    <a:gd name="T118" fmla="*/ 122 w 1030"/>
                    <a:gd name="T119" fmla="*/ 1315 h 1315"/>
                    <a:gd name="T120" fmla="*/ 0 w 1030"/>
                    <a:gd name="T121" fmla="*/ 1084 h 1315"/>
                    <a:gd name="T122" fmla="*/ 0 w 1030"/>
                    <a:gd name="T123" fmla="*/ 1047 h 1315"/>
                    <a:gd name="T124" fmla="*/ 213 w 1030"/>
                    <a:gd name="T125" fmla="*/ 1047 h 1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
                    <a:gd name="T190" fmla="*/ 0 h 1315"/>
                    <a:gd name="T191" fmla="*/ 1030 w 1030"/>
                    <a:gd name="T192" fmla="*/ 1315 h 13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 h="1315">
                      <a:moveTo>
                        <a:pt x="213" y="1047"/>
                      </a:moveTo>
                      <a:cubicBezTo>
                        <a:pt x="139" y="992"/>
                        <a:pt x="99" y="958"/>
                        <a:pt x="88" y="948"/>
                      </a:cubicBezTo>
                      <a:cubicBezTo>
                        <a:pt x="60" y="923"/>
                        <a:pt x="39" y="896"/>
                        <a:pt x="23" y="867"/>
                      </a:cubicBezTo>
                      <a:cubicBezTo>
                        <a:pt x="7" y="838"/>
                        <a:pt x="0" y="809"/>
                        <a:pt x="0" y="781"/>
                      </a:cubicBezTo>
                      <a:cubicBezTo>
                        <a:pt x="0" y="733"/>
                        <a:pt x="18" y="690"/>
                        <a:pt x="55" y="656"/>
                      </a:cubicBezTo>
                      <a:cubicBezTo>
                        <a:pt x="91" y="622"/>
                        <a:pt x="144" y="598"/>
                        <a:pt x="213" y="587"/>
                      </a:cubicBezTo>
                      <a:cubicBezTo>
                        <a:pt x="125" y="530"/>
                        <a:pt x="68" y="480"/>
                        <a:pt x="41" y="441"/>
                      </a:cubicBezTo>
                      <a:cubicBezTo>
                        <a:pt x="13" y="402"/>
                        <a:pt x="0" y="360"/>
                        <a:pt x="0" y="318"/>
                      </a:cubicBezTo>
                      <a:cubicBezTo>
                        <a:pt x="0" y="277"/>
                        <a:pt x="13" y="241"/>
                        <a:pt x="41" y="209"/>
                      </a:cubicBezTo>
                      <a:cubicBezTo>
                        <a:pt x="68" y="178"/>
                        <a:pt x="112" y="153"/>
                        <a:pt x="175" y="134"/>
                      </a:cubicBezTo>
                      <a:cubicBezTo>
                        <a:pt x="217" y="122"/>
                        <a:pt x="283" y="116"/>
                        <a:pt x="373" y="116"/>
                      </a:cubicBezTo>
                      <a:cubicBezTo>
                        <a:pt x="517" y="116"/>
                        <a:pt x="660" y="116"/>
                        <a:pt x="804" y="116"/>
                      </a:cubicBezTo>
                      <a:cubicBezTo>
                        <a:pt x="866" y="116"/>
                        <a:pt x="910" y="112"/>
                        <a:pt x="932" y="105"/>
                      </a:cubicBezTo>
                      <a:cubicBezTo>
                        <a:pt x="949" y="99"/>
                        <a:pt x="962" y="89"/>
                        <a:pt x="973" y="74"/>
                      </a:cubicBezTo>
                      <a:cubicBezTo>
                        <a:pt x="985" y="59"/>
                        <a:pt x="990" y="35"/>
                        <a:pt x="990" y="0"/>
                      </a:cubicBezTo>
                      <a:cubicBezTo>
                        <a:pt x="1004" y="0"/>
                        <a:pt x="1017" y="0"/>
                        <a:pt x="1030" y="0"/>
                      </a:cubicBezTo>
                      <a:cubicBezTo>
                        <a:pt x="1030" y="126"/>
                        <a:pt x="1030" y="253"/>
                        <a:pt x="1030" y="379"/>
                      </a:cubicBezTo>
                      <a:cubicBezTo>
                        <a:pt x="1017" y="379"/>
                        <a:pt x="1004" y="379"/>
                        <a:pt x="990" y="379"/>
                      </a:cubicBezTo>
                      <a:cubicBezTo>
                        <a:pt x="990" y="374"/>
                        <a:pt x="990" y="369"/>
                        <a:pt x="990" y="364"/>
                      </a:cubicBezTo>
                      <a:cubicBezTo>
                        <a:pt x="990" y="331"/>
                        <a:pt x="982" y="305"/>
                        <a:pt x="965" y="286"/>
                      </a:cubicBezTo>
                      <a:cubicBezTo>
                        <a:pt x="953" y="274"/>
                        <a:pt x="935" y="264"/>
                        <a:pt x="910" y="259"/>
                      </a:cubicBezTo>
                      <a:cubicBezTo>
                        <a:pt x="898" y="256"/>
                        <a:pt x="861" y="255"/>
                        <a:pt x="804" y="255"/>
                      </a:cubicBezTo>
                      <a:cubicBezTo>
                        <a:pt x="660" y="255"/>
                        <a:pt x="517" y="255"/>
                        <a:pt x="373" y="255"/>
                      </a:cubicBezTo>
                      <a:cubicBezTo>
                        <a:pt x="292" y="255"/>
                        <a:pt x="235" y="263"/>
                        <a:pt x="201" y="278"/>
                      </a:cubicBezTo>
                      <a:cubicBezTo>
                        <a:pt x="154" y="299"/>
                        <a:pt x="131" y="335"/>
                        <a:pt x="131" y="383"/>
                      </a:cubicBezTo>
                      <a:cubicBezTo>
                        <a:pt x="131" y="412"/>
                        <a:pt x="141" y="442"/>
                        <a:pt x="160" y="472"/>
                      </a:cubicBezTo>
                      <a:cubicBezTo>
                        <a:pt x="180" y="502"/>
                        <a:pt x="215" y="538"/>
                        <a:pt x="268" y="581"/>
                      </a:cubicBezTo>
                      <a:cubicBezTo>
                        <a:pt x="272" y="581"/>
                        <a:pt x="276" y="582"/>
                        <a:pt x="280" y="582"/>
                      </a:cubicBezTo>
                      <a:cubicBezTo>
                        <a:pt x="295" y="582"/>
                        <a:pt x="311" y="581"/>
                        <a:pt x="327" y="581"/>
                      </a:cubicBezTo>
                      <a:cubicBezTo>
                        <a:pt x="486" y="581"/>
                        <a:pt x="645" y="581"/>
                        <a:pt x="804" y="581"/>
                      </a:cubicBezTo>
                      <a:cubicBezTo>
                        <a:pt x="872" y="581"/>
                        <a:pt x="915" y="577"/>
                        <a:pt x="931" y="572"/>
                      </a:cubicBezTo>
                      <a:cubicBezTo>
                        <a:pt x="948" y="566"/>
                        <a:pt x="962" y="555"/>
                        <a:pt x="973" y="539"/>
                      </a:cubicBezTo>
                      <a:cubicBezTo>
                        <a:pt x="985" y="523"/>
                        <a:pt x="990" y="495"/>
                        <a:pt x="990" y="456"/>
                      </a:cubicBezTo>
                      <a:cubicBezTo>
                        <a:pt x="1004" y="456"/>
                        <a:pt x="1017" y="456"/>
                        <a:pt x="1030" y="456"/>
                      </a:cubicBezTo>
                      <a:cubicBezTo>
                        <a:pt x="1030" y="585"/>
                        <a:pt x="1030" y="715"/>
                        <a:pt x="1030" y="844"/>
                      </a:cubicBezTo>
                      <a:cubicBezTo>
                        <a:pt x="1017" y="844"/>
                        <a:pt x="1004" y="844"/>
                        <a:pt x="990" y="844"/>
                      </a:cubicBezTo>
                      <a:cubicBezTo>
                        <a:pt x="990" y="802"/>
                        <a:pt x="984" y="772"/>
                        <a:pt x="971" y="756"/>
                      </a:cubicBezTo>
                      <a:cubicBezTo>
                        <a:pt x="958" y="740"/>
                        <a:pt x="938" y="729"/>
                        <a:pt x="912" y="723"/>
                      </a:cubicBezTo>
                      <a:cubicBezTo>
                        <a:pt x="900" y="721"/>
                        <a:pt x="864" y="719"/>
                        <a:pt x="804" y="719"/>
                      </a:cubicBezTo>
                      <a:cubicBezTo>
                        <a:pt x="660" y="719"/>
                        <a:pt x="517" y="719"/>
                        <a:pt x="373" y="719"/>
                      </a:cubicBezTo>
                      <a:cubicBezTo>
                        <a:pt x="292" y="719"/>
                        <a:pt x="234" y="729"/>
                        <a:pt x="198" y="747"/>
                      </a:cubicBezTo>
                      <a:cubicBezTo>
                        <a:pt x="151" y="771"/>
                        <a:pt x="128" y="806"/>
                        <a:pt x="128" y="850"/>
                      </a:cubicBezTo>
                      <a:cubicBezTo>
                        <a:pt x="128" y="880"/>
                        <a:pt x="138" y="911"/>
                        <a:pt x="160" y="940"/>
                      </a:cubicBezTo>
                      <a:cubicBezTo>
                        <a:pt x="192" y="986"/>
                        <a:pt x="227" y="1022"/>
                        <a:pt x="268" y="1047"/>
                      </a:cubicBezTo>
                      <a:cubicBezTo>
                        <a:pt x="446" y="1047"/>
                        <a:pt x="625" y="1047"/>
                        <a:pt x="804" y="1047"/>
                      </a:cubicBezTo>
                      <a:cubicBezTo>
                        <a:pt x="869" y="1047"/>
                        <a:pt x="912" y="1044"/>
                        <a:pt x="931" y="1037"/>
                      </a:cubicBezTo>
                      <a:cubicBezTo>
                        <a:pt x="951" y="1030"/>
                        <a:pt x="965" y="1020"/>
                        <a:pt x="975" y="1005"/>
                      </a:cubicBezTo>
                      <a:cubicBezTo>
                        <a:pt x="985" y="992"/>
                        <a:pt x="990" y="964"/>
                        <a:pt x="990" y="922"/>
                      </a:cubicBezTo>
                      <a:cubicBezTo>
                        <a:pt x="1004" y="922"/>
                        <a:pt x="1017" y="922"/>
                        <a:pt x="1030" y="922"/>
                      </a:cubicBezTo>
                      <a:cubicBezTo>
                        <a:pt x="1030" y="1049"/>
                        <a:pt x="1030" y="1176"/>
                        <a:pt x="1030" y="1302"/>
                      </a:cubicBezTo>
                      <a:cubicBezTo>
                        <a:pt x="1017" y="1302"/>
                        <a:pt x="1004" y="1302"/>
                        <a:pt x="990" y="1302"/>
                      </a:cubicBezTo>
                      <a:cubicBezTo>
                        <a:pt x="990" y="1267"/>
                        <a:pt x="985" y="1243"/>
                        <a:pt x="975" y="1229"/>
                      </a:cubicBezTo>
                      <a:cubicBezTo>
                        <a:pt x="965" y="1215"/>
                        <a:pt x="950" y="1204"/>
                        <a:pt x="928" y="1197"/>
                      </a:cubicBezTo>
                      <a:cubicBezTo>
                        <a:pt x="907" y="1190"/>
                        <a:pt x="866" y="1186"/>
                        <a:pt x="804" y="1186"/>
                      </a:cubicBezTo>
                      <a:cubicBezTo>
                        <a:pt x="676" y="1186"/>
                        <a:pt x="549" y="1186"/>
                        <a:pt x="421" y="1186"/>
                      </a:cubicBezTo>
                      <a:cubicBezTo>
                        <a:pt x="311" y="1186"/>
                        <a:pt x="240" y="1188"/>
                        <a:pt x="209" y="1193"/>
                      </a:cubicBezTo>
                      <a:cubicBezTo>
                        <a:pt x="185" y="1197"/>
                        <a:pt x="168" y="1204"/>
                        <a:pt x="158" y="1212"/>
                      </a:cubicBezTo>
                      <a:cubicBezTo>
                        <a:pt x="150" y="1220"/>
                        <a:pt x="145" y="1232"/>
                        <a:pt x="145" y="1246"/>
                      </a:cubicBezTo>
                      <a:cubicBezTo>
                        <a:pt x="145" y="1262"/>
                        <a:pt x="151" y="1281"/>
                        <a:pt x="162" y="1302"/>
                      </a:cubicBezTo>
                      <a:cubicBezTo>
                        <a:pt x="149" y="1306"/>
                        <a:pt x="136" y="1311"/>
                        <a:pt x="122" y="1315"/>
                      </a:cubicBezTo>
                      <a:cubicBezTo>
                        <a:pt x="81" y="1238"/>
                        <a:pt x="42" y="1160"/>
                        <a:pt x="0" y="1084"/>
                      </a:cubicBezTo>
                      <a:cubicBezTo>
                        <a:pt x="0" y="1072"/>
                        <a:pt x="0" y="1059"/>
                        <a:pt x="0" y="1047"/>
                      </a:cubicBezTo>
                      <a:cubicBezTo>
                        <a:pt x="71" y="1047"/>
                        <a:pt x="142" y="1047"/>
                        <a:pt x="213" y="1047"/>
                      </a:cubicBezTo>
                    </a:path>
                  </a:pathLst>
                </a:custGeom>
                <a:solidFill>
                  <a:srgbClr val="FFFFFF"/>
                </a:solidFill>
                <a:ln w="0">
                  <a:solidFill>
                    <a:srgbClr val="FFFFFF"/>
                  </a:solidFill>
                  <a:round/>
                  <a:headEnd/>
                  <a:tailEnd/>
                </a:ln>
              </p:spPr>
              <p:txBody>
                <a:bodyPr/>
                <a:lstStyle/>
                <a:p>
                  <a:endParaRPr lang="es-EC"/>
                </a:p>
              </p:txBody>
            </p:sp>
            <p:sp>
              <p:nvSpPr>
                <p:cNvPr id="41043" name="Freeform 45"/>
                <p:cNvSpPr>
                  <a:spLocks noEditPoints="1"/>
                </p:cNvSpPr>
                <p:nvPr/>
              </p:nvSpPr>
              <p:spPr bwMode="auto">
                <a:xfrm>
                  <a:off x="2299" y="11476"/>
                  <a:ext cx="207" cy="48"/>
                </a:xfrm>
                <a:custGeom>
                  <a:avLst/>
                  <a:gdLst>
                    <a:gd name="T0" fmla="*/ 0 w 1553"/>
                    <a:gd name="T1" fmla="*/ 186 h 385"/>
                    <a:gd name="T2" fmla="*/ 32 w 1553"/>
                    <a:gd name="T3" fmla="*/ 126 h 385"/>
                    <a:gd name="T4" fmla="*/ 111 w 1553"/>
                    <a:gd name="T5" fmla="*/ 102 h 385"/>
                    <a:gd name="T6" fmla="*/ 189 w 1553"/>
                    <a:gd name="T7" fmla="*/ 126 h 385"/>
                    <a:gd name="T8" fmla="*/ 222 w 1553"/>
                    <a:gd name="T9" fmla="*/ 186 h 385"/>
                    <a:gd name="T10" fmla="*/ 189 w 1553"/>
                    <a:gd name="T11" fmla="*/ 247 h 385"/>
                    <a:gd name="T12" fmla="*/ 111 w 1553"/>
                    <a:gd name="T13" fmla="*/ 272 h 385"/>
                    <a:gd name="T14" fmla="*/ 32 w 1553"/>
                    <a:gd name="T15" fmla="*/ 247 h 385"/>
                    <a:gd name="T16" fmla="*/ 0 w 1553"/>
                    <a:gd name="T17" fmla="*/ 186 h 385"/>
                    <a:gd name="T18" fmla="*/ 523 w 1553"/>
                    <a:gd name="T19" fmla="*/ 117 h 385"/>
                    <a:gd name="T20" fmla="*/ 1327 w 1553"/>
                    <a:gd name="T21" fmla="*/ 117 h 385"/>
                    <a:gd name="T22" fmla="*/ 1451 w 1553"/>
                    <a:gd name="T23" fmla="*/ 106 h 385"/>
                    <a:gd name="T24" fmla="*/ 1498 w 1553"/>
                    <a:gd name="T25" fmla="*/ 75 h 385"/>
                    <a:gd name="T26" fmla="*/ 1513 w 1553"/>
                    <a:gd name="T27" fmla="*/ 0 h 385"/>
                    <a:gd name="T28" fmla="*/ 1553 w 1553"/>
                    <a:gd name="T29" fmla="*/ 0 h 385"/>
                    <a:gd name="T30" fmla="*/ 1553 w 1553"/>
                    <a:gd name="T31" fmla="*/ 374 h 385"/>
                    <a:gd name="T32" fmla="*/ 1513 w 1553"/>
                    <a:gd name="T33" fmla="*/ 374 h 385"/>
                    <a:gd name="T34" fmla="*/ 1499 w 1553"/>
                    <a:gd name="T35" fmla="*/ 298 h 385"/>
                    <a:gd name="T36" fmla="*/ 1452 w 1553"/>
                    <a:gd name="T37" fmla="*/ 267 h 385"/>
                    <a:gd name="T38" fmla="*/ 1327 w 1553"/>
                    <a:gd name="T39" fmla="*/ 256 h 385"/>
                    <a:gd name="T40" fmla="*/ 941 w 1553"/>
                    <a:gd name="T41" fmla="*/ 256 h 385"/>
                    <a:gd name="T42" fmla="*/ 731 w 1553"/>
                    <a:gd name="T43" fmla="*/ 264 h 385"/>
                    <a:gd name="T44" fmla="*/ 681 w 1553"/>
                    <a:gd name="T45" fmla="*/ 282 h 385"/>
                    <a:gd name="T46" fmla="*/ 668 w 1553"/>
                    <a:gd name="T47" fmla="*/ 316 h 385"/>
                    <a:gd name="T48" fmla="*/ 685 w 1553"/>
                    <a:gd name="T49" fmla="*/ 374 h 385"/>
                    <a:gd name="T50" fmla="*/ 645 w 1553"/>
                    <a:gd name="T51" fmla="*/ 385 h 385"/>
                    <a:gd name="T52" fmla="*/ 523 w 1553"/>
                    <a:gd name="T53" fmla="*/ 154 h 385"/>
                    <a:gd name="T54" fmla="*/ 523 w 1553"/>
                    <a:gd name="T55" fmla="*/ 117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3"/>
                    <a:gd name="T85" fmla="*/ 0 h 385"/>
                    <a:gd name="T86" fmla="*/ 1553 w 1553"/>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3" h="385">
                      <a:moveTo>
                        <a:pt x="0" y="186"/>
                      </a:moveTo>
                      <a:cubicBezTo>
                        <a:pt x="0" y="163"/>
                        <a:pt x="11" y="142"/>
                        <a:pt x="32" y="126"/>
                      </a:cubicBezTo>
                      <a:cubicBezTo>
                        <a:pt x="54" y="110"/>
                        <a:pt x="80" y="102"/>
                        <a:pt x="111" y="102"/>
                      </a:cubicBezTo>
                      <a:cubicBezTo>
                        <a:pt x="141" y="102"/>
                        <a:pt x="167" y="110"/>
                        <a:pt x="189" y="126"/>
                      </a:cubicBezTo>
                      <a:cubicBezTo>
                        <a:pt x="211" y="142"/>
                        <a:pt x="222" y="163"/>
                        <a:pt x="222" y="186"/>
                      </a:cubicBezTo>
                      <a:cubicBezTo>
                        <a:pt x="222" y="210"/>
                        <a:pt x="211" y="230"/>
                        <a:pt x="189" y="247"/>
                      </a:cubicBezTo>
                      <a:cubicBezTo>
                        <a:pt x="167" y="264"/>
                        <a:pt x="141" y="272"/>
                        <a:pt x="111" y="272"/>
                      </a:cubicBezTo>
                      <a:cubicBezTo>
                        <a:pt x="80" y="272"/>
                        <a:pt x="54" y="264"/>
                        <a:pt x="32" y="247"/>
                      </a:cubicBezTo>
                      <a:cubicBezTo>
                        <a:pt x="11" y="231"/>
                        <a:pt x="0" y="211"/>
                        <a:pt x="0" y="186"/>
                      </a:cubicBezTo>
                      <a:close/>
                      <a:moveTo>
                        <a:pt x="523" y="117"/>
                      </a:moveTo>
                      <a:cubicBezTo>
                        <a:pt x="791" y="117"/>
                        <a:pt x="1059" y="117"/>
                        <a:pt x="1327" y="117"/>
                      </a:cubicBezTo>
                      <a:cubicBezTo>
                        <a:pt x="1389" y="117"/>
                        <a:pt x="1430" y="113"/>
                        <a:pt x="1451" y="106"/>
                      </a:cubicBezTo>
                      <a:cubicBezTo>
                        <a:pt x="1472" y="99"/>
                        <a:pt x="1488" y="89"/>
                        <a:pt x="1498" y="75"/>
                      </a:cubicBezTo>
                      <a:cubicBezTo>
                        <a:pt x="1508" y="61"/>
                        <a:pt x="1513" y="36"/>
                        <a:pt x="1513" y="0"/>
                      </a:cubicBezTo>
                      <a:cubicBezTo>
                        <a:pt x="1527" y="0"/>
                        <a:pt x="1540" y="0"/>
                        <a:pt x="1553" y="0"/>
                      </a:cubicBezTo>
                      <a:cubicBezTo>
                        <a:pt x="1553" y="125"/>
                        <a:pt x="1553" y="249"/>
                        <a:pt x="1553" y="374"/>
                      </a:cubicBezTo>
                      <a:cubicBezTo>
                        <a:pt x="1540" y="374"/>
                        <a:pt x="1527" y="374"/>
                        <a:pt x="1513" y="374"/>
                      </a:cubicBezTo>
                      <a:cubicBezTo>
                        <a:pt x="1513" y="336"/>
                        <a:pt x="1509" y="311"/>
                        <a:pt x="1499" y="298"/>
                      </a:cubicBezTo>
                      <a:cubicBezTo>
                        <a:pt x="1489" y="285"/>
                        <a:pt x="1474" y="274"/>
                        <a:pt x="1452" y="267"/>
                      </a:cubicBezTo>
                      <a:cubicBezTo>
                        <a:pt x="1430" y="259"/>
                        <a:pt x="1389" y="256"/>
                        <a:pt x="1327" y="256"/>
                      </a:cubicBezTo>
                      <a:cubicBezTo>
                        <a:pt x="1198" y="256"/>
                        <a:pt x="1070" y="256"/>
                        <a:pt x="941" y="256"/>
                      </a:cubicBezTo>
                      <a:cubicBezTo>
                        <a:pt x="833" y="256"/>
                        <a:pt x="762" y="259"/>
                        <a:pt x="731" y="264"/>
                      </a:cubicBezTo>
                      <a:cubicBezTo>
                        <a:pt x="708" y="268"/>
                        <a:pt x="691" y="274"/>
                        <a:pt x="681" y="282"/>
                      </a:cubicBezTo>
                      <a:cubicBezTo>
                        <a:pt x="673" y="290"/>
                        <a:pt x="668" y="302"/>
                        <a:pt x="668" y="316"/>
                      </a:cubicBezTo>
                      <a:cubicBezTo>
                        <a:pt x="668" y="332"/>
                        <a:pt x="674" y="351"/>
                        <a:pt x="685" y="374"/>
                      </a:cubicBezTo>
                      <a:cubicBezTo>
                        <a:pt x="672" y="377"/>
                        <a:pt x="659" y="382"/>
                        <a:pt x="645" y="385"/>
                      </a:cubicBezTo>
                      <a:cubicBezTo>
                        <a:pt x="604" y="308"/>
                        <a:pt x="565" y="231"/>
                        <a:pt x="523" y="154"/>
                      </a:cubicBezTo>
                      <a:cubicBezTo>
                        <a:pt x="523" y="141"/>
                        <a:pt x="523" y="129"/>
                        <a:pt x="523" y="117"/>
                      </a:cubicBezTo>
                      <a:close/>
                    </a:path>
                  </a:pathLst>
                </a:custGeom>
                <a:solidFill>
                  <a:srgbClr val="FFFFFF"/>
                </a:solidFill>
                <a:ln w="0">
                  <a:solidFill>
                    <a:srgbClr val="FFFFFF"/>
                  </a:solidFill>
                  <a:round/>
                  <a:headEnd/>
                  <a:tailEnd/>
                </a:ln>
              </p:spPr>
              <p:txBody>
                <a:bodyPr/>
                <a:lstStyle/>
                <a:p>
                  <a:endParaRPr lang="es-EC"/>
                </a:p>
              </p:txBody>
            </p:sp>
            <p:sp>
              <p:nvSpPr>
                <p:cNvPr id="41044" name="Freeform 46"/>
                <p:cNvSpPr>
                  <a:spLocks noEditPoints="1"/>
                </p:cNvSpPr>
                <p:nvPr/>
              </p:nvSpPr>
              <p:spPr bwMode="auto">
                <a:xfrm>
                  <a:off x="2368" y="11382"/>
                  <a:ext cx="141" cy="81"/>
                </a:xfrm>
                <a:custGeom>
                  <a:avLst/>
                  <a:gdLst>
                    <a:gd name="T0" fmla="*/ 407 w 1061"/>
                    <a:gd name="T1" fmla="*/ 531 h 650"/>
                    <a:gd name="T2" fmla="*/ 757 w 1061"/>
                    <a:gd name="T3" fmla="*/ 448 h 650"/>
                    <a:gd name="T4" fmla="*/ 883 w 1061"/>
                    <a:gd name="T5" fmla="*/ 251 h 650"/>
                    <a:gd name="T6" fmla="*/ 829 w 1061"/>
                    <a:gd name="T7" fmla="*/ 119 h 650"/>
                    <a:gd name="T8" fmla="*/ 644 w 1061"/>
                    <a:gd name="T9" fmla="*/ 26 h 650"/>
                    <a:gd name="T10" fmla="*/ 666 w 1061"/>
                    <a:gd name="T11" fmla="*/ 0 h 650"/>
                    <a:gd name="T12" fmla="*/ 938 w 1061"/>
                    <a:gd name="T13" fmla="*/ 102 h 650"/>
                    <a:gd name="T14" fmla="*/ 1061 w 1061"/>
                    <a:gd name="T15" fmla="*/ 315 h 650"/>
                    <a:gd name="T16" fmla="*/ 920 w 1061"/>
                    <a:gd name="T17" fmla="*/ 551 h 650"/>
                    <a:gd name="T18" fmla="*/ 544 w 1061"/>
                    <a:gd name="T19" fmla="*/ 650 h 650"/>
                    <a:gd name="T20" fmla="*/ 143 w 1061"/>
                    <a:gd name="T21" fmla="*/ 549 h 650"/>
                    <a:gd name="T22" fmla="*/ 0 w 1061"/>
                    <a:gd name="T23" fmla="*/ 295 h 650"/>
                    <a:gd name="T24" fmla="*/ 110 w 1061"/>
                    <a:gd name="T25" fmla="*/ 83 h 650"/>
                    <a:gd name="T26" fmla="*/ 407 w 1061"/>
                    <a:gd name="T27" fmla="*/ 0 h 650"/>
                    <a:gd name="T28" fmla="*/ 407 w 1061"/>
                    <a:gd name="T29" fmla="*/ 531 h 650"/>
                    <a:gd name="T30" fmla="*/ 344 w 1061"/>
                    <a:gd name="T31" fmla="*/ 531 h 650"/>
                    <a:gd name="T32" fmla="*/ 344 w 1061"/>
                    <a:gd name="T33" fmla="*/ 175 h 650"/>
                    <a:gd name="T34" fmla="*/ 209 w 1061"/>
                    <a:gd name="T35" fmla="*/ 193 h 650"/>
                    <a:gd name="T36" fmla="*/ 113 w 1061"/>
                    <a:gd name="T37" fmla="*/ 255 h 650"/>
                    <a:gd name="T38" fmla="*/ 78 w 1061"/>
                    <a:gd name="T39" fmla="*/ 342 h 650"/>
                    <a:gd name="T40" fmla="*/ 147 w 1061"/>
                    <a:gd name="T41" fmla="*/ 467 h 650"/>
                    <a:gd name="T42" fmla="*/ 344 w 1061"/>
                    <a:gd name="T43" fmla="*/ 531 h 6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1"/>
                    <a:gd name="T67" fmla="*/ 0 h 650"/>
                    <a:gd name="T68" fmla="*/ 1061 w 1061"/>
                    <a:gd name="T69" fmla="*/ 650 h 6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1" h="650">
                      <a:moveTo>
                        <a:pt x="407" y="531"/>
                      </a:moveTo>
                      <a:cubicBezTo>
                        <a:pt x="556" y="532"/>
                        <a:pt x="672" y="504"/>
                        <a:pt x="757" y="448"/>
                      </a:cubicBezTo>
                      <a:cubicBezTo>
                        <a:pt x="841" y="393"/>
                        <a:pt x="883" y="327"/>
                        <a:pt x="883" y="251"/>
                      </a:cubicBezTo>
                      <a:cubicBezTo>
                        <a:pt x="883" y="201"/>
                        <a:pt x="865" y="156"/>
                        <a:pt x="829" y="119"/>
                      </a:cubicBezTo>
                      <a:cubicBezTo>
                        <a:pt x="792" y="83"/>
                        <a:pt x="731" y="51"/>
                        <a:pt x="644" y="26"/>
                      </a:cubicBezTo>
                      <a:cubicBezTo>
                        <a:pt x="652" y="18"/>
                        <a:pt x="659" y="9"/>
                        <a:pt x="666" y="0"/>
                      </a:cubicBezTo>
                      <a:cubicBezTo>
                        <a:pt x="765" y="12"/>
                        <a:pt x="855" y="47"/>
                        <a:pt x="938" y="102"/>
                      </a:cubicBezTo>
                      <a:cubicBezTo>
                        <a:pt x="1020" y="158"/>
                        <a:pt x="1061" y="230"/>
                        <a:pt x="1061" y="315"/>
                      </a:cubicBezTo>
                      <a:cubicBezTo>
                        <a:pt x="1061" y="407"/>
                        <a:pt x="1015" y="487"/>
                        <a:pt x="920" y="551"/>
                      </a:cubicBezTo>
                      <a:cubicBezTo>
                        <a:pt x="827" y="617"/>
                        <a:pt x="702" y="650"/>
                        <a:pt x="544" y="650"/>
                      </a:cubicBezTo>
                      <a:cubicBezTo>
                        <a:pt x="372" y="650"/>
                        <a:pt x="240" y="616"/>
                        <a:pt x="143" y="549"/>
                      </a:cubicBezTo>
                      <a:cubicBezTo>
                        <a:pt x="48" y="483"/>
                        <a:pt x="0" y="397"/>
                        <a:pt x="0" y="295"/>
                      </a:cubicBezTo>
                      <a:cubicBezTo>
                        <a:pt x="0" y="209"/>
                        <a:pt x="37" y="138"/>
                        <a:pt x="110" y="83"/>
                      </a:cubicBezTo>
                      <a:cubicBezTo>
                        <a:pt x="185" y="29"/>
                        <a:pt x="284" y="0"/>
                        <a:pt x="407" y="0"/>
                      </a:cubicBezTo>
                      <a:cubicBezTo>
                        <a:pt x="407" y="177"/>
                        <a:pt x="407" y="354"/>
                        <a:pt x="407" y="531"/>
                      </a:cubicBezTo>
                      <a:close/>
                      <a:moveTo>
                        <a:pt x="344" y="531"/>
                      </a:moveTo>
                      <a:cubicBezTo>
                        <a:pt x="344" y="413"/>
                        <a:pt x="344" y="294"/>
                        <a:pt x="344" y="175"/>
                      </a:cubicBezTo>
                      <a:cubicBezTo>
                        <a:pt x="279" y="178"/>
                        <a:pt x="235" y="184"/>
                        <a:pt x="209" y="193"/>
                      </a:cubicBezTo>
                      <a:cubicBezTo>
                        <a:pt x="168" y="207"/>
                        <a:pt x="136" y="228"/>
                        <a:pt x="113" y="255"/>
                      </a:cubicBezTo>
                      <a:cubicBezTo>
                        <a:pt x="89" y="283"/>
                        <a:pt x="78" y="312"/>
                        <a:pt x="78" y="342"/>
                      </a:cubicBezTo>
                      <a:cubicBezTo>
                        <a:pt x="78" y="389"/>
                        <a:pt x="100" y="431"/>
                        <a:pt x="147" y="467"/>
                      </a:cubicBezTo>
                      <a:cubicBezTo>
                        <a:pt x="195" y="503"/>
                        <a:pt x="260" y="526"/>
                        <a:pt x="344" y="531"/>
                      </a:cubicBezTo>
                      <a:close/>
                    </a:path>
                  </a:pathLst>
                </a:custGeom>
                <a:solidFill>
                  <a:srgbClr val="FFFFFF"/>
                </a:solidFill>
                <a:ln w="0">
                  <a:solidFill>
                    <a:srgbClr val="FFFFFF"/>
                  </a:solidFill>
                  <a:round/>
                  <a:headEnd/>
                  <a:tailEnd/>
                </a:ln>
              </p:spPr>
              <p:txBody>
                <a:bodyPr/>
                <a:lstStyle/>
                <a:p>
                  <a:endParaRPr lang="es-EC"/>
                </a:p>
              </p:txBody>
            </p:sp>
            <p:sp>
              <p:nvSpPr>
                <p:cNvPr id="41045" name="Freeform 47"/>
                <p:cNvSpPr>
                  <a:spLocks/>
                </p:cNvSpPr>
                <p:nvPr/>
              </p:nvSpPr>
              <p:spPr bwMode="auto">
                <a:xfrm>
                  <a:off x="2369" y="11271"/>
                  <a:ext cx="137" cy="104"/>
                </a:xfrm>
                <a:custGeom>
                  <a:avLst/>
                  <a:gdLst>
                    <a:gd name="T0" fmla="*/ 212 w 1030"/>
                    <a:gd name="T1" fmla="*/ 574 h 841"/>
                    <a:gd name="T2" fmla="*/ 0 w 1030"/>
                    <a:gd name="T3" fmla="*/ 316 h 841"/>
                    <a:gd name="T4" fmla="*/ 41 w 1030"/>
                    <a:gd name="T5" fmla="*/ 208 h 841"/>
                    <a:gd name="T6" fmla="*/ 176 w 1030"/>
                    <a:gd name="T7" fmla="*/ 135 h 841"/>
                    <a:gd name="T8" fmla="*/ 377 w 1030"/>
                    <a:gd name="T9" fmla="*/ 117 h 841"/>
                    <a:gd name="T10" fmla="*/ 804 w 1030"/>
                    <a:gd name="T11" fmla="*/ 117 h 841"/>
                    <a:gd name="T12" fmla="*/ 932 w 1030"/>
                    <a:gd name="T13" fmla="*/ 105 h 841"/>
                    <a:gd name="T14" fmla="*/ 975 w 1030"/>
                    <a:gd name="T15" fmla="*/ 75 h 841"/>
                    <a:gd name="T16" fmla="*/ 990 w 1030"/>
                    <a:gd name="T17" fmla="*/ 0 h 841"/>
                    <a:gd name="T18" fmla="*/ 1030 w 1030"/>
                    <a:gd name="T19" fmla="*/ 0 h 841"/>
                    <a:gd name="T20" fmla="*/ 1030 w 1030"/>
                    <a:gd name="T21" fmla="*/ 380 h 841"/>
                    <a:gd name="T22" fmla="*/ 990 w 1030"/>
                    <a:gd name="T23" fmla="*/ 380 h 841"/>
                    <a:gd name="T24" fmla="*/ 990 w 1030"/>
                    <a:gd name="T25" fmla="*/ 364 h 841"/>
                    <a:gd name="T26" fmla="*/ 969 w 1030"/>
                    <a:gd name="T27" fmla="*/ 288 h 841"/>
                    <a:gd name="T28" fmla="*/ 906 w 1030"/>
                    <a:gd name="T29" fmla="*/ 259 h 841"/>
                    <a:gd name="T30" fmla="*/ 804 w 1030"/>
                    <a:gd name="T31" fmla="*/ 256 h 841"/>
                    <a:gd name="T32" fmla="*/ 394 w 1030"/>
                    <a:gd name="T33" fmla="*/ 256 h 841"/>
                    <a:gd name="T34" fmla="*/ 196 w 1030"/>
                    <a:gd name="T35" fmla="*/ 283 h 841"/>
                    <a:gd name="T36" fmla="*/ 134 w 1030"/>
                    <a:gd name="T37" fmla="*/ 375 h 841"/>
                    <a:gd name="T38" fmla="*/ 276 w 1030"/>
                    <a:gd name="T39" fmla="*/ 574 h 841"/>
                    <a:gd name="T40" fmla="*/ 804 w 1030"/>
                    <a:gd name="T41" fmla="*/ 574 h 841"/>
                    <a:gd name="T42" fmla="*/ 929 w 1030"/>
                    <a:gd name="T43" fmla="*/ 564 h 841"/>
                    <a:gd name="T44" fmla="*/ 975 w 1030"/>
                    <a:gd name="T45" fmla="*/ 532 h 841"/>
                    <a:gd name="T46" fmla="*/ 990 w 1030"/>
                    <a:gd name="T47" fmla="*/ 449 h 841"/>
                    <a:gd name="T48" fmla="*/ 1030 w 1030"/>
                    <a:gd name="T49" fmla="*/ 449 h 841"/>
                    <a:gd name="T50" fmla="*/ 1030 w 1030"/>
                    <a:gd name="T51" fmla="*/ 829 h 841"/>
                    <a:gd name="T52" fmla="*/ 990 w 1030"/>
                    <a:gd name="T53" fmla="*/ 829 h 841"/>
                    <a:gd name="T54" fmla="*/ 990 w 1030"/>
                    <a:gd name="T55" fmla="*/ 812 h 841"/>
                    <a:gd name="T56" fmla="*/ 951 w 1030"/>
                    <a:gd name="T57" fmla="*/ 732 h 841"/>
                    <a:gd name="T58" fmla="*/ 804 w 1030"/>
                    <a:gd name="T59" fmla="*/ 712 h 841"/>
                    <a:gd name="T60" fmla="*/ 432 w 1030"/>
                    <a:gd name="T61" fmla="*/ 712 h 841"/>
                    <a:gd name="T62" fmla="*/ 213 w 1030"/>
                    <a:gd name="T63" fmla="*/ 718 h 841"/>
                    <a:gd name="T64" fmla="*/ 160 w 1030"/>
                    <a:gd name="T65" fmla="*/ 737 h 841"/>
                    <a:gd name="T66" fmla="*/ 145 w 1030"/>
                    <a:gd name="T67" fmla="*/ 772 h 841"/>
                    <a:gd name="T68" fmla="*/ 162 w 1030"/>
                    <a:gd name="T69" fmla="*/ 829 h 841"/>
                    <a:gd name="T70" fmla="*/ 122 w 1030"/>
                    <a:gd name="T71" fmla="*/ 841 h 841"/>
                    <a:gd name="T72" fmla="*/ 0 w 1030"/>
                    <a:gd name="T73" fmla="*/ 610 h 841"/>
                    <a:gd name="T74" fmla="*/ 0 w 1030"/>
                    <a:gd name="T75" fmla="*/ 574 h 841"/>
                    <a:gd name="T76" fmla="*/ 212 w 1030"/>
                    <a:gd name="T77" fmla="*/ 574 h 8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0"/>
                    <a:gd name="T118" fmla="*/ 0 h 841"/>
                    <a:gd name="T119" fmla="*/ 1030 w 1030"/>
                    <a:gd name="T120" fmla="*/ 841 h 8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0" h="841">
                      <a:moveTo>
                        <a:pt x="212" y="574"/>
                      </a:moveTo>
                      <a:cubicBezTo>
                        <a:pt x="70" y="485"/>
                        <a:pt x="0" y="398"/>
                        <a:pt x="0" y="316"/>
                      </a:cubicBezTo>
                      <a:cubicBezTo>
                        <a:pt x="0" y="274"/>
                        <a:pt x="13" y="238"/>
                        <a:pt x="41" y="208"/>
                      </a:cubicBezTo>
                      <a:cubicBezTo>
                        <a:pt x="68" y="178"/>
                        <a:pt x="114" y="153"/>
                        <a:pt x="176" y="135"/>
                      </a:cubicBezTo>
                      <a:cubicBezTo>
                        <a:pt x="220" y="123"/>
                        <a:pt x="286" y="117"/>
                        <a:pt x="377" y="117"/>
                      </a:cubicBezTo>
                      <a:cubicBezTo>
                        <a:pt x="519" y="117"/>
                        <a:pt x="661" y="117"/>
                        <a:pt x="804" y="117"/>
                      </a:cubicBezTo>
                      <a:cubicBezTo>
                        <a:pt x="867" y="117"/>
                        <a:pt x="910" y="113"/>
                        <a:pt x="932" y="105"/>
                      </a:cubicBezTo>
                      <a:cubicBezTo>
                        <a:pt x="951" y="100"/>
                        <a:pt x="965" y="90"/>
                        <a:pt x="975" y="75"/>
                      </a:cubicBezTo>
                      <a:cubicBezTo>
                        <a:pt x="985" y="62"/>
                        <a:pt x="990" y="37"/>
                        <a:pt x="990" y="0"/>
                      </a:cubicBezTo>
                      <a:cubicBezTo>
                        <a:pt x="1004" y="0"/>
                        <a:pt x="1017" y="0"/>
                        <a:pt x="1030" y="0"/>
                      </a:cubicBezTo>
                      <a:cubicBezTo>
                        <a:pt x="1030" y="127"/>
                        <a:pt x="1030" y="253"/>
                        <a:pt x="1030" y="380"/>
                      </a:cubicBezTo>
                      <a:cubicBezTo>
                        <a:pt x="1017" y="380"/>
                        <a:pt x="1004" y="380"/>
                        <a:pt x="990" y="380"/>
                      </a:cubicBezTo>
                      <a:cubicBezTo>
                        <a:pt x="990" y="375"/>
                        <a:pt x="990" y="369"/>
                        <a:pt x="990" y="364"/>
                      </a:cubicBezTo>
                      <a:cubicBezTo>
                        <a:pt x="990" y="328"/>
                        <a:pt x="983" y="303"/>
                        <a:pt x="969" y="288"/>
                      </a:cubicBezTo>
                      <a:cubicBezTo>
                        <a:pt x="954" y="274"/>
                        <a:pt x="934" y="265"/>
                        <a:pt x="906" y="259"/>
                      </a:cubicBezTo>
                      <a:cubicBezTo>
                        <a:pt x="895" y="257"/>
                        <a:pt x="861" y="256"/>
                        <a:pt x="804" y="256"/>
                      </a:cubicBezTo>
                      <a:cubicBezTo>
                        <a:pt x="667" y="256"/>
                        <a:pt x="531" y="256"/>
                        <a:pt x="394" y="256"/>
                      </a:cubicBezTo>
                      <a:cubicBezTo>
                        <a:pt x="304" y="256"/>
                        <a:pt x="237" y="265"/>
                        <a:pt x="196" y="283"/>
                      </a:cubicBezTo>
                      <a:cubicBezTo>
                        <a:pt x="155" y="300"/>
                        <a:pt x="134" y="332"/>
                        <a:pt x="134" y="375"/>
                      </a:cubicBezTo>
                      <a:cubicBezTo>
                        <a:pt x="134" y="441"/>
                        <a:pt x="181" y="508"/>
                        <a:pt x="276" y="574"/>
                      </a:cubicBezTo>
                      <a:cubicBezTo>
                        <a:pt x="452" y="574"/>
                        <a:pt x="628" y="574"/>
                        <a:pt x="804" y="574"/>
                      </a:cubicBezTo>
                      <a:cubicBezTo>
                        <a:pt x="871" y="574"/>
                        <a:pt x="913" y="570"/>
                        <a:pt x="929" y="564"/>
                      </a:cubicBezTo>
                      <a:cubicBezTo>
                        <a:pt x="950" y="557"/>
                        <a:pt x="965" y="546"/>
                        <a:pt x="975" y="532"/>
                      </a:cubicBezTo>
                      <a:cubicBezTo>
                        <a:pt x="985" y="518"/>
                        <a:pt x="990" y="491"/>
                        <a:pt x="990" y="449"/>
                      </a:cubicBezTo>
                      <a:cubicBezTo>
                        <a:pt x="1004" y="449"/>
                        <a:pt x="1017" y="449"/>
                        <a:pt x="1030" y="449"/>
                      </a:cubicBezTo>
                      <a:cubicBezTo>
                        <a:pt x="1030" y="575"/>
                        <a:pt x="1030" y="702"/>
                        <a:pt x="1030" y="829"/>
                      </a:cubicBezTo>
                      <a:cubicBezTo>
                        <a:pt x="1017" y="829"/>
                        <a:pt x="1004" y="829"/>
                        <a:pt x="990" y="829"/>
                      </a:cubicBezTo>
                      <a:cubicBezTo>
                        <a:pt x="990" y="823"/>
                        <a:pt x="990" y="817"/>
                        <a:pt x="990" y="812"/>
                      </a:cubicBezTo>
                      <a:cubicBezTo>
                        <a:pt x="990" y="772"/>
                        <a:pt x="977" y="746"/>
                        <a:pt x="951" y="732"/>
                      </a:cubicBezTo>
                      <a:cubicBezTo>
                        <a:pt x="926" y="719"/>
                        <a:pt x="877" y="712"/>
                        <a:pt x="804" y="712"/>
                      </a:cubicBezTo>
                      <a:cubicBezTo>
                        <a:pt x="680" y="712"/>
                        <a:pt x="556" y="712"/>
                        <a:pt x="432" y="712"/>
                      </a:cubicBezTo>
                      <a:cubicBezTo>
                        <a:pt x="312" y="712"/>
                        <a:pt x="239" y="714"/>
                        <a:pt x="213" y="718"/>
                      </a:cubicBezTo>
                      <a:cubicBezTo>
                        <a:pt x="187" y="722"/>
                        <a:pt x="169" y="729"/>
                        <a:pt x="160" y="737"/>
                      </a:cubicBezTo>
                      <a:cubicBezTo>
                        <a:pt x="150" y="746"/>
                        <a:pt x="145" y="758"/>
                        <a:pt x="145" y="772"/>
                      </a:cubicBezTo>
                      <a:cubicBezTo>
                        <a:pt x="145" y="789"/>
                        <a:pt x="151" y="807"/>
                        <a:pt x="162" y="829"/>
                      </a:cubicBezTo>
                      <a:cubicBezTo>
                        <a:pt x="149" y="833"/>
                        <a:pt x="136" y="837"/>
                        <a:pt x="122" y="841"/>
                      </a:cubicBezTo>
                      <a:cubicBezTo>
                        <a:pt x="81" y="765"/>
                        <a:pt x="42" y="687"/>
                        <a:pt x="0" y="610"/>
                      </a:cubicBezTo>
                      <a:cubicBezTo>
                        <a:pt x="0" y="598"/>
                        <a:pt x="0" y="586"/>
                        <a:pt x="0" y="574"/>
                      </a:cubicBezTo>
                      <a:cubicBezTo>
                        <a:pt x="71" y="574"/>
                        <a:pt x="142" y="574"/>
                        <a:pt x="212" y="574"/>
                      </a:cubicBezTo>
                    </a:path>
                  </a:pathLst>
                </a:custGeom>
                <a:solidFill>
                  <a:srgbClr val="FFFFFF"/>
                </a:solidFill>
                <a:ln w="0">
                  <a:solidFill>
                    <a:srgbClr val="FFFFFF"/>
                  </a:solidFill>
                  <a:round/>
                  <a:headEnd/>
                  <a:tailEnd/>
                </a:ln>
              </p:spPr>
              <p:txBody>
                <a:bodyPr/>
                <a:lstStyle/>
                <a:p>
                  <a:endParaRPr lang="es-EC"/>
                </a:p>
              </p:txBody>
            </p:sp>
            <p:sp>
              <p:nvSpPr>
                <p:cNvPr id="41046" name="Freeform 48"/>
                <p:cNvSpPr>
                  <a:spLocks/>
                </p:cNvSpPr>
                <p:nvPr/>
              </p:nvSpPr>
              <p:spPr bwMode="auto">
                <a:xfrm>
                  <a:off x="2329" y="11210"/>
                  <a:ext cx="179" cy="58"/>
                </a:xfrm>
                <a:custGeom>
                  <a:avLst/>
                  <a:gdLst>
                    <a:gd name="T0" fmla="*/ 0 w 1345"/>
                    <a:gd name="T1" fmla="*/ 203 h 463"/>
                    <a:gd name="T2" fmla="*/ 329 w 1345"/>
                    <a:gd name="T3" fmla="*/ 203 h 463"/>
                    <a:gd name="T4" fmla="*/ 329 w 1345"/>
                    <a:gd name="T5" fmla="*/ 24 h 463"/>
                    <a:gd name="T6" fmla="*/ 405 w 1345"/>
                    <a:gd name="T7" fmla="*/ 24 h 463"/>
                    <a:gd name="T8" fmla="*/ 405 w 1345"/>
                    <a:gd name="T9" fmla="*/ 203 h 463"/>
                    <a:gd name="T10" fmla="*/ 1053 w 1345"/>
                    <a:gd name="T11" fmla="*/ 203 h 463"/>
                    <a:gd name="T12" fmla="*/ 1185 w 1345"/>
                    <a:gd name="T13" fmla="*/ 181 h 463"/>
                    <a:gd name="T14" fmla="*/ 1218 w 1345"/>
                    <a:gd name="T15" fmla="*/ 127 h 463"/>
                    <a:gd name="T16" fmla="*/ 1195 w 1345"/>
                    <a:gd name="T17" fmla="*/ 73 h 463"/>
                    <a:gd name="T18" fmla="*/ 1130 w 1345"/>
                    <a:gd name="T19" fmla="*/ 33 h 463"/>
                    <a:gd name="T20" fmla="*/ 1130 w 1345"/>
                    <a:gd name="T21" fmla="*/ 0 h 463"/>
                    <a:gd name="T22" fmla="*/ 1290 w 1345"/>
                    <a:gd name="T23" fmla="*/ 83 h 463"/>
                    <a:gd name="T24" fmla="*/ 1345 w 1345"/>
                    <a:gd name="T25" fmla="*/ 194 h 463"/>
                    <a:gd name="T26" fmla="*/ 1317 w 1345"/>
                    <a:gd name="T27" fmla="*/ 269 h 463"/>
                    <a:gd name="T28" fmla="*/ 1237 w 1345"/>
                    <a:gd name="T29" fmla="*/ 324 h 463"/>
                    <a:gd name="T30" fmla="*/ 1077 w 1345"/>
                    <a:gd name="T31" fmla="*/ 342 h 463"/>
                    <a:gd name="T32" fmla="*/ 405 w 1345"/>
                    <a:gd name="T33" fmla="*/ 342 h 463"/>
                    <a:gd name="T34" fmla="*/ 405 w 1345"/>
                    <a:gd name="T35" fmla="*/ 463 h 463"/>
                    <a:gd name="T36" fmla="*/ 369 w 1345"/>
                    <a:gd name="T37" fmla="*/ 463 h 463"/>
                    <a:gd name="T38" fmla="*/ 287 w 1345"/>
                    <a:gd name="T39" fmla="*/ 369 h 463"/>
                    <a:gd name="T40" fmla="*/ 152 w 1345"/>
                    <a:gd name="T41" fmla="*/ 283 h 463"/>
                    <a:gd name="T42" fmla="*/ 0 w 1345"/>
                    <a:gd name="T43" fmla="*/ 229 h 463"/>
                    <a:gd name="T44" fmla="*/ 0 w 1345"/>
                    <a:gd name="T45" fmla="*/ 203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5"/>
                    <a:gd name="T70" fmla="*/ 0 h 463"/>
                    <a:gd name="T71" fmla="*/ 1345 w 1345"/>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5" h="463">
                      <a:moveTo>
                        <a:pt x="0" y="203"/>
                      </a:moveTo>
                      <a:cubicBezTo>
                        <a:pt x="110" y="203"/>
                        <a:pt x="219" y="203"/>
                        <a:pt x="329" y="203"/>
                      </a:cubicBezTo>
                      <a:cubicBezTo>
                        <a:pt x="329" y="143"/>
                        <a:pt x="329" y="84"/>
                        <a:pt x="329" y="24"/>
                      </a:cubicBezTo>
                      <a:cubicBezTo>
                        <a:pt x="354" y="24"/>
                        <a:pt x="379" y="24"/>
                        <a:pt x="405" y="24"/>
                      </a:cubicBezTo>
                      <a:cubicBezTo>
                        <a:pt x="405" y="84"/>
                        <a:pt x="405" y="143"/>
                        <a:pt x="405" y="203"/>
                      </a:cubicBezTo>
                      <a:cubicBezTo>
                        <a:pt x="621" y="203"/>
                        <a:pt x="837" y="203"/>
                        <a:pt x="1053" y="203"/>
                      </a:cubicBezTo>
                      <a:cubicBezTo>
                        <a:pt x="1118" y="203"/>
                        <a:pt x="1162" y="195"/>
                        <a:pt x="1185" y="181"/>
                      </a:cubicBezTo>
                      <a:cubicBezTo>
                        <a:pt x="1207" y="167"/>
                        <a:pt x="1218" y="149"/>
                        <a:pt x="1218" y="127"/>
                      </a:cubicBezTo>
                      <a:cubicBezTo>
                        <a:pt x="1218" y="108"/>
                        <a:pt x="1211" y="91"/>
                        <a:pt x="1195" y="73"/>
                      </a:cubicBezTo>
                      <a:cubicBezTo>
                        <a:pt x="1181" y="56"/>
                        <a:pt x="1159" y="42"/>
                        <a:pt x="1130" y="33"/>
                      </a:cubicBezTo>
                      <a:cubicBezTo>
                        <a:pt x="1130" y="22"/>
                        <a:pt x="1130" y="11"/>
                        <a:pt x="1130" y="0"/>
                      </a:cubicBezTo>
                      <a:cubicBezTo>
                        <a:pt x="1201" y="19"/>
                        <a:pt x="1254" y="48"/>
                        <a:pt x="1290" y="83"/>
                      </a:cubicBezTo>
                      <a:cubicBezTo>
                        <a:pt x="1327" y="119"/>
                        <a:pt x="1345" y="156"/>
                        <a:pt x="1345" y="194"/>
                      </a:cubicBezTo>
                      <a:cubicBezTo>
                        <a:pt x="1345" y="220"/>
                        <a:pt x="1336" y="245"/>
                        <a:pt x="1317" y="269"/>
                      </a:cubicBezTo>
                      <a:cubicBezTo>
                        <a:pt x="1298" y="294"/>
                        <a:pt x="1272" y="312"/>
                        <a:pt x="1237" y="324"/>
                      </a:cubicBezTo>
                      <a:cubicBezTo>
                        <a:pt x="1203" y="336"/>
                        <a:pt x="1150" y="342"/>
                        <a:pt x="1077" y="342"/>
                      </a:cubicBezTo>
                      <a:cubicBezTo>
                        <a:pt x="854" y="342"/>
                        <a:pt x="629" y="342"/>
                        <a:pt x="405" y="342"/>
                      </a:cubicBezTo>
                      <a:cubicBezTo>
                        <a:pt x="405" y="382"/>
                        <a:pt x="405" y="423"/>
                        <a:pt x="405" y="463"/>
                      </a:cubicBezTo>
                      <a:cubicBezTo>
                        <a:pt x="393" y="463"/>
                        <a:pt x="381" y="463"/>
                        <a:pt x="369" y="463"/>
                      </a:cubicBezTo>
                      <a:cubicBezTo>
                        <a:pt x="352" y="432"/>
                        <a:pt x="326" y="401"/>
                        <a:pt x="287" y="369"/>
                      </a:cubicBezTo>
                      <a:cubicBezTo>
                        <a:pt x="249" y="337"/>
                        <a:pt x="205" y="308"/>
                        <a:pt x="152" y="283"/>
                      </a:cubicBezTo>
                      <a:cubicBezTo>
                        <a:pt x="124" y="271"/>
                        <a:pt x="74" y="252"/>
                        <a:pt x="0" y="229"/>
                      </a:cubicBezTo>
                      <a:cubicBezTo>
                        <a:pt x="0" y="220"/>
                        <a:pt x="0" y="212"/>
                        <a:pt x="0" y="203"/>
                      </a:cubicBezTo>
                    </a:path>
                  </a:pathLst>
                </a:custGeom>
                <a:solidFill>
                  <a:srgbClr val="FFFFFF"/>
                </a:solidFill>
                <a:ln w="0">
                  <a:solidFill>
                    <a:srgbClr val="FFFFFF"/>
                  </a:solidFill>
                  <a:round/>
                  <a:headEnd/>
                  <a:tailEnd/>
                </a:ln>
              </p:spPr>
              <p:txBody>
                <a:bodyPr/>
                <a:lstStyle/>
                <a:p>
                  <a:endParaRPr lang="es-EC"/>
                </a:p>
              </p:txBody>
            </p:sp>
            <p:sp>
              <p:nvSpPr>
                <p:cNvPr id="41047" name="Freeform 49"/>
                <p:cNvSpPr>
                  <a:spLocks noEditPoints="1"/>
                </p:cNvSpPr>
                <p:nvPr/>
              </p:nvSpPr>
              <p:spPr bwMode="auto">
                <a:xfrm>
                  <a:off x="2369" y="11111"/>
                  <a:ext cx="140" cy="92"/>
                </a:xfrm>
                <a:custGeom>
                  <a:avLst/>
                  <a:gdLst>
                    <a:gd name="T0" fmla="*/ 0 w 1060"/>
                    <a:gd name="T1" fmla="*/ 370 h 742"/>
                    <a:gd name="T2" fmla="*/ 173 w 1060"/>
                    <a:gd name="T3" fmla="*/ 90 h 742"/>
                    <a:gd name="T4" fmla="*/ 511 w 1060"/>
                    <a:gd name="T5" fmla="*/ 0 h 742"/>
                    <a:gd name="T6" fmla="*/ 783 w 1060"/>
                    <a:gd name="T7" fmla="*/ 49 h 742"/>
                    <a:gd name="T8" fmla="*/ 990 w 1060"/>
                    <a:gd name="T9" fmla="*/ 185 h 742"/>
                    <a:gd name="T10" fmla="*/ 1060 w 1060"/>
                    <a:gd name="T11" fmla="*/ 379 h 742"/>
                    <a:gd name="T12" fmla="*/ 880 w 1060"/>
                    <a:gd name="T13" fmla="*/ 655 h 742"/>
                    <a:gd name="T14" fmla="*/ 539 w 1060"/>
                    <a:gd name="T15" fmla="*/ 742 h 742"/>
                    <a:gd name="T16" fmla="*/ 265 w 1060"/>
                    <a:gd name="T17" fmla="*/ 689 h 742"/>
                    <a:gd name="T18" fmla="*/ 65 w 1060"/>
                    <a:gd name="T19" fmla="*/ 551 h 742"/>
                    <a:gd name="T20" fmla="*/ 0 w 1060"/>
                    <a:gd name="T21" fmla="*/ 370 h 742"/>
                    <a:gd name="T22" fmla="*/ 71 w 1060"/>
                    <a:gd name="T23" fmla="*/ 396 h 742"/>
                    <a:gd name="T24" fmla="*/ 105 w 1060"/>
                    <a:gd name="T25" fmla="*/ 485 h 742"/>
                    <a:gd name="T26" fmla="*/ 226 w 1060"/>
                    <a:gd name="T27" fmla="*/ 558 h 742"/>
                    <a:gd name="T28" fmla="*/ 448 w 1060"/>
                    <a:gd name="T29" fmla="*/ 586 h 742"/>
                    <a:gd name="T30" fmla="*/ 824 w 1060"/>
                    <a:gd name="T31" fmla="*/ 519 h 742"/>
                    <a:gd name="T32" fmla="*/ 983 w 1060"/>
                    <a:gd name="T33" fmla="*/ 343 h 742"/>
                    <a:gd name="T34" fmla="*/ 895 w 1060"/>
                    <a:gd name="T35" fmla="*/ 209 h 742"/>
                    <a:gd name="T36" fmla="*/ 595 w 1060"/>
                    <a:gd name="T37" fmla="*/ 156 h 742"/>
                    <a:gd name="T38" fmla="*/ 176 w 1060"/>
                    <a:gd name="T39" fmla="*/ 244 h 742"/>
                    <a:gd name="T40" fmla="*/ 71 w 1060"/>
                    <a:gd name="T41" fmla="*/ 396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0"/>
                    <a:gd name="T64" fmla="*/ 0 h 742"/>
                    <a:gd name="T65" fmla="*/ 1060 w 1060"/>
                    <a:gd name="T66" fmla="*/ 742 h 7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0" h="742">
                      <a:moveTo>
                        <a:pt x="0" y="370"/>
                      </a:moveTo>
                      <a:cubicBezTo>
                        <a:pt x="0" y="254"/>
                        <a:pt x="57" y="159"/>
                        <a:pt x="173" y="90"/>
                      </a:cubicBezTo>
                      <a:cubicBezTo>
                        <a:pt x="272" y="31"/>
                        <a:pt x="383" y="0"/>
                        <a:pt x="511" y="0"/>
                      </a:cubicBezTo>
                      <a:cubicBezTo>
                        <a:pt x="600" y="0"/>
                        <a:pt x="691" y="17"/>
                        <a:pt x="783" y="49"/>
                      </a:cubicBezTo>
                      <a:cubicBezTo>
                        <a:pt x="875" y="82"/>
                        <a:pt x="943" y="128"/>
                        <a:pt x="990" y="185"/>
                      </a:cubicBezTo>
                      <a:cubicBezTo>
                        <a:pt x="1038" y="243"/>
                        <a:pt x="1060" y="308"/>
                        <a:pt x="1060" y="379"/>
                      </a:cubicBezTo>
                      <a:cubicBezTo>
                        <a:pt x="1060" y="495"/>
                        <a:pt x="1001" y="588"/>
                        <a:pt x="880" y="655"/>
                      </a:cubicBezTo>
                      <a:cubicBezTo>
                        <a:pt x="778" y="712"/>
                        <a:pt x="665" y="742"/>
                        <a:pt x="539" y="742"/>
                      </a:cubicBezTo>
                      <a:cubicBezTo>
                        <a:pt x="448" y="742"/>
                        <a:pt x="356" y="723"/>
                        <a:pt x="265" y="689"/>
                      </a:cubicBezTo>
                      <a:cubicBezTo>
                        <a:pt x="174" y="655"/>
                        <a:pt x="109" y="608"/>
                        <a:pt x="65" y="551"/>
                      </a:cubicBezTo>
                      <a:cubicBezTo>
                        <a:pt x="21" y="495"/>
                        <a:pt x="0" y="434"/>
                        <a:pt x="0" y="370"/>
                      </a:cubicBezTo>
                      <a:close/>
                      <a:moveTo>
                        <a:pt x="71" y="396"/>
                      </a:moveTo>
                      <a:cubicBezTo>
                        <a:pt x="71" y="425"/>
                        <a:pt x="82" y="456"/>
                        <a:pt x="105" y="485"/>
                      </a:cubicBezTo>
                      <a:cubicBezTo>
                        <a:pt x="128" y="515"/>
                        <a:pt x="168" y="540"/>
                        <a:pt x="226" y="558"/>
                      </a:cubicBezTo>
                      <a:cubicBezTo>
                        <a:pt x="284" y="576"/>
                        <a:pt x="357" y="586"/>
                        <a:pt x="448" y="586"/>
                      </a:cubicBezTo>
                      <a:cubicBezTo>
                        <a:pt x="593" y="586"/>
                        <a:pt x="718" y="562"/>
                        <a:pt x="824" y="519"/>
                      </a:cubicBezTo>
                      <a:cubicBezTo>
                        <a:pt x="930" y="475"/>
                        <a:pt x="983" y="416"/>
                        <a:pt x="983" y="343"/>
                      </a:cubicBezTo>
                      <a:cubicBezTo>
                        <a:pt x="983" y="289"/>
                        <a:pt x="953" y="244"/>
                        <a:pt x="895" y="209"/>
                      </a:cubicBezTo>
                      <a:cubicBezTo>
                        <a:pt x="837" y="174"/>
                        <a:pt x="737" y="156"/>
                        <a:pt x="595" y="156"/>
                      </a:cubicBezTo>
                      <a:cubicBezTo>
                        <a:pt x="417" y="156"/>
                        <a:pt x="278" y="186"/>
                        <a:pt x="176" y="244"/>
                      </a:cubicBezTo>
                      <a:cubicBezTo>
                        <a:pt x="106" y="283"/>
                        <a:pt x="71" y="335"/>
                        <a:pt x="71" y="396"/>
                      </a:cubicBezTo>
                      <a:close/>
                    </a:path>
                  </a:pathLst>
                </a:custGeom>
                <a:solidFill>
                  <a:srgbClr val="FFFFFF"/>
                </a:solidFill>
                <a:ln w="0">
                  <a:solidFill>
                    <a:srgbClr val="FFFFFF"/>
                  </a:solidFill>
                  <a:round/>
                  <a:headEnd/>
                  <a:tailEnd/>
                </a:ln>
              </p:spPr>
              <p:txBody>
                <a:bodyPr/>
                <a:lstStyle/>
                <a:p>
                  <a:endParaRPr lang="es-EC"/>
                </a:p>
              </p:txBody>
            </p:sp>
            <p:sp>
              <p:nvSpPr>
                <p:cNvPr id="41048" name="Freeform 50"/>
                <p:cNvSpPr>
                  <a:spLocks noEditPoints="1"/>
                </p:cNvSpPr>
                <p:nvPr/>
              </p:nvSpPr>
              <p:spPr bwMode="auto">
                <a:xfrm>
                  <a:off x="2299" y="10944"/>
                  <a:ext cx="210" cy="100"/>
                </a:xfrm>
                <a:custGeom>
                  <a:avLst/>
                  <a:gdLst>
                    <a:gd name="T0" fmla="*/ 1440 w 1583"/>
                    <a:gd name="T1" fmla="*/ 267 h 807"/>
                    <a:gd name="T2" fmla="*/ 1549 w 1583"/>
                    <a:gd name="T3" fmla="*/ 377 h 807"/>
                    <a:gd name="T4" fmla="*/ 1583 w 1583"/>
                    <a:gd name="T5" fmla="*/ 493 h 807"/>
                    <a:gd name="T6" fmla="*/ 1446 w 1583"/>
                    <a:gd name="T7" fmla="*/ 713 h 807"/>
                    <a:gd name="T8" fmla="*/ 1094 w 1583"/>
                    <a:gd name="T9" fmla="*/ 807 h 807"/>
                    <a:gd name="T10" fmla="*/ 700 w 1583"/>
                    <a:gd name="T11" fmla="*/ 703 h 807"/>
                    <a:gd name="T12" fmla="*/ 522 w 1583"/>
                    <a:gd name="T13" fmla="*/ 435 h 807"/>
                    <a:gd name="T14" fmla="*/ 606 w 1583"/>
                    <a:gd name="T15" fmla="*/ 267 h 807"/>
                    <a:gd name="T16" fmla="*/ 422 w 1583"/>
                    <a:gd name="T17" fmla="*/ 267 h 807"/>
                    <a:gd name="T18" fmla="*/ 211 w 1583"/>
                    <a:gd name="T19" fmla="*/ 273 h 807"/>
                    <a:gd name="T20" fmla="*/ 158 w 1583"/>
                    <a:gd name="T21" fmla="*/ 293 h 807"/>
                    <a:gd name="T22" fmla="*/ 143 w 1583"/>
                    <a:gd name="T23" fmla="*/ 327 h 807"/>
                    <a:gd name="T24" fmla="*/ 161 w 1583"/>
                    <a:gd name="T25" fmla="*/ 385 h 807"/>
                    <a:gd name="T26" fmla="*/ 123 w 1583"/>
                    <a:gd name="T27" fmla="*/ 396 h 807"/>
                    <a:gd name="T28" fmla="*/ 0 w 1583"/>
                    <a:gd name="T29" fmla="*/ 167 h 807"/>
                    <a:gd name="T30" fmla="*/ 0 w 1583"/>
                    <a:gd name="T31" fmla="*/ 129 h 807"/>
                    <a:gd name="T32" fmla="*/ 1156 w 1583"/>
                    <a:gd name="T33" fmla="*/ 129 h 807"/>
                    <a:gd name="T34" fmla="*/ 1370 w 1583"/>
                    <a:gd name="T35" fmla="*/ 122 h 807"/>
                    <a:gd name="T36" fmla="*/ 1425 w 1583"/>
                    <a:gd name="T37" fmla="*/ 102 h 807"/>
                    <a:gd name="T38" fmla="*/ 1440 w 1583"/>
                    <a:gd name="T39" fmla="*/ 70 h 807"/>
                    <a:gd name="T40" fmla="*/ 1422 w 1583"/>
                    <a:gd name="T41" fmla="*/ 9 h 807"/>
                    <a:gd name="T42" fmla="*/ 1460 w 1583"/>
                    <a:gd name="T43" fmla="*/ 0 h 807"/>
                    <a:gd name="T44" fmla="*/ 1583 w 1583"/>
                    <a:gd name="T45" fmla="*/ 229 h 807"/>
                    <a:gd name="T46" fmla="*/ 1583 w 1583"/>
                    <a:gd name="T47" fmla="*/ 267 h 807"/>
                    <a:gd name="T48" fmla="*/ 1440 w 1583"/>
                    <a:gd name="T49" fmla="*/ 267 h 807"/>
                    <a:gd name="T50" fmla="*/ 1364 w 1583"/>
                    <a:gd name="T51" fmla="*/ 267 h 807"/>
                    <a:gd name="T52" fmla="*/ 848 w 1583"/>
                    <a:gd name="T53" fmla="*/ 267 h 807"/>
                    <a:gd name="T54" fmla="*/ 713 w 1583"/>
                    <a:gd name="T55" fmla="*/ 297 h 807"/>
                    <a:gd name="T56" fmla="*/ 620 w 1583"/>
                    <a:gd name="T57" fmla="*/ 364 h 807"/>
                    <a:gd name="T58" fmla="*/ 590 w 1583"/>
                    <a:gd name="T59" fmla="*/ 445 h 807"/>
                    <a:gd name="T60" fmla="*/ 676 w 1583"/>
                    <a:gd name="T61" fmla="*/ 577 h 807"/>
                    <a:gd name="T62" fmla="*/ 1008 w 1583"/>
                    <a:gd name="T63" fmla="*/ 653 h 807"/>
                    <a:gd name="T64" fmla="*/ 1345 w 1583"/>
                    <a:gd name="T65" fmla="*/ 579 h 807"/>
                    <a:gd name="T66" fmla="*/ 1463 w 1583"/>
                    <a:gd name="T67" fmla="*/ 415 h 807"/>
                    <a:gd name="T68" fmla="*/ 1364 w 1583"/>
                    <a:gd name="T69" fmla="*/ 267 h 8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3"/>
                    <a:gd name="T106" fmla="*/ 0 h 807"/>
                    <a:gd name="T107" fmla="*/ 1583 w 1583"/>
                    <a:gd name="T108" fmla="*/ 807 h 8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3" h="807">
                      <a:moveTo>
                        <a:pt x="1440" y="267"/>
                      </a:moveTo>
                      <a:cubicBezTo>
                        <a:pt x="1492" y="304"/>
                        <a:pt x="1527" y="341"/>
                        <a:pt x="1549" y="377"/>
                      </a:cubicBezTo>
                      <a:cubicBezTo>
                        <a:pt x="1572" y="413"/>
                        <a:pt x="1583" y="452"/>
                        <a:pt x="1583" y="493"/>
                      </a:cubicBezTo>
                      <a:cubicBezTo>
                        <a:pt x="1583" y="577"/>
                        <a:pt x="1538" y="651"/>
                        <a:pt x="1446" y="713"/>
                      </a:cubicBezTo>
                      <a:cubicBezTo>
                        <a:pt x="1354" y="775"/>
                        <a:pt x="1237" y="807"/>
                        <a:pt x="1094" y="807"/>
                      </a:cubicBezTo>
                      <a:cubicBezTo>
                        <a:pt x="951" y="807"/>
                        <a:pt x="820" y="771"/>
                        <a:pt x="700" y="703"/>
                      </a:cubicBezTo>
                      <a:cubicBezTo>
                        <a:pt x="580" y="634"/>
                        <a:pt x="522" y="544"/>
                        <a:pt x="522" y="435"/>
                      </a:cubicBezTo>
                      <a:cubicBezTo>
                        <a:pt x="522" y="367"/>
                        <a:pt x="550" y="311"/>
                        <a:pt x="606" y="267"/>
                      </a:cubicBezTo>
                      <a:cubicBezTo>
                        <a:pt x="545" y="267"/>
                        <a:pt x="483" y="267"/>
                        <a:pt x="422" y="267"/>
                      </a:cubicBezTo>
                      <a:cubicBezTo>
                        <a:pt x="307" y="267"/>
                        <a:pt x="237" y="269"/>
                        <a:pt x="211" y="273"/>
                      </a:cubicBezTo>
                      <a:cubicBezTo>
                        <a:pt x="185" y="277"/>
                        <a:pt x="168" y="284"/>
                        <a:pt x="158" y="293"/>
                      </a:cubicBezTo>
                      <a:cubicBezTo>
                        <a:pt x="148" y="302"/>
                        <a:pt x="143" y="313"/>
                        <a:pt x="143" y="327"/>
                      </a:cubicBezTo>
                      <a:cubicBezTo>
                        <a:pt x="143" y="341"/>
                        <a:pt x="149" y="360"/>
                        <a:pt x="161" y="385"/>
                      </a:cubicBezTo>
                      <a:cubicBezTo>
                        <a:pt x="148" y="388"/>
                        <a:pt x="135" y="392"/>
                        <a:pt x="123" y="396"/>
                      </a:cubicBezTo>
                      <a:cubicBezTo>
                        <a:pt x="81" y="320"/>
                        <a:pt x="42" y="242"/>
                        <a:pt x="0" y="167"/>
                      </a:cubicBezTo>
                      <a:cubicBezTo>
                        <a:pt x="0" y="154"/>
                        <a:pt x="0" y="141"/>
                        <a:pt x="0" y="129"/>
                      </a:cubicBezTo>
                      <a:cubicBezTo>
                        <a:pt x="386" y="129"/>
                        <a:pt x="771" y="129"/>
                        <a:pt x="1156" y="129"/>
                      </a:cubicBezTo>
                      <a:cubicBezTo>
                        <a:pt x="1273" y="129"/>
                        <a:pt x="1345" y="126"/>
                        <a:pt x="1370" y="122"/>
                      </a:cubicBezTo>
                      <a:cubicBezTo>
                        <a:pt x="1397" y="118"/>
                        <a:pt x="1415" y="111"/>
                        <a:pt x="1425" y="102"/>
                      </a:cubicBezTo>
                      <a:cubicBezTo>
                        <a:pt x="1435" y="93"/>
                        <a:pt x="1440" y="83"/>
                        <a:pt x="1440" y="70"/>
                      </a:cubicBezTo>
                      <a:cubicBezTo>
                        <a:pt x="1440" y="55"/>
                        <a:pt x="1434" y="34"/>
                        <a:pt x="1422" y="9"/>
                      </a:cubicBezTo>
                      <a:cubicBezTo>
                        <a:pt x="1434" y="7"/>
                        <a:pt x="1447" y="3"/>
                        <a:pt x="1460" y="0"/>
                      </a:cubicBezTo>
                      <a:cubicBezTo>
                        <a:pt x="1501" y="76"/>
                        <a:pt x="1541" y="153"/>
                        <a:pt x="1583" y="229"/>
                      </a:cubicBezTo>
                      <a:cubicBezTo>
                        <a:pt x="1583" y="241"/>
                        <a:pt x="1583" y="254"/>
                        <a:pt x="1583" y="267"/>
                      </a:cubicBezTo>
                      <a:cubicBezTo>
                        <a:pt x="1535" y="267"/>
                        <a:pt x="1488" y="267"/>
                        <a:pt x="1440" y="267"/>
                      </a:cubicBezTo>
                      <a:close/>
                      <a:moveTo>
                        <a:pt x="1364" y="267"/>
                      </a:moveTo>
                      <a:cubicBezTo>
                        <a:pt x="1192" y="267"/>
                        <a:pt x="1020" y="267"/>
                        <a:pt x="848" y="267"/>
                      </a:cubicBezTo>
                      <a:cubicBezTo>
                        <a:pt x="799" y="270"/>
                        <a:pt x="754" y="281"/>
                        <a:pt x="713" y="297"/>
                      </a:cubicBezTo>
                      <a:cubicBezTo>
                        <a:pt x="673" y="314"/>
                        <a:pt x="641" y="336"/>
                        <a:pt x="620" y="364"/>
                      </a:cubicBezTo>
                      <a:cubicBezTo>
                        <a:pt x="599" y="391"/>
                        <a:pt x="590" y="419"/>
                        <a:pt x="590" y="445"/>
                      </a:cubicBezTo>
                      <a:cubicBezTo>
                        <a:pt x="590" y="494"/>
                        <a:pt x="618" y="539"/>
                        <a:pt x="676" y="577"/>
                      </a:cubicBezTo>
                      <a:cubicBezTo>
                        <a:pt x="752" y="627"/>
                        <a:pt x="863" y="653"/>
                        <a:pt x="1008" y="653"/>
                      </a:cubicBezTo>
                      <a:cubicBezTo>
                        <a:pt x="1155" y="653"/>
                        <a:pt x="1267" y="628"/>
                        <a:pt x="1345" y="579"/>
                      </a:cubicBezTo>
                      <a:cubicBezTo>
                        <a:pt x="1424" y="530"/>
                        <a:pt x="1463" y="475"/>
                        <a:pt x="1463" y="415"/>
                      </a:cubicBezTo>
                      <a:cubicBezTo>
                        <a:pt x="1463" y="364"/>
                        <a:pt x="1431" y="314"/>
                        <a:pt x="1364" y="267"/>
                      </a:cubicBezTo>
                      <a:close/>
                    </a:path>
                  </a:pathLst>
                </a:custGeom>
                <a:solidFill>
                  <a:srgbClr val="FFFFFF"/>
                </a:solidFill>
                <a:ln w="0">
                  <a:solidFill>
                    <a:srgbClr val="FFFFFF"/>
                  </a:solidFill>
                  <a:round/>
                  <a:headEnd/>
                  <a:tailEnd/>
                </a:ln>
              </p:spPr>
              <p:txBody>
                <a:bodyPr/>
                <a:lstStyle/>
                <a:p>
                  <a:endParaRPr lang="es-EC"/>
                </a:p>
              </p:txBody>
            </p:sp>
            <p:sp>
              <p:nvSpPr>
                <p:cNvPr id="41049" name="Freeform 51"/>
                <p:cNvSpPr>
                  <a:spLocks noEditPoints="1"/>
                </p:cNvSpPr>
                <p:nvPr/>
              </p:nvSpPr>
              <p:spPr bwMode="auto">
                <a:xfrm>
                  <a:off x="2368" y="10855"/>
                  <a:ext cx="141" cy="81"/>
                </a:xfrm>
                <a:custGeom>
                  <a:avLst/>
                  <a:gdLst>
                    <a:gd name="T0" fmla="*/ 407 w 1061"/>
                    <a:gd name="T1" fmla="*/ 531 h 651"/>
                    <a:gd name="T2" fmla="*/ 757 w 1061"/>
                    <a:gd name="T3" fmla="*/ 448 h 651"/>
                    <a:gd name="T4" fmla="*/ 883 w 1061"/>
                    <a:gd name="T5" fmla="*/ 251 h 651"/>
                    <a:gd name="T6" fmla="*/ 829 w 1061"/>
                    <a:gd name="T7" fmla="*/ 120 h 651"/>
                    <a:gd name="T8" fmla="*/ 644 w 1061"/>
                    <a:gd name="T9" fmla="*/ 27 h 651"/>
                    <a:gd name="T10" fmla="*/ 666 w 1061"/>
                    <a:gd name="T11" fmla="*/ 0 h 651"/>
                    <a:gd name="T12" fmla="*/ 938 w 1061"/>
                    <a:gd name="T13" fmla="*/ 103 h 651"/>
                    <a:gd name="T14" fmla="*/ 1061 w 1061"/>
                    <a:gd name="T15" fmla="*/ 315 h 651"/>
                    <a:gd name="T16" fmla="*/ 920 w 1061"/>
                    <a:gd name="T17" fmla="*/ 552 h 651"/>
                    <a:gd name="T18" fmla="*/ 544 w 1061"/>
                    <a:gd name="T19" fmla="*/ 651 h 651"/>
                    <a:gd name="T20" fmla="*/ 143 w 1061"/>
                    <a:gd name="T21" fmla="*/ 549 h 651"/>
                    <a:gd name="T22" fmla="*/ 0 w 1061"/>
                    <a:gd name="T23" fmla="*/ 296 h 651"/>
                    <a:gd name="T24" fmla="*/ 110 w 1061"/>
                    <a:gd name="T25" fmla="*/ 83 h 651"/>
                    <a:gd name="T26" fmla="*/ 407 w 1061"/>
                    <a:gd name="T27" fmla="*/ 0 h 651"/>
                    <a:gd name="T28" fmla="*/ 407 w 1061"/>
                    <a:gd name="T29" fmla="*/ 531 h 651"/>
                    <a:gd name="T30" fmla="*/ 344 w 1061"/>
                    <a:gd name="T31" fmla="*/ 531 h 651"/>
                    <a:gd name="T32" fmla="*/ 344 w 1061"/>
                    <a:gd name="T33" fmla="*/ 176 h 651"/>
                    <a:gd name="T34" fmla="*/ 209 w 1061"/>
                    <a:gd name="T35" fmla="*/ 194 h 651"/>
                    <a:gd name="T36" fmla="*/ 113 w 1061"/>
                    <a:gd name="T37" fmla="*/ 256 h 651"/>
                    <a:gd name="T38" fmla="*/ 78 w 1061"/>
                    <a:gd name="T39" fmla="*/ 343 h 651"/>
                    <a:gd name="T40" fmla="*/ 147 w 1061"/>
                    <a:gd name="T41" fmla="*/ 467 h 651"/>
                    <a:gd name="T42" fmla="*/ 344 w 1061"/>
                    <a:gd name="T43" fmla="*/ 531 h 6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1"/>
                    <a:gd name="T67" fmla="*/ 0 h 651"/>
                    <a:gd name="T68" fmla="*/ 1061 w 1061"/>
                    <a:gd name="T69" fmla="*/ 651 h 6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1" h="651">
                      <a:moveTo>
                        <a:pt x="407" y="531"/>
                      </a:moveTo>
                      <a:cubicBezTo>
                        <a:pt x="556" y="533"/>
                        <a:pt x="672" y="504"/>
                        <a:pt x="757" y="448"/>
                      </a:cubicBezTo>
                      <a:cubicBezTo>
                        <a:pt x="841" y="393"/>
                        <a:pt x="883" y="327"/>
                        <a:pt x="883" y="251"/>
                      </a:cubicBezTo>
                      <a:cubicBezTo>
                        <a:pt x="883" y="201"/>
                        <a:pt x="865" y="157"/>
                        <a:pt x="829" y="120"/>
                      </a:cubicBezTo>
                      <a:cubicBezTo>
                        <a:pt x="792" y="83"/>
                        <a:pt x="731" y="51"/>
                        <a:pt x="644" y="27"/>
                      </a:cubicBezTo>
                      <a:cubicBezTo>
                        <a:pt x="652" y="18"/>
                        <a:pt x="659" y="9"/>
                        <a:pt x="666" y="0"/>
                      </a:cubicBezTo>
                      <a:cubicBezTo>
                        <a:pt x="765" y="12"/>
                        <a:pt x="855" y="47"/>
                        <a:pt x="938" y="103"/>
                      </a:cubicBezTo>
                      <a:cubicBezTo>
                        <a:pt x="1020" y="158"/>
                        <a:pt x="1061" y="230"/>
                        <a:pt x="1061" y="315"/>
                      </a:cubicBezTo>
                      <a:cubicBezTo>
                        <a:pt x="1061" y="407"/>
                        <a:pt x="1015" y="487"/>
                        <a:pt x="920" y="552"/>
                      </a:cubicBezTo>
                      <a:cubicBezTo>
                        <a:pt x="827" y="617"/>
                        <a:pt x="702" y="651"/>
                        <a:pt x="544" y="651"/>
                      </a:cubicBezTo>
                      <a:cubicBezTo>
                        <a:pt x="372" y="651"/>
                        <a:pt x="240" y="616"/>
                        <a:pt x="143" y="549"/>
                      </a:cubicBezTo>
                      <a:cubicBezTo>
                        <a:pt x="48" y="483"/>
                        <a:pt x="0" y="397"/>
                        <a:pt x="0" y="296"/>
                      </a:cubicBezTo>
                      <a:cubicBezTo>
                        <a:pt x="0" y="209"/>
                        <a:pt x="37" y="138"/>
                        <a:pt x="110" y="83"/>
                      </a:cubicBezTo>
                      <a:cubicBezTo>
                        <a:pt x="185" y="29"/>
                        <a:pt x="284" y="0"/>
                        <a:pt x="407" y="0"/>
                      </a:cubicBezTo>
                      <a:cubicBezTo>
                        <a:pt x="407" y="177"/>
                        <a:pt x="407" y="354"/>
                        <a:pt x="407" y="531"/>
                      </a:cubicBezTo>
                      <a:close/>
                      <a:moveTo>
                        <a:pt x="344" y="531"/>
                      </a:moveTo>
                      <a:cubicBezTo>
                        <a:pt x="344" y="413"/>
                        <a:pt x="344" y="294"/>
                        <a:pt x="344" y="176"/>
                      </a:cubicBezTo>
                      <a:cubicBezTo>
                        <a:pt x="279" y="178"/>
                        <a:pt x="235" y="184"/>
                        <a:pt x="209" y="194"/>
                      </a:cubicBezTo>
                      <a:cubicBezTo>
                        <a:pt x="168" y="207"/>
                        <a:pt x="136" y="228"/>
                        <a:pt x="113" y="256"/>
                      </a:cubicBezTo>
                      <a:cubicBezTo>
                        <a:pt x="89" y="283"/>
                        <a:pt x="78" y="313"/>
                        <a:pt x="78" y="343"/>
                      </a:cubicBezTo>
                      <a:cubicBezTo>
                        <a:pt x="78" y="389"/>
                        <a:pt x="100" y="431"/>
                        <a:pt x="147" y="467"/>
                      </a:cubicBezTo>
                      <a:cubicBezTo>
                        <a:pt x="195" y="503"/>
                        <a:pt x="260" y="526"/>
                        <a:pt x="344" y="531"/>
                      </a:cubicBezTo>
                      <a:close/>
                    </a:path>
                  </a:pathLst>
                </a:custGeom>
                <a:solidFill>
                  <a:srgbClr val="FFFFFF"/>
                </a:solidFill>
                <a:ln w="0">
                  <a:solidFill>
                    <a:srgbClr val="FFFFFF"/>
                  </a:solidFill>
                  <a:round/>
                  <a:headEnd/>
                  <a:tailEnd/>
                </a:ln>
              </p:spPr>
              <p:txBody>
                <a:bodyPr/>
                <a:lstStyle/>
                <a:p>
                  <a:endParaRPr lang="es-EC"/>
                </a:p>
              </p:txBody>
            </p:sp>
            <p:sp>
              <p:nvSpPr>
                <p:cNvPr id="41050" name="Freeform 52"/>
                <p:cNvSpPr>
                  <a:spLocks/>
                </p:cNvSpPr>
                <p:nvPr/>
              </p:nvSpPr>
              <p:spPr bwMode="auto">
                <a:xfrm>
                  <a:off x="2299" y="10795"/>
                  <a:ext cx="207" cy="48"/>
                </a:xfrm>
                <a:custGeom>
                  <a:avLst/>
                  <a:gdLst>
                    <a:gd name="T0" fmla="*/ 0 w 1553"/>
                    <a:gd name="T1" fmla="*/ 124 h 391"/>
                    <a:gd name="T2" fmla="*/ 1327 w 1553"/>
                    <a:gd name="T3" fmla="*/ 124 h 391"/>
                    <a:gd name="T4" fmla="*/ 1451 w 1553"/>
                    <a:gd name="T5" fmla="*/ 113 h 391"/>
                    <a:gd name="T6" fmla="*/ 1497 w 1553"/>
                    <a:gd name="T7" fmla="*/ 81 h 391"/>
                    <a:gd name="T8" fmla="*/ 1513 w 1553"/>
                    <a:gd name="T9" fmla="*/ 0 h 391"/>
                    <a:gd name="T10" fmla="*/ 1553 w 1553"/>
                    <a:gd name="T11" fmla="*/ 0 h 391"/>
                    <a:gd name="T12" fmla="*/ 1553 w 1553"/>
                    <a:gd name="T13" fmla="*/ 376 h 391"/>
                    <a:gd name="T14" fmla="*/ 1513 w 1553"/>
                    <a:gd name="T15" fmla="*/ 376 h 391"/>
                    <a:gd name="T16" fmla="*/ 1499 w 1553"/>
                    <a:gd name="T17" fmla="*/ 304 h 391"/>
                    <a:gd name="T18" fmla="*/ 1452 w 1553"/>
                    <a:gd name="T19" fmla="*/ 274 h 391"/>
                    <a:gd name="T20" fmla="*/ 1327 w 1553"/>
                    <a:gd name="T21" fmla="*/ 263 h 391"/>
                    <a:gd name="T22" fmla="*/ 418 w 1553"/>
                    <a:gd name="T23" fmla="*/ 263 h 391"/>
                    <a:gd name="T24" fmla="*/ 210 w 1553"/>
                    <a:gd name="T25" fmla="*/ 269 h 391"/>
                    <a:gd name="T26" fmla="*/ 158 w 1553"/>
                    <a:gd name="T27" fmla="*/ 287 h 391"/>
                    <a:gd name="T28" fmla="*/ 143 w 1553"/>
                    <a:gd name="T29" fmla="*/ 321 h 391"/>
                    <a:gd name="T30" fmla="*/ 161 w 1553"/>
                    <a:gd name="T31" fmla="*/ 376 h 391"/>
                    <a:gd name="T32" fmla="*/ 123 w 1553"/>
                    <a:gd name="T33" fmla="*/ 391 h 391"/>
                    <a:gd name="T34" fmla="*/ 0 w 1553"/>
                    <a:gd name="T35" fmla="*/ 162 h 391"/>
                    <a:gd name="T36" fmla="*/ 0 w 1553"/>
                    <a:gd name="T37" fmla="*/ 124 h 3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3"/>
                    <a:gd name="T58" fmla="*/ 0 h 391"/>
                    <a:gd name="T59" fmla="*/ 1553 w 1553"/>
                    <a:gd name="T60" fmla="*/ 391 h 3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3" h="391">
                      <a:moveTo>
                        <a:pt x="0" y="124"/>
                      </a:moveTo>
                      <a:cubicBezTo>
                        <a:pt x="442" y="124"/>
                        <a:pt x="884" y="124"/>
                        <a:pt x="1327" y="124"/>
                      </a:cubicBezTo>
                      <a:cubicBezTo>
                        <a:pt x="1389" y="124"/>
                        <a:pt x="1430" y="120"/>
                        <a:pt x="1451" y="113"/>
                      </a:cubicBezTo>
                      <a:cubicBezTo>
                        <a:pt x="1472" y="106"/>
                        <a:pt x="1487" y="95"/>
                        <a:pt x="1497" y="81"/>
                      </a:cubicBezTo>
                      <a:cubicBezTo>
                        <a:pt x="1508" y="67"/>
                        <a:pt x="1513" y="39"/>
                        <a:pt x="1513" y="0"/>
                      </a:cubicBezTo>
                      <a:cubicBezTo>
                        <a:pt x="1527" y="0"/>
                        <a:pt x="1540" y="0"/>
                        <a:pt x="1553" y="0"/>
                      </a:cubicBezTo>
                      <a:cubicBezTo>
                        <a:pt x="1553" y="125"/>
                        <a:pt x="1553" y="251"/>
                        <a:pt x="1553" y="376"/>
                      </a:cubicBezTo>
                      <a:cubicBezTo>
                        <a:pt x="1540" y="376"/>
                        <a:pt x="1527" y="376"/>
                        <a:pt x="1513" y="376"/>
                      </a:cubicBezTo>
                      <a:cubicBezTo>
                        <a:pt x="1513" y="341"/>
                        <a:pt x="1509" y="317"/>
                        <a:pt x="1499" y="304"/>
                      </a:cubicBezTo>
                      <a:cubicBezTo>
                        <a:pt x="1489" y="292"/>
                        <a:pt x="1474" y="281"/>
                        <a:pt x="1452" y="274"/>
                      </a:cubicBezTo>
                      <a:cubicBezTo>
                        <a:pt x="1430" y="266"/>
                        <a:pt x="1389" y="263"/>
                        <a:pt x="1327" y="263"/>
                      </a:cubicBezTo>
                      <a:cubicBezTo>
                        <a:pt x="1024" y="263"/>
                        <a:pt x="721" y="263"/>
                        <a:pt x="418" y="263"/>
                      </a:cubicBezTo>
                      <a:cubicBezTo>
                        <a:pt x="306" y="263"/>
                        <a:pt x="236" y="265"/>
                        <a:pt x="210" y="269"/>
                      </a:cubicBezTo>
                      <a:cubicBezTo>
                        <a:pt x="185" y="273"/>
                        <a:pt x="168" y="279"/>
                        <a:pt x="158" y="287"/>
                      </a:cubicBezTo>
                      <a:cubicBezTo>
                        <a:pt x="148" y="297"/>
                        <a:pt x="143" y="308"/>
                        <a:pt x="143" y="321"/>
                      </a:cubicBezTo>
                      <a:cubicBezTo>
                        <a:pt x="143" y="335"/>
                        <a:pt x="149" y="354"/>
                        <a:pt x="161" y="376"/>
                      </a:cubicBezTo>
                      <a:cubicBezTo>
                        <a:pt x="148" y="381"/>
                        <a:pt x="135" y="386"/>
                        <a:pt x="123" y="391"/>
                      </a:cubicBezTo>
                      <a:cubicBezTo>
                        <a:pt x="81" y="315"/>
                        <a:pt x="42" y="238"/>
                        <a:pt x="0" y="162"/>
                      </a:cubicBezTo>
                      <a:cubicBezTo>
                        <a:pt x="0" y="149"/>
                        <a:pt x="0" y="136"/>
                        <a:pt x="0" y="124"/>
                      </a:cubicBezTo>
                    </a:path>
                  </a:pathLst>
                </a:custGeom>
                <a:solidFill>
                  <a:srgbClr val="FFFFFF"/>
                </a:solidFill>
                <a:ln w="0">
                  <a:solidFill>
                    <a:srgbClr val="FFFFFF"/>
                  </a:solidFill>
                  <a:round/>
                  <a:headEnd/>
                  <a:tailEnd/>
                </a:ln>
              </p:spPr>
              <p:txBody>
                <a:bodyPr/>
                <a:lstStyle/>
                <a:p>
                  <a:endParaRPr lang="es-EC"/>
                </a:p>
              </p:txBody>
            </p:sp>
            <p:sp>
              <p:nvSpPr>
                <p:cNvPr id="41051" name="Freeform 53"/>
                <p:cNvSpPr>
                  <a:spLocks/>
                </p:cNvSpPr>
                <p:nvPr/>
              </p:nvSpPr>
              <p:spPr bwMode="auto">
                <a:xfrm>
                  <a:off x="2369" y="10572"/>
                  <a:ext cx="137" cy="163"/>
                </a:xfrm>
                <a:custGeom>
                  <a:avLst/>
                  <a:gdLst>
                    <a:gd name="T0" fmla="*/ 213 w 1030"/>
                    <a:gd name="T1" fmla="*/ 1047 h 1314"/>
                    <a:gd name="T2" fmla="*/ 88 w 1030"/>
                    <a:gd name="T3" fmla="*/ 948 h 1314"/>
                    <a:gd name="T4" fmla="*/ 23 w 1030"/>
                    <a:gd name="T5" fmla="*/ 866 h 1314"/>
                    <a:gd name="T6" fmla="*/ 0 w 1030"/>
                    <a:gd name="T7" fmla="*/ 780 h 1314"/>
                    <a:gd name="T8" fmla="*/ 55 w 1030"/>
                    <a:gd name="T9" fmla="*/ 656 h 1314"/>
                    <a:gd name="T10" fmla="*/ 213 w 1030"/>
                    <a:gd name="T11" fmla="*/ 586 h 1314"/>
                    <a:gd name="T12" fmla="*/ 41 w 1030"/>
                    <a:gd name="T13" fmla="*/ 440 h 1314"/>
                    <a:gd name="T14" fmla="*/ 0 w 1030"/>
                    <a:gd name="T15" fmla="*/ 318 h 1314"/>
                    <a:gd name="T16" fmla="*/ 41 w 1030"/>
                    <a:gd name="T17" fmla="*/ 209 h 1314"/>
                    <a:gd name="T18" fmla="*/ 175 w 1030"/>
                    <a:gd name="T19" fmla="*/ 134 h 1314"/>
                    <a:gd name="T20" fmla="*/ 373 w 1030"/>
                    <a:gd name="T21" fmla="*/ 115 h 1314"/>
                    <a:gd name="T22" fmla="*/ 804 w 1030"/>
                    <a:gd name="T23" fmla="*/ 115 h 1314"/>
                    <a:gd name="T24" fmla="*/ 932 w 1030"/>
                    <a:gd name="T25" fmla="*/ 104 h 1314"/>
                    <a:gd name="T26" fmla="*/ 973 w 1030"/>
                    <a:gd name="T27" fmla="*/ 73 h 1314"/>
                    <a:gd name="T28" fmla="*/ 990 w 1030"/>
                    <a:gd name="T29" fmla="*/ 0 h 1314"/>
                    <a:gd name="T30" fmla="*/ 1030 w 1030"/>
                    <a:gd name="T31" fmla="*/ 0 h 1314"/>
                    <a:gd name="T32" fmla="*/ 1030 w 1030"/>
                    <a:gd name="T33" fmla="*/ 379 h 1314"/>
                    <a:gd name="T34" fmla="*/ 990 w 1030"/>
                    <a:gd name="T35" fmla="*/ 379 h 1314"/>
                    <a:gd name="T36" fmla="*/ 990 w 1030"/>
                    <a:gd name="T37" fmla="*/ 363 h 1314"/>
                    <a:gd name="T38" fmla="*/ 965 w 1030"/>
                    <a:gd name="T39" fmla="*/ 286 h 1314"/>
                    <a:gd name="T40" fmla="*/ 910 w 1030"/>
                    <a:gd name="T41" fmla="*/ 258 h 1314"/>
                    <a:gd name="T42" fmla="*/ 804 w 1030"/>
                    <a:gd name="T43" fmla="*/ 255 h 1314"/>
                    <a:gd name="T44" fmla="*/ 373 w 1030"/>
                    <a:gd name="T45" fmla="*/ 255 h 1314"/>
                    <a:gd name="T46" fmla="*/ 201 w 1030"/>
                    <a:gd name="T47" fmla="*/ 277 h 1314"/>
                    <a:gd name="T48" fmla="*/ 131 w 1030"/>
                    <a:gd name="T49" fmla="*/ 382 h 1314"/>
                    <a:gd name="T50" fmla="*/ 160 w 1030"/>
                    <a:gd name="T51" fmla="*/ 471 h 1314"/>
                    <a:gd name="T52" fmla="*/ 268 w 1030"/>
                    <a:gd name="T53" fmla="*/ 580 h 1314"/>
                    <a:gd name="T54" fmla="*/ 280 w 1030"/>
                    <a:gd name="T55" fmla="*/ 582 h 1314"/>
                    <a:gd name="T56" fmla="*/ 327 w 1030"/>
                    <a:gd name="T57" fmla="*/ 580 h 1314"/>
                    <a:gd name="T58" fmla="*/ 804 w 1030"/>
                    <a:gd name="T59" fmla="*/ 580 h 1314"/>
                    <a:gd name="T60" fmla="*/ 931 w 1030"/>
                    <a:gd name="T61" fmla="*/ 571 h 1314"/>
                    <a:gd name="T62" fmla="*/ 973 w 1030"/>
                    <a:gd name="T63" fmla="*/ 538 h 1314"/>
                    <a:gd name="T64" fmla="*/ 990 w 1030"/>
                    <a:gd name="T65" fmla="*/ 455 h 1314"/>
                    <a:gd name="T66" fmla="*/ 1030 w 1030"/>
                    <a:gd name="T67" fmla="*/ 455 h 1314"/>
                    <a:gd name="T68" fmla="*/ 1030 w 1030"/>
                    <a:gd name="T69" fmla="*/ 844 h 1314"/>
                    <a:gd name="T70" fmla="*/ 990 w 1030"/>
                    <a:gd name="T71" fmla="*/ 844 h 1314"/>
                    <a:gd name="T72" fmla="*/ 971 w 1030"/>
                    <a:gd name="T73" fmla="*/ 756 h 1314"/>
                    <a:gd name="T74" fmla="*/ 912 w 1030"/>
                    <a:gd name="T75" fmla="*/ 723 h 1314"/>
                    <a:gd name="T76" fmla="*/ 804 w 1030"/>
                    <a:gd name="T77" fmla="*/ 719 h 1314"/>
                    <a:gd name="T78" fmla="*/ 373 w 1030"/>
                    <a:gd name="T79" fmla="*/ 719 h 1314"/>
                    <a:gd name="T80" fmla="*/ 198 w 1030"/>
                    <a:gd name="T81" fmla="*/ 746 h 1314"/>
                    <a:gd name="T82" fmla="*/ 128 w 1030"/>
                    <a:gd name="T83" fmla="*/ 850 h 1314"/>
                    <a:gd name="T84" fmla="*/ 160 w 1030"/>
                    <a:gd name="T85" fmla="*/ 939 h 1314"/>
                    <a:gd name="T86" fmla="*/ 268 w 1030"/>
                    <a:gd name="T87" fmla="*/ 1047 h 1314"/>
                    <a:gd name="T88" fmla="*/ 804 w 1030"/>
                    <a:gd name="T89" fmla="*/ 1047 h 1314"/>
                    <a:gd name="T90" fmla="*/ 931 w 1030"/>
                    <a:gd name="T91" fmla="*/ 1036 h 1314"/>
                    <a:gd name="T92" fmla="*/ 975 w 1030"/>
                    <a:gd name="T93" fmla="*/ 1005 h 1314"/>
                    <a:gd name="T94" fmla="*/ 990 w 1030"/>
                    <a:gd name="T95" fmla="*/ 922 h 1314"/>
                    <a:gd name="T96" fmla="*/ 1030 w 1030"/>
                    <a:gd name="T97" fmla="*/ 922 h 1314"/>
                    <a:gd name="T98" fmla="*/ 1030 w 1030"/>
                    <a:gd name="T99" fmla="*/ 1302 h 1314"/>
                    <a:gd name="T100" fmla="*/ 990 w 1030"/>
                    <a:gd name="T101" fmla="*/ 1302 h 1314"/>
                    <a:gd name="T102" fmla="*/ 975 w 1030"/>
                    <a:gd name="T103" fmla="*/ 1228 h 1314"/>
                    <a:gd name="T104" fmla="*/ 928 w 1030"/>
                    <a:gd name="T105" fmla="*/ 1196 h 1314"/>
                    <a:gd name="T106" fmla="*/ 804 w 1030"/>
                    <a:gd name="T107" fmla="*/ 1185 h 1314"/>
                    <a:gd name="T108" fmla="*/ 421 w 1030"/>
                    <a:gd name="T109" fmla="*/ 1185 h 1314"/>
                    <a:gd name="T110" fmla="*/ 209 w 1030"/>
                    <a:gd name="T111" fmla="*/ 1193 h 1314"/>
                    <a:gd name="T112" fmla="*/ 158 w 1030"/>
                    <a:gd name="T113" fmla="*/ 1211 h 1314"/>
                    <a:gd name="T114" fmla="*/ 145 w 1030"/>
                    <a:gd name="T115" fmla="*/ 1245 h 1314"/>
                    <a:gd name="T116" fmla="*/ 162 w 1030"/>
                    <a:gd name="T117" fmla="*/ 1302 h 1314"/>
                    <a:gd name="T118" fmla="*/ 122 w 1030"/>
                    <a:gd name="T119" fmla="*/ 1314 h 1314"/>
                    <a:gd name="T120" fmla="*/ 0 w 1030"/>
                    <a:gd name="T121" fmla="*/ 1083 h 1314"/>
                    <a:gd name="T122" fmla="*/ 0 w 1030"/>
                    <a:gd name="T123" fmla="*/ 1047 h 1314"/>
                    <a:gd name="T124" fmla="*/ 213 w 1030"/>
                    <a:gd name="T125" fmla="*/ 1047 h 1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
                    <a:gd name="T190" fmla="*/ 0 h 1314"/>
                    <a:gd name="T191" fmla="*/ 1030 w 1030"/>
                    <a:gd name="T192" fmla="*/ 1314 h 1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 h="1314">
                      <a:moveTo>
                        <a:pt x="213" y="1047"/>
                      </a:moveTo>
                      <a:cubicBezTo>
                        <a:pt x="139" y="991"/>
                        <a:pt x="99" y="958"/>
                        <a:pt x="88" y="948"/>
                      </a:cubicBezTo>
                      <a:cubicBezTo>
                        <a:pt x="60" y="923"/>
                        <a:pt x="39" y="896"/>
                        <a:pt x="23" y="866"/>
                      </a:cubicBezTo>
                      <a:cubicBezTo>
                        <a:pt x="7" y="837"/>
                        <a:pt x="0" y="808"/>
                        <a:pt x="0" y="780"/>
                      </a:cubicBezTo>
                      <a:cubicBezTo>
                        <a:pt x="0" y="732"/>
                        <a:pt x="18" y="690"/>
                        <a:pt x="55" y="656"/>
                      </a:cubicBezTo>
                      <a:cubicBezTo>
                        <a:pt x="91" y="622"/>
                        <a:pt x="144" y="598"/>
                        <a:pt x="213" y="586"/>
                      </a:cubicBezTo>
                      <a:cubicBezTo>
                        <a:pt x="125" y="529"/>
                        <a:pt x="68" y="479"/>
                        <a:pt x="41" y="440"/>
                      </a:cubicBezTo>
                      <a:cubicBezTo>
                        <a:pt x="13" y="401"/>
                        <a:pt x="0" y="359"/>
                        <a:pt x="0" y="318"/>
                      </a:cubicBezTo>
                      <a:cubicBezTo>
                        <a:pt x="0" y="276"/>
                        <a:pt x="13" y="240"/>
                        <a:pt x="41" y="209"/>
                      </a:cubicBezTo>
                      <a:cubicBezTo>
                        <a:pt x="68" y="178"/>
                        <a:pt x="112" y="152"/>
                        <a:pt x="175" y="134"/>
                      </a:cubicBezTo>
                      <a:cubicBezTo>
                        <a:pt x="217" y="121"/>
                        <a:pt x="283" y="115"/>
                        <a:pt x="373" y="115"/>
                      </a:cubicBezTo>
                      <a:cubicBezTo>
                        <a:pt x="517" y="115"/>
                        <a:pt x="660" y="115"/>
                        <a:pt x="804" y="115"/>
                      </a:cubicBezTo>
                      <a:cubicBezTo>
                        <a:pt x="866" y="115"/>
                        <a:pt x="910" y="112"/>
                        <a:pt x="932" y="104"/>
                      </a:cubicBezTo>
                      <a:cubicBezTo>
                        <a:pt x="949" y="99"/>
                        <a:pt x="962" y="88"/>
                        <a:pt x="973" y="73"/>
                      </a:cubicBezTo>
                      <a:cubicBezTo>
                        <a:pt x="985" y="58"/>
                        <a:pt x="990" y="34"/>
                        <a:pt x="990" y="0"/>
                      </a:cubicBezTo>
                      <a:cubicBezTo>
                        <a:pt x="1004" y="0"/>
                        <a:pt x="1017" y="0"/>
                        <a:pt x="1030" y="0"/>
                      </a:cubicBezTo>
                      <a:cubicBezTo>
                        <a:pt x="1030" y="126"/>
                        <a:pt x="1030" y="252"/>
                        <a:pt x="1030" y="379"/>
                      </a:cubicBezTo>
                      <a:cubicBezTo>
                        <a:pt x="1017" y="379"/>
                        <a:pt x="1004" y="379"/>
                        <a:pt x="990" y="379"/>
                      </a:cubicBezTo>
                      <a:cubicBezTo>
                        <a:pt x="990" y="374"/>
                        <a:pt x="990" y="368"/>
                        <a:pt x="990" y="363"/>
                      </a:cubicBezTo>
                      <a:cubicBezTo>
                        <a:pt x="990" y="330"/>
                        <a:pt x="982" y="304"/>
                        <a:pt x="965" y="286"/>
                      </a:cubicBezTo>
                      <a:cubicBezTo>
                        <a:pt x="953" y="273"/>
                        <a:pt x="935" y="264"/>
                        <a:pt x="910" y="258"/>
                      </a:cubicBezTo>
                      <a:cubicBezTo>
                        <a:pt x="898" y="256"/>
                        <a:pt x="861" y="255"/>
                        <a:pt x="804" y="255"/>
                      </a:cubicBezTo>
                      <a:cubicBezTo>
                        <a:pt x="660" y="255"/>
                        <a:pt x="517" y="255"/>
                        <a:pt x="373" y="255"/>
                      </a:cubicBezTo>
                      <a:cubicBezTo>
                        <a:pt x="292" y="255"/>
                        <a:pt x="235" y="262"/>
                        <a:pt x="201" y="277"/>
                      </a:cubicBezTo>
                      <a:cubicBezTo>
                        <a:pt x="154" y="299"/>
                        <a:pt x="131" y="334"/>
                        <a:pt x="131" y="382"/>
                      </a:cubicBezTo>
                      <a:cubicBezTo>
                        <a:pt x="131" y="412"/>
                        <a:pt x="141" y="442"/>
                        <a:pt x="160" y="471"/>
                      </a:cubicBezTo>
                      <a:cubicBezTo>
                        <a:pt x="180" y="501"/>
                        <a:pt x="215" y="538"/>
                        <a:pt x="268" y="580"/>
                      </a:cubicBezTo>
                      <a:cubicBezTo>
                        <a:pt x="272" y="581"/>
                        <a:pt x="276" y="581"/>
                        <a:pt x="280" y="582"/>
                      </a:cubicBezTo>
                      <a:cubicBezTo>
                        <a:pt x="295" y="581"/>
                        <a:pt x="311" y="581"/>
                        <a:pt x="327" y="580"/>
                      </a:cubicBezTo>
                      <a:cubicBezTo>
                        <a:pt x="486" y="580"/>
                        <a:pt x="645" y="580"/>
                        <a:pt x="804" y="580"/>
                      </a:cubicBezTo>
                      <a:cubicBezTo>
                        <a:pt x="872" y="580"/>
                        <a:pt x="915" y="577"/>
                        <a:pt x="931" y="571"/>
                      </a:cubicBezTo>
                      <a:cubicBezTo>
                        <a:pt x="948" y="565"/>
                        <a:pt x="962" y="554"/>
                        <a:pt x="973" y="538"/>
                      </a:cubicBezTo>
                      <a:cubicBezTo>
                        <a:pt x="985" y="522"/>
                        <a:pt x="990" y="495"/>
                        <a:pt x="990" y="455"/>
                      </a:cubicBezTo>
                      <a:cubicBezTo>
                        <a:pt x="1004" y="455"/>
                        <a:pt x="1017" y="455"/>
                        <a:pt x="1030" y="455"/>
                      </a:cubicBezTo>
                      <a:cubicBezTo>
                        <a:pt x="1030" y="585"/>
                        <a:pt x="1030" y="714"/>
                        <a:pt x="1030" y="844"/>
                      </a:cubicBezTo>
                      <a:cubicBezTo>
                        <a:pt x="1017" y="844"/>
                        <a:pt x="1004" y="844"/>
                        <a:pt x="990" y="844"/>
                      </a:cubicBezTo>
                      <a:cubicBezTo>
                        <a:pt x="990" y="801"/>
                        <a:pt x="984" y="771"/>
                        <a:pt x="971" y="756"/>
                      </a:cubicBezTo>
                      <a:cubicBezTo>
                        <a:pt x="958" y="740"/>
                        <a:pt x="938" y="729"/>
                        <a:pt x="912" y="723"/>
                      </a:cubicBezTo>
                      <a:cubicBezTo>
                        <a:pt x="900" y="720"/>
                        <a:pt x="864" y="719"/>
                        <a:pt x="804" y="719"/>
                      </a:cubicBezTo>
                      <a:cubicBezTo>
                        <a:pt x="660" y="719"/>
                        <a:pt x="517" y="719"/>
                        <a:pt x="373" y="719"/>
                      </a:cubicBezTo>
                      <a:cubicBezTo>
                        <a:pt x="292" y="719"/>
                        <a:pt x="234" y="728"/>
                        <a:pt x="198" y="746"/>
                      </a:cubicBezTo>
                      <a:cubicBezTo>
                        <a:pt x="151" y="770"/>
                        <a:pt x="128" y="805"/>
                        <a:pt x="128" y="850"/>
                      </a:cubicBezTo>
                      <a:cubicBezTo>
                        <a:pt x="128" y="880"/>
                        <a:pt x="138" y="910"/>
                        <a:pt x="160" y="939"/>
                      </a:cubicBezTo>
                      <a:cubicBezTo>
                        <a:pt x="192" y="985"/>
                        <a:pt x="227" y="1022"/>
                        <a:pt x="268" y="1047"/>
                      </a:cubicBezTo>
                      <a:cubicBezTo>
                        <a:pt x="446" y="1047"/>
                        <a:pt x="625" y="1047"/>
                        <a:pt x="804" y="1047"/>
                      </a:cubicBezTo>
                      <a:cubicBezTo>
                        <a:pt x="869" y="1047"/>
                        <a:pt x="912" y="1043"/>
                        <a:pt x="931" y="1036"/>
                      </a:cubicBezTo>
                      <a:cubicBezTo>
                        <a:pt x="951" y="1029"/>
                        <a:pt x="965" y="1019"/>
                        <a:pt x="975" y="1005"/>
                      </a:cubicBezTo>
                      <a:cubicBezTo>
                        <a:pt x="985" y="991"/>
                        <a:pt x="990" y="964"/>
                        <a:pt x="990" y="922"/>
                      </a:cubicBezTo>
                      <a:cubicBezTo>
                        <a:pt x="1004" y="922"/>
                        <a:pt x="1017" y="922"/>
                        <a:pt x="1030" y="922"/>
                      </a:cubicBezTo>
                      <a:cubicBezTo>
                        <a:pt x="1030" y="1049"/>
                        <a:pt x="1030" y="1175"/>
                        <a:pt x="1030" y="1302"/>
                      </a:cubicBezTo>
                      <a:cubicBezTo>
                        <a:pt x="1017" y="1302"/>
                        <a:pt x="1004" y="1302"/>
                        <a:pt x="990" y="1302"/>
                      </a:cubicBezTo>
                      <a:cubicBezTo>
                        <a:pt x="990" y="1267"/>
                        <a:pt x="985" y="1242"/>
                        <a:pt x="975" y="1228"/>
                      </a:cubicBezTo>
                      <a:cubicBezTo>
                        <a:pt x="965" y="1214"/>
                        <a:pt x="950" y="1204"/>
                        <a:pt x="928" y="1196"/>
                      </a:cubicBezTo>
                      <a:cubicBezTo>
                        <a:pt x="907" y="1189"/>
                        <a:pt x="866" y="1185"/>
                        <a:pt x="804" y="1185"/>
                      </a:cubicBezTo>
                      <a:cubicBezTo>
                        <a:pt x="676" y="1185"/>
                        <a:pt x="549" y="1185"/>
                        <a:pt x="421" y="1185"/>
                      </a:cubicBezTo>
                      <a:cubicBezTo>
                        <a:pt x="311" y="1185"/>
                        <a:pt x="240" y="1188"/>
                        <a:pt x="209" y="1193"/>
                      </a:cubicBezTo>
                      <a:cubicBezTo>
                        <a:pt x="185" y="1197"/>
                        <a:pt x="168" y="1203"/>
                        <a:pt x="158" y="1211"/>
                      </a:cubicBezTo>
                      <a:cubicBezTo>
                        <a:pt x="150" y="1219"/>
                        <a:pt x="145" y="1231"/>
                        <a:pt x="145" y="1245"/>
                      </a:cubicBezTo>
                      <a:cubicBezTo>
                        <a:pt x="145" y="1262"/>
                        <a:pt x="151" y="1280"/>
                        <a:pt x="162" y="1302"/>
                      </a:cubicBezTo>
                      <a:cubicBezTo>
                        <a:pt x="149" y="1306"/>
                        <a:pt x="136" y="1310"/>
                        <a:pt x="122" y="1314"/>
                      </a:cubicBezTo>
                      <a:cubicBezTo>
                        <a:pt x="81" y="1238"/>
                        <a:pt x="42" y="1160"/>
                        <a:pt x="0" y="1083"/>
                      </a:cubicBezTo>
                      <a:cubicBezTo>
                        <a:pt x="0" y="1071"/>
                        <a:pt x="0" y="1059"/>
                        <a:pt x="0" y="1047"/>
                      </a:cubicBezTo>
                      <a:cubicBezTo>
                        <a:pt x="71" y="1047"/>
                        <a:pt x="142" y="1047"/>
                        <a:pt x="213" y="1047"/>
                      </a:cubicBezTo>
                    </a:path>
                  </a:pathLst>
                </a:custGeom>
                <a:solidFill>
                  <a:srgbClr val="FFFFFF"/>
                </a:solidFill>
                <a:ln w="0">
                  <a:solidFill>
                    <a:srgbClr val="FFFFFF"/>
                  </a:solidFill>
                  <a:round/>
                  <a:headEnd/>
                  <a:tailEnd/>
                </a:ln>
              </p:spPr>
              <p:txBody>
                <a:bodyPr/>
                <a:lstStyle/>
                <a:p>
                  <a:endParaRPr lang="es-EC"/>
                </a:p>
              </p:txBody>
            </p:sp>
            <p:sp>
              <p:nvSpPr>
                <p:cNvPr id="41052" name="Freeform 54"/>
                <p:cNvSpPr>
                  <a:spLocks noEditPoints="1"/>
                </p:cNvSpPr>
                <p:nvPr/>
              </p:nvSpPr>
              <p:spPr bwMode="auto">
                <a:xfrm>
                  <a:off x="2368" y="10483"/>
                  <a:ext cx="141" cy="80"/>
                </a:xfrm>
                <a:custGeom>
                  <a:avLst/>
                  <a:gdLst>
                    <a:gd name="T0" fmla="*/ 407 w 1061"/>
                    <a:gd name="T1" fmla="*/ 531 h 650"/>
                    <a:gd name="T2" fmla="*/ 757 w 1061"/>
                    <a:gd name="T3" fmla="*/ 448 h 650"/>
                    <a:gd name="T4" fmla="*/ 883 w 1061"/>
                    <a:gd name="T5" fmla="*/ 251 h 650"/>
                    <a:gd name="T6" fmla="*/ 829 w 1061"/>
                    <a:gd name="T7" fmla="*/ 119 h 650"/>
                    <a:gd name="T8" fmla="*/ 644 w 1061"/>
                    <a:gd name="T9" fmla="*/ 26 h 650"/>
                    <a:gd name="T10" fmla="*/ 666 w 1061"/>
                    <a:gd name="T11" fmla="*/ 0 h 650"/>
                    <a:gd name="T12" fmla="*/ 938 w 1061"/>
                    <a:gd name="T13" fmla="*/ 102 h 650"/>
                    <a:gd name="T14" fmla="*/ 1061 w 1061"/>
                    <a:gd name="T15" fmla="*/ 314 h 650"/>
                    <a:gd name="T16" fmla="*/ 920 w 1061"/>
                    <a:gd name="T17" fmla="*/ 551 h 650"/>
                    <a:gd name="T18" fmla="*/ 544 w 1061"/>
                    <a:gd name="T19" fmla="*/ 650 h 650"/>
                    <a:gd name="T20" fmla="*/ 143 w 1061"/>
                    <a:gd name="T21" fmla="*/ 549 h 650"/>
                    <a:gd name="T22" fmla="*/ 0 w 1061"/>
                    <a:gd name="T23" fmla="*/ 295 h 650"/>
                    <a:gd name="T24" fmla="*/ 110 w 1061"/>
                    <a:gd name="T25" fmla="*/ 83 h 650"/>
                    <a:gd name="T26" fmla="*/ 407 w 1061"/>
                    <a:gd name="T27" fmla="*/ 0 h 650"/>
                    <a:gd name="T28" fmla="*/ 407 w 1061"/>
                    <a:gd name="T29" fmla="*/ 531 h 650"/>
                    <a:gd name="T30" fmla="*/ 344 w 1061"/>
                    <a:gd name="T31" fmla="*/ 531 h 650"/>
                    <a:gd name="T32" fmla="*/ 344 w 1061"/>
                    <a:gd name="T33" fmla="*/ 175 h 650"/>
                    <a:gd name="T34" fmla="*/ 209 w 1061"/>
                    <a:gd name="T35" fmla="*/ 193 h 650"/>
                    <a:gd name="T36" fmla="*/ 113 w 1061"/>
                    <a:gd name="T37" fmla="*/ 255 h 650"/>
                    <a:gd name="T38" fmla="*/ 78 w 1061"/>
                    <a:gd name="T39" fmla="*/ 342 h 650"/>
                    <a:gd name="T40" fmla="*/ 147 w 1061"/>
                    <a:gd name="T41" fmla="*/ 466 h 650"/>
                    <a:gd name="T42" fmla="*/ 344 w 1061"/>
                    <a:gd name="T43" fmla="*/ 531 h 6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1"/>
                    <a:gd name="T67" fmla="*/ 0 h 650"/>
                    <a:gd name="T68" fmla="*/ 1061 w 1061"/>
                    <a:gd name="T69" fmla="*/ 650 h 6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1" h="650">
                      <a:moveTo>
                        <a:pt x="407" y="531"/>
                      </a:moveTo>
                      <a:cubicBezTo>
                        <a:pt x="556" y="532"/>
                        <a:pt x="672" y="503"/>
                        <a:pt x="757" y="448"/>
                      </a:cubicBezTo>
                      <a:cubicBezTo>
                        <a:pt x="841" y="393"/>
                        <a:pt x="883" y="326"/>
                        <a:pt x="883" y="251"/>
                      </a:cubicBezTo>
                      <a:cubicBezTo>
                        <a:pt x="883" y="201"/>
                        <a:pt x="865" y="156"/>
                        <a:pt x="829" y="119"/>
                      </a:cubicBezTo>
                      <a:cubicBezTo>
                        <a:pt x="792" y="83"/>
                        <a:pt x="731" y="51"/>
                        <a:pt x="644" y="26"/>
                      </a:cubicBezTo>
                      <a:cubicBezTo>
                        <a:pt x="652" y="17"/>
                        <a:pt x="659" y="9"/>
                        <a:pt x="666" y="0"/>
                      </a:cubicBezTo>
                      <a:cubicBezTo>
                        <a:pt x="765" y="11"/>
                        <a:pt x="855" y="47"/>
                        <a:pt x="938" y="102"/>
                      </a:cubicBezTo>
                      <a:cubicBezTo>
                        <a:pt x="1020" y="158"/>
                        <a:pt x="1061" y="230"/>
                        <a:pt x="1061" y="314"/>
                      </a:cubicBezTo>
                      <a:cubicBezTo>
                        <a:pt x="1061" y="407"/>
                        <a:pt x="1015" y="487"/>
                        <a:pt x="920" y="551"/>
                      </a:cubicBezTo>
                      <a:cubicBezTo>
                        <a:pt x="827" y="617"/>
                        <a:pt x="702" y="650"/>
                        <a:pt x="544" y="650"/>
                      </a:cubicBezTo>
                      <a:cubicBezTo>
                        <a:pt x="372" y="650"/>
                        <a:pt x="240" y="616"/>
                        <a:pt x="143" y="549"/>
                      </a:cubicBezTo>
                      <a:cubicBezTo>
                        <a:pt x="48" y="483"/>
                        <a:pt x="0" y="397"/>
                        <a:pt x="0" y="295"/>
                      </a:cubicBezTo>
                      <a:cubicBezTo>
                        <a:pt x="0" y="209"/>
                        <a:pt x="37" y="137"/>
                        <a:pt x="110" y="83"/>
                      </a:cubicBezTo>
                      <a:cubicBezTo>
                        <a:pt x="185" y="28"/>
                        <a:pt x="284" y="0"/>
                        <a:pt x="407" y="0"/>
                      </a:cubicBezTo>
                      <a:cubicBezTo>
                        <a:pt x="407" y="177"/>
                        <a:pt x="407" y="354"/>
                        <a:pt x="407" y="531"/>
                      </a:cubicBezTo>
                      <a:close/>
                      <a:moveTo>
                        <a:pt x="344" y="531"/>
                      </a:moveTo>
                      <a:cubicBezTo>
                        <a:pt x="344" y="413"/>
                        <a:pt x="344" y="294"/>
                        <a:pt x="344" y="175"/>
                      </a:cubicBezTo>
                      <a:cubicBezTo>
                        <a:pt x="279" y="178"/>
                        <a:pt x="235" y="184"/>
                        <a:pt x="209" y="193"/>
                      </a:cubicBezTo>
                      <a:cubicBezTo>
                        <a:pt x="168" y="207"/>
                        <a:pt x="136" y="227"/>
                        <a:pt x="113" y="255"/>
                      </a:cubicBezTo>
                      <a:cubicBezTo>
                        <a:pt x="89" y="283"/>
                        <a:pt x="78" y="312"/>
                        <a:pt x="78" y="342"/>
                      </a:cubicBezTo>
                      <a:cubicBezTo>
                        <a:pt x="78" y="388"/>
                        <a:pt x="100" y="431"/>
                        <a:pt x="147" y="466"/>
                      </a:cubicBezTo>
                      <a:cubicBezTo>
                        <a:pt x="195" y="503"/>
                        <a:pt x="260" y="525"/>
                        <a:pt x="344" y="531"/>
                      </a:cubicBezTo>
                      <a:close/>
                    </a:path>
                  </a:pathLst>
                </a:custGeom>
                <a:solidFill>
                  <a:srgbClr val="FFFFFF"/>
                </a:solidFill>
                <a:ln w="0">
                  <a:solidFill>
                    <a:srgbClr val="FFFFFF"/>
                  </a:solidFill>
                  <a:round/>
                  <a:headEnd/>
                  <a:tailEnd/>
                </a:ln>
              </p:spPr>
              <p:txBody>
                <a:bodyPr/>
                <a:lstStyle/>
                <a:p>
                  <a:endParaRPr lang="es-EC"/>
                </a:p>
              </p:txBody>
            </p:sp>
            <p:sp>
              <p:nvSpPr>
                <p:cNvPr id="41053" name="Freeform 55"/>
                <p:cNvSpPr>
                  <a:spLocks/>
                </p:cNvSpPr>
                <p:nvPr/>
              </p:nvSpPr>
              <p:spPr bwMode="auto">
                <a:xfrm>
                  <a:off x="2369" y="10404"/>
                  <a:ext cx="137" cy="71"/>
                </a:xfrm>
                <a:custGeom>
                  <a:avLst/>
                  <a:gdLst>
                    <a:gd name="T0" fmla="*/ 0 w 1030"/>
                    <a:gd name="T1" fmla="*/ 305 h 572"/>
                    <a:gd name="T2" fmla="*/ 225 w 1030"/>
                    <a:gd name="T3" fmla="*/ 305 h 572"/>
                    <a:gd name="T4" fmla="*/ 0 w 1030"/>
                    <a:gd name="T5" fmla="*/ 106 h 572"/>
                    <a:gd name="T6" fmla="*/ 36 w 1030"/>
                    <a:gd name="T7" fmla="*/ 30 h 572"/>
                    <a:gd name="T8" fmla="*/ 121 w 1030"/>
                    <a:gd name="T9" fmla="*/ 0 h 572"/>
                    <a:gd name="T10" fmla="*/ 193 w 1030"/>
                    <a:gd name="T11" fmla="*/ 22 h 572"/>
                    <a:gd name="T12" fmla="*/ 223 w 1030"/>
                    <a:gd name="T13" fmla="*/ 74 h 572"/>
                    <a:gd name="T14" fmla="*/ 185 w 1030"/>
                    <a:gd name="T15" fmla="*/ 139 h 572"/>
                    <a:gd name="T16" fmla="*/ 148 w 1030"/>
                    <a:gd name="T17" fmla="*/ 194 h 572"/>
                    <a:gd name="T18" fmla="*/ 169 w 1030"/>
                    <a:gd name="T19" fmla="*/ 226 h 572"/>
                    <a:gd name="T20" fmla="*/ 317 w 1030"/>
                    <a:gd name="T21" fmla="*/ 305 h 572"/>
                    <a:gd name="T22" fmla="*/ 796 w 1030"/>
                    <a:gd name="T23" fmla="*/ 305 h 572"/>
                    <a:gd name="T24" fmla="*/ 922 w 1030"/>
                    <a:gd name="T25" fmla="*/ 289 h 572"/>
                    <a:gd name="T26" fmla="*/ 971 w 1030"/>
                    <a:gd name="T27" fmla="*/ 250 h 572"/>
                    <a:gd name="T28" fmla="*/ 990 w 1030"/>
                    <a:gd name="T29" fmla="*/ 170 h 572"/>
                    <a:gd name="T30" fmla="*/ 1030 w 1030"/>
                    <a:gd name="T31" fmla="*/ 170 h 572"/>
                    <a:gd name="T32" fmla="*/ 1030 w 1030"/>
                    <a:gd name="T33" fmla="*/ 564 h 572"/>
                    <a:gd name="T34" fmla="*/ 990 w 1030"/>
                    <a:gd name="T35" fmla="*/ 564 h 572"/>
                    <a:gd name="T36" fmla="*/ 966 w 1030"/>
                    <a:gd name="T37" fmla="*/ 477 h 572"/>
                    <a:gd name="T38" fmla="*/ 911 w 1030"/>
                    <a:gd name="T39" fmla="*/ 447 h 572"/>
                    <a:gd name="T40" fmla="*/ 805 w 1030"/>
                    <a:gd name="T41" fmla="*/ 443 h 572"/>
                    <a:gd name="T42" fmla="*/ 417 w 1030"/>
                    <a:gd name="T43" fmla="*/ 443 h 572"/>
                    <a:gd name="T44" fmla="*/ 209 w 1030"/>
                    <a:gd name="T45" fmla="*/ 448 h 572"/>
                    <a:gd name="T46" fmla="*/ 161 w 1030"/>
                    <a:gd name="T47" fmla="*/ 468 h 572"/>
                    <a:gd name="T48" fmla="*/ 145 w 1030"/>
                    <a:gd name="T49" fmla="*/ 505 h 572"/>
                    <a:gd name="T50" fmla="*/ 162 w 1030"/>
                    <a:gd name="T51" fmla="*/ 564 h 572"/>
                    <a:gd name="T52" fmla="*/ 122 w 1030"/>
                    <a:gd name="T53" fmla="*/ 572 h 572"/>
                    <a:gd name="T54" fmla="*/ 0 w 1030"/>
                    <a:gd name="T55" fmla="*/ 340 h 572"/>
                    <a:gd name="T56" fmla="*/ 0 w 1030"/>
                    <a:gd name="T57" fmla="*/ 305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0"/>
                    <a:gd name="T88" fmla="*/ 0 h 572"/>
                    <a:gd name="T89" fmla="*/ 1030 w 1030"/>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0" h="572">
                      <a:moveTo>
                        <a:pt x="0" y="305"/>
                      </a:moveTo>
                      <a:cubicBezTo>
                        <a:pt x="75" y="305"/>
                        <a:pt x="150" y="305"/>
                        <a:pt x="225" y="305"/>
                      </a:cubicBezTo>
                      <a:cubicBezTo>
                        <a:pt x="75" y="241"/>
                        <a:pt x="0" y="175"/>
                        <a:pt x="0" y="106"/>
                      </a:cubicBezTo>
                      <a:cubicBezTo>
                        <a:pt x="0" y="76"/>
                        <a:pt x="12" y="50"/>
                        <a:pt x="36" y="30"/>
                      </a:cubicBezTo>
                      <a:cubicBezTo>
                        <a:pt x="62" y="10"/>
                        <a:pt x="90" y="0"/>
                        <a:pt x="121" y="0"/>
                      </a:cubicBezTo>
                      <a:cubicBezTo>
                        <a:pt x="150" y="0"/>
                        <a:pt x="174" y="8"/>
                        <a:pt x="193" y="22"/>
                      </a:cubicBezTo>
                      <a:cubicBezTo>
                        <a:pt x="213" y="36"/>
                        <a:pt x="223" y="54"/>
                        <a:pt x="223" y="74"/>
                      </a:cubicBezTo>
                      <a:cubicBezTo>
                        <a:pt x="223" y="93"/>
                        <a:pt x="210" y="115"/>
                        <a:pt x="185" y="139"/>
                      </a:cubicBezTo>
                      <a:cubicBezTo>
                        <a:pt x="159" y="163"/>
                        <a:pt x="148" y="182"/>
                        <a:pt x="148" y="194"/>
                      </a:cubicBezTo>
                      <a:cubicBezTo>
                        <a:pt x="148" y="204"/>
                        <a:pt x="155" y="215"/>
                        <a:pt x="169" y="226"/>
                      </a:cubicBezTo>
                      <a:cubicBezTo>
                        <a:pt x="199" y="252"/>
                        <a:pt x="248" y="278"/>
                        <a:pt x="317" y="305"/>
                      </a:cubicBezTo>
                      <a:cubicBezTo>
                        <a:pt x="477" y="305"/>
                        <a:pt x="636" y="305"/>
                        <a:pt x="796" y="305"/>
                      </a:cubicBezTo>
                      <a:cubicBezTo>
                        <a:pt x="852" y="305"/>
                        <a:pt x="893" y="300"/>
                        <a:pt x="922" y="289"/>
                      </a:cubicBezTo>
                      <a:cubicBezTo>
                        <a:pt x="941" y="281"/>
                        <a:pt x="957" y="268"/>
                        <a:pt x="971" y="250"/>
                      </a:cubicBezTo>
                      <a:cubicBezTo>
                        <a:pt x="984" y="232"/>
                        <a:pt x="990" y="205"/>
                        <a:pt x="990" y="170"/>
                      </a:cubicBezTo>
                      <a:cubicBezTo>
                        <a:pt x="1004" y="170"/>
                        <a:pt x="1017" y="170"/>
                        <a:pt x="1030" y="170"/>
                      </a:cubicBezTo>
                      <a:cubicBezTo>
                        <a:pt x="1030" y="302"/>
                        <a:pt x="1030" y="433"/>
                        <a:pt x="1030" y="564"/>
                      </a:cubicBezTo>
                      <a:cubicBezTo>
                        <a:pt x="1017" y="564"/>
                        <a:pt x="1004" y="564"/>
                        <a:pt x="990" y="564"/>
                      </a:cubicBezTo>
                      <a:cubicBezTo>
                        <a:pt x="990" y="525"/>
                        <a:pt x="983" y="496"/>
                        <a:pt x="966" y="477"/>
                      </a:cubicBezTo>
                      <a:cubicBezTo>
                        <a:pt x="954" y="462"/>
                        <a:pt x="936" y="453"/>
                        <a:pt x="911" y="447"/>
                      </a:cubicBezTo>
                      <a:cubicBezTo>
                        <a:pt x="899" y="445"/>
                        <a:pt x="863" y="443"/>
                        <a:pt x="805" y="443"/>
                      </a:cubicBezTo>
                      <a:cubicBezTo>
                        <a:pt x="676" y="443"/>
                        <a:pt x="546" y="443"/>
                        <a:pt x="417" y="443"/>
                      </a:cubicBezTo>
                      <a:cubicBezTo>
                        <a:pt x="300" y="443"/>
                        <a:pt x="232" y="445"/>
                        <a:pt x="209" y="448"/>
                      </a:cubicBezTo>
                      <a:cubicBezTo>
                        <a:pt x="187" y="452"/>
                        <a:pt x="171" y="459"/>
                        <a:pt x="161" y="468"/>
                      </a:cubicBezTo>
                      <a:cubicBezTo>
                        <a:pt x="151" y="478"/>
                        <a:pt x="145" y="491"/>
                        <a:pt x="145" y="505"/>
                      </a:cubicBezTo>
                      <a:cubicBezTo>
                        <a:pt x="145" y="523"/>
                        <a:pt x="151" y="542"/>
                        <a:pt x="162" y="564"/>
                      </a:cubicBezTo>
                      <a:cubicBezTo>
                        <a:pt x="149" y="567"/>
                        <a:pt x="136" y="570"/>
                        <a:pt x="122" y="572"/>
                      </a:cubicBezTo>
                      <a:cubicBezTo>
                        <a:pt x="81" y="495"/>
                        <a:pt x="42" y="417"/>
                        <a:pt x="0" y="340"/>
                      </a:cubicBezTo>
                      <a:cubicBezTo>
                        <a:pt x="0" y="328"/>
                        <a:pt x="0" y="316"/>
                        <a:pt x="0" y="305"/>
                      </a:cubicBezTo>
                    </a:path>
                  </a:pathLst>
                </a:custGeom>
                <a:solidFill>
                  <a:srgbClr val="FFFFFF"/>
                </a:solidFill>
                <a:ln w="0">
                  <a:solidFill>
                    <a:srgbClr val="FFFFFF"/>
                  </a:solidFill>
                  <a:round/>
                  <a:headEnd/>
                  <a:tailEnd/>
                </a:ln>
              </p:spPr>
              <p:txBody>
                <a:bodyPr/>
                <a:lstStyle/>
                <a:p>
                  <a:endParaRPr lang="es-EC"/>
                </a:p>
              </p:txBody>
            </p:sp>
            <p:sp>
              <p:nvSpPr>
                <p:cNvPr id="41054" name="Freeform 56"/>
                <p:cNvSpPr>
                  <a:spLocks/>
                </p:cNvSpPr>
                <p:nvPr/>
              </p:nvSpPr>
              <p:spPr bwMode="auto">
                <a:xfrm>
                  <a:off x="2369" y="10318"/>
                  <a:ext cx="140" cy="80"/>
                </a:xfrm>
                <a:custGeom>
                  <a:avLst/>
                  <a:gdLst>
                    <a:gd name="T0" fmla="*/ 650 w 1060"/>
                    <a:gd name="T1" fmla="*/ 0 h 648"/>
                    <a:gd name="T2" fmla="*/ 953 w 1060"/>
                    <a:gd name="T3" fmla="*/ 122 h 648"/>
                    <a:gd name="T4" fmla="*/ 1060 w 1060"/>
                    <a:gd name="T5" fmla="*/ 323 h 648"/>
                    <a:gd name="T6" fmla="*/ 917 w 1060"/>
                    <a:gd name="T7" fmla="*/ 551 h 648"/>
                    <a:gd name="T8" fmla="*/ 531 w 1060"/>
                    <a:gd name="T9" fmla="*/ 648 h 648"/>
                    <a:gd name="T10" fmla="*/ 148 w 1060"/>
                    <a:gd name="T11" fmla="*/ 540 h 648"/>
                    <a:gd name="T12" fmla="*/ 0 w 1060"/>
                    <a:gd name="T13" fmla="*/ 281 h 648"/>
                    <a:gd name="T14" fmla="*/ 78 w 1060"/>
                    <a:gd name="T15" fmla="*/ 95 h 648"/>
                    <a:gd name="T16" fmla="*/ 240 w 1060"/>
                    <a:gd name="T17" fmla="*/ 22 h 648"/>
                    <a:gd name="T18" fmla="*/ 307 w 1060"/>
                    <a:gd name="T19" fmla="*/ 42 h 648"/>
                    <a:gd name="T20" fmla="*/ 333 w 1060"/>
                    <a:gd name="T21" fmla="*/ 100 h 648"/>
                    <a:gd name="T22" fmla="*/ 292 w 1060"/>
                    <a:gd name="T23" fmla="*/ 175 h 648"/>
                    <a:gd name="T24" fmla="*/ 204 w 1060"/>
                    <a:gd name="T25" fmla="*/ 193 h 648"/>
                    <a:gd name="T26" fmla="*/ 106 w 1060"/>
                    <a:gd name="T27" fmla="*/ 228 h 648"/>
                    <a:gd name="T28" fmla="*/ 73 w 1060"/>
                    <a:gd name="T29" fmla="*/ 309 h 648"/>
                    <a:gd name="T30" fmla="*/ 154 w 1060"/>
                    <a:gd name="T31" fmla="*/ 444 h 648"/>
                    <a:gd name="T32" fmla="*/ 437 w 1060"/>
                    <a:gd name="T33" fmla="*/ 512 h 648"/>
                    <a:gd name="T34" fmla="*/ 752 w 1060"/>
                    <a:gd name="T35" fmla="*/ 444 h 648"/>
                    <a:gd name="T36" fmla="*/ 890 w 1060"/>
                    <a:gd name="T37" fmla="*/ 262 h 648"/>
                    <a:gd name="T38" fmla="*/ 817 w 1060"/>
                    <a:gd name="T39" fmla="*/ 115 h 648"/>
                    <a:gd name="T40" fmla="*/ 634 w 1060"/>
                    <a:gd name="T41" fmla="*/ 25 h 648"/>
                    <a:gd name="T42" fmla="*/ 650 w 1060"/>
                    <a:gd name="T43" fmla="*/ 0 h 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0"/>
                    <a:gd name="T67" fmla="*/ 0 h 648"/>
                    <a:gd name="T68" fmla="*/ 1060 w 1060"/>
                    <a:gd name="T69" fmla="*/ 648 h 6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0" h="648">
                      <a:moveTo>
                        <a:pt x="650" y="0"/>
                      </a:moveTo>
                      <a:cubicBezTo>
                        <a:pt x="782" y="21"/>
                        <a:pt x="882" y="62"/>
                        <a:pt x="953" y="122"/>
                      </a:cubicBezTo>
                      <a:cubicBezTo>
                        <a:pt x="1025" y="182"/>
                        <a:pt x="1060" y="249"/>
                        <a:pt x="1060" y="323"/>
                      </a:cubicBezTo>
                      <a:cubicBezTo>
                        <a:pt x="1060" y="410"/>
                        <a:pt x="1013" y="487"/>
                        <a:pt x="917" y="551"/>
                      </a:cubicBezTo>
                      <a:cubicBezTo>
                        <a:pt x="822" y="614"/>
                        <a:pt x="693" y="648"/>
                        <a:pt x="531" y="648"/>
                      </a:cubicBezTo>
                      <a:cubicBezTo>
                        <a:pt x="373" y="648"/>
                        <a:pt x="246" y="611"/>
                        <a:pt x="148" y="540"/>
                      </a:cubicBezTo>
                      <a:cubicBezTo>
                        <a:pt x="49" y="470"/>
                        <a:pt x="0" y="382"/>
                        <a:pt x="0" y="281"/>
                      </a:cubicBezTo>
                      <a:cubicBezTo>
                        <a:pt x="0" y="206"/>
                        <a:pt x="26" y="143"/>
                        <a:pt x="78" y="95"/>
                      </a:cubicBezTo>
                      <a:cubicBezTo>
                        <a:pt x="131" y="47"/>
                        <a:pt x="185" y="22"/>
                        <a:pt x="240" y="22"/>
                      </a:cubicBezTo>
                      <a:cubicBezTo>
                        <a:pt x="268" y="22"/>
                        <a:pt x="290" y="29"/>
                        <a:pt x="307" y="42"/>
                      </a:cubicBezTo>
                      <a:cubicBezTo>
                        <a:pt x="325" y="56"/>
                        <a:pt x="333" y="76"/>
                        <a:pt x="333" y="100"/>
                      </a:cubicBezTo>
                      <a:cubicBezTo>
                        <a:pt x="333" y="133"/>
                        <a:pt x="319" y="158"/>
                        <a:pt x="292" y="175"/>
                      </a:cubicBezTo>
                      <a:cubicBezTo>
                        <a:pt x="276" y="184"/>
                        <a:pt x="247" y="191"/>
                        <a:pt x="204" y="193"/>
                      </a:cubicBezTo>
                      <a:cubicBezTo>
                        <a:pt x="162" y="197"/>
                        <a:pt x="129" y="209"/>
                        <a:pt x="106" y="228"/>
                      </a:cubicBezTo>
                      <a:cubicBezTo>
                        <a:pt x="84" y="247"/>
                        <a:pt x="73" y="275"/>
                        <a:pt x="73" y="309"/>
                      </a:cubicBezTo>
                      <a:cubicBezTo>
                        <a:pt x="73" y="365"/>
                        <a:pt x="100" y="410"/>
                        <a:pt x="154" y="444"/>
                      </a:cubicBezTo>
                      <a:cubicBezTo>
                        <a:pt x="226" y="489"/>
                        <a:pt x="320" y="512"/>
                        <a:pt x="437" y="512"/>
                      </a:cubicBezTo>
                      <a:cubicBezTo>
                        <a:pt x="556" y="512"/>
                        <a:pt x="661" y="489"/>
                        <a:pt x="752" y="444"/>
                      </a:cubicBezTo>
                      <a:cubicBezTo>
                        <a:pt x="844" y="400"/>
                        <a:pt x="890" y="339"/>
                        <a:pt x="890" y="262"/>
                      </a:cubicBezTo>
                      <a:cubicBezTo>
                        <a:pt x="890" y="208"/>
                        <a:pt x="866" y="158"/>
                        <a:pt x="817" y="115"/>
                      </a:cubicBezTo>
                      <a:cubicBezTo>
                        <a:pt x="783" y="84"/>
                        <a:pt x="723" y="54"/>
                        <a:pt x="634" y="25"/>
                      </a:cubicBezTo>
                      <a:cubicBezTo>
                        <a:pt x="640" y="17"/>
                        <a:pt x="644" y="8"/>
                        <a:pt x="650" y="0"/>
                      </a:cubicBezTo>
                    </a:path>
                  </a:pathLst>
                </a:custGeom>
                <a:solidFill>
                  <a:srgbClr val="FFFFFF"/>
                </a:solidFill>
                <a:ln w="0">
                  <a:solidFill>
                    <a:srgbClr val="FFFFFF"/>
                  </a:solidFill>
                  <a:round/>
                  <a:headEnd/>
                  <a:tailEnd/>
                </a:ln>
              </p:spPr>
              <p:txBody>
                <a:bodyPr/>
                <a:lstStyle/>
                <a:p>
                  <a:endParaRPr lang="es-EC"/>
                </a:p>
              </p:txBody>
            </p:sp>
            <p:sp>
              <p:nvSpPr>
                <p:cNvPr id="41055" name="Freeform 57"/>
                <p:cNvSpPr>
                  <a:spLocks noEditPoints="1"/>
                </p:cNvSpPr>
                <p:nvPr/>
              </p:nvSpPr>
              <p:spPr bwMode="auto">
                <a:xfrm>
                  <a:off x="2369" y="10217"/>
                  <a:ext cx="139" cy="86"/>
                </a:xfrm>
                <a:custGeom>
                  <a:avLst/>
                  <a:gdLst>
                    <a:gd name="T0" fmla="*/ 886 w 1050"/>
                    <a:gd name="T1" fmla="*/ 270 h 698"/>
                    <a:gd name="T2" fmla="*/ 1023 w 1050"/>
                    <a:gd name="T3" fmla="*/ 419 h 698"/>
                    <a:gd name="T4" fmla="*/ 1050 w 1050"/>
                    <a:gd name="T5" fmla="*/ 515 h 698"/>
                    <a:gd name="T6" fmla="*/ 979 w 1050"/>
                    <a:gd name="T7" fmla="*/ 646 h 698"/>
                    <a:gd name="T8" fmla="*/ 793 w 1050"/>
                    <a:gd name="T9" fmla="*/ 698 h 698"/>
                    <a:gd name="T10" fmla="*/ 666 w 1050"/>
                    <a:gd name="T11" fmla="*/ 673 h 698"/>
                    <a:gd name="T12" fmla="*/ 526 w 1050"/>
                    <a:gd name="T13" fmla="*/ 553 h 698"/>
                    <a:gd name="T14" fmla="*/ 367 w 1050"/>
                    <a:gd name="T15" fmla="*/ 270 h 698"/>
                    <a:gd name="T16" fmla="*/ 328 w 1050"/>
                    <a:gd name="T17" fmla="*/ 270 h 698"/>
                    <a:gd name="T18" fmla="*/ 122 w 1050"/>
                    <a:gd name="T19" fmla="*/ 306 h 698"/>
                    <a:gd name="T20" fmla="*/ 67 w 1050"/>
                    <a:gd name="T21" fmla="*/ 413 h 698"/>
                    <a:gd name="T22" fmla="*/ 104 w 1050"/>
                    <a:gd name="T23" fmla="*/ 496 h 698"/>
                    <a:gd name="T24" fmla="*/ 189 w 1050"/>
                    <a:gd name="T25" fmla="*/ 528 h 698"/>
                    <a:gd name="T26" fmla="*/ 252 w 1050"/>
                    <a:gd name="T27" fmla="*/ 527 h 698"/>
                    <a:gd name="T28" fmla="*/ 330 w 1050"/>
                    <a:gd name="T29" fmla="*/ 546 h 698"/>
                    <a:gd name="T30" fmla="*/ 357 w 1050"/>
                    <a:gd name="T31" fmla="*/ 598 h 698"/>
                    <a:gd name="T32" fmla="*/ 329 w 1050"/>
                    <a:gd name="T33" fmla="*/ 648 h 698"/>
                    <a:gd name="T34" fmla="*/ 251 w 1050"/>
                    <a:gd name="T35" fmla="*/ 669 h 698"/>
                    <a:gd name="T36" fmla="*/ 79 w 1050"/>
                    <a:gd name="T37" fmla="*/ 595 h 698"/>
                    <a:gd name="T38" fmla="*/ 0 w 1050"/>
                    <a:gd name="T39" fmla="*/ 387 h 698"/>
                    <a:gd name="T40" fmla="*/ 45 w 1050"/>
                    <a:gd name="T41" fmla="*/ 220 h 698"/>
                    <a:gd name="T42" fmla="*/ 151 w 1050"/>
                    <a:gd name="T43" fmla="*/ 147 h 698"/>
                    <a:gd name="T44" fmla="*/ 343 w 1050"/>
                    <a:gd name="T45" fmla="*/ 131 h 698"/>
                    <a:gd name="T46" fmla="*/ 682 w 1050"/>
                    <a:gd name="T47" fmla="*/ 131 h 698"/>
                    <a:gd name="T48" fmla="*/ 857 w 1050"/>
                    <a:gd name="T49" fmla="*/ 127 h 698"/>
                    <a:gd name="T50" fmla="*/ 901 w 1050"/>
                    <a:gd name="T51" fmla="*/ 113 h 698"/>
                    <a:gd name="T52" fmla="*/ 912 w 1050"/>
                    <a:gd name="T53" fmla="*/ 91 h 698"/>
                    <a:gd name="T54" fmla="*/ 904 w 1050"/>
                    <a:gd name="T55" fmla="*/ 68 h 698"/>
                    <a:gd name="T56" fmla="*/ 824 w 1050"/>
                    <a:gd name="T57" fmla="*/ 0 h 698"/>
                    <a:gd name="T58" fmla="*/ 886 w 1050"/>
                    <a:gd name="T59" fmla="*/ 0 h 698"/>
                    <a:gd name="T60" fmla="*/ 1049 w 1050"/>
                    <a:gd name="T61" fmla="*/ 180 h 698"/>
                    <a:gd name="T62" fmla="*/ 1012 w 1050"/>
                    <a:gd name="T63" fmla="*/ 245 h 698"/>
                    <a:gd name="T64" fmla="*/ 886 w 1050"/>
                    <a:gd name="T65" fmla="*/ 270 h 698"/>
                    <a:gd name="T66" fmla="*/ 815 w 1050"/>
                    <a:gd name="T67" fmla="*/ 270 h 698"/>
                    <a:gd name="T68" fmla="*/ 433 w 1050"/>
                    <a:gd name="T69" fmla="*/ 270 h 698"/>
                    <a:gd name="T70" fmla="*/ 526 w 1050"/>
                    <a:gd name="T71" fmla="*/ 434 h 698"/>
                    <a:gd name="T72" fmla="*/ 627 w 1050"/>
                    <a:gd name="T73" fmla="*/ 528 h 698"/>
                    <a:gd name="T74" fmla="*/ 741 w 1050"/>
                    <a:gd name="T75" fmla="*/ 557 h 698"/>
                    <a:gd name="T76" fmla="*/ 871 w 1050"/>
                    <a:gd name="T77" fmla="*/ 521 h 698"/>
                    <a:gd name="T78" fmla="*/ 924 w 1050"/>
                    <a:gd name="T79" fmla="*/ 438 h 698"/>
                    <a:gd name="T80" fmla="*/ 815 w 1050"/>
                    <a:gd name="T81" fmla="*/ 270 h 6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0"/>
                    <a:gd name="T124" fmla="*/ 0 h 698"/>
                    <a:gd name="T125" fmla="*/ 1050 w 1050"/>
                    <a:gd name="T126" fmla="*/ 698 h 6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0" h="698">
                      <a:moveTo>
                        <a:pt x="886" y="270"/>
                      </a:moveTo>
                      <a:cubicBezTo>
                        <a:pt x="966" y="348"/>
                        <a:pt x="1011" y="398"/>
                        <a:pt x="1023" y="419"/>
                      </a:cubicBezTo>
                      <a:cubicBezTo>
                        <a:pt x="1042" y="448"/>
                        <a:pt x="1050" y="481"/>
                        <a:pt x="1050" y="515"/>
                      </a:cubicBezTo>
                      <a:cubicBezTo>
                        <a:pt x="1050" y="568"/>
                        <a:pt x="1026" y="612"/>
                        <a:pt x="979" y="646"/>
                      </a:cubicBezTo>
                      <a:cubicBezTo>
                        <a:pt x="932" y="680"/>
                        <a:pt x="870" y="698"/>
                        <a:pt x="793" y="698"/>
                      </a:cubicBezTo>
                      <a:cubicBezTo>
                        <a:pt x="744" y="698"/>
                        <a:pt x="702" y="689"/>
                        <a:pt x="666" y="673"/>
                      </a:cubicBezTo>
                      <a:cubicBezTo>
                        <a:pt x="617" y="650"/>
                        <a:pt x="571" y="609"/>
                        <a:pt x="526" y="553"/>
                      </a:cubicBezTo>
                      <a:cubicBezTo>
                        <a:pt x="482" y="497"/>
                        <a:pt x="430" y="401"/>
                        <a:pt x="367" y="270"/>
                      </a:cubicBezTo>
                      <a:cubicBezTo>
                        <a:pt x="354" y="270"/>
                        <a:pt x="341" y="270"/>
                        <a:pt x="328" y="270"/>
                      </a:cubicBezTo>
                      <a:cubicBezTo>
                        <a:pt x="228" y="270"/>
                        <a:pt x="160" y="282"/>
                        <a:pt x="122" y="306"/>
                      </a:cubicBezTo>
                      <a:cubicBezTo>
                        <a:pt x="85" y="330"/>
                        <a:pt x="67" y="366"/>
                        <a:pt x="67" y="413"/>
                      </a:cubicBezTo>
                      <a:cubicBezTo>
                        <a:pt x="67" y="448"/>
                        <a:pt x="78" y="476"/>
                        <a:pt x="104" y="496"/>
                      </a:cubicBezTo>
                      <a:cubicBezTo>
                        <a:pt x="129" y="517"/>
                        <a:pt x="157" y="528"/>
                        <a:pt x="189" y="528"/>
                      </a:cubicBezTo>
                      <a:cubicBezTo>
                        <a:pt x="210" y="528"/>
                        <a:pt x="231" y="527"/>
                        <a:pt x="252" y="527"/>
                      </a:cubicBezTo>
                      <a:cubicBezTo>
                        <a:pt x="286" y="527"/>
                        <a:pt x="311" y="533"/>
                        <a:pt x="330" y="546"/>
                      </a:cubicBezTo>
                      <a:cubicBezTo>
                        <a:pt x="349" y="559"/>
                        <a:pt x="357" y="577"/>
                        <a:pt x="357" y="598"/>
                      </a:cubicBezTo>
                      <a:cubicBezTo>
                        <a:pt x="357" y="619"/>
                        <a:pt x="347" y="636"/>
                        <a:pt x="329" y="648"/>
                      </a:cubicBezTo>
                      <a:cubicBezTo>
                        <a:pt x="310" y="662"/>
                        <a:pt x="284" y="669"/>
                        <a:pt x="251" y="669"/>
                      </a:cubicBezTo>
                      <a:cubicBezTo>
                        <a:pt x="189" y="669"/>
                        <a:pt x="132" y="644"/>
                        <a:pt x="79" y="595"/>
                      </a:cubicBezTo>
                      <a:cubicBezTo>
                        <a:pt x="26" y="546"/>
                        <a:pt x="0" y="477"/>
                        <a:pt x="0" y="387"/>
                      </a:cubicBezTo>
                      <a:cubicBezTo>
                        <a:pt x="0" y="319"/>
                        <a:pt x="15" y="263"/>
                        <a:pt x="45" y="220"/>
                      </a:cubicBezTo>
                      <a:cubicBezTo>
                        <a:pt x="68" y="187"/>
                        <a:pt x="103" y="162"/>
                        <a:pt x="151" y="147"/>
                      </a:cubicBezTo>
                      <a:cubicBezTo>
                        <a:pt x="183" y="137"/>
                        <a:pt x="246" y="131"/>
                        <a:pt x="343" y="131"/>
                      </a:cubicBezTo>
                      <a:cubicBezTo>
                        <a:pt x="456" y="131"/>
                        <a:pt x="569" y="131"/>
                        <a:pt x="682" y="131"/>
                      </a:cubicBezTo>
                      <a:cubicBezTo>
                        <a:pt x="777" y="131"/>
                        <a:pt x="836" y="130"/>
                        <a:pt x="857" y="127"/>
                      </a:cubicBezTo>
                      <a:cubicBezTo>
                        <a:pt x="879" y="125"/>
                        <a:pt x="893" y="120"/>
                        <a:pt x="901" y="113"/>
                      </a:cubicBezTo>
                      <a:cubicBezTo>
                        <a:pt x="908" y="107"/>
                        <a:pt x="912" y="100"/>
                        <a:pt x="912" y="91"/>
                      </a:cubicBezTo>
                      <a:cubicBezTo>
                        <a:pt x="912" y="82"/>
                        <a:pt x="910" y="75"/>
                        <a:pt x="904" y="68"/>
                      </a:cubicBezTo>
                      <a:cubicBezTo>
                        <a:pt x="894" y="56"/>
                        <a:pt x="868" y="33"/>
                        <a:pt x="824" y="0"/>
                      </a:cubicBezTo>
                      <a:cubicBezTo>
                        <a:pt x="845" y="0"/>
                        <a:pt x="865" y="0"/>
                        <a:pt x="886" y="0"/>
                      </a:cubicBezTo>
                      <a:cubicBezTo>
                        <a:pt x="995" y="62"/>
                        <a:pt x="1049" y="122"/>
                        <a:pt x="1049" y="180"/>
                      </a:cubicBezTo>
                      <a:cubicBezTo>
                        <a:pt x="1049" y="207"/>
                        <a:pt x="1037" y="229"/>
                        <a:pt x="1012" y="245"/>
                      </a:cubicBezTo>
                      <a:cubicBezTo>
                        <a:pt x="987" y="260"/>
                        <a:pt x="946" y="269"/>
                        <a:pt x="886" y="270"/>
                      </a:cubicBezTo>
                      <a:close/>
                      <a:moveTo>
                        <a:pt x="815" y="270"/>
                      </a:moveTo>
                      <a:cubicBezTo>
                        <a:pt x="688" y="270"/>
                        <a:pt x="561" y="270"/>
                        <a:pt x="433" y="270"/>
                      </a:cubicBezTo>
                      <a:cubicBezTo>
                        <a:pt x="478" y="354"/>
                        <a:pt x="508" y="409"/>
                        <a:pt x="526" y="434"/>
                      </a:cubicBezTo>
                      <a:cubicBezTo>
                        <a:pt x="558" y="478"/>
                        <a:pt x="592" y="509"/>
                        <a:pt x="627" y="528"/>
                      </a:cubicBezTo>
                      <a:cubicBezTo>
                        <a:pt x="662" y="548"/>
                        <a:pt x="700" y="557"/>
                        <a:pt x="741" y="557"/>
                      </a:cubicBezTo>
                      <a:cubicBezTo>
                        <a:pt x="794" y="557"/>
                        <a:pt x="837" y="545"/>
                        <a:pt x="871" y="521"/>
                      </a:cubicBezTo>
                      <a:cubicBezTo>
                        <a:pt x="906" y="497"/>
                        <a:pt x="924" y="469"/>
                        <a:pt x="924" y="438"/>
                      </a:cubicBezTo>
                      <a:cubicBezTo>
                        <a:pt x="924" y="395"/>
                        <a:pt x="888" y="339"/>
                        <a:pt x="815" y="270"/>
                      </a:cubicBezTo>
                      <a:close/>
                    </a:path>
                  </a:pathLst>
                </a:custGeom>
                <a:solidFill>
                  <a:srgbClr val="FFFFFF"/>
                </a:solidFill>
                <a:ln w="0">
                  <a:solidFill>
                    <a:srgbClr val="FFFFFF"/>
                  </a:solidFill>
                  <a:round/>
                  <a:headEnd/>
                  <a:tailEnd/>
                </a:ln>
              </p:spPr>
              <p:txBody>
                <a:bodyPr/>
                <a:lstStyle/>
                <a:p>
                  <a:endParaRPr lang="es-EC"/>
                </a:p>
              </p:txBody>
            </p:sp>
            <p:sp>
              <p:nvSpPr>
                <p:cNvPr id="41056" name="Freeform 58"/>
                <p:cNvSpPr>
                  <a:spLocks noEditPoints="1"/>
                </p:cNvSpPr>
                <p:nvPr/>
              </p:nvSpPr>
              <p:spPr bwMode="auto">
                <a:xfrm>
                  <a:off x="2299" y="10109"/>
                  <a:ext cx="210" cy="100"/>
                </a:xfrm>
                <a:custGeom>
                  <a:avLst/>
                  <a:gdLst>
                    <a:gd name="T0" fmla="*/ 1440 w 1583"/>
                    <a:gd name="T1" fmla="*/ 267 h 806"/>
                    <a:gd name="T2" fmla="*/ 1549 w 1583"/>
                    <a:gd name="T3" fmla="*/ 377 h 806"/>
                    <a:gd name="T4" fmla="*/ 1583 w 1583"/>
                    <a:gd name="T5" fmla="*/ 493 h 806"/>
                    <a:gd name="T6" fmla="*/ 1446 w 1583"/>
                    <a:gd name="T7" fmla="*/ 712 h 806"/>
                    <a:gd name="T8" fmla="*/ 1094 w 1583"/>
                    <a:gd name="T9" fmla="*/ 806 h 806"/>
                    <a:gd name="T10" fmla="*/ 700 w 1583"/>
                    <a:gd name="T11" fmla="*/ 702 h 806"/>
                    <a:gd name="T12" fmla="*/ 522 w 1583"/>
                    <a:gd name="T13" fmla="*/ 435 h 806"/>
                    <a:gd name="T14" fmla="*/ 606 w 1583"/>
                    <a:gd name="T15" fmla="*/ 267 h 806"/>
                    <a:gd name="T16" fmla="*/ 422 w 1583"/>
                    <a:gd name="T17" fmla="*/ 267 h 806"/>
                    <a:gd name="T18" fmla="*/ 211 w 1583"/>
                    <a:gd name="T19" fmla="*/ 273 h 806"/>
                    <a:gd name="T20" fmla="*/ 158 w 1583"/>
                    <a:gd name="T21" fmla="*/ 293 h 806"/>
                    <a:gd name="T22" fmla="*/ 143 w 1583"/>
                    <a:gd name="T23" fmla="*/ 327 h 806"/>
                    <a:gd name="T24" fmla="*/ 161 w 1583"/>
                    <a:gd name="T25" fmla="*/ 384 h 806"/>
                    <a:gd name="T26" fmla="*/ 123 w 1583"/>
                    <a:gd name="T27" fmla="*/ 395 h 806"/>
                    <a:gd name="T28" fmla="*/ 0 w 1583"/>
                    <a:gd name="T29" fmla="*/ 166 h 806"/>
                    <a:gd name="T30" fmla="*/ 0 w 1583"/>
                    <a:gd name="T31" fmla="*/ 128 h 806"/>
                    <a:gd name="T32" fmla="*/ 1156 w 1583"/>
                    <a:gd name="T33" fmla="*/ 128 h 806"/>
                    <a:gd name="T34" fmla="*/ 1370 w 1583"/>
                    <a:gd name="T35" fmla="*/ 122 h 806"/>
                    <a:gd name="T36" fmla="*/ 1425 w 1583"/>
                    <a:gd name="T37" fmla="*/ 101 h 806"/>
                    <a:gd name="T38" fmla="*/ 1440 w 1583"/>
                    <a:gd name="T39" fmla="*/ 70 h 806"/>
                    <a:gd name="T40" fmla="*/ 1422 w 1583"/>
                    <a:gd name="T41" fmla="*/ 9 h 806"/>
                    <a:gd name="T42" fmla="*/ 1460 w 1583"/>
                    <a:gd name="T43" fmla="*/ 0 h 806"/>
                    <a:gd name="T44" fmla="*/ 1583 w 1583"/>
                    <a:gd name="T45" fmla="*/ 228 h 806"/>
                    <a:gd name="T46" fmla="*/ 1583 w 1583"/>
                    <a:gd name="T47" fmla="*/ 267 h 806"/>
                    <a:gd name="T48" fmla="*/ 1440 w 1583"/>
                    <a:gd name="T49" fmla="*/ 267 h 806"/>
                    <a:gd name="T50" fmla="*/ 1364 w 1583"/>
                    <a:gd name="T51" fmla="*/ 267 h 806"/>
                    <a:gd name="T52" fmla="*/ 848 w 1583"/>
                    <a:gd name="T53" fmla="*/ 267 h 806"/>
                    <a:gd name="T54" fmla="*/ 713 w 1583"/>
                    <a:gd name="T55" fmla="*/ 297 h 806"/>
                    <a:gd name="T56" fmla="*/ 620 w 1583"/>
                    <a:gd name="T57" fmla="*/ 363 h 806"/>
                    <a:gd name="T58" fmla="*/ 590 w 1583"/>
                    <a:gd name="T59" fmla="*/ 445 h 806"/>
                    <a:gd name="T60" fmla="*/ 676 w 1583"/>
                    <a:gd name="T61" fmla="*/ 577 h 806"/>
                    <a:gd name="T62" fmla="*/ 1008 w 1583"/>
                    <a:gd name="T63" fmla="*/ 653 h 806"/>
                    <a:gd name="T64" fmla="*/ 1345 w 1583"/>
                    <a:gd name="T65" fmla="*/ 579 h 806"/>
                    <a:gd name="T66" fmla="*/ 1463 w 1583"/>
                    <a:gd name="T67" fmla="*/ 414 h 806"/>
                    <a:gd name="T68" fmla="*/ 1364 w 1583"/>
                    <a:gd name="T69" fmla="*/ 267 h 8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3"/>
                    <a:gd name="T106" fmla="*/ 0 h 806"/>
                    <a:gd name="T107" fmla="*/ 1583 w 1583"/>
                    <a:gd name="T108" fmla="*/ 806 h 8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3" h="806">
                      <a:moveTo>
                        <a:pt x="1440" y="267"/>
                      </a:moveTo>
                      <a:cubicBezTo>
                        <a:pt x="1492" y="304"/>
                        <a:pt x="1527" y="341"/>
                        <a:pt x="1549" y="377"/>
                      </a:cubicBezTo>
                      <a:cubicBezTo>
                        <a:pt x="1572" y="413"/>
                        <a:pt x="1583" y="451"/>
                        <a:pt x="1583" y="493"/>
                      </a:cubicBezTo>
                      <a:cubicBezTo>
                        <a:pt x="1583" y="577"/>
                        <a:pt x="1538" y="650"/>
                        <a:pt x="1446" y="712"/>
                      </a:cubicBezTo>
                      <a:cubicBezTo>
                        <a:pt x="1354" y="774"/>
                        <a:pt x="1237" y="806"/>
                        <a:pt x="1094" y="806"/>
                      </a:cubicBezTo>
                      <a:cubicBezTo>
                        <a:pt x="951" y="806"/>
                        <a:pt x="820" y="771"/>
                        <a:pt x="700" y="702"/>
                      </a:cubicBezTo>
                      <a:cubicBezTo>
                        <a:pt x="580" y="634"/>
                        <a:pt x="522" y="544"/>
                        <a:pt x="522" y="435"/>
                      </a:cubicBezTo>
                      <a:cubicBezTo>
                        <a:pt x="522" y="367"/>
                        <a:pt x="550" y="311"/>
                        <a:pt x="606" y="267"/>
                      </a:cubicBezTo>
                      <a:cubicBezTo>
                        <a:pt x="545" y="267"/>
                        <a:pt x="483" y="267"/>
                        <a:pt x="422" y="267"/>
                      </a:cubicBezTo>
                      <a:cubicBezTo>
                        <a:pt x="307" y="267"/>
                        <a:pt x="237" y="269"/>
                        <a:pt x="211" y="273"/>
                      </a:cubicBezTo>
                      <a:cubicBezTo>
                        <a:pt x="185" y="277"/>
                        <a:pt x="168" y="284"/>
                        <a:pt x="158" y="293"/>
                      </a:cubicBezTo>
                      <a:cubicBezTo>
                        <a:pt x="148" y="302"/>
                        <a:pt x="143" y="313"/>
                        <a:pt x="143" y="327"/>
                      </a:cubicBezTo>
                      <a:cubicBezTo>
                        <a:pt x="143" y="341"/>
                        <a:pt x="149" y="360"/>
                        <a:pt x="161" y="384"/>
                      </a:cubicBezTo>
                      <a:cubicBezTo>
                        <a:pt x="148" y="388"/>
                        <a:pt x="135" y="392"/>
                        <a:pt x="123" y="395"/>
                      </a:cubicBezTo>
                      <a:cubicBezTo>
                        <a:pt x="81" y="319"/>
                        <a:pt x="42" y="242"/>
                        <a:pt x="0" y="166"/>
                      </a:cubicBezTo>
                      <a:cubicBezTo>
                        <a:pt x="0" y="154"/>
                        <a:pt x="0" y="141"/>
                        <a:pt x="0" y="128"/>
                      </a:cubicBezTo>
                      <a:cubicBezTo>
                        <a:pt x="386" y="128"/>
                        <a:pt x="771" y="128"/>
                        <a:pt x="1156" y="128"/>
                      </a:cubicBezTo>
                      <a:cubicBezTo>
                        <a:pt x="1273" y="128"/>
                        <a:pt x="1345" y="126"/>
                        <a:pt x="1370" y="122"/>
                      </a:cubicBezTo>
                      <a:cubicBezTo>
                        <a:pt x="1397" y="118"/>
                        <a:pt x="1415" y="111"/>
                        <a:pt x="1425" y="101"/>
                      </a:cubicBezTo>
                      <a:cubicBezTo>
                        <a:pt x="1435" y="92"/>
                        <a:pt x="1440" y="82"/>
                        <a:pt x="1440" y="70"/>
                      </a:cubicBezTo>
                      <a:cubicBezTo>
                        <a:pt x="1440" y="54"/>
                        <a:pt x="1434" y="34"/>
                        <a:pt x="1422" y="9"/>
                      </a:cubicBezTo>
                      <a:cubicBezTo>
                        <a:pt x="1434" y="6"/>
                        <a:pt x="1447" y="3"/>
                        <a:pt x="1460" y="0"/>
                      </a:cubicBezTo>
                      <a:cubicBezTo>
                        <a:pt x="1501" y="76"/>
                        <a:pt x="1541" y="153"/>
                        <a:pt x="1583" y="228"/>
                      </a:cubicBezTo>
                      <a:cubicBezTo>
                        <a:pt x="1583" y="241"/>
                        <a:pt x="1583" y="254"/>
                        <a:pt x="1583" y="267"/>
                      </a:cubicBezTo>
                      <a:cubicBezTo>
                        <a:pt x="1535" y="267"/>
                        <a:pt x="1488" y="267"/>
                        <a:pt x="1440" y="267"/>
                      </a:cubicBezTo>
                      <a:close/>
                      <a:moveTo>
                        <a:pt x="1364" y="267"/>
                      </a:moveTo>
                      <a:cubicBezTo>
                        <a:pt x="1192" y="267"/>
                        <a:pt x="1020" y="267"/>
                        <a:pt x="848" y="267"/>
                      </a:cubicBezTo>
                      <a:cubicBezTo>
                        <a:pt x="799" y="270"/>
                        <a:pt x="754" y="281"/>
                        <a:pt x="713" y="297"/>
                      </a:cubicBezTo>
                      <a:cubicBezTo>
                        <a:pt x="673" y="313"/>
                        <a:pt x="641" y="336"/>
                        <a:pt x="620" y="363"/>
                      </a:cubicBezTo>
                      <a:cubicBezTo>
                        <a:pt x="599" y="391"/>
                        <a:pt x="590" y="419"/>
                        <a:pt x="590" y="445"/>
                      </a:cubicBezTo>
                      <a:cubicBezTo>
                        <a:pt x="590" y="494"/>
                        <a:pt x="618" y="538"/>
                        <a:pt x="676" y="577"/>
                      </a:cubicBezTo>
                      <a:cubicBezTo>
                        <a:pt x="752" y="627"/>
                        <a:pt x="863" y="653"/>
                        <a:pt x="1008" y="653"/>
                      </a:cubicBezTo>
                      <a:cubicBezTo>
                        <a:pt x="1155" y="653"/>
                        <a:pt x="1267" y="628"/>
                        <a:pt x="1345" y="579"/>
                      </a:cubicBezTo>
                      <a:cubicBezTo>
                        <a:pt x="1424" y="530"/>
                        <a:pt x="1463" y="475"/>
                        <a:pt x="1463" y="414"/>
                      </a:cubicBezTo>
                      <a:cubicBezTo>
                        <a:pt x="1463" y="363"/>
                        <a:pt x="1431" y="314"/>
                        <a:pt x="1364" y="267"/>
                      </a:cubicBezTo>
                      <a:close/>
                    </a:path>
                  </a:pathLst>
                </a:custGeom>
                <a:solidFill>
                  <a:srgbClr val="FFFFFF"/>
                </a:solidFill>
                <a:ln w="0">
                  <a:solidFill>
                    <a:srgbClr val="FFFFFF"/>
                  </a:solidFill>
                  <a:round/>
                  <a:headEnd/>
                  <a:tailEnd/>
                </a:ln>
              </p:spPr>
              <p:txBody>
                <a:bodyPr/>
                <a:lstStyle/>
                <a:p>
                  <a:endParaRPr lang="es-EC"/>
                </a:p>
              </p:txBody>
            </p:sp>
            <p:sp>
              <p:nvSpPr>
                <p:cNvPr id="41057" name="Freeform 59"/>
                <p:cNvSpPr>
                  <a:spLocks noEditPoints="1"/>
                </p:cNvSpPr>
                <p:nvPr/>
              </p:nvSpPr>
              <p:spPr bwMode="auto">
                <a:xfrm>
                  <a:off x="2369" y="10010"/>
                  <a:ext cx="140" cy="92"/>
                </a:xfrm>
                <a:custGeom>
                  <a:avLst/>
                  <a:gdLst>
                    <a:gd name="T0" fmla="*/ 0 w 1060"/>
                    <a:gd name="T1" fmla="*/ 371 h 742"/>
                    <a:gd name="T2" fmla="*/ 173 w 1060"/>
                    <a:gd name="T3" fmla="*/ 90 h 742"/>
                    <a:gd name="T4" fmla="*/ 511 w 1060"/>
                    <a:gd name="T5" fmla="*/ 0 h 742"/>
                    <a:gd name="T6" fmla="*/ 783 w 1060"/>
                    <a:gd name="T7" fmla="*/ 50 h 742"/>
                    <a:gd name="T8" fmla="*/ 990 w 1060"/>
                    <a:gd name="T9" fmla="*/ 186 h 742"/>
                    <a:gd name="T10" fmla="*/ 1060 w 1060"/>
                    <a:gd name="T11" fmla="*/ 380 h 742"/>
                    <a:gd name="T12" fmla="*/ 880 w 1060"/>
                    <a:gd name="T13" fmla="*/ 656 h 742"/>
                    <a:gd name="T14" fmla="*/ 539 w 1060"/>
                    <a:gd name="T15" fmla="*/ 742 h 742"/>
                    <a:gd name="T16" fmla="*/ 265 w 1060"/>
                    <a:gd name="T17" fmla="*/ 689 h 742"/>
                    <a:gd name="T18" fmla="*/ 65 w 1060"/>
                    <a:gd name="T19" fmla="*/ 552 h 742"/>
                    <a:gd name="T20" fmla="*/ 0 w 1060"/>
                    <a:gd name="T21" fmla="*/ 371 h 742"/>
                    <a:gd name="T22" fmla="*/ 71 w 1060"/>
                    <a:gd name="T23" fmla="*/ 397 h 742"/>
                    <a:gd name="T24" fmla="*/ 105 w 1060"/>
                    <a:gd name="T25" fmla="*/ 486 h 742"/>
                    <a:gd name="T26" fmla="*/ 226 w 1060"/>
                    <a:gd name="T27" fmla="*/ 559 h 742"/>
                    <a:gd name="T28" fmla="*/ 448 w 1060"/>
                    <a:gd name="T29" fmla="*/ 586 h 742"/>
                    <a:gd name="T30" fmla="*/ 824 w 1060"/>
                    <a:gd name="T31" fmla="*/ 519 h 742"/>
                    <a:gd name="T32" fmla="*/ 983 w 1060"/>
                    <a:gd name="T33" fmla="*/ 344 h 742"/>
                    <a:gd name="T34" fmla="*/ 895 w 1060"/>
                    <a:gd name="T35" fmla="*/ 209 h 742"/>
                    <a:gd name="T36" fmla="*/ 595 w 1060"/>
                    <a:gd name="T37" fmla="*/ 157 h 742"/>
                    <a:gd name="T38" fmla="*/ 176 w 1060"/>
                    <a:gd name="T39" fmla="*/ 245 h 742"/>
                    <a:gd name="T40" fmla="*/ 71 w 1060"/>
                    <a:gd name="T41" fmla="*/ 397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0"/>
                    <a:gd name="T64" fmla="*/ 0 h 742"/>
                    <a:gd name="T65" fmla="*/ 1060 w 1060"/>
                    <a:gd name="T66" fmla="*/ 742 h 7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0" h="742">
                      <a:moveTo>
                        <a:pt x="0" y="371"/>
                      </a:moveTo>
                      <a:cubicBezTo>
                        <a:pt x="0" y="254"/>
                        <a:pt x="57" y="160"/>
                        <a:pt x="173" y="90"/>
                      </a:cubicBezTo>
                      <a:cubicBezTo>
                        <a:pt x="272" y="32"/>
                        <a:pt x="383" y="0"/>
                        <a:pt x="511" y="0"/>
                      </a:cubicBezTo>
                      <a:cubicBezTo>
                        <a:pt x="600" y="0"/>
                        <a:pt x="691" y="18"/>
                        <a:pt x="783" y="50"/>
                      </a:cubicBezTo>
                      <a:cubicBezTo>
                        <a:pt x="875" y="82"/>
                        <a:pt x="943" y="128"/>
                        <a:pt x="990" y="186"/>
                      </a:cubicBezTo>
                      <a:cubicBezTo>
                        <a:pt x="1038" y="243"/>
                        <a:pt x="1060" y="309"/>
                        <a:pt x="1060" y="380"/>
                      </a:cubicBezTo>
                      <a:cubicBezTo>
                        <a:pt x="1060" y="495"/>
                        <a:pt x="1001" y="589"/>
                        <a:pt x="880" y="656"/>
                      </a:cubicBezTo>
                      <a:cubicBezTo>
                        <a:pt x="778" y="713"/>
                        <a:pt x="665" y="742"/>
                        <a:pt x="539" y="742"/>
                      </a:cubicBezTo>
                      <a:cubicBezTo>
                        <a:pt x="448" y="742"/>
                        <a:pt x="356" y="724"/>
                        <a:pt x="265" y="689"/>
                      </a:cubicBezTo>
                      <a:cubicBezTo>
                        <a:pt x="174" y="656"/>
                        <a:pt x="109" y="608"/>
                        <a:pt x="65" y="552"/>
                      </a:cubicBezTo>
                      <a:cubicBezTo>
                        <a:pt x="21" y="495"/>
                        <a:pt x="0" y="434"/>
                        <a:pt x="0" y="371"/>
                      </a:cubicBezTo>
                      <a:close/>
                      <a:moveTo>
                        <a:pt x="71" y="397"/>
                      </a:moveTo>
                      <a:cubicBezTo>
                        <a:pt x="71" y="426"/>
                        <a:pt x="82" y="456"/>
                        <a:pt x="105" y="486"/>
                      </a:cubicBezTo>
                      <a:cubicBezTo>
                        <a:pt x="128" y="515"/>
                        <a:pt x="168" y="540"/>
                        <a:pt x="226" y="559"/>
                      </a:cubicBezTo>
                      <a:cubicBezTo>
                        <a:pt x="284" y="577"/>
                        <a:pt x="357" y="586"/>
                        <a:pt x="448" y="586"/>
                      </a:cubicBezTo>
                      <a:cubicBezTo>
                        <a:pt x="593" y="586"/>
                        <a:pt x="718" y="563"/>
                        <a:pt x="824" y="519"/>
                      </a:cubicBezTo>
                      <a:cubicBezTo>
                        <a:pt x="930" y="475"/>
                        <a:pt x="983" y="417"/>
                        <a:pt x="983" y="344"/>
                      </a:cubicBezTo>
                      <a:cubicBezTo>
                        <a:pt x="983" y="289"/>
                        <a:pt x="953" y="244"/>
                        <a:pt x="895" y="209"/>
                      </a:cubicBezTo>
                      <a:cubicBezTo>
                        <a:pt x="837" y="175"/>
                        <a:pt x="737" y="157"/>
                        <a:pt x="595" y="157"/>
                      </a:cubicBezTo>
                      <a:cubicBezTo>
                        <a:pt x="417" y="157"/>
                        <a:pt x="278" y="187"/>
                        <a:pt x="176" y="245"/>
                      </a:cubicBezTo>
                      <a:cubicBezTo>
                        <a:pt x="106" y="283"/>
                        <a:pt x="71" y="335"/>
                        <a:pt x="71" y="397"/>
                      </a:cubicBezTo>
                      <a:close/>
                    </a:path>
                  </a:pathLst>
                </a:custGeom>
                <a:solidFill>
                  <a:srgbClr val="FFFFFF"/>
                </a:solidFill>
                <a:ln w="0">
                  <a:solidFill>
                    <a:srgbClr val="FFFFFF"/>
                  </a:solidFill>
                  <a:round/>
                  <a:headEnd/>
                  <a:tailEnd/>
                </a:ln>
              </p:spPr>
              <p:txBody>
                <a:bodyPr/>
                <a:lstStyle/>
                <a:p>
                  <a:endParaRPr lang="es-EC"/>
                </a:p>
              </p:txBody>
            </p:sp>
          </p:grpSp>
          <p:grpSp>
            <p:nvGrpSpPr>
              <p:cNvPr id="40995" name="Group 60"/>
              <p:cNvGrpSpPr>
                <a:grpSpLocks/>
              </p:cNvGrpSpPr>
              <p:nvPr/>
            </p:nvGrpSpPr>
            <p:grpSpPr bwMode="auto">
              <a:xfrm>
                <a:off x="4775" y="9204"/>
                <a:ext cx="3593" cy="181"/>
                <a:chOff x="4775" y="9204"/>
                <a:chExt cx="3593" cy="181"/>
              </a:xfrm>
            </p:grpSpPr>
            <p:sp>
              <p:nvSpPr>
                <p:cNvPr id="41001" name="Freeform 61"/>
                <p:cNvSpPr>
                  <a:spLocks noEditPoints="1"/>
                </p:cNvSpPr>
                <p:nvPr/>
              </p:nvSpPr>
              <p:spPr bwMode="auto">
                <a:xfrm>
                  <a:off x="4775" y="9211"/>
                  <a:ext cx="131" cy="131"/>
                </a:xfrm>
                <a:custGeom>
                  <a:avLst/>
                  <a:gdLst>
                    <a:gd name="T0" fmla="*/ 368 w 985"/>
                    <a:gd name="T1" fmla="*/ 564 h 1061"/>
                    <a:gd name="T2" fmla="*/ 368 w 985"/>
                    <a:gd name="T3" fmla="*/ 873 h 1061"/>
                    <a:gd name="T4" fmla="*/ 395 w 985"/>
                    <a:gd name="T5" fmla="*/ 997 h 1061"/>
                    <a:gd name="T6" fmla="*/ 505 w 985"/>
                    <a:gd name="T7" fmla="*/ 1032 h 1061"/>
                    <a:gd name="T8" fmla="*/ 554 w 985"/>
                    <a:gd name="T9" fmla="*/ 1032 h 1061"/>
                    <a:gd name="T10" fmla="*/ 554 w 985"/>
                    <a:gd name="T11" fmla="*/ 1061 h 1061"/>
                    <a:gd name="T12" fmla="*/ 0 w 985"/>
                    <a:gd name="T13" fmla="*/ 1061 h 1061"/>
                    <a:gd name="T14" fmla="*/ 0 w 985"/>
                    <a:gd name="T15" fmla="*/ 1032 h 1061"/>
                    <a:gd name="T16" fmla="*/ 49 w 985"/>
                    <a:gd name="T17" fmla="*/ 1032 h 1061"/>
                    <a:gd name="T18" fmla="*/ 166 w 985"/>
                    <a:gd name="T19" fmla="*/ 988 h 1061"/>
                    <a:gd name="T20" fmla="*/ 185 w 985"/>
                    <a:gd name="T21" fmla="*/ 873 h 1061"/>
                    <a:gd name="T22" fmla="*/ 185 w 985"/>
                    <a:gd name="T23" fmla="*/ 188 h 1061"/>
                    <a:gd name="T24" fmla="*/ 160 w 985"/>
                    <a:gd name="T25" fmla="*/ 63 h 1061"/>
                    <a:gd name="T26" fmla="*/ 49 w 985"/>
                    <a:gd name="T27" fmla="*/ 29 h 1061"/>
                    <a:gd name="T28" fmla="*/ 0 w 985"/>
                    <a:gd name="T29" fmla="*/ 29 h 1061"/>
                    <a:gd name="T30" fmla="*/ 0 w 985"/>
                    <a:gd name="T31" fmla="*/ 0 h 1061"/>
                    <a:gd name="T32" fmla="*/ 474 w 985"/>
                    <a:gd name="T33" fmla="*/ 0 h 1061"/>
                    <a:gd name="T34" fmla="*/ 748 w 985"/>
                    <a:gd name="T35" fmla="*/ 29 h 1061"/>
                    <a:gd name="T36" fmla="*/ 917 w 985"/>
                    <a:gd name="T37" fmla="*/ 128 h 1061"/>
                    <a:gd name="T38" fmla="*/ 985 w 985"/>
                    <a:gd name="T39" fmla="*/ 293 h 1061"/>
                    <a:gd name="T40" fmla="*/ 881 w 985"/>
                    <a:gd name="T41" fmla="*/ 505 h 1061"/>
                    <a:gd name="T42" fmla="*/ 586 w 985"/>
                    <a:gd name="T43" fmla="*/ 586 h 1061"/>
                    <a:gd name="T44" fmla="*/ 485 w 985"/>
                    <a:gd name="T45" fmla="*/ 581 h 1061"/>
                    <a:gd name="T46" fmla="*/ 368 w 985"/>
                    <a:gd name="T47" fmla="*/ 564 h 1061"/>
                    <a:gd name="T48" fmla="*/ 368 w 985"/>
                    <a:gd name="T49" fmla="*/ 520 h 1061"/>
                    <a:gd name="T50" fmla="*/ 458 w 985"/>
                    <a:gd name="T51" fmla="*/ 531 h 1061"/>
                    <a:gd name="T52" fmla="*/ 525 w 985"/>
                    <a:gd name="T53" fmla="*/ 535 h 1061"/>
                    <a:gd name="T54" fmla="*/ 697 w 985"/>
                    <a:gd name="T55" fmla="*/ 472 h 1061"/>
                    <a:gd name="T56" fmla="*/ 768 w 985"/>
                    <a:gd name="T57" fmla="*/ 309 h 1061"/>
                    <a:gd name="T58" fmla="*/ 734 w 985"/>
                    <a:gd name="T59" fmla="*/ 181 h 1061"/>
                    <a:gd name="T60" fmla="*/ 636 w 985"/>
                    <a:gd name="T61" fmla="*/ 92 h 1061"/>
                    <a:gd name="T62" fmla="*/ 493 w 985"/>
                    <a:gd name="T63" fmla="*/ 63 h 1061"/>
                    <a:gd name="T64" fmla="*/ 368 w 985"/>
                    <a:gd name="T65" fmla="*/ 78 h 1061"/>
                    <a:gd name="T66" fmla="*/ 368 w 985"/>
                    <a:gd name="T67" fmla="*/ 520 h 10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5"/>
                    <a:gd name="T103" fmla="*/ 0 h 1061"/>
                    <a:gd name="T104" fmla="*/ 985 w 985"/>
                    <a:gd name="T105" fmla="*/ 1061 h 10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5" h="1061">
                      <a:moveTo>
                        <a:pt x="368" y="564"/>
                      </a:moveTo>
                      <a:cubicBezTo>
                        <a:pt x="368" y="667"/>
                        <a:pt x="368" y="770"/>
                        <a:pt x="368" y="873"/>
                      </a:cubicBezTo>
                      <a:cubicBezTo>
                        <a:pt x="368" y="939"/>
                        <a:pt x="377" y="981"/>
                        <a:pt x="395" y="997"/>
                      </a:cubicBezTo>
                      <a:cubicBezTo>
                        <a:pt x="419" y="1020"/>
                        <a:pt x="456" y="1032"/>
                        <a:pt x="505" y="1032"/>
                      </a:cubicBezTo>
                      <a:cubicBezTo>
                        <a:pt x="521" y="1032"/>
                        <a:pt x="538" y="1032"/>
                        <a:pt x="554" y="1032"/>
                      </a:cubicBezTo>
                      <a:cubicBezTo>
                        <a:pt x="554" y="1042"/>
                        <a:pt x="554" y="1051"/>
                        <a:pt x="554" y="1061"/>
                      </a:cubicBezTo>
                      <a:cubicBezTo>
                        <a:pt x="370" y="1061"/>
                        <a:pt x="185" y="1061"/>
                        <a:pt x="0" y="1061"/>
                      </a:cubicBezTo>
                      <a:cubicBezTo>
                        <a:pt x="0" y="1051"/>
                        <a:pt x="0" y="1042"/>
                        <a:pt x="0" y="1032"/>
                      </a:cubicBezTo>
                      <a:cubicBezTo>
                        <a:pt x="17" y="1032"/>
                        <a:pt x="33" y="1032"/>
                        <a:pt x="49" y="1032"/>
                      </a:cubicBezTo>
                      <a:cubicBezTo>
                        <a:pt x="103" y="1032"/>
                        <a:pt x="143" y="1017"/>
                        <a:pt x="166" y="988"/>
                      </a:cubicBezTo>
                      <a:cubicBezTo>
                        <a:pt x="179" y="972"/>
                        <a:pt x="185" y="933"/>
                        <a:pt x="185" y="873"/>
                      </a:cubicBezTo>
                      <a:cubicBezTo>
                        <a:pt x="185" y="645"/>
                        <a:pt x="185" y="416"/>
                        <a:pt x="185" y="188"/>
                      </a:cubicBezTo>
                      <a:cubicBezTo>
                        <a:pt x="185" y="121"/>
                        <a:pt x="177" y="80"/>
                        <a:pt x="160" y="63"/>
                      </a:cubicBezTo>
                      <a:cubicBezTo>
                        <a:pt x="135" y="40"/>
                        <a:pt x="97" y="29"/>
                        <a:pt x="49" y="29"/>
                      </a:cubicBezTo>
                      <a:cubicBezTo>
                        <a:pt x="33" y="29"/>
                        <a:pt x="17" y="29"/>
                        <a:pt x="0" y="29"/>
                      </a:cubicBezTo>
                      <a:cubicBezTo>
                        <a:pt x="0" y="19"/>
                        <a:pt x="0" y="9"/>
                        <a:pt x="0" y="0"/>
                      </a:cubicBezTo>
                      <a:cubicBezTo>
                        <a:pt x="158" y="0"/>
                        <a:pt x="316" y="0"/>
                        <a:pt x="474" y="0"/>
                      </a:cubicBezTo>
                      <a:cubicBezTo>
                        <a:pt x="590" y="0"/>
                        <a:pt x="681" y="9"/>
                        <a:pt x="748" y="29"/>
                      </a:cubicBezTo>
                      <a:cubicBezTo>
                        <a:pt x="814" y="49"/>
                        <a:pt x="871" y="82"/>
                        <a:pt x="917" y="128"/>
                      </a:cubicBezTo>
                      <a:cubicBezTo>
                        <a:pt x="962" y="175"/>
                        <a:pt x="985" y="230"/>
                        <a:pt x="985" y="293"/>
                      </a:cubicBezTo>
                      <a:cubicBezTo>
                        <a:pt x="985" y="380"/>
                        <a:pt x="951" y="450"/>
                        <a:pt x="881" y="505"/>
                      </a:cubicBezTo>
                      <a:cubicBezTo>
                        <a:pt x="812" y="559"/>
                        <a:pt x="713" y="586"/>
                        <a:pt x="586" y="586"/>
                      </a:cubicBezTo>
                      <a:cubicBezTo>
                        <a:pt x="554" y="586"/>
                        <a:pt x="521" y="584"/>
                        <a:pt x="485" y="581"/>
                      </a:cubicBezTo>
                      <a:cubicBezTo>
                        <a:pt x="448" y="576"/>
                        <a:pt x="410" y="571"/>
                        <a:pt x="368" y="564"/>
                      </a:cubicBezTo>
                      <a:close/>
                      <a:moveTo>
                        <a:pt x="368" y="520"/>
                      </a:moveTo>
                      <a:cubicBezTo>
                        <a:pt x="402" y="525"/>
                        <a:pt x="432" y="529"/>
                        <a:pt x="458" y="531"/>
                      </a:cubicBezTo>
                      <a:cubicBezTo>
                        <a:pt x="484" y="534"/>
                        <a:pt x="506" y="535"/>
                        <a:pt x="525" y="535"/>
                      </a:cubicBezTo>
                      <a:cubicBezTo>
                        <a:pt x="591" y="535"/>
                        <a:pt x="648" y="514"/>
                        <a:pt x="697" y="472"/>
                      </a:cubicBezTo>
                      <a:cubicBezTo>
                        <a:pt x="744" y="430"/>
                        <a:pt x="768" y="375"/>
                        <a:pt x="768" y="309"/>
                      </a:cubicBezTo>
                      <a:cubicBezTo>
                        <a:pt x="768" y="263"/>
                        <a:pt x="756" y="221"/>
                        <a:pt x="734" y="181"/>
                      </a:cubicBezTo>
                      <a:cubicBezTo>
                        <a:pt x="711" y="141"/>
                        <a:pt x="678" y="112"/>
                        <a:pt x="636" y="92"/>
                      </a:cubicBezTo>
                      <a:cubicBezTo>
                        <a:pt x="595" y="72"/>
                        <a:pt x="547" y="63"/>
                        <a:pt x="493" y="63"/>
                      </a:cubicBezTo>
                      <a:cubicBezTo>
                        <a:pt x="461" y="63"/>
                        <a:pt x="419" y="68"/>
                        <a:pt x="368" y="78"/>
                      </a:cubicBezTo>
                      <a:cubicBezTo>
                        <a:pt x="368" y="225"/>
                        <a:pt x="368" y="372"/>
                        <a:pt x="368" y="520"/>
                      </a:cubicBezTo>
                      <a:close/>
                    </a:path>
                  </a:pathLst>
                </a:custGeom>
                <a:solidFill>
                  <a:srgbClr val="FFFFFF"/>
                </a:solidFill>
                <a:ln w="0">
                  <a:solidFill>
                    <a:srgbClr val="FFFFFF"/>
                  </a:solidFill>
                  <a:round/>
                  <a:headEnd/>
                  <a:tailEnd/>
                </a:ln>
              </p:spPr>
              <p:txBody>
                <a:bodyPr/>
                <a:lstStyle/>
                <a:p>
                  <a:endParaRPr lang="es-EC"/>
                </a:p>
              </p:txBody>
            </p:sp>
            <p:sp>
              <p:nvSpPr>
                <p:cNvPr id="41002" name="Freeform 62"/>
                <p:cNvSpPr>
                  <a:spLocks noEditPoints="1"/>
                </p:cNvSpPr>
                <p:nvPr/>
              </p:nvSpPr>
              <p:spPr bwMode="auto">
                <a:xfrm>
                  <a:off x="4925" y="9251"/>
                  <a:ext cx="105" cy="93"/>
                </a:xfrm>
                <a:custGeom>
                  <a:avLst/>
                  <a:gdLst>
                    <a:gd name="T0" fmla="*/ 486 w 793"/>
                    <a:gd name="T1" fmla="*/ 634 h 753"/>
                    <a:gd name="T2" fmla="*/ 317 w 793"/>
                    <a:gd name="T3" fmla="*/ 733 h 753"/>
                    <a:gd name="T4" fmla="*/ 208 w 793"/>
                    <a:gd name="T5" fmla="*/ 753 h 753"/>
                    <a:gd name="T6" fmla="*/ 59 w 793"/>
                    <a:gd name="T7" fmla="*/ 702 h 753"/>
                    <a:gd name="T8" fmla="*/ 0 w 793"/>
                    <a:gd name="T9" fmla="*/ 568 h 753"/>
                    <a:gd name="T10" fmla="*/ 28 w 793"/>
                    <a:gd name="T11" fmla="*/ 477 h 753"/>
                    <a:gd name="T12" fmla="*/ 165 w 793"/>
                    <a:gd name="T13" fmla="*/ 377 h 753"/>
                    <a:gd name="T14" fmla="*/ 486 w 793"/>
                    <a:gd name="T15" fmla="*/ 263 h 753"/>
                    <a:gd name="T16" fmla="*/ 486 w 793"/>
                    <a:gd name="T17" fmla="*/ 235 h 753"/>
                    <a:gd name="T18" fmla="*/ 445 w 793"/>
                    <a:gd name="T19" fmla="*/ 88 h 753"/>
                    <a:gd name="T20" fmla="*/ 324 w 793"/>
                    <a:gd name="T21" fmla="*/ 48 h 753"/>
                    <a:gd name="T22" fmla="*/ 229 w 793"/>
                    <a:gd name="T23" fmla="*/ 75 h 753"/>
                    <a:gd name="T24" fmla="*/ 192 w 793"/>
                    <a:gd name="T25" fmla="*/ 136 h 753"/>
                    <a:gd name="T26" fmla="*/ 194 w 793"/>
                    <a:gd name="T27" fmla="*/ 181 h 753"/>
                    <a:gd name="T28" fmla="*/ 172 w 793"/>
                    <a:gd name="T29" fmla="*/ 236 h 753"/>
                    <a:gd name="T30" fmla="*/ 113 w 793"/>
                    <a:gd name="T31" fmla="*/ 256 h 753"/>
                    <a:gd name="T32" fmla="*/ 56 w 793"/>
                    <a:gd name="T33" fmla="*/ 235 h 753"/>
                    <a:gd name="T34" fmla="*/ 33 w 793"/>
                    <a:gd name="T35" fmla="*/ 180 h 753"/>
                    <a:gd name="T36" fmla="*/ 117 w 793"/>
                    <a:gd name="T37" fmla="*/ 56 h 753"/>
                    <a:gd name="T38" fmla="*/ 352 w 793"/>
                    <a:gd name="T39" fmla="*/ 0 h 753"/>
                    <a:gd name="T40" fmla="*/ 543 w 793"/>
                    <a:gd name="T41" fmla="*/ 32 h 753"/>
                    <a:gd name="T42" fmla="*/ 626 w 793"/>
                    <a:gd name="T43" fmla="*/ 108 h 753"/>
                    <a:gd name="T44" fmla="*/ 643 w 793"/>
                    <a:gd name="T45" fmla="*/ 246 h 753"/>
                    <a:gd name="T46" fmla="*/ 643 w 793"/>
                    <a:gd name="T47" fmla="*/ 489 h 753"/>
                    <a:gd name="T48" fmla="*/ 648 w 793"/>
                    <a:gd name="T49" fmla="*/ 614 h 753"/>
                    <a:gd name="T50" fmla="*/ 664 w 793"/>
                    <a:gd name="T51" fmla="*/ 646 h 753"/>
                    <a:gd name="T52" fmla="*/ 689 w 793"/>
                    <a:gd name="T53" fmla="*/ 653 h 753"/>
                    <a:gd name="T54" fmla="*/ 716 w 793"/>
                    <a:gd name="T55" fmla="*/ 648 h 753"/>
                    <a:gd name="T56" fmla="*/ 793 w 793"/>
                    <a:gd name="T57" fmla="*/ 591 h 753"/>
                    <a:gd name="T58" fmla="*/ 793 w 793"/>
                    <a:gd name="T59" fmla="*/ 634 h 753"/>
                    <a:gd name="T60" fmla="*/ 589 w 793"/>
                    <a:gd name="T61" fmla="*/ 752 h 753"/>
                    <a:gd name="T62" fmla="*/ 515 w 793"/>
                    <a:gd name="T63" fmla="*/ 725 h 753"/>
                    <a:gd name="T64" fmla="*/ 486 w 793"/>
                    <a:gd name="T65" fmla="*/ 634 h 753"/>
                    <a:gd name="T66" fmla="*/ 486 w 793"/>
                    <a:gd name="T67" fmla="*/ 584 h 753"/>
                    <a:gd name="T68" fmla="*/ 486 w 793"/>
                    <a:gd name="T69" fmla="*/ 311 h 753"/>
                    <a:gd name="T70" fmla="*/ 300 w 793"/>
                    <a:gd name="T71" fmla="*/ 377 h 753"/>
                    <a:gd name="T72" fmla="*/ 192 w 793"/>
                    <a:gd name="T73" fmla="*/ 449 h 753"/>
                    <a:gd name="T74" fmla="*/ 160 w 793"/>
                    <a:gd name="T75" fmla="*/ 531 h 753"/>
                    <a:gd name="T76" fmla="*/ 201 w 793"/>
                    <a:gd name="T77" fmla="*/ 624 h 753"/>
                    <a:gd name="T78" fmla="*/ 295 w 793"/>
                    <a:gd name="T79" fmla="*/ 662 h 753"/>
                    <a:gd name="T80" fmla="*/ 486 w 793"/>
                    <a:gd name="T81" fmla="*/ 584 h 7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753"/>
                    <a:gd name="T125" fmla="*/ 793 w 793"/>
                    <a:gd name="T126" fmla="*/ 753 h 7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753">
                      <a:moveTo>
                        <a:pt x="486" y="634"/>
                      </a:moveTo>
                      <a:cubicBezTo>
                        <a:pt x="397" y="693"/>
                        <a:pt x="340" y="724"/>
                        <a:pt x="317" y="733"/>
                      </a:cubicBezTo>
                      <a:cubicBezTo>
                        <a:pt x="283" y="747"/>
                        <a:pt x="247" y="753"/>
                        <a:pt x="208" y="753"/>
                      </a:cubicBezTo>
                      <a:cubicBezTo>
                        <a:pt x="147" y="753"/>
                        <a:pt x="97" y="736"/>
                        <a:pt x="59" y="702"/>
                      </a:cubicBezTo>
                      <a:cubicBezTo>
                        <a:pt x="20" y="668"/>
                        <a:pt x="0" y="624"/>
                        <a:pt x="0" y="568"/>
                      </a:cubicBezTo>
                      <a:cubicBezTo>
                        <a:pt x="0" y="533"/>
                        <a:pt x="9" y="503"/>
                        <a:pt x="28" y="477"/>
                      </a:cubicBezTo>
                      <a:cubicBezTo>
                        <a:pt x="54" y="442"/>
                        <a:pt x="100" y="409"/>
                        <a:pt x="165" y="377"/>
                      </a:cubicBezTo>
                      <a:cubicBezTo>
                        <a:pt x="228" y="345"/>
                        <a:pt x="337" y="308"/>
                        <a:pt x="486" y="263"/>
                      </a:cubicBezTo>
                      <a:cubicBezTo>
                        <a:pt x="486" y="253"/>
                        <a:pt x="486" y="244"/>
                        <a:pt x="486" y="235"/>
                      </a:cubicBezTo>
                      <a:cubicBezTo>
                        <a:pt x="486" y="164"/>
                        <a:pt x="472" y="115"/>
                        <a:pt x="445" y="88"/>
                      </a:cubicBezTo>
                      <a:cubicBezTo>
                        <a:pt x="417" y="61"/>
                        <a:pt x="376" y="48"/>
                        <a:pt x="324" y="48"/>
                      </a:cubicBezTo>
                      <a:cubicBezTo>
                        <a:pt x="284" y="48"/>
                        <a:pt x="252" y="56"/>
                        <a:pt x="229" y="75"/>
                      </a:cubicBezTo>
                      <a:cubicBezTo>
                        <a:pt x="205" y="93"/>
                        <a:pt x="192" y="113"/>
                        <a:pt x="192" y="136"/>
                      </a:cubicBezTo>
                      <a:cubicBezTo>
                        <a:pt x="193" y="150"/>
                        <a:pt x="194" y="166"/>
                        <a:pt x="194" y="181"/>
                      </a:cubicBezTo>
                      <a:cubicBezTo>
                        <a:pt x="194" y="205"/>
                        <a:pt x="187" y="223"/>
                        <a:pt x="172" y="236"/>
                      </a:cubicBezTo>
                      <a:cubicBezTo>
                        <a:pt x="157" y="250"/>
                        <a:pt x="137" y="256"/>
                        <a:pt x="113" y="256"/>
                      </a:cubicBezTo>
                      <a:cubicBezTo>
                        <a:pt x="89" y="256"/>
                        <a:pt x="70" y="249"/>
                        <a:pt x="56" y="235"/>
                      </a:cubicBezTo>
                      <a:cubicBezTo>
                        <a:pt x="41" y="222"/>
                        <a:pt x="33" y="204"/>
                        <a:pt x="33" y="180"/>
                      </a:cubicBezTo>
                      <a:cubicBezTo>
                        <a:pt x="33" y="136"/>
                        <a:pt x="61" y="94"/>
                        <a:pt x="117" y="56"/>
                      </a:cubicBezTo>
                      <a:cubicBezTo>
                        <a:pt x="173" y="18"/>
                        <a:pt x="251" y="0"/>
                        <a:pt x="352" y="0"/>
                      </a:cubicBezTo>
                      <a:cubicBezTo>
                        <a:pt x="430" y="0"/>
                        <a:pt x="494" y="11"/>
                        <a:pt x="543" y="32"/>
                      </a:cubicBezTo>
                      <a:cubicBezTo>
                        <a:pt x="580" y="49"/>
                        <a:pt x="608" y="73"/>
                        <a:pt x="626" y="108"/>
                      </a:cubicBezTo>
                      <a:cubicBezTo>
                        <a:pt x="637" y="131"/>
                        <a:pt x="643" y="176"/>
                        <a:pt x="643" y="246"/>
                      </a:cubicBezTo>
                      <a:cubicBezTo>
                        <a:pt x="643" y="327"/>
                        <a:pt x="643" y="408"/>
                        <a:pt x="643" y="489"/>
                      </a:cubicBezTo>
                      <a:cubicBezTo>
                        <a:pt x="643" y="557"/>
                        <a:pt x="645" y="599"/>
                        <a:pt x="648" y="614"/>
                      </a:cubicBezTo>
                      <a:cubicBezTo>
                        <a:pt x="651" y="630"/>
                        <a:pt x="657" y="640"/>
                        <a:pt x="664" y="646"/>
                      </a:cubicBezTo>
                      <a:cubicBezTo>
                        <a:pt x="671" y="651"/>
                        <a:pt x="680" y="653"/>
                        <a:pt x="689" y="653"/>
                      </a:cubicBezTo>
                      <a:cubicBezTo>
                        <a:pt x="699" y="653"/>
                        <a:pt x="708" y="652"/>
                        <a:pt x="716" y="648"/>
                      </a:cubicBezTo>
                      <a:cubicBezTo>
                        <a:pt x="729" y="641"/>
                        <a:pt x="755" y="623"/>
                        <a:pt x="793" y="591"/>
                      </a:cubicBezTo>
                      <a:cubicBezTo>
                        <a:pt x="793" y="605"/>
                        <a:pt x="793" y="620"/>
                        <a:pt x="793" y="634"/>
                      </a:cubicBezTo>
                      <a:cubicBezTo>
                        <a:pt x="722" y="714"/>
                        <a:pt x="654" y="752"/>
                        <a:pt x="589" y="752"/>
                      </a:cubicBezTo>
                      <a:cubicBezTo>
                        <a:pt x="558" y="752"/>
                        <a:pt x="532" y="743"/>
                        <a:pt x="515" y="725"/>
                      </a:cubicBezTo>
                      <a:cubicBezTo>
                        <a:pt x="497" y="707"/>
                        <a:pt x="487" y="677"/>
                        <a:pt x="486" y="634"/>
                      </a:cubicBezTo>
                      <a:close/>
                      <a:moveTo>
                        <a:pt x="486" y="584"/>
                      </a:moveTo>
                      <a:cubicBezTo>
                        <a:pt x="486" y="493"/>
                        <a:pt x="486" y="402"/>
                        <a:pt x="486" y="311"/>
                      </a:cubicBezTo>
                      <a:cubicBezTo>
                        <a:pt x="390" y="343"/>
                        <a:pt x="328" y="364"/>
                        <a:pt x="300" y="377"/>
                      </a:cubicBezTo>
                      <a:cubicBezTo>
                        <a:pt x="250" y="400"/>
                        <a:pt x="214" y="424"/>
                        <a:pt x="192" y="449"/>
                      </a:cubicBezTo>
                      <a:cubicBezTo>
                        <a:pt x="170" y="474"/>
                        <a:pt x="160" y="502"/>
                        <a:pt x="160" y="531"/>
                      </a:cubicBezTo>
                      <a:cubicBezTo>
                        <a:pt x="160" y="569"/>
                        <a:pt x="173" y="600"/>
                        <a:pt x="201" y="624"/>
                      </a:cubicBezTo>
                      <a:cubicBezTo>
                        <a:pt x="228" y="650"/>
                        <a:pt x="260" y="662"/>
                        <a:pt x="295" y="662"/>
                      </a:cubicBezTo>
                      <a:cubicBezTo>
                        <a:pt x="344" y="662"/>
                        <a:pt x="407" y="637"/>
                        <a:pt x="486" y="584"/>
                      </a:cubicBezTo>
                      <a:close/>
                    </a:path>
                  </a:pathLst>
                </a:custGeom>
                <a:solidFill>
                  <a:srgbClr val="FFFFFF"/>
                </a:solidFill>
                <a:ln w="0">
                  <a:solidFill>
                    <a:srgbClr val="FFFFFF"/>
                  </a:solidFill>
                  <a:round/>
                  <a:headEnd/>
                  <a:tailEnd/>
                </a:ln>
              </p:spPr>
              <p:txBody>
                <a:bodyPr/>
                <a:lstStyle/>
                <a:p>
                  <a:endParaRPr lang="es-EC"/>
                </a:p>
              </p:txBody>
            </p:sp>
            <p:sp>
              <p:nvSpPr>
                <p:cNvPr id="41003" name="Freeform 63"/>
                <p:cNvSpPr>
                  <a:spLocks/>
                </p:cNvSpPr>
                <p:nvPr/>
              </p:nvSpPr>
              <p:spPr bwMode="auto">
                <a:xfrm>
                  <a:off x="5032" y="9251"/>
                  <a:ext cx="87" cy="91"/>
                </a:xfrm>
                <a:custGeom>
                  <a:avLst/>
                  <a:gdLst>
                    <a:gd name="T0" fmla="*/ 304 w 650"/>
                    <a:gd name="T1" fmla="*/ 0 h 738"/>
                    <a:gd name="T2" fmla="*/ 304 w 650"/>
                    <a:gd name="T3" fmla="*/ 161 h 738"/>
                    <a:gd name="T4" fmla="*/ 530 w 650"/>
                    <a:gd name="T5" fmla="*/ 0 h 738"/>
                    <a:gd name="T6" fmla="*/ 616 w 650"/>
                    <a:gd name="T7" fmla="*/ 26 h 738"/>
                    <a:gd name="T8" fmla="*/ 650 w 650"/>
                    <a:gd name="T9" fmla="*/ 87 h 738"/>
                    <a:gd name="T10" fmla="*/ 626 w 650"/>
                    <a:gd name="T11" fmla="*/ 138 h 738"/>
                    <a:gd name="T12" fmla="*/ 567 w 650"/>
                    <a:gd name="T13" fmla="*/ 159 h 738"/>
                    <a:gd name="T14" fmla="*/ 492 w 650"/>
                    <a:gd name="T15" fmla="*/ 132 h 738"/>
                    <a:gd name="T16" fmla="*/ 430 w 650"/>
                    <a:gd name="T17" fmla="*/ 105 h 738"/>
                    <a:gd name="T18" fmla="*/ 393 w 650"/>
                    <a:gd name="T19" fmla="*/ 121 h 738"/>
                    <a:gd name="T20" fmla="*/ 304 w 650"/>
                    <a:gd name="T21" fmla="*/ 227 h 738"/>
                    <a:gd name="T22" fmla="*/ 304 w 650"/>
                    <a:gd name="T23" fmla="*/ 570 h 738"/>
                    <a:gd name="T24" fmla="*/ 323 w 650"/>
                    <a:gd name="T25" fmla="*/ 660 h 738"/>
                    <a:gd name="T26" fmla="*/ 366 w 650"/>
                    <a:gd name="T27" fmla="*/ 696 h 738"/>
                    <a:gd name="T28" fmla="*/ 457 w 650"/>
                    <a:gd name="T29" fmla="*/ 710 h 738"/>
                    <a:gd name="T30" fmla="*/ 457 w 650"/>
                    <a:gd name="T31" fmla="*/ 738 h 738"/>
                    <a:gd name="T32" fmla="*/ 10 w 650"/>
                    <a:gd name="T33" fmla="*/ 738 h 738"/>
                    <a:gd name="T34" fmla="*/ 10 w 650"/>
                    <a:gd name="T35" fmla="*/ 710 h 738"/>
                    <a:gd name="T36" fmla="*/ 109 w 650"/>
                    <a:gd name="T37" fmla="*/ 692 h 738"/>
                    <a:gd name="T38" fmla="*/ 142 w 650"/>
                    <a:gd name="T39" fmla="*/ 653 h 738"/>
                    <a:gd name="T40" fmla="*/ 147 w 650"/>
                    <a:gd name="T41" fmla="*/ 577 h 738"/>
                    <a:gd name="T42" fmla="*/ 147 w 650"/>
                    <a:gd name="T43" fmla="*/ 299 h 738"/>
                    <a:gd name="T44" fmla="*/ 141 w 650"/>
                    <a:gd name="T45" fmla="*/ 150 h 738"/>
                    <a:gd name="T46" fmla="*/ 119 w 650"/>
                    <a:gd name="T47" fmla="*/ 115 h 738"/>
                    <a:gd name="T48" fmla="*/ 76 w 650"/>
                    <a:gd name="T49" fmla="*/ 104 h 738"/>
                    <a:gd name="T50" fmla="*/ 10 w 650"/>
                    <a:gd name="T51" fmla="*/ 116 h 738"/>
                    <a:gd name="T52" fmla="*/ 0 w 650"/>
                    <a:gd name="T53" fmla="*/ 88 h 738"/>
                    <a:gd name="T54" fmla="*/ 264 w 650"/>
                    <a:gd name="T55" fmla="*/ 0 h 738"/>
                    <a:gd name="T56" fmla="*/ 304 w 650"/>
                    <a:gd name="T57" fmla="*/ 0 h 7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0"/>
                    <a:gd name="T88" fmla="*/ 0 h 738"/>
                    <a:gd name="T89" fmla="*/ 650 w 650"/>
                    <a:gd name="T90" fmla="*/ 738 h 7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0" h="738">
                      <a:moveTo>
                        <a:pt x="304" y="0"/>
                      </a:moveTo>
                      <a:cubicBezTo>
                        <a:pt x="304" y="54"/>
                        <a:pt x="304" y="108"/>
                        <a:pt x="304" y="161"/>
                      </a:cubicBezTo>
                      <a:cubicBezTo>
                        <a:pt x="377" y="53"/>
                        <a:pt x="452" y="0"/>
                        <a:pt x="530" y="0"/>
                      </a:cubicBezTo>
                      <a:cubicBezTo>
                        <a:pt x="565" y="0"/>
                        <a:pt x="594" y="9"/>
                        <a:pt x="616" y="26"/>
                      </a:cubicBezTo>
                      <a:cubicBezTo>
                        <a:pt x="639" y="44"/>
                        <a:pt x="650" y="64"/>
                        <a:pt x="650" y="87"/>
                      </a:cubicBezTo>
                      <a:cubicBezTo>
                        <a:pt x="650" y="107"/>
                        <a:pt x="642" y="124"/>
                        <a:pt x="626" y="138"/>
                      </a:cubicBezTo>
                      <a:cubicBezTo>
                        <a:pt x="610" y="153"/>
                        <a:pt x="589" y="159"/>
                        <a:pt x="567" y="159"/>
                      </a:cubicBezTo>
                      <a:cubicBezTo>
                        <a:pt x="545" y="159"/>
                        <a:pt x="520" y="150"/>
                        <a:pt x="492" y="132"/>
                      </a:cubicBezTo>
                      <a:cubicBezTo>
                        <a:pt x="465" y="114"/>
                        <a:pt x="443" y="105"/>
                        <a:pt x="430" y="105"/>
                      </a:cubicBezTo>
                      <a:cubicBezTo>
                        <a:pt x="419" y="105"/>
                        <a:pt x="406" y="111"/>
                        <a:pt x="393" y="121"/>
                      </a:cubicBezTo>
                      <a:cubicBezTo>
                        <a:pt x="365" y="143"/>
                        <a:pt x="335" y="177"/>
                        <a:pt x="304" y="227"/>
                      </a:cubicBezTo>
                      <a:cubicBezTo>
                        <a:pt x="304" y="341"/>
                        <a:pt x="304" y="456"/>
                        <a:pt x="304" y="570"/>
                      </a:cubicBezTo>
                      <a:cubicBezTo>
                        <a:pt x="304" y="610"/>
                        <a:pt x="310" y="640"/>
                        <a:pt x="323" y="660"/>
                      </a:cubicBezTo>
                      <a:cubicBezTo>
                        <a:pt x="331" y="674"/>
                        <a:pt x="345" y="686"/>
                        <a:pt x="366" y="696"/>
                      </a:cubicBezTo>
                      <a:cubicBezTo>
                        <a:pt x="387" y="705"/>
                        <a:pt x="418" y="710"/>
                        <a:pt x="457" y="710"/>
                      </a:cubicBezTo>
                      <a:cubicBezTo>
                        <a:pt x="457" y="719"/>
                        <a:pt x="457" y="728"/>
                        <a:pt x="457" y="738"/>
                      </a:cubicBezTo>
                      <a:cubicBezTo>
                        <a:pt x="308" y="738"/>
                        <a:pt x="159" y="738"/>
                        <a:pt x="10" y="738"/>
                      </a:cubicBezTo>
                      <a:cubicBezTo>
                        <a:pt x="10" y="728"/>
                        <a:pt x="10" y="719"/>
                        <a:pt x="10" y="710"/>
                      </a:cubicBezTo>
                      <a:cubicBezTo>
                        <a:pt x="55" y="710"/>
                        <a:pt x="87" y="704"/>
                        <a:pt x="109" y="692"/>
                      </a:cubicBezTo>
                      <a:cubicBezTo>
                        <a:pt x="125" y="684"/>
                        <a:pt x="136" y="670"/>
                        <a:pt x="142" y="653"/>
                      </a:cubicBezTo>
                      <a:cubicBezTo>
                        <a:pt x="145" y="644"/>
                        <a:pt x="147" y="618"/>
                        <a:pt x="147" y="577"/>
                      </a:cubicBezTo>
                      <a:cubicBezTo>
                        <a:pt x="147" y="484"/>
                        <a:pt x="147" y="392"/>
                        <a:pt x="147" y="299"/>
                      </a:cubicBezTo>
                      <a:cubicBezTo>
                        <a:pt x="147" y="215"/>
                        <a:pt x="145" y="166"/>
                        <a:pt x="141" y="150"/>
                      </a:cubicBezTo>
                      <a:cubicBezTo>
                        <a:pt x="137" y="134"/>
                        <a:pt x="129" y="122"/>
                        <a:pt x="119" y="115"/>
                      </a:cubicBezTo>
                      <a:cubicBezTo>
                        <a:pt x="107" y="108"/>
                        <a:pt x="93" y="104"/>
                        <a:pt x="76" y="104"/>
                      </a:cubicBezTo>
                      <a:cubicBezTo>
                        <a:pt x="57" y="104"/>
                        <a:pt x="34" y="108"/>
                        <a:pt x="10" y="116"/>
                      </a:cubicBezTo>
                      <a:cubicBezTo>
                        <a:pt x="7" y="106"/>
                        <a:pt x="3" y="97"/>
                        <a:pt x="0" y="88"/>
                      </a:cubicBezTo>
                      <a:cubicBezTo>
                        <a:pt x="88" y="58"/>
                        <a:pt x="177" y="30"/>
                        <a:pt x="264" y="0"/>
                      </a:cubicBezTo>
                      <a:cubicBezTo>
                        <a:pt x="278" y="0"/>
                        <a:pt x="291" y="0"/>
                        <a:pt x="304" y="0"/>
                      </a:cubicBezTo>
                    </a:path>
                  </a:pathLst>
                </a:custGeom>
                <a:solidFill>
                  <a:srgbClr val="FFFFFF"/>
                </a:solidFill>
                <a:ln w="0">
                  <a:solidFill>
                    <a:srgbClr val="FFFFFF"/>
                  </a:solidFill>
                  <a:round/>
                  <a:headEnd/>
                  <a:tailEnd/>
                </a:ln>
              </p:spPr>
              <p:txBody>
                <a:bodyPr/>
                <a:lstStyle/>
                <a:p>
                  <a:endParaRPr lang="es-EC"/>
                </a:p>
              </p:txBody>
            </p:sp>
            <p:sp>
              <p:nvSpPr>
                <p:cNvPr id="41004" name="Freeform 64"/>
                <p:cNvSpPr>
                  <a:spLocks/>
                </p:cNvSpPr>
                <p:nvPr/>
              </p:nvSpPr>
              <p:spPr bwMode="auto">
                <a:xfrm>
                  <a:off x="5120" y="9224"/>
                  <a:ext cx="70" cy="120"/>
                </a:xfrm>
                <a:custGeom>
                  <a:avLst/>
                  <a:gdLst>
                    <a:gd name="T0" fmla="*/ 296 w 527"/>
                    <a:gd name="T1" fmla="*/ 0 h 965"/>
                    <a:gd name="T2" fmla="*/ 296 w 527"/>
                    <a:gd name="T3" fmla="*/ 236 h 965"/>
                    <a:gd name="T4" fmla="*/ 500 w 527"/>
                    <a:gd name="T5" fmla="*/ 236 h 965"/>
                    <a:gd name="T6" fmla="*/ 500 w 527"/>
                    <a:gd name="T7" fmla="*/ 291 h 965"/>
                    <a:gd name="T8" fmla="*/ 296 w 527"/>
                    <a:gd name="T9" fmla="*/ 291 h 965"/>
                    <a:gd name="T10" fmla="*/ 296 w 527"/>
                    <a:gd name="T11" fmla="*/ 755 h 965"/>
                    <a:gd name="T12" fmla="*/ 320 w 527"/>
                    <a:gd name="T13" fmla="*/ 849 h 965"/>
                    <a:gd name="T14" fmla="*/ 383 w 527"/>
                    <a:gd name="T15" fmla="*/ 874 h 965"/>
                    <a:gd name="T16" fmla="*/ 444 w 527"/>
                    <a:gd name="T17" fmla="*/ 857 h 965"/>
                    <a:gd name="T18" fmla="*/ 490 w 527"/>
                    <a:gd name="T19" fmla="*/ 810 h 965"/>
                    <a:gd name="T20" fmla="*/ 527 w 527"/>
                    <a:gd name="T21" fmla="*/ 810 h 965"/>
                    <a:gd name="T22" fmla="*/ 432 w 527"/>
                    <a:gd name="T23" fmla="*/ 925 h 965"/>
                    <a:gd name="T24" fmla="*/ 306 w 527"/>
                    <a:gd name="T25" fmla="*/ 965 h 965"/>
                    <a:gd name="T26" fmla="*/ 221 w 527"/>
                    <a:gd name="T27" fmla="*/ 944 h 965"/>
                    <a:gd name="T28" fmla="*/ 158 w 527"/>
                    <a:gd name="T29" fmla="*/ 887 h 965"/>
                    <a:gd name="T30" fmla="*/ 139 w 527"/>
                    <a:gd name="T31" fmla="*/ 773 h 965"/>
                    <a:gd name="T32" fmla="*/ 139 w 527"/>
                    <a:gd name="T33" fmla="*/ 291 h 965"/>
                    <a:gd name="T34" fmla="*/ 0 w 527"/>
                    <a:gd name="T35" fmla="*/ 291 h 965"/>
                    <a:gd name="T36" fmla="*/ 0 w 527"/>
                    <a:gd name="T37" fmla="*/ 265 h 965"/>
                    <a:gd name="T38" fmla="*/ 108 w 527"/>
                    <a:gd name="T39" fmla="*/ 206 h 965"/>
                    <a:gd name="T40" fmla="*/ 205 w 527"/>
                    <a:gd name="T41" fmla="*/ 109 h 965"/>
                    <a:gd name="T42" fmla="*/ 266 w 527"/>
                    <a:gd name="T43" fmla="*/ 0 h 965"/>
                    <a:gd name="T44" fmla="*/ 296 w 527"/>
                    <a:gd name="T45" fmla="*/ 0 h 9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7"/>
                    <a:gd name="T70" fmla="*/ 0 h 965"/>
                    <a:gd name="T71" fmla="*/ 527 w 527"/>
                    <a:gd name="T72" fmla="*/ 965 h 9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7" h="965">
                      <a:moveTo>
                        <a:pt x="296" y="0"/>
                      </a:moveTo>
                      <a:cubicBezTo>
                        <a:pt x="296" y="79"/>
                        <a:pt x="296" y="158"/>
                        <a:pt x="296" y="236"/>
                      </a:cubicBezTo>
                      <a:cubicBezTo>
                        <a:pt x="364" y="236"/>
                        <a:pt x="432" y="236"/>
                        <a:pt x="500" y="236"/>
                      </a:cubicBezTo>
                      <a:cubicBezTo>
                        <a:pt x="500" y="254"/>
                        <a:pt x="500" y="273"/>
                        <a:pt x="500" y="291"/>
                      </a:cubicBezTo>
                      <a:cubicBezTo>
                        <a:pt x="432" y="291"/>
                        <a:pt x="364" y="291"/>
                        <a:pt x="296" y="291"/>
                      </a:cubicBezTo>
                      <a:cubicBezTo>
                        <a:pt x="296" y="446"/>
                        <a:pt x="296" y="601"/>
                        <a:pt x="296" y="755"/>
                      </a:cubicBezTo>
                      <a:cubicBezTo>
                        <a:pt x="296" y="802"/>
                        <a:pt x="305" y="833"/>
                        <a:pt x="320" y="849"/>
                      </a:cubicBezTo>
                      <a:cubicBezTo>
                        <a:pt x="337" y="866"/>
                        <a:pt x="357" y="874"/>
                        <a:pt x="383" y="874"/>
                      </a:cubicBezTo>
                      <a:cubicBezTo>
                        <a:pt x="404" y="874"/>
                        <a:pt x="424" y="868"/>
                        <a:pt x="444" y="857"/>
                      </a:cubicBezTo>
                      <a:cubicBezTo>
                        <a:pt x="464" y="847"/>
                        <a:pt x="479" y="832"/>
                        <a:pt x="490" y="810"/>
                      </a:cubicBezTo>
                      <a:cubicBezTo>
                        <a:pt x="502" y="810"/>
                        <a:pt x="514" y="810"/>
                        <a:pt x="527" y="810"/>
                      </a:cubicBezTo>
                      <a:cubicBezTo>
                        <a:pt x="505" y="861"/>
                        <a:pt x="473" y="899"/>
                        <a:pt x="432" y="925"/>
                      </a:cubicBezTo>
                      <a:cubicBezTo>
                        <a:pt x="391" y="952"/>
                        <a:pt x="349" y="965"/>
                        <a:pt x="306" y="965"/>
                      </a:cubicBezTo>
                      <a:cubicBezTo>
                        <a:pt x="277" y="965"/>
                        <a:pt x="248" y="958"/>
                        <a:pt x="221" y="944"/>
                      </a:cubicBezTo>
                      <a:cubicBezTo>
                        <a:pt x="193" y="931"/>
                        <a:pt x="172" y="912"/>
                        <a:pt x="158" y="887"/>
                      </a:cubicBezTo>
                      <a:cubicBezTo>
                        <a:pt x="145" y="863"/>
                        <a:pt x="139" y="824"/>
                        <a:pt x="139" y="773"/>
                      </a:cubicBezTo>
                      <a:cubicBezTo>
                        <a:pt x="139" y="612"/>
                        <a:pt x="139" y="452"/>
                        <a:pt x="139" y="291"/>
                      </a:cubicBezTo>
                      <a:cubicBezTo>
                        <a:pt x="92" y="291"/>
                        <a:pt x="46" y="291"/>
                        <a:pt x="0" y="291"/>
                      </a:cubicBezTo>
                      <a:cubicBezTo>
                        <a:pt x="0" y="282"/>
                        <a:pt x="0" y="274"/>
                        <a:pt x="0" y="265"/>
                      </a:cubicBezTo>
                      <a:cubicBezTo>
                        <a:pt x="36" y="253"/>
                        <a:pt x="71" y="234"/>
                        <a:pt x="108" y="206"/>
                      </a:cubicBezTo>
                      <a:cubicBezTo>
                        <a:pt x="144" y="179"/>
                        <a:pt x="177" y="147"/>
                        <a:pt x="205" y="109"/>
                      </a:cubicBezTo>
                      <a:cubicBezTo>
                        <a:pt x="219" y="90"/>
                        <a:pt x="241" y="53"/>
                        <a:pt x="266" y="0"/>
                      </a:cubicBezTo>
                      <a:cubicBezTo>
                        <a:pt x="276" y="0"/>
                        <a:pt x="286" y="0"/>
                        <a:pt x="296" y="0"/>
                      </a:cubicBezTo>
                    </a:path>
                  </a:pathLst>
                </a:custGeom>
                <a:solidFill>
                  <a:srgbClr val="FFFFFF"/>
                </a:solidFill>
                <a:ln w="0">
                  <a:solidFill>
                    <a:srgbClr val="FFFFFF"/>
                  </a:solidFill>
                  <a:round/>
                  <a:headEnd/>
                  <a:tailEnd/>
                </a:ln>
              </p:spPr>
              <p:txBody>
                <a:bodyPr/>
                <a:lstStyle/>
                <a:p>
                  <a:endParaRPr lang="es-EC"/>
                </a:p>
              </p:txBody>
            </p:sp>
            <p:sp>
              <p:nvSpPr>
                <p:cNvPr id="41005" name="Freeform 65"/>
                <p:cNvSpPr>
                  <a:spLocks noEditPoints="1"/>
                </p:cNvSpPr>
                <p:nvPr/>
              </p:nvSpPr>
              <p:spPr bwMode="auto">
                <a:xfrm>
                  <a:off x="5197" y="9204"/>
                  <a:ext cx="58" cy="138"/>
                </a:xfrm>
                <a:custGeom>
                  <a:avLst/>
                  <a:gdLst>
                    <a:gd name="T0" fmla="*/ 226 w 438"/>
                    <a:gd name="T1" fmla="*/ 0 h 1113"/>
                    <a:gd name="T2" fmla="*/ 294 w 438"/>
                    <a:gd name="T3" fmla="*/ 23 h 1113"/>
                    <a:gd name="T4" fmla="*/ 322 w 438"/>
                    <a:gd name="T5" fmla="*/ 79 h 1113"/>
                    <a:gd name="T6" fmla="*/ 294 w 438"/>
                    <a:gd name="T7" fmla="*/ 136 h 1113"/>
                    <a:gd name="T8" fmla="*/ 226 w 438"/>
                    <a:gd name="T9" fmla="*/ 159 h 1113"/>
                    <a:gd name="T10" fmla="*/ 157 w 438"/>
                    <a:gd name="T11" fmla="*/ 136 h 1113"/>
                    <a:gd name="T12" fmla="*/ 129 w 438"/>
                    <a:gd name="T13" fmla="*/ 79 h 1113"/>
                    <a:gd name="T14" fmla="*/ 157 w 438"/>
                    <a:gd name="T15" fmla="*/ 23 h 1113"/>
                    <a:gd name="T16" fmla="*/ 226 w 438"/>
                    <a:gd name="T17" fmla="*/ 0 h 1113"/>
                    <a:gd name="T18" fmla="*/ 305 w 438"/>
                    <a:gd name="T19" fmla="*/ 375 h 1113"/>
                    <a:gd name="T20" fmla="*/ 305 w 438"/>
                    <a:gd name="T21" fmla="*/ 951 h 1113"/>
                    <a:gd name="T22" fmla="*/ 318 w 438"/>
                    <a:gd name="T23" fmla="*/ 1040 h 1113"/>
                    <a:gd name="T24" fmla="*/ 353 w 438"/>
                    <a:gd name="T25" fmla="*/ 1074 h 1113"/>
                    <a:gd name="T26" fmla="*/ 438 w 438"/>
                    <a:gd name="T27" fmla="*/ 1085 h 1113"/>
                    <a:gd name="T28" fmla="*/ 438 w 438"/>
                    <a:gd name="T29" fmla="*/ 1113 h 1113"/>
                    <a:gd name="T30" fmla="*/ 13 w 438"/>
                    <a:gd name="T31" fmla="*/ 1113 h 1113"/>
                    <a:gd name="T32" fmla="*/ 13 w 438"/>
                    <a:gd name="T33" fmla="*/ 1085 h 1113"/>
                    <a:gd name="T34" fmla="*/ 99 w 438"/>
                    <a:gd name="T35" fmla="*/ 1075 h 1113"/>
                    <a:gd name="T36" fmla="*/ 134 w 438"/>
                    <a:gd name="T37" fmla="*/ 1041 h 1113"/>
                    <a:gd name="T38" fmla="*/ 147 w 438"/>
                    <a:gd name="T39" fmla="*/ 951 h 1113"/>
                    <a:gd name="T40" fmla="*/ 147 w 438"/>
                    <a:gd name="T41" fmla="*/ 675 h 1113"/>
                    <a:gd name="T42" fmla="*/ 138 w 438"/>
                    <a:gd name="T43" fmla="*/ 524 h 1113"/>
                    <a:gd name="T44" fmla="*/ 117 w 438"/>
                    <a:gd name="T45" fmla="*/ 488 h 1113"/>
                    <a:gd name="T46" fmla="*/ 78 w 438"/>
                    <a:gd name="T47" fmla="*/ 479 h 1113"/>
                    <a:gd name="T48" fmla="*/ 13 w 438"/>
                    <a:gd name="T49" fmla="*/ 491 h 1113"/>
                    <a:gd name="T50" fmla="*/ 0 w 438"/>
                    <a:gd name="T51" fmla="*/ 463 h 1113"/>
                    <a:gd name="T52" fmla="*/ 263 w 438"/>
                    <a:gd name="T53" fmla="*/ 375 h 1113"/>
                    <a:gd name="T54" fmla="*/ 305 w 438"/>
                    <a:gd name="T55" fmla="*/ 375 h 1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8"/>
                    <a:gd name="T85" fmla="*/ 0 h 1113"/>
                    <a:gd name="T86" fmla="*/ 438 w 438"/>
                    <a:gd name="T87" fmla="*/ 1113 h 1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8" h="1113">
                      <a:moveTo>
                        <a:pt x="226" y="0"/>
                      </a:moveTo>
                      <a:cubicBezTo>
                        <a:pt x="253" y="0"/>
                        <a:pt x="276" y="8"/>
                        <a:pt x="294" y="23"/>
                      </a:cubicBezTo>
                      <a:cubicBezTo>
                        <a:pt x="313" y="39"/>
                        <a:pt x="322" y="57"/>
                        <a:pt x="322" y="79"/>
                      </a:cubicBezTo>
                      <a:cubicBezTo>
                        <a:pt x="322" y="101"/>
                        <a:pt x="313" y="120"/>
                        <a:pt x="294" y="136"/>
                      </a:cubicBezTo>
                      <a:cubicBezTo>
                        <a:pt x="276" y="151"/>
                        <a:pt x="253" y="159"/>
                        <a:pt x="226" y="159"/>
                      </a:cubicBezTo>
                      <a:cubicBezTo>
                        <a:pt x="199" y="159"/>
                        <a:pt x="176" y="151"/>
                        <a:pt x="157" y="136"/>
                      </a:cubicBezTo>
                      <a:cubicBezTo>
                        <a:pt x="139" y="120"/>
                        <a:pt x="129" y="101"/>
                        <a:pt x="129" y="79"/>
                      </a:cubicBezTo>
                      <a:cubicBezTo>
                        <a:pt x="129" y="57"/>
                        <a:pt x="139" y="39"/>
                        <a:pt x="157" y="23"/>
                      </a:cubicBezTo>
                      <a:cubicBezTo>
                        <a:pt x="175" y="8"/>
                        <a:pt x="198" y="0"/>
                        <a:pt x="226" y="0"/>
                      </a:cubicBezTo>
                      <a:close/>
                      <a:moveTo>
                        <a:pt x="305" y="375"/>
                      </a:moveTo>
                      <a:cubicBezTo>
                        <a:pt x="305" y="567"/>
                        <a:pt x="305" y="759"/>
                        <a:pt x="305" y="951"/>
                      </a:cubicBezTo>
                      <a:cubicBezTo>
                        <a:pt x="305" y="995"/>
                        <a:pt x="309" y="1025"/>
                        <a:pt x="318" y="1040"/>
                      </a:cubicBezTo>
                      <a:cubicBezTo>
                        <a:pt x="325" y="1055"/>
                        <a:pt x="337" y="1066"/>
                        <a:pt x="353" y="1074"/>
                      </a:cubicBezTo>
                      <a:cubicBezTo>
                        <a:pt x="368" y="1081"/>
                        <a:pt x="397" y="1085"/>
                        <a:pt x="438" y="1085"/>
                      </a:cubicBezTo>
                      <a:cubicBezTo>
                        <a:pt x="438" y="1094"/>
                        <a:pt x="438" y="1103"/>
                        <a:pt x="438" y="1113"/>
                      </a:cubicBezTo>
                      <a:cubicBezTo>
                        <a:pt x="296" y="1113"/>
                        <a:pt x="155" y="1113"/>
                        <a:pt x="13" y="1113"/>
                      </a:cubicBezTo>
                      <a:cubicBezTo>
                        <a:pt x="13" y="1103"/>
                        <a:pt x="13" y="1094"/>
                        <a:pt x="13" y="1085"/>
                      </a:cubicBezTo>
                      <a:cubicBezTo>
                        <a:pt x="56" y="1085"/>
                        <a:pt x="85" y="1082"/>
                        <a:pt x="99" y="1075"/>
                      </a:cubicBezTo>
                      <a:cubicBezTo>
                        <a:pt x="113" y="1067"/>
                        <a:pt x="126" y="1056"/>
                        <a:pt x="134" y="1041"/>
                      </a:cubicBezTo>
                      <a:cubicBezTo>
                        <a:pt x="143" y="1025"/>
                        <a:pt x="147" y="995"/>
                        <a:pt x="147" y="951"/>
                      </a:cubicBezTo>
                      <a:cubicBezTo>
                        <a:pt x="147" y="859"/>
                        <a:pt x="147" y="767"/>
                        <a:pt x="147" y="675"/>
                      </a:cubicBezTo>
                      <a:cubicBezTo>
                        <a:pt x="147" y="597"/>
                        <a:pt x="144" y="546"/>
                        <a:pt x="138" y="524"/>
                      </a:cubicBezTo>
                      <a:cubicBezTo>
                        <a:pt x="134" y="507"/>
                        <a:pt x="127" y="496"/>
                        <a:pt x="117" y="488"/>
                      </a:cubicBezTo>
                      <a:cubicBezTo>
                        <a:pt x="108" y="482"/>
                        <a:pt x="94" y="479"/>
                        <a:pt x="78" y="479"/>
                      </a:cubicBezTo>
                      <a:cubicBezTo>
                        <a:pt x="60" y="479"/>
                        <a:pt x="39" y="483"/>
                        <a:pt x="13" y="491"/>
                      </a:cubicBezTo>
                      <a:cubicBezTo>
                        <a:pt x="9" y="481"/>
                        <a:pt x="4" y="472"/>
                        <a:pt x="0" y="463"/>
                      </a:cubicBezTo>
                      <a:cubicBezTo>
                        <a:pt x="87" y="433"/>
                        <a:pt x="176" y="405"/>
                        <a:pt x="263" y="375"/>
                      </a:cubicBezTo>
                      <a:cubicBezTo>
                        <a:pt x="277" y="375"/>
                        <a:pt x="291" y="375"/>
                        <a:pt x="305" y="375"/>
                      </a:cubicBezTo>
                      <a:close/>
                    </a:path>
                  </a:pathLst>
                </a:custGeom>
                <a:solidFill>
                  <a:srgbClr val="FFFFFF"/>
                </a:solidFill>
                <a:ln w="0">
                  <a:solidFill>
                    <a:srgbClr val="FFFFFF"/>
                  </a:solidFill>
                  <a:round/>
                  <a:headEnd/>
                  <a:tailEnd/>
                </a:ln>
              </p:spPr>
              <p:txBody>
                <a:bodyPr/>
                <a:lstStyle/>
                <a:p>
                  <a:endParaRPr lang="es-EC"/>
                </a:p>
              </p:txBody>
            </p:sp>
            <p:sp>
              <p:nvSpPr>
                <p:cNvPr id="41006" name="Freeform 66"/>
                <p:cNvSpPr>
                  <a:spLocks/>
                </p:cNvSpPr>
                <p:nvPr/>
              </p:nvSpPr>
              <p:spPr bwMode="auto">
                <a:xfrm>
                  <a:off x="5270" y="9251"/>
                  <a:ext cx="98" cy="94"/>
                </a:xfrm>
                <a:custGeom>
                  <a:avLst/>
                  <a:gdLst>
                    <a:gd name="T0" fmla="*/ 736 w 736"/>
                    <a:gd name="T1" fmla="*/ 465 h 760"/>
                    <a:gd name="T2" fmla="*/ 598 w 736"/>
                    <a:gd name="T3" fmla="*/ 683 h 760"/>
                    <a:gd name="T4" fmla="*/ 370 w 736"/>
                    <a:gd name="T5" fmla="*/ 760 h 760"/>
                    <a:gd name="T6" fmla="*/ 111 w 736"/>
                    <a:gd name="T7" fmla="*/ 657 h 760"/>
                    <a:gd name="T8" fmla="*/ 0 w 736"/>
                    <a:gd name="T9" fmla="*/ 380 h 760"/>
                    <a:gd name="T10" fmla="*/ 123 w 736"/>
                    <a:gd name="T11" fmla="*/ 105 h 760"/>
                    <a:gd name="T12" fmla="*/ 417 w 736"/>
                    <a:gd name="T13" fmla="*/ 0 h 760"/>
                    <a:gd name="T14" fmla="*/ 629 w 736"/>
                    <a:gd name="T15" fmla="*/ 56 h 760"/>
                    <a:gd name="T16" fmla="*/ 712 w 736"/>
                    <a:gd name="T17" fmla="*/ 172 h 760"/>
                    <a:gd name="T18" fmla="*/ 688 w 736"/>
                    <a:gd name="T19" fmla="*/ 220 h 760"/>
                    <a:gd name="T20" fmla="*/ 623 w 736"/>
                    <a:gd name="T21" fmla="*/ 239 h 760"/>
                    <a:gd name="T22" fmla="*/ 538 w 736"/>
                    <a:gd name="T23" fmla="*/ 209 h 760"/>
                    <a:gd name="T24" fmla="*/ 517 w 736"/>
                    <a:gd name="T25" fmla="*/ 146 h 760"/>
                    <a:gd name="T26" fmla="*/ 478 w 736"/>
                    <a:gd name="T27" fmla="*/ 76 h 760"/>
                    <a:gd name="T28" fmla="*/ 385 w 736"/>
                    <a:gd name="T29" fmla="*/ 52 h 760"/>
                    <a:gd name="T30" fmla="*/ 232 w 736"/>
                    <a:gd name="T31" fmla="*/ 110 h 760"/>
                    <a:gd name="T32" fmla="*/ 154 w 736"/>
                    <a:gd name="T33" fmla="*/ 313 h 760"/>
                    <a:gd name="T34" fmla="*/ 232 w 736"/>
                    <a:gd name="T35" fmla="*/ 539 h 760"/>
                    <a:gd name="T36" fmla="*/ 439 w 736"/>
                    <a:gd name="T37" fmla="*/ 638 h 760"/>
                    <a:gd name="T38" fmla="*/ 607 w 736"/>
                    <a:gd name="T39" fmla="*/ 585 h 760"/>
                    <a:gd name="T40" fmla="*/ 709 w 736"/>
                    <a:gd name="T41" fmla="*/ 455 h 760"/>
                    <a:gd name="T42" fmla="*/ 736 w 736"/>
                    <a:gd name="T43" fmla="*/ 465 h 7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6"/>
                    <a:gd name="T67" fmla="*/ 0 h 760"/>
                    <a:gd name="T68" fmla="*/ 736 w 736"/>
                    <a:gd name="T69" fmla="*/ 760 h 7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6" h="760">
                      <a:moveTo>
                        <a:pt x="736" y="465"/>
                      </a:moveTo>
                      <a:cubicBezTo>
                        <a:pt x="713" y="560"/>
                        <a:pt x="666" y="632"/>
                        <a:pt x="598" y="683"/>
                      </a:cubicBezTo>
                      <a:cubicBezTo>
                        <a:pt x="530" y="735"/>
                        <a:pt x="453" y="760"/>
                        <a:pt x="370" y="760"/>
                      </a:cubicBezTo>
                      <a:cubicBezTo>
                        <a:pt x="271" y="760"/>
                        <a:pt x="183" y="726"/>
                        <a:pt x="111" y="657"/>
                      </a:cubicBezTo>
                      <a:cubicBezTo>
                        <a:pt x="38" y="588"/>
                        <a:pt x="0" y="497"/>
                        <a:pt x="0" y="380"/>
                      </a:cubicBezTo>
                      <a:cubicBezTo>
                        <a:pt x="0" y="267"/>
                        <a:pt x="42" y="177"/>
                        <a:pt x="123" y="105"/>
                      </a:cubicBezTo>
                      <a:cubicBezTo>
                        <a:pt x="203" y="35"/>
                        <a:pt x="302" y="0"/>
                        <a:pt x="417" y="0"/>
                      </a:cubicBezTo>
                      <a:cubicBezTo>
                        <a:pt x="503" y="0"/>
                        <a:pt x="573" y="18"/>
                        <a:pt x="629" y="56"/>
                      </a:cubicBezTo>
                      <a:cubicBezTo>
                        <a:pt x="683" y="93"/>
                        <a:pt x="712" y="132"/>
                        <a:pt x="712" y="172"/>
                      </a:cubicBezTo>
                      <a:cubicBezTo>
                        <a:pt x="712" y="192"/>
                        <a:pt x="704" y="208"/>
                        <a:pt x="688" y="220"/>
                      </a:cubicBezTo>
                      <a:cubicBezTo>
                        <a:pt x="672" y="232"/>
                        <a:pt x="650" y="239"/>
                        <a:pt x="623" y="239"/>
                      </a:cubicBezTo>
                      <a:cubicBezTo>
                        <a:pt x="586" y="239"/>
                        <a:pt x="557" y="229"/>
                        <a:pt x="538" y="209"/>
                      </a:cubicBezTo>
                      <a:cubicBezTo>
                        <a:pt x="528" y="198"/>
                        <a:pt x="520" y="177"/>
                        <a:pt x="517" y="146"/>
                      </a:cubicBezTo>
                      <a:cubicBezTo>
                        <a:pt x="513" y="116"/>
                        <a:pt x="500" y="93"/>
                        <a:pt x="478" y="76"/>
                      </a:cubicBezTo>
                      <a:cubicBezTo>
                        <a:pt x="456" y="60"/>
                        <a:pt x="425" y="52"/>
                        <a:pt x="385" y="52"/>
                      </a:cubicBezTo>
                      <a:cubicBezTo>
                        <a:pt x="321" y="52"/>
                        <a:pt x="271" y="72"/>
                        <a:pt x="232" y="110"/>
                      </a:cubicBezTo>
                      <a:cubicBezTo>
                        <a:pt x="181" y="162"/>
                        <a:pt x="154" y="229"/>
                        <a:pt x="154" y="313"/>
                      </a:cubicBezTo>
                      <a:cubicBezTo>
                        <a:pt x="154" y="398"/>
                        <a:pt x="181" y="474"/>
                        <a:pt x="232" y="539"/>
                      </a:cubicBezTo>
                      <a:cubicBezTo>
                        <a:pt x="282" y="605"/>
                        <a:pt x="352" y="638"/>
                        <a:pt x="439" y="638"/>
                      </a:cubicBezTo>
                      <a:cubicBezTo>
                        <a:pt x="501" y="638"/>
                        <a:pt x="557" y="621"/>
                        <a:pt x="607" y="585"/>
                      </a:cubicBezTo>
                      <a:cubicBezTo>
                        <a:pt x="642" y="561"/>
                        <a:pt x="676" y="518"/>
                        <a:pt x="709" y="455"/>
                      </a:cubicBezTo>
                      <a:cubicBezTo>
                        <a:pt x="718" y="458"/>
                        <a:pt x="727" y="462"/>
                        <a:pt x="736" y="465"/>
                      </a:cubicBezTo>
                    </a:path>
                  </a:pathLst>
                </a:custGeom>
                <a:solidFill>
                  <a:srgbClr val="FFFFFF"/>
                </a:solidFill>
                <a:ln w="0">
                  <a:solidFill>
                    <a:srgbClr val="FFFFFF"/>
                  </a:solidFill>
                  <a:round/>
                  <a:headEnd/>
                  <a:tailEnd/>
                </a:ln>
              </p:spPr>
              <p:txBody>
                <a:bodyPr/>
                <a:lstStyle/>
                <a:p>
                  <a:endParaRPr lang="es-EC"/>
                </a:p>
              </p:txBody>
            </p:sp>
            <p:sp>
              <p:nvSpPr>
                <p:cNvPr id="41007" name="Freeform 67"/>
                <p:cNvSpPr>
                  <a:spLocks noEditPoints="1"/>
                </p:cNvSpPr>
                <p:nvPr/>
              </p:nvSpPr>
              <p:spPr bwMode="auto">
                <a:xfrm>
                  <a:off x="5384" y="9204"/>
                  <a:ext cx="58" cy="138"/>
                </a:xfrm>
                <a:custGeom>
                  <a:avLst/>
                  <a:gdLst>
                    <a:gd name="T0" fmla="*/ 226 w 438"/>
                    <a:gd name="T1" fmla="*/ 0 h 1113"/>
                    <a:gd name="T2" fmla="*/ 295 w 438"/>
                    <a:gd name="T3" fmla="*/ 23 h 1113"/>
                    <a:gd name="T4" fmla="*/ 323 w 438"/>
                    <a:gd name="T5" fmla="*/ 79 h 1113"/>
                    <a:gd name="T6" fmla="*/ 295 w 438"/>
                    <a:gd name="T7" fmla="*/ 136 h 1113"/>
                    <a:gd name="T8" fmla="*/ 226 w 438"/>
                    <a:gd name="T9" fmla="*/ 159 h 1113"/>
                    <a:gd name="T10" fmla="*/ 158 w 438"/>
                    <a:gd name="T11" fmla="*/ 136 h 1113"/>
                    <a:gd name="T12" fmla="*/ 129 w 438"/>
                    <a:gd name="T13" fmla="*/ 79 h 1113"/>
                    <a:gd name="T14" fmla="*/ 158 w 438"/>
                    <a:gd name="T15" fmla="*/ 23 h 1113"/>
                    <a:gd name="T16" fmla="*/ 226 w 438"/>
                    <a:gd name="T17" fmla="*/ 0 h 1113"/>
                    <a:gd name="T18" fmla="*/ 306 w 438"/>
                    <a:gd name="T19" fmla="*/ 375 h 1113"/>
                    <a:gd name="T20" fmla="*/ 306 w 438"/>
                    <a:gd name="T21" fmla="*/ 951 h 1113"/>
                    <a:gd name="T22" fmla="*/ 318 w 438"/>
                    <a:gd name="T23" fmla="*/ 1040 h 1113"/>
                    <a:gd name="T24" fmla="*/ 353 w 438"/>
                    <a:gd name="T25" fmla="*/ 1074 h 1113"/>
                    <a:gd name="T26" fmla="*/ 438 w 438"/>
                    <a:gd name="T27" fmla="*/ 1085 h 1113"/>
                    <a:gd name="T28" fmla="*/ 438 w 438"/>
                    <a:gd name="T29" fmla="*/ 1113 h 1113"/>
                    <a:gd name="T30" fmla="*/ 14 w 438"/>
                    <a:gd name="T31" fmla="*/ 1113 h 1113"/>
                    <a:gd name="T32" fmla="*/ 14 w 438"/>
                    <a:gd name="T33" fmla="*/ 1085 h 1113"/>
                    <a:gd name="T34" fmla="*/ 99 w 438"/>
                    <a:gd name="T35" fmla="*/ 1075 h 1113"/>
                    <a:gd name="T36" fmla="*/ 135 w 438"/>
                    <a:gd name="T37" fmla="*/ 1041 h 1113"/>
                    <a:gd name="T38" fmla="*/ 147 w 438"/>
                    <a:gd name="T39" fmla="*/ 951 h 1113"/>
                    <a:gd name="T40" fmla="*/ 147 w 438"/>
                    <a:gd name="T41" fmla="*/ 675 h 1113"/>
                    <a:gd name="T42" fmla="*/ 139 w 438"/>
                    <a:gd name="T43" fmla="*/ 524 h 1113"/>
                    <a:gd name="T44" fmla="*/ 118 w 438"/>
                    <a:gd name="T45" fmla="*/ 488 h 1113"/>
                    <a:gd name="T46" fmla="*/ 78 w 438"/>
                    <a:gd name="T47" fmla="*/ 479 h 1113"/>
                    <a:gd name="T48" fmla="*/ 14 w 438"/>
                    <a:gd name="T49" fmla="*/ 491 h 1113"/>
                    <a:gd name="T50" fmla="*/ 0 w 438"/>
                    <a:gd name="T51" fmla="*/ 463 h 1113"/>
                    <a:gd name="T52" fmla="*/ 264 w 438"/>
                    <a:gd name="T53" fmla="*/ 375 h 1113"/>
                    <a:gd name="T54" fmla="*/ 306 w 438"/>
                    <a:gd name="T55" fmla="*/ 375 h 1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8"/>
                    <a:gd name="T85" fmla="*/ 0 h 1113"/>
                    <a:gd name="T86" fmla="*/ 438 w 438"/>
                    <a:gd name="T87" fmla="*/ 1113 h 1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8" h="1113">
                      <a:moveTo>
                        <a:pt x="226" y="0"/>
                      </a:moveTo>
                      <a:cubicBezTo>
                        <a:pt x="253" y="0"/>
                        <a:pt x="276" y="8"/>
                        <a:pt x="295" y="23"/>
                      </a:cubicBezTo>
                      <a:cubicBezTo>
                        <a:pt x="313" y="39"/>
                        <a:pt x="323" y="57"/>
                        <a:pt x="323" y="79"/>
                      </a:cubicBezTo>
                      <a:cubicBezTo>
                        <a:pt x="323" y="101"/>
                        <a:pt x="313" y="120"/>
                        <a:pt x="295" y="136"/>
                      </a:cubicBezTo>
                      <a:cubicBezTo>
                        <a:pt x="276" y="151"/>
                        <a:pt x="253" y="159"/>
                        <a:pt x="226" y="159"/>
                      </a:cubicBezTo>
                      <a:cubicBezTo>
                        <a:pt x="200" y="159"/>
                        <a:pt x="177" y="151"/>
                        <a:pt x="158" y="136"/>
                      </a:cubicBezTo>
                      <a:cubicBezTo>
                        <a:pt x="139" y="120"/>
                        <a:pt x="129" y="101"/>
                        <a:pt x="129" y="79"/>
                      </a:cubicBezTo>
                      <a:cubicBezTo>
                        <a:pt x="129" y="57"/>
                        <a:pt x="139" y="39"/>
                        <a:pt x="158" y="23"/>
                      </a:cubicBezTo>
                      <a:cubicBezTo>
                        <a:pt x="176" y="8"/>
                        <a:pt x="199" y="0"/>
                        <a:pt x="226" y="0"/>
                      </a:cubicBezTo>
                      <a:close/>
                      <a:moveTo>
                        <a:pt x="306" y="375"/>
                      </a:moveTo>
                      <a:cubicBezTo>
                        <a:pt x="306" y="567"/>
                        <a:pt x="306" y="759"/>
                        <a:pt x="306" y="951"/>
                      </a:cubicBezTo>
                      <a:cubicBezTo>
                        <a:pt x="306" y="995"/>
                        <a:pt x="309" y="1025"/>
                        <a:pt x="318" y="1040"/>
                      </a:cubicBezTo>
                      <a:cubicBezTo>
                        <a:pt x="325" y="1055"/>
                        <a:pt x="337" y="1066"/>
                        <a:pt x="353" y="1074"/>
                      </a:cubicBezTo>
                      <a:cubicBezTo>
                        <a:pt x="368" y="1081"/>
                        <a:pt x="397" y="1085"/>
                        <a:pt x="438" y="1085"/>
                      </a:cubicBezTo>
                      <a:cubicBezTo>
                        <a:pt x="438" y="1094"/>
                        <a:pt x="438" y="1103"/>
                        <a:pt x="438" y="1113"/>
                      </a:cubicBezTo>
                      <a:cubicBezTo>
                        <a:pt x="297" y="1113"/>
                        <a:pt x="155" y="1113"/>
                        <a:pt x="14" y="1113"/>
                      </a:cubicBezTo>
                      <a:cubicBezTo>
                        <a:pt x="14" y="1103"/>
                        <a:pt x="14" y="1094"/>
                        <a:pt x="14" y="1085"/>
                      </a:cubicBezTo>
                      <a:cubicBezTo>
                        <a:pt x="57" y="1085"/>
                        <a:pt x="85" y="1082"/>
                        <a:pt x="99" y="1075"/>
                      </a:cubicBezTo>
                      <a:cubicBezTo>
                        <a:pt x="114" y="1067"/>
                        <a:pt x="126" y="1056"/>
                        <a:pt x="135" y="1041"/>
                      </a:cubicBezTo>
                      <a:cubicBezTo>
                        <a:pt x="143" y="1025"/>
                        <a:pt x="147" y="995"/>
                        <a:pt x="147" y="951"/>
                      </a:cubicBezTo>
                      <a:cubicBezTo>
                        <a:pt x="147" y="859"/>
                        <a:pt x="147" y="767"/>
                        <a:pt x="147" y="675"/>
                      </a:cubicBezTo>
                      <a:cubicBezTo>
                        <a:pt x="147" y="597"/>
                        <a:pt x="144" y="546"/>
                        <a:pt x="139" y="524"/>
                      </a:cubicBezTo>
                      <a:cubicBezTo>
                        <a:pt x="134" y="507"/>
                        <a:pt x="127" y="496"/>
                        <a:pt x="118" y="488"/>
                      </a:cubicBezTo>
                      <a:cubicBezTo>
                        <a:pt x="108" y="482"/>
                        <a:pt x="95" y="479"/>
                        <a:pt x="78" y="479"/>
                      </a:cubicBezTo>
                      <a:cubicBezTo>
                        <a:pt x="60" y="479"/>
                        <a:pt x="39" y="483"/>
                        <a:pt x="14" y="491"/>
                      </a:cubicBezTo>
                      <a:cubicBezTo>
                        <a:pt x="10" y="481"/>
                        <a:pt x="5" y="472"/>
                        <a:pt x="0" y="463"/>
                      </a:cubicBezTo>
                      <a:cubicBezTo>
                        <a:pt x="88" y="433"/>
                        <a:pt x="176" y="405"/>
                        <a:pt x="264" y="375"/>
                      </a:cubicBezTo>
                      <a:cubicBezTo>
                        <a:pt x="278" y="375"/>
                        <a:pt x="292" y="375"/>
                        <a:pt x="306" y="375"/>
                      </a:cubicBezTo>
                      <a:close/>
                    </a:path>
                  </a:pathLst>
                </a:custGeom>
                <a:solidFill>
                  <a:srgbClr val="FFFFFF"/>
                </a:solidFill>
                <a:ln w="0">
                  <a:solidFill>
                    <a:srgbClr val="FFFFFF"/>
                  </a:solidFill>
                  <a:round/>
                  <a:headEnd/>
                  <a:tailEnd/>
                </a:ln>
              </p:spPr>
              <p:txBody>
                <a:bodyPr/>
                <a:lstStyle/>
                <a:p>
                  <a:endParaRPr lang="es-EC"/>
                </a:p>
              </p:txBody>
            </p:sp>
            <p:sp>
              <p:nvSpPr>
                <p:cNvPr id="41008" name="Freeform 68"/>
                <p:cNvSpPr>
                  <a:spLocks noEditPoints="1"/>
                </p:cNvSpPr>
                <p:nvPr/>
              </p:nvSpPr>
              <p:spPr bwMode="auto">
                <a:xfrm>
                  <a:off x="5448" y="9251"/>
                  <a:ext cx="122" cy="134"/>
                </a:xfrm>
                <a:custGeom>
                  <a:avLst/>
                  <a:gdLst>
                    <a:gd name="T0" fmla="*/ 5 w 916"/>
                    <a:gd name="T1" fmla="*/ 92 h 1081"/>
                    <a:gd name="T2" fmla="*/ 274 w 916"/>
                    <a:gd name="T3" fmla="*/ 3 h 1081"/>
                    <a:gd name="T4" fmla="*/ 310 w 916"/>
                    <a:gd name="T5" fmla="*/ 3 h 1081"/>
                    <a:gd name="T6" fmla="*/ 310 w 916"/>
                    <a:gd name="T7" fmla="*/ 171 h 1081"/>
                    <a:gd name="T8" fmla="*/ 446 w 916"/>
                    <a:gd name="T9" fmla="*/ 37 h 1081"/>
                    <a:gd name="T10" fmla="*/ 589 w 916"/>
                    <a:gd name="T11" fmla="*/ 0 h 1081"/>
                    <a:gd name="T12" fmla="*/ 809 w 916"/>
                    <a:gd name="T13" fmla="*/ 84 h 1081"/>
                    <a:gd name="T14" fmla="*/ 916 w 916"/>
                    <a:gd name="T15" fmla="*/ 354 h 1081"/>
                    <a:gd name="T16" fmla="*/ 787 w 916"/>
                    <a:gd name="T17" fmla="*/ 660 h 1081"/>
                    <a:gd name="T18" fmla="*/ 518 w 916"/>
                    <a:gd name="T19" fmla="*/ 760 h 1081"/>
                    <a:gd name="T20" fmla="*/ 396 w 916"/>
                    <a:gd name="T21" fmla="*/ 743 h 1081"/>
                    <a:gd name="T22" fmla="*/ 310 w 916"/>
                    <a:gd name="T23" fmla="*/ 696 h 1081"/>
                    <a:gd name="T24" fmla="*/ 310 w 916"/>
                    <a:gd name="T25" fmla="*/ 914 h 1081"/>
                    <a:gd name="T26" fmla="*/ 321 w 916"/>
                    <a:gd name="T27" fmla="*/ 1008 h 1081"/>
                    <a:gd name="T28" fmla="*/ 360 w 916"/>
                    <a:gd name="T29" fmla="*/ 1040 h 1081"/>
                    <a:gd name="T30" fmla="*/ 458 w 916"/>
                    <a:gd name="T31" fmla="*/ 1051 h 1081"/>
                    <a:gd name="T32" fmla="*/ 458 w 916"/>
                    <a:gd name="T33" fmla="*/ 1081 h 1081"/>
                    <a:gd name="T34" fmla="*/ 0 w 916"/>
                    <a:gd name="T35" fmla="*/ 1081 h 1081"/>
                    <a:gd name="T36" fmla="*/ 0 w 916"/>
                    <a:gd name="T37" fmla="*/ 1051 h 1081"/>
                    <a:gd name="T38" fmla="*/ 24 w 916"/>
                    <a:gd name="T39" fmla="*/ 1051 h 1081"/>
                    <a:gd name="T40" fmla="*/ 114 w 916"/>
                    <a:gd name="T41" fmla="*/ 1035 h 1081"/>
                    <a:gd name="T42" fmla="*/ 142 w 916"/>
                    <a:gd name="T43" fmla="*/ 1008 h 1081"/>
                    <a:gd name="T44" fmla="*/ 152 w 916"/>
                    <a:gd name="T45" fmla="*/ 910 h 1081"/>
                    <a:gd name="T46" fmla="*/ 152 w 916"/>
                    <a:gd name="T47" fmla="*/ 232 h 1081"/>
                    <a:gd name="T48" fmla="*/ 144 w 916"/>
                    <a:gd name="T49" fmla="*/ 144 h 1081"/>
                    <a:gd name="T50" fmla="*/ 120 w 916"/>
                    <a:gd name="T51" fmla="*/ 116 h 1081"/>
                    <a:gd name="T52" fmla="*/ 74 w 916"/>
                    <a:gd name="T53" fmla="*/ 106 h 1081"/>
                    <a:gd name="T54" fmla="*/ 16 w 916"/>
                    <a:gd name="T55" fmla="*/ 117 h 1081"/>
                    <a:gd name="T56" fmla="*/ 5 w 916"/>
                    <a:gd name="T57" fmla="*/ 92 h 1081"/>
                    <a:gd name="T58" fmla="*/ 310 w 916"/>
                    <a:gd name="T59" fmla="*/ 217 h 1081"/>
                    <a:gd name="T60" fmla="*/ 310 w 916"/>
                    <a:gd name="T61" fmla="*/ 484 h 1081"/>
                    <a:gd name="T62" fmla="*/ 319 w 916"/>
                    <a:gd name="T63" fmla="*/ 599 h 1081"/>
                    <a:gd name="T64" fmla="*/ 385 w 916"/>
                    <a:gd name="T65" fmla="*/ 678 h 1081"/>
                    <a:gd name="T66" fmla="*/ 515 w 916"/>
                    <a:gd name="T67" fmla="*/ 713 h 1081"/>
                    <a:gd name="T68" fmla="*/ 669 w 916"/>
                    <a:gd name="T69" fmla="*/ 652 h 1081"/>
                    <a:gd name="T70" fmla="*/ 747 w 916"/>
                    <a:gd name="T71" fmla="*/ 427 h 1081"/>
                    <a:gd name="T72" fmla="*/ 659 w 916"/>
                    <a:gd name="T73" fmla="*/ 174 h 1081"/>
                    <a:gd name="T74" fmla="*/ 514 w 916"/>
                    <a:gd name="T75" fmla="*/ 113 h 1081"/>
                    <a:gd name="T76" fmla="*/ 423 w 916"/>
                    <a:gd name="T77" fmla="*/ 132 h 1081"/>
                    <a:gd name="T78" fmla="*/ 310 w 916"/>
                    <a:gd name="T79" fmla="*/ 217 h 10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6"/>
                    <a:gd name="T121" fmla="*/ 0 h 1081"/>
                    <a:gd name="T122" fmla="*/ 916 w 916"/>
                    <a:gd name="T123" fmla="*/ 1081 h 10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6" h="1081">
                      <a:moveTo>
                        <a:pt x="5" y="92"/>
                      </a:moveTo>
                      <a:cubicBezTo>
                        <a:pt x="94" y="62"/>
                        <a:pt x="184" y="33"/>
                        <a:pt x="274" y="3"/>
                      </a:cubicBezTo>
                      <a:cubicBezTo>
                        <a:pt x="286" y="3"/>
                        <a:pt x="298" y="3"/>
                        <a:pt x="310" y="3"/>
                      </a:cubicBezTo>
                      <a:cubicBezTo>
                        <a:pt x="310" y="59"/>
                        <a:pt x="310" y="115"/>
                        <a:pt x="310" y="171"/>
                      </a:cubicBezTo>
                      <a:cubicBezTo>
                        <a:pt x="354" y="107"/>
                        <a:pt x="401" y="64"/>
                        <a:pt x="446" y="37"/>
                      </a:cubicBezTo>
                      <a:cubicBezTo>
                        <a:pt x="491" y="12"/>
                        <a:pt x="539" y="0"/>
                        <a:pt x="589" y="0"/>
                      </a:cubicBezTo>
                      <a:cubicBezTo>
                        <a:pt x="677" y="0"/>
                        <a:pt x="751" y="28"/>
                        <a:pt x="809" y="84"/>
                      </a:cubicBezTo>
                      <a:cubicBezTo>
                        <a:pt x="880" y="154"/>
                        <a:pt x="916" y="243"/>
                        <a:pt x="916" y="354"/>
                      </a:cubicBezTo>
                      <a:cubicBezTo>
                        <a:pt x="916" y="477"/>
                        <a:pt x="873" y="579"/>
                        <a:pt x="787" y="660"/>
                      </a:cubicBezTo>
                      <a:cubicBezTo>
                        <a:pt x="716" y="728"/>
                        <a:pt x="626" y="760"/>
                        <a:pt x="518" y="760"/>
                      </a:cubicBezTo>
                      <a:cubicBezTo>
                        <a:pt x="471" y="760"/>
                        <a:pt x="430" y="754"/>
                        <a:pt x="396" y="743"/>
                      </a:cubicBezTo>
                      <a:cubicBezTo>
                        <a:pt x="370" y="735"/>
                        <a:pt x="341" y="720"/>
                        <a:pt x="310" y="696"/>
                      </a:cubicBezTo>
                      <a:cubicBezTo>
                        <a:pt x="310" y="769"/>
                        <a:pt x="310" y="842"/>
                        <a:pt x="310" y="914"/>
                      </a:cubicBezTo>
                      <a:cubicBezTo>
                        <a:pt x="310" y="964"/>
                        <a:pt x="314" y="995"/>
                        <a:pt x="321" y="1008"/>
                      </a:cubicBezTo>
                      <a:cubicBezTo>
                        <a:pt x="328" y="1022"/>
                        <a:pt x="342" y="1032"/>
                        <a:pt x="360" y="1040"/>
                      </a:cubicBezTo>
                      <a:cubicBezTo>
                        <a:pt x="378" y="1048"/>
                        <a:pt x="410" y="1051"/>
                        <a:pt x="458" y="1051"/>
                      </a:cubicBezTo>
                      <a:cubicBezTo>
                        <a:pt x="458" y="1061"/>
                        <a:pt x="458" y="1071"/>
                        <a:pt x="458" y="1081"/>
                      </a:cubicBezTo>
                      <a:cubicBezTo>
                        <a:pt x="305" y="1081"/>
                        <a:pt x="153" y="1081"/>
                        <a:pt x="0" y="1081"/>
                      </a:cubicBezTo>
                      <a:cubicBezTo>
                        <a:pt x="0" y="1071"/>
                        <a:pt x="0" y="1061"/>
                        <a:pt x="0" y="1051"/>
                      </a:cubicBezTo>
                      <a:cubicBezTo>
                        <a:pt x="8" y="1051"/>
                        <a:pt x="16" y="1051"/>
                        <a:pt x="24" y="1051"/>
                      </a:cubicBezTo>
                      <a:cubicBezTo>
                        <a:pt x="59" y="1052"/>
                        <a:pt x="89" y="1047"/>
                        <a:pt x="114" y="1035"/>
                      </a:cubicBezTo>
                      <a:cubicBezTo>
                        <a:pt x="126" y="1030"/>
                        <a:pt x="135" y="1020"/>
                        <a:pt x="142" y="1008"/>
                      </a:cubicBezTo>
                      <a:cubicBezTo>
                        <a:pt x="149" y="994"/>
                        <a:pt x="152" y="962"/>
                        <a:pt x="152" y="910"/>
                      </a:cubicBezTo>
                      <a:cubicBezTo>
                        <a:pt x="152" y="684"/>
                        <a:pt x="152" y="458"/>
                        <a:pt x="152" y="232"/>
                      </a:cubicBezTo>
                      <a:cubicBezTo>
                        <a:pt x="152" y="186"/>
                        <a:pt x="149" y="157"/>
                        <a:pt x="144" y="144"/>
                      </a:cubicBezTo>
                      <a:cubicBezTo>
                        <a:pt x="140" y="131"/>
                        <a:pt x="131" y="122"/>
                        <a:pt x="120" y="116"/>
                      </a:cubicBezTo>
                      <a:cubicBezTo>
                        <a:pt x="109" y="110"/>
                        <a:pt x="93" y="106"/>
                        <a:pt x="74" y="106"/>
                      </a:cubicBezTo>
                      <a:cubicBezTo>
                        <a:pt x="59" y="106"/>
                        <a:pt x="40" y="110"/>
                        <a:pt x="16" y="117"/>
                      </a:cubicBezTo>
                      <a:cubicBezTo>
                        <a:pt x="13" y="109"/>
                        <a:pt x="8" y="101"/>
                        <a:pt x="5" y="92"/>
                      </a:cubicBezTo>
                      <a:close/>
                      <a:moveTo>
                        <a:pt x="310" y="217"/>
                      </a:moveTo>
                      <a:cubicBezTo>
                        <a:pt x="310" y="306"/>
                        <a:pt x="310" y="395"/>
                        <a:pt x="310" y="484"/>
                      </a:cubicBezTo>
                      <a:cubicBezTo>
                        <a:pt x="310" y="542"/>
                        <a:pt x="313" y="580"/>
                        <a:pt x="319" y="599"/>
                      </a:cubicBezTo>
                      <a:cubicBezTo>
                        <a:pt x="327" y="629"/>
                        <a:pt x="349" y="656"/>
                        <a:pt x="385" y="678"/>
                      </a:cubicBezTo>
                      <a:cubicBezTo>
                        <a:pt x="418" y="701"/>
                        <a:pt x="462" y="713"/>
                        <a:pt x="515" y="713"/>
                      </a:cubicBezTo>
                      <a:cubicBezTo>
                        <a:pt x="579" y="713"/>
                        <a:pt x="631" y="693"/>
                        <a:pt x="669" y="652"/>
                      </a:cubicBezTo>
                      <a:cubicBezTo>
                        <a:pt x="721" y="598"/>
                        <a:pt x="747" y="524"/>
                        <a:pt x="747" y="427"/>
                      </a:cubicBezTo>
                      <a:cubicBezTo>
                        <a:pt x="747" y="318"/>
                        <a:pt x="716" y="234"/>
                        <a:pt x="659" y="174"/>
                      </a:cubicBezTo>
                      <a:cubicBezTo>
                        <a:pt x="618" y="133"/>
                        <a:pt x="571" y="113"/>
                        <a:pt x="514" y="113"/>
                      </a:cubicBezTo>
                      <a:cubicBezTo>
                        <a:pt x="484" y="113"/>
                        <a:pt x="453" y="119"/>
                        <a:pt x="423" y="132"/>
                      </a:cubicBezTo>
                      <a:cubicBezTo>
                        <a:pt x="401" y="142"/>
                        <a:pt x="362" y="169"/>
                        <a:pt x="310" y="217"/>
                      </a:cubicBezTo>
                      <a:close/>
                    </a:path>
                  </a:pathLst>
                </a:custGeom>
                <a:solidFill>
                  <a:srgbClr val="FFFFFF"/>
                </a:solidFill>
                <a:ln w="0">
                  <a:solidFill>
                    <a:srgbClr val="FFFFFF"/>
                  </a:solidFill>
                  <a:round/>
                  <a:headEnd/>
                  <a:tailEnd/>
                </a:ln>
              </p:spPr>
              <p:txBody>
                <a:bodyPr/>
                <a:lstStyle/>
                <a:p>
                  <a:endParaRPr lang="es-EC"/>
                </a:p>
              </p:txBody>
            </p:sp>
            <p:sp>
              <p:nvSpPr>
                <p:cNvPr id="41009" name="Freeform 69"/>
                <p:cNvSpPr>
                  <a:spLocks noEditPoints="1"/>
                </p:cNvSpPr>
                <p:nvPr/>
              </p:nvSpPr>
              <p:spPr bwMode="auto">
                <a:xfrm>
                  <a:off x="5588" y="9251"/>
                  <a:ext cx="105" cy="93"/>
                </a:xfrm>
                <a:custGeom>
                  <a:avLst/>
                  <a:gdLst>
                    <a:gd name="T0" fmla="*/ 486 w 793"/>
                    <a:gd name="T1" fmla="*/ 634 h 753"/>
                    <a:gd name="T2" fmla="*/ 317 w 793"/>
                    <a:gd name="T3" fmla="*/ 733 h 753"/>
                    <a:gd name="T4" fmla="*/ 208 w 793"/>
                    <a:gd name="T5" fmla="*/ 753 h 753"/>
                    <a:gd name="T6" fmla="*/ 59 w 793"/>
                    <a:gd name="T7" fmla="*/ 702 h 753"/>
                    <a:gd name="T8" fmla="*/ 0 w 793"/>
                    <a:gd name="T9" fmla="*/ 568 h 753"/>
                    <a:gd name="T10" fmla="*/ 28 w 793"/>
                    <a:gd name="T11" fmla="*/ 477 h 753"/>
                    <a:gd name="T12" fmla="*/ 165 w 793"/>
                    <a:gd name="T13" fmla="*/ 377 h 753"/>
                    <a:gd name="T14" fmla="*/ 486 w 793"/>
                    <a:gd name="T15" fmla="*/ 263 h 753"/>
                    <a:gd name="T16" fmla="*/ 486 w 793"/>
                    <a:gd name="T17" fmla="*/ 235 h 753"/>
                    <a:gd name="T18" fmla="*/ 445 w 793"/>
                    <a:gd name="T19" fmla="*/ 88 h 753"/>
                    <a:gd name="T20" fmla="*/ 324 w 793"/>
                    <a:gd name="T21" fmla="*/ 48 h 753"/>
                    <a:gd name="T22" fmla="*/ 229 w 793"/>
                    <a:gd name="T23" fmla="*/ 75 h 753"/>
                    <a:gd name="T24" fmla="*/ 193 w 793"/>
                    <a:gd name="T25" fmla="*/ 136 h 753"/>
                    <a:gd name="T26" fmla="*/ 195 w 793"/>
                    <a:gd name="T27" fmla="*/ 181 h 753"/>
                    <a:gd name="T28" fmla="*/ 172 w 793"/>
                    <a:gd name="T29" fmla="*/ 236 h 753"/>
                    <a:gd name="T30" fmla="*/ 113 w 793"/>
                    <a:gd name="T31" fmla="*/ 256 h 753"/>
                    <a:gd name="T32" fmla="*/ 56 w 793"/>
                    <a:gd name="T33" fmla="*/ 235 h 753"/>
                    <a:gd name="T34" fmla="*/ 33 w 793"/>
                    <a:gd name="T35" fmla="*/ 180 h 753"/>
                    <a:gd name="T36" fmla="*/ 117 w 793"/>
                    <a:gd name="T37" fmla="*/ 56 h 753"/>
                    <a:gd name="T38" fmla="*/ 353 w 793"/>
                    <a:gd name="T39" fmla="*/ 0 h 753"/>
                    <a:gd name="T40" fmla="*/ 543 w 793"/>
                    <a:gd name="T41" fmla="*/ 32 h 753"/>
                    <a:gd name="T42" fmla="*/ 626 w 793"/>
                    <a:gd name="T43" fmla="*/ 108 h 753"/>
                    <a:gd name="T44" fmla="*/ 644 w 793"/>
                    <a:gd name="T45" fmla="*/ 246 h 753"/>
                    <a:gd name="T46" fmla="*/ 644 w 793"/>
                    <a:gd name="T47" fmla="*/ 489 h 753"/>
                    <a:gd name="T48" fmla="*/ 648 w 793"/>
                    <a:gd name="T49" fmla="*/ 614 h 753"/>
                    <a:gd name="T50" fmla="*/ 665 w 793"/>
                    <a:gd name="T51" fmla="*/ 646 h 753"/>
                    <a:gd name="T52" fmla="*/ 689 w 793"/>
                    <a:gd name="T53" fmla="*/ 653 h 753"/>
                    <a:gd name="T54" fmla="*/ 716 w 793"/>
                    <a:gd name="T55" fmla="*/ 648 h 753"/>
                    <a:gd name="T56" fmla="*/ 793 w 793"/>
                    <a:gd name="T57" fmla="*/ 591 h 753"/>
                    <a:gd name="T58" fmla="*/ 793 w 793"/>
                    <a:gd name="T59" fmla="*/ 634 h 753"/>
                    <a:gd name="T60" fmla="*/ 589 w 793"/>
                    <a:gd name="T61" fmla="*/ 752 h 753"/>
                    <a:gd name="T62" fmla="*/ 515 w 793"/>
                    <a:gd name="T63" fmla="*/ 725 h 753"/>
                    <a:gd name="T64" fmla="*/ 486 w 793"/>
                    <a:gd name="T65" fmla="*/ 634 h 753"/>
                    <a:gd name="T66" fmla="*/ 486 w 793"/>
                    <a:gd name="T67" fmla="*/ 584 h 753"/>
                    <a:gd name="T68" fmla="*/ 486 w 793"/>
                    <a:gd name="T69" fmla="*/ 311 h 753"/>
                    <a:gd name="T70" fmla="*/ 300 w 793"/>
                    <a:gd name="T71" fmla="*/ 377 h 753"/>
                    <a:gd name="T72" fmla="*/ 193 w 793"/>
                    <a:gd name="T73" fmla="*/ 449 h 753"/>
                    <a:gd name="T74" fmla="*/ 160 w 793"/>
                    <a:gd name="T75" fmla="*/ 531 h 753"/>
                    <a:gd name="T76" fmla="*/ 201 w 793"/>
                    <a:gd name="T77" fmla="*/ 624 h 753"/>
                    <a:gd name="T78" fmla="*/ 296 w 793"/>
                    <a:gd name="T79" fmla="*/ 662 h 753"/>
                    <a:gd name="T80" fmla="*/ 486 w 793"/>
                    <a:gd name="T81" fmla="*/ 584 h 7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753"/>
                    <a:gd name="T125" fmla="*/ 793 w 793"/>
                    <a:gd name="T126" fmla="*/ 753 h 7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753">
                      <a:moveTo>
                        <a:pt x="486" y="634"/>
                      </a:moveTo>
                      <a:cubicBezTo>
                        <a:pt x="397" y="693"/>
                        <a:pt x="340" y="724"/>
                        <a:pt x="317" y="733"/>
                      </a:cubicBezTo>
                      <a:cubicBezTo>
                        <a:pt x="283" y="747"/>
                        <a:pt x="247" y="753"/>
                        <a:pt x="208" y="753"/>
                      </a:cubicBezTo>
                      <a:cubicBezTo>
                        <a:pt x="148" y="753"/>
                        <a:pt x="98" y="736"/>
                        <a:pt x="59" y="702"/>
                      </a:cubicBezTo>
                      <a:cubicBezTo>
                        <a:pt x="20" y="668"/>
                        <a:pt x="0" y="624"/>
                        <a:pt x="0" y="568"/>
                      </a:cubicBezTo>
                      <a:cubicBezTo>
                        <a:pt x="0" y="533"/>
                        <a:pt x="10" y="503"/>
                        <a:pt x="28" y="477"/>
                      </a:cubicBezTo>
                      <a:cubicBezTo>
                        <a:pt x="54" y="442"/>
                        <a:pt x="100" y="409"/>
                        <a:pt x="165" y="377"/>
                      </a:cubicBezTo>
                      <a:cubicBezTo>
                        <a:pt x="228" y="345"/>
                        <a:pt x="337" y="308"/>
                        <a:pt x="486" y="263"/>
                      </a:cubicBezTo>
                      <a:cubicBezTo>
                        <a:pt x="486" y="253"/>
                        <a:pt x="486" y="244"/>
                        <a:pt x="486" y="235"/>
                      </a:cubicBezTo>
                      <a:cubicBezTo>
                        <a:pt x="486" y="164"/>
                        <a:pt x="473" y="115"/>
                        <a:pt x="445" y="88"/>
                      </a:cubicBezTo>
                      <a:cubicBezTo>
                        <a:pt x="418" y="61"/>
                        <a:pt x="376" y="48"/>
                        <a:pt x="324" y="48"/>
                      </a:cubicBezTo>
                      <a:cubicBezTo>
                        <a:pt x="284" y="48"/>
                        <a:pt x="252" y="56"/>
                        <a:pt x="229" y="75"/>
                      </a:cubicBezTo>
                      <a:cubicBezTo>
                        <a:pt x="205" y="93"/>
                        <a:pt x="193" y="113"/>
                        <a:pt x="193" y="136"/>
                      </a:cubicBezTo>
                      <a:cubicBezTo>
                        <a:pt x="193" y="150"/>
                        <a:pt x="194" y="166"/>
                        <a:pt x="195" y="181"/>
                      </a:cubicBezTo>
                      <a:cubicBezTo>
                        <a:pt x="195" y="205"/>
                        <a:pt x="187" y="223"/>
                        <a:pt x="172" y="236"/>
                      </a:cubicBezTo>
                      <a:cubicBezTo>
                        <a:pt x="157" y="250"/>
                        <a:pt x="137" y="256"/>
                        <a:pt x="113" y="256"/>
                      </a:cubicBezTo>
                      <a:cubicBezTo>
                        <a:pt x="89" y="256"/>
                        <a:pt x="70" y="249"/>
                        <a:pt x="56" y="235"/>
                      </a:cubicBezTo>
                      <a:cubicBezTo>
                        <a:pt x="41" y="222"/>
                        <a:pt x="33" y="204"/>
                        <a:pt x="33" y="180"/>
                      </a:cubicBezTo>
                      <a:cubicBezTo>
                        <a:pt x="33" y="136"/>
                        <a:pt x="61" y="94"/>
                        <a:pt x="117" y="56"/>
                      </a:cubicBezTo>
                      <a:cubicBezTo>
                        <a:pt x="173" y="18"/>
                        <a:pt x="251" y="0"/>
                        <a:pt x="353" y="0"/>
                      </a:cubicBezTo>
                      <a:cubicBezTo>
                        <a:pt x="430" y="0"/>
                        <a:pt x="494" y="11"/>
                        <a:pt x="543" y="32"/>
                      </a:cubicBezTo>
                      <a:cubicBezTo>
                        <a:pt x="581" y="49"/>
                        <a:pt x="609" y="73"/>
                        <a:pt x="626" y="108"/>
                      </a:cubicBezTo>
                      <a:cubicBezTo>
                        <a:pt x="637" y="131"/>
                        <a:pt x="644" y="176"/>
                        <a:pt x="644" y="246"/>
                      </a:cubicBezTo>
                      <a:cubicBezTo>
                        <a:pt x="644" y="327"/>
                        <a:pt x="644" y="408"/>
                        <a:pt x="644" y="489"/>
                      </a:cubicBezTo>
                      <a:cubicBezTo>
                        <a:pt x="644" y="557"/>
                        <a:pt x="646" y="599"/>
                        <a:pt x="648" y="614"/>
                      </a:cubicBezTo>
                      <a:cubicBezTo>
                        <a:pt x="651" y="630"/>
                        <a:pt x="657" y="640"/>
                        <a:pt x="665" y="646"/>
                      </a:cubicBezTo>
                      <a:cubicBezTo>
                        <a:pt x="671" y="651"/>
                        <a:pt x="680" y="653"/>
                        <a:pt x="689" y="653"/>
                      </a:cubicBezTo>
                      <a:cubicBezTo>
                        <a:pt x="700" y="653"/>
                        <a:pt x="708" y="652"/>
                        <a:pt x="716" y="648"/>
                      </a:cubicBezTo>
                      <a:cubicBezTo>
                        <a:pt x="729" y="641"/>
                        <a:pt x="755" y="623"/>
                        <a:pt x="793" y="591"/>
                      </a:cubicBezTo>
                      <a:cubicBezTo>
                        <a:pt x="793" y="605"/>
                        <a:pt x="793" y="620"/>
                        <a:pt x="793" y="634"/>
                      </a:cubicBezTo>
                      <a:cubicBezTo>
                        <a:pt x="722" y="714"/>
                        <a:pt x="654" y="752"/>
                        <a:pt x="589" y="752"/>
                      </a:cubicBezTo>
                      <a:cubicBezTo>
                        <a:pt x="558" y="752"/>
                        <a:pt x="533" y="743"/>
                        <a:pt x="515" y="725"/>
                      </a:cubicBezTo>
                      <a:cubicBezTo>
                        <a:pt x="497" y="707"/>
                        <a:pt x="487" y="677"/>
                        <a:pt x="486" y="634"/>
                      </a:cubicBezTo>
                      <a:close/>
                      <a:moveTo>
                        <a:pt x="486" y="584"/>
                      </a:moveTo>
                      <a:cubicBezTo>
                        <a:pt x="486" y="493"/>
                        <a:pt x="486" y="402"/>
                        <a:pt x="486" y="311"/>
                      </a:cubicBezTo>
                      <a:cubicBezTo>
                        <a:pt x="390" y="343"/>
                        <a:pt x="328" y="364"/>
                        <a:pt x="300" y="377"/>
                      </a:cubicBezTo>
                      <a:cubicBezTo>
                        <a:pt x="250" y="400"/>
                        <a:pt x="214" y="424"/>
                        <a:pt x="193" y="449"/>
                      </a:cubicBezTo>
                      <a:cubicBezTo>
                        <a:pt x="171" y="474"/>
                        <a:pt x="160" y="502"/>
                        <a:pt x="160" y="531"/>
                      </a:cubicBezTo>
                      <a:cubicBezTo>
                        <a:pt x="160" y="569"/>
                        <a:pt x="174" y="600"/>
                        <a:pt x="201" y="624"/>
                      </a:cubicBezTo>
                      <a:cubicBezTo>
                        <a:pt x="228" y="650"/>
                        <a:pt x="260" y="662"/>
                        <a:pt x="296" y="662"/>
                      </a:cubicBezTo>
                      <a:cubicBezTo>
                        <a:pt x="344" y="662"/>
                        <a:pt x="407" y="637"/>
                        <a:pt x="486" y="584"/>
                      </a:cubicBezTo>
                      <a:close/>
                    </a:path>
                  </a:pathLst>
                </a:custGeom>
                <a:solidFill>
                  <a:srgbClr val="FFFFFF"/>
                </a:solidFill>
                <a:ln w="0">
                  <a:solidFill>
                    <a:srgbClr val="FFFFFF"/>
                  </a:solidFill>
                  <a:round/>
                  <a:headEnd/>
                  <a:tailEnd/>
                </a:ln>
              </p:spPr>
              <p:txBody>
                <a:bodyPr/>
                <a:lstStyle/>
                <a:p>
                  <a:endParaRPr lang="es-EC"/>
                </a:p>
              </p:txBody>
            </p:sp>
            <p:sp>
              <p:nvSpPr>
                <p:cNvPr id="41010" name="Freeform 70"/>
                <p:cNvSpPr>
                  <a:spLocks/>
                </p:cNvSpPr>
                <p:nvPr/>
              </p:nvSpPr>
              <p:spPr bwMode="auto">
                <a:xfrm>
                  <a:off x="5703" y="9251"/>
                  <a:ext cx="98" cy="94"/>
                </a:xfrm>
                <a:custGeom>
                  <a:avLst/>
                  <a:gdLst>
                    <a:gd name="T0" fmla="*/ 736 w 736"/>
                    <a:gd name="T1" fmla="*/ 465 h 760"/>
                    <a:gd name="T2" fmla="*/ 598 w 736"/>
                    <a:gd name="T3" fmla="*/ 683 h 760"/>
                    <a:gd name="T4" fmla="*/ 370 w 736"/>
                    <a:gd name="T5" fmla="*/ 760 h 760"/>
                    <a:gd name="T6" fmla="*/ 110 w 736"/>
                    <a:gd name="T7" fmla="*/ 657 h 760"/>
                    <a:gd name="T8" fmla="*/ 0 w 736"/>
                    <a:gd name="T9" fmla="*/ 380 h 760"/>
                    <a:gd name="T10" fmla="*/ 123 w 736"/>
                    <a:gd name="T11" fmla="*/ 105 h 760"/>
                    <a:gd name="T12" fmla="*/ 417 w 736"/>
                    <a:gd name="T13" fmla="*/ 0 h 760"/>
                    <a:gd name="T14" fmla="*/ 628 w 736"/>
                    <a:gd name="T15" fmla="*/ 56 h 760"/>
                    <a:gd name="T16" fmla="*/ 711 w 736"/>
                    <a:gd name="T17" fmla="*/ 172 h 760"/>
                    <a:gd name="T18" fmla="*/ 688 w 736"/>
                    <a:gd name="T19" fmla="*/ 220 h 760"/>
                    <a:gd name="T20" fmla="*/ 622 w 736"/>
                    <a:gd name="T21" fmla="*/ 239 h 760"/>
                    <a:gd name="T22" fmla="*/ 538 w 736"/>
                    <a:gd name="T23" fmla="*/ 209 h 760"/>
                    <a:gd name="T24" fmla="*/ 517 w 736"/>
                    <a:gd name="T25" fmla="*/ 146 h 760"/>
                    <a:gd name="T26" fmla="*/ 478 w 736"/>
                    <a:gd name="T27" fmla="*/ 76 h 760"/>
                    <a:gd name="T28" fmla="*/ 385 w 736"/>
                    <a:gd name="T29" fmla="*/ 52 h 760"/>
                    <a:gd name="T30" fmla="*/ 232 w 736"/>
                    <a:gd name="T31" fmla="*/ 110 h 760"/>
                    <a:gd name="T32" fmla="*/ 154 w 736"/>
                    <a:gd name="T33" fmla="*/ 313 h 760"/>
                    <a:gd name="T34" fmla="*/ 232 w 736"/>
                    <a:gd name="T35" fmla="*/ 539 h 760"/>
                    <a:gd name="T36" fmla="*/ 439 w 736"/>
                    <a:gd name="T37" fmla="*/ 638 h 760"/>
                    <a:gd name="T38" fmla="*/ 606 w 736"/>
                    <a:gd name="T39" fmla="*/ 585 h 760"/>
                    <a:gd name="T40" fmla="*/ 708 w 736"/>
                    <a:gd name="T41" fmla="*/ 455 h 760"/>
                    <a:gd name="T42" fmla="*/ 736 w 736"/>
                    <a:gd name="T43" fmla="*/ 465 h 7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6"/>
                    <a:gd name="T67" fmla="*/ 0 h 760"/>
                    <a:gd name="T68" fmla="*/ 736 w 736"/>
                    <a:gd name="T69" fmla="*/ 760 h 7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6" h="760">
                      <a:moveTo>
                        <a:pt x="736" y="465"/>
                      </a:moveTo>
                      <a:cubicBezTo>
                        <a:pt x="713" y="560"/>
                        <a:pt x="666" y="632"/>
                        <a:pt x="598" y="683"/>
                      </a:cubicBezTo>
                      <a:cubicBezTo>
                        <a:pt x="530" y="735"/>
                        <a:pt x="453" y="760"/>
                        <a:pt x="370" y="760"/>
                      </a:cubicBezTo>
                      <a:cubicBezTo>
                        <a:pt x="271" y="760"/>
                        <a:pt x="183" y="726"/>
                        <a:pt x="110" y="657"/>
                      </a:cubicBezTo>
                      <a:cubicBezTo>
                        <a:pt x="38" y="588"/>
                        <a:pt x="0" y="497"/>
                        <a:pt x="0" y="380"/>
                      </a:cubicBezTo>
                      <a:cubicBezTo>
                        <a:pt x="0" y="267"/>
                        <a:pt x="41" y="177"/>
                        <a:pt x="123" y="105"/>
                      </a:cubicBezTo>
                      <a:cubicBezTo>
                        <a:pt x="203" y="35"/>
                        <a:pt x="302" y="0"/>
                        <a:pt x="417" y="0"/>
                      </a:cubicBezTo>
                      <a:cubicBezTo>
                        <a:pt x="503" y="0"/>
                        <a:pt x="573" y="18"/>
                        <a:pt x="628" y="56"/>
                      </a:cubicBezTo>
                      <a:cubicBezTo>
                        <a:pt x="683" y="93"/>
                        <a:pt x="711" y="132"/>
                        <a:pt x="711" y="172"/>
                      </a:cubicBezTo>
                      <a:cubicBezTo>
                        <a:pt x="711" y="192"/>
                        <a:pt x="703" y="208"/>
                        <a:pt x="688" y="220"/>
                      </a:cubicBezTo>
                      <a:cubicBezTo>
                        <a:pt x="672" y="232"/>
                        <a:pt x="650" y="239"/>
                        <a:pt x="622" y="239"/>
                      </a:cubicBezTo>
                      <a:cubicBezTo>
                        <a:pt x="585" y="239"/>
                        <a:pt x="557" y="229"/>
                        <a:pt x="538" y="209"/>
                      </a:cubicBezTo>
                      <a:cubicBezTo>
                        <a:pt x="527" y="198"/>
                        <a:pt x="519" y="177"/>
                        <a:pt x="517" y="146"/>
                      </a:cubicBezTo>
                      <a:cubicBezTo>
                        <a:pt x="513" y="116"/>
                        <a:pt x="499" y="93"/>
                        <a:pt x="478" y="76"/>
                      </a:cubicBezTo>
                      <a:cubicBezTo>
                        <a:pt x="456" y="60"/>
                        <a:pt x="424" y="52"/>
                        <a:pt x="385" y="52"/>
                      </a:cubicBezTo>
                      <a:cubicBezTo>
                        <a:pt x="321" y="52"/>
                        <a:pt x="270" y="72"/>
                        <a:pt x="232" y="110"/>
                      </a:cubicBezTo>
                      <a:cubicBezTo>
                        <a:pt x="180" y="162"/>
                        <a:pt x="154" y="229"/>
                        <a:pt x="154" y="313"/>
                      </a:cubicBezTo>
                      <a:cubicBezTo>
                        <a:pt x="154" y="398"/>
                        <a:pt x="181" y="474"/>
                        <a:pt x="232" y="539"/>
                      </a:cubicBezTo>
                      <a:cubicBezTo>
                        <a:pt x="281" y="605"/>
                        <a:pt x="352" y="638"/>
                        <a:pt x="439" y="638"/>
                      </a:cubicBezTo>
                      <a:cubicBezTo>
                        <a:pt x="500" y="638"/>
                        <a:pt x="557" y="621"/>
                        <a:pt x="606" y="585"/>
                      </a:cubicBezTo>
                      <a:cubicBezTo>
                        <a:pt x="641" y="561"/>
                        <a:pt x="676" y="518"/>
                        <a:pt x="708" y="455"/>
                      </a:cubicBezTo>
                      <a:cubicBezTo>
                        <a:pt x="718" y="458"/>
                        <a:pt x="727" y="462"/>
                        <a:pt x="736" y="465"/>
                      </a:cubicBezTo>
                    </a:path>
                  </a:pathLst>
                </a:custGeom>
                <a:solidFill>
                  <a:srgbClr val="FFFFFF"/>
                </a:solidFill>
                <a:ln w="0">
                  <a:solidFill>
                    <a:srgbClr val="FFFFFF"/>
                  </a:solidFill>
                  <a:round/>
                  <a:headEnd/>
                  <a:tailEnd/>
                </a:ln>
              </p:spPr>
              <p:txBody>
                <a:bodyPr/>
                <a:lstStyle/>
                <a:p>
                  <a:endParaRPr lang="es-EC"/>
                </a:p>
              </p:txBody>
            </p:sp>
            <p:sp>
              <p:nvSpPr>
                <p:cNvPr id="41011" name="Freeform 71"/>
                <p:cNvSpPr>
                  <a:spLocks noEditPoints="1"/>
                </p:cNvSpPr>
                <p:nvPr/>
              </p:nvSpPr>
              <p:spPr bwMode="auto">
                <a:xfrm>
                  <a:off x="5817" y="9204"/>
                  <a:ext cx="58" cy="138"/>
                </a:xfrm>
                <a:custGeom>
                  <a:avLst/>
                  <a:gdLst>
                    <a:gd name="T0" fmla="*/ 226 w 438"/>
                    <a:gd name="T1" fmla="*/ 0 h 1113"/>
                    <a:gd name="T2" fmla="*/ 295 w 438"/>
                    <a:gd name="T3" fmla="*/ 23 h 1113"/>
                    <a:gd name="T4" fmla="*/ 323 w 438"/>
                    <a:gd name="T5" fmla="*/ 79 h 1113"/>
                    <a:gd name="T6" fmla="*/ 295 w 438"/>
                    <a:gd name="T7" fmla="*/ 136 h 1113"/>
                    <a:gd name="T8" fmla="*/ 226 w 438"/>
                    <a:gd name="T9" fmla="*/ 159 h 1113"/>
                    <a:gd name="T10" fmla="*/ 158 w 438"/>
                    <a:gd name="T11" fmla="*/ 136 h 1113"/>
                    <a:gd name="T12" fmla="*/ 129 w 438"/>
                    <a:gd name="T13" fmla="*/ 79 h 1113"/>
                    <a:gd name="T14" fmla="*/ 158 w 438"/>
                    <a:gd name="T15" fmla="*/ 23 h 1113"/>
                    <a:gd name="T16" fmla="*/ 226 w 438"/>
                    <a:gd name="T17" fmla="*/ 0 h 1113"/>
                    <a:gd name="T18" fmla="*/ 305 w 438"/>
                    <a:gd name="T19" fmla="*/ 375 h 1113"/>
                    <a:gd name="T20" fmla="*/ 305 w 438"/>
                    <a:gd name="T21" fmla="*/ 951 h 1113"/>
                    <a:gd name="T22" fmla="*/ 318 w 438"/>
                    <a:gd name="T23" fmla="*/ 1040 h 1113"/>
                    <a:gd name="T24" fmla="*/ 353 w 438"/>
                    <a:gd name="T25" fmla="*/ 1074 h 1113"/>
                    <a:gd name="T26" fmla="*/ 438 w 438"/>
                    <a:gd name="T27" fmla="*/ 1085 h 1113"/>
                    <a:gd name="T28" fmla="*/ 438 w 438"/>
                    <a:gd name="T29" fmla="*/ 1113 h 1113"/>
                    <a:gd name="T30" fmla="*/ 13 w 438"/>
                    <a:gd name="T31" fmla="*/ 1113 h 1113"/>
                    <a:gd name="T32" fmla="*/ 13 w 438"/>
                    <a:gd name="T33" fmla="*/ 1085 h 1113"/>
                    <a:gd name="T34" fmla="*/ 99 w 438"/>
                    <a:gd name="T35" fmla="*/ 1075 h 1113"/>
                    <a:gd name="T36" fmla="*/ 135 w 438"/>
                    <a:gd name="T37" fmla="*/ 1041 h 1113"/>
                    <a:gd name="T38" fmla="*/ 147 w 438"/>
                    <a:gd name="T39" fmla="*/ 951 h 1113"/>
                    <a:gd name="T40" fmla="*/ 147 w 438"/>
                    <a:gd name="T41" fmla="*/ 675 h 1113"/>
                    <a:gd name="T42" fmla="*/ 138 w 438"/>
                    <a:gd name="T43" fmla="*/ 524 h 1113"/>
                    <a:gd name="T44" fmla="*/ 117 w 438"/>
                    <a:gd name="T45" fmla="*/ 488 h 1113"/>
                    <a:gd name="T46" fmla="*/ 78 w 438"/>
                    <a:gd name="T47" fmla="*/ 479 h 1113"/>
                    <a:gd name="T48" fmla="*/ 13 w 438"/>
                    <a:gd name="T49" fmla="*/ 491 h 1113"/>
                    <a:gd name="T50" fmla="*/ 0 w 438"/>
                    <a:gd name="T51" fmla="*/ 463 h 1113"/>
                    <a:gd name="T52" fmla="*/ 263 w 438"/>
                    <a:gd name="T53" fmla="*/ 375 h 1113"/>
                    <a:gd name="T54" fmla="*/ 305 w 438"/>
                    <a:gd name="T55" fmla="*/ 375 h 1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8"/>
                    <a:gd name="T85" fmla="*/ 0 h 1113"/>
                    <a:gd name="T86" fmla="*/ 438 w 438"/>
                    <a:gd name="T87" fmla="*/ 1113 h 1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8" h="1113">
                      <a:moveTo>
                        <a:pt x="226" y="0"/>
                      </a:moveTo>
                      <a:cubicBezTo>
                        <a:pt x="253" y="0"/>
                        <a:pt x="276" y="8"/>
                        <a:pt x="295" y="23"/>
                      </a:cubicBezTo>
                      <a:cubicBezTo>
                        <a:pt x="313" y="39"/>
                        <a:pt x="323" y="57"/>
                        <a:pt x="323" y="79"/>
                      </a:cubicBezTo>
                      <a:cubicBezTo>
                        <a:pt x="323" y="101"/>
                        <a:pt x="313" y="120"/>
                        <a:pt x="295" y="136"/>
                      </a:cubicBezTo>
                      <a:cubicBezTo>
                        <a:pt x="276" y="151"/>
                        <a:pt x="253" y="159"/>
                        <a:pt x="226" y="159"/>
                      </a:cubicBezTo>
                      <a:cubicBezTo>
                        <a:pt x="199" y="159"/>
                        <a:pt x="176" y="151"/>
                        <a:pt x="158" y="136"/>
                      </a:cubicBezTo>
                      <a:cubicBezTo>
                        <a:pt x="139" y="120"/>
                        <a:pt x="129" y="101"/>
                        <a:pt x="129" y="79"/>
                      </a:cubicBezTo>
                      <a:cubicBezTo>
                        <a:pt x="129" y="57"/>
                        <a:pt x="139" y="39"/>
                        <a:pt x="158" y="23"/>
                      </a:cubicBezTo>
                      <a:cubicBezTo>
                        <a:pt x="175" y="8"/>
                        <a:pt x="198" y="0"/>
                        <a:pt x="226" y="0"/>
                      </a:cubicBezTo>
                      <a:close/>
                      <a:moveTo>
                        <a:pt x="305" y="375"/>
                      </a:moveTo>
                      <a:cubicBezTo>
                        <a:pt x="305" y="567"/>
                        <a:pt x="305" y="759"/>
                        <a:pt x="305" y="951"/>
                      </a:cubicBezTo>
                      <a:cubicBezTo>
                        <a:pt x="305" y="995"/>
                        <a:pt x="309" y="1025"/>
                        <a:pt x="318" y="1040"/>
                      </a:cubicBezTo>
                      <a:cubicBezTo>
                        <a:pt x="325" y="1055"/>
                        <a:pt x="337" y="1066"/>
                        <a:pt x="353" y="1074"/>
                      </a:cubicBezTo>
                      <a:cubicBezTo>
                        <a:pt x="368" y="1081"/>
                        <a:pt x="397" y="1085"/>
                        <a:pt x="438" y="1085"/>
                      </a:cubicBezTo>
                      <a:cubicBezTo>
                        <a:pt x="438" y="1094"/>
                        <a:pt x="438" y="1103"/>
                        <a:pt x="438" y="1113"/>
                      </a:cubicBezTo>
                      <a:cubicBezTo>
                        <a:pt x="296" y="1113"/>
                        <a:pt x="155" y="1113"/>
                        <a:pt x="13" y="1113"/>
                      </a:cubicBezTo>
                      <a:cubicBezTo>
                        <a:pt x="13" y="1103"/>
                        <a:pt x="13" y="1094"/>
                        <a:pt x="13" y="1085"/>
                      </a:cubicBezTo>
                      <a:cubicBezTo>
                        <a:pt x="56" y="1085"/>
                        <a:pt x="85" y="1082"/>
                        <a:pt x="99" y="1075"/>
                      </a:cubicBezTo>
                      <a:cubicBezTo>
                        <a:pt x="114" y="1067"/>
                        <a:pt x="126" y="1056"/>
                        <a:pt x="135" y="1041"/>
                      </a:cubicBezTo>
                      <a:cubicBezTo>
                        <a:pt x="143" y="1025"/>
                        <a:pt x="147" y="995"/>
                        <a:pt x="147" y="951"/>
                      </a:cubicBezTo>
                      <a:cubicBezTo>
                        <a:pt x="147" y="859"/>
                        <a:pt x="147" y="767"/>
                        <a:pt x="147" y="675"/>
                      </a:cubicBezTo>
                      <a:cubicBezTo>
                        <a:pt x="147" y="597"/>
                        <a:pt x="144" y="546"/>
                        <a:pt x="138" y="524"/>
                      </a:cubicBezTo>
                      <a:cubicBezTo>
                        <a:pt x="134" y="507"/>
                        <a:pt x="127" y="496"/>
                        <a:pt x="117" y="488"/>
                      </a:cubicBezTo>
                      <a:cubicBezTo>
                        <a:pt x="108" y="482"/>
                        <a:pt x="95" y="479"/>
                        <a:pt x="78" y="479"/>
                      </a:cubicBezTo>
                      <a:cubicBezTo>
                        <a:pt x="60" y="479"/>
                        <a:pt x="39" y="483"/>
                        <a:pt x="13" y="491"/>
                      </a:cubicBezTo>
                      <a:cubicBezTo>
                        <a:pt x="9" y="481"/>
                        <a:pt x="5" y="472"/>
                        <a:pt x="0" y="463"/>
                      </a:cubicBezTo>
                      <a:cubicBezTo>
                        <a:pt x="88" y="433"/>
                        <a:pt x="176" y="405"/>
                        <a:pt x="263" y="375"/>
                      </a:cubicBezTo>
                      <a:cubicBezTo>
                        <a:pt x="277" y="375"/>
                        <a:pt x="291" y="375"/>
                        <a:pt x="305" y="375"/>
                      </a:cubicBezTo>
                      <a:close/>
                    </a:path>
                  </a:pathLst>
                </a:custGeom>
                <a:solidFill>
                  <a:srgbClr val="FFFFFF"/>
                </a:solidFill>
                <a:ln w="0">
                  <a:solidFill>
                    <a:srgbClr val="FFFFFF"/>
                  </a:solidFill>
                  <a:round/>
                  <a:headEnd/>
                  <a:tailEnd/>
                </a:ln>
              </p:spPr>
              <p:txBody>
                <a:bodyPr/>
                <a:lstStyle/>
                <a:p>
                  <a:endParaRPr lang="es-EC"/>
                </a:p>
              </p:txBody>
            </p:sp>
            <p:sp>
              <p:nvSpPr>
                <p:cNvPr id="41012" name="Freeform 72"/>
                <p:cNvSpPr>
                  <a:spLocks noEditPoints="1"/>
                </p:cNvSpPr>
                <p:nvPr/>
              </p:nvSpPr>
              <p:spPr bwMode="auto">
                <a:xfrm>
                  <a:off x="5890" y="9207"/>
                  <a:ext cx="112" cy="138"/>
                </a:xfrm>
                <a:custGeom>
                  <a:avLst/>
                  <a:gdLst>
                    <a:gd name="T0" fmla="*/ 423 w 843"/>
                    <a:gd name="T1" fmla="*/ 350 h 1110"/>
                    <a:gd name="T2" fmla="*/ 741 w 843"/>
                    <a:gd name="T3" fmla="*/ 474 h 1110"/>
                    <a:gd name="T4" fmla="*/ 843 w 843"/>
                    <a:gd name="T5" fmla="*/ 716 h 1110"/>
                    <a:gd name="T6" fmla="*/ 787 w 843"/>
                    <a:gd name="T7" fmla="*/ 911 h 1110"/>
                    <a:gd name="T8" fmla="*/ 633 w 843"/>
                    <a:gd name="T9" fmla="*/ 1060 h 1110"/>
                    <a:gd name="T10" fmla="*/ 412 w 843"/>
                    <a:gd name="T11" fmla="*/ 1110 h 1110"/>
                    <a:gd name="T12" fmla="*/ 99 w 843"/>
                    <a:gd name="T13" fmla="*/ 981 h 1110"/>
                    <a:gd name="T14" fmla="*/ 0 w 843"/>
                    <a:gd name="T15" fmla="*/ 737 h 1110"/>
                    <a:gd name="T16" fmla="*/ 60 w 843"/>
                    <a:gd name="T17" fmla="*/ 540 h 1110"/>
                    <a:gd name="T18" fmla="*/ 217 w 843"/>
                    <a:gd name="T19" fmla="*/ 396 h 1110"/>
                    <a:gd name="T20" fmla="*/ 423 w 843"/>
                    <a:gd name="T21" fmla="*/ 350 h 1110"/>
                    <a:gd name="T22" fmla="*/ 393 w 843"/>
                    <a:gd name="T23" fmla="*/ 401 h 1110"/>
                    <a:gd name="T24" fmla="*/ 292 w 843"/>
                    <a:gd name="T25" fmla="*/ 425 h 1110"/>
                    <a:gd name="T26" fmla="*/ 209 w 843"/>
                    <a:gd name="T27" fmla="*/ 512 h 1110"/>
                    <a:gd name="T28" fmla="*/ 178 w 843"/>
                    <a:gd name="T29" fmla="*/ 671 h 1110"/>
                    <a:gd name="T30" fmla="*/ 254 w 843"/>
                    <a:gd name="T31" fmla="*/ 941 h 1110"/>
                    <a:gd name="T32" fmla="*/ 453 w 843"/>
                    <a:gd name="T33" fmla="*/ 1054 h 1110"/>
                    <a:gd name="T34" fmla="*/ 606 w 843"/>
                    <a:gd name="T35" fmla="*/ 991 h 1110"/>
                    <a:gd name="T36" fmla="*/ 666 w 843"/>
                    <a:gd name="T37" fmla="*/ 776 h 1110"/>
                    <a:gd name="T38" fmla="*/ 566 w 843"/>
                    <a:gd name="T39" fmla="*/ 476 h 1110"/>
                    <a:gd name="T40" fmla="*/ 393 w 843"/>
                    <a:gd name="T41" fmla="*/ 401 h 1110"/>
                    <a:gd name="T42" fmla="*/ 624 w 843"/>
                    <a:gd name="T43" fmla="*/ 0 h 1110"/>
                    <a:gd name="T44" fmla="*/ 343 w 843"/>
                    <a:gd name="T45" fmla="*/ 270 h 1110"/>
                    <a:gd name="T46" fmla="*/ 310 w 843"/>
                    <a:gd name="T47" fmla="*/ 270 h 1110"/>
                    <a:gd name="T48" fmla="*/ 410 w 843"/>
                    <a:gd name="T49" fmla="*/ 0 h 1110"/>
                    <a:gd name="T50" fmla="*/ 624 w 843"/>
                    <a:gd name="T51" fmla="*/ 0 h 1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3"/>
                    <a:gd name="T79" fmla="*/ 0 h 1110"/>
                    <a:gd name="T80" fmla="*/ 843 w 843"/>
                    <a:gd name="T81" fmla="*/ 1110 h 1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3" h="1110">
                      <a:moveTo>
                        <a:pt x="423" y="350"/>
                      </a:moveTo>
                      <a:cubicBezTo>
                        <a:pt x="555" y="350"/>
                        <a:pt x="662" y="391"/>
                        <a:pt x="741" y="474"/>
                      </a:cubicBezTo>
                      <a:cubicBezTo>
                        <a:pt x="808" y="545"/>
                        <a:pt x="843" y="625"/>
                        <a:pt x="843" y="716"/>
                      </a:cubicBezTo>
                      <a:cubicBezTo>
                        <a:pt x="843" y="780"/>
                        <a:pt x="823" y="845"/>
                        <a:pt x="787" y="911"/>
                      </a:cubicBezTo>
                      <a:cubicBezTo>
                        <a:pt x="751" y="977"/>
                        <a:pt x="698" y="1025"/>
                        <a:pt x="633" y="1060"/>
                      </a:cubicBezTo>
                      <a:cubicBezTo>
                        <a:pt x="567" y="1094"/>
                        <a:pt x="493" y="1110"/>
                        <a:pt x="412" y="1110"/>
                      </a:cubicBezTo>
                      <a:cubicBezTo>
                        <a:pt x="281" y="1110"/>
                        <a:pt x="175" y="1067"/>
                        <a:pt x="99" y="981"/>
                      </a:cubicBezTo>
                      <a:cubicBezTo>
                        <a:pt x="33" y="907"/>
                        <a:pt x="0" y="827"/>
                        <a:pt x="0" y="737"/>
                      </a:cubicBezTo>
                      <a:cubicBezTo>
                        <a:pt x="0" y="671"/>
                        <a:pt x="21" y="606"/>
                        <a:pt x="60" y="540"/>
                      </a:cubicBezTo>
                      <a:cubicBezTo>
                        <a:pt x="99" y="475"/>
                        <a:pt x="152" y="428"/>
                        <a:pt x="217" y="396"/>
                      </a:cubicBezTo>
                      <a:cubicBezTo>
                        <a:pt x="281" y="365"/>
                        <a:pt x="350" y="350"/>
                        <a:pt x="423" y="350"/>
                      </a:cubicBezTo>
                      <a:close/>
                      <a:moveTo>
                        <a:pt x="393" y="401"/>
                      </a:moveTo>
                      <a:cubicBezTo>
                        <a:pt x="360" y="401"/>
                        <a:pt x="325" y="408"/>
                        <a:pt x="292" y="425"/>
                      </a:cubicBezTo>
                      <a:cubicBezTo>
                        <a:pt x="258" y="442"/>
                        <a:pt x="230" y="470"/>
                        <a:pt x="209" y="512"/>
                      </a:cubicBezTo>
                      <a:cubicBezTo>
                        <a:pt x="188" y="554"/>
                        <a:pt x="178" y="606"/>
                        <a:pt x="178" y="671"/>
                      </a:cubicBezTo>
                      <a:cubicBezTo>
                        <a:pt x="178" y="775"/>
                        <a:pt x="204" y="864"/>
                        <a:pt x="254" y="941"/>
                      </a:cubicBezTo>
                      <a:cubicBezTo>
                        <a:pt x="304" y="1017"/>
                        <a:pt x="370" y="1054"/>
                        <a:pt x="453" y="1054"/>
                      </a:cubicBezTo>
                      <a:cubicBezTo>
                        <a:pt x="515" y="1054"/>
                        <a:pt x="566" y="1034"/>
                        <a:pt x="606" y="991"/>
                      </a:cubicBezTo>
                      <a:cubicBezTo>
                        <a:pt x="645" y="950"/>
                        <a:pt x="666" y="878"/>
                        <a:pt x="666" y="776"/>
                      </a:cubicBezTo>
                      <a:cubicBezTo>
                        <a:pt x="666" y="649"/>
                        <a:pt x="632" y="549"/>
                        <a:pt x="566" y="476"/>
                      </a:cubicBezTo>
                      <a:cubicBezTo>
                        <a:pt x="522" y="425"/>
                        <a:pt x="463" y="401"/>
                        <a:pt x="393" y="401"/>
                      </a:cubicBezTo>
                      <a:close/>
                      <a:moveTo>
                        <a:pt x="624" y="0"/>
                      </a:moveTo>
                      <a:cubicBezTo>
                        <a:pt x="531" y="91"/>
                        <a:pt x="435" y="179"/>
                        <a:pt x="343" y="270"/>
                      </a:cubicBezTo>
                      <a:cubicBezTo>
                        <a:pt x="332" y="270"/>
                        <a:pt x="321" y="270"/>
                        <a:pt x="310" y="270"/>
                      </a:cubicBezTo>
                      <a:cubicBezTo>
                        <a:pt x="343" y="180"/>
                        <a:pt x="378" y="91"/>
                        <a:pt x="410" y="0"/>
                      </a:cubicBezTo>
                      <a:cubicBezTo>
                        <a:pt x="482" y="0"/>
                        <a:pt x="553" y="0"/>
                        <a:pt x="624" y="0"/>
                      </a:cubicBezTo>
                      <a:close/>
                    </a:path>
                  </a:pathLst>
                </a:custGeom>
                <a:solidFill>
                  <a:srgbClr val="FFFFFF"/>
                </a:solidFill>
                <a:ln w="0">
                  <a:solidFill>
                    <a:srgbClr val="FFFFFF"/>
                  </a:solidFill>
                  <a:round/>
                  <a:headEnd/>
                  <a:tailEnd/>
                </a:ln>
              </p:spPr>
              <p:txBody>
                <a:bodyPr/>
                <a:lstStyle/>
                <a:p>
                  <a:endParaRPr lang="es-EC"/>
                </a:p>
              </p:txBody>
            </p:sp>
            <p:sp>
              <p:nvSpPr>
                <p:cNvPr id="41013" name="Freeform 73"/>
                <p:cNvSpPr>
                  <a:spLocks/>
                </p:cNvSpPr>
                <p:nvPr/>
              </p:nvSpPr>
              <p:spPr bwMode="auto">
                <a:xfrm>
                  <a:off x="6013" y="9251"/>
                  <a:ext cx="127" cy="91"/>
                </a:xfrm>
                <a:custGeom>
                  <a:avLst/>
                  <a:gdLst>
                    <a:gd name="T0" fmla="*/ 305 w 957"/>
                    <a:gd name="T1" fmla="*/ 152 h 738"/>
                    <a:gd name="T2" fmla="*/ 598 w 957"/>
                    <a:gd name="T3" fmla="*/ 0 h 738"/>
                    <a:gd name="T4" fmla="*/ 720 w 957"/>
                    <a:gd name="T5" fmla="*/ 29 h 738"/>
                    <a:gd name="T6" fmla="*/ 802 w 957"/>
                    <a:gd name="T7" fmla="*/ 126 h 738"/>
                    <a:gd name="T8" fmla="*/ 824 w 957"/>
                    <a:gd name="T9" fmla="*/ 270 h 738"/>
                    <a:gd name="T10" fmla="*/ 824 w 957"/>
                    <a:gd name="T11" fmla="*/ 576 h 738"/>
                    <a:gd name="T12" fmla="*/ 837 w 957"/>
                    <a:gd name="T13" fmla="*/ 668 h 738"/>
                    <a:gd name="T14" fmla="*/ 871 w 957"/>
                    <a:gd name="T15" fmla="*/ 699 h 738"/>
                    <a:gd name="T16" fmla="*/ 957 w 957"/>
                    <a:gd name="T17" fmla="*/ 710 h 738"/>
                    <a:gd name="T18" fmla="*/ 957 w 957"/>
                    <a:gd name="T19" fmla="*/ 738 h 738"/>
                    <a:gd name="T20" fmla="*/ 525 w 957"/>
                    <a:gd name="T21" fmla="*/ 738 h 738"/>
                    <a:gd name="T22" fmla="*/ 525 w 957"/>
                    <a:gd name="T23" fmla="*/ 710 h 738"/>
                    <a:gd name="T24" fmla="*/ 543 w 957"/>
                    <a:gd name="T25" fmla="*/ 710 h 738"/>
                    <a:gd name="T26" fmla="*/ 629 w 957"/>
                    <a:gd name="T27" fmla="*/ 694 h 738"/>
                    <a:gd name="T28" fmla="*/ 662 w 957"/>
                    <a:gd name="T29" fmla="*/ 649 h 738"/>
                    <a:gd name="T30" fmla="*/ 666 w 957"/>
                    <a:gd name="T31" fmla="*/ 576 h 738"/>
                    <a:gd name="T32" fmla="*/ 666 w 957"/>
                    <a:gd name="T33" fmla="*/ 282 h 738"/>
                    <a:gd name="T34" fmla="*/ 635 w 957"/>
                    <a:gd name="T35" fmla="*/ 140 h 738"/>
                    <a:gd name="T36" fmla="*/ 531 w 957"/>
                    <a:gd name="T37" fmla="*/ 96 h 738"/>
                    <a:gd name="T38" fmla="*/ 305 w 957"/>
                    <a:gd name="T39" fmla="*/ 198 h 738"/>
                    <a:gd name="T40" fmla="*/ 305 w 957"/>
                    <a:gd name="T41" fmla="*/ 576 h 738"/>
                    <a:gd name="T42" fmla="*/ 315 w 957"/>
                    <a:gd name="T43" fmla="*/ 666 h 738"/>
                    <a:gd name="T44" fmla="*/ 352 w 957"/>
                    <a:gd name="T45" fmla="*/ 699 h 738"/>
                    <a:gd name="T46" fmla="*/ 447 w 957"/>
                    <a:gd name="T47" fmla="*/ 710 h 738"/>
                    <a:gd name="T48" fmla="*/ 447 w 957"/>
                    <a:gd name="T49" fmla="*/ 738 h 738"/>
                    <a:gd name="T50" fmla="*/ 15 w 957"/>
                    <a:gd name="T51" fmla="*/ 738 h 738"/>
                    <a:gd name="T52" fmla="*/ 15 w 957"/>
                    <a:gd name="T53" fmla="*/ 710 h 738"/>
                    <a:gd name="T54" fmla="*/ 34 w 957"/>
                    <a:gd name="T55" fmla="*/ 710 h 738"/>
                    <a:gd name="T56" fmla="*/ 125 w 957"/>
                    <a:gd name="T57" fmla="*/ 681 h 738"/>
                    <a:gd name="T58" fmla="*/ 147 w 957"/>
                    <a:gd name="T59" fmla="*/ 576 h 738"/>
                    <a:gd name="T60" fmla="*/ 147 w 957"/>
                    <a:gd name="T61" fmla="*/ 310 h 738"/>
                    <a:gd name="T62" fmla="*/ 141 w 957"/>
                    <a:gd name="T63" fmla="*/ 152 h 738"/>
                    <a:gd name="T64" fmla="*/ 119 w 957"/>
                    <a:gd name="T65" fmla="*/ 114 h 738"/>
                    <a:gd name="T66" fmla="*/ 79 w 957"/>
                    <a:gd name="T67" fmla="*/ 104 h 738"/>
                    <a:gd name="T68" fmla="*/ 15 w 957"/>
                    <a:gd name="T69" fmla="*/ 116 h 738"/>
                    <a:gd name="T70" fmla="*/ 0 w 957"/>
                    <a:gd name="T71" fmla="*/ 88 h 738"/>
                    <a:gd name="T72" fmla="*/ 264 w 957"/>
                    <a:gd name="T73" fmla="*/ 0 h 738"/>
                    <a:gd name="T74" fmla="*/ 305 w 957"/>
                    <a:gd name="T75" fmla="*/ 0 h 738"/>
                    <a:gd name="T76" fmla="*/ 305 w 957"/>
                    <a:gd name="T77" fmla="*/ 152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7"/>
                    <a:gd name="T118" fmla="*/ 0 h 738"/>
                    <a:gd name="T119" fmla="*/ 957 w 957"/>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7" h="738">
                      <a:moveTo>
                        <a:pt x="305" y="152"/>
                      </a:moveTo>
                      <a:cubicBezTo>
                        <a:pt x="406" y="50"/>
                        <a:pt x="505" y="0"/>
                        <a:pt x="598" y="0"/>
                      </a:cubicBezTo>
                      <a:cubicBezTo>
                        <a:pt x="645" y="0"/>
                        <a:pt x="686" y="9"/>
                        <a:pt x="720" y="29"/>
                      </a:cubicBezTo>
                      <a:cubicBezTo>
                        <a:pt x="755" y="49"/>
                        <a:pt x="783" y="81"/>
                        <a:pt x="802" y="126"/>
                      </a:cubicBezTo>
                      <a:cubicBezTo>
                        <a:pt x="817" y="157"/>
                        <a:pt x="824" y="205"/>
                        <a:pt x="824" y="270"/>
                      </a:cubicBezTo>
                      <a:cubicBezTo>
                        <a:pt x="824" y="372"/>
                        <a:pt x="824" y="474"/>
                        <a:pt x="824" y="576"/>
                      </a:cubicBezTo>
                      <a:cubicBezTo>
                        <a:pt x="824" y="621"/>
                        <a:pt x="828" y="652"/>
                        <a:pt x="837" y="668"/>
                      </a:cubicBezTo>
                      <a:cubicBezTo>
                        <a:pt x="843" y="681"/>
                        <a:pt x="855" y="691"/>
                        <a:pt x="871" y="699"/>
                      </a:cubicBezTo>
                      <a:cubicBezTo>
                        <a:pt x="886" y="706"/>
                        <a:pt x="915" y="710"/>
                        <a:pt x="957" y="710"/>
                      </a:cubicBezTo>
                      <a:cubicBezTo>
                        <a:pt x="957" y="719"/>
                        <a:pt x="957" y="728"/>
                        <a:pt x="957" y="738"/>
                      </a:cubicBezTo>
                      <a:cubicBezTo>
                        <a:pt x="813" y="738"/>
                        <a:pt x="669" y="738"/>
                        <a:pt x="525" y="738"/>
                      </a:cubicBezTo>
                      <a:cubicBezTo>
                        <a:pt x="525" y="728"/>
                        <a:pt x="525" y="719"/>
                        <a:pt x="525" y="710"/>
                      </a:cubicBezTo>
                      <a:cubicBezTo>
                        <a:pt x="531" y="710"/>
                        <a:pt x="537" y="710"/>
                        <a:pt x="543" y="710"/>
                      </a:cubicBezTo>
                      <a:cubicBezTo>
                        <a:pt x="584" y="710"/>
                        <a:pt x="613" y="704"/>
                        <a:pt x="629" y="694"/>
                      </a:cubicBezTo>
                      <a:cubicBezTo>
                        <a:pt x="645" y="684"/>
                        <a:pt x="656" y="669"/>
                        <a:pt x="662" y="649"/>
                      </a:cubicBezTo>
                      <a:cubicBezTo>
                        <a:pt x="665" y="641"/>
                        <a:pt x="666" y="617"/>
                        <a:pt x="666" y="576"/>
                      </a:cubicBezTo>
                      <a:cubicBezTo>
                        <a:pt x="666" y="478"/>
                        <a:pt x="666" y="380"/>
                        <a:pt x="666" y="282"/>
                      </a:cubicBezTo>
                      <a:cubicBezTo>
                        <a:pt x="666" y="218"/>
                        <a:pt x="655" y="170"/>
                        <a:pt x="635" y="140"/>
                      </a:cubicBezTo>
                      <a:cubicBezTo>
                        <a:pt x="615" y="111"/>
                        <a:pt x="579" y="96"/>
                        <a:pt x="531" y="96"/>
                      </a:cubicBezTo>
                      <a:cubicBezTo>
                        <a:pt x="455" y="96"/>
                        <a:pt x="379" y="129"/>
                        <a:pt x="305" y="198"/>
                      </a:cubicBezTo>
                      <a:cubicBezTo>
                        <a:pt x="305" y="324"/>
                        <a:pt x="305" y="450"/>
                        <a:pt x="305" y="576"/>
                      </a:cubicBezTo>
                      <a:cubicBezTo>
                        <a:pt x="305" y="624"/>
                        <a:pt x="308" y="654"/>
                        <a:pt x="315" y="666"/>
                      </a:cubicBezTo>
                      <a:cubicBezTo>
                        <a:pt x="324" y="681"/>
                        <a:pt x="336" y="691"/>
                        <a:pt x="352" y="699"/>
                      </a:cubicBezTo>
                      <a:cubicBezTo>
                        <a:pt x="367" y="706"/>
                        <a:pt x="399" y="710"/>
                        <a:pt x="447" y="710"/>
                      </a:cubicBezTo>
                      <a:cubicBezTo>
                        <a:pt x="447" y="719"/>
                        <a:pt x="447" y="728"/>
                        <a:pt x="447" y="738"/>
                      </a:cubicBezTo>
                      <a:cubicBezTo>
                        <a:pt x="303" y="738"/>
                        <a:pt x="159" y="738"/>
                        <a:pt x="15" y="738"/>
                      </a:cubicBezTo>
                      <a:cubicBezTo>
                        <a:pt x="15" y="728"/>
                        <a:pt x="15" y="719"/>
                        <a:pt x="15" y="710"/>
                      </a:cubicBezTo>
                      <a:cubicBezTo>
                        <a:pt x="21" y="710"/>
                        <a:pt x="27" y="710"/>
                        <a:pt x="34" y="710"/>
                      </a:cubicBezTo>
                      <a:cubicBezTo>
                        <a:pt x="79" y="710"/>
                        <a:pt x="109" y="700"/>
                        <a:pt x="125" y="681"/>
                      </a:cubicBezTo>
                      <a:cubicBezTo>
                        <a:pt x="139" y="663"/>
                        <a:pt x="147" y="628"/>
                        <a:pt x="147" y="576"/>
                      </a:cubicBezTo>
                      <a:cubicBezTo>
                        <a:pt x="147" y="487"/>
                        <a:pt x="147" y="399"/>
                        <a:pt x="147" y="310"/>
                      </a:cubicBezTo>
                      <a:cubicBezTo>
                        <a:pt x="147" y="224"/>
                        <a:pt x="145" y="171"/>
                        <a:pt x="141" y="152"/>
                      </a:cubicBezTo>
                      <a:cubicBezTo>
                        <a:pt x="136" y="134"/>
                        <a:pt x="128" y="122"/>
                        <a:pt x="119" y="114"/>
                      </a:cubicBezTo>
                      <a:cubicBezTo>
                        <a:pt x="108" y="107"/>
                        <a:pt x="95" y="104"/>
                        <a:pt x="79" y="104"/>
                      </a:cubicBezTo>
                      <a:cubicBezTo>
                        <a:pt x="61" y="104"/>
                        <a:pt x="40" y="108"/>
                        <a:pt x="15" y="116"/>
                      </a:cubicBezTo>
                      <a:cubicBezTo>
                        <a:pt x="10" y="106"/>
                        <a:pt x="5" y="97"/>
                        <a:pt x="0" y="88"/>
                      </a:cubicBezTo>
                      <a:cubicBezTo>
                        <a:pt x="88" y="58"/>
                        <a:pt x="176" y="30"/>
                        <a:pt x="264" y="0"/>
                      </a:cubicBezTo>
                      <a:cubicBezTo>
                        <a:pt x="277" y="0"/>
                        <a:pt x="291" y="0"/>
                        <a:pt x="305" y="0"/>
                      </a:cubicBezTo>
                      <a:cubicBezTo>
                        <a:pt x="305" y="51"/>
                        <a:pt x="305" y="101"/>
                        <a:pt x="305" y="152"/>
                      </a:cubicBezTo>
                    </a:path>
                  </a:pathLst>
                </a:custGeom>
                <a:solidFill>
                  <a:srgbClr val="FFFFFF"/>
                </a:solidFill>
                <a:ln w="0">
                  <a:solidFill>
                    <a:srgbClr val="FFFFFF"/>
                  </a:solidFill>
                  <a:round/>
                  <a:headEnd/>
                  <a:tailEnd/>
                </a:ln>
              </p:spPr>
              <p:txBody>
                <a:bodyPr/>
                <a:lstStyle/>
                <a:p>
                  <a:endParaRPr lang="es-EC"/>
                </a:p>
              </p:txBody>
            </p:sp>
            <p:sp>
              <p:nvSpPr>
                <p:cNvPr id="41014" name="Freeform 74"/>
                <p:cNvSpPr>
                  <a:spLocks noEditPoints="1"/>
                </p:cNvSpPr>
                <p:nvPr/>
              </p:nvSpPr>
              <p:spPr bwMode="auto">
                <a:xfrm>
                  <a:off x="6215" y="9204"/>
                  <a:ext cx="121" cy="141"/>
                </a:xfrm>
                <a:custGeom>
                  <a:avLst/>
                  <a:gdLst>
                    <a:gd name="T0" fmla="*/ 306 w 458"/>
                    <a:gd name="T1" fmla="*/ 516 h 568"/>
                    <a:gd name="T2" fmla="*/ 244 w 458"/>
                    <a:gd name="T3" fmla="*/ 555 h 568"/>
                    <a:gd name="T4" fmla="*/ 178 w 458"/>
                    <a:gd name="T5" fmla="*/ 568 h 568"/>
                    <a:gd name="T6" fmla="*/ 53 w 458"/>
                    <a:gd name="T7" fmla="*/ 518 h 568"/>
                    <a:gd name="T8" fmla="*/ 0 w 458"/>
                    <a:gd name="T9" fmla="*/ 392 h 568"/>
                    <a:gd name="T10" fmla="*/ 59 w 458"/>
                    <a:gd name="T11" fmla="*/ 251 h 568"/>
                    <a:gd name="T12" fmla="*/ 211 w 458"/>
                    <a:gd name="T13" fmla="*/ 187 h 568"/>
                    <a:gd name="T14" fmla="*/ 306 w 458"/>
                    <a:gd name="T15" fmla="*/ 218 h 568"/>
                    <a:gd name="T16" fmla="*/ 306 w 458"/>
                    <a:gd name="T17" fmla="*/ 151 h 568"/>
                    <a:gd name="T18" fmla="*/ 303 w 458"/>
                    <a:gd name="T19" fmla="*/ 76 h 568"/>
                    <a:gd name="T20" fmla="*/ 291 w 458"/>
                    <a:gd name="T21" fmla="*/ 57 h 568"/>
                    <a:gd name="T22" fmla="*/ 272 w 458"/>
                    <a:gd name="T23" fmla="*/ 52 h 568"/>
                    <a:gd name="T24" fmla="*/ 239 w 458"/>
                    <a:gd name="T25" fmla="*/ 58 h 568"/>
                    <a:gd name="T26" fmla="*/ 233 w 458"/>
                    <a:gd name="T27" fmla="*/ 44 h 568"/>
                    <a:gd name="T28" fmla="*/ 363 w 458"/>
                    <a:gd name="T29" fmla="*/ 0 h 568"/>
                    <a:gd name="T30" fmla="*/ 385 w 458"/>
                    <a:gd name="T31" fmla="*/ 0 h 568"/>
                    <a:gd name="T32" fmla="*/ 385 w 458"/>
                    <a:gd name="T33" fmla="*/ 415 h 568"/>
                    <a:gd name="T34" fmla="*/ 389 w 458"/>
                    <a:gd name="T35" fmla="*/ 491 h 568"/>
                    <a:gd name="T36" fmla="*/ 400 w 458"/>
                    <a:gd name="T37" fmla="*/ 511 h 568"/>
                    <a:gd name="T38" fmla="*/ 418 w 458"/>
                    <a:gd name="T39" fmla="*/ 516 h 568"/>
                    <a:gd name="T40" fmla="*/ 452 w 458"/>
                    <a:gd name="T41" fmla="*/ 510 h 568"/>
                    <a:gd name="T42" fmla="*/ 458 w 458"/>
                    <a:gd name="T43" fmla="*/ 523 h 568"/>
                    <a:gd name="T44" fmla="*/ 328 w 458"/>
                    <a:gd name="T45" fmla="*/ 568 h 568"/>
                    <a:gd name="T46" fmla="*/ 306 w 458"/>
                    <a:gd name="T47" fmla="*/ 568 h 568"/>
                    <a:gd name="T48" fmla="*/ 306 w 458"/>
                    <a:gd name="T49" fmla="*/ 516 h 568"/>
                    <a:gd name="T50" fmla="*/ 306 w 458"/>
                    <a:gd name="T51" fmla="*/ 489 h 568"/>
                    <a:gd name="T52" fmla="*/ 306 w 458"/>
                    <a:gd name="T53" fmla="*/ 304 h 568"/>
                    <a:gd name="T54" fmla="*/ 289 w 458"/>
                    <a:gd name="T55" fmla="*/ 256 h 568"/>
                    <a:gd name="T56" fmla="*/ 251 w 458"/>
                    <a:gd name="T57" fmla="*/ 223 h 568"/>
                    <a:gd name="T58" fmla="*/ 205 w 458"/>
                    <a:gd name="T59" fmla="*/ 212 h 568"/>
                    <a:gd name="T60" fmla="*/ 130 w 458"/>
                    <a:gd name="T61" fmla="*/ 243 h 568"/>
                    <a:gd name="T62" fmla="*/ 87 w 458"/>
                    <a:gd name="T63" fmla="*/ 361 h 568"/>
                    <a:gd name="T64" fmla="*/ 129 w 458"/>
                    <a:gd name="T65" fmla="*/ 482 h 568"/>
                    <a:gd name="T66" fmla="*/ 222 w 458"/>
                    <a:gd name="T67" fmla="*/ 525 h 568"/>
                    <a:gd name="T68" fmla="*/ 306 w 458"/>
                    <a:gd name="T69" fmla="*/ 489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8"/>
                    <a:gd name="T106" fmla="*/ 0 h 568"/>
                    <a:gd name="T107" fmla="*/ 458 w 458"/>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8" h="568">
                      <a:moveTo>
                        <a:pt x="306" y="516"/>
                      </a:moveTo>
                      <a:cubicBezTo>
                        <a:pt x="285" y="535"/>
                        <a:pt x="264" y="547"/>
                        <a:pt x="244" y="555"/>
                      </a:cubicBezTo>
                      <a:cubicBezTo>
                        <a:pt x="223" y="564"/>
                        <a:pt x="201" y="568"/>
                        <a:pt x="178" y="568"/>
                      </a:cubicBezTo>
                      <a:cubicBezTo>
                        <a:pt x="130" y="568"/>
                        <a:pt x="88" y="552"/>
                        <a:pt x="53" y="518"/>
                      </a:cubicBezTo>
                      <a:cubicBezTo>
                        <a:pt x="18" y="485"/>
                        <a:pt x="0" y="444"/>
                        <a:pt x="0" y="392"/>
                      </a:cubicBezTo>
                      <a:cubicBezTo>
                        <a:pt x="0" y="341"/>
                        <a:pt x="19" y="294"/>
                        <a:pt x="59" y="251"/>
                      </a:cubicBezTo>
                      <a:cubicBezTo>
                        <a:pt x="98" y="208"/>
                        <a:pt x="149" y="187"/>
                        <a:pt x="211" y="187"/>
                      </a:cubicBezTo>
                      <a:cubicBezTo>
                        <a:pt x="249" y="187"/>
                        <a:pt x="281" y="197"/>
                        <a:pt x="306" y="218"/>
                      </a:cubicBezTo>
                      <a:cubicBezTo>
                        <a:pt x="306" y="196"/>
                        <a:pt x="306" y="173"/>
                        <a:pt x="306" y="151"/>
                      </a:cubicBezTo>
                      <a:cubicBezTo>
                        <a:pt x="306" y="110"/>
                        <a:pt x="305" y="85"/>
                        <a:pt x="303" y="76"/>
                      </a:cubicBezTo>
                      <a:cubicBezTo>
                        <a:pt x="300" y="66"/>
                        <a:pt x="297" y="60"/>
                        <a:pt x="291" y="57"/>
                      </a:cubicBezTo>
                      <a:cubicBezTo>
                        <a:pt x="286" y="53"/>
                        <a:pt x="280" y="52"/>
                        <a:pt x="272" y="52"/>
                      </a:cubicBezTo>
                      <a:cubicBezTo>
                        <a:pt x="264" y="52"/>
                        <a:pt x="253" y="53"/>
                        <a:pt x="239" y="58"/>
                      </a:cubicBezTo>
                      <a:cubicBezTo>
                        <a:pt x="237" y="53"/>
                        <a:pt x="235" y="49"/>
                        <a:pt x="233" y="44"/>
                      </a:cubicBezTo>
                      <a:cubicBezTo>
                        <a:pt x="277" y="29"/>
                        <a:pt x="320" y="15"/>
                        <a:pt x="363" y="0"/>
                      </a:cubicBezTo>
                      <a:cubicBezTo>
                        <a:pt x="371" y="0"/>
                        <a:pt x="378" y="0"/>
                        <a:pt x="385" y="0"/>
                      </a:cubicBezTo>
                      <a:cubicBezTo>
                        <a:pt x="385" y="138"/>
                        <a:pt x="385" y="277"/>
                        <a:pt x="385" y="415"/>
                      </a:cubicBezTo>
                      <a:cubicBezTo>
                        <a:pt x="385" y="457"/>
                        <a:pt x="386" y="482"/>
                        <a:pt x="389" y="491"/>
                      </a:cubicBezTo>
                      <a:cubicBezTo>
                        <a:pt x="391" y="501"/>
                        <a:pt x="395" y="507"/>
                        <a:pt x="400" y="511"/>
                      </a:cubicBezTo>
                      <a:cubicBezTo>
                        <a:pt x="405" y="514"/>
                        <a:pt x="411" y="516"/>
                        <a:pt x="418" y="516"/>
                      </a:cubicBezTo>
                      <a:cubicBezTo>
                        <a:pt x="427" y="516"/>
                        <a:pt x="438" y="514"/>
                        <a:pt x="452" y="510"/>
                      </a:cubicBezTo>
                      <a:cubicBezTo>
                        <a:pt x="454" y="514"/>
                        <a:pt x="456" y="519"/>
                        <a:pt x="458" y="523"/>
                      </a:cubicBezTo>
                      <a:cubicBezTo>
                        <a:pt x="415" y="538"/>
                        <a:pt x="371" y="553"/>
                        <a:pt x="328" y="568"/>
                      </a:cubicBezTo>
                      <a:cubicBezTo>
                        <a:pt x="321" y="568"/>
                        <a:pt x="313" y="568"/>
                        <a:pt x="306" y="568"/>
                      </a:cubicBezTo>
                      <a:cubicBezTo>
                        <a:pt x="306" y="551"/>
                        <a:pt x="306" y="533"/>
                        <a:pt x="306" y="516"/>
                      </a:cubicBezTo>
                      <a:close/>
                      <a:moveTo>
                        <a:pt x="306" y="489"/>
                      </a:moveTo>
                      <a:cubicBezTo>
                        <a:pt x="306" y="427"/>
                        <a:pt x="306" y="366"/>
                        <a:pt x="306" y="304"/>
                      </a:cubicBezTo>
                      <a:cubicBezTo>
                        <a:pt x="304" y="287"/>
                        <a:pt x="298" y="270"/>
                        <a:pt x="289" y="256"/>
                      </a:cubicBezTo>
                      <a:cubicBezTo>
                        <a:pt x="280" y="241"/>
                        <a:pt x="267" y="230"/>
                        <a:pt x="251" y="223"/>
                      </a:cubicBezTo>
                      <a:cubicBezTo>
                        <a:pt x="236" y="215"/>
                        <a:pt x="220" y="212"/>
                        <a:pt x="205" y="212"/>
                      </a:cubicBezTo>
                      <a:cubicBezTo>
                        <a:pt x="177" y="212"/>
                        <a:pt x="152" y="221"/>
                        <a:pt x="130" y="243"/>
                      </a:cubicBezTo>
                      <a:cubicBezTo>
                        <a:pt x="101" y="270"/>
                        <a:pt x="87" y="309"/>
                        <a:pt x="87" y="361"/>
                      </a:cubicBezTo>
                      <a:cubicBezTo>
                        <a:pt x="87" y="414"/>
                        <a:pt x="101" y="454"/>
                        <a:pt x="129" y="482"/>
                      </a:cubicBezTo>
                      <a:cubicBezTo>
                        <a:pt x="157" y="511"/>
                        <a:pt x="188" y="525"/>
                        <a:pt x="222" y="525"/>
                      </a:cubicBezTo>
                      <a:cubicBezTo>
                        <a:pt x="251" y="525"/>
                        <a:pt x="279" y="513"/>
                        <a:pt x="306" y="489"/>
                      </a:cubicBezTo>
                      <a:close/>
                    </a:path>
                  </a:pathLst>
                </a:custGeom>
                <a:solidFill>
                  <a:srgbClr val="FFFFFF"/>
                </a:solidFill>
                <a:ln w="0">
                  <a:solidFill>
                    <a:srgbClr val="FFFFFF"/>
                  </a:solidFill>
                  <a:round/>
                  <a:headEnd/>
                  <a:tailEnd/>
                </a:ln>
              </p:spPr>
              <p:txBody>
                <a:bodyPr/>
                <a:lstStyle/>
                <a:p>
                  <a:endParaRPr lang="es-EC"/>
                </a:p>
              </p:txBody>
            </p:sp>
            <p:sp>
              <p:nvSpPr>
                <p:cNvPr id="41015" name="Freeform 75"/>
                <p:cNvSpPr>
                  <a:spLocks noEditPoints="1"/>
                </p:cNvSpPr>
                <p:nvPr/>
              </p:nvSpPr>
              <p:spPr bwMode="auto">
                <a:xfrm>
                  <a:off x="6345" y="9251"/>
                  <a:ext cx="99" cy="94"/>
                </a:xfrm>
                <a:custGeom>
                  <a:avLst/>
                  <a:gdLst>
                    <a:gd name="T0" fmla="*/ 67 w 369"/>
                    <a:gd name="T1" fmla="*/ 146 h 381"/>
                    <a:gd name="T2" fmla="*/ 114 w 369"/>
                    <a:gd name="T3" fmla="*/ 271 h 381"/>
                    <a:gd name="T4" fmla="*/ 227 w 369"/>
                    <a:gd name="T5" fmla="*/ 317 h 381"/>
                    <a:gd name="T6" fmla="*/ 301 w 369"/>
                    <a:gd name="T7" fmla="*/ 297 h 381"/>
                    <a:gd name="T8" fmla="*/ 354 w 369"/>
                    <a:gd name="T9" fmla="*/ 231 h 381"/>
                    <a:gd name="T10" fmla="*/ 369 w 369"/>
                    <a:gd name="T11" fmla="*/ 239 h 381"/>
                    <a:gd name="T12" fmla="*/ 311 w 369"/>
                    <a:gd name="T13" fmla="*/ 336 h 381"/>
                    <a:gd name="T14" fmla="*/ 190 w 369"/>
                    <a:gd name="T15" fmla="*/ 381 h 381"/>
                    <a:gd name="T16" fmla="*/ 56 w 369"/>
                    <a:gd name="T17" fmla="*/ 330 h 381"/>
                    <a:gd name="T18" fmla="*/ 0 w 369"/>
                    <a:gd name="T19" fmla="*/ 195 h 381"/>
                    <a:gd name="T20" fmla="*/ 57 w 369"/>
                    <a:gd name="T21" fmla="*/ 52 h 381"/>
                    <a:gd name="T22" fmla="*/ 201 w 369"/>
                    <a:gd name="T23" fmla="*/ 0 h 381"/>
                    <a:gd name="T24" fmla="*/ 322 w 369"/>
                    <a:gd name="T25" fmla="*/ 40 h 381"/>
                    <a:gd name="T26" fmla="*/ 369 w 369"/>
                    <a:gd name="T27" fmla="*/ 146 h 381"/>
                    <a:gd name="T28" fmla="*/ 67 w 369"/>
                    <a:gd name="T29" fmla="*/ 146 h 381"/>
                    <a:gd name="T30" fmla="*/ 67 w 369"/>
                    <a:gd name="T31" fmla="*/ 124 h 381"/>
                    <a:gd name="T32" fmla="*/ 269 w 369"/>
                    <a:gd name="T33" fmla="*/ 124 h 381"/>
                    <a:gd name="T34" fmla="*/ 259 w 369"/>
                    <a:gd name="T35" fmla="*/ 75 h 381"/>
                    <a:gd name="T36" fmla="*/ 224 w 369"/>
                    <a:gd name="T37" fmla="*/ 41 h 381"/>
                    <a:gd name="T38" fmla="*/ 175 w 369"/>
                    <a:gd name="T39" fmla="*/ 28 h 381"/>
                    <a:gd name="T40" fmla="*/ 104 w 369"/>
                    <a:gd name="T41" fmla="*/ 53 h 381"/>
                    <a:gd name="T42" fmla="*/ 67 w 369"/>
                    <a:gd name="T43" fmla="*/ 124 h 3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9"/>
                    <a:gd name="T67" fmla="*/ 0 h 381"/>
                    <a:gd name="T68" fmla="*/ 369 w 369"/>
                    <a:gd name="T69" fmla="*/ 381 h 3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9" h="381">
                      <a:moveTo>
                        <a:pt x="67" y="146"/>
                      </a:moveTo>
                      <a:cubicBezTo>
                        <a:pt x="67" y="199"/>
                        <a:pt x="83" y="241"/>
                        <a:pt x="114" y="271"/>
                      </a:cubicBezTo>
                      <a:cubicBezTo>
                        <a:pt x="146" y="302"/>
                        <a:pt x="184" y="317"/>
                        <a:pt x="227" y="317"/>
                      </a:cubicBezTo>
                      <a:cubicBezTo>
                        <a:pt x="255" y="317"/>
                        <a:pt x="280" y="310"/>
                        <a:pt x="301" y="297"/>
                      </a:cubicBezTo>
                      <a:cubicBezTo>
                        <a:pt x="322" y="284"/>
                        <a:pt x="340" y="263"/>
                        <a:pt x="354" y="231"/>
                      </a:cubicBezTo>
                      <a:cubicBezTo>
                        <a:pt x="359" y="234"/>
                        <a:pt x="364" y="236"/>
                        <a:pt x="369" y="239"/>
                      </a:cubicBezTo>
                      <a:cubicBezTo>
                        <a:pt x="363" y="275"/>
                        <a:pt x="343" y="307"/>
                        <a:pt x="311" y="336"/>
                      </a:cubicBezTo>
                      <a:cubicBezTo>
                        <a:pt x="279" y="366"/>
                        <a:pt x="239" y="381"/>
                        <a:pt x="190" y="381"/>
                      </a:cubicBezTo>
                      <a:cubicBezTo>
                        <a:pt x="138" y="381"/>
                        <a:pt x="93" y="364"/>
                        <a:pt x="56" y="330"/>
                      </a:cubicBezTo>
                      <a:cubicBezTo>
                        <a:pt x="19" y="297"/>
                        <a:pt x="0" y="252"/>
                        <a:pt x="0" y="195"/>
                      </a:cubicBezTo>
                      <a:cubicBezTo>
                        <a:pt x="0" y="134"/>
                        <a:pt x="19" y="86"/>
                        <a:pt x="57" y="52"/>
                      </a:cubicBezTo>
                      <a:cubicBezTo>
                        <a:pt x="95" y="17"/>
                        <a:pt x="143" y="0"/>
                        <a:pt x="201" y="0"/>
                      </a:cubicBezTo>
                      <a:cubicBezTo>
                        <a:pt x="250" y="0"/>
                        <a:pt x="291" y="13"/>
                        <a:pt x="322" y="40"/>
                      </a:cubicBezTo>
                      <a:cubicBezTo>
                        <a:pt x="353" y="67"/>
                        <a:pt x="369" y="102"/>
                        <a:pt x="369" y="146"/>
                      </a:cubicBezTo>
                      <a:cubicBezTo>
                        <a:pt x="268" y="146"/>
                        <a:pt x="168" y="146"/>
                        <a:pt x="67" y="146"/>
                      </a:cubicBezTo>
                      <a:close/>
                      <a:moveTo>
                        <a:pt x="67" y="124"/>
                      </a:moveTo>
                      <a:cubicBezTo>
                        <a:pt x="135" y="124"/>
                        <a:pt x="202" y="124"/>
                        <a:pt x="269" y="124"/>
                      </a:cubicBezTo>
                      <a:cubicBezTo>
                        <a:pt x="268" y="100"/>
                        <a:pt x="264" y="85"/>
                        <a:pt x="259" y="75"/>
                      </a:cubicBezTo>
                      <a:cubicBezTo>
                        <a:pt x="251" y="60"/>
                        <a:pt x="240" y="49"/>
                        <a:pt x="224" y="41"/>
                      </a:cubicBezTo>
                      <a:cubicBezTo>
                        <a:pt x="208" y="32"/>
                        <a:pt x="192" y="28"/>
                        <a:pt x="175" y="28"/>
                      </a:cubicBezTo>
                      <a:cubicBezTo>
                        <a:pt x="148" y="28"/>
                        <a:pt x="124" y="36"/>
                        <a:pt x="104" y="53"/>
                      </a:cubicBezTo>
                      <a:cubicBezTo>
                        <a:pt x="83" y="70"/>
                        <a:pt x="70" y="93"/>
                        <a:pt x="67" y="124"/>
                      </a:cubicBezTo>
                      <a:close/>
                    </a:path>
                  </a:pathLst>
                </a:custGeom>
                <a:solidFill>
                  <a:srgbClr val="FFFFFF"/>
                </a:solidFill>
                <a:ln w="0">
                  <a:solidFill>
                    <a:srgbClr val="FFFFFF"/>
                  </a:solidFill>
                  <a:round/>
                  <a:headEnd/>
                  <a:tailEnd/>
                </a:ln>
              </p:spPr>
              <p:txBody>
                <a:bodyPr/>
                <a:lstStyle/>
                <a:p>
                  <a:endParaRPr lang="es-EC"/>
                </a:p>
              </p:txBody>
            </p:sp>
            <p:sp>
              <p:nvSpPr>
                <p:cNvPr id="41016" name="Freeform 76"/>
                <p:cNvSpPr>
                  <a:spLocks/>
                </p:cNvSpPr>
                <p:nvPr/>
              </p:nvSpPr>
              <p:spPr bwMode="auto">
                <a:xfrm>
                  <a:off x="6520" y="9211"/>
                  <a:ext cx="221" cy="131"/>
                </a:xfrm>
                <a:custGeom>
                  <a:avLst/>
                  <a:gdLst>
                    <a:gd name="T0" fmla="*/ 383 w 832"/>
                    <a:gd name="T1" fmla="*/ 531 h 531"/>
                    <a:gd name="T2" fmla="*/ 134 w 832"/>
                    <a:gd name="T3" fmla="*/ 84 h 531"/>
                    <a:gd name="T4" fmla="*/ 134 w 832"/>
                    <a:gd name="T5" fmla="*/ 439 h 531"/>
                    <a:gd name="T6" fmla="*/ 146 w 832"/>
                    <a:gd name="T7" fmla="*/ 500 h 531"/>
                    <a:gd name="T8" fmla="*/ 202 w 832"/>
                    <a:gd name="T9" fmla="*/ 516 h 531"/>
                    <a:gd name="T10" fmla="*/ 225 w 832"/>
                    <a:gd name="T11" fmla="*/ 516 h 531"/>
                    <a:gd name="T12" fmla="*/ 225 w 832"/>
                    <a:gd name="T13" fmla="*/ 531 h 531"/>
                    <a:gd name="T14" fmla="*/ 0 w 832"/>
                    <a:gd name="T15" fmla="*/ 531 h 531"/>
                    <a:gd name="T16" fmla="*/ 0 w 832"/>
                    <a:gd name="T17" fmla="*/ 516 h 531"/>
                    <a:gd name="T18" fmla="*/ 23 w 832"/>
                    <a:gd name="T19" fmla="*/ 516 h 531"/>
                    <a:gd name="T20" fmla="*/ 81 w 832"/>
                    <a:gd name="T21" fmla="*/ 496 h 531"/>
                    <a:gd name="T22" fmla="*/ 92 w 832"/>
                    <a:gd name="T23" fmla="*/ 439 h 531"/>
                    <a:gd name="T24" fmla="*/ 92 w 832"/>
                    <a:gd name="T25" fmla="*/ 92 h 531"/>
                    <a:gd name="T26" fmla="*/ 82 w 832"/>
                    <a:gd name="T27" fmla="*/ 41 h 531"/>
                    <a:gd name="T28" fmla="*/ 58 w 832"/>
                    <a:gd name="T29" fmla="*/ 22 h 531"/>
                    <a:gd name="T30" fmla="*/ 0 w 832"/>
                    <a:gd name="T31" fmla="*/ 15 h 531"/>
                    <a:gd name="T32" fmla="*/ 0 w 832"/>
                    <a:gd name="T33" fmla="*/ 0 h 531"/>
                    <a:gd name="T34" fmla="*/ 183 w 832"/>
                    <a:gd name="T35" fmla="*/ 0 h 531"/>
                    <a:gd name="T36" fmla="*/ 418 w 832"/>
                    <a:gd name="T37" fmla="*/ 415 h 531"/>
                    <a:gd name="T38" fmla="*/ 648 w 832"/>
                    <a:gd name="T39" fmla="*/ 0 h 531"/>
                    <a:gd name="T40" fmla="*/ 832 w 832"/>
                    <a:gd name="T41" fmla="*/ 0 h 531"/>
                    <a:gd name="T42" fmla="*/ 832 w 832"/>
                    <a:gd name="T43" fmla="*/ 15 h 531"/>
                    <a:gd name="T44" fmla="*/ 809 w 832"/>
                    <a:gd name="T45" fmla="*/ 15 h 531"/>
                    <a:gd name="T46" fmla="*/ 751 w 832"/>
                    <a:gd name="T47" fmla="*/ 35 h 531"/>
                    <a:gd name="T48" fmla="*/ 740 w 832"/>
                    <a:gd name="T49" fmla="*/ 92 h 531"/>
                    <a:gd name="T50" fmla="*/ 740 w 832"/>
                    <a:gd name="T51" fmla="*/ 439 h 531"/>
                    <a:gd name="T52" fmla="*/ 753 w 832"/>
                    <a:gd name="T53" fmla="*/ 500 h 531"/>
                    <a:gd name="T54" fmla="*/ 809 w 832"/>
                    <a:gd name="T55" fmla="*/ 516 h 531"/>
                    <a:gd name="T56" fmla="*/ 832 w 832"/>
                    <a:gd name="T57" fmla="*/ 516 h 531"/>
                    <a:gd name="T58" fmla="*/ 832 w 832"/>
                    <a:gd name="T59" fmla="*/ 531 h 531"/>
                    <a:gd name="T60" fmla="*/ 557 w 832"/>
                    <a:gd name="T61" fmla="*/ 531 h 531"/>
                    <a:gd name="T62" fmla="*/ 557 w 832"/>
                    <a:gd name="T63" fmla="*/ 516 h 531"/>
                    <a:gd name="T64" fmla="*/ 580 w 832"/>
                    <a:gd name="T65" fmla="*/ 516 h 531"/>
                    <a:gd name="T66" fmla="*/ 638 w 832"/>
                    <a:gd name="T67" fmla="*/ 496 h 531"/>
                    <a:gd name="T68" fmla="*/ 648 w 832"/>
                    <a:gd name="T69" fmla="*/ 439 h 531"/>
                    <a:gd name="T70" fmla="*/ 648 w 832"/>
                    <a:gd name="T71" fmla="*/ 84 h 531"/>
                    <a:gd name="T72" fmla="*/ 399 w 832"/>
                    <a:gd name="T73" fmla="*/ 531 h 531"/>
                    <a:gd name="T74" fmla="*/ 383 w 832"/>
                    <a:gd name="T75" fmla="*/ 531 h 5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2"/>
                    <a:gd name="T115" fmla="*/ 0 h 531"/>
                    <a:gd name="T116" fmla="*/ 832 w 832"/>
                    <a:gd name="T117" fmla="*/ 531 h 5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2" h="531">
                      <a:moveTo>
                        <a:pt x="383" y="531"/>
                      </a:moveTo>
                      <a:cubicBezTo>
                        <a:pt x="301" y="381"/>
                        <a:pt x="215" y="234"/>
                        <a:pt x="134" y="84"/>
                      </a:cubicBezTo>
                      <a:cubicBezTo>
                        <a:pt x="134" y="202"/>
                        <a:pt x="134" y="321"/>
                        <a:pt x="134" y="439"/>
                      </a:cubicBezTo>
                      <a:cubicBezTo>
                        <a:pt x="134" y="471"/>
                        <a:pt x="138" y="491"/>
                        <a:pt x="146" y="500"/>
                      </a:cubicBezTo>
                      <a:cubicBezTo>
                        <a:pt x="158" y="511"/>
                        <a:pt x="177" y="516"/>
                        <a:pt x="202" y="516"/>
                      </a:cubicBezTo>
                      <a:cubicBezTo>
                        <a:pt x="210" y="516"/>
                        <a:pt x="218" y="516"/>
                        <a:pt x="225" y="516"/>
                      </a:cubicBezTo>
                      <a:cubicBezTo>
                        <a:pt x="225" y="521"/>
                        <a:pt x="225" y="526"/>
                        <a:pt x="225" y="531"/>
                      </a:cubicBezTo>
                      <a:cubicBezTo>
                        <a:pt x="150" y="531"/>
                        <a:pt x="75" y="531"/>
                        <a:pt x="0" y="531"/>
                      </a:cubicBezTo>
                      <a:cubicBezTo>
                        <a:pt x="0" y="526"/>
                        <a:pt x="0" y="521"/>
                        <a:pt x="0" y="516"/>
                      </a:cubicBezTo>
                      <a:cubicBezTo>
                        <a:pt x="8" y="516"/>
                        <a:pt x="15" y="516"/>
                        <a:pt x="23" y="516"/>
                      </a:cubicBezTo>
                      <a:cubicBezTo>
                        <a:pt x="50" y="516"/>
                        <a:pt x="70" y="510"/>
                        <a:pt x="81" y="496"/>
                      </a:cubicBezTo>
                      <a:cubicBezTo>
                        <a:pt x="88" y="487"/>
                        <a:pt x="92" y="468"/>
                        <a:pt x="92" y="439"/>
                      </a:cubicBezTo>
                      <a:cubicBezTo>
                        <a:pt x="92" y="323"/>
                        <a:pt x="92" y="208"/>
                        <a:pt x="92" y="92"/>
                      </a:cubicBezTo>
                      <a:cubicBezTo>
                        <a:pt x="92" y="69"/>
                        <a:pt x="88" y="52"/>
                        <a:pt x="82" y="41"/>
                      </a:cubicBezTo>
                      <a:cubicBezTo>
                        <a:pt x="78" y="34"/>
                        <a:pt x="70" y="27"/>
                        <a:pt x="58" y="22"/>
                      </a:cubicBezTo>
                      <a:cubicBezTo>
                        <a:pt x="46" y="17"/>
                        <a:pt x="26" y="15"/>
                        <a:pt x="0" y="15"/>
                      </a:cubicBezTo>
                      <a:cubicBezTo>
                        <a:pt x="0" y="10"/>
                        <a:pt x="0" y="5"/>
                        <a:pt x="0" y="0"/>
                      </a:cubicBezTo>
                      <a:cubicBezTo>
                        <a:pt x="61" y="0"/>
                        <a:pt x="122" y="0"/>
                        <a:pt x="183" y="0"/>
                      </a:cubicBezTo>
                      <a:cubicBezTo>
                        <a:pt x="260" y="139"/>
                        <a:pt x="341" y="276"/>
                        <a:pt x="418" y="415"/>
                      </a:cubicBezTo>
                      <a:cubicBezTo>
                        <a:pt x="493" y="276"/>
                        <a:pt x="573" y="139"/>
                        <a:pt x="648" y="0"/>
                      </a:cubicBezTo>
                      <a:cubicBezTo>
                        <a:pt x="709" y="0"/>
                        <a:pt x="771" y="0"/>
                        <a:pt x="832" y="0"/>
                      </a:cubicBezTo>
                      <a:cubicBezTo>
                        <a:pt x="832" y="5"/>
                        <a:pt x="832" y="10"/>
                        <a:pt x="832" y="15"/>
                      </a:cubicBezTo>
                      <a:cubicBezTo>
                        <a:pt x="824" y="15"/>
                        <a:pt x="817" y="15"/>
                        <a:pt x="809" y="15"/>
                      </a:cubicBezTo>
                      <a:cubicBezTo>
                        <a:pt x="781" y="15"/>
                        <a:pt x="762" y="21"/>
                        <a:pt x="751" y="35"/>
                      </a:cubicBezTo>
                      <a:cubicBezTo>
                        <a:pt x="744" y="43"/>
                        <a:pt x="740" y="62"/>
                        <a:pt x="740" y="92"/>
                      </a:cubicBezTo>
                      <a:cubicBezTo>
                        <a:pt x="740" y="208"/>
                        <a:pt x="740" y="323"/>
                        <a:pt x="740" y="439"/>
                      </a:cubicBezTo>
                      <a:cubicBezTo>
                        <a:pt x="740" y="471"/>
                        <a:pt x="744" y="491"/>
                        <a:pt x="753" y="500"/>
                      </a:cubicBezTo>
                      <a:cubicBezTo>
                        <a:pt x="765" y="511"/>
                        <a:pt x="784" y="516"/>
                        <a:pt x="809" y="516"/>
                      </a:cubicBezTo>
                      <a:cubicBezTo>
                        <a:pt x="817" y="516"/>
                        <a:pt x="824" y="516"/>
                        <a:pt x="832" y="516"/>
                      </a:cubicBezTo>
                      <a:cubicBezTo>
                        <a:pt x="832" y="521"/>
                        <a:pt x="832" y="526"/>
                        <a:pt x="832" y="531"/>
                      </a:cubicBezTo>
                      <a:cubicBezTo>
                        <a:pt x="740" y="531"/>
                        <a:pt x="648" y="531"/>
                        <a:pt x="557" y="531"/>
                      </a:cubicBezTo>
                      <a:cubicBezTo>
                        <a:pt x="557" y="526"/>
                        <a:pt x="557" y="521"/>
                        <a:pt x="557" y="516"/>
                      </a:cubicBezTo>
                      <a:cubicBezTo>
                        <a:pt x="565" y="516"/>
                        <a:pt x="572" y="516"/>
                        <a:pt x="580" y="516"/>
                      </a:cubicBezTo>
                      <a:cubicBezTo>
                        <a:pt x="607" y="516"/>
                        <a:pt x="627" y="510"/>
                        <a:pt x="638" y="496"/>
                      </a:cubicBezTo>
                      <a:cubicBezTo>
                        <a:pt x="645" y="487"/>
                        <a:pt x="648" y="468"/>
                        <a:pt x="648" y="439"/>
                      </a:cubicBezTo>
                      <a:cubicBezTo>
                        <a:pt x="648" y="321"/>
                        <a:pt x="648" y="202"/>
                        <a:pt x="648" y="84"/>
                      </a:cubicBezTo>
                      <a:cubicBezTo>
                        <a:pt x="567" y="234"/>
                        <a:pt x="481" y="381"/>
                        <a:pt x="399" y="531"/>
                      </a:cubicBezTo>
                      <a:cubicBezTo>
                        <a:pt x="394" y="531"/>
                        <a:pt x="389" y="531"/>
                        <a:pt x="383" y="531"/>
                      </a:cubicBezTo>
                    </a:path>
                  </a:pathLst>
                </a:custGeom>
                <a:solidFill>
                  <a:srgbClr val="FFFFFF"/>
                </a:solidFill>
                <a:ln w="0">
                  <a:solidFill>
                    <a:srgbClr val="FFFFFF"/>
                  </a:solidFill>
                  <a:round/>
                  <a:headEnd/>
                  <a:tailEnd/>
                </a:ln>
              </p:spPr>
              <p:txBody>
                <a:bodyPr/>
                <a:lstStyle/>
                <a:p>
                  <a:endParaRPr lang="es-EC"/>
                </a:p>
              </p:txBody>
            </p:sp>
            <p:sp>
              <p:nvSpPr>
                <p:cNvPr id="41017" name="Freeform 77"/>
                <p:cNvSpPr>
                  <a:spLocks noEditPoints="1"/>
                </p:cNvSpPr>
                <p:nvPr/>
              </p:nvSpPr>
              <p:spPr bwMode="auto">
                <a:xfrm>
                  <a:off x="6756" y="9251"/>
                  <a:ext cx="99" cy="94"/>
                </a:xfrm>
                <a:custGeom>
                  <a:avLst/>
                  <a:gdLst>
                    <a:gd name="T0" fmla="*/ 68 w 370"/>
                    <a:gd name="T1" fmla="*/ 146 h 381"/>
                    <a:gd name="T2" fmla="*/ 115 w 370"/>
                    <a:gd name="T3" fmla="*/ 271 h 381"/>
                    <a:gd name="T4" fmla="*/ 227 w 370"/>
                    <a:gd name="T5" fmla="*/ 317 h 381"/>
                    <a:gd name="T6" fmla="*/ 302 w 370"/>
                    <a:gd name="T7" fmla="*/ 297 h 381"/>
                    <a:gd name="T8" fmla="*/ 355 w 370"/>
                    <a:gd name="T9" fmla="*/ 231 h 381"/>
                    <a:gd name="T10" fmla="*/ 370 w 370"/>
                    <a:gd name="T11" fmla="*/ 239 h 381"/>
                    <a:gd name="T12" fmla="*/ 312 w 370"/>
                    <a:gd name="T13" fmla="*/ 336 h 381"/>
                    <a:gd name="T14" fmla="*/ 191 w 370"/>
                    <a:gd name="T15" fmla="*/ 381 h 381"/>
                    <a:gd name="T16" fmla="*/ 57 w 370"/>
                    <a:gd name="T17" fmla="*/ 330 h 381"/>
                    <a:gd name="T18" fmla="*/ 0 w 370"/>
                    <a:gd name="T19" fmla="*/ 195 h 381"/>
                    <a:gd name="T20" fmla="*/ 58 w 370"/>
                    <a:gd name="T21" fmla="*/ 52 h 381"/>
                    <a:gd name="T22" fmla="*/ 202 w 370"/>
                    <a:gd name="T23" fmla="*/ 0 h 381"/>
                    <a:gd name="T24" fmla="*/ 323 w 370"/>
                    <a:gd name="T25" fmla="*/ 40 h 381"/>
                    <a:gd name="T26" fmla="*/ 370 w 370"/>
                    <a:gd name="T27" fmla="*/ 146 h 381"/>
                    <a:gd name="T28" fmla="*/ 68 w 370"/>
                    <a:gd name="T29" fmla="*/ 146 h 381"/>
                    <a:gd name="T30" fmla="*/ 68 w 370"/>
                    <a:gd name="T31" fmla="*/ 124 h 381"/>
                    <a:gd name="T32" fmla="*/ 270 w 370"/>
                    <a:gd name="T33" fmla="*/ 124 h 381"/>
                    <a:gd name="T34" fmla="*/ 260 w 370"/>
                    <a:gd name="T35" fmla="*/ 75 h 381"/>
                    <a:gd name="T36" fmla="*/ 225 w 370"/>
                    <a:gd name="T37" fmla="*/ 41 h 381"/>
                    <a:gd name="T38" fmla="*/ 175 w 370"/>
                    <a:gd name="T39" fmla="*/ 28 h 381"/>
                    <a:gd name="T40" fmla="*/ 105 w 370"/>
                    <a:gd name="T41" fmla="*/ 53 h 381"/>
                    <a:gd name="T42" fmla="*/ 68 w 370"/>
                    <a:gd name="T43" fmla="*/ 124 h 3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0"/>
                    <a:gd name="T67" fmla="*/ 0 h 381"/>
                    <a:gd name="T68" fmla="*/ 370 w 370"/>
                    <a:gd name="T69" fmla="*/ 381 h 3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0" h="381">
                      <a:moveTo>
                        <a:pt x="68" y="146"/>
                      </a:moveTo>
                      <a:cubicBezTo>
                        <a:pt x="68" y="199"/>
                        <a:pt x="84" y="241"/>
                        <a:pt x="115" y="271"/>
                      </a:cubicBezTo>
                      <a:cubicBezTo>
                        <a:pt x="147" y="302"/>
                        <a:pt x="184" y="317"/>
                        <a:pt x="227" y="317"/>
                      </a:cubicBezTo>
                      <a:cubicBezTo>
                        <a:pt x="256" y="317"/>
                        <a:pt x="281" y="310"/>
                        <a:pt x="302" y="297"/>
                      </a:cubicBezTo>
                      <a:cubicBezTo>
                        <a:pt x="323" y="284"/>
                        <a:pt x="341" y="263"/>
                        <a:pt x="355" y="231"/>
                      </a:cubicBezTo>
                      <a:cubicBezTo>
                        <a:pt x="360" y="234"/>
                        <a:pt x="365" y="236"/>
                        <a:pt x="370" y="239"/>
                      </a:cubicBezTo>
                      <a:cubicBezTo>
                        <a:pt x="363" y="275"/>
                        <a:pt x="343" y="307"/>
                        <a:pt x="312" y="336"/>
                      </a:cubicBezTo>
                      <a:cubicBezTo>
                        <a:pt x="280" y="366"/>
                        <a:pt x="239" y="381"/>
                        <a:pt x="191" y="381"/>
                      </a:cubicBezTo>
                      <a:cubicBezTo>
                        <a:pt x="139" y="381"/>
                        <a:pt x="93" y="364"/>
                        <a:pt x="57" y="330"/>
                      </a:cubicBezTo>
                      <a:cubicBezTo>
                        <a:pt x="19" y="297"/>
                        <a:pt x="0" y="252"/>
                        <a:pt x="0" y="195"/>
                      </a:cubicBezTo>
                      <a:cubicBezTo>
                        <a:pt x="0" y="134"/>
                        <a:pt x="20" y="86"/>
                        <a:pt x="58" y="52"/>
                      </a:cubicBezTo>
                      <a:cubicBezTo>
                        <a:pt x="96" y="17"/>
                        <a:pt x="144" y="0"/>
                        <a:pt x="202" y="0"/>
                      </a:cubicBezTo>
                      <a:cubicBezTo>
                        <a:pt x="251" y="0"/>
                        <a:pt x="291" y="13"/>
                        <a:pt x="323" y="40"/>
                      </a:cubicBezTo>
                      <a:cubicBezTo>
                        <a:pt x="354" y="67"/>
                        <a:pt x="370" y="102"/>
                        <a:pt x="370" y="146"/>
                      </a:cubicBezTo>
                      <a:cubicBezTo>
                        <a:pt x="269" y="146"/>
                        <a:pt x="169" y="146"/>
                        <a:pt x="68" y="146"/>
                      </a:cubicBezTo>
                      <a:close/>
                      <a:moveTo>
                        <a:pt x="68" y="124"/>
                      </a:moveTo>
                      <a:cubicBezTo>
                        <a:pt x="136" y="124"/>
                        <a:pt x="203" y="124"/>
                        <a:pt x="270" y="124"/>
                      </a:cubicBezTo>
                      <a:cubicBezTo>
                        <a:pt x="269" y="100"/>
                        <a:pt x="265" y="85"/>
                        <a:pt x="260" y="75"/>
                      </a:cubicBezTo>
                      <a:cubicBezTo>
                        <a:pt x="252" y="60"/>
                        <a:pt x="241" y="49"/>
                        <a:pt x="225" y="41"/>
                      </a:cubicBezTo>
                      <a:cubicBezTo>
                        <a:pt x="209" y="32"/>
                        <a:pt x="192" y="28"/>
                        <a:pt x="175" y="28"/>
                      </a:cubicBezTo>
                      <a:cubicBezTo>
                        <a:pt x="149" y="28"/>
                        <a:pt x="125" y="36"/>
                        <a:pt x="105" y="53"/>
                      </a:cubicBezTo>
                      <a:cubicBezTo>
                        <a:pt x="84" y="70"/>
                        <a:pt x="71" y="93"/>
                        <a:pt x="68" y="124"/>
                      </a:cubicBezTo>
                      <a:close/>
                    </a:path>
                  </a:pathLst>
                </a:custGeom>
                <a:solidFill>
                  <a:srgbClr val="FFFFFF"/>
                </a:solidFill>
                <a:ln w="0">
                  <a:solidFill>
                    <a:srgbClr val="FFFFFF"/>
                  </a:solidFill>
                  <a:round/>
                  <a:headEnd/>
                  <a:tailEnd/>
                </a:ln>
              </p:spPr>
              <p:txBody>
                <a:bodyPr/>
                <a:lstStyle/>
                <a:p>
                  <a:endParaRPr lang="es-EC"/>
                </a:p>
              </p:txBody>
            </p:sp>
            <p:sp>
              <p:nvSpPr>
                <p:cNvPr id="41018" name="Freeform 78"/>
                <p:cNvSpPr>
                  <a:spLocks/>
                </p:cNvSpPr>
                <p:nvPr/>
              </p:nvSpPr>
              <p:spPr bwMode="auto">
                <a:xfrm>
                  <a:off x="6864" y="9251"/>
                  <a:ext cx="86" cy="91"/>
                </a:xfrm>
                <a:custGeom>
                  <a:avLst/>
                  <a:gdLst>
                    <a:gd name="T0" fmla="*/ 152 w 325"/>
                    <a:gd name="T1" fmla="*/ 0 h 369"/>
                    <a:gd name="T2" fmla="*/ 152 w 325"/>
                    <a:gd name="T3" fmla="*/ 80 h 369"/>
                    <a:gd name="T4" fmla="*/ 264 w 325"/>
                    <a:gd name="T5" fmla="*/ 0 h 369"/>
                    <a:gd name="T6" fmla="*/ 308 w 325"/>
                    <a:gd name="T7" fmla="*/ 13 h 369"/>
                    <a:gd name="T8" fmla="*/ 325 w 325"/>
                    <a:gd name="T9" fmla="*/ 43 h 369"/>
                    <a:gd name="T10" fmla="*/ 313 w 325"/>
                    <a:gd name="T11" fmla="*/ 69 h 369"/>
                    <a:gd name="T12" fmla="*/ 283 w 325"/>
                    <a:gd name="T13" fmla="*/ 79 h 369"/>
                    <a:gd name="T14" fmla="*/ 246 w 325"/>
                    <a:gd name="T15" fmla="*/ 66 h 369"/>
                    <a:gd name="T16" fmla="*/ 215 w 325"/>
                    <a:gd name="T17" fmla="*/ 52 h 369"/>
                    <a:gd name="T18" fmla="*/ 196 w 325"/>
                    <a:gd name="T19" fmla="*/ 60 h 369"/>
                    <a:gd name="T20" fmla="*/ 152 w 325"/>
                    <a:gd name="T21" fmla="*/ 113 h 369"/>
                    <a:gd name="T22" fmla="*/ 152 w 325"/>
                    <a:gd name="T23" fmla="*/ 285 h 369"/>
                    <a:gd name="T24" fmla="*/ 161 w 325"/>
                    <a:gd name="T25" fmla="*/ 330 h 369"/>
                    <a:gd name="T26" fmla="*/ 183 w 325"/>
                    <a:gd name="T27" fmla="*/ 347 h 369"/>
                    <a:gd name="T28" fmla="*/ 228 w 325"/>
                    <a:gd name="T29" fmla="*/ 354 h 369"/>
                    <a:gd name="T30" fmla="*/ 228 w 325"/>
                    <a:gd name="T31" fmla="*/ 369 h 369"/>
                    <a:gd name="T32" fmla="*/ 4 w 325"/>
                    <a:gd name="T33" fmla="*/ 369 h 369"/>
                    <a:gd name="T34" fmla="*/ 4 w 325"/>
                    <a:gd name="T35" fmla="*/ 354 h 369"/>
                    <a:gd name="T36" fmla="*/ 54 w 325"/>
                    <a:gd name="T37" fmla="*/ 346 h 369"/>
                    <a:gd name="T38" fmla="*/ 71 w 325"/>
                    <a:gd name="T39" fmla="*/ 326 h 369"/>
                    <a:gd name="T40" fmla="*/ 73 w 325"/>
                    <a:gd name="T41" fmla="*/ 288 h 369"/>
                    <a:gd name="T42" fmla="*/ 73 w 325"/>
                    <a:gd name="T43" fmla="*/ 149 h 369"/>
                    <a:gd name="T44" fmla="*/ 70 w 325"/>
                    <a:gd name="T45" fmla="*/ 75 h 369"/>
                    <a:gd name="T46" fmla="*/ 59 w 325"/>
                    <a:gd name="T47" fmla="*/ 57 h 369"/>
                    <a:gd name="T48" fmla="*/ 38 w 325"/>
                    <a:gd name="T49" fmla="*/ 52 h 369"/>
                    <a:gd name="T50" fmla="*/ 4 w 325"/>
                    <a:gd name="T51" fmla="*/ 58 h 369"/>
                    <a:gd name="T52" fmla="*/ 0 w 325"/>
                    <a:gd name="T53" fmla="*/ 44 h 369"/>
                    <a:gd name="T54" fmla="*/ 132 w 325"/>
                    <a:gd name="T55" fmla="*/ 0 h 369"/>
                    <a:gd name="T56" fmla="*/ 152 w 325"/>
                    <a:gd name="T57" fmla="*/ 0 h 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369"/>
                    <a:gd name="T89" fmla="*/ 325 w 325"/>
                    <a:gd name="T90" fmla="*/ 369 h 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369">
                      <a:moveTo>
                        <a:pt x="152" y="0"/>
                      </a:moveTo>
                      <a:cubicBezTo>
                        <a:pt x="152" y="27"/>
                        <a:pt x="152" y="53"/>
                        <a:pt x="152" y="80"/>
                      </a:cubicBezTo>
                      <a:cubicBezTo>
                        <a:pt x="188" y="26"/>
                        <a:pt x="226" y="0"/>
                        <a:pt x="264" y="0"/>
                      </a:cubicBezTo>
                      <a:cubicBezTo>
                        <a:pt x="282" y="0"/>
                        <a:pt x="296" y="4"/>
                        <a:pt x="308" y="13"/>
                      </a:cubicBezTo>
                      <a:cubicBezTo>
                        <a:pt x="319" y="22"/>
                        <a:pt x="325" y="32"/>
                        <a:pt x="325" y="43"/>
                      </a:cubicBezTo>
                      <a:cubicBezTo>
                        <a:pt x="325" y="53"/>
                        <a:pt x="321" y="62"/>
                        <a:pt x="313" y="69"/>
                      </a:cubicBezTo>
                      <a:cubicBezTo>
                        <a:pt x="304" y="76"/>
                        <a:pt x="294" y="79"/>
                        <a:pt x="283" y="79"/>
                      </a:cubicBezTo>
                      <a:cubicBezTo>
                        <a:pt x="272" y="79"/>
                        <a:pt x="260" y="75"/>
                        <a:pt x="246" y="66"/>
                      </a:cubicBezTo>
                      <a:cubicBezTo>
                        <a:pt x="232" y="57"/>
                        <a:pt x="221" y="52"/>
                        <a:pt x="215" y="52"/>
                      </a:cubicBezTo>
                      <a:cubicBezTo>
                        <a:pt x="209" y="52"/>
                        <a:pt x="203" y="55"/>
                        <a:pt x="196" y="60"/>
                      </a:cubicBezTo>
                      <a:cubicBezTo>
                        <a:pt x="182" y="71"/>
                        <a:pt x="167" y="88"/>
                        <a:pt x="152" y="113"/>
                      </a:cubicBezTo>
                      <a:cubicBezTo>
                        <a:pt x="152" y="170"/>
                        <a:pt x="152" y="228"/>
                        <a:pt x="152" y="285"/>
                      </a:cubicBezTo>
                      <a:cubicBezTo>
                        <a:pt x="152" y="305"/>
                        <a:pt x="155" y="320"/>
                        <a:pt x="161" y="330"/>
                      </a:cubicBezTo>
                      <a:cubicBezTo>
                        <a:pt x="165" y="337"/>
                        <a:pt x="172" y="343"/>
                        <a:pt x="183" y="347"/>
                      </a:cubicBezTo>
                      <a:cubicBezTo>
                        <a:pt x="193" y="352"/>
                        <a:pt x="209" y="354"/>
                        <a:pt x="228" y="354"/>
                      </a:cubicBezTo>
                      <a:cubicBezTo>
                        <a:pt x="228" y="359"/>
                        <a:pt x="228" y="364"/>
                        <a:pt x="228" y="369"/>
                      </a:cubicBezTo>
                      <a:cubicBezTo>
                        <a:pt x="154" y="369"/>
                        <a:pt x="79" y="369"/>
                        <a:pt x="4" y="369"/>
                      </a:cubicBezTo>
                      <a:cubicBezTo>
                        <a:pt x="4" y="364"/>
                        <a:pt x="4" y="359"/>
                        <a:pt x="4" y="354"/>
                      </a:cubicBezTo>
                      <a:cubicBezTo>
                        <a:pt x="27" y="354"/>
                        <a:pt x="43" y="352"/>
                        <a:pt x="54" y="346"/>
                      </a:cubicBezTo>
                      <a:cubicBezTo>
                        <a:pt x="62" y="342"/>
                        <a:pt x="68" y="335"/>
                        <a:pt x="71" y="326"/>
                      </a:cubicBezTo>
                      <a:cubicBezTo>
                        <a:pt x="72" y="322"/>
                        <a:pt x="73" y="309"/>
                        <a:pt x="73" y="288"/>
                      </a:cubicBezTo>
                      <a:cubicBezTo>
                        <a:pt x="73" y="242"/>
                        <a:pt x="73" y="196"/>
                        <a:pt x="73" y="149"/>
                      </a:cubicBezTo>
                      <a:cubicBezTo>
                        <a:pt x="73" y="107"/>
                        <a:pt x="72" y="83"/>
                        <a:pt x="70" y="75"/>
                      </a:cubicBezTo>
                      <a:cubicBezTo>
                        <a:pt x="68" y="67"/>
                        <a:pt x="64" y="61"/>
                        <a:pt x="59" y="57"/>
                      </a:cubicBezTo>
                      <a:cubicBezTo>
                        <a:pt x="53" y="54"/>
                        <a:pt x="46" y="52"/>
                        <a:pt x="38" y="52"/>
                      </a:cubicBezTo>
                      <a:cubicBezTo>
                        <a:pt x="28" y="52"/>
                        <a:pt x="17" y="54"/>
                        <a:pt x="4" y="58"/>
                      </a:cubicBezTo>
                      <a:cubicBezTo>
                        <a:pt x="3" y="53"/>
                        <a:pt x="1" y="48"/>
                        <a:pt x="0" y="44"/>
                      </a:cubicBezTo>
                      <a:cubicBezTo>
                        <a:pt x="44" y="29"/>
                        <a:pt x="88" y="15"/>
                        <a:pt x="132" y="0"/>
                      </a:cubicBezTo>
                      <a:cubicBezTo>
                        <a:pt x="138" y="0"/>
                        <a:pt x="145" y="0"/>
                        <a:pt x="152" y="0"/>
                      </a:cubicBezTo>
                    </a:path>
                  </a:pathLst>
                </a:custGeom>
                <a:solidFill>
                  <a:srgbClr val="FFFFFF"/>
                </a:solidFill>
                <a:ln w="0">
                  <a:solidFill>
                    <a:srgbClr val="FFFFFF"/>
                  </a:solidFill>
                  <a:round/>
                  <a:headEnd/>
                  <a:tailEnd/>
                </a:ln>
              </p:spPr>
              <p:txBody>
                <a:bodyPr/>
                <a:lstStyle/>
                <a:p>
                  <a:endParaRPr lang="es-EC"/>
                </a:p>
              </p:txBody>
            </p:sp>
            <p:sp>
              <p:nvSpPr>
                <p:cNvPr id="41019" name="Freeform 79"/>
                <p:cNvSpPr>
                  <a:spLocks/>
                </p:cNvSpPr>
                <p:nvPr/>
              </p:nvSpPr>
              <p:spPr bwMode="auto">
                <a:xfrm>
                  <a:off x="6957" y="9251"/>
                  <a:ext cx="98" cy="94"/>
                </a:xfrm>
                <a:custGeom>
                  <a:avLst/>
                  <a:gdLst>
                    <a:gd name="T0" fmla="*/ 368 w 368"/>
                    <a:gd name="T1" fmla="*/ 232 h 380"/>
                    <a:gd name="T2" fmla="*/ 299 w 368"/>
                    <a:gd name="T3" fmla="*/ 341 h 380"/>
                    <a:gd name="T4" fmla="*/ 185 w 368"/>
                    <a:gd name="T5" fmla="*/ 380 h 380"/>
                    <a:gd name="T6" fmla="*/ 55 w 368"/>
                    <a:gd name="T7" fmla="*/ 328 h 380"/>
                    <a:gd name="T8" fmla="*/ 0 w 368"/>
                    <a:gd name="T9" fmla="*/ 190 h 380"/>
                    <a:gd name="T10" fmla="*/ 62 w 368"/>
                    <a:gd name="T11" fmla="*/ 52 h 380"/>
                    <a:gd name="T12" fmla="*/ 208 w 368"/>
                    <a:gd name="T13" fmla="*/ 0 h 380"/>
                    <a:gd name="T14" fmla="*/ 314 w 368"/>
                    <a:gd name="T15" fmla="*/ 28 h 380"/>
                    <a:gd name="T16" fmla="*/ 356 w 368"/>
                    <a:gd name="T17" fmla="*/ 86 h 380"/>
                    <a:gd name="T18" fmla="*/ 344 w 368"/>
                    <a:gd name="T19" fmla="*/ 110 h 380"/>
                    <a:gd name="T20" fmla="*/ 311 w 368"/>
                    <a:gd name="T21" fmla="*/ 119 h 380"/>
                    <a:gd name="T22" fmla="*/ 269 w 368"/>
                    <a:gd name="T23" fmla="*/ 104 h 380"/>
                    <a:gd name="T24" fmla="*/ 258 w 368"/>
                    <a:gd name="T25" fmla="*/ 73 h 380"/>
                    <a:gd name="T26" fmla="*/ 239 w 368"/>
                    <a:gd name="T27" fmla="*/ 38 h 380"/>
                    <a:gd name="T28" fmla="*/ 193 w 368"/>
                    <a:gd name="T29" fmla="*/ 26 h 380"/>
                    <a:gd name="T30" fmla="*/ 116 w 368"/>
                    <a:gd name="T31" fmla="*/ 55 h 380"/>
                    <a:gd name="T32" fmla="*/ 77 w 368"/>
                    <a:gd name="T33" fmla="*/ 156 h 380"/>
                    <a:gd name="T34" fmla="*/ 116 w 368"/>
                    <a:gd name="T35" fmla="*/ 269 h 380"/>
                    <a:gd name="T36" fmla="*/ 219 w 368"/>
                    <a:gd name="T37" fmla="*/ 319 h 380"/>
                    <a:gd name="T38" fmla="*/ 303 w 368"/>
                    <a:gd name="T39" fmla="*/ 292 h 380"/>
                    <a:gd name="T40" fmla="*/ 354 w 368"/>
                    <a:gd name="T41" fmla="*/ 227 h 380"/>
                    <a:gd name="T42" fmla="*/ 368 w 368"/>
                    <a:gd name="T43" fmla="*/ 232 h 3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8"/>
                    <a:gd name="T67" fmla="*/ 0 h 380"/>
                    <a:gd name="T68" fmla="*/ 368 w 368"/>
                    <a:gd name="T69" fmla="*/ 380 h 3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8" h="380">
                      <a:moveTo>
                        <a:pt x="368" y="232"/>
                      </a:moveTo>
                      <a:cubicBezTo>
                        <a:pt x="356" y="280"/>
                        <a:pt x="333" y="316"/>
                        <a:pt x="299" y="341"/>
                      </a:cubicBezTo>
                      <a:cubicBezTo>
                        <a:pt x="265" y="367"/>
                        <a:pt x="226" y="380"/>
                        <a:pt x="185" y="380"/>
                      </a:cubicBezTo>
                      <a:cubicBezTo>
                        <a:pt x="136" y="380"/>
                        <a:pt x="92" y="363"/>
                        <a:pt x="55" y="328"/>
                      </a:cubicBezTo>
                      <a:cubicBezTo>
                        <a:pt x="19" y="294"/>
                        <a:pt x="0" y="248"/>
                        <a:pt x="0" y="190"/>
                      </a:cubicBezTo>
                      <a:cubicBezTo>
                        <a:pt x="0" y="133"/>
                        <a:pt x="21" y="88"/>
                        <a:pt x="62" y="52"/>
                      </a:cubicBezTo>
                      <a:cubicBezTo>
                        <a:pt x="102" y="17"/>
                        <a:pt x="151" y="0"/>
                        <a:pt x="208" y="0"/>
                      </a:cubicBezTo>
                      <a:cubicBezTo>
                        <a:pt x="251" y="0"/>
                        <a:pt x="287" y="9"/>
                        <a:pt x="314" y="28"/>
                      </a:cubicBezTo>
                      <a:cubicBezTo>
                        <a:pt x="342" y="46"/>
                        <a:pt x="356" y="66"/>
                        <a:pt x="356" y="86"/>
                      </a:cubicBezTo>
                      <a:cubicBezTo>
                        <a:pt x="356" y="96"/>
                        <a:pt x="352" y="104"/>
                        <a:pt x="344" y="110"/>
                      </a:cubicBezTo>
                      <a:cubicBezTo>
                        <a:pt x="336" y="116"/>
                        <a:pt x="325" y="119"/>
                        <a:pt x="311" y="119"/>
                      </a:cubicBezTo>
                      <a:cubicBezTo>
                        <a:pt x="293" y="119"/>
                        <a:pt x="278" y="114"/>
                        <a:pt x="269" y="104"/>
                      </a:cubicBezTo>
                      <a:cubicBezTo>
                        <a:pt x="264" y="99"/>
                        <a:pt x="260" y="88"/>
                        <a:pt x="258" y="73"/>
                      </a:cubicBezTo>
                      <a:cubicBezTo>
                        <a:pt x="257" y="58"/>
                        <a:pt x="250" y="46"/>
                        <a:pt x="239" y="38"/>
                      </a:cubicBezTo>
                      <a:cubicBezTo>
                        <a:pt x="228" y="30"/>
                        <a:pt x="212" y="26"/>
                        <a:pt x="193" y="26"/>
                      </a:cubicBezTo>
                      <a:cubicBezTo>
                        <a:pt x="161" y="26"/>
                        <a:pt x="135" y="36"/>
                        <a:pt x="116" y="55"/>
                      </a:cubicBezTo>
                      <a:cubicBezTo>
                        <a:pt x="90" y="80"/>
                        <a:pt x="77" y="114"/>
                        <a:pt x="77" y="156"/>
                      </a:cubicBezTo>
                      <a:cubicBezTo>
                        <a:pt x="77" y="199"/>
                        <a:pt x="91" y="237"/>
                        <a:pt x="116" y="269"/>
                      </a:cubicBezTo>
                      <a:cubicBezTo>
                        <a:pt x="141" y="302"/>
                        <a:pt x="176" y="319"/>
                        <a:pt x="219" y="319"/>
                      </a:cubicBezTo>
                      <a:cubicBezTo>
                        <a:pt x="250" y="319"/>
                        <a:pt x="279" y="310"/>
                        <a:pt x="303" y="292"/>
                      </a:cubicBezTo>
                      <a:cubicBezTo>
                        <a:pt x="321" y="280"/>
                        <a:pt x="338" y="259"/>
                        <a:pt x="354" y="227"/>
                      </a:cubicBezTo>
                      <a:cubicBezTo>
                        <a:pt x="359" y="229"/>
                        <a:pt x="364" y="231"/>
                        <a:pt x="368" y="232"/>
                      </a:cubicBezTo>
                    </a:path>
                  </a:pathLst>
                </a:custGeom>
                <a:solidFill>
                  <a:srgbClr val="FFFFFF"/>
                </a:solidFill>
                <a:ln w="0">
                  <a:solidFill>
                    <a:srgbClr val="FFFFFF"/>
                  </a:solidFill>
                  <a:round/>
                  <a:headEnd/>
                  <a:tailEnd/>
                </a:ln>
              </p:spPr>
              <p:txBody>
                <a:bodyPr/>
                <a:lstStyle/>
                <a:p>
                  <a:endParaRPr lang="es-EC"/>
                </a:p>
              </p:txBody>
            </p:sp>
            <p:sp>
              <p:nvSpPr>
                <p:cNvPr id="41020" name="Freeform 80"/>
                <p:cNvSpPr>
                  <a:spLocks noEditPoints="1"/>
                </p:cNvSpPr>
                <p:nvPr/>
              </p:nvSpPr>
              <p:spPr bwMode="auto">
                <a:xfrm>
                  <a:off x="7073" y="9251"/>
                  <a:ext cx="106" cy="93"/>
                </a:xfrm>
                <a:custGeom>
                  <a:avLst/>
                  <a:gdLst>
                    <a:gd name="T0" fmla="*/ 243 w 397"/>
                    <a:gd name="T1" fmla="*/ 317 h 376"/>
                    <a:gd name="T2" fmla="*/ 159 w 397"/>
                    <a:gd name="T3" fmla="*/ 366 h 376"/>
                    <a:gd name="T4" fmla="*/ 104 w 397"/>
                    <a:gd name="T5" fmla="*/ 376 h 376"/>
                    <a:gd name="T6" fmla="*/ 29 w 397"/>
                    <a:gd name="T7" fmla="*/ 351 h 376"/>
                    <a:gd name="T8" fmla="*/ 0 w 397"/>
                    <a:gd name="T9" fmla="*/ 284 h 376"/>
                    <a:gd name="T10" fmla="*/ 14 w 397"/>
                    <a:gd name="T11" fmla="*/ 238 h 376"/>
                    <a:gd name="T12" fmla="*/ 82 w 397"/>
                    <a:gd name="T13" fmla="*/ 188 h 376"/>
                    <a:gd name="T14" fmla="*/ 243 w 397"/>
                    <a:gd name="T15" fmla="*/ 131 h 376"/>
                    <a:gd name="T16" fmla="*/ 243 w 397"/>
                    <a:gd name="T17" fmla="*/ 117 h 376"/>
                    <a:gd name="T18" fmla="*/ 223 w 397"/>
                    <a:gd name="T19" fmla="*/ 44 h 376"/>
                    <a:gd name="T20" fmla="*/ 162 w 397"/>
                    <a:gd name="T21" fmla="*/ 24 h 376"/>
                    <a:gd name="T22" fmla="*/ 114 w 397"/>
                    <a:gd name="T23" fmla="*/ 37 h 376"/>
                    <a:gd name="T24" fmla="*/ 96 w 397"/>
                    <a:gd name="T25" fmla="*/ 68 h 376"/>
                    <a:gd name="T26" fmla="*/ 97 w 397"/>
                    <a:gd name="T27" fmla="*/ 90 h 376"/>
                    <a:gd name="T28" fmla="*/ 86 w 397"/>
                    <a:gd name="T29" fmla="*/ 118 h 376"/>
                    <a:gd name="T30" fmla="*/ 57 w 397"/>
                    <a:gd name="T31" fmla="*/ 128 h 376"/>
                    <a:gd name="T32" fmla="*/ 28 w 397"/>
                    <a:gd name="T33" fmla="*/ 117 h 376"/>
                    <a:gd name="T34" fmla="*/ 17 w 397"/>
                    <a:gd name="T35" fmla="*/ 90 h 376"/>
                    <a:gd name="T36" fmla="*/ 58 w 397"/>
                    <a:gd name="T37" fmla="*/ 28 h 376"/>
                    <a:gd name="T38" fmla="*/ 176 w 397"/>
                    <a:gd name="T39" fmla="*/ 0 h 376"/>
                    <a:gd name="T40" fmla="*/ 272 w 397"/>
                    <a:gd name="T41" fmla="*/ 16 h 376"/>
                    <a:gd name="T42" fmla="*/ 313 w 397"/>
                    <a:gd name="T43" fmla="*/ 54 h 376"/>
                    <a:gd name="T44" fmla="*/ 322 w 397"/>
                    <a:gd name="T45" fmla="*/ 123 h 376"/>
                    <a:gd name="T46" fmla="*/ 322 w 397"/>
                    <a:gd name="T47" fmla="*/ 244 h 376"/>
                    <a:gd name="T48" fmla="*/ 324 w 397"/>
                    <a:gd name="T49" fmla="*/ 307 h 376"/>
                    <a:gd name="T50" fmla="*/ 332 w 397"/>
                    <a:gd name="T51" fmla="*/ 323 h 376"/>
                    <a:gd name="T52" fmla="*/ 345 w 397"/>
                    <a:gd name="T53" fmla="*/ 326 h 376"/>
                    <a:gd name="T54" fmla="*/ 358 w 397"/>
                    <a:gd name="T55" fmla="*/ 324 h 376"/>
                    <a:gd name="T56" fmla="*/ 397 w 397"/>
                    <a:gd name="T57" fmla="*/ 295 h 376"/>
                    <a:gd name="T58" fmla="*/ 397 w 397"/>
                    <a:gd name="T59" fmla="*/ 317 h 376"/>
                    <a:gd name="T60" fmla="*/ 295 w 397"/>
                    <a:gd name="T61" fmla="*/ 376 h 376"/>
                    <a:gd name="T62" fmla="*/ 257 w 397"/>
                    <a:gd name="T63" fmla="*/ 362 h 376"/>
                    <a:gd name="T64" fmla="*/ 243 w 397"/>
                    <a:gd name="T65" fmla="*/ 317 h 376"/>
                    <a:gd name="T66" fmla="*/ 243 w 397"/>
                    <a:gd name="T67" fmla="*/ 292 h 376"/>
                    <a:gd name="T68" fmla="*/ 243 w 397"/>
                    <a:gd name="T69" fmla="*/ 155 h 376"/>
                    <a:gd name="T70" fmla="*/ 150 w 397"/>
                    <a:gd name="T71" fmla="*/ 188 h 376"/>
                    <a:gd name="T72" fmla="*/ 96 w 397"/>
                    <a:gd name="T73" fmla="*/ 224 h 376"/>
                    <a:gd name="T74" fmla="*/ 80 w 397"/>
                    <a:gd name="T75" fmla="*/ 265 h 376"/>
                    <a:gd name="T76" fmla="*/ 101 w 397"/>
                    <a:gd name="T77" fmla="*/ 312 h 376"/>
                    <a:gd name="T78" fmla="*/ 148 w 397"/>
                    <a:gd name="T79" fmla="*/ 331 h 376"/>
                    <a:gd name="T80" fmla="*/ 243 w 397"/>
                    <a:gd name="T81" fmla="*/ 292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7"/>
                    <a:gd name="T124" fmla="*/ 0 h 376"/>
                    <a:gd name="T125" fmla="*/ 397 w 397"/>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7" h="376">
                      <a:moveTo>
                        <a:pt x="243" y="317"/>
                      </a:moveTo>
                      <a:cubicBezTo>
                        <a:pt x="198" y="346"/>
                        <a:pt x="170" y="362"/>
                        <a:pt x="159" y="366"/>
                      </a:cubicBezTo>
                      <a:cubicBezTo>
                        <a:pt x="142" y="373"/>
                        <a:pt x="123" y="376"/>
                        <a:pt x="104" y="376"/>
                      </a:cubicBezTo>
                      <a:cubicBezTo>
                        <a:pt x="74" y="376"/>
                        <a:pt x="49" y="368"/>
                        <a:pt x="29" y="351"/>
                      </a:cubicBezTo>
                      <a:cubicBezTo>
                        <a:pt x="10" y="334"/>
                        <a:pt x="0" y="312"/>
                        <a:pt x="0" y="284"/>
                      </a:cubicBezTo>
                      <a:cubicBezTo>
                        <a:pt x="0" y="266"/>
                        <a:pt x="5" y="251"/>
                        <a:pt x="14" y="238"/>
                      </a:cubicBezTo>
                      <a:cubicBezTo>
                        <a:pt x="27" y="221"/>
                        <a:pt x="50" y="204"/>
                        <a:pt x="82" y="188"/>
                      </a:cubicBezTo>
                      <a:cubicBezTo>
                        <a:pt x="114" y="172"/>
                        <a:pt x="168" y="154"/>
                        <a:pt x="243" y="131"/>
                      </a:cubicBezTo>
                      <a:cubicBezTo>
                        <a:pt x="243" y="126"/>
                        <a:pt x="243" y="122"/>
                        <a:pt x="243" y="117"/>
                      </a:cubicBezTo>
                      <a:cubicBezTo>
                        <a:pt x="243" y="82"/>
                        <a:pt x="236" y="57"/>
                        <a:pt x="223" y="44"/>
                      </a:cubicBezTo>
                      <a:cubicBezTo>
                        <a:pt x="209" y="30"/>
                        <a:pt x="188" y="24"/>
                        <a:pt x="162" y="24"/>
                      </a:cubicBezTo>
                      <a:cubicBezTo>
                        <a:pt x="142" y="24"/>
                        <a:pt x="126" y="28"/>
                        <a:pt x="114" y="37"/>
                      </a:cubicBezTo>
                      <a:cubicBezTo>
                        <a:pt x="103" y="46"/>
                        <a:pt x="96" y="56"/>
                        <a:pt x="96" y="68"/>
                      </a:cubicBezTo>
                      <a:cubicBezTo>
                        <a:pt x="97" y="75"/>
                        <a:pt x="97" y="83"/>
                        <a:pt x="97" y="90"/>
                      </a:cubicBezTo>
                      <a:cubicBezTo>
                        <a:pt x="97" y="102"/>
                        <a:pt x="93" y="111"/>
                        <a:pt x="86" y="118"/>
                      </a:cubicBezTo>
                      <a:cubicBezTo>
                        <a:pt x="79" y="125"/>
                        <a:pt x="69" y="128"/>
                        <a:pt x="57" y="128"/>
                      </a:cubicBezTo>
                      <a:cubicBezTo>
                        <a:pt x="45" y="128"/>
                        <a:pt x="35" y="124"/>
                        <a:pt x="28" y="117"/>
                      </a:cubicBezTo>
                      <a:cubicBezTo>
                        <a:pt x="21" y="111"/>
                        <a:pt x="17" y="102"/>
                        <a:pt x="17" y="90"/>
                      </a:cubicBezTo>
                      <a:cubicBezTo>
                        <a:pt x="17" y="68"/>
                        <a:pt x="31" y="47"/>
                        <a:pt x="58" y="28"/>
                      </a:cubicBezTo>
                      <a:cubicBezTo>
                        <a:pt x="87" y="9"/>
                        <a:pt x="126" y="0"/>
                        <a:pt x="176" y="0"/>
                      </a:cubicBezTo>
                      <a:cubicBezTo>
                        <a:pt x="215" y="0"/>
                        <a:pt x="247" y="5"/>
                        <a:pt x="272" y="16"/>
                      </a:cubicBezTo>
                      <a:cubicBezTo>
                        <a:pt x="290" y="24"/>
                        <a:pt x="304" y="36"/>
                        <a:pt x="313" y="54"/>
                      </a:cubicBezTo>
                      <a:cubicBezTo>
                        <a:pt x="319" y="65"/>
                        <a:pt x="322" y="88"/>
                        <a:pt x="322" y="123"/>
                      </a:cubicBezTo>
                      <a:cubicBezTo>
                        <a:pt x="322" y="163"/>
                        <a:pt x="322" y="204"/>
                        <a:pt x="322" y="244"/>
                      </a:cubicBezTo>
                      <a:cubicBezTo>
                        <a:pt x="322" y="278"/>
                        <a:pt x="323" y="299"/>
                        <a:pt x="324" y="307"/>
                      </a:cubicBezTo>
                      <a:cubicBezTo>
                        <a:pt x="325" y="315"/>
                        <a:pt x="328" y="320"/>
                        <a:pt x="332" y="323"/>
                      </a:cubicBezTo>
                      <a:cubicBezTo>
                        <a:pt x="336" y="325"/>
                        <a:pt x="340" y="326"/>
                        <a:pt x="345" y="326"/>
                      </a:cubicBezTo>
                      <a:cubicBezTo>
                        <a:pt x="350" y="326"/>
                        <a:pt x="354" y="326"/>
                        <a:pt x="358" y="324"/>
                      </a:cubicBezTo>
                      <a:cubicBezTo>
                        <a:pt x="365" y="320"/>
                        <a:pt x="378" y="311"/>
                        <a:pt x="397" y="295"/>
                      </a:cubicBezTo>
                      <a:cubicBezTo>
                        <a:pt x="397" y="302"/>
                        <a:pt x="397" y="310"/>
                        <a:pt x="397" y="317"/>
                      </a:cubicBezTo>
                      <a:cubicBezTo>
                        <a:pt x="361" y="357"/>
                        <a:pt x="327" y="376"/>
                        <a:pt x="295" y="376"/>
                      </a:cubicBezTo>
                      <a:cubicBezTo>
                        <a:pt x="279" y="376"/>
                        <a:pt x="266" y="371"/>
                        <a:pt x="257" y="362"/>
                      </a:cubicBezTo>
                      <a:cubicBezTo>
                        <a:pt x="248" y="353"/>
                        <a:pt x="244" y="338"/>
                        <a:pt x="243" y="317"/>
                      </a:cubicBezTo>
                      <a:close/>
                      <a:moveTo>
                        <a:pt x="243" y="292"/>
                      </a:moveTo>
                      <a:cubicBezTo>
                        <a:pt x="243" y="246"/>
                        <a:pt x="243" y="200"/>
                        <a:pt x="243" y="155"/>
                      </a:cubicBezTo>
                      <a:cubicBezTo>
                        <a:pt x="195" y="171"/>
                        <a:pt x="164" y="182"/>
                        <a:pt x="150" y="188"/>
                      </a:cubicBezTo>
                      <a:cubicBezTo>
                        <a:pt x="125" y="200"/>
                        <a:pt x="107" y="212"/>
                        <a:pt x="96" y="224"/>
                      </a:cubicBezTo>
                      <a:cubicBezTo>
                        <a:pt x="85" y="237"/>
                        <a:pt x="80" y="251"/>
                        <a:pt x="80" y="265"/>
                      </a:cubicBezTo>
                      <a:cubicBezTo>
                        <a:pt x="80" y="284"/>
                        <a:pt x="87" y="300"/>
                        <a:pt x="101" y="312"/>
                      </a:cubicBezTo>
                      <a:cubicBezTo>
                        <a:pt x="114" y="325"/>
                        <a:pt x="130" y="331"/>
                        <a:pt x="148" y="331"/>
                      </a:cubicBezTo>
                      <a:cubicBezTo>
                        <a:pt x="172" y="331"/>
                        <a:pt x="204" y="318"/>
                        <a:pt x="243" y="292"/>
                      </a:cubicBezTo>
                      <a:close/>
                    </a:path>
                  </a:pathLst>
                </a:custGeom>
                <a:solidFill>
                  <a:srgbClr val="FFFFFF"/>
                </a:solidFill>
                <a:ln w="0">
                  <a:solidFill>
                    <a:srgbClr val="FFFFFF"/>
                  </a:solidFill>
                  <a:round/>
                  <a:headEnd/>
                  <a:tailEnd/>
                </a:ln>
              </p:spPr>
              <p:txBody>
                <a:bodyPr/>
                <a:lstStyle/>
                <a:p>
                  <a:endParaRPr lang="es-EC"/>
                </a:p>
              </p:txBody>
            </p:sp>
            <p:sp>
              <p:nvSpPr>
                <p:cNvPr id="41021" name="Freeform 81"/>
                <p:cNvSpPr>
                  <a:spLocks noEditPoints="1"/>
                </p:cNvSpPr>
                <p:nvPr/>
              </p:nvSpPr>
              <p:spPr bwMode="auto">
                <a:xfrm>
                  <a:off x="7188" y="9204"/>
                  <a:ext cx="121" cy="141"/>
                </a:xfrm>
                <a:custGeom>
                  <a:avLst/>
                  <a:gdLst>
                    <a:gd name="T0" fmla="*/ 306 w 458"/>
                    <a:gd name="T1" fmla="*/ 516 h 568"/>
                    <a:gd name="T2" fmla="*/ 244 w 458"/>
                    <a:gd name="T3" fmla="*/ 555 h 568"/>
                    <a:gd name="T4" fmla="*/ 178 w 458"/>
                    <a:gd name="T5" fmla="*/ 568 h 568"/>
                    <a:gd name="T6" fmla="*/ 53 w 458"/>
                    <a:gd name="T7" fmla="*/ 518 h 568"/>
                    <a:gd name="T8" fmla="*/ 0 w 458"/>
                    <a:gd name="T9" fmla="*/ 392 h 568"/>
                    <a:gd name="T10" fmla="*/ 59 w 458"/>
                    <a:gd name="T11" fmla="*/ 251 h 568"/>
                    <a:gd name="T12" fmla="*/ 211 w 458"/>
                    <a:gd name="T13" fmla="*/ 187 h 568"/>
                    <a:gd name="T14" fmla="*/ 306 w 458"/>
                    <a:gd name="T15" fmla="*/ 218 h 568"/>
                    <a:gd name="T16" fmla="*/ 306 w 458"/>
                    <a:gd name="T17" fmla="*/ 151 h 568"/>
                    <a:gd name="T18" fmla="*/ 303 w 458"/>
                    <a:gd name="T19" fmla="*/ 76 h 568"/>
                    <a:gd name="T20" fmla="*/ 292 w 458"/>
                    <a:gd name="T21" fmla="*/ 57 h 568"/>
                    <a:gd name="T22" fmla="*/ 273 w 458"/>
                    <a:gd name="T23" fmla="*/ 52 h 568"/>
                    <a:gd name="T24" fmla="*/ 240 w 458"/>
                    <a:gd name="T25" fmla="*/ 58 h 568"/>
                    <a:gd name="T26" fmla="*/ 234 w 458"/>
                    <a:gd name="T27" fmla="*/ 44 h 568"/>
                    <a:gd name="T28" fmla="*/ 364 w 458"/>
                    <a:gd name="T29" fmla="*/ 0 h 568"/>
                    <a:gd name="T30" fmla="*/ 385 w 458"/>
                    <a:gd name="T31" fmla="*/ 0 h 568"/>
                    <a:gd name="T32" fmla="*/ 385 w 458"/>
                    <a:gd name="T33" fmla="*/ 415 h 568"/>
                    <a:gd name="T34" fmla="*/ 389 w 458"/>
                    <a:gd name="T35" fmla="*/ 491 h 568"/>
                    <a:gd name="T36" fmla="*/ 400 w 458"/>
                    <a:gd name="T37" fmla="*/ 511 h 568"/>
                    <a:gd name="T38" fmla="*/ 419 w 458"/>
                    <a:gd name="T39" fmla="*/ 516 h 568"/>
                    <a:gd name="T40" fmla="*/ 453 w 458"/>
                    <a:gd name="T41" fmla="*/ 510 h 568"/>
                    <a:gd name="T42" fmla="*/ 458 w 458"/>
                    <a:gd name="T43" fmla="*/ 523 h 568"/>
                    <a:gd name="T44" fmla="*/ 328 w 458"/>
                    <a:gd name="T45" fmla="*/ 568 h 568"/>
                    <a:gd name="T46" fmla="*/ 306 w 458"/>
                    <a:gd name="T47" fmla="*/ 568 h 568"/>
                    <a:gd name="T48" fmla="*/ 306 w 458"/>
                    <a:gd name="T49" fmla="*/ 516 h 568"/>
                    <a:gd name="T50" fmla="*/ 306 w 458"/>
                    <a:gd name="T51" fmla="*/ 489 h 568"/>
                    <a:gd name="T52" fmla="*/ 306 w 458"/>
                    <a:gd name="T53" fmla="*/ 304 h 568"/>
                    <a:gd name="T54" fmla="*/ 289 w 458"/>
                    <a:gd name="T55" fmla="*/ 256 h 568"/>
                    <a:gd name="T56" fmla="*/ 252 w 458"/>
                    <a:gd name="T57" fmla="*/ 223 h 568"/>
                    <a:gd name="T58" fmla="*/ 205 w 458"/>
                    <a:gd name="T59" fmla="*/ 212 h 568"/>
                    <a:gd name="T60" fmla="*/ 131 w 458"/>
                    <a:gd name="T61" fmla="*/ 243 h 568"/>
                    <a:gd name="T62" fmla="*/ 87 w 458"/>
                    <a:gd name="T63" fmla="*/ 361 h 568"/>
                    <a:gd name="T64" fmla="*/ 129 w 458"/>
                    <a:gd name="T65" fmla="*/ 482 h 568"/>
                    <a:gd name="T66" fmla="*/ 223 w 458"/>
                    <a:gd name="T67" fmla="*/ 525 h 568"/>
                    <a:gd name="T68" fmla="*/ 306 w 458"/>
                    <a:gd name="T69" fmla="*/ 489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8"/>
                    <a:gd name="T106" fmla="*/ 0 h 568"/>
                    <a:gd name="T107" fmla="*/ 458 w 458"/>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8" h="568">
                      <a:moveTo>
                        <a:pt x="306" y="516"/>
                      </a:moveTo>
                      <a:cubicBezTo>
                        <a:pt x="285" y="535"/>
                        <a:pt x="265" y="547"/>
                        <a:pt x="244" y="555"/>
                      </a:cubicBezTo>
                      <a:cubicBezTo>
                        <a:pt x="224" y="564"/>
                        <a:pt x="202" y="568"/>
                        <a:pt x="178" y="568"/>
                      </a:cubicBezTo>
                      <a:cubicBezTo>
                        <a:pt x="131" y="568"/>
                        <a:pt x="89" y="552"/>
                        <a:pt x="53" y="518"/>
                      </a:cubicBezTo>
                      <a:cubicBezTo>
                        <a:pt x="18" y="485"/>
                        <a:pt x="0" y="444"/>
                        <a:pt x="0" y="392"/>
                      </a:cubicBezTo>
                      <a:cubicBezTo>
                        <a:pt x="0" y="341"/>
                        <a:pt x="20" y="294"/>
                        <a:pt x="59" y="251"/>
                      </a:cubicBezTo>
                      <a:cubicBezTo>
                        <a:pt x="98" y="208"/>
                        <a:pt x="149" y="187"/>
                        <a:pt x="211" y="187"/>
                      </a:cubicBezTo>
                      <a:cubicBezTo>
                        <a:pt x="250" y="187"/>
                        <a:pt x="281" y="197"/>
                        <a:pt x="306" y="218"/>
                      </a:cubicBezTo>
                      <a:cubicBezTo>
                        <a:pt x="306" y="196"/>
                        <a:pt x="306" y="173"/>
                        <a:pt x="306" y="151"/>
                      </a:cubicBezTo>
                      <a:cubicBezTo>
                        <a:pt x="306" y="110"/>
                        <a:pt x="306" y="85"/>
                        <a:pt x="303" y="76"/>
                      </a:cubicBezTo>
                      <a:cubicBezTo>
                        <a:pt x="301" y="66"/>
                        <a:pt x="297" y="60"/>
                        <a:pt x="292" y="57"/>
                      </a:cubicBezTo>
                      <a:cubicBezTo>
                        <a:pt x="287" y="53"/>
                        <a:pt x="280" y="52"/>
                        <a:pt x="273" y="52"/>
                      </a:cubicBezTo>
                      <a:cubicBezTo>
                        <a:pt x="265" y="52"/>
                        <a:pt x="254" y="53"/>
                        <a:pt x="240" y="58"/>
                      </a:cubicBezTo>
                      <a:cubicBezTo>
                        <a:pt x="238" y="53"/>
                        <a:pt x="236" y="49"/>
                        <a:pt x="234" y="44"/>
                      </a:cubicBezTo>
                      <a:cubicBezTo>
                        <a:pt x="277" y="29"/>
                        <a:pt x="320" y="15"/>
                        <a:pt x="364" y="0"/>
                      </a:cubicBezTo>
                      <a:cubicBezTo>
                        <a:pt x="371" y="0"/>
                        <a:pt x="378" y="0"/>
                        <a:pt x="385" y="0"/>
                      </a:cubicBezTo>
                      <a:cubicBezTo>
                        <a:pt x="385" y="138"/>
                        <a:pt x="385" y="277"/>
                        <a:pt x="385" y="415"/>
                      </a:cubicBezTo>
                      <a:cubicBezTo>
                        <a:pt x="385" y="457"/>
                        <a:pt x="387" y="482"/>
                        <a:pt x="389" y="491"/>
                      </a:cubicBezTo>
                      <a:cubicBezTo>
                        <a:pt x="391" y="501"/>
                        <a:pt x="395" y="507"/>
                        <a:pt x="400" y="511"/>
                      </a:cubicBezTo>
                      <a:cubicBezTo>
                        <a:pt x="406" y="514"/>
                        <a:pt x="411" y="516"/>
                        <a:pt x="419" y="516"/>
                      </a:cubicBezTo>
                      <a:cubicBezTo>
                        <a:pt x="427" y="516"/>
                        <a:pt x="439" y="514"/>
                        <a:pt x="453" y="510"/>
                      </a:cubicBezTo>
                      <a:cubicBezTo>
                        <a:pt x="455" y="514"/>
                        <a:pt x="457" y="519"/>
                        <a:pt x="458" y="523"/>
                      </a:cubicBezTo>
                      <a:cubicBezTo>
                        <a:pt x="415" y="538"/>
                        <a:pt x="372" y="553"/>
                        <a:pt x="328" y="568"/>
                      </a:cubicBezTo>
                      <a:cubicBezTo>
                        <a:pt x="321" y="568"/>
                        <a:pt x="314" y="568"/>
                        <a:pt x="306" y="568"/>
                      </a:cubicBezTo>
                      <a:cubicBezTo>
                        <a:pt x="306" y="551"/>
                        <a:pt x="306" y="533"/>
                        <a:pt x="306" y="516"/>
                      </a:cubicBezTo>
                      <a:close/>
                      <a:moveTo>
                        <a:pt x="306" y="489"/>
                      </a:moveTo>
                      <a:cubicBezTo>
                        <a:pt x="306" y="427"/>
                        <a:pt x="306" y="366"/>
                        <a:pt x="306" y="304"/>
                      </a:cubicBezTo>
                      <a:cubicBezTo>
                        <a:pt x="305" y="287"/>
                        <a:pt x="299" y="270"/>
                        <a:pt x="289" y="256"/>
                      </a:cubicBezTo>
                      <a:cubicBezTo>
                        <a:pt x="280" y="241"/>
                        <a:pt x="267" y="230"/>
                        <a:pt x="252" y="223"/>
                      </a:cubicBezTo>
                      <a:cubicBezTo>
                        <a:pt x="236" y="215"/>
                        <a:pt x="220" y="212"/>
                        <a:pt x="205" y="212"/>
                      </a:cubicBezTo>
                      <a:cubicBezTo>
                        <a:pt x="177" y="212"/>
                        <a:pt x="152" y="221"/>
                        <a:pt x="131" y="243"/>
                      </a:cubicBezTo>
                      <a:cubicBezTo>
                        <a:pt x="102" y="270"/>
                        <a:pt x="87" y="309"/>
                        <a:pt x="87" y="361"/>
                      </a:cubicBezTo>
                      <a:cubicBezTo>
                        <a:pt x="87" y="414"/>
                        <a:pt x="101" y="454"/>
                        <a:pt x="129" y="482"/>
                      </a:cubicBezTo>
                      <a:cubicBezTo>
                        <a:pt x="157" y="511"/>
                        <a:pt x="188" y="525"/>
                        <a:pt x="223" y="525"/>
                      </a:cubicBezTo>
                      <a:cubicBezTo>
                        <a:pt x="252" y="525"/>
                        <a:pt x="280" y="513"/>
                        <a:pt x="306" y="489"/>
                      </a:cubicBezTo>
                      <a:close/>
                    </a:path>
                  </a:pathLst>
                </a:custGeom>
                <a:solidFill>
                  <a:srgbClr val="FFFFFF"/>
                </a:solidFill>
                <a:ln w="0">
                  <a:solidFill>
                    <a:srgbClr val="FFFFFF"/>
                  </a:solidFill>
                  <a:round/>
                  <a:headEnd/>
                  <a:tailEnd/>
                </a:ln>
              </p:spPr>
              <p:txBody>
                <a:bodyPr/>
                <a:lstStyle/>
                <a:p>
                  <a:endParaRPr lang="es-EC"/>
                </a:p>
              </p:txBody>
            </p:sp>
            <p:sp>
              <p:nvSpPr>
                <p:cNvPr id="41022" name="Freeform 82"/>
                <p:cNvSpPr>
                  <a:spLocks noEditPoints="1"/>
                </p:cNvSpPr>
                <p:nvPr/>
              </p:nvSpPr>
              <p:spPr bwMode="auto">
                <a:xfrm>
                  <a:off x="7318" y="9251"/>
                  <a:ext cx="112" cy="94"/>
                </a:xfrm>
                <a:custGeom>
                  <a:avLst/>
                  <a:gdLst>
                    <a:gd name="T0" fmla="*/ 211 w 421"/>
                    <a:gd name="T1" fmla="*/ 0 h 380"/>
                    <a:gd name="T2" fmla="*/ 370 w 421"/>
                    <a:gd name="T3" fmla="*/ 62 h 380"/>
                    <a:gd name="T4" fmla="*/ 421 w 421"/>
                    <a:gd name="T5" fmla="*/ 183 h 380"/>
                    <a:gd name="T6" fmla="*/ 393 w 421"/>
                    <a:gd name="T7" fmla="*/ 280 h 380"/>
                    <a:gd name="T8" fmla="*/ 316 w 421"/>
                    <a:gd name="T9" fmla="*/ 354 h 380"/>
                    <a:gd name="T10" fmla="*/ 206 w 421"/>
                    <a:gd name="T11" fmla="*/ 380 h 380"/>
                    <a:gd name="T12" fmla="*/ 49 w 421"/>
                    <a:gd name="T13" fmla="*/ 315 h 380"/>
                    <a:gd name="T14" fmla="*/ 0 w 421"/>
                    <a:gd name="T15" fmla="*/ 193 h 380"/>
                    <a:gd name="T16" fmla="*/ 30 w 421"/>
                    <a:gd name="T17" fmla="*/ 95 h 380"/>
                    <a:gd name="T18" fmla="*/ 108 w 421"/>
                    <a:gd name="T19" fmla="*/ 23 h 380"/>
                    <a:gd name="T20" fmla="*/ 211 w 421"/>
                    <a:gd name="T21" fmla="*/ 0 h 380"/>
                    <a:gd name="T22" fmla="*/ 196 w 421"/>
                    <a:gd name="T23" fmla="*/ 25 h 380"/>
                    <a:gd name="T24" fmla="*/ 146 w 421"/>
                    <a:gd name="T25" fmla="*/ 37 h 380"/>
                    <a:gd name="T26" fmla="*/ 104 w 421"/>
                    <a:gd name="T27" fmla="*/ 81 h 380"/>
                    <a:gd name="T28" fmla="*/ 88 w 421"/>
                    <a:gd name="T29" fmla="*/ 160 h 380"/>
                    <a:gd name="T30" fmla="*/ 126 w 421"/>
                    <a:gd name="T31" fmla="*/ 295 h 380"/>
                    <a:gd name="T32" fmla="*/ 226 w 421"/>
                    <a:gd name="T33" fmla="*/ 352 h 380"/>
                    <a:gd name="T34" fmla="*/ 302 w 421"/>
                    <a:gd name="T35" fmla="*/ 320 h 380"/>
                    <a:gd name="T36" fmla="*/ 332 w 421"/>
                    <a:gd name="T37" fmla="*/ 213 h 380"/>
                    <a:gd name="T38" fmla="*/ 282 w 421"/>
                    <a:gd name="T39" fmla="*/ 63 h 380"/>
                    <a:gd name="T40" fmla="*/ 196 w 421"/>
                    <a:gd name="T41" fmla="*/ 25 h 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1"/>
                    <a:gd name="T64" fmla="*/ 0 h 380"/>
                    <a:gd name="T65" fmla="*/ 421 w 421"/>
                    <a:gd name="T66" fmla="*/ 380 h 3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1" h="380">
                      <a:moveTo>
                        <a:pt x="211" y="0"/>
                      </a:moveTo>
                      <a:cubicBezTo>
                        <a:pt x="277" y="0"/>
                        <a:pt x="331" y="20"/>
                        <a:pt x="370" y="62"/>
                      </a:cubicBezTo>
                      <a:cubicBezTo>
                        <a:pt x="404" y="97"/>
                        <a:pt x="421" y="137"/>
                        <a:pt x="421" y="183"/>
                      </a:cubicBezTo>
                      <a:cubicBezTo>
                        <a:pt x="421" y="215"/>
                        <a:pt x="411" y="247"/>
                        <a:pt x="393" y="280"/>
                      </a:cubicBezTo>
                      <a:cubicBezTo>
                        <a:pt x="375" y="313"/>
                        <a:pt x="349" y="337"/>
                        <a:pt x="316" y="354"/>
                      </a:cubicBezTo>
                      <a:cubicBezTo>
                        <a:pt x="283" y="372"/>
                        <a:pt x="246" y="380"/>
                        <a:pt x="206" y="380"/>
                      </a:cubicBezTo>
                      <a:cubicBezTo>
                        <a:pt x="140" y="380"/>
                        <a:pt x="87" y="358"/>
                        <a:pt x="49" y="315"/>
                      </a:cubicBezTo>
                      <a:cubicBezTo>
                        <a:pt x="16" y="278"/>
                        <a:pt x="0" y="238"/>
                        <a:pt x="0" y="193"/>
                      </a:cubicBezTo>
                      <a:cubicBezTo>
                        <a:pt x="0" y="160"/>
                        <a:pt x="10" y="128"/>
                        <a:pt x="30" y="95"/>
                      </a:cubicBezTo>
                      <a:cubicBezTo>
                        <a:pt x="49" y="62"/>
                        <a:pt x="76" y="39"/>
                        <a:pt x="108" y="23"/>
                      </a:cubicBezTo>
                      <a:cubicBezTo>
                        <a:pt x="140" y="7"/>
                        <a:pt x="175" y="0"/>
                        <a:pt x="211" y="0"/>
                      </a:cubicBezTo>
                      <a:close/>
                      <a:moveTo>
                        <a:pt x="196" y="25"/>
                      </a:moveTo>
                      <a:cubicBezTo>
                        <a:pt x="179" y="25"/>
                        <a:pt x="162" y="29"/>
                        <a:pt x="146" y="37"/>
                      </a:cubicBezTo>
                      <a:cubicBezTo>
                        <a:pt x="129" y="46"/>
                        <a:pt x="114" y="60"/>
                        <a:pt x="104" y="81"/>
                      </a:cubicBezTo>
                      <a:cubicBezTo>
                        <a:pt x="94" y="102"/>
                        <a:pt x="88" y="128"/>
                        <a:pt x="88" y="160"/>
                      </a:cubicBezTo>
                      <a:cubicBezTo>
                        <a:pt x="88" y="212"/>
                        <a:pt x="102" y="257"/>
                        <a:pt x="126" y="295"/>
                      </a:cubicBezTo>
                      <a:cubicBezTo>
                        <a:pt x="151" y="333"/>
                        <a:pt x="185" y="352"/>
                        <a:pt x="226" y="352"/>
                      </a:cubicBezTo>
                      <a:cubicBezTo>
                        <a:pt x="257" y="352"/>
                        <a:pt x="283" y="342"/>
                        <a:pt x="302" y="320"/>
                      </a:cubicBezTo>
                      <a:cubicBezTo>
                        <a:pt x="322" y="300"/>
                        <a:pt x="332" y="264"/>
                        <a:pt x="332" y="213"/>
                      </a:cubicBezTo>
                      <a:cubicBezTo>
                        <a:pt x="332" y="149"/>
                        <a:pt x="315" y="99"/>
                        <a:pt x="282" y="63"/>
                      </a:cubicBezTo>
                      <a:cubicBezTo>
                        <a:pt x="260" y="37"/>
                        <a:pt x="231" y="25"/>
                        <a:pt x="196" y="25"/>
                      </a:cubicBezTo>
                      <a:close/>
                    </a:path>
                  </a:pathLst>
                </a:custGeom>
                <a:solidFill>
                  <a:srgbClr val="FFFFFF"/>
                </a:solidFill>
                <a:ln w="0">
                  <a:solidFill>
                    <a:srgbClr val="FFFFFF"/>
                  </a:solidFill>
                  <a:round/>
                  <a:headEnd/>
                  <a:tailEnd/>
                </a:ln>
              </p:spPr>
              <p:txBody>
                <a:bodyPr/>
                <a:lstStyle/>
                <a:p>
                  <a:endParaRPr lang="es-EC"/>
                </a:p>
              </p:txBody>
            </p:sp>
            <p:sp>
              <p:nvSpPr>
                <p:cNvPr id="41023" name="Freeform 83"/>
                <p:cNvSpPr>
                  <a:spLocks noEditPoints="1"/>
                </p:cNvSpPr>
                <p:nvPr/>
              </p:nvSpPr>
              <p:spPr bwMode="auto">
                <a:xfrm>
                  <a:off x="7508" y="9211"/>
                  <a:ext cx="171" cy="131"/>
                </a:xfrm>
                <a:custGeom>
                  <a:avLst/>
                  <a:gdLst>
                    <a:gd name="T0" fmla="*/ 643 w 643"/>
                    <a:gd name="T1" fmla="*/ 531 h 531"/>
                    <a:gd name="T2" fmla="*/ 470 w 643"/>
                    <a:gd name="T3" fmla="*/ 531 h 531"/>
                    <a:gd name="T4" fmla="*/ 251 w 643"/>
                    <a:gd name="T5" fmla="*/ 283 h 531"/>
                    <a:gd name="T6" fmla="*/ 212 w 643"/>
                    <a:gd name="T7" fmla="*/ 283 h 531"/>
                    <a:gd name="T8" fmla="*/ 199 w 643"/>
                    <a:gd name="T9" fmla="*/ 283 h 531"/>
                    <a:gd name="T10" fmla="*/ 184 w 643"/>
                    <a:gd name="T11" fmla="*/ 283 h 531"/>
                    <a:gd name="T12" fmla="*/ 184 w 643"/>
                    <a:gd name="T13" fmla="*/ 437 h 531"/>
                    <a:gd name="T14" fmla="*/ 197 w 643"/>
                    <a:gd name="T15" fmla="*/ 499 h 531"/>
                    <a:gd name="T16" fmla="*/ 251 w 643"/>
                    <a:gd name="T17" fmla="*/ 516 h 531"/>
                    <a:gd name="T18" fmla="*/ 277 w 643"/>
                    <a:gd name="T19" fmla="*/ 516 h 531"/>
                    <a:gd name="T20" fmla="*/ 277 w 643"/>
                    <a:gd name="T21" fmla="*/ 531 h 531"/>
                    <a:gd name="T22" fmla="*/ 0 w 643"/>
                    <a:gd name="T23" fmla="*/ 531 h 531"/>
                    <a:gd name="T24" fmla="*/ 0 w 643"/>
                    <a:gd name="T25" fmla="*/ 516 h 531"/>
                    <a:gd name="T26" fmla="*/ 24 w 643"/>
                    <a:gd name="T27" fmla="*/ 516 h 531"/>
                    <a:gd name="T28" fmla="*/ 83 w 643"/>
                    <a:gd name="T29" fmla="*/ 494 h 531"/>
                    <a:gd name="T30" fmla="*/ 93 w 643"/>
                    <a:gd name="T31" fmla="*/ 437 h 531"/>
                    <a:gd name="T32" fmla="*/ 93 w 643"/>
                    <a:gd name="T33" fmla="*/ 94 h 531"/>
                    <a:gd name="T34" fmla="*/ 80 w 643"/>
                    <a:gd name="T35" fmla="*/ 32 h 531"/>
                    <a:gd name="T36" fmla="*/ 24 w 643"/>
                    <a:gd name="T37" fmla="*/ 15 h 531"/>
                    <a:gd name="T38" fmla="*/ 0 w 643"/>
                    <a:gd name="T39" fmla="*/ 15 h 531"/>
                    <a:gd name="T40" fmla="*/ 0 w 643"/>
                    <a:gd name="T41" fmla="*/ 0 h 531"/>
                    <a:gd name="T42" fmla="*/ 235 w 643"/>
                    <a:gd name="T43" fmla="*/ 0 h 531"/>
                    <a:gd name="T44" fmla="*/ 388 w 643"/>
                    <a:gd name="T45" fmla="*/ 12 h 531"/>
                    <a:gd name="T46" fmla="*/ 470 w 643"/>
                    <a:gd name="T47" fmla="*/ 58 h 531"/>
                    <a:gd name="T48" fmla="*/ 504 w 643"/>
                    <a:gd name="T49" fmla="*/ 137 h 531"/>
                    <a:gd name="T50" fmla="*/ 466 w 643"/>
                    <a:gd name="T51" fmla="*/ 222 h 531"/>
                    <a:gd name="T52" fmla="*/ 345 w 643"/>
                    <a:gd name="T53" fmla="*/ 272 h 531"/>
                    <a:gd name="T54" fmla="*/ 478 w 643"/>
                    <a:gd name="T55" fmla="*/ 425 h 531"/>
                    <a:gd name="T56" fmla="*/ 557 w 643"/>
                    <a:gd name="T57" fmla="*/ 494 h 531"/>
                    <a:gd name="T58" fmla="*/ 643 w 643"/>
                    <a:gd name="T59" fmla="*/ 516 h 531"/>
                    <a:gd name="T60" fmla="*/ 643 w 643"/>
                    <a:gd name="T61" fmla="*/ 531 h 531"/>
                    <a:gd name="T62" fmla="*/ 184 w 643"/>
                    <a:gd name="T63" fmla="*/ 258 h 531"/>
                    <a:gd name="T64" fmla="*/ 200 w 643"/>
                    <a:gd name="T65" fmla="*/ 258 h 531"/>
                    <a:gd name="T66" fmla="*/ 211 w 643"/>
                    <a:gd name="T67" fmla="*/ 258 h 531"/>
                    <a:gd name="T68" fmla="*/ 350 w 643"/>
                    <a:gd name="T69" fmla="*/ 226 h 531"/>
                    <a:gd name="T70" fmla="*/ 397 w 643"/>
                    <a:gd name="T71" fmla="*/ 142 h 531"/>
                    <a:gd name="T72" fmla="*/ 359 w 643"/>
                    <a:gd name="T73" fmla="*/ 61 h 531"/>
                    <a:gd name="T74" fmla="*/ 259 w 643"/>
                    <a:gd name="T75" fmla="*/ 30 h 531"/>
                    <a:gd name="T76" fmla="*/ 184 w 643"/>
                    <a:gd name="T77" fmla="*/ 37 h 531"/>
                    <a:gd name="T78" fmla="*/ 184 w 643"/>
                    <a:gd name="T79" fmla="*/ 258 h 5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3"/>
                    <a:gd name="T121" fmla="*/ 0 h 531"/>
                    <a:gd name="T122" fmla="*/ 643 w 643"/>
                    <a:gd name="T123" fmla="*/ 531 h 5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3" h="531">
                      <a:moveTo>
                        <a:pt x="643" y="531"/>
                      </a:moveTo>
                      <a:cubicBezTo>
                        <a:pt x="585" y="531"/>
                        <a:pt x="528" y="531"/>
                        <a:pt x="470" y="531"/>
                      </a:cubicBezTo>
                      <a:cubicBezTo>
                        <a:pt x="398" y="447"/>
                        <a:pt x="324" y="366"/>
                        <a:pt x="251" y="283"/>
                      </a:cubicBezTo>
                      <a:cubicBezTo>
                        <a:pt x="235" y="283"/>
                        <a:pt x="222" y="283"/>
                        <a:pt x="212" y="283"/>
                      </a:cubicBezTo>
                      <a:cubicBezTo>
                        <a:pt x="208" y="283"/>
                        <a:pt x="203" y="283"/>
                        <a:pt x="199" y="283"/>
                      </a:cubicBezTo>
                      <a:cubicBezTo>
                        <a:pt x="194" y="283"/>
                        <a:pt x="189" y="283"/>
                        <a:pt x="184" y="283"/>
                      </a:cubicBezTo>
                      <a:cubicBezTo>
                        <a:pt x="184" y="334"/>
                        <a:pt x="184" y="385"/>
                        <a:pt x="184" y="437"/>
                      </a:cubicBezTo>
                      <a:cubicBezTo>
                        <a:pt x="184" y="470"/>
                        <a:pt x="188" y="491"/>
                        <a:pt x="197" y="499"/>
                      </a:cubicBezTo>
                      <a:cubicBezTo>
                        <a:pt x="209" y="510"/>
                        <a:pt x="227" y="516"/>
                        <a:pt x="251" y="516"/>
                      </a:cubicBezTo>
                      <a:cubicBezTo>
                        <a:pt x="260" y="516"/>
                        <a:pt x="268" y="516"/>
                        <a:pt x="277" y="516"/>
                      </a:cubicBezTo>
                      <a:cubicBezTo>
                        <a:pt x="277" y="521"/>
                        <a:pt x="277" y="526"/>
                        <a:pt x="277" y="531"/>
                      </a:cubicBezTo>
                      <a:cubicBezTo>
                        <a:pt x="184" y="531"/>
                        <a:pt x="92" y="531"/>
                        <a:pt x="0" y="531"/>
                      </a:cubicBezTo>
                      <a:cubicBezTo>
                        <a:pt x="0" y="526"/>
                        <a:pt x="0" y="521"/>
                        <a:pt x="0" y="516"/>
                      </a:cubicBezTo>
                      <a:cubicBezTo>
                        <a:pt x="8" y="516"/>
                        <a:pt x="16" y="516"/>
                        <a:pt x="24" y="516"/>
                      </a:cubicBezTo>
                      <a:cubicBezTo>
                        <a:pt x="51" y="516"/>
                        <a:pt x="71" y="509"/>
                        <a:pt x="83" y="494"/>
                      </a:cubicBezTo>
                      <a:cubicBezTo>
                        <a:pt x="89" y="486"/>
                        <a:pt x="93" y="467"/>
                        <a:pt x="93" y="437"/>
                      </a:cubicBezTo>
                      <a:cubicBezTo>
                        <a:pt x="93" y="322"/>
                        <a:pt x="93" y="208"/>
                        <a:pt x="93" y="94"/>
                      </a:cubicBezTo>
                      <a:cubicBezTo>
                        <a:pt x="93" y="61"/>
                        <a:pt x="88" y="40"/>
                        <a:pt x="80" y="32"/>
                      </a:cubicBezTo>
                      <a:cubicBezTo>
                        <a:pt x="67" y="20"/>
                        <a:pt x="48" y="15"/>
                        <a:pt x="24" y="15"/>
                      </a:cubicBezTo>
                      <a:cubicBezTo>
                        <a:pt x="16" y="15"/>
                        <a:pt x="8" y="15"/>
                        <a:pt x="0" y="15"/>
                      </a:cubicBezTo>
                      <a:cubicBezTo>
                        <a:pt x="0" y="10"/>
                        <a:pt x="0" y="5"/>
                        <a:pt x="0" y="0"/>
                      </a:cubicBezTo>
                      <a:cubicBezTo>
                        <a:pt x="78" y="0"/>
                        <a:pt x="157" y="0"/>
                        <a:pt x="235" y="0"/>
                      </a:cubicBezTo>
                      <a:cubicBezTo>
                        <a:pt x="304" y="0"/>
                        <a:pt x="355" y="4"/>
                        <a:pt x="388" y="12"/>
                      </a:cubicBezTo>
                      <a:cubicBezTo>
                        <a:pt x="420" y="21"/>
                        <a:pt x="448" y="35"/>
                        <a:pt x="470" y="58"/>
                      </a:cubicBezTo>
                      <a:cubicBezTo>
                        <a:pt x="492" y="80"/>
                        <a:pt x="504" y="106"/>
                        <a:pt x="504" y="137"/>
                      </a:cubicBezTo>
                      <a:cubicBezTo>
                        <a:pt x="504" y="169"/>
                        <a:pt x="491" y="198"/>
                        <a:pt x="466" y="222"/>
                      </a:cubicBezTo>
                      <a:cubicBezTo>
                        <a:pt x="440" y="246"/>
                        <a:pt x="399" y="262"/>
                        <a:pt x="345" y="272"/>
                      </a:cubicBezTo>
                      <a:cubicBezTo>
                        <a:pt x="389" y="324"/>
                        <a:pt x="435" y="373"/>
                        <a:pt x="478" y="425"/>
                      </a:cubicBezTo>
                      <a:cubicBezTo>
                        <a:pt x="509" y="460"/>
                        <a:pt x="535" y="483"/>
                        <a:pt x="557" y="494"/>
                      </a:cubicBezTo>
                      <a:cubicBezTo>
                        <a:pt x="579" y="506"/>
                        <a:pt x="608" y="513"/>
                        <a:pt x="643" y="516"/>
                      </a:cubicBezTo>
                      <a:cubicBezTo>
                        <a:pt x="643" y="521"/>
                        <a:pt x="643" y="526"/>
                        <a:pt x="643" y="531"/>
                      </a:cubicBezTo>
                      <a:close/>
                      <a:moveTo>
                        <a:pt x="184" y="258"/>
                      </a:moveTo>
                      <a:cubicBezTo>
                        <a:pt x="190" y="258"/>
                        <a:pt x="195" y="258"/>
                        <a:pt x="200" y="258"/>
                      </a:cubicBezTo>
                      <a:cubicBezTo>
                        <a:pt x="204" y="258"/>
                        <a:pt x="208" y="258"/>
                        <a:pt x="211" y="258"/>
                      </a:cubicBezTo>
                      <a:cubicBezTo>
                        <a:pt x="272" y="258"/>
                        <a:pt x="319" y="248"/>
                        <a:pt x="350" y="226"/>
                      </a:cubicBezTo>
                      <a:cubicBezTo>
                        <a:pt x="381" y="203"/>
                        <a:pt x="397" y="176"/>
                        <a:pt x="397" y="142"/>
                      </a:cubicBezTo>
                      <a:cubicBezTo>
                        <a:pt x="397" y="108"/>
                        <a:pt x="384" y="82"/>
                        <a:pt x="359" y="61"/>
                      </a:cubicBezTo>
                      <a:cubicBezTo>
                        <a:pt x="334" y="40"/>
                        <a:pt x="300" y="30"/>
                        <a:pt x="259" y="30"/>
                      </a:cubicBezTo>
                      <a:cubicBezTo>
                        <a:pt x="240" y="30"/>
                        <a:pt x="215" y="32"/>
                        <a:pt x="184" y="37"/>
                      </a:cubicBezTo>
                      <a:cubicBezTo>
                        <a:pt x="184" y="111"/>
                        <a:pt x="184" y="184"/>
                        <a:pt x="184" y="258"/>
                      </a:cubicBezTo>
                      <a:close/>
                    </a:path>
                  </a:pathLst>
                </a:custGeom>
                <a:solidFill>
                  <a:srgbClr val="FFFFFF"/>
                </a:solidFill>
                <a:ln w="0">
                  <a:solidFill>
                    <a:srgbClr val="FFFFFF"/>
                  </a:solidFill>
                  <a:round/>
                  <a:headEnd/>
                  <a:tailEnd/>
                </a:ln>
              </p:spPr>
              <p:txBody>
                <a:bodyPr/>
                <a:lstStyle/>
                <a:p>
                  <a:endParaRPr lang="es-EC"/>
                </a:p>
              </p:txBody>
            </p:sp>
            <p:sp>
              <p:nvSpPr>
                <p:cNvPr id="41024" name="Freeform 84"/>
                <p:cNvSpPr>
                  <a:spLocks noEditPoints="1"/>
                </p:cNvSpPr>
                <p:nvPr/>
              </p:nvSpPr>
              <p:spPr bwMode="auto">
                <a:xfrm>
                  <a:off x="7686" y="9251"/>
                  <a:ext cx="99" cy="94"/>
                </a:xfrm>
                <a:custGeom>
                  <a:avLst/>
                  <a:gdLst>
                    <a:gd name="T0" fmla="*/ 67 w 369"/>
                    <a:gd name="T1" fmla="*/ 146 h 381"/>
                    <a:gd name="T2" fmla="*/ 115 w 369"/>
                    <a:gd name="T3" fmla="*/ 271 h 381"/>
                    <a:gd name="T4" fmla="*/ 227 w 369"/>
                    <a:gd name="T5" fmla="*/ 317 h 381"/>
                    <a:gd name="T6" fmla="*/ 301 w 369"/>
                    <a:gd name="T7" fmla="*/ 297 h 381"/>
                    <a:gd name="T8" fmla="*/ 354 w 369"/>
                    <a:gd name="T9" fmla="*/ 231 h 381"/>
                    <a:gd name="T10" fmla="*/ 369 w 369"/>
                    <a:gd name="T11" fmla="*/ 239 h 381"/>
                    <a:gd name="T12" fmla="*/ 311 w 369"/>
                    <a:gd name="T13" fmla="*/ 336 h 381"/>
                    <a:gd name="T14" fmla="*/ 190 w 369"/>
                    <a:gd name="T15" fmla="*/ 381 h 381"/>
                    <a:gd name="T16" fmla="*/ 56 w 369"/>
                    <a:gd name="T17" fmla="*/ 330 h 381"/>
                    <a:gd name="T18" fmla="*/ 0 w 369"/>
                    <a:gd name="T19" fmla="*/ 195 h 381"/>
                    <a:gd name="T20" fmla="*/ 57 w 369"/>
                    <a:gd name="T21" fmla="*/ 52 h 381"/>
                    <a:gd name="T22" fmla="*/ 201 w 369"/>
                    <a:gd name="T23" fmla="*/ 0 h 381"/>
                    <a:gd name="T24" fmla="*/ 322 w 369"/>
                    <a:gd name="T25" fmla="*/ 40 h 381"/>
                    <a:gd name="T26" fmla="*/ 369 w 369"/>
                    <a:gd name="T27" fmla="*/ 146 h 381"/>
                    <a:gd name="T28" fmla="*/ 67 w 369"/>
                    <a:gd name="T29" fmla="*/ 146 h 381"/>
                    <a:gd name="T30" fmla="*/ 67 w 369"/>
                    <a:gd name="T31" fmla="*/ 124 h 381"/>
                    <a:gd name="T32" fmla="*/ 270 w 369"/>
                    <a:gd name="T33" fmla="*/ 124 h 381"/>
                    <a:gd name="T34" fmla="*/ 260 w 369"/>
                    <a:gd name="T35" fmla="*/ 75 h 381"/>
                    <a:gd name="T36" fmla="*/ 224 w 369"/>
                    <a:gd name="T37" fmla="*/ 41 h 381"/>
                    <a:gd name="T38" fmla="*/ 175 w 369"/>
                    <a:gd name="T39" fmla="*/ 28 h 381"/>
                    <a:gd name="T40" fmla="*/ 104 w 369"/>
                    <a:gd name="T41" fmla="*/ 53 h 381"/>
                    <a:gd name="T42" fmla="*/ 67 w 369"/>
                    <a:gd name="T43" fmla="*/ 124 h 3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9"/>
                    <a:gd name="T67" fmla="*/ 0 h 381"/>
                    <a:gd name="T68" fmla="*/ 369 w 369"/>
                    <a:gd name="T69" fmla="*/ 381 h 3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9" h="381">
                      <a:moveTo>
                        <a:pt x="67" y="146"/>
                      </a:moveTo>
                      <a:cubicBezTo>
                        <a:pt x="67" y="199"/>
                        <a:pt x="83" y="241"/>
                        <a:pt x="115" y="271"/>
                      </a:cubicBezTo>
                      <a:cubicBezTo>
                        <a:pt x="146" y="302"/>
                        <a:pt x="184" y="317"/>
                        <a:pt x="227" y="317"/>
                      </a:cubicBezTo>
                      <a:cubicBezTo>
                        <a:pt x="255" y="317"/>
                        <a:pt x="280" y="310"/>
                        <a:pt x="301" y="297"/>
                      </a:cubicBezTo>
                      <a:cubicBezTo>
                        <a:pt x="322" y="284"/>
                        <a:pt x="340" y="263"/>
                        <a:pt x="354" y="231"/>
                      </a:cubicBezTo>
                      <a:cubicBezTo>
                        <a:pt x="359" y="234"/>
                        <a:pt x="364" y="236"/>
                        <a:pt x="369" y="239"/>
                      </a:cubicBezTo>
                      <a:cubicBezTo>
                        <a:pt x="363" y="275"/>
                        <a:pt x="343" y="307"/>
                        <a:pt x="311" y="336"/>
                      </a:cubicBezTo>
                      <a:cubicBezTo>
                        <a:pt x="279" y="366"/>
                        <a:pt x="239" y="381"/>
                        <a:pt x="190" y="381"/>
                      </a:cubicBezTo>
                      <a:cubicBezTo>
                        <a:pt x="138" y="381"/>
                        <a:pt x="93" y="364"/>
                        <a:pt x="56" y="330"/>
                      </a:cubicBezTo>
                      <a:cubicBezTo>
                        <a:pt x="19" y="297"/>
                        <a:pt x="0" y="252"/>
                        <a:pt x="0" y="195"/>
                      </a:cubicBezTo>
                      <a:cubicBezTo>
                        <a:pt x="0" y="134"/>
                        <a:pt x="19" y="86"/>
                        <a:pt x="57" y="52"/>
                      </a:cubicBezTo>
                      <a:cubicBezTo>
                        <a:pt x="95" y="17"/>
                        <a:pt x="144" y="0"/>
                        <a:pt x="201" y="0"/>
                      </a:cubicBezTo>
                      <a:cubicBezTo>
                        <a:pt x="251" y="0"/>
                        <a:pt x="291" y="13"/>
                        <a:pt x="322" y="40"/>
                      </a:cubicBezTo>
                      <a:cubicBezTo>
                        <a:pt x="353" y="67"/>
                        <a:pt x="369" y="102"/>
                        <a:pt x="369" y="146"/>
                      </a:cubicBezTo>
                      <a:cubicBezTo>
                        <a:pt x="268" y="146"/>
                        <a:pt x="168" y="146"/>
                        <a:pt x="67" y="146"/>
                      </a:cubicBezTo>
                      <a:close/>
                      <a:moveTo>
                        <a:pt x="67" y="124"/>
                      </a:moveTo>
                      <a:cubicBezTo>
                        <a:pt x="135" y="124"/>
                        <a:pt x="202" y="124"/>
                        <a:pt x="270" y="124"/>
                      </a:cubicBezTo>
                      <a:cubicBezTo>
                        <a:pt x="268" y="100"/>
                        <a:pt x="265" y="85"/>
                        <a:pt x="260" y="75"/>
                      </a:cubicBezTo>
                      <a:cubicBezTo>
                        <a:pt x="252" y="60"/>
                        <a:pt x="240" y="49"/>
                        <a:pt x="224" y="41"/>
                      </a:cubicBezTo>
                      <a:cubicBezTo>
                        <a:pt x="208" y="32"/>
                        <a:pt x="192" y="28"/>
                        <a:pt x="175" y="28"/>
                      </a:cubicBezTo>
                      <a:cubicBezTo>
                        <a:pt x="148" y="28"/>
                        <a:pt x="124" y="36"/>
                        <a:pt x="104" y="53"/>
                      </a:cubicBezTo>
                      <a:cubicBezTo>
                        <a:pt x="83" y="70"/>
                        <a:pt x="71" y="93"/>
                        <a:pt x="67" y="124"/>
                      </a:cubicBezTo>
                      <a:close/>
                    </a:path>
                  </a:pathLst>
                </a:custGeom>
                <a:solidFill>
                  <a:srgbClr val="FFFFFF"/>
                </a:solidFill>
                <a:ln w="0">
                  <a:solidFill>
                    <a:srgbClr val="FFFFFF"/>
                  </a:solidFill>
                  <a:round/>
                  <a:headEnd/>
                  <a:tailEnd/>
                </a:ln>
              </p:spPr>
              <p:txBody>
                <a:bodyPr/>
                <a:lstStyle/>
                <a:p>
                  <a:endParaRPr lang="es-EC"/>
                </a:p>
              </p:txBody>
            </p:sp>
            <p:sp>
              <p:nvSpPr>
                <p:cNvPr id="41025" name="Freeform 85"/>
                <p:cNvSpPr>
                  <a:spLocks/>
                </p:cNvSpPr>
                <p:nvPr/>
              </p:nvSpPr>
              <p:spPr bwMode="auto">
                <a:xfrm>
                  <a:off x="7800" y="9204"/>
                  <a:ext cx="59" cy="138"/>
                </a:xfrm>
                <a:custGeom>
                  <a:avLst/>
                  <a:gdLst>
                    <a:gd name="T0" fmla="*/ 152 w 222"/>
                    <a:gd name="T1" fmla="*/ 0 h 557"/>
                    <a:gd name="T2" fmla="*/ 152 w 222"/>
                    <a:gd name="T3" fmla="*/ 476 h 557"/>
                    <a:gd name="T4" fmla="*/ 158 w 222"/>
                    <a:gd name="T5" fmla="*/ 520 h 557"/>
                    <a:gd name="T6" fmla="*/ 176 w 222"/>
                    <a:gd name="T7" fmla="*/ 537 h 557"/>
                    <a:gd name="T8" fmla="*/ 222 w 222"/>
                    <a:gd name="T9" fmla="*/ 542 h 557"/>
                    <a:gd name="T10" fmla="*/ 222 w 222"/>
                    <a:gd name="T11" fmla="*/ 557 h 557"/>
                    <a:gd name="T12" fmla="*/ 8 w 222"/>
                    <a:gd name="T13" fmla="*/ 557 h 557"/>
                    <a:gd name="T14" fmla="*/ 8 w 222"/>
                    <a:gd name="T15" fmla="*/ 542 h 557"/>
                    <a:gd name="T16" fmla="*/ 49 w 222"/>
                    <a:gd name="T17" fmla="*/ 538 h 557"/>
                    <a:gd name="T18" fmla="*/ 66 w 222"/>
                    <a:gd name="T19" fmla="*/ 521 h 557"/>
                    <a:gd name="T20" fmla="*/ 72 w 222"/>
                    <a:gd name="T21" fmla="*/ 476 h 557"/>
                    <a:gd name="T22" fmla="*/ 72 w 222"/>
                    <a:gd name="T23" fmla="*/ 150 h 557"/>
                    <a:gd name="T24" fmla="*/ 69 w 222"/>
                    <a:gd name="T25" fmla="*/ 76 h 557"/>
                    <a:gd name="T26" fmla="*/ 59 w 222"/>
                    <a:gd name="T27" fmla="*/ 57 h 557"/>
                    <a:gd name="T28" fmla="*/ 40 w 222"/>
                    <a:gd name="T29" fmla="*/ 52 h 557"/>
                    <a:gd name="T30" fmla="*/ 8 w 222"/>
                    <a:gd name="T31" fmla="*/ 58 h 557"/>
                    <a:gd name="T32" fmla="*/ 0 w 222"/>
                    <a:gd name="T33" fmla="*/ 44 h 557"/>
                    <a:gd name="T34" fmla="*/ 130 w 222"/>
                    <a:gd name="T35" fmla="*/ 0 h 557"/>
                    <a:gd name="T36" fmla="*/ 152 w 222"/>
                    <a:gd name="T37" fmla="*/ 0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
                    <a:gd name="T58" fmla="*/ 0 h 557"/>
                    <a:gd name="T59" fmla="*/ 222 w 222"/>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 h="557">
                      <a:moveTo>
                        <a:pt x="152" y="0"/>
                      </a:moveTo>
                      <a:cubicBezTo>
                        <a:pt x="152" y="159"/>
                        <a:pt x="152" y="317"/>
                        <a:pt x="152" y="476"/>
                      </a:cubicBezTo>
                      <a:cubicBezTo>
                        <a:pt x="152" y="498"/>
                        <a:pt x="154" y="513"/>
                        <a:pt x="158" y="520"/>
                      </a:cubicBezTo>
                      <a:cubicBezTo>
                        <a:pt x="161" y="528"/>
                        <a:pt x="168" y="533"/>
                        <a:pt x="176" y="537"/>
                      </a:cubicBezTo>
                      <a:cubicBezTo>
                        <a:pt x="184" y="541"/>
                        <a:pt x="200" y="542"/>
                        <a:pt x="222" y="542"/>
                      </a:cubicBezTo>
                      <a:cubicBezTo>
                        <a:pt x="222" y="547"/>
                        <a:pt x="222" y="552"/>
                        <a:pt x="222" y="557"/>
                      </a:cubicBezTo>
                      <a:cubicBezTo>
                        <a:pt x="151" y="557"/>
                        <a:pt x="79" y="557"/>
                        <a:pt x="8" y="557"/>
                      </a:cubicBezTo>
                      <a:cubicBezTo>
                        <a:pt x="8" y="552"/>
                        <a:pt x="8" y="547"/>
                        <a:pt x="8" y="542"/>
                      </a:cubicBezTo>
                      <a:cubicBezTo>
                        <a:pt x="28" y="542"/>
                        <a:pt x="42" y="541"/>
                        <a:pt x="49" y="538"/>
                      </a:cubicBezTo>
                      <a:cubicBezTo>
                        <a:pt x="56" y="534"/>
                        <a:pt x="62" y="528"/>
                        <a:pt x="66" y="521"/>
                      </a:cubicBezTo>
                      <a:cubicBezTo>
                        <a:pt x="71" y="513"/>
                        <a:pt x="72" y="498"/>
                        <a:pt x="72" y="476"/>
                      </a:cubicBezTo>
                      <a:cubicBezTo>
                        <a:pt x="72" y="367"/>
                        <a:pt x="72" y="259"/>
                        <a:pt x="72" y="150"/>
                      </a:cubicBezTo>
                      <a:cubicBezTo>
                        <a:pt x="72" y="110"/>
                        <a:pt x="71" y="85"/>
                        <a:pt x="69" y="76"/>
                      </a:cubicBezTo>
                      <a:cubicBezTo>
                        <a:pt x="67" y="66"/>
                        <a:pt x="63" y="60"/>
                        <a:pt x="59" y="57"/>
                      </a:cubicBezTo>
                      <a:cubicBezTo>
                        <a:pt x="53" y="53"/>
                        <a:pt x="47" y="52"/>
                        <a:pt x="40" y="52"/>
                      </a:cubicBezTo>
                      <a:cubicBezTo>
                        <a:pt x="31" y="52"/>
                        <a:pt x="21" y="53"/>
                        <a:pt x="8" y="58"/>
                      </a:cubicBezTo>
                      <a:cubicBezTo>
                        <a:pt x="5" y="53"/>
                        <a:pt x="3" y="49"/>
                        <a:pt x="0" y="44"/>
                      </a:cubicBezTo>
                      <a:cubicBezTo>
                        <a:pt x="43" y="29"/>
                        <a:pt x="87" y="15"/>
                        <a:pt x="130" y="0"/>
                      </a:cubicBezTo>
                      <a:cubicBezTo>
                        <a:pt x="137" y="0"/>
                        <a:pt x="144" y="0"/>
                        <a:pt x="152" y="0"/>
                      </a:cubicBezTo>
                    </a:path>
                  </a:pathLst>
                </a:custGeom>
                <a:solidFill>
                  <a:srgbClr val="FFFFFF"/>
                </a:solidFill>
                <a:ln w="0">
                  <a:solidFill>
                    <a:srgbClr val="FFFFFF"/>
                  </a:solidFill>
                  <a:round/>
                  <a:headEnd/>
                  <a:tailEnd/>
                </a:ln>
              </p:spPr>
              <p:txBody>
                <a:bodyPr/>
                <a:lstStyle/>
                <a:p>
                  <a:endParaRPr lang="es-EC"/>
                </a:p>
              </p:txBody>
            </p:sp>
            <p:sp>
              <p:nvSpPr>
                <p:cNvPr id="41026" name="Freeform 86"/>
                <p:cNvSpPr>
                  <a:spLocks noEditPoints="1"/>
                </p:cNvSpPr>
                <p:nvPr/>
              </p:nvSpPr>
              <p:spPr bwMode="auto">
                <a:xfrm>
                  <a:off x="7873" y="9251"/>
                  <a:ext cx="106" cy="93"/>
                </a:xfrm>
                <a:custGeom>
                  <a:avLst/>
                  <a:gdLst>
                    <a:gd name="T0" fmla="*/ 243 w 397"/>
                    <a:gd name="T1" fmla="*/ 317 h 376"/>
                    <a:gd name="T2" fmla="*/ 159 w 397"/>
                    <a:gd name="T3" fmla="*/ 366 h 376"/>
                    <a:gd name="T4" fmla="*/ 104 w 397"/>
                    <a:gd name="T5" fmla="*/ 376 h 376"/>
                    <a:gd name="T6" fmla="*/ 30 w 397"/>
                    <a:gd name="T7" fmla="*/ 351 h 376"/>
                    <a:gd name="T8" fmla="*/ 0 w 397"/>
                    <a:gd name="T9" fmla="*/ 284 h 376"/>
                    <a:gd name="T10" fmla="*/ 14 w 397"/>
                    <a:gd name="T11" fmla="*/ 238 h 376"/>
                    <a:gd name="T12" fmla="*/ 82 w 397"/>
                    <a:gd name="T13" fmla="*/ 188 h 376"/>
                    <a:gd name="T14" fmla="*/ 243 w 397"/>
                    <a:gd name="T15" fmla="*/ 131 h 376"/>
                    <a:gd name="T16" fmla="*/ 243 w 397"/>
                    <a:gd name="T17" fmla="*/ 117 h 376"/>
                    <a:gd name="T18" fmla="*/ 223 w 397"/>
                    <a:gd name="T19" fmla="*/ 44 h 376"/>
                    <a:gd name="T20" fmla="*/ 162 w 397"/>
                    <a:gd name="T21" fmla="*/ 24 h 376"/>
                    <a:gd name="T22" fmla="*/ 114 w 397"/>
                    <a:gd name="T23" fmla="*/ 37 h 376"/>
                    <a:gd name="T24" fmla="*/ 96 w 397"/>
                    <a:gd name="T25" fmla="*/ 68 h 376"/>
                    <a:gd name="T26" fmla="*/ 97 w 397"/>
                    <a:gd name="T27" fmla="*/ 90 h 376"/>
                    <a:gd name="T28" fmla="*/ 86 w 397"/>
                    <a:gd name="T29" fmla="*/ 118 h 376"/>
                    <a:gd name="T30" fmla="*/ 57 w 397"/>
                    <a:gd name="T31" fmla="*/ 128 h 376"/>
                    <a:gd name="T32" fmla="*/ 28 w 397"/>
                    <a:gd name="T33" fmla="*/ 117 h 376"/>
                    <a:gd name="T34" fmla="*/ 17 w 397"/>
                    <a:gd name="T35" fmla="*/ 90 h 376"/>
                    <a:gd name="T36" fmla="*/ 59 w 397"/>
                    <a:gd name="T37" fmla="*/ 28 h 376"/>
                    <a:gd name="T38" fmla="*/ 176 w 397"/>
                    <a:gd name="T39" fmla="*/ 0 h 376"/>
                    <a:gd name="T40" fmla="*/ 272 w 397"/>
                    <a:gd name="T41" fmla="*/ 16 h 376"/>
                    <a:gd name="T42" fmla="*/ 313 w 397"/>
                    <a:gd name="T43" fmla="*/ 54 h 376"/>
                    <a:gd name="T44" fmla="*/ 322 w 397"/>
                    <a:gd name="T45" fmla="*/ 123 h 376"/>
                    <a:gd name="T46" fmla="*/ 322 w 397"/>
                    <a:gd name="T47" fmla="*/ 244 h 376"/>
                    <a:gd name="T48" fmla="*/ 324 w 397"/>
                    <a:gd name="T49" fmla="*/ 307 h 376"/>
                    <a:gd name="T50" fmla="*/ 332 w 397"/>
                    <a:gd name="T51" fmla="*/ 323 h 376"/>
                    <a:gd name="T52" fmla="*/ 345 w 397"/>
                    <a:gd name="T53" fmla="*/ 326 h 376"/>
                    <a:gd name="T54" fmla="*/ 358 w 397"/>
                    <a:gd name="T55" fmla="*/ 324 h 376"/>
                    <a:gd name="T56" fmla="*/ 397 w 397"/>
                    <a:gd name="T57" fmla="*/ 295 h 376"/>
                    <a:gd name="T58" fmla="*/ 397 w 397"/>
                    <a:gd name="T59" fmla="*/ 317 h 376"/>
                    <a:gd name="T60" fmla="*/ 295 w 397"/>
                    <a:gd name="T61" fmla="*/ 376 h 376"/>
                    <a:gd name="T62" fmla="*/ 257 w 397"/>
                    <a:gd name="T63" fmla="*/ 362 h 376"/>
                    <a:gd name="T64" fmla="*/ 243 w 397"/>
                    <a:gd name="T65" fmla="*/ 317 h 376"/>
                    <a:gd name="T66" fmla="*/ 243 w 397"/>
                    <a:gd name="T67" fmla="*/ 292 h 376"/>
                    <a:gd name="T68" fmla="*/ 243 w 397"/>
                    <a:gd name="T69" fmla="*/ 155 h 376"/>
                    <a:gd name="T70" fmla="*/ 150 w 397"/>
                    <a:gd name="T71" fmla="*/ 188 h 376"/>
                    <a:gd name="T72" fmla="*/ 96 w 397"/>
                    <a:gd name="T73" fmla="*/ 224 h 376"/>
                    <a:gd name="T74" fmla="*/ 80 w 397"/>
                    <a:gd name="T75" fmla="*/ 265 h 376"/>
                    <a:gd name="T76" fmla="*/ 101 w 397"/>
                    <a:gd name="T77" fmla="*/ 312 h 376"/>
                    <a:gd name="T78" fmla="*/ 148 w 397"/>
                    <a:gd name="T79" fmla="*/ 331 h 376"/>
                    <a:gd name="T80" fmla="*/ 243 w 397"/>
                    <a:gd name="T81" fmla="*/ 292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7"/>
                    <a:gd name="T124" fmla="*/ 0 h 376"/>
                    <a:gd name="T125" fmla="*/ 397 w 397"/>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7" h="376">
                      <a:moveTo>
                        <a:pt x="243" y="317"/>
                      </a:moveTo>
                      <a:cubicBezTo>
                        <a:pt x="199" y="346"/>
                        <a:pt x="170" y="362"/>
                        <a:pt x="159" y="366"/>
                      </a:cubicBezTo>
                      <a:cubicBezTo>
                        <a:pt x="142" y="373"/>
                        <a:pt x="123" y="376"/>
                        <a:pt x="104" y="376"/>
                      </a:cubicBezTo>
                      <a:cubicBezTo>
                        <a:pt x="74" y="376"/>
                        <a:pt x="49" y="368"/>
                        <a:pt x="30" y="351"/>
                      </a:cubicBezTo>
                      <a:cubicBezTo>
                        <a:pt x="10" y="334"/>
                        <a:pt x="0" y="312"/>
                        <a:pt x="0" y="284"/>
                      </a:cubicBezTo>
                      <a:cubicBezTo>
                        <a:pt x="0" y="266"/>
                        <a:pt x="5" y="251"/>
                        <a:pt x="14" y="238"/>
                      </a:cubicBezTo>
                      <a:cubicBezTo>
                        <a:pt x="27" y="221"/>
                        <a:pt x="50" y="204"/>
                        <a:pt x="82" y="188"/>
                      </a:cubicBezTo>
                      <a:cubicBezTo>
                        <a:pt x="114" y="172"/>
                        <a:pt x="168" y="154"/>
                        <a:pt x="243" y="131"/>
                      </a:cubicBezTo>
                      <a:cubicBezTo>
                        <a:pt x="243" y="126"/>
                        <a:pt x="243" y="122"/>
                        <a:pt x="243" y="117"/>
                      </a:cubicBezTo>
                      <a:cubicBezTo>
                        <a:pt x="243" y="82"/>
                        <a:pt x="236" y="57"/>
                        <a:pt x="223" y="44"/>
                      </a:cubicBezTo>
                      <a:cubicBezTo>
                        <a:pt x="209" y="30"/>
                        <a:pt x="188" y="24"/>
                        <a:pt x="162" y="24"/>
                      </a:cubicBezTo>
                      <a:cubicBezTo>
                        <a:pt x="142" y="24"/>
                        <a:pt x="126" y="28"/>
                        <a:pt x="114" y="37"/>
                      </a:cubicBezTo>
                      <a:cubicBezTo>
                        <a:pt x="103" y="46"/>
                        <a:pt x="96" y="56"/>
                        <a:pt x="96" y="68"/>
                      </a:cubicBezTo>
                      <a:cubicBezTo>
                        <a:pt x="97" y="75"/>
                        <a:pt x="97" y="83"/>
                        <a:pt x="97" y="90"/>
                      </a:cubicBezTo>
                      <a:cubicBezTo>
                        <a:pt x="97" y="102"/>
                        <a:pt x="93" y="111"/>
                        <a:pt x="86" y="118"/>
                      </a:cubicBezTo>
                      <a:cubicBezTo>
                        <a:pt x="79" y="125"/>
                        <a:pt x="69" y="128"/>
                        <a:pt x="57" y="128"/>
                      </a:cubicBezTo>
                      <a:cubicBezTo>
                        <a:pt x="45" y="128"/>
                        <a:pt x="35" y="124"/>
                        <a:pt x="28" y="117"/>
                      </a:cubicBezTo>
                      <a:cubicBezTo>
                        <a:pt x="21" y="111"/>
                        <a:pt x="17" y="102"/>
                        <a:pt x="17" y="90"/>
                      </a:cubicBezTo>
                      <a:cubicBezTo>
                        <a:pt x="17" y="68"/>
                        <a:pt x="31" y="47"/>
                        <a:pt x="59" y="28"/>
                      </a:cubicBezTo>
                      <a:cubicBezTo>
                        <a:pt x="86" y="9"/>
                        <a:pt x="126" y="0"/>
                        <a:pt x="176" y="0"/>
                      </a:cubicBezTo>
                      <a:cubicBezTo>
                        <a:pt x="215" y="0"/>
                        <a:pt x="247" y="5"/>
                        <a:pt x="272" y="16"/>
                      </a:cubicBezTo>
                      <a:cubicBezTo>
                        <a:pt x="290" y="24"/>
                        <a:pt x="304" y="36"/>
                        <a:pt x="313" y="54"/>
                      </a:cubicBezTo>
                      <a:cubicBezTo>
                        <a:pt x="319" y="65"/>
                        <a:pt x="322" y="88"/>
                        <a:pt x="322" y="123"/>
                      </a:cubicBezTo>
                      <a:cubicBezTo>
                        <a:pt x="322" y="163"/>
                        <a:pt x="322" y="204"/>
                        <a:pt x="322" y="244"/>
                      </a:cubicBezTo>
                      <a:cubicBezTo>
                        <a:pt x="322" y="278"/>
                        <a:pt x="323" y="299"/>
                        <a:pt x="324" y="307"/>
                      </a:cubicBezTo>
                      <a:cubicBezTo>
                        <a:pt x="326" y="315"/>
                        <a:pt x="329" y="320"/>
                        <a:pt x="332" y="323"/>
                      </a:cubicBezTo>
                      <a:cubicBezTo>
                        <a:pt x="336" y="325"/>
                        <a:pt x="340" y="326"/>
                        <a:pt x="345" y="326"/>
                      </a:cubicBezTo>
                      <a:cubicBezTo>
                        <a:pt x="350" y="326"/>
                        <a:pt x="354" y="326"/>
                        <a:pt x="358" y="324"/>
                      </a:cubicBezTo>
                      <a:cubicBezTo>
                        <a:pt x="365" y="320"/>
                        <a:pt x="378" y="311"/>
                        <a:pt x="397" y="295"/>
                      </a:cubicBezTo>
                      <a:cubicBezTo>
                        <a:pt x="397" y="302"/>
                        <a:pt x="397" y="310"/>
                        <a:pt x="397" y="317"/>
                      </a:cubicBezTo>
                      <a:cubicBezTo>
                        <a:pt x="361" y="357"/>
                        <a:pt x="327" y="376"/>
                        <a:pt x="295" y="376"/>
                      </a:cubicBezTo>
                      <a:cubicBezTo>
                        <a:pt x="279" y="376"/>
                        <a:pt x="266" y="371"/>
                        <a:pt x="257" y="362"/>
                      </a:cubicBezTo>
                      <a:cubicBezTo>
                        <a:pt x="249" y="353"/>
                        <a:pt x="244" y="338"/>
                        <a:pt x="243" y="317"/>
                      </a:cubicBezTo>
                      <a:close/>
                      <a:moveTo>
                        <a:pt x="243" y="292"/>
                      </a:moveTo>
                      <a:cubicBezTo>
                        <a:pt x="243" y="246"/>
                        <a:pt x="243" y="200"/>
                        <a:pt x="243" y="155"/>
                      </a:cubicBezTo>
                      <a:cubicBezTo>
                        <a:pt x="195" y="171"/>
                        <a:pt x="164" y="182"/>
                        <a:pt x="150" y="188"/>
                      </a:cubicBezTo>
                      <a:cubicBezTo>
                        <a:pt x="125" y="200"/>
                        <a:pt x="107" y="212"/>
                        <a:pt x="96" y="224"/>
                      </a:cubicBezTo>
                      <a:cubicBezTo>
                        <a:pt x="85" y="237"/>
                        <a:pt x="80" y="251"/>
                        <a:pt x="80" y="265"/>
                      </a:cubicBezTo>
                      <a:cubicBezTo>
                        <a:pt x="80" y="284"/>
                        <a:pt x="87" y="300"/>
                        <a:pt x="101" y="312"/>
                      </a:cubicBezTo>
                      <a:cubicBezTo>
                        <a:pt x="114" y="325"/>
                        <a:pt x="130" y="331"/>
                        <a:pt x="148" y="331"/>
                      </a:cubicBezTo>
                      <a:cubicBezTo>
                        <a:pt x="172" y="331"/>
                        <a:pt x="204" y="318"/>
                        <a:pt x="243" y="292"/>
                      </a:cubicBezTo>
                      <a:close/>
                    </a:path>
                  </a:pathLst>
                </a:custGeom>
                <a:solidFill>
                  <a:srgbClr val="FFFFFF"/>
                </a:solidFill>
                <a:ln w="0">
                  <a:solidFill>
                    <a:srgbClr val="FFFFFF"/>
                  </a:solidFill>
                  <a:round/>
                  <a:headEnd/>
                  <a:tailEnd/>
                </a:ln>
              </p:spPr>
              <p:txBody>
                <a:bodyPr/>
                <a:lstStyle/>
                <a:p>
                  <a:endParaRPr lang="es-EC"/>
                </a:p>
              </p:txBody>
            </p:sp>
            <p:sp>
              <p:nvSpPr>
                <p:cNvPr id="41027" name="Freeform 87"/>
                <p:cNvSpPr>
                  <a:spLocks/>
                </p:cNvSpPr>
                <p:nvPr/>
              </p:nvSpPr>
              <p:spPr bwMode="auto">
                <a:xfrm>
                  <a:off x="7982" y="9224"/>
                  <a:ext cx="70" cy="120"/>
                </a:xfrm>
                <a:custGeom>
                  <a:avLst/>
                  <a:gdLst>
                    <a:gd name="T0" fmla="*/ 148 w 263"/>
                    <a:gd name="T1" fmla="*/ 0 h 482"/>
                    <a:gd name="T2" fmla="*/ 148 w 263"/>
                    <a:gd name="T3" fmla="*/ 118 h 482"/>
                    <a:gd name="T4" fmla="*/ 250 w 263"/>
                    <a:gd name="T5" fmla="*/ 118 h 482"/>
                    <a:gd name="T6" fmla="*/ 250 w 263"/>
                    <a:gd name="T7" fmla="*/ 146 h 482"/>
                    <a:gd name="T8" fmla="*/ 148 w 263"/>
                    <a:gd name="T9" fmla="*/ 146 h 482"/>
                    <a:gd name="T10" fmla="*/ 148 w 263"/>
                    <a:gd name="T11" fmla="*/ 378 h 482"/>
                    <a:gd name="T12" fmla="*/ 160 w 263"/>
                    <a:gd name="T13" fmla="*/ 425 h 482"/>
                    <a:gd name="T14" fmla="*/ 191 w 263"/>
                    <a:gd name="T15" fmla="*/ 437 h 482"/>
                    <a:gd name="T16" fmla="*/ 222 w 263"/>
                    <a:gd name="T17" fmla="*/ 429 h 482"/>
                    <a:gd name="T18" fmla="*/ 245 w 263"/>
                    <a:gd name="T19" fmla="*/ 405 h 482"/>
                    <a:gd name="T20" fmla="*/ 263 w 263"/>
                    <a:gd name="T21" fmla="*/ 405 h 482"/>
                    <a:gd name="T22" fmla="*/ 216 w 263"/>
                    <a:gd name="T23" fmla="*/ 463 h 482"/>
                    <a:gd name="T24" fmla="*/ 153 w 263"/>
                    <a:gd name="T25" fmla="*/ 482 h 482"/>
                    <a:gd name="T26" fmla="*/ 110 w 263"/>
                    <a:gd name="T27" fmla="*/ 472 h 482"/>
                    <a:gd name="T28" fmla="*/ 79 w 263"/>
                    <a:gd name="T29" fmla="*/ 444 h 482"/>
                    <a:gd name="T30" fmla="*/ 69 w 263"/>
                    <a:gd name="T31" fmla="*/ 387 h 482"/>
                    <a:gd name="T32" fmla="*/ 69 w 263"/>
                    <a:gd name="T33" fmla="*/ 146 h 482"/>
                    <a:gd name="T34" fmla="*/ 0 w 263"/>
                    <a:gd name="T35" fmla="*/ 146 h 482"/>
                    <a:gd name="T36" fmla="*/ 0 w 263"/>
                    <a:gd name="T37" fmla="*/ 133 h 482"/>
                    <a:gd name="T38" fmla="*/ 54 w 263"/>
                    <a:gd name="T39" fmla="*/ 103 h 482"/>
                    <a:gd name="T40" fmla="*/ 103 w 263"/>
                    <a:gd name="T41" fmla="*/ 55 h 482"/>
                    <a:gd name="T42" fmla="*/ 133 w 263"/>
                    <a:gd name="T43" fmla="*/ 0 h 482"/>
                    <a:gd name="T44" fmla="*/ 148 w 263"/>
                    <a:gd name="T45" fmla="*/ 0 h 4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3"/>
                    <a:gd name="T70" fmla="*/ 0 h 482"/>
                    <a:gd name="T71" fmla="*/ 263 w 263"/>
                    <a:gd name="T72" fmla="*/ 482 h 4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3" h="482">
                      <a:moveTo>
                        <a:pt x="148" y="0"/>
                      </a:moveTo>
                      <a:cubicBezTo>
                        <a:pt x="148" y="40"/>
                        <a:pt x="148" y="79"/>
                        <a:pt x="148" y="118"/>
                      </a:cubicBezTo>
                      <a:cubicBezTo>
                        <a:pt x="182" y="118"/>
                        <a:pt x="216" y="118"/>
                        <a:pt x="250" y="118"/>
                      </a:cubicBezTo>
                      <a:cubicBezTo>
                        <a:pt x="250" y="127"/>
                        <a:pt x="250" y="137"/>
                        <a:pt x="250" y="146"/>
                      </a:cubicBezTo>
                      <a:cubicBezTo>
                        <a:pt x="216" y="146"/>
                        <a:pt x="182" y="146"/>
                        <a:pt x="148" y="146"/>
                      </a:cubicBezTo>
                      <a:cubicBezTo>
                        <a:pt x="148" y="223"/>
                        <a:pt x="148" y="301"/>
                        <a:pt x="148" y="378"/>
                      </a:cubicBezTo>
                      <a:cubicBezTo>
                        <a:pt x="148" y="401"/>
                        <a:pt x="152" y="417"/>
                        <a:pt x="160" y="425"/>
                      </a:cubicBezTo>
                      <a:cubicBezTo>
                        <a:pt x="168" y="433"/>
                        <a:pt x="178" y="437"/>
                        <a:pt x="191" y="437"/>
                      </a:cubicBezTo>
                      <a:cubicBezTo>
                        <a:pt x="202" y="437"/>
                        <a:pt x="212" y="434"/>
                        <a:pt x="222" y="429"/>
                      </a:cubicBezTo>
                      <a:cubicBezTo>
                        <a:pt x="232" y="424"/>
                        <a:pt x="240" y="416"/>
                        <a:pt x="245" y="405"/>
                      </a:cubicBezTo>
                      <a:cubicBezTo>
                        <a:pt x="251" y="405"/>
                        <a:pt x="257" y="405"/>
                        <a:pt x="263" y="405"/>
                      </a:cubicBezTo>
                      <a:cubicBezTo>
                        <a:pt x="252" y="431"/>
                        <a:pt x="236" y="450"/>
                        <a:pt x="216" y="463"/>
                      </a:cubicBezTo>
                      <a:cubicBezTo>
                        <a:pt x="196" y="476"/>
                        <a:pt x="175" y="482"/>
                        <a:pt x="153" y="482"/>
                      </a:cubicBezTo>
                      <a:cubicBezTo>
                        <a:pt x="138" y="482"/>
                        <a:pt x="124" y="479"/>
                        <a:pt x="110" y="472"/>
                      </a:cubicBezTo>
                      <a:cubicBezTo>
                        <a:pt x="96" y="466"/>
                        <a:pt x="86" y="456"/>
                        <a:pt x="79" y="444"/>
                      </a:cubicBezTo>
                      <a:cubicBezTo>
                        <a:pt x="73" y="432"/>
                        <a:pt x="69" y="412"/>
                        <a:pt x="69" y="387"/>
                      </a:cubicBezTo>
                      <a:cubicBezTo>
                        <a:pt x="69" y="306"/>
                        <a:pt x="69" y="226"/>
                        <a:pt x="69" y="146"/>
                      </a:cubicBezTo>
                      <a:cubicBezTo>
                        <a:pt x="46" y="146"/>
                        <a:pt x="23" y="146"/>
                        <a:pt x="0" y="146"/>
                      </a:cubicBezTo>
                      <a:cubicBezTo>
                        <a:pt x="0" y="141"/>
                        <a:pt x="0" y="137"/>
                        <a:pt x="0" y="133"/>
                      </a:cubicBezTo>
                      <a:cubicBezTo>
                        <a:pt x="18" y="127"/>
                        <a:pt x="36" y="117"/>
                        <a:pt x="54" y="103"/>
                      </a:cubicBezTo>
                      <a:cubicBezTo>
                        <a:pt x="72" y="90"/>
                        <a:pt x="88" y="74"/>
                        <a:pt x="103" y="55"/>
                      </a:cubicBezTo>
                      <a:cubicBezTo>
                        <a:pt x="110" y="45"/>
                        <a:pt x="121" y="27"/>
                        <a:pt x="133" y="0"/>
                      </a:cubicBezTo>
                      <a:cubicBezTo>
                        <a:pt x="138" y="0"/>
                        <a:pt x="143" y="0"/>
                        <a:pt x="148" y="0"/>
                      </a:cubicBezTo>
                    </a:path>
                  </a:pathLst>
                </a:custGeom>
                <a:solidFill>
                  <a:srgbClr val="FFFFFF"/>
                </a:solidFill>
                <a:ln w="0">
                  <a:solidFill>
                    <a:srgbClr val="FFFFFF"/>
                  </a:solidFill>
                  <a:round/>
                  <a:headEnd/>
                  <a:tailEnd/>
                </a:ln>
              </p:spPr>
              <p:txBody>
                <a:bodyPr/>
                <a:lstStyle/>
                <a:p>
                  <a:endParaRPr lang="es-EC"/>
                </a:p>
              </p:txBody>
            </p:sp>
            <p:sp>
              <p:nvSpPr>
                <p:cNvPr id="41028" name="Freeform 88"/>
                <p:cNvSpPr>
                  <a:spLocks noEditPoints="1"/>
                </p:cNvSpPr>
                <p:nvPr/>
              </p:nvSpPr>
              <p:spPr bwMode="auto">
                <a:xfrm>
                  <a:off x="8059" y="9204"/>
                  <a:ext cx="58" cy="138"/>
                </a:xfrm>
                <a:custGeom>
                  <a:avLst/>
                  <a:gdLst>
                    <a:gd name="T0" fmla="*/ 113 w 219"/>
                    <a:gd name="T1" fmla="*/ 0 h 557"/>
                    <a:gd name="T2" fmla="*/ 148 w 219"/>
                    <a:gd name="T3" fmla="*/ 12 h 557"/>
                    <a:gd name="T4" fmla="*/ 162 w 219"/>
                    <a:gd name="T5" fmla="*/ 40 h 557"/>
                    <a:gd name="T6" fmla="*/ 148 w 219"/>
                    <a:gd name="T7" fmla="*/ 68 h 557"/>
                    <a:gd name="T8" fmla="*/ 113 w 219"/>
                    <a:gd name="T9" fmla="*/ 80 h 557"/>
                    <a:gd name="T10" fmla="*/ 79 w 219"/>
                    <a:gd name="T11" fmla="*/ 68 h 557"/>
                    <a:gd name="T12" fmla="*/ 65 w 219"/>
                    <a:gd name="T13" fmla="*/ 40 h 557"/>
                    <a:gd name="T14" fmla="*/ 79 w 219"/>
                    <a:gd name="T15" fmla="*/ 12 h 557"/>
                    <a:gd name="T16" fmla="*/ 113 w 219"/>
                    <a:gd name="T17" fmla="*/ 0 h 557"/>
                    <a:gd name="T18" fmla="*/ 153 w 219"/>
                    <a:gd name="T19" fmla="*/ 188 h 557"/>
                    <a:gd name="T20" fmla="*/ 153 w 219"/>
                    <a:gd name="T21" fmla="*/ 476 h 557"/>
                    <a:gd name="T22" fmla="*/ 159 w 219"/>
                    <a:gd name="T23" fmla="*/ 520 h 557"/>
                    <a:gd name="T24" fmla="*/ 177 w 219"/>
                    <a:gd name="T25" fmla="*/ 537 h 557"/>
                    <a:gd name="T26" fmla="*/ 219 w 219"/>
                    <a:gd name="T27" fmla="*/ 542 h 557"/>
                    <a:gd name="T28" fmla="*/ 219 w 219"/>
                    <a:gd name="T29" fmla="*/ 557 h 557"/>
                    <a:gd name="T30" fmla="*/ 7 w 219"/>
                    <a:gd name="T31" fmla="*/ 557 h 557"/>
                    <a:gd name="T32" fmla="*/ 7 w 219"/>
                    <a:gd name="T33" fmla="*/ 542 h 557"/>
                    <a:gd name="T34" fmla="*/ 50 w 219"/>
                    <a:gd name="T35" fmla="*/ 538 h 557"/>
                    <a:gd name="T36" fmla="*/ 68 w 219"/>
                    <a:gd name="T37" fmla="*/ 521 h 557"/>
                    <a:gd name="T38" fmla="*/ 74 w 219"/>
                    <a:gd name="T39" fmla="*/ 476 h 557"/>
                    <a:gd name="T40" fmla="*/ 74 w 219"/>
                    <a:gd name="T41" fmla="*/ 338 h 557"/>
                    <a:gd name="T42" fmla="*/ 69 w 219"/>
                    <a:gd name="T43" fmla="*/ 262 h 557"/>
                    <a:gd name="T44" fmla="*/ 59 w 219"/>
                    <a:gd name="T45" fmla="*/ 244 h 557"/>
                    <a:gd name="T46" fmla="*/ 40 w 219"/>
                    <a:gd name="T47" fmla="*/ 240 h 557"/>
                    <a:gd name="T48" fmla="*/ 7 w 219"/>
                    <a:gd name="T49" fmla="*/ 246 h 557"/>
                    <a:gd name="T50" fmla="*/ 0 w 219"/>
                    <a:gd name="T51" fmla="*/ 232 h 557"/>
                    <a:gd name="T52" fmla="*/ 132 w 219"/>
                    <a:gd name="T53" fmla="*/ 188 h 557"/>
                    <a:gd name="T54" fmla="*/ 153 w 219"/>
                    <a:gd name="T55" fmla="*/ 188 h 5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9"/>
                    <a:gd name="T85" fmla="*/ 0 h 557"/>
                    <a:gd name="T86" fmla="*/ 219 w 219"/>
                    <a:gd name="T87" fmla="*/ 557 h 5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9" h="557">
                      <a:moveTo>
                        <a:pt x="113" y="0"/>
                      </a:moveTo>
                      <a:cubicBezTo>
                        <a:pt x="127" y="0"/>
                        <a:pt x="138" y="4"/>
                        <a:pt x="148" y="12"/>
                      </a:cubicBezTo>
                      <a:cubicBezTo>
                        <a:pt x="157" y="20"/>
                        <a:pt x="162" y="29"/>
                        <a:pt x="162" y="40"/>
                      </a:cubicBezTo>
                      <a:cubicBezTo>
                        <a:pt x="162" y="51"/>
                        <a:pt x="157" y="60"/>
                        <a:pt x="148" y="68"/>
                      </a:cubicBezTo>
                      <a:cubicBezTo>
                        <a:pt x="138" y="76"/>
                        <a:pt x="127" y="80"/>
                        <a:pt x="113" y="80"/>
                      </a:cubicBezTo>
                      <a:cubicBezTo>
                        <a:pt x="100" y="80"/>
                        <a:pt x="89" y="76"/>
                        <a:pt x="79" y="68"/>
                      </a:cubicBezTo>
                      <a:cubicBezTo>
                        <a:pt x="70" y="60"/>
                        <a:pt x="65" y="51"/>
                        <a:pt x="65" y="40"/>
                      </a:cubicBezTo>
                      <a:cubicBezTo>
                        <a:pt x="65" y="29"/>
                        <a:pt x="70" y="20"/>
                        <a:pt x="79" y="12"/>
                      </a:cubicBezTo>
                      <a:cubicBezTo>
                        <a:pt x="88" y="4"/>
                        <a:pt x="100" y="0"/>
                        <a:pt x="113" y="0"/>
                      </a:cubicBezTo>
                      <a:close/>
                      <a:moveTo>
                        <a:pt x="153" y="188"/>
                      </a:moveTo>
                      <a:cubicBezTo>
                        <a:pt x="153" y="284"/>
                        <a:pt x="153" y="380"/>
                        <a:pt x="153" y="476"/>
                      </a:cubicBezTo>
                      <a:cubicBezTo>
                        <a:pt x="153" y="498"/>
                        <a:pt x="155" y="513"/>
                        <a:pt x="159" y="520"/>
                      </a:cubicBezTo>
                      <a:cubicBezTo>
                        <a:pt x="163" y="528"/>
                        <a:pt x="169" y="533"/>
                        <a:pt x="177" y="537"/>
                      </a:cubicBezTo>
                      <a:cubicBezTo>
                        <a:pt x="185" y="541"/>
                        <a:pt x="199" y="542"/>
                        <a:pt x="219" y="542"/>
                      </a:cubicBezTo>
                      <a:cubicBezTo>
                        <a:pt x="219" y="547"/>
                        <a:pt x="219" y="552"/>
                        <a:pt x="219" y="557"/>
                      </a:cubicBezTo>
                      <a:cubicBezTo>
                        <a:pt x="149" y="557"/>
                        <a:pt x="78" y="557"/>
                        <a:pt x="7" y="557"/>
                      </a:cubicBezTo>
                      <a:cubicBezTo>
                        <a:pt x="7" y="552"/>
                        <a:pt x="7" y="547"/>
                        <a:pt x="7" y="542"/>
                      </a:cubicBezTo>
                      <a:cubicBezTo>
                        <a:pt x="29" y="542"/>
                        <a:pt x="43" y="541"/>
                        <a:pt x="50" y="538"/>
                      </a:cubicBezTo>
                      <a:cubicBezTo>
                        <a:pt x="57" y="534"/>
                        <a:pt x="64" y="528"/>
                        <a:pt x="68" y="521"/>
                      </a:cubicBezTo>
                      <a:cubicBezTo>
                        <a:pt x="72" y="513"/>
                        <a:pt x="74" y="498"/>
                        <a:pt x="74" y="476"/>
                      </a:cubicBezTo>
                      <a:cubicBezTo>
                        <a:pt x="74" y="430"/>
                        <a:pt x="74" y="384"/>
                        <a:pt x="74" y="338"/>
                      </a:cubicBezTo>
                      <a:cubicBezTo>
                        <a:pt x="74" y="299"/>
                        <a:pt x="72" y="273"/>
                        <a:pt x="69" y="262"/>
                      </a:cubicBezTo>
                      <a:cubicBezTo>
                        <a:pt x="67" y="254"/>
                        <a:pt x="64" y="248"/>
                        <a:pt x="59" y="244"/>
                      </a:cubicBezTo>
                      <a:cubicBezTo>
                        <a:pt x="54" y="241"/>
                        <a:pt x="48" y="240"/>
                        <a:pt x="40" y="240"/>
                      </a:cubicBezTo>
                      <a:cubicBezTo>
                        <a:pt x="31" y="240"/>
                        <a:pt x="20" y="242"/>
                        <a:pt x="7" y="246"/>
                      </a:cubicBezTo>
                      <a:cubicBezTo>
                        <a:pt x="5" y="241"/>
                        <a:pt x="3" y="236"/>
                        <a:pt x="0" y="232"/>
                      </a:cubicBezTo>
                      <a:cubicBezTo>
                        <a:pt x="44" y="217"/>
                        <a:pt x="88" y="203"/>
                        <a:pt x="132" y="188"/>
                      </a:cubicBezTo>
                      <a:cubicBezTo>
                        <a:pt x="139" y="188"/>
                        <a:pt x="146" y="188"/>
                        <a:pt x="153" y="188"/>
                      </a:cubicBezTo>
                      <a:close/>
                    </a:path>
                  </a:pathLst>
                </a:custGeom>
                <a:solidFill>
                  <a:srgbClr val="FFFFFF"/>
                </a:solidFill>
                <a:ln w="0">
                  <a:solidFill>
                    <a:srgbClr val="FFFFFF"/>
                  </a:solidFill>
                  <a:round/>
                  <a:headEnd/>
                  <a:tailEnd/>
                </a:ln>
              </p:spPr>
              <p:txBody>
                <a:bodyPr/>
                <a:lstStyle/>
                <a:p>
                  <a:endParaRPr lang="es-EC"/>
                </a:p>
              </p:txBody>
            </p:sp>
            <p:sp>
              <p:nvSpPr>
                <p:cNvPr id="41029" name="Freeform 89"/>
                <p:cNvSpPr>
                  <a:spLocks/>
                </p:cNvSpPr>
                <p:nvPr/>
              </p:nvSpPr>
              <p:spPr bwMode="auto">
                <a:xfrm>
                  <a:off x="8126" y="9253"/>
                  <a:ext cx="125" cy="92"/>
                </a:xfrm>
                <a:custGeom>
                  <a:avLst/>
                  <a:gdLst>
                    <a:gd name="T0" fmla="*/ 0 w 471"/>
                    <a:gd name="T1" fmla="*/ 0 h 370"/>
                    <a:gd name="T2" fmla="*/ 206 w 471"/>
                    <a:gd name="T3" fmla="*/ 0 h 370"/>
                    <a:gd name="T4" fmla="*/ 206 w 471"/>
                    <a:gd name="T5" fmla="*/ 15 h 370"/>
                    <a:gd name="T6" fmla="*/ 193 w 471"/>
                    <a:gd name="T7" fmla="*/ 15 h 370"/>
                    <a:gd name="T8" fmla="*/ 164 w 471"/>
                    <a:gd name="T9" fmla="*/ 22 h 370"/>
                    <a:gd name="T10" fmla="*/ 154 w 471"/>
                    <a:gd name="T11" fmla="*/ 42 h 370"/>
                    <a:gd name="T12" fmla="*/ 164 w 471"/>
                    <a:gd name="T13" fmla="*/ 75 h 370"/>
                    <a:gd name="T14" fmla="*/ 266 w 471"/>
                    <a:gd name="T15" fmla="*/ 273 h 370"/>
                    <a:gd name="T16" fmla="*/ 368 w 471"/>
                    <a:gd name="T17" fmla="*/ 67 h 370"/>
                    <a:gd name="T18" fmla="*/ 379 w 471"/>
                    <a:gd name="T19" fmla="*/ 34 h 370"/>
                    <a:gd name="T20" fmla="*/ 375 w 471"/>
                    <a:gd name="T21" fmla="*/ 25 h 370"/>
                    <a:gd name="T22" fmla="*/ 362 w 471"/>
                    <a:gd name="T23" fmla="*/ 17 h 370"/>
                    <a:gd name="T24" fmla="*/ 329 w 471"/>
                    <a:gd name="T25" fmla="*/ 15 h 370"/>
                    <a:gd name="T26" fmla="*/ 329 w 471"/>
                    <a:gd name="T27" fmla="*/ 0 h 370"/>
                    <a:gd name="T28" fmla="*/ 471 w 471"/>
                    <a:gd name="T29" fmla="*/ 0 h 370"/>
                    <a:gd name="T30" fmla="*/ 471 w 471"/>
                    <a:gd name="T31" fmla="*/ 15 h 370"/>
                    <a:gd name="T32" fmla="*/ 437 w 471"/>
                    <a:gd name="T33" fmla="*/ 23 h 370"/>
                    <a:gd name="T34" fmla="*/ 407 w 471"/>
                    <a:gd name="T35" fmla="*/ 62 h 370"/>
                    <a:gd name="T36" fmla="*/ 252 w 471"/>
                    <a:gd name="T37" fmla="*/ 370 h 370"/>
                    <a:gd name="T38" fmla="*/ 232 w 471"/>
                    <a:gd name="T39" fmla="*/ 370 h 370"/>
                    <a:gd name="T40" fmla="*/ 77 w 471"/>
                    <a:gd name="T41" fmla="*/ 67 h 370"/>
                    <a:gd name="T42" fmla="*/ 56 w 471"/>
                    <a:gd name="T43" fmla="*/ 37 h 370"/>
                    <a:gd name="T44" fmla="*/ 32 w 471"/>
                    <a:gd name="T45" fmla="*/ 21 h 370"/>
                    <a:gd name="T46" fmla="*/ 0 w 471"/>
                    <a:gd name="T47" fmla="*/ 15 h 370"/>
                    <a:gd name="T48" fmla="*/ 0 w 471"/>
                    <a:gd name="T49" fmla="*/ 0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1"/>
                    <a:gd name="T76" fmla="*/ 0 h 370"/>
                    <a:gd name="T77" fmla="*/ 471 w 471"/>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1" h="370">
                      <a:moveTo>
                        <a:pt x="0" y="0"/>
                      </a:moveTo>
                      <a:cubicBezTo>
                        <a:pt x="69" y="0"/>
                        <a:pt x="137" y="0"/>
                        <a:pt x="206" y="0"/>
                      </a:cubicBezTo>
                      <a:cubicBezTo>
                        <a:pt x="206" y="5"/>
                        <a:pt x="206" y="10"/>
                        <a:pt x="206" y="15"/>
                      </a:cubicBezTo>
                      <a:cubicBezTo>
                        <a:pt x="201" y="15"/>
                        <a:pt x="197" y="15"/>
                        <a:pt x="193" y="15"/>
                      </a:cubicBezTo>
                      <a:cubicBezTo>
                        <a:pt x="180" y="15"/>
                        <a:pt x="170" y="17"/>
                        <a:pt x="164" y="22"/>
                      </a:cubicBezTo>
                      <a:cubicBezTo>
                        <a:pt x="158" y="27"/>
                        <a:pt x="154" y="34"/>
                        <a:pt x="154" y="42"/>
                      </a:cubicBezTo>
                      <a:cubicBezTo>
                        <a:pt x="154" y="51"/>
                        <a:pt x="158" y="62"/>
                        <a:pt x="164" y="75"/>
                      </a:cubicBezTo>
                      <a:cubicBezTo>
                        <a:pt x="198" y="141"/>
                        <a:pt x="232" y="206"/>
                        <a:pt x="266" y="273"/>
                      </a:cubicBezTo>
                      <a:cubicBezTo>
                        <a:pt x="299" y="204"/>
                        <a:pt x="334" y="136"/>
                        <a:pt x="368" y="67"/>
                      </a:cubicBezTo>
                      <a:cubicBezTo>
                        <a:pt x="375" y="53"/>
                        <a:pt x="379" y="41"/>
                        <a:pt x="379" y="34"/>
                      </a:cubicBezTo>
                      <a:cubicBezTo>
                        <a:pt x="379" y="30"/>
                        <a:pt x="377" y="27"/>
                        <a:pt x="375" y="25"/>
                      </a:cubicBezTo>
                      <a:cubicBezTo>
                        <a:pt x="372" y="21"/>
                        <a:pt x="367" y="18"/>
                        <a:pt x="362" y="17"/>
                      </a:cubicBezTo>
                      <a:cubicBezTo>
                        <a:pt x="356" y="15"/>
                        <a:pt x="345" y="15"/>
                        <a:pt x="329" y="15"/>
                      </a:cubicBezTo>
                      <a:cubicBezTo>
                        <a:pt x="329" y="10"/>
                        <a:pt x="329" y="5"/>
                        <a:pt x="329" y="0"/>
                      </a:cubicBezTo>
                      <a:cubicBezTo>
                        <a:pt x="376" y="0"/>
                        <a:pt x="424" y="0"/>
                        <a:pt x="471" y="0"/>
                      </a:cubicBezTo>
                      <a:cubicBezTo>
                        <a:pt x="471" y="5"/>
                        <a:pt x="471" y="10"/>
                        <a:pt x="471" y="15"/>
                      </a:cubicBezTo>
                      <a:cubicBezTo>
                        <a:pt x="455" y="16"/>
                        <a:pt x="443" y="19"/>
                        <a:pt x="437" y="23"/>
                      </a:cubicBezTo>
                      <a:cubicBezTo>
                        <a:pt x="426" y="31"/>
                        <a:pt x="416" y="44"/>
                        <a:pt x="407" y="62"/>
                      </a:cubicBezTo>
                      <a:cubicBezTo>
                        <a:pt x="356" y="165"/>
                        <a:pt x="303" y="267"/>
                        <a:pt x="252" y="370"/>
                      </a:cubicBezTo>
                      <a:cubicBezTo>
                        <a:pt x="245" y="370"/>
                        <a:pt x="239" y="370"/>
                        <a:pt x="232" y="370"/>
                      </a:cubicBezTo>
                      <a:cubicBezTo>
                        <a:pt x="181" y="268"/>
                        <a:pt x="128" y="168"/>
                        <a:pt x="77" y="67"/>
                      </a:cubicBezTo>
                      <a:cubicBezTo>
                        <a:pt x="69" y="53"/>
                        <a:pt x="63" y="43"/>
                        <a:pt x="56" y="37"/>
                      </a:cubicBezTo>
                      <a:cubicBezTo>
                        <a:pt x="50" y="31"/>
                        <a:pt x="42" y="26"/>
                        <a:pt x="32" y="21"/>
                      </a:cubicBezTo>
                      <a:cubicBezTo>
                        <a:pt x="27" y="19"/>
                        <a:pt x="16" y="17"/>
                        <a:pt x="0" y="15"/>
                      </a:cubicBezTo>
                      <a:cubicBezTo>
                        <a:pt x="0" y="10"/>
                        <a:pt x="0" y="5"/>
                        <a:pt x="0" y="0"/>
                      </a:cubicBezTo>
                    </a:path>
                  </a:pathLst>
                </a:custGeom>
                <a:solidFill>
                  <a:srgbClr val="FFFFFF"/>
                </a:solidFill>
                <a:ln w="0">
                  <a:solidFill>
                    <a:srgbClr val="FFFFFF"/>
                  </a:solidFill>
                  <a:round/>
                  <a:headEnd/>
                  <a:tailEnd/>
                </a:ln>
              </p:spPr>
              <p:txBody>
                <a:bodyPr/>
                <a:lstStyle/>
                <a:p>
                  <a:endParaRPr lang="es-EC"/>
                </a:p>
              </p:txBody>
            </p:sp>
            <p:sp>
              <p:nvSpPr>
                <p:cNvPr id="41030" name="Freeform 90"/>
                <p:cNvSpPr>
                  <a:spLocks noEditPoints="1"/>
                </p:cNvSpPr>
                <p:nvPr/>
              </p:nvSpPr>
              <p:spPr bwMode="auto">
                <a:xfrm>
                  <a:off x="8263" y="9251"/>
                  <a:ext cx="105" cy="93"/>
                </a:xfrm>
                <a:custGeom>
                  <a:avLst/>
                  <a:gdLst>
                    <a:gd name="T0" fmla="*/ 243 w 397"/>
                    <a:gd name="T1" fmla="*/ 317 h 376"/>
                    <a:gd name="T2" fmla="*/ 159 w 397"/>
                    <a:gd name="T3" fmla="*/ 366 h 376"/>
                    <a:gd name="T4" fmla="*/ 104 w 397"/>
                    <a:gd name="T5" fmla="*/ 376 h 376"/>
                    <a:gd name="T6" fmla="*/ 30 w 397"/>
                    <a:gd name="T7" fmla="*/ 351 h 376"/>
                    <a:gd name="T8" fmla="*/ 0 w 397"/>
                    <a:gd name="T9" fmla="*/ 284 h 376"/>
                    <a:gd name="T10" fmla="*/ 15 w 397"/>
                    <a:gd name="T11" fmla="*/ 238 h 376"/>
                    <a:gd name="T12" fmla="*/ 83 w 397"/>
                    <a:gd name="T13" fmla="*/ 188 h 376"/>
                    <a:gd name="T14" fmla="*/ 243 w 397"/>
                    <a:gd name="T15" fmla="*/ 131 h 376"/>
                    <a:gd name="T16" fmla="*/ 243 w 397"/>
                    <a:gd name="T17" fmla="*/ 117 h 376"/>
                    <a:gd name="T18" fmla="*/ 223 w 397"/>
                    <a:gd name="T19" fmla="*/ 44 h 376"/>
                    <a:gd name="T20" fmla="*/ 162 w 397"/>
                    <a:gd name="T21" fmla="*/ 24 h 376"/>
                    <a:gd name="T22" fmla="*/ 115 w 397"/>
                    <a:gd name="T23" fmla="*/ 37 h 376"/>
                    <a:gd name="T24" fmla="*/ 96 w 397"/>
                    <a:gd name="T25" fmla="*/ 68 h 376"/>
                    <a:gd name="T26" fmla="*/ 97 w 397"/>
                    <a:gd name="T27" fmla="*/ 90 h 376"/>
                    <a:gd name="T28" fmla="*/ 87 w 397"/>
                    <a:gd name="T29" fmla="*/ 118 h 376"/>
                    <a:gd name="T30" fmla="*/ 57 w 397"/>
                    <a:gd name="T31" fmla="*/ 128 h 376"/>
                    <a:gd name="T32" fmla="*/ 28 w 397"/>
                    <a:gd name="T33" fmla="*/ 117 h 376"/>
                    <a:gd name="T34" fmla="*/ 17 w 397"/>
                    <a:gd name="T35" fmla="*/ 90 h 376"/>
                    <a:gd name="T36" fmla="*/ 59 w 397"/>
                    <a:gd name="T37" fmla="*/ 28 h 376"/>
                    <a:gd name="T38" fmla="*/ 177 w 397"/>
                    <a:gd name="T39" fmla="*/ 0 h 376"/>
                    <a:gd name="T40" fmla="*/ 272 w 397"/>
                    <a:gd name="T41" fmla="*/ 16 h 376"/>
                    <a:gd name="T42" fmla="*/ 313 w 397"/>
                    <a:gd name="T43" fmla="*/ 54 h 376"/>
                    <a:gd name="T44" fmla="*/ 322 w 397"/>
                    <a:gd name="T45" fmla="*/ 123 h 376"/>
                    <a:gd name="T46" fmla="*/ 322 w 397"/>
                    <a:gd name="T47" fmla="*/ 244 h 376"/>
                    <a:gd name="T48" fmla="*/ 324 w 397"/>
                    <a:gd name="T49" fmla="*/ 307 h 376"/>
                    <a:gd name="T50" fmla="*/ 333 w 397"/>
                    <a:gd name="T51" fmla="*/ 323 h 376"/>
                    <a:gd name="T52" fmla="*/ 345 w 397"/>
                    <a:gd name="T53" fmla="*/ 326 h 376"/>
                    <a:gd name="T54" fmla="*/ 358 w 397"/>
                    <a:gd name="T55" fmla="*/ 324 h 376"/>
                    <a:gd name="T56" fmla="*/ 397 w 397"/>
                    <a:gd name="T57" fmla="*/ 295 h 376"/>
                    <a:gd name="T58" fmla="*/ 397 w 397"/>
                    <a:gd name="T59" fmla="*/ 317 h 376"/>
                    <a:gd name="T60" fmla="*/ 295 w 397"/>
                    <a:gd name="T61" fmla="*/ 376 h 376"/>
                    <a:gd name="T62" fmla="*/ 258 w 397"/>
                    <a:gd name="T63" fmla="*/ 362 h 376"/>
                    <a:gd name="T64" fmla="*/ 243 w 397"/>
                    <a:gd name="T65" fmla="*/ 317 h 376"/>
                    <a:gd name="T66" fmla="*/ 243 w 397"/>
                    <a:gd name="T67" fmla="*/ 292 h 376"/>
                    <a:gd name="T68" fmla="*/ 243 w 397"/>
                    <a:gd name="T69" fmla="*/ 155 h 376"/>
                    <a:gd name="T70" fmla="*/ 150 w 397"/>
                    <a:gd name="T71" fmla="*/ 188 h 376"/>
                    <a:gd name="T72" fmla="*/ 96 w 397"/>
                    <a:gd name="T73" fmla="*/ 224 h 376"/>
                    <a:gd name="T74" fmla="*/ 80 w 397"/>
                    <a:gd name="T75" fmla="*/ 265 h 376"/>
                    <a:gd name="T76" fmla="*/ 101 w 397"/>
                    <a:gd name="T77" fmla="*/ 312 h 376"/>
                    <a:gd name="T78" fmla="*/ 148 w 397"/>
                    <a:gd name="T79" fmla="*/ 331 h 376"/>
                    <a:gd name="T80" fmla="*/ 243 w 397"/>
                    <a:gd name="T81" fmla="*/ 292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7"/>
                    <a:gd name="T124" fmla="*/ 0 h 376"/>
                    <a:gd name="T125" fmla="*/ 397 w 397"/>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7" h="376">
                      <a:moveTo>
                        <a:pt x="243" y="317"/>
                      </a:moveTo>
                      <a:cubicBezTo>
                        <a:pt x="199" y="346"/>
                        <a:pt x="170" y="362"/>
                        <a:pt x="159" y="366"/>
                      </a:cubicBezTo>
                      <a:cubicBezTo>
                        <a:pt x="142" y="373"/>
                        <a:pt x="124" y="376"/>
                        <a:pt x="104" y="376"/>
                      </a:cubicBezTo>
                      <a:cubicBezTo>
                        <a:pt x="74" y="376"/>
                        <a:pt x="49" y="368"/>
                        <a:pt x="30" y="351"/>
                      </a:cubicBezTo>
                      <a:cubicBezTo>
                        <a:pt x="10" y="334"/>
                        <a:pt x="0" y="312"/>
                        <a:pt x="0" y="284"/>
                      </a:cubicBezTo>
                      <a:cubicBezTo>
                        <a:pt x="0" y="266"/>
                        <a:pt x="5" y="251"/>
                        <a:pt x="15" y="238"/>
                      </a:cubicBezTo>
                      <a:cubicBezTo>
                        <a:pt x="27" y="221"/>
                        <a:pt x="50" y="204"/>
                        <a:pt x="83" y="188"/>
                      </a:cubicBezTo>
                      <a:cubicBezTo>
                        <a:pt x="115" y="172"/>
                        <a:pt x="169" y="154"/>
                        <a:pt x="243" y="131"/>
                      </a:cubicBezTo>
                      <a:cubicBezTo>
                        <a:pt x="243" y="126"/>
                        <a:pt x="243" y="122"/>
                        <a:pt x="243" y="117"/>
                      </a:cubicBezTo>
                      <a:cubicBezTo>
                        <a:pt x="243" y="82"/>
                        <a:pt x="237" y="57"/>
                        <a:pt x="223" y="44"/>
                      </a:cubicBezTo>
                      <a:cubicBezTo>
                        <a:pt x="209" y="30"/>
                        <a:pt x="189" y="24"/>
                        <a:pt x="162" y="24"/>
                      </a:cubicBezTo>
                      <a:cubicBezTo>
                        <a:pt x="142" y="24"/>
                        <a:pt x="127" y="28"/>
                        <a:pt x="115" y="37"/>
                      </a:cubicBezTo>
                      <a:cubicBezTo>
                        <a:pt x="103" y="46"/>
                        <a:pt x="96" y="56"/>
                        <a:pt x="96" y="68"/>
                      </a:cubicBezTo>
                      <a:cubicBezTo>
                        <a:pt x="97" y="75"/>
                        <a:pt x="97" y="83"/>
                        <a:pt x="97" y="90"/>
                      </a:cubicBezTo>
                      <a:cubicBezTo>
                        <a:pt x="97" y="102"/>
                        <a:pt x="94" y="111"/>
                        <a:pt x="87" y="118"/>
                      </a:cubicBezTo>
                      <a:cubicBezTo>
                        <a:pt x="79" y="125"/>
                        <a:pt x="69" y="128"/>
                        <a:pt x="57" y="128"/>
                      </a:cubicBezTo>
                      <a:cubicBezTo>
                        <a:pt x="45" y="128"/>
                        <a:pt x="35" y="124"/>
                        <a:pt x="28" y="117"/>
                      </a:cubicBezTo>
                      <a:cubicBezTo>
                        <a:pt x="21" y="111"/>
                        <a:pt x="17" y="102"/>
                        <a:pt x="17" y="90"/>
                      </a:cubicBezTo>
                      <a:cubicBezTo>
                        <a:pt x="17" y="68"/>
                        <a:pt x="31" y="47"/>
                        <a:pt x="59" y="28"/>
                      </a:cubicBezTo>
                      <a:cubicBezTo>
                        <a:pt x="87" y="9"/>
                        <a:pt x="126" y="0"/>
                        <a:pt x="177" y="0"/>
                      </a:cubicBezTo>
                      <a:cubicBezTo>
                        <a:pt x="215" y="0"/>
                        <a:pt x="247" y="5"/>
                        <a:pt x="272" y="16"/>
                      </a:cubicBezTo>
                      <a:cubicBezTo>
                        <a:pt x="290" y="24"/>
                        <a:pt x="304" y="36"/>
                        <a:pt x="313" y="54"/>
                      </a:cubicBezTo>
                      <a:cubicBezTo>
                        <a:pt x="319" y="65"/>
                        <a:pt x="322" y="88"/>
                        <a:pt x="322" y="123"/>
                      </a:cubicBezTo>
                      <a:cubicBezTo>
                        <a:pt x="322" y="163"/>
                        <a:pt x="322" y="204"/>
                        <a:pt x="322" y="244"/>
                      </a:cubicBezTo>
                      <a:cubicBezTo>
                        <a:pt x="322" y="278"/>
                        <a:pt x="323" y="299"/>
                        <a:pt x="324" y="307"/>
                      </a:cubicBezTo>
                      <a:cubicBezTo>
                        <a:pt x="326" y="315"/>
                        <a:pt x="329" y="320"/>
                        <a:pt x="333" y="323"/>
                      </a:cubicBezTo>
                      <a:cubicBezTo>
                        <a:pt x="336" y="325"/>
                        <a:pt x="340" y="326"/>
                        <a:pt x="345" y="326"/>
                      </a:cubicBezTo>
                      <a:cubicBezTo>
                        <a:pt x="350" y="326"/>
                        <a:pt x="354" y="326"/>
                        <a:pt x="358" y="324"/>
                      </a:cubicBezTo>
                      <a:cubicBezTo>
                        <a:pt x="365" y="320"/>
                        <a:pt x="378" y="311"/>
                        <a:pt x="397" y="295"/>
                      </a:cubicBezTo>
                      <a:cubicBezTo>
                        <a:pt x="397" y="302"/>
                        <a:pt x="397" y="310"/>
                        <a:pt x="397" y="317"/>
                      </a:cubicBezTo>
                      <a:cubicBezTo>
                        <a:pt x="362" y="357"/>
                        <a:pt x="327" y="376"/>
                        <a:pt x="295" y="376"/>
                      </a:cubicBezTo>
                      <a:cubicBezTo>
                        <a:pt x="279" y="376"/>
                        <a:pt x="267" y="371"/>
                        <a:pt x="258" y="362"/>
                      </a:cubicBezTo>
                      <a:cubicBezTo>
                        <a:pt x="249" y="353"/>
                        <a:pt x="244" y="338"/>
                        <a:pt x="243" y="317"/>
                      </a:cubicBezTo>
                      <a:close/>
                      <a:moveTo>
                        <a:pt x="243" y="292"/>
                      </a:moveTo>
                      <a:cubicBezTo>
                        <a:pt x="243" y="246"/>
                        <a:pt x="243" y="200"/>
                        <a:pt x="243" y="155"/>
                      </a:cubicBezTo>
                      <a:cubicBezTo>
                        <a:pt x="195" y="171"/>
                        <a:pt x="164" y="182"/>
                        <a:pt x="150" y="188"/>
                      </a:cubicBezTo>
                      <a:cubicBezTo>
                        <a:pt x="125" y="200"/>
                        <a:pt x="107" y="212"/>
                        <a:pt x="96" y="224"/>
                      </a:cubicBezTo>
                      <a:cubicBezTo>
                        <a:pt x="86" y="237"/>
                        <a:pt x="80" y="251"/>
                        <a:pt x="80" y="265"/>
                      </a:cubicBezTo>
                      <a:cubicBezTo>
                        <a:pt x="80" y="284"/>
                        <a:pt x="87" y="300"/>
                        <a:pt x="101" y="312"/>
                      </a:cubicBezTo>
                      <a:cubicBezTo>
                        <a:pt x="115" y="325"/>
                        <a:pt x="130" y="331"/>
                        <a:pt x="148" y="331"/>
                      </a:cubicBezTo>
                      <a:cubicBezTo>
                        <a:pt x="172" y="331"/>
                        <a:pt x="204" y="318"/>
                        <a:pt x="243" y="292"/>
                      </a:cubicBezTo>
                      <a:close/>
                    </a:path>
                  </a:pathLst>
                </a:custGeom>
                <a:solidFill>
                  <a:srgbClr val="FFFFFF"/>
                </a:solidFill>
                <a:ln w="0">
                  <a:solidFill>
                    <a:srgbClr val="FFFFFF"/>
                  </a:solidFill>
                  <a:round/>
                  <a:headEnd/>
                  <a:tailEnd/>
                </a:ln>
              </p:spPr>
              <p:txBody>
                <a:bodyPr/>
                <a:lstStyle/>
                <a:p>
                  <a:endParaRPr lang="es-EC"/>
                </a:p>
              </p:txBody>
            </p:sp>
          </p:grpSp>
          <p:sp>
            <p:nvSpPr>
              <p:cNvPr id="40996" name="Freeform 91"/>
              <p:cNvSpPr>
                <a:spLocks noEditPoints="1"/>
              </p:cNvSpPr>
              <p:nvPr/>
            </p:nvSpPr>
            <p:spPr bwMode="auto">
              <a:xfrm>
                <a:off x="2637" y="10034"/>
                <a:ext cx="107" cy="2738"/>
              </a:xfrm>
              <a:custGeom>
                <a:avLst/>
                <a:gdLst>
                  <a:gd name="T0" fmla="*/ 334 w 800"/>
                  <a:gd name="T1" fmla="*/ 22000 h 22067"/>
                  <a:gd name="T2" fmla="*/ 334 w 800"/>
                  <a:gd name="T3" fmla="*/ 667 h 22067"/>
                  <a:gd name="T4" fmla="*/ 400 w 800"/>
                  <a:gd name="T5" fmla="*/ 600 h 22067"/>
                  <a:gd name="T6" fmla="*/ 467 w 800"/>
                  <a:gd name="T7" fmla="*/ 667 h 22067"/>
                  <a:gd name="T8" fmla="*/ 467 w 800"/>
                  <a:gd name="T9" fmla="*/ 22000 h 22067"/>
                  <a:gd name="T10" fmla="*/ 400 w 800"/>
                  <a:gd name="T11" fmla="*/ 22067 h 22067"/>
                  <a:gd name="T12" fmla="*/ 334 w 800"/>
                  <a:gd name="T13" fmla="*/ 22000 h 22067"/>
                  <a:gd name="T14" fmla="*/ 0 w 800"/>
                  <a:gd name="T15" fmla="*/ 800 h 22067"/>
                  <a:gd name="T16" fmla="*/ 400 w 800"/>
                  <a:gd name="T17" fmla="*/ 0 h 22067"/>
                  <a:gd name="T18" fmla="*/ 800 w 800"/>
                  <a:gd name="T19" fmla="*/ 800 h 22067"/>
                  <a:gd name="T20" fmla="*/ 0 w 800"/>
                  <a:gd name="T21" fmla="*/ 800 h 220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22067"/>
                  <a:gd name="T35" fmla="*/ 800 w 800"/>
                  <a:gd name="T36" fmla="*/ 22067 h 220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22067">
                    <a:moveTo>
                      <a:pt x="334" y="22000"/>
                    </a:moveTo>
                    <a:lnTo>
                      <a:pt x="334" y="667"/>
                    </a:lnTo>
                    <a:cubicBezTo>
                      <a:pt x="334" y="630"/>
                      <a:pt x="364" y="600"/>
                      <a:pt x="400" y="600"/>
                    </a:cubicBezTo>
                    <a:cubicBezTo>
                      <a:pt x="437" y="600"/>
                      <a:pt x="467" y="630"/>
                      <a:pt x="467" y="667"/>
                    </a:cubicBezTo>
                    <a:lnTo>
                      <a:pt x="467" y="22000"/>
                    </a:lnTo>
                    <a:cubicBezTo>
                      <a:pt x="467" y="22037"/>
                      <a:pt x="437" y="22067"/>
                      <a:pt x="400" y="22067"/>
                    </a:cubicBezTo>
                    <a:cubicBezTo>
                      <a:pt x="364" y="22067"/>
                      <a:pt x="334" y="22037"/>
                      <a:pt x="334" y="22000"/>
                    </a:cubicBezTo>
                    <a:close/>
                    <a:moveTo>
                      <a:pt x="0" y="800"/>
                    </a:moveTo>
                    <a:lnTo>
                      <a:pt x="400" y="0"/>
                    </a:lnTo>
                    <a:lnTo>
                      <a:pt x="800" y="800"/>
                    </a:lnTo>
                    <a:lnTo>
                      <a:pt x="0" y="800"/>
                    </a:lnTo>
                    <a:close/>
                  </a:path>
                </a:pathLst>
              </a:custGeom>
              <a:solidFill>
                <a:srgbClr val="FFFF00"/>
              </a:solidFill>
              <a:ln w="1270">
                <a:solidFill>
                  <a:srgbClr val="FFFF00"/>
                </a:solidFill>
                <a:bevel/>
                <a:headEnd/>
                <a:tailEnd/>
              </a:ln>
            </p:spPr>
            <p:txBody>
              <a:bodyPr/>
              <a:lstStyle/>
              <a:p>
                <a:endParaRPr lang="es-EC"/>
              </a:p>
            </p:txBody>
          </p:sp>
          <p:sp>
            <p:nvSpPr>
              <p:cNvPr id="40997" name="Freeform 92"/>
              <p:cNvSpPr>
                <a:spLocks noEditPoints="1"/>
              </p:cNvSpPr>
              <p:nvPr/>
            </p:nvSpPr>
            <p:spPr bwMode="auto">
              <a:xfrm>
                <a:off x="3250" y="9480"/>
                <a:ext cx="6038" cy="99"/>
              </a:xfrm>
              <a:custGeom>
                <a:avLst/>
                <a:gdLst>
                  <a:gd name="T0" fmla="*/ 22672 w 22706"/>
                  <a:gd name="T1" fmla="*/ 234 h 400"/>
                  <a:gd name="T2" fmla="*/ 334 w 22706"/>
                  <a:gd name="T3" fmla="*/ 234 h 400"/>
                  <a:gd name="T4" fmla="*/ 300 w 22706"/>
                  <a:gd name="T5" fmla="*/ 200 h 400"/>
                  <a:gd name="T6" fmla="*/ 334 w 22706"/>
                  <a:gd name="T7" fmla="*/ 167 h 400"/>
                  <a:gd name="T8" fmla="*/ 22672 w 22706"/>
                  <a:gd name="T9" fmla="*/ 167 h 400"/>
                  <a:gd name="T10" fmla="*/ 22706 w 22706"/>
                  <a:gd name="T11" fmla="*/ 200 h 400"/>
                  <a:gd name="T12" fmla="*/ 22672 w 22706"/>
                  <a:gd name="T13" fmla="*/ 234 h 400"/>
                  <a:gd name="T14" fmla="*/ 400 w 22706"/>
                  <a:gd name="T15" fmla="*/ 400 h 400"/>
                  <a:gd name="T16" fmla="*/ 0 w 22706"/>
                  <a:gd name="T17" fmla="*/ 200 h 400"/>
                  <a:gd name="T18" fmla="*/ 400 w 22706"/>
                  <a:gd name="T19" fmla="*/ 0 h 400"/>
                  <a:gd name="T20" fmla="*/ 400 w 22706"/>
                  <a:gd name="T21" fmla="*/ 4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06"/>
                  <a:gd name="T34" fmla="*/ 0 h 400"/>
                  <a:gd name="T35" fmla="*/ 22706 w 22706"/>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06" h="400">
                    <a:moveTo>
                      <a:pt x="22672" y="234"/>
                    </a:moveTo>
                    <a:lnTo>
                      <a:pt x="334" y="234"/>
                    </a:lnTo>
                    <a:cubicBezTo>
                      <a:pt x="315" y="234"/>
                      <a:pt x="300" y="219"/>
                      <a:pt x="300" y="200"/>
                    </a:cubicBezTo>
                    <a:cubicBezTo>
                      <a:pt x="300" y="182"/>
                      <a:pt x="315" y="167"/>
                      <a:pt x="334" y="167"/>
                    </a:cubicBezTo>
                    <a:lnTo>
                      <a:pt x="22672" y="167"/>
                    </a:lnTo>
                    <a:cubicBezTo>
                      <a:pt x="22691" y="167"/>
                      <a:pt x="22706" y="182"/>
                      <a:pt x="22706" y="200"/>
                    </a:cubicBezTo>
                    <a:cubicBezTo>
                      <a:pt x="22706" y="219"/>
                      <a:pt x="22691" y="234"/>
                      <a:pt x="22672" y="234"/>
                    </a:cubicBezTo>
                    <a:close/>
                    <a:moveTo>
                      <a:pt x="400" y="400"/>
                    </a:moveTo>
                    <a:lnTo>
                      <a:pt x="0" y="200"/>
                    </a:lnTo>
                    <a:lnTo>
                      <a:pt x="400" y="0"/>
                    </a:lnTo>
                    <a:lnTo>
                      <a:pt x="400" y="400"/>
                    </a:lnTo>
                    <a:close/>
                  </a:path>
                </a:pathLst>
              </a:custGeom>
              <a:solidFill>
                <a:srgbClr val="FFFF00"/>
              </a:solidFill>
              <a:ln w="1270">
                <a:solidFill>
                  <a:srgbClr val="FFFF00"/>
                </a:solidFill>
                <a:bevel/>
                <a:headEnd/>
                <a:tailEnd/>
              </a:ln>
            </p:spPr>
            <p:txBody>
              <a:bodyPr/>
              <a:lstStyle/>
              <a:p>
                <a:endParaRPr lang="es-EC"/>
              </a:p>
            </p:txBody>
          </p:sp>
          <p:pic>
            <p:nvPicPr>
              <p:cNvPr id="40998" name="Picture 96"/>
              <p:cNvPicPr>
                <a:picLocks noChangeAspect="1" noChangeArrowheads="1"/>
              </p:cNvPicPr>
              <p:nvPr/>
            </p:nvPicPr>
            <p:blipFill>
              <a:blip r:embed="rId2"/>
              <a:srcRect/>
              <a:stretch>
                <a:fillRect/>
              </a:stretch>
            </p:blipFill>
            <p:spPr bwMode="auto">
              <a:xfrm>
                <a:off x="7559" y="11754"/>
                <a:ext cx="1385" cy="1022"/>
              </a:xfrm>
              <a:prstGeom prst="rect">
                <a:avLst/>
              </a:prstGeom>
              <a:noFill/>
              <a:ln w="9525">
                <a:noFill/>
                <a:miter lim="800000"/>
                <a:headEnd/>
                <a:tailEnd/>
              </a:ln>
            </p:spPr>
          </p:pic>
          <p:sp>
            <p:nvSpPr>
              <p:cNvPr id="40999" name="Line 97"/>
              <p:cNvSpPr>
                <a:spLocks noChangeShapeType="1"/>
              </p:cNvSpPr>
              <p:nvPr/>
            </p:nvSpPr>
            <p:spPr bwMode="auto">
              <a:xfrm>
                <a:off x="3681" y="11317"/>
                <a:ext cx="6300" cy="0"/>
              </a:xfrm>
              <a:prstGeom prst="line">
                <a:avLst/>
              </a:prstGeom>
              <a:noFill/>
              <a:ln w="19050">
                <a:solidFill>
                  <a:srgbClr val="FFCC00"/>
                </a:solidFill>
                <a:round/>
                <a:headEnd/>
                <a:tailEnd/>
              </a:ln>
            </p:spPr>
            <p:txBody>
              <a:bodyPr/>
              <a:lstStyle/>
              <a:p>
                <a:endParaRPr lang="es-EC"/>
              </a:p>
            </p:txBody>
          </p:sp>
          <p:sp>
            <p:nvSpPr>
              <p:cNvPr id="41000" name="Line 98"/>
              <p:cNvSpPr>
                <a:spLocks noChangeShapeType="1"/>
              </p:cNvSpPr>
              <p:nvPr/>
            </p:nvSpPr>
            <p:spPr bwMode="auto">
              <a:xfrm flipV="1">
                <a:off x="6741" y="10057"/>
                <a:ext cx="1" cy="2880"/>
              </a:xfrm>
              <a:prstGeom prst="line">
                <a:avLst/>
              </a:prstGeom>
              <a:noFill/>
              <a:ln w="28575">
                <a:solidFill>
                  <a:srgbClr val="FFCC00"/>
                </a:solidFill>
                <a:round/>
                <a:headEnd/>
                <a:tailEnd/>
              </a:ln>
            </p:spPr>
            <p:txBody>
              <a:bodyPr/>
              <a:lstStyle/>
              <a:p>
                <a:endParaRPr lang="es-EC"/>
              </a:p>
            </p:txBody>
          </p:sp>
        </p:grpSp>
        <p:sp>
          <p:nvSpPr>
            <p:cNvPr id="40969" name="Rectangle 99"/>
            <p:cNvSpPr>
              <a:spLocks noChangeArrowheads="1"/>
            </p:cNvSpPr>
            <p:nvPr/>
          </p:nvSpPr>
          <p:spPr bwMode="auto">
            <a:xfrm>
              <a:off x="1881" y="4477"/>
              <a:ext cx="8083" cy="32"/>
            </a:xfrm>
            <a:prstGeom prst="rect">
              <a:avLst/>
            </a:prstGeom>
            <a:solidFill>
              <a:srgbClr val="FFCC00"/>
            </a:solidFill>
            <a:ln w="9525">
              <a:solidFill>
                <a:srgbClr val="FFCC00"/>
              </a:solidFill>
              <a:miter lim="800000"/>
              <a:headEnd/>
              <a:tailEnd/>
            </a:ln>
          </p:spPr>
          <p:txBody>
            <a:bodyPr/>
            <a:lstStyle/>
            <a:p>
              <a:endParaRPr lang="es-EC"/>
            </a:p>
          </p:txBody>
        </p:sp>
      </p:grpSp>
      <p:sp>
        <p:nvSpPr>
          <p:cNvPr id="110" name="109 Rectángulo"/>
          <p:cNvSpPr/>
          <p:nvPr/>
        </p:nvSpPr>
        <p:spPr>
          <a:xfrm>
            <a:off x="2786063" y="4357688"/>
            <a:ext cx="1643062" cy="10715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40967" name="Picture 101" descr="http://www.sagarpa.gob.mx/ganaderito/cowgift.gif"/>
          <p:cNvPicPr>
            <a:picLocks noChangeAspect="1" noChangeArrowheads="1"/>
          </p:cNvPicPr>
          <p:nvPr/>
        </p:nvPicPr>
        <p:blipFill>
          <a:blip r:embed="rId3"/>
          <a:srcRect/>
          <a:stretch>
            <a:fillRect/>
          </a:stretch>
        </p:blipFill>
        <p:spPr bwMode="auto">
          <a:xfrm>
            <a:off x="2857500" y="4429125"/>
            <a:ext cx="150018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1987" name="Group 4"/>
          <p:cNvGrpSpPr>
            <a:grpSpLocks/>
          </p:cNvGrpSpPr>
          <p:nvPr/>
        </p:nvGrpSpPr>
        <p:grpSpPr bwMode="auto">
          <a:xfrm>
            <a:off x="7500938" y="428625"/>
            <a:ext cx="1357312" cy="428625"/>
            <a:chOff x="5121" y="10777"/>
            <a:chExt cx="2239" cy="1080"/>
          </a:xfrm>
        </p:grpSpPr>
        <p:sp>
          <p:nvSpPr>
            <p:cNvPr id="4201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201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201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201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1988"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MATRIZ  MERCADO/PRODUCTO</a:t>
            </a:r>
          </a:p>
          <a:p>
            <a:pPr algn="ctr"/>
            <a:endParaRPr lang="es-ES" sz="2400">
              <a:solidFill>
                <a:srgbClr val="FF6600"/>
              </a:solidFill>
              <a:latin typeface="Times New Roman" pitchFamily="18" charset="0"/>
              <a:cs typeface="Times New Roman" pitchFamily="18" charset="0"/>
            </a:endParaRPr>
          </a:p>
        </p:txBody>
      </p:sp>
      <p:grpSp>
        <p:nvGrpSpPr>
          <p:cNvPr id="41989" name="Group 2"/>
          <p:cNvGrpSpPr>
            <a:grpSpLocks/>
          </p:cNvGrpSpPr>
          <p:nvPr/>
        </p:nvGrpSpPr>
        <p:grpSpPr bwMode="auto">
          <a:xfrm>
            <a:off x="1571625" y="2130425"/>
            <a:ext cx="6215063" cy="3370263"/>
            <a:chOff x="1701" y="3037"/>
            <a:chExt cx="8287" cy="3391"/>
          </a:xfrm>
        </p:grpSpPr>
        <p:sp>
          <p:nvSpPr>
            <p:cNvPr id="41990" name="AutoShape 3"/>
            <p:cNvSpPr>
              <a:spLocks noChangeAspect="1" noChangeArrowheads="1"/>
            </p:cNvSpPr>
            <p:nvPr/>
          </p:nvSpPr>
          <p:spPr bwMode="auto">
            <a:xfrm>
              <a:off x="1701" y="3037"/>
              <a:ext cx="8278" cy="3382"/>
            </a:xfrm>
            <a:prstGeom prst="rect">
              <a:avLst/>
            </a:prstGeom>
            <a:solidFill>
              <a:srgbClr val="FFCC00"/>
            </a:solidFill>
            <a:ln w="28575">
              <a:solidFill>
                <a:srgbClr val="FFCC00"/>
              </a:solidFill>
              <a:miter lim="800000"/>
              <a:headEnd/>
              <a:tailEnd/>
            </a:ln>
          </p:spPr>
          <p:txBody>
            <a:bodyPr/>
            <a:lstStyle/>
            <a:p>
              <a:endParaRPr lang="es-EC"/>
            </a:p>
          </p:txBody>
        </p:sp>
        <p:sp>
          <p:nvSpPr>
            <p:cNvPr id="41991" name="Rectangle 4"/>
            <p:cNvSpPr>
              <a:spLocks noChangeArrowheads="1"/>
            </p:cNvSpPr>
            <p:nvPr/>
          </p:nvSpPr>
          <p:spPr bwMode="auto">
            <a:xfrm>
              <a:off x="1701" y="3037"/>
              <a:ext cx="8271" cy="310"/>
            </a:xfrm>
            <a:prstGeom prst="rect">
              <a:avLst/>
            </a:prstGeom>
            <a:solidFill>
              <a:srgbClr val="FF6600"/>
            </a:solidFill>
            <a:ln w="9525">
              <a:solidFill>
                <a:srgbClr val="FFCC00"/>
              </a:solidFill>
              <a:miter lim="800000"/>
              <a:headEnd/>
              <a:tailEnd/>
            </a:ln>
          </p:spPr>
          <p:txBody>
            <a:bodyPr/>
            <a:lstStyle/>
            <a:p>
              <a:endParaRPr lang="es-EC"/>
            </a:p>
          </p:txBody>
        </p:sp>
        <p:sp>
          <p:nvSpPr>
            <p:cNvPr id="41992" name="Rectangle 5"/>
            <p:cNvSpPr>
              <a:spLocks noChangeArrowheads="1"/>
            </p:cNvSpPr>
            <p:nvPr/>
          </p:nvSpPr>
          <p:spPr bwMode="auto">
            <a:xfrm>
              <a:off x="1710" y="3345"/>
              <a:ext cx="1182" cy="711"/>
            </a:xfrm>
            <a:prstGeom prst="rect">
              <a:avLst/>
            </a:prstGeom>
            <a:solidFill>
              <a:srgbClr val="FF6600"/>
            </a:solidFill>
            <a:ln w="9525">
              <a:noFill/>
              <a:miter lim="800000"/>
              <a:headEnd/>
              <a:tailEnd/>
            </a:ln>
          </p:spPr>
          <p:txBody>
            <a:bodyPr/>
            <a:lstStyle/>
            <a:p>
              <a:endParaRPr lang="es-EC"/>
            </a:p>
          </p:txBody>
        </p:sp>
        <p:sp>
          <p:nvSpPr>
            <p:cNvPr id="41993" name="Rectangle 6"/>
            <p:cNvSpPr>
              <a:spLocks noChangeArrowheads="1"/>
            </p:cNvSpPr>
            <p:nvPr/>
          </p:nvSpPr>
          <p:spPr bwMode="auto">
            <a:xfrm>
              <a:off x="2890" y="3345"/>
              <a:ext cx="7082" cy="711"/>
            </a:xfrm>
            <a:prstGeom prst="rect">
              <a:avLst/>
            </a:prstGeom>
            <a:solidFill>
              <a:srgbClr val="FF6600"/>
            </a:solidFill>
            <a:ln w="28575">
              <a:solidFill>
                <a:srgbClr val="FFCC00"/>
              </a:solidFill>
              <a:miter lim="800000"/>
              <a:headEnd/>
              <a:tailEnd/>
            </a:ln>
          </p:spPr>
          <p:txBody>
            <a:bodyPr/>
            <a:lstStyle/>
            <a:p>
              <a:endParaRPr lang="es-EC"/>
            </a:p>
          </p:txBody>
        </p:sp>
        <p:sp>
          <p:nvSpPr>
            <p:cNvPr id="41994" name="Rectangle 7"/>
            <p:cNvSpPr>
              <a:spLocks noChangeArrowheads="1"/>
            </p:cNvSpPr>
            <p:nvPr/>
          </p:nvSpPr>
          <p:spPr bwMode="auto">
            <a:xfrm>
              <a:off x="1710" y="4053"/>
              <a:ext cx="1182" cy="2359"/>
            </a:xfrm>
            <a:prstGeom prst="rect">
              <a:avLst/>
            </a:prstGeom>
            <a:solidFill>
              <a:srgbClr val="FF6600"/>
            </a:solidFill>
            <a:ln w="9525">
              <a:noFill/>
              <a:miter lim="800000"/>
              <a:headEnd/>
              <a:tailEnd/>
            </a:ln>
          </p:spPr>
          <p:txBody>
            <a:bodyPr/>
            <a:lstStyle/>
            <a:p>
              <a:endParaRPr lang="es-EC"/>
            </a:p>
          </p:txBody>
        </p:sp>
        <p:sp>
          <p:nvSpPr>
            <p:cNvPr id="41995" name="Rectangle 8"/>
            <p:cNvSpPr>
              <a:spLocks noChangeArrowheads="1"/>
            </p:cNvSpPr>
            <p:nvPr/>
          </p:nvSpPr>
          <p:spPr bwMode="auto">
            <a:xfrm>
              <a:off x="2890" y="4053"/>
              <a:ext cx="7082" cy="2359"/>
            </a:xfrm>
            <a:prstGeom prst="rect">
              <a:avLst/>
            </a:prstGeom>
            <a:solidFill>
              <a:srgbClr val="FFFFFF"/>
            </a:solidFill>
            <a:ln w="28575">
              <a:solidFill>
                <a:srgbClr val="FFCC00"/>
              </a:solidFill>
              <a:miter lim="800000"/>
              <a:headEnd/>
              <a:tailEnd/>
            </a:ln>
          </p:spPr>
          <p:txBody>
            <a:bodyPr/>
            <a:lstStyle/>
            <a:p>
              <a:endParaRPr lang="es-EC"/>
            </a:p>
          </p:txBody>
        </p:sp>
        <p:sp>
          <p:nvSpPr>
            <p:cNvPr id="41996" name="Rectangle 9"/>
            <p:cNvSpPr>
              <a:spLocks noChangeArrowheads="1"/>
            </p:cNvSpPr>
            <p:nvPr/>
          </p:nvSpPr>
          <p:spPr bwMode="auto">
            <a:xfrm>
              <a:off x="7518" y="5674"/>
              <a:ext cx="1357" cy="253"/>
            </a:xfrm>
            <a:prstGeom prst="rect">
              <a:avLst/>
            </a:prstGeom>
            <a:noFill/>
            <a:ln w="9525">
              <a:noFill/>
              <a:miter lim="800000"/>
              <a:headEnd/>
              <a:tailEnd/>
            </a:ln>
          </p:spPr>
          <p:txBody>
            <a:bodyPr lIns="0" tIns="0" rIns="0" bIns="0"/>
            <a:lstStyle/>
            <a:p>
              <a:pPr>
                <a:spcAft>
                  <a:spcPts val="1000"/>
                </a:spcAft>
              </a:pPr>
              <a:r>
                <a:rPr lang="es-ES" sz="1100">
                  <a:solidFill>
                    <a:srgbClr val="000000"/>
                  </a:solidFill>
                  <a:latin typeface="Calibri" pitchFamily="34" charset="0"/>
                </a:rPr>
                <a:t>Diversificación</a:t>
              </a:r>
              <a:endParaRPr lang="es-ES"/>
            </a:p>
          </p:txBody>
        </p:sp>
        <p:sp>
          <p:nvSpPr>
            <p:cNvPr id="41997" name="Rectangle 10"/>
            <p:cNvSpPr>
              <a:spLocks noChangeArrowheads="1"/>
            </p:cNvSpPr>
            <p:nvPr/>
          </p:nvSpPr>
          <p:spPr bwMode="auto">
            <a:xfrm>
              <a:off x="1916" y="4496"/>
              <a:ext cx="807" cy="253"/>
            </a:xfrm>
            <a:prstGeom prst="rect">
              <a:avLst/>
            </a:prstGeom>
            <a:noFill/>
            <a:ln w="9525">
              <a:noFill/>
              <a:miter lim="800000"/>
              <a:headEnd/>
              <a:tailEnd/>
            </a:ln>
          </p:spPr>
          <p:txBody>
            <a:bodyPr lIns="0" tIns="0" rIns="0" bIns="0"/>
            <a:lstStyle/>
            <a:p>
              <a:pPr>
                <a:spcAft>
                  <a:spcPts val="1000"/>
                </a:spcAft>
              </a:pPr>
              <a:r>
                <a:rPr lang="es-ES" sz="1100" b="1">
                  <a:solidFill>
                    <a:srgbClr val="FFFFFF"/>
                  </a:solidFill>
                  <a:latin typeface="Calibri" pitchFamily="34" charset="0"/>
                </a:rPr>
                <a:t>Actuales</a:t>
              </a:r>
              <a:endParaRPr lang="es-ES"/>
            </a:p>
          </p:txBody>
        </p:sp>
        <p:sp>
          <p:nvSpPr>
            <p:cNvPr id="41998" name="Rectangle 11"/>
            <p:cNvSpPr>
              <a:spLocks noChangeArrowheads="1"/>
            </p:cNvSpPr>
            <p:nvPr/>
          </p:nvSpPr>
          <p:spPr bwMode="auto">
            <a:xfrm>
              <a:off x="1966" y="5674"/>
              <a:ext cx="685" cy="253"/>
            </a:xfrm>
            <a:prstGeom prst="rect">
              <a:avLst/>
            </a:prstGeom>
            <a:noFill/>
            <a:ln w="9525">
              <a:noFill/>
              <a:miter lim="800000"/>
              <a:headEnd/>
              <a:tailEnd/>
            </a:ln>
          </p:spPr>
          <p:txBody>
            <a:bodyPr lIns="0" tIns="0" rIns="0" bIns="0"/>
            <a:lstStyle/>
            <a:p>
              <a:pPr>
                <a:spcAft>
                  <a:spcPts val="1000"/>
                </a:spcAft>
              </a:pPr>
              <a:r>
                <a:rPr lang="es-ES" sz="1100" b="1">
                  <a:solidFill>
                    <a:srgbClr val="FFFFFF"/>
                  </a:solidFill>
                  <a:latin typeface="Calibri" pitchFamily="34" charset="0"/>
                </a:rPr>
                <a:t>Nuevos</a:t>
              </a:r>
              <a:endParaRPr lang="es-ES"/>
            </a:p>
          </p:txBody>
        </p:sp>
        <p:sp>
          <p:nvSpPr>
            <p:cNvPr id="41999" name="Rectangle 12"/>
            <p:cNvSpPr>
              <a:spLocks noChangeArrowheads="1"/>
            </p:cNvSpPr>
            <p:nvPr/>
          </p:nvSpPr>
          <p:spPr bwMode="auto">
            <a:xfrm>
              <a:off x="3523" y="4496"/>
              <a:ext cx="2200" cy="253"/>
            </a:xfrm>
            <a:prstGeom prst="rect">
              <a:avLst/>
            </a:prstGeom>
            <a:noFill/>
            <a:ln w="9525">
              <a:noFill/>
              <a:miter lim="800000"/>
              <a:headEnd/>
              <a:tailEnd/>
            </a:ln>
          </p:spPr>
          <p:txBody>
            <a:bodyPr lIns="0" tIns="0" rIns="0" bIns="0"/>
            <a:lstStyle/>
            <a:p>
              <a:pPr>
                <a:spcAft>
                  <a:spcPts val="1000"/>
                </a:spcAft>
              </a:pPr>
              <a:r>
                <a:rPr lang="es-ES" sz="1100">
                  <a:solidFill>
                    <a:srgbClr val="000000"/>
                  </a:solidFill>
                  <a:latin typeface="Calibri" pitchFamily="34" charset="0"/>
                </a:rPr>
                <a:t>Penetración</a:t>
              </a:r>
              <a:r>
                <a:rPr lang="en-US" sz="1100">
                  <a:solidFill>
                    <a:srgbClr val="000000"/>
                  </a:solidFill>
                  <a:latin typeface="Calibri" pitchFamily="34" charset="0"/>
                </a:rPr>
                <a:t> del Mercado </a:t>
              </a:r>
              <a:endParaRPr lang="es-ES"/>
            </a:p>
          </p:txBody>
        </p:sp>
        <p:sp>
          <p:nvSpPr>
            <p:cNvPr id="42000" name="Rectangle 13"/>
            <p:cNvSpPr>
              <a:spLocks noChangeArrowheads="1"/>
            </p:cNvSpPr>
            <p:nvPr/>
          </p:nvSpPr>
          <p:spPr bwMode="auto">
            <a:xfrm>
              <a:off x="7139" y="4496"/>
              <a:ext cx="2102" cy="253"/>
            </a:xfrm>
            <a:prstGeom prst="rect">
              <a:avLst/>
            </a:prstGeom>
            <a:noFill/>
            <a:ln w="9525">
              <a:noFill/>
              <a:miter lim="800000"/>
              <a:headEnd/>
              <a:tailEnd/>
            </a:ln>
          </p:spPr>
          <p:txBody>
            <a:bodyPr lIns="0" tIns="0" rIns="0" bIns="0"/>
            <a:lstStyle/>
            <a:p>
              <a:pPr>
                <a:spcAft>
                  <a:spcPts val="1000"/>
                </a:spcAft>
              </a:pPr>
              <a:r>
                <a:rPr lang="es-ES" sz="1100">
                  <a:solidFill>
                    <a:srgbClr val="000000"/>
                  </a:solidFill>
                  <a:latin typeface="Calibri" pitchFamily="34" charset="0"/>
                </a:rPr>
                <a:t>Desarrollo</a:t>
              </a:r>
              <a:r>
                <a:rPr lang="en-US" sz="1100">
                  <a:solidFill>
                    <a:srgbClr val="000000"/>
                  </a:solidFill>
                  <a:latin typeface="Calibri" pitchFamily="34" charset="0"/>
                </a:rPr>
                <a:t> del </a:t>
              </a:r>
              <a:r>
                <a:rPr lang="es-ES" sz="1100">
                  <a:solidFill>
                    <a:srgbClr val="000000"/>
                  </a:solidFill>
                  <a:latin typeface="Calibri" pitchFamily="34" charset="0"/>
                </a:rPr>
                <a:t>Producto</a:t>
              </a:r>
              <a:endParaRPr lang="es-ES"/>
            </a:p>
          </p:txBody>
        </p:sp>
        <p:sp>
          <p:nvSpPr>
            <p:cNvPr id="42001" name="Rectangle 14"/>
            <p:cNvSpPr>
              <a:spLocks noChangeArrowheads="1"/>
            </p:cNvSpPr>
            <p:nvPr/>
          </p:nvSpPr>
          <p:spPr bwMode="auto">
            <a:xfrm>
              <a:off x="3606" y="5674"/>
              <a:ext cx="2090" cy="253"/>
            </a:xfrm>
            <a:prstGeom prst="rect">
              <a:avLst/>
            </a:prstGeom>
            <a:noFill/>
            <a:ln w="9525">
              <a:noFill/>
              <a:miter lim="800000"/>
              <a:headEnd/>
              <a:tailEnd/>
            </a:ln>
          </p:spPr>
          <p:txBody>
            <a:bodyPr lIns="0" tIns="0" rIns="0" bIns="0"/>
            <a:lstStyle/>
            <a:p>
              <a:pPr>
                <a:spcAft>
                  <a:spcPts val="1000"/>
                </a:spcAft>
              </a:pPr>
              <a:r>
                <a:rPr lang="es-ES" sz="1100">
                  <a:solidFill>
                    <a:srgbClr val="000000"/>
                  </a:solidFill>
                  <a:latin typeface="Calibri" pitchFamily="34" charset="0"/>
                </a:rPr>
                <a:t>Desarrollo</a:t>
              </a:r>
              <a:r>
                <a:rPr lang="en-US" sz="1100">
                  <a:solidFill>
                    <a:srgbClr val="000000"/>
                  </a:solidFill>
                  <a:latin typeface="Calibri" pitchFamily="34" charset="0"/>
                </a:rPr>
                <a:t> del Mercado</a:t>
              </a:r>
              <a:endParaRPr lang="es-ES"/>
            </a:p>
          </p:txBody>
        </p:sp>
        <p:sp>
          <p:nvSpPr>
            <p:cNvPr id="42002" name="Rectangle 15"/>
            <p:cNvSpPr>
              <a:spLocks noChangeArrowheads="1"/>
            </p:cNvSpPr>
            <p:nvPr/>
          </p:nvSpPr>
          <p:spPr bwMode="auto">
            <a:xfrm>
              <a:off x="5990" y="3057"/>
              <a:ext cx="954" cy="253"/>
            </a:xfrm>
            <a:prstGeom prst="rect">
              <a:avLst/>
            </a:prstGeom>
            <a:noFill/>
            <a:ln w="9525">
              <a:noFill/>
              <a:miter lim="800000"/>
              <a:headEnd/>
              <a:tailEnd/>
            </a:ln>
          </p:spPr>
          <p:txBody>
            <a:bodyPr lIns="0" tIns="0" rIns="0" bIns="0"/>
            <a:lstStyle/>
            <a:p>
              <a:pPr>
                <a:spcAft>
                  <a:spcPts val="1000"/>
                </a:spcAft>
              </a:pPr>
              <a:r>
                <a:rPr lang="es-ES" sz="1100" b="1">
                  <a:solidFill>
                    <a:srgbClr val="FFFFFF"/>
                  </a:solidFill>
                  <a:latin typeface="Calibri" pitchFamily="34" charset="0"/>
                </a:rPr>
                <a:t>Productos</a:t>
              </a:r>
              <a:endParaRPr lang="es-ES"/>
            </a:p>
          </p:txBody>
        </p:sp>
        <p:sp>
          <p:nvSpPr>
            <p:cNvPr id="42003" name="Rectangle 16"/>
            <p:cNvSpPr>
              <a:spLocks noChangeArrowheads="1"/>
            </p:cNvSpPr>
            <p:nvPr/>
          </p:nvSpPr>
          <p:spPr bwMode="auto">
            <a:xfrm>
              <a:off x="4276" y="3556"/>
              <a:ext cx="807" cy="253"/>
            </a:xfrm>
            <a:prstGeom prst="rect">
              <a:avLst/>
            </a:prstGeom>
            <a:noFill/>
            <a:ln w="9525">
              <a:noFill/>
              <a:miter lim="800000"/>
              <a:headEnd/>
              <a:tailEnd/>
            </a:ln>
          </p:spPr>
          <p:txBody>
            <a:bodyPr lIns="0" tIns="0" rIns="0" bIns="0"/>
            <a:lstStyle/>
            <a:p>
              <a:pPr>
                <a:spcAft>
                  <a:spcPts val="1000"/>
                </a:spcAft>
              </a:pPr>
              <a:r>
                <a:rPr lang="es-ES" sz="1100" b="1">
                  <a:solidFill>
                    <a:srgbClr val="FFFFFF"/>
                  </a:solidFill>
                  <a:latin typeface="Calibri" pitchFamily="34" charset="0"/>
                </a:rPr>
                <a:t>Actuales</a:t>
              </a:r>
              <a:endParaRPr lang="es-ES"/>
            </a:p>
          </p:txBody>
        </p:sp>
        <p:sp>
          <p:nvSpPr>
            <p:cNvPr id="42004" name="Rectangle 17"/>
            <p:cNvSpPr>
              <a:spLocks noChangeArrowheads="1"/>
            </p:cNvSpPr>
            <p:nvPr/>
          </p:nvSpPr>
          <p:spPr bwMode="auto">
            <a:xfrm>
              <a:off x="7866" y="3556"/>
              <a:ext cx="685" cy="253"/>
            </a:xfrm>
            <a:prstGeom prst="rect">
              <a:avLst/>
            </a:prstGeom>
            <a:noFill/>
            <a:ln w="9525">
              <a:noFill/>
              <a:miter lim="800000"/>
              <a:headEnd/>
              <a:tailEnd/>
            </a:ln>
          </p:spPr>
          <p:txBody>
            <a:bodyPr lIns="0" tIns="0" rIns="0" bIns="0"/>
            <a:lstStyle/>
            <a:p>
              <a:pPr>
                <a:spcAft>
                  <a:spcPts val="1000"/>
                </a:spcAft>
              </a:pPr>
              <a:r>
                <a:rPr lang="es-ES" sz="1100" b="1">
                  <a:solidFill>
                    <a:srgbClr val="FFFFFF"/>
                  </a:solidFill>
                  <a:latin typeface="Calibri" pitchFamily="34" charset="0"/>
                </a:rPr>
                <a:t>Nuevos</a:t>
              </a:r>
              <a:endParaRPr lang="es-ES"/>
            </a:p>
          </p:txBody>
        </p:sp>
        <p:sp>
          <p:nvSpPr>
            <p:cNvPr id="42005" name="Rectangle 18"/>
            <p:cNvSpPr>
              <a:spLocks noChangeArrowheads="1"/>
            </p:cNvSpPr>
            <p:nvPr/>
          </p:nvSpPr>
          <p:spPr bwMode="auto">
            <a:xfrm>
              <a:off x="1881" y="3397"/>
              <a:ext cx="1174" cy="506"/>
            </a:xfrm>
            <a:prstGeom prst="rect">
              <a:avLst/>
            </a:prstGeom>
            <a:noFill/>
            <a:ln w="9525">
              <a:noFill/>
              <a:miter lim="800000"/>
              <a:headEnd/>
              <a:tailEnd/>
            </a:ln>
          </p:spPr>
          <p:txBody>
            <a:bodyPr lIns="0" tIns="0" rIns="0" bIns="0"/>
            <a:lstStyle/>
            <a:p>
              <a:endParaRPr lang="es-EC"/>
            </a:p>
          </p:txBody>
        </p:sp>
        <p:sp>
          <p:nvSpPr>
            <p:cNvPr id="42006" name="Line 19"/>
            <p:cNvSpPr>
              <a:spLocks noChangeShapeType="1"/>
            </p:cNvSpPr>
            <p:nvPr/>
          </p:nvSpPr>
          <p:spPr bwMode="auto">
            <a:xfrm>
              <a:off x="6421" y="3363"/>
              <a:ext cx="1" cy="672"/>
            </a:xfrm>
            <a:prstGeom prst="line">
              <a:avLst/>
            </a:prstGeom>
            <a:noFill/>
            <a:ln w="28575">
              <a:solidFill>
                <a:srgbClr val="FFCC00"/>
              </a:solidFill>
              <a:round/>
              <a:headEnd/>
              <a:tailEnd/>
            </a:ln>
          </p:spPr>
          <p:txBody>
            <a:bodyPr/>
            <a:lstStyle/>
            <a:p>
              <a:endParaRPr lang="es-EC"/>
            </a:p>
          </p:txBody>
        </p:sp>
        <p:sp>
          <p:nvSpPr>
            <p:cNvPr id="42007" name="Line 20"/>
            <p:cNvSpPr>
              <a:spLocks noChangeShapeType="1"/>
            </p:cNvSpPr>
            <p:nvPr/>
          </p:nvSpPr>
          <p:spPr bwMode="auto">
            <a:xfrm>
              <a:off x="6421" y="4071"/>
              <a:ext cx="1" cy="1136"/>
            </a:xfrm>
            <a:prstGeom prst="line">
              <a:avLst/>
            </a:prstGeom>
            <a:noFill/>
            <a:ln w="28575">
              <a:solidFill>
                <a:srgbClr val="FFCC00"/>
              </a:solidFill>
              <a:round/>
              <a:headEnd/>
              <a:tailEnd/>
            </a:ln>
          </p:spPr>
          <p:txBody>
            <a:bodyPr/>
            <a:lstStyle/>
            <a:p>
              <a:endParaRPr lang="es-EC"/>
            </a:p>
          </p:txBody>
        </p:sp>
        <p:sp>
          <p:nvSpPr>
            <p:cNvPr id="42008" name="Rectangle 21"/>
            <p:cNvSpPr>
              <a:spLocks noChangeArrowheads="1"/>
            </p:cNvSpPr>
            <p:nvPr/>
          </p:nvSpPr>
          <p:spPr bwMode="auto">
            <a:xfrm>
              <a:off x="2872" y="3064"/>
              <a:ext cx="36" cy="3364"/>
            </a:xfrm>
            <a:prstGeom prst="rect">
              <a:avLst/>
            </a:prstGeom>
            <a:solidFill>
              <a:srgbClr val="FFCC00"/>
            </a:solidFill>
            <a:ln w="9525">
              <a:noFill/>
              <a:miter lim="800000"/>
              <a:headEnd/>
              <a:tailEnd/>
            </a:ln>
          </p:spPr>
          <p:txBody>
            <a:bodyPr/>
            <a:lstStyle/>
            <a:p>
              <a:endParaRPr lang="es-EC"/>
            </a:p>
          </p:txBody>
        </p:sp>
        <p:sp>
          <p:nvSpPr>
            <p:cNvPr id="42009" name="Line 22"/>
            <p:cNvSpPr>
              <a:spLocks noChangeShapeType="1"/>
            </p:cNvSpPr>
            <p:nvPr/>
          </p:nvSpPr>
          <p:spPr bwMode="auto">
            <a:xfrm>
              <a:off x="6421" y="5243"/>
              <a:ext cx="1" cy="1149"/>
            </a:xfrm>
            <a:prstGeom prst="line">
              <a:avLst/>
            </a:prstGeom>
            <a:noFill/>
            <a:ln w="28575">
              <a:solidFill>
                <a:srgbClr val="FFCC00"/>
              </a:solidFill>
              <a:round/>
              <a:headEnd/>
              <a:tailEnd/>
            </a:ln>
          </p:spPr>
          <p:txBody>
            <a:bodyPr/>
            <a:lstStyle/>
            <a:p>
              <a:endParaRPr lang="es-EC"/>
            </a:p>
          </p:txBody>
        </p:sp>
        <p:sp>
          <p:nvSpPr>
            <p:cNvPr id="42010" name="Rectangle 23"/>
            <p:cNvSpPr>
              <a:spLocks noChangeArrowheads="1"/>
            </p:cNvSpPr>
            <p:nvPr/>
          </p:nvSpPr>
          <p:spPr bwMode="auto">
            <a:xfrm>
              <a:off x="2908" y="3327"/>
              <a:ext cx="7080" cy="36"/>
            </a:xfrm>
            <a:prstGeom prst="rect">
              <a:avLst/>
            </a:prstGeom>
            <a:solidFill>
              <a:srgbClr val="FFCC00"/>
            </a:solidFill>
            <a:ln w="9525">
              <a:solidFill>
                <a:srgbClr val="FFCC00"/>
              </a:solidFill>
              <a:miter lim="800000"/>
              <a:headEnd/>
              <a:tailEnd/>
            </a:ln>
          </p:spPr>
          <p:txBody>
            <a:bodyPr/>
            <a:lstStyle/>
            <a:p>
              <a:endParaRPr lang="es-EC"/>
            </a:p>
          </p:txBody>
        </p:sp>
        <p:sp>
          <p:nvSpPr>
            <p:cNvPr id="42011" name="Rectangle 24"/>
            <p:cNvSpPr>
              <a:spLocks noChangeArrowheads="1"/>
            </p:cNvSpPr>
            <p:nvPr/>
          </p:nvSpPr>
          <p:spPr bwMode="auto">
            <a:xfrm>
              <a:off x="1701" y="3937"/>
              <a:ext cx="8260" cy="36"/>
            </a:xfrm>
            <a:prstGeom prst="rect">
              <a:avLst/>
            </a:prstGeom>
            <a:solidFill>
              <a:srgbClr val="FFCC00"/>
            </a:solidFill>
            <a:ln w="9525">
              <a:solidFill>
                <a:srgbClr val="FFCC00"/>
              </a:solidFill>
              <a:miter lim="800000"/>
              <a:headEnd/>
              <a:tailEnd/>
            </a:ln>
          </p:spPr>
          <p:txBody>
            <a:bodyPr/>
            <a:lstStyle/>
            <a:p>
              <a:endParaRPr lang="es-EC"/>
            </a:p>
          </p:txBody>
        </p:sp>
        <p:sp>
          <p:nvSpPr>
            <p:cNvPr id="42012" name="Rectangle 25"/>
            <p:cNvSpPr>
              <a:spLocks noChangeArrowheads="1"/>
            </p:cNvSpPr>
            <p:nvPr/>
          </p:nvSpPr>
          <p:spPr bwMode="auto">
            <a:xfrm>
              <a:off x="1701" y="5197"/>
              <a:ext cx="8260" cy="36"/>
            </a:xfrm>
            <a:prstGeom prst="rect">
              <a:avLst/>
            </a:prstGeom>
            <a:solidFill>
              <a:srgbClr val="FFCC00"/>
            </a:solidFill>
            <a:ln w="9525">
              <a:solidFill>
                <a:srgbClr val="FFCC00"/>
              </a:solidFill>
              <a:miter lim="800000"/>
              <a:headEnd/>
              <a:tailEnd/>
            </a:ln>
          </p:spPr>
          <p:txBody>
            <a:bodyPr/>
            <a:lstStyle/>
            <a:p>
              <a:endParaRPr lang="es-EC"/>
            </a:p>
          </p:txBody>
        </p:sp>
        <p:sp>
          <p:nvSpPr>
            <p:cNvPr id="42013" name="Rectangle 26"/>
            <p:cNvSpPr>
              <a:spLocks noChangeArrowheads="1"/>
            </p:cNvSpPr>
            <p:nvPr/>
          </p:nvSpPr>
          <p:spPr bwMode="auto">
            <a:xfrm>
              <a:off x="1728" y="6392"/>
              <a:ext cx="8260" cy="36"/>
            </a:xfrm>
            <a:prstGeom prst="rect">
              <a:avLst/>
            </a:prstGeom>
            <a:solidFill>
              <a:srgbClr val="FFCC00"/>
            </a:solidFill>
            <a:ln w="9525">
              <a:noFill/>
              <a:miter lim="800000"/>
              <a:headEnd/>
              <a:tailEnd/>
            </a:ln>
          </p:spPr>
          <p:txBody>
            <a:bodyPr/>
            <a:lstStyle/>
            <a:p>
              <a:endParaRPr lang="es-EC"/>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3011" name="Group 4"/>
          <p:cNvGrpSpPr>
            <a:grpSpLocks/>
          </p:cNvGrpSpPr>
          <p:nvPr/>
        </p:nvGrpSpPr>
        <p:grpSpPr bwMode="auto">
          <a:xfrm>
            <a:off x="7500938" y="428625"/>
            <a:ext cx="1357312" cy="428625"/>
            <a:chOff x="5121" y="10777"/>
            <a:chExt cx="2239" cy="1080"/>
          </a:xfrm>
        </p:grpSpPr>
        <p:sp>
          <p:nvSpPr>
            <p:cNvPr id="4301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301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301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301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3012"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DE LA COMPETENCIA</a:t>
            </a:r>
          </a:p>
          <a:p>
            <a:pPr algn="ctr"/>
            <a:endParaRPr lang="es-ES" sz="2400">
              <a:solidFill>
                <a:srgbClr val="FF6600"/>
              </a:solidFill>
              <a:latin typeface="Times New Roman" pitchFamily="18" charset="0"/>
              <a:cs typeface="Times New Roman" pitchFamily="18" charset="0"/>
            </a:endParaRPr>
          </a:p>
        </p:txBody>
      </p:sp>
      <p:sp>
        <p:nvSpPr>
          <p:cNvPr id="12" name="11 Marcador de contenido"/>
          <p:cNvSpPr>
            <a:spLocks noGrp="1"/>
          </p:cNvSpPr>
          <p:nvPr>
            <p:ph idx="4294967295"/>
          </p:nvPr>
        </p:nvSpPr>
        <p:spPr>
          <a:xfrm>
            <a:off x="457200" y="1600200"/>
            <a:ext cx="8186738" cy="4525963"/>
          </a:xfrm>
        </p:spPr>
        <p:txBody>
          <a:bodyPr>
            <a:normAutofit/>
          </a:bodyPr>
          <a:lstStyle/>
          <a:p>
            <a:pPr marL="420624" indent="-384048" algn="ctr" fontAlgn="auto">
              <a:spcAft>
                <a:spcPts val="0"/>
              </a:spcAft>
              <a:buFont typeface="Wingdings 2"/>
              <a:buNone/>
              <a:defRPr/>
            </a:pPr>
            <a:r>
              <a:rPr lang="es-ES" sz="2000" dirty="0" smtClean="0">
                <a:solidFill>
                  <a:srgbClr val="FF6600"/>
                </a:solidFill>
                <a:latin typeface="Times New Roman" pitchFamily="18" charset="0"/>
                <a:cs typeface="Times New Roman" pitchFamily="18" charset="0"/>
              </a:rPr>
              <a:t>COMPETIDORES EXISTENTES</a:t>
            </a:r>
          </a:p>
          <a:p>
            <a:pPr marL="420624" indent="-384048" algn="ctr" fontAlgn="auto">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Boones</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San Francisco</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Del Río</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Baldore</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Gran Viña</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Santa Clara</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4147" name="Group 4"/>
          <p:cNvGrpSpPr>
            <a:grpSpLocks/>
          </p:cNvGrpSpPr>
          <p:nvPr/>
        </p:nvGrpSpPr>
        <p:grpSpPr bwMode="auto">
          <a:xfrm>
            <a:off x="7500938" y="428625"/>
            <a:ext cx="1357312" cy="428625"/>
            <a:chOff x="5121" y="10777"/>
            <a:chExt cx="2239" cy="1080"/>
          </a:xfrm>
        </p:grpSpPr>
        <p:sp>
          <p:nvSpPr>
            <p:cNvPr id="13414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414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415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415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Rectangle 1"/>
          <p:cNvSpPr>
            <a:spLocks noChangeArrowheads="1"/>
          </p:cNvSpPr>
          <p:nvPr/>
        </p:nvSpPr>
        <p:spPr bwMode="auto">
          <a:xfrm>
            <a:off x="1116013" y="307975"/>
            <a:ext cx="7286625" cy="4818063"/>
          </a:xfrm>
          <a:prstGeom prst="rect">
            <a:avLst/>
          </a:prstGeom>
          <a:noFill/>
          <a:ln w="9525">
            <a:noFill/>
            <a:miter lim="800000"/>
            <a:headEnd/>
            <a:tailEnd/>
          </a:ln>
          <a:effectLst/>
        </p:spPr>
        <p:txBody>
          <a:bodyPr anchor="ctr">
            <a:spAutoFit/>
          </a:bodyPr>
          <a:lstStyle/>
          <a:p>
            <a:pPr marL="342900" indent="-342900"/>
            <a:endParaRPr lang="es-ES" sz="1600">
              <a:solidFill>
                <a:srgbClr val="FF6600"/>
              </a:solidFill>
              <a:latin typeface="Times New Roman" pitchFamily="18" charset="0"/>
              <a:cs typeface="Times New Roman" pitchFamily="18" charset="0"/>
            </a:endParaRPr>
          </a:p>
          <a:p>
            <a:pPr marL="342900" indent="-342900" eaLnBrk="0" hangingPunct="0"/>
            <a:endParaRPr lang="es-EC" sz="1600" b="1">
              <a:solidFill>
                <a:srgbClr val="FFC000"/>
              </a:solidFill>
              <a:latin typeface="Times New Roman" pitchFamily="18" charset="0"/>
              <a:cs typeface="Times New Roman" pitchFamily="18" charset="0"/>
            </a:endParaRPr>
          </a:p>
          <a:p>
            <a:pPr marL="342900" indent="-342900" algn="ctr" eaLnBrk="0" hangingPunct="0"/>
            <a:endParaRPr lang="es-EC" sz="2000" b="1">
              <a:solidFill>
                <a:srgbClr val="FF6600"/>
              </a:solidFill>
              <a:latin typeface="Times New Roman" pitchFamily="18" charset="0"/>
              <a:cs typeface="Times New Roman" pitchFamily="18" charset="0"/>
            </a:endParaRPr>
          </a:p>
          <a:p>
            <a:pPr marL="342900" indent="-342900" algn="ctr" eaLnBrk="0" hangingPunct="0"/>
            <a:endParaRPr lang="es-EC" sz="2000" b="1">
              <a:solidFill>
                <a:srgbClr val="FF6600"/>
              </a:solidFill>
              <a:latin typeface="Times New Roman" pitchFamily="18" charset="0"/>
              <a:cs typeface="Times New Roman" pitchFamily="18" charset="0"/>
            </a:endParaRPr>
          </a:p>
          <a:p>
            <a:pPr marL="342900" indent="-342900" algn="ctr" eaLnBrk="0" hangingPunct="0"/>
            <a:r>
              <a:rPr lang="es-EC" sz="2000" b="1">
                <a:solidFill>
                  <a:srgbClr val="FF6600"/>
                </a:solidFill>
                <a:latin typeface="Times New Roman" pitchFamily="18" charset="0"/>
                <a:cs typeface="Times New Roman" pitchFamily="18" charset="0"/>
              </a:rPr>
              <a:t>MISIÓN</a:t>
            </a:r>
          </a:p>
          <a:p>
            <a:pPr marL="342900" indent="-342900" eaLnBrk="0" hangingPunct="0"/>
            <a:endParaRPr lang="es-ES" sz="2000">
              <a:solidFill>
                <a:srgbClr val="FFC000"/>
              </a:solidFill>
              <a:latin typeface="Times New Roman" pitchFamily="18" charset="0"/>
              <a:cs typeface="Times New Roman" pitchFamily="18" charset="0"/>
            </a:endParaRPr>
          </a:p>
          <a:p>
            <a:pPr marL="342900" indent="-342900" algn="just" eaLnBrk="0" hangingPunct="0"/>
            <a:endParaRPr lang="es-EC">
              <a:solidFill>
                <a:srgbClr val="F9E98E"/>
              </a:solidFill>
              <a:latin typeface="Times New Roman" pitchFamily="18" charset="0"/>
              <a:cs typeface="Times New Roman" pitchFamily="18" charset="0"/>
            </a:endParaRPr>
          </a:p>
          <a:p>
            <a:pPr marL="342900" indent="-342900" algn="just" eaLnBrk="0" hangingPunct="0"/>
            <a:r>
              <a:rPr lang="es-EC">
                <a:solidFill>
                  <a:srgbClr val="F9E98E"/>
                </a:solidFill>
                <a:latin typeface="Times New Roman" pitchFamily="18" charset="0"/>
                <a:cs typeface="Times New Roman" pitchFamily="18" charset="0"/>
              </a:rPr>
              <a:t>      </a:t>
            </a:r>
            <a:r>
              <a:rPr lang="es-EC" sz="2000">
                <a:solidFill>
                  <a:srgbClr val="F9E98E"/>
                </a:solidFill>
                <a:latin typeface="Times New Roman" pitchFamily="18" charset="0"/>
                <a:cs typeface="Times New Roman" pitchFamily="18" charset="0"/>
              </a:rPr>
              <a:t>VINONEX S.A. es una empresa de carácter privado, cuyo objeto social es la producción y comercialización de Vino de Naranja y otras frutas brindando satisfacción y fidelización con el exquisito sabor, que proporciona este vino. Mediante la búsqueda permanente de la eficiencia, productividad y mejoramiento, ofrecerá diversificación en los vinos para  sus clientes, garantizando así el cumplimiento de su función social y el logro de una rentabilidad adecuada. </a:t>
            </a:r>
            <a:endParaRPr lang="es-ES" sz="2000">
              <a:solidFill>
                <a:srgbClr val="F9E98E"/>
              </a:solidFill>
              <a:latin typeface="Times New Roman" pitchFamily="18" charset="0"/>
              <a:cs typeface="Times New Roman" pitchFamily="18" charset="0"/>
            </a:endParaRPr>
          </a:p>
          <a:p>
            <a:pPr marL="342900" indent="-342900" eaLnBrk="0" hangingPunct="0"/>
            <a:endParaRPr lang="es-EC" sz="2000">
              <a:solidFill>
                <a:srgbClr val="F9E98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4035" name="Group 4"/>
          <p:cNvGrpSpPr>
            <a:grpSpLocks/>
          </p:cNvGrpSpPr>
          <p:nvPr/>
        </p:nvGrpSpPr>
        <p:grpSpPr bwMode="auto">
          <a:xfrm>
            <a:off x="7500938" y="428625"/>
            <a:ext cx="1357312" cy="428625"/>
            <a:chOff x="5121" y="10777"/>
            <a:chExt cx="2239" cy="1080"/>
          </a:xfrm>
        </p:grpSpPr>
        <p:sp>
          <p:nvSpPr>
            <p:cNvPr id="4403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404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404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404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4036"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DE LA COMPETENCIA</a:t>
            </a:r>
          </a:p>
          <a:p>
            <a:pPr algn="ctr"/>
            <a:endParaRPr lang="es-ES" sz="2400">
              <a:solidFill>
                <a:srgbClr val="FF6600"/>
              </a:solidFill>
              <a:latin typeface="Times New Roman" pitchFamily="18" charset="0"/>
              <a:cs typeface="Times New Roman" pitchFamily="18" charset="0"/>
            </a:endParaRPr>
          </a:p>
        </p:txBody>
      </p:sp>
      <p:sp>
        <p:nvSpPr>
          <p:cNvPr id="12" name="11 Marcador de contenido"/>
          <p:cNvSpPr>
            <a:spLocks noGrp="1"/>
          </p:cNvSpPr>
          <p:nvPr>
            <p:ph idx="4294967295"/>
          </p:nvPr>
        </p:nvSpPr>
        <p:spPr>
          <a:xfrm>
            <a:off x="457200" y="1600200"/>
            <a:ext cx="8186738" cy="4525963"/>
          </a:xfrm>
        </p:spPr>
        <p:txBody>
          <a:bodyPr>
            <a:normAutofit/>
          </a:bodyPr>
          <a:lstStyle/>
          <a:p>
            <a:pPr marL="420624" indent="-384048" algn="ctr" fontAlgn="auto">
              <a:spcAft>
                <a:spcPts val="0"/>
              </a:spcAft>
              <a:buFont typeface="Wingdings 2"/>
              <a:buNone/>
              <a:defRPr/>
            </a:pPr>
            <a:r>
              <a:rPr lang="es-ES" sz="2000" dirty="0" smtClean="0">
                <a:solidFill>
                  <a:srgbClr val="FF6600"/>
                </a:solidFill>
                <a:latin typeface="Times New Roman" pitchFamily="18" charset="0"/>
                <a:cs typeface="Times New Roman" pitchFamily="18" charset="0"/>
              </a:rPr>
              <a:t>COMPETIDORES EXISTENTES</a:t>
            </a:r>
          </a:p>
          <a:p>
            <a:pPr marL="420624" indent="-384048" algn="ctr" fontAlgn="auto">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dirty="0"/>
          </a:p>
        </p:txBody>
      </p:sp>
      <p:pic>
        <p:nvPicPr>
          <p:cNvPr id="44038" name="Imagen 1"/>
          <p:cNvPicPr>
            <a:picLocks noChangeAspect="1" noChangeArrowheads="1"/>
          </p:cNvPicPr>
          <p:nvPr/>
        </p:nvPicPr>
        <p:blipFill>
          <a:blip r:embed="rId2"/>
          <a:srcRect/>
          <a:stretch>
            <a:fillRect/>
          </a:stretch>
        </p:blipFill>
        <p:spPr bwMode="auto">
          <a:xfrm>
            <a:off x="1285875" y="2357438"/>
            <a:ext cx="6858000"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5059" name="Group 4"/>
          <p:cNvGrpSpPr>
            <a:grpSpLocks/>
          </p:cNvGrpSpPr>
          <p:nvPr/>
        </p:nvGrpSpPr>
        <p:grpSpPr bwMode="auto">
          <a:xfrm>
            <a:off x="7500938" y="428625"/>
            <a:ext cx="1357312" cy="428625"/>
            <a:chOff x="5121" y="10777"/>
            <a:chExt cx="2239" cy="1080"/>
          </a:xfrm>
        </p:grpSpPr>
        <p:sp>
          <p:nvSpPr>
            <p:cNvPr id="4506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506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506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506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5060"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DE LA COMPETENCIA</a:t>
            </a:r>
          </a:p>
          <a:p>
            <a:pPr algn="ctr"/>
            <a:endParaRPr lang="es-ES" sz="2400">
              <a:solidFill>
                <a:srgbClr val="FF6600"/>
              </a:solidFill>
              <a:latin typeface="Times New Roman" pitchFamily="18" charset="0"/>
              <a:cs typeface="Times New Roman" pitchFamily="18" charset="0"/>
            </a:endParaRPr>
          </a:p>
        </p:txBody>
      </p:sp>
      <p:sp>
        <p:nvSpPr>
          <p:cNvPr id="12" name="11 Marcador de contenido"/>
          <p:cNvSpPr>
            <a:spLocks noGrp="1"/>
          </p:cNvSpPr>
          <p:nvPr>
            <p:ph idx="4294967295"/>
          </p:nvPr>
        </p:nvSpPr>
        <p:spPr>
          <a:xfrm>
            <a:off x="457200" y="1600200"/>
            <a:ext cx="8186738" cy="4525963"/>
          </a:xfrm>
        </p:spPr>
        <p:txBody>
          <a:bodyPr>
            <a:normAutofit/>
          </a:bodyPr>
          <a:lstStyle/>
          <a:p>
            <a:pPr marL="420624" indent="-384048" algn="ctr" fontAlgn="auto">
              <a:spcAft>
                <a:spcPts val="0"/>
              </a:spcAft>
              <a:buFont typeface="Wingdings 2"/>
              <a:buNone/>
              <a:defRPr/>
            </a:pPr>
            <a:r>
              <a:rPr lang="es-ES" sz="2000" dirty="0" smtClean="0">
                <a:solidFill>
                  <a:srgbClr val="FF6600"/>
                </a:solidFill>
                <a:latin typeface="Times New Roman" pitchFamily="18" charset="0"/>
                <a:cs typeface="Times New Roman" pitchFamily="18" charset="0"/>
              </a:rPr>
              <a:t>COMPETIDORES POTENCIALES</a:t>
            </a:r>
          </a:p>
          <a:p>
            <a:pPr marL="420624" indent="-384048" algn="ctr" fontAlgn="auto">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Boones</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San Francisco</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lnSpc>
                <a:spcPct val="80000"/>
              </a:lnSpc>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ctr" fontAlgn="auto">
              <a:lnSpc>
                <a:spcPct val="80000"/>
              </a:lnSpc>
              <a:spcAft>
                <a:spcPts val="0"/>
              </a:spcAft>
              <a:buFont typeface="Wingdings 2"/>
              <a:buNone/>
              <a:defRPr/>
            </a:pPr>
            <a:r>
              <a:rPr lang="es-ES" sz="2000" dirty="0" smtClean="0">
                <a:solidFill>
                  <a:srgbClr val="FF6600"/>
                </a:solidFill>
                <a:latin typeface="Times New Roman" pitchFamily="18" charset="0"/>
                <a:cs typeface="Times New Roman" pitchFamily="18" charset="0"/>
              </a:rPr>
              <a:t>PRODUCTOS SUSTITUTOS</a:t>
            </a:r>
          </a:p>
          <a:p>
            <a:pPr marL="420624" indent="-384048" algn="ctr" fontAlgn="auto">
              <a:lnSpc>
                <a:spcPct val="80000"/>
              </a:lnSpc>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Cerveza, Vodka, Shumir, Whisky, Tequila  entre otras</a:t>
            </a:r>
          </a:p>
          <a:p>
            <a:pPr marL="420624" indent="-384048" algn="ctr" fontAlgn="auto">
              <a:lnSpc>
                <a:spcPct val="80000"/>
              </a:lnSpc>
              <a:spcAft>
                <a:spcPts val="0"/>
              </a:spcAft>
              <a:buClr>
                <a:srgbClr val="FF6600"/>
              </a:buClr>
              <a:buFont typeface="Wingdings 2"/>
              <a:buNone/>
              <a:defRPr/>
            </a:pPr>
            <a:endParaRPr lang="es-ES" sz="2400" dirty="0" smtClean="0">
              <a:solidFill>
                <a:srgbClr val="FF6600"/>
              </a:solidFill>
              <a:latin typeface="Times New Roman" pitchFamily="18" charset="0"/>
              <a:cs typeface="Times New Roman" pitchFamily="18" charset="0"/>
            </a:endParaRPr>
          </a:p>
          <a:p>
            <a:pPr marL="420624" indent="-384048" algn="ctr" fontAlgn="auto">
              <a:lnSpc>
                <a:spcPct val="80000"/>
              </a:lnSpc>
              <a:spcAft>
                <a:spcPts val="0"/>
              </a:spcAft>
              <a:buClr>
                <a:srgbClr val="FF6600"/>
              </a:buClr>
              <a:buFont typeface="Wingdings 2"/>
              <a:buNone/>
              <a:defRPr/>
            </a:pPr>
            <a:endParaRPr lang="es-ES" sz="24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6083" name="Group 4"/>
          <p:cNvGrpSpPr>
            <a:grpSpLocks/>
          </p:cNvGrpSpPr>
          <p:nvPr/>
        </p:nvGrpSpPr>
        <p:grpSpPr bwMode="auto">
          <a:xfrm>
            <a:off x="7500938" y="428625"/>
            <a:ext cx="1357312" cy="428625"/>
            <a:chOff x="5121" y="10777"/>
            <a:chExt cx="2239" cy="1080"/>
          </a:xfrm>
        </p:grpSpPr>
        <p:sp>
          <p:nvSpPr>
            <p:cNvPr id="4608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608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608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608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6084"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ANÁLISIS DE LA COMPETENCIA</a:t>
            </a:r>
          </a:p>
          <a:p>
            <a:pPr algn="ctr"/>
            <a:endParaRPr lang="es-ES" sz="2400">
              <a:solidFill>
                <a:srgbClr val="FF6600"/>
              </a:solidFill>
              <a:latin typeface="Times New Roman" pitchFamily="18" charset="0"/>
              <a:cs typeface="Times New Roman" pitchFamily="18" charset="0"/>
            </a:endParaRPr>
          </a:p>
        </p:txBody>
      </p:sp>
      <p:sp>
        <p:nvSpPr>
          <p:cNvPr id="12" name="11 Marcador de contenido"/>
          <p:cNvSpPr>
            <a:spLocks noGrp="1"/>
          </p:cNvSpPr>
          <p:nvPr>
            <p:ph idx="4294967295"/>
          </p:nvPr>
        </p:nvSpPr>
        <p:spPr>
          <a:xfrm>
            <a:off x="457200" y="1600200"/>
            <a:ext cx="8186738" cy="4525963"/>
          </a:xfrm>
        </p:spPr>
        <p:txBody>
          <a:bodyPr>
            <a:normAutofit/>
          </a:bodyPr>
          <a:lstStyle/>
          <a:p>
            <a:pPr marL="420624" indent="-384048" algn="ctr" fontAlgn="auto">
              <a:spcAft>
                <a:spcPts val="0"/>
              </a:spcAft>
              <a:buFont typeface="Wingdings 2"/>
              <a:buNone/>
              <a:defRPr/>
            </a:pPr>
            <a:r>
              <a:rPr lang="es-ES" sz="2000" dirty="0" smtClean="0">
                <a:solidFill>
                  <a:srgbClr val="FF6600"/>
                </a:solidFill>
                <a:latin typeface="Times New Roman" pitchFamily="18" charset="0"/>
                <a:cs typeface="Times New Roman" pitchFamily="18" charset="0"/>
              </a:rPr>
              <a:t>CLIENTES</a:t>
            </a:r>
          </a:p>
          <a:p>
            <a:pPr marL="420624" indent="-384048" algn="ctr" fontAlgn="auto">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Personas dispuestas a degustar un vino de sabor nuevo y natural</a:t>
            </a: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lnSpc>
                <a:spcPct val="80000"/>
              </a:lnSpc>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ctr" fontAlgn="auto">
              <a:lnSpc>
                <a:spcPct val="80000"/>
              </a:lnSpc>
              <a:spcAft>
                <a:spcPts val="0"/>
              </a:spcAft>
              <a:buFont typeface="Wingdings 2"/>
              <a:buNone/>
              <a:defRPr/>
            </a:pPr>
            <a:r>
              <a:rPr lang="es-ES" sz="2000" dirty="0" smtClean="0">
                <a:solidFill>
                  <a:srgbClr val="FF6600"/>
                </a:solidFill>
                <a:latin typeface="Times New Roman" pitchFamily="18" charset="0"/>
                <a:cs typeface="Times New Roman" pitchFamily="18" charset="0"/>
              </a:rPr>
              <a:t>PROVEEDORES</a:t>
            </a:r>
          </a:p>
          <a:p>
            <a:pPr marL="420624" indent="-384048" algn="ctr" fontAlgn="auto">
              <a:lnSpc>
                <a:spcPct val="80000"/>
              </a:lnSpc>
              <a:spcAft>
                <a:spcPts val="0"/>
              </a:spcAft>
              <a:buFont typeface="Wingdings 2"/>
              <a:buNone/>
              <a:defRPr/>
            </a:pPr>
            <a:endParaRPr lang="es-ES" sz="20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Char char=""/>
              <a:defRPr/>
            </a:pPr>
            <a:r>
              <a:rPr lang="es-EC" sz="2200" dirty="0" smtClean="0">
                <a:solidFill>
                  <a:schemeClr val="accent2">
                    <a:lumMod val="40000"/>
                    <a:lumOff val="60000"/>
                  </a:schemeClr>
                </a:solidFill>
                <a:latin typeface="Times New Roman" pitchFamily="18" charset="0"/>
                <a:cs typeface="Times New Roman" pitchFamily="18" charset="0"/>
              </a:rPr>
              <a:t>Surtidores de materia prima y materiales indirectos de fabricación</a:t>
            </a:r>
          </a:p>
          <a:p>
            <a:pPr marL="420624" indent="-384048" algn="ctr" fontAlgn="auto">
              <a:lnSpc>
                <a:spcPct val="80000"/>
              </a:lnSpc>
              <a:spcAft>
                <a:spcPts val="0"/>
              </a:spcAft>
              <a:buClr>
                <a:srgbClr val="FF6600"/>
              </a:buClr>
              <a:buFont typeface="Wingdings 2"/>
              <a:buNone/>
              <a:defRPr/>
            </a:pPr>
            <a:endParaRPr lang="es-ES" sz="2400" dirty="0" smtClean="0">
              <a:solidFill>
                <a:srgbClr val="FF6600"/>
              </a:solidFill>
              <a:latin typeface="Times New Roman" pitchFamily="18" charset="0"/>
              <a:cs typeface="Times New Roman" pitchFamily="18" charset="0"/>
            </a:endParaRPr>
          </a:p>
          <a:p>
            <a:pPr marL="420624" indent="-384048" algn="ctr" fontAlgn="auto">
              <a:lnSpc>
                <a:spcPct val="80000"/>
              </a:lnSpc>
              <a:spcAft>
                <a:spcPts val="0"/>
              </a:spcAft>
              <a:buClr>
                <a:srgbClr val="FF6600"/>
              </a:buClr>
              <a:buFont typeface="Wingdings 2"/>
              <a:buNone/>
              <a:defRPr/>
            </a:pPr>
            <a:endParaRPr lang="es-ES" sz="2400" dirty="0" smtClean="0">
              <a:solidFill>
                <a:srgbClr val="FF6600"/>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lnSpc>
                <a:spcPct val="80000"/>
              </a:lnSpc>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7107" name="Group 4"/>
          <p:cNvGrpSpPr>
            <a:grpSpLocks/>
          </p:cNvGrpSpPr>
          <p:nvPr/>
        </p:nvGrpSpPr>
        <p:grpSpPr bwMode="auto">
          <a:xfrm>
            <a:off x="7500938" y="428625"/>
            <a:ext cx="1357312" cy="428625"/>
            <a:chOff x="5121" y="10777"/>
            <a:chExt cx="2239" cy="1080"/>
          </a:xfrm>
        </p:grpSpPr>
        <p:sp>
          <p:nvSpPr>
            <p:cNvPr id="4711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711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711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711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7108" name="7 Rectángulo"/>
          <p:cNvSpPr>
            <a:spLocks noChangeArrowheads="1"/>
          </p:cNvSpPr>
          <p:nvPr/>
        </p:nvSpPr>
        <p:spPr bwMode="auto">
          <a:xfrm>
            <a:off x="1571625" y="857250"/>
            <a:ext cx="6072188" cy="1200150"/>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SEGMENTACION - MERCADO META</a:t>
            </a:r>
          </a:p>
          <a:p>
            <a:pPr algn="ctr"/>
            <a:r>
              <a:rPr lang="es-ES" sz="2400">
                <a:solidFill>
                  <a:srgbClr val="FF6600"/>
                </a:solidFill>
                <a:latin typeface="Times New Roman" pitchFamily="18" charset="0"/>
                <a:cs typeface="Times New Roman" pitchFamily="18" charset="0"/>
              </a:rPr>
              <a:t>POSICIONAMIENTO</a:t>
            </a:r>
          </a:p>
          <a:p>
            <a:pPr algn="ctr"/>
            <a:endParaRPr lang="es-ES" sz="2400">
              <a:solidFill>
                <a:srgbClr val="FF6600"/>
              </a:solidFill>
              <a:latin typeface="Times New Roman" pitchFamily="18" charset="0"/>
              <a:cs typeface="Times New Roman" pitchFamily="18" charset="0"/>
            </a:endParaRPr>
          </a:p>
        </p:txBody>
      </p:sp>
      <p:pic>
        <p:nvPicPr>
          <p:cNvPr id="47109" name="Imagen 2"/>
          <p:cNvPicPr>
            <a:picLocks noChangeAspect="1" noChangeArrowheads="1"/>
          </p:cNvPicPr>
          <p:nvPr/>
        </p:nvPicPr>
        <p:blipFill>
          <a:blip r:embed="rId2"/>
          <a:srcRect/>
          <a:stretch>
            <a:fillRect/>
          </a:stretch>
        </p:blipFill>
        <p:spPr bwMode="auto">
          <a:xfrm>
            <a:off x="1357313" y="2000250"/>
            <a:ext cx="65722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8131" name="Group 4"/>
          <p:cNvGrpSpPr>
            <a:grpSpLocks/>
          </p:cNvGrpSpPr>
          <p:nvPr/>
        </p:nvGrpSpPr>
        <p:grpSpPr bwMode="auto">
          <a:xfrm>
            <a:off x="7500938" y="428625"/>
            <a:ext cx="1357312" cy="428625"/>
            <a:chOff x="5121" y="10777"/>
            <a:chExt cx="2239" cy="1080"/>
          </a:xfrm>
        </p:grpSpPr>
        <p:sp>
          <p:nvSpPr>
            <p:cNvPr id="48135"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8136"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8137"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8138"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8132"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MARKETING MIX</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57200" y="2071688"/>
            <a:ext cx="7467600" cy="4054475"/>
          </a:xfrm>
        </p:spPr>
        <p:txBody>
          <a:bodyPr>
            <a:normAutofit/>
          </a:bodyPr>
          <a:lstStyle/>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Empaque</a:t>
            </a:r>
          </a:p>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Etiqueta Central</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Etiqueta Posterior</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Etiqueta Superior</a:t>
            </a:r>
          </a:p>
          <a:p>
            <a:pPr marL="420624" indent="-384048" fontAlgn="auto">
              <a:spcAft>
                <a:spcPts val="0"/>
              </a:spcAft>
              <a:buClr>
                <a:srgbClr val="FF6600"/>
              </a:buClr>
              <a:buFont typeface="Wingdings 2"/>
              <a:buChar char=""/>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Clr>
                <a:srgbClr val="FF6600"/>
              </a:buClr>
              <a:buFont typeface="Wingdings 2"/>
              <a:buNone/>
              <a:defRPr/>
            </a:pPr>
            <a:r>
              <a:rPr lang="es-EC" sz="2200" b="1" dirty="0" smtClean="0">
                <a:solidFill>
                  <a:schemeClr val="accent2">
                    <a:lumMod val="40000"/>
                    <a:lumOff val="60000"/>
                  </a:schemeClr>
                </a:solidFill>
                <a:latin typeface="Times New Roman" pitchFamily="18" charset="0"/>
                <a:cs typeface="Times New Roman" pitchFamily="18" charset="0"/>
              </a:rPr>
              <a:t> “San Marcos  es un vino  elaborado de manera artesanal  con pura  pulpa de naranja,  conservando de manera natural  los beneficios que esta fruta cítrica tropical puede brindar.”</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Char char=""/>
              <a:defRPr/>
            </a:pPr>
            <a:endParaRPr lang="es-ES" dirty="0"/>
          </a:p>
        </p:txBody>
      </p:sp>
      <p:sp>
        <p:nvSpPr>
          <p:cNvPr id="48134" name="11 Rectángulo"/>
          <p:cNvSpPr>
            <a:spLocks noChangeArrowheads="1"/>
          </p:cNvSpPr>
          <p:nvPr/>
        </p:nvSpPr>
        <p:spPr bwMode="auto">
          <a:xfrm>
            <a:off x="3857625" y="1428750"/>
            <a:ext cx="1423988" cy="369888"/>
          </a:xfrm>
          <a:prstGeom prst="rect">
            <a:avLst/>
          </a:prstGeom>
          <a:noFill/>
          <a:ln w="9525">
            <a:noFill/>
            <a:miter lim="800000"/>
            <a:headEnd/>
            <a:tailEnd/>
          </a:ln>
        </p:spPr>
        <p:txBody>
          <a:bodyPr wrap="none">
            <a:spAutoFit/>
          </a:bodyPr>
          <a:lstStyle/>
          <a:p>
            <a:pPr algn="ctr"/>
            <a:r>
              <a:rPr lang="es-ES">
                <a:solidFill>
                  <a:srgbClr val="FF6600"/>
                </a:solidFill>
                <a:latin typeface="Times New Roman" pitchFamily="18" charset="0"/>
                <a:cs typeface="Times New Roman" pitchFamily="18" charset="0"/>
              </a:rPr>
              <a:t>PRODUCTO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49155" name="Group 4"/>
          <p:cNvGrpSpPr>
            <a:grpSpLocks/>
          </p:cNvGrpSpPr>
          <p:nvPr/>
        </p:nvGrpSpPr>
        <p:grpSpPr bwMode="auto">
          <a:xfrm>
            <a:off x="7500938" y="428625"/>
            <a:ext cx="1357312" cy="428625"/>
            <a:chOff x="5121" y="10777"/>
            <a:chExt cx="2239" cy="1080"/>
          </a:xfrm>
        </p:grpSpPr>
        <p:sp>
          <p:nvSpPr>
            <p:cNvPr id="4915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4916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4916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4916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49156"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MARKETING MIX</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57200" y="2071688"/>
            <a:ext cx="7467600" cy="4054475"/>
          </a:xfrm>
        </p:spPr>
        <p:txBody>
          <a:bodyPr>
            <a:normAutofit/>
          </a:bodyPr>
          <a:lstStyle/>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Fijación de Precios basados en la competencia</a:t>
            </a:r>
          </a:p>
          <a:p>
            <a:pPr marL="420624" indent="-384048" fontAlgn="auto">
              <a:spcAft>
                <a:spcPts val="0"/>
              </a:spcAft>
              <a:buClr>
                <a:srgbClr val="FF6600"/>
              </a:buClr>
              <a:buFont typeface="Wingdings 2"/>
              <a:buNone/>
              <a:defRPr/>
            </a:pPr>
            <a:endParaRPr lang="es-EC" sz="2200" b="1"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Char char=""/>
              <a:defRPr/>
            </a:pPr>
            <a:r>
              <a:rPr lang="es-ES" sz="2200" b="1" dirty="0" smtClean="0">
                <a:solidFill>
                  <a:schemeClr val="accent2">
                    <a:lumMod val="40000"/>
                    <a:lumOff val="60000"/>
                  </a:schemeClr>
                </a:solidFill>
                <a:latin typeface="Times New Roman" pitchFamily="18" charset="0"/>
                <a:cs typeface="Times New Roman" pitchFamily="18" charset="0"/>
              </a:rPr>
              <a:t>Fijación de Precios a partir del valor percibido por el comprador</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algn="ctr" fontAlgn="auto">
              <a:spcAft>
                <a:spcPts val="0"/>
              </a:spcAft>
              <a:buClr>
                <a:srgbClr val="FF6600"/>
              </a:buClr>
              <a:buFont typeface="Wingdings 2"/>
              <a:buNone/>
              <a:defRPr/>
            </a:pPr>
            <a:r>
              <a:rPr lang="es-EC" sz="2200" b="1" dirty="0" smtClean="0">
                <a:solidFill>
                  <a:schemeClr val="accent2">
                    <a:lumMod val="40000"/>
                    <a:lumOff val="60000"/>
                  </a:schemeClr>
                </a:solidFill>
                <a:latin typeface="Times New Roman" pitchFamily="18" charset="0"/>
                <a:cs typeface="Times New Roman" pitchFamily="18" charset="0"/>
              </a:rPr>
              <a:t>Precio de venta de $ 3.70 </a:t>
            </a: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
        <p:nvSpPr>
          <p:cNvPr id="49158" name="11 Rectángulo"/>
          <p:cNvSpPr>
            <a:spLocks noChangeArrowheads="1"/>
          </p:cNvSpPr>
          <p:nvPr/>
        </p:nvSpPr>
        <p:spPr bwMode="auto">
          <a:xfrm>
            <a:off x="3857625" y="1428750"/>
            <a:ext cx="1004888" cy="369888"/>
          </a:xfrm>
          <a:prstGeom prst="rect">
            <a:avLst/>
          </a:prstGeom>
          <a:noFill/>
          <a:ln w="9525">
            <a:noFill/>
            <a:miter lim="800000"/>
            <a:headEnd/>
            <a:tailEnd/>
          </a:ln>
        </p:spPr>
        <p:txBody>
          <a:bodyPr wrap="none">
            <a:spAutoFit/>
          </a:bodyPr>
          <a:lstStyle/>
          <a:p>
            <a:pPr algn="ctr"/>
            <a:r>
              <a:rPr lang="es-ES">
                <a:solidFill>
                  <a:srgbClr val="FF6600"/>
                </a:solidFill>
                <a:latin typeface="Times New Roman" pitchFamily="18" charset="0"/>
                <a:cs typeface="Times New Roman" pitchFamily="18" charset="0"/>
              </a:rPr>
              <a:t>PRECIO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0179" name="Group 4"/>
          <p:cNvGrpSpPr>
            <a:grpSpLocks/>
          </p:cNvGrpSpPr>
          <p:nvPr/>
        </p:nvGrpSpPr>
        <p:grpSpPr bwMode="auto">
          <a:xfrm>
            <a:off x="7500938" y="428625"/>
            <a:ext cx="1357312" cy="428625"/>
            <a:chOff x="5121" y="10777"/>
            <a:chExt cx="2239" cy="1080"/>
          </a:xfrm>
        </p:grpSpPr>
        <p:sp>
          <p:nvSpPr>
            <p:cNvPr id="5019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019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019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019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0180"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MARKETING MIX</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57200" y="5429250"/>
            <a:ext cx="7467600" cy="696913"/>
          </a:xfrm>
        </p:spPr>
        <p:txBody>
          <a:bodyPr>
            <a:normAutofit/>
          </a:bodyPr>
          <a:lstStyle/>
          <a:p>
            <a:pPr marL="420624" indent="-384048" fontAlgn="auto">
              <a:spcAft>
                <a:spcPts val="0"/>
              </a:spcAft>
              <a:buClr>
                <a:srgbClr val="FF6600"/>
              </a:buClr>
              <a:buFont typeface="Wingdings 2"/>
              <a:buChar char=""/>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
        <p:nvSpPr>
          <p:cNvPr id="50182" name="11 Rectángulo"/>
          <p:cNvSpPr>
            <a:spLocks noChangeArrowheads="1"/>
          </p:cNvSpPr>
          <p:nvPr/>
        </p:nvSpPr>
        <p:spPr bwMode="auto">
          <a:xfrm>
            <a:off x="3857625" y="1428750"/>
            <a:ext cx="1812925" cy="369888"/>
          </a:xfrm>
          <a:prstGeom prst="rect">
            <a:avLst/>
          </a:prstGeom>
          <a:noFill/>
          <a:ln w="9525">
            <a:noFill/>
            <a:miter lim="800000"/>
            <a:headEnd/>
            <a:tailEnd/>
          </a:ln>
        </p:spPr>
        <p:txBody>
          <a:bodyPr wrap="none">
            <a:spAutoFit/>
          </a:bodyPr>
          <a:lstStyle/>
          <a:p>
            <a:pPr algn="ctr"/>
            <a:r>
              <a:rPr lang="es-ES">
                <a:solidFill>
                  <a:srgbClr val="FF6600"/>
                </a:solidFill>
                <a:latin typeface="Times New Roman" pitchFamily="18" charset="0"/>
                <a:cs typeface="Times New Roman" pitchFamily="18" charset="0"/>
              </a:rPr>
              <a:t>DISTRIBUCIÓN</a:t>
            </a:r>
          </a:p>
        </p:txBody>
      </p:sp>
      <p:grpSp>
        <p:nvGrpSpPr>
          <p:cNvPr id="50183" name="Group 6"/>
          <p:cNvGrpSpPr>
            <a:grpSpLocks/>
          </p:cNvGrpSpPr>
          <p:nvPr/>
        </p:nvGrpSpPr>
        <p:grpSpPr bwMode="auto">
          <a:xfrm>
            <a:off x="1643063" y="2214563"/>
            <a:ext cx="6286500" cy="1714500"/>
            <a:chOff x="1881" y="6457"/>
            <a:chExt cx="6660" cy="1440"/>
          </a:xfrm>
        </p:grpSpPr>
        <p:sp>
          <p:nvSpPr>
            <p:cNvPr id="50185" name="Text Box 7"/>
            <p:cNvSpPr txBox="1">
              <a:spLocks noChangeArrowheads="1"/>
            </p:cNvSpPr>
            <p:nvPr/>
          </p:nvSpPr>
          <p:spPr bwMode="auto">
            <a:xfrm>
              <a:off x="1881" y="6817"/>
              <a:ext cx="1620" cy="720"/>
            </a:xfrm>
            <a:prstGeom prst="rect">
              <a:avLst/>
            </a:prstGeom>
            <a:solidFill>
              <a:srgbClr val="FFFFFF"/>
            </a:solidFill>
            <a:ln w="38100">
              <a:solidFill>
                <a:srgbClr val="FFCC00"/>
              </a:solidFill>
              <a:miter lim="800000"/>
              <a:headEnd/>
              <a:tailEnd/>
            </a:ln>
          </p:spPr>
          <p:txBody>
            <a:bodyPr/>
            <a:lstStyle/>
            <a:p>
              <a:pPr algn="ctr">
                <a:spcAft>
                  <a:spcPts val="1000"/>
                </a:spcAft>
              </a:pPr>
              <a:r>
                <a:rPr lang="es-ES" sz="1600" b="1">
                  <a:solidFill>
                    <a:srgbClr val="FF6600"/>
                  </a:solidFill>
                  <a:latin typeface="Calibri" pitchFamily="34" charset="0"/>
                </a:rPr>
                <a:t>Fabrica</a:t>
              </a:r>
            </a:p>
            <a:p>
              <a:pPr algn="ctr">
                <a:spcAft>
                  <a:spcPts val="1000"/>
                </a:spcAft>
              </a:pPr>
              <a:r>
                <a:rPr lang="es-ES" sz="1600" b="1">
                  <a:solidFill>
                    <a:srgbClr val="FF6600"/>
                  </a:solidFill>
                  <a:latin typeface="Calibri" pitchFamily="34" charset="0"/>
                </a:rPr>
                <a:t>Vinonex S.A</a:t>
              </a:r>
              <a:r>
                <a:rPr lang="es-ES" sz="1600">
                  <a:solidFill>
                    <a:srgbClr val="FF6600"/>
                  </a:solidFill>
                  <a:latin typeface="Times New Roman" pitchFamily="18" charset="0"/>
                </a:rPr>
                <a:t>.</a:t>
              </a:r>
              <a:endParaRPr lang="es-ES" sz="1600"/>
            </a:p>
          </p:txBody>
        </p:sp>
        <p:sp>
          <p:nvSpPr>
            <p:cNvPr id="50186" name="Text Box 8"/>
            <p:cNvSpPr txBox="1">
              <a:spLocks noChangeArrowheads="1"/>
            </p:cNvSpPr>
            <p:nvPr/>
          </p:nvSpPr>
          <p:spPr bwMode="auto">
            <a:xfrm>
              <a:off x="6921" y="6817"/>
              <a:ext cx="1620" cy="720"/>
            </a:xfrm>
            <a:prstGeom prst="rect">
              <a:avLst/>
            </a:prstGeom>
            <a:solidFill>
              <a:srgbClr val="FFFFFF"/>
            </a:solidFill>
            <a:ln w="38100">
              <a:solidFill>
                <a:srgbClr val="FFCC00"/>
              </a:solidFill>
              <a:miter lim="800000"/>
              <a:headEnd/>
              <a:tailEnd/>
            </a:ln>
          </p:spPr>
          <p:txBody>
            <a:bodyPr/>
            <a:lstStyle/>
            <a:p>
              <a:pPr algn="ctr">
                <a:spcAft>
                  <a:spcPts val="1000"/>
                </a:spcAft>
              </a:pPr>
              <a:r>
                <a:rPr lang="es-ES" sz="1600" b="1">
                  <a:solidFill>
                    <a:srgbClr val="FF6600"/>
                  </a:solidFill>
                  <a:latin typeface="Calibri" pitchFamily="34" charset="0"/>
                </a:rPr>
                <a:t>Consumidor</a:t>
              </a:r>
            </a:p>
            <a:p>
              <a:pPr algn="ctr">
                <a:spcAft>
                  <a:spcPts val="1000"/>
                </a:spcAft>
              </a:pPr>
              <a:r>
                <a:rPr lang="es-ES" sz="1600" b="1">
                  <a:solidFill>
                    <a:srgbClr val="FF6600"/>
                  </a:solidFill>
                  <a:latin typeface="Calibri" pitchFamily="34" charset="0"/>
                </a:rPr>
                <a:t>Final</a:t>
              </a:r>
              <a:endParaRPr lang="es-ES" sz="1600" b="1">
                <a:solidFill>
                  <a:srgbClr val="FF6600"/>
                </a:solidFill>
                <a:latin typeface="Times New Roman" pitchFamily="18" charset="0"/>
              </a:endParaRPr>
            </a:p>
            <a:p>
              <a:endParaRPr lang="es-ES"/>
            </a:p>
          </p:txBody>
        </p:sp>
        <p:sp>
          <p:nvSpPr>
            <p:cNvPr id="50187" name="Text Box 9"/>
            <p:cNvSpPr txBox="1">
              <a:spLocks noChangeArrowheads="1"/>
            </p:cNvSpPr>
            <p:nvPr/>
          </p:nvSpPr>
          <p:spPr bwMode="auto">
            <a:xfrm>
              <a:off x="4221" y="6457"/>
              <a:ext cx="1980" cy="1440"/>
            </a:xfrm>
            <a:prstGeom prst="rect">
              <a:avLst/>
            </a:prstGeom>
            <a:solidFill>
              <a:srgbClr val="FFFFFF"/>
            </a:solidFill>
            <a:ln w="38100">
              <a:solidFill>
                <a:srgbClr val="FFCC00"/>
              </a:solidFill>
              <a:miter lim="800000"/>
              <a:headEnd/>
              <a:tailEnd/>
            </a:ln>
          </p:spPr>
          <p:txBody>
            <a:bodyPr/>
            <a:lstStyle/>
            <a:p>
              <a:pPr algn="ctr">
                <a:spcAft>
                  <a:spcPts val="1000"/>
                </a:spcAft>
              </a:pPr>
              <a:r>
                <a:rPr lang="es-ES" sz="1600" b="1">
                  <a:solidFill>
                    <a:srgbClr val="FF6600"/>
                  </a:solidFill>
                  <a:latin typeface="Times New Roman" pitchFamily="18" charset="0"/>
                  <a:cs typeface="Times New Roman" pitchFamily="18" charset="0"/>
                </a:rPr>
                <a:t>Minoristas</a:t>
              </a:r>
            </a:p>
            <a:p>
              <a:pPr algn="ctr">
                <a:spcAft>
                  <a:spcPts val="1000"/>
                </a:spcAft>
              </a:pPr>
              <a:r>
                <a:rPr lang="es-ES" sz="1600" b="1">
                  <a:solidFill>
                    <a:srgbClr val="FF6600"/>
                  </a:solidFill>
                  <a:latin typeface="Times New Roman" pitchFamily="18" charset="0"/>
                  <a:cs typeface="Times New Roman" pitchFamily="18" charset="0"/>
                </a:rPr>
                <a:t>Despensas, tiendas, licorerías y minimarkets</a:t>
              </a:r>
            </a:p>
            <a:p>
              <a:endParaRPr lang="es-ES"/>
            </a:p>
          </p:txBody>
        </p:sp>
        <p:sp>
          <p:nvSpPr>
            <p:cNvPr id="50188" name="Line 10"/>
            <p:cNvSpPr>
              <a:spLocks noChangeShapeType="1"/>
            </p:cNvSpPr>
            <p:nvPr/>
          </p:nvSpPr>
          <p:spPr bwMode="auto">
            <a:xfrm>
              <a:off x="3681" y="7177"/>
              <a:ext cx="360" cy="0"/>
            </a:xfrm>
            <a:prstGeom prst="line">
              <a:avLst/>
            </a:prstGeom>
            <a:noFill/>
            <a:ln w="9525">
              <a:solidFill>
                <a:srgbClr val="FF6600"/>
              </a:solidFill>
              <a:round/>
              <a:headEnd/>
              <a:tailEnd type="triangle" w="med" len="med"/>
            </a:ln>
          </p:spPr>
          <p:txBody>
            <a:bodyPr/>
            <a:lstStyle/>
            <a:p>
              <a:endParaRPr lang="es-EC"/>
            </a:p>
          </p:txBody>
        </p:sp>
        <p:sp>
          <p:nvSpPr>
            <p:cNvPr id="50189" name="Line 11"/>
            <p:cNvSpPr>
              <a:spLocks noChangeShapeType="1"/>
            </p:cNvSpPr>
            <p:nvPr/>
          </p:nvSpPr>
          <p:spPr bwMode="auto">
            <a:xfrm>
              <a:off x="6381" y="7177"/>
              <a:ext cx="360" cy="0"/>
            </a:xfrm>
            <a:prstGeom prst="line">
              <a:avLst/>
            </a:prstGeom>
            <a:noFill/>
            <a:ln w="9525">
              <a:solidFill>
                <a:srgbClr val="FF6600"/>
              </a:solidFill>
              <a:round/>
              <a:headEnd/>
              <a:tailEnd type="triangle" w="med" len="med"/>
            </a:ln>
          </p:spPr>
          <p:txBody>
            <a:bodyPr/>
            <a:lstStyle/>
            <a:p>
              <a:endParaRPr lang="es-EC"/>
            </a:p>
          </p:txBody>
        </p:sp>
      </p:grpSp>
      <p:sp>
        <p:nvSpPr>
          <p:cNvPr id="21" name="10 Marcador de contenido"/>
          <p:cNvSpPr txBox="1">
            <a:spLocks/>
          </p:cNvSpPr>
          <p:nvPr/>
        </p:nvSpPr>
        <p:spPr>
          <a:xfrm>
            <a:off x="500063" y="4572000"/>
            <a:ext cx="7467600" cy="1839913"/>
          </a:xfrm>
          <a:prstGeom prst="rect">
            <a:avLst/>
          </a:prstGeom>
        </p:spPr>
        <p:txBody>
          <a:bodyPr>
            <a:normAutofit/>
          </a:bodyPr>
          <a:lstStyle/>
          <a:p>
            <a:pPr marL="420624" indent="-384048" fontAlgn="auto">
              <a:spcBef>
                <a:spcPct val="20000"/>
              </a:spcBef>
              <a:spcAft>
                <a:spcPts val="0"/>
              </a:spcAft>
              <a:buClr>
                <a:srgbClr val="FF6600"/>
              </a:buClr>
              <a:buSzPct val="80000"/>
              <a:buFont typeface="Wingdings 2"/>
              <a:buChar char=""/>
              <a:defRPr/>
            </a:pPr>
            <a:r>
              <a:rPr lang="es-EC" sz="2200" b="1" dirty="0">
                <a:solidFill>
                  <a:schemeClr val="accent2">
                    <a:lumMod val="40000"/>
                    <a:lumOff val="60000"/>
                  </a:schemeClr>
                </a:solidFill>
                <a:latin typeface="Times New Roman" pitchFamily="18" charset="0"/>
                <a:cs typeface="Times New Roman" pitchFamily="18" charset="0"/>
              </a:rPr>
              <a:t>Puntos de Venta Objetivo: 460</a:t>
            </a:r>
          </a:p>
          <a:p>
            <a:pPr marL="420624" indent="-384048" fontAlgn="auto">
              <a:spcBef>
                <a:spcPct val="20000"/>
              </a:spcBef>
              <a:spcAft>
                <a:spcPts val="0"/>
              </a:spcAft>
              <a:buClr>
                <a:srgbClr val="FF6600"/>
              </a:buClr>
              <a:buSzPct val="80000"/>
              <a:defRPr/>
            </a:pPr>
            <a:endParaRPr lang="es-EC" sz="2200" b="1" dirty="0">
              <a:solidFill>
                <a:schemeClr val="accent2">
                  <a:lumMod val="40000"/>
                  <a:lumOff val="60000"/>
                </a:schemeClr>
              </a:solidFill>
              <a:latin typeface="Times New Roman" pitchFamily="18" charset="0"/>
              <a:cs typeface="Times New Roman" pitchFamily="18" charset="0"/>
            </a:endParaRPr>
          </a:p>
          <a:p>
            <a:pPr marL="420624" indent="-384048" fontAlgn="auto">
              <a:spcBef>
                <a:spcPct val="20000"/>
              </a:spcBef>
              <a:spcAft>
                <a:spcPts val="0"/>
              </a:spcAft>
              <a:buClr>
                <a:srgbClr val="FF6600"/>
              </a:buClr>
              <a:buSzPct val="80000"/>
              <a:buFont typeface="Wingdings 2"/>
              <a:buChar char=""/>
              <a:defRPr/>
            </a:pPr>
            <a:r>
              <a:rPr lang="es-EC" sz="2200" b="1" dirty="0">
                <a:solidFill>
                  <a:schemeClr val="accent2">
                    <a:lumMod val="40000"/>
                    <a:lumOff val="60000"/>
                  </a:schemeClr>
                </a:solidFill>
                <a:latin typeface="Times New Roman" pitchFamily="18" charset="0"/>
                <a:cs typeface="Times New Roman" pitchFamily="18" charset="0"/>
              </a:rPr>
              <a:t>Capacidad de transportación/Viaje: 160 cajas – 1920 botellas de 750 cm</a:t>
            </a:r>
            <a:r>
              <a:rPr lang="es-EC" sz="2200" b="1" baseline="30000" dirty="0">
                <a:solidFill>
                  <a:schemeClr val="accent2">
                    <a:lumMod val="40000"/>
                    <a:lumOff val="60000"/>
                  </a:schemeClr>
                </a:solidFill>
                <a:latin typeface="Times New Roman" pitchFamily="18" charset="0"/>
                <a:cs typeface="Times New Roman" pitchFamily="18" charset="0"/>
              </a:rPr>
              <a:t>3</a:t>
            </a:r>
            <a:r>
              <a:rPr lang="es-EC" sz="2200" b="1" dirty="0">
                <a:solidFill>
                  <a:schemeClr val="accent2">
                    <a:lumMod val="40000"/>
                    <a:lumOff val="60000"/>
                  </a:schemeClr>
                </a:solidFill>
                <a:latin typeface="Times New Roman" pitchFamily="18" charset="0"/>
                <a:cs typeface="Times New Roman" pitchFamily="18" charset="0"/>
              </a:rPr>
              <a:t> </a:t>
            </a:r>
          </a:p>
          <a:p>
            <a:pPr marL="420624" indent="-384048" fontAlgn="auto">
              <a:spcBef>
                <a:spcPct val="20000"/>
              </a:spcBef>
              <a:spcAft>
                <a:spcPts val="0"/>
              </a:spcAft>
              <a:buClr>
                <a:srgbClr val="FF6600"/>
              </a:buClr>
              <a:buSzPct val="80000"/>
              <a:buFont typeface="Wingdings 2"/>
              <a:buNone/>
              <a:defRPr/>
            </a:pPr>
            <a:endParaRPr lang="es-EC" sz="2200" b="1" dirty="0">
              <a:solidFill>
                <a:schemeClr val="accent2">
                  <a:lumMod val="40000"/>
                  <a:lumOff val="60000"/>
                </a:schemeClr>
              </a:solidFill>
              <a:latin typeface="Times New Roman" pitchFamily="18" charset="0"/>
              <a:cs typeface="Times New Roman" pitchFamily="18" charset="0"/>
            </a:endParaRPr>
          </a:p>
          <a:p>
            <a:pPr marL="420624" indent="-384048" fontAlgn="auto">
              <a:spcBef>
                <a:spcPct val="20000"/>
              </a:spcBef>
              <a:spcAft>
                <a:spcPts val="0"/>
              </a:spcAft>
              <a:buClr>
                <a:srgbClr val="FF6600"/>
              </a:buClr>
              <a:buSzPct val="80000"/>
              <a:buFont typeface="Wingdings 2"/>
              <a:buNone/>
              <a:defRPr/>
            </a:pPr>
            <a:endParaRPr lang="es-ES" sz="2200" dirty="0">
              <a:solidFill>
                <a:schemeClr val="accent2">
                  <a:lumMod val="40000"/>
                  <a:lumOff val="60000"/>
                </a:schemeClr>
              </a:solidFill>
              <a:latin typeface="Times New Roman" pitchFamily="18" charset="0"/>
              <a:cs typeface="Times New Roman" pitchFamily="18" charset="0"/>
            </a:endParaRPr>
          </a:p>
          <a:p>
            <a:pPr marL="420624" indent="-384048" fontAlgn="auto">
              <a:spcBef>
                <a:spcPct val="20000"/>
              </a:spcBef>
              <a:spcAft>
                <a:spcPts val="0"/>
              </a:spcAft>
              <a:buClr>
                <a:schemeClr val="accent1"/>
              </a:buClr>
              <a:buSzPct val="80000"/>
              <a:buFont typeface="Wingdings 2"/>
              <a:buNone/>
              <a:defRPr/>
            </a:pPr>
            <a:endParaRPr lang="es-ES" sz="3000" dirty="0">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1203" name="Group 4"/>
          <p:cNvGrpSpPr>
            <a:grpSpLocks/>
          </p:cNvGrpSpPr>
          <p:nvPr/>
        </p:nvGrpSpPr>
        <p:grpSpPr bwMode="auto">
          <a:xfrm>
            <a:off x="7500938" y="428625"/>
            <a:ext cx="1357312" cy="428625"/>
            <a:chOff x="5121" y="10777"/>
            <a:chExt cx="2239" cy="1080"/>
          </a:xfrm>
        </p:grpSpPr>
        <p:sp>
          <p:nvSpPr>
            <p:cNvPr id="5120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120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120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121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1204" name="7 Rectángulo"/>
          <p:cNvSpPr>
            <a:spLocks noChangeArrowheads="1"/>
          </p:cNvSpPr>
          <p:nvPr/>
        </p:nvSpPr>
        <p:spPr bwMode="auto">
          <a:xfrm>
            <a:off x="1571625" y="857250"/>
            <a:ext cx="6072188"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MARKETING MIX</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57200" y="2071688"/>
            <a:ext cx="8472488" cy="4054475"/>
          </a:xfrm>
        </p:spPr>
        <p:txBody>
          <a:bodyPr>
            <a:normAutofit/>
          </a:bodyPr>
          <a:lstStyle/>
          <a:p>
            <a:pPr marL="420624" indent="-384048"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(Descuentos y promociones) por volumen de pedidos</a:t>
            </a:r>
          </a:p>
          <a:p>
            <a:pPr marL="420624" indent="-384048" fontAlgn="auto">
              <a:spcAft>
                <a:spcPts val="0"/>
              </a:spcAft>
              <a:buClr>
                <a:srgbClr val="FF6600"/>
              </a:buClr>
              <a:buFont typeface="Wingdings 2"/>
              <a:buNone/>
              <a:defRPr/>
            </a:pPr>
            <a:endParaRPr lang="es-EC" sz="2200" b="1"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Concurso mensual por zona de distribución por mayor volumen de ventas</a:t>
            </a:r>
          </a:p>
          <a:p>
            <a:pPr marL="420624" indent="-384048" algn="just" fontAlgn="auto">
              <a:spcAft>
                <a:spcPts val="0"/>
              </a:spcAft>
              <a:buClr>
                <a:srgbClr val="FF6600"/>
              </a:buClr>
              <a:buFont typeface="Wingdings 2"/>
              <a:buNone/>
              <a:defRPr/>
            </a:pPr>
            <a:endParaRPr lang="es-EC" sz="2200" b="1"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Patrocinador de fiestas o eventos los cuales en su mayoría se llevan a cabo en los meses de febrero y diciembre</a:t>
            </a:r>
          </a:p>
          <a:p>
            <a:pPr marL="420624" indent="-384048" algn="just" fontAlgn="auto">
              <a:spcAft>
                <a:spcPts val="0"/>
              </a:spcAft>
              <a:buClr>
                <a:srgbClr val="FF6600"/>
              </a:buClr>
              <a:buFont typeface="Wingdings 2"/>
              <a:buNone/>
              <a:defRPr/>
            </a:pPr>
            <a:endParaRPr lang="es-EC" sz="2200" b="1"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Clr>
                <a:srgbClr val="FF6600"/>
              </a:buClr>
              <a:buFont typeface="Wingdings 2"/>
              <a:buChar char=""/>
              <a:defRPr/>
            </a:pPr>
            <a:r>
              <a:rPr lang="es-EC" sz="2200" b="1" dirty="0" smtClean="0">
                <a:solidFill>
                  <a:schemeClr val="accent2">
                    <a:lumMod val="40000"/>
                    <a:lumOff val="60000"/>
                  </a:schemeClr>
                </a:solidFill>
                <a:latin typeface="Times New Roman" pitchFamily="18" charset="0"/>
                <a:cs typeface="Times New Roman" pitchFamily="18" charset="0"/>
              </a:rPr>
              <a:t>Afiches publicitarios ( 60 x 40 cm) colocados en cada uno de los puntos de venta objetivo</a:t>
            </a:r>
            <a:endParaRPr lang="es-ES" sz="2200" b="1"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Clr>
                <a:srgbClr val="FF6600"/>
              </a:buClr>
              <a:buFont typeface="Wingdings 2"/>
              <a:buChar char=""/>
              <a:defRPr/>
            </a:pPr>
            <a:endParaRPr lang="es-EC" sz="2200" b="1" dirty="0" smtClean="0">
              <a:solidFill>
                <a:schemeClr val="accent2">
                  <a:lumMod val="40000"/>
                  <a:lumOff val="60000"/>
                </a:schemeClr>
              </a:solidFill>
              <a:latin typeface="Times New Roman" pitchFamily="18" charset="0"/>
              <a:cs typeface="Times New Roman" pitchFamily="18" charset="0"/>
            </a:endParaRPr>
          </a:p>
          <a:p>
            <a:pPr marL="420624" indent="-384048" algn="just" fontAlgn="auto">
              <a:spcAft>
                <a:spcPts val="0"/>
              </a:spcAft>
              <a:buClr>
                <a:srgbClr val="FF6600"/>
              </a:buClr>
              <a:buFont typeface="Wingdings 2"/>
              <a:buChar char=""/>
              <a:defRPr/>
            </a:pPr>
            <a:endParaRPr lang="es-ES" sz="2200" b="1"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Clr>
                <a:srgbClr val="FF6600"/>
              </a:buClr>
              <a:buFont typeface="Wingdings 2"/>
              <a:buNone/>
              <a:defRPr/>
            </a:pPr>
            <a:endParaRPr lang="es-ES" sz="2200" dirty="0" smtClean="0">
              <a:solidFill>
                <a:schemeClr val="accent2">
                  <a:lumMod val="40000"/>
                  <a:lumOff val="60000"/>
                </a:schemeClr>
              </a:solidFill>
              <a:latin typeface="Times New Roman" pitchFamily="18" charset="0"/>
              <a:cs typeface="Times New Roman" pitchFamily="18" charset="0"/>
            </a:endParaRPr>
          </a:p>
          <a:p>
            <a:pPr marL="420624" indent="-384048" fontAlgn="auto">
              <a:spcAft>
                <a:spcPts val="0"/>
              </a:spcAft>
              <a:buFont typeface="Wingdings 2"/>
              <a:buNone/>
              <a:defRPr/>
            </a:pPr>
            <a:endParaRPr lang="es-ES" dirty="0"/>
          </a:p>
        </p:txBody>
      </p:sp>
      <p:sp>
        <p:nvSpPr>
          <p:cNvPr id="51206" name="11 Rectángulo"/>
          <p:cNvSpPr>
            <a:spLocks noChangeArrowheads="1"/>
          </p:cNvSpPr>
          <p:nvPr/>
        </p:nvSpPr>
        <p:spPr bwMode="auto">
          <a:xfrm>
            <a:off x="3857625" y="1428750"/>
            <a:ext cx="1570038" cy="369888"/>
          </a:xfrm>
          <a:prstGeom prst="rect">
            <a:avLst/>
          </a:prstGeom>
          <a:noFill/>
          <a:ln w="9525">
            <a:noFill/>
            <a:miter lim="800000"/>
            <a:headEnd/>
            <a:tailEnd/>
          </a:ln>
        </p:spPr>
        <p:txBody>
          <a:bodyPr wrap="none">
            <a:spAutoFit/>
          </a:bodyPr>
          <a:lstStyle/>
          <a:p>
            <a:pPr algn="ctr"/>
            <a:r>
              <a:rPr lang="es-ES">
                <a:solidFill>
                  <a:srgbClr val="FF6600"/>
                </a:solidFill>
                <a:latin typeface="Times New Roman" pitchFamily="18" charset="0"/>
                <a:cs typeface="Times New Roman" pitchFamily="18" charset="0"/>
              </a:rPr>
              <a:t>PROMOCIÓN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p:cNvSpPr/>
          <p:nvPr/>
        </p:nvSpPr>
        <p:spPr>
          <a:xfrm>
            <a:off x="2285984" y="2143116"/>
            <a:ext cx="4857784" cy="923330"/>
          </a:xfrm>
          <a:prstGeom prst="rect">
            <a:avLst/>
          </a:prstGeom>
          <a:solidFill>
            <a:schemeClr val="bg1"/>
          </a:solidFill>
        </p:spPr>
        <p:txBody>
          <a:bodyPr>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análisis</a:t>
            </a:r>
            <a:endPar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endParaRPr>
          </a:p>
        </p:txBody>
      </p:sp>
      <p:sp>
        <p:nvSpPr>
          <p:cNvPr id="13" name="12 Rectángulo"/>
          <p:cNvSpPr/>
          <p:nvPr/>
        </p:nvSpPr>
        <p:spPr>
          <a:xfrm>
            <a:off x="2357422" y="3643314"/>
            <a:ext cx="4786346" cy="923330"/>
          </a:xfrm>
          <a:prstGeom prst="rect">
            <a:avLst/>
          </a:prstGeom>
          <a:solidFill>
            <a:schemeClr val="bg1"/>
          </a:solidFill>
        </p:spPr>
        <p:txBody>
          <a:bodyPr>
            <a:spAutoFit/>
          </a:bodyPr>
          <a:lstStyle/>
          <a:p>
            <a:pPr algn="ctr" fontAlgn="auto">
              <a:spcBef>
                <a:spcPts val="0"/>
              </a:spcBef>
              <a:spcAft>
                <a:spcPts val="0"/>
              </a:spcAft>
              <a:defRPr/>
            </a:pPr>
            <a:r>
              <a:rPr lang="es-ES" sz="5400"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financiero</a:t>
            </a:r>
            <a:r>
              <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4275" name="Group 4"/>
          <p:cNvGrpSpPr>
            <a:grpSpLocks/>
          </p:cNvGrpSpPr>
          <p:nvPr/>
        </p:nvGrpSpPr>
        <p:grpSpPr bwMode="auto">
          <a:xfrm>
            <a:off x="7500938" y="428625"/>
            <a:ext cx="1357312" cy="428625"/>
            <a:chOff x="5121" y="10777"/>
            <a:chExt cx="2239" cy="1080"/>
          </a:xfrm>
        </p:grpSpPr>
        <p:sp>
          <p:nvSpPr>
            <p:cNvPr id="5428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428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428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428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4276" name="7 Rectángulo"/>
          <p:cNvSpPr>
            <a:spLocks noChangeArrowheads="1"/>
          </p:cNvSpPr>
          <p:nvPr/>
        </p:nvSpPr>
        <p:spPr bwMode="auto">
          <a:xfrm>
            <a:off x="1214438" y="857250"/>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Infraestructura de la fábrica</a:t>
            </a:r>
          </a:p>
          <a:p>
            <a:pPr algn="ctr"/>
            <a:endParaRPr lang="es-ES" sz="2400">
              <a:solidFill>
                <a:srgbClr val="FF6600"/>
              </a:solidFill>
              <a:latin typeface="Times New Roman" pitchFamily="18" charset="0"/>
              <a:cs typeface="Times New Roman" pitchFamily="18" charset="0"/>
            </a:endParaRPr>
          </a:p>
        </p:txBody>
      </p:sp>
      <p:pic>
        <p:nvPicPr>
          <p:cNvPr id="54277" name="Imagen 1"/>
          <p:cNvPicPr>
            <a:picLocks noChangeAspect="1" noChangeArrowheads="1"/>
          </p:cNvPicPr>
          <p:nvPr/>
        </p:nvPicPr>
        <p:blipFill>
          <a:blip r:embed="rId2">
            <a:lum bright="4000" contrast="4000"/>
          </a:blip>
          <a:srcRect/>
          <a:stretch>
            <a:fillRect/>
          </a:stretch>
        </p:blipFill>
        <p:spPr bwMode="auto">
          <a:xfrm>
            <a:off x="1520825" y="1643063"/>
            <a:ext cx="6051550" cy="714375"/>
          </a:xfrm>
          <a:prstGeom prst="rect">
            <a:avLst/>
          </a:prstGeom>
          <a:noFill/>
          <a:ln w="9525">
            <a:noFill/>
            <a:miter lim="800000"/>
            <a:headEnd/>
            <a:tailEnd/>
          </a:ln>
        </p:spPr>
      </p:pic>
      <p:sp>
        <p:nvSpPr>
          <p:cNvPr id="54278" name="9 Rectángulo"/>
          <p:cNvSpPr>
            <a:spLocks noChangeArrowheads="1"/>
          </p:cNvSpPr>
          <p:nvPr/>
        </p:nvSpPr>
        <p:spPr bwMode="auto">
          <a:xfrm>
            <a:off x="1428750" y="2928938"/>
            <a:ext cx="6429375" cy="1200150"/>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Equipos de producción y proceso</a:t>
            </a:r>
          </a:p>
          <a:p>
            <a:pPr algn="ctr"/>
            <a:endParaRPr lang="es-ES" sz="2400">
              <a:solidFill>
                <a:srgbClr val="FF6600"/>
              </a:solidFill>
              <a:latin typeface="Times New Roman" pitchFamily="18" charset="0"/>
              <a:cs typeface="Times New Roman" pitchFamily="18" charset="0"/>
            </a:endParaRPr>
          </a:p>
          <a:p>
            <a:pPr algn="ctr"/>
            <a:endParaRPr lang="es-ES" sz="2400">
              <a:solidFill>
                <a:srgbClr val="FF6600"/>
              </a:solidFill>
              <a:latin typeface="Times New Roman" pitchFamily="18" charset="0"/>
              <a:cs typeface="Times New Roman" pitchFamily="18" charset="0"/>
            </a:endParaRPr>
          </a:p>
        </p:txBody>
      </p:sp>
      <p:pic>
        <p:nvPicPr>
          <p:cNvPr id="54279" name="Imagen 2"/>
          <p:cNvPicPr>
            <a:picLocks noChangeAspect="1" noChangeArrowheads="1"/>
          </p:cNvPicPr>
          <p:nvPr/>
        </p:nvPicPr>
        <p:blipFill>
          <a:blip r:embed="rId3">
            <a:lum bright="4000" contrast="4000"/>
          </a:blip>
          <a:srcRect/>
          <a:stretch>
            <a:fillRect/>
          </a:stretch>
        </p:blipFill>
        <p:spPr bwMode="auto">
          <a:xfrm>
            <a:off x="1428750" y="3857625"/>
            <a:ext cx="6215063"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5171" name="Group 4"/>
          <p:cNvGrpSpPr>
            <a:grpSpLocks/>
          </p:cNvGrpSpPr>
          <p:nvPr/>
        </p:nvGrpSpPr>
        <p:grpSpPr bwMode="auto">
          <a:xfrm>
            <a:off x="7500938" y="428625"/>
            <a:ext cx="1357312" cy="428625"/>
            <a:chOff x="5121" y="10777"/>
            <a:chExt cx="2239" cy="1080"/>
          </a:xfrm>
        </p:grpSpPr>
        <p:sp>
          <p:nvSpPr>
            <p:cNvPr id="13517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517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517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517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Rectangle 1"/>
          <p:cNvSpPr>
            <a:spLocks noChangeArrowheads="1"/>
          </p:cNvSpPr>
          <p:nvPr/>
        </p:nvSpPr>
        <p:spPr bwMode="auto">
          <a:xfrm>
            <a:off x="1116013" y="917575"/>
            <a:ext cx="7286625" cy="3598863"/>
          </a:xfrm>
          <a:prstGeom prst="rect">
            <a:avLst/>
          </a:prstGeom>
          <a:noFill/>
          <a:ln w="9525">
            <a:noFill/>
            <a:miter lim="800000"/>
            <a:headEnd/>
            <a:tailEnd/>
          </a:ln>
          <a:effectLst/>
        </p:spPr>
        <p:txBody>
          <a:bodyPr anchor="ctr">
            <a:spAutoFit/>
          </a:bodyPr>
          <a:lstStyle/>
          <a:p>
            <a:pPr marL="342900" indent="-342900"/>
            <a:endParaRPr lang="es-ES" sz="1600">
              <a:solidFill>
                <a:srgbClr val="FF6600"/>
              </a:solidFill>
              <a:latin typeface="Times New Roman" pitchFamily="18" charset="0"/>
              <a:cs typeface="Times New Roman" pitchFamily="18" charset="0"/>
            </a:endParaRPr>
          </a:p>
          <a:p>
            <a:pPr marL="342900" indent="-342900" eaLnBrk="0" hangingPunct="0"/>
            <a:endParaRPr lang="es-EC" sz="1600" b="1">
              <a:solidFill>
                <a:srgbClr val="FFC000"/>
              </a:solidFill>
              <a:latin typeface="Times New Roman" pitchFamily="18" charset="0"/>
              <a:cs typeface="Times New Roman" pitchFamily="18" charset="0"/>
            </a:endParaRPr>
          </a:p>
          <a:p>
            <a:pPr marL="342900" indent="-342900" algn="ctr" eaLnBrk="0" hangingPunct="0"/>
            <a:endParaRPr lang="es-EC" sz="2000" b="1">
              <a:solidFill>
                <a:srgbClr val="FF6600"/>
              </a:solidFill>
              <a:latin typeface="Times New Roman" pitchFamily="18" charset="0"/>
              <a:cs typeface="Times New Roman" pitchFamily="18" charset="0"/>
            </a:endParaRPr>
          </a:p>
          <a:p>
            <a:pPr marL="342900" indent="-342900" algn="ctr" eaLnBrk="0" hangingPunct="0"/>
            <a:endParaRPr lang="es-EC" sz="2000" b="1">
              <a:solidFill>
                <a:srgbClr val="FF6600"/>
              </a:solidFill>
              <a:latin typeface="Times New Roman" pitchFamily="18" charset="0"/>
              <a:cs typeface="Times New Roman" pitchFamily="18" charset="0"/>
            </a:endParaRPr>
          </a:p>
          <a:p>
            <a:pPr marL="342900" indent="-342900" algn="ctr" eaLnBrk="0" hangingPunct="0"/>
            <a:r>
              <a:rPr lang="es-EC" sz="2000" b="1">
                <a:solidFill>
                  <a:srgbClr val="FF6600"/>
                </a:solidFill>
                <a:latin typeface="Times New Roman" pitchFamily="18" charset="0"/>
                <a:cs typeface="Times New Roman" pitchFamily="18" charset="0"/>
              </a:rPr>
              <a:t>VISIÓN</a:t>
            </a:r>
          </a:p>
          <a:p>
            <a:pPr marL="342900" indent="-342900" eaLnBrk="0" hangingPunct="0"/>
            <a:endParaRPr lang="es-ES" sz="2000">
              <a:solidFill>
                <a:srgbClr val="FFC000"/>
              </a:solidFill>
              <a:latin typeface="Times New Roman" pitchFamily="18" charset="0"/>
              <a:cs typeface="Times New Roman" pitchFamily="18" charset="0"/>
            </a:endParaRPr>
          </a:p>
          <a:p>
            <a:pPr marL="342900" indent="-342900" algn="just" eaLnBrk="0" hangingPunct="0"/>
            <a:endParaRPr lang="es-EC">
              <a:solidFill>
                <a:srgbClr val="F9E98E"/>
              </a:solidFill>
              <a:latin typeface="Times New Roman" pitchFamily="18" charset="0"/>
              <a:cs typeface="Times New Roman" pitchFamily="18" charset="0"/>
            </a:endParaRPr>
          </a:p>
          <a:p>
            <a:pPr marL="342900" indent="-342900" algn="just" eaLnBrk="0" hangingPunct="0"/>
            <a:r>
              <a:rPr lang="es-EC">
                <a:solidFill>
                  <a:srgbClr val="F9E98E"/>
                </a:solidFill>
                <a:latin typeface="Times New Roman" pitchFamily="18" charset="0"/>
                <a:cs typeface="Times New Roman" pitchFamily="18" charset="0"/>
              </a:rPr>
              <a:t>      </a:t>
            </a:r>
            <a:r>
              <a:rPr lang="es-EC" sz="2000">
                <a:solidFill>
                  <a:srgbClr val="F9E98E"/>
                </a:solidFill>
                <a:latin typeface="Times New Roman" pitchFamily="18" charset="0"/>
                <a:cs typeface="Times New Roman" pitchFamily="18" charset="0"/>
              </a:rPr>
              <a:t>Ser la empresa pionera en la producción y comercialización de vino de Naranja y otras frutas exóticas. Alcanzar el liderazgo en el sector vinícola ecuatoriano, buscando especializarse en segmentos de mercados. La Empresa se distinguirá por su innovación, profesionalismo, tecnología y servicio al cliente interno y externo.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5299" name="Group 4"/>
          <p:cNvGrpSpPr>
            <a:grpSpLocks/>
          </p:cNvGrpSpPr>
          <p:nvPr/>
        </p:nvGrpSpPr>
        <p:grpSpPr bwMode="auto">
          <a:xfrm>
            <a:off x="7500938" y="428625"/>
            <a:ext cx="1357312" cy="428625"/>
            <a:chOff x="5121" y="10777"/>
            <a:chExt cx="2239" cy="1080"/>
          </a:xfrm>
        </p:grpSpPr>
        <p:sp>
          <p:nvSpPr>
            <p:cNvPr id="5530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530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530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530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5300" name="7 Rectángulo"/>
          <p:cNvSpPr>
            <a:spLocks noChangeArrowheads="1"/>
          </p:cNvSpPr>
          <p:nvPr/>
        </p:nvSpPr>
        <p:spPr bwMode="auto">
          <a:xfrm>
            <a:off x="1214438" y="857250"/>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Útiles de producción y proceso</a:t>
            </a:r>
          </a:p>
          <a:p>
            <a:pPr algn="ctr"/>
            <a:endParaRPr lang="es-ES" sz="2400">
              <a:solidFill>
                <a:srgbClr val="FF6600"/>
              </a:solidFill>
              <a:latin typeface="Times New Roman" pitchFamily="18" charset="0"/>
              <a:cs typeface="Times New Roman" pitchFamily="18" charset="0"/>
            </a:endParaRPr>
          </a:p>
        </p:txBody>
      </p:sp>
      <p:pic>
        <p:nvPicPr>
          <p:cNvPr id="55301" name="Imagen 3"/>
          <p:cNvPicPr>
            <a:picLocks noChangeAspect="1" noChangeArrowheads="1"/>
          </p:cNvPicPr>
          <p:nvPr/>
        </p:nvPicPr>
        <p:blipFill>
          <a:blip r:embed="rId2">
            <a:lum bright="4000" contrast="4000"/>
          </a:blip>
          <a:srcRect/>
          <a:stretch>
            <a:fillRect/>
          </a:stretch>
        </p:blipFill>
        <p:spPr bwMode="auto">
          <a:xfrm>
            <a:off x="1357313" y="2000250"/>
            <a:ext cx="65722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6323" name="Group 4"/>
          <p:cNvGrpSpPr>
            <a:grpSpLocks/>
          </p:cNvGrpSpPr>
          <p:nvPr/>
        </p:nvGrpSpPr>
        <p:grpSpPr bwMode="auto">
          <a:xfrm>
            <a:off x="7500938" y="428625"/>
            <a:ext cx="1357312" cy="428625"/>
            <a:chOff x="5121" y="10777"/>
            <a:chExt cx="2239" cy="1080"/>
          </a:xfrm>
        </p:grpSpPr>
        <p:sp>
          <p:nvSpPr>
            <p:cNvPr id="5632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632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633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633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6324" name="7 Rectángulo"/>
          <p:cNvSpPr>
            <a:spLocks noChangeArrowheads="1"/>
          </p:cNvSpPr>
          <p:nvPr/>
        </p:nvSpPr>
        <p:spPr bwMode="auto">
          <a:xfrm>
            <a:off x="1214438" y="857250"/>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Vehículo para funciones varias</a:t>
            </a:r>
          </a:p>
          <a:p>
            <a:pPr algn="ctr"/>
            <a:endParaRPr lang="es-ES" sz="2400">
              <a:solidFill>
                <a:srgbClr val="FF6600"/>
              </a:solidFill>
              <a:latin typeface="Times New Roman" pitchFamily="18" charset="0"/>
              <a:cs typeface="Times New Roman" pitchFamily="18" charset="0"/>
            </a:endParaRPr>
          </a:p>
        </p:txBody>
      </p:sp>
      <p:pic>
        <p:nvPicPr>
          <p:cNvPr id="56325" name="Imagen 4"/>
          <p:cNvPicPr>
            <a:picLocks noChangeAspect="1" noChangeArrowheads="1"/>
          </p:cNvPicPr>
          <p:nvPr/>
        </p:nvPicPr>
        <p:blipFill>
          <a:blip r:embed="rId2">
            <a:lum bright="4000" contrast="4000"/>
          </a:blip>
          <a:srcRect/>
          <a:stretch>
            <a:fillRect/>
          </a:stretch>
        </p:blipFill>
        <p:spPr bwMode="auto">
          <a:xfrm>
            <a:off x="1214438" y="1857375"/>
            <a:ext cx="6572250" cy="642938"/>
          </a:xfrm>
          <a:prstGeom prst="rect">
            <a:avLst/>
          </a:prstGeom>
          <a:noFill/>
          <a:ln w="9525">
            <a:noFill/>
            <a:miter lim="800000"/>
            <a:headEnd/>
            <a:tailEnd/>
          </a:ln>
        </p:spPr>
      </p:pic>
      <p:sp>
        <p:nvSpPr>
          <p:cNvPr id="56326" name="9 Rectángulo"/>
          <p:cNvSpPr>
            <a:spLocks noChangeArrowheads="1"/>
          </p:cNvSpPr>
          <p:nvPr/>
        </p:nvSpPr>
        <p:spPr bwMode="auto">
          <a:xfrm>
            <a:off x="1357313" y="278606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Equipos de Oficina</a:t>
            </a:r>
          </a:p>
          <a:p>
            <a:pPr algn="ctr"/>
            <a:endParaRPr lang="es-ES" sz="2400">
              <a:solidFill>
                <a:srgbClr val="FF6600"/>
              </a:solidFill>
              <a:latin typeface="Times New Roman" pitchFamily="18" charset="0"/>
              <a:cs typeface="Times New Roman" pitchFamily="18" charset="0"/>
            </a:endParaRPr>
          </a:p>
        </p:txBody>
      </p:sp>
      <p:pic>
        <p:nvPicPr>
          <p:cNvPr id="56327" name="Imagen 5"/>
          <p:cNvPicPr>
            <a:picLocks noChangeAspect="1" noChangeArrowheads="1"/>
          </p:cNvPicPr>
          <p:nvPr/>
        </p:nvPicPr>
        <p:blipFill>
          <a:blip r:embed="rId3">
            <a:lum bright="6000" contrast="6000"/>
          </a:blip>
          <a:srcRect/>
          <a:stretch>
            <a:fillRect/>
          </a:stretch>
        </p:blipFill>
        <p:spPr bwMode="auto">
          <a:xfrm>
            <a:off x="1357313" y="3429000"/>
            <a:ext cx="642937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7347" name="Group 4"/>
          <p:cNvGrpSpPr>
            <a:grpSpLocks/>
          </p:cNvGrpSpPr>
          <p:nvPr/>
        </p:nvGrpSpPr>
        <p:grpSpPr bwMode="auto">
          <a:xfrm>
            <a:off x="7500938" y="428625"/>
            <a:ext cx="1357312" cy="428625"/>
            <a:chOff x="5121" y="10777"/>
            <a:chExt cx="2239" cy="1080"/>
          </a:xfrm>
        </p:grpSpPr>
        <p:sp>
          <p:nvSpPr>
            <p:cNvPr id="5735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735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735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735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7348" name="7 Rectángulo"/>
          <p:cNvSpPr>
            <a:spLocks noChangeArrowheads="1"/>
          </p:cNvSpPr>
          <p:nvPr/>
        </p:nvSpPr>
        <p:spPr bwMode="auto">
          <a:xfrm>
            <a:off x="1428750" y="1285875"/>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Útiles de Oficina</a:t>
            </a:r>
          </a:p>
          <a:p>
            <a:pPr algn="ctr"/>
            <a:endParaRPr lang="es-ES" sz="2400">
              <a:solidFill>
                <a:srgbClr val="FF6600"/>
              </a:solidFill>
              <a:latin typeface="Times New Roman" pitchFamily="18" charset="0"/>
              <a:cs typeface="Times New Roman" pitchFamily="18" charset="0"/>
            </a:endParaRPr>
          </a:p>
        </p:txBody>
      </p:sp>
      <p:pic>
        <p:nvPicPr>
          <p:cNvPr id="57349" name="Imagen 6"/>
          <p:cNvPicPr>
            <a:picLocks noChangeAspect="1" noChangeArrowheads="1"/>
          </p:cNvPicPr>
          <p:nvPr/>
        </p:nvPicPr>
        <p:blipFill>
          <a:blip r:embed="rId2">
            <a:lum bright="4000" contrast="4000"/>
          </a:blip>
          <a:srcRect/>
          <a:stretch>
            <a:fillRect/>
          </a:stretch>
        </p:blipFill>
        <p:spPr bwMode="auto">
          <a:xfrm>
            <a:off x="1285875" y="2000250"/>
            <a:ext cx="6500813" cy="3286125"/>
          </a:xfrm>
          <a:prstGeom prst="rect">
            <a:avLst/>
          </a:prstGeom>
          <a:noFill/>
          <a:ln w="9525">
            <a:noFill/>
            <a:miter lim="800000"/>
            <a:headEnd/>
            <a:tailEnd/>
          </a:ln>
        </p:spPr>
      </p:pic>
      <p:sp>
        <p:nvSpPr>
          <p:cNvPr id="10" name="9 Rectángulo"/>
          <p:cNvSpPr/>
          <p:nvPr/>
        </p:nvSpPr>
        <p:spPr>
          <a:xfrm>
            <a:off x="857250" y="5572125"/>
            <a:ext cx="7572375" cy="708025"/>
          </a:xfrm>
          <a:prstGeom prst="rect">
            <a:avLst/>
          </a:prstGeom>
        </p:spPr>
        <p:txBody>
          <a:bodyPr>
            <a:spAutoFit/>
          </a:bodyPr>
          <a:lstStyle/>
          <a:p>
            <a:pPr fontAlgn="auto">
              <a:spcBef>
                <a:spcPts val="0"/>
              </a:spcBef>
              <a:spcAft>
                <a:spcPts val="0"/>
              </a:spcAft>
              <a:defRPr/>
            </a:pPr>
            <a:r>
              <a:rPr lang="es-EC" sz="2000" b="1" i="1" dirty="0">
                <a:solidFill>
                  <a:schemeClr val="accent2">
                    <a:lumMod val="40000"/>
                    <a:lumOff val="60000"/>
                  </a:schemeClr>
                </a:solidFill>
                <a:latin typeface="Times New Roman" pitchFamily="18" charset="0"/>
                <a:cs typeface="Times New Roman" pitchFamily="18" charset="0"/>
              </a:rPr>
              <a:t>Total de costos de infraestructura y bienes muebles:   </a:t>
            </a:r>
            <a:r>
              <a:rPr lang="es-EC" sz="2000" b="1" i="1" u="dbl" dirty="0">
                <a:solidFill>
                  <a:schemeClr val="accent2">
                    <a:lumMod val="40000"/>
                    <a:lumOff val="60000"/>
                  </a:schemeClr>
                </a:solidFill>
                <a:latin typeface="Times New Roman" pitchFamily="18" charset="0"/>
                <a:cs typeface="Times New Roman" pitchFamily="18" charset="0"/>
              </a:rPr>
              <a:t>$ 65.074,57</a:t>
            </a:r>
            <a:endParaRPr lang="es-ES" sz="2000" dirty="0">
              <a:solidFill>
                <a:schemeClr val="accent2">
                  <a:lumMod val="40000"/>
                  <a:lumOff val="60000"/>
                </a:schemeClr>
              </a:solidFill>
              <a:latin typeface="Times New Roman" pitchFamily="18" charset="0"/>
              <a:cs typeface="Times New Roman" pitchFamily="18" charset="0"/>
            </a:endParaRPr>
          </a:p>
          <a:p>
            <a:pPr algn="ctr">
              <a:defRPr/>
            </a:pPr>
            <a:endParaRPr lang="es-ES" sz="2000"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8371" name="Group 4"/>
          <p:cNvGrpSpPr>
            <a:grpSpLocks/>
          </p:cNvGrpSpPr>
          <p:nvPr/>
        </p:nvGrpSpPr>
        <p:grpSpPr bwMode="auto">
          <a:xfrm>
            <a:off x="7500938" y="428625"/>
            <a:ext cx="1357312" cy="428625"/>
            <a:chOff x="5121" y="10777"/>
            <a:chExt cx="2239" cy="1080"/>
          </a:xfrm>
        </p:grpSpPr>
        <p:sp>
          <p:nvSpPr>
            <p:cNvPr id="5837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837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837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837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8372" name="8 Rectángulo"/>
          <p:cNvSpPr>
            <a:spLocks noChangeArrowheads="1"/>
          </p:cNvSpPr>
          <p:nvPr/>
        </p:nvSpPr>
        <p:spPr bwMode="auto">
          <a:xfrm>
            <a:off x="1428750" y="1285875"/>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de constitución</a:t>
            </a:r>
          </a:p>
          <a:p>
            <a:pPr algn="ctr"/>
            <a:endParaRPr lang="es-ES" sz="2400">
              <a:solidFill>
                <a:srgbClr val="FF6600"/>
              </a:solidFill>
              <a:latin typeface="Times New Roman" pitchFamily="18" charset="0"/>
              <a:cs typeface="Times New Roman" pitchFamily="18" charset="0"/>
            </a:endParaRPr>
          </a:p>
        </p:txBody>
      </p:sp>
      <p:pic>
        <p:nvPicPr>
          <p:cNvPr id="58373" name="Imagen 7"/>
          <p:cNvPicPr>
            <a:picLocks noChangeAspect="1" noChangeArrowheads="1"/>
          </p:cNvPicPr>
          <p:nvPr/>
        </p:nvPicPr>
        <p:blipFill>
          <a:blip r:embed="rId2">
            <a:lum bright="4000" contrast="4000"/>
          </a:blip>
          <a:srcRect/>
          <a:stretch>
            <a:fillRect/>
          </a:stretch>
        </p:blipFill>
        <p:spPr bwMode="auto">
          <a:xfrm>
            <a:off x="1714500" y="2071688"/>
            <a:ext cx="5286375"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59395" name="Group 4"/>
          <p:cNvGrpSpPr>
            <a:grpSpLocks/>
          </p:cNvGrpSpPr>
          <p:nvPr/>
        </p:nvGrpSpPr>
        <p:grpSpPr bwMode="auto">
          <a:xfrm>
            <a:off x="7500938" y="428625"/>
            <a:ext cx="1357312" cy="428625"/>
            <a:chOff x="5121" y="10777"/>
            <a:chExt cx="2239" cy="1080"/>
          </a:xfrm>
        </p:grpSpPr>
        <p:sp>
          <p:nvSpPr>
            <p:cNvPr id="5939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5940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5940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5940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59396" name="7 Rectángulo"/>
          <p:cNvSpPr>
            <a:spLocks noChangeArrowheads="1"/>
          </p:cNvSpPr>
          <p:nvPr/>
        </p:nvSpPr>
        <p:spPr bwMode="auto">
          <a:xfrm>
            <a:off x="1428750" y="1285875"/>
            <a:ext cx="6429375"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de funcionamiento</a:t>
            </a:r>
          </a:p>
          <a:p>
            <a:pPr algn="ctr"/>
            <a:endParaRPr lang="es-ES" sz="2400">
              <a:solidFill>
                <a:srgbClr val="FF6600"/>
              </a:solidFill>
              <a:latin typeface="Times New Roman" pitchFamily="18" charset="0"/>
              <a:cs typeface="Times New Roman" pitchFamily="18" charset="0"/>
            </a:endParaRPr>
          </a:p>
        </p:txBody>
      </p:sp>
      <p:pic>
        <p:nvPicPr>
          <p:cNvPr id="59397" name="Imagen 8"/>
          <p:cNvPicPr>
            <a:picLocks noChangeAspect="1" noChangeArrowheads="1"/>
          </p:cNvPicPr>
          <p:nvPr/>
        </p:nvPicPr>
        <p:blipFill>
          <a:blip r:embed="rId2">
            <a:lum bright="4000" contrast="4000"/>
          </a:blip>
          <a:srcRect/>
          <a:stretch>
            <a:fillRect/>
          </a:stretch>
        </p:blipFill>
        <p:spPr bwMode="auto">
          <a:xfrm>
            <a:off x="2143125" y="2143125"/>
            <a:ext cx="4929188" cy="2286000"/>
          </a:xfrm>
          <a:prstGeom prst="rect">
            <a:avLst/>
          </a:prstGeom>
          <a:noFill/>
          <a:ln w="9525">
            <a:noFill/>
            <a:miter lim="800000"/>
            <a:headEnd/>
            <a:tailEnd/>
          </a:ln>
        </p:spPr>
      </p:pic>
      <p:sp>
        <p:nvSpPr>
          <p:cNvPr id="11" name="10 Rectángulo"/>
          <p:cNvSpPr/>
          <p:nvPr/>
        </p:nvSpPr>
        <p:spPr>
          <a:xfrm>
            <a:off x="857250" y="5072063"/>
            <a:ext cx="7715250" cy="708025"/>
          </a:xfrm>
          <a:prstGeom prst="rect">
            <a:avLst/>
          </a:prstGeom>
        </p:spPr>
        <p:txBody>
          <a:bodyPr>
            <a:spAutoFit/>
          </a:bodyPr>
          <a:lstStyle/>
          <a:p>
            <a:pPr fontAlgn="auto">
              <a:spcBef>
                <a:spcPts val="0"/>
              </a:spcBef>
              <a:spcAft>
                <a:spcPts val="0"/>
              </a:spcAft>
              <a:defRPr/>
            </a:pPr>
            <a:r>
              <a:rPr lang="es-EC" sz="2000" b="1" i="1" dirty="0">
                <a:solidFill>
                  <a:schemeClr val="accent2">
                    <a:lumMod val="40000"/>
                    <a:lumOff val="60000"/>
                  </a:schemeClr>
                </a:solidFill>
                <a:latin typeface="Times New Roman" pitchFamily="18" charset="0"/>
                <a:cs typeface="Times New Roman" pitchFamily="18" charset="0"/>
              </a:rPr>
              <a:t>Total de gastos de constitución y funcionamiento:   </a:t>
            </a:r>
            <a:r>
              <a:rPr lang="es-EC" sz="2000" b="1" i="1" u="dbl" dirty="0">
                <a:solidFill>
                  <a:schemeClr val="accent2">
                    <a:lumMod val="40000"/>
                    <a:lumOff val="60000"/>
                  </a:schemeClr>
                </a:solidFill>
                <a:latin typeface="Times New Roman" pitchFamily="18" charset="0"/>
                <a:cs typeface="Times New Roman" pitchFamily="18" charset="0"/>
              </a:rPr>
              <a:t>$ 1.142,23</a:t>
            </a:r>
            <a:endParaRPr lang="es-ES" sz="2000" dirty="0">
              <a:solidFill>
                <a:schemeClr val="accent2">
                  <a:lumMod val="40000"/>
                  <a:lumOff val="60000"/>
                </a:schemeClr>
              </a:solidFill>
              <a:latin typeface="Times New Roman" pitchFamily="18" charset="0"/>
              <a:cs typeface="Times New Roman" pitchFamily="18" charset="0"/>
            </a:endParaRPr>
          </a:p>
          <a:p>
            <a:pPr algn="ctr">
              <a:defRPr/>
            </a:pPr>
            <a:endParaRPr lang="es-ES" sz="2000"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0419" name="Group 4"/>
          <p:cNvGrpSpPr>
            <a:grpSpLocks/>
          </p:cNvGrpSpPr>
          <p:nvPr/>
        </p:nvGrpSpPr>
        <p:grpSpPr bwMode="auto">
          <a:xfrm>
            <a:off x="7500938" y="428625"/>
            <a:ext cx="1357312" cy="428625"/>
            <a:chOff x="5121" y="10777"/>
            <a:chExt cx="2239" cy="1080"/>
          </a:xfrm>
        </p:grpSpPr>
        <p:sp>
          <p:nvSpPr>
            <p:cNvPr id="6042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042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042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042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0420" name="7 Rectángulo"/>
          <p:cNvSpPr>
            <a:spLocks noChangeArrowheads="1"/>
          </p:cNvSpPr>
          <p:nvPr/>
        </p:nvSpPr>
        <p:spPr bwMode="auto">
          <a:xfrm>
            <a:off x="1500188" y="1500188"/>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Materia Prima</a:t>
            </a:r>
          </a:p>
          <a:p>
            <a:pPr algn="ctr"/>
            <a:endParaRPr lang="es-ES" sz="2400">
              <a:solidFill>
                <a:srgbClr val="FF6600"/>
              </a:solidFill>
              <a:latin typeface="Times New Roman" pitchFamily="18" charset="0"/>
              <a:cs typeface="Times New Roman" pitchFamily="18" charset="0"/>
            </a:endParaRPr>
          </a:p>
        </p:txBody>
      </p:sp>
      <p:pic>
        <p:nvPicPr>
          <p:cNvPr id="60421" name="Imagen 9"/>
          <p:cNvPicPr>
            <a:picLocks noChangeAspect="1" noChangeArrowheads="1"/>
          </p:cNvPicPr>
          <p:nvPr/>
        </p:nvPicPr>
        <p:blipFill>
          <a:blip r:embed="rId2">
            <a:lum bright="4000" contrast="4000"/>
          </a:blip>
          <a:srcRect/>
          <a:stretch>
            <a:fillRect/>
          </a:stretch>
        </p:blipFill>
        <p:spPr bwMode="auto">
          <a:xfrm>
            <a:off x="1571625" y="2714625"/>
            <a:ext cx="6215063"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1443" name="Group 4"/>
          <p:cNvGrpSpPr>
            <a:grpSpLocks/>
          </p:cNvGrpSpPr>
          <p:nvPr/>
        </p:nvGrpSpPr>
        <p:grpSpPr bwMode="auto">
          <a:xfrm>
            <a:off x="7500938" y="428625"/>
            <a:ext cx="1357312" cy="428625"/>
            <a:chOff x="5121" y="10777"/>
            <a:chExt cx="2239" cy="1080"/>
          </a:xfrm>
        </p:grpSpPr>
        <p:sp>
          <p:nvSpPr>
            <p:cNvPr id="6144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144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144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145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1444"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Costos indirectos de fabricación</a:t>
            </a:r>
          </a:p>
          <a:p>
            <a:pPr algn="ctr"/>
            <a:endParaRPr lang="es-ES" sz="2400">
              <a:solidFill>
                <a:srgbClr val="FF6600"/>
              </a:solidFill>
              <a:latin typeface="Times New Roman" pitchFamily="18" charset="0"/>
              <a:cs typeface="Times New Roman" pitchFamily="18" charset="0"/>
            </a:endParaRPr>
          </a:p>
        </p:txBody>
      </p:sp>
      <p:sp>
        <p:nvSpPr>
          <p:cNvPr id="4097" name="Rectangle 1"/>
          <p:cNvSpPr>
            <a:spLocks noChangeArrowheads="1"/>
          </p:cNvSpPr>
          <p:nvPr/>
        </p:nvSpPr>
        <p:spPr bwMode="auto">
          <a:xfrm>
            <a:off x="-3571875" y="2143125"/>
            <a:ext cx="16592550" cy="708025"/>
          </a:xfrm>
          <a:prstGeom prst="rect">
            <a:avLst/>
          </a:prstGeom>
          <a:noFill/>
          <a:ln w="9525">
            <a:noFill/>
            <a:miter lim="800000"/>
            <a:headEnd/>
            <a:tailEnd/>
          </a:ln>
          <a:effectLst/>
        </p:spPr>
        <p:txBody>
          <a:bodyPr anchor="ctr">
            <a:spAutoFit/>
          </a:bodyPr>
          <a:lstStyle/>
          <a:p>
            <a:pPr algn="ctr">
              <a:defRPr/>
            </a:pPr>
            <a:r>
              <a:rPr lang="es-EC" sz="2000" dirty="0">
                <a:solidFill>
                  <a:schemeClr val="accent2">
                    <a:lumMod val="40000"/>
                    <a:lumOff val="60000"/>
                  </a:schemeClr>
                </a:solidFill>
                <a:latin typeface="Times New Roman" pitchFamily="18" charset="0"/>
                <a:cs typeface="Times New Roman" pitchFamily="18" charset="0"/>
              </a:rPr>
              <a:t>Costos unitarios de materiales indirectos utilizados para los procesos </a:t>
            </a:r>
          </a:p>
          <a:p>
            <a:pPr algn="ctr">
              <a:defRPr/>
            </a:pPr>
            <a:r>
              <a:rPr lang="es-EC" sz="2000" dirty="0">
                <a:solidFill>
                  <a:schemeClr val="accent2">
                    <a:lumMod val="40000"/>
                    <a:lumOff val="60000"/>
                  </a:schemeClr>
                </a:solidFill>
                <a:latin typeface="Times New Roman" pitchFamily="18" charset="0"/>
                <a:cs typeface="Times New Roman" pitchFamily="18" charset="0"/>
              </a:rPr>
              <a:t>de embasamiento, presentación y embalaje del vino San Marcos</a:t>
            </a:r>
          </a:p>
        </p:txBody>
      </p:sp>
      <p:pic>
        <p:nvPicPr>
          <p:cNvPr id="61446" name="Imagen 10"/>
          <p:cNvPicPr>
            <a:picLocks noChangeAspect="1" noChangeArrowheads="1"/>
          </p:cNvPicPr>
          <p:nvPr/>
        </p:nvPicPr>
        <p:blipFill>
          <a:blip r:embed="rId2">
            <a:lum bright="4000" contrast="4000"/>
          </a:blip>
          <a:srcRect/>
          <a:stretch>
            <a:fillRect/>
          </a:stretch>
        </p:blipFill>
        <p:spPr bwMode="auto">
          <a:xfrm>
            <a:off x="2286000" y="3143250"/>
            <a:ext cx="4786313"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2467" name="Group 4"/>
          <p:cNvGrpSpPr>
            <a:grpSpLocks/>
          </p:cNvGrpSpPr>
          <p:nvPr/>
        </p:nvGrpSpPr>
        <p:grpSpPr bwMode="auto">
          <a:xfrm>
            <a:off x="7500938" y="428625"/>
            <a:ext cx="1357312" cy="428625"/>
            <a:chOff x="5121" y="10777"/>
            <a:chExt cx="2239" cy="1080"/>
          </a:xfrm>
        </p:grpSpPr>
        <p:sp>
          <p:nvSpPr>
            <p:cNvPr id="6247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247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247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247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2468"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Costos indirectos de fabricación</a:t>
            </a:r>
          </a:p>
          <a:p>
            <a:pPr algn="ctr"/>
            <a:endParaRPr lang="es-ES" sz="2400">
              <a:solidFill>
                <a:srgbClr val="FF6600"/>
              </a:solidFill>
              <a:latin typeface="Times New Roman" pitchFamily="18" charset="0"/>
              <a:cs typeface="Times New Roman" pitchFamily="18" charset="0"/>
            </a:endParaRPr>
          </a:p>
        </p:txBody>
      </p:sp>
      <p:sp>
        <p:nvSpPr>
          <p:cNvPr id="9" name="8 Rectángulo"/>
          <p:cNvSpPr/>
          <p:nvPr/>
        </p:nvSpPr>
        <p:spPr>
          <a:xfrm>
            <a:off x="1214438" y="2143125"/>
            <a:ext cx="7000875" cy="708025"/>
          </a:xfrm>
          <a:prstGeom prst="rect">
            <a:avLst/>
          </a:prstGeom>
        </p:spPr>
        <p:txBody>
          <a:bodyPr>
            <a:spAutoFit/>
          </a:bodyPr>
          <a:lstStyle/>
          <a:p>
            <a:pPr algn="ctr">
              <a:defRPr/>
            </a:pPr>
            <a:r>
              <a:rPr lang="es-EC" sz="2000" dirty="0">
                <a:solidFill>
                  <a:schemeClr val="accent2">
                    <a:lumMod val="40000"/>
                    <a:lumOff val="60000"/>
                  </a:schemeClr>
                </a:solidFill>
                <a:latin typeface="Times New Roman" pitchFamily="18" charset="0"/>
                <a:cs typeface="Times New Roman" pitchFamily="18" charset="0"/>
              </a:rPr>
              <a:t>Costos totales de materiales indirectos utilizados para los procesos de embasamiento, presentación y embalaje del vino San Marcos</a:t>
            </a:r>
            <a:endParaRPr lang="es-ES" sz="2000" dirty="0">
              <a:solidFill>
                <a:schemeClr val="accent2">
                  <a:lumMod val="40000"/>
                  <a:lumOff val="60000"/>
                </a:schemeClr>
              </a:solidFill>
              <a:latin typeface="Times New Roman" pitchFamily="18" charset="0"/>
              <a:cs typeface="Times New Roman" pitchFamily="18" charset="0"/>
            </a:endParaRPr>
          </a:p>
        </p:txBody>
      </p:sp>
      <p:pic>
        <p:nvPicPr>
          <p:cNvPr id="62470" name="Imagen 11"/>
          <p:cNvPicPr>
            <a:picLocks noChangeAspect="1" noChangeArrowheads="1"/>
          </p:cNvPicPr>
          <p:nvPr/>
        </p:nvPicPr>
        <p:blipFill>
          <a:blip r:embed="rId2">
            <a:lum bright="6000" contrast="6000"/>
          </a:blip>
          <a:srcRect/>
          <a:stretch>
            <a:fillRect/>
          </a:stretch>
        </p:blipFill>
        <p:spPr bwMode="auto">
          <a:xfrm>
            <a:off x="1214438" y="3357563"/>
            <a:ext cx="70008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3491" name="Group 4"/>
          <p:cNvGrpSpPr>
            <a:grpSpLocks/>
          </p:cNvGrpSpPr>
          <p:nvPr/>
        </p:nvGrpSpPr>
        <p:grpSpPr bwMode="auto">
          <a:xfrm>
            <a:off x="7500938" y="428625"/>
            <a:ext cx="1357312" cy="428625"/>
            <a:chOff x="5121" y="10777"/>
            <a:chExt cx="2239" cy="1080"/>
          </a:xfrm>
        </p:grpSpPr>
        <p:sp>
          <p:nvSpPr>
            <p:cNvPr id="63495"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3496"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3497"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3498"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3492"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Mano de Obra Directa</a:t>
            </a:r>
          </a:p>
          <a:p>
            <a:pPr algn="ctr"/>
            <a:endParaRPr lang="es-ES" sz="2400">
              <a:solidFill>
                <a:srgbClr val="FF6600"/>
              </a:solidFill>
              <a:latin typeface="Times New Roman" pitchFamily="18" charset="0"/>
              <a:cs typeface="Times New Roman" pitchFamily="18" charset="0"/>
            </a:endParaRPr>
          </a:p>
        </p:txBody>
      </p:sp>
      <p:pic>
        <p:nvPicPr>
          <p:cNvPr id="63493" name="Imagen 12"/>
          <p:cNvPicPr>
            <a:picLocks noChangeAspect="1" noChangeArrowheads="1"/>
          </p:cNvPicPr>
          <p:nvPr/>
        </p:nvPicPr>
        <p:blipFill>
          <a:blip r:embed="rId2">
            <a:lum bright="4000" contrast="4000"/>
          </a:blip>
          <a:srcRect/>
          <a:stretch>
            <a:fillRect/>
          </a:stretch>
        </p:blipFill>
        <p:spPr bwMode="auto">
          <a:xfrm>
            <a:off x="1357313" y="2357438"/>
            <a:ext cx="6429375" cy="1357312"/>
          </a:xfrm>
          <a:prstGeom prst="rect">
            <a:avLst/>
          </a:prstGeom>
          <a:noFill/>
          <a:ln w="9525">
            <a:noFill/>
            <a:miter lim="800000"/>
            <a:headEnd/>
            <a:tailEnd/>
          </a:ln>
        </p:spPr>
      </p:pic>
      <p:pic>
        <p:nvPicPr>
          <p:cNvPr id="63494" name="Imagen 13"/>
          <p:cNvPicPr>
            <a:picLocks noChangeAspect="1" noChangeArrowheads="1"/>
          </p:cNvPicPr>
          <p:nvPr/>
        </p:nvPicPr>
        <p:blipFill>
          <a:blip r:embed="rId3">
            <a:lum bright="6000" contrast="6000"/>
          </a:blip>
          <a:srcRect/>
          <a:stretch>
            <a:fillRect/>
          </a:stretch>
        </p:blipFill>
        <p:spPr bwMode="auto">
          <a:xfrm>
            <a:off x="1643063" y="4143375"/>
            <a:ext cx="5929312"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4515" name="Group 4"/>
          <p:cNvGrpSpPr>
            <a:grpSpLocks/>
          </p:cNvGrpSpPr>
          <p:nvPr/>
        </p:nvGrpSpPr>
        <p:grpSpPr bwMode="auto">
          <a:xfrm>
            <a:off x="7500938" y="428625"/>
            <a:ext cx="1357312" cy="428625"/>
            <a:chOff x="5121" y="10777"/>
            <a:chExt cx="2239" cy="1080"/>
          </a:xfrm>
        </p:grpSpPr>
        <p:sp>
          <p:nvSpPr>
            <p:cNvPr id="6451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452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452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452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4516"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Administrativos</a:t>
            </a:r>
          </a:p>
          <a:p>
            <a:pPr algn="ctr"/>
            <a:endParaRPr lang="es-ES" sz="2400">
              <a:solidFill>
                <a:srgbClr val="FF6600"/>
              </a:solidFill>
              <a:latin typeface="Times New Roman" pitchFamily="18" charset="0"/>
              <a:cs typeface="Times New Roman" pitchFamily="18" charset="0"/>
            </a:endParaRPr>
          </a:p>
        </p:txBody>
      </p:sp>
      <p:pic>
        <p:nvPicPr>
          <p:cNvPr id="64517" name="Imagen 14"/>
          <p:cNvPicPr>
            <a:picLocks noChangeAspect="1" noChangeArrowheads="1"/>
          </p:cNvPicPr>
          <p:nvPr/>
        </p:nvPicPr>
        <p:blipFill>
          <a:blip r:embed="rId2">
            <a:lum bright="4000" contrast="4000"/>
          </a:blip>
          <a:srcRect/>
          <a:stretch>
            <a:fillRect/>
          </a:stretch>
        </p:blipFill>
        <p:spPr bwMode="auto">
          <a:xfrm>
            <a:off x="1571625" y="2786063"/>
            <a:ext cx="6357938" cy="2286000"/>
          </a:xfrm>
          <a:prstGeom prst="rect">
            <a:avLst/>
          </a:prstGeom>
          <a:noFill/>
          <a:ln w="9525">
            <a:noFill/>
            <a:miter lim="800000"/>
            <a:headEnd/>
            <a:tailEnd/>
          </a:ln>
        </p:spPr>
      </p:pic>
      <p:sp>
        <p:nvSpPr>
          <p:cNvPr id="10" name="9 Rectángulo"/>
          <p:cNvSpPr/>
          <p:nvPr/>
        </p:nvSpPr>
        <p:spPr>
          <a:xfrm>
            <a:off x="1214438" y="2000250"/>
            <a:ext cx="7000875" cy="400050"/>
          </a:xfrm>
          <a:prstGeom prst="rect">
            <a:avLst/>
          </a:prstGeom>
        </p:spPr>
        <p:txBody>
          <a:bodyPr>
            <a:spAutoFit/>
          </a:bodyPr>
          <a:lstStyle/>
          <a:p>
            <a:pPr algn="ctr">
              <a:defRPr/>
            </a:pPr>
            <a:r>
              <a:rPr lang="es-ES" sz="2000" dirty="0">
                <a:solidFill>
                  <a:schemeClr val="accent2">
                    <a:lumMod val="40000"/>
                    <a:lumOff val="60000"/>
                  </a:schemeClr>
                </a:solidFill>
                <a:latin typeface="Times New Roman" pitchFamily="18" charset="0"/>
                <a:cs typeface="Times New Roman" pitchFamily="18" charset="0"/>
              </a:rPr>
              <a:t>Sueldos y Salarios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6195" name="Group 4"/>
          <p:cNvGrpSpPr>
            <a:grpSpLocks/>
          </p:cNvGrpSpPr>
          <p:nvPr/>
        </p:nvGrpSpPr>
        <p:grpSpPr bwMode="auto">
          <a:xfrm>
            <a:off x="7500938" y="428625"/>
            <a:ext cx="1357312" cy="428625"/>
            <a:chOff x="5121" y="10777"/>
            <a:chExt cx="2239" cy="1080"/>
          </a:xfrm>
        </p:grpSpPr>
        <p:sp>
          <p:nvSpPr>
            <p:cNvPr id="13619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619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619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619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9" name="Rectangle 1"/>
          <p:cNvSpPr>
            <a:spLocks noChangeArrowheads="1"/>
          </p:cNvSpPr>
          <p:nvPr/>
        </p:nvSpPr>
        <p:spPr bwMode="auto">
          <a:xfrm>
            <a:off x="179388" y="260350"/>
            <a:ext cx="7286625" cy="1250950"/>
          </a:xfrm>
          <a:prstGeom prst="rect">
            <a:avLst/>
          </a:prstGeom>
          <a:noFill/>
          <a:ln w="9525">
            <a:noFill/>
            <a:miter lim="800000"/>
            <a:headEnd/>
            <a:tailEnd/>
          </a:ln>
          <a:effectLst/>
        </p:spPr>
        <p:txBody>
          <a:bodyPr anchor="ctr">
            <a:spAutoFit/>
          </a:bodyPr>
          <a:lstStyle/>
          <a:p>
            <a:pPr marL="342900" indent="-342900" algn="ctr"/>
            <a:r>
              <a:rPr lang="es-EC" sz="2000" b="1">
                <a:solidFill>
                  <a:srgbClr val="FF6600"/>
                </a:solidFill>
                <a:latin typeface="Times New Roman" pitchFamily="18" charset="0"/>
                <a:cs typeface="Times New Roman" pitchFamily="18" charset="0"/>
              </a:rPr>
              <a:t>ORGANIGRAMA DE LA EMPRESA VINONEX S.A.</a:t>
            </a:r>
          </a:p>
          <a:p>
            <a:pPr marL="342900" indent="-342900" eaLnBrk="0" hangingPunct="0"/>
            <a:endParaRPr lang="es-ES" sz="2000">
              <a:solidFill>
                <a:srgbClr val="FFC000"/>
              </a:solidFill>
              <a:latin typeface="Times New Roman" pitchFamily="18" charset="0"/>
              <a:cs typeface="Times New Roman" pitchFamily="18" charset="0"/>
            </a:endParaRPr>
          </a:p>
          <a:p>
            <a:pPr marL="342900" indent="-342900" algn="just" eaLnBrk="0" hangingPunct="0"/>
            <a:endParaRPr lang="es-EC">
              <a:solidFill>
                <a:srgbClr val="F9E98E"/>
              </a:solidFill>
              <a:latin typeface="Times New Roman" pitchFamily="18" charset="0"/>
              <a:cs typeface="Times New Roman" pitchFamily="18" charset="0"/>
            </a:endParaRPr>
          </a:p>
          <a:p>
            <a:pPr marL="342900" indent="-342900" algn="just" eaLnBrk="0" hangingPunct="0"/>
            <a:r>
              <a:rPr lang="es-EC">
                <a:solidFill>
                  <a:srgbClr val="F9E98E"/>
                </a:solidFill>
                <a:latin typeface="Times New Roman" pitchFamily="18" charset="0"/>
                <a:cs typeface="Times New Roman" pitchFamily="18" charset="0"/>
              </a:rPr>
              <a:t>      </a:t>
            </a:r>
            <a:endParaRPr lang="es-EC" sz="2000">
              <a:solidFill>
                <a:srgbClr val="F9E98E"/>
              </a:solidFill>
              <a:latin typeface="Times New Roman" pitchFamily="18" charset="0"/>
              <a:cs typeface="Times New Roman" pitchFamily="18" charset="0"/>
            </a:endParaRPr>
          </a:p>
        </p:txBody>
      </p:sp>
      <p:pic>
        <p:nvPicPr>
          <p:cNvPr id="136201" name="Imagen 1"/>
          <p:cNvPicPr>
            <a:picLocks noChangeAspect="1" noChangeArrowheads="1"/>
          </p:cNvPicPr>
          <p:nvPr/>
        </p:nvPicPr>
        <p:blipFill>
          <a:blip r:embed="rId2"/>
          <a:srcRect/>
          <a:stretch>
            <a:fillRect/>
          </a:stretch>
        </p:blipFill>
        <p:spPr bwMode="auto">
          <a:xfrm>
            <a:off x="1476375" y="692150"/>
            <a:ext cx="5113338"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5539" name="Group 4"/>
          <p:cNvGrpSpPr>
            <a:grpSpLocks/>
          </p:cNvGrpSpPr>
          <p:nvPr/>
        </p:nvGrpSpPr>
        <p:grpSpPr bwMode="auto">
          <a:xfrm>
            <a:off x="7500938" y="428625"/>
            <a:ext cx="1357312" cy="428625"/>
            <a:chOff x="5121" y="10777"/>
            <a:chExt cx="2239" cy="1080"/>
          </a:xfrm>
        </p:grpSpPr>
        <p:sp>
          <p:nvSpPr>
            <p:cNvPr id="65543"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5544"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5545"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5546"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65540" name="Imagen 15"/>
          <p:cNvPicPr>
            <a:picLocks noChangeAspect="1" noChangeArrowheads="1"/>
          </p:cNvPicPr>
          <p:nvPr/>
        </p:nvPicPr>
        <p:blipFill>
          <a:blip r:embed="rId2">
            <a:lum bright="4000" contrast="6000"/>
          </a:blip>
          <a:srcRect/>
          <a:stretch>
            <a:fillRect/>
          </a:stretch>
        </p:blipFill>
        <p:spPr bwMode="auto">
          <a:xfrm>
            <a:off x="1428750" y="2786063"/>
            <a:ext cx="6643688" cy="1285875"/>
          </a:xfrm>
          <a:prstGeom prst="rect">
            <a:avLst/>
          </a:prstGeom>
          <a:noFill/>
          <a:ln w="9525">
            <a:noFill/>
            <a:miter lim="800000"/>
            <a:headEnd/>
            <a:tailEnd/>
          </a:ln>
        </p:spPr>
      </p:pic>
      <p:sp>
        <p:nvSpPr>
          <p:cNvPr id="65541" name="8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Administrativos</a:t>
            </a:r>
          </a:p>
          <a:p>
            <a:pPr algn="ctr"/>
            <a:endParaRPr lang="es-ES" sz="2400">
              <a:solidFill>
                <a:srgbClr val="FF6600"/>
              </a:solidFill>
              <a:latin typeface="Times New Roman" pitchFamily="18" charset="0"/>
              <a:cs typeface="Times New Roman" pitchFamily="18" charset="0"/>
            </a:endParaRPr>
          </a:p>
        </p:txBody>
      </p:sp>
      <p:sp>
        <p:nvSpPr>
          <p:cNvPr id="10" name="9 Rectángulo"/>
          <p:cNvSpPr/>
          <p:nvPr/>
        </p:nvSpPr>
        <p:spPr>
          <a:xfrm>
            <a:off x="1214438" y="2000250"/>
            <a:ext cx="7000875" cy="400050"/>
          </a:xfrm>
          <a:prstGeom prst="rect">
            <a:avLst/>
          </a:prstGeom>
        </p:spPr>
        <p:txBody>
          <a:bodyPr>
            <a:spAutoFit/>
          </a:bodyPr>
          <a:lstStyle/>
          <a:p>
            <a:pPr algn="ctr">
              <a:defRPr/>
            </a:pPr>
            <a:r>
              <a:rPr lang="es-ES" sz="2000" dirty="0">
                <a:solidFill>
                  <a:schemeClr val="accent2">
                    <a:lumMod val="40000"/>
                    <a:lumOff val="60000"/>
                  </a:schemeClr>
                </a:solidFill>
                <a:latin typeface="Times New Roman" pitchFamily="18" charset="0"/>
                <a:cs typeface="Times New Roman" pitchFamily="18" charset="0"/>
              </a:rPr>
              <a:t>Combustible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6563" name="Group 4"/>
          <p:cNvGrpSpPr>
            <a:grpSpLocks/>
          </p:cNvGrpSpPr>
          <p:nvPr/>
        </p:nvGrpSpPr>
        <p:grpSpPr bwMode="auto">
          <a:xfrm>
            <a:off x="7500938" y="428625"/>
            <a:ext cx="1357312" cy="428625"/>
            <a:chOff x="5121" y="10777"/>
            <a:chExt cx="2239" cy="1080"/>
          </a:xfrm>
        </p:grpSpPr>
        <p:sp>
          <p:nvSpPr>
            <p:cNvPr id="6656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656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657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657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6564"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Administrativos</a:t>
            </a:r>
          </a:p>
          <a:p>
            <a:pPr algn="ctr"/>
            <a:endParaRPr lang="es-ES" sz="2400">
              <a:solidFill>
                <a:srgbClr val="FF6600"/>
              </a:solidFill>
              <a:latin typeface="Times New Roman" pitchFamily="18" charset="0"/>
              <a:cs typeface="Times New Roman" pitchFamily="18" charset="0"/>
            </a:endParaRPr>
          </a:p>
        </p:txBody>
      </p:sp>
      <p:sp>
        <p:nvSpPr>
          <p:cNvPr id="9" name="8 Rectángulo"/>
          <p:cNvSpPr/>
          <p:nvPr/>
        </p:nvSpPr>
        <p:spPr>
          <a:xfrm>
            <a:off x="1214438" y="2000250"/>
            <a:ext cx="7000875" cy="400050"/>
          </a:xfrm>
          <a:prstGeom prst="rect">
            <a:avLst/>
          </a:prstGeom>
        </p:spPr>
        <p:txBody>
          <a:bodyPr>
            <a:spAutoFit/>
          </a:bodyPr>
          <a:lstStyle/>
          <a:p>
            <a:pPr algn="ctr">
              <a:defRPr/>
            </a:pPr>
            <a:r>
              <a:rPr lang="es-ES" sz="2000" dirty="0">
                <a:solidFill>
                  <a:schemeClr val="accent2">
                    <a:lumMod val="40000"/>
                    <a:lumOff val="60000"/>
                  </a:schemeClr>
                </a:solidFill>
                <a:latin typeface="Times New Roman" pitchFamily="18" charset="0"/>
                <a:cs typeface="Times New Roman" pitchFamily="18" charset="0"/>
              </a:rPr>
              <a:t>Servicios Básicos</a:t>
            </a:r>
          </a:p>
        </p:txBody>
      </p:sp>
      <p:pic>
        <p:nvPicPr>
          <p:cNvPr id="66566" name="Imagen 16"/>
          <p:cNvPicPr>
            <a:picLocks noChangeAspect="1" noChangeArrowheads="1"/>
          </p:cNvPicPr>
          <p:nvPr/>
        </p:nvPicPr>
        <p:blipFill>
          <a:blip r:embed="rId2">
            <a:lum bright="4000" contrast="4000"/>
          </a:blip>
          <a:srcRect/>
          <a:stretch>
            <a:fillRect/>
          </a:stretch>
        </p:blipFill>
        <p:spPr bwMode="auto">
          <a:xfrm>
            <a:off x="1571625" y="2786063"/>
            <a:ext cx="6357938" cy="1285875"/>
          </a:xfrm>
          <a:prstGeom prst="rect">
            <a:avLst/>
          </a:prstGeom>
          <a:noFill/>
          <a:ln w="9525">
            <a:noFill/>
            <a:miter lim="800000"/>
            <a:headEnd/>
            <a:tailEnd/>
          </a:ln>
        </p:spPr>
      </p:pic>
      <p:sp>
        <p:nvSpPr>
          <p:cNvPr id="11" name="10 Rectángulo"/>
          <p:cNvSpPr/>
          <p:nvPr/>
        </p:nvSpPr>
        <p:spPr>
          <a:xfrm>
            <a:off x="1571625" y="4786313"/>
            <a:ext cx="7000875" cy="400050"/>
          </a:xfrm>
          <a:prstGeom prst="rect">
            <a:avLst/>
          </a:prstGeom>
        </p:spPr>
        <p:txBody>
          <a:bodyPr>
            <a:spAutoFit/>
          </a:bodyPr>
          <a:lstStyle/>
          <a:p>
            <a:pPr>
              <a:defRPr/>
            </a:pPr>
            <a:r>
              <a:rPr lang="es-ES" sz="2000" dirty="0">
                <a:solidFill>
                  <a:schemeClr val="accent2">
                    <a:lumMod val="40000"/>
                    <a:lumOff val="60000"/>
                  </a:schemeClr>
                </a:solidFill>
                <a:latin typeface="Times New Roman" pitchFamily="18" charset="0"/>
                <a:cs typeface="Times New Roman" pitchFamily="18" charset="0"/>
              </a:rPr>
              <a:t>Fase  Pre – Operativa:  </a:t>
            </a:r>
            <a:r>
              <a:rPr lang="es-EC" sz="2000" dirty="0">
                <a:solidFill>
                  <a:schemeClr val="accent2">
                    <a:lumMod val="40000"/>
                    <a:lumOff val="60000"/>
                  </a:schemeClr>
                </a:solidFill>
                <a:latin typeface="Times New Roman" pitchFamily="18" charset="0"/>
                <a:cs typeface="Times New Roman" pitchFamily="18" charset="0"/>
              </a:rPr>
              <a:t>$184,47</a:t>
            </a:r>
            <a:endParaRPr lang="es-ES" sz="2000" dirty="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7587" name="Group 4"/>
          <p:cNvGrpSpPr>
            <a:grpSpLocks/>
          </p:cNvGrpSpPr>
          <p:nvPr/>
        </p:nvGrpSpPr>
        <p:grpSpPr bwMode="auto">
          <a:xfrm>
            <a:off x="7500938" y="428625"/>
            <a:ext cx="1357312" cy="428625"/>
            <a:chOff x="5121" y="10777"/>
            <a:chExt cx="2239" cy="1080"/>
          </a:xfrm>
        </p:grpSpPr>
        <p:sp>
          <p:nvSpPr>
            <p:cNvPr id="6759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759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759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759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7588" name="7 Rectángulo"/>
          <p:cNvSpPr>
            <a:spLocks noChangeArrowheads="1"/>
          </p:cNvSpPr>
          <p:nvPr/>
        </p:nvSpPr>
        <p:spPr bwMode="auto">
          <a:xfrm>
            <a:off x="1500188"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Gastos Administrativos</a:t>
            </a:r>
          </a:p>
          <a:p>
            <a:pPr algn="ctr"/>
            <a:endParaRPr lang="es-ES" sz="2400">
              <a:solidFill>
                <a:srgbClr val="FF6600"/>
              </a:solidFill>
              <a:latin typeface="Times New Roman" pitchFamily="18" charset="0"/>
              <a:cs typeface="Times New Roman" pitchFamily="18" charset="0"/>
            </a:endParaRPr>
          </a:p>
        </p:txBody>
      </p:sp>
      <p:sp>
        <p:nvSpPr>
          <p:cNvPr id="9" name="8 Rectángulo"/>
          <p:cNvSpPr/>
          <p:nvPr/>
        </p:nvSpPr>
        <p:spPr>
          <a:xfrm>
            <a:off x="1214438" y="2000250"/>
            <a:ext cx="7000875" cy="400050"/>
          </a:xfrm>
          <a:prstGeom prst="rect">
            <a:avLst/>
          </a:prstGeom>
        </p:spPr>
        <p:txBody>
          <a:bodyPr>
            <a:spAutoFit/>
          </a:bodyPr>
          <a:lstStyle/>
          <a:p>
            <a:pPr algn="ctr">
              <a:defRPr/>
            </a:pPr>
            <a:r>
              <a:rPr lang="es-ES" sz="2000" dirty="0">
                <a:solidFill>
                  <a:schemeClr val="accent2">
                    <a:lumMod val="40000"/>
                    <a:lumOff val="60000"/>
                  </a:schemeClr>
                </a:solidFill>
                <a:latin typeface="Times New Roman" pitchFamily="18" charset="0"/>
                <a:cs typeface="Times New Roman" pitchFamily="18" charset="0"/>
              </a:rPr>
              <a:t>Publicidad</a:t>
            </a:r>
          </a:p>
        </p:txBody>
      </p:sp>
      <p:pic>
        <p:nvPicPr>
          <p:cNvPr id="67590" name="Imagen 17"/>
          <p:cNvPicPr>
            <a:picLocks noChangeAspect="1" noChangeArrowheads="1"/>
          </p:cNvPicPr>
          <p:nvPr/>
        </p:nvPicPr>
        <p:blipFill>
          <a:blip r:embed="rId2">
            <a:lum bright="6000" contrast="6000"/>
          </a:blip>
          <a:srcRect/>
          <a:stretch>
            <a:fillRect/>
          </a:stretch>
        </p:blipFill>
        <p:spPr bwMode="auto">
          <a:xfrm>
            <a:off x="1357313" y="3000375"/>
            <a:ext cx="657225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8611" name="Group 4"/>
          <p:cNvGrpSpPr>
            <a:grpSpLocks/>
          </p:cNvGrpSpPr>
          <p:nvPr/>
        </p:nvGrpSpPr>
        <p:grpSpPr bwMode="auto">
          <a:xfrm>
            <a:off x="7500938" y="428625"/>
            <a:ext cx="1357312" cy="428625"/>
            <a:chOff x="5121" y="10777"/>
            <a:chExt cx="2239" cy="1080"/>
          </a:xfrm>
        </p:grpSpPr>
        <p:sp>
          <p:nvSpPr>
            <p:cNvPr id="6861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861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861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861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8612" name="7 Rectángulo"/>
          <p:cNvSpPr>
            <a:spLocks noChangeArrowheads="1"/>
          </p:cNvSpPr>
          <p:nvPr/>
        </p:nvSpPr>
        <p:spPr bwMode="auto">
          <a:xfrm>
            <a:off x="1428750" y="1357313"/>
            <a:ext cx="6429375"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DEPRECIACIÓN</a:t>
            </a:r>
          </a:p>
          <a:p>
            <a:pPr algn="ctr"/>
            <a:endParaRPr lang="es-ES" sz="2400">
              <a:solidFill>
                <a:srgbClr val="FF6600"/>
              </a:solidFill>
              <a:latin typeface="Times New Roman" pitchFamily="18" charset="0"/>
              <a:cs typeface="Times New Roman" pitchFamily="18" charset="0"/>
            </a:endParaRPr>
          </a:p>
        </p:txBody>
      </p:sp>
      <p:pic>
        <p:nvPicPr>
          <p:cNvPr id="68613" name="8 Imagen"/>
          <p:cNvPicPr>
            <a:picLocks noChangeAspect="1" noChangeArrowheads="1"/>
          </p:cNvPicPr>
          <p:nvPr/>
        </p:nvPicPr>
        <p:blipFill>
          <a:blip r:embed="rId2">
            <a:lum bright="6000" contrast="6000"/>
          </a:blip>
          <a:srcRect/>
          <a:stretch>
            <a:fillRect/>
          </a:stretch>
        </p:blipFill>
        <p:spPr bwMode="auto">
          <a:xfrm>
            <a:off x="357188" y="2116138"/>
            <a:ext cx="8429625" cy="388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69635" name="Group 4"/>
          <p:cNvGrpSpPr>
            <a:grpSpLocks/>
          </p:cNvGrpSpPr>
          <p:nvPr/>
        </p:nvGrpSpPr>
        <p:grpSpPr bwMode="auto">
          <a:xfrm>
            <a:off x="7500938" y="428625"/>
            <a:ext cx="1357312" cy="428625"/>
            <a:chOff x="5121" y="10777"/>
            <a:chExt cx="2239" cy="1080"/>
          </a:xfrm>
        </p:grpSpPr>
        <p:sp>
          <p:nvSpPr>
            <p:cNvPr id="6963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6963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6964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6964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69636" name="7 Rectángulo"/>
          <p:cNvSpPr>
            <a:spLocks noChangeArrowheads="1"/>
          </p:cNvSpPr>
          <p:nvPr/>
        </p:nvSpPr>
        <p:spPr bwMode="auto">
          <a:xfrm>
            <a:off x="1071563" y="135731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Amortización Gastos de Constitución - Funcionamiento</a:t>
            </a:r>
          </a:p>
          <a:p>
            <a:pPr algn="ctr"/>
            <a:endParaRPr lang="es-ES" sz="2400">
              <a:solidFill>
                <a:srgbClr val="FF6600"/>
              </a:solidFill>
              <a:latin typeface="Times New Roman" pitchFamily="18" charset="0"/>
              <a:cs typeface="Times New Roman" pitchFamily="18" charset="0"/>
            </a:endParaRPr>
          </a:p>
        </p:txBody>
      </p:sp>
      <p:pic>
        <p:nvPicPr>
          <p:cNvPr id="69637" name="Imagen 18"/>
          <p:cNvPicPr>
            <a:picLocks noChangeAspect="1" noChangeArrowheads="1"/>
          </p:cNvPicPr>
          <p:nvPr/>
        </p:nvPicPr>
        <p:blipFill>
          <a:blip r:embed="rId2">
            <a:lum bright="6000" contrast="6000"/>
          </a:blip>
          <a:srcRect/>
          <a:stretch>
            <a:fillRect/>
          </a:stretch>
        </p:blipFill>
        <p:spPr bwMode="auto">
          <a:xfrm>
            <a:off x="1214438" y="2500313"/>
            <a:ext cx="6786562"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0659" name="Group 4"/>
          <p:cNvGrpSpPr>
            <a:grpSpLocks/>
          </p:cNvGrpSpPr>
          <p:nvPr/>
        </p:nvGrpSpPr>
        <p:grpSpPr bwMode="auto">
          <a:xfrm>
            <a:off x="7500938" y="428625"/>
            <a:ext cx="1357312" cy="428625"/>
            <a:chOff x="5121" y="10777"/>
            <a:chExt cx="2239" cy="1080"/>
          </a:xfrm>
        </p:grpSpPr>
        <p:sp>
          <p:nvSpPr>
            <p:cNvPr id="7066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066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066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066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0660" name="7 Rectángulo"/>
          <p:cNvSpPr>
            <a:spLocks noChangeArrowheads="1"/>
          </p:cNvSpPr>
          <p:nvPr/>
        </p:nvSpPr>
        <p:spPr bwMode="auto">
          <a:xfrm>
            <a:off x="785813" y="285750"/>
            <a:ext cx="7072312"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Distribución del Financiamiento</a:t>
            </a:r>
          </a:p>
          <a:p>
            <a:pPr algn="ctr"/>
            <a:endParaRPr lang="es-ES" sz="2400">
              <a:solidFill>
                <a:srgbClr val="FF6600"/>
              </a:solidFill>
              <a:latin typeface="Times New Roman" pitchFamily="18" charset="0"/>
              <a:cs typeface="Times New Roman" pitchFamily="18" charset="0"/>
            </a:endParaRPr>
          </a:p>
        </p:txBody>
      </p:sp>
      <p:pic>
        <p:nvPicPr>
          <p:cNvPr id="70661" name="Imagen 19"/>
          <p:cNvPicPr>
            <a:picLocks noChangeAspect="1" noChangeArrowheads="1"/>
          </p:cNvPicPr>
          <p:nvPr/>
        </p:nvPicPr>
        <p:blipFill>
          <a:blip r:embed="rId2">
            <a:lum bright="4000" contrast="4000"/>
          </a:blip>
          <a:srcRect/>
          <a:stretch>
            <a:fillRect/>
          </a:stretch>
        </p:blipFill>
        <p:spPr bwMode="auto">
          <a:xfrm>
            <a:off x="1714500" y="928688"/>
            <a:ext cx="51435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1683" name="Group 4"/>
          <p:cNvGrpSpPr>
            <a:grpSpLocks/>
          </p:cNvGrpSpPr>
          <p:nvPr/>
        </p:nvGrpSpPr>
        <p:grpSpPr bwMode="auto">
          <a:xfrm>
            <a:off x="7500938" y="428625"/>
            <a:ext cx="1357312" cy="428625"/>
            <a:chOff x="5121" y="10777"/>
            <a:chExt cx="2239" cy="1080"/>
          </a:xfrm>
        </p:grpSpPr>
        <p:sp>
          <p:nvSpPr>
            <p:cNvPr id="7168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168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169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169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1684" name="7 Rectángulo"/>
          <p:cNvSpPr>
            <a:spLocks noChangeArrowheads="1"/>
          </p:cNvSpPr>
          <p:nvPr/>
        </p:nvSpPr>
        <p:spPr bwMode="auto">
          <a:xfrm>
            <a:off x="785813" y="1143000"/>
            <a:ext cx="7072312"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Plan de Financiamiento</a:t>
            </a:r>
          </a:p>
          <a:p>
            <a:pPr algn="ctr"/>
            <a:endParaRPr lang="es-ES" sz="2400">
              <a:solidFill>
                <a:srgbClr val="FF6600"/>
              </a:solidFill>
              <a:latin typeface="Times New Roman" pitchFamily="18" charset="0"/>
              <a:cs typeface="Times New Roman" pitchFamily="18" charset="0"/>
            </a:endParaRPr>
          </a:p>
        </p:txBody>
      </p:sp>
      <p:sp>
        <p:nvSpPr>
          <p:cNvPr id="9" name="8 Rectángulo"/>
          <p:cNvSpPr/>
          <p:nvPr/>
        </p:nvSpPr>
        <p:spPr>
          <a:xfrm>
            <a:off x="857250" y="1857375"/>
            <a:ext cx="7000875" cy="400050"/>
          </a:xfrm>
          <a:prstGeom prst="rect">
            <a:avLst/>
          </a:prstGeom>
        </p:spPr>
        <p:txBody>
          <a:bodyPr>
            <a:spAutoFit/>
          </a:bodyPr>
          <a:lstStyle/>
          <a:p>
            <a:pPr algn="ctr">
              <a:defRPr/>
            </a:pPr>
            <a:r>
              <a:rPr lang="es-ES" sz="2000" dirty="0">
                <a:solidFill>
                  <a:schemeClr val="accent2">
                    <a:lumMod val="40000"/>
                    <a:lumOff val="60000"/>
                  </a:schemeClr>
                </a:solidFill>
                <a:latin typeface="Times New Roman" pitchFamily="18" charset="0"/>
                <a:cs typeface="Times New Roman" pitchFamily="18" charset="0"/>
              </a:rPr>
              <a:t>Tasa  CFN  </a:t>
            </a:r>
            <a:r>
              <a:rPr lang="es-EC" sz="2000" dirty="0">
                <a:solidFill>
                  <a:schemeClr val="accent2">
                    <a:lumMod val="40000"/>
                    <a:lumOff val="60000"/>
                  </a:schemeClr>
                </a:solidFill>
                <a:latin typeface="Times New Roman" pitchFamily="18" charset="0"/>
                <a:cs typeface="Times New Roman" pitchFamily="18" charset="0"/>
              </a:rPr>
              <a:t>8.75% anual</a:t>
            </a:r>
            <a:r>
              <a:rPr lang="es-ES" sz="2000" dirty="0">
                <a:solidFill>
                  <a:schemeClr val="accent2">
                    <a:lumMod val="40000"/>
                    <a:lumOff val="60000"/>
                  </a:schemeClr>
                </a:solidFill>
                <a:latin typeface="Times New Roman" pitchFamily="18" charset="0"/>
                <a:cs typeface="Times New Roman" pitchFamily="18" charset="0"/>
              </a:rPr>
              <a:t> </a:t>
            </a:r>
          </a:p>
        </p:txBody>
      </p:sp>
      <p:pic>
        <p:nvPicPr>
          <p:cNvPr id="71686" name="Imagen 20"/>
          <p:cNvPicPr>
            <a:picLocks noChangeAspect="1" noChangeArrowheads="1"/>
          </p:cNvPicPr>
          <p:nvPr/>
        </p:nvPicPr>
        <p:blipFill>
          <a:blip r:embed="rId2">
            <a:lum bright="6000" contrast="6000"/>
          </a:blip>
          <a:srcRect/>
          <a:stretch>
            <a:fillRect/>
          </a:stretch>
        </p:blipFill>
        <p:spPr bwMode="auto">
          <a:xfrm>
            <a:off x="1785938" y="2643188"/>
            <a:ext cx="5143500" cy="1214437"/>
          </a:xfrm>
          <a:prstGeom prst="rect">
            <a:avLst/>
          </a:prstGeom>
          <a:noFill/>
          <a:ln w="9525">
            <a:noFill/>
            <a:miter lim="800000"/>
            <a:headEnd/>
            <a:tailEnd/>
          </a:ln>
        </p:spPr>
      </p:pic>
      <p:pic>
        <p:nvPicPr>
          <p:cNvPr id="71687" name="Imagen 21"/>
          <p:cNvPicPr>
            <a:picLocks noChangeAspect="1" noChangeArrowheads="1"/>
          </p:cNvPicPr>
          <p:nvPr/>
        </p:nvPicPr>
        <p:blipFill>
          <a:blip r:embed="rId3">
            <a:lum bright="6000" contrast="6000"/>
          </a:blip>
          <a:srcRect/>
          <a:stretch>
            <a:fillRect/>
          </a:stretch>
        </p:blipFill>
        <p:spPr bwMode="auto">
          <a:xfrm>
            <a:off x="785813" y="4143375"/>
            <a:ext cx="7072312"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2707" name="Group 4"/>
          <p:cNvGrpSpPr>
            <a:grpSpLocks/>
          </p:cNvGrpSpPr>
          <p:nvPr/>
        </p:nvGrpSpPr>
        <p:grpSpPr bwMode="auto">
          <a:xfrm>
            <a:off x="7500938" y="428625"/>
            <a:ext cx="1357312" cy="428625"/>
            <a:chOff x="5121" y="10777"/>
            <a:chExt cx="2239" cy="1080"/>
          </a:xfrm>
        </p:grpSpPr>
        <p:sp>
          <p:nvSpPr>
            <p:cNvPr id="7271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271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271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271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2708" name="7 Rectángulo"/>
          <p:cNvSpPr>
            <a:spLocks noChangeArrowheads="1"/>
          </p:cNvSpPr>
          <p:nvPr/>
        </p:nvSpPr>
        <p:spPr bwMode="auto">
          <a:xfrm>
            <a:off x="785813" y="1143000"/>
            <a:ext cx="7072312"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Proyección de Ingresos</a:t>
            </a:r>
          </a:p>
          <a:p>
            <a:pPr algn="ctr"/>
            <a:endParaRPr lang="es-ES" sz="2400">
              <a:solidFill>
                <a:srgbClr val="FF6600"/>
              </a:solidFill>
              <a:latin typeface="Times New Roman" pitchFamily="18" charset="0"/>
              <a:cs typeface="Times New Roman" pitchFamily="18" charset="0"/>
            </a:endParaRPr>
          </a:p>
        </p:txBody>
      </p:sp>
      <p:pic>
        <p:nvPicPr>
          <p:cNvPr id="72709" name="Imagen 22"/>
          <p:cNvPicPr>
            <a:picLocks noChangeAspect="1" noChangeArrowheads="1"/>
          </p:cNvPicPr>
          <p:nvPr/>
        </p:nvPicPr>
        <p:blipFill>
          <a:blip r:embed="rId2">
            <a:lum bright="6000" contrast="6000"/>
          </a:blip>
          <a:srcRect/>
          <a:stretch>
            <a:fillRect/>
          </a:stretch>
        </p:blipFill>
        <p:spPr bwMode="auto">
          <a:xfrm>
            <a:off x="928688" y="2214563"/>
            <a:ext cx="7143750"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3731" name="Group 4"/>
          <p:cNvGrpSpPr>
            <a:grpSpLocks/>
          </p:cNvGrpSpPr>
          <p:nvPr/>
        </p:nvGrpSpPr>
        <p:grpSpPr bwMode="auto">
          <a:xfrm>
            <a:off x="7500938" y="428625"/>
            <a:ext cx="1357312" cy="428625"/>
            <a:chOff x="5121" y="10777"/>
            <a:chExt cx="2239" cy="1080"/>
          </a:xfrm>
        </p:grpSpPr>
        <p:sp>
          <p:nvSpPr>
            <p:cNvPr id="7373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373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373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373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3732" name="7 Rectángulo"/>
          <p:cNvSpPr>
            <a:spLocks noChangeArrowheads="1"/>
          </p:cNvSpPr>
          <p:nvPr/>
        </p:nvSpPr>
        <p:spPr bwMode="auto">
          <a:xfrm>
            <a:off x="785813" y="571500"/>
            <a:ext cx="7072312" cy="830263"/>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Flujo de Caja</a:t>
            </a:r>
          </a:p>
          <a:p>
            <a:pPr algn="ctr"/>
            <a:endParaRPr lang="es-ES" sz="2400">
              <a:solidFill>
                <a:srgbClr val="FF6600"/>
              </a:solidFill>
              <a:latin typeface="Times New Roman" pitchFamily="18" charset="0"/>
              <a:cs typeface="Times New Roman" pitchFamily="18" charset="0"/>
            </a:endParaRPr>
          </a:p>
        </p:txBody>
      </p:sp>
      <p:pic>
        <p:nvPicPr>
          <p:cNvPr id="73733" name="9 Imagen"/>
          <p:cNvPicPr>
            <a:picLocks noChangeAspect="1" noChangeArrowheads="1"/>
          </p:cNvPicPr>
          <p:nvPr/>
        </p:nvPicPr>
        <p:blipFill>
          <a:blip r:embed="rId2">
            <a:lum bright="6000" contrast="6000"/>
          </a:blip>
          <a:srcRect/>
          <a:stretch>
            <a:fillRect/>
          </a:stretch>
        </p:blipFill>
        <p:spPr bwMode="auto">
          <a:xfrm>
            <a:off x="285750" y="1357313"/>
            <a:ext cx="8643938"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4755" name="Group 4"/>
          <p:cNvGrpSpPr>
            <a:grpSpLocks/>
          </p:cNvGrpSpPr>
          <p:nvPr/>
        </p:nvGrpSpPr>
        <p:grpSpPr bwMode="auto">
          <a:xfrm>
            <a:off x="7500938" y="428625"/>
            <a:ext cx="1357312" cy="428625"/>
            <a:chOff x="5121" y="10777"/>
            <a:chExt cx="2239" cy="1080"/>
          </a:xfrm>
        </p:grpSpPr>
        <p:sp>
          <p:nvSpPr>
            <p:cNvPr id="7475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475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476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476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4756" name="7 Rectángulo"/>
          <p:cNvSpPr>
            <a:spLocks noChangeArrowheads="1"/>
          </p:cNvSpPr>
          <p:nvPr/>
        </p:nvSpPr>
        <p:spPr bwMode="auto">
          <a:xfrm>
            <a:off x="785813"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Flujo de Caja</a:t>
            </a:r>
          </a:p>
          <a:p>
            <a:pPr algn="ctr"/>
            <a:endParaRPr lang="es-ES" sz="2400">
              <a:solidFill>
                <a:srgbClr val="FF6600"/>
              </a:solidFill>
              <a:latin typeface="Times New Roman" pitchFamily="18" charset="0"/>
              <a:cs typeface="Times New Roman" pitchFamily="18" charset="0"/>
            </a:endParaRPr>
          </a:p>
        </p:txBody>
      </p:sp>
      <p:pic>
        <p:nvPicPr>
          <p:cNvPr id="74757" name="8 Imagen"/>
          <p:cNvPicPr>
            <a:picLocks noChangeAspect="1" noChangeArrowheads="1"/>
          </p:cNvPicPr>
          <p:nvPr/>
        </p:nvPicPr>
        <p:blipFill>
          <a:blip r:embed="rId2">
            <a:lum bright="6000" contrast="6000"/>
          </a:blip>
          <a:srcRect/>
          <a:stretch>
            <a:fillRect/>
          </a:stretch>
        </p:blipFill>
        <p:spPr bwMode="auto">
          <a:xfrm>
            <a:off x="214313" y="1428750"/>
            <a:ext cx="87153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28" name="Group 12"/>
          <p:cNvGrpSpPr>
            <a:grpSpLocks/>
          </p:cNvGrpSpPr>
          <p:nvPr/>
        </p:nvGrpSpPr>
        <p:grpSpPr bwMode="auto">
          <a:xfrm>
            <a:off x="1835150" y="2420938"/>
            <a:ext cx="5761038" cy="3095625"/>
            <a:chOff x="8258" y="2241"/>
            <a:chExt cx="7282" cy="4140"/>
          </a:xfrm>
        </p:grpSpPr>
        <p:sp>
          <p:nvSpPr>
            <p:cNvPr id="137229" name="Rectangle 13"/>
            <p:cNvSpPr>
              <a:spLocks noChangeArrowheads="1"/>
            </p:cNvSpPr>
            <p:nvPr/>
          </p:nvSpPr>
          <p:spPr bwMode="auto">
            <a:xfrm>
              <a:off x="8258" y="2241"/>
              <a:ext cx="7273" cy="4139"/>
            </a:xfrm>
            <a:prstGeom prst="rect">
              <a:avLst/>
            </a:prstGeom>
            <a:solidFill>
              <a:srgbClr val="000000"/>
            </a:solidFill>
            <a:ln w="19050">
              <a:noFill/>
              <a:miter lim="800000"/>
              <a:headEnd/>
              <a:tailEnd/>
            </a:ln>
          </p:spPr>
          <p:txBody>
            <a:bodyPr/>
            <a:lstStyle/>
            <a:p>
              <a:endParaRPr lang="es-EC"/>
            </a:p>
          </p:txBody>
        </p:sp>
        <p:pic>
          <p:nvPicPr>
            <p:cNvPr id="137230" name="Picture 14" descr="naranjas"/>
            <p:cNvPicPr>
              <a:picLocks noChangeAspect="1" noChangeArrowheads="1"/>
            </p:cNvPicPr>
            <p:nvPr/>
          </p:nvPicPr>
          <p:blipFill>
            <a:blip r:embed="rId2">
              <a:lum bright="-8000" contrast="-70000"/>
            </a:blip>
            <a:srcRect/>
            <a:stretch>
              <a:fillRect/>
            </a:stretch>
          </p:blipFill>
          <p:spPr bwMode="auto">
            <a:xfrm>
              <a:off x="8280" y="2361"/>
              <a:ext cx="7200" cy="3960"/>
            </a:xfrm>
            <a:prstGeom prst="rect">
              <a:avLst/>
            </a:prstGeom>
            <a:noFill/>
            <a:ln w="9525">
              <a:noFill/>
              <a:miter lim="800000"/>
              <a:headEnd/>
              <a:tailEnd/>
            </a:ln>
          </p:spPr>
        </p:pic>
        <p:sp>
          <p:nvSpPr>
            <p:cNvPr id="137231" name="WordArt 15"/>
            <p:cNvSpPr>
              <a:spLocks noChangeArrowheads="1" noChangeShapeType="1" noTextEdit="1"/>
            </p:cNvSpPr>
            <p:nvPr/>
          </p:nvSpPr>
          <p:spPr bwMode="auto">
            <a:xfrm>
              <a:off x="8445" y="5961"/>
              <a:ext cx="915" cy="180"/>
            </a:xfrm>
            <a:prstGeom prst="rect">
              <a:avLst/>
            </a:prstGeom>
          </p:spPr>
          <p:txBody>
            <a:bodyPr wrap="none" fromWordArt="1">
              <a:prstTxWarp prst="textPlain">
                <a:avLst>
                  <a:gd name="adj" fmla="val 50000"/>
                </a:avLst>
              </a:prstTxWarp>
            </a:bodyPr>
            <a:lstStyle/>
            <a:p>
              <a:pPr algn="ctr"/>
              <a:r>
                <a:rPr lang="es-EC" sz="3600" b="1" kern="10">
                  <a:ln w="9525">
                    <a:solidFill>
                      <a:srgbClr val="D9A627"/>
                    </a:solidFill>
                    <a:round/>
                    <a:headEnd/>
                    <a:tailEnd/>
                  </a:ln>
                  <a:solidFill>
                    <a:srgbClr val="FFFF99"/>
                  </a:solidFill>
                  <a:latin typeface="Times New Roman"/>
                  <a:cs typeface="Times New Roman"/>
                </a:rPr>
                <a:t>750 cc</a:t>
              </a:r>
            </a:p>
          </p:txBody>
        </p:sp>
        <p:sp>
          <p:nvSpPr>
            <p:cNvPr id="137232" name="WordArt 16"/>
            <p:cNvSpPr>
              <a:spLocks noChangeArrowheads="1" noChangeShapeType="1" noTextEdit="1"/>
            </p:cNvSpPr>
            <p:nvPr/>
          </p:nvSpPr>
          <p:spPr bwMode="auto">
            <a:xfrm>
              <a:off x="14569" y="5961"/>
              <a:ext cx="700" cy="180"/>
            </a:xfrm>
            <a:prstGeom prst="rect">
              <a:avLst/>
            </a:prstGeom>
          </p:spPr>
          <p:txBody>
            <a:bodyPr wrap="none" fromWordArt="1">
              <a:prstTxWarp prst="textPlain">
                <a:avLst>
                  <a:gd name="adj" fmla="val 50000"/>
                </a:avLst>
              </a:prstTxWarp>
            </a:bodyPr>
            <a:lstStyle/>
            <a:p>
              <a:pPr algn="ctr"/>
              <a:r>
                <a:rPr lang="es-EC" sz="3600" b="1" kern="10">
                  <a:ln w="9525">
                    <a:solidFill>
                      <a:srgbClr val="D9A627"/>
                    </a:solidFill>
                    <a:round/>
                    <a:headEnd/>
                    <a:tailEnd/>
                  </a:ln>
                  <a:solidFill>
                    <a:srgbClr val="FFFF99"/>
                  </a:solidFill>
                  <a:latin typeface="Times New Roman"/>
                  <a:cs typeface="Times New Roman"/>
                </a:rPr>
                <a:t>8 Gl</a:t>
              </a:r>
            </a:p>
          </p:txBody>
        </p:sp>
        <p:sp>
          <p:nvSpPr>
            <p:cNvPr id="137233" name="WordArt 17"/>
            <p:cNvSpPr>
              <a:spLocks noChangeArrowheads="1" noChangeShapeType="1" noTextEdit="1"/>
            </p:cNvSpPr>
            <p:nvPr/>
          </p:nvSpPr>
          <p:spPr bwMode="auto">
            <a:xfrm>
              <a:off x="9900" y="2421"/>
              <a:ext cx="3840" cy="540"/>
            </a:xfrm>
            <a:prstGeom prst="rect">
              <a:avLst/>
            </a:prstGeom>
          </p:spPr>
          <p:txBody>
            <a:bodyPr wrap="none" fromWordArt="1">
              <a:prstTxWarp prst="textPlain">
                <a:avLst>
                  <a:gd name="adj" fmla="val 50000"/>
                </a:avLst>
              </a:prstTxWarp>
            </a:bodyPr>
            <a:lstStyle/>
            <a:p>
              <a:pPr algn="ctr"/>
              <a:r>
                <a:rPr lang="es-EC" sz="3600" b="1" kern="10">
                  <a:ln w="9525">
                    <a:solidFill>
                      <a:srgbClr val="FFFF99"/>
                    </a:solidFill>
                    <a:round/>
                    <a:headEnd/>
                    <a:tailEnd/>
                  </a:ln>
                  <a:solidFill>
                    <a:srgbClr val="FFFF99"/>
                  </a:solidFill>
                  <a:latin typeface="Bradley Hand ITC"/>
                </a:rPr>
                <a:t>Vino de Naranja</a:t>
              </a:r>
            </a:p>
          </p:txBody>
        </p:sp>
        <p:sp>
          <p:nvSpPr>
            <p:cNvPr id="137234" name="WordArt 18"/>
            <p:cNvSpPr>
              <a:spLocks noChangeArrowheads="1" noChangeShapeType="1" noTextEdit="1"/>
            </p:cNvSpPr>
            <p:nvPr/>
          </p:nvSpPr>
          <p:spPr bwMode="auto">
            <a:xfrm>
              <a:off x="10653" y="3426"/>
              <a:ext cx="1647" cy="1438"/>
            </a:xfrm>
            <a:prstGeom prst="rect">
              <a:avLst/>
            </a:prstGeom>
          </p:spPr>
          <p:txBody>
            <a:bodyPr wrap="none" fromWordArt="1">
              <a:prstTxWarp prst="textDeflateBottom">
                <a:avLst>
                  <a:gd name="adj" fmla="val 64778"/>
                </a:avLst>
              </a:prstTxWarp>
            </a:bodyPr>
            <a:lstStyle/>
            <a:p>
              <a:pPr algn="ctr"/>
              <a:r>
                <a:rPr lang="es-EC" sz="4000" b="1" kern="10" spc="800">
                  <a:ln w="28575">
                    <a:solidFill>
                      <a:srgbClr val="FFCC00"/>
                    </a:solidFill>
                    <a:round/>
                    <a:headEnd/>
                    <a:tailEnd/>
                  </a:ln>
                  <a:solidFill>
                    <a:srgbClr val="FFFF99"/>
                  </a:solidFill>
                  <a:latin typeface="Eras Light ITC"/>
                </a:rPr>
                <a:t>S</a:t>
              </a:r>
            </a:p>
          </p:txBody>
        </p:sp>
        <p:sp>
          <p:nvSpPr>
            <p:cNvPr id="137235" name="WordArt 19"/>
            <p:cNvSpPr>
              <a:spLocks noChangeArrowheads="1" noChangeShapeType="1" noTextEdit="1"/>
            </p:cNvSpPr>
            <p:nvPr/>
          </p:nvSpPr>
          <p:spPr bwMode="auto">
            <a:xfrm>
              <a:off x="9540" y="4041"/>
              <a:ext cx="1647" cy="1515"/>
            </a:xfrm>
            <a:prstGeom prst="rect">
              <a:avLst/>
            </a:prstGeom>
          </p:spPr>
          <p:txBody>
            <a:bodyPr wrap="none" fromWordArt="1">
              <a:prstTxWarp prst="textDeflateBottom">
                <a:avLst>
                  <a:gd name="adj" fmla="val 64778"/>
                </a:avLst>
              </a:prstTxWarp>
            </a:bodyPr>
            <a:lstStyle/>
            <a:p>
              <a:pPr algn="ctr"/>
              <a:r>
                <a:rPr lang="es-EC" sz="4000" b="1" kern="10" spc="800">
                  <a:ln w="28575">
                    <a:solidFill>
                      <a:srgbClr val="FFCC00"/>
                    </a:solidFill>
                    <a:round/>
                    <a:headEnd/>
                    <a:tailEnd/>
                  </a:ln>
                  <a:solidFill>
                    <a:srgbClr val="FFFF99"/>
                  </a:solidFill>
                  <a:latin typeface="Eras Light ITC"/>
                </a:rPr>
                <a:t>M</a:t>
              </a:r>
            </a:p>
          </p:txBody>
        </p:sp>
        <p:sp>
          <p:nvSpPr>
            <p:cNvPr id="137236" name="WordArt 20"/>
            <p:cNvSpPr>
              <a:spLocks noChangeArrowheads="1" noChangeShapeType="1" noTextEdit="1"/>
            </p:cNvSpPr>
            <p:nvPr/>
          </p:nvSpPr>
          <p:spPr bwMode="auto">
            <a:xfrm>
              <a:off x="12456" y="4146"/>
              <a:ext cx="1464" cy="444"/>
            </a:xfrm>
            <a:prstGeom prst="rect">
              <a:avLst/>
            </a:prstGeom>
          </p:spPr>
          <p:txBody>
            <a:bodyPr wrap="none" fromWordArt="1">
              <a:prstTxWarp prst="textPlain">
                <a:avLst>
                  <a:gd name="adj" fmla="val 50000"/>
                </a:avLst>
              </a:prstTxWarp>
            </a:bodyPr>
            <a:lstStyle/>
            <a:p>
              <a:pPr algn="ctr"/>
              <a:r>
                <a:rPr lang="es-EC" sz="3600" b="1" kern="10" spc="720">
                  <a:ln w="9525">
                    <a:solidFill>
                      <a:srgbClr val="FFCC00"/>
                    </a:solidFill>
                    <a:round/>
                    <a:headEnd/>
                    <a:tailEnd/>
                  </a:ln>
                  <a:solidFill>
                    <a:srgbClr val="FFFF99"/>
                  </a:solidFill>
                  <a:latin typeface="Bradley Hand ITC"/>
                </a:rPr>
                <a:t>an</a:t>
              </a:r>
            </a:p>
          </p:txBody>
        </p:sp>
        <p:sp>
          <p:nvSpPr>
            <p:cNvPr id="137237" name="WordArt 21"/>
            <p:cNvSpPr>
              <a:spLocks noChangeArrowheads="1" noChangeShapeType="1" noTextEdit="1"/>
            </p:cNvSpPr>
            <p:nvPr/>
          </p:nvSpPr>
          <p:spPr bwMode="auto">
            <a:xfrm rot="-21600000">
              <a:off x="11373" y="4941"/>
              <a:ext cx="2487" cy="540"/>
            </a:xfrm>
            <a:prstGeom prst="rect">
              <a:avLst/>
            </a:prstGeom>
          </p:spPr>
          <p:txBody>
            <a:bodyPr wrap="none" fromWordArt="1">
              <a:prstTxWarp prst="textPlain">
                <a:avLst>
                  <a:gd name="adj" fmla="val 50000"/>
                </a:avLst>
              </a:prstTxWarp>
            </a:bodyPr>
            <a:lstStyle/>
            <a:p>
              <a:pPr algn="ctr"/>
              <a:r>
                <a:rPr lang="es-EC" sz="3600" b="1" kern="10" spc="720">
                  <a:ln w="9525">
                    <a:solidFill>
                      <a:srgbClr val="FFCC00"/>
                    </a:solidFill>
                    <a:round/>
                    <a:headEnd/>
                    <a:tailEnd/>
                  </a:ln>
                  <a:solidFill>
                    <a:srgbClr val="FFFF99"/>
                  </a:solidFill>
                  <a:latin typeface="Bradley Hand ITC"/>
                </a:rPr>
                <a:t>arcos</a:t>
              </a:r>
            </a:p>
          </p:txBody>
        </p:sp>
        <p:sp>
          <p:nvSpPr>
            <p:cNvPr id="137238" name="Line 22"/>
            <p:cNvSpPr>
              <a:spLocks noChangeShapeType="1"/>
            </p:cNvSpPr>
            <p:nvPr/>
          </p:nvSpPr>
          <p:spPr bwMode="auto">
            <a:xfrm flipV="1">
              <a:off x="8258" y="6381"/>
              <a:ext cx="7200" cy="0"/>
            </a:xfrm>
            <a:prstGeom prst="line">
              <a:avLst/>
            </a:prstGeom>
            <a:noFill/>
            <a:ln w="76200">
              <a:solidFill>
                <a:srgbClr val="FFCC00"/>
              </a:solidFill>
              <a:round/>
              <a:headEnd/>
              <a:tailEnd/>
            </a:ln>
          </p:spPr>
          <p:txBody>
            <a:bodyPr/>
            <a:lstStyle/>
            <a:p>
              <a:endParaRPr lang="es-EC"/>
            </a:p>
          </p:txBody>
        </p:sp>
        <p:sp>
          <p:nvSpPr>
            <p:cNvPr id="137239" name="Line 23"/>
            <p:cNvSpPr>
              <a:spLocks noChangeShapeType="1"/>
            </p:cNvSpPr>
            <p:nvPr/>
          </p:nvSpPr>
          <p:spPr bwMode="auto">
            <a:xfrm>
              <a:off x="8258" y="2241"/>
              <a:ext cx="7282" cy="1"/>
            </a:xfrm>
            <a:prstGeom prst="line">
              <a:avLst/>
            </a:prstGeom>
            <a:noFill/>
            <a:ln w="76200">
              <a:solidFill>
                <a:srgbClr val="FFCC00"/>
              </a:solidFill>
              <a:round/>
              <a:headEnd/>
              <a:tailEnd/>
            </a:ln>
          </p:spPr>
          <p:txBody>
            <a:bodyPr/>
            <a:lstStyle/>
            <a:p>
              <a:endParaRPr lang="es-EC"/>
            </a:p>
          </p:txBody>
        </p:sp>
        <p:sp>
          <p:nvSpPr>
            <p:cNvPr id="137240" name="WordArt 24"/>
            <p:cNvSpPr>
              <a:spLocks noChangeArrowheads="1" noChangeShapeType="1" noTextEdit="1"/>
            </p:cNvSpPr>
            <p:nvPr/>
          </p:nvSpPr>
          <p:spPr bwMode="auto">
            <a:xfrm>
              <a:off x="12420" y="3141"/>
              <a:ext cx="1464" cy="180"/>
            </a:xfrm>
            <a:prstGeom prst="rect">
              <a:avLst/>
            </a:prstGeom>
          </p:spPr>
          <p:txBody>
            <a:bodyPr wrap="none" fromWordArt="1">
              <a:prstTxWarp prst="textPlain">
                <a:avLst>
                  <a:gd name="adj" fmla="val 50000"/>
                </a:avLst>
              </a:prstTxWarp>
            </a:bodyPr>
            <a:lstStyle/>
            <a:p>
              <a:pPr algn="ctr"/>
              <a:r>
                <a:rPr lang="es-EC" sz="3600" b="1" kern="10">
                  <a:ln w="9525">
                    <a:solidFill>
                      <a:srgbClr val="FFFF99"/>
                    </a:solidFill>
                    <a:round/>
                    <a:headEnd/>
                    <a:tailEnd/>
                  </a:ln>
                  <a:solidFill>
                    <a:srgbClr val="FFFF99"/>
                  </a:solidFill>
                  <a:latin typeface="Bradley Hand ITC"/>
                </a:rPr>
                <a:t>artesanal</a:t>
              </a:r>
            </a:p>
          </p:txBody>
        </p:sp>
      </p:grpSp>
      <p:sp>
        <p:nvSpPr>
          <p:cNvPr id="16" name="15 Rectángulo"/>
          <p:cNvSpPr/>
          <p:nvPr/>
        </p:nvSpPr>
        <p:spPr>
          <a:xfrm>
            <a:off x="1643042" y="1214422"/>
            <a:ext cx="6072230" cy="923330"/>
          </a:xfrm>
          <a:prstGeom prst="rect">
            <a:avLst/>
          </a:prstGeom>
          <a:solidFill>
            <a:schemeClr val="bg1"/>
          </a:solidFill>
        </p:spPr>
        <p:txBody>
          <a:bodyPr wrap="square">
            <a:spAutoFit/>
          </a:bodyPr>
          <a:lstStyle/>
          <a:p>
            <a:pPr algn="ctr" fontAlgn="auto">
              <a:spcBef>
                <a:spcPts val="0"/>
              </a:spcBef>
              <a:spcAft>
                <a:spcPts val="0"/>
              </a:spcAft>
              <a:defRPr/>
            </a:pPr>
            <a:r>
              <a:rPr lang="es-ES" sz="5400"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latin typeface="+mn-lt"/>
              </a:rPr>
              <a:t>producción</a:t>
            </a:r>
            <a:r>
              <a:rPr lang="es-ES" sz="5400" b="1" dirty="0" smtClean="0">
                <a:ln w="10541" cmpd="sng">
                  <a:solidFill>
                    <a:srgbClr val="7D7D7D">
                      <a:tint val="100000"/>
                      <a:shade val="100000"/>
                      <a:satMod val="110000"/>
                    </a:srgbClr>
                  </a:solidFill>
                  <a:prstDash val="solid"/>
                </a:ln>
                <a:solidFill>
                  <a:schemeClr val="accent2">
                    <a:lumMod val="40000"/>
                    <a:lumOff val="60000"/>
                  </a:schemeClr>
                </a:solidFill>
                <a:latin typeface="+mn-lt"/>
              </a:rPr>
              <a:t> </a:t>
            </a:r>
            <a:endParaRPr lang="es-ES" sz="5400" b="1" dirty="0">
              <a:ln w="10541" cmpd="sng">
                <a:solidFill>
                  <a:srgbClr val="7D7D7D">
                    <a:tint val="100000"/>
                    <a:shade val="100000"/>
                    <a:satMod val="110000"/>
                  </a:srgbClr>
                </a:solidFill>
                <a:prstDash val="solid"/>
              </a:ln>
              <a:solidFill>
                <a:schemeClr val="accent2">
                  <a:lumMod val="40000"/>
                  <a:lumOff val="60000"/>
                </a:schemeClr>
              </a:solidFill>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5779" name="Group 4"/>
          <p:cNvGrpSpPr>
            <a:grpSpLocks/>
          </p:cNvGrpSpPr>
          <p:nvPr/>
        </p:nvGrpSpPr>
        <p:grpSpPr bwMode="auto">
          <a:xfrm>
            <a:off x="7500938" y="428625"/>
            <a:ext cx="1357312" cy="428625"/>
            <a:chOff x="5121" y="10777"/>
            <a:chExt cx="2239" cy="1080"/>
          </a:xfrm>
        </p:grpSpPr>
        <p:sp>
          <p:nvSpPr>
            <p:cNvPr id="75783"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5784"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5785"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5786"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5780" name="7 Rectángulo"/>
          <p:cNvSpPr>
            <a:spLocks noChangeArrowheads="1"/>
          </p:cNvSpPr>
          <p:nvPr/>
        </p:nvSpPr>
        <p:spPr bwMode="auto">
          <a:xfrm>
            <a:off x="785813"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Indicadores de Rentabilidad</a:t>
            </a:r>
          </a:p>
          <a:p>
            <a:pPr algn="ctr"/>
            <a:endParaRPr lang="es-ES" sz="2400">
              <a:solidFill>
                <a:srgbClr val="FF6600"/>
              </a:solidFill>
              <a:latin typeface="Times New Roman" pitchFamily="18" charset="0"/>
              <a:cs typeface="Times New Roman" pitchFamily="18" charset="0"/>
            </a:endParaRPr>
          </a:p>
        </p:txBody>
      </p:sp>
      <p:pic>
        <p:nvPicPr>
          <p:cNvPr id="75781" name="Imagen 39"/>
          <p:cNvPicPr>
            <a:picLocks noChangeAspect="1" noChangeArrowheads="1"/>
          </p:cNvPicPr>
          <p:nvPr/>
        </p:nvPicPr>
        <p:blipFill>
          <a:blip r:embed="rId2">
            <a:lum bright="6000" contrast="6000"/>
          </a:blip>
          <a:srcRect/>
          <a:stretch>
            <a:fillRect/>
          </a:stretch>
        </p:blipFill>
        <p:spPr bwMode="auto">
          <a:xfrm>
            <a:off x="2214563" y="3929063"/>
            <a:ext cx="4071937" cy="2428875"/>
          </a:xfrm>
          <a:prstGeom prst="rect">
            <a:avLst/>
          </a:prstGeom>
          <a:noFill/>
          <a:ln w="9525">
            <a:noFill/>
            <a:miter lim="800000"/>
            <a:headEnd/>
            <a:tailEnd/>
          </a:ln>
        </p:spPr>
      </p:pic>
      <p:pic>
        <p:nvPicPr>
          <p:cNvPr id="75782" name="Imagen 40"/>
          <p:cNvPicPr>
            <a:picLocks noChangeAspect="1" noChangeArrowheads="1"/>
          </p:cNvPicPr>
          <p:nvPr/>
        </p:nvPicPr>
        <p:blipFill>
          <a:blip r:embed="rId3">
            <a:lum bright="6000" contrast="6000"/>
          </a:blip>
          <a:srcRect/>
          <a:stretch>
            <a:fillRect/>
          </a:stretch>
        </p:blipFill>
        <p:spPr bwMode="auto">
          <a:xfrm>
            <a:off x="2214563" y="1357313"/>
            <a:ext cx="407193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6803" name="Group 4"/>
          <p:cNvGrpSpPr>
            <a:grpSpLocks/>
          </p:cNvGrpSpPr>
          <p:nvPr/>
        </p:nvGrpSpPr>
        <p:grpSpPr bwMode="auto">
          <a:xfrm>
            <a:off x="7500938" y="428625"/>
            <a:ext cx="1357312" cy="428625"/>
            <a:chOff x="5121" y="10777"/>
            <a:chExt cx="2239" cy="1080"/>
          </a:xfrm>
        </p:grpSpPr>
        <p:sp>
          <p:nvSpPr>
            <p:cNvPr id="7680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680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680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680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6804" name="7 Rectángulo"/>
          <p:cNvSpPr>
            <a:spLocks noChangeArrowheads="1"/>
          </p:cNvSpPr>
          <p:nvPr/>
        </p:nvSpPr>
        <p:spPr bwMode="auto">
          <a:xfrm>
            <a:off x="785813"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Estado de Resultado</a:t>
            </a:r>
          </a:p>
          <a:p>
            <a:pPr algn="ctr"/>
            <a:endParaRPr lang="es-ES" sz="2400">
              <a:solidFill>
                <a:srgbClr val="FF6600"/>
              </a:solidFill>
              <a:latin typeface="Times New Roman" pitchFamily="18" charset="0"/>
              <a:cs typeface="Times New Roman" pitchFamily="18" charset="0"/>
            </a:endParaRPr>
          </a:p>
        </p:txBody>
      </p:sp>
      <p:pic>
        <p:nvPicPr>
          <p:cNvPr id="76805" name="8 Imagen"/>
          <p:cNvPicPr>
            <a:picLocks noChangeAspect="1" noChangeArrowheads="1"/>
          </p:cNvPicPr>
          <p:nvPr/>
        </p:nvPicPr>
        <p:blipFill>
          <a:blip r:embed="rId2">
            <a:lum bright="6000" contrast="6000"/>
          </a:blip>
          <a:srcRect/>
          <a:stretch>
            <a:fillRect/>
          </a:stretch>
        </p:blipFill>
        <p:spPr bwMode="auto">
          <a:xfrm>
            <a:off x="214313" y="1357313"/>
            <a:ext cx="8643937"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7827" name="Group 4"/>
          <p:cNvGrpSpPr>
            <a:grpSpLocks/>
          </p:cNvGrpSpPr>
          <p:nvPr/>
        </p:nvGrpSpPr>
        <p:grpSpPr bwMode="auto">
          <a:xfrm>
            <a:off x="7500938" y="428625"/>
            <a:ext cx="1357312" cy="428625"/>
            <a:chOff x="5121" y="10777"/>
            <a:chExt cx="2239" cy="1080"/>
          </a:xfrm>
        </p:grpSpPr>
        <p:sp>
          <p:nvSpPr>
            <p:cNvPr id="7783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783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783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783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7828" name="7 Rectángulo"/>
          <p:cNvSpPr>
            <a:spLocks noChangeArrowheads="1"/>
          </p:cNvSpPr>
          <p:nvPr/>
        </p:nvSpPr>
        <p:spPr bwMode="auto">
          <a:xfrm>
            <a:off x="785813" y="107156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Período de Recuperación</a:t>
            </a:r>
          </a:p>
          <a:p>
            <a:pPr algn="ctr"/>
            <a:endParaRPr lang="es-ES" sz="2400">
              <a:solidFill>
                <a:srgbClr val="FF6600"/>
              </a:solidFill>
              <a:latin typeface="Times New Roman" pitchFamily="18" charset="0"/>
              <a:cs typeface="Times New Roman" pitchFamily="18" charset="0"/>
            </a:endParaRPr>
          </a:p>
        </p:txBody>
      </p:sp>
      <p:pic>
        <p:nvPicPr>
          <p:cNvPr id="77829" name="Imagen 41"/>
          <p:cNvPicPr>
            <a:picLocks noChangeAspect="1" noChangeArrowheads="1"/>
          </p:cNvPicPr>
          <p:nvPr/>
        </p:nvPicPr>
        <p:blipFill>
          <a:blip r:embed="rId2">
            <a:lum bright="6000" contrast="6000"/>
          </a:blip>
          <a:srcRect/>
          <a:stretch>
            <a:fillRect/>
          </a:stretch>
        </p:blipFill>
        <p:spPr bwMode="auto">
          <a:xfrm>
            <a:off x="1214438" y="2214563"/>
            <a:ext cx="635793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8851" name="Group 4"/>
          <p:cNvGrpSpPr>
            <a:grpSpLocks/>
          </p:cNvGrpSpPr>
          <p:nvPr/>
        </p:nvGrpSpPr>
        <p:grpSpPr bwMode="auto">
          <a:xfrm>
            <a:off x="7500938" y="428625"/>
            <a:ext cx="1357312" cy="428625"/>
            <a:chOff x="5121" y="10777"/>
            <a:chExt cx="2239" cy="1080"/>
          </a:xfrm>
        </p:grpSpPr>
        <p:sp>
          <p:nvSpPr>
            <p:cNvPr id="7885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885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885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885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8852" name="7 Rectángulo"/>
          <p:cNvSpPr>
            <a:spLocks noChangeArrowheads="1"/>
          </p:cNvSpPr>
          <p:nvPr/>
        </p:nvSpPr>
        <p:spPr bwMode="auto">
          <a:xfrm>
            <a:off x="785813" y="107156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Punto de Equilibrio</a:t>
            </a:r>
          </a:p>
          <a:p>
            <a:pPr algn="ctr"/>
            <a:endParaRPr lang="es-ES" sz="2400">
              <a:solidFill>
                <a:srgbClr val="FF6600"/>
              </a:solidFill>
              <a:latin typeface="Times New Roman" pitchFamily="18" charset="0"/>
              <a:cs typeface="Times New Roman" pitchFamily="18" charset="0"/>
            </a:endParaRPr>
          </a:p>
        </p:txBody>
      </p:sp>
      <p:pic>
        <p:nvPicPr>
          <p:cNvPr id="78853" name="Imagen 42"/>
          <p:cNvPicPr>
            <a:picLocks noChangeAspect="1" noChangeArrowheads="1"/>
          </p:cNvPicPr>
          <p:nvPr/>
        </p:nvPicPr>
        <p:blipFill>
          <a:blip r:embed="rId2">
            <a:lum bright="6000" contrast="6000"/>
          </a:blip>
          <a:srcRect/>
          <a:stretch>
            <a:fillRect/>
          </a:stretch>
        </p:blipFill>
        <p:spPr bwMode="auto">
          <a:xfrm>
            <a:off x="1143000" y="2214563"/>
            <a:ext cx="6500813"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79875" name="Group 4"/>
          <p:cNvGrpSpPr>
            <a:grpSpLocks/>
          </p:cNvGrpSpPr>
          <p:nvPr/>
        </p:nvGrpSpPr>
        <p:grpSpPr bwMode="auto">
          <a:xfrm>
            <a:off x="7500938" y="428625"/>
            <a:ext cx="1357312" cy="428625"/>
            <a:chOff x="5121" y="10777"/>
            <a:chExt cx="2239" cy="1080"/>
          </a:xfrm>
        </p:grpSpPr>
        <p:sp>
          <p:nvSpPr>
            <p:cNvPr id="7987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7987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7988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7988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79876" name="7 Rectángulo"/>
          <p:cNvSpPr>
            <a:spLocks noChangeArrowheads="1"/>
          </p:cNvSpPr>
          <p:nvPr/>
        </p:nvSpPr>
        <p:spPr bwMode="auto">
          <a:xfrm>
            <a:off x="785813" y="107156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CONCLUSIONES</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28625" y="1928813"/>
            <a:ext cx="7467600" cy="4525962"/>
          </a:xfrm>
        </p:spPr>
        <p:txBody>
          <a:bodyPr>
            <a:normAutofit fontScale="62500" lnSpcReduction="20000"/>
          </a:bodyPr>
          <a:lstStyle/>
          <a:p>
            <a:pPr marL="420624" indent="-384048" algn="just" fontAlgn="auto">
              <a:spcAft>
                <a:spcPts val="0"/>
              </a:spcAft>
              <a:buClr>
                <a:srgbClr val="FF6600"/>
              </a:buClr>
              <a:buFont typeface="Wingdings 2"/>
              <a:buChar char=""/>
              <a:defRPr/>
            </a:pPr>
            <a:r>
              <a:rPr lang="es-ES" sz="3200" dirty="0" smtClean="0">
                <a:solidFill>
                  <a:schemeClr val="accent2">
                    <a:lumMod val="40000"/>
                    <a:lumOff val="60000"/>
                  </a:schemeClr>
                </a:solidFill>
                <a:latin typeface="Times New Roman" pitchFamily="18" charset="0"/>
                <a:cs typeface="Times New Roman" pitchFamily="18" charset="0"/>
              </a:rPr>
              <a:t>El análisis de la  VAN y la TIR demuestran que el proyecto es muy rentable, recuperándose toda la inversión en el transcurso del tercer año. </a:t>
            </a:r>
          </a:p>
          <a:p>
            <a:pPr marL="420624" indent="-384048" algn="just" fontAlgn="auto">
              <a:spcAft>
                <a:spcPts val="0"/>
              </a:spcAft>
              <a:buClr>
                <a:srgbClr val="FF6600"/>
              </a:buClr>
              <a:buFont typeface="Wingdings 2"/>
              <a:buNone/>
              <a:defRPr/>
            </a:pPr>
            <a:r>
              <a:rPr lang="es-ES" sz="32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3200" dirty="0" smtClean="0">
                <a:solidFill>
                  <a:schemeClr val="accent2">
                    <a:lumMod val="40000"/>
                    <a:lumOff val="60000"/>
                  </a:schemeClr>
                </a:solidFill>
                <a:latin typeface="Times New Roman" pitchFamily="18" charset="0"/>
                <a:cs typeface="Times New Roman" pitchFamily="18" charset="0"/>
              </a:rPr>
              <a:t>En el Plan de Marketing se indica que es importante posicionarse destacando la calidad y presentación del producto a un precio atractivo para el consumidor, cubriendo así sus necesidades.</a:t>
            </a:r>
          </a:p>
          <a:p>
            <a:pPr marL="420624" indent="-384048" algn="just" fontAlgn="auto">
              <a:spcAft>
                <a:spcPts val="0"/>
              </a:spcAft>
              <a:buClr>
                <a:srgbClr val="FF6600"/>
              </a:buClr>
              <a:buFont typeface="Wingdings 2"/>
              <a:buNone/>
              <a:defRPr/>
            </a:pPr>
            <a:r>
              <a:rPr lang="es-ES" sz="32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3200" dirty="0" smtClean="0">
                <a:solidFill>
                  <a:schemeClr val="accent2">
                    <a:lumMod val="40000"/>
                    <a:lumOff val="60000"/>
                  </a:schemeClr>
                </a:solidFill>
                <a:latin typeface="Times New Roman" pitchFamily="18" charset="0"/>
                <a:cs typeface="Times New Roman" pitchFamily="18" charset="0"/>
              </a:rPr>
              <a:t>En el análisis de mercado se destaca que es muy rentable vender vino de naranja, ya que la demanda de este producto resulta ser muy atractivo por su sabor y demás beneficios.</a:t>
            </a:r>
          </a:p>
          <a:p>
            <a:pPr marL="420624" indent="-384048" algn="just" fontAlgn="auto">
              <a:spcAft>
                <a:spcPts val="0"/>
              </a:spcAft>
              <a:buClr>
                <a:srgbClr val="FF6600"/>
              </a:buClr>
              <a:buFont typeface="Wingdings 2"/>
              <a:buNone/>
              <a:defRPr/>
            </a:pPr>
            <a:r>
              <a:rPr lang="es-ES" sz="32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3200" dirty="0" smtClean="0">
                <a:solidFill>
                  <a:schemeClr val="accent2">
                    <a:lumMod val="40000"/>
                    <a:lumOff val="60000"/>
                  </a:schemeClr>
                </a:solidFill>
                <a:latin typeface="Times New Roman" pitchFamily="18" charset="0"/>
                <a:cs typeface="Times New Roman" pitchFamily="18" charset="0"/>
              </a:rPr>
              <a:t>El precio busca ser un precio de penetración que vaya de acuerdo al posicionamiento.</a:t>
            </a:r>
          </a:p>
          <a:p>
            <a:pPr marL="420624" indent="-384048" algn="just" fontAlgn="auto">
              <a:spcAft>
                <a:spcPts val="0"/>
              </a:spcAft>
              <a:buClr>
                <a:srgbClr val="FF6600"/>
              </a:buClr>
              <a:buFont typeface="Wingdings 2"/>
              <a:buNone/>
              <a:defRPr/>
            </a:pPr>
            <a:r>
              <a:rPr lang="es-ES" sz="32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Font typeface="Wingdings 2"/>
              <a:buNone/>
              <a:defRPr/>
            </a:pPr>
            <a:r>
              <a:rPr lang="es-ES" sz="3200" dirty="0" smtClean="0">
                <a:latin typeface="Times New Roman" pitchFamily="18" charset="0"/>
                <a:cs typeface="Times New Roman" pitchFamily="18" charset="0"/>
              </a:rPr>
              <a:t> </a:t>
            </a:r>
          </a:p>
          <a:p>
            <a:pPr marL="420624" indent="-384048" fontAlgn="auto">
              <a:spcAft>
                <a:spcPts val="0"/>
              </a:spcAft>
              <a:buFont typeface="Wingdings 2"/>
              <a:buNone/>
              <a:defRPr/>
            </a:pPr>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0899" name="Group 4"/>
          <p:cNvGrpSpPr>
            <a:grpSpLocks/>
          </p:cNvGrpSpPr>
          <p:nvPr/>
        </p:nvGrpSpPr>
        <p:grpSpPr bwMode="auto">
          <a:xfrm>
            <a:off x="7500938" y="428625"/>
            <a:ext cx="1357312" cy="428625"/>
            <a:chOff x="5121" y="10777"/>
            <a:chExt cx="2239" cy="1080"/>
          </a:xfrm>
        </p:grpSpPr>
        <p:sp>
          <p:nvSpPr>
            <p:cNvPr id="8090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090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090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090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0900" name="7 Rectángulo"/>
          <p:cNvSpPr>
            <a:spLocks noChangeArrowheads="1"/>
          </p:cNvSpPr>
          <p:nvPr/>
        </p:nvSpPr>
        <p:spPr bwMode="auto">
          <a:xfrm>
            <a:off x="785813" y="107156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RECOMENDACIONES</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428625" y="2143125"/>
            <a:ext cx="8358188" cy="4525963"/>
          </a:xfrm>
        </p:spPr>
        <p:txBody>
          <a:bodyPr>
            <a:noAutofit/>
          </a:bodyPr>
          <a:lstStyle/>
          <a:p>
            <a:pPr marL="420624" indent="-384048" algn="just"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Capacitar al personal: es muy necesario para obtener resultados operativos y financieros eficientes. El recurso humano altamente calificado y motivado es indispensable, por lo que es de consideración el capacitar y desarrollar el talento de cada uno de los miembros de VINONEX S.A., en cualquiera de los rangos jerárquicos que se encuentren.</a:t>
            </a:r>
          </a:p>
          <a:p>
            <a:pPr marL="420624" indent="-384048" algn="just"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Atención al Cliente: es de vital importancia para VINONEX S.A. tener una constante retroalimentación con los clientes, de manera que estos queden satisfechos, sean fieles a nuestra empresa y generen más y mejor información para el público, de esta manera logrando atraer más clientes.</a:t>
            </a:r>
          </a:p>
          <a:p>
            <a:pPr marL="420624" indent="-384048" algn="just"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fontAlgn="auto">
              <a:spcAft>
                <a:spcPts val="0"/>
              </a:spcAft>
              <a:buFont typeface="Wingdings 2"/>
              <a:buNone/>
              <a:defRPr/>
            </a:pPr>
            <a:r>
              <a:rPr lang="es-ES" sz="2000" dirty="0" smtClean="0">
                <a:latin typeface="Times New Roman" pitchFamily="18" charset="0"/>
                <a:cs typeface="Times New Roman" pitchFamily="18" charset="0"/>
              </a:rPr>
              <a:t> </a:t>
            </a:r>
          </a:p>
          <a:p>
            <a:pPr marL="420624" indent="-384048" fontAlgn="auto">
              <a:spcAft>
                <a:spcPts val="0"/>
              </a:spcAft>
              <a:buFont typeface="Wingdings 2"/>
              <a:buNone/>
              <a:defRPr/>
            </a:pPr>
            <a:r>
              <a:rPr lang="es-ES" sz="2000" dirty="0" smtClean="0">
                <a:latin typeface="Times New Roman" pitchFamily="18" charset="0"/>
                <a:cs typeface="Times New Roman" pitchFamily="18" charset="0"/>
              </a:rPr>
              <a:t> </a:t>
            </a:r>
          </a:p>
          <a:p>
            <a:pPr marL="420624" indent="-384048" fontAlgn="auto">
              <a:spcAft>
                <a:spcPts val="0"/>
              </a:spcAft>
              <a:buFont typeface="Wingdings 2"/>
              <a:buNone/>
              <a:defRPr/>
            </a:pPr>
            <a:endParaRPr lang="es-E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1923" name="Group 4"/>
          <p:cNvGrpSpPr>
            <a:grpSpLocks/>
          </p:cNvGrpSpPr>
          <p:nvPr/>
        </p:nvGrpSpPr>
        <p:grpSpPr bwMode="auto">
          <a:xfrm>
            <a:off x="7500938" y="428625"/>
            <a:ext cx="1357312" cy="428625"/>
            <a:chOff x="5121" y="10777"/>
            <a:chExt cx="2239" cy="1080"/>
          </a:xfrm>
        </p:grpSpPr>
        <p:sp>
          <p:nvSpPr>
            <p:cNvPr id="8192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192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192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192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1924" name="7 Rectángulo"/>
          <p:cNvSpPr>
            <a:spLocks noChangeArrowheads="1"/>
          </p:cNvSpPr>
          <p:nvPr/>
        </p:nvSpPr>
        <p:spPr bwMode="auto">
          <a:xfrm>
            <a:off x="785813" y="1071563"/>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RECOMENDACIONES</a:t>
            </a:r>
          </a:p>
          <a:p>
            <a:pPr algn="ctr"/>
            <a:endParaRPr lang="es-ES" sz="2400">
              <a:solidFill>
                <a:srgbClr val="FF6600"/>
              </a:solidFill>
              <a:latin typeface="Times New Roman" pitchFamily="18" charset="0"/>
              <a:cs typeface="Times New Roman" pitchFamily="18" charset="0"/>
            </a:endParaRPr>
          </a:p>
        </p:txBody>
      </p:sp>
      <p:sp>
        <p:nvSpPr>
          <p:cNvPr id="11" name="10 Marcador de contenido"/>
          <p:cNvSpPr>
            <a:spLocks noGrp="1"/>
          </p:cNvSpPr>
          <p:nvPr>
            <p:ph idx="4294967295"/>
          </p:nvPr>
        </p:nvSpPr>
        <p:spPr>
          <a:xfrm>
            <a:off x="357188" y="2071688"/>
            <a:ext cx="8358187" cy="4525962"/>
          </a:xfrm>
        </p:spPr>
        <p:txBody>
          <a:bodyPr>
            <a:noAutofit/>
          </a:bodyPr>
          <a:lstStyle/>
          <a:p>
            <a:pPr marL="420624" indent="-384048" algn="just"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Minimizar costos: el énfasis en la minimización de costos, ahorrando la mayor cantidad de costos, para que el proyecto tenga éxito y sea rentable.</a:t>
            </a:r>
          </a:p>
          <a:p>
            <a:pPr marL="420624" indent="-384048" algn="just" fontAlgn="auto">
              <a:spcAft>
                <a:spcPts val="0"/>
              </a:spcAft>
              <a:buClr>
                <a:srgbClr val="FF6600"/>
              </a:buClr>
              <a:buFont typeface="Wingdings 2"/>
              <a:buNone/>
              <a:defRPr/>
            </a:pPr>
            <a:r>
              <a:rPr lang="es-ES" sz="2000" dirty="0" smtClean="0">
                <a:solidFill>
                  <a:schemeClr val="accent2">
                    <a:lumMod val="40000"/>
                    <a:lumOff val="60000"/>
                  </a:schemeClr>
                </a:solidFill>
                <a:latin typeface="Times New Roman" pitchFamily="18" charset="0"/>
                <a:cs typeface="Times New Roman" pitchFamily="18" charset="0"/>
              </a:rPr>
              <a:t> </a:t>
            </a:r>
          </a:p>
          <a:p>
            <a:pPr marL="420624" indent="-384048" algn="just" fontAlgn="auto">
              <a:spcAft>
                <a:spcPts val="0"/>
              </a:spcAft>
              <a:buClr>
                <a:srgbClr val="FF6600"/>
              </a:buClr>
              <a:buFont typeface="Wingdings 2"/>
              <a:buChar char=""/>
              <a:defRPr/>
            </a:pPr>
            <a:r>
              <a:rPr lang="es-ES" sz="2000" dirty="0" smtClean="0">
                <a:solidFill>
                  <a:schemeClr val="accent2">
                    <a:lumMod val="40000"/>
                    <a:lumOff val="60000"/>
                  </a:schemeClr>
                </a:solidFill>
                <a:latin typeface="Times New Roman" pitchFamily="18" charset="0"/>
                <a:cs typeface="Times New Roman" pitchFamily="18" charset="0"/>
              </a:rPr>
              <a:t>Expansión e Innovación en la línea de Productos: inversión e incremento de capital para destinar a la creación de nuevos e innovadores productos que permitan la expansión de la empresa.,</a:t>
            </a:r>
          </a:p>
          <a:p>
            <a:pPr marL="420624" indent="-384048" fontAlgn="auto">
              <a:spcAft>
                <a:spcPts val="0"/>
              </a:spcAft>
              <a:buFont typeface="Wingdings 2"/>
              <a:buNone/>
              <a:defRPr/>
            </a:pPr>
            <a:r>
              <a:rPr lang="es-ES" sz="2000" dirty="0" smtClean="0">
                <a:latin typeface="Times New Roman" pitchFamily="18" charset="0"/>
                <a:cs typeface="Times New Roman" pitchFamily="18" charset="0"/>
              </a:rPr>
              <a:t> </a:t>
            </a:r>
          </a:p>
          <a:p>
            <a:pPr marL="420624" indent="-384048" fontAlgn="auto">
              <a:spcAft>
                <a:spcPts val="0"/>
              </a:spcAft>
              <a:buFont typeface="Wingdings 2"/>
              <a:buNone/>
              <a:defRPr/>
            </a:pPr>
            <a:r>
              <a:rPr lang="es-ES" sz="2000" dirty="0" smtClean="0">
                <a:latin typeface="Times New Roman" pitchFamily="18" charset="0"/>
                <a:cs typeface="Times New Roman" pitchFamily="18" charset="0"/>
              </a:rPr>
              <a:t> </a:t>
            </a:r>
          </a:p>
          <a:p>
            <a:pPr marL="420624" indent="-384048" fontAlgn="auto">
              <a:spcAft>
                <a:spcPts val="0"/>
              </a:spcAft>
              <a:buFont typeface="Wingdings 2"/>
              <a:buNone/>
              <a:defRPr/>
            </a:pPr>
            <a:r>
              <a:rPr lang="es-ES" sz="2000" dirty="0" smtClean="0">
                <a:latin typeface="Times New Roman" pitchFamily="18" charset="0"/>
                <a:cs typeface="Times New Roman" pitchFamily="18" charset="0"/>
              </a:rPr>
              <a:t> </a:t>
            </a:r>
          </a:p>
          <a:p>
            <a:pPr marL="420624" indent="-384048" fontAlgn="auto">
              <a:spcAft>
                <a:spcPts val="0"/>
              </a:spcAft>
              <a:buFont typeface="Wingdings 2"/>
              <a:buNone/>
              <a:defRPr/>
            </a:pPr>
            <a:endParaRPr lang="es-E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2947" name="Group 4"/>
          <p:cNvGrpSpPr>
            <a:grpSpLocks/>
          </p:cNvGrpSpPr>
          <p:nvPr/>
        </p:nvGrpSpPr>
        <p:grpSpPr bwMode="auto">
          <a:xfrm>
            <a:off x="7500938" y="428625"/>
            <a:ext cx="1357312" cy="428625"/>
            <a:chOff x="5121" y="10777"/>
            <a:chExt cx="2239" cy="1080"/>
          </a:xfrm>
        </p:grpSpPr>
        <p:sp>
          <p:nvSpPr>
            <p:cNvPr id="8295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295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295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295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2948" name="7 Rectángulo"/>
          <p:cNvSpPr>
            <a:spLocks noChangeArrowheads="1"/>
          </p:cNvSpPr>
          <p:nvPr/>
        </p:nvSpPr>
        <p:spPr bwMode="auto">
          <a:xfrm>
            <a:off x="785813" y="642938"/>
            <a:ext cx="7072312" cy="830262"/>
          </a:xfrm>
          <a:prstGeom prst="rect">
            <a:avLst/>
          </a:prstGeom>
          <a:noFill/>
          <a:ln w="9525">
            <a:noFill/>
            <a:miter lim="800000"/>
            <a:headEnd/>
            <a:tailEnd/>
          </a:ln>
        </p:spPr>
        <p:txBody>
          <a:bodyPr>
            <a:spAutoFit/>
          </a:bodyPr>
          <a:lstStyle/>
          <a:p>
            <a:pPr algn="ctr"/>
            <a:r>
              <a:rPr lang="es-ES" sz="2400">
                <a:solidFill>
                  <a:srgbClr val="FF6600"/>
                </a:solidFill>
                <a:latin typeface="Times New Roman" pitchFamily="18" charset="0"/>
                <a:cs typeface="Times New Roman" pitchFamily="18" charset="0"/>
              </a:rPr>
              <a:t>ANEXOS</a:t>
            </a:r>
          </a:p>
          <a:p>
            <a:pPr algn="ctr"/>
            <a:endParaRPr lang="es-ES" sz="2400">
              <a:solidFill>
                <a:srgbClr val="FF6600"/>
              </a:solidFill>
              <a:latin typeface="Times New Roman" pitchFamily="18" charset="0"/>
              <a:cs typeface="Times New Roman" pitchFamily="18" charset="0"/>
            </a:endParaRPr>
          </a:p>
        </p:txBody>
      </p:sp>
      <p:pic>
        <p:nvPicPr>
          <p:cNvPr id="82949" name="8 Imagen" descr="P1040171"/>
          <p:cNvPicPr>
            <a:picLocks noChangeAspect="1" noChangeArrowheads="1"/>
          </p:cNvPicPr>
          <p:nvPr/>
        </p:nvPicPr>
        <p:blipFill>
          <a:blip r:embed="rId2"/>
          <a:srcRect/>
          <a:stretch>
            <a:fillRect/>
          </a:stretch>
        </p:blipFill>
        <p:spPr bwMode="auto">
          <a:xfrm>
            <a:off x="2286000" y="1214438"/>
            <a:ext cx="4214813"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3971" name="Group 4"/>
          <p:cNvGrpSpPr>
            <a:grpSpLocks/>
          </p:cNvGrpSpPr>
          <p:nvPr/>
        </p:nvGrpSpPr>
        <p:grpSpPr bwMode="auto">
          <a:xfrm>
            <a:off x="7500938" y="428625"/>
            <a:ext cx="1357312" cy="428625"/>
            <a:chOff x="5121" y="10777"/>
            <a:chExt cx="2239" cy="1080"/>
          </a:xfrm>
        </p:grpSpPr>
        <p:sp>
          <p:nvSpPr>
            <p:cNvPr id="83973"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3974"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3975"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3976"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83972" name="7 Imagen" descr="P1040148"/>
          <p:cNvPicPr>
            <a:picLocks noChangeAspect="1" noChangeArrowheads="1"/>
          </p:cNvPicPr>
          <p:nvPr/>
        </p:nvPicPr>
        <p:blipFill>
          <a:blip r:embed="rId2"/>
          <a:srcRect/>
          <a:stretch>
            <a:fillRect/>
          </a:stretch>
        </p:blipFill>
        <p:spPr bwMode="auto">
          <a:xfrm>
            <a:off x="2428875" y="862013"/>
            <a:ext cx="414337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4995" name="Group 4"/>
          <p:cNvGrpSpPr>
            <a:grpSpLocks/>
          </p:cNvGrpSpPr>
          <p:nvPr/>
        </p:nvGrpSpPr>
        <p:grpSpPr bwMode="auto">
          <a:xfrm>
            <a:off x="7500938" y="428625"/>
            <a:ext cx="1357312" cy="428625"/>
            <a:chOff x="5121" y="10777"/>
            <a:chExt cx="2239" cy="1080"/>
          </a:xfrm>
        </p:grpSpPr>
        <p:sp>
          <p:nvSpPr>
            <p:cNvPr id="84997"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4998"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4999"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5000"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84996" name="1 Imagen" descr="P1040155.JPG"/>
          <p:cNvPicPr>
            <a:picLocks noChangeAspect="1" noChangeArrowheads="1"/>
          </p:cNvPicPr>
          <p:nvPr/>
        </p:nvPicPr>
        <p:blipFill>
          <a:blip r:embed="rId2"/>
          <a:srcRect/>
          <a:stretch>
            <a:fillRect/>
          </a:stretch>
        </p:blipFill>
        <p:spPr bwMode="auto">
          <a:xfrm>
            <a:off x="2000250" y="1428750"/>
            <a:ext cx="5286375"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138243" name="Group 4"/>
          <p:cNvGrpSpPr>
            <a:grpSpLocks/>
          </p:cNvGrpSpPr>
          <p:nvPr/>
        </p:nvGrpSpPr>
        <p:grpSpPr bwMode="auto">
          <a:xfrm>
            <a:off x="7500938" y="428625"/>
            <a:ext cx="1357312" cy="428625"/>
            <a:chOff x="5121" y="10777"/>
            <a:chExt cx="2239" cy="1080"/>
          </a:xfrm>
        </p:grpSpPr>
        <p:sp>
          <p:nvSpPr>
            <p:cNvPr id="138244"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138245"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138246"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138247"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138248" name="7 Rectángulo"/>
          <p:cNvSpPr>
            <a:spLocks noChangeArrowheads="1"/>
          </p:cNvSpPr>
          <p:nvPr/>
        </p:nvSpPr>
        <p:spPr bwMode="auto">
          <a:xfrm>
            <a:off x="2195513" y="908050"/>
            <a:ext cx="4357687" cy="457200"/>
          </a:xfrm>
          <a:prstGeom prst="rect">
            <a:avLst/>
          </a:prstGeom>
          <a:noFill/>
          <a:ln w="9525">
            <a:noFill/>
            <a:miter lim="800000"/>
            <a:headEnd/>
            <a:tailEnd/>
          </a:ln>
        </p:spPr>
        <p:txBody>
          <a:bodyPr>
            <a:spAutoFit/>
          </a:bodyPr>
          <a:lstStyle/>
          <a:p>
            <a:pPr algn="ctr"/>
            <a:r>
              <a:rPr lang="es-ES" sz="2400" b="1">
                <a:solidFill>
                  <a:srgbClr val="FF6600"/>
                </a:solidFill>
                <a:latin typeface="Times New Roman" pitchFamily="18" charset="0"/>
                <a:cs typeface="Times New Roman" pitchFamily="18" charset="0"/>
              </a:rPr>
              <a:t>ANTECEDENTES</a:t>
            </a:r>
          </a:p>
        </p:txBody>
      </p:sp>
      <p:sp>
        <p:nvSpPr>
          <p:cNvPr id="15" name="14 Marcador de contenido"/>
          <p:cNvSpPr>
            <a:spLocks noGrp="1"/>
          </p:cNvSpPr>
          <p:nvPr>
            <p:ph idx="4294967295"/>
          </p:nvPr>
        </p:nvSpPr>
        <p:spPr>
          <a:xfrm>
            <a:off x="755650" y="1844675"/>
            <a:ext cx="7467600" cy="2752725"/>
          </a:xfrm>
        </p:spPr>
        <p:txBody>
          <a:bodyPr>
            <a:normAutofit fontScale="70000" lnSpcReduction="20000"/>
          </a:bodyPr>
          <a:lstStyle/>
          <a:p>
            <a:pPr>
              <a:buClr>
                <a:srgbClr val="FF6600"/>
              </a:buClr>
            </a:pPr>
            <a:r>
              <a:rPr lang="es-ES" sz="2400">
                <a:solidFill>
                  <a:srgbClr val="F9E98E"/>
                </a:solidFill>
                <a:latin typeface="Times New Roman" pitchFamily="18" charset="0"/>
                <a:cs typeface="Times New Roman" pitchFamily="18" charset="0"/>
              </a:rPr>
              <a:t>Producción nacional de la naranja: 150.000 TM (2006)</a:t>
            </a:r>
          </a:p>
          <a:p>
            <a:pPr>
              <a:buClr>
                <a:srgbClr val="FF6600"/>
              </a:buClr>
              <a:buFont typeface="Wingdings 2" pitchFamily="18" charset="2"/>
              <a:buNone/>
            </a:pPr>
            <a:r>
              <a:rPr lang="es-EC" sz="2400">
                <a:solidFill>
                  <a:srgbClr val="F9E98E"/>
                </a:solidFill>
                <a:latin typeface="Times New Roman" pitchFamily="18" charset="0"/>
                <a:cs typeface="Times New Roman" pitchFamily="18" charset="0"/>
              </a:rPr>
              <a:t>						  194.000 TM (2007)</a:t>
            </a:r>
          </a:p>
          <a:p>
            <a:pPr>
              <a:buClr>
                <a:srgbClr val="FF6600"/>
              </a:buClr>
              <a:buFont typeface="Wingdings 2" pitchFamily="18" charset="2"/>
              <a:buNone/>
            </a:pPr>
            <a:endParaRPr lang="es-ES" sz="2400">
              <a:solidFill>
                <a:srgbClr val="F9E98E"/>
              </a:solidFill>
              <a:latin typeface="Times New Roman" pitchFamily="18" charset="0"/>
              <a:cs typeface="Times New Roman" pitchFamily="18" charset="0"/>
            </a:endParaRPr>
          </a:p>
          <a:p>
            <a:pPr>
              <a:buClr>
                <a:srgbClr val="FF6600"/>
              </a:buClr>
            </a:pPr>
            <a:r>
              <a:rPr lang="es-ES" sz="2400">
                <a:solidFill>
                  <a:srgbClr val="F9E98E"/>
                </a:solidFill>
                <a:latin typeface="Times New Roman" pitchFamily="18" charset="0"/>
                <a:cs typeface="Times New Roman" pitchFamily="18" charset="0"/>
              </a:rPr>
              <a:t>Consumo per capita de naranja: 4.14 kilos  </a:t>
            </a:r>
          </a:p>
          <a:p>
            <a:pPr>
              <a:buClr>
                <a:srgbClr val="FF6600"/>
              </a:buClr>
              <a:buFont typeface="Wingdings 2" pitchFamily="18" charset="2"/>
              <a:buNone/>
            </a:pPr>
            <a:endParaRPr lang="es-ES" sz="2400">
              <a:solidFill>
                <a:srgbClr val="F9E98E"/>
              </a:solidFill>
              <a:latin typeface="Times New Roman" pitchFamily="18" charset="0"/>
              <a:cs typeface="Times New Roman" pitchFamily="18" charset="0"/>
            </a:endParaRPr>
          </a:p>
          <a:p>
            <a:pPr>
              <a:buClr>
                <a:srgbClr val="FF6600"/>
              </a:buClr>
            </a:pPr>
            <a:r>
              <a:rPr lang="es-ES" sz="2400">
                <a:solidFill>
                  <a:srgbClr val="F9E98E"/>
                </a:solidFill>
                <a:latin typeface="Times New Roman" pitchFamily="18" charset="0"/>
                <a:cs typeface="Times New Roman" pitchFamily="18" charset="0"/>
              </a:rPr>
              <a:t>Provincias de mayor Producción: </a:t>
            </a:r>
          </a:p>
          <a:p>
            <a:pPr>
              <a:buClr>
                <a:srgbClr val="FF6600"/>
              </a:buClr>
              <a:buFont typeface="Wingdings 2" pitchFamily="18" charset="2"/>
              <a:buNone/>
            </a:pPr>
            <a:r>
              <a:rPr lang="es-ES" sz="2400">
                <a:solidFill>
                  <a:srgbClr val="F9E98E"/>
                </a:solidFill>
                <a:latin typeface="Times New Roman" pitchFamily="18" charset="0"/>
                <a:cs typeface="Times New Roman" pitchFamily="18" charset="0"/>
              </a:rPr>
              <a:t>               </a:t>
            </a:r>
          </a:p>
          <a:p>
            <a:pPr algn="ctr">
              <a:buClr>
                <a:srgbClr val="FF6600"/>
              </a:buClr>
              <a:buFont typeface="Wingdings 2" pitchFamily="18" charset="2"/>
              <a:buNone/>
            </a:pPr>
            <a:r>
              <a:rPr lang="es-ES" sz="2400">
                <a:solidFill>
                  <a:srgbClr val="F9E98E"/>
                </a:solidFill>
                <a:latin typeface="Times New Roman" pitchFamily="18" charset="0"/>
                <a:cs typeface="Times New Roman" pitchFamily="18" charset="0"/>
              </a:rPr>
              <a:t>               Los Ríos 57000 TM en 5000 ha.</a:t>
            </a:r>
          </a:p>
          <a:p>
            <a:pPr algn="ctr">
              <a:buClr>
                <a:srgbClr val="FF6600"/>
              </a:buClr>
              <a:buFont typeface="Wingdings 2" pitchFamily="18" charset="2"/>
              <a:buNone/>
            </a:pPr>
            <a:r>
              <a:rPr lang="es-ES" sz="2400">
                <a:solidFill>
                  <a:srgbClr val="F9E98E"/>
                </a:solidFill>
                <a:latin typeface="Times New Roman" pitchFamily="18" charset="0"/>
                <a:cs typeface="Times New Roman" pitchFamily="18" charset="0"/>
              </a:rPr>
              <a:t>               Manabí  86000 TM 	en 7000 ha.</a:t>
            </a:r>
          </a:p>
          <a:p>
            <a:pPr algn="ctr">
              <a:buClr>
                <a:srgbClr val="FF6600"/>
              </a:buClr>
              <a:buFont typeface="Wingdings 2" pitchFamily="18" charset="2"/>
              <a:buNone/>
            </a:pPr>
            <a:r>
              <a:rPr lang="es-ES" sz="2400">
                <a:solidFill>
                  <a:srgbClr val="F9E98E"/>
                </a:solidFill>
                <a:latin typeface="Times New Roman" pitchFamily="18" charset="0"/>
                <a:cs typeface="Times New Roman" pitchFamily="18" charset="0"/>
              </a:rPr>
              <a:t>               Bolívar 51000 TM en 5000 ha.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6019" name="Group 4"/>
          <p:cNvGrpSpPr>
            <a:grpSpLocks/>
          </p:cNvGrpSpPr>
          <p:nvPr/>
        </p:nvGrpSpPr>
        <p:grpSpPr bwMode="auto">
          <a:xfrm>
            <a:off x="7500938" y="428625"/>
            <a:ext cx="1357312" cy="428625"/>
            <a:chOff x="5121" y="10777"/>
            <a:chExt cx="2239" cy="1080"/>
          </a:xfrm>
        </p:grpSpPr>
        <p:sp>
          <p:nvSpPr>
            <p:cNvPr id="86021"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6022"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6023"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6024"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86020" name="2 Imagen" descr="P1040200.JPG"/>
          <p:cNvPicPr>
            <a:picLocks noChangeAspect="1" noChangeArrowheads="1"/>
          </p:cNvPicPr>
          <p:nvPr/>
        </p:nvPicPr>
        <p:blipFill>
          <a:blip r:embed="rId2"/>
          <a:srcRect/>
          <a:stretch>
            <a:fillRect/>
          </a:stretch>
        </p:blipFill>
        <p:spPr bwMode="auto">
          <a:xfrm>
            <a:off x="2071688" y="1214438"/>
            <a:ext cx="4929187"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7043" name="Group 4"/>
          <p:cNvGrpSpPr>
            <a:grpSpLocks/>
          </p:cNvGrpSpPr>
          <p:nvPr/>
        </p:nvGrpSpPr>
        <p:grpSpPr bwMode="auto">
          <a:xfrm>
            <a:off x="7500938" y="428625"/>
            <a:ext cx="1357312" cy="428625"/>
            <a:chOff x="5121" y="10777"/>
            <a:chExt cx="2239" cy="1080"/>
          </a:xfrm>
        </p:grpSpPr>
        <p:sp>
          <p:nvSpPr>
            <p:cNvPr id="87045"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7046"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7047"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7048"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87044" name="7 Imagen" descr="P1040150"/>
          <p:cNvPicPr>
            <a:picLocks noChangeAspect="1" noChangeArrowheads="1"/>
          </p:cNvPicPr>
          <p:nvPr/>
        </p:nvPicPr>
        <p:blipFill>
          <a:blip r:embed="rId2"/>
          <a:srcRect/>
          <a:stretch>
            <a:fillRect/>
          </a:stretch>
        </p:blipFill>
        <p:spPr bwMode="auto">
          <a:xfrm>
            <a:off x="1857375" y="1214438"/>
            <a:ext cx="5500688"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8067" name="Group 4"/>
          <p:cNvGrpSpPr>
            <a:grpSpLocks/>
          </p:cNvGrpSpPr>
          <p:nvPr/>
        </p:nvGrpSpPr>
        <p:grpSpPr bwMode="auto">
          <a:xfrm>
            <a:off x="7500938" y="428625"/>
            <a:ext cx="1357312" cy="428625"/>
            <a:chOff x="5121" y="10777"/>
            <a:chExt cx="2239" cy="1080"/>
          </a:xfrm>
        </p:grpSpPr>
        <p:sp>
          <p:nvSpPr>
            <p:cNvPr id="88069"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8070"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8071"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8072"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88068" name="7 Imagen" descr="P1040169"/>
          <p:cNvPicPr>
            <a:picLocks noChangeAspect="1" noChangeArrowheads="1"/>
          </p:cNvPicPr>
          <p:nvPr/>
        </p:nvPicPr>
        <p:blipFill>
          <a:blip r:embed="rId2"/>
          <a:srcRect/>
          <a:stretch>
            <a:fillRect/>
          </a:stretch>
        </p:blipFill>
        <p:spPr bwMode="auto">
          <a:xfrm>
            <a:off x="1785938" y="1214438"/>
            <a:ext cx="5572125"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89091" name="Group 4"/>
          <p:cNvGrpSpPr>
            <a:grpSpLocks/>
          </p:cNvGrpSpPr>
          <p:nvPr/>
        </p:nvGrpSpPr>
        <p:grpSpPr bwMode="auto">
          <a:xfrm>
            <a:off x="7500938" y="428625"/>
            <a:ext cx="1357312" cy="428625"/>
            <a:chOff x="5121" y="10777"/>
            <a:chExt cx="2239" cy="1080"/>
          </a:xfrm>
        </p:grpSpPr>
        <p:sp>
          <p:nvSpPr>
            <p:cNvPr id="89095"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89096"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89097"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89098"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sp>
        <p:nvSpPr>
          <p:cNvPr id="89092" name="8 Rectángulo"/>
          <p:cNvSpPr>
            <a:spLocks noChangeArrowheads="1"/>
          </p:cNvSpPr>
          <p:nvPr/>
        </p:nvSpPr>
        <p:spPr bwMode="auto">
          <a:xfrm>
            <a:off x="714375" y="857250"/>
            <a:ext cx="7072313" cy="1077913"/>
          </a:xfrm>
          <a:prstGeom prst="rect">
            <a:avLst/>
          </a:prstGeom>
          <a:noFill/>
          <a:ln w="9525">
            <a:noFill/>
            <a:miter lim="800000"/>
            <a:headEnd/>
            <a:tailEnd/>
          </a:ln>
        </p:spPr>
        <p:txBody>
          <a:bodyPr>
            <a:spAutoFit/>
          </a:bodyPr>
          <a:lstStyle/>
          <a:p>
            <a:pPr algn="ctr"/>
            <a:r>
              <a:rPr lang="es-EC" sz="2000">
                <a:solidFill>
                  <a:srgbClr val="FF6600"/>
                </a:solidFill>
                <a:latin typeface="Times New Roman" pitchFamily="18" charset="0"/>
                <a:cs typeface="Times New Roman" pitchFamily="18" charset="0"/>
              </a:rPr>
              <a:t>DEMANDAS ESTIMADAS PARA LOS PRIMEROS CINCO AÑOS DE COMERCIALIZACIÓN</a:t>
            </a:r>
            <a:endParaRPr lang="es-ES" sz="2000">
              <a:solidFill>
                <a:srgbClr val="FF6600"/>
              </a:solidFill>
              <a:latin typeface="Times New Roman" pitchFamily="18" charset="0"/>
              <a:cs typeface="Times New Roman" pitchFamily="18" charset="0"/>
            </a:endParaRPr>
          </a:p>
          <a:p>
            <a:pPr algn="ctr"/>
            <a:endParaRPr lang="es-ES" sz="2400">
              <a:solidFill>
                <a:srgbClr val="FF6600"/>
              </a:solidFill>
              <a:latin typeface="Times New Roman" pitchFamily="18" charset="0"/>
              <a:cs typeface="Times New Roman" pitchFamily="18" charset="0"/>
            </a:endParaRPr>
          </a:p>
        </p:txBody>
      </p:sp>
      <p:pic>
        <p:nvPicPr>
          <p:cNvPr id="89093" name="9 Imagen"/>
          <p:cNvPicPr>
            <a:picLocks noChangeAspect="1" noChangeArrowheads="1"/>
          </p:cNvPicPr>
          <p:nvPr/>
        </p:nvPicPr>
        <p:blipFill>
          <a:blip r:embed="rId2">
            <a:lum bright="6000" contrast="6000"/>
          </a:blip>
          <a:srcRect/>
          <a:stretch>
            <a:fillRect/>
          </a:stretch>
        </p:blipFill>
        <p:spPr bwMode="auto">
          <a:xfrm>
            <a:off x="1785938" y="1857375"/>
            <a:ext cx="5214937" cy="1357313"/>
          </a:xfrm>
          <a:prstGeom prst="rect">
            <a:avLst/>
          </a:prstGeom>
          <a:noFill/>
          <a:ln w="9525">
            <a:noFill/>
            <a:miter lim="800000"/>
            <a:headEnd/>
            <a:tailEnd/>
          </a:ln>
        </p:spPr>
      </p:pic>
      <p:graphicFrame>
        <p:nvGraphicFramePr>
          <p:cNvPr id="11" name="10 Gráfico"/>
          <p:cNvGraphicFramePr/>
          <p:nvPr/>
        </p:nvGraphicFramePr>
        <p:xfrm>
          <a:off x="2000232" y="3286124"/>
          <a:ext cx="4809352" cy="3286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90115" name="Group 4"/>
          <p:cNvGrpSpPr>
            <a:grpSpLocks/>
          </p:cNvGrpSpPr>
          <p:nvPr/>
        </p:nvGrpSpPr>
        <p:grpSpPr bwMode="auto">
          <a:xfrm>
            <a:off x="7500938" y="428625"/>
            <a:ext cx="1357312" cy="428625"/>
            <a:chOff x="5121" y="10777"/>
            <a:chExt cx="2239" cy="1080"/>
          </a:xfrm>
        </p:grpSpPr>
        <p:sp>
          <p:nvSpPr>
            <p:cNvPr id="90118"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90119"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90120"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90121"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90116" name="7 Imagen"/>
          <p:cNvPicPr>
            <a:picLocks noChangeAspect="1" noChangeArrowheads="1"/>
          </p:cNvPicPr>
          <p:nvPr/>
        </p:nvPicPr>
        <p:blipFill>
          <a:blip r:embed="rId2">
            <a:lum bright="6000" contrast="6000"/>
          </a:blip>
          <a:srcRect/>
          <a:stretch>
            <a:fillRect/>
          </a:stretch>
        </p:blipFill>
        <p:spPr bwMode="auto">
          <a:xfrm>
            <a:off x="1643063" y="1071563"/>
            <a:ext cx="5362575" cy="1428750"/>
          </a:xfrm>
          <a:prstGeom prst="rect">
            <a:avLst/>
          </a:prstGeom>
          <a:noFill/>
          <a:ln w="9525">
            <a:noFill/>
            <a:miter lim="800000"/>
            <a:headEnd/>
            <a:tailEnd/>
          </a:ln>
        </p:spPr>
      </p:pic>
      <p:graphicFrame>
        <p:nvGraphicFramePr>
          <p:cNvPr id="9" name="8 Gráfico"/>
          <p:cNvGraphicFramePr/>
          <p:nvPr/>
        </p:nvGraphicFramePr>
        <p:xfrm>
          <a:off x="1785918" y="2714620"/>
          <a:ext cx="5214974"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91139" name="Group 4"/>
          <p:cNvGrpSpPr>
            <a:grpSpLocks/>
          </p:cNvGrpSpPr>
          <p:nvPr/>
        </p:nvGrpSpPr>
        <p:grpSpPr bwMode="auto">
          <a:xfrm>
            <a:off x="7500938" y="428625"/>
            <a:ext cx="1357312" cy="428625"/>
            <a:chOff x="5121" y="10777"/>
            <a:chExt cx="2239" cy="1080"/>
          </a:xfrm>
        </p:grpSpPr>
        <p:sp>
          <p:nvSpPr>
            <p:cNvPr id="91142"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91143"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91144"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91145"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91140" name="7 Imagen"/>
          <p:cNvPicPr>
            <a:picLocks noChangeAspect="1" noChangeArrowheads="1"/>
          </p:cNvPicPr>
          <p:nvPr/>
        </p:nvPicPr>
        <p:blipFill>
          <a:blip r:embed="rId2">
            <a:lum bright="6000" contrast="6000"/>
          </a:blip>
          <a:srcRect/>
          <a:stretch>
            <a:fillRect/>
          </a:stretch>
        </p:blipFill>
        <p:spPr bwMode="auto">
          <a:xfrm>
            <a:off x="1357313" y="1000125"/>
            <a:ext cx="5572125" cy="1428750"/>
          </a:xfrm>
          <a:prstGeom prst="rect">
            <a:avLst/>
          </a:prstGeom>
          <a:noFill/>
          <a:ln w="9525">
            <a:noFill/>
            <a:miter lim="800000"/>
            <a:headEnd/>
            <a:tailEnd/>
          </a:ln>
        </p:spPr>
      </p:pic>
      <p:graphicFrame>
        <p:nvGraphicFramePr>
          <p:cNvPr id="9" name="8 Gráfico"/>
          <p:cNvGraphicFramePr/>
          <p:nvPr/>
        </p:nvGraphicFramePr>
        <p:xfrm>
          <a:off x="1714480" y="2643182"/>
          <a:ext cx="5214974"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92163" name="Group 4"/>
          <p:cNvGrpSpPr>
            <a:grpSpLocks/>
          </p:cNvGrpSpPr>
          <p:nvPr/>
        </p:nvGrpSpPr>
        <p:grpSpPr bwMode="auto">
          <a:xfrm>
            <a:off x="7500938" y="428625"/>
            <a:ext cx="1357312" cy="428625"/>
            <a:chOff x="5121" y="10777"/>
            <a:chExt cx="2239" cy="1080"/>
          </a:xfrm>
        </p:grpSpPr>
        <p:sp>
          <p:nvSpPr>
            <p:cNvPr id="92166"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92167"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92168"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92169"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92164" name="7 Imagen"/>
          <p:cNvPicPr>
            <a:picLocks noChangeAspect="1" noChangeArrowheads="1"/>
          </p:cNvPicPr>
          <p:nvPr/>
        </p:nvPicPr>
        <p:blipFill>
          <a:blip r:embed="rId2">
            <a:lum bright="6000" contrast="6000"/>
          </a:blip>
          <a:srcRect/>
          <a:stretch>
            <a:fillRect/>
          </a:stretch>
        </p:blipFill>
        <p:spPr bwMode="auto">
          <a:xfrm>
            <a:off x="1357313" y="1143000"/>
            <a:ext cx="5786437" cy="1500188"/>
          </a:xfrm>
          <a:prstGeom prst="rect">
            <a:avLst/>
          </a:prstGeom>
          <a:noFill/>
          <a:ln w="9525">
            <a:noFill/>
            <a:miter lim="800000"/>
            <a:headEnd/>
            <a:tailEnd/>
          </a:ln>
        </p:spPr>
      </p:pic>
      <p:graphicFrame>
        <p:nvGraphicFramePr>
          <p:cNvPr id="9" name="8 Gráfico"/>
          <p:cNvGraphicFramePr/>
          <p:nvPr/>
        </p:nvGraphicFramePr>
        <p:xfrm>
          <a:off x="1857356" y="2857496"/>
          <a:ext cx="5072098" cy="34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WordArt 2"/>
          <p:cNvSpPr>
            <a:spLocks noChangeArrowheads="1" noChangeShapeType="1" noTextEdit="1"/>
          </p:cNvSpPr>
          <p:nvPr/>
        </p:nvSpPr>
        <p:spPr bwMode="auto">
          <a:xfrm>
            <a:off x="7429500" y="285750"/>
            <a:ext cx="285750" cy="142875"/>
          </a:xfrm>
          <a:prstGeom prst="rect">
            <a:avLst/>
          </a:prstGeom>
        </p:spPr>
        <p:txBody>
          <a:bodyPr wrap="none" fromWordArt="1">
            <a:prstTxWarp prst="textPlain">
              <a:avLst>
                <a:gd name="adj" fmla="val 50000"/>
              </a:avLst>
            </a:prstTxWarp>
          </a:bodyPr>
          <a:lstStyle/>
          <a:p>
            <a:pPr algn="ctr"/>
            <a:r>
              <a:rPr lang="es-EC" sz="3600" kern="10">
                <a:ln w="9525">
                  <a:solidFill>
                    <a:srgbClr val="E36C0A"/>
                  </a:solidFill>
                  <a:round/>
                  <a:headEnd/>
                  <a:tailEnd/>
                </a:ln>
                <a:solidFill>
                  <a:srgbClr val="E36C0A"/>
                </a:solidFill>
                <a:latin typeface="Bradley Hand ITC"/>
              </a:rPr>
              <a:t>Vino</a:t>
            </a:r>
          </a:p>
        </p:txBody>
      </p:sp>
      <p:grpSp>
        <p:nvGrpSpPr>
          <p:cNvPr id="93187" name="Group 4"/>
          <p:cNvGrpSpPr>
            <a:grpSpLocks/>
          </p:cNvGrpSpPr>
          <p:nvPr/>
        </p:nvGrpSpPr>
        <p:grpSpPr bwMode="auto">
          <a:xfrm>
            <a:off x="7500938" y="428625"/>
            <a:ext cx="1357312" cy="428625"/>
            <a:chOff x="5121" y="10777"/>
            <a:chExt cx="2239" cy="1080"/>
          </a:xfrm>
        </p:grpSpPr>
        <p:sp>
          <p:nvSpPr>
            <p:cNvPr id="93190" name="WordArt 5"/>
            <p:cNvSpPr>
              <a:spLocks noChangeArrowheads="1" noChangeShapeType="1" noTextEdit="1"/>
            </p:cNvSpPr>
            <p:nvPr/>
          </p:nvSpPr>
          <p:spPr bwMode="auto">
            <a:xfrm>
              <a:off x="5759" y="10777"/>
              <a:ext cx="851" cy="770"/>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S</a:t>
              </a:r>
            </a:p>
          </p:txBody>
        </p:sp>
        <p:sp>
          <p:nvSpPr>
            <p:cNvPr id="93191" name="WordArt 6"/>
            <p:cNvSpPr>
              <a:spLocks noChangeArrowheads="1" noChangeShapeType="1" noTextEdit="1"/>
            </p:cNvSpPr>
            <p:nvPr/>
          </p:nvSpPr>
          <p:spPr bwMode="auto">
            <a:xfrm>
              <a:off x="5121" y="11240"/>
              <a:ext cx="851" cy="617"/>
            </a:xfrm>
            <a:prstGeom prst="rect">
              <a:avLst/>
            </a:prstGeom>
          </p:spPr>
          <p:txBody>
            <a:bodyPr wrap="none" fromWordArt="1">
              <a:prstTxWarp prst="textDeflateBottom">
                <a:avLst>
                  <a:gd name="adj" fmla="val 64778"/>
                </a:avLst>
              </a:prstTxWarp>
            </a:bodyPr>
            <a:lstStyle/>
            <a:p>
              <a:pPr algn="ctr"/>
              <a:r>
                <a:rPr lang="es-EC" sz="4000" b="1" kern="10" spc="800">
                  <a:ln w="9525">
                    <a:noFill/>
                    <a:round/>
                    <a:headEnd/>
                    <a:tailEnd/>
                  </a:ln>
                  <a:solidFill>
                    <a:srgbClr val="FF6600"/>
                  </a:solidFill>
                  <a:latin typeface="Eras Light ITC"/>
                </a:rPr>
                <a:t>M</a:t>
              </a:r>
            </a:p>
          </p:txBody>
        </p:sp>
        <p:sp>
          <p:nvSpPr>
            <p:cNvPr id="93192" name="WordArt 7"/>
            <p:cNvSpPr>
              <a:spLocks noChangeArrowheads="1" noChangeShapeType="1" noTextEdit="1"/>
            </p:cNvSpPr>
            <p:nvPr/>
          </p:nvSpPr>
          <p:spPr bwMode="auto">
            <a:xfrm>
              <a:off x="6021" y="11652"/>
              <a:ext cx="900" cy="179"/>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arcos</a:t>
              </a:r>
            </a:p>
          </p:txBody>
        </p:sp>
        <p:sp>
          <p:nvSpPr>
            <p:cNvPr id="93193" name="WordArt 8"/>
            <p:cNvSpPr>
              <a:spLocks noChangeArrowheads="1" noChangeShapeType="1" noTextEdit="1"/>
            </p:cNvSpPr>
            <p:nvPr/>
          </p:nvSpPr>
          <p:spPr bwMode="auto">
            <a:xfrm>
              <a:off x="6715" y="11317"/>
              <a:ext cx="645" cy="154"/>
            </a:xfrm>
            <a:prstGeom prst="rect">
              <a:avLst/>
            </a:prstGeom>
          </p:spPr>
          <p:txBody>
            <a:bodyPr wrap="none" fromWordArt="1">
              <a:prstTxWarp prst="textPlain">
                <a:avLst>
                  <a:gd name="adj" fmla="val 50000"/>
                </a:avLst>
              </a:prstTxWarp>
            </a:bodyPr>
            <a:lstStyle/>
            <a:p>
              <a:pPr algn="ctr"/>
              <a:r>
                <a:rPr lang="es-EC" sz="3600" b="1" kern="10" spc="720">
                  <a:ln w="9525">
                    <a:noFill/>
                    <a:round/>
                    <a:headEnd/>
                    <a:tailEnd/>
                  </a:ln>
                  <a:solidFill>
                    <a:srgbClr val="F9E98E"/>
                  </a:solidFill>
                  <a:latin typeface="Bradley Hand ITC"/>
                </a:rPr>
                <a:t>an</a:t>
              </a:r>
            </a:p>
          </p:txBody>
        </p:sp>
      </p:grpSp>
      <p:pic>
        <p:nvPicPr>
          <p:cNvPr id="93188" name="7 Imagen"/>
          <p:cNvPicPr>
            <a:picLocks noChangeAspect="1" noChangeArrowheads="1"/>
          </p:cNvPicPr>
          <p:nvPr/>
        </p:nvPicPr>
        <p:blipFill>
          <a:blip r:embed="rId2">
            <a:lum bright="6000" contrast="6000"/>
          </a:blip>
          <a:srcRect/>
          <a:stretch>
            <a:fillRect/>
          </a:stretch>
        </p:blipFill>
        <p:spPr bwMode="auto">
          <a:xfrm>
            <a:off x="1285875" y="1214438"/>
            <a:ext cx="5929313" cy="1500187"/>
          </a:xfrm>
          <a:prstGeom prst="rect">
            <a:avLst/>
          </a:prstGeom>
          <a:noFill/>
          <a:ln w="9525">
            <a:noFill/>
            <a:miter lim="800000"/>
            <a:headEnd/>
            <a:tailEnd/>
          </a:ln>
        </p:spPr>
      </p:pic>
      <p:graphicFrame>
        <p:nvGraphicFramePr>
          <p:cNvPr id="9" name="8 Gráfico"/>
          <p:cNvGraphicFramePr/>
          <p:nvPr/>
        </p:nvGraphicFramePr>
        <p:xfrm>
          <a:off x="1643042" y="3000372"/>
          <a:ext cx="5357850" cy="34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5_Técnico">
  <a:themeElements>
    <a:clrScheme name="5_Técnico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fontScheme name="5_Técnico">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Técnico 1">
        <a:dk1>
          <a:srgbClr val="3B3B3B"/>
        </a:dk1>
        <a:lt1>
          <a:srgbClr val="FFFFFF"/>
        </a:lt1>
        <a:dk2>
          <a:srgbClr val="000000"/>
        </a:dk2>
        <a:lt2>
          <a:srgbClr val="D4D2D0"/>
        </a:lt2>
        <a:accent1>
          <a:srgbClr val="6EA0B0"/>
        </a:accent1>
        <a:accent2>
          <a:srgbClr val="CCAF0A"/>
        </a:accent2>
        <a:accent3>
          <a:srgbClr val="AAAAAA"/>
        </a:accent3>
        <a:accent4>
          <a:srgbClr val="DADADA"/>
        </a:accent4>
        <a:accent5>
          <a:srgbClr val="BACDD4"/>
        </a:accent5>
        <a:accent6>
          <a:srgbClr val="B99E08"/>
        </a:accent6>
        <a:hlink>
          <a:srgbClr val="00C8C3"/>
        </a:hlink>
        <a:folHlink>
          <a:srgbClr val="A116E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6_Técnico">
      <a:majorFont>
        <a:latin typeface=""/>
        <a:ea typeface=""/>
        <a:cs typeface=""/>
      </a:majorFont>
      <a:minorFont>
        <a:latin typeface=""/>
        <a:ea typeface=""/>
        <a:cs typeface=""/>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TotalTime>
  <Words>2583</Words>
  <Application>Microsoft Office PowerPoint</Application>
  <PresentationFormat>Presentación en pantalla (4:3)</PresentationFormat>
  <Paragraphs>1088</Paragraphs>
  <Slides>97</Slides>
  <Notes>1</Notes>
  <HiddenSlides>0</HiddenSlides>
  <MMClips>0</MMClips>
  <ScaleCrop>false</ScaleCrop>
  <HeadingPairs>
    <vt:vector size="4" baseType="variant">
      <vt:variant>
        <vt:lpstr>Tema</vt:lpstr>
      </vt:variant>
      <vt:variant>
        <vt:i4>2</vt:i4>
      </vt:variant>
      <vt:variant>
        <vt:lpstr>Títulos de diapositiva</vt:lpstr>
      </vt:variant>
      <vt:variant>
        <vt:i4>97</vt:i4>
      </vt:variant>
    </vt:vector>
  </HeadingPairs>
  <TitlesOfParts>
    <vt:vector size="99" baseType="lpstr">
      <vt:lpstr>5_Técnico</vt:lpstr>
      <vt:lpstr>6_Técnico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vector>
  </TitlesOfParts>
  <Company>WINDOWS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Andrea</cp:lastModifiedBy>
  <cp:revision>193</cp:revision>
  <dcterms:created xsi:type="dcterms:W3CDTF">2008-06-10T23:10:29Z</dcterms:created>
  <dcterms:modified xsi:type="dcterms:W3CDTF">2009-10-12T00:38:54Z</dcterms:modified>
</cp:coreProperties>
</file>