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3"/>
  </p:notesMasterIdLst>
  <p:handoutMasterIdLst>
    <p:handoutMasterId r:id="rId24"/>
  </p:handoutMasterIdLst>
  <p:sldIdLst>
    <p:sldId id="257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C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2EA843-CF99-477C-8A99-A80C344898B7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3F5BE9-9CF4-4B47-A6AE-01C974C6C9A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585B7-5C6C-4330-A0F7-19B97822C2E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797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8C6D5-BBD0-4595-B9C5-F7683C76DDDA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917DA-4708-41FD-8C9A-F4154151BC5E}" type="slidenum">
              <a:rPr lang="en-US"/>
              <a:pPr/>
              <a:t>20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3ABD2-025A-440E-ACA9-865027BEDF7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C839D-0B8B-47F4-A935-9495FADCAAF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79DE9-2A6A-4780-826C-092A50171B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30213" y="1727200"/>
            <a:ext cx="3944937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27550" y="1727200"/>
            <a:ext cx="3946525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AFD5B-FB5B-4EE7-9CE9-3B696A5D41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42075" y="619125"/>
            <a:ext cx="2032000" cy="54737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6075" y="619125"/>
            <a:ext cx="5943600" cy="54737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6A919-B6C0-4AEA-8170-EC24BF03CC9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579C-A6B2-4D3D-8CDE-399A9601E80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6A2B9-B102-40DD-94FF-D5A3E328536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04A94-F78B-46BC-8F89-B2C053EE930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1421C-49FA-4777-ABA3-4D4195B9A51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B378B-9ECD-40D7-AA1E-ED63BFE3E20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F27A7-8411-4585-892D-DED1ACB2B9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F76D29-0F1A-4864-B821-1DA05C8110C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619125"/>
            <a:ext cx="803275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4" tIns="43636" rIns="87274" bIns="43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text text text text text text text text text text text text text text text text text text text text text text text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727200"/>
            <a:ext cx="8043862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4" tIns="43636" rIns="87274" bIns="43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6" name="Picture 4" descr="hdevice_pp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6342063"/>
            <a:ext cx="8677275" cy="333375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 userDrawn="1"/>
        </p:nvSpPr>
        <p:spPr bwMode="auto">
          <a:xfrm>
            <a:off x="8480425" y="6413500"/>
            <a:ext cx="423863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648" tIns="42457" rIns="81648" bIns="42457">
            <a:spAutoFit/>
          </a:bodyPr>
          <a:lstStyle/>
          <a:p>
            <a:pPr algn="ctr" defTabSz="830263" eaLnBrk="0" hangingPunct="0">
              <a:spcBef>
                <a:spcPct val="50000"/>
              </a:spcBef>
            </a:pPr>
            <a:fld id="{83EF8CE1-84F6-4E6C-B804-C76DAEC77E23}" type="slidenum">
              <a:rPr lang="en-US" sz="800">
                <a:solidFill>
                  <a:schemeClr val="bg1"/>
                </a:solidFill>
                <a:latin typeface="Verdana" pitchFamily="34" charset="0"/>
              </a:rPr>
              <a:pPr algn="ctr" defTabSz="830263" eaLnBrk="0" hangingPunct="0">
                <a:spcBef>
                  <a:spcPct val="50000"/>
                </a:spcBef>
              </a:pPr>
              <a:t>‹Nº›</a:t>
            </a:fld>
            <a:endParaRPr lang="en-US" sz="800">
              <a:latin typeface="Verdana" pitchFamily="34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81013" y="185738"/>
            <a:ext cx="8715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121525" y="258763"/>
            <a:ext cx="1458913" cy="1968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73125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defTabSz="873125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2pPr>
      <a:lvl3pPr algn="l" defTabSz="873125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3pPr>
      <a:lvl4pPr algn="l" defTabSz="873125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4pPr>
      <a:lvl5pPr algn="l" defTabSz="873125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5pPr>
      <a:lvl6pPr marL="457200" algn="l" defTabSz="873125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6pPr>
      <a:lvl7pPr marL="914400" algn="l" defTabSz="873125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7pPr>
      <a:lvl8pPr marL="1371600" algn="l" defTabSz="873125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8pPr>
      <a:lvl9pPr marL="1828800" algn="l" defTabSz="873125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9pPr>
    </p:titleStyle>
    <p:bodyStyle>
      <a:lvl1pPr marL="327025" indent="-327025" algn="l" defTabSz="873125" rtl="0" fontAlgn="base">
        <a:spcBef>
          <a:spcPct val="40000"/>
        </a:spcBef>
        <a:spcAft>
          <a:spcPct val="40000"/>
        </a:spcAft>
        <a:buClr>
          <a:srgbClr val="5CBACC"/>
        </a:buClr>
        <a:buChar char="&gt;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fontAlgn="base">
        <a:spcBef>
          <a:spcPct val="20000"/>
        </a:spcBef>
        <a:spcAft>
          <a:spcPct val="40000"/>
        </a:spcAft>
        <a:buClr>
          <a:srgbClr val="5CBACC"/>
        </a:buClr>
        <a:buChar char="&gt;"/>
        <a:defRPr sz="1400">
          <a:solidFill>
            <a:schemeClr val="tx1"/>
          </a:solidFill>
          <a:latin typeface="+mn-lt"/>
        </a:defRPr>
      </a:lvl2pPr>
      <a:lvl3pPr marL="1092200" indent="-219075" algn="l" defTabSz="873125" rtl="0" fontAlgn="base">
        <a:spcBef>
          <a:spcPct val="20000"/>
        </a:spcBef>
        <a:spcAft>
          <a:spcPct val="40000"/>
        </a:spcAft>
        <a:buClr>
          <a:srgbClr val="5CBACC"/>
        </a:buClr>
        <a:buChar char="&gt;"/>
        <a:defRPr sz="1200">
          <a:solidFill>
            <a:schemeClr val="tx1"/>
          </a:solidFill>
          <a:latin typeface="+mn-lt"/>
        </a:defRPr>
      </a:lvl3pPr>
      <a:lvl4pPr marL="1528763" indent="-219075" algn="l" defTabSz="873125" rtl="0" fontAlgn="base">
        <a:spcBef>
          <a:spcPct val="20000"/>
        </a:spcBef>
        <a:spcAft>
          <a:spcPct val="40000"/>
        </a:spcAft>
        <a:buClr>
          <a:srgbClr val="5CBACC"/>
        </a:buClr>
        <a:buChar char="&gt;"/>
        <a:defRPr sz="1200">
          <a:solidFill>
            <a:schemeClr val="tx1"/>
          </a:solidFill>
          <a:latin typeface="+mn-lt"/>
        </a:defRPr>
      </a:lvl4pPr>
      <a:lvl5pPr marL="1963738" indent="-217488" algn="l" defTabSz="873125" rtl="0" fontAlgn="base">
        <a:spcBef>
          <a:spcPct val="20000"/>
        </a:spcBef>
        <a:spcAft>
          <a:spcPct val="40000"/>
        </a:spcAft>
        <a:buClr>
          <a:srgbClr val="5CBACC"/>
        </a:buClr>
        <a:buChar char="&gt;"/>
        <a:defRPr sz="1200">
          <a:solidFill>
            <a:schemeClr val="tx1"/>
          </a:solidFill>
          <a:latin typeface="+mn-lt"/>
        </a:defRPr>
      </a:lvl5pPr>
      <a:lvl6pPr marL="2420938" indent="-217488" algn="l" defTabSz="873125" rtl="0" fontAlgn="base">
        <a:spcBef>
          <a:spcPct val="20000"/>
        </a:spcBef>
        <a:spcAft>
          <a:spcPct val="40000"/>
        </a:spcAft>
        <a:buClr>
          <a:srgbClr val="5CBACC"/>
        </a:buClr>
        <a:buChar char="&gt;"/>
        <a:defRPr sz="1200">
          <a:solidFill>
            <a:schemeClr val="tx1"/>
          </a:solidFill>
          <a:latin typeface="+mn-lt"/>
        </a:defRPr>
      </a:lvl6pPr>
      <a:lvl7pPr marL="2878138" indent="-217488" algn="l" defTabSz="873125" rtl="0" fontAlgn="base">
        <a:spcBef>
          <a:spcPct val="20000"/>
        </a:spcBef>
        <a:spcAft>
          <a:spcPct val="40000"/>
        </a:spcAft>
        <a:buClr>
          <a:srgbClr val="5CBACC"/>
        </a:buClr>
        <a:buChar char="&gt;"/>
        <a:defRPr sz="1200">
          <a:solidFill>
            <a:schemeClr val="tx1"/>
          </a:solidFill>
          <a:latin typeface="+mn-lt"/>
        </a:defRPr>
      </a:lvl7pPr>
      <a:lvl8pPr marL="3335338" indent="-217488" algn="l" defTabSz="873125" rtl="0" fontAlgn="base">
        <a:spcBef>
          <a:spcPct val="20000"/>
        </a:spcBef>
        <a:spcAft>
          <a:spcPct val="40000"/>
        </a:spcAft>
        <a:buClr>
          <a:srgbClr val="5CBACC"/>
        </a:buClr>
        <a:buChar char="&gt;"/>
        <a:defRPr sz="1200">
          <a:solidFill>
            <a:schemeClr val="tx1"/>
          </a:solidFill>
          <a:latin typeface="+mn-lt"/>
        </a:defRPr>
      </a:lvl8pPr>
      <a:lvl9pPr marL="3792538" indent="-217488" algn="l" defTabSz="873125" rtl="0" fontAlgn="base">
        <a:spcBef>
          <a:spcPct val="20000"/>
        </a:spcBef>
        <a:spcAft>
          <a:spcPct val="40000"/>
        </a:spcAft>
        <a:buClr>
          <a:srgbClr val="5CBACC"/>
        </a:buClr>
        <a:buChar char="&gt;"/>
        <a:defRPr sz="12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17800" y="1412875"/>
            <a:ext cx="6426200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64" tIns="40082" rIns="80164" bIns="40082" anchor="b"/>
          <a:lstStyle/>
          <a:p>
            <a:pPr algn="r" defTabSz="801688" eaLnBrk="0" hangingPunct="0">
              <a:spcBef>
                <a:spcPct val="50000"/>
              </a:spcBef>
            </a:pPr>
            <a:r>
              <a:rPr lang="es-EC" sz="2400" b="1">
                <a:latin typeface="Verdana" pitchFamily="34" charset="0"/>
              </a:rPr>
              <a:t>Maersk Line</a:t>
            </a:r>
          </a:p>
          <a:p>
            <a:pPr algn="r" defTabSz="801688" eaLnBrk="0" hangingPunct="0">
              <a:spcBef>
                <a:spcPct val="50000"/>
              </a:spcBef>
            </a:pPr>
            <a:r>
              <a:rPr lang="es-EC" sz="2400" b="1">
                <a:latin typeface="Verdana" pitchFamily="34" charset="0"/>
              </a:rPr>
              <a:t>Análisis de la Propuesta</a:t>
            </a:r>
            <a:br>
              <a:rPr lang="es-EC" sz="2400" b="1">
                <a:latin typeface="Verdana" pitchFamily="34" charset="0"/>
              </a:rPr>
            </a:br>
            <a:r>
              <a:rPr lang="es-EC" sz="2400" b="1">
                <a:latin typeface="Verdana" pitchFamily="34" charset="0"/>
              </a:rPr>
              <a:t>de Integración de </a:t>
            </a:r>
          </a:p>
          <a:p>
            <a:pPr algn="r" defTabSz="801688" eaLnBrk="0" hangingPunct="0">
              <a:spcBef>
                <a:spcPct val="50000"/>
              </a:spcBef>
            </a:pPr>
            <a:r>
              <a:rPr lang="es-EC" sz="2400" b="1">
                <a:latin typeface="Verdana" pitchFamily="34" charset="0"/>
              </a:rPr>
              <a:t>Mexico con Middle America</a:t>
            </a:r>
            <a:endParaRPr lang="es-EC" sz="2700">
              <a:latin typeface="Verdana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773613" y="3933825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64" tIns="40082" rIns="80164" bIns="40082"/>
          <a:lstStyle/>
          <a:p>
            <a:pPr algn="r" defTabSz="801688" eaLnBrk="0" hangingPunct="0">
              <a:spcBef>
                <a:spcPct val="50000"/>
              </a:spcBef>
            </a:pPr>
            <a:r>
              <a:rPr lang="es-EC">
                <a:latin typeface="Verdana" pitchFamily="34" charset="0"/>
              </a:rPr>
              <a:t>Diciembre, 2009</a:t>
            </a:r>
          </a:p>
        </p:txBody>
      </p:sp>
      <p:pic>
        <p:nvPicPr>
          <p:cNvPr id="3076" name="Picture 4" descr="Flag of Guatema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7513" y="4797425"/>
            <a:ext cx="1274762" cy="938213"/>
          </a:xfrm>
          <a:prstGeom prst="rect">
            <a:avLst/>
          </a:prstGeom>
          <a:noFill/>
        </p:spPr>
      </p:pic>
      <p:pic>
        <p:nvPicPr>
          <p:cNvPr id="3077" name="Picture 5" descr="Flag of Hondura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3613" y="4797425"/>
            <a:ext cx="1274762" cy="938213"/>
          </a:xfrm>
          <a:prstGeom prst="rect">
            <a:avLst/>
          </a:prstGeom>
          <a:noFill/>
        </p:spPr>
      </p:pic>
      <p:pic>
        <p:nvPicPr>
          <p:cNvPr id="3078" name="Picture 6" descr="Flag of El Salvado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9988" y="4797425"/>
            <a:ext cx="1274762" cy="938213"/>
          </a:xfrm>
          <a:prstGeom prst="rect">
            <a:avLst/>
          </a:prstGeom>
          <a:noFill/>
        </p:spPr>
      </p:pic>
      <p:pic>
        <p:nvPicPr>
          <p:cNvPr id="3079" name="Picture 7" descr="Flag of Nicaragu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0563" y="4797425"/>
            <a:ext cx="1274762" cy="938213"/>
          </a:xfrm>
          <a:prstGeom prst="rect">
            <a:avLst/>
          </a:prstGeom>
          <a:noFill/>
        </p:spPr>
      </p:pic>
      <p:pic>
        <p:nvPicPr>
          <p:cNvPr id="3080" name="Picture 8" descr="Belize’s fla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93038" y="4797425"/>
            <a:ext cx="1274762" cy="912813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6075" y="1700213"/>
            <a:ext cx="4092575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788" y="4797425"/>
            <a:ext cx="1341437" cy="908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Análisis de Mercado</a:t>
            </a:r>
            <a:br>
              <a:rPr lang="es-EC"/>
            </a:br>
            <a:r>
              <a:rPr lang="es-EC" sz="1800"/>
              <a:t>Participación de Mercado de Maersk Line por país</a:t>
            </a:r>
          </a:p>
        </p:txBody>
      </p:sp>
      <p:grpSp>
        <p:nvGrpSpPr>
          <p:cNvPr id="26765" name="Group 141"/>
          <p:cNvGrpSpPr>
            <a:grpSpLocks/>
          </p:cNvGrpSpPr>
          <p:nvPr/>
        </p:nvGrpSpPr>
        <p:grpSpPr bwMode="auto">
          <a:xfrm>
            <a:off x="1692275" y="1989138"/>
            <a:ext cx="4981575" cy="3171825"/>
            <a:chOff x="886" y="2203"/>
            <a:chExt cx="3138" cy="1998"/>
          </a:xfrm>
        </p:grpSpPr>
        <p:sp>
          <p:nvSpPr>
            <p:cNvPr id="26628" name="Freeform 4"/>
            <p:cNvSpPr>
              <a:spLocks/>
            </p:cNvSpPr>
            <p:nvPr/>
          </p:nvSpPr>
          <p:spPr bwMode="auto">
            <a:xfrm>
              <a:off x="1176" y="3719"/>
              <a:ext cx="2848" cy="22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72" y="0"/>
                </a:cxn>
                <a:cxn ang="0">
                  <a:pos x="7122" y="0"/>
                </a:cxn>
                <a:cxn ang="0">
                  <a:pos x="7051" y="55"/>
                </a:cxn>
                <a:cxn ang="0">
                  <a:pos x="0" y="55"/>
                </a:cxn>
              </a:cxnLst>
              <a:rect l="0" t="0" r="r" b="b"/>
              <a:pathLst>
                <a:path w="7122" h="55">
                  <a:moveTo>
                    <a:pt x="0" y="55"/>
                  </a:moveTo>
                  <a:lnTo>
                    <a:pt x="72" y="0"/>
                  </a:lnTo>
                  <a:lnTo>
                    <a:pt x="7122" y="0"/>
                  </a:lnTo>
                  <a:lnTo>
                    <a:pt x="7051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auto">
            <a:xfrm>
              <a:off x="1176" y="2233"/>
              <a:ext cx="28" cy="1508"/>
            </a:xfrm>
            <a:custGeom>
              <a:avLst/>
              <a:gdLst/>
              <a:ahLst/>
              <a:cxnLst>
                <a:cxn ang="0">
                  <a:pos x="0" y="3768"/>
                </a:cxn>
                <a:cxn ang="0">
                  <a:pos x="0" y="55"/>
                </a:cxn>
                <a:cxn ang="0">
                  <a:pos x="72" y="0"/>
                </a:cxn>
                <a:cxn ang="0">
                  <a:pos x="72" y="3713"/>
                </a:cxn>
                <a:cxn ang="0">
                  <a:pos x="0" y="3768"/>
                </a:cxn>
              </a:cxnLst>
              <a:rect l="0" t="0" r="r" b="b"/>
              <a:pathLst>
                <a:path w="72" h="3768">
                  <a:moveTo>
                    <a:pt x="0" y="3768"/>
                  </a:moveTo>
                  <a:lnTo>
                    <a:pt x="0" y="55"/>
                  </a:lnTo>
                  <a:lnTo>
                    <a:pt x="72" y="0"/>
                  </a:lnTo>
                  <a:lnTo>
                    <a:pt x="72" y="3713"/>
                  </a:lnTo>
                  <a:lnTo>
                    <a:pt x="0" y="376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1204" y="2233"/>
              <a:ext cx="2820" cy="1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auto">
            <a:xfrm>
              <a:off x="1176" y="3719"/>
              <a:ext cx="2848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5">
                  <a:moveTo>
                    <a:pt x="0" y="5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auto">
            <a:xfrm>
              <a:off x="1176" y="3473"/>
              <a:ext cx="2848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4">
                  <a:moveTo>
                    <a:pt x="0" y="4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auto">
            <a:xfrm>
              <a:off x="1176" y="3223"/>
              <a:ext cx="2848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5">
                  <a:moveTo>
                    <a:pt x="0" y="5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auto">
            <a:xfrm>
              <a:off x="1176" y="2978"/>
              <a:ext cx="2848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4">
                  <a:moveTo>
                    <a:pt x="0" y="4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auto">
            <a:xfrm>
              <a:off x="1176" y="2729"/>
              <a:ext cx="2848" cy="2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5">
                  <a:moveTo>
                    <a:pt x="0" y="5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auto">
            <a:xfrm>
              <a:off x="1176" y="2483"/>
              <a:ext cx="2848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4">
                  <a:moveTo>
                    <a:pt x="0" y="4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auto">
            <a:xfrm>
              <a:off x="1176" y="2238"/>
              <a:ext cx="2848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4">
                  <a:moveTo>
                    <a:pt x="0" y="4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auto">
            <a:xfrm>
              <a:off x="1176" y="3719"/>
              <a:ext cx="2848" cy="22"/>
            </a:xfrm>
            <a:custGeom>
              <a:avLst/>
              <a:gdLst/>
              <a:ahLst/>
              <a:cxnLst>
                <a:cxn ang="0">
                  <a:pos x="7122" y="0"/>
                </a:cxn>
                <a:cxn ang="0">
                  <a:pos x="7051" y="55"/>
                </a:cxn>
                <a:cxn ang="0">
                  <a:pos x="0" y="55"/>
                </a:cxn>
                <a:cxn ang="0">
                  <a:pos x="72" y="0"/>
                </a:cxn>
                <a:cxn ang="0">
                  <a:pos x="7122" y="0"/>
                </a:cxn>
              </a:cxnLst>
              <a:rect l="0" t="0" r="r" b="b"/>
              <a:pathLst>
                <a:path w="7122" h="55">
                  <a:moveTo>
                    <a:pt x="7122" y="0"/>
                  </a:moveTo>
                  <a:lnTo>
                    <a:pt x="7051" y="55"/>
                  </a:lnTo>
                  <a:lnTo>
                    <a:pt x="0" y="55"/>
                  </a:lnTo>
                  <a:lnTo>
                    <a:pt x="72" y="0"/>
                  </a:lnTo>
                  <a:lnTo>
                    <a:pt x="7122" y="0"/>
                  </a:lnTo>
                  <a:close/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auto">
            <a:xfrm>
              <a:off x="1176" y="2233"/>
              <a:ext cx="28" cy="1508"/>
            </a:xfrm>
            <a:custGeom>
              <a:avLst/>
              <a:gdLst/>
              <a:ahLst/>
              <a:cxnLst>
                <a:cxn ang="0">
                  <a:pos x="0" y="3768"/>
                </a:cxn>
                <a:cxn ang="0">
                  <a:pos x="0" y="55"/>
                </a:cxn>
                <a:cxn ang="0">
                  <a:pos x="72" y="0"/>
                </a:cxn>
                <a:cxn ang="0">
                  <a:pos x="72" y="3713"/>
                </a:cxn>
                <a:cxn ang="0">
                  <a:pos x="0" y="3768"/>
                </a:cxn>
              </a:cxnLst>
              <a:rect l="0" t="0" r="r" b="b"/>
              <a:pathLst>
                <a:path w="72" h="3768">
                  <a:moveTo>
                    <a:pt x="0" y="3768"/>
                  </a:moveTo>
                  <a:lnTo>
                    <a:pt x="0" y="55"/>
                  </a:lnTo>
                  <a:lnTo>
                    <a:pt x="72" y="0"/>
                  </a:lnTo>
                  <a:lnTo>
                    <a:pt x="72" y="3713"/>
                  </a:lnTo>
                  <a:lnTo>
                    <a:pt x="0" y="3768"/>
                  </a:lnTo>
                  <a:close/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1204" y="2233"/>
              <a:ext cx="2820" cy="1486"/>
            </a:xfrm>
            <a:prstGeom prst="rect">
              <a:avLst/>
            </a:prstGeom>
            <a:noFill/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1323" y="3666"/>
              <a:ext cx="29" cy="75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0" y="43"/>
                </a:cxn>
                <a:cxn ang="0">
                  <a:pos x="72" y="0"/>
                </a:cxn>
                <a:cxn ang="0">
                  <a:pos x="72" y="131"/>
                </a:cxn>
                <a:cxn ang="0">
                  <a:pos x="0" y="186"/>
                </a:cxn>
              </a:cxnLst>
              <a:rect l="0" t="0" r="r" b="b"/>
              <a:pathLst>
                <a:path w="72" h="186">
                  <a:moveTo>
                    <a:pt x="0" y="186"/>
                  </a:moveTo>
                  <a:lnTo>
                    <a:pt x="0" y="43"/>
                  </a:lnTo>
                  <a:lnTo>
                    <a:pt x="72" y="0"/>
                  </a:lnTo>
                  <a:lnTo>
                    <a:pt x="72" y="131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4D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1238" y="3683"/>
              <a:ext cx="85" cy="58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auto">
            <a:xfrm>
              <a:off x="1238" y="3666"/>
              <a:ext cx="114" cy="17"/>
            </a:xfrm>
            <a:custGeom>
              <a:avLst/>
              <a:gdLst/>
              <a:ahLst/>
              <a:cxnLst>
                <a:cxn ang="0">
                  <a:pos x="213" y="43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43"/>
                </a:cxn>
                <a:cxn ang="0">
                  <a:pos x="213" y="43"/>
                </a:cxn>
              </a:cxnLst>
              <a:rect l="0" t="0" r="r" b="b"/>
              <a:pathLst>
                <a:path w="285" h="43">
                  <a:moveTo>
                    <a:pt x="213" y="43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43"/>
                  </a:lnTo>
                  <a:lnTo>
                    <a:pt x="213" y="43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auto">
            <a:xfrm>
              <a:off x="1404" y="2711"/>
              <a:ext cx="28" cy="1030"/>
            </a:xfrm>
            <a:custGeom>
              <a:avLst/>
              <a:gdLst/>
              <a:ahLst/>
              <a:cxnLst>
                <a:cxn ang="0">
                  <a:pos x="0" y="2574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519"/>
                </a:cxn>
                <a:cxn ang="0">
                  <a:pos x="0" y="2574"/>
                </a:cxn>
              </a:cxnLst>
              <a:rect l="0" t="0" r="r" b="b"/>
              <a:pathLst>
                <a:path w="71" h="2574">
                  <a:moveTo>
                    <a:pt x="0" y="2574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519"/>
                  </a:lnTo>
                  <a:lnTo>
                    <a:pt x="0" y="2574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1323" y="2729"/>
              <a:ext cx="81" cy="1012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auto">
            <a:xfrm>
              <a:off x="1323" y="2711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auto">
            <a:xfrm>
              <a:off x="1489" y="2741"/>
              <a:ext cx="29" cy="1000"/>
            </a:xfrm>
            <a:custGeom>
              <a:avLst/>
              <a:gdLst/>
              <a:ahLst/>
              <a:cxnLst>
                <a:cxn ang="0">
                  <a:pos x="0" y="2498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443"/>
                </a:cxn>
                <a:cxn ang="0">
                  <a:pos x="0" y="2498"/>
                </a:cxn>
              </a:cxnLst>
              <a:rect l="0" t="0" r="r" b="b"/>
              <a:pathLst>
                <a:path w="71" h="2498">
                  <a:moveTo>
                    <a:pt x="0" y="2498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443"/>
                  </a:lnTo>
                  <a:lnTo>
                    <a:pt x="0" y="2498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1404" y="2759"/>
              <a:ext cx="85" cy="982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auto">
            <a:xfrm>
              <a:off x="1404" y="2741"/>
              <a:ext cx="114" cy="18"/>
            </a:xfrm>
            <a:custGeom>
              <a:avLst/>
              <a:gdLst/>
              <a:ahLst/>
              <a:cxnLst>
                <a:cxn ang="0">
                  <a:pos x="214" y="44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14" y="44"/>
                </a:cxn>
              </a:cxnLst>
              <a:rect l="0" t="0" r="r" b="b"/>
              <a:pathLst>
                <a:path w="285" h="44">
                  <a:moveTo>
                    <a:pt x="214" y="44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14" y="44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auto">
            <a:xfrm>
              <a:off x="1570" y="2317"/>
              <a:ext cx="28" cy="1424"/>
            </a:xfrm>
            <a:custGeom>
              <a:avLst/>
              <a:gdLst/>
              <a:ahLst/>
              <a:cxnLst>
                <a:cxn ang="0">
                  <a:pos x="0" y="3560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3505"/>
                </a:cxn>
                <a:cxn ang="0">
                  <a:pos x="0" y="3560"/>
                </a:cxn>
              </a:cxnLst>
              <a:rect l="0" t="0" r="r" b="b"/>
              <a:pathLst>
                <a:path w="71" h="3560">
                  <a:moveTo>
                    <a:pt x="0" y="3560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3505"/>
                  </a:lnTo>
                  <a:lnTo>
                    <a:pt x="0" y="3560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1489" y="2334"/>
              <a:ext cx="81" cy="1407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2" name="Freeform 28"/>
            <p:cNvSpPr>
              <a:spLocks/>
            </p:cNvSpPr>
            <p:nvPr/>
          </p:nvSpPr>
          <p:spPr bwMode="auto">
            <a:xfrm>
              <a:off x="1489" y="2317"/>
              <a:ext cx="109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1655" y="2395"/>
              <a:ext cx="24" cy="1346"/>
            </a:xfrm>
            <a:custGeom>
              <a:avLst/>
              <a:gdLst/>
              <a:ahLst/>
              <a:cxnLst>
                <a:cxn ang="0">
                  <a:pos x="0" y="3363"/>
                </a:cxn>
                <a:cxn ang="0">
                  <a:pos x="0" y="44"/>
                </a:cxn>
                <a:cxn ang="0">
                  <a:pos x="60" y="0"/>
                </a:cxn>
                <a:cxn ang="0">
                  <a:pos x="60" y="3308"/>
                </a:cxn>
                <a:cxn ang="0">
                  <a:pos x="0" y="3363"/>
                </a:cxn>
              </a:cxnLst>
              <a:rect l="0" t="0" r="r" b="b"/>
              <a:pathLst>
                <a:path w="60" h="3363">
                  <a:moveTo>
                    <a:pt x="0" y="3363"/>
                  </a:moveTo>
                  <a:lnTo>
                    <a:pt x="0" y="44"/>
                  </a:lnTo>
                  <a:lnTo>
                    <a:pt x="60" y="0"/>
                  </a:lnTo>
                  <a:lnTo>
                    <a:pt x="60" y="3308"/>
                  </a:lnTo>
                  <a:lnTo>
                    <a:pt x="0" y="3363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1570" y="2413"/>
              <a:ext cx="85" cy="1328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570" y="2395"/>
              <a:ext cx="109" cy="18"/>
            </a:xfrm>
            <a:custGeom>
              <a:avLst/>
              <a:gdLst/>
              <a:ahLst/>
              <a:cxnLst>
                <a:cxn ang="0">
                  <a:pos x="213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13" y="44"/>
                </a:cxn>
              </a:cxnLst>
              <a:rect l="0" t="0" r="r" b="b"/>
              <a:pathLst>
                <a:path w="273" h="44">
                  <a:moveTo>
                    <a:pt x="213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13" y="44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6" name="Freeform 32"/>
            <p:cNvSpPr>
              <a:spLocks/>
            </p:cNvSpPr>
            <p:nvPr/>
          </p:nvSpPr>
          <p:spPr bwMode="auto">
            <a:xfrm>
              <a:off x="1736" y="3259"/>
              <a:ext cx="28" cy="482"/>
            </a:xfrm>
            <a:custGeom>
              <a:avLst/>
              <a:gdLst/>
              <a:ahLst/>
              <a:cxnLst>
                <a:cxn ang="0">
                  <a:pos x="0" y="1205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1150"/>
                </a:cxn>
                <a:cxn ang="0">
                  <a:pos x="0" y="1205"/>
                </a:cxn>
              </a:cxnLst>
              <a:rect l="0" t="0" r="r" b="b"/>
              <a:pathLst>
                <a:path w="71" h="1205">
                  <a:moveTo>
                    <a:pt x="0" y="1205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1150"/>
                  </a:lnTo>
                  <a:lnTo>
                    <a:pt x="0" y="1205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1655" y="3281"/>
              <a:ext cx="81" cy="460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1655" y="3259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60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60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1817" y="2864"/>
              <a:ext cx="28" cy="877"/>
            </a:xfrm>
            <a:custGeom>
              <a:avLst/>
              <a:gdLst/>
              <a:ahLst/>
              <a:cxnLst>
                <a:cxn ang="0">
                  <a:pos x="0" y="2191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136"/>
                </a:cxn>
                <a:cxn ang="0">
                  <a:pos x="0" y="2191"/>
                </a:cxn>
              </a:cxnLst>
              <a:rect l="0" t="0" r="r" b="b"/>
              <a:pathLst>
                <a:path w="71" h="2191">
                  <a:moveTo>
                    <a:pt x="0" y="2191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136"/>
                  </a:lnTo>
                  <a:lnTo>
                    <a:pt x="0" y="2191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0" name="Rectangle 36"/>
            <p:cNvSpPr>
              <a:spLocks noChangeArrowheads="1"/>
            </p:cNvSpPr>
            <p:nvPr/>
          </p:nvSpPr>
          <p:spPr bwMode="auto">
            <a:xfrm>
              <a:off x="1736" y="2882"/>
              <a:ext cx="81" cy="859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1" name="Freeform 37"/>
            <p:cNvSpPr>
              <a:spLocks/>
            </p:cNvSpPr>
            <p:nvPr/>
          </p:nvSpPr>
          <p:spPr bwMode="auto">
            <a:xfrm>
              <a:off x="1736" y="2864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2" name="Freeform 38"/>
            <p:cNvSpPr>
              <a:spLocks/>
            </p:cNvSpPr>
            <p:nvPr/>
          </p:nvSpPr>
          <p:spPr bwMode="auto">
            <a:xfrm>
              <a:off x="2026" y="3482"/>
              <a:ext cx="28" cy="259"/>
            </a:xfrm>
            <a:custGeom>
              <a:avLst/>
              <a:gdLst/>
              <a:ahLst/>
              <a:cxnLst>
                <a:cxn ang="0">
                  <a:pos x="0" y="646"/>
                </a:cxn>
                <a:cxn ang="0">
                  <a:pos x="0" y="43"/>
                </a:cxn>
                <a:cxn ang="0">
                  <a:pos x="71" y="0"/>
                </a:cxn>
                <a:cxn ang="0">
                  <a:pos x="71" y="591"/>
                </a:cxn>
                <a:cxn ang="0">
                  <a:pos x="0" y="646"/>
                </a:cxn>
              </a:cxnLst>
              <a:rect l="0" t="0" r="r" b="b"/>
              <a:pathLst>
                <a:path w="71" h="646">
                  <a:moveTo>
                    <a:pt x="0" y="646"/>
                  </a:moveTo>
                  <a:lnTo>
                    <a:pt x="0" y="43"/>
                  </a:lnTo>
                  <a:lnTo>
                    <a:pt x="71" y="0"/>
                  </a:lnTo>
                  <a:lnTo>
                    <a:pt x="71" y="591"/>
                  </a:lnTo>
                  <a:lnTo>
                    <a:pt x="0" y="646"/>
                  </a:lnTo>
                  <a:close/>
                </a:path>
              </a:pathLst>
            </a:custGeom>
            <a:solidFill>
              <a:srgbClr val="004D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1945" y="3499"/>
              <a:ext cx="81" cy="242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4" name="Freeform 40"/>
            <p:cNvSpPr>
              <a:spLocks/>
            </p:cNvSpPr>
            <p:nvPr/>
          </p:nvSpPr>
          <p:spPr bwMode="auto">
            <a:xfrm>
              <a:off x="1945" y="3482"/>
              <a:ext cx="109" cy="17"/>
            </a:xfrm>
            <a:custGeom>
              <a:avLst/>
              <a:gdLst/>
              <a:ahLst/>
              <a:cxnLst>
                <a:cxn ang="0">
                  <a:pos x="202" y="43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3"/>
                </a:cxn>
                <a:cxn ang="0">
                  <a:pos x="202" y="43"/>
                </a:cxn>
              </a:cxnLst>
              <a:rect l="0" t="0" r="r" b="b"/>
              <a:pathLst>
                <a:path w="273" h="43">
                  <a:moveTo>
                    <a:pt x="202" y="43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3"/>
                  </a:lnTo>
                  <a:lnTo>
                    <a:pt x="202" y="43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5" name="Freeform 41"/>
            <p:cNvSpPr>
              <a:spLocks/>
            </p:cNvSpPr>
            <p:nvPr/>
          </p:nvSpPr>
          <p:spPr bwMode="auto">
            <a:xfrm>
              <a:off x="2111" y="2855"/>
              <a:ext cx="29" cy="886"/>
            </a:xfrm>
            <a:custGeom>
              <a:avLst/>
              <a:gdLst/>
              <a:ahLst/>
              <a:cxnLst>
                <a:cxn ang="0">
                  <a:pos x="0" y="2213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158"/>
                </a:cxn>
                <a:cxn ang="0">
                  <a:pos x="0" y="2213"/>
                </a:cxn>
              </a:cxnLst>
              <a:rect l="0" t="0" r="r" b="b"/>
              <a:pathLst>
                <a:path w="71" h="2213">
                  <a:moveTo>
                    <a:pt x="0" y="2213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158"/>
                  </a:lnTo>
                  <a:lnTo>
                    <a:pt x="0" y="2213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6" name="Rectangle 42"/>
            <p:cNvSpPr>
              <a:spLocks noChangeArrowheads="1"/>
            </p:cNvSpPr>
            <p:nvPr/>
          </p:nvSpPr>
          <p:spPr bwMode="auto">
            <a:xfrm>
              <a:off x="2026" y="2873"/>
              <a:ext cx="85" cy="868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7" name="Freeform 43"/>
            <p:cNvSpPr>
              <a:spLocks/>
            </p:cNvSpPr>
            <p:nvPr/>
          </p:nvSpPr>
          <p:spPr bwMode="auto">
            <a:xfrm>
              <a:off x="2026" y="2855"/>
              <a:ext cx="114" cy="18"/>
            </a:xfrm>
            <a:custGeom>
              <a:avLst/>
              <a:gdLst/>
              <a:ahLst/>
              <a:cxnLst>
                <a:cxn ang="0">
                  <a:pos x="214" y="44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14" y="44"/>
                </a:cxn>
              </a:cxnLst>
              <a:rect l="0" t="0" r="r" b="b"/>
              <a:pathLst>
                <a:path w="285" h="44">
                  <a:moveTo>
                    <a:pt x="214" y="44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14" y="44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8" name="Freeform 44"/>
            <p:cNvSpPr>
              <a:spLocks/>
            </p:cNvSpPr>
            <p:nvPr/>
          </p:nvSpPr>
          <p:spPr bwMode="auto">
            <a:xfrm>
              <a:off x="2192" y="2873"/>
              <a:ext cx="28" cy="868"/>
            </a:xfrm>
            <a:custGeom>
              <a:avLst/>
              <a:gdLst/>
              <a:ahLst/>
              <a:cxnLst>
                <a:cxn ang="0">
                  <a:pos x="0" y="2169"/>
                </a:cxn>
                <a:cxn ang="0">
                  <a:pos x="0" y="55"/>
                </a:cxn>
                <a:cxn ang="0">
                  <a:pos x="72" y="0"/>
                </a:cxn>
                <a:cxn ang="0">
                  <a:pos x="72" y="2114"/>
                </a:cxn>
                <a:cxn ang="0">
                  <a:pos x="0" y="2169"/>
                </a:cxn>
              </a:cxnLst>
              <a:rect l="0" t="0" r="r" b="b"/>
              <a:pathLst>
                <a:path w="72" h="2169">
                  <a:moveTo>
                    <a:pt x="0" y="2169"/>
                  </a:moveTo>
                  <a:lnTo>
                    <a:pt x="0" y="55"/>
                  </a:lnTo>
                  <a:lnTo>
                    <a:pt x="72" y="0"/>
                  </a:lnTo>
                  <a:lnTo>
                    <a:pt x="72" y="2114"/>
                  </a:lnTo>
                  <a:lnTo>
                    <a:pt x="0" y="2169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9" name="Rectangle 45"/>
            <p:cNvSpPr>
              <a:spLocks noChangeArrowheads="1"/>
            </p:cNvSpPr>
            <p:nvPr/>
          </p:nvSpPr>
          <p:spPr bwMode="auto">
            <a:xfrm>
              <a:off x="2111" y="2895"/>
              <a:ext cx="81" cy="846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0" name="Freeform 46"/>
            <p:cNvSpPr>
              <a:spLocks/>
            </p:cNvSpPr>
            <p:nvPr/>
          </p:nvSpPr>
          <p:spPr bwMode="auto">
            <a:xfrm>
              <a:off x="2111" y="2873"/>
              <a:ext cx="109" cy="22"/>
            </a:xfrm>
            <a:custGeom>
              <a:avLst/>
              <a:gdLst/>
              <a:ahLst/>
              <a:cxnLst>
                <a:cxn ang="0">
                  <a:pos x="201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1" y="55"/>
                </a:cxn>
              </a:cxnLst>
              <a:rect l="0" t="0" r="r" b="b"/>
              <a:pathLst>
                <a:path w="273" h="55">
                  <a:moveTo>
                    <a:pt x="201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1" y="55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1" name="Freeform 47"/>
            <p:cNvSpPr>
              <a:spLocks/>
            </p:cNvSpPr>
            <p:nvPr/>
          </p:nvSpPr>
          <p:spPr bwMode="auto">
            <a:xfrm>
              <a:off x="2277" y="2395"/>
              <a:ext cx="24" cy="1346"/>
            </a:xfrm>
            <a:custGeom>
              <a:avLst/>
              <a:gdLst/>
              <a:ahLst/>
              <a:cxnLst>
                <a:cxn ang="0">
                  <a:pos x="0" y="3363"/>
                </a:cxn>
                <a:cxn ang="0">
                  <a:pos x="0" y="44"/>
                </a:cxn>
                <a:cxn ang="0">
                  <a:pos x="59" y="0"/>
                </a:cxn>
                <a:cxn ang="0">
                  <a:pos x="59" y="3308"/>
                </a:cxn>
                <a:cxn ang="0">
                  <a:pos x="0" y="3363"/>
                </a:cxn>
              </a:cxnLst>
              <a:rect l="0" t="0" r="r" b="b"/>
              <a:pathLst>
                <a:path w="59" h="3363">
                  <a:moveTo>
                    <a:pt x="0" y="3363"/>
                  </a:moveTo>
                  <a:lnTo>
                    <a:pt x="0" y="44"/>
                  </a:lnTo>
                  <a:lnTo>
                    <a:pt x="59" y="0"/>
                  </a:lnTo>
                  <a:lnTo>
                    <a:pt x="59" y="3308"/>
                  </a:lnTo>
                  <a:lnTo>
                    <a:pt x="0" y="3363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2" name="Rectangle 48"/>
            <p:cNvSpPr>
              <a:spLocks noChangeArrowheads="1"/>
            </p:cNvSpPr>
            <p:nvPr/>
          </p:nvSpPr>
          <p:spPr bwMode="auto">
            <a:xfrm>
              <a:off x="2192" y="2413"/>
              <a:ext cx="85" cy="1328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3" name="Freeform 49"/>
            <p:cNvSpPr>
              <a:spLocks/>
            </p:cNvSpPr>
            <p:nvPr/>
          </p:nvSpPr>
          <p:spPr bwMode="auto">
            <a:xfrm>
              <a:off x="2192" y="2395"/>
              <a:ext cx="109" cy="18"/>
            </a:xfrm>
            <a:custGeom>
              <a:avLst/>
              <a:gdLst/>
              <a:ahLst/>
              <a:cxnLst>
                <a:cxn ang="0">
                  <a:pos x="214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14" y="44"/>
                </a:cxn>
              </a:cxnLst>
              <a:rect l="0" t="0" r="r" b="b"/>
              <a:pathLst>
                <a:path w="273" h="44">
                  <a:moveTo>
                    <a:pt x="214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14" y="44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4" name="Freeform 50"/>
            <p:cNvSpPr>
              <a:spLocks/>
            </p:cNvSpPr>
            <p:nvPr/>
          </p:nvSpPr>
          <p:spPr bwMode="auto">
            <a:xfrm>
              <a:off x="2358" y="2360"/>
              <a:ext cx="28" cy="1381"/>
            </a:xfrm>
            <a:custGeom>
              <a:avLst/>
              <a:gdLst/>
              <a:ahLst/>
              <a:cxnLst>
                <a:cxn ang="0">
                  <a:pos x="0" y="3451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3396"/>
                </a:cxn>
                <a:cxn ang="0">
                  <a:pos x="0" y="3451"/>
                </a:cxn>
              </a:cxnLst>
              <a:rect l="0" t="0" r="r" b="b"/>
              <a:pathLst>
                <a:path w="71" h="3451">
                  <a:moveTo>
                    <a:pt x="0" y="3451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3396"/>
                  </a:lnTo>
                  <a:lnTo>
                    <a:pt x="0" y="3451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5" name="Rectangle 51"/>
            <p:cNvSpPr>
              <a:spLocks noChangeArrowheads="1"/>
            </p:cNvSpPr>
            <p:nvPr/>
          </p:nvSpPr>
          <p:spPr bwMode="auto">
            <a:xfrm>
              <a:off x="2277" y="2378"/>
              <a:ext cx="81" cy="1363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6" name="Freeform 52"/>
            <p:cNvSpPr>
              <a:spLocks/>
            </p:cNvSpPr>
            <p:nvPr/>
          </p:nvSpPr>
          <p:spPr bwMode="auto">
            <a:xfrm>
              <a:off x="2277" y="2360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59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59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7" name="Freeform 53"/>
            <p:cNvSpPr>
              <a:spLocks/>
            </p:cNvSpPr>
            <p:nvPr/>
          </p:nvSpPr>
          <p:spPr bwMode="auto">
            <a:xfrm>
              <a:off x="2439" y="3149"/>
              <a:ext cx="28" cy="592"/>
            </a:xfrm>
            <a:custGeom>
              <a:avLst/>
              <a:gdLst/>
              <a:ahLst/>
              <a:cxnLst>
                <a:cxn ang="0">
                  <a:pos x="0" y="1479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1424"/>
                </a:cxn>
                <a:cxn ang="0">
                  <a:pos x="0" y="1479"/>
                </a:cxn>
              </a:cxnLst>
              <a:rect l="0" t="0" r="r" b="b"/>
              <a:pathLst>
                <a:path w="71" h="1479">
                  <a:moveTo>
                    <a:pt x="0" y="1479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1424"/>
                  </a:lnTo>
                  <a:lnTo>
                    <a:pt x="0" y="1479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2358" y="3171"/>
              <a:ext cx="81" cy="570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79" name="Freeform 55"/>
            <p:cNvSpPr>
              <a:spLocks/>
            </p:cNvSpPr>
            <p:nvPr/>
          </p:nvSpPr>
          <p:spPr bwMode="auto">
            <a:xfrm>
              <a:off x="2358" y="3149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0" name="Freeform 56"/>
            <p:cNvSpPr>
              <a:spLocks/>
            </p:cNvSpPr>
            <p:nvPr/>
          </p:nvSpPr>
          <p:spPr bwMode="auto">
            <a:xfrm>
              <a:off x="2524" y="2983"/>
              <a:ext cx="29" cy="758"/>
            </a:xfrm>
            <a:custGeom>
              <a:avLst/>
              <a:gdLst/>
              <a:ahLst/>
              <a:cxnLst>
                <a:cxn ang="0">
                  <a:pos x="0" y="1895"/>
                </a:cxn>
                <a:cxn ang="0">
                  <a:pos x="0" y="44"/>
                </a:cxn>
                <a:cxn ang="0">
                  <a:pos x="72" y="0"/>
                </a:cxn>
                <a:cxn ang="0">
                  <a:pos x="72" y="1840"/>
                </a:cxn>
                <a:cxn ang="0">
                  <a:pos x="0" y="1895"/>
                </a:cxn>
              </a:cxnLst>
              <a:rect l="0" t="0" r="r" b="b"/>
              <a:pathLst>
                <a:path w="72" h="1895">
                  <a:moveTo>
                    <a:pt x="0" y="1895"/>
                  </a:moveTo>
                  <a:lnTo>
                    <a:pt x="0" y="44"/>
                  </a:lnTo>
                  <a:lnTo>
                    <a:pt x="72" y="0"/>
                  </a:lnTo>
                  <a:lnTo>
                    <a:pt x="72" y="1840"/>
                  </a:lnTo>
                  <a:lnTo>
                    <a:pt x="0" y="1895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1" name="Rectangle 57"/>
            <p:cNvSpPr>
              <a:spLocks noChangeArrowheads="1"/>
            </p:cNvSpPr>
            <p:nvPr/>
          </p:nvSpPr>
          <p:spPr bwMode="auto">
            <a:xfrm>
              <a:off x="2439" y="3000"/>
              <a:ext cx="85" cy="741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2" name="Freeform 58"/>
            <p:cNvSpPr>
              <a:spLocks/>
            </p:cNvSpPr>
            <p:nvPr/>
          </p:nvSpPr>
          <p:spPr bwMode="auto">
            <a:xfrm>
              <a:off x="2439" y="2983"/>
              <a:ext cx="114" cy="17"/>
            </a:xfrm>
            <a:custGeom>
              <a:avLst/>
              <a:gdLst/>
              <a:ahLst/>
              <a:cxnLst>
                <a:cxn ang="0">
                  <a:pos x="213" y="44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13" y="44"/>
                </a:cxn>
              </a:cxnLst>
              <a:rect l="0" t="0" r="r" b="b"/>
              <a:pathLst>
                <a:path w="285" h="44">
                  <a:moveTo>
                    <a:pt x="213" y="44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13" y="44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3" name="Freeform 59"/>
            <p:cNvSpPr>
              <a:spLocks/>
            </p:cNvSpPr>
            <p:nvPr/>
          </p:nvSpPr>
          <p:spPr bwMode="auto">
            <a:xfrm>
              <a:off x="2733" y="3679"/>
              <a:ext cx="29" cy="62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0" y="43"/>
                </a:cxn>
                <a:cxn ang="0">
                  <a:pos x="71" y="0"/>
                </a:cxn>
                <a:cxn ang="0">
                  <a:pos x="71" y="98"/>
                </a:cxn>
                <a:cxn ang="0">
                  <a:pos x="0" y="153"/>
                </a:cxn>
              </a:cxnLst>
              <a:rect l="0" t="0" r="r" b="b"/>
              <a:pathLst>
                <a:path w="71" h="153">
                  <a:moveTo>
                    <a:pt x="0" y="153"/>
                  </a:moveTo>
                  <a:lnTo>
                    <a:pt x="0" y="43"/>
                  </a:lnTo>
                  <a:lnTo>
                    <a:pt x="71" y="0"/>
                  </a:lnTo>
                  <a:lnTo>
                    <a:pt x="71" y="98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4D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4" name="Rectangle 60"/>
            <p:cNvSpPr>
              <a:spLocks noChangeArrowheads="1"/>
            </p:cNvSpPr>
            <p:nvPr/>
          </p:nvSpPr>
          <p:spPr bwMode="auto">
            <a:xfrm>
              <a:off x="2648" y="3697"/>
              <a:ext cx="85" cy="44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5" name="Freeform 61"/>
            <p:cNvSpPr>
              <a:spLocks/>
            </p:cNvSpPr>
            <p:nvPr/>
          </p:nvSpPr>
          <p:spPr bwMode="auto">
            <a:xfrm>
              <a:off x="2648" y="3679"/>
              <a:ext cx="114" cy="18"/>
            </a:xfrm>
            <a:custGeom>
              <a:avLst/>
              <a:gdLst/>
              <a:ahLst/>
              <a:cxnLst>
                <a:cxn ang="0">
                  <a:pos x="214" y="43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43"/>
                </a:cxn>
                <a:cxn ang="0">
                  <a:pos x="214" y="43"/>
                </a:cxn>
              </a:cxnLst>
              <a:rect l="0" t="0" r="r" b="b"/>
              <a:pathLst>
                <a:path w="285" h="43">
                  <a:moveTo>
                    <a:pt x="214" y="43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43"/>
                  </a:lnTo>
                  <a:lnTo>
                    <a:pt x="214" y="43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6" name="Freeform 62"/>
            <p:cNvSpPr>
              <a:spLocks/>
            </p:cNvSpPr>
            <p:nvPr/>
          </p:nvSpPr>
          <p:spPr bwMode="auto">
            <a:xfrm>
              <a:off x="2814" y="3079"/>
              <a:ext cx="28" cy="662"/>
            </a:xfrm>
            <a:custGeom>
              <a:avLst/>
              <a:gdLst/>
              <a:ahLst/>
              <a:cxnLst>
                <a:cxn ang="0">
                  <a:pos x="0" y="1654"/>
                </a:cxn>
                <a:cxn ang="0">
                  <a:pos x="0" y="55"/>
                </a:cxn>
                <a:cxn ang="0">
                  <a:pos x="72" y="0"/>
                </a:cxn>
                <a:cxn ang="0">
                  <a:pos x="72" y="1599"/>
                </a:cxn>
                <a:cxn ang="0">
                  <a:pos x="0" y="1654"/>
                </a:cxn>
              </a:cxnLst>
              <a:rect l="0" t="0" r="r" b="b"/>
              <a:pathLst>
                <a:path w="72" h="1654">
                  <a:moveTo>
                    <a:pt x="0" y="1654"/>
                  </a:moveTo>
                  <a:lnTo>
                    <a:pt x="0" y="55"/>
                  </a:lnTo>
                  <a:lnTo>
                    <a:pt x="72" y="0"/>
                  </a:lnTo>
                  <a:lnTo>
                    <a:pt x="72" y="1599"/>
                  </a:lnTo>
                  <a:lnTo>
                    <a:pt x="0" y="1654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2733" y="3101"/>
              <a:ext cx="81" cy="640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8" name="Freeform 64"/>
            <p:cNvSpPr>
              <a:spLocks/>
            </p:cNvSpPr>
            <p:nvPr/>
          </p:nvSpPr>
          <p:spPr bwMode="auto">
            <a:xfrm>
              <a:off x="2733" y="3079"/>
              <a:ext cx="109" cy="22"/>
            </a:xfrm>
            <a:custGeom>
              <a:avLst/>
              <a:gdLst/>
              <a:ahLst/>
              <a:cxnLst>
                <a:cxn ang="0">
                  <a:pos x="201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1" y="55"/>
                </a:cxn>
              </a:cxnLst>
              <a:rect l="0" t="0" r="r" b="b"/>
              <a:pathLst>
                <a:path w="273" h="55">
                  <a:moveTo>
                    <a:pt x="201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1" y="55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89" name="Freeform 65"/>
            <p:cNvSpPr>
              <a:spLocks/>
            </p:cNvSpPr>
            <p:nvPr/>
          </p:nvSpPr>
          <p:spPr bwMode="auto">
            <a:xfrm>
              <a:off x="2899" y="2895"/>
              <a:ext cx="24" cy="846"/>
            </a:xfrm>
            <a:custGeom>
              <a:avLst/>
              <a:gdLst/>
              <a:ahLst/>
              <a:cxnLst>
                <a:cxn ang="0">
                  <a:pos x="0" y="2114"/>
                </a:cxn>
                <a:cxn ang="0">
                  <a:pos x="0" y="44"/>
                </a:cxn>
                <a:cxn ang="0">
                  <a:pos x="59" y="0"/>
                </a:cxn>
                <a:cxn ang="0">
                  <a:pos x="59" y="2059"/>
                </a:cxn>
                <a:cxn ang="0">
                  <a:pos x="0" y="2114"/>
                </a:cxn>
              </a:cxnLst>
              <a:rect l="0" t="0" r="r" b="b"/>
              <a:pathLst>
                <a:path w="59" h="2114">
                  <a:moveTo>
                    <a:pt x="0" y="2114"/>
                  </a:moveTo>
                  <a:lnTo>
                    <a:pt x="0" y="44"/>
                  </a:lnTo>
                  <a:lnTo>
                    <a:pt x="59" y="0"/>
                  </a:lnTo>
                  <a:lnTo>
                    <a:pt x="59" y="2059"/>
                  </a:lnTo>
                  <a:lnTo>
                    <a:pt x="0" y="2114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0" name="Rectangle 66"/>
            <p:cNvSpPr>
              <a:spLocks noChangeArrowheads="1"/>
            </p:cNvSpPr>
            <p:nvPr/>
          </p:nvSpPr>
          <p:spPr bwMode="auto">
            <a:xfrm>
              <a:off x="2814" y="2913"/>
              <a:ext cx="85" cy="828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1" name="Freeform 67"/>
            <p:cNvSpPr>
              <a:spLocks/>
            </p:cNvSpPr>
            <p:nvPr/>
          </p:nvSpPr>
          <p:spPr bwMode="auto">
            <a:xfrm>
              <a:off x="2814" y="2895"/>
              <a:ext cx="109" cy="18"/>
            </a:xfrm>
            <a:custGeom>
              <a:avLst/>
              <a:gdLst/>
              <a:ahLst/>
              <a:cxnLst>
                <a:cxn ang="0">
                  <a:pos x="214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14" y="44"/>
                </a:cxn>
              </a:cxnLst>
              <a:rect l="0" t="0" r="r" b="b"/>
              <a:pathLst>
                <a:path w="273" h="44">
                  <a:moveTo>
                    <a:pt x="214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14" y="44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2" name="Freeform 68"/>
            <p:cNvSpPr>
              <a:spLocks/>
            </p:cNvSpPr>
            <p:nvPr/>
          </p:nvSpPr>
          <p:spPr bwMode="auto">
            <a:xfrm>
              <a:off x="2980" y="2702"/>
              <a:ext cx="28" cy="1039"/>
            </a:xfrm>
            <a:custGeom>
              <a:avLst/>
              <a:gdLst/>
              <a:ahLst/>
              <a:cxnLst>
                <a:cxn ang="0">
                  <a:pos x="0" y="2596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541"/>
                </a:cxn>
                <a:cxn ang="0">
                  <a:pos x="0" y="2596"/>
                </a:cxn>
              </a:cxnLst>
              <a:rect l="0" t="0" r="r" b="b"/>
              <a:pathLst>
                <a:path w="71" h="2596">
                  <a:moveTo>
                    <a:pt x="0" y="2596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541"/>
                  </a:lnTo>
                  <a:lnTo>
                    <a:pt x="0" y="2596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3" name="Rectangle 69"/>
            <p:cNvSpPr>
              <a:spLocks noChangeArrowheads="1"/>
            </p:cNvSpPr>
            <p:nvPr/>
          </p:nvSpPr>
          <p:spPr bwMode="auto">
            <a:xfrm>
              <a:off x="2899" y="2720"/>
              <a:ext cx="81" cy="1021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4" name="Freeform 70"/>
            <p:cNvSpPr>
              <a:spLocks/>
            </p:cNvSpPr>
            <p:nvPr/>
          </p:nvSpPr>
          <p:spPr bwMode="auto">
            <a:xfrm>
              <a:off x="2899" y="2702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59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59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5" name="Freeform 71"/>
            <p:cNvSpPr>
              <a:spLocks/>
            </p:cNvSpPr>
            <p:nvPr/>
          </p:nvSpPr>
          <p:spPr bwMode="auto">
            <a:xfrm>
              <a:off x="3061" y="2601"/>
              <a:ext cx="28" cy="1140"/>
            </a:xfrm>
            <a:custGeom>
              <a:avLst/>
              <a:gdLst/>
              <a:ahLst/>
              <a:cxnLst>
                <a:cxn ang="0">
                  <a:pos x="0" y="2848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2793"/>
                </a:cxn>
                <a:cxn ang="0">
                  <a:pos x="0" y="2848"/>
                </a:cxn>
              </a:cxnLst>
              <a:rect l="0" t="0" r="r" b="b"/>
              <a:pathLst>
                <a:path w="71" h="2848">
                  <a:moveTo>
                    <a:pt x="0" y="2848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2793"/>
                  </a:lnTo>
                  <a:lnTo>
                    <a:pt x="0" y="2848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6" name="Rectangle 72"/>
            <p:cNvSpPr>
              <a:spLocks noChangeArrowheads="1"/>
            </p:cNvSpPr>
            <p:nvPr/>
          </p:nvSpPr>
          <p:spPr bwMode="auto">
            <a:xfrm>
              <a:off x="2980" y="2623"/>
              <a:ext cx="81" cy="1118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7" name="Freeform 73"/>
            <p:cNvSpPr>
              <a:spLocks/>
            </p:cNvSpPr>
            <p:nvPr/>
          </p:nvSpPr>
          <p:spPr bwMode="auto">
            <a:xfrm>
              <a:off x="2980" y="2601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8" name="Freeform 74"/>
            <p:cNvSpPr>
              <a:spLocks/>
            </p:cNvSpPr>
            <p:nvPr/>
          </p:nvSpPr>
          <p:spPr bwMode="auto">
            <a:xfrm>
              <a:off x="3146" y="3193"/>
              <a:ext cx="28" cy="548"/>
            </a:xfrm>
            <a:custGeom>
              <a:avLst/>
              <a:gdLst/>
              <a:ahLst/>
              <a:cxnLst>
                <a:cxn ang="0">
                  <a:pos x="0" y="1369"/>
                </a:cxn>
                <a:cxn ang="0">
                  <a:pos x="0" y="54"/>
                </a:cxn>
                <a:cxn ang="0">
                  <a:pos x="71" y="0"/>
                </a:cxn>
                <a:cxn ang="0">
                  <a:pos x="71" y="1314"/>
                </a:cxn>
                <a:cxn ang="0">
                  <a:pos x="0" y="1369"/>
                </a:cxn>
              </a:cxnLst>
              <a:rect l="0" t="0" r="r" b="b"/>
              <a:pathLst>
                <a:path w="71" h="1369">
                  <a:moveTo>
                    <a:pt x="0" y="1369"/>
                  </a:moveTo>
                  <a:lnTo>
                    <a:pt x="0" y="54"/>
                  </a:lnTo>
                  <a:lnTo>
                    <a:pt x="71" y="0"/>
                  </a:lnTo>
                  <a:lnTo>
                    <a:pt x="71" y="1314"/>
                  </a:lnTo>
                  <a:lnTo>
                    <a:pt x="0" y="1369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3061" y="3215"/>
              <a:ext cx="85" cy="526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0" name="Freeform 76"/>
            <p:cNvSpPr>
              <a:spLocks/>
            </p:cNvSpPr>
            <p:nvPr/>
          </p:nvSpPr>
          <p:spPr bwMode="auto">
            <a:xfrm>
              <a:off x="3061" y="3193"/>
              <a:ext cx="113" cy="22"/>
            </a:xfrm>
            <a:custGeom>
              <a:avLst/>
              <a:gdLst/>
              <a:ahLst/>
              <a:cxnLst>
                <a:cxn ang="0">
                  <a:pos x="213" y="54"/>
                </a:cxn>
                <a:cxn ang="0">
                  <a:pos x="284" y="0"/>
                </a:cxn>
                <a:cxn ang="0">
                  <a:pos x="71" y="0"/>
                </a:cxn>
                <a:cxn ang="0">
                  <a:pos x="0" y="54"/>
                </a:cxn>
                <a:cxn ang="0">
                  <a:pos x="213" y="54"/>
                </a:cxn>
              </a:cxnLst>
              <a:rect l="0" t="0" r="r" b="b"/>
              <a:pathLst>
                <a:path w="284" h="54">
                  <a:moveTo>
                    <a:pt x="213" y="54"/>
                  </a:moveTo>
                  <a:lnTo>
                    <a:pt x="284" y="0"/>
                  </a:lnTo>
                  <a:lnTo>
                    <a:pt x="71" y="0"/>
                  </a:lnTo>
                  <a:lnTo>
                    <a:pt x="0" y="54"/>
                  </a:lnTo>
                  <a:lnTo>
                    <a:pt x="213" y="54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1" name="Freeform 77"/>
            <p:cNvSpPr>
              <a:spLocks/>
            </p:cNvSpPr>
            <p:nvPr/>
          </p:nvSpPr>
          <p:spPr bwMode="auto">
            <a:xfrm>
              <a:off x="3227" y="2917"/>
              <a:ext cx="28" cy="824"/>
            </a:xfrm>
            <a:custGeom>
              <a:avLst/>
              <a:gdLst/>
              <a:ahLst/>
              <a:cxnLst>
                <a:cxn ang="0">
                  <a:pos x="0" y="2059"/>
                </a:cxn>
                <a:cxn ang="0">
                  <a:pos x="0" y="54"/>
                </a:cxn>
                <a:cxn ang="0">
                  <a:pos x="71" y="0"/>
                </a:cxn>
                <a:cxn ang="0">
                  <a:pos x="71" y="2004"/>
                </a:cxn>
                <a:cxn ang="0">
                  <a:pos x="0" y="2059"/>
                </a:cxn>
              </a:cxnLst>
              <a:rect l="0" t="0" r="r" b="b"/>
              <a:pathLst>
                <a:path w="71" h="2059">
                  <a:moveTo>
                    <a:pt x="0" y="2059"/>
                  </a:moveTo>
                  <a:lnTo>
                    <a:pt x="0" y="54"/>
                  </a:lnTo>
                  <a:lnTo>
                    <a:pt x="71" y="0"/>
                  </a:lnTo>
                  <a:lnTo>
                    <a:pt x="71" y="2004"/>
                  </a:lnTo>
                  <a:lnTo>
                    <a:pt x="0" y="2059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3146" y="2939"/>
              <a:ext cx="81" cy="802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3" name="Freeform 79"/>
            <p:cNvSpPr>
              <a:spLocks/>
            </p:cNvSpPr>
            <p:nvPr/>
          </p:nvSpPr>
          <p:spPr bwMode="auto">
            <a:xfrm>
              <a:off x="3146" y="2917"/>
              <a:ext cx="109" cy="22"/>
            </a:xfrm>
            <a:custGeom>
              <a:avLst/>
              <a:gdLst/>
              <a:ahLst/>
              <a:cxnLst>
                <a:cxn ang="0">
                  <a:pos x="202" y="5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4"/>
                </a:cxn>
                <a:cxn ang="0">
                  <a:pos x="202" y="54"/>
                </a:cxn>
              </a:cxnLst>
              <a:rect l="0" t="0" r="r" b="b"/>
              <a:pathLst>
                <a:path w="273" h="54">
                  <a:moveTo>
                    <a:pt x="202" y="5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4"/>
                  </a:lnTo>
                  <a:lnTo>
                    <a:pt x="202" y="54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4" name="Freeform 80"/>
            <p:cNvSpPr>
              <a:spLocks/>
            </p:cNvSpPr>
            <p:nvPr/>
          </p:nvSpPr>
          <p:spPr bwMode="auto">
            <a:xfrm>
              <a:off x="3436" y="3644"/>
              <a:ext cx="28" cy="97"/>
            </a:xfrm>
            <a:custGeom>
              <a:avLst/>
              <a:gdLst/>
              <a:ahLst/>
              <a:cxnLst>
                <a:cxn ang="0">
                  <a:pos x="0" y="241"/>
                </a:cxn>
                <a:cxn ang="0">
                  <a:pos x="0" y="55"/>
                </a:cxn>
                <a:cxn ang="0">
                  <a:pos x="72" y="0"/>
                </a:cxn>
                <a:cxn ang="0">
                  <a:pos x="72" y="186"/>
                </a:cxn>
                <a:cxn ang="0">
                  <a:pos x="0" y="241"/>
                </a:cxn>
              </a:cxnLst>
              <a:rect l="0" t="0" r="r" b="b"/>
              <a:pathLst>
                <a:path w="72" h="241">
                  <a:moveTo>
                    <a:pt x="0" y="241"/>
                  </a:moveTo>
                  <a:lnTo>
                    <a:pt x="0" y="55"/>
                  </a:lnTo>
                  <a:lnTo>
                    <a:pt x="72" y="0"/>
                  </a:lnTo>
                  <a:lnTo>
                    <a:pt x="72" y="186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004D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5" name="Rectangle 81"/>
            <p:cNvSpPr>
              <a:spLocks noChangeArrowheads="1"/>
            </p:cNvSpPr>
            <p:nvPr/>
          </p:nvSpPr>
          <p:spPr bwMode="auto">
            <a:xfrm>
              <a:off x="3355" y="3666"/>
              <a:ext cx="81" cy="75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6" name="Freeform 82"/>
            <p:cNvSpPr>
              <a:spLocks/>
            </p:cNvSpPr>
            <p:nvPr/>
          </p:nvSpPr>
          <p:spPr bwMode="auto">
            <a:xfrm>
              <a:off x="3355" y="3644"/>
              <a:ext cx="109" cy="22"/>
            </a:xfrm>
            <a:custGeom>
              <a:avLst/>
              <a:gdLst/>
              <a:ahLst/>
              <a:cxnLst>
                <a:cxn ang="0">
                  <a:pos x="201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1" y="55"/>
                </a:cxn>
              </a:cxnLst>
              <a:rect l="0" t="0" r="r" b="b"/>
              <a:pathLst>
                <a:path w="273" h="55">
                  <a:moveTo>
                    <a:pt x="201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1" y="55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7" name="Freeform 83"/>
            <p:cNvSpPr>
              <a:spLocks/>
            </p:cNvSpPr>
            <p:nvPr/>
          </p:nvSpPr>
          <p:spPr bwMode="auto">
            <a:xfrm>
              <a:off x="3521" y="2943"/>
              <a:ext cx="24" cy="798"/>
            </a:xfrm>
            <a:custGeom>
              <a:avLst/>
              <a:gdLst/>
              <a:ahLst/>
              <a:cxnLst>
                <a:cxn ang="0">
                  <a:pos x="0" y="1994"/>
                </a:cxn>
                <a:cxn ang="0">
                  <a:pos x="0" y="44"/>
                </a:cxn>
                <a:cxn ang="0">
                  <a:pos x="59" y="0"/>
                </a:cxn>
                <a:cxn ang="0">
                  <a:pos x="59" y="1939"/>
                </a:cxn>
                <a:cxn ang="0">
                  <a:pos x="0" y="1994"/>
                </a:cxn>
              </a:cxnLst>
              <a:rect l="0" t="0" r="r" b="b"/>
              <a:pathLst>
                <a:path w="59" h="1994">
                  <a:moveTo>
                    <a:pt x="0" y="1994"/>
                  </a:moveTo>
                  <a:lnTo>
                    <a:pt x="0" y="44"/>
                  </a:lnTo>
                  <a:lnTo>
                    <a:pt x="59" y="0"/>
                  </a:lnTo>
                  <a:lnTo>
                    <a:pt x="59" y="1939"/>
                  </a:lnTo>
                  <a:lnTo>
                    <a:pt x="0" y="1994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8" name="Rectangle 84"/>
            <p:cNvSpPr>
              <a:spLocks noChangeArrowheads="1"/>
            </p:cNvSpPr>
            <p:nvPr/>
          </p:nvSpPr>
          <p:spPr bwMode="auto">
            <a:xfrm>
              <a:off x="3436" y="2961"/>
              <a:ext cx="85" cy="780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09" name="Freeform 85"/>
            <p:cNvSpPr>
              <a:spLocks/>
            </p:cNvSpPr>
            <p:nvPr/>
          </p:nvSpPr>
          <p:spPr bwMode="auto">
            <a:xfrm>
              <a:off x="3436" y="2943"/>
              <a:ext cx="109" cy="18"/>
            </a:xfrm>
            <a:custGeom>
              <a:avLst/>
              <a:gdLst/>
              <a:ahLst/>
              <a:cxnLst>
                <a:cxn ang="0">
                  <a:pos x="214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14" y="44"/>
                </a:cxn>
              </a:cxnLst>
              <a:rect l="0" t="0" r="r" b="b"/>
              <a:pathLst>
                <a:path w="273" h="44">
                  <a:moveTo>
                    <a:pt x="214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14" y="44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0" name="Freeform 86"/>
            <p:cNvSpPr>
              <a:spLocks/>
            </p:cNvSpPr>
            <p:nvPr/>
          </p:nvSpPr>
          <p:spPr bwMode="auto">
            <a:xfrm>
              <a:off x="3602" y="2895"/>
              <a:ext cx="28" cy="846"/>
            </a:xfrm>
            <a:custGeom>
              <a:avLst/>
              <a:gdLst/>
              <a:ahLst/>
              <a:cxnLst>
                <a:cxn ang="0">
                  <a:pos x="0" y="2114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059"/>
                </a:cxn>
                <a:cxn ang="0">
                  <a:pos x="0" y="2114"/>
                </a:cxn>
              </a:cxnLst>
              <a:rect l="0" t="0" r="r" b="b"/>
              <a:pathLst>
                <a:path w="71" h="2114">
                  <a:moveTo>
                    <a:pt x="0" y="2114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059"/>
                  </a:lnTo>
                  <a:lnTo>
                    <a:pt x="0" y="2114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1" name="Rectangle 87"/>
            <p:cNvSpPr>
              <a:spLocks noChangeArrowheads="1"/>
            </p:cNvSpPr>
            <p:nvPr/>
          </p:nvSpPr>
          <p:spPr bwMode="auto">
            <a:xfrm>
              <a:off x="3521" y="2913"/>
              <a:ext cx="81" cy="828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2" name="Freeform 88"/>
            <p:cNvSpPr>
              <a:spLocks/>
            </p:cNvSpPr>
            <p:nvPr/>
          </p:nvSpPr>
          <p:spPr bwMode="auto">
            <a:xfrm>
              <a:off x="3521" y="2895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59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59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3" name="Freeform 89"/>
            <p:cNvSpPr>
              <a:spLocks/>
            </p:cNvSpPr>
            <p:nvPr/>
          </p:nvSpPr>
          <p:spPr bwMode="auto">
            <a:xfrm>
              <a:off x="3683" y="2759"/>
              <a:ext cx="28" cy="982"/>
            </a:xfrm>
            <a:custGeom>
              <a:avLst/>
              <a:gdLst/>
              <a:ahLst/>
              <a:cxnLst>
                <a:cxn ang="0">
                  <a:pos x="0" y="2454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2399"/>
                </a:cxn>
                <a:cxn ang="0">
                  <a:pos x="0" y="2454"/>
                </a:cxn>
              </a:cxnLst>
              <a:rect l="0" t="0" r="r" b="b"/>
              <a:pathLst>
                <a:path w="71" h="2454">
                  <a:moveTo>
                    <a:pt x="0" y="2454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2399"/>
                  </a:lnTo>
                  <a:lnTo>
                    <a:pt x="0" y="2454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4" name="Rectangle 90"/>
            <p:cNvSpPr>
              <a:spLocks noChangeArrowheads="1"/>
            </p:cNvSpPr>
            <p:nvPr/>
          </p:nvSpPr>
          <p:spPr bwMode="auto">
            <a:xfrm>
              <a:off x="3602" y="2781"/>
              <a:ext cx="81" cy="960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5" name="Freeform 91"/>
            <p:cNvSpPr>
              <a:spLocks/>
            </p:cNvSpPr>
            <p:nvPr/>
          </p:nvSpPr>
          <p:spPr bwMode="auto">
            <a:xfrm>
              <a:off x="3602" y="2759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6" name="Freeform 92"/>
            <p:cNvSpPr>
              <a:spLocks/>
            </p:cNvSpPr>
            <p:nvPr/>
          </p:nvSpPr>
          <p:spPr bwMode="auto">
            <a:xfrm>
              <a:off x="3768" y="2492"/>
              <a:ext cx="28" cy="1249"/>
            </a:xfrm>
            <a:custGeom>
              <a:avLst/>
              <a:gdLst/>
              <a:ahLst/>
              <a:cxnLst>
                <a:cxn ang="0">
                  <a:pos x="0" y="3122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3067"/>
                </a:cxn>
                <a:cxn ang="0">
                  <a:pos x="0" y="3122"/>
                </a:cxn>
              </a:cxnLst>
              <a:rect l="0" t="0" r="r" b="b"/>
              <a:pathLst>
                <a:path w="71" h="3122">
                  <a:moveTo>
                    <a:pt x="0" y="3122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3067"/>
                  </a:lnTo>
                  <a:lnTo>
                    <a:pt x="0" y="3122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7" name="Rectangle 93"/>
            <p:cNvSpPr>
              <a:spLocks noChangeArrowheads="1"/>
            </p:cNvSpPr>
            <p:nvPr/>
          </p:nvSpPr>
          <p:spPr bwMode="auto">
            <a:xfrm>
              <a:off x="3683" y="2514"/>
              <a:ext cx="85" cy="1227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8" name="Freeform 94"/>
            <p:cNvSpPr>
              <a:spLocks/>
            </p:cNvSpPr>
            <p:nvPr/>
          </p:nvSpPr>
          <p:spPr bwMode="auto">
            <a:xfrm>
              <a:off x="3683" y="2492"/>
              <a:ext cx="113" cy="22"/>
            </a:xfrm>
            <a:custGeom>
              <a:avLst/>
              <a:gdLst/>
              <a:ahLst/>
              <a:cxnLst>
                <a:cxn ang="0">
                  <a:pos x="213" y="55"/>
                </a:cxn>
                <a:cxn ang="0">
                  <a:pos x="284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13" y="55"/>
                </a:cxn>
              </a:cxnLst>
              <a:rect l="0" t="0" r="r" b="b"/>
              <a:pathLst>
                <a:path w="284" h="55">
                  <a:moveTo>
                    <a:pt x="213" y="55"/>
                  </a:moveTo>
                  <a:lnTo>
                    <a:pt x="284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13" y="55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19" name="Freeform 95"/>
            <p:cNvSpPr>
              <a:spLocks/>
            </p:cNvSpPr>
            <p:nvPr/>
          </p:nvSpPr>
          <p:spPr bwMode="auto">
            <a:xfrm>
              <a:off x="3849" y="3267"/>
              <a:ext cx="28" cy="474"/>
            </a:xfrm>
            <a:custGeom>
              <a:avLst/>
              <a:gdLst/>
              <a:ahLst/>
              <a:cxnLst>
                <a:cxn ang="0">
                  <a:pos x="0" y="1183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1128"/>
                </a:cxn>
                <a:cxn ang="0">
                  <a:pos x="0" y="1183"/>
                </a:cxn>
              </a:cxnLst>
              <a:rect l="0" t="0" r="r" b="b"/>
              <a:pathLst>
                <a:path w="71" h="1183">
                  <a:moveTo>
                    <a:pt x="0" y="1183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1128"/>
                  </a:lnTo>
                  <a:lnTo>
                    <a:pt x="0" y="1183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0" name="Rectangle 96"/>
            <p:cNvSpPr>
              <a:spLocks noChangeArrowheads="1"/>
            </p:cNvSpPr>
            <p:nvPr/>
          </p:nvSpPr>
          <p:spPr bwMode="auto">
            <a:xfrm>
              <a:off x="3768" y="3289"/>
              <a:ext cx="81" cy="452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1" name="Freeform 97"/>
            <p:cNvSpPr>
              <a:spLocks/>
            </p:cNvSpPr>
            <p:nvPr/>
          </p:nvSpPr>
          <p:spPr bwMode="auto">
            <a:xfrm>
              <a:off x="3768" y="3267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2" name="Freeform 98"/>
            <p:cNvSpPr>
              <a:spLocks/>
            </p:cNvSpPr>
            <p:nvPr/>
          </p:nvSpPr>
          <p:spPr bwMode="auto">
            <a:xfrm>
              <a:off x="3934" y="2877"/>
              <a:ext cx="29" cy="864"/>
            </a:xfrm>
            <a:custGeom>
              <a:avLst/>
              <a:gdLst/>
              <a:ahLst/>
              <a:cxnLst>
                <a:cxn ang="0">
                  <a:pos x="0" y="2158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2103"/>
                </a:cxn>
                <a:cxn ang="0">
                  <a:pos x="0" y="2158"/>
                </a:cxn>
              </a:cxnLst>
              <a:rect l="0" t="0" r="r" b="b"/>
              <a:pathLst>
                <a:path w="71" h="2158">
                  <a:moveTo>
                    <a:pt x="0" y="2158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2103"/>
                  </a:lnTo>
                  <a:lnTo>
                    <a:pt x="0" y="2158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3" name="Rectangle 99"/>
            <p:cNvSpPr>
              <a:spLocks noChangeArrowheads="1"/>
            </p:cNvSpPr>
            <p:nvPr/>
          </p:nvSpPr>
          <p:spPr bwMode="auto">
            <a:xfrm>
              <a:off x="3849" y="2899"/>
              <a:ext cx="85" cy="842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4" name="Freeform 100"/>
            <p:cNvSpPr>
              <a:spLocks/>
            </p:cNvSpPr>
            <p:nvPr/>
          </p:nvSpPr>
          <p:spPr bwMode="auto">
            <a:xfrm>
              <a:off x="3849" y="2877"/>
              <a:ext cx="114" cy="22"/>
            </a:xfrm>
            <a:custGeom>
              <a:avLst/>
              <a:gdLst/>
              <a:ahLst/>
              <a:cxnLst>
                <a:cxn ang="0">
                  <a:pos x="214" y="55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14" y="55"/>
                </a:cxn>
              </a:cxnLst>
              <a:rect l="0" t="0" r="r" b="b"/>
              <a:pathLst>
                <a:path w="285" h="55">
                  <a:moveTo>
                    <a:pt x="214" y="55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14" y="55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5" name="Line 101"/>
            <p:cNvSpPr>
              <a:spLocks noChangeShapeType="1"/>
            </p:cNvSpPr>
            <p:nvPr/>
          </p:nvSpPr>
          <p:spPr bwMode="auto">
            <a:xfrm flipV="1">
              <a:off x="1176" y="2255"/>
              <a:ext cx="0" cy="1486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6" name="Line 102"/>
            <p:cNvSpPr>
              <a:spLocks noChangeShapeType="1"/>
            </p:cNvSpPr>
            <p:nvPr/>
          </p:nvSpPr>
          <p:spPr bwMode="auto">
            <a:xfrm flipH="1">
              <a:off x="1152" y="3741"/>
              <a:ext cx="24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7" name="Line 103"/>
            <p:cNvSpPr>
              <a:spLocks noChangeShapeType="1"/>
            </p:cNvSpPr>
            <p:nvPr/>
          </p:nvSpPr>
          <p:spPr bwMode="auto">
            <a:xfrm flipH="1">
              <a:off x="1152" y="3491"/>
              <a:ext cx="24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8" name="Line 104"/>
            <p:cNvSpPr>
              <a:spLocks noChangeShapeType="1"/>
            </p:cNvSpPr>
            <p:nvPr/>
          </p:nvSpPr>
          <p:spPr bwMode="auto">
            <a:xfrm flipH="1">
              <a:off x="1152" y="3245"/>
              <a:ext cx="24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29" name="Line 105"/>
            <p:cNvSpPr>
              <a:spLocks noChangeShapeType="1"/>
            </p:cNvSpPr>
            <p:nvPr/>
          </p:nvSpPr>
          <p:spPr bwMode="auto">
            <a:xfrm flipH="1">
              <a:off x="1152" y="2996"/>
              <a:ext cx="24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30" name="Line 106"/>
            <p:cNvSpPr>
              <a:spLocks noChangeShapeType="1"/>
            </p:cNvSpPr>
            <p:nvPr/>
          </p:nvSpPr>
          <p:spPr bwMode="auto">
            <a:xfrm flipH="1">
              <a:off x="1152" y="2750"/>
              <a:ext cx="24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31" name="Line 107"/>
            <p:cNvSpPr>
              <a:spLocks noChangeShapeType="1"/>
            </p:cNvSpPr>
            <p:nvPr/>
          </p:nvSpPr>
          <p:spPr bwMode="auto">
            <a:xfrm flipH="1">
              <a:off x="1152" y="2501"/>
              <a:ext cx="24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32" name="Line 108"/>
            <p:cNvSpPr>
              <a:spLocks noChangeShapeType="1"/>
            </p:cNvSpPr>
            <p:nvPr/>
          </p:nvSpPr>
          <p:spPr bwMode="auto">
            <a:xfrm flipH="1">
              <a:off x="1152" y="2255"/>
              <a:ext cx="24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33" name="Rectangle 109"/>
            <p:cNvSpPr>
              <a:spLocks noChangeArrowheads="1"/>
            </p:cNvSpPr>
            <p:nvPr/>
          </p:nvSpPr>
          <p:spPr bwMode="auto">
            <a:xfrm>
              <a:off x="952" y="3688"/>
              <a:ext cx="19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0%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34" name="Rectangle 110"/>
            <p:cNvSpPr>
              <a:spLocks noChangeArrowheads="1"/>
            </p:cNvSpPr>
            <p:nvPr/>
          </p:nvSpPr>
          <p:spPr bwMode="auto">
            <a:xfrm>
              <a:off x="952" y="3438"/>
              <a:ext cx="19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5%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35" name="Rectangle 111"/>
            <p:cNvSpPr>
              <a:spLocks noChangeArrowheads="1"/>
            </p:cNvSpPr>
            <p:nvPr/>
          </p:nvSpPr>
          <p:spPr bwMode="auto">
            <a:xfrm>
              <a:off x="886" y="3193"/>
              <a:ext cx="25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10%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36" name="Rectangle 112"/>
            <p:cNvSpPr>
              <a:spLocks noChangeArrowheads="1"/>
            </p:cNvSpPr>
            <p:nvPr/>
          </p:nvSpPr>
          <p:spPr bwMode="auto">
            <a:xfrm>
              <a:off x="886" y="2943"/>
              <a:ext cx="25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15%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37" name="Rectangle 113"/>
            <p:cNvSpPr>
              <a:spLocks noChangeArrowheads="1"/>
            </p:cNvSpPr>
            <p:nvPr/>
          </p:nvSpPr>
          <p:spPr bwMode="auto">
            <a:xfrm>
              <a:off x="886" y="2698"/>
              <a:ext cx="25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20%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38" name="Rectangle 114"/>
            <p:cNvSpPr>
              <a:spLocks noChangeArrowheads="1"/>
            </p:cNvSpPr>
            <p:nvPr/>
          </p:nvSpPr>
          <p:spPr bwMode="auto">
            <a:xfrm>
              <a:off x="886" y="2448"/>
              <a:ext cx="25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25%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39" name="Rectangle 115"/>
            <p:cNvSpPr>
              <a:spLocks noChangeArrowheads="1"/>
            </p:cNvSpPr>
            <p:nvPr/>
          </p:nvSpPr>
          <p:spPr bwMode="auto">
            <a:xfrm>
              <a:off x="886" y="2203"/>
              <a:ext cx="25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30%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40" name="Line 116"/>
            <p:cNvSpPr>
              <a:spLocks noChangeShapeType="1"/>
            </p:cNvSpPr>
            <p:nvPr/>
          </p:nvSpPr>
          <p:spPr bwMode="auto">
            <a:xfrm>
              <a:off x="1176" y="3741"/>
              <a:ext cx="2820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41" name="Line 117"/>
            <p:cNvSpPr>
              <a:spLocks noChangeShapeType="1"/>
            </p:cNvSpPr>
            <p:nvPr/>
          </p:nvSpPr>
          <p:spPr bwMode="auto">
            <a:xfrm>
              <a:off x="1176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42" name="Line 118"/>
            <p:cNvSpPr>
              <a:spLocks noChangeShapeType="1"/>
            </p:cNvSpPr>
            <p:nvPr/>
          </p:nvSpPr>
          <p:spPr bwMode="auto">
            <a:xfrm>
              <a:off x="1883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43" name="Line 119"/>
            <p:cNvSpPr>
              <a:spLocks noChangeShapeType="1"/>
            </p:cNvSpPr>
            <p:nvPr/>
          </p:nvSpPr>
          <p:spPr bwMode="auto">
            <a:xfrm>
              <a:off x="2586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44" name="Line 120"/>
            <p:cNvSpPr>
              <a:spLocks noChangeShapeType="1"/>
            </p:cNvSpPr>
            <p:nvPr/>
          </p:nvSpPr>
          <p:spPr bwMode="auto">
            <a:xfrm>
              <a:off x="3288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45" name="Line 121"/>
            <p:cNvSpPr>
              <a:spLocks noChangeShapeType="1"/>
            </p:cNvSpPr>
            <p:nvPr/>
          </p:nvSpPr>
          <p:spPr bwMode="auto">
            <a:xfrm>
              <a:off x="3996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46" name="Rectangle 122"/>
            <p:cNvSpPr>
              <a:spLocks noChangeArrowheads="1"/>
            </p:cNvSpPr>
            <p:nvPr/>
          </p:nvSpPr>
          <p:spPr bwMode="auto">
            <a:xfrm>
              <a:off x="1394" y="3780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2005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47" name="Rectangle 123"/>
            <p:cNvSpPr>
              <a:spLocks noChangeArrowheads="1"/>
            </p:cNvSpPr>
            <p:nvPr/>
          </p:nvSpPr>
          <p:spPr bwMode="auto">
            <a:xfrm>
              <a:off x="2102" y="3780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2006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48" name="Rectangle 124"/>
            <p:cNvSpPr>
              <a:spLocks noChangeArrowheads="1"/>
            </p:cNvSpPr>
            <p:nvPr/>
          </p:nvSpPr>
          <p:spPr bwMode="auto">
            <a:xfrm>
              <a:off x="2804" y="3780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2007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49" name="Rectangle 125"/>
            <p:cNvSpPr>
              <a:spLocks noChangeArrowheads="1"/>
            </p:cNvSpPr>
            <p:nvPr/>
          </p:nvSpPr>
          <p:spPr bwMode="auto">
            <a:xfrm>
              <a:off x="3512" y="3780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2008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50" name="Rectangle 126"/>
            <p:cNvSpPr>
              <a:spLocks noChangeArrowheads="1"/>
            </p:cNvSpPr>
            <p:nvPr/>
          </p:nvSpPr>
          <p:spPr bwMode="auto">
            <a:xfrm>
              <a:off x="1043" y="3955"/>
              <a:ext cx="2796" cy="246"/>
            </a:xfrm>
            <a:prstGeom prst="rect">
              <a:avLst/>
            </a:prstGeom>
            <a:noFill/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51" name="Rectangle 127"/>
            <p:cNvSpPr>
              <a:spLocks noChangeArrowheads="1"/>
            </p:cNvSpPr>
            <p:nvPr/>
          </p:nvSpPr>
          <p:spPr bwMode="auto">
            <a:xfrm>
              <a:off x="1071" y="3999"/>
              <a:ext cx="53" cy="48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52" name="Rectangle 128"/>
            <p:cNvSpPr>
              <a:spLocks noChangeArrowheads="1"/>
            </p:cNvSpPr>
            <p:nvPr/>
          </p:nvSpPr>
          <p:spPr bwMode="auto">
            <a:xfrm>
              <a:off x="1152" y="3969"/>
              <a:ext cx="32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Belize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53" name="Rectangle 129"/>
            <p:cNvSpPr>
              <a:spLocks noChangeArrowheads="1"/>
            </p:cNvSpPr>
            <p:nvPr/>
          </p:nvSpPr>
          <p:spPr bwMode="auto">
            <a:xfrm>
              <a:off x="1769" y="3999"/>
              <a:ext cx="53" cy="48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54" name="Rectangle 130"/>
            <p:cNvSpPr>
              <a:spLocks noChangeArrowheads="1"/>
            </p:cNvSpPr>
            <p:nvPr/>
          </p:nvSpPr>
          <p:spPr bwMode="auto">
            <a:xfrm>
              <a:off x="1850" y="3969"/>
              <a:ext cx="56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Costa Rica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55" name="Rectangle 131"/>
            <p:cNvSpPr>
              <a:spLocks noChangeArrowheads="1"/>
            </p:cNvSpPr>
            <p:nvPr/>
          </p:nvSpPr>
          <p:spPr bwMode="auto">
            <a:xfrm>
              <a:off x="2467" y="3999"/>
              <a:ext cx="52" cy="48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56" name="Rectangle 132"/>
            <p:cNvSpPr>
              <a:spLocks noChangeArrowheads="1"/>
            </p:cNvSpPr>
            <p:nvPr/>
          </p:nvSpPr>
          <p:spPr bwMode="auto">
            <a:xfrm>
              <a:off x="2548" y="3969"/>
              <a:ext cx="60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El Salvador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57" name="Rectangle 133"/>
            <p:cNvSpPr>
              <a:spLocks noChangeArrowheads="1"/>
            </p:cNvSpPr>
            <p:nvPr/>
          </p:nvSpPr>
          <p:spPr bwMode="auto">
            <a:xfrm>
              <a:off x="3165" y="3999"/>
              <a:ext cx="52" cy="48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58" name="Rectangle 134"/>
            <p:cNvSpPr>
              <a:spLocks noChangeArrowheads="1"/>
            </p:cNvSpPr>
            <p:nvPr/>
          </p:nvSpPr>
          <p:spPr bwMode="auto">
            <a:xfrm>
              <a:off x="3246" y="3969"/>
              <a:ext cx="58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Guatemala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59" name="Rectangle 135"/>
            <p:cNvSpPr>
              <a:spLocks noChangeArrowheads="1"/>
            </p:cNvSpPr>
            <p:nvPr/>
          </p:nvSpPr>
          <p:spPr bwMode="auto">
            <a:xfrm>
              <a:off x="1071" y="4117"/>
              <a:ext cx="53" cy="48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60" name="Rectangle 136"/>
            <p:cNvSpPr>
              <a:spLocks noChangeArrowheads="1"/>
            </p:cNvSpPr>
            <p:nvPr/>
          </p:nvSpPr>
          <p:spPr bwMode="auto">
            <a:xfrm>
              <a:off x="1152" y="4087"/>
              <a:ext cx="51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Honduras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61" name="Rectangle 137"/>
            <p:cNvSpPr>
              <a:spLocks noChangeArrowheads="1"/>
            </p:cNvSpPr>
            <p:nvPr/>
          </p:nvSpPr>
          <p:spPr bwMode="auto">
            <a:xfrm>
              <a:off x="1769" y="4117"/>
              <a:ext cx="53" cy="48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62" name="Rectangle 138"/>
            <p:cNvSpPr>
              <a:spLocks noChangeArrowheads="1"/>
            </p:cNvSpPr>
            <p:nvPr/>
          </p:nvSpPr>
          <p:spPr bwMode="auto">
            <a:xfrm>
              <a:off x="1850" y="4087"/>
              <a:ext cx="37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Mexico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763" name="Rectangle 139"/>
            <p:cNvSpPr>
              <a:spLocks noChangeArrowheads="1"/>
            </p:cNvSpPr>
            <p:nvPr/>
          </p:nvSpPr>
          <p:spPr bwMode="auto">
            <a:xfrm>
              <a:off x="2467" y="4117"/>
              <a:ext cx="52" cy="48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764" name="Rectangle 140"/>
            <p:cNvSpPr>
              <a:spLocks noChangeArrowheads="1"/>
            </p:cNvSpPr>
            <p:nvPr/>
          </p:nvSpPr>
          <p:spPr bwMode="auto">
            <a:xfrm>
              <a:off x="2548" y="4087"/>
              <a:ext cx="545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Nicaragua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26766" name="Text Box 142"/>
          <p:cNvSpPr txBox="1">
            <a:spLocks noChangeArrowheads="1"/>
          </p:cNvSpPr>
          <p:nvPr/>
        </p:nvSpPr>
        <p:spPr bwMode="auto">
          <a:xfrm>
            <a:off x="231775" y="6427788"/>
            <a:ext cx="5729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1000"/>
              <a:t>Source: Maersk Line volumes RKMS, Total Market Volumes Global Trade Navigator GTN adn JOC</a:t>
            </a:r>
          </a:p>
        </p:txBody>
      </p:sp>
      <p:sp>
        <p:nvSpPr>
          <p:cNvPr id="26767" name="Text Box 143"/>
          <p:cNvSpPr txBox="1">
            <a:spLocks noChangeArrowheads="1"/>
          </p:cNvSpPr>
          <p:nvPr/>
        </p:nvSpPr>
        <p:spPr bwMode="auto">
          <a:xfrm>
            <a:off x="376238" y="5392738"/>
            <a:ext cx="779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/>
              <a:t>Hay mas potencial de crecimiento en Mexico que otros países de la región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Análisis de Mercado</a:t>
            </a:r>
            <a:br>
              <a:rPr lang="es-EC"/>
            </a:br>
            <a:r>
              <a:rPr lang="es-EC" sz="1800"/>
              <a:t>Mercado Total de Exportación – Volúmenes en TEU</a:t>
            </a:r>
            <a:endParaRPr lang="es-EC"/>
          </a:p>
        </p:txBody>
      </p:sp>
      <p:grpSp>
        <p:nvGrpSpPr>
          <p:cNvPr id="27835" name="Group 187"/>
          <p:cNvGrpSpPr>
            <a:grpSpLocks/>
          </p:cNvGrpSpPr>
          <p:nvPr/>
        </p:nvGrpSpPr>
        <p:grpSpPr bwMode="auto">
          <a:xfrm>
            <a:off x="1476375" y="1989138"/>
            <a:ext cx="5229225" cy="3163887"/>
            <a:chOff x="811" y="1918"/>
            <a:chExt cx="3294" cy="1993"/>
          </a:xfrm>
        </p:grpSpPr>
        <p:sp>
          <p:nvSpPr>
            <p:cNvPr id="27652" name="Freeform 4"/>
            <p:cNvSpPr>
              <a:spLocks/>
            </p:cNvSpPr>
            <p:nvPr/>
          </p:nvSpPr>
          <p:spPr bwMode="auto">
            <a:xfrm>
              <a:off x="1242" y="3436"/>
              <a:ext cx="2863" cy="14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43" y="0"/>
                </a:cxn>
                <a:cxn ang="0">
                  <a:pos x="7157" y="0"/>
                </a:cxn>
                <a:cxn ang="0">
                  <a:pos x="7114" y="33"/>
                </a:cxn>
                <a:cxn ang="0">
                  <a:pos x="0" y="33"/>
                </a:cxn>
              </a:cxnLst>
              <a:rect l="0" t="0" r="r" b="b"/>
              <a:pathLst>
                <a:path w="7157" h="33">
                  <a:moveTo>
                    <a:pt x="0" y="33"/>
                  </a:moveTo>
                  <a:lnTo>
                    <a:pt x="43" y="0"/>
                  </a:lnTo>
                  <a:lnTo>
                    <a:pt x="7157" y="0"/>
                  </a:lnTo>
                  <a:lnTo>
                    <a:pt x="7114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auto">
            <a:xfrm>
              <a:off x="1242" y="1957"/>
              <a:ext cx="18" cy="1493"/>
            </a:xfrm>
            <a:custGeom>
              <a:avLst/>
              <a:gdLst/>
              <a:ahLst/>
              <a:cxnLst>
                <a:cxn ang="0">
                  <a:pos x="0" y="3731"/>
                </a:cxn>
                <a:cxn ang="0">
                  <a:pos x="0" y="33"/>
                </a:cxn>
                <a:cxn ang="0">
                  <a:pos x="43" y="0"/>
                </a:cxn>
                <a:cxn ang="0">
                  <a:pos x="43" y="3698"/>
                </a:cxn>
                <a:cxn ang="0">
                  <a:pos x="0" y="3731"/>
                </a:cxn>
              </a:cxnLst>
              <a:rect l="0" t="0" r="r" b="b"/>
              <a:pathLst>
                <a:path w="43" h="3731">
                  <a:moveTo>
                    <a:pt x="0" y="3731"/>
                  </a:moveTo>
                  <a:lnTo>
                    <a:pt x="0" y="33"/>
                  </a:lnTo>
                  <a:lnTo>
                    <a:pt x="43" y="0"/>
                  </a:lnTo>
                  <a:lnTo>
                    <a:pt x="43" y="3698"/>
                  </a:lnTo>
                  <a:lnTo>
                    <a:pt x="0" y="373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1260" y="1957"/>
              <a:ext cx="2845" cy="1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auto">
            <a:xfrm>
              <a:off x="1242" y="3436"/>
              <a:ext cx="2863" cy="1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664" y="0"/>
                </a:cxn>
              </a:cxnLst>
              <a:rect l="0" t="0" r="r" b="b"/>
              <a:pathLst>
                <a:path w="664" h="3">
                  <a:moveTo>
                    <a:pt x="0" y="3"/>
                  </a:moveTo>
                  <a:lnTo>
                    <a:pt x="4" y="0"/>
                  </a:lnTo>
                  <a:lnTo>
                    <a:pt x="664" y="0"/>
                  </a:lnTo>
                </a:path>
              </a:pathLst>
            </a:custGeom>
            <a:noFill/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56" name="Freeform 8"/>
            <p:cNvSpPr>
              <a:spLocks/>
            </p:cNvSpPr>
            <p:nvPr/>
          </p:nvSpPr>
          <p:spPr bwMode="auto">
            <a:xfrm>
              <a:off x="1242" y="3191"/>
              <a:ext cx="2863" cy="1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664" y="0"/>
                </a:cxn>
              </a:cxnLst>
              <a:rect l="0" t="0" r="r" b="b"/>
              <a:pathLst>
                <a:path w="664" h="3">
                  <a:moveTo>
                    <a:pt x="0" y="3"/>
                  </a:moveTo>
                  <a:lnTo>
                    <a:pt x="4" y="0"/>
                  </a:lnTo>
                  <a:lnTo>
                    <a:pt x="664" y="0"/>
                  </a:lnTo>
                </a:path>
              </a:pathLst>
            </a:custGeom>
            <a:noFill/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auto">
            <a:xfrm>
              <a:off x="1242" y="2945"/>
              <a:ext cx="2863" cy="1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664" y="0"/>
                </a:cxn>
              </a:cxnLst>
              <a:rect l="0" t="0" r="r" b="b"/>
              <a:pathLst>
                <a:path w="664" h="3">
                  <a:moveTo>
                    <a:pt x="0" y="3"/>
                  </a:moveTo>
                  <a:lnTo>
                    <a:pt x="4" y="0"/>
                  </a:lnTo>
                  <a:lnTo>
                    <a:pt x="664" y="0"/>
                  </a:lnTo>
                </a:path>
              </a:pathLst>
            </a:custGeom>
            <a:noFill/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auto">
            <a:xfrm>
              <a:off x="1242" y="2695"/>
              <a:ext cx="2863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664" y="0"/>
                </a:cxn>
              </a:cxnLst>
              <a:rect l="0" t="0" r="r" b="b"/>
              <a:pathLst>
                <a:path w="664" h="4">
                  <a:moveTo>
                    <a:pt x="0" y="4"/>
                  </a:moveTo>
                  <a:lnTo>
                    <a:pt x="4" y="0"/>
                  </a:lnTo>
                  <a:lnTo>
                    <a:pt x="664" y="0"/>
                  </a:lnTo>
                </a:path>
              </a:pathLst>
            </a:custGeom>
            <a:noFill/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auto">
            <a:xfrm>
              <a:off x="1242" y="2449"/>
              <a:ext cx="2863" cy="1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664" y="0"/>
                </a:cxn>
              </a:cxnLst>
              <a:rect l="0" t="0" r="r" b="b"/>
              <a:pathLst>
                <a:path w="664" h="3">
                  <a:moveTo>
                    <a:pt x="0" y="3"/>
                  </a:moveTo>
                  <a:lnTo>
                    <a:pt x="4" y="0"/>
                  </a:lnTo>
                  <a:lnTo>
                    <a:pt x="664" y="0"/>
                  </a:lnTo>
                </a:path>
              </a:pathLst>
            </a:custGeom>
            <a:noFill/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0" name="Freeform 12"/>
            <p:cNvSpPr>
              <a:spLocks/>
            </p:cNvSpPr>
            <p:nvPr/>
          </p:nvSpPr>
          <p:spPr bwMode="auto">
            <a:xfrm>
              <a:off x="1242" y="2203"/>
              <a:ext cx="2863" cy="1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664" y="0"/>
                </a:cxn>
              </a:cxnLst>
              <a:rect l="0" t="0" r="r" b="b"/>
              <a:pathLst>
                <a:path w="664" h="3">
                  <a:moveTo>
                    <a:pt x="0" y="3"/>
                  </a:moveTo>
                  <a:lnTo>
                    <a:pt x="4" y="0"/>
                  </a:lnTo>
                  <a:lnTo>
                    <a:pt x="664" y="0"/>
                  </a:lnTo>
                </a:path>
              </a:pathLst>
            </a:custGeom>
            <a:noFill/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1" name="Freeform 13"/>
            <p:cNvSpPr>
              <a:spLocks/>
            </p:cNvSpPr>
            <p:nvPr/>
          </p:nvSpPr>
          <p:spPr bwMode="auto">
            <a:xfrm>
              <a:off x="1242" y="1957"/>
              <a:ext cx="2863" cy="1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664" y="0"/>
                </a:cxn>
              </a:cxnLst>
              <a:rect l="0" t="0" r="r" b="b"/>
              <a:pathLst>
                <a:path w="664" h="3">
                  <a:moveTo>
                    <a:pt x="0" y="3"/>
                  </a:moveTo>
                  <a:lnTo>
                    <a:pt x="4" y="0"/>
                  </a:lnTo>
                  <a:lnTo>
                    <a:pt x="664" y="0"/>
                  </a:lnTo>
                </a:path>
              </a:pathLst>
            </a:custGeom>
            <a:noFill/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2" name="Freeform 14"/>
            <p:cNvSpPr>
              <a:spLocks/>
            </p:cNvSpPr>
            <p:nvPr/>
          </p:nvSpPr>
          <p:spPr bwMode="auto">
            <a:xfrm>
              <a:off x="1242" y="3436"/>
              <a:ext cx="2863" cy="14"/>
            </a:xfrm>
            <a:custGeom>
              <a:avLst/>
              <a:gdLst/>
              <a:ahLst/>
              <a:cxnLst>
                <a:cxn ang="0">
                  <a:pos x="7157" y="0"/>
                </a:cxn>
                <a:cxn ang="0">
                  <a:pos x="7114" y="33"/>
                </a:cxn>
                <a:cxn ang="0">
                  <a:pos x="0" y="33"/>
                </a:cxn>
                <a:cxn ang="0">
                  <a:pos x="43" y="0"/>
                </a:cxn>
                <a:cxn ang="0">
                  <a:pos x="7157" y="0"/>
                </a:cxn>
              </a:cxnLst>
              <a:rect l="0" t="0" r="r" b="b"/>
              <a:pathLst>
                <a:path w="7157" h="33">
                  <a:moveTo>
                    <a:pt x="7157" y="0"/>
                  </a:moveTo>
                  <a:lnTo>
                    <a:pt x="7114" y="33"/>
                  </a:lnTo>
                  <a:lnTo>
                    <a:pt x="0" y="33"/>
                  </a:lnTo>
                  <a:lnTo>
                    <a:pt x="43" y="0"/>
                  </a:lnTo>
                  <a:lnTo>
                    <a:pt x="7157" y="0"/>
                  </a:lnTo>
                  <a:close/>
                </a:path>
              </a:pathLst>
            </a:custGeom>
            <a:noFill/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3" name="Freeform 15"/>
            <p:cNvSpPr>
              <a:spLocks/>
            </p:cNvSpPr>
            <p:nvPr/>
          </p:nvSpPr>
          <p:spPr bwMode="auto">
            <a:xfrm>
              <a:off x="1242" y="1957"/>
              <a:ext cx="18" cy="1493"/>
            </a:xfrm>
            <a:custGeom>
              <a:avLst/>
              <a:gdLst/>
              <a:ahLst/>
              <a:cxnLst>
                <a:cxn ang="0">
                  <a:pos x="0" y="3731"/>
                </a:cxn>
                <a:cxn ang="0">
                  <a:pos x="0" y="33"/>
                </a:cxn>
                <a:cxn ang="0">
                  <a:pos x="43" y="0"/>
                </a:cxn>
                <a:cxn ang="0">
                  <a:pos x="43" y="3698"/>
                </a:cxn>
                <a:cxn ang="0">
                  <a:pos x="0" y="3731"/>
                </a:cxn>
              </a:cxnLst>
              <a:rect l="0" t="0" r="r" b="b"/>
              <a:pathLst>
                <a:path w="43" h="3731">
                  <a:moveTo>
                    <a:pt x="0" y="3731"/>
                  </a:moveTo>
                  <a:lnTo>
                    <a:pt x="0" y="33"/>
                  </a:lnTo>
                  <a:lnTo>
                    <a:pt x="43" y="0"/>
                  </a:lnTo>
                  <a:lnTo>
                    <a:pt x="43" y="3698"/>
                  </a:lnTo>
                  <a:lnTo>
                    <a:pt x="0" y="3731"/>
                  </a:lnTo>
                  <a:close/>
                </a:path>
              </a:pathLst>
            </a:custGeom>
            <a:noFill/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1260" y="1957"/>
              <a:ext cx="2845" cy="1479"/>
            </a:xfrm>
            <a:prstGeom prst="rect">
              <a:avLst/>
            </a:prstGeom>
            <a:noFill/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5" name="Freeform 17"/>
            <p:cNvSpPr>
              <a:spLocks/>
            </p:cNvSpPr>
            <p:nvPr/>
          </p:nvSpPr>
          <p:spPr bwMode="auto">
            <a:xfrm>
              <a:off x="1337" y="3419"/>
              <a:ext cx="22" cy="31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43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43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4D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1281" y="3432"/>
              <a:ext cx="56" cy="18"/>
            </a:xfrm>
            <a:prstGeom prst="rect">
              <a:avLst/>
            </a:prstGeom>
            <a:solidFill>
              <a:srgbClr val="0099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7" name="Freeform 19"/>
            <p:cNvSpPr>
              <a:spLocks/>
            </p:cNvSpPr>
            <p:nvPr/>
          </p:nvSpPr>
          <p:spPr bwMode="auto">
            <a:xfrm>
              <a:off x="1281" y="3419"/>
              <a:ext cx="78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0073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8" name="Freeform 20"/>
            <p:cNvSpPr>
              <a:spLocks/>
            </p:cNvSpPr>
            <p:nvPr/>
          </p:nvSpPr>
          <p:spPr bwMode="auto">
            <a:xfrm>
              <a:off x="1393" y="2807"/>
              <a:ext cx="22" cy="643"/>
            </a:xfrm>
            <a:custGeom>
              <a:avLst/>
              <a:gdLst/>
              <a:ahLst/>
              <a:cxnLst>
                <a:cxn ang="0">
                  <a:pos x="0" y="1607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1574"/>
                </a:cxn>
                <a:cxn ang="0">
                  <a:pos x="0" y="1607"/>
                </a:cxn>
              </a:cxnLst>
              <a:rect l="0" t="0" r="r" b="b"/>
              <a:pathLst>
                <a:path w="54" h="1607">
                  <a:moveTo>
                    <a:pt x="0" y="1607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1574"/>
                  </a:lnTo>
                  <a:lnTo>
                    <a:pt x="0" y="1607"/>
                  </a:lnTo>
                  <a:close/>
                </a:path>
              </a:pathLst>
            </a:custGeom>
            <a:solidFill>
              <a:srgbClr val="551E0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1337" y="2824"/>
              <a:ext cx="56" cy="626"/>
            </a:xfrm>
            <a:prstGeom prst="rect">
              <a:avLst/>
            </a:prstGeom>
            <a:solidFill>
              <a:srgbClr val="AA3C1E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auto">
            <a:xfrm>
              <a:off x="1337" y="2807"/>
              <a:ext cx="78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802D17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auto">
            <a:xfrm>
              <a:off x="1449" y="3204"/>
              <a:ext cx="22" cy="246"/>
            </a:xfrm>
            <a:custGeom>
              <a:avLst/>
              <a:gdLst/>
              <a:ahLst/>
              <a:cxnLst>
                <a:cxn ang="0">
                  <a:pos x="0" y="615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582"/>
                </a:cxn>
                <a:cxn ang="0">
                  <a:pos x="0" y="615"/>
                </a:cxn>
              </a:cxnLst>
              <a:rect l="0" t="0" r="r" b="b"/>
              <a:pathLst>
                <a:path w="54" h="615">
                  <a:moveTo>
                    <a:pt x="0" y="615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582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3D572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2" name="Rectangle 24"/>
            <p:cNvSpPr>
              <a:spLocks noChangeArrowheads="1"/>
            </p:cNvSpPr>
            <p:nvPr/>
          </p:nvSpPr>
          <p:spPr bwMode="auto">
            <a:xfrm>
              <a:off x="1393" y="3216"/>
              <a:ext cx="56" cy="234"/>
            </a:xfrm>
            <a:prstGeom prst="rect">
              <a:avLst/>
            </a:prstGeom>
            <a:solidFill>
              <a:srgbClr val="7AAD3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3" name="Freeform 25"/>
            <p:cNvSpPr>
              <a:spLocks/>
            </p:cNvSpPr>
            <p:nvPr/>
          </p:nvSpPr>
          <p:spPr bwMode="auto">
            <a:xfrm>
              <a:off x="1393" y="3204"/>
              <a:ext cx="78" cy="12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5C822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auto">
            <a:xfrm>
              <a:off x="1505" y="2669"/>
              <a:ext cx="17" cy="781"/>
            </a:xfrm>
            <a:custGeom>
              <a:avLst/>
              <a:gdLst/>
              <a:ahLst/>
              <a:cxnLst>
                <a:cxn ang="0">
                  <a:pos x="0" y="1952"/>
                </a:cxn>
                <a:cxn ang="0">
                  <a:pos x="0" y="43"/>
                </a:cxn>
                <a:cxn ang="0">
                  <a:pos x="43" y="0"/>
                </a:cxn>
                <a:cxn ang="0">
                  <a:pos x="43" y="1919"/>
                </a:cxn>
                <a:cxn ang="0">
                  <a:pos x="0" y="1952"/>
                </a:cxn>
              </a:cxnLst>
              <a:rect l="0" t="0" r="r" b="b"/>
              <a:pathLst>
                <a:path w="43" h="1952">
                  <a:moveTo>
                    <a:pt x="0" y="1952"/>
                  </a:moveTo>
                  <a:lnTo>
                    <a:pt x="0" y="43"/>
                  </a:lnTo>
                  <a:lnTo>
                    <a:pt x="43" y="0"/>
                  </a:lnTo>
                  <a:lnTo>
                    <a:pt x="43" y="1919"/>
                  </a:lnTo>
                  <a:lnTo>
                    <a:pt x="0" y="1952"/>
                  </a:lnTo>
                  <a:close/>
                </a:path>
              </a:pathLst>
            </a:custGeom>
            <a:solidFill>
              <a:srgbClr val="6C5F12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1449" y="2686"/>
              <a:ext cx="56" cy="764"/>
            </a:xfrm>
            <a:prstGeom prst="rect">
              <a:avLst/>
            </a:prstGeom>
            <a:solidFill>
              <a:srgbClr val="D8BE23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6" name="Freeform 28"/>
            <p:cNvSpPr>
              <a:spLocks/>
            </p:cNvSpPr>
            <p:nvPr/>
          </p:nvSpPr>
          <p:spPr bwMode="auto">
            <a:xfrm>
              <a:off x="1449" y="2669"/>
              <a:ext cx="73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83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83" h="43">
                  <a:moveTo>
                    <a:pt x="140" y="43"/>
                  </a:moveTo>
                  <a:lnTo>
                    <a:pt x="183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A28F1A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7" name="Freeform 29"/>
            <p:cNvSpPr>
              <a:spLocks/>
            </p:cNvSpPr>
            <p:nvPr/>
          </p:nvSpPr>
          <p:spPr bwMode="auto">
            <a:xfrm>
              <a:off x="1561" y="2958"/>
              <a:ext cx="17" cy="492"/>
            </a:xfrm>
            <a:custGeom>
              <a:avLst/>
              <a:gdLst/>
              <a:ahLst/>
              <a:cxnLst>
                <a:cxn ang="0">
                  <a:pos x="0" y="1229"/>
                </a:cxn>
                <a:cxn ang="0">
                  <a:pos x="0" y="32"/>
                </a:cxn>
                <a:cxn ang="0">
                  <a:pos x="43" y="0"/>
                </a:cxn>
                <a:cxn ang="0">
                  <a:pos x="43" y="1196"/>
                </a:cxn>
                <a:cxn ang="0">
                  <a:pos x="0" y="1229"/>
                </a:cxn>
              </a:cxnLst>
              <a:rect l="0" t="0" r="r" b="b"/>
              <a:pathLst>
                <a:path w="43" h="1229">
                  <a:moveTo>
                    <a:pt x="0" y="1229"/>
                  </a:moveTo>
                  <a:lnTo>
                    <a:pt x="0" y="32"/>
                  </a:lnTo>
                  <a:lnTo>
                    <a:pt x="43" y="0"/>
                  </a:lnTo>
                  <a:lnTo>
                    <a:pt x="43" y="1196"/>
                  </a:lnTo>
                  <a:lnTo>
                    <a:pt x="0" y="1229"/>
                  </a:lnTo>
                  <a:close/>
                </a:path>
              </a:pathLst>
            </a:custGeom>
            <a:solidFill>
              <a:srgbClr val="1D3231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1505" y="2971"/>
              <a:ext cx="56" cy="479"/>
            </a:xfrm>
            <a:prstGeom prst="rect">
              <a:avLst/>
            </a:prstGeom>
            <a:solidFill>
              <a:srgbClr val="396361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79" name="Freeform 31"/>
            <p:cNvSpPr>
              <a:spLocks/>
            </p:cNvSpPr>
            <p:nvPr/>
          </p:nvSpPr>
          <p:spPr bwMode="auto">
            <a:xfrm>
              <a:off x="1505" y="2958"/>
              <a:ext cx="73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83" y="0"/>
                </a:cxn>
                <a:cxn ang="0">
                  <a:pos x="43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83" h="32">
                  <a:moveTo>
                    <a:pt x="140" y="32"/>
                  </a:moveTo>
                  <a:lnTo>
                    <a:pt x="183" y="0"/>
                  </a:lnTo>
                  <a:lnTo>
                    <a:pt x="43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2B4A4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0" name="Freeform 32"/>
            <p:cNvSpPr>
              <a:spLocks/>
            </p:cNvSpPr>
            <p:nvPr/>
          </p:nvSpPr>
          <p:spPr bwMode="auto">
            <a:xfrm>
              <a:off x="1617" y="2535"/>
              <a:ext cx="17" cy="915"/>
            </a:xfrm>
            <a:custGeom>
              <a:avLst/>
              <a:gdLst/>
              <a:ahLst/>
              <a:cxnLst>
                <a:cxn ang="0">
                  <a:pos x="0" y="2286"/>
                </a:cxn>
                <a:cxn ang="0">
                  <a:pos x="0" y="32"/>
                </a:cxn>
                <a:cxn ang="0">
                  <a:pos x="43" y="0"/>
                </a:cxn>
                <a:cxn ang="0">
                  <a:pos x="43" y="2253"/>
                </a:cxn>
                <a:cxn ang="0">
                  <a:pos x="0" y="2286"/>
                </a:cxn>
              </a:cxnLst>
              <a:rect l="0" t="0" r="r" b="b"/>
              <a:pathLst>
                <a:path w="43" h="2286">
                  <a:moveTo>
                    <a:pt x="0" y="2286"/>
                  </a:moveTo>
                  <a:lnTo>
                    <a:pt x="0" y="32"/>
                  </a:lnTo>
                  <a:lnTo>
                    <a:pt x="43" y="0"/>
                  </a:lnTo>
                  <a:lnTo>
                    <a:pt x="43" y="2253"/>
                  </a:lnTo>
                  <a:lnTo>
                    <a:pt x="0" y="2286"/>
                  </a:lnTo>
                  <a:close/>
                </a:path>
              </a:pathLst>
            </a:custGeom>
            <a:solidFill>
              <a:srgbClr val="00668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1" name="Rectangle 33"/>
            <p:cNvSpPr>
              <a:spLocks noChangeArrowheads="1"/>
            </p:cNvSpPr>
            <p:nvPr/>
          </p:nvSpPr>
          <p:spPr bwMode="auto">
            <a:xfrm>
              <a:off x="1561" y="2548"/>
              <a:ext cx="56" cy="902"/>
            </a:xfrm>
            <a:prstGeom prst="rect">
              <a:avLst/>
            </a:prstGeom>
            <a:solidFill>
              <a:srgbClr val="00CCF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2" name="Freeform 34"/>
            <p:cNvSpPr>
              <a:spLocks/>
            </p:cNvSpPr>
            <p:nvPr/>
          </p:nvSpPr>
          <p:spPr bwMode="auto">
            <a:xfrm>
              <a:off x="1561" y="2535"/>
              <a:ext cx="73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83" y="0"/>
                </a:cxn>
                <a:cxn ang="0">
                  <a:pos x="43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83" h="32">
                  <a:moveTo>
                    <a:pt x="140" y="32"/>
                  </a:moveTo>
                  <a:lnTo>
                    <a:pt x="183" y="0"/>
                  </a:lnTo>
                  <a:lnTo>
                    <a:pt x="43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0099B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3" name="Freeform 35"/>
            <p:cNvSpPr>
              <a:spLocks/>
            </p:cNvSpPr>
            <p:nvPr/>
          </p:nvSpPr>
          <p:spPr bwMode="auto">
            <a:xfrm>
              <a:off x="1674" y="3312"/>
              <a:ext cx="17" cy="138"/>
            </a:xfrm>
            <a:custGeom>
              <a:avLst/>
              <a:gdLst/>
              <a:ahLst/>
              <a:cxnLst>
                <a:cxn ang="0">
                  <a:pos x="0" y="345"/>
                </a:cxn>
                <a:cxn ang="0">
                  <a:pos x="0" y="43"/>
                </a:cxn>
                <a:cxn ang="0">
                  <a:pos x="43" y="0"/>
                </a:cxn>
                <a:cxn ang="0">
                  <a:pos x="43" y="312"/>
                </a:cxn>
                <a:cxn ang="0">
                  <a:pos x="0" y="345"/>
                </a:cxn>
              </a:cxnLst>
              <a:rect l="0" t="0" r="r" b="b"/>
              <a:pathLst>
                <a:path w="43" h="345">
                  <a:moveTo>
                    <a:pt x="0" y="345"/>
                  </a:moveTo>
                  <a:lnTo>
                    <a:pt x="0" y="43"/>
                  </a:lnTo>
                  <a:lnTo>
                    <a:pt x="43" y="0"/>
                  </a:lnTo>
                  <a:lnTo>
                    <a:pt x="43" y="312"/>
                  </a:lnTo>
                  <a:lnTo>
                    <a:pt x="0" y="345"/>
                  </a:lnTo>
                  <a:close/>
                </a:path>
              </a:pathLst>
            </a:custGeom>
            <a:solidFill>
              <a:srgbClr val="0033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1617" y="3329"/>
              <a:ext cx="57" cy="121"/>
            </a:xfrm>
            <a:prstGeom prst="rect">
              <a:avLst/>
            </a:prstGeom>
            <a:solidFill>
              <a:srgbClr val="0066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5" name="Freeform 37"/>
            <p:cNvSpPr>
              <a:spLocks/>
            </p:cNvSpPr>
            <p:nvPr/>
          </p:nvSpPr>
          <p:spPr bwMode="auto">
            <a:xfrm>
              <a:off x="1617" y="3312"/>
              <a:ext cx="74" cy="17"/>
            </a:xfrm>
            <a:custGeom>
              <a:avLst/>
              <a:gdLst/>
              <a:ahLst/>
              <a:cxnLst>
                <a:cxn ang="0">
                  <a:pos x="141" y="43"/>
                </a:cxn>
                <a:cxn ang="0">
                  <a:pos x="184" y="0"/>
                </a:cxn>
                <a:cxn ang="0">
                  <a:pos x="43" y="0"/>
                </a:cxn>
                <a:cxn ang="0">
                  <a:pos x="0" y="43"/>
                </a:cxn>
                <a:cxn ang="0">
                  <a:pos x="141" y="43"/>
                </a:cxn>
              </a:cxnLst>
              <a:rect l="0" t="0" r="r" b="b"/>
              <a:pathLst>
                <a:path w="184" h="43">
                  <a:moveTo>
                    <a:pt x="141" y="43"/>
                  </a:moveTo>
                  <a:lnTo>
                    <a:pt x="184" y="0"/>
                  </a:lnTo>
                  <a:lnTo>
                    <a:pt x="43" y="0"/>
                  </a:lnTo>
                  <a:lnTo>
                    <a:pt x="0" y="43"/>
                  </a:lnTo>
                  <a:lnTo>
                    <a:pt x="141" y="43"/>
                  </a:lnTo>
                  <a:close/>
                </a:path>
              </a:pathLst>
            </a:custGeom>
            <a:solidFill>
              <a:srgbClr val="004D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auto">
            <a:xfrm>
              <a:off x="1811" y="3419"/>
              <a:ext cx="22" cy="31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43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43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4D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7" name="Rectangle 39"/>
            <p:cNvSpPr>
              <a:spLocks noChangeArrowheads="1"/>
            </p:cNvSpPr>
            <p:nvPr/>
          </p:nvSpPr>
          <p:spPr bwMode="auto">
            <a:xfrm>
              <a:off x="1755" y="3432"/>
              <a:ext cx="56" cy="18"/>
            </a:xfrm>
            <a:prstGeom prst="rect">
              <a:avLst/>
            </a:prstGeom>
            <a:solidFill>
              <a:srgbClr val="0099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8" name="Freeform 40"/>
            <p:cNvSpPr>
              <a:spLocks/>
            </p:cNvSpPr>
            <p:nvPr/>
          </p:nvSpPr>
          <p:spPr bwMode="auto">
            <a:xfrm>
              <a:off x="1755" y="3419"/>
              <a:ext cx="78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0073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9" name="Freeform 41"/>
            <p:cNvSpPr>
              <a:spLocks/>
            </p:cNvSpPr>
            <p:nvPr/>
          </p:nvSpPr>
          <p:spPr bwMode="auto">
            <a:xfrm>
              <a:off x="1868" y="2699"/>
              <a:ext cx="21" cy="751"/>
            </a:xfrm>
            <a:custGeom>
              <a:avLst/>
              <a:gdLst/>
              <a:ahLst/>
              <a:cxnLst>
                <a:cxn ang="0">
                  <a:pos x="0" y="1876"/>
                </a:cxn>
                <a:cxn ang="0">
                  <a:pos x="0" y="32"/>
                </a:cxn>
                <a:cxn ang="0">
                  <a:pos x="53" y="0"/>
                </a:cxn>
                <a:cxn ang="0">
                  <a:pos x="53" y="1843"/>
                </a:cxn>
                <a:cxn ang="0">
                  <a:pos x="0" y="1876"/>
                </a:cxn>
              </a:cxnLst>
              <a:rect l="0" t="0" r="r" b="b"/>
              <a:pathLst>
                <a:path w="53" h="1876">
                  <a:moveTo>
                    <a:pt x="0" y="1876"/>
                  </a:moveTo>
                  <a:lnTo>
                    <a:pt x="0" y="32"/>
                  </a:lnTo>
                  <a:lnTo>
                    <a:pt x="53" y="0"/>
                  </a:lnTo>
                  <a:lnTo>
                    <a:pt x="53" y="1843"/>
                  </a:lnTo>
                  <a:lnTo>
                    <a:pt x="0" y="1876"/>
                  </a:lnTo>
                  <a:close/>
                </a:path>
              </a:pathLst>
            </a:custGeom>
            <a:solidFill>
              <a:srgbClr val="551E0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0" name="Rectangle 42"/>
            <p:cNvSpPr>
              <a:spLocks noChangeArrowheads="1"/>
            </p:cNvSpPr>
            <p:nvPr/>
          </p:nvSpPr>
          <p:spPr bwMode="auto">
            <a:xfrm>
              <a:off x="1811" y="2712"/>
              <a:ext cx="57" cy="738"/>
            </a:xfrm>
            <a:prstGeom prst="rect">
              <a:avLst/>
            </a:prstGeom>
            <a:solidFill>
              <a:srgbClr val="AA3C1E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1" name="Freeform 43"/>
            <p:cNvSpPr>
              <a:spLocks/>
            </p:cNvSpPr>
            <p:nvPr/>
          </p:nvSpPr>
          <p:spPr bwMode="auto">
            <a:xfrm>
              <a:off x="1811" y="2699"/>
              <a:ext cx="78" cy="13"/>
            </a:xfrm>
            <a:custGeom>
              <a:avLst/>
              <a:gdLst/>
              <a:ahLst/>
              <a:cxnLst>
                <a:cxn ang="0">
                  <a:pos x="141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1" y="32"/>
                </a:cxn>
              </a:cxnLst>
              <a:rect l="0" t="0" r="r" b="b"/>
              <a:pathLst>
                <a:path w="194" h="32">
                  <a:moveTo>
                    <a:pt x="141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1" y="32"/>
                  </a:lnTo>
                  <a:close/>
                </a:path>
              </a:pathLst>
            </a:custGeom>
            <a:solidFill>
              <a:srgbClr val="802D17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2" name="Freeform 44"/>
            <p:cNvSpPr>
              <a:spLocks/>
            </p:cNvSpPr>
            <p:nvPr/>
          </p:nvSpPr>
          <p:spPr bwMode="auto">
            <a:xfrm>
              <a:off x="1924" y="3199"/>
              <a:ext cx="21" cy="251"/>
            </a:xfrm>
            <a:custGeom>
              <a:avLst/>
              <a:gdLst/>
              <a:ahLst/>
              <a:cxnLst>
                <a:cxn ang="0">
                  <a:pos x="0" y="626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593"/>
                </a:cxn>
                <a:cxn ang="0">
                  <a:pos x="0" y="626"/>
                </a:cxn>
              </a:cxnLst>
              <a:rect l="0" t="0" r="r" b="b"/>
              <a:pathLst>
                <a:path w="54" h="626">
                  <a:moveTo>
                    <a:pt x="0" y="626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593"/>
                  </a:lnTo>
                  <a:lnTo>
                    <a:pt x="0" y="626"/>
                  </a:lnTo>
                  <a:close/>
                </a:path>
              </a:pathLst>
            </a:custGeom>
            <a:solidFill>
              <a:srgbClr val="3D572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3" name="Rectangle 45"/>
            <p:cNvSpPr>
              <a:spLocks noChangeArrowheads="1"/>
            </p:cNvSpPr>
            <p:nvPr/>
          </p:nvSpPr>
          <p:spPr bwMode="auto">
            <a:xfrm>
              <a:off x="1868" y="3216"/>
              <a:ext cx="56" cy="234"/>
            </a:xfrm>
            <a:prstGeom prst="rect">
              <a:avLst/>
            </a:prstGeom>
            <a:solidFill>
              <a:srgbClr val="7AAD3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4" name="Freeform 46"/>
            <p:cNvSpPr>
              <a:spLocks/>
            </p:cNvSpPr>
            <p:nvPr/>
          </p:nvSpPr>
          <p:spPr bwMode="auto">
            <a:xfrm>
              <a:off x="1868" y="3199"/>
              <a:ext cx="77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3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3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5C822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5" name="Freeform 47"/>
            <p:cNvSpPr>
              <a:spLocks/>
            </p:cNvSpPr>
            <p:nvPr/>
          </p:nvSpPr>
          <p:spPr bwMode="auto">
            <a:xfrm>
              <a:off x="1980" y="2647"/>
              <a:ext cx="21" cy="803"/>
            </a:xfrm>
            <a:custGeom>
              <a:avLst/>
              <a:gdLst/>
              <a:ahLst/>
              <a:cxnLst>
                <a:cxn ang="0">
                  <a:pos x="0" y="2006"/>
                </a:cxn>
                <a:cxn ang="0">
                  <a:pos x="0" y="33"/>
                </a:cxn>
                <a:cxn ang="0">
                  <a:pos x="54" y="0"/>
                </a:cxn>
                <a:cxn ang="0">
                  <a:pos x="54" y="1973"/>
                </a:cxn>
                <a:cxn ang="0">
                  <a:pos x="0" y="2006"/>
                </a:cxn>
              </a:cxnLst>
              <a:rect l="0" t="0" r="r" b="b"/>
              <a:pathLst>
                <a:path w="54" h="2006">
                  <a:moveTo>
                    <a:pt x="0" y="2006"/>
                  </a:moveTo>
                  <a:lnTo>
                    <a:pt x="0" y="33"/>
                  </a:lnTo>
                  <a:lnTo>
                    <a:pt x="54" y="0"/>
                  </a:lnTo>
                  <a:lnTo>
                    <a:pt x="54" y="1973"/>
                  </a:lnTo>
                  <a:lnTo>
                    <a:pt x="0" y="2006"/>
                  </a:lnTo>
                  <a:close/>
                </a:path>
              </a:pathLst>
            </a:custGeom>
            <a:solidFill>
              <a:srgbClr val="6C5F12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6" name="Rectangle 48"/>
            <p:cNvSpPr>
              <a:spLocks noChangeArrowheads="1"/>
            </p:cNvSpPr>
            <p:nvPr/>
          </p:nvSpPr>
          <p:spPr bwMode="auto">
            <a:xfrm>
              <a:off x="1924" y="2660"/>
              <a:ext cx="56" cy="790"/>
            </a:xfrm>
            <a:prstGeom prst="rect">
              <a:avLst/>
            </a:prstGeom>
            <a:solidFill>
              <a:srgbClr val="D8BE23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7" name="Freeform 49"/>
            <p:cNvSpPr>
              <a:spLocks/>
            </p:cNvSpPr>
            <p:nvPr/>
          </p:nvSpPr>
          <p:spPr bwMode="auto">
            <a:xfrm>
              <a:off x="1924" y="2647"/>
              <a:ext cx="77" cy="13"/>
            </a:xfrm>
            <a:custGeom>
              <a:avLst/>
              <a:gdLst/>
              <a:ahLst/>
              <a:cxnLst>
                <a:cxn ang="0">
                  <a:pos x="140" y="3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3"/>
                </a:cxn>
                <a:cxn ang="0">
                  <a:pos x="140" y="33"/>
                </a:cxn>
              </a:cxnLst>
              <a:rect l="0" t="0" r="r" b="b"/>
              <a:pathLst>
                <a:path w="194" h="33">
                  <a:moveTo>
                    <a:pt x="140" y="3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3"/>
                  </a:lnTo>
                  <a:lnTo>
                    <a:pt x="140" y="33"/>
                  </a:lnTo>
                  <a:close/>
                </a:path>
              </a:pathLst>
            </a:custGeom>
            <a:solidFill>
              <a:srgbClr val="A28F1A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8" name="Freeform 50"/>
            <p:cNvSpPr>
              <a:spLocks/>
            </p:cNvSpPr>
            <p:nvPr/>
          </p:nvSpPr>
          <p:spPr bwMode="auto">
            <a:xfrm>
              <a:off x="2036" y="2971"/>
              <a:ext cx="21" cy="479"/>
            </a:xfrm>
            <a:custGeom>
              <a:avLst/>
              <a:gdLst/>
              <a:ahLst/>
              <a:cxnLst>
                <a:cxn ang="0">
                  <a:pos x="0" y="1197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1164"/>
                </a:cxn>
                <a:cxn ang="0">
                  <a:pos x="0" y="1197"/>
                </a:cxn>
              </a:cxnLst>
              <a:rect l="0" t="0" r="r" b="b"/>
              <a:pathLst>
                <a:path w="54" h="1197">
                  <a:moveTo>
                    <a:pt x="0" y="1197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1164"/>
                  </a:lnTo>
                  <a:lnTo>
                    <a:pt x="0" y="1197"/>
                  </a:lnTo>
                  <a:close/>
                </a:path>
              </a:pathLst>
            </a:custGeom>
            <a:solidFill>
              <a:srgbClr val="1D3231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9" name="Rectangle 51"/>
            <p:cNvSpPr>
              <a:spLocks noChangeArrowheads="1"/>
            </p:cNvSpPr>
            <p:nvPr/>
          </p:nvSpPr>
          <p:spPr bwMode="auto">
            <a:xfrm>
              <a:off x="1980" y="2984"/>
              <a:ext cx="56" cy="466"/>
            </a:xfrm>
            <a:prstGeom prst="rect">
              <a:avLst/>
            </a:prstGeom>
            <a:solidFill>
              <a:srgbClr val="396361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0" name="Freeform 52"/>
            <p:cNvSpPr>
              <a:spLocks/>
            </p:cNvSpPr>
            <p:nvPr/>
          </p:nvSpPr>
          <p:spPr bwMode="auto">
            <a:xfrm>
              <a:off x="1980" y="2971"/>
              <a:ext cx="77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2B4A4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1" name="Freeform 53"/>
            <p:cNvSpPr>
              <a:spLocks/>
            </p:cNvSpPr>
            <p:nvPr/>
          </p:nvSpPr>
          <p:spPr bwMode="auto">
            <a:xfrm>
              <a:off x="2092" y="2432"/>
              <a:ext cx="17" cy="1018"/>
            </a:xfrm>
            <a:custGeom>
              <a:avLst/>
              <a:gdLst/>
              <a:ahLst/>
              <a:cxnLst>
                <a:cxn ang="0">
                  <a:pos x="0" y="2545"/>
                </a:cxn>
                <a:cxn ang="0">
                  <a:pos x="0" y="43"/>
                </a:cxn>
                <a:cxn ang="0">
                  <a:pos x="43" y="0"/>
                </a:cxn>
                <a:cxn ang="0">
                  <a:pos x="43" y="2512"/>
                </a:cxn>
                <a:cxn ang="0">
                  <a:pos x="0" y="2545"/>
                </a:cxn>
              </a:cxnLst>
              <a:rect l="0" t="0" r="r" b="b"/>
              <a:pathLst>
                <a:path w="43" h="2545">
                  <a:moveTo>
                    <a:pt x="0" y="2545"/>
                  </a:moveTo>
                  <a:lnTo>
                    <a:pt x="0" y="43"/>
                  </a:lnTo>
                  <a:lnTo>
                    <a:pt x="43" y="0"/>
                  </a:lnTo>
                  <a:lnTo>
                    <a:pt x="43" y="2512"/>
                  </a:lnTo>
                  <a:lnTo>
                    <a:pt x="0" y="2545"/>
                  </a:lnTo>
                  <a:close/>
                </a:path>
              </a:pathLst>
            </a:custGeom>
            <a:solidFill>
              <a:srgbClr val="00668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2" name="Rectangle 54"/>
            <p:cNvSpPr>
              <a:spLocks noChangeArrowheads="1"/>
            </p:cNvSpPr>
            <p:nvPr/>
          </p:nvSpPr>
          <p:spPr bwMode="auto">
            <a:xfrm>
              <a:off x="2036" y="2449"/>
              <a:ext cx="56" cy="1001"/>
            </a:xfrm>
            <a:prstGeom prst="rect">
              <a:avLst/>
            </a:prstGeom>
            <a:solidFill>
              <a:srgbClr val="00CCF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3" name="Freeform 55"/>
            <p:cNvSpPr>
              <a:spLocks/>
            </p:cNvSpPr>
            <p:nvPr/>
          </p:nvSpPr>
          <p:spPr bwMode="auto">
            <a:xfrm>
              <a:off x="2036" y="2432"/>
              <a:ext cx="73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83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83" h="43">
                  <a:moveTo>
                    <a:pt x="140" y="43"/>
                  </a:moveTo>
                  <a:lnTo>
                    <a:pt x="183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0099B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4" name="Freeform 56"/>
            <p:cNvSpPr>
              <a:spLocks/>
            </p:cNvSpPr>
            <p:nvPr/>
          </p:nvSpPr>
          <p:spPr bwMode="auto">
            <a:xfrm>
              <a:off x="2148" y="3298"/>
              <a:ext cx="17" cy="152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0" y="33"/>
                </a:cxn>
                <a:cxn ang="0">
                  <a:pos x="43" y="0"/>
                </a:cxn>
                <a:cxn ang="0">
                  <a:pos x="43" y="345"/>
                </a:cxn>
                <a:cxn ang="0">
                  <a:pos x="0" y="378"/>
                </a:cxn>
              </a:cxnLst>
              <a:rect l="0" t="0" r="r" b="b"/>
              <a:pathLst>
                <a:path w="43" h="378">
                  <a:moveTo>
                    <a:pt x="0" y="378"/>
                  </a:moveTo>
                  <a:lnTo>
                    <a:pt x="0" y="33"/>
                  </a:lnTo>
                  <a:lnTo>
                    <a:pt x="43" y="0"/>
                  </a:lnTo>
                  <a:lnTo>
                    <a:pt x="43" y="345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33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5" name="Rectangle 57"/>
            <p:cNvSpPr>
              <a:spLocks noChangeArrowheads="1"/>
            </p:cNvSpPr>
            <p:nvPr/>
          </p:nvSpPr>
          <p:spPr bwMode="auto">
            <a:xfrm>
              <a:off x="2092" y="3312"/>
              <a:ext cx="56" cy="138"/>
            </a:xfrm>
            <a:prstGeom prst="rect">
              <a:avLst/>
            </a:prstGeom>
            <a:solidFill>
              <a:srgbClr val="0066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6" name="Freeform 58"/>
            <p:cNvSpPr>
              <a:spLocks/>
            </p:cNvSpPr>
            <p:nvPr/>
          </p:nvSpPr>
          <p:spPr bwMode="auto">
            <a:xfrm>
              <a:off x="2092" y="3298"/>
              <a:ext cx="73" cy="14"/>
            </a:xfrm>
            <a:custGeom>
              <a:avLst/>
              <a:gdLst/>
              <a:ahLst/>
              <a:cxnLst>
                <a:cxn ang="0">
                  <a:pos x="140" y="33"/>
                </a:cxn>
                <a:cxn ang="0">
                  <a:pos x="183" y="0"/>
                </a:cxn>
                <a:cxn ang="0">
                  <a:pos x="43" y="0"/>
                </a:cxn>
                <a:cxn ang="0">
                  <a:pos x="0" y="33"/>
                </a:cxn>
                <a:cxn ang="0">
                  <a:pos x="140" y="33"/>
                </a:cxn>
              </a:cxnLst>
              <a:rect l="0" t="0" r="r" b="b"/>
              <a:pathLst>
                <a:path w="183" h="33">
                  <a:moveTo>
                    <a:pt x="140" y="33"/>
                  </a:moveTo>
                  <a:lnTo>
                    <a:pt x="183" y="0"/>
                  </a:lnTo>
                  <a:lnTo>
                    <a:pt x="43" y="0"/>
                  </a:lnTo>
                  <a:lnTo>
                    <a:pt x="0" y="33"/>
                  </a:lnTo>
                  <a:lnTo>
                    <a:pt x="140" y="33"/>
                  </a:lnTo>
                  <a:close/>
                </a:path>
              </a:pathLst>
            </a:custGeom>
            <a:solidFill>
              <a:srgbClr val="004D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7" name="Freeform 59"/>
            <p:cNvSpPr>
              <a:spLocks/>
            </p:cNvSpPr>
            <p:nvPr/>
          </p:nvSpPr>
          <p:spPr bwMode="auto">
            <a:xfrm>
              <a:off x="2286" y="3419"/>
              <a:ext cx="21" cy="31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43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43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4D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8" name="Rectangle 60"/>
            <p:cNvSpPr>
              <a:spLocks noChangeArrowheads="1"/>
            </p:cNvSpPr>
            <p:nvPr/>
          </p:nvSpPr>
          <p:spPr bwMode="auto">
            <a:xfrm>
              <a:off x="2230" y="3432"/>
              <a:ext cx="56" cy="18"/>
            </a:xfrm>
            <a:prstGeom prst="rect">
              <a:avLst/>
            </a:prstGeom>
            <a:solidFill>
              <a:srgbClr val="0099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09" name="Freeform 61"/>
            <p:cNvSpPr>
              <a:spLocks/>
            </p:cNvSpPr>
            <p:nvPr/>
          </p:nvSpPr>
          <p:spPr bwMode="auto">
            <a:xfrm>
              <a:off x="2230" y="3419"/>
              <a:ext cx="77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0073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0" name="Freeform 62"/>
            <p:cNvSpPr>
              <a:spLocks/>
            </p:cNvSpPr>
            <p:nvPr/>
          </p:nvSpPr>
          <p:spPr bwMode="auto">
            <a:xfrm>
              <a:off x="2342" y="2540"/>
              <a:ext cx="21" cy="910"/>
            </a:xfrm>
            <a:custGeom>
              <a:avLst/>
              <a:gdLst/>
              <a:ahLst/>
              <a:cxnLst>
                <a:cxn ang="0">
                  <a:pos x="0" y="2275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2242"/>
                </a:cxn>
                <a:cxn ang="0">
                  <a:pos x="0" y="2275"/>
                </a:cxn>
              </a:cxnLst>
              <a:rect l="0" t="0" r="r" b="b"/>
              <a:pathLst>
                <a:path w="54" h="2275">
                  <a:moveTo>
                    <a:pt x="0" y="2275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2242"/>
                  </a:lnTo>
                  <a:lnTo>
                    <a:pt x="0" y="2275"/>
                  </a:lnTo>
                  <a:close/>
                </a:path>
              </a:pathLst>
            </a:custGeom>
            <a:solidFill>
              <a:srgbClr val="551E0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1" name="Rectangle 63"/>
            <p:cNvSpPr>
              <a:spLocks noChangeArrowheads="1"/>
            </p:cNvSpPr>
            <p:nvPr/>
          </p:nvSpPr>
          <p:spPr bwMode="auto">
            <a:xfrm>
              <a:off x="2286" y="2557"/>
              <a:ext cx="56" cy="893"/>
            </a:xfrm>
            <a:prstGeom prst="rect">
              <a:avLst/>
            </a:prstGeom>
            <a:solidFill>
              <a:srgbClr val="AA3C1E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2" name="Freeform 64"/>
            <p:cNvSpPr>
              <a:spLocks/>
            </p:cNvSpPr>
            <p:nvPr/>
          </p:nvSpPr>
          <p:spPr bwMode="auto">
            <a:xfrm>
              <a:off x="2286" y="2540"/>
              <a:ext cx="77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802D17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3" name="Freeform 65"/>
            <p:cNvSpPr>
              <a:spLocks/>
            </p:cNvSpPr>
            <p:nvPr/>
          </p:nvSpPr>
          <p:spPr bwMode="auto">
            <a:xfrm>
              <a:off x="2398" y="3148"/>
              <a:ext cx="21" cy="302"/>
            </a:xfrm>
            <a:custGeom>
              <a:avLst/>
              <a:gdLst/>
              <a:ahLst/>
              <a:cxnLst>
                <a:cxn ang="0">
                  <a:pos x="0" y="755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722"/>
                </a:cxn>
                <a:cxn ang="0">
                  <a:pos x="0" y="755"/>
                </a:cxn>
              </a:cxnLst>
              <a:rect l="0" t="0" r="r" b="b"/>
              <a:pathLst>
                <a:path w="54" h="755">
                  <a:moveTo>
                    <a:pt x="0" y="755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722"/>
                  </a:lnTo>
                  <a:lnTo>
                    <a:pt x="0" y="755"/>
                  </a:lnTo>
                  <a:close/>
                </a:path>
              </a:pathLst>
            </a:custGeom>
            <a:solidFill>
              <a:srgbClr val="3D572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4" name="Rectangle 66"/>
            <p:cNvSpPr>
              <a:spLocks noChangeArrowheads="1"/>
            </p:cNvSpPr>
            <p:nvPr/>
          </p:nvSpPr>
          <p:spPr bwMode="auto">
            <a:xfrm>
              <a:off x="2342" y="3165"/>
              <a:ext cx="56" cy="285"/>
            </a:xfrm>
            <a:prstGeom prst="rect">
              <a:avLst/>
            </a:prstGeom>
            <a:solidFill>
              <a:srgbClr val="7AAD3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5" name="Freeform 67"/>
            <p:cNvSpPr>
              <a:spLocks/>
            </p:cNvSpPr>
            <p:nvPr/>
          </p:nvSpPr>
          <p:spPr bwMode="auto">
            <a:xfrm>
              <a:off x="2342" y="3148"/>
              <a:ext cx="77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5C822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6" name="Freeform 68"/>
            <p:cNvSpPr>
              <a:spLocks/>
            </p:cNvSpPr>
            <p:nvPr/>
          </p:nvSpPr>
          <p:spPr bwMode="auto">
            <a:xfrm>
              <a:off x="2454" y="2501"/>
              <a:ext cx="21" cy="949"/>
            </a:xfrm>
            <a:custGeom>
              <a:avLst/>
              <a:gdLst/>
              <a:ahLst/>
              <a:cxnLst>
                <a:cxn ang="0">
                  <a:pos x="0" y="2372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2339"/>
                </a:cxn>
                <a:cxn ang="0">
                  <a:pos x="0" y="2372"/>
                </a:cxn>
              </a:cxnLst>
              <a:rect l="0" t="0" r="r" b="b"/>
              <a:pathLst>
                <a:path w="54" h="2372">
                  <a:moveTo>
                    <a:pt x="0" y="2372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2339"/>
                  </a:lnTo>
                  <a:lnTo>
                    <a:pt x="0" y="2372"/>
                  </a:lnTo>
                  <a:close/>
                </a:path>
              </a:pathLst>
            </a:custGeom>
            <a:solidFill>
              <a:srgbClr val="6C5F12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7" name="Rectangle 69"/>
            <p:cNvSpPr>
              <a:spLocks noChangeArrowheads="1"/>
            </p:cNvSpPr>
            <p:nvPr/>
          </p:nvSpPr>
          <p:spPr bwMode="auto">
            <a:xfrm>
              <a:off x="2398" y="2514"/>
              <a:ext cx="56" cy="936"/>
            </a:xfrm>
            <a:prstGeom prst="rect">
              <a:avLst/>
            </a:prstGeom>
            <a:solidFill>
              <a:srgbClr val="D8BE23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8" name="Freeform 70"/>
            <p:cNvSpPr>
              <a:spLocks/>
            </p:cNvSpPr>
            <p:nvPr/>
          </p:nvSpPr>
          <p:spPr bwMode="auto">
            <a:xfrm>
              <a:off x="2398" y="2501"/>
              <a:ext cx="77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A28F1A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9" name="Freeform 71"/>
            <p:cNvSpPr>
              <a:spLocks/>
            </p:cNvSpPr>
            <p:nvPr/>
          </p:nvSpPr>
          <p:spPr bwMode="auto">
            <a:xfrm>
              <a:off x="2510" y="2889"/>
              <a:ext cx="21" cy="561"/>
            </a:xfrm>
            <a:custGeom>
              <a:avLst/>
              <a:gdLst/>
              <a:ahLst/>
              <a:cxnLst>
                <a:cxn ang="0">
                  <a:pos x="0" y="1402"/>
                </a:cxn>
                <a:cxn ang="0">
                  <a:pos x="0" y="32"/>
                </a:cxn>
                <a:cxn ang="0">
                  <a:pos x="53" y="0"/>
                </a:cxn>
                <a:cxn ang="0">
                  <a:pos x="53" y="1369"/>
                </a:cxn>
                <a:cxn ang="0">
                  <a:pos x="0" y="1402"/>
                </a:cxn>
              </a:cxnLst>
              <a:rect l="0" t="0" r="r" b="b"/>
              <a:pathLst>
                <a:path w="53" h="1402">
                  <a:moveTo>
                    <a:pt x="0" y="1402"/>
                  </a:moveTo>
                  <a:lnTo>
                    <a:pt x="0" y="32"/>
                  </a:lnTo>
                  <a:lnTo>
                    <a:pt x="53" y="0"/>
                  </a:lnTo>
                  <a:lnTo>
                    <a:pt x="53" y="1369"/>
                  </a:lnTo>
                  <a:lnTo>
                    <a:pt x="0" y="1402"/>
                  </a:lnTo>
                  <a:close/>
                </a:path>
              </a:pathLst>
            </a:custGeom>
            <a:solidFill>
              <a:srgbClr val="1D3231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0" name="Rectangle 72"/>
            <p:cNvSpPr>
              <a:spLocks noChangeArrowheads="1"/>
            </p:cNvSpPr>
            <p:nvPr/>
          </p:nvSpPr>
          <p:spPr bwMode="auto">
            <a:xfrm>
              <a:off x="2454" y="2902"/>
              <a:ext cx="56" cy="548"/>
            </a:xfrm>
            <a:prstGeom prst="rect">
              <a:avLst/>
            </a:prstGeom>
            <a:solidFill>
              <a:srgbClr val="396361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1" name="Freeform 73"/>
            <p:cNvSpPr>
              <a:spLocks/>
            </p:cNvSpPr>
            <p:nvPr/>
          </p:nvSpPr>
          <p:spPr bwMode="auto">
            <a:xfrm>
              <a:off x="2454" y="2889"/>
              <a:ext cx="77" cy="13"/>
            </a:xfrm>
            <a:custGeom>
              <a:avLst/>
              <a:gdLst/>
              <a:ahLst/>
              <a:cxnLst>
                <a:cxn ang="0">
                  <a:pos x="141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1" y="32"/>
                </a:cxn>
              </a:cxnLst>
              <a:rect l="0" t="0" r="r" b="b"/>
              <a:pathLst>
                <a:path w="194" h="32">
                  <a:moveTo>
                    <a:pt x="141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1" y="32"/>
                  </a:lnTo>
                  <a:close/>
                </a:path>
              </a:pathLst>
            </a:custGeom>
            <a:solidFill>
              <a:srgbClr val="2B4A4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2" name="Freeform 74"/>
            <p:cNvSpPr>
              <a:spLocks/>
            </p:cNvSpPr>
            <p:nvPr/>
          </p:nvSpPr>
          <p:spPr bwMode="auto">
            <a:xfrm>
              <a:off x="2566" y="2173"/>
              <a:ext cx="22" cy="1277"/>
            </a:xfrm>
            <a:custGeom>
              <a:avLst/>
              <a:gdLst/>
              <a:ahLst/>
              <a:cxnLst>
                <a:cxn ang="0">
                  <a:pos x="0" y="3192"/>
                </a:cxn>
                <a:cxn ang="0">
                  <a:pos x="0" y="44"/>
                </a:cxn>
                <a:cxn ang="0">
                  <a:pos x="54" y="0"/>
                </a:cxn>
                <a:cxn ang="0">
                  <a:pos x="54" y="3159"/>
                </a:cxn>
                <a:cxn ang="0">
                  <a:pos x="0" y="3192"/>
                </a:cxn>
              </a:cxnLst>
              <a:rect l="0" t="0" r="r" b="b"/>
              <a:pathLst>
                <a:path w="54" h="3192">
                  <a:moveTo>
                    <a:pt x="0" y="3192"/>
                  </a:moveTo>
                  <a:lnTo>
                    <a:pt x="0" y="44"/>
                  </a:lnTo>
                  <a:lnTo>
                    <a:pt x="54" y="0"/>
                  </a:lnTo>
                  <a:lnTo>
                    <a:pt x="54" y="3159"/>
                  </a:lnTo>
                  <a:lnTo>
                    <a:pt x="0" y="3192"/>
                  </a:lnTo>
                  <a:close/>
                </a:path>
              </a:pathLst>
            </a:custGeom>
            <a:solidFill>
              <a:srgbClr val="00668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3" name="Rectangle 75"/>
            <p:cNvSpPr>
              <a:spLocks noChangeArrowheads="1"/>
            </p:cNvSpPr>
            <p:nvPr/>
          </p:nvSpPr>
          <p:spPr bwMode="auto">
            <a:xfrm>
              <a:off x="2510" y="2190"/>
              <a:ext cx="56" cy="1260"/>
            </a:xfrm>
            <a:prstGeom prst="rect">
              <a:avLst/>
            </a:prstGeom>
            <a:solidFill>
              <a:srgbClr val="00CCF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4" name="Freeform 76"/>
            <p:cNvSpPr>
              <a:spLocks/>
            </p:cNvSpPr>
            <p:nvPr/>
          </p:nvSpPr>
          <p:spPr bwMode="auto">
            <a:xfrm>
              <a:off x="2510" y="2173"/>
              <a:ext cx="78" cy="17"/>
            </a:xfrm>
            <a:custGeom>
              <a:avLst/>
              <a:gdLst/>
              <a:ahLst/>
              <a:cxnLst>
                <a:cxn ang="0">
                  <a:pos x="140" y="44"/>
                </a:cxn>
                <a:cxn ang="0">
                  <a:pos x="194" y="0"/>
                </a:cxn>
                <a:cxn ang="0">
                  <a:pos x="53" y="0"/>
                </a:cxn>
                <a:cxn ang="0">
                  <a:pos x="0" y="44"/>
                </a:cxn>
                <a:cxn ang="0">
                  <a:pos x="140" y="44"/>
                </a:cxn>
              </a:cxnLst>
              <a:rect l="0" t="0" r="r" b="b"/>
              <a:pathLst>
                <a:path w="194" h="44">
                  <a:moveTo>
                    <a:pt x="140" y="44"/>
                  </a:moveTo>
                  <a:lnTo>
                    <a:pt x="194" y="0"/>
                  </a:lnTo>
                  <a:lnTo>
                    <a:pt x="53" y="0"/>
                  </a:lnTo>
                  <a:lnTo>
                    <a:pt x="0" y="44"/>
                  </a:lnTo>
                  <a:lnTo>
                    <a:pt x="140" y="44"/>
                  </a:lnTo>
                  <a:close/>
                </a:path>
              </a:pathLst>
            </a:custGeom>
            <a:solidFill>
              <a:srgbClr val="0099B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5" name="Freeform 77"/>
            <p:cNvSpPr>
              <a:spLocks/>
            </p:cNvSpPr>
            <p:nvPr/>
          </p:nvSpPr>
          <p:spPr bwMode="auto">
            <a:xfrm>
              <a:off x="2622" y="3277"/>
              <a:ext cx="17" cy="173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33"/>
                </a:cxn>
                <a:cxn ang="0">
                  <a:pos x="43" y="0"/>
                </a:cxn>
                <a:cxn ang="0">
                  <a:pos x="43" y="399"/>
                </a:cxn>
                <a:cxn ang="0">
                  <a:pos x="0" y="432"/>
                </a:cxn>
              </a:cxnLst>
              <a:rect l="0" t="0" r="r" b="b"/>
              <a:pathLst>
                <a:path w="43" h="432">
                  <a:moveTo>
                    <a:pt x="0" y="432"/>
                  </a:moveTo>
                  <a:lnTo>
                    <a:pt x="0" y="33"/>
                  </a:lnTo>
                  <a:lnTo>
                    <a:pt x="43" y="0"/>
                  </a:lnTo>
                  <a:lnTo>
                    <a:pt x="43" y="399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0033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2566" y="3290"/>
              <a:ext cx="56" cy="160"/>
            </a:xfrm>
            <a:prstGeom prst="rect">
              <a:avLst/>
            </a:prstGeom>
            <a:solidFill>
              <a:srgbClr val="0066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7" name="Freeform 79"/>
            <p:cNvSpPr>
              <a:spLocks/>
            </p:cNvSpPr>
            <p:nvPr/>
          </p:nvSpPr>
          <p:spPr bwMode="auto">
            <a:xfrm>
              <a:off x="2566" y="3277"/>
              <a:ext cx="73" cy="13"/>
            </a:xfrm>
            <a:custGeom>
              <a:avLst/>
              <a:gdLst/>
              <a:ahLst/>
              <a:cxnLst>
                <a:cxn ang="0">
                  <a:pos x="140" y="33"/>
                </a:cxn>
                <a:cxn ang="0">
                  <a:pos x="183" y="0"/>
                </a:cxn>
                <a:cxn ang="0">
                  <a:pos x="54" y="0"/>
                </a:cxn>
                <a:cxn ang="0">
                  <a:pos x="0" y="33"/>
                </a:cxn>
                <a:cxn ang="0">
                  <a:pos x="140" y="33"/>
                </a:cxn>
              </a:cxnLst>
              <a:rect l="0" t="0" r="r" b="b"/>
              <a:pathLst>
                <a:path w="183" h="33">
                  <a:moveTo>
                    <a:pt x="140" y="33"/>
                  </a:moveTo>
                  <a:lnTo>
                    <a:pt x="183" y="0"/>
                  </a:lnTo>
                  <a:lnTo>
                    <a:pt x="54" y="0"/>
                  </a:lnTo>
                  <a:lnTo>
                    <a:pt x="0" y="33"/>
                  </a:lnTo>
                  <a:lnTo>
                    <a:pt x="140" y="33"/>
                  </a:lnTo>
                  <a:close/>
                </a:path>
              </a:pathLst>
            </a:custGeom>
            <a:solidFill>
              <a:srgbClr val="004D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8" name="Freeform 80"/>
            <p:cNvSpPr>
              <a:spLocks/>
            </p:cNvSpPr>
            <p:nvPr/>
          </p:nvSpPr>
          <p:spPr bwMode="auto">
            <a:xfrm>
              <a:off x="2760" y="3415"/>
              <a:ext cx="22" cy="3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33"/>
                </a:cxn>
                <a:cxn ang="0">
                  <a:pos x="54" y="0"/>
                </a:cxn>
                <a:cxn ang="0">
                  <a:pos x="54" y="54"/>
                </a:cxn>
                <a:cxn ang="0">
                  <a:pos x="0" y="87"/>
                </a:cxn>
              </a:cxnLst>
              <a:rect l="0" t="0" r="r" b="b"/>
              <a:pathLst>
                <a:path w="54" h="87">
                  <a:moveTo>
                    <a:pt x="0" y="87"/>
                  </a:moveTo>
                  <a:lnTo>
                    <a:pt x="0" y="33"/>
                  </a:lnTo>
                  <a:lnTo>
                    <a:pt x="54" y="0"/>
                  </a:lnTo>
                  <a:lnTo>
                    <a:pt x="54" y="5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4D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9" name="Rectangle 81"/>
            <p:cNvSpPr>
              <a:spLocks noChangeArrowheads="1"/>
            </p:cNvSpPr>
            <p:nvPr/>
          </p:nvSpPr>
          <p:spPr bwMode="auto">
            <a:xfrm>
              <a:off x="2704" y="3428"/>
              <a:ext cx="56" cy="22"/>
            </a:xfrm>
            <a:prstGeom prst="rect">
              <a:avLst/>
            </a:prstGeom>
            <a:solidFill>
              <a:srgbClr val="0099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0" name="Freeform 82"/>
            <p:cNvSpPr>
              <a:spLocks/>
            </p:cNvSpPr>
            <p:nvPr/>
          </p:nvSpPr>
          <p:spPr bwMode="auto">
            <a:xfrm>
              <a:off x="2704" y="3415"/>
              <a:ext cx="78" cy="13"/>
            </a:xfrm>
            <a:custGeom>
              <a:avLst/>
              <a:gdLst/>
              <a:ahLst/>
              <a:cxnLst>
                <a:cxn ang="0">
                  <a:pos x="140" y="33"/>
                </a:cxn>
                <a:cxn ang="0">
                  <a:pos x="194" y="0"/>
                </a:cxn>
                <a:cxn ang="0">
                  <a:pos x="53" y="0"/>
                </a:cxn>
                <a:cxn ang="0">
                  <a:pos x="0" y="33"/>
                </a:cxn>
                <a:cxn ang="0">
                  <a:pos x="140" y="33"/>
                </a:cxn>
              </a:cxnLst>
              <a:rect l="0" t="0" r="r" b="b"/>
              <a:pathLst>
                <a:path w="194" h="33">
                  <a:moveTo>
                    <a:pt x="140" y="33"/>
                  </a:moveTo>
                  <a:lnTo>
                    <a:pt x="194" y="0"/>
                  </a:lnTo>
                  <a:lnTo>
                    <a:pt x="53" y="0"/>
                  </a:lnTo>
                  <a:lnTo>
                    <a:pt x="0" y="33"/>
                  </a:lnTo>
                  <a:lnTo>
                    <a:pt x="140" y="33"/>
                  </a:lnTo>
                  <a:close/>
                </a:path>
              </a:pathLst>
            </a:custGeom>
            <a:solidFill>
              <a:srgbClr val="0073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1" name="Freeform 83"/>
            <p:cNvSpPr>
              <a:spLocks/>
            </p:cNvSpPr>
            <p:nvPr/>
          </p:nvSpPr>
          <p:spPr bwMode="auto">
            <a:xfrm>
              <a:off x="2816" y="2445"/>
              <a:ext cx="22" cy="1005"/>
            </a:xfrm>
            <a:custGeom>
              <a:avLst/>
              <a:gdLst/>
              <a:ahLst/>
              <a:cxnLst>
                <a:cxn ang="0">
                  <a:pos x="0" y="2512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2479"/>
                </a:cxn>
                <a:cxn ang="0">
                  <a:pos x="0" y="2512"/>
                </a:cxn>
              </a:cxnLst>
              <a:rect l="0" t="0" r="r" b="b"/>
              <a:pathLst>
                <a:path w="54" h="2512">
                  <a:moveTo>
                    <a:pt x="0" y="2512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2479"/>
                  </a:lnTo>
                  <a:lnTo>
                    <a:pt x="0" y="2512"/>
                  </a:lnTo>
                  <a:close/>
                </a:path>
              </a:pathLst>
            </a:custGeom>
            <a:solidFill>
              <a:srgbClr val="551E0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2" name="Rectangle 84"/>
            <p:cNvSpPr>
              <a:spLocks noChangeArrowheads="1"/>
            </p:cNvSpPr>
            <p:nvPr/>
          </p:nvSpPr>
          <p:spPr bwMode="auto">
            <a:xfrm>
              <a:off x="2760" y="2462"/>
              <a:ext cx="56" cy="988"/>
            </a:xfrm>
            <a:prstGeom prst="rect">
              <a:avLst/>
            </a:prstGeom>
            <a:solidFill>
              <a:srgbClr val="AA3C1E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3" name="Freeform 85"/>
            <p:cNvSpPr>
              <a:spLocks/>
            </p:cNvSpPr>
            <p:nvPr/>
          </p:nvSpPr>
          <p:spPr bwMode="auto">
            <a:xfrm>
              <a:off x="2760" y="2445"/>
              <a:ext cx="78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802D17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4" name="Freeform 86"/>
            <p:cNvSpPr>
              <a:spLocks/>
            </p:cNvSpPr>
            <p:nvPr/>
          </p:nvSpPr>
          <p:spPr bwMode="auto">
            <a:xfrm>
              <a:off x="2872" y="3122"/>
              <a:ext cx="22" cy="328"/>
            </a:xfrm>
            <a:custGeom>
              <a:avLst/>
              <a:gdLst/>
              <a:ahLst/>
              <a:cxnLst>
                <a:cxn ang="0">
                  <a:pos x="0" y="820"/>
                </a:cxn>
                <a:cxn ang="0">
                  <a:pos x="0" y="33"/>
                </a:cxn>
                <a:cxn ang="0">
                  <a:pos x="54" y="0"/>
                </a:cxn>
                <a:cxn ang="0">
                  <a:pos x="54" y="787"/>
                </a:cxn>
                <a:cxn ang="0">
                  <a:pos x="0" y="820"/>
                </a:cxn>
              </a:cxnLst>
              <a:rect l="0" t="0" r="r" b="b"/>
              <a:pathLst>
                <a:path w="54" h="820">
                  <a:moveTo>
                    <a:pt x="0" y="820"/>
                  </a:moveTo>
                  <a:lnTo>
                    <a:pt x="0" y="33"/>
                  </a:lnTo>
                  <a:lnTo>
                    <a:pt x="54" y="0"/>
                  </a:lnTo>
                  <a:lnTo>
                    <a:pt x="54" y="787"/>
                  </a:lnTo>
                  <a:lnTo>
                    <a:pt x="0" y="820"/>
                  </a:lnTo>
                  <a:close/>
                </a:path>
              </a:pathLst>
            </a:custGeom>
            <a:solidFill>
              <a:srgbClr val="3D572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5" name="Rectangle 87"/>
            <p:cNvSpPr>
              <a:spLocks noChangeArrowheads="1"/>
            </p:cNvSpPr>
            <p:nvPr/>
          </p:nvSpPr>
          <p:spPr bwMode="auto">
            <a:xfrm>
              <a:off x="2816" y="3135"/>
              <a:ext cx="56" cy="315"/>
            </a:xfrm>
            <a:prstGeom prst="rect">
              <a:avLst/>
            </a:prstGeom>
            <a:solidFill>
              <a:srgbClr val="7AAD3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6" name="Freeform 88"/>
            <p:cNvSpPr>
              <a:spLocks/>
            </p:cNvSpPr>
            <p:nvPr/>
          </p:nvSpPr>
          <p:spPr bwMode="auto">
            <a:xfrm>
              <a:off x="2816" y="3122"/>
              <a:ext cx="78" cy="13"/>
            </a:xfrm>
            <a:custGeom>
              <a:avLst/>
              <a:gdLst/>
              <a:ahLst/>
              <a:cxnLst>
                <a:cxn ang="0">
                  <a:pos x="140" y="3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3"/>
                </a:cxn>
                <a:cxn ang="0">
                  <a:pos x="140" y="33"/>
                </a:cxn>
              </a:cxnLst>
              <a:rect l="0" t="0" r="r" b="b"/>
              <a:pathLst>
                <a:path w="194" h="33">
                  <a:moveTo>
                    <a:pt x="140" y="3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3"/>
                  </a:lnTo>
                  <a:lnTo>
                    <a:pt x="140" y="33"/>
                  </a:lnTo>
                  <a:close/>
                </a:path>
              </a:pathLst>
            </a:custGeom>
            <a:solidFill>
              <a:srgbClr val="5C822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7" name="Freeform 89"/>
            <p:cNvSpPr>
              <a:spLocks/>
            </p:cNvSpPr>
            <p:nvPr/>
          </p:nvSpPr>
          <p:spPr bwMode="auto">
            <a:xfrm>
              <a:off x="2928" y="2414"/>
              <a:ext cx="22" cy="1036"/>
            </a:xfrm>
            <a:custGeom>
              <a:avLst/>
              <a:gdLst/>
              <a:ahLst/>
              <a:cxnLst>
                <a:cxn ang="0">
                  <a:pos x="0" y="2588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2555"/>
                </a:cxn>
                <a:cxn ang="0">
                  <a:pos x="0" y="2588"/>
                </a:cxn>
              </a:cxnLst>
              <a:rect l="0" t="0" r="r" b="b"/>
              <a:pathLst>
                <a:path w="54" h="2588">
                  <a:moveTo>
                    <a:pt x="0" y="2588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2555"/>
                  </a:lnTo>
                  <a:lnTo>
                    <a:pt x="0" y="2588"/>
                  </a:lnTo>
                  <a:close/>
                </a:path>
              </a:pathLst>
            </a:custGeom>
            <a:solidFill>
              <a:srgbClr val="6C5F12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2872" y="2432"/>
              <a:ext cx="56" cy="1018"/>
            </a:xfrm>
            <a:prstGeom prst="rect">
              <a:avLst/>
            </a:prstGeom>
            <a:solidFill>
              <a:srgbClr val="D8BE23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39" name="Freeform 91"/>
            <p:cNvSpPr>
              <a:spLocks/>
            </p:cNvSpPr>
            <p:nvPr/>
          </p:nvSpPr>
          <p:spPr bwMode="auto">
            <a:xfrm>
              <a:off x="2872" y="2414"/>
              <a:ext cx="78" cy="18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A28F1A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0" name="Freeform 92"/>
            <p:cNvSpPr>
              <a:spLocks/>
            </p:cNvSpPr>
            <p:nvPr/>
          </p:nvSpPr>
          <p:spPr bwMode="auto">
            <a:xfrm>
              <a:off x="2984" y="2837"/>
              <a:ext cx="22" cy="613"/>
            </a:xfrm>
            <a:custGeom>
              <a:avLst/>
              <a:gdLst/>
              <a:ahLst/>
              <a:cxnLst>
                <a:cxn ang="0">
                  <a:pos x="0" y="1531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1498"/>
                </a:cxn>
                <a:cxn ang="0">
                  <a:pos x="0" y="1531"/>
                </a:cxn>
              </a:cxnLst>
              <a:rect l="0" t="0" r="r" b="b"/>
              <a:pathLst>
                <a:path w="54" h="1531">
                  <a:moveTo>
                    <a:pt x="0" y="1531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1498"/>
                  </a:lnTo>
                  <a:lnTo>
                    <a:pt x="0" y="1531"/>
                  </a:lnTo>
                  <a:close/>
                </a:path>
              </a:pathLst>
            </a:custGeom>
            <a:solidFill>
              <a:srgbClr val="1D3231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1" name="Rectangle 93"/>
            <p:cNvSpPr>
              <a:spLocks noChangeArrowheads="1"/>
            </p:cNvSpPr>
            <p:nvPr/>
          </p:nvSpPr>
          <p:spPr bwMode="auto">
            <a:xfrm>
              <a:off x="2928" y="2850"/>
              <a:ext cx="56" cy="600"/>
            </a:xfrm>
            <a:prstGeom prst="rect">
              <a:avLst/>
            </a:prstGeom>
            <a:solidFill>
              <a:srgbClr val="396361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2" name="Freeform 94"/>
            <p:cNvSpPr>
              <a:spLocks/>
            </p:cNvSpPr>
            <p:nvPr/>
          </p:nvSpPr>
          <p:spPr bwMode="auto">
            <a:xfrm>
              <a:off x="2928" y="2837"/>
              <a:ext cx="78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2B4A4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3" name="Freeform 95"/>
            <p:cNvSpPr>
              <a:spLocks/>
            </p:cNvSpPr>
            <p:nvPr/>
          </p:nvSpPr>
          <p:spPr bwMode="auto">
            <a:xfrm>
              <a:off x="3040" y="2138"/>
              <a:ext cx="22" cy="1312"/>
            </a:xfrm>
            <a:custGeom>
              <a:avLst/>
              <a:gdLst/>
              <a:ahLst/>
              <a:cxnLst>
                <a:cxn ang="0">
                  <a:pos x="0" y="3278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3245"/>
                </a:cxn>
                <a:cxn ang="0">
                  <a:pos x="0" y="3278"/>
                </a:cxn>
              </a:cxnLst>
              <a:rect l="0" t="0" r="r" b="b"/>
              <a:pathLst>
                <a:path w="54" h="3278">
                  <a:moveTo>
                    <a:pt x="0" y="3278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3245"/>
                  </a:lnTo>
                  <a:lnTo>
                    <a:pt x="0" y="3278"/>
                  </a:lnTo>
                  <a:close/>
                </a:path>
              </a:pathLst>
            </a:custGeom>
            <a:solidFill>
              <a:srgbClr val="00668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4" name="Rectangle 96"/>
            <p:cNvSpPr>
              <a:spLocks noChangeArrowheads="1"/>
            </p:cNvSpPr>
            <p:nvPr/>
          </p:nvSpPr>
          <p:spPr bwMode="auto">
            <a:xfrm>
              <a:off x="2984" y="2156"/>
              <a:ext cx="56" cy="1294"/>
            </a:xfrm>
            <a:prstGeom prst="rect">
              <a:avLst/>
            </a:prstGeom>
            <a:solidFill>
              <a:srgbClr val="00CCF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5" name="Freeform 97"/>
            <p:cNvSpPr>
              <a:spLocks/>
            </p:cNvSpPr>
            <p:nvPr/>
          </p:nvSpPr>
          <p:spPr bwMode="auto">
            <a:xfrm>
              <a:off x="2984" y="2138"/>
              <a:ext cx="78" cy="18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0099B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6" name="Freeform 98"/>
            <p:cNvSpPr>
              <a:spLocks/>
            </p:cNvSpPr>
            <p:nvPr/>
          </p:nvSpPr>
          <p:spPr bwMode="auto">
            <a:xfrm>
              <a:off x="3096" y="3264"/>
              <a:ext cx="22" cy="186"/>
            </a:xfrm>
            <a:custGeom>
              <a:avLst/>
              <a:gdLst/>
              <a:ahLst/>
              <a:cxnLst>
                <a:cxn ang="0">
                  <a:pos x="0" y="464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431"/>
                </a:cxn>
                <a:cxn ang="0">
                  <a:pos x="0" y="464"/>
                </a:cxn>
              </a:cxnLst>
              <a:rect l="0" t="0" r="r" b="b"/>
              <a:pathLst>
                <a:path w="54" h="464">
                  <a:moveTo>
                    <a:pt x="0" y="464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431"/>
                  </a:lnTo>
                  <a:lnTo>
                    <a:pt x="0" y="464"/>
                  </a:lnTo>
                  <a:close/>
                </a:path>
              </a:pathLst>
            </a:custGeom>
            <a:solidFill>
              <a:srgbClr val="0033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7" name="Rectangle 99"/>
            <p:cNvSpPr>
              <a:spLocks noChangeArrowheads="1"/>
            </p:cNvSpPr>
            <p:nvPr/>
          </p:nvSpPr>
          <p:spPr bwMode="auto">
            <a:xfrm>
              <a:off x="3040" y="3281"/>
              <a:ext cx="56" cy="169"/>
            </a:xfrm>
            <a:prstGeom prst="rect">
              <a:avLst/>
            </a:prstGeom>
            <a:solidFill>
              <a:srgbClr val="0066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8" name="Freeform 100"/>
            <p:cNvSpPr>
              <a:spLocks/>
            </p:cNvSpPr>
            <p:nvPr/>
          </p:nvSpPr>
          <p:spPr bwMode="auto">
            <a:xfrm>
              <a:off x="3040" y="3264"/>
              <a:ext cx="78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004D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49" name="Freeform 101"/>
            <p:cNvSpPr>
              <a:spLocks/>
            </p:cNvSpPr>
            <p:nvPr/>
          </p:nvSpPr>
          <p:spPr bwMode="auto">
            <a:xfrm>
              <a:off x="3238" y="3415"/>
              <a:ext cx="18" cy="3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33"/>
                </a:cxn>
                <a:cxn ang="0">
                  <a:pos x="43" y="0"/>
                </a:cxn>
                <a:cxn ang="0">
                  <a:pos x="43" y="54"/>
                </a:cxn>
                <a:cxn ang="0">
                  <a:pos x="0" y="87"/>
                </a:cxn>
              </a:cxnLst>
              <a:rect l="0" t="0" r="r" b="b"/>
              <a:pathLst>
                <a:path w="43" h="87">
                  <a:moveTo>
                    <a:pt x="0" y="87"/>
                  </a:moveTo>
                  <a:lnTo>
                    <a:pt x="0" y="33"/>
                  </a:lnTo>
                  <a:lnTo>
                    <a:pt x="43" y="0"/>
                  </a:lnTo>
                  <a:lnTo>
                    <a:pt x="43" y="5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4D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0" name="Rectangle 102"/>
            <p:cNvSpPr>
              <a:spLocks noChangeArrowheads="1"/>
            </p:cNvSpPr>
            <p:nvPr/>
          </p:nvSpPr>
          <p:spPr bwMode="auto">
            <a:xfrm>
              <a:off x="3182" y="3428"/>
              <a:ext cx="56" cy="22"/>
            </a:xfrm>
            <a:prstGeom prst="rect">
              <a:avLst/>
            </a:prstGeom>
            <a:solidFill>
              <a:srgbClr val="0099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1" name="Freeform 103"/>
            <p:cNvSpPr>
              <a:spLocks/>
            </p:cNvSpPr>
            <p:nvPr/>
          </p:nvSpPr>
          <p:spPr bwMode="auto">
            <a:xfrm>
              <a:off x="3182" y="3415"/>
              <a:ext cx="74" cy="13"/>
            </a:xfrm>
            <a:custGeom>
              <a:avLst/>
              <a:gdLst/>
              <a:ahLst/>
              <a:cxnLst>
                <a:cxn ang="0">
                  <a:pos x="140" y="33"/>
                </a:cxn>
                <a:cxn ang="0">
                  <a:pos x="183" y="0"/>
                </a:cxn>
                <a:cxn ang="0">
                  <a:pos x="43" y="0"/>
                </a:cxn>
                <a:cxn ang="0">
                  <a:pos x="0" y="33"/>
                </a:cxn>
                <a:cxn ang="0">
                  <a:pos x="140" y="33"/>
                </a:cxn>
              </a:cxnLst>
              <a:rect l="0" t="0" r="r" b="b"/>
              <a:pathLst>
                <a:path w="183" h="33">
                  <a:moveTo>
                    <a:pt x="140" y="33"/>
                  </a:moveTo>
                  <a:lnTo>
                    <a:pt x="183" y="0"/>
                  </a:lnTo>
                  <a:lnTo>
                    <a:pt x="43" y="0"/>
                  </a:lnTo>
                  <a:lnTo>
                    <a:pt x="0" y="33"/>
                  </a:lnTo>
                  <a:lnTo>
                    <a:pt x="140" y="33"/>
                  </a:lnTo>
                  <a:close/>
                </a:path>
              </a:pathLst>
            </a:custGeom>
            <a:solidFill>
              <a:srgbClr val="0073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2" name="Freeform 104"/>
            <p:cNvSpPr>
              <a:spLocks/>
            </p:cNvSpPr>
            <p:nvPr/>
          </p:nvSpPr>
          <p:spPr bwMode="auto">
            <a:xfrm>
              <a:off x="3290" y="2406"/>
              <a:ext cx="22" cy="1044"/>
            </a:xfrm>
            <a:custGeom>
              <a:avLst/>
              <a:gdLst/>
              <a:ahLst/>
              <a:cxnLst>
                <a:cxn ang="0">
                  <a:pos x="0" y="2609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2576"/>
                </a:cxn>
                <a:cxn ang="0">
                  <a:pos x="0" y="2609"/>
                </a:cxn>
              </a:cxnLst>
              <a:rect l="0" t="0" r="r" b="b"/>
              <a:pathLst>
                <a:path w="54" h="2609">
                  <a:moveTo>
                    <a:pt x="0" y="2609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2576"/>
                  </a:lnTo>
                  <a:lnTo>
                    <a:pt x="0" y="2609"/>
                  </a:lnTo>
                  <a:close/>
                </a:path>
              </a:pathLst>
            </a:custGeom>
            <a:solidFill>
              <a:srgbClr val="551E0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3" name="Rectangle 105"/>
            <p:cNvSpPr>
              <a:spLocks noChangeArrowheads="1"/>
            </p:cNvSpPr>
            <p:nvPr/>
          </p:nvSpPr>
          <p:spPr bwMode="auto">
            <a:xfrm>
              <a:off x="3238" y="2419"/>
              <a:ext cx="52" cy="1031"/>
            </a:xfrm>
            <a:prstGeom prst="rect">
              <a:avLst/>
            </a:prstGeom>
            <a:solidFill>
              <a:srgbClr val="AA3C1E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4" name="Freeform 106"/>
            <p:cNvSpPr>
              <a:spLocks/>
            </p:cNvSpPr>
            <p:nvPr/>
          </p:nvSpPr>
          <p:spPr bwMode="auto">
            <a:xfrm>
              <a:off x="3238" y="2406"/>
              <a:ext cx="74" cy="13"/>
            </a:xfrm>
            <a:custGeom>
              <a:avLst/>
              <a:gdLst/>
              <a:ahLst/>
              <a:cxnLst>
                <a:cxn ang="0">
                  <a:pos x="129" y="32"/>
                </a:cxn>
                <a:cxn ang="0">
                  <a:pos x="183" y="0"/>
                </a:cxn>
                <a:cxn ang="0">
                  <a:pos x="43" y="0"/>
                </a:cxn>
                <a:cxn ang="0">
                  <a:pos x="0" y="32"/>
                </a:cxn>
                <a:cxn ang="0">
                  <a:pos x="129" y="32"/>
                </a:cxn>
              </a:cxnLst>
              <a:rect l="0" t="0" r="r" b="b"/>
              <a:pathLst>
                <a:path w="183" h="32">
                  <a:moveTo>
                    <a:pt x="129" y="32"/>
                  </a:moveTo>
                  <a:lnTo>
                    <a:pt x="183" y="0"/>
                  </a:lnTo>
                  <a:lnTo>
                    <a:pt x="43" y="0"/>
                  </a:lnTo>
                  <a:lnTo>
                    <a:pt x="0" y="32"/>
                  </a:lnTo>
                  <a:lnTo>
                    <a:pt x="129" y="32"/>
                  </a:lnTo>
                  <a:close/>
                </a:path>
              </a:pathLst>
            </a:custGeom>
            <a:solidFill>
              <a:srgbClr val="802D17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5" name="Freeform 107"/>
            <p:cNvSpPr>
              <a:spLocks/>
            </p:cNvSpPr>
            <p:nvPr/>
          </p:nvSpPr>
          <p:spPr bwMode="auto">
            <a:xfrm>
              <a:off x="3346" y="3109"/>
              <a:ext cx="22" cy="341"/>
            </a:xfrm>
            <a:custGeom>
              <a:avLst/>
              <a:gdLst/>
              <a:ahLst/>
              <a:cxnLst>
                <a:cxn ang="0">
                  <a:pos x="0" y="852"/>
                </a:cxn>
                <a:cxn ang="0">
                  <a:pos x="0" y="43"/>
                </a:cxn>
                <a:cxn ang="0">
                  <a:pos x="53" y="0"/>
                </a:cxn>
                <a:cxn ang="0">
                  <a:pos x="53" y="819"/>
                </a:cxn>
                <a:cxn ang="0">
                  <a:pos x="0" y="852"/>
                </a:cxn>
              </a:cxnLst>
              <a:rect l="0" t="0" r="r" b="b"/>
              <a:pathLst>
                <a:path w="53" h="852">
                  <a:moveTo>
                    <a:pt x="0" y="852"/>
                  </a:moveTo>
                  <a:lnTo>
                    <a:pt x="0" y="43"/>
                  </a:lnTo>
                  <a:lnTo>
                    <a:pt x="53" y="0"/>
                  </a:lnTo>
                  <a:lnTo>
                    <a:pt x="53" y="819"/>
                  </a:lnTo>
                  <a:lnTo>
                    <a:pt x="0" y="852"/>
                  </a:lnTo>
                  <a:close/>
                </a:path>
              </a:pathLst>
            </a:custGeom>
            <a:solidFill>
              <a:srgbClr val="3D572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6" name="Rectangle 108"/>
            <p:cNvSpPr>
              <a:spLocks noChangeArrowheads="1"/>
            </p:cNvSpPr>
            <p:nvPr/>
          </p:nvSpPr>
          <p:spPr bwMode="auto">
            <a:xfrm>
              <a:off x="3290" y="3126"/>
              <a:ext cx="56" cy="324"/>
            </a:xfrm>
            <a:prstGeom prst="rect">
              <a:avLst/>
            </a:prstGeom>
            <a:solidFill>
              <a:srgbClr val="7AAD3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7" name="Freeform 109"/>
            <p:cNvSpPr>
              <a:spLocks/>
            </p:cNvSpPr>
            <p:nvPr/>
          </p:nvSpPr>
          <p:spPr bwMode="auto">
            <a:xfrm>
              <a:off x="3290" y="3109"/>
              <a:ext cx="78" cy="17"/>
            </a:xfrm>
            <a:custGeom>
              <a:avLst/>
              <a:gdLst/>
              <a:ahLst/>
              <a:cxnLst>
                <a:cxn ang="0">
                  <a:pos x="141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1" y="43"/>
                </a:cxn>
              </a:cxnLst>
              <a:rect l="0" t="0" r="r" b="b"/>
              <a:pathLst>
                <a:path w="194" h="43">
                  <a:moveTo>
                    <a:pt x="141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1" y="43"/>
                  </a:lnTo>
                  <a:close/>
                </a:path>
              </a:pathLst>
            </a:custGeom>
            <a:solidFill>
              <a:srgbClr val="5C822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8" name="Freeform 110"/>
            <p:cNvSpPr>
              <a:spLocks/>
            </p:cNvSpPr>
            <p:nvPr/>
          </p:nvSpPr>
          <p:spPr bwMode="auto">
            <a:xfrm>
              <a:off x="3402" y="2384"/>
              <a:ext cx="22" cy="1066"/>
            </a:xfrm>
            <a:custGeom>
              <a:avLst/>
              <a:gdLst/>
              <a:ahLst/>
              <a:cxnLst>
                <a:cxn ang="0">
                  <a:pos x="0" y="2663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2630"/>
                </a:cxn>
                <a:cxn ang="0">
                  <a:pos x="0" y="2663"/>
                </a:cxn>
              </a:cxnLst>
              <a:rect l="0" t="0" r="r" b="b"/>
              <a:pathLst>
                <a:path w="54" h="2663">
                  <a:moveTo>
                    <a:pt x="0" y="2663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2630"/>
                  </a:lnTo>
                  <a:lnTo>
                    <a:pt x="0" y="2663"/>
                  </a:lnTo>
                  <a:close/>
                </a:path>
              </a:pathLst>
            </a:custGeom>
            <a:solidFill>
              <a:srgbClr val="6C5F12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59" name="Rectangle 111"/>
            <p:cNvSpPr>
              <a:spLocks noChangeArrowheads="1"/>
            </p:cNvSpPr>
            <p:nvPr/>
          </p:nvSpPr>
          <p:spPr bwMode="auto">
            <a:xfrm>
              <a:off x="3346" y="2397"/>
              <a:ext cx="56" cy="1053"/>
            </a:xfrm>
            <a:prstGeom prst="rect">
              <a:avLst/>
            </a:prstGeom>
            <a:solidFill>
              <a:srgbClr val="D8BE23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0" name="Freeform 112"/>
            <p:cNvSpPr>
              <a:spLocks/>
            </p:cNvSpPr>
            <p:nvPr/>
          </p:nvSpPr>
          <p:spPr bwMode="auto">
            <a:xfrm>
              <a:off x="3346" y="2384"/>
              <a:ext cx="78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3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3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A28F1A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1" name="Freeform 113"/>
            <p:cNvSpPr>
              <a:spLocks/>
            </p:cNvSpPr>
            <p:nvPr/>
          </p:nvSpPr>
          <p:spPr bwMode="auto">
            <a:xfrm>
              <a:off x="3458" y="2820"/>
              <a:ext cx="22" cy="630"/>
            </a:xfrm>
            <a:custGeom>
              <a:avLst/>
              <a:gdLst/>
              <a:ahLst/>
              <a:cxnLst>
                <a:cxn ang="0">
                  <a:pos x="0" y="1574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1541"/>
                </a:cxn>
                <a:cxn ang="0">
                  <a:pos x="0" y="1574"/>
                </a:cxn>
              </a:cxnLst>
              <a:rect l="0" t="0" r="r" b="b"/>
              <a:pathLst>
                <a:path w="54" h="1574">
                  <a:moveTo>
                    <a:pt x="0" y="1574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1541"/>
                  </a:lnTo>
                  <a:lnTo>
                    <a:pt x="0" y="1574"/>
                  </a:lnTo>
                  <a:close/>
                </a:path>
              </a:pathLst>
            </a:custGeom>
            <a:solidFill>
              <a:srgbClr val="1D3231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2" name="Rectangle 114"/>
            <p:cNvSpPr>
              <a:spLocks noChangeArrowheads="1"/>
            </p:cNvSpPr>
            <p:nvPr/>
          </p:nvSpPr>
          <p:spPr bwMode="auto">
            <a:xfrm>
              <a:off x="3402" y="2833"/>
              <a:ext cx="56" cy="617"/>
            </a:xfrm>
            <a:prstGeom prst="rect">
              <a:avLst/>
            </a:prstGeom>
            <a:solidFill>
              <a:srgbClr val="396361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3" name="Freeform 115"/>
            <p:cNvSpPr>
              <a:spLocks/>
            </p:cNvSpPr>
            <p:nvPr/>
          </p:nvSpPr>
          <p:spPr bwMode="auto">
            <a:xfrm>
              <a:off x="3402" y="2820"/>
              <a:ext cx="78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2B4A4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4" name="Freeform 116"/>
            <p:cNvSpPr>
              <a:spLocks/>
            </p:cNvSpPr>
            <p:nvPr/>
          </p:nvSpPr>
          <p:spPr bwMode="auto">
            <a:xfrm>
              <a:off x="3514" y="2104"/>
              <a:ext cx="22" cy="1346"/>
            </a:xfrm>
            <a:custGeom>
              <a:avLst/>
              <a:gdLst/>
              <a:ahLst/>
              <a:cxnLst>
                <a:cxn ang="0">
                  <a:pos x="0" y="3364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3331"/>
                </a:cxn>
                <a:cxn ang="0">
                  <a:pos x="0" y="3364"/>
                </a:cxn>
              </a:cxnLst>
              <a:rect l="0" t="0" r="r" b="b"/>
              <a:pathLst>
                <a:path w="54" h="3364">
                  <a:moveTo>
                    <a:pt x="0" y="3364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3331"/>
                  </a:lnTo>
                  <a:lnTo>
                    <a:pt x="0" y="3364"/>
                  </a:lnTo>
                  <a:close/>
                </a:path>
              </a:pathLst>
            </a:custGeom>
            <a:solidFill>
              <a:srgbClr val="00668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5" name="Rectangle 117"/>
            <p:cNvSpPr>
              <a:spLocks noChangeArrowheads="1"/>
            </p:cNvSpPr>
            <p:nvPr/>
          </p:nvSpPr>
          <p:spPr bwMode="auto">
            <a:xfrm>
              <a:off x="3458" y="2117"/>
              <a:ext cx="56" cy="1333"/>
            </a:xfrm>
            <a:prstGeom prst="rect">
              <a:avLst/>
            </a:prstGeom>
            <a:solidFill>
              <a:srgbClr val="00CCF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6" name="Freeform 118"/>
            <p:cNvSpPr>
              <a:spLocks/>
            </p:cNvSpPr>
            <p:nvPr/>
          </p:nvSpPr>
          <p:spPr bwMode="auto">
            <a:xfrm>
              <a:off x="3458" y="2104"/>
              <a:ext cx="78" cy="13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0099B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7" name="Freeform 119"/>
            <p:cNvSpPr>
              <a:spLocks/>
            </p:cNvSpPr>
            <p:nvPr/>
          </p:nvSpPr>
          <p:spPr bwMode="auto">
            <a:xfrm>
              <a:off x="3570" y="3260"/>
              <a:ext cx="22" cy="190"/>
            </a:xfrm>
            <a:custGeom>
              <a:avLst/>
              <a:gdLst/>
              <a:ahLst/>
              <a:cxnLst>
                <a:cxn ang="0">
                  <a:pos x="0" y="475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442"/>
                </a:cxn>
                <a:cxn ang="0">
                  <a:pos x="0" y="475"/>
                </a:cxn>
              </a:cxnLst>
              <a:rect l="0" t="0" r="r" b="b"/>
              <a:pathLst>
                <a:path w="54" h="475">
                  <a:moveTo>
                    <a:pt x="0" y="475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442"/>
                  </a:lnTo>
                  <a:lnTo>
                    <a:pt x="0" y="475"/>
                  </a:lnTo>
                  <a:close/>
                </a:path>
              </a:pathLst>
            </a:custGeom>
            <a:solidFill>
              <a:srgbClr val="0033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8" name="Rectangle 120"/>
            <p:cNvSpPr>
              <a:spLocks noChangeArrowheads="1"/>
            </p:cNvSpPr>
            <p:nvPr/>
          </p:nvSpPr>
          <p:spPr bwMode="auto">
            <a:xfrm>
              <a:off x="3514" y="3277"/>
              <a:ext cx="56" cy="173"/>
            </a:xfrm>
            <a:prstGeom prst="rect">
              <a:avLst/>
            </a:prstGeom>
            <a:solidFill>
              <a:srgbClr val="0066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9" name="Freeform 121"/>
            <p:cNvSpPr>
              <a:spLocks/>
            </p:cNvSpPr>
            <p:nvPr/>
          </p:nvSpPr>
          <p:spPr bwMode="auto">
            <a:xfrm>
              <a:off x="3514" y="3260"/>
              <a:ext cx="78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004D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0" name="Freeform 122"/>
            <p:cNvSpPr>
              <a:spLocks/>
            </p:cNvSpPr>
            <p:nvPr/>
          </p:nvSpPr>
          <p:spPr bwMode="auto">
            <a:xfrm>
              <a:off x="3713" y="3415"/>
              <a:ext cx="17" cy="3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33"/>
                </a:cxn>
                <a:cxn ang="0">
                  <a:pos x="43" y="0"/>
                </a:cxn>
                <a:cxn ang="0">
                  <a:pos x="43" y="54"/>
                </a:cxn>
                <a:cxn ang="0">
                  <a:pos x="0" y="87"/>
                </a:cxn>
              </a:cxnLst>
              <a:rect l="0" t="0" r="r" b="b"/>
              <a:pathLst>
                <a:path w="43" h="87">
                  <a:moveTo>
                    <a:pt x="0" y="87"/>
                  </a:moveTo>
                  <a:lnTo>
                    <a:pt x="0" y="33"/>
                  </a:lnTo>
                  <a:lnTo>
                    <a:pt x="43" y="0"/>
                  </a:lnTo>
                  <a:lnTo>
                    <a:pt x="43" y="5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4D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1" name="Rectangle 123"/>
            <p:cNvSpPr>
              <a:spLocks noChangeArrowheads="1"/>
            </p:cNvSpPr>
            <p:nvPr/>
          </p:nvSpPr>
          <p:spPr bwMode="auto">
            <a:xfrm>
              <a:off x="3657" y="3428"/>
              <a:ext cx="56" cy="22"/>
            </a:xfrm>
            <a:prstGeom prst="rect">
              <a:avLst/>
            </a:prstGeom>
            <a:solidFill>
              <a:srgbClr val="0099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2" name="Freeform 124"/>
            <p:cNvSpPr>
              <a:spLocks/>
            </p:cNvSpPr>
            <p:nvPr/>
          </p:nvSpPr>
          <p:spPr bwMode="auto">
            <a:xfrm>
              <a:off x="3657" y="3415"/>
              <a:ext cx="73" cy="13"/>
            </a:xfrm>
            <a:custGeom>
              <a:avLst/>
              <a:gdLst/>
              <a:ahLst/>
              <a:cxnLst>
                <a:cxn ang="0">
                  <a:pos x="140" y="33"/>
                </a:cxn>
                <a:cxn ang="0">
                  <a:pos x="183" y="0"/>
                </a:cxn>
                <a:cxn ang="0">
                  <a:pos x="43" y="0"/>
                </a:cxn>
                <a:cxn ang="0">
                  <a:pos x="0" y="33"/>
                </a:cxn>
                <a:cxn ang="0">
                  <a:pos x="140" y="33"/>
                </a:cxn>
              </a:cxnLst>
              <a:rect l="0" t="0" r="r" b="b"/>
              <a:pathLst>
                <a:path w="183" h="33">
                  <a:moveTo>
                    <a:pt x="140" y="33"/>
                  </a:moveTo>
                  <a:lnTo>
                    <a:pt x="183" y="0"/>
                  </a:lnTo>
                  <a:lnTo>
                    <a:pt x="43" y="0"/>
                  </a:lnTo>
                  <a:lnTo>
                    <a:pt x="0" y="33"/>
                  </a:lnTo>
                  <a:lnTo>
                    <a:pt x="140" y="33"/>
                  </a:lnTo>
                  <a:close/>
                </a:path>
              </a:pathLst>
            </a:custGeom>
            <a:solidFill>
              <a:srgbClr val="0073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3" name="Freeform 125"/>
            <p:cNvSpPr>
              <a:spLocks/>
            </p:cNvSpPr>
            <p:nvPr/>
          </p:nvSpPr>
          <p:spPr bwMode="auto">
            <a:xfrm>
              <a:off x="3769" y="2350"/>
              <a:ext cx="17" cy="1100"/>
            </a:xfrm>
            <a:custGeom>
              <a:avLst/>
              <a:gdLst/>
              <a:ahLst/>
              <a:cxnLst>
                <a:cxn ang="0">
                  <a:pos x="0" y="2750"/>
                </a:cxn>
                <a:cxn ang="0">
                  <a:pos x="0" y="44"/>
                </a:cxn>
                <a:cxn ang="0">
                  <a:pos x="43" y="0"/>
                </a:cxn>
                <a:cxn ang="0">
                  <a:pos x="43" y="2717"/>
                </a:cxn>
                <a:cxn ang="0">
                  <a:pos x="0" y="2750"/>
                </a:cxn>
              </a:cxnLst>
              <a:rect l="0" t="0" r="r" b="b"/>
              <a:pathLst>
                <a:path w="43" h="2750">
                  <a:moveTo>
                    <a:pt x="0" y="2750"/>
                  </a:moveTo>
                  <a:lnTo>
                    <a:pt x="0" y="44"/>
                  </a:lnTo>
                  <a:lnTo>
                    <a:pt x="43" y="0"/>
                  </a:lnTo>
                  <a:lnTo>
                    <a:pt x="43" y="2717"/>
                  </a:lnTo>
                  <a:lnTo>
                    <a:pt x="0" y="2750"/>
                  </a:lnTo>
                  <a:close/>
                </a:path>
              </a:pathLst>
            </a:custGeom>
            <a:solidFill>
              <a:srgbClr val="551E0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4" name="Rectangle 126"/>
            <p:cNvSpPr>
              <a:spLocks noChangeArrowheads="1"/>
            </p:cNvSpPr>
            <p:nvPr/>
          </p:nvSpPr>
          <p:spPr bwMode="auto">
            <a:xfrm>
              <a:off x="3713" y="2367"/>
              <a:ext cx="56" cy="1083"/>
            </a:xfrm>
            <a:prstGeom prst="rect">
              <a:avLst/>
            </a:prstGeom>
            <a:solidFill>
              <a:srgbClr val="AA3C1E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5" name="Freeform 127"/>
            <p:cNvSpPr>
              <a:spLocks/>
            </p:cNvSpPr>
            <p:nvPr/>
          </p:nvSpPr>
          <p:spPr bwMode="auto">
            <a:xfrm>
              <a:off x="3713" y="2350"/>
              <a:ext cx="73" cy="17"/>
            </a:xfrm>
            <a:custGeom>
              <a:avLst/>
              <a:gdLst/>
              <a:ahLst/>
              <a:cxnLst>
                <a:cxn ang="0">
                  <a:pos x="140" y="44"/>
                </a:cxn>
                <a:cxn ang="0">
                  <a:pos x="183" y="0"/>
                </a:cxn>
                <a:cxn ang="0">
                  <a:pos x="43" y="0"/>
                </a:cxn>
                <a:cxn ang="0">
                  <a:pos x="0" y="44"/>
                </a:cxn>
                <a:cxn ang="0">
                  <a:pos x="140" y="44"/>
                </a:cxn>
              </a:cxnLst>
              <a:rect l="0" t="0" r="r" b="b"/>
              <a:pathLst>
                <a:path w="183" h="44">
                  <a:moveTo>
                    <a:pt x="140" y="44"/>
                  </a:moveTo>
                  <a:lnTo>
                    <a:pt x="183" y="0"/>
                  </a:lnTo>
                  <a:lnTo>
                    <a:pt x="43" y="0"/>
                  </a:lnTo>
                  <a:lnTo>
                    <a:pt x="0" y="44"/>
                  </a:lnTo>
                  <a:lnTo>
                    <a:pt x="140" y="44"/>
                  </a:lnTo>
                  <a:close/>
                </a:path>
              </a:pathLst>
            </a:custGeom>
            <a:solidFill>
              <a:srgbClr val="802D17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6" name="Freeform 128"/>
            <p:cNvSpPr>
              <a:spLocks/>
            </p:cNvSpPr>
            <p:nvPr/>
          </p:nvSpPr>
          <p:spPr bwMode="auto">
            <a:xfrm>
              <a:off x="3825" y="3092"/>
              <a:ext cx="17" cy="358"/>
            </a:xfrm>
            <a:custGeom>
              <a:avLst/>
              <a:gdLst/>
              <a:ahLst/>
              <a:cxnLst>
                <a:cxn ang="0">
                  <a:pos x="0" y="895"/>
                </a:cxn>
                <a:cxn ang="0">
                  <a:pos x="0" y="43"/>
                </a:cxn>
                <a:cxn ang="0">
                  <a:pos x="43" y="0"/>
                </a:cxn>
                <a:cxn ang="0">
                  <a:pos x="43" y="862"/>
                </a:cxn>
                <a:cxn ang="0">
                  <a:pos x="0" y="895"/>
                </a:cxn>
              </a:cxnLst>
              <a:rect l="0" t="0" r="r" b="b"/>
              <a:pathLst>
                <a:path w="43" h="895">
                  <a:moveTo>
                    <a:pt x="0" y="895"/>
                  </a:moveTo>
                  <a:lnTo>
                    <a:pt x="0" y="43"/>
                  </a:lnTo>
                  <a:lnTo>
                    <a:pt x="43" y="0"/>
                  </a:lnTo>
                  <a:lnTo>
                    <a:pt x="43" y="862"/>
                  </a:lnTo>
                  <a:lnTo>
                    <a:pt x="0" y="895"/>
                  </a:lnTo>
                  <a:close/>
                </a:path>
              </a:pathLst>
            </a:custGeom>
            <a:solidFill>
              <a:srgbClr val="3D572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7" name="Rectangle 129"/>
            <p:cNvSpPr>
              <a:spLocks noChangeArrowheads="1"/>
            </p:cNvSpPr>
            <p:nvPr/>
          </p:nvSpPr>
          <p:spPr bwMode="auto">
            <a:xfrm>
              <a:off x="3769" y="3109"/>
              <a:ext cx="56" cy="341"/>
            </a:xfrm>
            <a:prstGeom prst="rect">
              <a:avLst/>
            </a:prstGeom>
            <a:solidFill>
              <a:srgbClr val="7AAD3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8" name="Freeform 130"/>
            <p:cNvSpPr>
              <a:spLocks/>
            </p:cNvSpPr>
            <p:nvPr/>
          </p:nvSpPr>
          <p:spPr bwMode="auto">
            <a:xfrm>
              <a:off x="3769" y="3092"/>
              <a:ext cx="73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83" y="0"/>
                </a:cxn>
                <a:cxn ang="0">
                  <a:pos x="43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83" h="43">
                  <a:moveTo>
                    <a:pt x="140" y="43"/>
                  </a:moveTo>
                  <a:lnTo>
                    <a:pt x="183" y="0"/>
                  </a:lnTo>
                  <a:lnTo>
                    <a:pt x="43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5C822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9" name="Freeform 131"/>
            <p:cNvSpPr>
              <a:spLocks/>
            </p:cNvSpPr>
            <p:nvPr/>
          </p:nvSpPr>
          <p:spPr bwMode="auto">
            <a:xfrm>
              <a:off x="3876" y="2328"/>
              <a:ext cx="22" cy="1122"/>
            </a:xfrm>
            <a:custGeom>
              <a:avLst/>
              <a:gdLst/>
              <a:ahLst/>
              <a:cxnLst>
                <a:cxn ang="0">
                  <a:pos x="0" y="2803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2770"/>
                </a:cxn>
                <a:cxn ang="0">
                  <a:pos x="0" y="2803"/>
                </a:cxn>
              </a:cxnLst>
              <a:rect l="0" t="0" r="r" b="b"/>
              <a:pathLst>
                <a:path w="54" h="2803">
                  <a:moveTo>
                    <a:pt x="0" y="2803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2770"/>
                  </a:lnTo>
                  <a:lnTo>
                    <a:pt x="0" y="2803"/>
                  </a:lnTo>
                  <a:close/>
                </a:path>
              </a:pathLst>
            </a:custGeom>
            <a:solidFill>
              <a:srgbClr val="6C5F12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0" name="Rectangle 132"/>
            <p:cNvSpPr>
              <a:spLocks noChangeArrowheads="1"/>
            </p:cNvSpPr>
            <p:nvPr/>
          </p:nvSpPr>
          <p:spPr bwMode="auto">
            <a:xfrm>
              <a:off x="3825" y="2346"/>
              <a:ext cx="51" cy="1104"/>
            </a:xfrm>
            <a:prstGeom prst="rect">
              <a:avLst/>
            </a:prstGeom>
            <a:solidFill>
              <a:srgbClr val="D8BE23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1" name="Freeform 133"/>
            <p:cNvSpPr>
              <a:spLocks/>
            </p:cNvSpPr>
            <p:nvPr/>
          </p:nvSpPr>
          <p:spPr bwMode="auto">
            <a:xfrm>
              <a:off x="3825" y="2328"/>
              <a:ext cx="73" cy="18"/>
            </a:xfrm>
            <a:custGeom>
              <a:avLst/>
              <a:gdLst/>
              <a:ahLst/>
              <a:cxnLst>
                <a:cxn ang="0">
                  <a:pos x="129" y="43"/>
                </a:cxn>
                <a:cxn ang="0">
                  <a:pos x="183" y="0"/>
                </a:cxn>
                <a:cxn ang="0">
                  <a:pos x="43" y="0"/>
                </a:cxn>
                <a:cxn ang="0">
                  <a:pos x="0" y="43"/>
                </a:cxn>
                <a:cxn ang="0">
                  <a:pos x="129" y="43"/>
                </a:cxn>
              </a:cxnLst>
              <a:rect l="0" t="0" r="r" b="b"/>
              <a:pathLst>
                <a:path w="183" h="43">
                  <a:moveTo>
                    <a:pt x="129" y="43"/>
                  </a:moveTo>
                  <a:lnTo>
                    <a:pt x="183" y="0"/>
                  </a:lnTo>
                  <a:lnTo>
                    <a:pt x="43" y="0"/>
                  </a:lnTo>
                  <a:lnTo>
                    <a:pt x="0" y="43"/>
                  </a:lnTo>
                  <a:lnTo>
                    <a:pt x="129" y="43"/>
                  </a:lnTo>
                  <a:close/>
                </a:path>
              </a:pathLst>
            </a:custGeom>
            <a:solidFill>
              <a:srgbClr val="A28F1A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2" name="Freeform 134"/>
            <p:cNvSpPr>
              <a:spLocks/>
            </p:cNvSpPr>
            <p:nvPr/>
          </p:nvSpPr>
          <p:spPr bwMode="auto">
            <a:xfrm>
              <a:off x="3932" y="2790"/>
              <a:ext cx="22" cy="660"/>
            </a:xfrm>
            <a:custGeom>
              <a:avLst/>
              <a:gdLst/>
              <a:ahLst/>
              <a:cxnLst>
                <a:cxn ang="0">
                  <a:pos x="0" y="1650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1617"/>
                </a:cxn>
                <a:cxn ang="0">
                  <a:pos x="0" y="1650"/>
                </a:cxn>
              </a:cxnLst>
              <a:rect l="0" t="0" r="r" b="b"/>
              <a:pathLst>
                <a:path w="54" h="1650">
                  <a:moveTo>
                    <a:pt x="0" y="1650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54" y="1617"/>
                  </a:lnTo>
                  <a:lnTo>
                    <a:pt x="0" y="1650"/>
                  </a:lnTo>
                  <a:close/>
                </a:path>
              </a:pathLst>
            </a:custGeom>
            <a:solidFill>
              <a:srgbClr val="1D3231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3" name="Rectangle 135"/>
            <p:cNvSpPr>
              <a:spLocks noChangeArrowheads="1"/>
            </p:cNvSpPr>
            <p:nvPr/>
          </p:nvSpPr>
          <p:spPr bwMode="auto">
            <a:xfrm>
              <a:off x="3876" y="2802"/>
              <a:ext cx="56" cy="648"/>
            </a:xfrm>
            <a:prstGeom prst="rect">
              <a:avLst/>
            </a:prstGeom>
            <a:solidFill>
              <a:srgbClr val="396361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4" name="Freeform 136"/>
            <p:cNvSpPr>
              <a:spLocks/>
            </p:cNvSpPr>
            <p:nvPr/>
          </p:nvSpPr>
          <p:spPr bwMode="auto">
            <a:xfrm>
              <a:off x="3876" y="2790"/>
              <a:ext cx="78" cy="12"/>
            </a:xfrm>
            <a:custGeom>
              <a:avLst/>
              <a:gdLst/>
              <a:ahLst/>
              <a:cxnLst>
                <a:cxn ang="0">
                  <a:pos x="140" y="32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32"/>
                </a:cxn>
                <a:cxn ang="0">
                  <a:pos x="140" y="32"/>
                </a:cxn>
              </a:cxnLst>
              <a:rect l="0" t="0" r="r" b="b"/>
              <a:pathLst>
                <a:path w="194" h="32">
                  <a:moveTo>
                    <a:pt x="140" y="32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32"/>
                  </a:lnTo>
                  <a:lnTo>
                    <a:pt x="140" y="32"/>
                  </a:lnTo>
                  <a:close/>
                </a:path>
              </a:pathLst>
            </a:custGeom>
            <a:solidFill>
              <a:srgbClr val="2B4A4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5" name="Freeform 137"/>
            <p:cNvSpPr>
              <a:spLocks/>
            </p:cNvSpPr>
            <p:nvPr/>
          </p:nvSpPr>
          <p:spPr bwMode="auto">
            <a:xfrm>
              <a:off x="3989" y="2065"/>
              <a:ext cx="21" cy="1385"/>
            </a:xfrm>
            <a:custGeom>
              <a:avLst/>
              <a:gdLst/>
              <a:ahLst/>
              <a:cxnLst>
                <a:cxn ang="0">
                  <a:pos x="0" y="3461"/>
                </a:cxn>
                <a:cxn ang="0">
                  <a:pos x="0" y="43"/>
                </a:cxn>
                <a:cxn ang="0">
                  <a:pos x="53" y="0"/>
                </a:cxn>
                <a:cxn ang="0">
                  <a:pos x="53" y="3428"/>
                </a:cxn>
                <a:cxn ang="0">
                  <a:pos x="0" y="3461"/>
                </a:cxn>
              </a:cxnLst>
              <a:rect l="0" t="0" r="r" b="b"/>
              <a:pathLst>
                <a:path w="53" h="3461">
                  <a:moveTo>
                    <a:pt x="0" y="3461"/>
                  </a:moveTo>
                  <a:lnTo>
                    <a:pt x="0" y="43"/>
                  </a:lnTo>
                  <a:lnTo>
                    <a:pt x="53" y="0"/>
                  </a:lnTo>
                  <a:lnTo>
                    <a:pt x="53" y="3428"/>
                  </a:lnTo>
                  <a:lnTo>
                    <a:pt x="0" y="3461"/>
                  </a:lnTo>
                  <a:close/>
                </a:path>
              </a:pathLst>
            </a:custGeom>
            <a:solidFill>
              <a:srgbClr val="006680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6" name="Rectangle 138"/>
            <p:cNvSpPr>
              <a:spLocks noChangeArrowheads="1"/>
            </p:cNvSpPr>
            <p:nvPr/>
          </p:nvSpPr>
          <p:spPr bwMode="auto">
            <a:xfrm>
              <a:off x="3932" y="2082"/>
              <a:ext cx="57" cy="1368"/>
            </a:xfrm>
            <a:prstGeom prst="rect">
              <a:avLst/>
            </a:prstGeom>
            <a:solidFill>
              <a:srgbClr val="00CCF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7" name="Freeform 139"/>
            <p:cNvSpPr>
              <a:spLocks/>
            </p:cNvSpPr>
            <p:nvPr/>
          </p:nvSpPr>
          <p:spPr bwMode="auto">
            <a:xfrm>
              <a:off x="3932" y="2065"/>
              <a:ext cx="78" cy="17"/>
            </a:xfrm>
            <a:custGeom>
              <a:avLst/>
              <a:gdLst/>
              <a:ahLst/>
              <a:cxnLst>
                <a:cxn ang="0">
                  <a:pos x="141" y="43"/>
                </a:cxn>
                <a:cxn ang="0">
                  <a:pos x="194" y="0"/>
                </a:cxn>
                <a:cxn ang="0">
                  <a:pos x="54" y="0"/>
                </a:cxn>
                <a:cxn ang="0">
                  <a:pos x="0" y="43"/>
                </a:cxn>
                <a:cxn ang="0">
                  <a:pos x="141" y="43"/>
                </a:cxn>
              </a:cxnLst>
              <a:rect l="0" t="0" r="r" b="b"/>
              <a:pathLst>
                <a:path w="194" h="43">
                  <a:moveTo>
                    <a:pt x="141" y="43"/>
                  </a:moveTo>
                  <a:lnTo>
                    <a:pt x="194" y="0"/>
                  </a:lnTo>
                  <a:lnTo>
                    <a:pt x="54" y="0"/>
                  </a:lnTo>
                  <a:lnTo>
                    <a:pt x="0" y="43"/>
                  </a:lnTo>
                  <a:lnTo>
                    <a:pt x="141" y="43"/>
                  </a:lnTo>
                  <a:close/>
                </a:path>
              </a:pathLst>
            </a:custGeom>
            <a:solidFill>
              <a:srgbClr val="0099BF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8" name="Freeform 140"/>
            <p:cNvSpPr>
              <a:spLocks/>
            </p:cNvSpPr>
            <p:nvPr/>
          </p:nvSpPr>
          <p:spPr bwMode="auto">
            <a:xfrm>
              <a:off x="4045" y="3251"/>
              <a:ext cx="21" cy="199"/>
            </a:xfrm>
            <a:custGeom>
              <a:avLst/>
              <a:gdLst/>
              <a:ahLst/>
              <a:cxnLst>
                <a:cxn ang="0">
                  <a:pos x="0" y="496"/>
                </a:cxn>
                <a:cxn ang="0">
                  <a:pos x="0" y="43"/>
                </a:cxn>
                <a:cxn ang="0">
                  <a:pos x="54" y="0"/>
                </a:cxn>
                <a:cxn ang="0">
                  <a:pos x="54" y="463"/>
                </a:cxn>
                <a:cxn ang="0">
                  <a:pos x="0" y="496"/>
                </a:cxn>
              </a:cxnLst>
              <a:rect l="0" t="0" r="r" b="b"/>
              <a:pathLst>
                <a:path w="54" h="496">
                  <a:moveTo>
                    <a:pt x="0" y="496"/>
                  </a:moveTo>
                  <a:lnTo>
                    <a:pt x="0" y="43"/>
                  </a:lnTo>
                  <a:lnTo>
                    <a:pt x="54" y="0"/>
                  </a:lnTo>
                  <a:lnTo>
                    <a:pt x="54" y="463"/>
                  </a:lnTo>
                  <a:lnTo>
                    <a:pt x="0" y="496"/>
                  </a:lnTo>
                  <a:close/>
                </a:path>
              </a:pathLst>
            </a:custGeom>
            <a:solidFill>
              <a:srgbClr val="003366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89" name="Rectangle 141"/>
            <p:cNvSpPr>
              <a:spLocks noChangeArrowheads="1"/>
            </p:cNvSpPr>
            <p:nvPr/>
          </p:nvSpPr>
          <p:spPr bwMode="auto">
            <a:xfrm>
              <a:off x="3989" y="3268"/>
              <a:ext cx="56" cy="182"/>
            </a:xfrm>
            <a:prstGeom prst="rect">
              <a:avLst/>
            </a:prstGeom>
            <a:solidFill>
              <a:srgbClr val="0066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0" name="Freeform 142"/>
            <p:cNvSpPr>
              <a:spLocks/>
            </p:cNvSpPr>
            <p:nvPr/>
          </p:nvSpPr>
          <p:spPr bwMode="auto">
            <a:xfrm>
              <a:off x="3989" y="3251"/>
              <a:ext cx="77" cy="17"/>
            </a:xfrm>
            <a:custGeom>
              <a:avLst/>
              <a:gdLst/>
              <a:ahLst/>
              <a:cxnLst>
                <a:cxn ang="0">
                  <a:pos x="140" y="43"/>
                </a:cxn>
                <a:cxn ang="0">
                  <a:pos x="194" y="0"/>
                </a:cxn>
                <a:cxn ang="0">
                  <a:pos x="53" y="0"/>
                </a:cxn>
                <a:cxn ang="0">
                  <a:pos x="0" y="43"/>
                </a:cxn>
                <a:cxn ang="0">
                  <a:pos x="140" y="43"/>
                </a:cxn>
              </a:cxnLst>
              <a:rect l="0" t="0" r="r" b="b"/>
              <a:pathLst>
                <a:path w="194" h="43">
                  <a:moveTo>
                    <a:pt x="140" y="43"/>
                  </a:moveTo>
                  <a:lnTo>
                    <a:pt x="194" y="0"/>
                  </a:lnTo>
                  <a:lnTo>
                    <a:pt x="53" y="0"/>
                  </a:lnTo>
                  <a:lnTo>
                    <a:pt x="0" y="43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004D99"/>
            </a:solidFill>
            <a:ln w="698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1" name="Line 143"/>
            <p:cNvSpPr>
              <a:spLocks noChangeShapeType="1"/>
            </p:cNvSpPr>
            <p:nvPr/>
          </p:nvSpPr>
          <p:spPr bwMode="auto">
            <a:xfrm flipV="1">
              <a:off x="1242" y="1970"/>
              <a:ext cx="0" cy="148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2" name="Line 144"/>
            <p:cNvSpPr>
              <a:spLocks noChangeShapeType="1"/>
            </p:cNvSpPr>
            <p:nvPr/>
          </p:nvSpPr>
          <p:spPr bwMode="auto">
            <a:xfrm flipH="1">
              <a:off x="1221" y="3450"/>
              <a:ext cx="21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3" name="Line 145"/>
            <p:cNvSpPr>
              <a:spLocks noChangeShapeType="1"/>
            </p:cNvSpPr>
            <p:nvPr/>
          </p:nvSpPr>
          <p:spPr bwMode="auto">
            <a:xfrm flipH="1">
              <a:off x="1221" y="3204"/>
              <a:ext cx="21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4" name="Line 146"/>
            <p:cNvSpPr>
              <a:spLocks noChangeShapeType="1"/>
            </p:cNvSpPr>
            <p:nvPr/>
          </p:nvSpPr>
          <p:spPr bwMode="auto">
            <a:xfrm flipH="1">
              <a:off x="1221" y="2958"/>
              <a:ext cx="21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5" name="Line 147"/>
            <p:cNvSpPr>
              <a:spLocks noChangeShapeType="1"/>
            </p:cNvSpPr>
            <p:nvPr/>
          </p:nvSpPr>
          <p:spPr bwMode="auto">
            <a:xfrm flipH="1">
              <a:off x="1221" y="2712"/>
              <a:ext cx="21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6" name="Line 148"/>
            <p:cNvSpPr>
              <a:spLocks noChangeShapeType="1"/>
            </p:cNvSpPr>
            <p:nvPr/>
          </p:nvSpPr>
          <p:spPr bwMode="auto">
            <a:xfrm flipH="1">
              <a:off x="1221" y="2462"/>
              <a:ext cx="21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7" name="Line 149"/>
            <p:cNvSpPr>
              <a:spLocks noChangeShapeType="1"/>
            </p:cNvSpPr>
            <p:nvPr/>
          </p:nvSpPr>
          <p:spPr bwMode="auto">
            <a:xfrm flipH="1">
              <a:off x="1221" y="2216"/>
              <a:ext cx="21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8" name="Line 150"/>
            <p:cNvSpPr>
              <a:spLocks noChangeShapeType="1"/>
            </p:cNvSpPr>
            <p:nvPr/>
          </p:nvSpPr>
          <p:spPr bwMode="auto">
            <a:xfrm flipH="1">
              <a:off x="1221" y="1970"/>
              <a:ext cx="21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99" name="Rectangle 151"/>
            <p:cNvSpPr>
              <a:spLocks noChangeArrowheads="1"/>
            </p:cNvSpPr>
            <p:nvPr/>
          </p:nvSpPr>
          <p:spPr bwMode="auto">
            <a:xfrm>
              <a:off x="1143" y="3398"/>
              <a:ext cx="6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00" name="Rectangle 152"/>
            <p:cNvSpPr>
              <a:spLocks noChangeArrowheads="1"/>
            </p:cNvSpPr>
            <p:nvPr/>
          </p:nvSpPr>
          <p:spPr bwMode="auto">
            <a:xfrm>
              <a:off x="811" y="3152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100,000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01" name="Rectangle 153"/>
            <p:cNvSpPr>
              <a:spLocks noChangeArrowheads="1"/>
            </p:cNvSpPr>
            <p:nvPr/>
          </p:nvSpPr>
          <p:spPr bwMode="auto">
            <a:xfrm>
              <a:off x="811" y="2906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02" name="Rectangle 154"/>
            <p:cNvSpPr>
              <a:spLocks noChangeArrowheads="1"/>
            </p:cNvSpPr>
            <p:nvPr/>
          </p:nvSpPr>
          <p:spPr bwMode="auto">
            <a:xfrm>
              <a:off x="811" y="2660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300,000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03" name="Rectangle 155"/>
            <p:cNvSpPr>
              <a:spLocks noChangeArrowheads="1"/>
            </p:cNvSpPr>
            <p:nvPr/>
          </p:nvSpPr>
          <p:spPr bwMode="auto">
            <a:xfrm>
              <a:off x="811" y="2410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400,000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04" name="Rectangle 156"/>
            <p:cNvSpPr>
              <a:spLocks noChangeArrowheads="1"/>
            </p:cNvSpPr>
            <p:nvPr/>
          </p:nvSpPr>
          <p:spPr bwMode="auto">
            <a:xfrm>
              <a:off x="811" y="2164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500,000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05" name="Rectangle 157"/>
            <p:cNvSpPr>
              <a:spLocks noChangeArrowheads="1"/>
            </p:cNvSpPr>
            <p:nvPr/>
          </p:nvSpPr>
          <p:spPr bwMode="auto">
            <a:xfrm>
              <a:off x="811" y="1918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600,000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06" name="Line 158"/>
            <p:cNvSpPr>
              <a:spLocks noChangeShapeType="1"/>
            </p:cNvSpPr>
            <p:nvPr/>
          </p:nvSpPr>
          <p:spPr bwMode="auto">
            <a:xfrm>
              <a:off x="1242" y="3450"/>
              <a:ext cx="2846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07" name="Line 159"/>
            <p:cNvSpPr>
              <a:spLocks noChangeShapeType="1"/>
            </p:cNvSpPr>
            <p:nvPr/>
          </p:nvSpPr>
          <p:spPr bwMode="auto">
            <a:xfrm>
              <a:off x="1242" y="3450"/>
              <a:ext cx="0" cy="21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08" name="Line 160"/>
            <p:cNvSpPr>
              <a:spLocks noChangeShapeType="1"/>
            </p:cNvSpPr>
            <p:nvPr/>
          </p:nvSpPr>
          <p:spPr bwMode="auto">
            <a:xfrm>
              <a:off x="1716" y="3450"/>
              <a:ext cx="0" cy="21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09" name="Line 161"/>
            <p:cNvSpPr>
              <a:spLocks noChangeShapeType="1"/>
            </p:cNvSpPr>
            <p:nvPr/>
          </p:nvSpPr>
          <p:spPr bwMode="auto">
            <a:xfrm>
              <a:off x="2191" y="3450"/>
              <a:ext cx="0" cy="21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10" name="Line 162"/>
            <p:cNvSpPr>
              <a:spLocks noChangeShapeType="1"/>
            </p:cNvSpPr>
            <p:nvPr/>
          </p:nvSpPr>
          <p:spPr bwMode="auto">
            <a:xfrm>
              <a:off x="2665" y="3450"/>
              <a:ext cx="0" cy="21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11" name="Line 163"/>
            <p:cNvSpPr>
              <a:spLocks noChangeShapeType="1"/>
            </p:cNvSpPr>
            <p:nvPr/>
          </p:nvSpPr>
          <p:spPr bwMode="auto">
            <a:xfrm>
              <a:off x="3139" y="3450"/>
              <a:ext cx="0" cy="21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12" name="Line 164"/>
            <p:cNvSpPr>
              <a:spLocks noChangeShapeType="1"/>
            </p:cNvSpPr>
            <p:nvPr/>
          </p:nvSpPr>
          <p:spPr bwMode="auto">
            <a:xfrm>
              <a:off x="3614" y="3450"/>
              <a:ext cx="0" cy="21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13" name="Line 165"/>
            <p:cNvSpPr>
              <a:spLocks noChangeShapeType="1"/>
            </p:cNvSpPr>
            <p:nvPr/>
          </p:nvSpPr>
          <p:spPr bwMode="auto">
            <a:xfrm>
              <a:off x="4088" y="3450"/>
              <a:ext cx="0" cy="21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14" name="Rectangle 166"/>
            <p:cNvSpPr>
              <a:spLocks noChangeArrowheads="1"/>
            </p:cNvSpPr>
            <p:nvPr/>
          </p:nvSpPr>
          <p:spPr bwMode="auto">
            <a:xfrm>
              <a:off x="1359" y="34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2005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15" name="Rectangle 167"/>
            <p:cNvSpPr>
              <a:spLocks noChangeArrowheads="1"/>
            </p:cNvSpPr>
            <p:nvPr/>
          </p:nvSpPr>
          <p:spPr bwMode="auto">
            <a:xfrm>
              <a:off x="1833" y="34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2006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16" name="Rectangle 168"/>
            <p:cNvSpPr>
              <a:spLocks noChangeArrowheads="1"/>
            </p:cNvSpPr>
            <p:nvPr/>
          </p:nvSpPr>
          <p:spPr bwMode="auto">
            <a:xfrm>
              <a:off x="2307" y="34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2007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17" name="Rectangle 169"/>
            <p:cNvSpPr>
              <a:spLocks noChangeArrowheads="1"/>
            </p:cNvSpPr>
            <p:nvPr/>
          </p:nvSpPr>
          <p:spPr bwMode="auto">
            <a:xfrm>
              <a:off x="2782" y="34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2008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18" name="Rectangle 170"/>
            <p:cNvSpPr>
              <a:spLocks noChangeArrowheads="1"/>
            </p:cNvSpPr>
            <p:nvPr/>
          </p:nvSpPr>
          <p:spPr bwMode="auto">
            <a:xfrm>
              <a:off x="3256" y="34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2009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19" name="Rectangle 171"/>
            <p:cNvSpPr>
              <a:spLocks noChangeArrowheads="1"/>
            </p:cNvSpPr>
            <p:nvPr/>
          </p:nvSpPr>
          <p:spPr bwMode="auto">
            <a:xfrm>
              <a:off x="3730" y="34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2010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20" name="Rectangle 172"/>
            <p:cNvSpPr>
              <a:spLocks noChangeArrowheads="1"/>
            </p:cNvSpPr>
            <p:nvPr/>
          </p:nvSpPr>
          <p:spPr bwMode="auto">
            <a:xfrm>
              <a:off x="1173" y="3669"/>
              <a:ext cx="2540" cy="242"/>
            </a:xfrm>
            <a:prstGeom prst="rect">
              <a:avLst/>
            </a:prstGeom>
            <a:noFill/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1" name="Rectangle 173"/>
            <p:cNvSpPr>
              <a:spLocks noChangeArrowheads="1"/>
            </p:cNvSpPr>
            <p:nvPr/>
          </p:nvSpPr>
          <p:spPr bwMode="auto">
            <a:xfrm>
              <a:off x="1199" y="3712"/>
              <a:ext cx="47" cy="48"/>
            </a:xfrm>
            <a:prstGeom prst="rect">
              <a:avLst/>
            </a:prstGeom>
            <a:solidFill>
              <a:srgbClr val="0099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2" name="Rectangle 174"/>
            <p:cNvSpPr>
              <a:spLocks noChangeArrowheads="1"/>
            </p:cNvSpPr>
            <p:nvPr/>
          </p:nvSpPr>
          <p:spPr bwMode="auto">
            <a:xfrm>
              <a:off x="1272" y="3682"/>
              <a:ext cx="32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Belize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23" name="Rectangle 175"/>
            <p:cNvSpPr>
              <a:spLocks noChangeArrowheads="1"/>
            </p:cNvSpPr>
            <p:nvPr/>
          </p:nvSpPr>
          <p:spPr bwMode="auto">
            <a:xfrm>
              <a:off x="1833" y="3712"/>
              <a:ext cx="47" cy="48"/>
            </a:xfrm>
            <a:prstGeom prst="rect">
              <a:avLst/>
            </a:prstGeom>
            <a:solidFill>
              <a:srgbClr val="AA3C1E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4" name="Rectangle 176"/>
            <p:cNvSpPr>
              <a:spLocks noChangeArrowheads="1"/>
            </p:cNvSpPr>
            <p:nvPr/>
          </p:nvSpPr>
          <p:spPr bwMode="auto">
            <a:xfrm>
              <a:off x="1906" y="3682"/>
              <a:ext cx="56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Costa Rica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25" name="Rectangle 177"/>
            <p:cNvSpPr>
              <a:spLocks noChangeArrowheads="1"/>
            </p:cNvSpPr>
            <p:nvPr/>
          </p:nvSpPr>
          <p:spPr bwMode="auto">
            <a:xfrm>
              <a:off x="2467" y="3712"/>
              <a:ext cx="47" cy="48"/>
            </a:xfrm>
            <a:prstGeom prst="rect">
              <a:avLst/>
            </a:prstGeom>
            <a:solidFill>
              <a:srgbClr val="7AAD3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6" name="Rectangle 178"/>
            <p:cNvSpPr>
              <a:spLocks noChangeArrowheads="1"/>
            </p:cNvSpPr>
            <p:nvPr/>
          </p:nvSpPr>
          <p:spPr bwMode="auto">
            <a:xfrm>
              <a:off x="2540" y="3682"/>
              <a:ext cx="60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El Salvador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27" name="Rectangle 179"/>
            <p:cNvSpPr>
              <a:spLocks noChangeArrowheads="1"/>
            </p:cNvSpPr>
            <p:nvPr/>
          </p:nvSpPr>
          <p:spPr bwMode="auto">
            <a:xfrm>
              <a:off x="3100" y="3712"/>
              <a:ext cx="48" cy="48"/>
            </a:xfrm>
            <a:prstGeom prst="rect">
              <a:avLst/>
            </a:prstGeom>
            <a:solidFill>
              <a:srgbClr val="D8BE23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8" name="Rectangle 180"/>
            <p:cNvSpPr>
              <a:spLocks noChangeArrowheads="1"/>
            </p:cNvSpPr>
            <p:nvPr/>
          </p:nvSpPr>
          <p:spPr bwMode="auto">
            <a:xfrm>
              <a:off x="3174" y="3682"/>
              <a:ext cx="58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Guatemala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29" name="Rectangle 181"/>
            <p:cNvSpPr>
              <a:spLocks noChangeArrowheads="1"/>
            </p:cNvSpPr>
            <p:nvPr/>
          </p:nvSpPr>
          <p:spPr bwMode="auto">
            <a:xfrm>
              <a:off x="1199" y="3829"/>
              <a:ext cx="47" cy="47"/>
            </a:xfrm>
            <a:prstGeom prst="rect">
              <a:avLst/>
            </a:prstGeom>
            <a:solidFill>
              <a:srgbClr val="396361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30" name="Rectangle 182"/>
            <p:cNvSpPr>
              <a:spLocks noChangeArrowheads="1"/>
            </p:cNvSpPr>
            <p:nvPr/>
          </p:nvSpPr>
          <p:spPr bwMode="auto">
            <a:xfrm>
              <a:off x="1272" y="3799"/>
              <a:ext cx="51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Honduras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31" name="Rectangle 183"/>
            <p:cNvSpPr>
              <a:spLocks noChangeArrowheads="1"/>
            </p:cNvSpPr>
            <p:nvPr/>
          </p:nvSpPr>
          <p:spPr bwMode="auto">
            <a:xfrm>
              <a:off x="1833" y="3829"/>
              <a:ext cx="47" cy="47"/>
            </a:xfrm>
            <a:prstGeom prst="rect">
              <a:avLst/>
            </a:prstGeom>
            <a:solidFill>
              <a:srgbClr val="00CCFF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32" name="Rectangle 184"/>
            <p:cNvSpPr>
              <a:spLocks noChangeArrowheads="1"/>
            </p:cNvSpPr>
            <p:nvPr/>
          </p:nvSpPr>
          <p:spPr bwMode="auto">
            <a:xfrm>
              <a:off x="1906" y="3799"/>
              <a:ext cx="37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Mexico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833" name="Rectangle 185"/>
            <p:cNvSpPr>
              <a:spLocks noChangeArrowheads="1"/>
            </p:cNvSpPr>
            <p:nvPr/>
          </p:nvSpPr>
          <p:spPr bwMode="auto">
            <a:xfrm>
              <a:off x="2467" y="3829"/>
              <a:ext cx="47" cy="47"/>
            </a:xfrm>
            <a:prstGeom prst="rect">
              <a:avLst/>
            </a:prstGeom>
            <a:solidFill>
              <a:srgbClr val="0066CC"/>
            </a:solidFill>
            <a:ln w="698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34" name="Rectangle 186"/>
            <p:cNvSpPr>
              <a:spLocks noChangeArrowheads="1"/>
            </p:cNvSpPr>
            <p:nvPr/>
          </p:nvSpPr>
          <p:spPr bwMode="auto">
            <a:xfrm>
              <a:off x="2540" y="3799"/>
              <a:ext cx="545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Nicaragua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27836" name="Text Box 188"/>
          <p:cNvSpPr txBox="1">
            <a:spLocks noChangeArrowheads="1"/>
          </p:cNvSpPr>
          <p:nvPr/>
        </p:nvSpPr>
        <p:spPr bwMode="auto">
          <a:xfrm>
            <a:off x="231775" y="6354763"/>
            <a:ext cx="2493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1000"/>
              <a:t>Source: Global Trade Navigator and JOC</a:t>
            </a:r>
          </a:p>
        </p:txBody>
      </p:sp>
      <p:sp>
        <p:nvSpPr>
          <p:cNvPr id="27837" name="Text Box 189"/>
          <p:cNvSpPr txBox="1">
            <a:spLocks noChangeArrowheads="1"/>
          </p:cNvSpPr>
          <p:nvPr/>
        </p:nvSpPr>
        <p:spPr bwMode="auto">
          <a:xfrm>
            <a:off x="376238" y="5321300"/>
            <a:ext cx="721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/>
              <a:t>Volúmenes de Exportación son similares, pero no toman en cuenta el</a:t>
            </a:r>
          </a:p>
          <a:p>
            <a:r>
              <a:rPr lang="es-EC"/>
              <a:t>Potencial de convertir carga al granel en contenedores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Análisis de Mercado</a:t>
            </a:r>
            <a:br>
              <a:rPr lang="es-EC"/>
            </a:br>
            <a:r>
              <a:rPr lang="es-EC" sz="1800"/>
              <a:t>Exportaciones de Maersk Line – Volúmenes en TEU</a:t>
            </a:r>
            <a:endParaRPr lang="es-EC"/>
          </a:p>
        </p:txBody>
      </p:sp>
      <p:grpSp>
        <p:nvGrpSpPr>
          <p:cNvPr id="28816" name="Group 144"/>
          <p:cNvGrpSpPr>
            <a:grpSpLocks/>
          </p:cNvGrpSpPr>
          <p:nvPr/>
        </p:nvGrpSpPr>
        <p:grpSpPr bwMode="auto">
          <a:xfrm>
            <a:off x="1403350" y="1916113"/>
            <a:ext cx="5118100" cy="3171825"/>
            <a:chOff x="843" y="2203"/>
            <a:chExt cx="3224" cy="1998"/>
          </a:xfrm>
        </p:grpSpPr>
        <p:sp>
          <p:nvSpPr>
            <p:cNvPr id="28676" name="Freeform 4"/>
            <p:cNvSpPr>
              <a:spLocks/>
            </p:cNvSpPr>
            <p:nvPr/>
          </p:nvSpPr>
          <p:spPr bwMode="auto">
            <a:xfrm>
              <a:off x="1218" y="3719"/>
              <a:ext cx="2849" cy="22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71" y="0"/>
                </a:cxn>
                <a:cxn ang="0">
                  <a:pos x="7122" y="0"/>
                </a:cxn>
                <a:cxn ang="0">
                  <a:pos x="7051" y="55"/>
                </a:cxn>
                <a:cxn ang="0">
                  <a:pos x="0" y="55"/>
                </a:cxn>
              </a:cxnLst>
              <a:rect l="0" t="0" r="r" b="b"/>
              <a:pathLst>
                <a:path w="7122" h="55">
                  <a:moveTo>
                    <a:pt x="0" y="55"/>
                  </a:moveTo>
                  <a:lnTo>
                    <a:pt x="71" y="0"/>
                  </a:lnTo>
                  <a:lnTo>
                    <a:pt x="7122" y="0"/>
                  </a:lnTo>
                  <a:lnTo>
                    <a:pt x="7051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auto">
            <a:xfrm>
              <a:off x="1218" y="2233"/>
              <a:ext cx="29" cy="1508"/>
            </a:xfrm>
            <a:custGeom>
              <a:avLst/>
              <a:gdLst/>
              <a:ahLst/>
              <a:cxnLst>
                <a:cxn ang="0">
                  <a:pos x="0" y="3768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3713"/>
                </a:cxn>
                <a:cxn ang="0">
                  <a:pos x="0" y="3768"/>
                </a:cxn>
              </a:cxnLst>
              <a:rect l="0" t="0" r="r" b="b"/>
              <a:pathLst>
                <a:path w="71" h="3768">
                  <a:moveTo>
                    <a:pt x="0" y="3768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3713"/>
                  </a:lnTo>
                  <a:lnTo>
                    <a:pt x="0" y="376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1247" y="2233"/>
              <a:ext cx="2820" cy="1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auto">
            <a:xfrm>
              <a:off x="1218" y="3719"/>
              <a:ext cx="2849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5">
                  <a:moveTo>
                    <a:pt x="0" y="5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auto">
            <a:xfrm>
              <a:off x="1218" y="3473"/>
              <a:ext cx="2849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4">
                  <a:moveTo>
                    <a:pt x="0" y="4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auto">
            <a:xfrm>
              <a:off x="1218" y="3223"/>
              <a:ext cx="2849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5">
                  <a:moveTo>
                    <a:pt x="0" y="5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auto">
            <a:xfrm>
              <a:off x="1218" y="2978"/>
              <a:ext cx="2849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4">
                  <a:moveTo>
                    <a:pt x="0" y="4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auto">
            <a:xfrm>
              <a:off x="1218" y="2729"/>
              <a:ext cx="2849" cy="2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5">
                  <a:moveTo>
                    <a:pt x="0" y="5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auto">
            <a:xfrm>
              <a:off x="1218" y="2483"/>
              <a:ext cx="2849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4">
                  <a:moveTo>
                    <a:pt x="0" y="4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auto">
            <a:xfrm>
              <a:off x="1218" y="2233"/>
              <a:ext cx="2849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  <a:cxn ang="0">
                  <a:pos x="600" y="0"/>
                </a:cxn>
              </a:cxnLst>
              <a:rect l="0" t="0" r="r" b="b"/>
              <a:pathLst>
                <a:path w="600" h="5">
                  <a:moveTo>
                    <a:pt x="0" y="5"/>
                  </a:moveTo>
                  <a:lnTo>
                    <a:pt x="6" y="0"/>
                  </a:lnTo>
                  <a:lnTo>
                    <a:pt x="60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auto">
            <a:xfrm>
              <a:off x="1218" y="3719"/>
              <a:ext cx="2849" cy="22"/>
            </a:xfrm>
            <a:custGeom>
              <a:avLst/>
              <a:gdLst/>
              <a:ahLst/>
              <a:cxnLst>
                <a:cxn ang="0">
                  <a:pos x="7122" y="0"/>
                </a:cxn>
                <a:cxn ang="0">
                  <a:pos x="7051" y="55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22" y="0"/>
                </a:cxn>
              </a:cxnLst>
              <a:rect l="0" t="0" r="r" b="b"/>
              <a:pathLst>
                <a:path w="7122" h="55">
                  <a:moveTo>
                    <a:pt x="7122" y="0"/>
                  </a:moveTo>
                  <a:lnTo>
                    <a:pt x="7051" y="55"/>
                  </a:lnTo>
                  <a:lnTo>
                    <a:pt x="0" y="55"/>
                  </a:lnTo>
                  <a:lnTo>
                    <a:pt x="71" y="0"/>
                  </a:lnTo>
                  <a:lnTo>
                    <a:pt x="7122" y="0"/>
                  </a:lnTo>
                  <a:close/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auto">
            <a:xfrm>
              <a:off x="1218" y="2233"/>
              <a:ext cx="29" cy="1508"/>
            </a:xfrm>
            <a:custGeom>
              <a:avLst/>
              <a:gdLst/>
              <a:ahLst/>
              <a:cxnLst>
                <a:cxn ang="0">
                  <a:pos x="0" y="3768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3713"/>
                </a:cxn>
                <a:cxn ang="0">
                  <a:pos x="0" y="3768"/>
                </a:cxn>
              </a:cxnLst>
              <a:rect l="0" t="0" r="r" b="b"/>
              <a:pathLst>
                <a:path w="71" h="3768">
                  <a:moveTo>
                    <a:pt x="0" y="3768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3713"/>
                  </a:lnTo>
                  <a:lnTo>
                    <a:pt x="0" y="3768"/>
                  </a:lnTo>
                  <a:close/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1247" y="2233"/>
              <a:ext cx="2820" cy="1486"/>
            </a:xfrm>
            <a:prstGeom prst="rect">
              <a:avLst/>
            </a:prstGeom>
            <a:noFill/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auto">
            <a:xfrm>
              <a:off x="1446" y="3342"/>
              <a:ext cx="29" cy="399"/>
            </a:xfrm>
            <a:custGeom>
              <a:avLst/>
              <a:gdLst/>
              <a:ahLst/>
              <a:cxnLst>
                <a:cxn ang="0">
                  <a:pos x="0" y="997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942"/>
                </a:cxn>
                <a:cxn ang="0">
                  <a:pos x="0" y="997"/>
                </a:cxn>
              </a:cxnLst>
              <a:rect l="0" t="0" r="r" b="b"/>
              <a:pathLst>
                <a:path w="71" h="997">
                  <a:moveTo>
                    <a:pt x="0" y="997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942"/>
                  </a:lnTo>
                  <a:lnTo>
                    <a:pt x="0" y="997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366" y="3359"/>
              <a:ext cx="80" cy="382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auto">
            <a:xfrm>
              <a:off x="1366" y="3342"/>
              <a:ext cx="109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auto">
            <a:xfrm>
              <a:off x="1532" y="3298"/>
              <a:ext cx="28" cy="443"/>
            </a:xfrm>
            <a:custGeom>
              <a:avLst/>
              <a:gdLst/>
              <a:ahLst/>
              <a:cxnLst>
                <a:cxn ang="0">
                  <a:pos x="0" y="1106"/>
                </a:cxn>
                <a:cxn ang="0">
                  <a:pos x="0" y="43"/>
                </a:cxn>
                <a:cxn ang="0">
                  <a:pos x="71" y="0"/>
                </a:cxn>
                <a:cxn ang="0">
                  <a:pos x="71" y="1051"/>
                </a:cxn>
                <a:cxn ang="0">
                  <a:pos x="0" y="1106"/>
                </a:cxn>
              </a:cxnLst>
              <a:rect l="0" t="0" r="r" b="b"/>
              <a:pathLst>
                <a:path w="71" h="1106">
                  <a:moveTo>
                    <a:pt x="0" y="1106"/>
                  </a:moveTo>
                  <a:lnTo>
                    <a:pt x="0" y="43"/>
                  </a:lnTo>
                  <a:lnTo>
                    <a:pt x="71" y="0"/>
                  </a:lnTo>
                  <a:lnTo>
                    <a:pt x="71" y="1051"/>
                  </a:lnTo>
                  <a:lnTo>
                    <a:pt x="0" y="1106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1446" y="3315"/>
              <a:ext cx="86" cy="426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auto">
            <a:xfrm>
              <a:off x="1446" y="3298"/>
              <a:ext cx="114" cy="17"/>
            </a:xfrm>
            <a:custGeom>
              <a:avLst/>
              <a:gdLst/>
              <a:ahLst/>
              <a:cxnLst>
                <a:cxn ang="0">
                  <a:pos x="214" y="43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43"/>
                </a:cxn>
                <a:cxn ang="0">
                  <a:pos x="214" y="43"/>
                </a:cxn>
              </a:cxnLst>
              <a:rect l="0" t="0" r="r" b="b"/>
              <a:pathLst>
                <a:path w="285" h="43">
                  <a:moveTo>
                    <a:pt x="214" y="43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43"/>
                  </a:lnTo>
                  <a:lnTo>
                    <a:pt x="214" y="43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auto">
            <a:xfrm>
              <a:off x="1612" y="2943"/>
              <a:ext cx="29" cy="798"/>
            </a:xfrm>
            <a:custGeom>
              <a:avLst/>
              <a:gdLst/>
              <a:ahLst/>
              <a:cxnLst>
                <a:cxn ang="0">
                  <a:pos x="0" y="1994"/>
                </a:cxn>
                <a:cxn ang="0">
                  <a:pos x="0" y="44"/>
                </a:cxn>
                <a:cxn ang="0">
                  <a:pos x="72" y="0"/>
                </a:cxn>
                <a:cxn ang="0">
                  <a:pos x="72" y="1939"/>
                </a:cxn>
                <a:cxn ang="0">
                  <a:pos x="0" y="1994"/>
                </a:cxn>
              </a:cxnLst>
              <a:rect l="0" t="0" r="r" b="b"/>
              <a:pathLst>
                <a:path w="72" h="1994">
                  <a:moveTo>
                    <a:pt x="0" y="1994"/>
                  </a:moveTo>
                  <a:lnTo>
                    <a:pt x="0" y="44"/>
                  </a:lnTo>
                  <a:lnTo>
                    <a:pt x="72" y="0"/>
                  </a:lnTo>
                  <a:lnTo>
                    <a:pt x="72" y="1939"/>
                  </a:lnTo>
                  <a:lnTo>
                    <a:pt x="0" y="1994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1532" y="2961"/>
              <a:ext cx="80" cy="780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auto">
            <a:xfrm>
              <a:off x="1532" y="2943"/>
              <a:ext cx="109" cy="18"/>
            </a:xfrm>
            <a:custGeom>
              <a:avLst/>
              <a:gdLst/>
              <a:ahLst/>
              <a:cxnLst>
                <a:cxn ang="0">
                  <a:pos x="201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1" y="44"/>
                </a:cxn>
              </a:cxnLst>
              <a:rect l="0" t="0" r="r" b="b"/>
              <a:pathLst>
                <a:path w="273" h="44">
                  <a:moveTo>
                    <a:pt x="201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1" y="44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auto">
            <a:xfrm>
              <a:off x="1698" y="2790"/>
              <a:ext cx="24" cy="951"/>
            </a:xfrm>
            <a:custGeom>
              <a:avLst/>
              <a:gdLst/>
              <a:ahLst/>
              <a:cxnLst>
                <a:cxn ang="0">
                  <a:pos x="0" y="2377"/>
                </a:cxn>
                <a:cxn ang="0">
                  <a:pos x="0" y="44"/>
                </a:cxn>
                <a:cxn ang="0">
                  <a:pos x="59" y="0"/>
                </a:cxn>
                <a:cxn ang="0">
                  <a:pos x="59" y="2322"/>
                </a:cxn>
                <a:cxn ang="0">
                  <a:pos x="0" y="2377"/>
                </a:cxn>
              </a:cxnLst>
              <a:rect l="0" t="0" r="r" b="b"/>
              <a:pathLst>
                <a:path w="59" h="2377">
                  <a:moveTo>
                    <a:pt x="0" y="2377"/>
                  </a:moveTo>
                  <a:lnTo>
                    <a:pt x="0" y="44"/>
                  </a:lnTo>
                  <a:lnTo>
                    <a:pt x="59" y="0"/>
                  </a:lnTo>
                  <a:lnTo>
                    <a:pt x="59" y="2322"/>
                  </a:lnTo>
                  <a:lnTo>
                    <a:pt x="0" y="2377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1612" y="2807"/>
              <a:ext cx="86" cy="934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0" name="Freeform 28"/>
            <p:cNvSpPr>
              <a:spLocks/>
            </p:cNvSpPr>
            <p:nvPr/>
          </p:nvSpPr>
          <p:spPr bwMode="auto">
            <a:xfrm>
              <a:off x="1612" y="2790"/>
              <a:ext cx="110" cy="17"/>
            </a:xfrm>
            <a:custGeom>
              <a:avLst/>
              <a:gdLst/>
              <a:ahLst/>
              <a:cxnLst>
                <a:cxn ang="0">
                  <a:pos x="214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14" y="44"/>
                </a:cxn>
              </a:cxnLst>
              <a:rect l="0" t="0" r="r" b="b"/>
              <a:pathLst>
                <a:path w="273" h="44">
                  <a:moveTo>
                    <a:pt x="214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14" y="44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auto">
            <a:xfrm>
              <a:off x="1779" y="2693"/>
              <a:ext cx="28" cy="1048"/>
            </a:xfrm>
            <a:custGeom>
              <a:avLst/>
              <a:gdLst/>
              <a:ahLst/>
              <a:cxnLst>
                <a:cxn ang="0">
                  <a:pos x="0" y="2618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2563"/>
                </a:cxn>
                <a:cxn ang="0">
                  <a:pos x="0" y="2618"/>
                </a:cxn>
              </a:cxnLst>
              <a:rect l="0" t="0" r="r" b="b"/>
              <a:pathLst>
                <a:path w="71" h="2618">
                  <a:moveTo>
                    <a:pt x="0" y="2618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2563"/>
                  </a:lnTo>
                  <a:lnTo>
                    <a:pt x="0" y="2618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1698" y="2715"/>
              <a:ext cx="81" cy="1026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auto">
            <a:xfrm>
              <a:off x="1698" y="2693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59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59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4" name="Freeform 32"/>
            <p:cNvSpPr>
              <a:spLocks/>
            </p:cNvSpPr>
            <p:nvPr/>
          </p:nvSpPr>
          <p:spPr bwMode="auto">
            <a:xfrm>
              <a:off x="1860" y="3508"/>
              <a:ext cx="28" cy="233"/>
            </a:xfrm>
            <a:custGeom>
              <a:avLst/>
              <a:gdLst/>
              <a:ahLst/>
              <a:cxnLst>
                <a:cxn ang="0">
                  <a:pos x="0" y="581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526"/>
                </a:cxn>
                <a:cxn ang="0">
                  <a:pos x="0" y="581"/>
                </a:cxn>
              </a:cxnLst>
              <a:rect l="0" t="0" r="r" b="b"/>
              <a:pathLst>
                <a:path w="71" h="581">
                  <a:moveTo>
                    <a:pt x="0" y="581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526"/>
                  </a:lnTo>
                  <a:lnTo>
                    <a:pt x="0" y="581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1779" y="3526"/>
              <a:ext cx="81" cy="215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auto">
            <a:xfrm>
              <a:off x="1779" y="3508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auto">
            <a:xfrm>
              <a:off x="2068" y="3719"/>
              <a:ext cx="29" cy="22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0" y="55"/>
                </a:cxn>
              </a:cxnLst>
              <a:rect l="0" t="0" r="r" b="b"/>
              <a:pathLst>
                <a:path w="71" h="55">
                  <a:moveTo>
                    <a:pt x="0" y="55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4D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1988" y="3736"/>
              <a:ext cx="80" cy="5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09" name="Freeform 37"/>
            <p:cNvSpPr>
              <a:spLocks/>
            </p:cNvSpPr>
            <p:nvPr/>
          </p:nvSpPr>
          <p:spPr bwMode="auto">
            <a:xfrm>
              <a:off x="1988" y="3719"/>
              <a:ext cx="28" cy="2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0" y="55"/>
                </a:cxn>
                <a:cxn ang="0">
                  <a:pos x="71" y="0"/>
                </a:cxn>
              </a:cxnLst>
              <a:rect l="0" t="0" r="r" b="b"/>
              <a:pathLst>
                <a:path w="71" h="55">
                  <a:moveTo>
                    <a:pt x="71" y="0"/>
                  </a:moveTo>
                  <a:lnTo>
                    <a:pt x="71" y="0"/>
                  </a:lnTo>
                  <a:lnTo>
                    <a:pt x="0" y="44"/>
                  </a:lnTo>
                  <a:lnTo>
                    <a:pt x="0" y="5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2016" y="3719"/>
              <a:ext cx="81" cy="0"/>
            </a:xfrm>
            <a:prstGeom prst="rect">
              <a:avLst/>
            </a:prstGeom>
            <a:solidFill>
              <a:srgbClr val="004D66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1" name="Freeform 39"/>
            <p:cNvSpPr>
              <a:spLocks/>
            </p:cNvSpPr>
            <p:nvPr/>
          </p:nvSpPr>
          <p:spPr bwMode="auto">
            <a:xfrm>
              <a:off x="1988" y="3719"/>
              <a:ext cx="109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2" name="Freeform 40"/>
            <p:cNvSpPr>
              <a:spLocks/>
            </p:cNvSpPr>
            <p:nvPr/>
          </p:nvSpPr>
          <p:spPr bwMode="auto">
            <a:xfrm>
              <a:off x="2154" y="3395"/>
              <a:ext cx="28" cy="346"/>
            </a:xfrm>
            <a:custGeom>
              <a:avLst/>
              <a:gdLst/>
              <a:ahLst/>
              <a:cxnLst>
                <a:cxn ang="0">
                  <a:pos x="0" y="865"/>
                </a:cxn>
                <a:cxn ang="0">
                  <a:pos x="0" y="43"/>
                </a:cxn>
                <a:cxn ang="0">
                  <a:pos x="71" y="0"/>
                </a:cxn>
                <a:cxn ang="0">
                  <a:pos x="71" y="810"/>
                </a:cxn>
                <a:cxn ang="0">
                  <a:pos x="0" y="865"/>
                </a:cxn>
              </a:cxnLst>
              <a:rect l="0" t="0" r="r" b="b"/>
              <a:pathLst>
                <a:path w="71" h="865">
                  <a:moveTo>
                    <a:pt x="0" y="865"/>
                  </a:moveTo>
                  <a:lnTo>
                    <a:pt x="0" y="43"/>
                  </a:lnTo>
                  <a:lnTo>
                    <a:pt x="71" y="0"/>
                  </a:lnTo>
                  <a:lnTo>
                    <a:pt x="71" y="810"/>
                  </a:lnTo>
                  <a:lnTo>
                    <a:pt x="0" y="865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2068" y="3412"/>
              <a:ext cx="86" cy="329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4" name="Freeform 42"/>
            <p:cNvSpPr>
              <a:spLocks/>
            </p:cNvSpPr>
            <p:nvPr/>
          </p:nvSpPr>
          <p:spPr bwMode="auto">
            <a:xfrm>
              <a:off x="2068" y="3395"/>
              <a:ext cx="114" cy="17"/>
            </a:xfrm>
            <a:custGeom>
              <a:avLst/>
              <a:gdLst/>
              <a:ahLst/>
              <a:cxnLst>
                <a:cxn ang="0">
                  <a:pos x="214" y="43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43"/>
                </a:cxn>
                <a:cxn ang="0">
                  <a:pos x="214" y="43"/>
                </a:cxn>
              </a:cxnLst>
              <a:rect l="0" t="0" r="r" b="b"/>
              <a:pathLst>
                <a:path w="285" h="43">
                  <a:moveTo>
                    <a:pt x="214" y="43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43"/>
                  </a:lnTo>
                  <a:lnTo>
                    <a:pt x="214" y="43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5" name="Freeform 43"/>
            <p:cNvSpPr>
              <a:spLocks/>
            </p:cNvSpPr>
            <p:nvPr/>
          </p:nvSpPr>
          <p:spPr bwMode="auto">
            <a:xfrm>
              <a:off x="2234" y="3381"/>
              <a:ext cx="29" cy="360"/>
            </a:xfrm>
            <a:custGeom>
              <a:avLst/>
              <a:gdLst/>
              <a:ahLst/>
              <a:cxnLst>
                <a:cxn ang="0">
                  <a:pos x="0" y="898"/>
                </a:cxn>
                <a:cxn ang="0">
                  <a:pos x="0" y="54"/>
                </a:cxn>
                <a:cxn ang="0">
                  <a:pos x="72" y="0"/>
                </a:cxn>
                <a:cxn ang="0">
                  <a:pos x="72" y="843"/>
                </a:cxn>
                <a:cxn ang="0">
                  <a:pos x="0" y="898"/>
                </a:cxn>
              </a:cxnLst>
              <a:rect l="0" t="0" r="r" b="b"/>
              <a:pathLst>
                <a:path w="72" h="898">
                  <a:moveTo>
                    <a:pt x="0" y="898"/>
                  </a:moveTo>
                  <a:lnTo>
                    <a:pt x="0" y="54"/>
                  </a:lnTo>
                  <a:lnTo>
                    <a:pt x="72" y="0"/>
                  </a:lnTo>
                  <a:lnTo>
                    <a:pt x="72" y="843"/>
                  </a:lnTo>
                  <a:lnTo>
                    <a:pt x="0" y="898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2154" y="3403"/>
              <a:ext cx="80" cy="338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7" name="Freeform 45"/>
            <p:cNvSpPr>
              <a:spLocks/>
            </p:cNvSpPr>
            <p:nvPr/>
          </p:nvSpPr>
          <p:spPr bwMode="auto">
            <a:xfrm>
              <a:off x="2154" y="3381"/>
              <a:ext cx="109" cy="22"/>
            </a:xfrm>
            <a:custGeom>
              <a:avLst/>
              <a:gdLst/>
              <a:ahLst/>
              <a:cxnLst>
                <a:cxn ang="0">
                  <a:pos x="201" y="5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4"/>
                </a:cxn>
                <a:cxn ang="0">
                  <a:pos x="201" y="54"/>
                </a:cxn>
              </a:cxnLst>
              <a:rect l="0" t="0" r="r" b="b"/>
              <a:pathLst>
                <a:path w="273" h="54">
                  <a:moveTo>
                    <a:pt x="201" y="5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4"/>
                  </a:lnTo>
                  <a:lnTo>
                    <a:pt x="201" y="54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8" name="Freeform 46"/>
            <p:cNvSpPr>
              <a:spLocks/>
            </p:cNvSpPr>
            <p:nvPr/>
          </p:nvSpPr>
          <p:spPr bwMode="auto">
            <a:xfrm>
              <a:off x="2320" y="3013"/>
              <a:ext cx="24" cy="728"/>
            </a:xfrm>
            <a:custGeom>
              <a:avLst/>
              <a:gdLst/>
              <a:ahLst/>
              <a:cxnLst>
                <a:cxn ang="0">
                  <a:pos x="0" y="1818"/>
                </a:cxn>
                <a:cxn ang="0">
                  <a:pos x="0" y="54"/>
                </a:cxn>
                <a:cxn ang="0">
                  <a:pos x="59" y="0"/>
                </a:cxn>
                <a:cxn ang="0">
                  <a:pos x="59" y="1763"/>
                </a:cxn>
                <a:cxn ang="0">
                  <a:pos x="0" y="1818"/>
                </a:cxn>
              </a:cxnLst>
              <a:rect l="0" t="0" r="r" b="b"/>
              <a:pathLst>
                <a:path w="59" h="1818">
                  <a:moveTo>
                    <a:pt x="0" y="1818"/>
                  </a:moveTo>
                  <a:lnTo>
                    <a:pt x="0" y="54"/>
                  </a:lnTo>
                  <a:lnTo>
                    <a:pt x="59" y="0"/>
                  </a:lnTo>
                  <a:lnTo>
                    <a:pt x="59" y="1763"/>
                  </a:lnTo>
                  <a:lnTo>
                    <a:pt x="0" y="1818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9" name="Rectangle 47"/>
            <p:cNvSpPr>
              <a:spLocks noChangeArrowheads="1"/>
            </p:cNvSpPr>
            <p:nvPr/>
          </p:nvSpPr>
          <p:spPr bwMode="auto">
            <a:xfrm>
              <a:off x="2234" y="3035"/>
              <a:ext cx="86" cy="706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0" name="Freeform 48"/>
            <p:cNvSpPr>
              <a:spLocks/>
            </p:cNvSpPr>
            <p:nvPr/>
          </p:nvSpPr>
          <p:spPr bwMode="auto">
            <a:xfrm>
              <a:off x="2234" y="3013"/>
              <a:ext cx="110" cy="22"/>
            </a:xfrm>
            <a:custGeom>
              <a:avLst/>
              <a:gdLst/>
              <a:ahLst/>
              <a:cxnLst>
                <a:cxn ang="0">
                  <a:pos x="214" y="5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54"/>
                </a:cxn>
                <a:cxn ang="0">
                  <a:pos x="214" y="54"/>
                </a:cxn>
              </a:cxnLst>
              <a:rect l="0" t="0" r="r" b="b"/>
              <a:pathLst>
                <a:path w="273" h="54">
                  <a:moveTo>
                    <a:pt x="214" y="5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54"/>
                  </a:lnTo>
                  <a:lnTo>
                    <a:pt x="214" y="54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1" name="Freeform 49"/>
            <p:cNvSpPr>
              <a:spLocks/>
            </p:cNvSpPr>
            <p:nvPr/>
          </p:nvSpPr>
          <p:spPr bwMode="auto">
            <a:xfrm>
              <a:off x="2401" y="2899"/>
              <a:ext cx="28" cy="842"/>
            </a:xfrm>
            <a:custGeom>
              <a:avLst/>
              <a:gdLst/>
              <a:ahLst/>
              <a:cxnLst>
                <a:cxn ang="0">
                  <a:pos x="0" y="2103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048"/>
                </a:cxn>
                <a:cxn ang="0">
                  <a:pos x="0" y="2103"/>
                </a:cxn>
              </a:cxnLst>
              <a:rect l="0" t="0" r="r" b="b"/>
              <a:pathLst>
                <a:path w="71" h="2103">
                  <a:moveTo>
                    <a:pt x="0" y="2103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048"/>
                  </a:lnTo>
                  <a:lnTo>
                    <a:pt x="0" y="2103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2" name="Rectangle 50"/>
            <p:cNvSpPr>
              <a:spLocks noChangeArrowheads="1"/>
            </p:cNvSpPr>
            <p:nvPr/>
          </p:nvSpPr>
          <p:spPr bwMode="auto">
            <a:xfrm>
              <a:off x="2320" y="2917"/>
              <a:ext cx="81" cy="824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3" name="Freeform 51"/>
            <p:cNvSpPr>
              <a:spLocks/>
            </p:cNvSpPr>
            <p:nvPr/>
          </p:nvSpPr>
          <p:spPr bwMode="auto">
            <a:xfrm>
              <a:off x="2320" y="2899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59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59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4" name="Freeform 52"/>
            <p:cNvSpPr>
              <a:spLocks/>
            </p:cNvSpPr>
            <p:nvPr/>
          </p:nvSpPr>
          <p:spPr bwMode="auto">
            <a:xfrm>
              <a:off x="2482" y="2741"/>
              <a:ext cx="28" cy="1000"/>
            </a:xfrm>
            <a:custGeom>
              <a:avLst/>
              <a:gdLst/>
              <a:ahLst/>
              <a:cxnLst>
                <a:cxn ang="0">
                  <a:pos x="0" y="2498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2443"/>
                </a:cxn>
                <a:cxn ang="0">
                  <a:pos x="0" y="2498"/>
                </a:cxn>
              </a:cxnLst>
              <a:rect l="0" t="0" r="r" b="b"/>
              <a:pathLst>
                <a:path w="71" h="2498">
                  <a:moveTo>
                    <a:pt x="0" y="2498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2443"/>
                  </a:lnTo>
                  <a:lnTo>
                    <a:pt x="0" y="2498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5" name="Rectangle 53"/>
            <p:cNvSpPr>
              <a:spLocks noChangeArrowheads="1"/>
            </p:cNvSpPr>
            <p:nvPr/>
          </p:nvSpPr>
          <p:spPr bwMode="auto">
            <a:xfrm>
              <a:off x="2401" y="2763"/>
              <a:ext cx="81" cy="978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6" name="Freeform 54"/>
            <p:cNvSpPr>
              <a:spLocks/>
            </p:cNvSpPr>
            <p:nvPr/>
          </p:nvSpPr>
          <p:spPr bwMode="auto">
            <a:xfrm>
              <a:off x="2401" y="2741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7" name="Freeform 55"/>
            <p:cNvSpPr>
              <a:spLocks/>
            </p:cNvSpPr>
            <p:nvPr/>
          </p:nvSpPr>
          <p:spPr bwMode="auto">
            <a:xfrm>
              <a:off x="2567" y="3487"/>
              <a:ext cx="28" cy="254"/>
            </a:xfrm>
            <a:custGeom>
              <a:avLst/>
              <a:gdLst/>
              <a:ahLst/>
              <a:cxnLst>
                <a:cxn ang="0">
                  <a:pos x="0" y="635"/>
                </a:cxn>
                <a:cxn ang="0">
                  <a:pos x="0" y="54"/>
                </a:cxn>
                <a:cxn ang="0">
                  <a:pos x="71" y="0"/>
                </a:cxn>
                <a:cxn ang="0">
                  <a:pos x="71" y="580"/>
                </a:cxn>
                <a:cxn ang="0">
                  <a:pos x="0" y="635"/>
                </a:cxn>
              </a:cxnLst>
              <a:rect l="0" t="0" r="r" b="b"/>
              <a:pathLst>
                <a:path w="71" h="635">
                  <a:moveTo>
                    <a:pt x="0" y="635"/>
                  </a:moveTo>
                  <a:lnTo>
                    <a:pt x="0" y="54"/>
                  </a:lnTo>
                  <a:lnTo>
                    <a:pt x="71" y="0"/>
                  </a:lnTo>
                  <a:lnTo>
                    <a:pt x="71" y="580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8" name="Rectangle 56"/>
            <p:cNvSpPr>
              <a:spLocks noChangeArrowheads="1"/>
            </p:cNvSpPr>
            <p:nvPr/>
          </p:nvSpPr>
          <p:spPr bwMode="auto">
            <a:xfrm>
              <a:off x="2482" y="3508"/>
              <a:ext cx="85" cy="233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29" name="Freeform 57"/>
            <p:cNvSpPr>
              <a:spLocks/>
            </p:cNvSpPr>
            <p:nvPr/>
          </p:nvSpPr>
          <p:spPr bwMode="auto">
            <a:xfrm>
              <a:off x="2482" y="3487"/>
              <a:ext cx="113" cy="21"/>
            </a:xfrm>
            <a:custGeom>
              <a:avLst/>
              <a:gdLst/>
              <a:ahLst/>
              <a:cxnLst>
                <a:cxn ang="0">
                  <a:pos x="213" y="54"/>
                </a:cxn>
                <a:cxn ang="0">
                  <a:pos x="284" y="0"/>
                </a:cxn>
                <a:cxn ang="0">
                  <a:pos x="71" y="0"/>
                </a:cxn>
                <a:cxn ang="0">
                  <a:pos x="0" y="54"/>
                </a:cxn>
                <a:cxn ang="0">
                  <a:pos x="213" y="54"/>
                </a:cxn>
              </a:cxnLst>
              <a:rect l="0" t="0" r="r" b="b"/>
              <a:pathLst>
                <a:path w="284" h="54">
                  <a:moveTo>
                    <a:pt x="213" y="54"/>
                  </a:moveTo>
                  <a:lnTo>
                    <a:pt x="284" y="0"/>
                  </a:lnTo>
                  <a:lnTo>
                    <a:pt x="71" y="0"/>
                  </a:lnTo>
                  <a:lnTo>
                    <a:pt x="0" y="54"/>
                  </a:lnTo>
                  <a:lnTo>
                    <a:pt x="213" y="54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0" name="Freeform 58"/>
            <p:cNvSpPr>
              <a:spLocks/>
            </p:cNvSpPr>
            <p:nvPr/>
          </p:nvSpPr>
          <p:spPr bwMode="auto">
            <a:xfrm>
              <a:off x="2776" y="3719"/>
              <a:ext cx="28" cy="22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44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0" y="55"/>
                </a:cxn>
              </a:cxnLst>
              <a:rect l="0" t="0" r="r" b="b"/>
              <a:pathLst>
                <a:path w="72" h="55">
                  <a:moveTo>
                    <a:pt x="0" y="55"/>
                  </a:moveTo>
                  <a:lnTo>
                    <a:pt x="0" y="44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4D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1" name="Rectangle 59"/>
            <p:cNvSpPr>
              <a:spLocks noChangeArrowheads="1"/>
            </p:cNvSpPr>
            <p:nvPr/>
          </p:nvSpPr>
          <p:spPr bwMode="auto">
            <a:xfrm>
              <a:off x="2690" y="3736"/>
              <a:ext cx="86" cy="5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2" name="Freeform 60"/>
            <p:cNvSpPr>
              <a:spLocks/>
            </p:cNvSpPr>
            <p:nvPr/>
          </p:nvSpPr>
          <p:spPr bwMode="auto">
            <a:xfrm>
              <a:off x="2690" y="3719"/>
              <a:ext cx="29" cy="2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0" y="55"/>
                </a:cxn>
                <a:cxn ang="0">
                  <a:pos x="71" y="0"/>
                </a:cxn>
              </a:cxnLst>
              <a:rect l="0" t="0" r="r" b="b"/>
              <a:pathLst>
                <a:path w="71" h="55">
                  <a:moveTo>
                    <a:pt x="71" y="0"/>
                  </a:moveTo>
                  <a:lnTo>
                    <a:pt x="71" y="0"/>
                  </a:lnTo>
                  <a:lnTo>
                    <a:pt x="0" y="44"/>
                  </a:lnTo>
                  <a:lnTo>
                    <a:pt x="0" y="5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3" name="Rectangle 61"/>
            <p:cNvSpPr>
              <a:spLocks noChangeArrowheads="1"/>
            </p:cNvSpPr>
            <p:nvPr/>
          </p:nvSpPr>
          <p:spPr bwMode="auto">
            <a:xfrm>
              <a:off x="2719" y="3719"/>
              <a:ext cx="85" cy="0"/>
            </a:xfrm>
            <a:prstGeom prst="rect">
              <a:avLst/>
            </a:prstGeom>
            <a:solidFill>
              <a:srgbClr val="004D66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4" name="Freeform 62"/>
            <p:cNvSpPr>
              <a:spLocks/>
            </p:cNvSpPr>
            <p:nvPr/>
          </p:nvSpPr>
          <p:spPr bwMode="auto">
            <a:xfrm>
              <a:off x="2690" y="3719"/>
              <a:ext cx="114" cy="17"/>
            </a:xfrm>
            <a:custGeom>
              <a:avLst/>
              <a:gdLst/>
              <a:ahLst/>
              <a:cxnLst>
                <a:cxn ang="0">
                  <a:pos x="213" y="44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13" y="44"/>
                </a:cxn>
              </a:cxnLst>
              <a:rect l="0" t="0" r="r" b="b"/>
              <a:pathLst>
                <a:path w="285" h="44">
                  <a:moveTo>
                    <a:pt x="213" y="44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13" y="44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5" name="Freeform 63"/>
            <p:cNvSpPr>
              <a:spLocks/>
            </p:cNvSpPr>
            <p:nvPr/>
          </p:nvSpPr>
          <p:spPr bwMode="auto">
            <a:xfrm>
              <a:off x="2856" y="2790"/>
              <a:ext cx="29" cy="951"/>
            </a:xfrm>
            <a:custGeom>
              <a:avLst/>
              <a:gdLst/>
              <a:ahLst/>
              <a:cxnLst>
                <a:cxn ang="0">
                  <a:pos x="0" y="2377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322"/>
                </a:cxn>
                <a:cxn ang="0">
                  <a:pos x="0" y="2377"/>
                </a:cxn>
              </a:cxnLst>
              <a:rect l="0" t="0" r="r" b="b"/>
              <a:pathLst>
                <a:path w="71" h="2377">
                  <a:moveTo>
                    <a:pt x="0" y="2377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322"/>
                  </a:lnTo>
                  <a:lnTo>
                    <a:pt x="0" y="2377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6" name="Rectangle 64"/>
            <p:cNvSpPr>
              <a:spLocks noChangeArrowheads="1"/>
            </p:cNvSpPr>
            <p:nvPr/>
          </p:nvSpPr>
          <p:spPr bwMode="auto">
            <a:xfrm>
              <a:off x="2776" y="2807"/>
              <a:ext cx="80" cy="934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7" name="Freeform 65"/>
            <p:cNvSpPr>
              <a:spLocks/>
            </p:cNvSpPr>
            <p:nvPr/>
          </p:nvSpPr>
          <p:spPr bwMode="auto">
            <a:xfrm>
              <a:off x="2776" y="2790"/>
              <a:ext cx="109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8" name="Freeform 66"/>
            <p:cNvSpPr>
              <a:spLocks/>
            </p:cNvSpPr>
            <p:nvPr/>
          </p:nvSpPr>
          <p:spPr bwMode="auto">
            <a:xfrm>
              <a:off x="2942" y="3329"/>
              <a:ext cx="24" cy="412"/>
            </a:xfrm>
            <a:custGeom>
              <a:avLst/>
              <a:gdLst/>
              <a:ahLst/>
              <a:cxnLst>
                <a:cxn ang="0">
                  <a:pos x="0" y="1030"/>
                </a:cxn>
                <a:cxn ang="0">
                  <a:pos x="0" y="55"/>
                </a:cxn>
                <a:cxn ang="0">
                  <a:pos x="59" y="0"/>
                </a:cxn>
                <a:cxn ang="0">
                  <a:pos x="59" y="975"/>
                </a:cxn>
                <a:cxn ang="0">
                  <a:pos x="0" y="1030"/>
                </a:cxn>
              </a:cxnLst>
              <a:rect l="0" t="0" r="r" b="b"/>
              <a:pathLst>
                <a:path w="59" h="1030">
                  <a:moveTo>
                    <a:pt x="0" y="1030"/>
                  </a:moveTo>
                  <a:lnTo>
                    <a:pt x="0" y="55"/>
                  </a:lnTo>
                  <a:lnTo>
                    <a:pt x="59" y="0"/>
                  </a:lnTo>
                  <a:lnTo>
                    <a:pt x="59" y="975"/>
                  </a:lnTo>
                  <a:lnTo>
                    <a:pt x="0" y="1030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39" name="Rectangle 67"/>
            <p:cNvSpPr>
              <a:spLocks noChangeArrowheads="1"/>
            </p:cNvSpPr>
            <p:nvPr/>
          </p:nvSpPr>
          <p:spPr bwMode="auto">
            <a:xfrm>
              <a:off x="2856" y="3351"/>
              <a:ext cx="86" cy="390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0" name="Freeform 68"/>
            <p:cNvSpPr>
              <a:spLocks/>
            </p:cNvSpPr>
            <p:nvPr/>
          </p:nvSpPr>
          <p:spPr bwMode="auto">
            <a:xfrm>
              <a:off x="2856" y="3329"/>
              <a:ext cx="110" cy="22"/>
            </a:xfrm>
            <a:custGeom>
              <a:avLst/>
              <a:gdLst/>
              <a:ahLst/>
              <a:cxnLst>
                <a:cxn ang="0">
                  <a:pos x="214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14" y="55"/>
                </a:cxn>
              </a:cxnLst>
              <a:rect l="0" t="0" r="r" b="b"/>
              <a:pathLst>
                <a:path w="273" h="55">
                  <a:moveTo>
                    <a:pt x="214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14" y="55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1" name="Freeform 69"/>
            <p:cNvSpPr>
              <a:spLocks/>
            </p:cNvSpPr>
            <p:nvPr/>
          </p:nvSpPr>
          <p:spPr bwMode="auto">
            <a:xfrm>
              <a:off x="3023" y="3044"/>
              <a:ext cx="28" cy="697"/>
            </a:xfrm>
            <a:custGeom>
              <a:avLst/>
              <a:gdLst/>
              <a:ahLst/>
              <a:cxnLst>
                <a:cxn ang="0">
                  <a:pos x="0" y="1742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1687"/>
                </a:cxn>
                <a:cxn ang="0">
                  <a:pos x="0" y="1742"/>
                </a:cxn>
              </a:cxnLst>
              <a:rect l="0" t="0" r="r" b="b"/>
              <a:pathLst>
                <a:path w="71" h="1742">
                  <a:moveTo>
                    <a:pt x="0" y="1742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1687"/>
                  </a:lnTo>
                  <a:lnTo>
                    <a:pt x="0" y="1742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2" name="Rectangle 70"/>
            <p:cNvSpPr>
              <a:spLocks noChangeArrowheads="1"/>
            </p:cNvSpPr>
            <p:nvPr/>
          </p:nvSpPr>
          <p:spPr bwMode="auto">
            <a:xfrm>
              <a:off x="2942" y="3066"/>
              <a:ext cx="81" cy="675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3" name="Freeform 71"/>
            <p:cNvSpPr>
              <a:spLocks/>
            </p:cNvSpPr>
            <p:nvPr/>
          </p:nvSpPr>
          <p:spPr bwMode="auto">
            <a:xfrm>
              <a:off x="2942" y="3044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59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59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4" name="Freeform 72"/>
            <p:cNvSpPr>
              <a:spLocks/>
            </p:cNvSpPr>
            <p:nvPr/>
          </p:nvSpPr>
          <p:spPr bwMode="auto">
            <a:xfrm>
              <a:off x="3103" y="2987"/>
              <a:ext cx="29" cy="754"/>
            </a:xfrm>
            <a:custGeom>
              <a:avLst/>
              <a:gdLst/>
              <a:ahLst/>
              <a:cxnLst>
                <a:cxn ang="0">
                  <a:pos x="0" y="1884"/>
                </a:cxn>
                <a:cxn ang="0">
                  <a:pos x="0" y="44"/>
                </a:cxn>
                <a:cxn ang="0">
                  <a:pos x="72" y="0"/>
                </a:cxn>
                <a:cxn ang="0">
                  <a:pos x="72" y="1829"/>
                </a:cxn>
                <a:cxn ang="0">
                  <a:pos x="0" y="1884"/>
                </a:cxn>
              </a:cxnLst>
              <a:rect l="0" t="0" r="r" b="b"/>
              <a:pathLst>
                <a:path w="72" h="1884">
                  <a:moveTo>
                    <a:pt x="0" y="1884"/>
                  </a:moveTo>
                  <a:lnTo>
                    <a:pt x="0" y="44"/>
                  </a:lnTo>
                  <a:lnTo>
                    <a:pt x="72" y="0"/>
                  </a:lnTo>
                  <a:lnTo>
                    <a:pt x="72" y="1829"/>
                  </a:lnTo>
                  <a:lnTo>
                    <a:pt x="0" y="1884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5" name="Rectangle 73"/>
            <p:cNvSpPr>
              <a:spLocks noChangeArrowheads="1"/>
            </p:cNvSpPr>
            <p:nvPr/>
          </p:nvSpPr>
          <p:spPr bwMode="auto">
            <a:xfrm>
              <a:off x="3023" y="3005"/>
              <a:ext cx="80" cy="736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6" name="Freeform 74"/>
            <p:cNvSpPr>
              <a:spLocks/>
            </p:cNvSpPr>
            <p:nvPr/>
          </p:nvSpPr>
          <p:spPr bwMode="auto">
            <a:xfrm>
              <a:off x="3023" y="2987"/>
              <a:ext cx="109" cy="18"/>
            </a:xfrm>
            <a:custGeom>
              <a:avLst/>
              <a:gdLst/>
              <a:ahLst/>
              <a:cxnLst>
                <a:cxn ang="0">
                  <a:pos x="201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1" y="44"/>
                </a:cxn>
              </a:cxnLst>
              <a:rect l="0" t="0" r="r" b="b"/>
              <a:pathLst>
                <a:path w="273" h="44">
                  <a:moveTo>
                    <a:pt x="201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1" y="44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7" name="Freeform 75"/>
            <p:cNvSpPr>
              <a:spLocks/>
            </p:cNvSpPr>
            <p:nvPr/>
          </p:nvSpPr>
          <p:spPr bwMode="auto">
            <a:xfrm>
              <a:off x="3189" y="2886"/>
              <a:ext cx="28" cy="855"/>
            </a:xfrm>
            <a:custGeom>
              <a:avLst/>
              <a:gdLst/>
              <a:ahLst/>
              <a:cxnLst>
                <a:cxn ang="0">
                  <a:pos x="0" y="2136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081"/>
                </a:cxn>
                <a:cxn ang="0">
                  <a:pos x="0" y="2136"/>
                </a:cxn>
              </a:cxnLst>
              <a:rect l="0" t="0" r="r" b="b"/>
              <a:pathLst>
                <a:path w="71" h="2136">
                  <a:moveTo>
                    <a:pt x="0" y="2136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081"/>
                  </a:lnTo>
                  <a:lnTo>
                    <a:pt x="0" y="2136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8" name="Rectangle 76"/>
            <p:cNvSpPr>
              <a:spLocks noChangeArrowheads="1"/>
            </p:cNvSpPr>
            <p:nvPr/>
          </p:nvSpPr>
          <p:spPr bwMode="auto">
            <a:xfrm>
              <a:off x="3103" y="2904"/>
              <a:ext cx="86" cy="837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49" name="Freeform 77"/>
            <p:cNvSpPr>
              <a:spLocks/>
            </p:cNvSpPr>
            <p:nvPr/>
          </p:nvSpPr>
          <p:spPr bwMode="auto">
            <a:xfrm>
              <a:off x="3103" y="2886"/>
              <a:ext cx="114" cy="18"/>
            </a:xfrm>
            <a:custGeom>
              <a:avLst/>
              <a:gdLst/>
              <a:ahLst/>
              <a:cxnLst>
                <a:cxn ang="0">
                  <a:pos x="214" y="44"/>
                </a:cxn>
                <a:cxn ang="0">
                  <a:pos x="285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14" y="44"/>
                </a:cxn>
              </a:cxnLst>
              <a:rect l="0" t="0" r="r" b="b"/>
              <a:pathLst>
                <a:path w="285" h="44">
                  <a:moveTo>
                    <a:pt x="214" y="44"/>
                  </a:moveTo>
                  <a:lnTo>
                    <a:pt x="285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14" y="44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0" name="Freeform 78"/>
            <p:cNvSpPr>
              <a:spLocks/>
            </p:cNvSpPr>
            <p:nvPr/>
          </p:nvSpPr>
          <p:spPr bwMode="auto">
            <a:xfrm>
              <a:off x="3270" y="3543"/>
              <a:ext cx="28" cy="198"/>
            </a:xfrm>
            <a:custGeom>
              <a:avLst/>
              <a:gdLst/>
              <a:ahLst/>
              <a:cxnLst>
                <a:cxn ang="0">
                  <a:pos x="0" y="493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438"/>
                </a:cxn>
                <a:cxn ang="0">
                  <a:pos x="0" y="493"/>
                </a:cxn>
              </a:cxnLst>
              <a:rect l="0" t="0" r="r" b="b"/>
              <a:pathLst>
                <a:path w="71" h="493">
                  <a:moveTo>
                    <a:pt x="0" y="493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438"/>
                  </a:lnTo>
                  <a:lnTo>
                    <a:pt x="0" y="493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1" name="Rectangle 79"/>
            <p:cNvSpPr>
              <a:spLocks noChangeArrowheads="1"/>
            </p:cNvSpPr>
            <p:nvPr/>
          </p:nvSpPr>
          <p:spPr bwMode="auto">
            <a:xfrm>
              <a:off x="3189" y="3565"/>
              <a:ext cx="81" cy="176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2" name="Freeform 80"/>
            <p:cNvSpPr>
              <a:spLocks/>
            </p:cNvSpPr>
            <p:nvPr/>
          </p:nvSpPr>
          <p:spPr bwMode="auto">
            <a:xfrm>
              <a:off x="3189" y="3543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3" name="Freeform 81"/>
            <p:cNvSpPr>
              <a:spLocks/>
            </p:cNvSpPr>
            <p:nvPr/>
          </p:nvSpPr>
          <p:spPr bwMode="auto">
            <a:xfrm>
              <a:off x="3478" y="3719"/>
              <a:ext cx="29" cy="22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0" y="55"/>
                </a:cxn>
              </a:cxnLst>
              <a:rect l="0" t="0" r="r" b="b"/>
              <a:pathLst>
                <a:path w="71" h="55">
                  <a:moveTo>
                    <a:pt x="0" y="55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4D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4" name="Rectangle 82"/>
            <p:cNvSpPr>
              <a:spLocks noChangeArrowheads="1"/>
            </p:cNvSpPr>
            <p:nvPr/>
          </p:nvSpPr>
          <p:spPr bwMode="auto">
            <a:xfrm>
              <a:off x="3398" y="3736"/>
              <a:ext cx="80" cy="5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5" name="Freeform 83"/>
            <p:cNvSpPr>
              <a:spLocks/>
            </p:cNvSpPr>
            <p:nvPr/>
          </p:nvSpPr>
          <p:spPr bwMode="auto">
            <a:xfrm>
              <a:off x="3398" y="3719"/>
              <a:ext cx="28" cy="22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0" y="55"/>
                </a:cxn>
                <a:cxn ang="0">
                  <a:pos x="72" y="0"/>
                </a:cxn>
              </a:cxnLst>
              <a:rect l="0" t="0" r="r" b="b"/>
              <a:pathLst>
                <a:path w="72" h="55">
                  <a:moveTo>
                    <a:pt x="72" y="0"/>
                  </a:moveTo>
                  <a:lnTo>
                    <a:pt x="72" y="0"/>
                  </a:lnTo>
                  <a:lnTo>
                    <a:pt x="0" y="44"/>
                  </a:lnTo>
                  <a:lnTo>
                    <a:pt x="0" y="5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6" name="Rectangle 84"/>
            <p:cNvSpPr>
              <a:spLocks noChangeArrowheads="1"/>
            </p:cNvSpPr>
            <p:nvPr/>
          </p:nvSpPr>
          <p:spPr bwMode="auto">
            <a:xfrm>
              <a:off x="3426" y="3719"/>
              <a:ext cx="81" cy="0"/>
            </a:xfrm>
            <a:prstGeom prst="rect">
              <a:avLst/>
            </a:prstGeom>
            <a:solidFill>
              <a:srgbClr val="004D66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7" name="Freeform 85"/>
            <p:cNvSpPr>
              <a:spLocks/>
            </p:cNvSpPr>
            <p:nvPr/>
          </p:nvSpPr>
          <p:spPr bwMode="auto">
            <a:xfrm>
              <a:off x="3398" y="3719"/>
              <a:ext cx="109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8" name="Freeform 86"/>
            <p:cNvSpPr>
              <a:spLocks/>
            </p:cNvSpPr>
            <p:nvPr/>
          </p:nvSpPr>
          <p:spPr bwMode="auto">
            <a:xfrm>
              <a:off x="3564" y="2268"/>
              <a:ext cx="24" cy="1473"/>
            </a:xfrm>
            <a:custGeom>
              <a:avLst/>
              <a:gdLst/>
              <a:ahLst/>
              <a:cxnLst>
                <a:cxn ang="0">
                  <a:pos x="0" y="3681"/>
                </a:cxn>
                <a:cxn ang="0">
                  <a:pos x="0" y="44"/>
                </a:cxn>
                <a:cxn ang="0">
                  <a:pos x="59" y="0"/>
                </a:cxn>
                <a:cxn ang="0">
                  <a:pos x="59" y="3626"/>
                </a:cxn>
                <a:cxn ang="0">
                  <a:pos x="0" y="3681"/>
                </a:cxn>
              </a:cxnLst>
              <a:rect l="0" t="0" r="r" b="b"/>
              <a:pathLst>
                <a:path w="59" h="3681">
                  <a:moveTo>
                    <a:pt x="0" y="3681"/>
                  </a:moveTo>
                  <a:lnTo>
                    <a:pt x="0" y="44"/>
                  </a:lnTo>
                  <a:lnTo>
                    <a:pt x="59" y="0"/>
                  </a:lnTo>
                  <a:lnTo>
                    <a:pt x="59" y="3626"/>
                  </a:lnTo>
                  <a:lnTo>
                    <a:pt x="0" y="3681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59" name="Rectangle 87"/>
            <p:cNvSpPr>
              <a:spLocks noChangeArrowheads="1"/>
            </p:cNvSpPr>
            <p:nvPr/>
          </p:nvSpPr>
          <p:spPr bwMode="auto">
            <a:xfrm>
              <a:off x="3478" y="2286"/>
              <a:ext cx="86" cy="1455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0" name="Freeform 88"/>
            <p:cNvSpPr>
              <a:spLocks/>
            </p:cNvSpPr>
            <p:nvPr/>
          </p:nvSpPr>
          <p:spPr bwMode="auto">
            <a:xfrm>
              <a:off x="3478" y="2268"/>
              <a:ext cx="110" cy="18"/>
            </a:xfrm>
            <a:custGeom>
              <a:avLst/>
              <a:gdLst/>
              <a:ahLst/>
              <a:cxnLst>
                <a:cxn ang="0">
                  <a:pos x="214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14" y="44"/>
                </a:cxn>
              </a:cxnLst>
              <a:rect l="0" t="0" r="r" b="b"/>
              <a:pathLst>
                <a:path w="273" h="44">
                  <a:moveTo>
                    <a:pt x="214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14" y="44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1" name="Freeform 89"/>
            <p:cNvSpPr>
              <a:spLocks/>
            </p:cNvSpPr>
            <p:nvPr/>
          </p:nvSpPr>
          <p:spPr bwMode="auto">
            <a:xfrm>
              <a:off x="3645" y="3206"/>
              <a:ext cx="28" cy="535"/>
            </a:xfrm>
            <a:custGeom>
              <a:avLst/>
              <a:gdLst/>
              <a:ahLst/>
              <a:cxnLst>
                <a:cxn ang="0">
                  <a:pos x="0" y="1336"/>
                </a:cxn>
                <a:cxn ang="0">
                  <a:pos x="0" y="43"/>
                </a:cxn>
                <a:cxn ang="0">
                  <a:pos x="71" y="0"/>
                </a:cxn>
                <a:cxn ang="0">
                  <a:pos x="71" y="1281"/>
                </a:cxn>
                <a:cxn ang="0">
                  <a:pos x="0" y="1336"/>
                </a:cxn>
              </a:cxnLst>
              <a:rect l="0" t="0" r="r" b="b"/>
              <a:pathLst>
                <a:path w="71" h="1336">
                  <a:moveTo>
                    <a:pt x="0" y="1336"/>
                  </a:moveTo>
                  <a:lnTo>
                    <a:pt x="0" y="43"/>
                  </a:lnTo>
                  <a:lnTo>
                    <a:pt x="71" y="0"/>
                  </a:lnTo>
                  <a:lnTo>
                    <a:pt x="71" y="1281"/>
                  </a:lnTo>
                  <a:lnTo>
                    <a:pt x="0" y="1336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2" name="Rectangle 90"/>
            <p:cNvSpPr>
              <a:spLocks noChangeArrowheads="1"/>
            </p:cNvSpPr>
            <p:nvPr/>
          </p:nvSpPr>
          <p:spPr bwMode="auto">
            <a:xfrm>
              <a:off x="3564" y="3223"/>
              <a:ext cx="81" cy="518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3" name="Freeform 91"/>
            <p:cNvSpPr>
              <a:spLocks/>
            </p:cNvSpPr>
            <p:nvPr/>
          </p:nvSpPr>
          <p:spPr bwMode="auto">
            <a:xfrm>
              <a:off x="3564" y="3206"/>
              <a:ext cx="109" cy="17"/>
            </a:xfrm>
            <a:custGeom>
              <a:avLst/>
              <a:gdLst/>
              <a:ahLst/>
              <a:cxnLst>
                <a:cxn ang="0">
                  <a:pos x="202" y="43"/>
                </a:cxn>
                <a:cxn ang="0">
                  <a:pos x="273" y="0"/>
                </a:cxn>
                <a:cxn ang="0">
                  <a:pos x="59" y="0"/>
                </a:cxn>
                <a:cxn ang="0">
                  <a:pos x="0" y="43"/>
                </a:cxn>
                <a:cxn ang="0">
                  <a:pos x="202" y="43"/>
                </a:cxn>
              </a:cxnLst>
              <a:rect l="0" t="0" r="r" b="b"/>
              <a:pathLst>
                <a:path w="273" h="43">
                  <a:moveTo>
                    <a:pt x="202" y="43"/>
                  </a:moveTo>
                  <a:lnTo>
                    <a:pt x="273" y="0"/>
                  </a:lnTo>
                  <a:lnTo>
                    <a:pt x="59" y="0"/>
                  </a:lnTo>
                  <a:lnTo>
                    <a:pt x="0" y="43"/>
                  </a:lnTo>
                  <a:lnTo>
                    <a:pt x="202" y="43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4" name="Freeform 92"/>
            <p:cNvSpPr>
              <a:spLocks/>
            </p:cNvSpPr>
            <p:nvPr/>
          </p:nvSpPr>
          <p:spPr bwMode="auto">
            <a:xfrm>
              <a:off x="3725" y="2781"/>
              <a:ext cx="29" cy="960"/>
            </a:xfrm>
            <a:custGeom>
              <a:avLst/>
              <a:gdLst/>
              <a:ahLst/>
              <a:cxnLst>
                <a:cxn ang="0">
                  <a:pos x="0" y="2399"/>
                </a:cxn>
                <a:cxn ang="0">
                  <a:pos x="0" y="55"/>
                </a:cxn>
                <a:cxn ang="0">
                  <a:pos x="72" y="0"/>
                </a:cxn>
                <a:cxn ang="0">
                  <a:pos x="72" y="2344"/>
                </a:cxn>
                <a:cxn ang="0">
                  <a:pos x="0" y="2399"/>
                </a:cxn>
              </a:cxnLst>
              <a:rect l="0" t="0" r="r" b="b"/>
              <a:pathLst>
                <a:path w="72" h="2399">
                  <a:moveTo>
                    <a:pt x="0" y="2399"/>
                  </a:moveTo>
                  <a:lnTo>
                    <a:pt x="0" y="55"/>
                  </a:lnTo>
                  <a:lnTo>
                    <a:pt x="72" y="0"/>
                  </a:lnTo>
                  <a:lnTo>
                    <a:pt x="72" y="2344"/>
                  </a:lnTo>
                  <a:lnTo>
                    <a:pt x="0" y="2399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5" name="Rectangle 93"/>
            <p:cNvSpPr>
              <a:spLocks noChangeArrowheads="1"/>
            </p:cNvSpPr>
            <p:nvPr/>
          </p:nvSpPr>
          <p:spPr bwMode="auto">
            <a:xfrm>
              <a:off x="3645" y="2803"/>
              <a:ext cx="80" cy="938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6" name="Freeform 94"/>
            <p:cNvSpPr>
              <a:spLocks/>
            </p:cNvSpPr>
            <p:nvPr/>
          </p:nvSpPr>
          <p:spPr bwMode="auto">
            <a:xfrm>
              <a:off x="3645" y="2781"/>
              <a:ext cx="109" cy="22"/>
            </a:xfrm>
            <a:custGeom>
              <a:avLst/>
              <a:gdLst/>
              <a:ahLst/>
              <a:cxnLst>
                <a:cxn ang="0">
                  <a:pos x="201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1" y="55"/>
                </a:cxn>
              </a:cxnLst>
              <a:rect l="0" t="0" r="r" b="b"/>
              <a:pathLst>
                <a:path w="273" h="55">
                  <a:moveTo>
                    <a:pt x="201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1" y="55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7" name="Freeform 95"/>
            <p:cNvSpPr>
              <a:spLocks/>
            </p:cNvSpPr>
            <p:nvPr/>
          </p:nvSpPr>
          <p:spPr bwMode="auto">
            <a:xfrm>
              <a:off x="3811" y="2947"/>
              <a:ext cx="28" cy="794"/>
            </a:xfrm>
            <a:custGeom>
              <a:avLst/>
              <a:gdLst/>
              <a:ahLst/>
              <a:cxnLst>
                <a:cxn ang="0">
                  <a:pos x="0" y="1983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1928"/>
                </a:cxn>
                <a:cxn ang="0">
                  <a:pos x="0" y="1983"/>
                </a:cxn>
              </a:cxnLst>
              <a:rect l="0" t="0" r="r" b="b"/>
              <a:pathLst>
                <a:path w="71" h="1983">
                  <a:moveTo>
                    <a:pt x="0" y="1983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1928"/>
                  </a:lnTo>
                  <a:lnTo>
                    <a:pt x="0" y="1983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8" name="Rectangle 96"/>
            <p:cNvSpPr>
              <a:spLocks noChangeArrowheads="1"/>
            </p:cNvSpPr>
            <p:nvPr/>
          </p:nvSpPr>
          <p:spPr bwMode="auto">
            <a:xfrm>
              <a:off x="3725" y="2969"/>
              <a:ext cx="86" cy="772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69" name="Freeform 97"/>
            <p:cNvSpPr>
              <a:spLocks/>
            </p:cNvSpPr>
            <p:nvPr/>
          </p:nvSpPr>
          <p:spPr bwMode="auto">
            <a:xfrm>
              <a:off x="3725" y="2947"/>
              <a:ext cx="114" cy="22"/>
            </a:xfrm>
            <a:custGeom>
              <a:avLst/>
              <a:gdLst/>
              <a:ahLst/>
              <a:cxnLst>
                <a:cxn ang="0">
                  <a:pos x="214" y="55"/>
                </a:cxn>
                <a:cxn ang="0">
                  <a:pos x="285" y="0"/>
                </a:cxn>
                <a:cxn ang="0">
                  <a:pos x="72" y="0"/>
                </a:cxn>
                <a:cxn ang="0">
                  <a:pos x="0" y="55"/>
                </a:cxn>
                <a:cxn ang="0">
                  <a:pos x="214" y="55"/>
                </a:cxn>
              </a:cxnLst>
              <a:rect l="0" t="0" r="r" b="b"/>
              <a:pathLst>
                <a:path w="285" h="55">
                  <a:moveTo>
                    <a:pt x="214" y="55"/>
                  </a:moveTo>
                  <a:lnTo>
                    <a:pt x="285" y="0"/>
                  </a:lnTo>
                  <a:lnTo>
                    <a:pt x="72" y="0"/>
                  </a:lnTo>
                  <a:lnTo>
                    <a:pt x="0" y="55"/>
                  </a:lnTo>
                  <a:lnTo>
                    <a:pt x="214" y="55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0" name="Freeform 98"/>
            <p:cNvSpPr>
              <a:spLocks/>
            </p:cNvSpPr>
            <p:nvPr/>
          </p:nvSpPr>
          <p:spPr bwMode="auto">
            <a:xfrm>
              <a:off x="3892" y="2667"/>
              <a:ext cx="28" cy="1074"/>
            </a:xfrm>
            <a:custGeom>
              <a:avLst/>
              <a:gdLst/>
              <a:ahLst/>
              <a:cxnLst>
                <a:cxn ang="0">
                  <a:pos x="0" y="2684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2629"/>
                </a:cxn>
                <a:cxn ang="0">
                  <a:pos x="0" y="2684"/>
                </a:cxn>
              </a:cxnLst>
              <a:rect l="0" t="0" r="r" b="b"/>
              <a:pathLst>
                <a:path w="71" h="2684">
                  <a:moveTo>
                    <a:pt x="0" y="2684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2629"/>
                  </a:lnTo>
                  <a:lnTo>
                    <a:pt x="0" y="2684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1" name="Rectangle 99"/>
            <p:cNvSpPr>
              <a:spLocks noChangeArrowheads="1"/>
            </p:cNvSpPr>
            <p:nvPr/>
          </p:nvSpPr>
          <p:spPr bwMode="auto">
            <a:xfrm>
              <a:off x="3811" y="2689"/>
              <a:ext cx="81" cy="1052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2" name="Freeform 100"/>
            <p:cNvSpPr>
              <a:spLocks/>
            </p:cNvSpPr>
            <p:nvPr/>
          </p:nvSpPr>
          <p:spPr bwMode="auto">
            <a:xfrm>
              <a:off x="3811" y="2667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3" name="Freeform 101"/>
            <p:cNvSpPr>
              <a:spLocks/>
            </p:cNvSpPr>
            <p:nvPr/>
          </p:nvSpPr>
          <p:spPr bwMode="auto">
            <a:xfrm>
              <a:off x="3977" y="3530"/>
              <a:ext cx="29" cy="211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0" y="55"/>
                </a:cxn>
                <a:cxn ang="0">
                  <a:pos x="72" y="0"/>
                </a:cxn>
                <a:cxn ang="0">
                  <a:pos x="72" y="471"/>
                </a:cxn>
                <a:cxn ang="0">
                  <a:pos x="0" y="526"/>
                </a:cxn>
              </a:cxnLst>
              <a:rect l="0" t="0" r="r" b="b"/>
              <a:pathLst>
                <a:path w="72" h="526">
                  <a:moveTo>
                    <a:pt x="0" y="526"/>
                  </a:moveTo>
                  <a:lnTo>
                    <a:pt x="0" y="55"/>
                  </a:lnTo>
                  <a:lnTo>
                    <a:pt x="72" y="0"/>
                  </a:lnTo>
                  <a:lnTo>
                    <a:pt x="72" y="471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4" name="Rectangle 102"/>
            <p:cNvSpPr>
              <a:spLocks noChangeArrowheads="1"/>
            </p:cNvSpPr>
            <p:nvPr/>
          </p:nvSpPr>
          <p:spPr bwMode="auto">
            <a:xfrm>
              <a:off x="3892" y="3552"/>
              <a:ext cx="85" cy="189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5" name="Freeform 103"/>
            <p:cNvSpPr>
              <a:spLocks/>
            </p:cNvSpPr>
            <p:nvPr/>
          </p:nvSpPr>
          <p:spPr bwMode="auto">
            <a:xfrm>
              <a:off x="3892" y="3530"/>
              <a:ext cx="114" cy="22"/>
            </a:xfrm>
            <a:custGeom>
              <a:avLst/>
              <a:gdLst/>
              <a:ahLst/>
              <a:cxnLst>
                <a:cxn ang="0">
                  <a:pos x="213" y="55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13" y="55"/>
                </a:cxn>
              </a:cxnLst>
              <a:rect l="0" t="0" r="r" b="b"/>
              <a:pathLst>
                <a:path w="285" h="55">
                  <a:moveTo>
                    <a:pt x="213" y="55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13" y="55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6" name="Line 104"/>
            <p:cNvSpPr>
              <a:spLocks noChangeShapeType="1"/>
            </p:cNvSpPr>
            <p:nvPr/>
          </p:nvSpPr>
          <p:spPr bwMode="auto">
            <a:xfrm flipV="1">
              <a:off x="1218" y="2255"/>
              <a:ext cx="0" cy="1486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7" name="Line 105"/>
            <p:cNvSpPr>
              <a:spLocks noChangeShapeType="1"/>
            </p:cNvSpPr>
            <p:nvPr/>
          </p:nvSpPr>
          <p:spPr bwMode="auto">
            <a:xfrm flipH="1">
              <a:off x="1195" y="3741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8" name="Line 106"/>
            <p:cNvSpPr>
              <a:spLocks noChangeShapeType="1"/>
            </p:cNvSpPr>
            <p:nvPr/>
          </p:nvSpPr>
          <p:spPr bwMode="auto">
            <a:xfrm flipH="1">
              <a:off x="1195" y="3491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79" name="Line 107"/>
            <p:cNvSpPr>
              <a:spLocks noChangeShapeType="1"/>
            </p:cNvSpPr>
            <p:nvPr/>
          </p:nvSpPr>
          <p:spPr bwMode="auto">
            <a:xfrm flipH="1">
              <a:off x="1195" y="3245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80" name="Line 108"/>
            <p:cNvSpPr>
              <a:spLocks noChangeShapeType="1"/>
            </p:cNvSpPr>
            <p:nvPr/>
          </p:nvSpPr>
          <p:spPr bwMode="auto">
            <a:xfrm flipH="1">
              <a:off x="1195" y="2996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81" name="Line 109"/>
            <p:cNvSpPr>
              <a:spLocks noChangeShapeType="1"/>
            </p:cNvSpPr>
            <p:nvPr/>
          </p:nvSpPr>
          <p:spPr bwMode="auto">
            <a:xfrm flipH="1">
              <a:off x="1195" y="2750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82" name="Line 110"/>
            <p:cNvSpPr>
              <a:spLocks noChangeShapeType="1"/>
            </p:cNvSpPr>
            <p:nvPr/>
          </p:nvSpPr>
          <p:spPr bwMode="auto">
            <a:xfrm flipH="1">
              <a:off x="1195" y="2501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83" name="Line 111"/>
            <p:cNvSpPr>
              <a:spLocks noChangeShapeType="1"/>
            </p:cNvSpPr>
            <p:nvPr/>
          </p:nvSpPr>
          <p:spPr bwMode="auto">
            <a:xfrm flipH="1">
              <a:off x="1195" y="2255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84" name="Rectangle 112"/>
            <p:cNvSpPr>
              <a:spLocks noChangeArrowheads="1"/>
            </p:cNvSpPr>
            <p:nvPr/>
          </p:nvSpPr>
          <p:spPr bwMode="auto">
            <a:xfrm>
              <a:off x="1109" y="3688"/>
              <a:ext cx="6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785" name="Rectangle 113"/>
            <p:cNvSpPr>
              <a:spLocks noChangeArrowheads="1"/>
            </p:cNvSpPr>
            <p:nvPr/>
          </p:nvSpPr>
          <p:spPr bwMode="auto">
            <a:xfrm>
              <a:off x="843" y="3438"/>
              <a:ext cx="34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10000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786" name="Rectangle 114"/>
            <p:cNvSpPr>
              <a:spLocks noChangeArrowheads="1"/>
            </p:cNvSpPr>
            <p:nvPr/>
          </p:nvSpPr>
          <p:spPr bwMode="auto">
            <a:xfrm>
              <a:off x="843" y="3193"/>
              <a:ext cx="34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787" name="Rectangle 115"/>
            <p:cNvSpPr>
              <a:spLocks noChangeArrowheads="1"/>
            </p:cNvSpPr>
            <p:nvPr/>
          </p:nvSpPr>
          <p:spPr bwMode="auto">
            <a:xfrm>
              <a:off x="843" y="2943"/>
              <a:ext cx="34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30000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788" name="Rectangle 116"/>
            <p:cNvSpPr>
              <a:spLocks noChangeArrowheads="1"/>
            </p:cNvSpPr>
            <p:nvPr/>
          </p:nvSpPr>
          <p:spPr bwMode="auto">
            <a:xfrm>
              <a:off x="843" y="2698"/>
              <a:ext cx="34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40000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789" name="Rectangle 117"/>
            <p:cNvSpPr>
              <a:spLocks noChangeArrowheads="1"/>
            </p:cNvSpPr>
            <p:nvPr/>
          </p:nvSpPr>
          <p:spPr bwMode="auto">
            <a:xfrm>
              <a:off x="843" y="2448"/>
              <a:ext cx="34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50000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790" name="Rectangle 118"/>
            <p:cNvSpPr>
              <a:spLocks noChangeArrowheads="1"/>
            </p:cNvSpPr>
            <p:nvPr/>
          </p:nvSpPr>
          <p:spPr bwMode="auto">
            <a:xfrm>
              <a:off x="843" y="2203"/>
              <a:ext cx="34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60000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791" name="Line 119"/>
            <p:cNvSpPr>
              <a:spLocks noChangeShapeType="1"/>
            </p:cNvSpPr>
            <p:nvPr/>
          </p:nvSpPr>
          <p:spPr bwMode="auto">
            <a:xfrm>
              <a:off x="1218" y="3741"/>
              <a:ext cx="2821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92" name="Line 120"/>
            <p:cNvSpPr>
              <a:spLocks noChangeShapeType="1"/>
            </p:cNvSpPr>
            <p:nvPr/>
          </p:nvSpPr>
          <p:spPr bwMode="auto">
            <a:xfrm>
              <a:off x="1218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93" name="Line 121"/>
            <p:cNvSpPr>
              <a:spLocks noChangeShapeType="1"/>
            </p:cNvSpPr>
            <p:nvPr/>
          </p:nvSpPr>
          <p:spPr bwMode="auto">
            <a:xfrm>
              <a:off x="1926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94" name="Line 122"/>
            <p:cNvSpPr>
              <a:spLocks noChangeShapeType="1"/>
            </p:cNvSpPr>
            <p:nvPr/>
          </p:nvSpPr>
          <p:spPr bwMode="auto">
            <a:xfrm>
              <a:off x="2628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95" name="Line 123"/>
            <p:cNvSpPr>
              <a:spLocks noChangeShapeType="1"/>
            </p:cNvSpPr>
            <p:nvPr/>
          </p:nvSpPr>
          <p:spPr bwMode="auto">
            <a:xfrm>
              <a:off x="3331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96" name="Line 124"/>
            <p:cNvSpPr>
              <a:spLocks noChangeShapeType="1"/>
            </p:cNvSpPr>
            <p:nvPr/>
          </p:nvSpPr>
          <p:spPr bwMode="auto">
            <a:xfrm>
              <a:off x="4039" y="3741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97" name="Rectangle 125"/>
            <p:cNvSpPr>
              <a:spLocks noChangeArrowheads="1"/>
            </p:cNvSpPr>
            <p:nvPr/>
          </p:nvSpPr>
          <p:spPr bwMode="auto">
            <a:xfrm>
              <a:off x="1437" y="3780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2005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798" name="Rectangle 126"/>
            <p:cNvSpPr>
              <a:spLocks noChangeArrowheads="1"/>
            </p:cNvSpPr>
            <p:nvPr/>
          </p:nvSpPr>
          <p:spPr bwMode="auto">
            <a:xfrm>
              <a:off x="2144" y="3780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2006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799" name="Rectangle 127"/>
            <p:cNvSpPr>
              <a:spLocks noChangeArrowheads="1"/>
            </p:cNvSpPr>
            <p:nvPr/>
          </p:nvSpPr>
          <p:spPr bwMode="auto">
            <a:xfrm>
              <a:off x="2847" y="3780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2007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800" name="Rectangle 128"/>
            <p:cNvSpPr>
              <a:spLocks noChangeArrowheads="1"/>
            </p:cNvSpPr>
            <p:nvPr/>
          </p:nvSpPr>
          <p:spPr bwMode="auto">
            <a:xfrm>
              <a:off x="3554" y="3780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2008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801" name="Rectangle 129"/>
            <p:cNvSpPr>
              <a:spLocks noChangeArrowheads="1"/>
            </p:cNvSpPr>
            <p:nvPr/>
          </p:nvSpPr>
          <p:spPr bwMode="auto">
            <a:xfrm>
              <a:off x="1043" y="3955"/>
              <a:ext cx="2796" cy="246"/>
            </a:xfrm>
            <a:prstGeom prst="rect">
              <a:avLst/>
            </a:prstGeom>
            <a:noFill/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802" name="Rectangle 130"/>
            <p:cNvSpPr>
              <a:spLocks noChangeArrowheads="1"/>
            </p:cNvSpPr>
            <p:nvPr/>
          </p:nvSpPr>
          <p:spPr bwMode="auto">
            <a:xfrm>
              <a:off x="1071" y="3999"/>
              <a:ext cx="53" cy="48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803" name="Rectangle 131"/>
            <p:cNvSpPr>
              <a:spLocks noChangeArrowheads="1"/>
            </p:cNvSpPr>
            <p:nvPr/>
          </p:nvSpPr>
          <p:spPr bwMode="auto">
            <a:xfrm>
              <a:off x="1152" y="3969"/>
              <a:ext cx="32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Belize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804" name="Rectangle 132"/>
            <p:cNvSpPr>
              <a:spLocks noChangeArrowheads="1"/>
            </p:cNvSpPr>
            <p:nvPr/>
          </p:nvSpPr>
          <p:spPr bwMode="auto">
            <a:xfrm>
              <a:off x="1769" y="3999"/>
              <a:ext cx="53" cy="48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805" name="Rectangle 133"/>
            <p:cNvSpPr>
              <a:spLocks noChangeArrowheads="1"/>
            </p:cNvSpPr>
            <p:nvPr/>
          </p:nvSpPr>
          <p:spPr bwMode="auto">
            <a:xfrm>
              <a:off x="1850" y="3969"/>
              <a:ext cx="56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Costa Rica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806" name="Rectangle 134"/>
            <p:cNvSpPr>
              <a:spLocks noChangeArrowheads="1"/>
            </p:cNvSpPr>
            <p:nvPr/>
          </p:nvSpPr>
          <p:spPr bwMode="auto">
            <a:xfrm>
              <a:off x="2467" y="3999"/>
              <a:ext cx="52" cy="48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807" name="Rectangle 135"/>
            <p:cNvSpPr>
              <a:spLocks noChangeArrowheads="1"/>
            </p:cNvSpPr>
            <p:nvPr/>
          </p:nvSpPr>
          <p:spPr bwMode="auto">
            <a:xfrm>
              <a:off x="2548" y="3969"/>
              <a:ext cx="60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El Salvador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808" name="Rectangle 136"/>
            <p:cNvSpPr>
              <a:spLocks noChangeArrowheads="1"/>
            </p:cNvSpPr>
            <p:nvPr/>
          </p:nvSpPr>
          <p:spPr bwMode="auto">
            <a:xfrm>
              <a:off x="3165" y="3999"/>
              <a:ext cx="52" cy="48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809" name="Rectangle 137"/>
            <p:cNvSpPr>
              <a:spLocks noChangeArrowheads="1"/>
            </p:cNvSpPr>
            <p:nvPr/>
          </p:nvSpPr>
          <p:spPr bwMode="auto">
            <a:xfrm>
              <a:off x="3246" y="3969"/>
              <a:ext cx="58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Guatemala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810" name="Rectangle 138"/>
            <p:cNvSpPr>
              <a:spLocks noChangeArrowheads="1"/>
            </p:cNvSpPr>
            <p:nvPr/>
          </p:nvSpPr>
          <p:spPr bwMode="auto">
            <a:xfrm>
              <a:off x="1071" y="4117"/>
              <a:ext cx="53" cy="48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811" name="Rectangle 139"/>
            <p:cNvSpPr>
              <a:spLocks noChangeArrowheads="1"/>
            </p:cNvSpPr>
            <p:nvPr/>
          </p:nvSpPr>
          <p:spPr bwMode="auto">
            <a:xfrm>
              <a:off x="1152" y="4087"/>
              <a:ext cx="51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Honduras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812" name="Rectangle 140"/>
            <p:cNvSpPr>
              <a:spLocks noChangeArrowheads="1"/>
            </p:cNvSpPr>
            <p:nvPr/>
          </p:nvSpPr>
          <p:spPr bwMode="auto">
            <a:xfrm>
              <a:off x="1769" y="4117"/>
              <a:ext cx="53" cy="48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813" name="Rectangle 141"/>
            <p:cNvSpPr>
              <a:spLocks noChangeArrowheads="1"/>
            </p:cNvSpPr>
            <p:nvPr/>
          </p:nvSpPr>
          <p:spPr bwMode="auto">
            <a:xfrm>
              <a:off x="1850" y="4087"/>
              <a:ext cx="37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Mexico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814" name="Rectangle 142"/>
            <p:cNvSpPr>
              <a:spLocks noChangeArrowheads="1"/>
            </p:cNvSpPr>
            <p:nvPr/>
          </p:nvSpPr>
          <p:spPr bwMode="auto">
            <a:xfrm>
              <a:off x="2467" y="4117"/>
              <a:ext cx="52" cy="48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815" name="Rectangle 143"/>
            <p:cNvSpPr>
              <a:spLocks noChangeArrowheads="1"/>
            </p:cNvSpPr>
            <p:nvPr/>
          </p:nvSpPr>
          <p:spPr bwMode="auto">
            <a:xfrm>
              <a:off x="2548" y="4087"/>
              <a:ext cx="545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Nicaragua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28817" name="Text Box 145"/>
          <p:cNvSpPr txBox="1">
            <a:spLocks noChangeArrowheads="1"/>
          </p:cNvSpPr>
          <p:nvPr/>
        </p:nvSpPr>
        <p:spPr bwMode="auto">
          <a:xfrm>
            <a:off x="231775" y="6354763"/>
            <a:ext cx="172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1000"/>
              <a:t>Source: RKMS2, 2008 FYE</a:t>
            </a:r>
          </a:p>
        </p:txBody>
      </p:sp>
      <p:sp>
        <p:nvSpPr>
          <p:cNvPr id="28818" name="Text Box 146"/>
          <p:cNvSpPr txBox="1">
            <a:spLocks noChangeArrowheads="1"/>
          </p:cNvSpPr>
          <p:nvPr/>
        </p:nvSpPr>
        <p:spPr bwMode="auto">
          <a:xfrm>
            <a:off x="519113" y="5248275"/>
            <a:ext cx="767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/>
              <a:t>Guatemala, El Salvador, Honduras y Nicaragua son muy dependientes en</a:t>
            </a:r>
          </a:p>
          <a:p>
            <a:r>
              <a:rPr lang="es-EC"/>
              <a:t>Exportaciones de Maquila textil. La clave esta en la diversificación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Beneficios en las Rutas y Productos Navieros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Sinergias son encontradas en países que comparten la misma cultura y características geográficas</a:t>
            </a:r>
          </a:p>
          <a:p>
            <a:r>
              <a:rPr lang="es-EC"/>
              <a:t>Centralización en el manejo de los productos representa una ventaja innata</a:t>
            </a:r>
          </a:p>
          <a:p>
            <a:r>
              <a:rPr lang="es-EC"/>
              <a:t>Maximización en la mezcla de carga (optimización)</a:t>
            </a:r>
          </a:p>
          <a:p>
            <a:pPr lvl="1"/>
            <a:r>
              <a:rPr lang="es-EC"/>
              <a:t>Volumen</a:t>
            </a:r>
          </a:p>
          <a:p>
            <a:pPr lvl="1"/>
            <a:r>
              <a:rPr lang="es-EC"/>
              <a:t>Ingresos</a:t>
            </a:r>
          </a:p>
          <a:p>
            <a:r>
              <a:rPr lang="es-EC"/>
              <a:t>Reducción de costo fijo</a:t>
            </a:r>
          </a:p>
          <a:p>
            <a:r>
              <a:rPr lang="es-EC"/>
              <a:t>Estandarización de procesos</a:t>
            </a:r>
          </a:p>
          <a:p>
            <a:r>
              <a:rPr lang="es-EC"/>
              <a:t>Manejo de capacidad y repartición de espacios en las naves entre los países de la región</a:t>
            </a:r>
          </a:p>
          <a:p>
            <a:endParaRPr lang="es-EC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Beneficios en las Rutas y Productos Navieros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Diversificación de mercados como sinergia y ventaja</a:t>
            </a:r>
          </a:p>
          <a:p>
            <a:pPr lvl="1"/>
            <a:r>
              <a:rPr lang="es-EC"/>
              <a:t>Mexico concentrado en el Mercado de Asia</a:t>
            </a:r>
          </a:p>
          <a:p>
            <a:pPr lvl="1"/>
            <a:r>
              <a:rPr lang="es-EC"/>
              <a:t>Guatemala, Honduras, El Salvador y Nicaragua (C-4) en el Mercado de EEUU</a:t>
            </a:r>
          </a:p>
          <a:p>
            <a:pPr lvl="1"/>
            <a:r>
              <a:rPr lang="es-EC"/>
              <a:t>Todos los países desarrollando oportunidades en el Mercado Europeo</a:t>
            </a:r>
          </a:p>
          <a:p>
            <a:pPr lvl="1"/>
            <a:r>
              <a:rPr lang="es-EC"/>
              <a:t>Todos los países tomando ventaja de Mercado intrarregional</a:t>
            </a:r>
          </a:p>
          <a:p>
            <a:r>
              <a:rPr lang="es-EC"/>
              <a:t>Concentración donde la mayoría de las inversiones corporativas se encuentran</a:t>
            </a:r>
          </a:p>
          <a:p>
            <a:pPr lvl="1"/>
            <a:r>
              <a:rPr lang="es-EC"/>
              <a:t>Inversión en el producto naviero del Mercado de Asia</a:t>
            </a:r>
          </a:p>
          <a:p>
            <a:pPr lvl="1"/>
            <a:r>
              <a:rPr lang="es-EC"/>
              <a:t>Mantenimiento de los activos en el Mercado de EEUU</a:t>
            </a:r>
          </a:p>
          <a:p>
            <a:pPr lvl="1"/>
            <a:r>
              <a:rPr lang="es-EC"/>
              <a:t>Inversión en el producto (vía transbordo) de Europa</a:t>
            </a:r>
          </a:p>
          <a:p>
            <a:pPr lvl="1"/>
            <a:r>
              <a:rPr lang="es-EC"/>
              <a:t>Ventajas de exportación en el Backhaul (desbalance comercial natural)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Ventajas de Mexico como sede de la región</a:t>
            </a:r>
            <a:br>
              <a:rPr lang="es-EC"/>
            </a:br>
            <a:r>
              <a:rPr lang="es-EC" sz="1800"/>
              <a:t>Perspectiva Comercial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En 2008 Maersk Mexico ya ha alcanzado éxito incrementando las exportaciones y en asegurando clientes globales</a:t>
            </a:r>
          </a:p>
          <a:p>
            <a:r>
              <a:rPr lang="es-EC"/>
              <a:t>La economía Mexicana es la mas grande de la región y sigue creciendo</a:t>
            </a:r>
          </a:p>
          <a:p>
            <a:r>
              <a:rPr lang="es-EC"/>
              <a:t>El PIB de Mexico es 9 veces mas grande que el combinado de Guatemala, Honduras, El Salvador, Nicaragua y Belize.</a:t>
            </a:r>
          </a:p>
          <a:p>
            <a:r>
              <a:rPr lang="es-EC"/>
              <a:t>Mexico es políticamente mas estable que otros países de la región</a:t>
            </a:r>
          </a:p>
          <a:p>
            <a:r>
              <a:rPr lang="es-EC"/>
              <a:t>Corporaciones internacionales tales como Wal-Mart   su sede para Latinoamérica en Mexico. Otras compañías tales como LG, GM, Samsung, Sony, Volkswagen tienen presencia importante en Mexico.</a:t>
            </a:r>
          </a:p>
          <a:p>
            <a:r>
              <a:rPr lang="es-EC"/>
              <a:t>Tiendas de bienes de consumo como Soriana y Liberpool tienen actividades significativas que merecen atención departe de la alta gerencia regional.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Ventajas de Mexico como sede de la región</a:t>
            </a:r>
            <a:br>
              <a:rPr lang="es-EC"/>
            </a:br>
            <a:r>
              <a:rPr lang="es-EC" sz="1800"/>
              <a:t>Perspectiva de Recursos Humanos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Base de talento local mucho mas grande</a:t>
            </a:r>
          </a:p>
          <a:p>
            <a:pPr lvl="1"/>
            <a:r>
              <a:rPr lang="es-EC"/>
              <a:t>Importantes universidades de Latinoamérica están localizadas en Mexico</a:t>
            </a:r>
          </a:p>
          <a:p>
            <a:pPr lvl="1"/>
            <a:r>
              <a:rPr lang="es-EC"/>
              <a:t>Muchas universidades americanas tienen campus en Mexico</a:t>
            </a:r>
          </a:p>
          <a:p>
            <a:pPr lvl="1"/>
            <a:r>
              <a:rPr lang="es-EC"/>
              <a:t>La industria mexicana es mas desarrollada y genera personal especializado</a:t>
            </a:r>
          </a:p>
          <a:p>
            <a:r>
              <a:rPr lang="es-EC"/>
              <a:t>Conexión directa a ciudades importantes en el Mundo y en Latinoamérica</a:t>
            </a:r>
          </a:p>
          <a:p>
            <a:r>
              <a:rPr lang="es-EC"/>
              <a:t>Mexico es relativamente seguro y atrae a talento internacional</a:t>
            </a:r>
          </a:p>
          <a:p>
            <a:r>
              <a:rPr lang="es-EC"/>
              <a:t>El costo de vida en Mexico es 5% mas alto, pero no es considerable</a:t>
            </a:r>
          </a:p>
          <a:p>
            <a:pPr lvl="1"/>
            <a:r>
              <a:rPr lang="es-EC"/>
              <a:t>El talento de la región se focaliza en Mexico</a:t>
            </a:r>
          </a:p>
          <a:p>
            <a:pPr lvl="1"/>
            <a:r>
              <a:rPr lang="es-EC"/>
              <a:t>Si la sede estaría en otro país, habría necesidad de talento mexicano</a:t>
            </a:r>
          </a:p>
          <a:p>
            <a:pPr lvl="1"/>
            <a:r>
              <a:rPr lang="es-EC"/>
              <a:t>Costos de expatriación se elevarían minimizando la diferencia en el costo de vida</a:t>
            </a:r>
          </a:p>
          <a:p>
            <a:r>
              <a:rPr lang="es-EC"/>
              <a:t>Mexico ha centralizado funciones de servicio al cliente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Ventajas de Mexico como sede de la región</a:t>
            </a:r>
            <a:br>
              <a:rPr lang="es-EC"/>
            </a:br>
            <a:r>
              <a:rPr lang="es-EC" sz="1800"/>
              <a:t>Perspectiva de Recursos Humanos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Mexico ya funciona bajo el esquema de oficinas virtuales</a:t>
            </a:r>
          </a:p>
          <a:p>
            <a:r>
              <a:rPr lang="es-EC"/>
              <a:t>El nuevo equipo gerencial requiere de habilidades mucho mas acentuadas en el ámbito de</a:t>
            </a:r>
          </a:p>
          <a:p>
            <a:pPr lvl="1"/>
            <a:r>
              <a:rPr lang="es-EC"/>
              <a:t>Liderazgo</a:t>
            </a:r>
          </a:p>
          <a:p>
            <a:pPr lvl="1"/>
            <a:r>
              <a:rPr lang="es-EC"/>
              <a:t>Integración</a:t>
            </a:r>
          </a:p>
          <a:p>
            <a:pPr lvl="1"/>
            <a:r>
              <a:rPr lang="es-EC"/>
              <a:t>Comunicación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Conclusiones y Recomendación</a:t>
            </a:r>
            <a:br>
              <a:rPr lang="es-EC"/>
            </a:br>
            <a:r>
              <a:rPr lang="es-EC" sz="1800"/>
              <a:t>Conclusiones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Los ahorros de USD 8.7 millones no son producto de la fusión</a:t>
            </a:r>
          </a:p>
          <a:p>
            <a:pPr lvl="1"/>
            <a:r>
              <a:rPr lang="es-EC"/>
              <a:t>El Plan de sucesión de talentos tiene mas importancia en este ámbito</a:t>
            </a:r>
          </a:p>
          <a:p>
            <a:pPr lvl="1"/>
            <a:r>
              <a:rPr lang="es-EC"/>
              <a:t>El único ahorro real es la eliminación de un equipo de gerencia</a:t>
            </a:r>
          </a:p>
          <a:p>
            <a:r>
              <a:rPr lang="es-EC"/>
              <a:t>El análisis de mercado pone en perspectiva la importancia de Mexico</a:t>
            </a:r>
          </a:p>
          <a:p>
            <a:pPr lvl="1"/>
            <a:r>
              <a:rPr lang="es-EC"/>
              <a:t>En relación a las tendencias del mercado global</a:t>
            </a:r>
          </a:p>
          <a:p>
            <a:pPr lvl="1"/>
            <a:r>
              <a:rPr lang="es-EC"/>
              <a:t>El peligro de dependencia del Mercado de EEUU al borde de la crisis financiera</a:t>
            </a:r>
          </a:p>
          <a:p>
            <a:pPr lvl="1"/>
            <a:r>
              <a:rPr lang="es-EC"/>
              <a:t>La recomendación de diversificación de mercados es muy relevante</a:t>
            </a:r>
          </a:p>
          <a:p>
            <a:pPr lvl="1"/>
            <a:r>
              <a:rPr lang="es-EC"/>
              <a:t>Enfoque en productos navieros donde esta la mayor inversión de Maersk Line</a:t>
            </a:r>
          </a:p>
          <a:p>
            <a:r>
              <a:rPr lang="es-EC"/>
              <a:t>Sinergias en el manejo centralizado de las rutas</a:t>
            </a:r>
          </a:p>
          <a:p>
            <a:pPr lvl="1"/>
            <a:r>
              <a:rPr lang="es-EC"/>
              <a:t>Economías de escala</a:t>
            </a:r>
          </a:p>
          <a:p>
            <a:pPr lvl="1"/>
            <a:r>
              <a:rPr lang="es-EC"/>
              <a:t>Optimización de activos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Conclusiones y Recomendación</a:t>
            </a:r>
            <a:br>
              <a:rPr lang="es-EC"/>
            </a:br>
            <a:r>
              <a:rPr lang="es-EC" sz="1800"/>
              <a:t>Recomendación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Mexico debe ser la sede regional basado en</a:t>
            </a:r>
          </a:p>
          <a:p>
            <a:pPr lvl="1"/>
            <a:r>
              <a:rPr lang="es-EC"/>
              <a:t>Aspectos Comerciales</a:t>
            </a:r>
          </a:p>
          <a:p>
            <a:pPr lvl="2"/>
            <a:r>
              <a:rPr lang="es-EC"/>
              <a:t>La economía mexicana es la segunda de Latinoamérica</a:t>
            </a:r>
          </a:p>
          <a:p>
            <a:pPr lvl="2"/>
            <a:r>
              <a:rPr lang="es-EC"/>
              <a:t>La presencia de importantes compañías locales e internacionales</a:t>
            </a:r>
          </a:p>
          <a:p>
            <a:pPr lvl="1"/>
            <a:r>
              <a:rPr lang="es-EC"/>
              <a:t>Aspectos de Recursos Humanos</a:t>
            </a:r>
          </a:p>
          <a:p>
            <a:pPr lvl="2"/>
            <a:r>
              <a:rPr lang="es-EC"/>
              <a:t>Disponibilidad de talento</a:t>
            </a:r>
          </a:p>
          <a:p>
            <a:pPr lvl="2"/>
            <a:r>
              <a:rPr lang="es-EC"/>
              <a:t>Seguridad</a:t>
            </a:r>
          </a:p>
          <a:p>
            <a:pPr lvl="2"/>
            <a:r>
              <a:rPr lang="es-EC"/>
              <a:t>Avanzado en Centralización de actividades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619125"/>
            <a:ext cx="8032750" cy="433388"/>
          </a:xfrm>
        </p:spPr>
        <p:txBody>
          <a:bodyPr/>
          <a:lstStyle/>
          <a:p>
            <a:r>
              <a:rPr lang="en-US"/>
              <a:t>Maersk Line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La naviera más grande del mundo</a:t>
            </a:r>
          </a:p>
          <a:p>
            <a:r>
              <a:rPr lang="es-EC"/>
              <a:t>Flota de 600 naves porta contenedores </a:t>
            </a:r>
          </a:p>
          <a:p>
            <a:r>
              <a:rPr lang="es-EC"/>
              <a:t>Presente en 18 países en Latinoamérica con agencias propias</a:t>
            </a:r>
          </a:p>
          <a:p>
            <a:r>
              <a:rPr lang="es-EC"/>
              <a:t>En Latinoamérica, Importa y Exporta alrededor de 2,000,000 de TEUs</a:t>
            </a:r>
          </a:p>
          <a:p>
            <a:r>
              <a:rPr lang="es-EC"/>
              <a:t>En Mexico opero en 2008 en 3 puertos, en el 2009 en 4</a:t>
            </a:r>
          </a:p>
          <a:p>
            <a:r>
              <a:rPr lang="es-EC"/>
              <a:t>En Middle America opero en 2008 en 5 puertos, en el 2009 en 7</a:t>
            </a:r>
          </a:p>
          <a:p>
            <a:r>
              <a:rPr lang="es-EC"/>
              <a:t>En Mexico y Middle America combinados represento 320,000 TEUs en 2008</a:t>
            </a:r>
          </a:p>
          <a:p>
            <a:r>
              <a:rPr lang="es-EC"/>
              <a:t>En Mexico y Middle America opero en 2008 con 4 servicios regionales y uno traspacífico, El servicio trasatlántico es transbordo en Panamá</a:t>
            </a:r>
          </a:p>
          <a:p>
            <a:pPr>
              <a:buFontTx/>
              <a:buNone/>
            </a:pPr>
            <a:endParaRPr lang="es-EC"/>
          </a:p>
          <a:p>
            <a:endParaRPr lang="es-EC"/>
          </a:p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CPL General Vision 2010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043862" cy="43656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/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Maersk Line en Middle America</a:t>
            </a:r>
            <a:endParaRPr lang="en-US"/>
          </a:p>
        </p:txBody>
      </p:sp>
      <p:pic>
        <p:nvPicPr>
          <p:cNvPr id="19459" name="Picture 3" descr="map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163" y="1339850"/>
            <a:ext cx="5970587" cy="4322763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850" y="1612900"/>
            <a:ext cx="182563" cy="211138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3725" y="4170363"/>
            <a:ext cx="184150" cy="211137"/>
          </a:xfrm>
          <a:prstGeom prst="rect">
            <a:avLst/>
          </a:prstGeom>
          <a:noFill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6513" y="4332288"/>
            <a:ext cx="184150" cy="211137"/>
          </a:xfrm>
          <a:prstGeom prst="rect">
            <a:avLst/>
          </a:prstGeom>
          <a:noFill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4513" y="3717925"/>
            <a:ext cx="182562" cy="209550"/>
          </a:xfrm>
          <a:prstGeom prst="rect">
            <a:avLst/>
          </a:prstGeom>
          <a:noFill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2150" y="4816475"/>
            <a:ext cx="182563" cy="211138"/>
          </a:xfrm>
          <a:prstGeom prst="rect">
            <a:avLst/>
          </a:prstGeom>
          <a:noFill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7225" y="5141913"/>
            <a:ext cx="180975" cy="209550"/>
          </a:xfrm>
          <a:prstGeom prst="rect">
            <a:avLst/>
          </a:prstGeom>
          <a:noFill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9363" y="4932363"/>
            <a:ext cx="182562" cy="209550"/>
          </a:xfrm>
          <a:prstGeom prst="rect">
            <a:avLst/>
          </a:prstGeom>
          <a:noFill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9363" y="4494213"/>
            <a:ext cx="182562" cy="211137"/>
          </a:xfrm>
          <a:prstGeom prst="rect">
            <a:avLst/>
          </a:prstGeom>
          <a:noFill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050" y="4581525"/>
            <a:ext cx="182563" cy="211138"/>
          </a:xfrm>
          <a:prstGeom prst="rect">
            <a:avLst/>
          </a:prstGeom>
          <a:noFill/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2813" y="5141913"/>
            <a:ext cx="184150" cy="209550"/>
          </a:xfrm>
          <a:prstGeom prst="rect">
            <a:avLst/>
          </a:prstGeom>
          <a:noFill/>
        </p:spPr>
      </p:pic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4638" y="5334000"/>
            <a:ext cx="184150" cy="212725"/>
          </a:xfrm>
          <a:prstGeom prst="rect">
            <a:avLst/>
          </a:prstGeom>
          <a:noFill/>
        </p:spPr>
      </p:pic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889125" y="1411288"/>
            <a:ext cx="538163" cy="206375"/>
          </a:xfrm>
          <a:prstGeom prst="rect">
            <a:avLst/>
          </a:prstGeom>
          <a:solidFill>
            <a:srgbClr val="FFCC00">
              <a:alpha val="49001"/>
            </a:srgbClr>
          </a:solidFill>
          <a:ln w="28575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Tijuana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822450" y="1843088"/>
            <a:ext cx="604838" cy="215900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Ensenada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103688" y="2627313"/>
            <a:ext cx="669925" cy="207962"/>
          </a:xfrm>
          <a:prstGeom prst="rect">
            <a:avLst/>
          </a:prstGeom>
          <a:solidFill>
            <a:srgbClr val="FFCC00">
              <a:alpha val="49001"/>
            </a:srgbClr>
          </a:solidFill>
          <a:ln w="28575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Monterrey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560638" y="3789363"/>
            <a:ext cx="736600" cy="206375"/>
          </a:xfrm>
          <a:prstGeom prst="rect">
            <a:avLst/>
          </a:prstGeom>
          <a:solidFill>
            <a:srgbClr val="FFCC00">
              <a:alpha val="49001"/>
            </a:srgbClr>
          </a:solidFill>
          <a:ln w="28575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Guadalajara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627313" y="4365625"/>
            <a:ext cx="939800" cy="214313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Lázaro Cárdenas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310188" y="3429000"/>
            <a:ext cx="603250" cy="215900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Progreso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237038" y="3762375"/>
            <a:ext cx="536575" cy="295275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Mexico City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975225" y="4797425"/>
            <a:ext cx="671513" cy="217488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Guatemala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908550" y="5159375"/>
            <a:ext cx="534988" cy="314325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Puerto Quetzal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646738" y="4149725"/>
            <a:ext cx="536575" cy="315913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Santo Tomas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6316663" y="4149725"/>
            <a:ext cx="671512" cy="315913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San Pedro Sula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584950" y="4581525"/>
            <a:ext cx="669925" cy="314325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Puerto Cortes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6584950" y="4941888"/>
            <a:ext cx="738188" cy="215900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Tegucigalpa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5511800" y="5373688"/>
            <a:ext cx="938213" cy="215900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San Salvador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6853238" y="5230813"/>
            <a:ext cx="939800" cy="214312"/>
          </a:xfrm>
          <a:prstGeom prst="rect">
            <a:avLst/>
          </a:prstGeom>
          <a:solidFill>
            <a:srgbClr val="9CD6FF"/>
          </a:solidFill>
          <a:ln w="28575" algn="ctr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lIns="82949" tIns="41475" rIns="82949" bIns="41475">
            <a:spAutoFit/>
          </a:bodyPr>
          <a:lstStyle/>
          <a:p>
            <a:pPr algn="ctr" defTabSz="828675" eaLnBrk="0" hangingPunct="0">
              <a:spcBef>
                <a:spcPct val="50000"/>
              </a:spcBef>
            </a:pPr>
            <a:r>
              <a:rPr lang="es-ES_tradnl" sz="600">
                <a:solidFill>
                  <a:schemeClr val="bg1"/>
                </a:solidFill>
                <a:latin typeface="Arial Black" pitchFamily="34" charset="0"/>
              </a:rPr>
              <a:t>Managua</a:t>
            </a:r>
            <a:endParaRPr lang="en-US" sz="6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9486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3338" y="4725988"/>
            <a:ext cx="184150" cy="211137"/>
          </a:xfrm>
          <a:prstGeom prst="rect">
            <a:avLst/>
          </a:prstGeom>
          <a:noFill/>
        </p:spPr>
      </p:pic>
      <p:sp>
        <p:nvSpPr>
          <p:cNvPr id="19487" name="Oval 31"/>
          <p:cNvSpPr>
            <a:spLocks noChangeArrowheads="1"/>
          </p:cNvSpPr>
          <p:nvPr/>
        </p:nvSpPr>
        <p:spPr bwMode="gray">
          <a:xfrm>
            <a:off x="3479800" y="3956050"/>
            <a:ext cx="146050" cy="134938"/>
          </a:xfrm>
          <a:prstGeom prst="ellipse">
            <a:avLst/>
          </a:prstGeom>
          <a:solidFill>
            <a:srgbClr val="FFCC00"/>
          </a:solidFill>
          <a:ln w="12700" algn="ctr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s-ES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gray">
          <a:xfrm>
            <a:off x="4168775" y="2876550"/>
            <a:ext cx="146050" cy="136525"/>
          </a:xfrm>
          <a:prstGeom prst="ellipse">
            <a:avLst/>
          </a:prstGeom>
          <a:solidFill>
            <a:srgbClr val="FFCC00"/>
          </a:solidFill>
          <a:ln w="12700" algn="ctr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s-ES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gray">
          <a:xfrm>
            <a:off x="1593850" y="1400175"/>
            <a:ext cx="146050" cy="134938"/>
          </a:xfrm>
          <a:prstGeom prst="ellipse">
            <a:avLst/>
          </a:prstGeom>
          <a:solidFill>
            <a:srgbClr val="FFCC00"/>
          </a:solidFill>
          <a:ln w="12700" algn="ctr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s-ES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gray">
          <a:xfrm>
            <a:off x="292100" y="5918200"/>
            <a:ext cx="146050" cy="136525"/>
          </a:xfrm>
          <a:prstGeom prst="ellipse">
            <a:avLst/>
          </a:prstGeom>
          <a:solidFill>
            <a:srgbClr val="FFCC00"/>
          </a:solidFill>
          <a:ln w="12700" algn="ctr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s-ES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gray">
          <a:xfrm>
            <a:off x="514350" y="5918200"/>
            <a:ext cx="1312863" cy="174625"/>
          </a:xfrm>
          <a:prstGeom prst="rect">
            <a:avLst/>
          </a:prstGeom>
          <a:gradFill rotWithShape="1">
            <a:gsLst>
              <a:gs pos="0">
                <a:srgbClr val="FFCC00">
                  <a:alpha val="49001"/>
                </a:srgbClr>
              </a:gs>
              <a:gs pos="100000">
                <a:srgbClr val="FFCC00">
                  <a:gamma/>
                  <a:shade val="46275"/>
                  <a:invGamma/>
                  <a:alpha val="49001"/>
                </a:srgbClr>
              </a:gs>
            </a:gsLst>
            <a:lin ang="5400000" scaled="1"/>
          </a:gradFill>
          <a:ln w="9525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30263">
              <a:lnSpc>
                <a:spcPct val="90000"/>
              </a:lnSpc>
              <a:spcBef>
                <a:spcPct val="50000"/>
              </a:spcBef>
              <a:buClr>
                <a:srgbClr val="5CBACC"/>
              </a:buClr>
            </a:pPr>
            <a:r>
              <a:rPr lang="es-ES_tradnl" sz="1200" b="1">
                <a:solidFill>
                  <a:srgbClr val="FF9900"/>
                </a:solidFill>
                <a:latin typeface="Verdana" pitchFamily="34" charset="0"/>
                <a:cs typeface="Arial" charset="0"/>
              </a:rPr>
              <a:t>Virtual Offices</a:t>
            </a:r>
            <a:endParaRPr lang="en-US" sz="1200" b="1">
              <a:solidFill>
                <a:srgbClr val="FF9900"/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animBg="1"/>
      <p:bldP spid="19472" grpId="0" animBg="1"/>
      <p:bldP spid="19473" grpId="0" animBg="1"/>
      <p:bldP spid="19474" grpId="0" animBg="1"/>
      <p:bldP spid="19475" grpId="0" animBg="1"/>
      <p:bldP spid="19476" grpId="0" animBg="1"/>
      <p:bldP spid="19477" grpId="0" animBg="1"/>
      <p:bldP spid="19478" grpId="0" animBg="1"/>
      <p:bldP spid="19479" grpId="0" animBg="1"/>
      <p:bldP spid="19480" grpId="0" animBg="1"/>
      <p:bldP spid="19481" grpId="0" animBg="1"/>
      <p:bldP spid="19482" grpId="0" animBg="1"/>
      <p:bldP spid="19483" grpId="0" animBg="1"/>
      <p:bldP spid="19484" grpId="0" animBg="1"/>
      <p:bldP spid="194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620713"/>
            <a:ext cx="8032750" cy="1112837"/>
          </a:xfrm>
        </p:spPr>
        <p:txBody>
          <a:bodyPr/>
          <a:lstStyle/>
          <a:p>
            <a:r>
              <a:rPr lang="es-EC"/>
              <a:t> Nino Yépez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/>
              <a:t>10 anos con Maersk Line</a:t>
            </a:r>
          </a:p>
          <a:p>
            <a:pPr>
              <a:lnSpc>
                <a:spcPct val="90000"/>
              </a:lnSpc>
            </a:pPr>
            <a:r>
              <a:rPr lang="es-EC"/>
              <a:t>Maersk International Shipping Education, promoción del ano 2000</a:t>
            </a:r>
          </a:p>
          <a:p>
            <a:pPr>
              <a:lnSpc>
                <a:spcPct val="90000"/>
              </a:lnSpc>
            </a:pPr>
            <a:r>
              <a:rPr lang="es-EC"/>
              <a:t>Management Trainee en Ecuador</a:t>
            </a:r>
          </a:p>
          <a:p>
            <a:pPr lvl="1">
              <a:lnSpc>
                <a:spcPct val="90000"/>
              </a:lnSpc>
            </a:pPr>
            <a:r>
              <a:rPr lang="es-EC"/>
              <a:t>Maersk del Ecuador CA, 2000 - 2002</a:t>
            </a:r>
          </a:p>
          <a:p>
            <a:pPr>
              <a:lnSpc>
                <a:spcPct val="90000"/>
              </a:lnSpc>
            </a:pPr>
            <a:r>
              <a:rPr lang="es-EC"/>
              <a:t>Gerente de Trafico de Asia a Latinoamérica</a:t>
            </a:r>
          </a:p>
          <a:p>
            <a:pPr lvl="1">
              <a:lnSpc>
                <a:spcPct val="90000"/>
              </a:lnSpc>
            </a:pPr>
            <a:r>
              <a:rPr lang="es-EC"/>
              <a:t>Maersk Hong Kong Limited, 2003 - 2005</a:t>
            </a:r>
          </a:p>
          <a:p>
            <a:pPr>
              <a:lnSpc>
                <a:spcPct val="90000"/>
              </a:lnSpc>
            </a:pPr>
            <a:r>
              <a:rPr lang="es-EC"/>
              <a:t>Representante de ventas en San Francisco, CA</a:t>
            </a:r>
          </a:p>
          <a:p>
            <a:pPr lvl="1">
              <a:lnSpc>
                <a:spcPct val="90000"/>
              </a:lnSpc>
            </a:pPr>
            <a:r>
              <a:rPr lang="es-EC"/>
              <a:t>Maersk Inc., 2005 - 2006</a:t>
            </a:r>
          </a:p>
          <a:p>
            <a:pPr>
              <a:lnSpc>
                <a:spcPct val="90000"/>
              </a:lnSpc>
            </a:pPr>
            <a:r>
              <a:rPr lang="es-EC"/>
              <a:t>Gerente General de producto en Copenhague, Dinamarca</a:t>
            </a:r>
          </a:p>
          <a:p>
            <a:pPr lvl="1">
              <a:lnSpc>
                <a:spcPct val="90000"/>
              </a:lnSpc>
            </a:pPr>
            <a:r>
              <a:rPr lang="es-EC"/>
              <a:t>A.P. Moller – Maersk, 2006 - 2008</a:t>
            </a:r>
          </a:p>
          <a:p>
            <a:pPr>
              <a:lnSpc>
                <a:spcPct val="90000"/>
              </a:lnSpc>
            </a:pPr>
            <a:r>
              <a:rPr lang="es-EC"/>
              <a:t>Director de Plantación Comercial</a:t>
            </a:r>
          </a:p>
          <a:p>
            <a:pPr lvl="1">
              <a:lnSpc>
                <a:spcPct val="90000"/>
              </a:lnSpc>
            </a:pPr>
            <a:r>
              <a:rPr lang="es-EC"/>
              <a:t>Maersk Mexico SA de CV, 2008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Introducción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2008 Descentralización con streamLine, 6 regiones en Latinoamérica</a:t>
            </a:r>
          </a:p>
          <a:p>
            <a:r>
              <a:rPr lang="es-EC"/>
              <a:t>MIC, Guatemala, Honduras, El Salvador, Nicaragua y Belize</a:t>
            </a:r>
          </a:p>
          <a:p>
            <a:pPr lvl="1"/>
            <a:r>
              <a:rPr lang="es-EC"/>
              <a:t>Similitudes culturales y relación comercial con EEUU</a:t>
            </a:r>
          </a:p>
          <a:p>
            <a:r>
              <a:rPr lang="es-EC"/>
              <a:t>MEX, Mexico</a:t>
            </a:r>
          </a:p>
          <a:p>
            <a:pPr lvl="1"/>
            <a:r>
              <a:rPr lang="es-EC"/>
              <a:t>Potencial de crecimiento y liderazgo de producto en el comercio con Asia</a:t>
            </a:r>
          </a:p>
          <a:p>
            <a:r>
              <a:rPr lang="es-EC"/>
              <a:t>Propuesta de Integración esta basada en reducciones de costo</a:t>
            </a:r>
          </a:p>
          <a:p>
            <a:pPr lvl="1"/>
            <a:r>
              <a:rPr lang="es-EC"/>
              <a:t>USD 2.6 millones en reducciones de personal</a:t>
            </a:r>
          </a:p>
          <a:p>
            <a:pPr lvl="1"/>
            <a:r>
              <a:rPr lang="es-EC"/>
              <a:t>USD 6.1 millones en gastos de agencia (cuentas corporativas)</a:t>
            </a:r>
          </a:p>
          <a:p>
            <a:r>
              <a:rPr lang="es-EC"/>
              <a:t>Reducciones de costo no pueden ser atribuidas a la fusion/integracion</a:t>
            </a:r>
          </a:p>
          <a:p>
            <a:r>
              <a:rPr lang="es-EC"/>
              <a:t>Único ahorro real es el encontrado en la reducción de equipos gerenciales</a:t>
            </a:r>
          </a:p>
          <a:p>
            <a:r>
              <a:rPr lang="es-EC"/>
              <a:t>Ahorros provienen de eficiencia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Introducción</a:t>
            </a:r>
            <a:br>
              <a:rPr lang="es-EC"/>
            </a:br>
            <a:r>
              <a:rPr lang="es-EC"/>
              <a:t/>
            </a:r>
            <a:br>
              <a:rPr lang="es-EC"/>
            </a:br>
            <a:endParaRPr lang="es-EC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Las ventajas de la fusión provienen de la sinergia en rutas y productos navieros y economías a escala</a:t>
            </a:r>
          </a:p>
          <a:p>
            <a:r>
              <a:rPr lang="es-EC"/>
              <a:t>La combinación de volúmenes de las subregiones MIC+MEX incrementan la importancia de la nueva región a nivel regional y mundial</a:t>
            </a:r>
          </a:p>
          <a:p>
            <a:r>
              <a:rPr lang="es-EC"/>
              <a:t>Talento local es de extrema necesidad</a:t>
            </a:r>
          </a:p>
          <a:p>
            <a:r>
              <a:rPr lang="es-EC"/>
              <a:t>Mexico ofrece muchas ventajas como sede regional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Análisis de Mercado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MIC tiene relaciones comerciales casi y exclusivamente con EEUU</a:t>
            </a:r>
          </a:p>
          <a:p>
            <a:r>
              <a:rPr lang="es-EC"/>
              <a:t>MEX también pero no en el ámbito de transporte marítimo</a:t>
            </a:r>
          </a:p>
          <a:p>
            <a:r>
              <a:rPr lang="es-EC"/>
              <a:t>Mexico es la segunda economía en Latinoamérica</a:t>
            </a:r>
          </a:p>
          <a:p>
            <a:r>
              <a:rPr lang="es-EC"/>
              <a:t>El comercio marítimo de Mexico es mayor con Asia y en segunda instancia con otros países de Latinoamérica</a:t>
            </a:r>
          </a:p>
          <a:p>
            <a:r>
              <a:rPr lang="es-EC"/>
              <a:t>El comercio con Asia es principalmente importaciones de productos terminados de consumo masivo y de partes y piezas en la industria electrónica y automotriz.</a:t>
            </a:r>
          </a:p>
          <a:p>
            <a:r>
              <a:rPr lang="es-EC"/>
              <a:t>EL comercio con EEUU es principalmente exportación de maquila textil y de productos refrigerados de temporada.</a:t>
            </a:r>
          </a:p>
          <a:p>
            <a:r>
              <a:rPr lang="es-EC"/>
              <a:t>Mexico es sin lugar a dudas el país con mas potencial en términos navieros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Análisis de Mercado</a:t>
            </a:r>
            <a:br>
              <a:rPr lang="es-EC"/>
            </a:br>
            <a:r>
              <a:rPr lang="es-EC" sz="1800"/>
              <a:t>Mercado Total de Importaciones – Volúmenes en TEU</a:t>
            </a:r>
            <a:endParaRPr lang="es-EC"/>
          </a:p>
        </p:txBody>
      </p:sp>
      <p:grpSp>
        <p:nvGrpSpPr>
          <p:cNvPr id="25322" name="Group 746"/>
          <p:cNvGrpSpPr>
            <a:grpSpLocks/>
          </p:cNvGrpSpPr>
          <p:nvPr/>
        </p:nvGrpSpPr>
        <p:grpSpPr bwMode="auto">
          <a:xfrm>
            <a:off x="900113" y="1773238"/>
            <a:ext cx="6088062" cy="3643312"/>
            <a:chOff x="831" y="1925"/>
            <a:chExt cx="3835" cy="2295"/>
          </a:xfrm>
        </p:grpSpPr>
        <p:sp>
          <p:nvSpPr>
            <p:cNvPr id="25139" name="Freeform 563"/>
            <p:cNvSpPr>
              <a:spLocks/>
            </p:cNvSpPr>
            <p:nvPr/>
          </p:nvSpPr>
          <p:spPr bwMode="auto">
            <a:xfrm>
              <a:off x="1502" y="3626"/>
              <a:ext cx="3164" cy="16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56" y="0"/>
                </a:cxn>
                <a:cxn ang="0">
                  <a:pos x="7910" y="0"/>
                </a:cxn>
                <a:cxn ang="0">
                  <a:pos x="7854" y="39"/>
                </a:cxn>
                <a:cxn ang="0">
                  <a:pos x="0" y="39"/>
                </a:cxn>
              </a:cxnLst>
              <a:rect l="0" t="0" r="r" b="b"/>
              <a:pathLst>
                <a:path w="7910" h="39">
                  <a:moveTo>
                    <a:pt x="0" y="39"/>
                  </a:moveTo>
                  <a:lnTo>
                    <a:pt x="56" y="0"/>
                  </a:lnTo>
                  <a:lnTo>
                    <a:pt x="7910" y="0"/>
                  </a:lnTo>
                  <a:lnTo>
                    <a:pt x="7854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0" name="Freeform 564"/>
            <p:cNvSpPr>
              <a:spLocks/>
            </p:cNvSpPr>
            <p:nvPr/>
          </p:nvSpPr>
          <p:spPr bwMode="auto">
            <a:xfrm>
              <a:off x="1502" y="1971"/>
              <a:ext cx="23" cy="1671"/>
            </a:xfrm>
            <a:custGeom>
              <a:avLst/>
              <a:gdLst/>
              <a:ahLst/>
              <a:cxnLst>
                <a:cxn ang="0">
                  <a:pos x="0" y="4177"/>
                </a:cxn>
                <a:cxn ang="0">
                  <a:pos x="0" y="39"/>
                </a:cxn>
                <a:cxn ang="0">
                  <a:pos x="56" y="0"/>
                </a:cxn>
                <a:cxn ang="0">
                  <a:pos x="56" y="4138"/>
                </a:cxn>
                <a:cxn ang="0">
                  <a:pos x="0" y="4177"/>
                </a:cxn>
              </a:cxnLst>
              <a:rect l="0" t="0" r="r" b="b"/>
              <a:pathLst>
                <a:path w="56" h="4177">
                  <a:moveTo>
                    <a:pt x="0" y="4177"/>
                  </a:moveTo>
                  <a:lnTo>
                    <a:pt x="0" y="39"/>
                  </a:lnTo>
                  <a:lnTo>
                    <a:pt x="56" y="0"/>
                  </a:lnTo>
                  <a:lnTo>
                    <a:pt x="56" y="4138"/>
                  </a:lnTo>
                  <a:lnTo>
                    <a:pt x="0" y="417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1" name="Rectangle 565"/>
            <p:cNvSpPr>
              <a:spLocks noChangeArrowheads="1"/>
            </p:cNvSpPr>
            <p:nvPr/>
          </p:nvSpPr>
          <p:spPr bwMode="auto">
            <a:xfrm>
              <a:off x="1525" y="1971"/>
              <a:ext cx="3141" cy="1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2" name="Freeform 566"/>
            <p:cNvSpPr>
              <a:spLocks/>
            </p:cNvSpPr>
            <p:nvPr/>
          </p:nvSpPr>
          <p:spPr bwMode="auto">
            <a:xfrm>
              <a:off x="1502" y="3626"/>
              <a:ext cx="316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570" y="0"/>
                </a:cxn>
              </a:cxnLst>
              <a:rect l="0" t="0" r="r" b="b"/>
              <a:pathLst>
                <a:path w="570" h="3">
                  <a:moveTo>
                    <a:pt x="0" y="3"/>
                  </a:moveTo>
                  <a:lnTo>
                    <a:pt x="4" y="0"/>
                  </a:lnTo>
                  <a:lnTo>
                    <a:pt x="570" y="0"/>
                  </a:lnTo>
                </a:path>
              </a:pathLst>
            </a:custGeom>
            <a:noFill/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3" name="Freeform 567"/>
            <p:cNvSpPr>
              <a:spLocks/>
            </p:cNvSpPr>
            <p:nvPr/>
          </p:nvSpPr>
          <p:spPr bwMode="auto">
            <a:xfrm>
              <a:off x="1502" y="3349"/>
              <a:ext cx="316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570" y="0"/>
                </a:cxn>
              </a:cxnLst>
              <a:rect l="0" t="0" r="r" b="b"/>
              <a:pathLst>
                <a:path w="570" h="3">
                  <a:moveTo>
                    <a:pt x="0" y="3"/>
                  </a:moveTo>
                  <a:lnTo>
                    <a:pt x="4" y="0"/>
                  </a:lnTo>
                  <a:lnTo>
                    <a:pt x="570" y="0"/>
                  </a:lnTo>
                </a:path>
              </a:pathLst>
            </a:custGeom>
            <a:noFill/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4" name="Freeform 568"/>
            <p:cNvSpPr>
              <a:spLocks/>
            </p:cNvSpPr>
            <p:nvPr/>
          </p:nvSpPr>
          <p:spPr bwMode="auto">
            <a:xfrm>
              <a:off x="1502" y="3073"/>
              <a:ext cx="3164" cy="1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570" y="0"/>
                </a:cxn>
              </a:cxnLst>
              <a:rect l="0" t="0" r="r" b="b"/>
              <a:pathLst>
                <a:path w="570" h="3">
                  <a:moveTo>
                    <a:pt x="0" y="3"/>
                  </a:moveTo>
                  <a:lnTo>
                    <a:pt x="4" y="0"/>
                  </a:lnTo>
                  <a:lnTo>
                    <a:pt x="570" y="0"/>
                  </a:lnTo>
                </a:path>
              </a:pathLst>
            </a:custGeom>
            <a:noFill/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5" name="Freeform 569"/>
            <p:cNvSpPr>
              <a:spLocks/>
            </p:cNvSpPr>
            <p:nvPr/>
          </p:nvSpPr>
          <p:spPr bwMode="auto">
            <a:xfrm>
              <a:off x="1502" y="2801"/>
              <a:ext cx="3164" cy="1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570" y="0"/>
                </a:cxn>
              </a:cxnLst>
              <a:rect l="0" t="0" r="r" b="b"/>
              <a:pathLst>
                <a:path w="570" h="2">
                  <a:moveTo>
                    <a:pt x="0" y="2"/>
                  </a:moveTo>
                  <a:lnTo>
                    <a:pt x="4" y="0"/>
                  </a:lnTo>
                  <a:lnTo>
                    <a:pt x="570" y="0"/>
                  </a:lnTo>
                </a:path>
              </a:pathLst>
            </a:custGeom>
            <a:noFill/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6" name="Freeform 570"/>
            <p:cNvSpPr>
              <a:spLocks/>
            </p:cNvSpPr>
            <p:nvPr/>
          </p:nvSpPr>
          <p:spPr bwMode="auto">
            <a:xfrm>
              <a:off x="1502" y="2524"/>
              <a:ext cx="316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570" y="0"/>
                </a:cxn>
              </a:cxnLst>
              <a:rect l="0" t="0" r="r" b="b"/>
              <a:pathLst>
                <a:path w="570" h="3">
                  <a:moveTo>
                    <a:pt x="0" y="3"/>
                  </a:moveTo>
                  <a:lnTo>
                    <a:pt x="4" y="0"/>
                  </a:lnTo>
                  <a:lnTo>
                    <a:pt x="570" y="0"/>
                  </a:lnTo>
                </a:path>
              </a:pathLst>
            </a:custGeom>
            <a:noFill/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7" name="Freeform 571"/>
            <p:cNvSpPr>
              <a:spLocks/>
            </p:cNvSpPr>
            <p:nvPr/>
          </p:nvSpPr>
          <p:spPr bwMode="auto">
            <a:xfrm>
              <a:off x="1502" y="2248"/>
              <a:ext cx="3164" cy="1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570" y="0"/>
                </a:cxn>
              </a:cxnLst>
              <a:rect l="0" t="0" r="r" b="b"/>
              <a:pathLst>
                <a:path w="570" h="3">
                  <a:moveTo>
                    <a:pt x="0" y="3"/>
                  </a:moveTo>
                  <a:lnTo>
                    <a:pt x="4" y="0"/>
                  </a:lnTo>
                  <a:lnTo>
                    <a:pt x="570" y="0"/>
                  </a:lnTo>
                </a:path>
              </a:pathLst>
            </a:custGeom>
            <a:noFill/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8" name="Freeform 572"/>
            <p:cNvSpPr>
              <a:spLocks/>
            </p:cNvSpPr>
            <p:nvPr/>
          </p:nvSpPr>
          <p:spPr bwMode="auto">
            <a:xfrm>
              <a:off x="1502" y="1971"/>
              <a:ext cx="3164" cy="1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570" y="0"/>
                </a:cxn>
              </a:cxnLst>
              <a:rect l="0" t="0" r="r" b="b"/>
              <a:pathLst>
                <a:path w="570" h="3">
                  <a:moveTo>
                    <a:pt x="0" y="3"/>
                  </a:moveTo>
                  <a:lnTo>
                    <a:pt x="4" y="0"/>
                  </a:lnTo>
                  <a:lnTo>
                    <a:pt x="570" y="0"/>
                  </a:lnTo>
                </a:path>
              </a:pathLst>
            </a:custGeom>
            <a:noFill/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49" name="Freeform 573"/>
            <p:cNvSpPr>
              <a:spLocks/>
            </p:cNvSpPr>
            <p:nvPr/>
          </p:nvSpPr>
          <p:spPr bwMode="auto">
            <a:xfrm>
              <a:off x="1502" y="3626"/>
              <a:ext cx="3164" cy="16"/>
            </a:xfrm>
            <a:custGeom>
              <a:avLst/>
              <a:gdLst/>
              <a:ahLst/>
              <a:cxnLst>
                <a:cxn ang="0">
                  <a:pos x="7910" y="0"/>
                </a:cxn>
                <a:cxn ang="0">
                  <a:pos x="7854" y="39"/>
                </a:cxn>
                <a:cxn ang="0">
                  <a:pos x="0" y="39"/>
                </a:cxn>
                <a:cxn ang="0">
                  <a:pos x="56" y="0"/>
                </a:cxn>
                <a:cxn ang="0">
                  <a:pos x="7910" y="0"/>
                </a:cxn>
              </a:cxnLst>
              <a:rect l="0" t="0" r="r" b="b"/>
              <a:pathLst>
                <a:path w="7910" h="39">
                  <a:moveTo>
                    <a:pt x="7910" y="0"/>
                  </a:moveTo>
                  <a:lnTo>
                    <a:pt x="7854" y="39"/>
                  </a:lnTo>
                  <a:lnTo>
                    <a:pt x="0" y="39"/>
                  </a:lnTo>
                  <a:lnTo>
                    <a:pt x="56" y="0"/>
                  </a:lnTo>
                  <a:lnTo>
                    <a:pt x="7910" y="0"/>
                  </a:lnTo>
                  <a:close/>
                </a:path>
              </a:pathLst>
            </a:custGeom>
            <a:noFill/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0" name="Freeform 574"/>
            <p:cNvSpPr>
              <a:spLocks/>
            </p:cNvSpPr>
            <p:nvPr/>
          </p:nvSpPr>
          <p:spPr bwMode="auto">
            <a:xfrm>
              <a:off x="1502" y="1971"/>
              <a:ext cx="23" cy="1671"/>
            </a:xfrm>
            <a:custGeom>
              <a:avLst/>
              <a:gdLst/>
              <a:ahLst/>
              <a:cxnLst>
                <a:cxn ang="0">
                  <a:pos x="0" y="4177"/>
                </a:cxn>
                <a:cxn ang="0">
                  <a:pos x="0" y="39"/>
                </a:cxn>
                <a:cxn ang="0">
                  <a:pos x="56" y="0"/>
                </a:cxn>
                <a:cxn ang="0">
                  <a:pos x="56" y="4138"/>
                </a:cxn>
                <a:cxn ang="0">
                  <a:pos x="0" y="4177"/>
                </a:cxn>
              </a:cxnLst>
              <a:rect l="0" t="0" r="r" b="b"/>
              <a:pathLst>
                <a:path w="56" h="4177">
                  <a:moveTo>
                    <a:pt x="0" y="4177"/>
                  </a:moveTo>
                  <a:lnTo>
                    <a:pt x="0" y="39"/>
                  </a:lnTo>
                  <a:lnTo>
                    <a:pt x="56" y="0"/>
                  </a:lnTo>
                  <a:lnTo>
                    <a:pt x="56" y="4138"/>
                  </a:lnTo>
                  <a:lnTo>
                    <a:pt x="0" y="4177"/>
                  </a:lnTo>
                  <a:close/>
                </a:path>
              </a:pathLst>
            </a:custGeom>
            <a:noFill/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1" name="Rectangle 575"/>
            <p:cNvSpPr>
              <a:spLocks noChangeArrowheads="1"/>
            </p:cNvSpPr>
            <p:nvPr/>
          </p:nvSpPr>
          <p:spPr bwMode="auto">
            <a:xfrm>
              <a:off x="1525" y="1971"/>
              <a:ext cx="3141" cy="1655"/>
            </a:xfrm>
            <a:prstGeom prst="rect">
              <a:avLst/>
            </a:prstGeom>
            <a:noFill/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2" name="Freeform 576"/>
            <p:cNvSpPr>
              <a:spLocks/>
            </p:cNvSpPr>
            <p:nvPr/>
          </p:nvSpPr>
          <p:spPr bwMode="auto">
            <a:xfrm>
              <a:off x="1608" y="2530"/>
              <a:ext cx="22" cy="1112"/>
            </a:xfrm>
            <a:custGeom>
              <a:avLst/>
              <a:gdLst/>
              <a:ahLst/>
              <a:cxnLst>
                <a:cxn ang="0">
                  <a:pos x="0" y="2780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2741"/>
                </a:cxn>
                <a:cxn ang="0">
                  <a:pos x="0" y="2780"/>
                </a:cxn>
              </a:cxnLst>
              <a:rect l="0" t="0" r="r" b="b"/>
              <a:pathLst>
                <a:path w="55" h="2780">
                  <a:moveTo>
                    <a:pt x="0" y="2780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2741"/>
                  </a:lnTo>
                  <a:lnTo>
                    <a:pt x="0" y="2780"/>
                  </a:lnTo>
                  <a:close/>
                </a:path>
              </a:pathLst>
            </a:custGeom>
            <a:solidFill>
              <a:srgbClr val="00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3" name="Rectangle 577"/>
            <p:cNvSpPr>
              <a:spLocks noChangeArrowheads="1"/>
            </p:cNvSpPr>
            <p:nvPr/>
          </p:nvSpPr>
          <p:spPr bwMode="auto">
            <a:xfrm>
              <a:off x="1547" y="2545"/>
              <a:ext cx="61" cy="1097"/>
            </a:xfrm>
            <a:prstGeom prst="rect">
              <a:avLst/>
            </a:prstGeom>
            <a:solidFill>
              <a:srgbClr val="00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4" name="Freeform 578"/>
            <p:cNvSpPr>
              <a:spLocks/>
            </p:cNvSpPr>
            <p:nvPr/>
          </p:nvSpPr>
          <p:spPr bwMode="auto">
            <a:xfrm>
              <a:off x="1547" y="2530"/>
              <a:ext cx="83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00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5" name="Freeform 579"/>
            <p:cNvSpPr>
              <a:spLocks/>
            </p:cNvSpPr>
            <p:nvPr/>
          </p:nvSpPr>
          <p:spPr bwMode="auto">
            <a:xfrm>
              <a:off x="1674" y="3616"/>
              <a:ext cx="17" cy="26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25"/>
                </a:cxn>
                <a:cxn ang="0">
                  <a:pos x="42" y="0"/>
                </a:cxn>
                <a:cxn ang="0">
                  <a:pos x="42" y="25"/>
                </a:cxn>
                <a:cxn ang="0">
                  <a:pos x="0" y="64"/>
                </a:cxn>
              </a:cxnLst>
              <a:rect l="0" t="0" r="r" b="b"/>
              <a:pathLst>
                <a:path w="42" h="64">
                  <a:moveTo>
                    <a:pt x="0" y="64"/>
                  </a:moveTo>
                  <a:lnTo>
                    <a:pt x="0" y="25"/>
                  </a:lnTo>
                  <a:lnTo>
                    <a:pt x="42" y="0"/>
                  </a:lnTo>
                  <a:lnTo>
                    <a:pt x="42" y="25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4D66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6" name="Rectangle 580"/>
            <p:cNvSpPr>
              <a:spLocks noChangeArrowheads="1"/>
            </p:cNvSpPr>
            <p:nvPr/>
          </p:nvSpPr>
          <p:spPr bwMode="auto">
            <a:xfrm>
              <a:off x="1608" y="3626"/>
              <a:ext cx="66" cy="16"/>
            </a:xfrm>
            <a:prstGeom prst="rect">
              <a:avLst/>
            </a:prstGeom>
            <a:solidFill>
              <a:srgbClr val="0099CC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7" name="Freeform 581"/>
            <p:cNvSpPr>
              <a:spLocks/>
            </p:cNvSpPr>
            <p:nvPr/>
          </p:nvSpPr>
          <p:spPr bwMode="auto">
            <a:xfrm>
              <a:off x="1608" y="3616"/>
              <a:ext cx="83" cy="10"/>
            </a:xfrm>
            <a:custGeom>
              <a:avLst/>
              <a:gdLst/>
              <a:ahLst/>
              <a:cxnLst>
                <a:cxn ang="0">
                  <a:pos x="166" y="25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25"/>
                </a:cxn>
                <a:cxn ang="0">
                  <a:pos x="166" y="25"/>
                </a:cxn>
              </a:cxnLst>
              <a:rect l="0" t="0" r="r" b="b"/>
              <a:pathLst>
                <a:path w="208" h="25">
                  <a:moveTo>
                    <a:pt x="166" y="25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25"/>
                  </a:lnTo>
                  <a:lnTo>
                    <a:pt x="166" y="25"/>
                  </a:lnTo>
                  <a:close/>
                </a:path>
              </a:pathLst>
            </a:custGeom>
            <a:solidFill>
              <a:srgbClr val="00739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8" name="Freeform 582"/>
            <p:cNvSpPr>
              <a:spLocks/>
            </p:cNvSpPr>
            <p:nvPr/>
          </p:nvSpPr>
          <p:spPr bwMode="auto">
            <a:xfrm>
              <a:off x="1736" y="3493"/>
              <a:ext cx="16" cy="149"/>
            </a:xfrm>
            <a:custGeom>
              <a:avLst/>
              <a:gdLst/>
              <a:ahLst/>
              <a:cxnLst>
                <a:cxn ang="0">
                  <a:pos x="0" y="372"/>
                </a:cxn>
                <a:cxn ang="0">
                  <a:pos x="0" y="39"/>
                </a:cxn>
                <a:cxn ang="0">
                  <a:pos x="42" y="0"/>
                </a:cxn>
                <a:cxn ang="0">
                  <a:pos x="42" y="333"/>
                </a:cxn>
                <a:cxn ang="0">
                  <a:pos x="0" y="372"/>
                </a:cxn>
              </a:cxnLst>
              <a:rect l="0" t="0" r="r" b="b"/>
              <a:pathLst>
                <a:path w="42" h="372">
                  <a:moveTo>
                    <a:pt x="0" y="372"/>
                  </a:moveTo>
                  <a:lnTo>
                    <a:pt x="0" y="39"/>
                  </a:lnTo>
                  <a:lnTo>
                    <a:pt x="42" y="0"/>
                  </a:lnTo>
                  <a:lnTo>
                    <a:pt x="42" y="333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551E0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59" name="Rectangle 583"/>
            <p:cNvSpPr>
              <a:spLocks noChangeArrowheads="1"/>
            </p:cNvSpPr>
            <p:nvPr/>
          </p:nvSpPr>
          <p:spPr bwMode="auto">
            <a:xfrm>
              <a:off x="1674" y="3508"/>
              <a:ext cx="62" cy="134"/>
            </a:xfrm>
            <a:prstGeom prst="rect">
              <a:avLst/>
            </a:prstGeom>
            <a:solidFill>
              <a:srgbClr val="AA3C1E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0" name="Freeform 584"/>
            <p:cNvSpPr>
              <a:spLocks/>
            </p:cNvSpPr>
            <p:nvPr/>
          </p:nvSpPr>
          <p:spPr bwMode="auto">
            <a:xfrm>
              <a:off x="1674" y="3493"/>
              <a:ext cx="78" cy="15"/>
            </a:xfrm>
            <a:custGeom>
              <a:avLst/>
              <a:gdLst/>
              <a:ahLst/>
              <a:cxnLst>
                <a:cxn ang="0">
                  <a:pos x="153" y="39"/>
                </a:cxn>
                <a:cxn ang="0">
                  <a:pos x="195" y="0"/>
                </a:cxn>
                <a:cxn ang="0">
                  <a:pos x="42" y="0"/>
                </a:cxn>
                <a:cxn ang="0">
                  <a:pos x="0" y="39"/>
                </a:cxn>
                <a:cxn ang="0">
                  <a:pos x="153" y="39"/>
                </a:cxn>
              </a:cxnLst>
              <a:rect l="0" t="0" r="r" b="b"/>
              <a:pathLst>
                <a:path w="195" h="39">
                  <a:moveTo>
                    <a:pt x="153" y="39"/>
                  </a:moveTo>
                  <a:lnTo>
                    <a:pt x="195" y="0"/>
                  </a:lnTo>
                  <a:lnTo>
                    <a:pt x="42" y="0"/>
                  </a:lnTo>
                  <a:lnTo>
                    <a:pt x="0" y="39"/>
                  </a:lnTo>
                  <a:lnTo>
                    <a:pt x="153" y="39"/>
                  </a:lnTo>
                  <a:close/>
                </a:path>
              </a:pathLst>
            </a:custGeom>
            <a:solidFill>
              <a:srgbClr val="802D17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1" name="Freeform 585"/>
            <p:cNvSpPr>
              <a:spLocks/>
            </p:cNvSpPr>
            <p:nvPr/>
          </p:nvSpPr>
          <p:spPr bwMode="auto">
            <a:xfrm>
              <a:off x="1797" y="3447"/>
              <a:ext cx="22" cy="195"/>
            </a:xfrm>
            <a:custGeom>
              <a:avLst/>
              <a:gdLst/>
              <a:ahLst/>
              <a:cxnLst>
                <a:cxn ang="0">
                  <a:pos x="0" y="487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448"/>
                </a:cxn>
                <a:cxn ang="0">
                  <a:pos x="0" y="487"/>
                </a:cxn>
              </a:cxnLst>
              <a:rect l="0" t="0" r="r" b="b"/>
              <a:pathLst>
                <a:path w="55" h="487">
                  <a:moveTo>
                    <a:pt x="0" y="487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448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3D572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2" name="Rectangle 586"/>
            <p:cNvSpPr>
              <a:spLocks noChangeArrowheads="1"/>
            </p:cNvSpPr>
            <p:nvPr/>
          </p:nvSpPr>
          <p:spPr bwMode="auto">
            <a:xfrm>
              <a:off x="1736" y="3462"/>
              <a:ext cx="61" cy="180"/>
            </a:xfrm>
            <a:prstGeom prst="rect">
              <a:avLst/>
            </a:prstGeom>
            <a:solidFill>
              <a:srgbClr val="7AAD3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3" name="Freeform 587"/>
            <p:cNvSpPr>
              <a:spLocks/>
            </p:cNvSpPr>
            <p:nvPr/>
          </p:nvSpPr>
          <p:spPr bwMode="auto">
            <a:xfrm>
              <a:off x="1736" y="3447"/>
              <a:ext cx="83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42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42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5C822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4" name="Freeform 588"/>
            <p:cNvSpPr>
              <a:spLocks/>
            </p:cNvSpPr>
            <p:nvPr/>
          </p:nvSpPr>
          <p:spPr bwMode="auto">
            <a:xfrm>
              <a:off x="1858" y="3452"/>
              <a:ext cx="22" cy="190"/>
            </a:xfrm>
            <a:custGeom>
              <a:avLst/>
              <a:gdLst/>
              <a:ahLst/>
              <a:cxnLst>
                <a:cxn ang="0">
                  <a:pos x="0" y="474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435"/>
                </a:cxn>
                <a:cxn ang="0">
                  <a:pos x="0" y="474"/>
                </a:cxn>
              </a:cxnLst>
              <a:rect l="0" t="0" r="r" b="b"/>
              <a:pathLst>
                <a:path w="56" h="474">
                  <a:moveTo>
                    <a:pt x="0" y="474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435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6C5F12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5" name="Rectangle 589"/>
            <p:cNvSpPr>
              <a:spLocks noChangeArrowheads="1"/>
            </p:cNvSpPr>
            <p:nvPr/>
          </p:nvSpPr>
          <p:spPr bwMode="auto">
            <a:xfrm>
              <a:off x="1797" y="3467"/>
              <a:ext cx="61" cy="175"/>
            </a:xfrm>
            <a:prstGeom prst="rect">
              <a:avLst/>
            </a:prstGeom>
            <a:solidFill>
              <a:srgbClr val="D8BE23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6" name="Freeform 590"/>
            <p:cNvSpPr>
              <a:spLocks/>
            </p:cNvSpPr>
            <p:nvPr/>
          </p:nvSpPr>
          <p:spPr bwMode="auto">
            <a:xfrm>
              <a:off x="1797" y="3452"/>
              <a:ext cx="83" cy="15"/>
            </a:xfrm>
            <a:custGeom>
              <a:avLst/>
              <a:gdLst/>
              <a:ahLst/>
              <a:cxnLst>
                <a:cxn ang="0">
                  <a:pos x="152" y="38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8"/>
                </a:cxn>
                <a:cxn ang="0">
                  <a:pos x="152" y="38"/>
                </a:cxn>
              </a:cxnLst>
              <a:rect l="0" t="0" r="r" b="b"/>
              <a:pathLst>
                <a:path w="208" h="38">
                  <a:moveTo>
                    <a:pt x="152" y="38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8"/>
                  </a:lnTo>
                  <a:lnTo>
                    <a:pt x="152" y="38"/>
                  </a:lnTo>
                  <a:close/>
                </a:path>
              </a:pathLst>
            </a:custGeom>
            <a:solidFill>
              <a:srgbClr val="A28F1A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7" name="Freeform 591"/>
            <p:cNvSpPr>
              <a:spLocks/>
            </p:cNvSpPr>
            <p:nvPr/>
          </p:nvSpPr>
          <p:spPr bwMode="auto">
            <a:xfrm>
              <a:off x="1919" y="3442"/>
              <a:ext cx="22" cy="20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0" y="39"/>
                </a:cxn>
                <a:cxn ang="0">
                  <a:pos x="56" y="0"/>
                </a:cxn>
                <a:cxn ang="0">
                  <a:pos x="56" y="461"/>
                </a:cxn>
                <a:cxn ang="0">
                  <a:pos x="0" y="500"/>
                </a:cxn>
              </a:cxnLst>
              <a:rect l="0" t="0" r="r" b="b"/>
              <a:pathLst>
                <a:path w="56" h="500">
                  <a:moveTo>
                    <a:pt x="0" y="500"/>
                  </a:moveTo>
                  <a:lnTo>
                    <a:pt x="0" y="39"/>
                  </a:lnTo>
                  <a:lnTo>
                    <a:pt x="56" y="0"/>
                  </a:lnTo>
                  <a:lnTo>
                    <a:pt x="56" y="461"/>
                  </a:lnTo>
                  <a:lnTo>
                    <a:pt x="0" y="500"/>
                  </a:lnTo>
                  <a:close/>
                </a:path>
              </a:pathLst>
            </a:custGeom>
            <a:solidFill>
              <a:srgbClr val="1D3231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8" name="Rectangle 592"/>
            <p:cNvSpPr>
              <a:spLocks noChangeArrowheads="1"/>
            </p:cNvSpPr>
            <p:nvPr/>
          </p:nvSpPr>
          <p:spPr bwMode="auto">
            <a:xfrm>
              <a:off x="1858" y="3457"/>
              <a:ext cx="61" cy="185"/>
            </a:xfrm>
            <a:prstGeom prst="rect">
              <a:avLst/>
            </a:prstGeom>
            <a:solidFill>
              <a:srgbClr val="396361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69" name="Freeform 593"/>
            <p:cNvSpPr>
              <a:spLocks/>
            </p:cNvSpPr>
            <p:nvPr/>
          </p:nvSpPr>
          <p:spPr bwMode="auto">
            <a:xfrm>
              <a:off x="1858" y="3442"/>
              <a:ext cx="83" cy="15"/>
            </a:xfrm>
            <a:custGeom>
              <a:avLst/>
              <a:gdLst/>
              <a:ahLst/>
              <a:cxnLst>
                <a:cxn ang="0">
                  <a:pos x="153" y="39"/>
                </a:cxn>
                <a:cxn ang="0">
                  <a:pos x="209" y="0"/>
                </a:cxn>
                <a:cxn ang="0">
                  <a:pos x="56" y="0"/>
                </a:cxn>
                <a:cxn ang="0">
                  <a:pos x="0" y="39"/>
                </a:cxn>
                <a:cxn ang="0">
                  <a:pos x="153" y="39"/>
                </a:cxn>
              </a:cxnLst>
              <a:rect l="0" t="0" r="r" b="b"/>
              <a:pathLst>
                <a:path w="209" h="39">
                  <a:moveTo>
                    <a:pt x="153" y="39"/>
                  </a:moveTo>
                  <a:lnTo>
                    <a:pt x="209" y="0"/>
                  </a:lnTo>
                  <a:lnTo>
                    <a:pt x="56" y="0"/>
                  </a:lnTo>
                  <a:lnTo>
                    <a:pt x="0" y="39"/>
                  </a:lnTo>
                  <a:lnTo>
                    <a:pt x="153" y="39"/>
                  </a:lnTo>
                  <a:close/>
                </a:path>
              </a:pathLst>
            </a:custGeom>
            <a:solidFill>
              <a:srgbClr val="2B4A4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0" name="Freeform 594"/>
            <p:cNvSpPr>
              <a:spLocks/>
            </p:cNvSpPr>
            <p:nvPr/>
          </p:nvSpPr>
          <p:spPr bwMode="auto">
            <a:xfrm>
              <a:off x="1980" y="3544"/>
              <a:ext cx="22" cy="98"/>
            </a:xfrm>
            <a:custGeom>
              <a:avLst/>
              <a:gdLst/>
              <a:ahLst/>
              <a:cxnLst>
                <a:cxn ang="0">
                  <a:pos x="0" y="244"/>
                </a:cxn>
                <a:cxn ang="0">
                  <a:pos x="0" y="39"/>
                </a:cxn>
                <a:cxn ang="0">
                  <a:pos x="55" y="0"/>
                </a:cxn>
                <a:cxn ang="0">
                  <a:pos x="55" y="205"/>
                </a:cxn>
                <a:cxn ang="0">
                  <a:pos x="0" y="244"/>
                </a:cxn>
              </a:cxnLst>
              <a:rect l="0" t="0" r="r" b="b"/>
              <a:pathLst>
                <a:path w="55" h="244">
                  <a:moveTo>
                    <a:pt x="0" y="244"/>
                  </a:moveTo>
                  <a:lnTo>
                    <a:pt x="0" y="39"/>
                  </a:lnTo>
                  <a:lnTo>
                    <a:pt x="55" y="0"/>
                  </a:lnTo>
                  <a:lnTo>
                    <a:pt x="55" y="205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66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1" name="Rectangle 595"/>
            <p:cNvSpPr>
              <a:spLocks noChangeArrowheads="1"/>
            </p:cNvSpPr>
            <p:nvPr/>
          </p:nvSpPr>
          <p:spPr bwMode="auto">
            <a:xfrm>
              <a:off x="1919" y="3560"/>
              <a:ext cx="61" cy="82"/>
            </a:xfrm>
            <a:prstGeom prst="rect">
              <a:avLst/>
            </a:prstGeom>
            <a:solidFill>
              <a:srgbClr val="CC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2" name="Freeform 596"/>
            <p:cNvSpPr>
              <a:spLocks/>
            </p:cNvSpPr>
            <p:nvPr/>
          </p:nvSpPr>
          <p:spPr bwMode="auto">
            <a:xfrm>
              <a:off x="1919" y="3544"/>
              <a:ext cx="83" cy="16"/>
            </a:xfrm>
            <a:custGeom>
              <a:avLst/>
              <a:gdLst/>
              <a:ahLst/>
              <a:cxnLst>
                <a:cxn ang="0">
                  <a:pos x="153" y="39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9"/>
                </a:cxn>
                <a:cxn ang="0">
                  <a:pos x="153" y="39"/>
                </a:cxn>
              </a:cxnLst>
              <a:rect l="0" t="0" r="r" b="b"/>
              <a:pathLst>
                <a:path w="208" h="39">
                  <a:moveTo>
                    <a:pt x="153" y="39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9"/>
                  </a:lnTo>
                  <a:lnTo>
                    <a:pt x="153" y="39"/>
                  </a:lnTo>
                  <a:close/>
                </a:path>
              </a:pathLst>
            </a:custGeom>
            <a:solidFill>
              <a:srgbClr val="99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3" name="Freeform 597"/>
            <p:cNvSpPr>
              <a:spLocks/>
            </p:cNvSpPr>
            <p:nvPr/>
          </p:nvSpPr>
          <p:spPr bwMode="auto">
            <a:xfrm>
              <a:off x="2135" y="2494"/>
              <a:ext cx="23" cy="1148"/>
            </a:xfrm>
            <a:custGeom>
              <a:avLst/>
              <a:gdLst/>
              <a:ahLst/>
              <a:cxnLst>
                <a:cxn ang="0">
                  <a:pos x="0" y="2870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2831"/>
                </a:cxn>
                <a:cxn ang="0">
                  <a:pos x="0" y="2870"/>
                </a:cxn>
              </a:cxnLst>
              <a:rect l="0" t="0" r="r" b="b"/>
              <a:pathLst>
                <a:path w="56" h="2870">
                  <a:moveTo>
                    <a:pt x="0" y="2870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2831"/>
                  </a:lnTo>
                  <a:lnTo>
                    <a:pt x="0" y="2870"/>
                  </a:lnTo>
                  <a:close/>
                </a:path>
              </a:pathLst>
            </a:custGeom>
            <a:solidFill>
              <a:srgbClr val="00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4" name="Rectangle 598"/>
            <p:cNvSpPr>
              <a:spLocks noChangeArrowheads="1"/>
            </p:cNvSpPr>
            <p:nvPr/>
          </p:nvSpPr>
          <p:spPr bwMode="auto">
            <a:xfrm>
              <a:off x="2074" y="2509"/>
              <a:ext cx="61" cy="1133"/>
            </a:xfrm>
            <a:prstGeom prst="rect">
              <a:avLst/>
            </a:prstGeom>
            <a:solidFill>
              <a:srgbClr val="00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5" name="Freeform 599"/>
            <p:cNvSpPr>
              <a:spLocks/>
            </p:cNvSpPr>
            <p:nvPr/>
          </p:nvSpPr>
          <p:spPr bwMode="auto">
            <a:xfrm>
              <a:off x="2074" y="2494"/>
              <a:ext cx="84" cy="15"/>
            </a:xfrm>
            <a:custGeom>
              <a:avLst/>
              <a:gdLst/>
              <a:ahLst/>
              <a:cxnLst>
                <a:cxn ang="0">
                  <a:pos x="152" y="38"/>
                </a:cxn>
                <a:cxn ang="0">
                  <a:pos x="208" y="0"/>
                </a:cxn>
                <a:cxn ang="0">
                  <a:pos x="41" y="0"/>
                </a:cxn>
                <a:cxn ang="0">
                  <a:pos x="0" y="38"/>
                </a:cxn>
                <a:cxn ang="0">
                  <a:pos x="152" y="38"/>
                </a:cxn>
              </a:cxnLst>
              <a:rect l="0" t="0" r="r" b="b"/>
              <a:pathLst>
                <a:path w="208" h="38">
                  <a:moveTo>
                    <a:pt x="152" y="38"/>
                  </a:moveTo>
                  <a:lnTo>
                    <a:pt x="208" y="0"/>
                  </a:lnTo>
                  <a:lnTo>
                    <a:pt x="41" y="0"/>
                  </a:lnTo>
                  <a:lnTo>
                    <a:pt x="0" y="38"/>
                  </a:lnTo>
                  <a:lnTo>
                    <a:pt x="152" y="38"/>
                  </a:lnTo>
                  <a:close/>
                </a:path>
              </a:pathLst>
            </a:custGeom>
            <a:solidFill>
              <a:srgbClr val="00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6" name="Freeform 600"/>
            <p:cNvSpPr>
              <a:spLocks/>
            </p:cNvSpPr>
            <p:nvPr/>
          </p:nvSpPr>
          <p:spPr bwMode="auto">
            <a:xfrm>
              <a:off x="2196" y="3611"/>
              <a:ext cx="22" cy="31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38"/>
                </a:cxn>
                <a:cxn ang="0">
                  <a:pos x="0" y="77"/>
                </a:cxn>
              </a:cxnLst>
              <a:rect l="0" t="0" r="r" b="b"/>
              <a:pathLst>
                <a:path w="55" h="77">
                  <a:moveTo>
                    <a:pt x="0" y="77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3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4D66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7" name="Rectangle 601"/>
            <p:cNvSpPr>
              <a:spLocks noChangeArrowheads="1"/>
            </p:cNvSpPr>
            <p:nvPr/>
          </p:nvSpPr>
          <p:spPr bwMode="auto">
            <a:xfrm>
              <a:off x="2135" y="3626"/>
              <a:ext cx="61" cy="16"/>
            </a:xfrm>
            <a:prstGeom prst="rect">
              <a:avLst/>
            </a:prstGeom>
            <a:solidFill>
              <a:srgbClr val="0099CC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8" name="Freeform 602"/>
            <p:cNvSpPr>
              <a:spLocks/>
            </p:cNvSpPr>
            <p:nvPr/>
          </p:nvSpPr>
          <p:spPr bwMode="auto">
            <a:xfrm>
              <a:off x="2135" y="3611"/>
              <a:ext cx="83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00739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79" name="Freeform 603"/>
            <p:cNvSpPr>
              <a:spLocks/>
            </p:cNvSpPr>
            <p:nvPr/>
          </p:nvSpPr>
          <p:spPr bwMode="auto">
            <a:xfrm>
              <a:off x="2258" y="3472"/>
              <a:ext cx="22" cy="170"/>
            </a:xfrm>
            <a:custGeom>
              <a:avLst/>
              <a:gdLst/>
              <a:ahLst/>
              <a:cxnLst>
                <a:cxn ang="0">
                  <a:pos x="0" y="423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384"/>
                </a:cxn>
                <a:cxn ang="0">
                  <a:pos x="0" y="423"/>
                </a:cxn>
              </a:cxnLst>
              <a:rect l="0" t="0" r="r" b="b"/>
              <a:pathLst>
                <a:path w="55" h="423">
                  <a:moveTo>
                    <a:pt x="0" y="423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384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rgbClr val="551E0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0" name="Rectangle 604"/>
            <p:cNvSpPr>
              <a:spLocks noChangeArrowheads="1"/>
            </p:cNvSpPr>
            <p:nvPr/>
          </p:nvSpPr>
          <p:spPr bwMode="auto">
            <a:xfrm>
              <a:off x="2196" y="3488"/>
              <a:ext cx="62" cy="154"/>
            </a:xfrm>
            <a:prstGeom prst="rect">
              <a:avLst/>
            </a:prstGeom>
            <a:solidFill>
              <a:srgbClr val="AA3C1E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1" name="Freeform 605"/>
            <p:cNvSpPr>
              <a:spLocks/>
            </p:cNvSpPr>
            <p:nvPr/>
          </p:nvSpPr>
          <p:spPr bwMode="auto">
            <a:xfrm>
              <a:off x="2196" y="3472"/>
              <a:ext cx="84" cy="16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802D17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2" name="Freeform 606"/>
            <p:cNvSpPr>
              <a:spLocks/>
            </p:cNvSpPr>
            <p:nvPr/>
          </p:nvSpPr>
          <p:spPr bwMode="auto">
            <a:xfrm>
              <a:off x="2318" y="3416"/>
              <a:ext cx="23" cy="226"/>
            </a:xfrm>
            <a:custGeom>
              <a:avLst/>
              <a:gdLst/>
              <a:ahLst/>
              <a:cxnLst>
                <a:cxn ang="0">
                  <a:pos x="0" y="564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525"/>
                </a:cxn>
                <a:cxn ang="0">
                  <a:pos x="0" y="564"/>
                </a:cxn>
              </a:cxnLst>
              <a:rect l="0" t="0" r="r" b="b"/>
              <a:pathLst>
                <a:path w="56" h="564">
                  <a:moveTo>
                    <a:pt x="0" y="564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525"/>
                  </a:lnTo>
                  <a:lnTo>
                    <a:pt x="0" y="564"/>
                  </a:lnTo>
                  <a:close/>
                </a:path>
              </a:pathLst>
            </a:custGeom>
            <a:solidFill>
              <a:srgbClr val="3D572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3" name="Rectangle 607"/>
            <p:cNvSpPr>
              <a:spLocks noChangeArrowheads="1"/>
            </p:cNvSpPr>
            <p:nvPr/>
          </p:nvSpPr>
          <p:spPr bwMode="auto">
            <a:xfrm>
              <a:off x="2258" y="3431"/>
              <a:ext cx="60" cy="211"/>
            </a:xfrm>
            <a:prstGeom prst="rect">
              <a:avLst/>
            </a:prstGeom>
            <a:solidFill>
              <a:srgbClr val="7AAD3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4" name="Freeform 608"/>
            <p:cNvSpPr>
              <a:spLocks/>
            </p:cNvSpPr>
            <p:nvPr/>
          </p:nvSpPr>
          <p:spPr bwMode="auto">
            <a:xfrm>
              <a:off x="2258" y="3416"/>
              <a:ext cx="83" cy="15"/>
            </a:xfrm>
            <a:custGeom>
              <a:avLst/>
              <a:gdLst/>
              <a:ahLst/>
              <a:cxnLst>
                <a:cxn ang="0">
                  <a:pos x="152" y="38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8"/>
                </a:cxn>
                <a:cxn ang="0">
                  <a:pos x="152" y="38"/>
                </a:cxn>
              </a:cxnLst>
              <a:rect l="0" t="0" r="r" b="b"/>
              <a:pathLst>
                <a:path w="208" h="38">
                  <a:moveTo>
                    <a:pt x="152" y="38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8"/>
                  </a:lnTo>
                  <a:lnTo>
                    <a:pt x="152" y="38"/>
                  </a:lnTo>
                  <a:close/>
                </a:path>
              </a:pathLst>
            </a:custGeom>
            <a:solidFill>
              <a:srgbClr val="5C822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5" name="Freeform 609"/>
            <p:cNvSpPr>
              <a:spLocks/>
            </p:cNvSpPr>
            <p:nvPr/>
          </p:nvSpPr>
          <p:spPr bwMode="auto">
            <a:xfrm>
              <a:off x="2380" y="3431"/>
              <a:ext cx="22" cy="211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0" y="39"/>
                </a:cxn>
                <a:cxn ang="0">
                  <a:pos x="55" y="0"/>
                </a:cxn>
                <a:cxn ang="0">
                  <a:pos x="55" y="487"/>
                </a:cxn>
                <a:cxn ang="0">
                  <a:pos x="0" y="526"/>
                </a:cxn>
              </a:cxnLst>
              <a:rect l="0" t="0" r="r" b="b"/>
              <a:pathLst>
                <a:path w="55" h="526">
                  <a:moveTo>
                    <a:pt x="0" y="526"/>
                  </a:moveTo>
                  <a:lnTo>
                    <a:pt x="0" y="39"/>
                  </a:lnTo>
                  <a:lnTo>
                    <a:pt x="55" y="0"/>
                  </a:lnTo>
                  <a:lnTo>
                    <a:pt x="55" y="487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rgbClr val="6C5F12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6" name="Rectangle 610"/>
            <p:cNvSpPr>
              <a:spLocks noChangeArrowheads="1"/>
            </p:cNvSpPr>
            <p:nvPr/>
          </p:nvSpPr>
          <p:spPr bwMode="auto">
            <a:xfrm>
              <a:off x="2318" y="3447"/>
              <a:ext cx="62" cy="195"/>
            </a:xfrm>
            <a:prstGeom prst="rect">
              <a:avLst/>
            </a:prstGeom>
            <a:solidFill>
              <a:srgbClr val="D8BE23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7" name="Freeform 611"/>
            <p:cNvSpPr>
              <a:spLocks/>
            </p:cNvSpPr>
            <p:nvPr/>
          </p:nvSpPr>
          <p:spPr bwMode="auto">
            <a:xfrm>
              <a:off x="2318" y="3431"/>
              <a:ext cx="84" cy="16"/>
            </a:xfrm>
            <a:custGeom>
              <a:avLst/>
              <a:gdLst/>
              <a:ahLst/>
              <a:cxnLst>
                <a:cxn ang="0">
                  <a:pos x="153" y="39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9"/>
                </a:cxn>
                <a:cxn ang="0">
                  <a:pos x="153" y="39"/>
                </a:cxn>
              </a:cxnLst>
              <a:rect l="0" t="0" r="r" b="b"/>
              <a:pathLst>
                <a:path w="208" h="39">
                  <a:moveTo>
                    <a:pt x="153" y="39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9"/>
                  </a:lnTo>
                  <a:lnTo>
                    <a:pt x="153" y="39"/>
                  </a:lnTo>
                  <a:close/>
                </a:path>
              </a:pathLst>
            </a:custGeom>
            <a:solidFill>
              <a:srgbClr val="A28F1A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8" name="Freeform 612"/>
            <p:cNvSpPr>
              <a:spLocks/>
            </p:cNvSpPr>
            <p:nvPr/>
          </p:nvSpPr>
          <p:spPr bwMode="auto">
            <a:xfrm>
              <a:off x="2440" y="3421"/>
              <a:ext cx="23" cy="221"/>
            </a:xfrm>
            <a:custGeom>
              <a:avLst/>
              <a:gdLst/>
              <a:ahLst/>
              <a:cxnLst>
                <a:cxn ang="0">
                  <a:pos x="0" y="551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512"/>
                </a:cxn>
                <a:cxn ang="0">
                  <a:pos x="0" y="551"/>
                </a:cxn>
              </a:cxnLst>
              <a:rect l="0" t="0" r="r" b="b"/>
              <a:pathLst>
                <a:path w="56" h="551">
                  <a:moveTo>
                    <a:pt x="0" y="551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512"/>
                  </a:lnTo>
                  <a:lnTo>
                    <a:pt x="0" y="551"/>
                  </a:lnTo>
                  <a:close/>
                </a:path>
              </a:pathLst>
            </a:custGeom>
            <a:solidFill>
              <a:srgbClr val="1D3231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89" name="Rectangle 613"/>
            <p:cNvSpPr>
              <a:spLocks noChangeArrowheads="1"/>
            </p:cNvSpPr>
            <p:nvPr/>
          </p:nvSpPr>
          <p:spPr bwMode="auto">
            <a:xfrm>
              <a:off x="2380" y="3436"/>
              <a:ext cx="60" cy="206"/>
            </a:xfrm>
            <a:prstGeom prst="rect">
              <a:avLst/>
            </a:prstGeom>
            <a:solidFill>
              <a:srgbClr val="396361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0" name="Freeform 614"/>
            <p:cNvSpPr>
              <a:spLocks/>
            </p:cNvSpPr>
            <p:nvPr/>
          </p:nvSpPr>
          <p:spPr bwMode="auto">
            <a:xfrm>
              <a:off x="2380" y="3421"/>
              <a:ext cx="83" cy="15"/>
            </a:xfrm>
            <a:custGeom>
              <a:avLst/>
              <a:gdLst/>
              <a:ahLst/>
              <a:cxnLst>
                <a:cxn ang="0">
                  <a:pos x="152" y="38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8"/>
                </a:cxn>
                <a:cxn ang="0">
                  <a:pos x="152" y="38"/>
                </a:cxn>
              </a:cxnLst>
              <a:rect l="0" t="0" r="r" b="b"/>
              <a:pathLst>
                <a:path w="208" h="38">
                  <a:moveTo>
                    <a:pt x="152" y="38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8"/>
                  </a:lnTo>
                  <a:lnTo>
                    <a:pt x="152" y="38"/>
                  </a:lnTo>
                  <a:close/>
                </a:path>
              </a:pathLst>
            </a:custGeom>
            <a:solidFill>
              <a:srgbClr val="2B4A4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1" name="Freeform 615"/>
            <p:cNvSpPr>
              <a:spLocks/>
            </p:cNvSpPr>
            <p:nvPr/>
          </p:nvSpPr>
          <p:spPr bwMode="auto">
            <a:xfrm>
              <a:off x="2502" y="3529"/>
              <a:ext cx="22" cy="113"/>
            </a:xfrm>
            <a:custGeom>
              <a:avLst/>
              <a:gdLst/>
              <a:ahLst/>
              <a:cxnLst>
                <a:cxn ang="0">
                  <a:pos x="0" y="282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243"/>
                </a:cxn>
                <a:cxn ang="0">
                  <a:pos x="0" y="282"/>
                </a:cxn>
              </a:cxnLst>
              <a:rect l="0" t="0" r="r" b="b"/>
              <a:pathLst>
                <a:path w="56" h="282">
                  <a:moveTo>
                    <a:pt x="0" y="282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243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rgbClr val="66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2" name="Rectangle 616"/>
            <p:cNvSpPr>
              <a:spLocks noChangeArrowheads="1"/>
            </p:cNvSpPr>
            <p:nvPr/>
          </p:nvSpPr>
          <p:spPr bwMode="auto">
            <a:xfrm>
              <a:off x="2440" y="3544"/>
              <a:ext cx="62" cy="98"/>
            </a:xfrm>
            <a:prstGeom prst="rect">
              <a:avLst/>
            </a:prstGeom>
            <a:solidFill>
              <a:srgbClr val="CC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3" name="Freeform 617"/>
            <p:cNvSpPr>
              <a:spLocks/>
            </p:cNvSpPr>
            <p:nvPr/>
          </p:nvSpPr>
          <p:spPr bwMode="auto">
            <a:xfrm>
              <a:off x="2440" y="3529"/>
              <a:ext cx="84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9" y="0"/>
                </a:cxn>
                <a:cxn ang="0">
                  <a:pos x="56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9" h="38">
                  <a:moveTo>
                    <a:pt x="153" y="38"/>
                  </a:moveTo>
                  <a:lnTo>
                    <a:pt x="209" y="0"/>
                  </a:lnTo>
                  <a:lnTo>
                    <a:pt x="56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99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4" name="Freeform 618"/>
            <p:cNvSpPr>
              <a:spLocks/>
            </p:cNvSpPr>
            <p:nvPr/>
          </p:nvSpPr>
          <p:spPr bwMode="auto">
            <a:xfrm>
              <a:off x="2657" y="2370"/>
              <a:ext cx="22" cy="1272"/>
            </a:xfrm>
            <a:custGeom>
              <a:avLst/>
              <a:gdLst/>
              <a:ahLst/>
              <a:cxnLst>
                <a:cxn ang="0">
                  <a:pos x="0" y="3178"/>
                </a:cxn>
                <a:cxn ang="0">
                  <a:pos x="0" y="39"/>
                </a:cxn>
                <a:cxn ang="0">
                  <a:pos x="55" y="0"/>
                </a:cxn>
                <a:cxn ang="0">
                  <a:pos x="55" y="3139"/>
                </a:cxn>
                <a:cxn ang="0">
                  <a:pos x="0" y="3178"/>
                </a:cxn>
              </a:cxnLst>
              <a:rect l="0" t="0" r="r" b="b"/>
              <a:pathLst>
                <a:path w="55" h="3178">
                  <a:moveTo>
                    <a:pt x="0" y="3178"/>
                  </a:moveTo>
                  <a:lnTo>
                    <a:pt x="0" y="39"/>
                  </a:lnTo>
                  <a:lnTo>
                    <a:pt x="55" y="0"/>
                  </a:lnTo>
                  <a:lnTo>
                    <a:pt x="55" y="3139"/>
                  </a:lnTo>
                  <a:lnTo>
                    <a:pt x="0" y="3178"/>
                  </a:lnTo>
                  <a:close/>
                </a:path>
              </a:pathLst>
            </a:custGeom>
            <a:solidFill>
              <a:srgbClr val="00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5" name="Rectangle 619"/>
            <p:cNvSpPr>
              <a:spLocks noChangeArrowheads="1"/>
            </p:cNvSpPr>
            <p:nvPr/>
          </p:nvSpPr>
          <p:spPr bwMode="auto">
            <a:xfrm>
              <a:off x="2596" y="2386"/>
              <a:ext cx="61" cy="1256"/>
            </a:xfrm>
            <a:prstGeom prst="rect">
              <a:avLst/>
            </a:prstGeom>
            <a:solidFill>
              <a:srgbClr val="00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6" name="Freeform 620"/>
            <p:cNvSpPr>
              <a:spLocks/>
            </p:cNvSpPr>
            <p:nvPr/>
          </p:nvSpPr>
          <p:spPr bwMode="auto">
            <a:xfrm>
              <a:off x="2596" y="2370"/>
              <a:ext cx="83" cy="16"/>
            </a:xfrm>
            <a:custGeom>
              <a:avLst/>
              <a:gdLst/>
              <a:ahLst/>
              <a:cxnLst>
                <a:cxn ang="0">
                  <a:pos x="153" y="39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9"/>
                </a:cxn>
                <a:cxn ang="0">
                  <a:pos x="153" y="39"/>
                </a:cxn>
              </a:cxnLst>
              <a:rect l="0" t="0" r="r" b="b"/>
              <a:pathLst>
                <a:path w="208" h="39">
                  <a:moveTo>
                    <a:pt x="153" y="39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9"/>
                  </a:lnTo>
                  <a:lnTo>
                    <a:pt x="153" y="39"/>
                  </a:lnTo>
                  <a:close/>
                </a:path>
              </a:pathLst>
            </a:custGeom>
            <a:solidFill>
              <a:srgbClr val="00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7" name="Freeform 621"/>
            <p:cNvSpPr>
              <a:spLocks/>
            </p:cNvSpPr>
            <p:nvPr/>
          </p:nvSpPr>
          <p:spPr bwMode="auto">
            <a:xfrm>
              <a:off x="2718" y="3611"/>
              <a:ext cx="22" cy="31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38"/>
                </a:cxn>
                <a:cxn ang="0">
                  <a:pos x="0" y="77"/>
                </a:cxn>
              </a:cxnLst>
              <a:rect l="0" t="0" r="r" b="b"/>
              <a:pathLst>
                <a:path w="56" h="77">
                  <a:moveTo>
                    <a:pt x="0" y="77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3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4D66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8" name="Rectangle 622"/>
            <p:cNvSpPr>
              <a:spLocks noChangeArrowheads="1"/>
            </p:cNvSpPr>
            <p:nvPr/>
          </p:nvSpPr>
          <p:spPr bwMode="auto">
            <a:xfrm>
              <a:off x="2657" y="3626"/>
              <a:ext cx="61" cy="16"/>
            </a:xfrm>
            <a:prstGeom prst="rect">
              <a:avLst/>
            </a:prstGeom>
            <a:solidFill>
              <a:srgbClr val="0099CC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199" name="Freeform 623"/>
            <p:cNvSpPr>
              <a:spLocks/>
            </p:cNvSpPr>
            <p:nvPr/>
          </p:nvSpPr>
          <p:spPr bwMode="auto">
            <a:xfrm>
              <a:off x="2657" y="3611"/>
              <a:ext cx="83" cy="15"/>
            </a:xfrm>
            <a:custGeom>
              <a:avLst/>
              <a:gdLst/>
              <a:ahLst/>
              <a:cxnLst>
                <a:cxn ang="0">
                  <a:pos x="152" y="38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8"/>
                </a:cxn>
                <a:cxn ang="0">
                  <a:pos x="152" y="38"/>
                </a:cxn>
              </a:cxnLst>
              <a:rect l="0" t="0" r="r" b="b"/>
              <a:pathLst>
                <a:path w="208" h="38">
                  <a:moveTo>
                    <a:pt x="152" y="38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8"/>
                  </a:lnTo>
                  <a:lnTo>
                    <a:pt x="152" y="38"/>
                  </a:lnTo>
                  <a:close/>
                </a:path>
              </a:pathLst>
            </a:custGeom>
            <a:solidFill>
              <a:srgbClr val="00739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0" name="Freeform 624"/>
            <p:cNvSpPr>
              <a:spLocks/>
            </p:cNvSpPr>
            <p:nvPr/>
          </p:nvSpPr>
          <p:spPr bwMode="auto">
            <a:xfrm>
              <a:off x="2779" y="3457"/>
              <a:ext cx="22" cy="185"/>
            </a:xfrm>
            <a:custGeom>
              <a:avLst/>
              <a:gdLst/>
              <a:ahLst/>
              <a:cxnLst>
                <a:cxn ang="0">
                  <a:pos x="0" y="461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422"/>
                </a:cxn>
                <a:cxn ang="0">
                  <a:pos x="0" y="461"/>
                </a:cxn>
              </a:cxnLst>
              <a:rect l="0" t="0" r="r" b="b"/>
              <a:pathLst>
                <a:path w="55" h="461">
                  <a:moveTo>
                    <a:pt x="0" y="461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422"/>
                  </a:lnTo>
                  <a:lnTo>
                    <a:pt x="0" y="461"/>
                  </a:lnTo>
                  <a:close/>
                </a:path>
              </a:pathLst>
            </a:custGeom>
            <a:solidFill>
              <a:srgbClr val="551E0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1" name="Rectangle 625"/>
            <p:cNvSpPr>
              <a:spLocks noChangeArrowheads="1"/>
            </p:cNvSpPr>
            <p:nvPr/>
          </p:nvSpPr>
          <p:spPr bwMode="auto">
            <a:xfrm>
              <a:off x="2718" y="3472"/>
              <a:ext cx="61" cy="170"/>
            </a:xfrm>
            <a:prstGeom prst="rect">
              <a:avLst/>
            </a:prstGeom>
            <a:solidFill>
              <a:srgbClr val="AA3C1E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2" name="Freeform 626"/>
            <p:cNvSpPr>
              <a:spLocks/>
            </p:cNvSpPr>
            <p:nvPr/>
          </p:nvSpPr>
          <p:spPr bwMode="auto">
            <a:xfrm>
              <a:off x="2718" y="3457"/>
              <a:ext cx="83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802D17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3" name="Freeform 627"/>
            <p:cNvSpPr>
              <a:spLocks/>
            </p:cNvSpPr>
            <p:nvPr/>
          </p:nvSpPr>
          <p:spPr bwMode="auto">
            <a:xfrm>
              <a:off x="2840" y="3401"/>
              <a:ext cx="22" cy="241"/>
            </a:xfrm>
            <a:custGeom>
              <a:avLst/>
              <a:gdLst/>
              <a:ahLst/>
              <a:cxnLst>
                <a:cxn ang="0">
                  <a:pos x="0" y="602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563"/>
                </a:cxn>
                <a:cxn ang="0">
                  <a:pos x="0" y="602"/>
                </a:cxn>
              </a:cxnLst>
              <a:rect l="0" t="0" r="r" b="b"/>
              <a:pathLst>
                <a:path w="55" h="602">
                  <a:moveTo>
                    <a:pt x="0" y="602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563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rgbClr val="3D572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4" name="Rectangle 628"/>
            <p:cNvSpPr>
              <a:spLocks noChangeArrowheads="1"/>
            </p:cNvSpPr>
            <p:nvPr/>
          </p:nvSpPr>
          <p:spPr bwMode="auto">
            <a:xfrm>
              <a:off x="2779" y="3416"/>
              <a:ext cx="61" cy="226"/>
            </a:xfrm>
            <a:prstGeom prst="rect">
              <a:avLst/>
            </a:prstGeom>
            <a:solidFill>
              <a:srgbClr val="7AAD3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5" name="Freeform 629"/>
            <p:cNvSpPr>
              <a:spLocks/>
            </p:cNvSpPr>
            <p:nvPr/>
          </p:nvSpPr>
          <p:spPr bwMode="auto">
            <a:xfrm>
              <a:off x="2779" y="3401"/>
              <a:ext cx="83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5C822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6" name="Freeform 630"/>
            <p:cNvSpPr>
              <a:spLocks/>
            </p:cNvSpPr>
            <p:nvPr/>
          </p:nvSpPr>
          <p:spPr bwMode="auto">
            <a:xfrm>
              <a:off x="2907" y="3411"/>
              <a:ext cx="17" cy="231"/>
            </a:xfrm>
            <a:custGeom>
              <a:avLst/>
              <a:gdLst/>
              <a:ahLst/>
              <a:cxnLst>
                <a:cxn ang="0">
                  <a:pos x="0" y="577"/>
                </a:cxn>
                <a:cxn ang="0">
                  <a:pos x="0" y="39"/>
                </a:cxn>
                <a:cxn ang="0">
                  <a:pos x="42" y="0"/>
                </a:cxn>
                <a:cxn ang="0">
                  <a:pos x="42" y="538"/>
                </a:cxn>
                <a:cxn ang="0">
                  <a:pos x="0" y="577"/>
                </a:cxn>
              </a:cxnLst>
              <a:rect l="0" t="0" r="r" b="b"/>
              <a:pathLst>
                <a:path w="42" h="577">
                  <a:moveTo>
                    <a:pt x="0" y="577"/>
                  </a:moveTo>
                  <a:lnTo>
                    <a:pt x="0" y="39"/>
                  </a:lnTo>
                  <a:lnTo>
                    <a:pt x="42" y="0"/>
                  </a:lnTo>
                  <a:lnTo>
                    <a:pt x="42" y="538"/>
                  </a:lnTo>
                  <a:lnTo>
                    <a:pt x="0" y="577"/>
                  </a:lnTo>
                  <a:close/>
                </a:path>
              </a:pathLst>
            </a:custGeom>
            <a:solidFill>
              <a:srgbClr val="6C5F12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7" name="Rectangle 631"/>
            <p:cNvSpPr>
              <a:spLocks noChangeArrowheads="1"/>
            </p:cNvSpPr>
            <p:nvPr/>
          </p:nvSpPr>
          <p:spPr bwMode="auto">
            <a:xfrm>
              <a:off x="2840" y="3426"/>
              <a:ext cx="67" cy="216"/>
            </a:xfrm>
            <a:prstGeom prst="rect">
              <a:avLst/>
            </a:prstGeom>
            <a:solidFill>
              <a:srgbClr val="D8BE23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8" name="Freeform 632"/>
            <p:cNvSpPr>
              <a:spLocks/>
            </p:cNvSpPr>
            <p:nvPr/>
          </p:nvSpPr>
          <p:spPr bwMode="auto">
            <a:xfrm>
              <a:off x="2840" y="3411"/>
              <a:ext cx="84" cy="15"/>
            </a:xfrm>
            <a:custGeom>
              <a:avLst/>
              <a:gdLst/>
              <a:ahLst/>
              <a:cxnLst>
                <a:cxn ang="0">
                  <a:pos x="166" y="39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9"/>
                </a:cxn>
                <a:cxn ang="0">
                  <a:pos x="166" y="39"/>
                </a:cxn>
              </a:cxnLst>
              <a:rect l="0" t="0" r="r" b="b"/>
              <a:pathLst>
                <a:path w="208" h="39">
                  <a:moveTo>
                    <a:pt x="166" y="39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9"/>
                  </a:lnTo>
                  <a:lnTo>
                    <a:pt x="166" y="39"/>
                  </a:lnTo>
                  <a:close/>
                </a:path>
              </a:pathLst>
            </a:custGeom>
            <a:solidFill>
              <a:srgbClr val="A28F1A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09" name="Freeform 633"/>
            <p:cNvSpPr>
              <a:spLocks/>
            </p:cNvSpPr>
            <p:nvPr/>
          </p:nvSpPr>
          <p:spPr bwMode="auto">
            <a:xfrm>
              <a:off x="2968" y="3396"/>
              <a:ext cx="16" cy="246"/>
            </a:xfrm>
            <a:custGeom>
              <a:avLst/>
              <a:gdLst/>
              <a:ahLst/>
              <a:cxnLst>
                <a:cxn ang="0">
                  <a:pos x="0" y="615"/>
                </a:cxn>
                <a:cxn ang="0">
                  <a:pos x="0" y="38"/>
                </a:cxn>
                <a:cxn ang="0">
                  <a:pos x="41" y="0"/>
                </a:cxn>
                <a:cxn ang="0">
                  <a:pos x="41" y="576"/>
                </a:cxn>
                <a:cxn ang="0">
                  <a:pos x="0" y="615"/>
                </a:cxn>
              </a:cxnLst>
              <a:rect l="0" t="0" r="r" b="b"/>
              <a:pathLst>
                <a:path w="41" h="615">
                  <a:moveTo>
                    <a:pt x="0" y="615"/>
                  </a:moveTo>
                  <a:lnTo>
                    <a:pt x="0" y="38"/>
                  </a:lnTo>
                  <a:lnTo>
                    <a:pt x="41" y="0"/>
                  </a:lnTo>
                  <a:lnTo>
                    <a:pt x="41" y="57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1D3231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0" name="Rectangle 634"/>
            <p:cNvSpPr>
              <a:spLocks noChangeArrowheads="1"/>
            </p:cNvSpPr>
            <p:nvPr/>
          </p:nvSpPr>
          <p:spPr bwMode="auto">
            <a:xfrm>
              <a:off x="2907" y="3411"/>
              <a:ext cx="61" cy="231"/>
            </a:xfrm>
            <a:prstGeom prst="rect">
              <a:avLst/>
            </a:prstGeom>
            <a:solidFill>
              <a:srgbClr val="396361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1" name="Freeform 635"/>
            <p:cNvSpPr>
              <a:spLocks/>
            </p:cNvSpPr>
            <p:nvPr/>
          </p:nvSpPr>
          <p:spPr bwMode="auto">
            <a:xfrm>
              <a:off x="2907" y="3396"/>
              <a:ext cx="77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194" y="0"/>
                </a:cxn>
                <a:cxn ang="0">
                  <a:pos x="42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194" h="38">
                  <a:moveTo>
                    <a:pt x="153" y="38"/>
                  </a:moveTo>
                  <a:lnTo>
                    <a:pt x="194" y="0"/>
                  </a:lnTo>
                  <a:lnTo>
                    <a:pt x="42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2B4A4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2" name="Freeform 636"/>
            <p:cNvSpPr>
              <a:spLocks/>
            </p:cNvSpPr>
            <p:nvPr/>
          </p:nvSpPr>
          <p:spPr bwMode="auto">
            <a:xfrm>
              <a:off x="3029" y="3518"/>
              <a:ext cx="22" cy="124"/>
            </a:xfrm>
            <a:custGeom>
              <a:avLst/>
              <a:gdLst/>
              <a:ahLst/>
              <a:cxnLst>
                <a:cxn ang="0">
                  <a:pos x="0" y="308"/>
                </a:cxn>
                <a:cxn ang="0">
                  <a:pos x="0" y="39"/>
                </a:cxn>
                <a:cxn ang="0">
                  <a:pos x="56" y="0"/>
                </a:cxn>
                <a:cxn ang="0">
                  <a:pos x="56" y="269"/>
                </a:cxn>
                <a:cxn ang="0">
                  <a:pos x="0" y="308"/>
                </a:cxn>
              </a:cxnLst>
              <a:rect l="0" t="0" r="r" b="b"/>
              <a:pathLst>
                <a:path w="56" h="308">
                  <a:moveTo>
                    <a:pt x="0" y="308"/>
                  </a:moveTo>
                  <a:lnTo>
                    <a:pt x="0" y="39"/>
                  </a:lnTo>
                  <a:lnTo>
                    <a:pt x="56" y="0"/>
                  </a:lnTo>
                  <a:lnTo>
                    <a:pt x="56" y="269"/>
                  </a:lnTo>
                  <a:lnTo>
                    <a:pt x="0" y="308"/>
                  </a:lnTo>
                  <a:close/>
                </a:path>
              </a:pathLst>
            </a:custGeom>
            <a:solidFill>
              <a:srgbClr val="66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3" name="Rectangle 637"/>
            <p:cNvSpPr>
              <a:spLocks noChangeArrowheads="1"/>
            </p:cNvSpPr>
            <p:nvPr/>
          </p:nvSpPr>
          <p:spPr bwMode="auto">
            <a:xfrm>
              <a:off x="2968" y="3534"/>
              <a:ext cx="61" cy="108"/>
            </a:xfrm>
            <a:prstGeom prst="rect">
              <a:avLst/>
            </a:prstGeom>
            <a:solidFill>
              <a:srgbClr val="CC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4" name="Freeform 638"/>
            <p:cNvSpPr>
              <a:spLocks/>
            </p:cNvSpPr>
            <p:nvPr/>
          </p:nvSpPr>
          <p:spPr bwMode="auto">
            <a:xfrm>
              <a:off x="2968" y="3518"/>
              <a:ext cx="83" cy="16"/>
            </a:xfrm>
            <a:custGeom>
              <a:avLst/>
              <a:gdLst/>
              <a:ahLst/>
              <a:cxnLst>
                <a:cxn ang="0">
                  <a:pos x="152" y="39"/>
                </a:cxn>
                <a:cxn ang="0">
                  <a:pos x="208" y="0"/>
                </a:cxn>
                <a:cxn ang="0">
                  <a:pos x="41" y="0"/>
                </a:cxn>
                <a:cxn ang="0">
                  <a:pos x="0" y="39"/>
                </a:cxn>
                <a:cxn ang="0">
                  <a:pos x="152" y="39"/>
                </a:cxn>
              </a:cxnLst>
              <a:rect l="0" t="0" r="r" b="b"/>
              <a:pathLst>
                <a:path w="208" h="39">
                  <a:moveTo>
                    <a:pt x="152" y="39"/>
                  </a:moveTo>
                  <a:lnTo>
                    <a:pt x="208" y="0"/>
                  </a:lnTo>
                  <a:lnTo>
                    <a:pt x="41" y="0"/>
                  </a:lnTo>
                  <a:lnTo>
                    <a:pt x="0" y="39"/>
                  </a:lnTo>
                  <a:lnTo>
                    <a:pt x="152" y="39"/>
                  </a:lnTo>
                  <a:close/>
                </a:path>
              </a:pathLst>
            </a:custGeom>
            <a:solidFill>
              <a:srgbClr val="99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5" name="Freeform 639"/>
            <p:cNvSpPr>
              <a:spLocks/>
            </p:cNvSpPr>
            <p:nvPr/>
          </p:nvSpPr>
          <p:spPr bwMode="auto">
            <a:xfrm>
              <a:off x="3184" y="2248"/>
              <a:ext cx="17" cy="1394"/>
            </a:xfrm>
            <a:custGeom>
              <a:avLst/>
              <a:gdLst/>
              <a:ahLst/>
              <a:cxnLst>
                <a:cxn ang="0">
                  <a:pos x="0" y="3485"/>
                </a:cxn>
                <a:cxn ang="0">
                  <a:pos x="0" y="26"/>
                </a:cxn>
                <a:cxn ang="0">
                  <a:pos x="41" y="0"/>
                </a:cxn>
                <a:cxn ang="0">
                  <a:pos x="41" y="3446"/>
                </a:cxn>
                <a:cxn ang="0">
                  <a:pos x="0" y="3485"/>
                </a:cxn>
              </a:cxnLst>
              <a:rect l="0" t="0" r="r" b="b"/>
              <a:pathLst>
                <a:path w="41" h="3485">
                  <a:moveTo>
                    <a:pt x="0" y="3485"/>
                  </a:moveTo>
                  <a:lnTo>
                    <a:pt x="0" y="26"/>
                  </a:lnTo>
                  <a:lnTo>
                    <a:pt x="41" y="0"/>
                  </a:lnTo>
                  <a:lnTo>
                    <a:pt x="41" y="3446"/>
                  </a:lnTo>
                  <a:lnTo>
                    <a:pt x="0" y="3485"/>
                  </a:lnTo>
                  <a:close/>
                </a:path>
              </a:pathLst>
            </a:custGeom>
            <a:solidFill>
              <a:srgbClr val="00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6" name="Rectangle 640"/>
            <p:cNvSpPr>
              <a:spLocks noChangeArrowheads="1"/>
            </p:cNvSpPr>
            <p:nvPr/>
          </p:nvSpPr>
          <p:spPr bwMode="auto">
            <a:xfrm>
              <a:off x="3118" y="2258"/>
              <a:ext cx="66" cy="1384"/>
            </a:xfrm>
            <a:prstGeom prst="rect">
              <a:avLst/>
            </a:prstGeom>
            <a:solidFill>
              <a:srgbClr val="00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7" name="Freeform 641"/>
            <p:cNvSpPr>
              <a:spLocks/>
            </p:cNvSpPr>
            <p:nvPr/>
          </p:nvSpPr>
          <p:spPr bwMode="auto">
            <a:xfrm>
              <a:off x="3118" y="2248"/>
              <a:ext cx="83" cy="10"/>
            </a:xfrm>
            <a:custGeom>
              <a:avLst/>
              <a:gdLst/>
              <a:ahLst/>
              <a:cxnLst>
                <a:cxn ang="0">
                  <a:pos x="167" y="26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26"/>
                </a:cxn>
                <a:cxn ang="0">
                  <a:pos x="167" y="26"/>
                </a:cxn>
              </a:cxnLst>
              <a:rect l="0" t="0" r="r" b="b"/>
              <a:pathLst>
                <a:path w="208" h="26">
                  <a:moveTo>
                    <a:pt x="167" y="26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26"/>
                  </a:lnTo>
                  <a:lnTo>
                    <a:pt x="167" y="26"/>
                  </a:lnTo>
                  <a:close/>
                </a:path>
              </a:pathLst>
            </a:custGeom>
            <a:solidFill>
              <a:srgbClr val="00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8" name="Freeform 642"/>
            <p:cNvSpPr>
              <a:spLocks/>
            </p:cNvSpPr>
            <p:nvPr/>
          </p:nvSpPr>
          <p:spPr bwMode="auto">
            <a:xfrm>
              <a:off x="3246" y="3611"/>
              <a:ext cx="16" cy="31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38"/>
                </a:cxn>
                <a:cxn ang="0">
                  <a:pos x="41" y="0"/>
                </a:cxn>
                <a:cxn ang="0">
                  <a:pos x="41" y="38"/>
                </a:cxn>
                <a:cxn ang="0">
                  <a:pos x="0" y="77"/>
                </a:cxn>
              </a:cxnLst>
              <a:rect l="0" t="0" r="r" b="b"/>
              <a:pathLst>
                <a:path w="41" h="77">
                  <a:moveTo>
                    <a:pt x="0" y="77"/>
                  </a:moveTo>
                  <a:lnTo>
                    <a:pt x="0" y="38"/>
                  </a:lnTo>
                  <a:lnTo>
                    <a:pt x="41" y="0"/>
                  </a:lnTo>
                  <a:lnTo>
                    <a:pt x="41" y="3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4D66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19" name="Rectangle 643"/>
            <p:cNvSpPr>
              <a:spLocks noChangeArrowheads="1"/>
            </p:cNvSpPr>
            <p:nvPr/>
          </p:nvSpPr>
          <p:spPr bwMode="auto">
            <a:xfrm>
              <a:off x="3184" y="3626"/>
              <a:ext cx="62" cy="16"/>
            </a:xfrm>
            <a:prstGeom prst="rect">
              <a:avLst/>
            </a:prstGeom>
            <a:solidFill>
              <a:srgbClr val="0099CC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0" name="Freeform 644"/>
            <p:cNvSpPr>
              <a:spLocks/>
            </p:cNvSpPr>
            <p:nvPr/>
          </p:nvSpPr>
          <p:spPr bwMode="auto">
            <a:xfrm>
              <a:off x="3184" y="3611"/>
              <a:ext cx="78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194" y="0"/>
                </a:cxn>
                <a:cxn ang="0">
                  <a:pos x="41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194" h="38">
                  <a:moveTo>
                    <a:pt x="153" y="38"/>
                  </a:moveTo>
                  <a:lnTo>
                    <a:pt x="194" y="0"/>
                  </a:lnTo>
                  <a:lnTo>
                    <a:pt x="41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00739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1" name="Freeform 645"/>
            <p:cNvSpPr>
              <a:spLocks/>
            </p:cNvSpPr>
            <p:nvPr/>
          </p:nvSpPr>
          <p:spPr bwMode="auto">
            <a:xfrm>
              <a:off x="3306" y="3452"/>
              <a:ext cx="23" cy="190"/>
            </a:xfrm>
            <a:custGeom>
              <a:avLst/>
              <a:gdLst/>
              <a:ahLst/>
              <a:cxnLst>
                <a:cxn ang="0">
                  <a:pos x="0" y="474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435"/>
                </a:cxn>
                <a:cxn ang="0">
                  <a:pos x="0" y="474"/>
                </a:cxn>
              </a:cxnLst>
              <a:rect l="0" t="0" r="r" b="b"/>
              <a:pathLst>
                <a:path w="56" h="474">
                  <a:moveTo>
                    <a:pt x="0" y="474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435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551E0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2" name="Rectangle 646"/>
            <p:cNvSpPr>
              <a:spLocks noChangeArrowheads="1"/>
            </p:cNvSpPr>
            <p:nvPr/>
          </p:nvSpPr>
          <p:spPr bwMode="auto">
            <a:xfrm>
              <a:off x="3246" y="3467"/>
              <a:ext cx="60" cy="175"/>
            </a:xfrm>
            <a:prstGeom prst="rect">
              <a:avLst/>
            </a:prstGeom>
            <a:solidFill>
              <a:srgbClr val="AA3C1E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3" name="Freeform 647"/>
            <p:cNvSpPr>
              <a:spLocks/>
            </p:cNvSpPr>
            <p:nvPr/>
          </p:nvSpPr>
          <p:spPr bwMode="auto">
            <a:xfrm>
              <a:off x="3246" y="3452"/>
              <a:ext cx="83" cy="15"/>
            </a:xfrm>
            <a:custGeom>
              <a:avLst/>
              <a:gdLst/>
              <a:ahLst/>
              <a:cxnLst>
                <a:cxn ang="0">
                  <a:pos x="152" y="38"/>
                </a:cxn>
                <a:cxn ang="0">
                  <a:pos x="208" y="0"/>
                </a:cxn>
                <a:cxn ang="0">
                  <a:pos x="41" y="0"/>
                </a:cxn>
                <a:cxn ang="0">
                  <a:pos x="0" y="38"/>
                </a:cxn>
                <a:cxn ang="0">
                  <a:pos x="152" y="38"/>
                </a:cxn>
              </a:cxnLst>
              <a:rect l="0" t="0" r="r" b="b"/>
              <a:pathLst>
                <a:path w="208" h="38">
                  <a:moveTo>
                    <a:pt x="152" y="38"/>
                  </a:moveTo>
                  <a:lnTo>
                    <a:pt x="208" y="0"/>
                  </a:lnTo>
                  <a:lnTo>
                    <a:pt x="41" y="0"/>
                  </a:lnTo>
                  <a:lnTo>
                    <a:pt x="0" y="38"/>
                  </a:lnTo>
                  <a:lnTo>
                    <a:pt x="152" y="38"/>
                  </a:lnTo>
                  <a:close/>
                </a:path>
              </a:pathLst>
            </a:custGeom>
            <a:solidFill>
              <a:srgbClr val="802D17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4" name="Freeform 648"/>
            <p:cNvSpPr>
              <a:spLocks/>
            </p:cNvSpPr>
            <p:nvPr/>
          </p:nvSpPr>
          <p:spPr bwMode="auto">
            <a:xfrm>
              <a:off x="3368" y="3396"/>
              <a:ext cx="22" cy="246"/>
            </a:xfrm>
            <a:custGeom>
              <a:avLst/>
              <a:gdLst/>
              <a:ahLst/>
              <a:cxnLst>
                <a:cxn ang="0">
                  <a:pos x="0" y="615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576"/>
                </a:cxn>
                <a:cxn ang="0">
                  <a:pos x="0" y="615"/>
                </a:cxn>
              </a:cxnLst>
              <a:rect l="0" t="0" r="r" b="b"/>
              <a:pathLst>
                <a:path w="55" h="615">
                  <a:moveTo>
                    <a:pt x="0" y="615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57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3D572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5" name="Rectangle 649"/>
            <p:cNvSpPr>
              <a:spLocks noChangeArrowheads="1"/>
            </p:cNvSpPr>
            <p:nvPr/>
          </p:nvSpPr>
          <p:spPr bwMode="auto">
            <a:xfrm>
              <a:off x="3306" y="3411"/>
              <a:ext cx="62" cy="231"/>
            </a:xfrm>
            <a:prstGeom prst="rect">
              <a:avLst/>
            </a:prstGeom>
            <a:solidFill>
              <a:srgbClr val="7AAD3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6" name="Freeform 650"/>
            <p:cNvSpPr>
              <a:spLocks/>
            </p:cNvSpPr>
            <p:nvPr/>
          </p:nvSpPr>
          <p:spPr bwMode="auto">
            <a:xfrm>
              <a:off x="3306" y="3396"/>
              <a:ext cx="84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5C822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7" name="Freeform 651"/>
            <p:cNvSpPr>
              <a:spLocks/>
            </p:cNvSpPr>
            <p:nvPr/>
          </p:nvSpPr>
          <p:spPr bwMode="auto">
            <a:xfrm>
              <a:off x="3428" y="3406"/>
              <a:ext cx="23" cy="236"/>
            </a:xfrm>
            <a:custGeom>
              <a:avLst/>
              <a:gdLst/>
              <a:ahLst/>
              <a:cxnLst>
                <a:cxn ang="0">
                  <a:pos x="0" y="590"/>
                </a:cxn>
                <a:cxn ang="0">
                  <a:pos x="0" y="39"/>
                </a:cxn>
                <a:cxn ang="0">
                  <a:pos x="56" y="0"/>
                </a:cxn>
                <a:cxn ang="0">
                  <a:pos x="56" y="551"/>
                </a:cxn>
                <a:cxn ang="0">
                  <a:pos x="0" y="590"/>
                </a:cxn>
              </a:cxnLst>
              <a:rect l="0" t="0" r="r" b="b"/>
              <a:pathLst>
                <a:path w="56" h="590">
                  <a:moveTo>
                    <a:pt x="0" y="590"/>
                  </a:moveTo>
                  <a:lnTo>
                    <a:pt x="0" y="39"/>
                  </a:lnTo>
                  <a:lnTo>
                    <a:pt x="56" y="0"/>
                  </a:lnTo>
                  <a:lnTo>
                    <a:pt x="56" y="551"/>
                  </a:lnTo>
                  <a:lnTo>
                    <a:pt x="0" y="590"/>
                  </a:lnTo>
                  <a:close/>
                </a:path>
              </a:pathLst>
            </a:custGeom>
            <a:solidFill>
              <a:srgbClr val="6C5F12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8" name="Rectangle 652"/>
            <p:cNvSpPr>
              <a:spLocks noChangeArrowheads="1"/>
            </p:cNvSpPr>
            <p:nvPr/>
          </p:nvSpPr>
          <p:spPr bwMode="auto">
            <a:xfrm>
              <a:off x="3368" y="3421"/>
              <a:ext cx="60" cy="221"/>
            </a:xfrm>
            <a:prstGeom prst="rect">
              <a:avLst/>
            </a:prstGeom>
            <a:solidFill>
              <a:srgbClr val="D8BE23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29" name="Freeform 653"/>
            <p:cNvSpPr>
              <a:spLocks/>
            </p:cNvSpPr>
            <p:nvPr/>
          </p:nvSpPr>
          <p:spPr bwMode="auto">
            <a:xfrm>
              <a:off x="3368" y="3406"/>
              <a:ext cx="83" cy="15"/>
            </a:xfrm>
            <a:custGeom>
              <a:avLst/>
              <a:gdLst/>
              <a:ahLst/>
              <a:cxnLst>
                <a:cxn ang="0">
                  <a:pos x="152" y="39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9"/>
                </a:cxn>
                <a:cxn ang="0">
                  <a:pos x="152" y="39"/>
                </a:cxn>
              </a:cxnLst>
              <a:rect l="0" t="0" r="r" b="b"/>
              <a:pathLst>
                <a:path w="208" h="39">
                  <a:moveTo>
                    <a:pt x="152" y="39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9"/>
                  </a:lnTo>
                  <a:lnTo>
                    <a:pt x="152" y="39"/>
                  </a:lnTo>
                  <a:close/>
                </a:path>
              </a:pathLst>
            </a:custGeom>
            <a:solidFill>
              <a:srgbClr val="A28F1A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0" name="Freeform 654"/>
            <p:cNvSpPr>
              <a:spLocks/>
            </p:cNvSpPr>
            <p:nvPr/>
          </p:nvSpPr>
          <p:spPr bwMode="auto">
            <a:xfrm>
              <a:off x="3490" y="3390"/>
              <a:ext cx="22" cy="252"/>
            </a:xfrm>
            <a:custGeom>
              <a:avLst/>
              <a:gdLst/>
              <a:ahLst/>
              <a:cxnLst>
                <a:cxn ang="0">
                  <a:pos x="0" y="628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589"/>
                </a:cxn>
                <a:cxn ang="0">
                  <a:pos x="0" y="628"/>
                </a:cxn>
              </a:cxnLst>
              <a:rect l="0" t="0" r="r" b="b"/>
              <a:pathLst>
                <a:path w="56" h="628">
                  <a:moveTo>
                    <a:pt x="0" y="628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589"/>
                  </a:lnTo>
                  <a:lnTo>
                    <a:pt x="0" y="628"/>
                  </a:lnTo>
                  <a:close/>
                </a:path>
              </a:pathLst>
            </a:custGeom>
            <a:solidFill>
              <a:srgbClr val="1D3231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1" name="Rectangle 655"/>
            <p:cNvSpPr>
              <a:spLocks noChangeArrowheads="1"/>
            </p:cNvSpPr>
            <p:nvPr/>
          </p:nvSpPr>
          <p:spPr bwMode="auto">
            <a:xfrm>
              <a:off x="3428" y="3406"/>
              <a:ext cx="62" cy="236"/>
            </a:xfrm>
            <a:prstGeom prst="rect">
              <a:avLst/>
            </a:prstGeom>
            <a:solidFill>
              <a:srgbClr val="396361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2" name="Freeform 656"/>
            <p:cNvSpPr>
              <a:spLocks/>
            </p:cNvSpPr>
            <p:nvPr/>
          </p:nvSpPr>
          <p:spPr bwMode="auto">
            <a:xfrm>
              <a:off x="3428" y="3390"/>
              <a:ext cx="84" cy="16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9" y="0"/>
                </a:cxn>
                <a:cxn ang="0">
                  <a:pos x="56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9" h="38">
                  <a:moveTo>
                    <a:pt x="153" y="38"/>
                  </a:moveTo>
                  <a:lnTo>
                    <a:pt x="209" y="0"/>
                  </a:lnTo>
                  <a:lnTo>
                    <a:pt x="56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2B4A4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3" name="Freeform 657"/>
            <p:cNvSpPr>
              <a:spLocks/>
            </p:cNvSpPr>
            <p:nvPr/>
          </p:nvSpPr>
          <p:spPr bwMode="auto">
            <a:xfrm>
              <a:off x="3551" y="3513"/>
              <a:ext cx="22" cy="129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0" y="39"/>
                </a:cxn>
                <a:cxn ang="0">
                  <a:pos x="55" y="0"/>
                </a:cxn>
                <a:cxn ang="0">
                  <a:pos x="55" y="282"/>
                </a:cxn>
                <a:cxn ang="0">
                  <a:pos x="0" y="321"/>
                </a:cxn>
              </a:cxnLst>
              <a:rect l="0" t="0" r="r" b="b"/>
              <a:pathLst>
                <a:path w="55" h="321">
                  <a:moveTo>
                    <a:pt x="0" y="321"/>
                  </a:moveTo>
                  <a:lnTo>
                    <a:pt x="0" y="39"/>
                  </a:lnTo>
                  <a:lnTo>
                    <a:pt x="55" y="0"/>
                  </a:lnTo>
                  <a:lnTo>
                    <a:pt x="55" y="282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66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4" name="Rectangle 658"/>
            <p:cNvSpPr>
              <a:spLocks noChangeArrowheads="1"/>
            </p:cNvSpPr>
            <p:nvPr/>
          </p:nvSpPr>
          <p:spPr bwMode="auto">
            <a:xfrm>
              <a:off x="3490" y="3529"/>
              <a:ext cx="61" cy="113"/>
            </a:xfrm>
            <a:prstGeom prst="rect">
              <a:avLst/>
            </a:prstGeom>
            <a:solidFill>
              <a:srgbClr val="CC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5" name="Freeform 659"/>
            <p:cNvSpPr>
              <a:spLocks/>
            </p:cNvSpPr>
            <p:nvPr/>
          </p:nvSpPr>
          <p:spPr bwMode="auto">
            <a:xfrm>
              <a:off x="3490" y="3513"/>
              <a:ext cx="83" cy="16"/>
            </a:xfrm>
            <a:custGeom>
              <a:avLst/>
              <a:gdLst/>
              <a:ahLst/>
              <a:cxnLst>
                <a:cxn ang="0">
                  <a:pos x="153" y="39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9"/>
                </a:cxn>
                <a:cxn ang="0">
                  <a:pos x="153" y="39"/>
                </a:cxn>
              </a:cxnLst>
              <a:rect l="0" t="0" r="r" b="b"/>
              <a:pathLst>
                <a:path w="208" h="39">
                  <a:moveTo>
                    <a:pt x="153" y="39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9"/>
                  </a:lnTo>
                  <a:lnTo>
                    <a:pt x="153" y="39"/>
                  </a:lnTo>
                  <a:close/>
                </a:path>
              </a:pathLst>
            </a:custGeom>
            <a:solidFill>
              <a:srgbClr val="99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6" name="Freeform 660"/>
            <p:cNvSpPr>
              <a:spLocks/>
            </p:cNvSpPr>
            <p:nvPr/>
          </p:nvSpPr>
          <p:spPr bwMode="auto">
            <a:xfrm>
              <a:off x="3706" y="2145"/>
              <a:ext cx="22" cy="1497"/>
            </a:xfrm>
            <a:custGeom>
              <a:avLst/>
              <a:gdLst/>
              <a:ahLst/>
              <a:cxnLst>
                <a:cxn ang="0">
                  <a:pos x="0" y="3741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3702"/>
                </a:cxn>
                <a:cxn ang="0">
                  <a:pos x="0" y="3741"/>
                </a:cxn>
              </a:cxnLst>
              <a:rect l="0" t="0" r="r" b="b"/>
              <a:pathLst>
                <a:path w="56" h="3741">
                  <a:moveTo>
                    <a:pt x="0" y="3741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3702"/>
                  </a:lnTo>
                  <a:lnTo>
                    <a:pt x="0" y="3741"/>
                  </a:lnTo>
                  <a:close/>
                </a:path>
              </a:pathLst>
            </a:custGeom>
            <a:solidFill>
              <a:srgbClr val="00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7" name="Rectangle 661"/>
            <p:cNvSpPr>
              <a:spLocks noChangeArrowheads="1"/>
            </p:cNvSpPr>
            <p:nvPr/>
          </p:nvSpPr>
          <p:spPr bwMode="auto">
            <a:xfrm>
              <a:off x="3645" y="2160"/>
              <a:ext cx="61" cy="1482"/>
            </a:xfrm>
            <a:prstGeom prst="rect">
              <a:avLst/>
            </a:prstGeom>
            <a:solidFill>
              <a:srgbClr val="00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8" name="Freeform 662"/>
            <p:cNvSpPr>
              <a:spLocks/>
            </p:cNvSpPr>
            <p:nvPr/>
          </p:nvSpPr>
          <p:spPr bwMode="auto">
            <a:xfrm>
              <a:off x="3645" y="2145"/>
              <a:ext cx="83" cy="15"/>
            </a:xfrm>
            <a:custGeom>
              <a:avLst/>
              <a:gdLst/>
              <a:ahLst/>
              <a:cxnLst>
                <a:cxn ang="0">
                  <a:pos x="152" y="38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8"/>
                </a:cxn>
                <a:cxn ang="0">
                  <a:pos x="152" y="38"/>
                </a:cxn>
              </a:cxnLst>
              <a:rect l="0" t="0" r="r" b="b"/>
              <a:pathLst>
                <a:path w="208" h="38">
                  <a:moveTo>
                    <a:pt x="152" y="38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8"/>
                  </a:lnTo>
                  <a:lnTo>
                    <a:pt x="152" y="38"/>
                  </a:lnTo>
                  <a:close/>
                </a:path>
              </a:pathLst>
            </a:custGeom>
            <a:solidFill>
              <a:srgbClr val="00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39" name="Freeform 663"/>
            <p:cNvSpPr>
              <a:spLocks/>
            </p:cNvSpPr>
            <p:nvPr/>
          </p:nvSpPr>
          <p:spPr bwMode="auto">
            <a:xfrm>
              <a:off x="3767" y="3611"/>
              <a:ext cx="22" cy="31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38"/>
                </a:cxn>
                <a:cxn ang="0">
                  <a:pos x="0" y="77"/>
                </a:cxn>
              </a:cxnLst>
              <a:rect l="0" t="0" r="r" b="b"/>
              <a:pathLst>
                <a:path w="55" h="77">
                  <a:moveTo>
                    <a:pt x="0" y="77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3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4D66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0" name="Rectangle 664"/>
            <p:cNvSpPr>
              <a:spLocks noChangeArrowheads="1"/>
            </p:cNvSpPr>
            <p:nvPr/>
          </p:nvSpPr>
          <p:spPr bwMode="auto">
            <a:xfrm>
              <a:off x="3706" y="3626"/>
              <a:ext cx="61" cy="16"/>
            </a:xfrm>
            <a:prstGeom prst="rect">
              <a:avLst/>
            </a:prstGeom>
            <a:solidFill>
              <a:srgbClr val="0099CC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1" name="Freeform 665"/>
            <p:cNvSpPr>
              <a:spLocks/>
            </p:cNvSpPr>
            <p:nvPr/>
          </p:nvSpPr>
          <p:spPr bwMode="auto">
            <a:xfrm>
              <a:off x="3706" y="3611"/>
              <a:ext cx="83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00739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2" name="Freeform 666"/>
            <p:cNvSpPr>
              <a:spLocks/>
            </p:cNvSpPr>
            <p:nvPr/>
          </p:nvSpPr>
          <p:spPr bwMode="auto">
            <a:xfrm>
              <a:off x="3828" y="3442"/>
              <a:ext cx="22" cy="20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0" y="39"/>
                </a:cxn>
                <a:cxn ang="0">
                  <a:pos x="55" y="0"/>
                </a:cxn>
                <a:cxn ang="0">
                  <a:pos x="55" y="461"/>
                </a:cxn>
                <a:cxn ang="0">
                  <a:pos x="0" y="500"/>
                </a:cxn>
              </a:cxnLst>
              <a:rect l="0" t="0" r="r" b="b"/>
              <a:pathLst>
                <a:path w="55" h="500">
                  <a:moveTo>
                    <a:pt x="0" y="500"/>
                  </a:moveTo>
                  <a:lnTo>
                    <a:pt x="0" y="39"/>
                  </a:lnTo>
                  <a:lnTo>
                    <a:pt x="55" y="0"/>
                  </a:lnTo>
                  <a:lnTo>
                    <a:pt x="55" y="461"/>
                  </a:lnTo>
                  <a:lnTo>
                    <a:pt x="0" y="500"/>
                  </a:lnTo>
                  <a:close/>
                </a:path>
              </a:pathLst>
            </a:custGeom>
            <a:solidFill>
              <a:srgbClr val="551E0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3" name="Rectangle 667"/>
            <p:cNvSpPr>
              <a:spLocks noChangeArrowheads="1"/>
            </p:cNvSpPr>
            <p:nvPr/>
          </p:nvSpPr>
          <p:spPr bwMode="auto">
            <a:xfrm>
              <a:off x="3767" y="3457"/>
              <a:ext cx="61" cy="185"/>
            </a:xfrm>
            <a:prstGeom prst="rect">
              <a:avLst/>
            </a:prstGeom>
            <a:solidFill>
              <a:srgbClr val="AA3C1E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4" name="Freeform 668"/>
            <p:cNvSpPr>
              <a:spLocks/>
            </p:cNvSpPr>
            <p:nvPr/>
          </p:nvSpPr>
          <p:spPr bwMode="auto">
            <a:xfrm>
              <a:off x="3767" y="3442"/>
              <a:ext cx="83" cy="15"/>
            </a:xfrm>
            <a:custGeom>
              <a:avLst/>
              <a:gdLst/>
              <a:ahLst/>
              <a:cxnLst>
                <a:cxn ang="0">
                  <a:pos x="153" y="39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9"/>
                </a:cxn>
                <a:cxn ang="0">
                  <a:pos x="153" y="39"/>
                </a:cxn>
              </a:cxnLst>
              <a:rect l="0" t="0" r="r" b="b"/>
              <a:pathLst>
                <a:path w="208" h="39">
                  <a:moveTo>
                    <a:pt x="153" y="39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9"/>
                  </a:lnTo>
                  <a:lnTo>
                    <a:pt x="153" y="39"/>
                  </a:lnTo>
                  <a:close/>
                </a:path>
              </a:pathLst>
            </a:custGeom>
            <a:solidFill>
              <a:srgbClr val="802D17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5" name="Freeform 669"/>
            <p:cNvSpPr>
              <a:spLocks/>
            </p:cNvSpPr>
            <p:nvPr/>
          </p:nvSpPr>
          <p:spPr bwMode="auto">
            <a:xfrm>
              <a:off x="3889" y="3385"/>
              <a:ext cx="23" cy="257"/>
            </a:xfrm>
            <a:custGeom>
              <a:avLst/>
              <a:gdLst/>
              <a:ahLst/>
              <a:cxnLst>
                <a:cxn ang="0">
                  <a:pos x="0" y="641"/>
                </a:cxn>
                <a:cxn ang="0">
                  <a:pos x="0" y="26"/>
                </a:cxn>
                <a:cxn ang="0">
                  <a:pos x="56" y="0"/>
                </a:cxn>
                <a:cxn ang="0">
                  <a:pos x="56" y="602"/>
                </a:cxn>
                <a:cxn ang="0">
                  <a:pos x="0" y="641"/>
                </a:cxn>
              </a:cxnLst>
              <a:rect l="0" t="0" r="r" b="b"/>
              <a:pathLst>
                <a:path w="56" h="641">
                  <a:moveTo>
                    <a:pt x="0" y="641"/>
                  </a:moveTo>
                  <a:lnTo>
                    <a:pt x="0" y="26"/>
                  </a:lnTo>
                  <a:lnTo>
                    <a:pt x="56" y="0"/>
                  </a:lnTo>
                  <a:lnTo>
                    <a:pt x="56" y="602"/>
                  </a:lnTo>
                  <a:lnTo>
                    <a:pt x="0" y="641"/>
                  </a:lnTo>
                  <a:close/>
                </a:path>
              </a:pathLst>
            </a:custGeom>
            <a:solidFill>
              <a:srgbClr val="3D572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6" name="Rectangle 670"/>
            <p:cNvSpPr>
              <a:spLocks noChangeArrowheads="1"/>
            </p:cNvSpPr>
            <p:nvPr/>
          </p:nvSpPr>
          <p:spPr bwMode="auto">
            <a:xfrm>
              <a:off x="3828" y="3396"/>
              <a:ext cx="61" cy="246"/>
            </a:xfrm>
            <a:prstGeom prst="rect">
              <a:avLst/>
            </a:prstGeom>
            <a:solidFill>
              <a:srgbClr val="7AAD3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7" name="Freeform 671"/>
            <p:cNvSpPr>
              <a:spLocks/>
            </p:cNvSpPr>
            <p:nvPr/>
          </p:nvSpPr>
          <p:spPr bwMode="auto">
            <a:xfrm>
              <a:off x="3828" y="3385"/>
              <a:ext cx="84" cy="11"/>
            </a:xfrm>
            <a:custGeom>
              <a:avLst/>
              <a:gdLst/>
              <a:ahLst/>
              <a:cxnLst>
                <a:cxn ang="0">
                  <a:pos x="152" y="26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26"/>
                </a:cxn>
                <a:cxn ang="0">
                  <a:pos x="152" y="26"/>
                </a:cxn>
              </a:cxnLst>
              <a:rect l="0" t="0" r="r" b="b"/>
              <a:pathLst>
                <a:path w="208" h="26">
                  <a:moveTo>
                    <a:pt x="152" y="26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26"/>
                  </a:lnTo>
                  <a:lnTo>
                    <a:pt x="152" y="26"/>
                  </a:lnTo>
                  <a:close/>
                </a:path>
              </a:pathLst>
            </a:custGeom>
            <a:solidFill>
              <a:srgbClr val="5C822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8" name="Freeform 672"/>
            <p:cNvSpPr>
              <a:spLocks/>
            </p:cNvSpPr>
            <p:nvPr/>
          </p:nvSpPr>
          <p:spPr bwMode="auto">
            <a:xfrm>
              <a:off x="3950" y="3396"/>
              <a:ext cx="22" cy="246"/>
            </a:xfrm>
            <a:custGeom>
              <a:avLst/>
              <a:gdLst/>
              <a:ahLst/>
              <a:cxnLst>
                <a:cxn ang="0">
                  <a:pos x="0" y="615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576"/>
                </a:cxn>
                <a:cxn ang="0">
                  <a:pos x="0" y="615"/>
                </a:cxn>
              </a:cxnLst>
              <a:rect l="0" t="0" r="r" b="b"/>
              <a:pathLst>
                <a:path w="55" h="615">
                  <a:moveTo>
                    <a:pt x="0" y="615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57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6C5F12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49" name="Rectangle 673"/>
            <p:cNvSpPr>
              <a:spLocks noChangeArrowheads="1"/>
            </p:cNvSpPr>
            <p:nvPr/>
          </p:nvSpPr>
          <p:spPr bwMode="auto">
            <a:xfrm>
              <a:off x="3889" y="3411"/>
              <a:ext cx="61" cy="231"/>
            </a:xfrm>
            <a:prstGeom prst="rect">
              <a:avLst/>
            </a:prstGeom>
            <a:solidFill>
              <a:srgbClr val="D8BE23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0" name="Freeform 674"/>
            <p:cNvSpPr>
              <a:spLocks/>
            </p:cNvSpPr>
            <p:nvPr/>
          </p:nvSpPr>
          <p:spPr bwMode="auto">
            <a:xfrm>
              <a:off x="3889" y="3396"/>
              <a:ext cx="83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A28F1A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1" name="Freeform 675"/>
            <p:cNvSpPr>
              <a:spLocks/>
            </p:cNvSpPr>
            <p:nvPr/>
          </p:nvSpPr>
          <p:spPr bwMode="auto">
            <a:xfrm>
              <a:off x="4011" y="3380"/>
              <a:ext cx="23" cy="262"/>
            </a:xfrm>
            <a:custGeom>
              <a:avLst/>
              <a:gdLst/>
              <a:ahLst/>
              <a:cxnLst>
                <a:cxn ang="0">
                  <a:pos x="0" y="654"/>
                </a:cxn>
                <a:cxn ang="0">
                  <a:pos x="0" y="39"/>
                </a:cxn>
                <a:cxn ang="0">
                  <a:pos x="56" y="0"/>
                </a:cxn>
                <a:cxn ang="0">
                  <a:pos x="56" y="615"/>
                </a:cxn>
                <a:cxn ang="0">
                  <a:pos x="0" y="654"/>
                </a:cxn>
              </a:cxnLst>
              <a:rect l="0" t="0" r="r" b="b"/>
              <a:pathLst>
                <a:path w="56" h="654">
                  <a:moveTo>
                    <a:pt x="0" y="654"/>
                  </a:moveTo>
                  <a:lnTo>
                    <a:pt x="0" y="39"/>
                  </a:lnTo>
                  <a:lnTo>
                    <a:pt x="56" y="0"/>
                  </a:lnTo>
                  <a:lnTo>
                    <a:pt x="56" y="615"/>
                  </a:lnTo>
                  <a:lnTo>
                    <a:pt x="0" y="654"/>
                  </a:lnTo>
                  <a:close/>
                </a:path>
              </a:pathLst>
            </a:custGeom>
            <a:solidFill>
              <a:srgbClr val="1D3231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2" name="Rectangle 676"/>
            <p:cNvSpPr>
              <a:spLocks noChangeArrowheads="1"/>
            </p:cNvSpPr>
            <p:nvPr/>
          </p:nvSpPr>
          <p:spPr bwMode="auto">
            <a:xfrm>
              <a:off x="3950" y="3396"/>
              <a:ext cx="61" cy="246"/>
            </a:xfrm>
            <a:prstGeom prst="rect">
              <a:avLst/>
            </a:prstGeom>
            <a:solidFill>
              <a:srgbClr val="396361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3" name="Freeform 677"/>
            <p:cNvSpPr>
              <a:spLocks/>
            </p:cNvSpPr>
            <p:nvPr/>
          </p:nvSpPr>
          <p:spPr bwMode="auto">
            <a:xfrm>
              <a:off x="3950" y="3380"/>
              <a:ext cx="84" cy="16"/>
            </a:xfrm>
            <a:custGeom>
              <a:avLst/>
              <a:gdLst/>
              <a:ahLst/>
              <a:cxnLst>
                <a:cxn ang="0">
                  <a:pos x="152" y="39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9"/>
                </a:cxn>
                <a:cxn ang="0">
                  <a:pos x="152" y="39"/>
                </a:cxn>
              </a:cxnLst>
              <a:rect l="0" t="0" r="r" b="b"/>
              <a:pathLst>
                <a:path w="208" h="39">
                  <a:moveTo>
                    <a:pt x="152" y="39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9"/>
                  </a:lnTo>
                  <a:lnTo>
                    <a:pt x="152" y="39"/>
                  </a:lnTo>
                  <a:close/>
                </a:path>
              </a:pathLst>
            </a:custGeom>
            <a:solidFill>
              <a:srgbClr val="2B4A4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4" name="Freeform 678"/>
            <p:cNvSpPr>
              <a:spLocks/>
            </p:cNvSpPr>
            <p:nvPr/>
          </p:nvSpPr>
          <p:spPr bwMode="auto">
            <a:xfrm>
              <a:off x="4078" y="3508"/>
              <a:ext cx="17" cy="134"/>
            </a:xfrm>
            <a:custGeom>
              <a:avLst/>
              <a:gdLst/>
              <a:ahLst/>
              <a:cxnLst>
                <a:cxn ang="0">
                  <a:pos x="0" y="333"/>
                </a:cxn>
                <a:cxn ang="0">
                  <a:pos x="0" y="38"/>
                </a:cxn>
                <a:cxn ang="0">
                  <a:pos x="42" y="0"/>
                </a:cxn>
                <a:cxn ang="0">
                  <a:pos x="42" y="294"/>
                </a:cxn>
                <a:cxn ang="0">
                  <a:pos x="0" y="333"/>
                </a:cxn>
              </a:cxnLst>
              <a:rect l="0" t="0" r="r" b="b"/>
              <a:pathLst>
                <a:path w="42" h="333">
                  <a:moveTo>
                    <a:pt x="0" y="333"/>
                  </a:moveTo>
                  <a:lnTo>
                    <a:pt x="0" y="38"/>
                  </a:lnTo>
                  <a:lnTo>
                    <a:pt x="42" y="0"/>
                  </a:lnTo>
                  <a:lnTo>
                    <a:pt x="42" y="294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66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5" name="Rectangle 679"/>
            <p:cNvSpPr>
              <a:spLocks noChangeArrowheads="1"/>
            </p:cNvSpPr>
            <p:nvPr/>
          </p:nvSpPr>
          <p:spPr bwMode="auto">
            <a:xfrm>
              <a:off x="4011" y="3524"/>
              <a:ext cx="67" cy="118"/>
            </a:xfrm>
            <a:prstGeom prst="rect">
              <a:avLst/>
            </a:prstGeom>
            <a:solidFill>
              <a:srgbClr val="CC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6" name="Freeform 680"/>
            <p:cNvSpPr>
              <a:spLocks/>
            </p:cNvSpPr>
            <p:nvPr/>
          </p:nvSpPr>
          <p:spPr bwMode="auto">
            <a:xfrm>
              <a:off x="4011" y="3508"/>
              <a:ext cx="84" cy="16"/>
            </a:xfrm>
            <a:custGeom>
              <a:avLst/>
              <a:gdLst/>
              <a:ahLst/>
              <a:cxnLst>
                <a:cxn ang="0">
                  <a:pos x="167" y="38"/>
                </a:cxn>
                <a:cxn ang="0">
                  <a:pos x="209" y="0"/>
                </a:cxn>
                <a:cxn ang="0">
                  <a:pos x="56" y="0"/>
                </a:cxn>
                <a:cxn ang="0">
                  <a:pos x="0" y="38"/>
                </a:cxn>
                <a:cxn ang="0">
                  <a:pos x="167" y="38"/>
                </a:cxn>
              </a:cxnLst>
              <a:rect l="0" t="0" r="r" b="b"/>
              <a:pathLst>
                <a:path w="209" h="38">
                  <a:moveTo>
                    <a:pt x="167" y="38"/>
                  </a:moveTo>
                  <a:lnTo>
                    <a:pt x="209" y="0"/>
                  </a:lnTo>
                  <a:lnTo>
                    <a:pt x="56" y="0"/>
                  </a:lnTo>
                  <a:lnTo>
                    <a:pt x="0" y="38"/>
                  </a:lnTo>
                  <a:lnTo>
                    <a:pt x="167" y="38"/>
                  </a:lnTo>
                  <a:close/>
                </a:path>
              </a:pathLst>
            </a:custGeom>
            <a:solidFill>
              <a:srgbClr val="99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7" name="Freeform 681"/>
            <p:cNvSpPr>
              <a:spLocks/>
            </p:cNvSpPr>
            <p:nvPr/>
          </p:nvSpPr>
          <p:spPr bwMode="auto">
            <a:xfrm>
              <a:off x="4228" y="2032"/>
              <a:ext cx="22" cy="1610"/>
            </a:xfrm>
            <a:custGeom>
              <a:avLst/>
              <a:gdLst/>
              <a:ahLst/>
              <a:cxnLst>
                <a:cxn ang="0">
                  <a:pos x="0" y="4023"/>
                </a:cxn>
                <a:cxn ang="0">
                  <a:pos x="0" y="26"/>
                </a:cxn>
                <a:cxn ang="0">
                  <a:pos x="55" y="0"/>
                </a:cxn>
                <a:cxn ang="0">
                  <a:pos x="55" y="3984"/>
                </a:cxn>
                <a:cxn ang="0">
                  <a:pos x="0" y="4023"/>
                </a:cxn>
              </a:cxnLst>
              <a:rect l="0" t="0" r="r" b="b"/>
              <a:pathLst>
                <a:path w="55" h="4023">
                  <a:moveTo>
                    <a:pt x="0" y="4023"/>
                  </a:moveTo>
                  <a:lnTo>
                    <a:pt x="0" y="26"/>
                  </a:lnTo>
                  <a:lnTo>
                    <a:pt x="55" y="0"/>
                  </a:lnTo>
                  <a:lnTo>
                    <a:pt x="55" y="3984"/>
                  </a:lnTo>
                  <a:lnTo>
                    <a:pt x="0" y="4023"/>
                  </a:lnTo>
                  <a:close/>
                </a:path>
              </a:pathLst>
            </a:custGeom>
            <a:solidFill>
              <a:srgbClr val="00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8" name="Rectangle 682"/>
            <p:cNvSpPr>
              <a:spLocks noChangeArrowheads="1"/>
            </p:cNvSpPr>
            <p:nvPr/>
          </p:nvSpPr>
          <p:spPr bwMode="auto">
            <a:xfrm>
              <a:off x="4167" y="2043"/>
              <a:ext cx="61" cy="1599"/>
            </a:xfrm>
            <a:prstGeom prst="rect">
              <a:avLst/>
            </a:prstGeom>
            <a:solidFill>
              <a:srgbClr val="00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59" name="Freeform 683"/>
            <p:cNvSpPr>
              <a:spLocks/>
            </p:cNvSpPr>
            <p:nvPr/>
          </p:nvSpPr>
          <p:spPr bwMode="auto">
            <a:xfrm>
              <a:off x="4167" y="2032"/>
              <a:ext cx="83" cy="11"/>
            </a:xfrm>
            <a:custGeom>
              <a:avLst/>
              <a:gdLst/>
              <a:ahLst/>
              <a:cxnLst>
                <a:cxn ang="0">
                  <a:pos x="153" y="26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26"/>
                </a:cxn>
                <a:cxn ang="0">
                  <a:pos x="153" y="26"/>
                </a:cxn>
              </a:cxnLst>
              <a:rect l="0" t="0" r="r" b="b"/>
              <a:pathLst>
                <a:path w="208" h="26">
                  <a:moveTo>
                    <a:pt x="153" y="26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26"/>
                  </a:lnTo>
                  <a:lnTo>
                    <a:pt x="153" y="26"/>
                  </a:lnTo>
                  <a:close/>
                </a:path>
              </a:pathLst>
            </a:custGeom>
            <a:solidFill>
              <a:srgbClr val="00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0" name="Freeform 684"/>
            <p:cNvSpPr>
              <a:spLocks/>
            </p:cNvSpPr>
            <p:nvPr/>
          </p:nvSpPr>
          <p:spPr bwMode="auto">
            <a:xfrm>
              <a:off x="4289" y="3606"/>
              <a:ext cx="22" cy="36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38"/>
                </a:cxn>
                <a:cxn ang="0">
                  <a:pos x="56" y="0"/>
                </a:cxn>
                <a:cxn ang="0">
                  <a:pos x="56" y="51"/>
                </a:cxn>
                <a:cxn ang="0">
                  <a:pos x="0" y="90"/>
                </a:cxn>
              </a:cxnLst>
              <a:rect l="0" t="0" r="r" b="b"/>
              <a:pathLst>
                <a:path w="56" h="90">
                  <a:moveTo>
                    <a:pt x="0" y="90"/>
                  </a:moveTo>
                  <a:lnTo>
                    <a:pt x="0" y="38"/>
                  </a:lnTo>
                  <a:lnTo>
                    <a:pt x="56" y="0"/>
                  </a:lnTo>
                  <a:lnTo>
                    <a:pt x="56" y="5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4D66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1" name="Rectangle 685"/>
            <p:cNvSpPr>
              <a:spLocks noChangeArrowheads="1"/>
            </p:cNvSpPr>
            <p:nvPr/>
          </p:nvSpPr>
          <p:spPr bwMode="auto">
            <a:xfrm>
              <a:off x="4228" y="3621"/>
              <a:ext cx="61" cy="21"/>
            </a:xfrm>
            <a:prstGeom prst="rect">
              <a:avLst/>
            </a:prstGeom>
            <a:solidFill>
              <a:srgbClr val="0099CC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2" name="Freeform 686"/>
            <p:cNvSpPr>
              <a:spLocks/>
            </p:cNvSpPr>
            <p:nvPr/>
          </p:nvSpPr>
          <p:spPr bwMode="auto">
            <a:xfrm>
              <a:off x="4228" y="3606"/>
              <a:ext cx="83" cy="15"/>
            </a:xfrm>
            <a:custGeom>
              <a:avLst/>
              <a:gdLst/>
              <a:ahLst/>
              <a:cxnLst>
                <a:cxn ang="0">
                  <a:pos x="152" y="38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8"/>
                </a:cxn>
                <a:cxn ang="0">
                  <a:pos x="152" y="38"/>
                </a:cxn>
              </a:cxnLst>
              <a:rect l="0" t="0" r="r" b="b"/>
              <a:pathLst>
                <a:path w="208" h="38">
                  <a:moveTo>
                    <a:pt x="152" y="38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8"/>
                  </a:lnTo>
                  <a:lnTo>
                    <a:pt x="152" y="38"/>
                  </a:lnTo>
                  <a:close/>
                </a:path>
              </a:pathLst>
            </a:custGeom>
            <a:solidFill>
              <a:srgbClr val="00739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3" name="Freeform 687"/>
            <p:cNvSpPr>
              <a:spLocks/>
            </p:cNvSpPr>
            <p:nvPr/>
          </p:nvSpPr>
          <p:spPr bwMode="auto">
            <a:xfrm>
              <a:off x="4350" y="3431"/>
              <a:ext cx="22" cy="211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0" y="39"/>
                </a:cxn>
                <a:cxn ang="0">
                  <a:pos x="55" y="0"/>
                </a:cxn>
                <a:cxn ang="0">
                  <a:pos x="55" y="487"/>
                </a:cxn>
                <a:cxn ang="0">
                  <a:pos x="0" y="526"/>
                </a:cxn>
              </a:cxnLst>
              <a:rect l="0" t="0" r="r" b="b"/>
              <a:pathLst>
                <a:path w="55" h="526">
                  <a:moveTo>
                    <a:pt x="0" y="526"/>
                  </a:moveTo>
                  <a:lnTo>
                    <a:pt x="0" y="39"/>
                  </a:lnTo>
                  <a:lnTo>
                    <a:pt x="55" y="0"/>
                  </a:lnTo>
                  <a:lnTo>
                    <a:pt x="55" y="487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rgbClr val="551E0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4" name="Rectangle 688"/>
            <p:cNvSpPr>
              <a:spLocks noChangeArrowheads="1"/>
            </p:cNvSpPr>
            <p:nvPr/>
          </p:nvSpPr>
          <p:spPr bwMode="auto">
            <a:xfrm>
              <a:off x="4289" y="3447"/>
              <a:ext cx="61" cy="195"/>
            </a:xfrm>
            <a:prstGeom prst="rect">
              <a:avLst/>
            </a:prstGeom>
            <a:solidFill>
              <a:srgbClr val="AA3C1E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5" name="Freeform 689"/>
            <p:cNvSpPr>
              <a:spLocks/>
            </p:cNvSpPr>
            <p:nvPr/>
          </p:nvSpPr>
          <p:spPr bwMode="auto">
            <a:xfrm>
              <a:off x="4289" y="3431"/>
              <a:ext cx="83" cy="16"/>
            </a:xfrm>
            <a:custGeom>
              <a:avLst/>
              <a:gdLst/>
              <a:ahLst/>
              <a:cxnLst>
                <a:cxn ang="0">
                  <a:pos x="153" y="39"/>
                </a:cxn>
                <a:cxn ang="0">
                  <a:pos x="208" y="0"/>
                </a:cxn>
                <a:cxn ang="0">
                  <a:pos x="56" y="0"/>
                </a:cxn>
                <a:cxn ang="0">
                  <a:pos x="0" y="39"/>
                </a:cxn>
                <a:cxn ang="0">
                  <a:pos x="153" y="39"/>
                </a:cxn>
              </a:cxnLst>
              <a:rect l="0" t="0" r="r" b="b"/>
              <a:pathLst>
                <a:path w="208" h="39">
                  <a:moveTo>
                    <a:pt x="153" y="39"/>
                  </a:moveTo>
                  <a:lnTo>
                    <a:pt x="208" y="0"/>
                  </a:lnTo>
                  <a:lnTo>
                    <a:pt x="56" y="0"/>
                  </a:lnTo>
                  <a:lnTo>
                    <a:pt x="0" y="39"/>
                  </a:lnTo>
                  <a:lnTo>
                    <a:pt x="153" y="39"/>
                  </a:lnTo>
                  <a:close/>
                </a:path>
              </a:pathLst>
            </a:custGeom>
            <a:solidFill>
              <a:srgbClr val="802D17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6" name="Freeform 690"/>
            <p:cNvSpPr>
              <a:spLocks/>
            </p:cNvSpPr>
            <p:nvPr/>
          </p:nvSpPr>
          <p:spPr bwMode="auto">
            <a:xfrm>
              <a:off x="4416" y="3370"/>
              <a:ext cx="17" cy="272"/>
            </a:xfrm>
            <a:custGeom>
              <a:avLst/>
              <a:gdLst/>
              <a:ahLst/>
              <a:cxnLst>
                <a:cxn ang="0">
                  <a:pos x="0" y="679"/>
                </a:cxn>
                <a:cxn ang="0">
                  <a:pos x="0" y="38"/>
                </a:cxn>
                <a:cxn ang="0">
                  <a:pos x="42" y="0"/>
                </a:cxn>
                <a:cxn ang="0">
                  <a:pos x="42" y="640"/>
                </a:cxn>
                <a:cxn ang="0">
                  <a:pos x="0" y="679"/>
                </a:cxn>
              </a:cxnLst>
              <a:rect l="0" t="0" r="r" b="b"/>
              <a:pathLst>
                <a:path w="42" h="679">
                  <a:moveTo>
                    <a:pt x="0" y="679"/>
                  </a:moveTo>
                  <a:lnTo>
                    <a:pt x="0" y="38"/>
                  </a:lnTo>
                  <a:lnTo>
                    <a:pt x="42" y="0"/>
                  </a:lnTo>
                  <a:lnTo>
                    <a:pt x="42" y="640"/>
                  </a:lnTo>
                  <a:lnTo>
                    <a:pt x="0" y="679"/>
                  </a:lnTo>
                  <a:close/>
                </a:path>
              </a:pathLst>
            </a:custGeom>
            <a:solidFill>
              <a:srgbClr val="3D572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7" name="Rectangle 691"/>
            <p:cNvSpPr>
              <a:spLocks noChangeArrowheads="1"/>
            </p:cNvSpPr>
            <p:nvPr/>
          </p:nvSpPr>
          <p:spPr bwMode="auto">
            <a:xfrm>
              <a:off x="4350" y="3385"/>
              <a:ext cx="66" cy="257"/>
            </a:xfrm>
            <a:prstGeom prst="rect">
              <a:avLst/>
            </a:prstGeom>
            <a:solidFill>
              <a:srgbClr val="7AAD3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8" name="Freeform 692"/>
            <p:cNvSpPr>
              <a:spLocks/>
            </p:cNvSpPr>
            <p:nvPr/>
          </p:nvSpPr>
          <p:spPr bwMode="auto">
            <a:xfrm>
              <a:off x="4350" y="3370"/>
              <a:ext cx="83" cy="15"/>
            </a:xfrm>
            <a:custGeom>
              <a:avLst/>
              <a:gdLst/>
              <a:ahLst/>
              <a:cxnLst>
                <a:cxn ang="0">
                  <a:pos x="166" y="38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38"/>
                </a:cxn>
                <a:cxn ang="0">
                  <a:pos x="166" y="38"/>
                </a:cxn>
              </a:cxnLst>
              <a:rect l="0" t="0" r="r" b="b"/>
              <a:pathLst>
                <a:path w="208" h="38">
                  <a:moveTo>
                    <a:pt x="166" y="38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38"/>
                  </a:lnTo>
                  <a:lnTo>
                    <a:pt x="166" y="38"/>
                  </a:lnTo>
                  <a:close/>
                </a:path>
              </a:pathLst>
            </a:custGeom>
            <a:solidFill>
              <a:srgbClr val="5C822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69" name="Freeform 693"/>
            <p:cNvSpPr>
              <a:spLocks/>
            </p:cNvSpPr>
            <p:nvPr/>
          </p:nvSpPr>
          <p:spPr bwMode="auto">
            <a:xfrm>
              <a:off x="4478" y="3385"/>
              <a:ext cx="16" cy="257"/>
            </a:xfrm>
            <a:custGeom>
              <a:avLst/>
              <a:gdLst/>
              <a:ahLst/>
              <a:cxnLst>
                <a:cxn ang="0">
                  <a:pos x="0" y="641"/>
                </a:cxn>
                <a:cxn ang="0">
                  <a:pos x="0" y="39"/>
                </a:cxn>
                <a:cxn ang="0">
                  <a:pos x="42" y="0"/>
                </a:cxn>
                <a:cxn ang="0">
                  <a:pos x="42" y="602"/>
                </a:cxn>
                <a:cxn ang="0">
                  <a:pos x="0" y="641"/>
                </a:cxn>
              </a:cxnLst>
              <a:rect l="0" t="0" r="r" b="b"/>
              <a:pathLst>
                <a:path w="42" h="641">
                  <a:moveTo>
                    <a:pt x="0" y="641"/>
                  </a:moveTo>
                  <a:lnTo>
                    <a:pt x="0" y="39"/>
                  </a:lnTo>
                  <a:lnTo>
                    <a:pt x="42" y="0"/>
                  </a:lnTo>
                  <a:lnTo>
                    <a:pt x="42" y="602"/>
                  </a:lnTo>
                  <a:lnTo>
                    <a:pt x="0" y="641"/>
                  </a:lnTo>
                  <a:close/>
                </a:path>
              </a:pathLst>
            </a:custGeom>
            <a:solidFill>
              <a:srgbClr val="6C5F12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0" name="Rectangle 694"/>
            <p:cNvSpPr>
              <a:spLocks noChangeArrowheads="1"/>
            </p:cNvSpPr>
            <p:nvPr/>
          </p:nvSpPr>
          <p:spPr bwMode="auto">
            <a:xfrm>
              <a:off x="4416" y="3401"/>
              <a:ext cx="62" cy="241"/>
            </a:xfrm>
            <a:prstGeom prst="rect">
              <a:avLst/>
            </a:prstGeom>
            <a:solidFill>
              <a:srgbClr val="D8BE23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1" name="Freeform 695"/>
            <p:cNvSpPr>
              <a:spLocks/>
            </p:cNvSpPr>
            <p:nvPr/>
          </p:nvSpPr>
          <p:spPr bwMode="auto">
            <a:xfrm>
              <a:off x="4416" y="3385"/>
              <a:ext cx="78" cy="16"/>
            </a:xfrm>
            <a:custGeom>
              <a:avLst/>
              <a:gdLst/>
              <a:ahLst/>
              <a:cxnLst>
                <a:cxn ang="0">
                  <a:pos x="153" y="39"/>
                </a:cxn>
                <a:cxn ang="0">
                  <a:pos x="195" y="0"/>
                </a:cxn>
                <a:cxn ang="0">
                  <a:pos x="42" y="0"/>
                </a:cxn>
                <a:cxn ang="0">
                  <a:pos x="0" y="39"/>
                </a:cxn>
                <a:cxn ang="0">
                  <a:pos x="153" y="39"/>
                </a:cxn>
              </a:cxnLst>
              <a:rect l="0" t="0" r="r" b="b"/>
              <a:pathLst>
                <a:path w="195" h="39">
                  <a:moveTo>
                    <a:pt x="153" y="39"/>
                  </a:moveTo>
                  <a:lnTo>
                    <a:pt x="195" y="0"/>
                  </a:lnTo>
                  <a:lnTo>
                    <a:pt x="42" y="0"/>
                  </a:lnTo>
                  <a:lnTo>
                    <a:pt x="0" y="39"/>
                  </a:lnTo>
                  <a:lnTo>
                    <a:pt x="153" y="39"/>
                  </a:lnTo>
                  <a:close/>
                </a:path>
              </a:pathLst>
            </a:custGeom>
            <a:solidFill>
              <a:srgbClr val="A28F1A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2" name="Freeform 696"/>
            <p:cNvSpPr>
              <a:spLocks/>
            </p:cNvSpPr>
            <p:nvPr/>
          </p:nvSpPr>
          <p:spPr bwMode="auto">
            <a:xfrm>
              <a:off x="4539" y="3370"/>
              <a:ext cx="22" cy="272"/>
            </a:xfrm>
            <a:custGeom>
              <a:avLst/>
              <a:gdLst/>
              <a:ahLst/>
              <a:cxnLst>
                <a:cxn ang="0">
                  <a:pos x="0" y="679"/>
                </a:cxn>
                <a:cxn ang="0">
                  <a:pos x="0" y="38"/>
                </a:cxn>
                <a:cxn ang="0">
                  <a:pos x="55" y="0"/>
                </a:cxn>
                <a:cxn ang="0">
                  <a:pos x="55" y="640"/>
                </a:cxn>
                <a:cxn ang="0">
                  <a:pos x="0" y="679"/>
                </a:cxn>
              </a:cxnLst>
              <a:rect l="0" t="0" r="r" b="b"/>
              <a:pathLst>
                <a:path w="55" h="679">
                  <a:moveTo>
                    <a:pt x="0" y="679"/>
                  </a:moveTo>
                  <a:lnTo>
                    <a:pt x="0" y="38"/>
                  </a:lnTo>
                  <a:lnTo>
                    <a:pt x="55" y="0"/>
                  </a:lnTo>
                  <a:lnTo>
                    <a:pt x="55" y="640"/>
                  </a:lnTo>
                  <a:lnTo>
                    <a:pt x="0" y="679"/>
                  </a:lnTo>
                  <a:close/>
                </a:path>
              </a:pathLst>
            </a:custGeom>
            <a:solidFill>
              <a:srgbClr val="1D3231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3" name="Rectangle 697"/>
            <p:cNvSpPr>
              <a:spLocks noChangeArrowheads="1"/>
            </p:cNvSpPr>
            <p:nvPr/>
          </p:nvSpPr>
          <p:spPr bwMode="auto">
            <a:xfrm>
              <a:off x="4478" y="3385"/>
              <a:ext cx="61" cy="257"/>
            </a:xfrm>
            <a:prstGeom prst="rect">
              <a:avLst/>
            </a:prstGeom>
            <a:solidFill>
              <a:srgbClr val="396361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4" name="Freeform 698"/>
            <p:cNvSpPr>
              <a:spLocks/>
            </p:cNvSpPr>
            <p:nvPr/>
          </p:nvSpPr>
          <p:spPr bwMode="auto">
            <a:xfrm>
              <a:off x="4478" y="3370"/>
              <a:ext cx="83" cy="15"/>
            </a:xfrm>
            <a:custGeom>
              <a:avLst/>
              <a:gdLst/>
              <a:ahLst/>
              <a:cxnLst>
                <a:cxn ang="0">
                  <a:pos x="153" y="38"/>
                </a:cxn>
                <a:cxn ang="0">
                  <a:pos x="208" y="0"/>
                </a:cxn>
                <a:cxn ang="0">
                  <a:pos x="42" y="0"/>
                </a:cxn>
                <a:cxn ang="0">
                  <a:pos x="0" y="38"/>
                </a:cxn>
                <a:cxn ang="0">
                  <a:pos x="153" y="38"/>
                </a:cxn>
              </a:cxnLst>
              <a:rect l="0" t="0" r="r" b="b"/>
              <a:pathLst>
                <a:path w="208" h="38">
                  <a:moveTo>
                    <a:pt x="153" y="38"/>
                  </a:moveTo>
                  <a:lnTo>
                    <a:pt x="208" y="0"/>
                  </a:lnTo>
                  <a:lnTo>
                    <a:pt x="42" y="0"/>
                  </a:lnTo>
                  <a:lnTo>
                    <a:pt x="0" y="38"/>
                  </a:lnTo>
                  <a:lnTo>
                    <a:pt x="153" y="38"/>
                  </a:lnTo>
                  <a:close/>
                </a:path>
              </a:pathLst>
            </a:custGeom>
            <a:solidFill>
              <a:srgbClr val="2B4A49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5" name="Freeform 699"/>
            <p:cNvSpPr>
              <a:spLocks/>
            </p:cNvSpPr>
            <p:nvPr/>
          </p:nvSpPr>
          <p:spPr bwMode="auto">
            <a:xfrm>
              <a:off x="4600" y="3503"/>
              <a:ext cx="22" cy="139"/>
            </a:xfrm>
            <a:custGeom>
              <a:avLst/>
              <a:gdLst/>
              <a:ahLst/>
              <a:cxnLst>
                <a:cxn ang="0">
                  <a:pos x="0" y="346"/>
                </a:cxn>
                <a:cxn ang="0">
                  <a:pos x="0" y="25"/>
                </a:cxn>
                <a:cxn ang="0">
                  <a:pos x="56" y="0"/>
                </a:cxn>
                <a:cxn ang="0">
                  <a:pos x="56" y="307"/>
                </a:cxn>
                <a:cxn ang="0">
                  <a:pos x="0" y="346"/>
                </a:cxn>
              </a:cxnLst>
              <a:rect l="0" t="0" r="r" b="b"/>
              <a:pathLst>
                <a:path w="56" h="346">
                  <a:moveTo>
                    <a:pt x="0" y="346"/>
                  </a:moveTo>
                  <a:lnTo>
                    <a:pt x="0" y="25"/>
                  </a:lnTo>
                  <a:lnTo>
                    <a:pt x="56" y="0"/>
                  </a:lnTo>
                  <a:lnTo>
                    <a:pt x="56" y="307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rgbClr val="666680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6" name="Rectangle 700"/>
            <p:cNvSpPr>
              <a:spLocks noChangeArrowheads="1"/>
            </p:cNvSpPr>
            <p:nvPr/>
          </p:nvSpPr>
          <p:spPr bwMode="auto">
            <a:xfrm>
              <a:off x="4539" y="3513"/>
              <a:ext cx="61" cy="129"/>
            </a:xfrm>
            <a:prstGeom prst="rect">
              <a:avLst/>
            </a:prstGeom>
            <a:solidFill>
              <a:srgbClr val="CC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7" name="Freeform 701"/>
            <p:cNvSpPr>
              <a:spLocks/>
            </p:cNvSpPr>
            <p:nvPr/>
          </p:nvSpPr>
          <p:spPr bwMode="auto">
            <a:xfrm>
              <a:off x="4539" y="3503"/>
              <a:ext cx="83" cy="10"/>
            </a:xfrm>
            <a:custGeom>
              <a:avLst/>
              <a:gdLst/>
              <a:ahLst/>
              <a:cxnLst>
                <a:cxn ang="0">
                  <a:pos x="152" y="25"/>
                </a:cxn>
                <a:cxn ang="0">
                  <a:pos x="208" y="0"/>
                </a:cxn>
                <a:cxn ang="0">
                  <a:pos x="55" y="0"/>
                </a:cxn>
                <a:cxn ang="0">
                  <a:pos x="0" y="25"/>
                </a:cxn>
                <a:cxn ang="0">
                  <a:pos x="152" y="25"/>
                </a:cxn>
              </a:cxnLst>
              <a:rect l="0" t="0" r="r" b="b"/>
              <a:pathLst>
                <a:path w="208" h="25">
                  <a:moveTo>
                    <a:pt x="152" y="25"/>
                  </a:moveTo>
                  <a:lnTo>
                    <a:pt x="208" y="0"/>
                  </a:lnTo>
                  <a:lnTo>
                    <a:pt x="55" y="0"/>
                  </a:lnTo>
                  <a:lnTo>
                    <a:pt x="0" y="25"/>
                  </a:lnTo>
                  <a:lnTo>
                    <a:pt x="152" y="25"/>
                  </a:lnTo>
                  <a:close/>
                </a:path>
              </a:pathLst>
            </a:custGeom>
            <a:solidFill>
              <a:srgbClr val="9999BF"/>
            </a:solidFill>
            <a:ln w="889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8" name="Line 702"/>
            <p:cNvSpPr>
              <a:spLocks noChangeShapeType="1"/>
            </p:cNvSpPr>
            <p:nvPr/>
          </p:nvSpPr>
          <p:spPr bwMode="auto">
            <a:xfrm flipV="1">
              <a:off x="1502" y="1986"/>
              <a:ext cx="0" cy="1656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79" name="Line 703"/>
            <p:cNvSpPr>
              <a:spLocks noChangeShapeType="1"/>
            </p:cNvSpPr>
            <p:nvPr/>
          </p:nvSpPr>
          <p:spPr bwMode="auto">
            <a:xfrm flipH="1">
              <a:off x="1475" y="3642"/>
              <a:ext cx="27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80" name="Line 704"/>
            <p:cNvSpPr>
              <a:spLocks noChangeShapeType="1"/>
            </p:cNvSpPr>
            <p:nvPr/>
          </p:nvSpPr>
          <p:spPr bwMode="auto">
            <a:xfrm flipH="1">
              <a:off x="1475" y="3365"/>
              <a:ext cx="27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81" name="Line 705"/>
            <p:cNvSpPr>
              <a:spLocks noChangeShapeType="1"/>
            </p:cNvSpPr>
            <p:nvPr/>
          </p:nvSpPr>
          <p:spPr bwMode="auto">
            <a:xfrm flipH="1">
              <a:off x="1475" y="3088"/>
              <a:ext cx="27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82" name="Line 706"/>
            <p:cNvSpPr>
              <a:spLocks noChangeShapeType="1"/>
            </p:cNvSpPr>
            <p:nvPr/>
          </p:nvSpPr>
          <p:spPr bwMode="auto">
            <a:xfrm flipH="1">
              <a:off x="1475" y="2811"/>
              <a:ext cx="27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83" name="Line 707"/>
            <p:cNvSpPr>
              <a:spLocks noChangeShapeType="1"/>
            </p:cNvSpPr>
            <p:nvPr/>
          </p:nvSpPr>
          <p:spPr bwMode="auto">
            <a:xfrm flipH="1">
              <a:off x="1475" y="2540"/>
              <a:ext cx="27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84" name="Line 708"/>
            <p:cNvSpPr>
              <a:spLocks noChangeShapeType="1"/>
            </p:cNvSpPr>
            <p:nvPr/>
          </p:nvSpPr>
          <p:spPr bwMode="auto">
            <a:xfrm flipH="1">
              <a:off x="1475" y="2263"/>
              <a:ext cx="27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85" name="Line 709"/>
            <p:cNvSpPr>
              <a:spLocks noChangeShapeType="1"/>
            </p:cNvSpPr>
            <p:nvPr/>
          </p:nvSpPr>
          <p:spPr bwMode="auto">
            <a:xfrm flipH="1">
              <a:off x="1475" y="1986"/>
              <a:ext cx="27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86" name="Rectangle 710"/>
            <p:cNvSpPr>
              <a:spLocks noChangeArrowheads="1"/>
            </p:cNvSpPr>
            <p:nvPr/>
          </p:nvSpPr>
          <p:spPr bwMode="auto">
            <a:xfrm>
              <a:off x="1375" y="3580"/>
              <a:ext cx="6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0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287" name="Rectangle 711"/>
            <p:cNvSpPr>
              <a:spLocks noChangeArrowheads="1"/>
            </p:cNvSpPr>
            <p:nvPr/>
          </p:nvSpPr>
          <p:spPr bwMode="auto">
            <a:xfrm>
              <a:off x="948" y="3303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200,000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288" name="Rectangle 712"/>
            <p:cNvSpPr>
              <a:spLocks noChangeArrowheads="1"/>
            </p:cNvSpPr>
            <p:nvPr/>
          </p:nvSpPr>
          <p:spPr bwMode="auto">
            <a:xfrm>
              <a:off x="948" y="3026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400,000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289" name="Rectangle 713"/>
            <p:cNvSpPr>
              <a:spLocks noChangeArrowheads="1"/>
            </p:cNvSpPr>
            <p:nvPr/>
          </p:nvSpPr>
          <p:spPr bwMode="auto">
            <a:xfrm>
              <a:off x="948" y="2750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600,000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290" name="Rectangle 714"/>
            <p:cNvSpPr>
              <a:spLocks noChangeArrowheads="1"/>
            </p:cNvSpPr>
            <p:nvPr/>
          </p:nvSpPr>
          <p:spPr bwMode="auto">
            <a:xfrm>
              <a:off x="948" y="2478"/>
              <a:ext cx="4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800,000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291" name="Rectangle 715"/>
            <p:cNvSpPr>
              <a:spLocks noChangeArrowheads="1"/>
            </p:cNvSpPr>
            <p:nvPr/>
          </p:nvSpPr>
          <p:spPr bwMode="auto">
            <a:xfrm>
              <a:off x="831" y="2202"/>
              <a:ext cx="54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1,000,000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292" name="Rectangle 716"/>
            <p:cNvSpPr>
              <a:spLocks noChangeArrowheads="1"/>
            </p:cNvSpPr>
            <p:nvPr/>
          </p:nvSpPr>
          <p:spPr bwMode="auto">
            <a:xfrm>
              <a:off x="831" y="1925"/>
              <a:ext cx="54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1,200,000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293" name="Line 717"/>
            <p:cNvSpPr>
              <a:spLocks noChangeShapeType="1"/>
            </p:cNvSpPr>
            <p:nvPr/>
          </p:nvSpPr>
          <p:spPr bwMode="auto">
            <a:xfrm>
              <a:off x="1502" y="3642"/>
              <a:ext cx="3142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94" name="Line 718"/>
            <p:cNvSpPr>
              <a:spLocks noChangeShapeType="1"/>
            </p:cNvSpPr>
            <p:nvPr/>
          </p:nvSpPr>
          <p:spPr bwMode="auto">
            <a:xfrm>
              <a:off x="1502" y="3642"/>
              <a:ext cx="0" cy="25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95" name="Line 719"/>
            <p:cNvSpPr>
              <a:spLocks noChangeShapeType="1"/>
            </p:cNvSpPr>
            <p:nvPr/>
          </p:nvSpPr>
          <p:spPr bwMode="auto">
            <a:xfrm>
              <a:off x="2024" y="3642"/>
              <a:ext cx="0" cy="25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96" name="Line 720"/>
            <p:cNvSpPr>
              <a:spLocks noChangeShapeType="1"/>
            </p:cNvSpPr>
            <p:nvPr/>
          </p:nvSpPr>
          <p:spPr bwMode="auto">
            <a:xfrm>
              <a:off x="2552" y="3642"/>
              <a:ext cx="0" cy="25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97" name="Line 721"/>
            <p:cNvSpPr>
              <a:spLocks noChangeShapeType="1"/>
            </p:cNvSpPr>
            <p:nvPr/>
          </p:nvSpPr>
          <p:spPr bwMode="auto">
            <a:xfrm>
              <a:off x="3073" y="3642"/>
              <a:ext cx="0" cy="25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98" name="Line 722"/>
            <p:cNvSpPr>
              <a:spLocks noChangeShapeType="1"/>
            </p:cNvSpPr>
            <p:nvPr/>
          </p:nvSpPr>
          <p:spPr bwMode="auto">
            <a:xfrm>
              <a:off x="3595" y="3642"/>
              <a:ext cx="0" cy="25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299" name="Line 723"/>
            <p:cNvSpPr>
              <a:spLocks noChangeShapeType="1"/>
            </p:cNvSpPr>
            <p:nvPr/>
          </p:nvSpPr>
          <p:spPr bwMode="auto">
            <a:xfrm>
              <a:off x="4122" y="3642"/>
              <a:ext cx="0" cy="25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00" name="Line 724"/>
            <p:cNvSpPr>
              <a:spLocks noChangeShapeType="1"/>
            </p:cNvSpPr>
            <p:nvPr/>
          </p:nvSpPr>
          <p:spPr bwMode="auto">
            <a:xfrm>
              <a:off x="4644" y="3642"/>
              <a:ext cx="0" cy="25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01" name="Rectangle 725"/>
            <p:cNvSpPr>
              <a:spLocks noChangeArrowheads="1"/>
            </p:cNvSpPr>
            <p:nvPr/>
          </p:nvSpPr>
          <p:spPr bwMode="auto">
            <a:xfrm>
              <a:off x="1608" y="36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2005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02" name="Rectangle 726"/>
            <p:cNvSpPr>
              <a:spLocks noChangeArrowheads="1"/>
            </p:cNvSpPr>
            <p:nvPr/>
          </p:nvSpPr>
          <p:spPr bwMode="auto">
            <a:xfrm>
              <a:off x="2135" y="36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2006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03" name="Rectangle 727"/>
            <p:cNvSpPr>
              <a:spLocks noChangeArrowheads="1"/>
            </p:cNvSpPr>
            <p:nvPr/>
          </p:nvSpPr>
          <p:spPr bwMode="auto">
            <a:xfrm>
              <a:off x="2657" y="36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2007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04" name="Rectangle 728"/>
            <p:cNvSpPr>
              <a:spLocks noChangeArrowheads="1"/>
            </p:cNvSpPr>
            <p:nvPr/>
          </p:nvSpPr>
          <p:spPr bwMode="auto">
            <a:xfrm>
              <a:off x="3179" y="36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2008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05" name="Rectangle 729"/>
            <p:cNvSpPr>
              <a:spLocks noChangeArrowheads="1"/>
            </p:cNvSpPr>
            <p:nvPr/>
          </p:nvSpPr>
          <p:spPr bwMode="auto">
            <a:xfrm>
              <a:off x="3706" y="36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2009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06" name="Rectangle 730"/>
            <p:cNvSpPr>
              <a:spLocks noChangeArrowheads="1"/>
            </p:cNvSpPr>
            <p:nvPr/>
          </p:nvSpPr>
          <p:spPr bwMode="auto">
            <a:xfrm>
              <a:off x="4228" y="3688"/>
              <a:ext cx="27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2010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07" name="Rectangle 731"/>
            <p:cNvSpPr>
              <a:spLocks noChangeArrowheads="1"/>
            </p:cNvSpPr>
            <p:nvPr/>
          </p:nvSpPr>
          <p:spPr bwMode="auto">
            <a:xfrm>
              <a:off x="1097" y="3934"/>
              <a:ext cx="3270" cy="286"/>
            </a:xfrm>
            <a:prstGeom prst="rect">
              <a:avLst/>
            </a:prstGeom>
            <a:noFill/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08" name="Rectangle 732"/>
            <p:cNvSpPr>
              <a:spLocks noChangeArrowheads="1"/>
            </p:cNvSpPr>
            <p:nvPr/>
          </p:nvSpPr>
          <p:spPr bwMode="auto">
            <a:xfrm>
              <a:off x="1131" y="3985"/>
              <a:ext cx="61" cy="56"/>
            </a:xfrm>
            <a:prstGeom prst="rect">
              <a:avLst/>
            </a:prstGeom>
            <a:solidFill>
              <a:srgbClr val="00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09" name="Rectangle 733"/>
            <p:cNvSpPr>
              <a:spLocks noChangeArrowheads="1"/>
            </p:cNvSpPr>
            <p:nvPr/>
          </p:nvSpPr>
          <p:spPr bwMode="auto">
            <a:xfrm>
              <a:off x="1225" y="3949"/>
              <a:ext cx="37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Mexico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10" name="Rectangle 734"/>
            <p:cNvSpPr>
              <a:spLocks noChangeArrowheads="1"/>
            </p:cNvSpPr>
            <p:nvPr/>
          </p:nvSpPr>
          <p:spPr bwMode="auto">
            <a:xfrm>
              <a:off x="1946" y="3985"/>
              <a:ext cx="62" cy="56"/>
            </a:xfrm>
            <a:prstGeom prst="rect">
              <a:avLst/>
            </a:prstGeom>
            <a:solidFill>
              <a:srgbClr val="0099CC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11" name="Rectangle 735"/>
            <p:cNvSpPr>
              <a:spLocks noChangeArrowheads="1"/>
            </p:cNvSpPr>
            <p:nvPr/>
          </p:nvSpPr>
          <p:spPr bwMode="auto">
            <a:xfrm>
              <a:off x="2041" y="3949"/>
              <a:ext cx="32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Belize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12" name="Rectangle 736"/>
            <p:cNvSpPr>
              <a:spLocks noChangeArrowheads="1"/>
            </p:cNvSpPr>
            <p:nvPr/>
          </p:nvSpPr>
          <p:spPr bwMode="auto">
            <a:xfrm>
              <a:off x="2762" y="3985"/>
              <a:ext cx="62" cy="56"/>
            </a:xfrm>
            <a:prstGeom prst="rect">
              <a:avLst/>
            </a:prstGeom>
            <a:solidFill>
              <a:srgbClr val="AA3C1E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13" name="Rectangle 737"/>
            <p:cNvSpPr>
              <a:spLocks noChangeArrowheads="1"/>
            </p:cNvSpPr>
            <p:nvPr/>
          </p:nvSpPr>
          <p:spPr bwMode="auto">
            <a:xfrm>
              <a:off x="2857" y="3949"/>
              <a:ext cx="56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Costa Rica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14" name="Rectangle 738"/>
            <p:cNvSpPr>
              <a:spLocks noChangeArrowheads="1"/>
            </p:cNvSpPr>
            <p:nvPr/>
          </p:nvSpPr>
          <p:spPr bwMode="auto">
            <a:xfrm>
              <a:off x="3578" y="3985"/>
              <a:ext cx="62" cy="56"/>
            </a:xfrm>
            <a:prstGeom prst="rect">
              <a:avLst/>
            </a:prstGeom>
            <a:solidFill>
              <a:srgbClr val="7AAD3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15" name="Rectangle 739"/>
            <p:cNvSpPr>
              <a:spLocks noChangeArrowheads="1"/>
            </p:cNvSpPr>
            <p:nvPr/>
          </p:nvSpPr>
          <p:spPr bwMode="auto">
            <a:xfrm>
              <a:off x="3673" y="3949"/>
              <a:ext cx="60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El Salvador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16" name="Rectangle 740"/>
            <p:cNvSpPr>
              <a:spLocks noChangeArrowheads="1"/>
            </p:cNvSpPr>
            <p:nvPr/>
          </p:nvSpPr>
          <p:spPr bwMode="auto">
            <a:xfrm>
              <a:off x="1131" y="4123"/>
              <a:ext cx="61" cy="57"/>
            </a:xfrm>
            <a:prstGeom prst="rect">
              <a:avLst/>
            </a:prstGeom>
            <a:solidFill>
              <a:srgbClr val="D8BE23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17" name="Rectangle 741"/>
            <p:cNvSpPr>
              <a:spLocks noChangeArrowheads="1"/>
            </p:cNvSpPr>
            <p:nvPr/>
          </p:nvSpPr>
          <p:spPr bwMode="auto">
            <a:xfrm>
              <a:off x="1225" y="4087"/>
              <a:ext cx="58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Guatemala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18" name="Rectangle 742"/>
            <p:cNvSpPr>
              <a:spLocks noChangeArrowheads="1"/>
            </p:cNvSpPr>
            <p:nvPr/>
          </p:nvSpPr>
          <p:spPr bwMode="auto">
            <a:xfrm>
              <a:off x="1946" y="4123"/>
              <a:ext cx="62" cy="57"/>
            </a:xfrm>
            <a:prstGeom prst="rect">
              <a:avLst/>
            </a:prstGeom>
            <a:solidFill>
              <a:srgbClr val="396361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19" name="Rectangle 743"/>
            <p:cNvSpPr>
              <a:spLocks noChangeArrowheads="1"/>
            </p:cNvSpPr>
            <p:nvPr/>
          </p:nvSpPr>
          <p:spPr bwMode="auto">
            <a:xfrm>
              <a:off x="2041" y="4087"/>
              <a:ext cx="51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Honduras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320" name="Rectangle 744"/>
            <p:cNvSpPr>
              <a:spLocks noChangeArrowheads="1"/>
            </p:cNvSpPr>
            <p:nvPr/>
          </p:nvSpPr>
          <p:spPr bwMode="auto">
            <a:xfrm>
              <a:off x="2762" y="4123"/>
              <a:ext cx="62" cy="57"/>
            </a:xfrm>
            <a:prstGeom prst="rect">
              <a:avLst/>
            </a:prstGeom>
            <a:solidFill>
              <a:srgbClr val="CCCC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321" name="Rectangle 745"/>
            <p:cNvSpPr>
              <a:spLocks noChangeArrowheads="1"/>
            </p:cNvSpPr>
            <p:nvPr/>
          </p:nvSpPr>
          <p:spPr bwMode="auto">
            <a:xfrm>
              <a:off x="2857" y="4087"/>
              <a:ext cx="545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Nicaragua</a:t>
              </a:r>
              <a:endParaRPr lang="es-EC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25323" name="Text Box 747"/>
          <p:cNvSpPr txBox="1">
            <a:spLocks noChangeArrowheads="1"/>
          </p:cNvSpPr>
          <p:nvPr/>
        </p:nvSpPr>
        <p:spPr bwMode="auto">
          <a:xfrm>
            <a:off x="303213" y="6354763"/>
            <a:ext cx="24939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1000"/>
              <a:t>Source: Global Trade Navigator and JOC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Análisis de Mercado</a:t>
            </a:r>
            <a:br>
              <a:rPr lang="es-EC"/>
            </a:br>
            <a:r>
              <a:rPr lang="es-EC" sz="1800"/>
              <a:t>Importaciones de Maersk Line – Volúmenes en TEU </a:t>
            </a:r>
            <a:endParaRPr lang="es-EC"/>
          </a:p>
        </p:txBody>
      </p:sp>
      <p:grpSp>
        <p:nvGrpSpPr>
          <p:cNvPr id="25750" name="Group 150"/>
          <p:cNvGrpSpPr>
            <a:grpSpLocks/>
          </p:cNvGrpSpPr>
          <p:nvPr/>
        </p:nvGrpSpPr>
        <p:grpSpPr bwMode="auto">
          <a:xfrm>
            <a:off x="1301750" y="2235200"/>
            <a:ext cx="5200650" cy="3346450"/>
            <a:chOff x="820" y="1408"/>
            <a:chExt cx="3276" cy="2108"/>
          </a:xfrm>
        </p:grpSpPr>
        <p:sp>
          <p:nvSpPr>
            <p:cNvPr id="25605" name="Freeform 5"/>
            <p:cNvSpPr>
              <a:spLocks/>
            </p:cNvSpPr>
            <p:nvPr/>
          </p:nvSpPr>
          <p:spPr bwMode="auto">
            <a:xfrm>
              <a:off x="1294" y="2906"/>
              <a:ext cx="2802" cy="18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59" y="0"/>
                </a:cxn>
                <a:cxn ang="0">
                  <a:pos x="7003" y="0"/>
                </a:cxn>
                <a:cxn ang="0">
                  <a:pos x="6944" y="44"/>
                </a:cxn>
                <a:cxn ang="0">
                  <a:pos x="0" y="44"/>
                </a:cxn>
              </a:cxnLst>
              <a:rect l="0" t="0" r="r" b="b"/>
              <a:pathLst>
                <a:path w="7003" h="44">
                  <a:moveTo>
                    <a:pt x="0" y="44"/>
                  </a:moveTo>
                  <a:lnTo>
                    <a:pt x="59" y="0"/>
                  </a:lnTo>
                  <a:lnTo>
                    <a:pt x="7003" y="0"/>
                  </a:lnTo>
                  <a:lnTo>
                    <a:pt x="6944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auto">
            <a:xfrm>
              <a:off x="1294" y="1443"/>
              <a:ext cx="24" cy="1481"/>
            </a:xfrm>
            <a:custGeom>
              <a:avLst/>
              <a:gdLst/>
              <a:ahLst/>
              <a:cxnLst>
                <a:cxn ang="0">
                  <a:pos x="0" y="3702"/>
                </a:cxn>
                <a:cxn ang="0">
                  <a:pos x="0" y="43"/>
                </a:cxn>
                <a:cxn ang="0">
                  <a:pos x="59" y="0"/>
                </a:cxn>
                <a:cxn ang="0">
                  <a:pos x="59" y="3658"/>
                </a:cxn>
                <a:cxn ang="0">
                  <a:pos x="0" y="3702"/>
                </a:cxn>
              </a:cxnLst>
              <a:rect l="0" t="0" r="r" b="b"/>
              <a:pathLst>
                <a:path w="59" h="3702">
                  <a:moveTo>
                    <a:pt x="0" y="3702"/>
                  </a:moveTo>
                  <a:lnTo>
                    <a:pt x="0" y="43"/>
                  </a:lnTo>
                  <a:lnTo>
                    <a:pt x="59" y="0"/>
                  </a:lnTo>
                  <a:lnTo>
                    <a:pt x="59" y="3658"/>
                  </a:lnTo>
                  <a:lnTo>
                    <a:pt x="0" y="370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318" y="1443"/>
              <a:ext cx="2778" cy="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auto">
            <a:xfrm>
              <a:off x="1294" y="2906"/>
              <a:ext cx="2802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4">
                  <a:moveTo>
                    <a:pt x="0" y="4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auto">
            <a:xfrm>
              <a:off x="1294" y="2757"/>
              <a:ext cx="2802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5">
                  <a:moveTo>
                    <a:pt x="0" y="5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auto">
            <a:xfrm>
              <a:off x="1294" y="2612"/>
              <a:ext cx="2802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4">
                  <a:moveTo>
                    <a:pt x="0" y="4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auto">
            <a:xfrm>
              <a:off x="1294" y="2464"/>
              <a:ext cx="2802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5">
                  <a:moveTo>
                    <a:pt x="0" y="5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auto">
            <a:xfrm>
              <a:off x="1294" y="2319"/>
              <a:ext cx="2802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5">
                  <a:moveTo>
                    <a:pt x="0" y="5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auto">
            <a:xfrm>
              <a:off x="1294" y="2174"/>
              <a:ext cx="2802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4">
                  <a:moveTo>
                    <a:pt x="0" y="4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auto">
            <a:xfrm>
              <a:off x="1294" y="2025"/>
              <a:ext cx="2802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5">
                  <a:moveTo>
                    <a:pt x="0" y="5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auto">
            <a:xfrm>
              <a:off x="1294" y="1881"/>
              <a:ext cx="2802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5">
                  <a:moveTo>
                    <a:pt x="0" y="5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auto">
            <a:xfrm>
              <a:off x="1294" y="1736"/>
              <a:ext cx="2802" cy="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4">
                  <a:moveTo>
                    <a:pt x="0" y="4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auto">
            <a:xfrm>
              <a:off x="1294" y="1587"/>
              <a:ext cx="2802" cy="2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5">
                  <a:moveTo>
                    <a:pt x="0" y="5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auto">
            <a:xfrm>
              <a:off x="1294" y="1443"/>
              <a:ext cx="2802" cy="1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0"/>
                </a:cxn>
                <a:cxn ang="0">
                  <a:pos x="590" y="0"/>
                </a:cxn>
              </a:cxnLst>
              <a:rect l="0" t="0" r="r" b="b"/>
              <a:pathLst>
                <a:path w="590" h="4">
                  <a:moveTo>
                    <a:pt x="0" y="4"/>
                  </a:moveTo>
                  <a:lnTo>
                    <a:pt x="5" y="0"/>
                  </a:lnTo>
                  <a:lnTo>
                    <a:pt x="59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auto">
            <a:xfrm>
              <a:off x="1294" y="2906"/>
              <a:ext cx="2802" cy="18"/>
            </a:xfrm>
            <a:custGeom>
              <a:avLst/>
              <a:gdLst/>
              <a:ahLst/>
              <a:cxnLst>
                <a:cxn ang="0">
                  <a:pos x="7003" y="0"/>
                </a:cxn>
                <a:cxn ang="0">
                  <a:pos x="6944" y="44"/>
                </a:cxn>
                <a:cxn ang="0">
                  <a:pos x="0" y="44"/>
                </a:cxn>
                <a:cxn ang="0">
                  <a:pos x="59" y="0"/>
                </a:cxn>
                <a:cxn ang="0">
                  <a:pos x="7003" y="0"/>
                </a:cxn>
              </a:cxnLst>
              <a:rect l="0" t="0" r="r" b="b"/>
              <a:pathLst>
                <a:path w="7003" h="44">
                  <a:moveTo>
                    <a:pt x="7003" y="0"/>
                  </a:moveTo>
                  <a:lnTo>
                    <a:pt x="6944" y="44"/>
                  </a:lnTo>
                  <a:lnTo>
                    <a:pt x="0" y="44"/>
                  </a:lnTo>
                  <a:lnTo>
                    <a:pt x="59" y="0"/>
                  </a:lnTo>
                  <a:lnTo>
                    <a:pt x="7003" y="0"/>
                  </a:lnTo>
                  <a:close/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auto">
            <a:xfrm>
              <a:off x="1294" y="1443"/>
              <a:ext cx="24" cy="1481"/>
            </a:xfrm>
            <a:custGeom>
              <a:avLst/>
              <a:gdLst/>
              <a:ahLst/>
              <a:cxnLst>
                <a:cxn ang="0">
                  <a:pos x="0" y="3702"/>
                </a:cxn>
                <a:cxn ang="0">
                  <a:pos x="0" y="43"/>
                </a:cxn>
                <a:cxn ang="0">
                  <a:pos x="59" y="0"/>
                </a:cxn>
                <a:cxn ang="0">
                  <a:pos x="59" y="3658"/>
                </a:cxn>
                <a:cxn ang="0">
                  <a:pos x="0" y="3702"/>
                </a:cxn>
              </a:cxnLst>
              <a:rect l="0" t="0" r="r" b="b"/>
              <a:pathLst>
                <a:path w="59" h="3702">
                  <a:moveTo>
                    <a:pt x="0" y="3702"/>
                  </a:moveTo>
                  <a:lnTo>
                    <a:pt x="0" y="43"/>
                  </a:lnTo>
                  <a:lnTo>
                    <a:pt x="59" y="0"/>
                  </a:lnTo>
                  <a:lnTo>
                    <a:pt x="59" y="3658"/>
                  </a:lnTo>
                  <a:lnTo>
                    <a:pt x="0" y="3702"/>
                  </a:lnTo>
                  <a:close/>
                </a:path>
              </a:pathLst>
            </a:custGeom>
            <a:noFill/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1318" y="1443"/>
              <a:ext cx="2778" cy="1463"/>
            </a:xfrm>
            <a:prstGeom prst="rect">
              <a:avLst/>
            </a:prstGeom>
            <a:noFill/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auto">
            <a:xfrm>
              <a:off x="1352" y="2902"/>
              <a:ext cx="113" cy="22"/>
            </a:xfrm>
            <a:custGeom>
              <a:avLst/>
              <a:gdLst/>
              <a:ahLst/>
              <a:cxnLst>
                <a:cxn ang="0">
                  <a:pos x="213" y="55"/>
                </a:cxn>
                <a:cxn ang="0">
                  <a:pos x="284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13" y="55"/>
                </a:cxn>
              </a:cxnLst>
              <a:rect l="0" t="0" r="r" b="b"/>
              <a:pathLst>
                <a:path w="284" h="55">
                  <a:moveTo>
                    <a:pt x="213" y="55"/>
                  </a:moveTo>
                  <a:lnTo>
                    <a:pt x="284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13" y="55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auto">
            <a:xfrm>
              <a:off x="1518" y="2617"/>
              <a:ext cx="28" cy="307"/>
            </a:xfrm>
            <a:custGeom>
              <a:avLst/>
              <a:gdLst/>
              <a:ahLst/>
              <a:cxnLst>
                <a:cxn ang="0">
                  <a:pos x="0" y="767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723"/>
                </a:cxn>
                <a:cxn ang="0">
                  <a:pos x="0" y="767"/>
                </a:cxn>
              </a:cxnLst>
              <a:rect l="0" t="0" r="r" b="b"/>
              <a:pathLst>
                <a:path w="71" h="767">
                  <a:moveTo>
                    <a:pt x="0" y="767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723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1437" y="2639"/>
              <a:ext cx="81" cy="285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auto">
            <a:xfrm>
              <a:off x="1437" y="2617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auto">
            <a:xfrm>
              <a:off x="1598" y="2529"/>
              <a:ext cx="29" cy="395"/>
            </a:xfrm>
            <a:custGeom>
              <a:avLst/>
              <a:gdLst/>
              <a:ahLst/>
              <a:cxnLst>
                <a:cxn ang="0">
                  <a:pos x="0" y="986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942"/>
                </a:cxn>
                <a:cxn ang="0">
                  <a:pos x="0" y="986"/>
                </a:cxn>
              </a:cxnLst>
              <a:rect l="0" t="0" r="r" b="b"/>
              <a:pathLst>
                <a:path w="71" h="986">
                  <a:moveTo>
                    <a:pt x="0" y="986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942"/>
                  </a:lnTo>
                  <a:lnTo>
                    <a:pt x="0" y="986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1518" y="2551"/>
              <a:ext cx="80" cy="373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auto">
            <a:xfrm>
              <a:off x="1518" y="2529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29" name="Freeform 29"/>
            <p:cNvSpPr>
              <a:spLocks/>
            </p:cNvSpPr>
            <p:nvPr/>
          </p:nvSpPr>
          <p:spPr bwMode="auto">
            <a:xfrm>
              <a:off x="1679" y="2380"/>
              <a:ext cx="29" cy="544"/>
            </a:xfrm>
            <a:custGeom>
              <a:avLst/>
              <a:gdLst/>
              <a:ahLst/>
              <a:cxnLst>
                <a:cxn ang="0">
                  <a:pos x="0" y="1358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1314"/>
                </a:cxn>
                <a:cxn ang="0">
                  <a:pos x="0" y="1358"/>
                </a:cxn>
              </a:cxnLst>
              <a:rect l="0" t="0" r="r" b="b"/>
              <a:pathLst>
                <a:path w="71" h="1358">
                  <a:moveTo>
                    <a:pt x="0" y="1358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1314"/>
                  </a:lnTo>
                  <a:lnTo>
                    <a:pt x="0" y="1358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1598" y="2402"/>
              <a:ext cx="81" cy="522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1" name="Freeform 31"/>
            <p:cNvSpPr>
              <a:spLocks/>
            </p:cNvSpPr>
            <p:nvPr/>
          </p:nvSpPr>
          <p:spPr bwMode="auto">
            <a:xfrm>
              <a:off x="1598" y="2380"/>
              <a:ext cx="110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2" name="Freeform 32"/>
            <p:cNvSpPr>
              <a:spLocks/>
            </p:cNvSpPr>
            <p:nvPr/>
          </p:nvSpPr>
          <p:spPr bwMode="auto">
            <a:xfrm>
              <a:off x="1760" y="2385"/>
              <a:ext cx="28" cy="539"/>
            </a:xfrm>
            <a:custGeom>
              <a:avLst/>
              <a:gdLst/>
              <a:ahLst/>
              <a:cxnLst>
                <a:cxn ang="0">
                  <a:pos x="0" y="1347"/>
                </a:cxn>
                <a:cxn ang="0">
                  <a:pos x="0" y="44"/>
                </a:cxn>
                <a:cxn ang="0">
                  <a:pos x="72" y="0"/>
                </a:cxn>
                <a:cxn ang="0">
                  <a:pos x="72" y="1303"/>
                </a:cxn>
                <a:cxn ang="0">
                  <a:pos x="0" y="1347"/>
                </a:cxn>
              </a:cxnLst>
              <a:rect l="0" t="0" r="r" b="b"/>
              <a:pathLst>
                <a:path w="72" h="1347">
                  <a:moveTo>
                    <a:pt x="0" y="1347"/>
                  </a:moveTo>
                  <a:lnTo>
                    <a:pt x="0" y="44"/>
                  </a:lnTo>
                  <a:lnTo>
                    <a:pt x="72" y="0"/>
                  </a:lnTo>
                  <a:lnTo>
                    <a:pt x="72" y="1303"/>
                  </a:lnTo>
                  <a:lnTo>
                    <a:pt x="0" y="1347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auto">
            <a:xfrm>
              <a:off x="1679" y="2402"/>
              <a:ext cx="81" cy="522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4" name="Freeform 34"/>
            <p:cNvSpPr>
              <a:spLocks/>
            </p:cNvSpPr>
            <p:nvPr/>
          </p:nvSpPr>
          <p:spPr bwMode="auto">
            <a:xfrm>
              <a:off x="1679" y="2385"/>
              <a:ext cx="109" cy="17"/>
            </a:xfrm>
            <a:custGeom>
              <a:avLst/>
              <a:gdLst/>
              <a:ahLst/>
              <a:cxnLst>
                <a:cxn ang="0">
                  <a:pos x="201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1" y="44"/>
                </a:cxn>
              </a:cxnLst>
              <a:rect l="0" t="0" r="r" b="b"/>
              <a:pathLst>
                <a:path w="273" h="44">
                  <a:moveTo>
                    <a:pt x="201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1" y="44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5" name="Freeform 35"/>
            <p:cNvSpPr>
              <a:spLocks/>
            </p:cNvSpPr>
            <p:nvPr/>
          </p:nvSpPr>
          <p:spPr bwMode="auto">
            <a:xfrm>
              <a:off x="1845" y="1824"/>
              <a:ext cx="29" cy="1100"/>
            </a:xfrm>
            <a:custGeom>
              <a:avLst/>
              <a:gdLst/>
              <a:ahLst/>
              <a:cxnLst>
                <a:cxn ang="0">
                  <a:pos x="0" y="2749"/>
                </a:cxn>
                <a:cxn ang="0">
                  <a:pos x="0" y="43"/>
                </a:cxn>
                <a:cxn ang="0">
                  <a:pos x="71" y="0"/>
                </a:cxn>
                <a:cxn ang="0">
                  <a:pos x="71" y="2705"/>
                </a:cxn>
                <a:cxn ang="0">
                  <a:pos x="0" y="2749"/>
                </a:cxn>
              </a:cxnLst>
              <a:rect l="0" t="0" r="r" b="b"/>
              <a:pathLst>
                <a:path w="71" h="2749">
                  <a:moveTo>
                    <a:pt x="0" y="2749"/>
                  </a:moveTo>
                  <a:lnTo>
                    <a:pt x="0" y="43"/>
                  </a:lnTo>
                  <a:lnTo>
                    <a:pt x="71" y="0"/>
                  </a:lnTo>
                  <a:lnTo>
                    <a:pt x="71" y="2705"/>
                  </a:lnTo>
                  <a:lnTo>
                    <a:pt x="0" y="2749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6" name="Rectangle 36"/>
            <p:cNvSpPr>
              <a:spLocks noChangeArrowheads="1"/>
            </p:cNvSpPr>
            <p:nvPr/>
          </p:nvSpPr>
          <p:spPr bwMode="auto">
            <a:xfrm>
              <a:off x="1760" y="1841"/>
              <a:ext cx="85" cy="1083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7" name="Freeform 37"/>
            <p:cNvSpPr>
              <a:spLocks/>
            </p:cNvSpPr>
            <p:nvPr/>
          </p:nvSpPr>
          <p:spPr bwMode="auto">
            <a:xfrm>
              <a:off x="1760" y="1824"/>
              <a:ext cx="114" cy="17"/>
            </a:xfrm>
            <a:custGeom>
              <a:avLst/>
              <a:gdLst/>
              <a:ahLst/>
              <a:cxnLst>
                <a:cxn ang="0">
                  <a:pos x="214" y="43"/>
                </a:cxn>
                <a:cxn ang="0">
                  <a:pos x="285" y="0"/>
                </a:cxn>
                <a:cxn ang="0">
                  <a:pos x="72" y="0"/>
                </a:cxn>
                <a:cxn ang="0">
                  <a:pos x="0" y="43"/>
                </a:cxn>
                <a:cxn ang="0">
                  <a:pos x="214" y="43"/>
                </a:cxn>
              </a:cxnLst>
              <a:rect l="0" t="0" r="r" b="b"/>
              <a:pathLst>
                <a:path w="285" h="43">
                  <a:moveTo>
                    <a:pt x="214" y="43"/>
                  </a:moveTo>
                  <a:lnTo>
                    <a:pt x="285" y="0"/>
                  </a:lnTo>
                  <a:lnTo>
                    <a:pt x="72" y="0"/>
                  </a:lnTo>
                  <a:lnTo>
                    <a:pt x="0" y="43"/>
                  </a:lnTo>
                  <a:lnTo>
                    <a:pt x="214" y="43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8" name="Freeform 38"/>
            <p:cNvSpPr>
              <a:spLocks/>
            </p:cNvSpPr>
            <p:nvPr/>
          </p:nvSpPr>
          <p:spPr bwMode="auto">
            <a:xfrm>
              <a:off x="1926" y="2757"/>
              <a:ext cx="28" cy="167"/>
            </a:xfrm>
            <a:custGeom>
              <a:avLst/>
              <a:gdLst/>
              <a:ahLst/>
              <a:cxnLst>
                <a:cxn ang="0">
                  <a:pos x="0" y="416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372"/>
                </a:cxn>
                <a:cxn ang="0">
                  <a:pos x="0" y="416"/>
                </a:cxn>
              </a:cxnLst>
              <a:rect l="0" t="0" r="r" b="b"/>
              <a:pathLst>
                <a:path w="71" h="416">
                  <a:moveTo>
                    <a:pt x="0" y="416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372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39" name="Rectangle 39"/>
            <p:cNvSpPr>
              <a:spLocks noChangeArrowheads="1"/>
            </p:cNvSpPr>
            <p:nvPr/>
          </p:nvSpPr>
          <p:spPr bwMode="auto">
            <a:xfrm>
              <a:off x="1845" y="2779"/>
              <a:ext cx="81" cy="145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0" name="Freeform 40"/>
            <p:cNvSpPr>
              <a:spLocks/>
            </p:cNvSpPr>
            <p:nvPr/>
          </p:nvSpPr>
          <p:spPr bwMode="auto">
            <a:xfrm>
              <a:off x="1845" y="2757"/>
              <a:ext cx="109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1" name="Freeform 41"/>
            <p:cNvSpPr>
              <a:spLocks/>
            </p:cNvSpPr>
            <p:nvPr/>
          </p:nvSpPr>
          <p:spPr bwMode="auto">
            <a:xfrm>
              <a:off x="2130" y="2897"/>
              <a:ext cx="28" cy="27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22"/>
                </a:cxn>
                <a:cxn ang="0">
                  <a:pos x="0" y="66"/>
                </a:cxn>
              </a:cxnLst>
              <a:rect l="0" t="0" r="r" b="b"/>
              <a:pathLst>
                <a:path w="71" h="66">
                  <a:moveTo>
                    <a:pt x="0" y="66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22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4D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2" name="Rectangle 42"/>
            <p:cNvSpPr>
              <a:spLocks noChangeArrowheads="1"/>
            </p:cNvSpPr>
            <p:nvPr/>
          </p:nvSpPr>
          <p:spPr bwMode="auto">
            <a:xfrm>
              <a:off x="2049" y="2915"/>
              <a:ext cx="81" cy="9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3" name="Freeform 43"/>
            <p:cNvSpPr>
              <a:spLocks/>
            </p:cNvSpPr>
            <p:nvPr/>
          </p:nvSpPr>
          <p:spPr bwMode="auto">
            <a:xfrm>
              <a:off x="2049" y="2897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4" name="Freeform 44"/>
            <p:cNvSpPr>
              <a:spLocks/>
            </p:cNvSpPr>
            <p:nvPr/>
          </p:nvSpPr>
          <p:spPr bwMode="auto">
            <a:xfrm>
              <a:off x="2211" y="2621"/>
              <a:ext cx="28" cy="303"/>
            </a:xfrm>
            <a:custGeom>
              <a:avLst/>
              <a:gdLst/>
              <a:ahLst/>
              <a:cxnLst>
                <a:cxn ang="0">
                  <a:pos x="0" y="756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712"/>
                </a:cxn>
                <a:cxn ang="0">
                  <a:pos x="0" y="756"/>
                </a:cxn>
              </a:cxnLst>
              <a:rect l="0" t="0" r="r" b="b"/>
              <a:pathLst>
                <a:path w="71" h="756">
                  <a:moveTo>
                    <a:pt x="0" y="756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712"/>
                  </a:lnTo>
                  <a:lnTo>
                    <a:pt x="0" y="756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5" name="Rectangle 45"/>
            <p:cNvSpPr>
              <a:spLocks noChangeArrowheads="1"/>
            </p:cNvSpPr>
            <p:nvPr/>
          </p:nvSpPr>
          <p:spPr bwMode="auto">
            <a:xfrm>
              <a:off x="2130" y="2639"/>
              <a:ext cx="81" cy="285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6" name="Freeform 46"/>
            <p:cNvSpPr>
              <a:spLocks/>
            </p:cNvSpPr>
            <p:nvPr/>
          </p:nvSpPr>
          <p:spPr bwMode="auto">
            <a:xfrm>
              <a:off x="2130" y="2621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7" name="Freeform 47"/>
            <p:cNvSpPr>
              <a:spLocks/>
            </p:cNvSpPr>
            <p:nvPr/>
          </p:nvSpPr>
          <p:spPr bwMode="auto">
            <a:xfrm>
              <a:off x="2292" y="2525"/>
              <a:ext cx="28" cy="399"/>
            </a:xfrm>
            <a:custGeom>
              <a:avLst/>
              <a:gdLst/>
              <a:ahLst/>
              <a:cxnLst>
                <a:cxn ang="0">
                  <a:pos x="0" y="997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953"/>
                </a:cxn>
                <a:cxn ang="0">
                  <a:pos x="0" y="997"/>
                </a:cxn>
              </a:cxnLst>
              <a:rect l="0" t="0" r="r" b="b"/>
              <a:pathLst>
                <a:path w="71" h="997">
                  <a:moveTo>
                    <a:pt x="0" y="997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953"/>
                  </a:lnTo>
                  <a:lnTo>
                    <a:pt x="0" y="997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8" name="Rectangle 48"/>
            <p:cNvSpPr>
              <a:spLocks noChangeArrowheads="1"/>
            </p:cNvSpPr>
            <p:nvPr/>
          </p:nvSpPr>
          <p:spPr bwMode="auto">
            <a:xfrm>
              <a:off x="2211" y="2542"/>
              <a:ext cx="81" cy="382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49" name="Freeform 49"/>
            <p:cNvSpPr>
              <a:spLocks/>
            </p:cNvSpPr>
            <p:nvPr/>
          </p:nvSpPr>
          <p:spPr bwMode="auto">
            <a:xfrm>
              <a:off x="2211" y="2525"/>
              <a:ext cx="109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0" name="Freeform 50"/>
            <p:cNvSpPr>
              <a:spLocks/>
            </p:cNvSpPr>
            <p:nvPr/>
          </p:nvSpPr>
          <p:spPr bwMode="auto">
            <a:xfrm>
              <a:off x="2377" y="2354"/>
              <a:ext cx="24" cy="570"/>
            </a:xfrm>
            <a:custGeom>
              <a:avLst/>
              <a:gdLst/>
              <a:ahLst/>
              <a:cxnLst>
                <a:cxn ang="0">
                  <a:pos x="0" y="1424"/>
                </a:cxn>
                <a:cxn ang="0">
                  <a:pos x="0" y="55"/>
                </a:cxn>
                <a:cxn ang="0">
                  <a:pos x="60" y="0"/>
                </a:cxn>
                <a:cxn ang="0">
                  <a:pos x="60" y="1380"/>
                </a:cxn>
                <a:cxn ang="0">
                  <a:pos x="0" y="1424"/>
                </a:cxn>
              </a:cxnLst>
              <a:rect l="0" t="0" r="r" b="b"/>
              <a:pathLst>
                <a:path w="60" h="1424">
                  <a:moveTo>
                    <a:pt x="0" y="1424"/>
                  </a:moveTo>
                  <a:lnTo>
                    <a:pt x="0" y="55"/>
                  </a:lnTo>
                  <a:lnTo>
                    <a:pt x="60" y="0"/>
                  </a:lnTo>
                  <a:lnTo>
                    <a:pt x="60" y="1380"/>
                  </a:lnTo>
                  <a:lnTo>
                    <a:pt x="0" y="1424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>
              <a:off x="2292" y="2376"/>
              <a:ext cx="85" cy="548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2" name="Freeform 52"/>
            <p:cNvSpPr>
              <a:spLocks/>
            </p:cNvSpPr>
            <p:nvPr/>
          </p:nvSpPr>
          <p:spPr bwMode="auto">
            <a:xfrm>
              <a:off x="2292" y="2354"/>
              <a:ext cx="109" cy="22"/>
            </a:xfrm>
            <a:custGeom>
              <a:avLst/>
              <a:gdLst/>
              <a:ahLst/>
              <a:cxnLst>
                <a:cxn ang="0">
                  <a:pos x="213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13" y="55"/>
                </a:cxn>
              </a:cxnLst>
              <a:rect l="0" t="0" r="r" b="b"/>
              <a:pathLst>
                <a:path w="273" h="55">
                  <a:moveTo>
                    <a:pt x="213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13" y="55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3" name="Freeform 53"/>
            <p:cNvSpPr>
              <a:spLocks/>
            </p:cNvSpPr>
            <p:nvPr/>
          </p:nvSpPr>
          <p:spPr bwMode="auto">
            <a:xfrm>
              <a:off x="2458" y="2306"/>
              <a:ext cx="28" cy="618"/>
            </a:xfrm>
            <a:custGeom>
              <a:avLst/>
              <a:gdLst/>
              <a:ahLst/>
              <a:cxnLst>
                <a:cxn ang="0">
                  <a:pos x="0" y="1544"/>
                </a:cxn>
                <a:cxn ang="0">
                  <a:pos x="0" y="43"/>
                </a:cxn>
                <a:cxn ang="0">
                  <a:pos x="71" y="0"/>
                </a:cxn>
                <a:cxn ang="0">
                  <a:pos x="71" y="1500"/>
                </a:cxn>
                <a:cxn ang="0">
                  <a:pos x="0" y="1544"/>
                </a:cxn>
              </a:cxnLst>
              <a:rect l="0" t="0" r="r" b="b"/>
              <a:pathLst>
                <a:path w="71" h="1544">
                  <a:moveTo>
                    <a:pt x="0" y="1544"/>
                  </a:moveTo>
                  <a:lnTo>
                    <a:pt x="0" y="43"/>
                  </a:lnTo>
                  <a:lnTo>
                    <a:pt x="71" y="0"/>
                  </a:lnTo>
                  <a:lnTo>
                    <a:pt x="71" y="1500"/>
                  </a:lnTo>
                  <a:lnTo>
                    <a:pt x="0" y="1544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2377" y="2323"/>
              <a:ext cx="81" cy="601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5" name="Freeform 55"/>
            <p:cNvSpPr>
              <a:spLocks/>
            </p:cNvSpPr>
            <p:nvPr/>
          </p:nvSpPr>
          <p:spPr bwMode="auto">
            <a:xfrm>
              <a:off x="2377" y="2306"/>
              <a:ext cx="109" cy="17"/>
            </a:xfrm>
            <a:custGeom>
              <a:avLst/>
              <a:gdLst/>
              <a:ahLst/>
              <a:cxnLst>
                <a:cxn ang="0">
                  <a:pos x="202" y="43"/>
                </a:cxn>
                <a:cxn ang="0">
                  <a:pos x="273" y="0"/>
                </a:cxn>
                <a:cxn ang="0">
                  <a:pos x="60" y="0"/>
                </a:cxn>
                <a:cxn ang="0">
                  <a:pos x="0" y="43"/>
                </a:cxn>
                <a:cxn ang="0">
                  <a:pos x="202" y="43"/>
                </a:cxn>
              </a:cxnLst>
              <a:rect l="0" t="0" r="r" b="b"/>
              <a:pathLst>
                <a:path w="273" h="43">
                  <a:moveTo>
                    <a:pt x="202" y="43"/>
                  </a:moveTo>
                  <a:lnTo>
                    <a:pt x="273" y="0"/>
                  </a:lnTo>
                  <a:lnTo>
                    <a:pt x="60" y="0"/>
                  </a:lnTo>
                  <a:lnTo>
                    <a:pt x="0" y="43"/>
                  </a:lnTo>
                  <a:lnTo>
                    <a:pt x="202" y="43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6" name="Freeform 56"/>
            <p:cNvSpPr>
              <a:spLocks/>
            </p:cNvSpPr>
            <p:nvPr/>
          </p:nvSpPr>
          <p:spPr bwMode="auto">
            <a:xfrm>
              <a:off x="2538" y="1526"/>
              <a:ext cx="29" cy="1398"/>
            </a:xfrm>
            <a:custGeom>
              <a:avLst/>
              <a:gdLst/>
              <a:ahLst/>
              <a:cxnLst>
                <a:cxn ang="0">
                  <a:pos x="0" y="3494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3450"/>
                </a:cxn>
                <a:cxn ang="0">
                  <a:pos x="0" y="3494"/>
                </a:cxn>
              </a:cxnLst>
              <a:rect l="0" t="0" r="r" b="b"/>
              <a:pathLst>
                <a:path w="71" h="3494">
                  <a:moveTo>
                    <a:pt x="0" y="3494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3450"/>
                  </a:lnTo>
                  <a:lnTo>
                    <a:pt x="0" y="3494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2458" y="1544"/>
              <a:ext cx="80" cy="1380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8" name="Freeform 58"/>
            <p:cNvSpPr>
              <a:spLocks/>
            </p:cNvSpPr>
            <p:nvPr/>
          </p:nvSpPr>
          <p:spPr bwMode="auto">
            <a:xfrm>
              <a:off x="2458" y="1526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9" name="Freeform 59"/>
            <p:cNvSpPr>
              <a:spLocks/>
            </p:cNvSpPr>
            <p:nvPr/>
          </p:nvSpPr>
          <p:spPr bwMode="auto">
            <a:xfrm>
              <a:off x="2619" y="2753"/>
              <a:ext cx="29" cy="171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383"/>
                </a:cxn>
                <a:cxn ang="0">
                  <a:pos x="0" y="427"/>
                </a:cxn>
              </a:cxnLst>
              <a:rect l="0" t="0" r="r" b="b"/>
              <a:pathLst>
                <a:path w="71" h="427">
                  <a:moveTo>
                    <a:pt x="0" y="427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383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>
              <a:off x="2538" y="2770"/>
              <a:ext cx="81" cy="154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1" name="Freeform 61"/>
            <p:cNvSpPr>
              <a:spLocks/>
            </p:cNvSpPr>
            <p:nvPr/>
          </p:nvSpPr>
          <p:spPr bwMode="auto">
            <a:xfrm>
              <a:off x="2538" y="2753"/>
              <a:ext cx="110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2" name="Freeform 62"/>
            <p:cNvSpPr>
              <a:spLocks/>
            </p:cNvSpPr>
            <p:nvPr/>
          </p:nvSpPr>
          <p:spPr bwMode="auto">
            <a:xfrm>
              <a:off x="2742" y="2902"/>
              <a:ext cx="110" cy="22"/>
            </a:xfrm>
            <a:custGeom>
              <a:avLst/>
              <a:gdLst/>
              <a:ahLst/>
              <a:cxnLst>
                <a:cxn ang="0">
                  <a:pos x="202" y="55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55"/>
                </a:cxn>
                <a:cxn ang="0">
                  <a:pos x="202" y="55"/>
                </a:cxn>
              </a:cxnLst>
              <a:rect l="0" t="0" r="r" b="b"/>
              <a:pathLst>
                <a:path w="273" h="55">
                  <a:moveTo>
                    <a:pt x="202" y="55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55"/>
                  </a:lnTo>
                  <a:lnTo>
                    <a:pt x="202" y="55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3" name="Freeform 63"/>
            <p:cNvSpPr>
              <a:spLocks/>
            </p:cNvSpPr>
            <p:nvPr/>
          </p:nvSpPr>
          <p:spPr bwMode="auto">
            <a:xfrm>
              <a:off x="2904" y="2674"/>
              <a:ext cx="28" cy="250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0" y="54"/>
                </a:cxn>
                <a:cxn ang="0">
                  <a:pos x="71" y="0"/>
                </a:cxn>
                <a:cxn ang="0">
                  <a:pos x="71" y="580"/>
                </a:cxn>
                <a:cxn ang="0">
                  <a:pos x="0" y="624"/>
                </a:cxn>
              </a:cxnLst>
              <a:rect l="0" t="0" r="r" b="b"/>
              <a:pathLst>
                <a:path w="71" h="624">
                  <a:moveTo>
                    <a:pt x="0" y="624"/>
                  </a:moveTo>
                  <a:lnTo>
                    <a:pt x="0" y="54"/>
                  </a:lnTo>
                  <a:lnTo>
                    <a:pt x="71" y="0"/>
                  </a:lnTo>
                  <a:lnTo>
                    <a:pt x="71" y="580"/>
                  </a:lnTo>
                  <a:lnTo>
                    <a:pt x="0" y="624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2823" y="2696"/>
              <a:ext cx="81" cy="228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5" name="Freeform 65"/>
            <p:cNvSpPr>
              <a:spLocks/>
            </p:cNvSpPr>
            <p:nvPr/>
          </p:nvSpPr>
          <p:spPr bwMode="auto">
            <a:xfrm>
              <a:off x="2823" y="2674"/>
              <a:ext cx="109" cy="22"/>
            </a:xfrm>
            <a:custGeom>
              <a:avLst/>
              <a:gdLst/>
              <a:ahLst/>
              <a:cxnLst>
                <a:cxn ang="0">
                  <a:pos x="202" y="5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4"/>
                </a:cxn>
                <a:cxn ang="0">
                  <a:pos x="202" y="54"/>
                </a:cxn>
              </a:cxnLst>
              <a:rect l="0" t="0" r="r" b="b"/>
              <a:pathLst>
                <a:path w="273" h="54">
                  <a:moveTo>
                    <a:pt x="202" y="5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4"/>
                  </a:lnTo>
                  <a:lnTo>
                    <a:pt x="202" y="54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6" name="Freeform 66"/>
            <p:cNvSpPr>
              <a:spLocks/>
            </p:cNvSpPr>
            <p:nvPr/>
          </p:nvSpPr>
          <p:spPr bwMode="auto">
            <a:xfrm>
              <a:off x="2990" y="2507"/>
              <a:ext cx="23" cy="417"/>
            </a:xfrm>
            <a:custGeom>
              <a:avLst/>
              <a:gdLst/>
              <a:ahLst/>
              <a:cxnLst>
                <a:cxn ang="0">
                  <a:pos x="0" y="1041"/>
                </a:cxn>
                <a:cxn ang="0">
                  <a:pos x="0" y="55"/>
                </a:cxn>
                <a:cxn ang="0">
                  <a:pos x="59" y="0"/>
                </a:cxn>
                <a:cxn ang="0">
                  <a:pos x="59" y="997"/>
                </a:cxn>
                <a:cxn ang="0">
                  <a:pos x="0" y="1041"/>
                </a:cxn>
              </a:cxnLst>
              <a:rect l="0" t="0" r="r" b="b"/>
              <a:pathLst>
                <a:path w="59" h="1041">
                  <a:moveTo>
                    <a:pt x="0" y="1041"/>
                  </a:moveTo>
                  <a:lnTo>
                    <a:pt x="0" y="55"/>
                  </a:lnTo>
                  <a:lnTo>
                    <a:pt x="59" y="0"/>
                  </a:lnTo>
                  <a:lnTo>
                    <a:pt x="59" y="997"/>
                  </a:lnTo>
                  <a:lnTo>
                    <a:pt x="0" y="1041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2904" y="2529"/>
              <a:ext cx="86" cy="395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8" name="Freeform 68"/>
            <p:cNvSpPr>
              <a:spLocks/>
            </p:cNvSpPr>
            <p:nvPr/>
          </p:nvSpPr>
          <p:spPr bwMode="auto">
            <a:xfrm>
              <a:off x="2904" y="2507"/>
              <a:ext cx="109" cy="22"/>
            </a:xfrm>
            <a:custGeom>
              <a:avLst/>
              <a:gdLst/>
              <a:ahLst/>
              <a:cxnLst>
                <a:cxn ang="0">
                  <a:pos x="214" y="55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14" y="55"/>
                </a:cxn>
              </a:cxnLst>
              <a:rect l="0" t="0" r="r" b="b"/>
              <a:pathLst>
                <a:path w="273" h="55">
                  <a:moveTo>
                    <a:pt x="214" y="55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14" y="55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9" name="Freeform 69"/>
            <p:cNvSpPr>
              <a:spLocks/>
            </p:cNvSpPr>
            <p:nvPr/>
          </p:nvSpPr>
          <p:spPr bwMode="auto">
            <a:xfrm>
              <a:off x="3070" y="2442"/>
              <a:ext cx="29" cy="482"/>
            </a:xfrm>
            <a:custGeom>
              <a:avLst/>
              <a:gdLst/>
              <a:ahLst/>
              <a:cxnLst>
                <a:cxn ang="0">
                  <a:pos x="0" y="1205"/>
                </a:cxn>
                <a:cxn ang="0">
                  <a:pos x="0" y="44"/>
                </a:cxn>
                <a:cxn ang="0">
                  <a:pos x="72" y="0"/>
                </a:cxn>
                <a:cxn ang="0">
                  <a:pos x="72" y="1161"/>
                </a:cxn>
                <a:cxn ang="0">
                  <a:pos x="0" y="1205"/>
                </a:cxn>
              </a:cxnLst>
              <a:rect l="0" t="0" r="r" b="b"/>
              <a:pathLst>
                <a:path w="72" h="1205">
                  <a:moveTo>
                    <a:pt x="0" y="1205"/>
                  </a:moveTo>
                  <a:lnTo>
                    <a:pt x="0" y="44"/>
                  </a:lnTo>
                  <a:lnTo>
                    <a:pt x="72" y="0"/>
                  </a:lnTo>
                  <a:lnTo>
                    <a:pt x="72" y="1161"/>
                  </a:lnTo>
                  <a:lnTo>
                    <a:pt x="0" y="1205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2990" y="2459"/>
              <a:ext cx="80" cy="465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1" name="Freeform 71"/>
            <p:cNvSpPr>
              <a:spLocks/>
            </p:cNvSpPr>
            <p:nvPr/>
          </p:nvSpPr>
          <p:spPr bwMode="auto">
            <a:xfrm>
              <a:off x="2990" y="2442"/>
              <a:ext cx="109" cy="17"/>
            </a:xfrm>
            <a:custGeom>
              <a:avLst/>
              <a:gdLst/>
              <a:ahLst/>
              <a:cxnLst>
                <a:cxn ang="0">
                  <a:pos x="201" y="44"/>
                </a:cxn>
                <a:cxn ang="0">
                  <a:pos x="273" y="0"/>
                </a:cxn>
                <a:cxn ang="0">
                  <a:pos x="59" y="0"/>
                </a:cxn>
                <a:cxn ang="0">
                  <a:pos x="0" y="44"/>
                </a:cxn>
                <a:cxn ang="0">
                  <a:pos x="201" y="44"/>
                </a:cxn>
              </a:cxnLst>
              <a:rect l="0" t="0" r="r" b="b"/>
              <a:pathLst>
                <a:path w="273" h="44">
                  <a:moveTo>
                    <a:pt x="201" y="44"/>
                  </a:moveTo>
                  <a:lnTo>
                    <a:pt x="273" y="0"/>
                  </a:lnTo>
                  <a:lnTo>
                    <a:pt x="59" y="0"/>
                  </a:lnTo>
                  <a:lnTo>
                    <a:pt x="0" y="44"/>
                  </a:lnTo>
                  <a:lnTo>
                    <a:pt x="201" y="44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2" name="Freeform 72"/>
            <p:cNvSpPr>
              <a:spLocks/>
            </p:cNvSpPr>
            <p:nvPr/>
          </p:nvSpPr>
          <p:spPr bwMode="auto">
            <a:xfrm>
              <a:off x="3151" y="2354"/>
              <a:ext cx="28" cy="570"/>
            </a:xfrm>
            <a:custGeom>
              <a:avLst/>
              <a:gdLst/>
              <a:ahLst/>
              <a:cxnLst>
                <a:cxn ang="0">
                  <a:pos x="0" y="1424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1380"/>
                </a:cxn>
                <a:cxn ang="0">
                  <a:pos x="0" y="1424"/>
                </a:cxn>
              </a:cxnLst>
              <a:rect l="0" t="0" r="r" b="b"/>
              <a:pathLst>
                <a:path w="71" h="1424">
                  <a:moveTo>
                    <a:pt x="0" y="1424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1380"/>
                  </a:lnTo>
                  <a:lnTo>
                    <a:pt x="0" y="1424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3" name="Rectangle 73"/>
            <p:cNvSpPr>
              <a:spLocks noChangeArrowheads="1"/>
            </p:cNvSpPr>
            <p:nvPr/>
          </p:nvSpPr>
          <p:spPr bwMode="auto">
            <a:xfrm>
              <a:off x="3070" y="2372"/>
              <a:ext cx="81" cy="552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4" name="Freeform 74"/>
            <p:cNvSpPr>
              <a:spLocks/>
            </p:cNvSpPr>
            <p:nvPr/>
          </p:nvSpPr>
          <p:spPr bwMode="auto">
            <a:xfrm>
              <a:off x="3070" y="2354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5" name="Freeform 75"/>
            <p:cNvSpPr>
              <a:spLocks/>
            </p:cNvSpPr>
            <p:nvPr/>
          </p:nvSpPr>
          <p:spPr bwMode="auto">
            <a:xfrm>
              <a:off x="3232" y="1500"/>
              <a:ext cx="28" cy="1424"/>
            </a:xfrm>
            <a:custGeom>
              <a:avLst/>
              <a:gdLst/>
              <a:ahLst/>
              <a:cxnLst>
                <a:cxn ang="0">
                  <a:pos x="0" y="3560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3516"/>
                </a:cxn>
                <a:cxn ang="0">
                  <a:pos x="0" y="3560"/>
                </a:cxn>
              </a:cxnLst>
              <a:rect l="0" t="0" r="r" b="b"/>
              <a:pathLst>
                <a:path w="71" h="3560">
                  <a:moveTo>
                    <a:pt x="0" y="3560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3516"/>
                  </a:lnTo>
                  <a:lnTo>
                    <a:pt x="0" y="3560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6" name="Rectangle 76"/>
            <p:cNvSpPr>
              <a:spLocks noChangeArrowheads="1"/>
            </p:cNvSpPr>
            <p:nvPr/>
          </p:nvSpPr>
          <p:spPr bwMode="auto">
            <a:xfrm>
              <a:off x="3151" y="1517"/>
              <a:ext cx="81" cy="1407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7" name="Freeform 77"/>
            <p:cNvSpPr>
              <a:spLocks/>
            </p:cNvSpPr>
            <p:nvPr/>
          </p:nvSpPr>
          <p:spPr bwMode="auto">
            <a:xfrm>
              <a:off x="3151" y="1500"/>
              <a:ext cx="109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8" name="Freeform 78"/>
            <p:cNvSpPr>
              <a:spLocks/>
            </p:cNvSpPr>
            <p:nvPr/>
          </p:nvSpPr>
          <p:spPr bwMode="auto">
            <a:xfrm>
              <a:off x="3312" y="2718"/>
              <a:ext cx="29" cy="206"/>
            </a:xfrm>
            <a:custGeom>
              <a:avLst/>
              <a:gdLst/>
              <a:ahLst/>
              <a:cxnLst>
                <a:cxn ang="0">
                  <a:pos x="0" y="515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471"/>
                </a:cxn>
                <a:cxn ang="0">
                  <a:pos x="0" y="515"/>
                </a:cxn>
              </a:cxnLst>
              <a:rect l="0" t="0" r="r" b="b"/>
              <a:pathLst>
                <a:path w="71" h="515">
                  <a:moveTo>
                    <a:pt x="0" y="515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471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9" name="Rectangle 79"/>
            <p:cNvSpPr>
              <a:spLocks noChangeArrowheads="1"/>
            </p:cNvSpPr>
            <p:nvPr/>
          </p:nvSpPr>
          <p:spPr bwMode="auto">
            <a:xfrm>
              <a:off x="3232" y="2735"/>
              <a:ext cx="80" cy="189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0" name="Freeform 80"/>
            <p:cNvSpPr>
              <a:spLocks/>
            </p:cNvSpPr>
            <p:nvPr/>
          </p:nvSpPr>
          <p:spPr bwMode="auto">
            <a:xfrm>
              <a:off x="3232" y="2718"/>
              <a:ext cx="109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1" name="Freeform 81"/>
            <p:cNvSpPr>
              <a:spLocks/>
            </p:cNvSpPr>
            <p:nvPr/>
          </p:nvSpPr>
          <p:spPr bwMode="auto">
            <a:xfrm>
              <a:off x="3516" y="2902"/>
              <a:ext cx="29" cy="22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11"/>
                </a:cxn>
                <a:cxn ang="0">
                  <a:pos x="0" y="55"/>
                </a:cxn>
              </a:cxnLst>
              <a:rect l="0" t="0" r="r" b="b"/>
              <a:pathLst>
                <a:path w="71" h="55">
                  <a:moveTo>
                    <a:pt x="0" y="55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11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4D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2" name="Rectangle 82"/>
            <p:cNvSpPr>
              <a:spLocks noChangeArrowheads="1"/>
            </p:cNvSpPr>
            <p:nvPr/>
          </p:nvSpPr>
          <p:spPr bwMode="auto">
            <a:xfrm>
              <a:off x="3436" y="2919"/>
              <a:ext cx="80" cy="5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3" name="Freeform 83"/>
            <p:cNvSpPr>
              <a:spLocks/>
            </p:cNvSpPr>
            <p:nvPr/>
          </p:nvSpPr>
          <p:spPr bwMode="auto">
            <a:xfrm>
              <a:off x="3436" y="2902"/>
              <a:ext cx="109" cy="17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73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4" name="Freeform 84"/>
            <p:cNvSpPr>
              <a:spLocks/>
            </p:cNvSpPr>
            <p:nvPr/>
          </p:nvSpPr>
          <p:spPr bwMode="auto">
            <a:xfrm>
              <a:off x="3602" y="2612"/>
              <a:ext cx="28" cy="312"/>
            </a:xfrm>
            <a:custGeom>
              <a:avLst/>
              <a:gdLst/>
              <a:ahLst/>
              <a:cxnLst>
                <a:cxn ang="0">
                  <a:pos x="0" y="778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734"/>
                </a:cxn>
                <a:cxn ang="0">
                  <a:pos x="0" y="778"/>
                </a:cxn>
              </a:cxnLst>
              <a:rect l="0" t="0" r="r" b="b"/>
              <a:pathLst>
                <a:path w="71" h="778">
                  <a:moveTo>
                    <a:pt x="0" y="778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734"/>
                  </a:lnTo>
                  <a:lnTo>
                    <a:pt x="0" y="778"/>
                  </a:lnTo>
                  <a:close/>
                </a:path>
              </a:pathLst>
            </a:custGeom>
            <a:solidFill>
              <a:srgbClr val="551E0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5" name="Rectangle 85"/>
            <p:cNvSpPr>
              <a:spLocks noChangeArrowheads="1"/>
            </p:cNvSpPr>
            <p:nvPr/>
          </p:nvSpPr>
          <p:spPr bwMode="auto">
            <a:xfrm>
              <a:off x="3516" y="2634"/>
              <a:ext cx="86" cy="290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6" name="Freeform 86"/>
            <p:cNvSpPr>
              <a:spLocks/>
            </p:cNvSpPr>
            <p:nvPr/>
          </p:nvSpPr>
          <p:spPr bwMode="auto">
            <a:xfrm>
              <a:off x="3516" y="2612"/>
              <a:ext cx="114" cy="22"/>
            </a:xfrm>
            <a:custGeom>
              <a:avLst/>
              <a:gdLst/>
              <a:ahLst/>
              <a:cxnLst>
                <a:cxn ang="0">
                  <a:pos x="214" y="55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14" y="55"/>
                </a:cxn>
              </a:cxnLst>
              <a:rect l="0" t="0" r="r" b="b"/>
              <a:pathLst>
                <a:path w="285" h="55">
                  <a:moveTo>
                    <a:pt x="214" y="55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14" y="55"/>
                  </a:lnTo>
                  <a:close/>
                </a:path>
              </a:pathLst>
            </a:custGeom>
            <a:solidFill>
              <a:srgbClr val="802D17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7" name="Freeform 87"/>
            <p:cNvSpPr>
              <a:spLocks/>
            </p:cNvSpPr>
            <p:nvPr/>
          </p:nvSpPr>
          <p:spPr bwMode="auto">
            <a:xfrm>
              <a:off x="3683" y="2494"/>
              <a:ext cx="28" cy="430"/>
            </a:xfrm>
            <a:custGeom>
              <a:avLst/>
              <a:gdLst/>
              <a:ahLst/>
              <a:cxnLst>
                <a:cxn ang="0">
                  <a:pos x="0" y="1073"/>
                </a:cxn>
                <a:cxn ang="0">
                  <a:pos x="0" y="43"/>
                </a:cxn>
                <a:cxn ang="0">
                  <a:pos x="71" y="0"/>
                </a:cxn>
                <a:cxn ang="0">
                  <a:pos x="71" y="1029"/>
                </a:cxn>
                <a:cxn ang="0">
                  <a:pos x="0" y="1073"/>
                </a:cxn>
              </a:cxnLst>
              <a:rect l="0" t="0" r="r" b="b"/>
              <a:pathLst>
                <a:path w="71" h="1073">
                  <a:moveTo>
                    <a:pt x="0" y="1073"/>
                  </a:moveTo>
                  <a:lnTo>
                    <a:pt x="0" y="43"/>
                  </a:lnTo>
                  <a:lnTo>
                    <a:pt x="71" y="0"/>
                  </a:lnTo>
                  <a:lnTo>
                    <a:pt x="71" y="1029"/>
                  </a:lnTo>
                  <a:lnTo>
                    <a:pt x="0" y="1073"/>
                  </a:lnTo>
                  <a:close/>
                </a:path>
              </a:pathLst>
            </a:custGeom>
            <a:solidFill>
              <a:srgbClr val="3D572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8" name="Rectangle 88"/>
            <p:cNvSpPr>
              <a:spLocks noChangeArrowheads="1"/>
            </p:cNvSpPr>
            <p:nvPr/>
          </p:nvSpPr>
          <p:spPr bwMode="auto">
            <a:xfrm>
              <a:off x="3602" y="2512"/>
              <a:ext cx="81" cy="412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9" name="Freeform 89"/>
            <p:cNvSpPr>
              <a:spLocks/>
            </p:cNvSpPr>
            <p:nvPr/>
          </p:nvSpPr>
          <p:spPr bwMode="auto">
            <a:xfrm>
              <a:off x="3602" y="2494"/>
              <a:ext cx="109" cy="18"/>
            </a:xfrm>
            <a:custGeom>
              <a:avLst/>
              <a:gdLst/>
              <a:ahLst/>
              <a:cxnLst>
                <a:cxn ang="0">
                  <a:pos x="202" y="43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3"/>
                </a:cxn>
                <a:cxn ang="0">
                  <a:pos x="202" y="43"/>
                </a:cxn>
              </a:cxnLst>
              <a:rect l="0" t="0" r="r" b="b"/>
              <a:pathLst>
                <a:path w="273" h="43">
                  <a:moveTo>
                    <a:pt x="202" y="43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3"/>
                  </a:lnTo>
                  <a:lnTo>
                    <a:pt x="202" y="43"/>
                  </a:lnTo>
                  <a:close/>
                </a:path>
              </a:pathLst>
            </a:custGeom>
            <a:solidFill>
              <a:srgbClr val="5C822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0" name="Freeform 90"/>
            <p:cNvSpPr>
              <a:spLocks/>
            </p:cNvSpPr>
            <p:nvPr/>
          </p:nvSpPr>
          <p:spPr bwMode="auto">
            <a:xfrm>
              <a:off x="3763" y="2455"/>
              <a:ext cx="29" cy="469"/>
            </a:xfrm>
            <a:custGeom>
              <a:avLst/>
              <a:gdLst/>
              <a:ahLst/>
              <a:cxnLst>
                <a:cxn ang="0">
                  <a:pos x="0" y="1172"/>
                </a:cxn>
                <a:cxn ang="0">
                  <a:pos x="0" y="44"/>
                </a:cxn>
                <a:cxn ang="0">
                  <a:pos x="72" y="0"/>
                </a:cxn>
                <a:cxn ang="0">
                  <a:pos x="72" y="1128"/>
                </a:cxn>
                <a:cxn ang="0">
                  <a:pos x="0" y="1172"/>
                </a:cxn>
              </a:cxnLst>
              <a:rect l="0" t="0" r="r" b="b"/>
              <a:pathLst>
                <a:path w="72" h="1172">
                  <a:moveTo>
                    <a:pt x="0" y="1172"/>
                  </a:moveTo>
                  <a:lnTo>
                    <a:pt x="0" y="44"/>
                  </a:lnTo>
                  <a:lnTo>
                    <a:pt x="72" y="0"/>
                  </a:lnTo>
                  <a:lnTo>
                    <a:pt x="72" y="1128"/>
                  </a:lnTo>
                  <a:lnTo>
                    <a:pt x="0" y="1172"/>
                  </a:lnTo>
                  <a:close/>
                </a:path>
              </a:pathLst>
            </a:custGeom>
            <a:solidFill>
              <a:srgbClr val="6C5F12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1" name="Rectangle 91"/>
            <p:cNvSpPr>
              <a:spLocks noChangeArrowheads="1"/>
            </p:cNvSpPr>
            <p:nvPr/>
          </p:nvSpPr>
          <p:spPr bwMode="auto">
            <a:xfrm>
              <a:off x="3683" y="2472"/>
              <a:ext cx="80" cy="452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2" name="Freeform 92"/>
            <p:cNvSpPr>
              <a:spLocks/>
            </p:cNvSpPr>
            <p:nvPr/>
          </p:nvSpPr>
          <p:spPr bwMode="auto">
            <a:xfrm>
              <a:off x="3683" y="2455"/>
              <a:ext cx="109" cy="17"/>
            </a:xfrm>
            <a:custGeom>
              <a:avLst/>
              <a:gdLst/>
              <a:ahLst/>
              <a:cxnLst>
                <a:cxn ang="0">
                  <a:pos x="201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1" y="44"/>
                </a:cxn>
              </a:cxnLst>
              <a:rect l="0" t="0" r="r" b="b"/>
              <a:pathLst>
                <a:path w="273" h="44">
                  <a:moveTo>
                    <a:pt x="201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1" y="44"/>
                  </a:lnTo>
                  <a:close/>
                </a:path>
              </a:pathLst>
            </a:custGeom>
            <a:solidFill>
              <a:srgbClr val="A28F1A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3" name="Freeform 93"/>
            <p:cNvSpPr>
              <a:spLocks/>
            </p:cNvSpPr>
            <p:nvPr/>
          </p:nvSpPr>
          <p:spPr bwMode="auto">
            <a:xfrm>
              <a:off x="3844" y="2284"/>
              <a:ext cx="28" cy="640"/>
            </a:xfrm>
            <a:custGeom>
              <a:avLst/>
              <a:gdLst/>
              <a:ahLst/>
              <a:cxnLst>
                <a:cxn ang="0">
                  <a:pos x="0" y="1599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1555"/>
                </a:cxn>
                <a:cxn ang="0">
                  <a:pos x="0" y="1599"/>
                </a:cxn>
              </a:cxnLst>
              <a:rect l="0" t="0" r="r" b="b"/>
              <a:pathLst>
                <a:path w="71" h="1599">
                  <a:moveTo>
                    <a:pt x="0" y="1599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1555"/>
                  </a:lnTo>
                  <a:lnTo>
                    <a:pt x="0" y="1599"/>
                  </a:lnTo>
                  <a:close/>
                </a:path>
              </a:pathLst>
            </a:custGeom>
            <a:solidFill>
              <a:srgbClr val="1D3231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4" name="Rectangle 94"/>
            <p:cNvSpPr>
              <a:spLocks noChangeArrowheads="1"/>
            </p:cNvSpPr>
            <p:nvPr/>
          </p:nvSpPr>
          <p:spPr bwMode="auto">
            <a:xfrm>
              <a:off x="3763" y="2302"/>
              <a:ext cx="81" cy="622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5" name="Freeform 95"/>
            <p:cNvSpPr>
              <a:spLocks/>
            </p:cNvSpPr>
            <p:nvPr/>
          </p:nvSpPr>
          <p:spPr bwMode="auto">
            <a:xfrm>
              <a:off x="3763" y="2284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2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2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2B4A4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6" name="Freeform 96"/>
            <p:cNvSpPr>
              <a:spLocks/>
            </p:cNvSpPr>
            <p:nvPr/>
          </p:nvSpPr>
          <p:spPr bwMode="auto">
            <a:xfrm>
              <a:off x="3925" y="1574"/>
              <a:ext cx="28" cy="1350"/>
            </a:xfrm>
            <a:custGeom>
              <a:avLst/>
              <a:gdLst/>
              <a:ahLst/>
              <a:cxnLst>
                <a:cxn ang="0">
                  <a:pos x="0" y="3374"/>
                </a:cxn>
                <a:cxn ang="0">
                  <a:pos x="0" y="44"/>
                </a:cxn>
                <a:cxn ang="0">
                  <a:pos x="71" y="0"/>
                </a:cxn>
                <a:cxn ang="0">
                  <a:pos x="71" y="3330"/>
                </a:cxn>
                <a:cxn ang="0">
                  <a:pos x="0" y="3374"/>
                </a:cxn>
              </a:cxnLst>
              <a:rect l="0" t="0" r="r" b="b"/>
              <a:pathLst>
                <a:path w="71" h="3374">
                  <a:moveTo>
                    <a:pt x="0" y="3374"/>
                  </a:moveTo>
                  <a:lnTo>
                    <a:pt x="0" y="44"/>
                  </a:lnTo>
                  <a:lnTo>
                    <a:pt x="71" y="0"/>
                  </a:lnTo>
                  <a:lnTo>
                    <a:pt x="71" y="3330"/>
                  </a:lnTo>
                  <a:lnTo>
                    <a:pt x="0" y="3374"/>
                  </a:lnTo>
                  <a:close/>
                </a:path>
              </a:pathLst>
            </a:custGeom>
            <a:solidFill>
              <a:srgbClr val="006680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7" name="Rectangle 97"/>
            <p:cNvSpPr>
              <a:spLocks noChangeArrowheads="1"/>
            </p:cNvSpPr>
            <p:nvPr/>
          </p:nvSpPr>
          <p:spPr bwMode="auto">
            <a:xfrm>
              <a:off x="3844" y="1592"/>
              <a:ext cx="81" cy="1332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8" name="Freeform 98"/>
            <p:cNvSpPr>
              <a:spLocks/>
            </p:cNvSpPr>
            <p:nvPr/>
          </p:nvSpPr>
          <p:spPr bwMode="auto">
            <a:xfrm>
              <a:off x="3844" y="1574"/>
              <a:ext cx="109" cy="18"/>
            </a:xfrm>
            <a:custGeom>
              <a:avLst/>
              <a:gdLst/>
              <a:ahLst/>
              <a:cxnLst>
                <a:cxn ang="0">
                  <a:pos x="202" y="44"/>
                </a:cxn>
                <a:cxn ang="0">
                  <a:pos x="273" y="0"/>
                </a:cxn>
                <a:cxn ang="0">
                  <a:pos x="71" y="0"/>
                </a:cxn>
                <a:cxn ang="0">
                  <a:pos x="0" y="44"/>
                </a:cxn>
                <a:cxn ang="0">
                  <a:pos x="202" y="44"/>
                </a:cxn>
              </a:cxnLst>
              <a:rect l="0" t="0" r="r" b="b"/>
              <a:pathLst>
                <a:path w="273" h="44">
                  <a:moveTo>
                    <a:pt x="202" y="44"/>
                  </a:moveTo>
                  <a:lnTo>
                    <a:pt x="273" y="0"/>
                  </a:lnTo>
                  <a:lnTo>
                    <a:pt x="71" y="0"/>
                  </a:lnTo>
                  <a:lnTo>
                    <a:pt x="0" y="44"/>
                  </a:lnTo>
                  <a:lnTo>
                    <a:pt x="202" y="44"/>
                  </a:lnTo>
                  <a:close/>
                </a:path>
              </a:pathLst>
            </a:custGeom>
            <a:solidFill>
              <a:srgbClr val="0099BF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9" name="Freeform 99"/>
            <p:cNvSpPr>
              <a:spLocks/>
            </p:cNvSpPr>
            <p:nvPr/>
          </p:nvSpPr>
          <p:spPr bwMode="auto">
            <a:xfrm>
              <a:off x="4010" y="2700"/>
              <a:ext cx="29" cy="224"/>
            </a:xfrm>
            <a:custGeom>
              <a:avLst/>
              <a:gdLst/>
              <a:ahLst/>
              <a:cxnLst>
                <a:cxn ang="0">
                  <a:pos x="0" y="559"/>
                </a:cxn>
                <a:cxn ang="0">
                  <a:pos x="0" y="55"/>
                </a:cxn>
                <a:cxn ang="0">
                  <a:pos x="71" y="0"/>
                </a:cxn>
                <a:cxn ang="0">
                  <a:pos x="71" y="515"/>
                </a:cxn>
                <a:cxn ang="0">
                  <a:pos x="0" y="559"/>
                </a:cxn>
              </a:cxnLst>
              <a:rect l="0" t="0" r="r" b="b"/>
              <a:pathLst>
                <a:path w="71" h="559">
                  <a:moveTo>
                    <a:pt x="0" y="559"/>
                  </a:moveTo>
                  <a:lnTo>
                    <a:pt x="0" y="55"/>
                  </a:lnTo>
                  <a:lnTo>
                    <a:pt x="71" y="0"/>
                  </a:lnTo>
                  <a:lnTo>
                    <a:pt x="71" y="515"/>
                  </a:lnTo>
                  <a:lnTo>
                    <a:pt x="0" y="559"/>
                  </a:lnTo>
                  <a:close/>
                </a:path>
              </a:pathLst>
            </a:custGeom>
            <a:solidFill>
              <a:srgbClr val="003366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0" name="Rectangle 100"/>
            <p:cNvSpPr>
              <a:spLocks noChangeArrowheads="1"/>
            </p:cNvSpPr>
            <p:nvPr/>
          </p:nvSpPr>
          <p:spPr bwMode="auto">
            <a:xfrm>
              <a:off x="3925" y="2722"/>
              <a:ext cx="85" cy="202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1" name="Freeform 101"/>
            <p:cNvSpPr>
              <a:spLocks/>
            </p:cNvSpPr>
            <p:nvPr/>
          </p:nvSpPr>
          <p:spPr bwMode="auto">
            <a:xfrm>
              <a:off x="3925" y="2700"/>
              <a:ext cx="114" cy="22"/>
            </a:xfrm>
            <a:custGeom>
              <a:avLst/>
              <a:gdLst/>
              <a:ahLst/>
              <a:cxnLst>
                <a:cxn ang="0">
                  <a:pos x="214" y="55"/>
                </a:cxn>
                <a:cxn ang="0">
                  <a:pos x="285" y="0"/>
                </a:cxn>
                <a:cxn ang="0">
                  <a:pos x="71" y="0"/>
                </a:cxn>
                <a:cxn ang="0">
                  <a:pos x="0" y="55"/>
                </a:cxn>
                <a:cxn ang="0">
                  <a:pos x="214" y="55"/>
                </a:cxn>
              </a:cxnLst>
              <a:rect l="0" t="0" r="r" b="b"/>
              <a:pathLst>
                <a:path w="285" h="55">
                  <a:moveTo>
                    <a:pt x="214" y="55"/>
                  </a:moveTo>
                  <a:lnTo>
                    <a:pt x="285" y="0"/>
                  </a:lnTo>
                  <a:lnTo>
                    <a:pt x="71" y="0"/>
                  </a:lnTo>
                  <a:lnTo>
                    <a:pt x="0" y="55"/>
                  </a:lnTo>
                  <a:lnTo>
                    <a:pt x="214" y="55"/>
                  </a:lnTo>
                  <a:close/>
                </a:path>
              </a:pathLst>
            </a:custGeom>
            <a:solidFill>
              <a:srgbClr val="004D99"/>
            </a:solidFill>
            <a:ln w="76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2" name="Line 102"/>
            <p:cNvSpPr>
              <a:spLocks noChangeShapeType="1"/>
            </p:cNvSpPr>
            <p:nvPr/>
          </p:nvSpPr>
          <p:spPr bwMode="auto">
            <a:xfrm flipV="1">
              <a:off x="1294" y="1460"/>
              <a:ext cx="0" cy="1464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3" name="Line 103"/>
            <p:cNvSpPr>
              <a:spLocks noChangeShapeType="1"/>
            </p:cNvSpPr>
            <p:nvPr/>
          </p:nvSpPr>
          <p:spPr bwMode="auto">
            <a:xfrm flipH="1">
              <a:off x="1271" y="2924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4" name="Line 104"/>
            <p:cNvSpPr>
              <a:spLocks noChangeShapeType="1"/>
            </p:cNvSpPr>
            <p:nvPr/>
          </p:nvSpPr>
          <p:spPr bwMode="auto">
            <a:xfrm flipH="1">
              <a:off x="1271" y="2779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5" name="Line 105"/>
            <p:cNvSpPr>
              <a:spLocks noChangeShapeType="1"/>
            </p:cNvSpPr>
            <p:nvPr/>
          </p:nvSpPr>
          <p:spPr bwMode="auto">
            <a:xfrm flipH="1">
              <a:off x="1271" y="2630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6" name="Line 106"/>
            <p:cNvSpPr>
              <a:spLocks noChangeShapeType="1"/>
            </p:cNvSpPr>
            <p:nvPr/>
          </p:nvSpPr>
          <p:spPr bwMode="auto">
            <a:xfrm flipH="1">
              <a:off x="1271" y="2486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7" name="Line 107"/>
            <p:cNvSpPr>
              <a:spLocks noChangeShapeType="1"/>
            </p:cNvSpPr>
            <p:nvPr/>
          </p:nvSpPr>
          <p:spPr bwMode="auto">
            <a:xfrm flipH="1">
              <a:off x="1271" y="2341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8" name="Line 108"/>
            <p:cNvSpPr>
              <a:spLocks noChangeShapeType="1"/>
            </p:cNvSpPr>
            <p:nvPr/>
          </p:nvSpPr>
          <p:spPr bwMode="auto">
            <a:xfrm flipH="1">
              <a:off x="1271" y="2192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9" name="Line 109"/>
            <p:cNvSpPr>
              <a:spLocks noChangeShapeType="1"/>
            </p:cNvSpPr>
            <p:nvPr/>
          </p:nvSpPr>
          <p:spPr bwMode="auto">
            <a:xfrm flipH="1">
              <a:off x="1271" y="2047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0" name="Line 110"/>
            <p:cNvSpPr>
              <a:spLocks noChangeShapeType="1"/>
            </p:cNvSpPr>
            <p:nvPr/>
          </p:nvSpPr>
          <p:spPr bwMode="auto">
            <a:xfrm flipH="1">
              <a:off x="1271" y="1903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1" name="Line 111"/>
            <p:cNvSpPr>
              <a:spLocks noChangeShapeType="1"/>
            </p:cNvSpPr>
            <p:nvPr/>
          </p:nvSpPr>
          <p:spPr bwMode="auto">
            <a:xfrm flipH="1">
              <a:off x="1271" y="1754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2" name="Line 112"/>
            <p:cNvSpPr>
              <a:spLocks noChangeShapeType="1"/>
            </p:cNvSpPr>
            <p:nvPr/>
          </p:nvSpPr>
          <p:spPr bwMode="auto">
            <a:xfrm flipH="1">
              <a:off x="1271" y="1609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3" name="Line 113"/>
            <p:cNvSpPr>
              <a:spLocks noChangeShapeType="1"/>
            </p:cNvSpPr>
            <p:nvPr/>
          </p:nvSpPr>
          <p:spPr bwMode="auto">
            <a:xfrm flipH="1">
              <a:off x="1271" y="1460"/>
              <a:ext cx="23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4" name="Rectangle 114"/>
            <p:cNvSpPr>
              <a:spLocks noChangeArrowheads="1"/>
            </p:cNvSpPr>
            <p:nvPr/>
          </p:nvSpPr>
          <p:spPr bwMode="auto">
            <a:xfrm>
              <a:off x="1185" y="2871"/>
              <a:ext cx="69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15" name="Rectangle 115"/>
            <p:cNvSpPr>
              <a:spLocks noChangeArrowheads="1"/>
            </p:cNvSpPr>
            <p:nvPr/>
          </p:nvSpPr>
          <p:spPr bwMode="auto">
            <a:xfrm>
              <a:off x="886" y="2726"/>
              <a:ext cx="37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10,000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16" name="Rectangle 116"/>
            <p:cNvSpPr>
              <a:spLocks noChangeArrowheads="1"/>
            </p:cNvSpPr>
            <p:nvPr/>
          </p:nvSpPr>
          <p:spPr bwMode="auto">
            <a:xfrm>
              <a:off x="886" y="2578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17" name="Rectangle 117"/>
            <p:cNvSpPr>
              <a:spLocks noChangeArrowheads="1"/>
            </p:cNvSpPr>
            <p:nvPr/>
          </p:nvSpPr>
          <p:spPr bwMode="auto">
            <a:xfrm>
              <a:off x="886" y="2433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30,000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18" name="Rectangle 118"/>
            <p:cNvSpPr>
              <a:spLocks noChangeArrowheads="1"/>
            </p:cNvSpPr>
            <p:nvPr/>
          </p:nvSpPr>
          <p:spPr bwMode="auto">
            <a:xfrm>
              <a:off x="886" y="2288"/>
              <a:ext cx="37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40,000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19" name="Rectangle 119"/>
            <p:cNvSpPr>
              <a:spLocks noChangeArrowheads="1"/>
            </p:cNvSpPr>
            <p:nvPr/>
          </p:nvSpPr>
          <p:spPr bwMode="auto">
            <a:xfrm>
              <a:off x="886" y="2139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50,000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20" name="Rectangle 120"/>
            <p:cNvSpPr>
              <a:spLocks noChangeArrowheads="1"/>
            </p:cNvSpPr>
            <p:nvPr/>
          </p:nvSpPr>
          <p:spPr bwMode="auto">
            <a:xfrm>
              <a:off x="886" y="1995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60,000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21" name="Rectangle 121"/>
            <p:cNvSpPr>
              <a:spLocks noChangeArrowheads="1"/>
            </p:cNvSpPr>
            <p:nvPr/>
          </p:nvSpPr>
          <p:spPr bwMode="auto">
            <a:xfrm>
              <a:off x="886" y="1850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70,000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22" name="Rectangle 122"/>
            <p:cNvSpPr>
              <a:spLocks noChangeArrowheads="1"/>
            </p:cNvSpPr>
            <p:nvPr/>
          </p:nvSpPr>
          <p:spPr bwMode="auto">
            <a:xfrm>
              <a:off x="886" y="1701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80,000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23" name="Rectangle 123"/>
            <p:cNvSpPr>
              <a:spLocks noChangeArrowheads="1"/>
            </p:cNvSpPr>
            <p:nvPr/>
          </p:nvSpPr>
          <p:spPr bwMode="auto">
            <a:xfrm>
              <a:off x="886" y="1556"/>
              <a:ext cx="37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90,000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24" name="Rectangle 124"/>
            <p:cNvSpPr>
              <a:spLocks noChangeArrowheads="1"/>
            </p:cNvSpPr>
            <p:nvPr/>
          </p:nvSpPr>
          <p:spPr bwMode="auto">
            <a:xfrm>
              <a:off x="820" y="1408"/>
              <a:ext cx="4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100,000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25" name="Line 125"/>
            <p:cNvSpPr>
              <a:spLocks noChangeShapeType="1"/>
            </p:cNvSpPr>
            <p:nvPr/>
          </p:nvSpPr>
          <p:spPr bwMode="auto">
            <a:xfrm>
              <a:off x="1294" y="2924"/>
              <a:ext cx="2778" cy="0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6" name="Line 126"/>
            <p:cNvSpPr>
              <a:spLocks noChangeShapeType="1"/>
            </p:cNvSpPr>
            <p:nvPr/>
          </p:nvSpPr>
          <p:spPr bwMode="auto">
            <a:xfrm>
              <a:off x="1294" y="2924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7" name="Line 127"/>
            <p:cNvSpPr>
              <a:spLocks noChangeShapeType="1"/>
            </p:cNvSpPr>
            <p:nvPr/>
          </p:nvSpPr>
          <p:spPr bwMode="auto">
            <a:xfrm>
              <a:off x="1988" y="2924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8" name="Line 128"/>
            <p:cNvSpPr>
              <a:spLocks noChangeShapeType="1"/>
            </p:cNvSpPr>
            <p:nvPr/>
          </p:nvSpPr>
          <p:spPr bwMode="auto">
            <a:xfrm>
              <a:off x="2681" y="2924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9" name="Line 129"/>
            <p:cNvSpPr>
              <a:spLocks noChangeShapeType="1"/>
            </p:cNvSpPr>
            <p:nvPr/>
          </p:nvSpPr>
          <p:spPr bwMode="auto">
            <a:xfrm>
              <a:off x="3374" y="2924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0" name="Line 130"/>
            <p:cNvSpPr>
              <a:spLocks noChangeShapeType="1"/>
            </p:cNvSpPr>
            <p:nvPr/>
          </p:nvSpPr>
          <p:spPr bwMode="auto">
            <a:xfrm>
              <a:off x="4072" y="2924"/>
              <a:ext cx="0" cy="22"/>
            </a:xfrm>
            <a:prstGeom prst="line">
              <a:avLst/>
            </a:prstGeom>
            <a:noFill/>
            <a:ln w="76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1" name="Rectangle 131"/>
            <p:cNvSpPr>
              <a:spLocks noChangeArrowheads="1"/>
            </p:cNvSpPr>
            <p:nvPr/>
          </p:nvSpPr>
          <p:spPr bwMode="auto">
            <a:xfrm>
              <a:off x="1508" y="2963"/>
              <a:ext cx="2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2005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32" name="Rectangle 132"/>
            <p:cNvSpPr>
              <a:spLocks noChangeArrowheads="1"/>
            </p:cNvSpPr>
            <p:nvPr/>
          </p:nvSpPr>
          <p:spPr bwMode="auto">
            <a:xfrm>
              <a:off x="2201" y="2963"/>
              <a:ext cx="2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2006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33" name="Rectangle 133"/>
            <p:cNvSpPr>
              <a:spLocks noChangeArrowheads="1"/>
            </p:cNvSpPr>
            <p:nvPr/>
          </p:nvSpPr>
          <p:spPr bwMode="auto">
            <a:xfrm>
              <a:off x="2894" y="2963"/>
              <a:ext cx="2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2007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34" name="Rectangle 134"/>
            <p:cNvSpPr>
              <a:spLocks noChangeArrowheads="1"/>
            </p:cNvSpPr>
            <p:nvPr/>
          </p:nvSpPr>
          <p:spPr bwMode="auto">
            <a:xfrm>
              <a:off x="3588" y="2963"/>
              <a:ext cx="2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2008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35" name="Rectangle 135"/>
            <p:cNvSpPr>
              <a:spLocks noChangeArrowheads="1"/>
            </p:cNvSpPr>
            <p:nvPr/>
          </p:nvSpPr>
          <p:spPr bwMode="auto">
            <a:xfrm>
              <a:off x="1043" y="3152"/>
              <a:ext cx="2796" cy="245"/>
            </a:xfrm>
            <a:prstGeom prst="rect">
              <a:avLst/>
            </a:prstGeom>
            <a:noFill/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6" name="Rectangle 136"/>
            <p:cNvSpPr>
              <a:spLocks noChangeArrowheads="1"/>
            </p:cNvSpPr>
            <p:nvPr/>
          </p:nvSpPr>
          <p:spPr bwMode="auto">
            <a:xfrm>
              <a:off x="1071" y="3195"/>
              <a:ext cx="53" cy="49"/>
            </a:xfrm>
            <a:prstGeom prst="rect">
              <a:avLst/>
            </a:prstGeom>
            <a:solidFill>
              <a:srgbClr val="0099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7" name="Rectangle 137"/>
            <p:cNvSpPr>
              <a:spLocks noChangeArrowheads="1"/>
            </p:cNvSpPr>
            <p:nvPr/>
          </p:nvSpPr>
          <p:spPr bwMode="auto">
            <a:xfrm>
              <a:off x="1152" y="3165"/>
              <a:ext cx="3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Belize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38" name="Rectangle 138"/>
            <p:cNvSpPr>
              <a:spLocks noChangeArrowheads="1"/>
            </p:cNvSpPr>
            <p:nvPr/>
          </p:nvSpPr>
          <p:spPr bwMode="auto">
            <a:xfrm>
              <a:off x="1769" y="3195"/>
              <a:ext cx="53" cy="49"/>
            </a:xfrm>
            <a:prstGeom prst="rect">
              <a:avLst/>
            </a:prstGeom>
            <a:solidFill>
              <a:srgbClr val="AA3C1E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9" name="Rectangle 139"/>
            <p:cNvSpPr>
              <a:spLocks noChangeArrowheads="1"/>
            </p:cNvSpPr>
            <p:nvPr/>
          </p:nvSpPr>
          <p:spPr bwMode="auto">
            <a:xfrm>
              <a:off x="1850" y="3165"/>
              <a:ext cx="5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Costa Rica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40" name="Rectangle 140"/>
            <p:cNvSpPr>
              <a:spLocks noChangeArrowheads="1"/>
            </p:cNvSpPr>
            <p:nvPr/>
          </p:nvSpPr>
          <p:spPr bwMode="auto">
            <a:xfrm>
              <a:off x="2467" y="3195"/>
              <a:ext cx="52" cy="49"/>
            </a:xfrm>
            <a:prstGeom prst="rect">
              <a:avLst/>
            </a:prstGeom>
            <a:solidFill>
              <a:srgbClr val="7AAD3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41" name="Rectangle 141"/>
            <p:cNvSpPr>
              <a:spLocks noChangeArrowheads="1"/>
            </p:cNvSpPr>
            <p:nvPr/>
          </p:nvSpPr>
          <p:spPr bwMode="auto">
            <a:xfrm>
              <a:off x="2548" y="3165"/>
              <a:ext cx="6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El Salvador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42" name="Rectangle 142"/>
            <p:cNvSpPr>
              <a:spLocks noChangeArrowheads="1"/>
            </p:cNvSpPr>
            <p:nvPr/>
          </p:nvSpPr>
          <p:spPr bwMode="auto">
            <a:xfrm>
              <a:off x="3165" y="3195"/>
              <a:ext cx="52" cy="49"/>
            </a:xfrm>
            <a:prstGeom prst="rect">
              <a:avLst/>
            </a:prstGeom>
            <a:solidFill>
              <a:srgbClr val="D8BE23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43" name="Rectangle 143"/>
            <p:cNvSpPr>
              <a:spLocks noChangeArrowheads="1"/>
            </p:cNvSpPr>
            <p:nvPr/>
          </p:nvSpPr>
          <p:spPr bwMode="auto">
            <a:xfrm>
              <a:off x="3246" y="3165"/>
              <a:ext cx="5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Guatemala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44" name="Rectangle 144"/>
            <p:cNvSpPr>
              <a:spLocks noChangeArrowheads="1"/>
            </p:cNvSpPr>
            <p:nvPr/>
          </p:nvSpPr>
          <p:spPr bwMode="auto">
            <a:xfrm>
              <a:off x="1071" y="3314"/>
              <a:ext cx="53" cy="48"/>
            </a:xfrm>
            <a:prstGeom prst="rect">
              <a:avLst/>
            </a:prstGeom>
            <a:solidFill>
              <a:srgbClr val="396361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45" name="Rectangle 145"/>
            <p:cNvSpPr>
              <a:spLocks noChangeArrowheads="1"/>
            </p:cNvSpPr>
            <p:nvPr/>
          </p:nvSpPr>
          <p:spPr bwMode="auto">
            <a:xfrm>
              <a:off x="1152" y="3283"/>
              <a:ext cx="51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Honduras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46" name="Rectangle 146"/>
            <p:cNvSpPr>
              <a:spLocks noChangeArrowheads="1"/>
            </p:cNvSpPr>
            <p:nvPr/>
          </p:nvSpPr>
          <p:spPr bwMode="auto">
            <a:xfrm>
              <a:off x="1769" y="3314"/>
              <a:ext cx="53" cy="48"/>
            </a:xfrm>
            <a:prstGeom prst="rect">
              <a:avLst/>
            </a:prstGeom>
            <a:solidFill>
              <a:srgbClr val="00CC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47" name="Rectangle 147"/>
            <p:cNvSpPr>
              <a:spLocks noChangeArrowheads="1"/>
            </p:cNvSpPr>
            <p:nvPr/>
          </p:nvSpPr>
          <p:spPr bwMode="auto">
            <a:xfrm>
              <a:off x="1850" y="3283"/>
              <a:ext cx="3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Mexico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748" name="Rectangle 148"/>
            <p:cNvSpPr>
              <a:spLocks noChangeArrowheads="1"/>
            </p:cNvSpPr>
            <p:nvPr/>
          </p:nvSpPr>
          <p:spPr bwMode="auto">
            <a:xfrm>
              <a:off x="2467" y="3314"/>
              <a:ext cx="52" cy="48"/>
            </a:xfrm>
            <a:prstGeom prst="rect">
              <a:avLst/>
            </a:prstGeom>
            <a:solidFill>
              <a:srgbClr val="0066CC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49" name="Rectangle 149"/>
            <p:cNvSpPr>
              <a:spLocks noChangeArrowheads="1"/>
            </p:cNvSpPr>
            <p:nvPr/>
          </p:nvSpPr>
          <p:spPr bwMode="auto">
            <a:xfrm>
              <a:off x="2548" y="3283"/>
              <a:ext cx="54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14388">
                <a:lnSpc>
                  <a:spcPct val="90000"/>
                </a:lnSpc>
                <a:buClr>
                  <a:srgbClr val="5CBACC"/>
                </a:buClr>
              </a:pPr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Nicaragua</a:t>
              </a:r>
              <a:endParaRPr lang="es-EC" sz="1200"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25751" name="Text Box 151"/>
          <p:cNvSpPr txBox="1">
            <a:spLocks noChangeArrowheads="1"/>
          </p:cNvSpPr>
          <p:nvPr/>
        </p:nvSpPr>
        <p:spPr bwMode="auto">
          <a:xfrm>
            <a:off x="231775" y="6354763"/>
            <a:ext cx="21574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1000"/>
              <a:t>Source: RKMS, 2008 FYE volumes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C">
  <a:themeElements>
    <a:clrScheme name="MIC 1">
      <a:dk1>
        <a:srgbClr val="000000"/>
      </a:dk1>
      <a:lt1>
        <a:srgbClr val="FFFFFF"/>
      </a:lt1>
      <a:dk2>
        <a:srgbClr val="000000"/>
      </a:dk2>
      <a:lt2>
        <a:srgbClr val="396361"/>
      </a:lt2>
      <a:accent1>
        <a:srgbClr val="0099CC"/>
      </a:accent1>
      <a:accent2>
        <a:srgbClr val="AA3C1E"/>
      </a:accent2>
      <a:accent3>
        <a:srgbClr val="FFFFFF"/>
      </a:accent3>
      <a:accent4>
        <a:srgbClr val="000000"/>
      </a:accent4>
      <a:accent5>
        <a:srgbClr val="AACAE2"/>
      </a:accent5>
      <a:accent6>
        <a:srgbClr val="9A351A"/>
      </a:accent6>
      <a:hlink>
        <a:srgbClr val="7AAD3F"/>
      </a:hlink>
      <a:folHlink>
        <a:srgbClr val="D8BE23"/>
      </a:folHlink>
    </a:clrScheme>
    <a:fontScheme name="MI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IC 1">
        <a:dk1>
          <a:srgbClr val="000000"/>
        </a:dk1>
        <a:lt1>
          <a:srgbClr val="FFFFFF"/>
        </a:lt1>
        <a:dk2>
          <a:srgbClr val="000000"/>
        </a:dk2>
        <a:lt2>
          <a:srgbClr val="396361"/>
        </a:lt2>
        <a:accent1>
          <a:srgbClr val="0099CC"/>
        </a:accent1>
        <a:accent2>
          <a:srgbClr val="AA3C1E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9A351A"/>
        </a:accent6>
        <a:hlink>
          <a:srgbClr val="7AAD3F"/>
        </a:hlink>
        <a:folHlink>
          <a:srgbClr val="D8BE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1306</Words>
  <Application>Microsoft Office PowerPoint</Application>
  <PresentationFormat>Presentación en pantalla (4:3)</PresentationFormat>
  <Paragraphs>253</Paragraphs>
  <Slides>20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Verdana</vt:lpstr>
      <vt:lpstr>Times</vt:lpstr>
      <vt:lpstr>Arial Black</vt:lpstr>
      <vt:lpstr>Default Design</vt:lpstr>
      <vt:lpstr>MIC</vt:lpstr>
      <vt:lpstr>Diapositiva 1</vt:lpstr>
      <vt:lpstr>Maersk Line</vt:lpstr>
      <vt:lpstr>Maersk Line en Middle America</vt:lpstr>
      <vt:lpstr> Nino Yépez</vt:lpstr>
      <vt:lpstr>Introducción</vt:lpstr>
      <vt:lpstr>Introducción  </vt:lpstr>
      <vt:lpstr>Análisis de Mercado</vt:lpstr>
      <vt:lpstr>Análisis de Mercado Mercado Total de Importaciones – Volúmenes en TEU</vt:lpstr>
      <vt:lpstr>Análisis de Mercado Importaciones de Maersk Line – Volúmenes en TEU </vt:lpstr>
      <vt:lpstr>Análisis de Mercado Participación de Mercado de Maersk Line por país</vt:lpstr>
      <vt:lpstr>Análisis de Mercado Mercado Total de Exportación – Volúmenes en TEU</vt:lpstr>
      <vt:lpstr>Análisis de Mercado Exportaciones de Maersk Line – Volúmenes en TEU</vt:lpstr>
      <vt:lpstr>Beneficios en las Rutas y Productos Navieros</vt:lpstr>
      <vt:lpstr>Beneficios en las Rutas y Productos Navieros</vt:lpstr>
      <vt:lpstr>Ventajas de Mexico como sede de la región Perspectiva Comercial</vt:lpstr>
      <vt:lpstr>Ventajas de Mexico como sede de la región Perspectiva de Recursos Humanos</vt:lpstr>
      <vt:lpstr>Ventajas de Mexico como sede de la región Perspectiva de Recursos Humanos</vt:lpstr>
      <vt:lpstr>Conclusiones y Recomendación Conclusiones</vt:lpstr>
      <vt:lpstr>Conclusiones y Recomendación Recomendación</vt:lpstr>
      <vt:lpstr>CPL General Vision 2010</vt:lpstr>
    </vt:vector>
  </TitlesOfParts>
  <Company>Maersk Mexico SA de CV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jfa016</dc:creator>
  <cp:lastModifiedBy>silgivar</cp:lastModifiedBy>
  <cp:revision>13</cp:revision>
  <dcterms:created xsi:type="dcterms:W3CDTF">2009-12-15T15:52:37Z</dcterms:created>
  <dcterms:modified xsi:type="dcterms:W3CDTF">2010-06-04T14:59:38Z</dcterms:modified>
</cp:coreProperties>
</file>