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5"/>
  </p:notesMasterIdLst>
  <p:sldIdLst>
    <p:sldId id="256" r:id="rId2"/>
    <p:sldId id="257" r:id="rId3"/>
    <p:sldId id="258" r:id="rId4"/>
    <p:sldId id="259" r:id="rId5"/>
    <p:sldId id="261" r:id="rId6"/>
    <p:sldId id="263" r:id="rId7"/>
    <p:sldId id="266" r:id="rId8"/>
    <p:sldId id="267" r:id="rId9"/>
    <p:sldId id="273" r:id="rId10"/>
    <p:sldId id="274" r:id="rId11"/>
    <p:sldId id="291" r:id="rId12"/>
    <p:sldId id="276" r:id="rId13"/>
    <p:sldId id="292" r:id="rId14"/>
    <p:sldId id="279" r:id="rId15"/>
    <p:sldId id="282" r:id="rId16"/>
    <p:sldId id="293" r:id="rId17"/>
    <p:sldId id="294" r:id="rId18"/>
    <p:sldId id="295" r:id="rId19"/>
    <p:sldId id="296" r:id="rId20"/>
    <p:sldId id="286" r:id="rId21"/>
    <p:sldId id="288" r:id="rId22"/>
    <p:sldId id="289"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6" autoAdjust="0"/>
    <p:restoredTop sz="94660"/>
  </p:normalViewPr>
  <p:slideViewPr>
    <p:cSldViewPr>
      <p:cViewPr varScale="1">
        <p:scale>
          <a:sx n="87" d="100"/>
          <a:sy n="87" d="100"/>
        </p:scale>
        <p:origin x="-1050"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77358-0D2C-4408-9FB6-A8D1F88BECF0}" type="datetimeFigureOut">
              <a:rPr lang="en-US" smtClean="0"/>
              <a:pPr/>
              <a:t>10/27/2009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40BB6-7368-4692-A07D-BC3DD1924E5A}"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040BB6-7368-4692-A07D-BC3DD1924E5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panels title.png"/>
          <p:cNvPicPr>
            <a:picLocks noChangeAspect="1"/>
          </p:cNvPicPr>
          <p:nvPr/>
        </p:nvPicPr>
        <p:blipFill>
          <a:blip r:embed="rId2" cstate="print"/>
          <a:srcRect t="579" b="965"/>
          <a:stretch>
            <a:fillRect/>
          </a:stretch>
        </p:blipFill>
        <p:spPr>
          <a:xfrm>
            <a:off x="0" y="0"/>
            <a:ext cx="4254612" cy="6858000"/>
          </a:xfrm>
          <a:prstGeom prst="rect">
            <a:avLst/>
          </a:prstGeom>
        </p:spPr>
      </p:pic>
      <p:sp>
        <p:nvSpPr>
          <p:cNvPr id="2" name="Title 1"/>
          <p:cNvSpPr>
            <a:spLocks noGrp="1"/>
          </p:cNvSpPr>
          <p:nvPr>
            <p:ph type="ctrTitle"/>
          </p:nvPr>
        </p:nvSpPr>
        <p:spPr>
          <a:xfrm>
            <a:off x="4572000" y="381000"/>
            <a:ext cx="4191000" cy="3067050"/>
          </a:xfrm>
        </p:spPr>
        <p:txBody>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4572000" y="3810000"/>
            <a:ext cx="4191000" cy="1143000"/>
          </a:xfrm>
        </p:spPr>
        <p:txBody>
          <a:bodyPr>
            <a:normAutofit/>
          </a:bodyPr>
          <a:lstStyle>
            <a:lvl1pPr marL="0" indent="0" algn="l">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F156E-6591-496B-B155-6CED636136C1}" type="slidenum">
              <a:rPr lang="en-US" smtClean="0"/>
              <a:pPr/>
              <a:t>‹Nº›</a:t>
            </a:fld>
            <a:endParaRPr lang="en-US"/>
          </a:p>
        </p:txBody>
      </p:sp>
      <p:sp>
        <p:nvSpPr>
          <p:cNvPr id="8" name="Rectangle 7"/>
          <p:cNvSpPr/>
          <p:nvPr/>
        </p:nvSpPr>
        <p:spPr>
          <a:xfrm>
            <a:off x="4572000" y="3505200"/>
            <a:ext cx="41910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368301"/>
            <a:ext cx="1143000" cy="574198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514600" y="609599"/>
            <a:ext cx="4724400" cy="55006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ctr" defTabSz="914400" rtl="0" eaLnBrk="1" latinLnBrk="0" hangingPunct="1">
              <a:defRPr sz="7200" b="1" kern="1200" spc="-200" baseline="0">
                <a:gradFill flip="none" rotWithShape="1">
                  <a:gsLst>
                    <a:gs pos="0">
                      <a:schemeClr val="tx1">
                        <a:alpha val="0"/>
                      </a:schemeClr>
                    </a:gs>
                    <a:gs pos="100000">
                      <a:schemeClr val="tx1">
                        <a:alpha val="50000"/>
                      </a:schemeClr>
                    </a:gs>
                  </a:gsLst>
                  <a:lin ang="10800000" scaled="1"/>
                  <a:tileRect/>
                </a:gradFill>
                <a:latin typeface="+mn-lt"/>
                <a:ea typeface="+mn-ea"/>
                <a:cs typeface="+mn-cs"/>
              </a:defRPr>
            </a:lvl1pPr>
          </a:lstStyle>
          <a:p>
            <a:fld id="{B4CF156E-6591-496B-B155-6CED636136C1}"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ontent 2.png"/>
          <p:cNvPicPr>
            <a:picLocks noChangeAspect="1"/>
          </p:cNvPicPr>
          <p:nvPr/>
        </p:nvPicPr>
        <p:blipFill>
          <a:blip r:embed="rId2" cstate="print"/>
          <a:srcRect l="70112" r="4801" b="2931"/>
          <a:stretch>
            <a:fillRect/>
          </a:stretch>
        </p:blipFill>
        <p:spPr>
          <a:xfrm flipH="1">
            <a:off x="-1" y="0"/>
            <a:ext cx="2409571" cy="6858000"/>
          </a:xfrm>
          <a:prstGeom prst="rect">
            <a:avLst/>
          </a:prstGeom>
        </p:spPr>
      </p:pic>
      <p:sp>
        <p:nvSpPr>
          <p:cNvPr id="2" name="Title 1"/>
          <p:cNvSpPr>
            <a:spLocks noGrp="1"/>
          </p:cNvSpPr>
          <p:nvPr>
            <p:ph type="title"/>
          </p:nvPr>
        </p:nvSpPr>
        <p:spPr>
          <a:xfrm>
            <a:off x="2590800" y="2308972"/>
            <a:ext cx="5943600" cy="2352675"/>
          </a:xfrm>
        </p:spPr>
        <p:txBody>
          <a:bodyPr vert="horz" lIns="91440" tIns="45720" rIns="91440" bIns="45720" rtlCol="0" anchor="ctr" anchorCtr="0">
            <a:noAutofit/>
          </a:bodyPr>
          <a:lstStyle>
            <a:lvl1pPr algn="l" defTabSz="914400" rtl="0" eaLnBrk="1" latinLnBrk="0" hangingPunct="1">
              <a:spcBef>
                <a:spcPct val="0"/>
              </a:spcBef>
              <a:buNone/>
              <a:defRPr sz="44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590800" y="4684059"/>
            <a:ext cx="5943600" cy="1107141"/>
          </a:xfrm>
        </p:spPr>
        <p:txBody>
          <a:bodyPr vert="horz" lIns="91440" tIns="45720" rIns="91440" bIns="45720" rtlCol="0">
            <a:normAutofit/>
          </a:bodyPr>
          <a:lstStyle>
            <a:lvl1pPr marL="0" indent="0" algn="l" defTabSz="914400" rtl="0" eaLnBrk="1" latinLnBrk="0" hangingPunct="1">
              <a:spcBef>
                <a:spcPts val="1800"/>
              </a:spcBef>
              <a:buFont typeface="Wingdings" pitchFamily="2" charset="2"/>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8194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9436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8194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194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9436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9436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F156E-6591-496B-B155-6CED636136C1}" type="slidenum">
              <a:rPr lang="en-US" smtClean="0"/>
              <a:pPr/>
              <a:t>‹Nº›</a:t>
            </a:fld>
            <a:endParaRPr lang="en-US"/>
          </a:p>
        </p:txBody>
      </p:sp>
      <p:sp>
        <p:nvSpPr>
          <p:cNvPr id="10" name="Rectangle 9"/>
          <p:cNvSpPr/>
          <p:nvPr/>
        </p:nvSpPr>
        <p:spPr>
          <a:xfrm>
            <a:off x="28194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59436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8450" y="3943350"/>
            <a:ext cx="5875338" cy="1162050"/>
          </a:xfrm>
        </p:spPr>
        <p:txBody>
          <a:bodyPr anchor="b"/>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2514600" y="354106"/>
            <a:ext cx="6172200" cy="3200400"/>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838450" y="5105401"/>
            <a:ext cx="5875338" cy="100488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640" y="3941064"/>
            <a:ext cx="5879592" cy="1161288"/>
          </a:xfrm>
        </p:spPr>
        <p:txBody>
          <a:bodyPr vert="horz" lIns="91440" tIns="45720" rIns="91440" bIns="45720" rtlCol="0" anchor="b" anchorCtr="0">
            <a:noAutofit/>
          </a:bodyPr>
          <a:lstStyle>
            <a:lvl1pPr algn="l" defTabSz="914400" rtl="0" eaLnBrk="1" latinLnBrk="0" hangingPunct="1">
              <a:spcBef>
                <a:spcPct val="0"/>
              </a:spcBef>
              <a:buNone/>
              <a:defRPr sz="3200" b="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514600" y="356616"/>
            <a:ext cx="6172200" cy="3200400"/>
          </a:xfrm>
          <a:prstGeom prst="roundRect">
            <a:avLst>
              <a:gd name="adj" fmla="val 12886"/>
            </a:avLst>
          </a:prstGeom>
          <a:effectLst>
            <a:reflection blurRad="6350" stA="50000" endA="275" endPos="40000" dist="101600" dir="5400000" sy="-100000" algn="bl" rotWithShape="0"/>
            <a:softEdge rad="63500"/>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2834640" y="5102352"/>
            <a:ext cx="5879592" cy="1005840"/>
          </a:xfrm>
        </p:spPr>
        <p:txBody>
          <a:bodyPr vert="horz" lIns="91440" tIns="45720" rIns="91440" bIns="45720" rtlCol="0">
            <a:normAutofit/>
          </a:bodyPr>
          <a:lstStyle>
            <a:lvl1pPr marL="0" indent="0">
              <a:buNone/>
              <a:defRPr sz="14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E4DA09E9-C866-4D1F-8486-082DB99AD479}" type="datetimeFigureOut">
              <a:rPr lang="en-US" smtClean="0"/>
              <a:pPr/>
              <a:t>10/27/2009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F156E-6591-496B-B155-6CED636136C1}"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25" name="Picture 24" descr="content 2.png"/>
          <p:cNvPicPr>
            <a:picLocks noChangeAspect="1"/>
          </p:cNvPicPr>
          <p:nvPr/>
        </p:nvPicPr>
        <p:blipFill>
          <a:blip r:embed="rId13" cstate="print"/>
          <a:srcRect r="4801" b="2931"/>
          <a:stretch>
            <a:fillRect/>
          </a:stretch>
        </p:blipFill>
        <p:spPr>
          <a:xfrm flipH="1">
            <a:off x="-1" y="0"/>
            <a:ext cx="9144000" cy="6858000"/>
          </a:xfrm>
          <a:prstGeom prst="rect">
            <a:avLst/>
          </a:prstGeom>
        </p:spPr>
      </p:pic>
      <p:sp>
        <p:nvSpPr>
          <p:cNvPr id="5" name="Footer Placeholder 4"/>
          <p:cNvSpPr>
            <a:spLocks noGrp="1"/>
          </p:cNvSpPr>
          <p:nvPr>
            <p:ph type="ftr" sz="quarter" idx="3"/>
          </p:nvPr>
        </p:nvSpPr>
        <p:spPr>
          <a:xfrm>
            <a:off x="2438400" y="6580094"/>
            <a:ext cx="2895600" cy="304800"/>
          </a:xfrm>
          <a:prstGeom prst="rect">
            <a:avLst/>
          </a:prstGeom>
        </p:spPr>
        <p:txBody>
          <a:bodyPr vert="horz" lIns="91440" tIns="45720" rIns="91440" bIns="45720" rtlCol="0" anchor="ctr"/>
          <a:lstStyle>
            <a:lvl1pPr algn="l">
              <a:defRPr sz="1000">
                <a:solidFill>
                  <a:schemeClr val="tx1">
                    <a:tint val="75000"/>
                    <a:alpha val="70000"/>
                  </a:schemeClr>
                </a:solidFill>
                <a:effectLst>
                  <a:outerShdw blurRad="63500" sx="102000" sy="102000" algn="ctr" rotWithShape="0">
                    <a:schemeClr val="tx1">
                      <a:alpha val="40000"/>
                    </a:schemeClr>
                  </a:outerShdw>
                </a:effectLst>
              </a:defRPr>
            </a:lvl1pPr>
          </a:lstStyle>
          <a:p>
            <a:endParaRPr lang="en-US"/>
          </a:p>
        </p:txBody>
      </p:sp>
      <p:sp>
        <p:nvSpPr>
          <p:cNvPr id="2" name="Title Placeholder 1"/>
          <p:cNvSpPr>
            <a:spLocks noGrp="1"/>
          </p:cNvSpPr>
          <p:nvPr>
            <p:ph type="title"/>
          </p:nvPr>
        </p:nvSpPr>
        <p:spPr>
          <a:xfrm>
            <a:off x="2514600" y="350838"/>
            <a:ext cx="6172200"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819400" y="1981200"/>
            <a:ext cx="5867400" cy="41147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34200" y="6580094"/>
            <a:ext cx="2133600" cy="304800"/>
          </a:xfrm>
          <a:prstGeom prst="rect">
            <a:avLst/>
          </a:prstGeom>
        </p:spPr>
        <p:txBody>
          <a:bodyPr vert="horz" lIns="91440" tIns="45720" rIns="91440" bIns="45720" rtlCol="0" anchor="ctr"/>
          <a:lstStyle>
            <a:lvl1pPr algn="r">
              <a:defRPr sz="1000">
                <a:solidFill>
                  <a:schemeClr val="tx1">
                    <a:tint val="75000"/>
                    <a:alpha val="70000"/>
                  </a:schemeClr>
                </a:solidFill>
                <a:effectLst>
                  <a:outerShdw blurRad="63500" sx="102000" sy="102000" algn="ctr" rotWithShape="0">
                    <a:schemeClr val="tx1">
                      <a:alpha val="40000"/>
                    </a:schemeClr>
                  </a:outerShdw>
                </a:effectLst>
              </a:defRPr>
            </a:lvl1pPr>
          </a:lstStyle>
          <a:p>
            <a:fld id="{E4DA09E9-C866-4D1F-8486-082DB99AD479}" type="datetimeFigureOut">
              <a:rPr lang="en-US" smtClean="0"/>
              <a:pPr/>
              <a:t>10/27/2009</a:t>
            </a:fld>
            <a:endParaRPr lang="en-US"/>
          </a:p>
        </p:txBody>
      </p:sp>
      <p:sp>
        <p:nvSpPr>
          <p:cNvPr id="6" name="Slide Number Placeholder 5"/>
          <p:cNvSpPr>
            <a:spLocks noGrp="1"/>
          </p:cNvSpPr>
          <p:nvPr>
            <p:ph type="sldNum" sz="quarter" idx="4"/>
          </p:nvPr>
        </p:nvSpPr>
        <p:spPr>
          <a:xfrm>
            <a:off x="22412" y="2693894"/>
            <a:ext cx="1452282" cy="1371600"/>
          </a:xfrm>
          <a:prstGeom prst="rect">
            <a:avLst/>
          </a:prstGeom>
        </p:spPr>
        <p:txBody>
          <a:bodyPr vert="horz" lIns="91440" tIns="45720" rIns="91440" bIns="45720" rtlCol="0" anchor="ctr"/>
          <a:lstStyle>
            <a:lvl1pPr algn="ctr">
              <a:defRPr sz="7200" b="1" spc="-200" baseline="0">
                <a:gradFill flip="none" rotWithShape="1">
                  <a:gsLst>
                    <a:gs pos="0">
                      <a:schemeClr val="tx1">
                        <a:alpha val="0"/>
                      </a:schemeClr>
                    </a:gs>
                    <a:gs pos="100000">
                      <a:schemeClr val="tx1">
                        <a:alpha val="50000"/>
                      </a:schemeClr>
                    </a:gs>
                  </a:gsLst>
                  <a:lin ang="10800000" scaled="1"/>
                  <a:tileRect/>
                </a:gradFill>
              </a:defRPr>
            </a:lvl1pPr>
          </a:lstStyle>
          <a:p>
            <a:fld id="{B4CF156E-6591-496B-B155-6CED636136C1}"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36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742950" indent="-28575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2pPr>
      <a:lvl3pPr marL="11430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3pPr>
      <a:lvl4pPr marL="16002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4pPr>
      <a:lvl5pPr marL="20574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5pPr>
      <a:lvl6pPr marL="25146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6pPr>
      <a:lvl7pPr marL="29718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7pPr>
      <a:lvl8pPr marL="3429000" indent="-228600" algn="l" defTabSz="914400" rtl="0" eaLnBrk="1" latinLnBrk="0" hangingPunct="1">
        <a:spcBef>
          <a:spcPts val="1800"/>
        </a:spcBef>
        <a:buSzPct val="80000"/>
        <a:buFont typeface="Wingdings" pitchFamily="2" charset="2"/>
        <a:buChar char="q"/>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8pPr>
      <a:lvl9pPr marL="38862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495800"/>
            <a:ext cx="8305800" cy="1143000"/>
          </a:xfrm>
        </p:spPr>
        <p:txBody>
          <a:bodyPr/>
          <a:lstStyle/>
          <a:p>
            <a:pPr algn="ctr"/>
            <a:r>
              <a:rPr lang="es-ES" sz="3600" b="1" dirty="0" smtClean="0"/>
              <a:t>ESCUELA SUPERIOR POLITÉCNICA DEL LITORAL</a:t>
            </a:r>
            <a:br>
              <a:rPr lang="es-ES" sz="3600" b="1" dirty="0" smtClean="0"/>
            </a:br>
            <a:r>
              <a:rPr lang="es-ES" sz="3600" b="1" dirty="0" smtClean="0"/>
              <a:t/>
            </a:r>
            <a:br>
              <a:rPr lang="es-ES" sz="3600" b="1" dirty="0" smtClean="0"/>
            </a:br>
            <a:r>
              <a:rPr lang="es-ES" sz="3600" b="1" dirty="0" smtClean="0"/>
              <a:t/>
            </a:r>
            <a:br>
              <a:rPr lang="es-ES" sz="3600" b="1" dirty="0" smtClean="0"/>
            </a:br>
            <a:r>
              <a:rPr lang="es-ES" sz="3600" b="1" dirty="0" smtClean="0"/>
              <a:t/>
            </a:r>
            <a:br>
              <a:rPr lang="es-ES" sz="3600" b="1" dirty="0" smtClean="0"/>
            </a:br>
            <a:r>
              <a:rPr lang="es-ES" sz="2400" b="1" dirty="0" smtClean="0"/>
              <a:t>Facultad de Ingeniería en Electricidad y Computación</a:t>
            </a:r>
            <a:r>
              <a:rPr lang="en-US" sz="2400" dirty="0" smtClean="0"/>
              <a:t/>
            </a:r>
            <a:br>
              <a:rPr lang="en-US" sz="2400" dirty="0" smtClean="0"/>
            </a:br>
            <a:r>
              <a:rPr lang="en-US" dirty="0" smtClean="0"/>
              <a:t/>
            </a:r>
            <a:br>
              <a:rPr lang="en-US" dirty="0" smtClean="0"/>
            </a:br>
            <a:endParaRPr lang="en-US" dirty="0"/>
          </a:p>
        </p:txBody>
      </p:sp>
      <p:sp>
        <p:nvSpPr>
          <p:cNvPr id="3" name="Subtitle 2"/>
          <p:cNvSpPr>
            <a:spLocks noGrp="1"/>
          </p:cNvSpPr>
          <p:nvPr>
            <p:ph type="subTitle" idx="1"/>
          </p:nvPr>
        </p:nvSpPr>
        <p:spPr>
          <a:xfrm>
            <a:off x="685800" y="4495800"/>
            <a:ext cx="7772400" cy="1828800"/>
          </a:xfrm>
        </p:spPr>
        <p:txBody>
          <a:bodyPr/>
          <a:lstStyle/>
          <a:p>
            <a:pPr algn="ctr"/>
            <a:r>
              <a:rPr lang="es-ES" sz="2400" b="1" dirty="0" smtClean="0"/>
              <a:t>“Evaluación del impacto en el mercado de las Telecomunicaciones según de la regulación actual sobre servicios y un posible cambio a la regulación de redes”</a:t>
            </a:r>
            <a:endParaRPr lang="en-US" sz="2400" b="1" dirty="0" smtClean="0"/>
          </a:p>
          <a:p>
            <a:endParaRPr lang="en-US" dirty="0"/>
          </a:p>
        </p:txBody>
      </p:sp>
      <p:pic>
        <p:nvPicPr>
          <p:cNvPr id="4" name="Picture 2" descr="C:\Users\MARIBEL\Desktop\logoEspol.JPG"/>
          <p:cNvPicPr>
            <a:picLocks noChangeAspect="1" noChangeArrowheads="1"/>
          </p:cNvPicPr>
          <p:nvPr/>
        </p:nvPicPr>
        <p:blipFill>
          <a:blip r:embed="rId2" cstate="print"/>
          <a:srcRect/>
          <a:stretch>
            <a:fillRect/>
          </a:stretch>
        </p:blipFill>
        <p:spPr bwMode="auto">
          <a:xfrm>
            <a:off x="3657600" y="1981200"/>
            <a:ext cx="1666875" cy="14573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382000" cy="6172200"/>
          </a:xfrm>
        </p:spPr>
        <p:txBody>
          <a:bodyPr>
            <a:normAutofit fontScale="62500" lnSpcReduction="20000"/>
          </a:bodyPr>
          <a:lstStyle/>
          <a:p>
            <a:pPr>
              <a:buNone/>
            </a:pPr>
            <a:r>
              <a:rPr lang="es-EC" sz="4200" b="1" dirty="0" smtClean="0"/>
              <a:t>Servicio móvil Avanzado</a:t>
            </a:r>
          </a:p>
          <a:p>
            <a:pPr>
              <a:buNone/>
            </a:pPr>
            <a:endParaRPr lang="es-EC" sz="2600"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pPr algn="just"/>
            <a:r>
              <a:rPr lang="es-EC" sz="2500" dirty="0" smtClean="0">
                <a:latin typeface="Arial Unicode MS" pitchFamily="34" charset="-128"/>
                <a:ea typeface="Arial Unicode MS" pitchFamily="34" charset="-128"/>
                <a:cs typeface="Arial Unicode MS" pitchFamily="34" charset="-128"/>
              </a:rPr>
              <a:t>Según la distribución de mercado en todo nuestro territorio se tiene que el mayor operador sin duda es Conecel con un 70,29%.</a:t>
            </a:r>
            <a:endParaRPr lang="en-US" sz="2500" dirty="0" smtClean="0">
              <a:latin typeface="Arial Unicode MS" pitchFamily="34" charset="-128"/>
              <a:ea typeface="Arial Unicode MS" pitchFamily="34" charset="-128"/>
              <a:cs typeface="Arial Unicode MS" pitchFamily="34" charset="-128"/>
            </a:endParaRPr>
          </a:p>
          <a:p>
            <a:pPr algn="just"/>
            <a:r>
              <a:rPr lang="es-EC" sz="2500" dirty="0" smtClean="0">
                <a:latin typeface="Arial Unicode MS" pitchFamily="34" charset="-128"/>
                <a:ea typeface="Arial Unicode MS" pitchFamily="34" charset="-128"/>
                <a:cs typeface="Arial Unicode MS" pitchFamily="34" charset="-128"/>
              </a:rPr>
              <a:t>Se sabe que el 97% de la ciudadanía  utiliza el servicio de  telefonía móvil, y sólo un 3% no la utiliza</a:t>
            </a:r>
          </a:p>
          <a:p>
            <a:pPr algn="just">
              <a:buNone/>
            </a:pPr>
            <a:endParaRPr lang="en-US" dirty="0" smtClean="0"/>
          </a:p>
          <a:p>
            <a:pPr algn="just">
              <a:buNone/>
            </a:pPr>
            <a:r>
              <a:rPr lang="es-EC" b="1" dirty="0" smtClean="0"/>
              <a:t> </a:t>
            </a:r>
            <a:endParaRPr lang="en-US" dirty="0" smtClean="0"/>
          </a:p>
          <a:p>
            <a:pPr>
              <a:buNone/>
            </a:pPr>
            <a:endParaRPr lang="en-US" dirty="0"/>
          </a:p>
        </p:txBody>
      </p:sp>
      <p:pic>
        <p:nvPicPr>
          <p:cNvPr id="31746" name="Picture 34"/>
          <p:cNvPicPr>
            <a:picLocks noChangeAspect="1" noChangeArrowheads="1"/>
          </p:cNvPicPr>
          <p:nvPr/>
        </p:nvPicPr>
        <p:blipFill>
          <a:blip r:embed="rId3" cstate="print"/>
          <a:srcRect/>
          <a:stretch>
            <a:fillRect/>
          </a:stretch>
        </p:blipFill>
        <p:spPr bwMode="auto">
          <a:xfrm>
            <a:off x="3505200" y="1295400"/>
            <a:ext cx="5257800" cy="3048000"/>
          </a:xfrm>
          <a:prstGeom prst="rect">
            <a:avLst/>
          </a:prstGeom>
          <a:noFill/>
          <a:ln w="9525">
            <a:noFill/>
            <a:miter lim="800000"/>
            <a:headEnd/>
            <a:tailEnd/>
          </a:ln>
        </p:spPr>
      </p:pic>
      <p:pic>
        <p:nvPicPr>
          <p:cNvPr id="1026" name="Picture 32"/>
          <p:cNvPicPr>
            <a:picLocks noChangeAspect="1" noChangeArrowheads="1"/>
          </p:cNvPicPr>
          <p:nvPr/>
        </p:nvPicPr>
        <p:blipFill>
          <a:blip r:embed="rId4" cstate="print"/>
          <a:srcRect/>
          <a:stretch>
            <a:fillRect/>
          </a:stretch>
        </p:blipFill>
        <p:spPr bwMode="auto">
          <a:xfrm>
            <a:off x="685800" y="1295400"/>
            <a:ext cx="2590799"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914400"/>
          </a:xfrm>
        </p:spPr>
        <p:txBody>
          <a:bodyPr/>
          <a:lstStyle/>
          <a:p>
            <a:r>
              <a:rPr lang="es-ES" b="1" dirty="0" smtClean="0"/>
              <a:t>Servicio Portador </a:t>
            </a:r>
            <a:endParaRPr lang="en-US" dirty="0" smtClean="0"/>
          </a:p>
        </p:txBody>
      </p:sp>
      <p:pic>
        <p:nvPicPr>
          <p:cNvPr id="4" name="Picture 2"/>
          <p:cNvPicPr>
            <a:picLocks noGrp="1" noChangeAspect="1" noChangeArrowheads="1"/>
          </p:cNvPicPr>
          <p:nvPr>
            <p:ph idx="1"/>
          </p:nvPr>
        </p:nvPicPr>
        <p:blipFill>
          <a:blip r:embed="rId2" cstate="print"/>
          <a:srcRect/>
          <a:stretch>
            <a:fillRect/>
          </a:stretch>
        </p:blipFill>
        <p:spPr bwMode="auto">
          <a:xfrm>
            <a:off x="4038600" y="1981200"/>
            <a:ext cx="4724400" cy="365760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04800" y="1981200"/>
            <a:ext cx="3683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3400" y="381000"/>
            <a:ext cx="6477000" cy="838200"/>
          </a:xfrm>
          <a:prstGeom prst="rect">
            <a:avLst/>
          </a:prstGeom>
        </p:spPr>
        <p:txBody>
          <a:bodyPr vert="horz" lIns="91440" tIns="45720" rIns="91440" bIns="45720" rtlCol="0">
            <a:normAutofit/>
          </a:bodyPr>
          <a:lstStyle/>
          <a:p>
            <a:pPr marL="342900" indent="-342900">
              <a:spcBef>
                <a:spcPts val="1800"/>
              </a:spcBef>
            </a:pPr>
            <a:r>
              <a:rPr lang="es-ES" sz="3300" b="1" dirty="0" smtClean="0"/>
              <a:t>Servicio de Valor Agregado</a:t>
            </a:r>
            <a:r>
              <a:rPr lang="es-ES" sz="2400" b="1" dirty="0" smtClean="0"/>
              <a:t> </a:t>
            </a:r>
            <a:endParaRPr lang="en-US" sz="2400" dirty="0" smtClean="0"/>
          </a:p>
          <a:p>
            <a:pPr marL="342900" marR="0" lvl="0" indent="-342900" algn="l" defTabSz="914400" rtl="0" eaLnBrk="1" fontAlgn="auto" latinLnBrk="0" hangingPunct="1">
              <a:lnSpc>
                <a:spcPct val="100000"/>
              </a:lnSpc>
              <a:spcBef>
                <a:spcPts val="1800"/>
              </a:spcBef>
              <a:spcAft>
                <a:spcPts val="0"/>
              </a:spcAft>
              <a:buClrTx/>
              <a:buSzTx/>
              <a:buFont typeface="Wingdings" pitchFamily="2" charset="2"/>
              <a:buChar char=""/>
              <a:tabLst/>
              <a:defRPr/>
            </a:pPr>
            <a:endParaRPr kumimoji="0" lang="en-US" sz="2000" b="0" i="0" u="none" strike="noStrike" kern="1200" cap="none" spc="0" normalizeH="0" baseline="0" noProof="0" dirty="0" smtClean="0">
              <a:ln>
                <a:noFill/>
              </a:ln>
              <a:gradFill>
                <a:gsLst>
                  <a:gs pos="0">
                    <a:schemeClr val="tx1"/>
                  </a:gs>
                  <a:gs pos="99000">
                    <a:schemeClr val="tx1">
                      <a:alpha val="85000"/>
                    </a:schemeClr>
                  </a:gs>
                  <a:gs pos="86000">
                    <a:schemeClr val="tx1">
                      <a:alpha val="70000"/>
                    </a:schemeClr>
                  </a:gs>
                </a:gsLst>
                <a:lin ang="5400000" scaled="0"/>
              </a:gradFill>
              <a:effectLst/>
              <a:uLnTx/>
              <a:uFillTx/>
              <a:latin typeface="+mn-lt"/>
              <a:ea typeface="+mn-ea"/>
              <a:cs typeface="+mn-cs"/>
            </a:endParaRPr>
          </a:p>
          <a:p>
            <a:pPr marL="342900" marR="0" lvl="0" indent="-342900" algn="l" defTabSz="914400" rtl="0" eaLnBrk="1" fontAlgn="auto" latinLnBrk="0" hangingPunct="1">
              <a:lnSpc>
                <a:spcPct val="100000"/>
              </a:lnSpc>
              <a:spcBef>
                <a:spcPts val="180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gradFill>
                <a:gsLst>
                  <a:gs pos="0">
                    <a:schemeClr val="tx1"/>
                  </a:gs>
                  <a:gs pos="99000">
                    <a:schemeClr val="tx1">
                      <a:alpha val="85000"/>
                    </a:schemeClr>
                  </a:gs>
                  <a:gs pos="86000">
                    <a:schemeClr val="tx1">
                      <a:alpha val="70000"/>
                    </a:schemeClr>
                  </a:gs>
                </a:gsLst>
                <a:lin ang="5400000" scaled="0"/>
              </a:gradFill>
              <a:effectLst/>
              <a:uLnTx/>
              <a:uFillTx/>
              <a:latin typeface="+mn-lt"/>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1219200" y="1447800"/>
            <a:ext cx="7391400" cy="25908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219200" y="4038600"/>
            <a:ext cx="7391400" cy="226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MARIBEL\Desktop\todas las investigaciones\evaluacion de Services2.jpg"/>
          <p:cNvPicPr>
            <a:picLocks noChangeAspect="1" noChangeArrowheads="1"/>
          </p:cNvPicPr>
          <p:nvPr/>
        </p:nvPicPr>
        <p:blipFill>
          <a:blip r:embed="rId2" cstate="print"/>
          <a:srcRect/>
          <a:stretch>
            <a:fillRect/>
          </a:stretch>
        </p:blipFill>
        <p:spPr bwMode="auto">
          <a:xfrm>
            <a:off x="533400" y="609600"/>
            <a:ext cx="8229600" cy="5715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3200" y="3505200"/>
            <a:ext cx="6172200" cy="1143000"/>
          </a:xfrm>
        </p:spPr>
        <p:txBody>
          <a:bodyPr/>
          <a:lstStyle/>
          <a:p>
            <a:pPr algn="ctr"/>
            <a:r>
              <a:rPr lang="es-EC" b="1" dirty="0" smtClean="0"/>
              <a:t>LA CONVERGENCIA COMO MOTOR PARA LA APLICACIÓN DE NUEVAS TECNOLOGIAS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620000" cy="1143000"/>
          </a:xfrm>
        </p:spPr>
        <p:txBody>
          <a:bodyPr/>
          <a:lstStyle/>
          <a:p>
            <a:pPr algn="ctr"/>
            <a:r>
              <a:rPr lang="es-EC" sz="3200" b="1" dirty="0" smtClean="0"/>
              <a:t>REGULACIÓN DE SERVICIOS Y REDES</a:t>
            </a:r>
            <a:r>
              <a:rPr lang="es-EC" sz="32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838200" y="1524000"/>
            <a:ext cx="7848600" cy="4571999"/>
          </a:xfrm>
        </p:spPr>
        <p:txBody>
          <a:bodyPr>
            <a:normAutofit/>
          </a:bodyPr>
          <a:lstStyle/>
          <a:p>
            <a:pPr algn="just"/>
            <a:r>
              <a:rPr lang="es-EC" b="1" u="sng" dirty="0" smtClean="0">
                <a:latin typeface="Arial Unicode MS" pitchFamily="34" charset="-128"/>
                <a:ea typeface="Arial Unicode MS" pitchFamily="34" charset="-128"/>
                <a:cs typeface="Arial Unicode MS" pitchFamily="34" charset="-128"/>
              </a:rPr>
              <a:t>Regulación de Servicios</a:t>
            </a:r>
            <a:r>
              <a:rPr lang="es-EC" dirty="0" smtClean="0">
                <a:latin typeface="Arial Unicode MS" pitchFamily="34" charset="-128"/>
                <a:ea typeface="Arial Unicode MS" pitchFamily="34" charset="-128"/>
                <a:cs typeface="Arial Unicode MS" pitchFamily="34" charset="-128"/>
              </a:rPr>
              <a:t>.- Los servicios de Telecomunicaciones son aquellos que se ofrecen a terceros o al público en general, para que por medio de un circuito o una red de telecomunicaciones un usuario pueda establecer comunicación desde un punto  de la red a cualquier otro punto de la misma o a otras redes de telecomunicaciones.</a:t>
            </a:r>
          </a:p>
          <a:p>
            <a:pPr algn="just">
              <a:buNone/>
            </a:pPr>
            <a:endParaRPr lang="es-EC" dirty="0" smtClean="0">
              <a:latin typeface="Arial Unicode MS" pitchFamily="34" charset="-128"/>
              <a:ea typeface="Arial Unicode MS" pitchFamily="34" charset="-128"/>
              <a:cs typeface="Arial Unicode MS" pitchFamily="34" charset="-128"/>
            </a:endParaRPr>
          </a:p>
          <a:p>
            <a:pPr algn="just"/>
            <a:r>
              <a:rPr lang="es-EC" b="1" u="sng" dirty="0" smtClean="0">
                <a:latin typeface="Arial Unicode MS" pitchFamily="34" charset="-128"/>
                <a:ea typeface="Arial Unicode MS" pitchFamily="34" charset="-128"/>
                <a:cs typeface="Arial Unicode MS" pitchFamily="34" charset="-128"/>
              </a:rPr>
              <a:t>Regulación de Redes </a:t>
            </a:r>
            <a:r>
              <a:rPr lang="es-EC" b="1" dirty="0" smtClean="0">
                <a:latin typeface="Arial Unicode MS" pitchFamily="34" charset="-128"/>
                <a:ea typeface="Arial Unicode MS" pitchFamily="34" charset="-128"/>
                <a:cs typeface="Arial Unicode MS" pitchFamily="34" charset="-128"/>
              </a:rPr>
              <a:t>.- </a:t>
            </a:r>
            <a:r>
              <a:rPr lang="es-EC" dirty="0" smtClean="0">
                <a:latin typeface="Arial Unicode MS" pitchFamily="34" charset="-128"/>
                <a:ea typeface="Arial Unicode MS" pitchFamily="34" charset="-128"/>
                <a:cs typeface="Arial Unicode MS" pitchFamily="34" charset="-128"/>
              </a:rPr>
              <a:t>Debido a la convergencia tecnológica diversos servicios operarán simultáneamente a través de una misma plataforma o red, para ello se regulan aspectos tales como la gestión de la calidad en las redes en función del tipo de aplicación. </a:t>
            </a:r>
            <a:endParaRPr lang="en-US"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143000"/>
          </a:xfrm>
        </p:spPr>
        <p:txBody>
          <a:bodyPr/>
          <a:lstStyle/>
          <a:p>
            <a:r>
              <a:rPr lang="es-EC" sz="3200" b="1" dirty="0" smtClean="0"/>
              <a:t>SERVICIOS UNIFICADOS A UNA SOLA RED</a:t>
            </a:r>
            <a:endParaRPr lang="en-US" sz="3200" b="1" dirty="0"/>
          </a:p>
        </p:txBody>
      </p:sp>
      <p:pic>
        <p:nvPicPr>
          <p:cNvPr id="5122" name="Imagen 2"/>
          <p:cNvPicPr>
            <a:picLocks noChangeAspect="1" noChangeArrowheads="1"/>
          </p:cNvPicPr>
          <p:nvPr/>
        </p:nvPicPr>
        <p:blipFill>
          <a:blip r:embed="rId2" cstate="print"/>
          <a:srcRect/>
          <a:stretch>
            <a:fillRect/>
          </a:stretch>
        </p:blipFill>
        <p:spPr bwMode="auto">
          <a:xfrm>
            <a:off x="914400" y="1219200"/>
            <a:ext cx="7467600" cy="471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762000" y="381000"/>
            <a:ext cx="76200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914400" y="457202"/>
          <a:ext cx="7467600" cy="5983911"/>
        </p:xfrm>
        <a:graphic>
          <a:graphicData uri="http://schemas.openxmlformats.org/drawingml/2006/table">
            <a:tbl>
              <a:tblPr/>
              <a:tblGrid>
                <a:gridCol w="1991922"/>
                <a:gridCol w="3284985"/>
                <a:gridCol w="2190693"/>
              </a:tblGrid>
              <a:tr h="247749">
                <a:tc gridSpan="3">
                  <a:txBody>
                    <a:bodyPr/>
                    <a:lstStyle/>
                    <a:p>
                      <a:pPr marL="0" marR="0" algn="ctr">
                        <a:lnSpc>
                          <a:spcPct val="115000"/>
                        </a:lnSpc>
                        <a:spcBef>
                          <a:spcPts val="0"/>
                        </a:spcBef>
                        <a:spcAft>
                          <a:spcPts val="0"/>
                        </a:spcAft>
                      </a:pPr>
                      <a:r>
                        <a:rPr lang="es-EC" sz="1050" b="1" dirty="0">
                          <a:solidFill>
                            <a:srgbClr val="000000"/>
                          </a:solidFill>
                          <a:latin typeface="Times New Roman"/>
                          <a:ea typeface="Times New Roman"/>
                          <a:cs typeface="Times New Roman"/>
                        </a:rPr>
                        <a:t>CARACTERISTICAS PRINCIPALES EN LA REGULACIÓN DE REDES Y SU IMPACTO</a:t>
                      </a:r>
                      <a:endParaRPr lang="en-US" sz="1050" dirty="0">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r h="198199">
                <a:tc>
                  <a:txBody>
                    <a:bodyPr/>
                    <a:lstStyle/>
                    <a:p>
                      <a:endParaRPr lang="en-US" sz="1050">
                        <a:latin typeface="Calibri"/>
                        <a:ea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s-EC" sz="1050" b="1" dirty="0">
                          <a:solidFill>
                            <a:srgbClr val="FFFFFF"/>
                          </a:solidFill>
                          <a:latin typeface="Times New Roman"/>
                          <a:ea typeface="Times New Roman"/>
                          <a:cs typeface="Times New Roman"/>
                        </a:rPr>
                        <a:t>Descripción</a:t>
                      </a:r>
                      <a:endParaRPr lang="en-US" sz="1050" dirty="0">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s-EC" sz="1050" b="1">
                          <a:solidFill>
                            <a:srgbClr val="FFFFFF"/>
                          </a:solidFill>
                          <a:latin typeface="Times New Roman"/>
                          <a:ea typeface="Times New Roman"/>
                          <a:cs typeface="Times New Roman"/>
                        </a:rPr>
                        <a:t>Impacto</a:t>
                      </a:r>
                      <a:endParaRPr lang="en-US" sz="1050">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547030">
                <a:tc>
                  <a:txBody>
                    <a:bodyPr/>
                    <a:lstStyle/>
                    <a:p>
                      <a:pPr marL="0" marR="0" algn="ctr">
                        <a:lnSpc>
                          <a:spcPct val="115000"/>
                        </a:lnSpc>
                        <a:spcBef>
                          <a:spcPts val="0"/>
                        </a:spcBef>
                        <a:spcAft>
                          <a:spcPts val="0"/>
                        </a:spcAft>
                      </a:pPr>
                      <a:r>
                        <a:rPr lang="es-EC" sz="1050" b="1" dirty="0">
                          <a:solidFill>
                            <a:schemeClr val="bg2"/>
                          </a:solidFill>
                          <a:latin typeface="Times New Roman"/>
                          <a:ea typeface="Times New Roman"/>
                          <a:cs typeface="Times New Roman"/>
                        </a:rPr>
                        <a:t>Libre competencia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Expansión del mercado de las telecomunicaciones</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Times New Roman"/>
                          <a:cs typeface="Times New Roman"/>
                        </a:rPr>
                        <a:t>Ingreso de nuevos operadores  con las mismas condiciones que el operador dominante</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64686">
                <a:tc>
                  <a:txBody>
                    <a:bodyPr/>
                    <a:lstStyle/>
                    <a:p>
                      <a:pPr marL="0" marR="0" algn="ctr">
                        <a:lnSpc>
                          <a:spcPct val="115000"/>
                        </a:lnSpc>
                        <a:spcBef>
                          <a:spcPts val="0"/>
                        </a:spcBef>
                        <a:spcAft>
                          <a:spcPts val="0"/>
                        </a:spcAft>
                      </a:pPr>
                      <a:r>
                        <a:rPr lang="es-EC" sz="1050" b="1" dirty="0">
                          <a:solidFill>
                            <a:schemeClr val="bg2"/>
                          </a:solidFill>
                          <a:latin typeface="Times New Roman"/>
                          <a:ea typeface="Times New Roman"/>
                          <a:cs typeface="Times New Roman"/>
                        </a:rPr>
                        <a:t>Interconexión</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Posibilita a un operador establecer operaciones con los clientes de otro operador</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Times New Roman"/>
                          <a:cs typeface="Times New Roman"/>
                        </a:rPr>
                        <a:t>Fácil acceso a los usuarios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7030">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Servicio universal</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A</a:t>
                      </a:r>
                      <a:r>
                        <a:rPr lang="es-MX" sz="1050" dirty="0">
                          <a:solidFill>
                            <a:schemeClr val="bg2"/>
                          </a:solidFill>
                          <a:latin typeface="Times New Roman"/>
                          <a:ea typeface="Times New Roman"/>
                          <a:cs typeface="Times New Roman"/>
                        </a:rPr>
                        <a:t>cceso de todos los ciudadanos a los servicios de telecomunicaciones, en igualdad de condiciones de precio, cobertura, calidad y eficiencia.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Times New Roman"/>
                          <a:cs typeface="Times New Roman"/>
                        </a:rPr>
                        <a:t>Mayor penetración de los servicios de telecomunicaciones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7030">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Calidad de servicio</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Permite el control del buen uso de recursos existentes y además es el lenguaje común entre el usuario y operador</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Satisfacción en los usuarios </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7030">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Desagregación del bucle de abonados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A través del bucle de abonado pueden llegar no sólo las llamadas telefónicas de voz, sino los servicios de banda ancha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Acceso directo del operador con el usuario</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7030">
                <a:tc>
                  <a:txBody>
                    <a:bodyPr/>
                    <a:lstStyle/>
                    <a:p>
                      <a:pPr marL="0" marR="0" algn="ctr">
                        <a:lnSpc>
                          <a:spcPct val="115000"/>
                        </a:lnSpc>
                        <a:spcBef>
                          <a:spcPts val="0"/>
                        </a:spcBef>
                        <a:spcAft>
                          <a:spcPts val="0"/>
                        </a:spcAft>
                      </a:pPr>
                      <a:r>
                        <a:rPr lang="es-EC" sz="1050" b="1" dirty="0">
                          <a:solidFill>
                            <a:schemeClr val="bg2"/>
                          </a:solidFill>
                          <a:latin typeface="Times New Roman"/>
                          <a:ea typeface="Times New Roman"/>
                          <a:cs typeface="Times New Roman"/>
                        </a:rPr>
                        <a:t>Regulación horizontal</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Independencia entre</a:t>
                      </a:r>
                      <a:endParaRPr lang="en-US" sz="1050" dirty="0">
                        <a:solidFill>
                          <a:schemeClr val="bg2"/>
                        </a:solidFill>
                        <a:latin typeface="Calibri"/>
                        <a:ea typeface="Calibri"/>
                        <a:cs typeface="Times New Roman"/>
                      </a:endParaRPr>
                    </a:p>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contenidos y medios de transmisión</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Separación de la regulación de los medios de transmisión de la regulación de los contenidos</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64686">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Tecnología de paquetes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1000"/>
                        </a:spcAft>
                      </a:pPr>
                      <a:r>
                        <a:rPr lang="es-ES_tradnl" sz="1050">
                          <a:solidFill>
                            <a:schemeClr val="bg2"/>
                          </a:solidFill>
                          <a:latin typeface="Times New Roman"/>
                          <a:ea typeface="Times New Roman"/>
                          <a:cs typeface="Times New Roman"/>
                        </a:rPr>
                        <a:t>Uso compartido de medios de comunicación y </a:t>
                      </a:r>
                      <a:r>
                        <a:rPr lang="es-ES_tradnl" sz="1050">
                          <a:solidFill>
                            <a:schemeClr val="bg2"/>
                          </a:solidFill>
                          <a:latin typeface="Times New Roman"/>
                          <a:ea typeface="Calibri"/>
                          <a:cs typeface="Times New Roman"/>
                        </a:rPr>
                        <a:t> </a:t>
                      </a:r>
                      <a:r>
                        <a:rPr lang="es-ES_tradnl" sz="1050">
                          <a:solidFill>
                            <a:schemeClr val="bg2"/>
                          </a:solidFill>
                          <a:latin typeface="Times New Roman"/>
                          <a:ea typeface="Times New Roman"/>
                          <a:cs typeface="Times New Roman"/>
                        </a:rPr>
                        <a:t>comunicaciones simultáneas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Facilidad para el ingreso de redes con protocolo IP</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364686">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Neutralidad tecnológica</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Calibri"/>
                          <a:cs typeface="Times New Roman"/>
                        </a:rPr>
                        <a:t>La regulación no debe determinar la preferencia de una tecnología sobre otra</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Calibri"/>
                          <a:cs typeface="Times New Roman"/>
                        </a:rPr>
                        <a:t>Operadores pueden escoger la tecnología a su conveniencia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74381">
                <a:tc>
                  <a:txBody>
                    <a:bodyPr/>
                    <a:lstStyle/>
                    <a:p>
                      <a:pPr marL="0" marR="0" algn="ctr">
                        <a:lnSpc>
                          <a:spcPct val="115000"/>
                        </a:lnSpc>
                        <a:spcBef>
                          <a:spcPts val="0"/>
                        </a:spcBef>
                        <a:spcAft>
                          <a:spcPts val="0"/>
                        </a:spcAft>
                      </a:pPr>
                      <a:r>
                        <a:rPr lang="es-EC" sz="1050" b="1">
                          <a:solidFill>
                            <a:schemeClr val="bg2"/>
                          </a:solidFill>
                          <a:latin typeface="Times New Roman"/>
                          <a:ea typeface="Times New Roman"/>
                          <a:cs typeface="Times New Roman"/>
                        </a:rPr>
                        <a:t>Neutralidad de red</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Calibri"/>
                          <a:cs typeface="Times New Roman"/>
                        </a:rPr>
                        <a:t>Provisión de los servicios a los usuarios es independiente de la red que los soporte siempre que cumpla con los Índices de calidad previstos.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PE" sz="1050" dirty="0">
                          <a:solidFill>
                            <a:schemeClr val="bg2"/>
                          </a:solidFill>
                          <a:latin typeface="Times New Roman"/>
                          <a:ea typeface="Times New Roman"/>
                          <a:cs typeface="Times New Roman"/>
                        </a:rPr>
                        <a:t>Favorecer el desarrollo de infraestructura.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094059">
                <a:tc>
                  <a:txBody>
                    <a:bodyPr/>
                    <a:lstStyle/>
                    <a:p>
                      <a:pPr marL="0" marR="0" algn="ctr">
                        <a:lnSpc>
                          <a:spcPct val="115000"/>
                        </a:lnSpc>
                        <a:spcBef>
                          <a:spcPts val="0"/>
                        </a:spcBef>
                        <a:spcAft>
                          <a:spcPts val="0"/>
                        </a:spcAft>
                      </a:pPr>
                      <a:r>
                        <a:rPr lang="es-EC" sz="1050" b="1" dirty="0">
                          <a:solidFill>
                            <a:schemeClr val="bg2"/>
                          </a:solidFill>
                          <a:latin typeface="Times New Roman"/>
                          <a:ea typeface="Times New Roman"/>
                          <a:cs typeface="Times New Roman"/>
                        </a:rPr>
                        <a:t>Tarifación </a:t>
                      </a:r>
                      <a:r>
                        <a:rPr lang="es-EC" sz="1050" b="1" dirty="0" smtClean="0">
                          <a:solidFill>
                            <a:schemeClr val="bg2"/>
                          </a:solidFill>
                          <a:latin typeface="Times New Roman"/>
                          <a:ea typeface="Times New Roman"/>
                          <a:cs typeface="Times New Roman"/>
                        </a:rPr>
                        <a:t>Plana</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050">
                          <a:solidFill>
                            <a:schemeClr val="bg2"/>
                          </a:solidFill>
                          <a:latin typeface="Times New Roman"/>
                          <a:ea typeface="Times New Roman"/>
                          <a:cs typeface="Times New Roman"/>
                        </a:rPr>
                        <a:t>En un entorno IP, el nuevo marco regulador promueve nuevos principios basados en el modo de acceso (ADSL, WIMAX, y FFTB/FTTH) y la oferta múltiple de servicios.</a:t>
                      </a:r>
                      <a:endParaRPr lang="en-US" sz="105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050" dirty="0">
                          <a:solidFill>
                            <a:schemeClr val="bg2"/>
                          </a:solidFill>
                          <a:latin typeface="Times New Roman"/>
                          <a:ea typeface="Times New Roman"/>
                          <a:cs typeface="Times New Roman"/>
                        </a:rPr>
                        <a:t>Mejor control en los costos, evitar el fraude, fijar un precio independientemente de la cantidad de horas que se utilice la conexión a internet o de la cantidad de información que se suba o baje</a:t>
                      </a:r>
                      <a:endParaRPr lang="en-US" sz="1050" dirty="0">
                        <a:solidFill>
                          <a:schemeClr val="bg2"/>
                        </a:solidFill>
                        <a:latin typeface="Calibri"/>
                        <a:ea typeface="Calibri"/>
                        <a:cs typeface="Times New Roman"/>
                      </a:endParaRPr>
                    </a:p>
                  </a:txBody>
                  <a:tcPr marL="31622" marR="31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762000"/>
          <a:ext cx="7467600" cy="5410201"/>
        </p:xfrm>
        <a:graphic>
          <a:graphicData uri="http://schemas.openxmlformats.org/drawingml/2006/table">
            <a:tbl>
              <a:tblPr/>
              <a:tblGrid>
                <a:gridCol w="1991922"/>
                <a:gridCol w="3284985"/>
                <a:gridCol w="2190693"/>
              </a:tblGrid>
              <a:tr h="306567">
                <a:tc>
                  <a:txBody>
                    <a:bodyPr/>
                    <a:lstStyle/>
                    <a:p>
                      <a:pPr marL="0" marR="0" algn="ctr">
                        <a:lnSpc>
                          <a:spcPct val="115000"/>
                        </a:lnSpc>
                        <a:spcBef>
                          <a:spcPts val="0"/>
                        </a:spcBef>
                        <a:spcAft>
                          <a:spcPts val="0"/>
                        </a:spcAft>
                      </a:pPr>
                      <a:r>
                        <a:rPr lang="es-EC" sz="1100" b="1" dirty="0">
                          <a:solidFill>
                            <a:schemeClr val="bg2"/>
                          </a:solidFill>
                          <a:latin typeface="Times New Roman"/>
                          <a:ea typeface="Times New Roman"/>
                          <a:cs typeface="Times New Roman"/>
                        </a:rPr>
                        <a:t>Redes </a:t>
                      </a:r>
                      <a:r>
                        <a:rPr lang="es-EC" sz="1100" b="1" dirty="0" err="1">
                          <a:solidFill>
                            <a:schemeClr val="bg2"/>
                          </a:solidFill>
                          <a:latin typeface="Times New Roman"/>
                          <a:ea typeface="Times New Roman"/>
                          <a:cs typeface="Times New Roman"/>
                        </a:rPr>
                        <a:t>multi</a:t>
                      </a:r>
                      <a:r>
                        <a:rPr lang="es-EC" sz="1100" b="1" dirty="0">
                          <a:solidFill>
                            <a:schemeClr val="bg2"/>
                          </a:solidFill>
                          <a:latin typeface="Times New Roman"/>
                          <a:ea typeface="Times New Roman"/>
                          <a:cs typeface="Times New Roman"/>
                        </a:rPr>
                        <a:t>-servicio</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MX" sz="1100">
                          <a:solidFill>
                            <a:schemeClr val="bg2"/>
                          </a:solidFill>
                          <a:latin typeface="Times New Roman"/>
                          <a:ea typeface="Times New Roman"/>
                          <a:cs typeface="Times New Roman"/>
                        </a:rPr>
                        <a:t>capaz de manejar voz, datos y video</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Times New Roman"/>
                          <a:cs typeface="Times New Roman"/>
                        </a:rPr>
                        <a:t>Implementación de las redes NGN</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dirty="0">
                          <a:solidFill>
                            <a:schemeClr val="bg2"/>
                          </a:solidFill>
                          <a:latin typeface="Times New Roman"/>
                          <a:ea typeface="Times New Roman"/>
                          <a:cs typeface="Times New Roman"/>
                        </a:rPr>
                        <a:t>Licencia Unificada</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Times New Roman"/>
                          <a:cs typeface="Times New Roman"/>
                        </a:rPr>
                        <a:t>Permiso para poder brindar todos los servicios de telecomunicaciones a través de la misma red </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Calibri"/>
                          <a:cs typeface="Times New Roman"/>
                        </a:rPr>
                        <a:t>Simplificación de títulos habilitantes</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dirty="0">
                          <a:solidFill>
                            <a:schemeClr val="bg2"/>
                          </a:solidFill>
                          <a:latin typeface="Times New Roman"/>
                          <a:ea typeface="Times New Roman"/>
                          <a:cs typeface="Times New Roman"/>
                        </a:rPr>
                        <a:t>Explotación eficiente de las redes</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Times New Roman"/>
                          <a:cs typeface="Times New Roman"/>
                        </a:rPr>
                        <a:t>Las redes tradicionales pueden prestar a más de un servicio actualmente </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Times New Roman"/>
                          <a:cs typeface="Times New Roman"/>
                        </a:rPr>
                        <a:t>Disminuir los costos de cada servicio </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805836">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Unificación del ente regulador</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Calibri"/>
                          <a:cs typeface="Times New Roman"/>
                        </a:rPr>
                        <a:t>Tradicionalmente los servicios de televisión y difusión han sido regulados de forma separada a los de telecomunicaciones</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Calibri"/>
                          <a:cs typeface="Times New Roman"/>
                        </a:rPr>
                        <a:t>Posibilita una política unificada y coordinada frente a la</a:t>
                      </a:r>
                      <a:endParaRPr lang="en-US" sz="1100">
                        <a:solidFill>
                          <a:schemeClr val="bg2"/>
                        </a:solidFill>
                        <a:latin typeface="Calibri"/>
                        <a:ea typeface="Calibri"/>
                        <a:cs typeface="Times New Roman"/>
                      </a:endParaRPr>
                    </a:p>
                    <a:p>
                      <a:pPr marL="0" marR="0" algn="ctr">
                        <a:lnSpc>
                          <a:spcPct val="115000"/>
                        </a:lnSpc>
                        <a:spcBef>
                          <a:spcPts val="0"/>
                        </a:spcBef>
                        <a:spcAft>
                          <a:spcPts val="0"/>
                        </a:spcAft>
                      </a:pPr>
                      <a:r>
                        <a:rPr lang="es-EC" sz="1100">
                          <a:solidFill>
                            <a:schemeClr val="bg2"/>
                          </a:solidFill>
                          <a:latin typeface="Times New Roman"/>
                          <a:ea typeface="Calibri"/>
                          <a:cs typeface="Times New Roman"/>
                        </a:rPr>
                        <a:t>convergencia</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Clasificación de redes</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Times New Roman"/>
                          <a:cs typeface="Times New Roman"/>
                        </a:rPr>
                        <a:t>Identificar, definir  y agrupar las redes de telecomunicaciones </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Times New Roman"/>
                          <a:cs typeface="Times New Roman"/>
                        </a:rPr>
                        <a:t>La regulación enfocada exclusivamente hacia las redes </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Seguridad jurídica</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Calibri"/>
                          <a:cs typeface="Times New Roman"/>
                        </a:rPr>
                        <a:t>coordinación de todas las funciones</a:t>
                      </a:r>
                      <a:endParaRPr lang="en-US" sz="1100" dirty="0">
                        <a:solidFill>
                          <a:schemeClr val="bg2"/>
                        </a:solidFill>
                        <a:latin typeface="Calibri"/>
                        <a:ea typeface="Calibri"/>
                        <a:cs typeface="Times New Roman"/>
                      </a:endParaRPr>
                    </a:p>
                    <a:p>
                      <a:pPr marL="0" marR="0" algn="ctr">
                        <a:lnSpc>
                          <a:spcPct val="115000"/>
                        </a:lnSpc>
                        <a:spcBef>
                          <a:spcPts val="0"/>
                        </a:spcBef>
                        <a:spcAft>
                          <a:spcPts val="0"/>
                        </a:spcAft>
                      </a:pPr>
                      <a:r>
                        <a:rPr lang="es-EC" sz="1100" dirty="0">
                          <a:solidFill>
                            <a:schemeClr val="bg2"/>
                          </a:solidFill>
                          <a:latin typeface="Times New Roman"/>
                          <a:ea typeface="Calibri"/>
                          <a:cs typeface="Times New Roman"/>
                        </a:rPr>
                        <a:t>regulatorias</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Times New Roman"/>
                          <a:cs typeface="Times New Roman"/>
                        </a:rPr>
                        <a:t>Mayor inversión en el sector de las telecomunicaciones</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Facilidad a la convergencia</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Calibri"/>
                          <a:cs typeface="Times New Roman"/>
                        </a:rPr>
                        <a:t>Necesidad de ajustar el modelo regulatorio</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Times New Roman"/>
                          <a:cs typeface="Times New Roman"/>
                        </a:rPr>
                        <a:t>El país podrá estar prepara hacia la convergencia </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074448">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Portabilidad numérica</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Calibri"/>
                          <a:cs typeface="Times New Roman"/>
                        </a:rPr>
                        <a:t>Es el derecho de todo abonado de servicios de telecomunicaciones móviles a mantener su número telefónico móvil aún cuando cambie de red, servicio o de empresa operadora.</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EC" sz="1100" dirty="0">
                          <a:solidFill>
                            <a:schemeClr val="bg2"/>
                          </a:solidFill>
                          <a:latin typeface="Times New Roman"/>
                          <a:ea typeface="Calibri"/>
                          <a:cs typeface="Times New Roman"/>
                        </a:rPr>
                        <a:t>Promover competencia</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37225">
                <a:tc>
                  <a:txBody>
                    <a:bodyPr/>
                    <a:lstStyle/>
                    <a:p>
                      <a:pPr marL="0" marR="0" algn="ctr">
                        <a:lnSpc>
                          <a:spcPct val="115000"/>
                        </a:lnSpc>
                        <a:spcBef>
                          <a:spcPts val="0"/>
                        </a:spcBef>
                        <a:spcAft>
                          <a:spcPts val="0"/>
                        </a:spcAft>
                      </a:pPr>
                      <a:r>
                        <a:rPr lang="es-EC" sz="1100" b="1">
                          <a:solidFill>
                            <a:schemeClr val="bg2"/>
                          </a:solidFill>
                          <a:latin typeface="Times New Roman"/>
                          <a:ea typeface="Times New Roman"/>
                          <a:cs typeface="Times New Roman"/>
                        </a:rPr>
                        <a:t>Movilidad</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s-EC" sz="1100">
                          <a:solidFill>
                            <a:schemeClr val="bg2"/>
                          </a:solidFill>
                          <a:latin typeface="Times New Roman"/>
                          <a:ea typeface="Times New Roman"/>
                          <a:cs typeface="Times New Roman"/>
                        </a:rPr>
                        <a:t>Nuevo paradigma de las redes de personas </a:t>
                      </a:r>
                      <a:endParaRPr lang="en-US" sz="110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s-MX" sz="1100" dirty="0">
                          <a:solidFill>
                            <a:schemeClr val="bg2"/>
                          </a:solidFill>
                          <a:latin typeface="Times New Roman"/>
                          <a:ea typeface="Times New Roman"/>
                          <a:cs typeface="Times New Roman"/>
                        </a:rPr>
                        <a:t>Integración de  tecnologías </a:t>
                      </a:r>
                      <a:r>
                        <a:rPr lang="es-MX" sz="1100" dirty="0" err="1">
                          <a:solidFill>
                            <a:schemeClr val="bg2"/>
                          </a:solidFill>
                          <a:latin typeface="Times New Roman"/>
                          <a:ea typeface="Times New Roman"/>
                          <a:cs typeface="Times New Roman"/>
                        </a:rPr>
                        <a:t>alámbricas</a:t>
                      </a:r>
                      <a:r>
                        <a:rPr lang="es-MX" sz="1100" dirty="0">
                          <a:solidFill>
                            <a:schemeClr val="bg2"/>
                          </a:solidFill>
                          <a:latin typeface="Times New Roman"/>
                          <a:ea typeface="Times New Roman"/>
                          <a:cs typeface="Times New Roman"/>
                        </a:rPr>
                        <a:t> e inalámbricas</a:t>
                      </a:r>
                      <a:endParaRPr lang="en-US" sz="1100" dirty="0">
                        <a:solidFill>
                          <a:schemeClr val="bg2"/>
                        </a:solidFill>
                        <a:latin typeface="Calibri"/>
                        <a:ea typeface="Calibri"/>
                        <a:cs typeface="Times New Roman"/>
                      </a:endParaRPr>
                    </a:p>
                  </a:txBody>
                  <a:tcPr marL="40135" marR="40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b="1" dirty="0" smtClean="0"/>
              <a:t>Introducción</a:t>
            </a:r>
            <a:r>
              <a:rPr lang="en-US" dirty="0" smtClean="0"/>
              <a:t/>
            </a:r>
            <a:br>
              <a:rPr lang="en-US" dirty="0" smtClean="0"/>
            </a:br>
            <a:endParaRPr lang="en-US" dirty="0"/>
          </a:p>
        </p:txBody>
      </p:sp>
      <p:sp>
        <p:nvSpPr>
          <p:cNvPr id="3" name="Content Placeholder 2"/>
          <p:cNvSpPr>
            <a:spLocks noGrp="1"/>
          </p:cNvSpPr>
          <p:nvPr>
            <p:ph idx="1"/>
          </p:nvPr>
        </p:nvSpPr>
        <p:spPr>
          <a:xfrm>
            <a:off x="2133600" y="1371600"/>
            <a:ext cx="6705600" cy="4724399"/>
          </a:xfrm>
        </p:spPr>
        <p:txBody>
          <a:bodyPr>
            <a:normAutofit fontScale="92500" lnSpcReduction="10000"/>
          </a:bodyPr>
          <a:lstStyle/>
          <a:p>
            <a:pPr algn="just"/>
            <a:r>
              <a:rPr lang="es-ES" dirty="0" smtClean="0">
                <a:latin typeface="Arial Unicode MS" pitchFamily="34" charset="-128"/>
                <a:ea typeface="Arial Unicode MS" pitchFamily="34" charset="-128"/>
                <a:cs typeface="Arial Unicode MS" pitchFamily="34" charset="-128"/>
              </a:rPr>
              <a:t>En nuestro entorno actual, las comunicaciones se han convertido en uno de los pilares fundamentales para el desarrollo de las comunidades; el adelanto de la tecnología ha permitido que la información no conozca fronteras al momento de ser transportada hacia los diferentes países del mundo, esto debido al incremento de los servicios en el sector de las telecomunicaciones.</a:t>
            </a:r>
          </a:p>
          <a:p>
            <a:pPr algn="just">
              <a:buNone/>
            </a:pPr>
            <a:endParaRPr lang="en-US" dirty="0" smtClean="0">
              <a:latin typeface="Arial Unicode MS" pitchFamily="34" charset="-128"/>
              <a:ea typeface="Arial Unicode MS" pitchFamily="34" charset="-128"/>
              <a:cs typeface="Arial Unicode MS" pitchFamily="34" charset="-128"/>
            </a:endParaRPr>
          </a:p>
          <a:p>
            <a:pPr algn="just"/>
            <a:r>
              <a:rPr lang="es-ES" dirty="0" smtClean="0">
                <a:latin typeface="Arial Unicode MS" pitchFamily="34" charset="-128"/>
                <a:ea typeface="Arial Unicode MS" pitchFamily="34" charset="-128"/>
                <a:cs typeface="Arial Unicode MS" pitchFamily="34" charset="-128"/>
              </a:rPr>
              <a:t>Este análisis es acompañado de información actualizada sobre la situación regulatoria en el Ecuador de los Servicios de Telecomunicaciones, que constituye el antecedente para los resultados de la evaluación y además se hace referencia sobre el impacto q ha causado dicha regulación y los posibles cambios hacia la regulación de redes</a:t>
            </a:r>
            <a:r>
              <a:rPr lang="es-ES" b="1" dirty="0" smtClean="0">
                <a:latin typeface="Arial Unicode MS" pitchFamily="34" charset="-128"/>
                <a:ea typeface="Arial Unicode MS" pitchFamily="34" charset="-128"/>
                <a:cs typeface="Arial Unicode MS" pitchFamily="34" charset="-128"/>
              </a:rPr>
              <a:t>.</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066800"/>
            <a:ext cx="7924800" cy="1143000"/>
          </a:xfrm>
        </p:spPr>
        <p:txBody>
          <a:bodyPr/>
          <a:lstStyle/>
          <a:p>
            <a:r>
              <a:rPr lang="es-EC" b="1" u="sng" dirty="0" smtClean="0"/>
              <a:t>Conclusiones y Recomendaciones</a:t>
            </a:r>
            <a:r>
              <a:rPr lang="en-US" dirty="0" smtClean="0"/>
              <a:t/>
            </a:r>
            <a:br>
              <a:rPr lang="en-US" dirty="0" smtClean="0"/>
            </a:br>
            <a:r>
              <a:rPr lang="es-EC"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514600" y="1600200"/>
            <a:ext cx="6172200" cy="4495799"/>
          </a:xfrm>
        </p:spPr>
        <p:txBody>
          <a:bodyPr>
            <a:normAutofit/>
          </a:bodyPr>
          <a:lstStyle/>
          <a:p>
            <a:pPr algn="just"/>
            <a:r>
              <a:rPr lang="es-ES" dirty="0" smtClean="0">
                <a:latin typeface="Arial Unicode MS" pitchFamily="34" charset="-128"/>
                <a:ea typeface="Arial Unicode MS" pitchFamily="34" charset="-128"/>
                <a:cs typeface="Arial Unicode MS" pitchFamily="34" charset="-128"/>
              </a:rPr>
              <a:t>La telefonía fija, a pesar del ingreso de nuevas operadoras al mercado, sigue siendo un monopolio de las empresas estatales que protegen su ineficiencia y falta de competitividad con regulaciones a su favor. </a:t>
            </a:r>
          </a:p>
          <a:p>
            <a:pPr lvl="0" algn="just"/>
            <a:r>
              <a:rPr lang="es-EC" dirty="0" smtClean="0"/>
              <a:t>Hasta el momento son pocas las empresas que han implementado servicios múltiples a través de sus redes; la causa principal es debido a las trabas que se le imponen por parte de los entes reguladores, así como, por las presiones ejercidas por otras empresas, que se amparan en la ley actual para impedirles ofrecer estos servicios.</a:t>
            </a:r>
            <a:endParaRPr lang="en-US" dirty="0" smtClean="0"/>
          </a:p>
          <a:p>
            <a:pPr algn="just"/>
            <a:endParaRPr lang="en-US" dirty="0" smtClean="0">
              <a:latin typeface="Arial Unicode MS" pitchFamily="34" charset="-128"/>
              <a:ea typeface="Arial Unicode MS" pitchFamily="34" charset="-128"/>
              <a:cs typeface="Arial Unicode MS" pitchFamily="34" charset="-128"/>
            </a:endParaRPr>
          </a:p>
          <a:p>
            <a:pPr algn="just">
              <a:buNone/>
            </a:pPr>
            <a:endParaRPr lang="es-EC" dirty="0" smtClean="0">
              <a:latin typeface="Arial Unicode MS" pitchFamily="34" charset="-128"/>
              <a:ea typeface="Arial Unicode MS" pitchFamily="34" charset="-128"/>
              <a:cs typeface="Arial Unicode MS" pitchFamily="34" charset="-128"/>
            </a:endParaRPr>
          </a:p>
          <a:p>
            <a:pPr algn="just">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457200"/>
            <a:ext cx="6248400" cy="5943600"/>
          </a:xfrm>
        </p:spPr>
        <p:txBody>
          <a:bodyPr>
            <a:normAutofit/>
          </a:bodyPr>
          <a:lstStyle/>
          <a:p>
            <a:pPr lvl="0" algn="just"/>
            <a:r>
              <a:rPr lang="es-EC" dirty="0" smtClean="0">
                <a:latin typeface="Arial Unicode MS" pitchFamily="34" charset="-128"/>
                <a:ea typeface="Arial Unicode MS" pitchFamily="34" charset="-128"/>
                <a:cs typeface="Arial Unicode MS" pitchFamily="34" charset="-128"/>
              </a:rPr>
              <a:t>Las actuales normativas de telecomunicaciones en la mayoría de países en vías de desarrollo como el Ecuador no están preparadas para la convergencia, actualmente en el país se realiza el control por servicios.</a:t>
            </a:r>
          </a:p>
          <a:p>
            <a:pPr algn="just"/>
            <a:r>
              <a:rPr lang="es-ES" dirty="0" smtClean="0">
                <a:latin typeface="Arial Unicode MS" pitchFamily="34" charset="-128"/>
                <a:ea typeface="Arial Unicode MS" pitchFamily="34" charset="-128"/>
                <a:cs typeface="Arial Unicode MS" pitchFamily="34" charset="-128"/>
              </a:rPr>
              <a:t>La implementación de redes de nueva generación en el Ecuador permitiría en un futuro brindarle al usuario la provisión de todos los servicios de telecomunicaciones a través de una sola plataforma.</a:t>
            </a:r>
            <a:endParaRPr lang="en-US" dirty="0" smtClean="0">
              <a:latin typeface="Arial Unicode MS" pitchFamily="34" charset="-128"/>
              <a:ea typeface="Arial Unicode MS" pitchFamily="34" charset="-128"/>
              <a:cs typeface="Arial Unicode MS" pitchFamily="34" charset="-128"/>
            </a:endParaRPr>
          </a:p>
          <a:p>
            <a:pPr lvl="0" algn="just"/>
            <a:r>
              <a:rPr lang="es-EC" dirty="0" smtClean="0">
                <a:latin typeface="Arial Unicode MS" pitchFamily="34" charset="-128"/>
                <a:ea typeface="Arial Unicode MS" pitchFamily="34" charset="-128"/>
                <a:cs typeface="Arial Unicode MS" pitchFamily="34" charset="-128"/>
              </a:rPr>
              <a:t>Para facilitar el proceso de convergencia se debería reformar el marco regulatorio actual debido a que éste de alguna forma frena el natural desarrollo de tecnologías convergentes</a:t>
            </a:r>
            <a:endParaRPr lang="en-US"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533400"/>
            <a:ext cx="6400800" cy="5562599"/>
          </a:xfrm>
        </p:spPr>
        <p:txBody>
          <a:bodyPr>
            <a:normAutofit fontScale="85000" lnSpcReduction="20000"/>
          </a:bodyPr>
          <a:lstStyle/>
          <a:p>
            <a:pPr algn="just"/>
            <a:r>
              <a:rPr lang="es-ES" dirty="0" smtClean="0">
                <a:latin typeface="Arial Unicode MS" pitchFamily="34" charset="-128"/>
                <a:ea typeface="Arial Unicode MS" pitchFamily="34" charset="-128"/>
                <a:cs typeface="Arial Unicode MS" pitchFamily="34" charset="-128"/>
              </a:rPr>
              <a:t>Crear un solo organismo encargado de regularizar el sector de las telecomunicaciones, sería de gran ayuda para el planteamiento de la convergencia, es decir este sería el encargado de la regularización de todos los servicios que se deseen brindar. El 13 de Agosto del 2009 se creó el Ministerio de Telecomunicaciones, para lo cual se ha fusionado ciertas entidades públicas como Conatel, y Conartel, además está también el registro civil y la empresa Nacional de correos.</a:t>
            </a:r>
          </a:p>
          <a:p>
            <a:pPr algn="just">
              <a:buNone/>
            </a:pPr>
            <a:endParaRPr lang="en-US" dirty="0" smtClean="0">
              <a:latin typeface="Arial Unicode MS" pitchFamily="34" charset="-128"/>
              <a:ea typeface="Arial Unicode MS" pitchFamily="34" charset="-128"/>
              <a:cs typeface="Arial Unicode MS" pitchFamily="34" charset="-128"/>
            </a:endParaRPr>
          </a:p>
          <a:p>
            <a:pPr algn="just"/>
            <a:r>
              <a:rPr lang="es-EC" dirty="0" smtClean="0">
                <a:latin typeface="Arial Unicode MS" pitchFamily="34" charset="-128"/>
                <a:ea typeface="Arial Unicode MS" pitchFamily="34" charset="-128"/>
                <a:cs typeface="Arial Unicode MS" pitchFamily="34" charset="-128"/>
              </a:rPr>
              <a:t>Se recomienda una participación dinámica de todos los miembros que conforman el sector de las telecomunicaciones (organismos de regulación, control y ejecución, proveedores, operadores y usuarios) para un desarrollo eficaz de las reglamentaciones o normativas que guiarán el sector.</a:t>
            </a:r>
          </a:p>
          <a:p>
            <a:pPr algn="just">
              <a:buNone/>
            </a:pPr>
            <a:endParaRPr lang="es-EC" dirty="0" smtClean="0">
              <a:latin typeface="Arial Unicode MS" pitchFamily="34" charset="-128"/>
              <a:ea typeface="Arial Unicode MS" pitchFamily="34" charset="-128"/>
              <a:cs typeface="Arial Unicode MS" pitchFamily="34" charset="-128"/>
            </a:endParaRPr>
          </a:p>
          <a:p>
            <a:pPr algn="just"/>
            <a:r>
              <a:rPr lang="es-EC" dirty="0" smtClean="0">
                <a:latin typeface="Arial Unicode MS" pitchFamily="34" charset="-128"/>
                <a:ea typeface="Arial Unicode MS" pitchFamily="34" charset="-128"/>
                <a:cs typeface="Arial Unicode MS" pitchFamily="34" charset="-128"/>
              </a:rPr>
              <a:t>Finalmente, es necesario generar una cultura de evaluación continua, para que las autoridades y los responsables de las políticas públicas en el sector puedan realizar las correcciones necesarias</a:t>
            </a:r>
            <a:endParaRPr lang="en-US"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2308972"/>
            <a:ext cx="5943600" cy="2796428"/>
          </a:xfrm>
        </p:spPr>
        <p:txBody>
          <a:bodyPr/>
          <a:lstStyle/>
          <a:p>
            <a:r>
              <a:rPr lang="es-EC" sz="8000" b="1" dirty="0" smtClean="0">
                <a:effectLst>
                  <a:outerShdw blurRad="38100" dist="38100" dir="2700000" algn="tl">
                    <a:srgbClr val="000000">
                      <a:alpha val="43137"/>
                    </a:srgbClr>
                  </a:outerShdw>
                </a:effectLst>
              </a:rPr>
              <a:t>GRACIAS…</a:t>
            </a:r>
            <a:endParaRPr lang="en-US" sz="8000" b="1" dirty="0">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3048000" y="5562600"/>
            <a:ext cx="5943600" cy="1107141"/>
          </a:xfrm>
        </p:spPr>
        <p:txBody>
          <a:bodyPr/>
          <a:lstStyle/>
          <a:p>
            <a:pPr algn="r"/>
            <a:endParaRPr lang="es-EC" sz="2000"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3124200"/>
            <a:ext cx="6553200" cy="2133600"/>
          </a:xfrm>
        </p:spPr>
        <p:txBody>
          <a:bodyPr/>
          <a:lstStyle/>
          <a:p>
            <a:pPr algn="ctr"/>
            <a:r>
              <a:rPr lang="es-EC" b="1" dirty="0" smtClean="0"/>
              <a:t>LEGISLACIÓN ACTUAL SOBRE LOS SERVICIOS DE TELECOMUNICACIONES EN EL ECUADOR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MARIBEL\Desktop\PIRAMIDE.jpg"/>
          <p:cNvPicPr>
            <a:picLocks noChangeAspect="1" noChangeArrowheads="1"/>
          </p:cNvPicPr>
          <p:nvPr/>
        </p:nvPicPr>
        <p:blipFill>
          <a:blip r:embed="rId2" cstate="print"/>
          <a:srcRect/>
          <a:stretch>
            <a:fillRect/>
          </a:stretch>
        </p:blipFill>
        <p:spPr bwMode="auto">
          <a:xfrm>
            <a:off x="838200" y="609600"/>
            <a:ext cx="7543800" cy="5562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715962"/>
          </a:xfrm>
        </p:spPr>
        <p:txBody>
          <a:bodyPr/>
          <a:lstStyle/>
          <a:p>
            <a:pPr algn="ctr"/>
            <a:r>
              <a:rPr lang="es-EC" sz="3200" b="1" dirty="0" smtClean="0"/>
              <a:t>ORGANISMOS DEL SECTOR DE LAS TELECOMUNICACIONES</a:t>
            </a:r>
            <a:endParaRPr lang="en-US" sz="3200" b="1" dirty="0"/>
          </a:p>
        </p:txBody>
      </p:sp>
      <p:pic>
        <p:nvPicPr>
          <p:cNvPr id="3074" name="Picture 2" descr="C:\Users\MARIBEL\Desktop\MINISTERIO DE TELECOMUNICACIONES.jpg"/>
          <p:cNvPicPr>
            <a:picLocks noGrp="1" noChangeAspect="1" noChangeArrowheads="1"/>
          </p:cNvPicPr>
          <p:nvPr>
            <p:ph idx="1"/>
          </p:nvPr>
        </p:nvPicPr>
        <p:blipFill>
          <a:blip r:embed="rId2" cstate="print"/>
          <a:srcRect/>
          <a:stretch>
            <a:fillRect/>
          </a:stretch>
        </p:blipFill>
        <p:spPr bwMode="auto">
          <a:xfrm>
            <a:off x="4572000" y="1752600"/>
            <a:ext cx="4343400" cy="4114800"/>
          </a:xfrm>
          <a:prstGeom prst="rect">
            <a:avLst/>
          </a:prstGeom>
          <a:noFill/>
        </p:spPr>
      </p:pic>
      <p:pic>
        <p:nvPicPr>
          <p:cNvPr id="1026" name="Picture 2"/>
          <p:cNvPicPr>
            <a:picLocks noChangeAspect="1" noChangeArrowheads="1"/>
          </p:cNvPicPr>
          <p:nvPr/>
        </p:nvPicPr>
        <p:blipFill>
          <a:blip r:embed="rId3" cstate="print"/>
          <a:srcRect/>
          <a:stretch>
            <a:fillRect/>
          </a:stretch>
        </p:blipFill>
        <p:spPr bwMode="auto">
          <a:xfrm>
            <a:off x="509587" y="1752600"/>
            <a:ext cx="406241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991600" cy="1143000"/>
          </a:xfrm>
        </p:spPr>
        <p:txBody>
          <a:bodyPr/>
          <a:lstStyle/>
          <a:p>
            <a:pPr algn="ctr"/>
            <a:r>
              <a:rPr lang="es-EC" dirty="0" smtClean="0"/>
              <a:t>Sector de las Telecomunicaciones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990600" y="990600"/>
            <a:ext cx="7620000" cy="563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90800" y="3962400"/>
            <a:ext cx="6172200" cy="1143000"/>
          </a:xfrm>
        </p:spPr>
        <p:txBody>
          <a:bodyPr/>
          <a:lstStyle/>
          <a:p>
            <a:pPr algn="ctr"/>
            <a:r>
              <a:rPr lang="es-ES" b="1" dirty="0" smtClean="0"/>
              <a:t>ESTADÍSTICAS, CLASIFICACIÓN, ANÁLISIS Y EVALUACIÓN DE LOS SERVICIOS DE TELECOMUNICACIONES.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09600"/>
            <a:ext cx="6629400" cy="1143000"/>
          </a:xfrm>
        </p:spPr>
        <p:txBody>
          <a:bodyPr/>
          <a:lstStyle/>
          <a:p>
            <a:r>
              <a:rPr lang="es-ES" b="1" dirty="0" smtClean="0"/>
              <a:t>ESTRUCTURA DEL MERCADO</a:t>
            </a:r>
            <a:r>
              <a:rPr lang="en-US" dirty="0" smtClean="0"/>
              <a:t/>
            </a:r>
            <a:br>
              <a:rPr lang="en-US" dirty="0" smtClean="0"/>
            </a:br>
            <a:endParaRPr lang="en-US" dirty="0"/>
          </a:p>
        </p:txBody>
      </p:sp>
      <p:sp>
        <p:nvSpPr>
          <p:cNvPr id="3" name="Content Placeholder 2"/>
          <p:cNvSpPr>
            <a:spLocks noGrp="1"/>
          </p:cNvSpPr>
          <p:nvPr>
            <p:ph idx="1"/>
          </p:nvPr>
        </p:nvSpPr>
        <p:spPr>
          <a:xfrm>
            <a:off x="1295400" y="1524000"/>
            <a:ext cx="7696200" cy="4953000"/>
          </a:xfrm>
        </p:spPr>
        <p:txBody>
          <a:bodyPr/>
          <a:lstStyle/>
          <a:p>
            <a:pPr algn="just">
              <a:buNone/>
            </a:pPr>
            <a:r>
              <a:rPr lang="es-ES" dirty="0" smtClean="0"/>
              <a:t>     </a:t>
            </a:r>
            <a:r>
              <a:rPr lang="es-ES" dirty="0" smtClean="0">
                <a:latin typeface="Arial Unicode MS" pitchFamily="34" charset="-128"/>
                <a:ea typeface="Arial Unicode MS" pitchFamily="34" charset="-128"/>
                <a:cs typeface="Arial Unicode MS" pitchFamily="34" charset="-128"/>
              </a:rPr>
              <a:t>Los servicios de telecomunicaciones pueden ser: públicos, privados y de difusión.</a:t>
            </a:r>
          </a:p>
          <a:p>
            <a:pPr>
              <a:buNone/>
            </a:pPr>
            <a:endParaRPr lang="en-US" dirty="0" smtClean="0"/>
          </a:p>
        </p:txBody>
      </p:sp>
      <p:pic>
        <p:nvPicPr>
          <p:cNvPr id="7169" name="Picture 1"/>
          <p:cNvPicPr>
            <a:picLocks noChangeAspect="1" noChangeArrowheads="1"/>
          </p:cNvPicPr>
          <p:nvPr/>
        </p:nvPicPr>
        <p:blipFill>
          <a:blip r:embed="rId2" cstate="print"/>
          <a:srcRect/>
          <a:stretch>
            <a:fillRect/>
          </a:stretch>
        </p:blipFill>
        <p:spPr bwMode="auto">
          <a:xfrm>
            <a:off x="3352800" y="2743200"/>
            <a:ext cx="38862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3200400" y="990600"/>
            <a:ext cx="5334000" cy="2971800"/>
          </a:xfrm>
          <a:prstGeom prst="rect">
            <a:avLst/>
          </a:prstGeom>
          <a:noFill/>
          <a:ln w="9525">
            <a:noFill/>
            <a:miter lim="800000"/>
            <a:headEnd/>
            <a:tailEnd/>
          </a:ln>
        </p:spPr>
      </p:pic>
      <p:sp>
        <p:nvSpPr>
          <p:cNvPr id="5" name="Content Placeholder 4"/>
          <p:cNvSpPr>
            <a:spLocks noGrp="1"/>
          </p:cNvSpPr>
          <p:nvPr>
            <p:ph idx="1"/>
          </p:nvPr>
        </p:nvSpPr>
        <p:spPr>
          <a:xfrm>
            <a:off x="2819400" y="4038600"/>
            <a:ext cx="5867400" cy="2667000"/>
          </a:xfrm>
        </p:spPr>
        <p:txBody>
          <a:bodyPr>
            <a:normAutofit/>
          </a:bodyPr>
          <a:lstStyle/>
          <a:p>
            <a:pPr algn="just"/>
            <a:r>
              <a:rPr lang="es-ES" sz="1800" dirty="0" smtClean="0">
                <a:latin typeface="Arial Unicode MS" pitchFamily="34" charset="-128"/>
                <a:ea typeface="Arial Unicode MS" pitchFamily="34" charset="-128"/>
                <a:cs typeface="Arial Unicode MS" pitchFamily="34" charset="-128"/>
              </a:rPr>
              <a:t>Como se puede evaluar en los gráficos la telefonía fija se concentra   específicamente en las grandes ciudades como Quito, Guayaquil y con menor abonados Cuenca. </a:t>
            </a:r>
            <a:endParaRPr lang="en-US" sz="1800" dirty="0" smtClean="0">
              <a:latin typeface="Arial Unicode MS" pitchFamily="34" charset="-128"/>
              <a:ea typeface="Arial Unicode MS" pitchFamily="34" charset="-128"/>
              <a:cs typeface="Arial Unicode MS" pitchFamily="34" charset="-128"/>
            </a:endParaRPr>
          </a:p>
          <a:p>
            <a:pPr algn="just"/>
            <a:r>
              <a:rPr lang="es-ES" sz="1800" dirty="0" smtClean="0">
                <a:latin typeface="Arial Unicode MS" pitchFamily="34" charset="-128"/>
                <a:ea typeface="Arial Unicode MS" pitchFamily="34" charset="-128"/>
                <a:cs typeface="Arial Unicode MS" pitchFamily="34" charset="-128"/>
              </a:rPr>
              <a:t>La densidad  telefónica en estas ciudades es Quito con el 26,78%, Cuenca con el 26,74% y Guayaquil con el 19,82%.</a:t>
            </a:r>
            <a:endParaRPr lang="en-US" sz="1800" dirty="0" smtClean="0">
              <a:latin typeface="Arial Unicode MS" pitchFamily="34" charset="-128"/>
              <a:ea typeface="Arial Unicode MS" pitchFamily="34" charset="-128"/>
              <a:cs typeface="Arial Unicode MS" pitchFamily="34" charset="-128"/>
            </a:endParaRPr>
          </a:p>
          <a:p>
            <a:endParaRPr lang="en-US" dirty="0"/>
          </a:p>
        </p:txBody>
      </p:sp>
      <p:pic>
        <p:nvPicPr>
          <p:cNvPr id="30723" name="Picture 3"/>
          <p:cNvPicPr>
            <a:picLocks noChangeAspect="1" noChangeArrowheads="1"/>
          </p:cNvPicPr>
          <p:nvPr/>
        </p:nvPicPr>
        <p:blipFill>
          <a:blip r:embed="rId3" cstate="print"/>
          <a:srcRect/>
          <a:stretch>
            <a:fillRect/>
          </a:stretch>
        </p:blipFill>
        <p:spPr bwMode="auto">
          <a:xfrm>
            <a:off x="228600" y="990600"/>
            <a:ext cx="2667000" cy="3733800"/>
          </a:xfrm>
          <a:prstGeom prst="rect">
            <a:avLst/>
          </a:prstGeom>
          <a:noFill/>
          <a:ln w="9525">
            <a:noFill/>
            <a:miter lim="800000"/>
            <a:headEnd/>
            <a:tailEnd/>
          </a:ln>
        </p:spPr>
      </p:pic>
      <p:sp>
        <p:nvSpPr>
          <p:cNvPr id="6" name="Rectangle 5"/>
          <p:cNvSpPr/>
          <p:nvPr/>
        </p:nvSpPr>
        <p:spPr>
          <a:xfrm>
            <a:off x="609600" y="381000"/>
            <a:ext cx="5257800" cy="492443"/>
          </a:xfrm>
          <a:prstGeom prst="rect">
            <a:avLst/>
          </a:prstGeom>
        </p:spPr>
        <p:txBody>
          <a:bodyPr wrap="square">
            <a:spAutoFit/>
          </a:bodyPr>
          <a:lstStyle/>
          <a:p>
            <a:pPr algn="just"/>
            <a:r>
              <a:rPr lang="es-EC" sz="2600" b="1" dirty="0" smtClean="0">
                <a:cs typeface="Aharoni" pitchFamily="2" charset="-79"/>
              </a:rPr>
              <a:t>Telefonía Fija</a:t>
            </a:r>
            <a:endParaRPr lang="en-US" sz="2600" b="1" dirty="0" smtClean="0"/>
          </a:p>
        </p:txBody>
      </p:sp>
      <p:pic>
        <p:nvPicPr>
          <p:cNvPr id="1026" name="Picture 2"/>
          <p:cNvPicPr>
            <a:picLocks noChangeAspect="1" noChangeArrowheads="1"/>
          </p:cNvPicPr>
          <p:nvPr/>
        </p:nvPicPr>
        <p:blipFill>
          <a:blip r:embed="rId4"/>
          <a:srcRect/>
          <a:stretch>
            <a:fillRect/>
          </a:stretch>
        </p:blipFill>
        <p:spPr bwMode="auto">
          <a:xfrm>
            <a:off x="228601" y="5029200"/>
            <a:ext cx="2666999"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nels">
  <a:themeElements>
    <a:clrScheme name="Panels">
      <a:dk1>
        <a:srgbClr val="340B07"/>
      </a:dk1>
      <a:lt1>
        <a:srgbClr val="FFFFFF"/>
      </a:lt1>
      <a:dk2>
        <a:srgbClr val="182912"/>
      </a:dk2>
      <a:lt2>
        <a:srgbClr val="FBF0F2"/>
      </a:lt2>
      <a:accent1>
        <a:srgbClr val="694F36"/>
      </a:accent1>
      <a:accent2>
        <a:srgbClr val="98604A"/>
      </a:accent2>
      <a:accent3>
        <a:srgbClr val="8E3B4D"/>
      </a:accent3>
      <a:accent4>
        <a:srgbClr val="837954"/>
      </a:accent4>
      <a:accent5>
        <a:srgbClr val="4E3B28"/>
      </a:accent5>
      <a:accent6>
        <a:srgbClr val="AC7A0C"/>
      </a:accent6>
      <a:hlink>
        <a:srgbClr val="A03849"/>
      </a:hlink>
      <a:folHlink>
        <a:srgbClr val="AA845D"/>
      </a:folHlink>
    </a:clrScheme>
    <a:fontScheme name="Panels">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nels">
      <a:fillStyleLst>
        <a:solidFill>
          <a:schemeClr val="phClr"/>
        </a:solidFill>
        <a:gradFill rotWithShape="1">
          <a:gsLst>
            <a:gs pos="0">
              <a:schemeClr val="phClr">
                <a:tint val="90000"/>
                <a:shade val="100000"/>
                <a:satMod val="150000"/>
              </a:schemeClr>
            </a:gs>
            <a:gs pos="35000">
              <a:schemeClr val="phClr">
                <a:tint val="90000"/>
                <a:alpha val="85000"/>
                <a:satMod val="150000"/>
              </a:schemeClr>
            </a:gs>
            <a:gs pos="100000">
              <a:schemeClr val="phClr">
                <a:tint val="80000"/>
                <a:alpha val="75000"/>
                <a:satMod val="150000"/>
              </a:schemeClr>
            </a:gs>
          </a:gsLst>
          <a:lin ang="16200000" scaled="1"/>
        </a:gradFill>
        <a:gradFill rotWithShape="1">
          <a:gsLst>
            <a:gs pos="0">
              <a:schemeClr val="phClr">
                <a:shade val="60000"/>
                <a:satMod val="135000"/>
              </a:schemeClr>
            </a:gs>
            <a:gs pos="80000">
              <a:schemeClr val="phClr">
                <a:shade val="90000"/>
                <a:satMod val="135000"/>
              </a:schemeClr>
            </a:gs>
            <a:gs pos="100000">
              <a:schemeClr val="phClr">
                <a:tint val="90000"/>
                <a:shade val="100000"/>
                <a:satMod val="135000"/>
              </a:schemeClr>
            </a:gs>
          </a:gsLst>
          <a:lin ang="16200000" scaled="0"/>
        </a:gradFill>
      </a:fillStyleLst>
      <a:lnStyleLst>
        <a:ln w="6350" cap="flat" cmpd="sng" algn="ctr">
          <a:solidFill>
            <a:schemeClr val="phClr">
              <a:shade val="95000"/>
              <a:alpha val="80000"/>
              <a:satMod val="105000"/>
            </a:schemeClr>
          </a:solidFill>
          <a:prstDash val="solid"/>
        </a:ln>
        <a:ln w="12700" cap="flat" cmpd="sng" algn="ctr">
          <a:solidFill>
            <a:schemeClr val="phClr">
              <a:alpha val="70000"/>
            </a:schemeClr>
          </a:solidFill>
          <a:prstDash val="solid"/>
        </a:ln>
        <a:ln w="19050" cap="flat" cmpd="sng" algn="ctr">
          <a:solidFill>
            <a:schemeClr val="phClr">
              <a:alpha val="60000"/>
            </a:schemeClr>
          </a:solidFill>
          <a:prstDash val="solid"/>
        </a:ln>
      </a:lnStyleLst>
      <a:effectStyleLst>
        <a:effectStyle>
          <a:effectLst/>
        </a:effectStyle>
        <a:effectStyle>
          <a:effectLst>
            <a:outerShdw blurRad="101600" sx="101000" sy="101000" rotWithShape="0">
              <a:srgbClr val="FFFFFF">
                <a:alpha val="25000"/>
              </a:srgbClr>
            </a:outerShdw>
          </a:effectLst>
        </a:effectStyle>
        <a:effectStyle>
          <a:effectLst>
            <a:outerShdw blurRad="101600" sx="101000" sy="101000" rotWithShape="0">
              <a:srgbClr val="FFFFFF">
                <a:alpha val="25000"/>
              </a:srgbClr>
            </a:outerShdw>
            <a:reflection blurRad="12700" stA="35000" endPos="40000" dist="50800" dir="5400000" sy="-100000" rotWithShape="0"/>
          </a:effectLst>
          <a:scene3d>
            <a:camera prst="orthographicFront">
              <a:rot lat="0" lon="0" rev="0"/>
            </a:camera>
            <a:lightRig rig="twoPt" dir="t">
              <a:rot lat="0" lon="0" rev="4200000"/>
            </a:lightRig>
          </a:scene3d>
          <a:sp3d prstMaterial="softEdge">
            <a:bevelT w="63500" h="25400"/>
          </a:sp3d>
        </a:effectStyle>
      </a:effectStyleLst>
      <a:bgFillStyleLst>
        <a:solidFill>
          <a:schemeClr val="phClr"/>
        </a:solidFill>
        <a:blipFill rotWithShape="1">
          <a:blip xmlns:r="http://schemas.openxmlformats.org/officeDocument/2006/relationships" r:embed="rId1">
            <a:duotone>
              <a:schemeClr val="phClr">
                <a:shade val="40000"/>
                <a:satMod val="150000"/>
              </a:schemeClr>
              <a:schemeClr val="phClr">
                <a:tint val="97000"/>
                <a:shade val="85000"/>
                <a:satMod val="150000"/>
              </a:schemeClr>
            </a:duotone>
          </a:blip>
          <a:tile tx="0" ty="0" sx="100000" sy="100000" flip="none" algn="tl"/>
        </a:blipFill>
        <a:gradFill rotWithShape="1">
          <a:gsLst>
            <a:gs pos="0">
              <a:schemeClr val="phClr">
                <a:tint val="100000"/>
                <a:shade val="90000"/>
                <a:satMod val="150000"/>
              </a:schemeClr>
            </a:gs>
            <a:gs pos="100000">
              <a:schemeClr val="phClr">
                <a:shade val="4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Panels</Template>
  <TotalTime>12826</TotalTime>
  <Words>1293</Words>
  <Application>Microsoft Office PowerPoint</Application>
  <PresentationFormat>Presentación en pantalla (4:3)</PresentationFormat>
  <Paragraphs>114</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Panels</vt:lpstr>
      <vt:lpstr>ESCUELA SUPERIOR POLITÉCNICA DEL LITORAL    Facultad de Ingeniería en Electricidad y Computación  </vt:lpstr>
      <vt:lpstr>Introducción </vt:lpstr>
      <vt:lpstr>LEGISLACIÓN ACTUAL SOBRE LOS SERVICIOS DE TELECOMUNICACIONES EN EL ECUADOR </vt:lpstr>
      <vt:lpstr>Diapositiva 4</vt:lpstr>
      <vt:lpstr>ORGANISMOS DEL SECTOR DE LAS TELECOMUNICACIONES</vt:lpstr>
      <vt:lpstr>Sector de las Telecomunicaciones</vt:lpstr>
      <vt:lpstr>ESTADÍSTICAS, CLASIFICACIÓN, ANÁLISIS Y EVALUACIÓN DE LOS SERVICIOS DE TELECOMUNICACIONES. </vt:lpstr>
      <vt:lpstr>ESTRUCTURA DEL MERCADO </vt:lpstr>
      <vt:lpstr>Diapositiva 9</vt:lpstr>
      <vt:lpstr>Diapositiva 10</vt:lpstr>
      <vt:lpstr>Servicio Portador </vt:lpstr>
      <vt:lpstr>Diapositiva 12</vt:lpstr>
      <vt:lpstr>Diapositiva 13</vt:lpstr>
      <vt:lpstr>LA CONVERGENCIA COMO MOTOR PARA LA APLICACIÓN DE NUEVAS TECNOLOGIAS </vt:lpstr>
      <vt:lpstr>REGULACIÓN DE SERVICIOS Y REDES  </vt:lpstr>
      <vt:lpstr>SERVICIOS UNIFICADOS A UNA SOLA RED</vt:lpstr>
      <vt:lpstr>Diapositiva 17</vt:lpstr>
      <vt:lpstr>Diapositiva 18</vt:lpstr>
      <vt:lpstr>Diapositiva 19</vt:lpstr>
      <vt:lpstr>Conclusiones y Recomendaciones   </vt:lpstr>
      <vt:lpstr>Diapositiva 21</vt:lpstr>
      <vt:lpstr>Diapositiva 22</vt:lpstr>
      <vt:lpstr>GRACIAS…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CARLOS RAMIREZ</cp:lastModifiedBy>
  <cp:revision>664</cp:revision>
  <dcterms:created xsi:type="dcterms:W3CDTF">2009-09-04T16:32:30Z</dcterms:created>
  <dcterms:modified xsi:type="dcterms:W3CDTF">2009-10-27T05:32:33Z</dcterms:modified>
</cp:coreProperties>
</file>