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6" r:id="rId1"/>
  </p:sldMasterIdLst>
  <p:notesMasterIdLst>
    <p:notesMasterId r:id="rId22"/>
  </p:notesMasterIdLst>
  <p:sldIdLst>
    <p:sldId id="256" r:id="rId2"/>
    <p:sldId id="258" r:id="rId3"/>
    <p:sldId id="259" r:id="rId4"/>
    <p:sldId id="268" r:id="rId5"/>
    <p:sldId id="281" r:id="rId6"/>
    <p:sldId id="260" r:id="rId7"/>
    <p:sldId id="263" r:id="rId8"/>
    <p:sldId id="261" r:id="rId9"/>
    <p:sldId id="266" r:id="rId10"/>
    <p:sldId id="262" r:id="rId11"/>
    <p:sldId id="269" r:id="rId12"/>
    <p:sldId id="270" r:id="rId13"/>
    <p:sldId id="271" r:id="rId14"/>
    <p:sldId id="273" r:id="rId15"/>
    <p:sldId id="274" r:id="rId16"/>
    <p:sldId id="277" r:id="rId17"/>
    <p:sldId id="278" r:id="rId18"/>
    <p:sldId id="279" r:id="rId19"/>
    <p:sldId id="282" r:id="rId20"/>
    <p:sldId id="280"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3F5DFF-D9D1-4C17-A066-C9483C7EE5C0}" type="datetimeFigureOut">
              <a:rPr lang="es-ES" smtClean="0"/>
              <a:pPr/>
              <a:t>17/09/2009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EE167A-AD9D-4781-B3CB-1D3CC248E236}"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0EE167A-AD9D-4781-B3CB-1D3CC248E236}"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0EE167A-AD9D-4781-B3CB-1D3CC248E236}"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0EE167A-AD9D-4781-B3CB-1D3CC248E236}"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0EE167A-AD9D-4781-B3CB-1D3CC248E236}"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0EE167A-AD9D-4781-B3CB-1D3CC248E236}"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0EE167A-AD9D-4781-B3CB-1D3CC248E236}"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0EE167A-AD9D-4781-B3CB-1D3CC248E236}"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0EE167A-AD9D-4781-B3CB-1D3CC248E236}"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0EE167A-AD9D-4781-B3CB-1D3CC248E236}"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0EE167A-AD9D-4781-B3CB-1D3CC248E236}"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0EE167A-AD9D-4781-B3CB-1D3CC248E236}"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0EE167A-AD9D-4781-B3CB-1D3CC248E236}"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0EE167A-AD9D-4781-B3CB-1D3CC248E236}" type="slidenum">
              <a:rPr lang="es-ES" smtClean="0"/>
              <a:pPr/>
              <a:t>20</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0EE167A-AD9D-4781-B3CB-1D3CC248E236}"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0EE167A-AD9D-4781-B3CB-1D3CC248E236}"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0EE167A-AD9D-4781-B3CB-1D3CC248E236}"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0EE167A-AD9D-4781-B3CB-1D3CC248E236}"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0EE167A-AD9D-4781-B3CB-1D3CC248E236}"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0EE167A-AD9D-4781-B3CB-1D3CC248E236}"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10EE167A-AD9D-4781-B3CB-1D3CC248E236}"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EE61DDD5-4D92-4090-A16B-23DCCCC8EF6C}" type="datetimeFigureOut">
              <a:rPr lang="es-ES" smtClean="0"/>
              <a:pPr/>
              <a:t>17/09/2009</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DBD5B927-8158-4115-9F2F-EFF1300E2006}"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E61DDD5-4D92-4090-A16B-23DCCCC8EF6C}" type="datetimeFigureOut">
              <a:rPr lang="es-ES" smtClean="0"/>
              <a:pPr/>
              <a:t>17/09/2009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BD5B927-8158-4115-9F2F-EFF1300E200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E61DDD5-4D92-4090-A16B-23DCCCC8EF6C}" type="datetimeFigureOut">
              <a:rPr lang="es-ES" smtClean="0"/>
              <a:pPr/>
              <a:t>17/09/2009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BD5B927-8158-4115-9F2F-EFF1300E2006}"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EE61DDD5-4D92-4090-A16B-23DCCCC8EF6C}" type="datetimeFigureOut">
              <a:rPr lang="es-ES" smtClean="0"/>
              <a:pPr/>
              <a:t>17/09/2009</a:t>
            </a:fld>
            <a:endParaRPr lang="es-ES"/>
          </a:p>
        </p:txBody>
      </p:sp>
      <p:sp>
        <p:nvSpPr>
          <p:cNvPr id="9" name="8 Marcador de número de diapositiva"/>
          <p:cNvSpPr>
            <a:spLocks noGrp="1"/>
          </p:cNvSpPr>
          <p:nvPr>
            <p:ph type="sldNum" sz="quarter" idx="15"/>
          </p:nvPr>
        </p:nvSpPr>
        <p:spPr/>
        <p:txBody>
          <a:bodyPr rtlCol="0"/>
          <a:lstStyle/>
          <a:p>
            <a:fld id="{DBD5B927-8158-4115-9F2F-EFF1300E2006}"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EE61DDD5-4D92-4090-A16B-23DCCCC8EF6C}" type="datetimeFigureOut">
              <a:rPr lang="es-ES" smtClean="0"/>
              <a:pPr/>
              <a:t>17/09/2009</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DBD5B927-8158-4115-9F2F-EFF1300E2006}"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EE61DDD5-4D92-4090-A16B-23DCCCC8EF6C}" type="datetimeFigureOut">
              <a:rPr lang="es-ES" smtClean="0"/>
              <a:pPr/>
              <a:t>17/09/2009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BD5B927-8158-4115-9F2F-EFF1300E2006}"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EE61DDD5-4D92-4090-A16B-23DCCCC8EF6C}" type="datetimeFigureOut">
              <a:rPr lang="es-ES" smtClean="0"/>
              <a:pPr/>
              <a:t>17/09/2009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BD5B927-8158-4115-9F2F-EFF1300E2006}"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EE61DDD5-4D92-4090-A16B-23DCCCC8EF6C}" type="datetimeFigureOut">
              <a:rPr lang="es-ES" smtClean="0"/>
              <a:pPr/>
              <a:t>17/09/2009</a:t>
            </a:fld>
            <a:endParaRPr lang="es-ES"/>
          </a:p>
        </p:txBody>
      </p:sp>
      <p:sp>
        <p:nvSpPr>
          <p:cNvPr id="7" name="6 Marcador de número de diapositiva"/>
          <p:cNvSpPr>
            <a:spLocks noGrp="1"/>
          </p:cNvSpPr>
          <p:nvPr>
            <p:ph type="sldNum" sz="quarter" idx="11"/>
          </p:nvPr>
        </p:nvSpPr>
        <p:spPr/>
        <p:txBody>
          <a:bodyPr rtlCol="0"/>
          <a:lstStyle/>
          <a:p>
            <a:fld id="{DBD5B927-8158-4115-9F2F-EFF1300E2006}"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E61DDD5-4D92-4090-A16B-23DCCCC8EF6C}" type="datetimeFigureOut">
              <a:rPr lang="es-ES" smtClean="0"/>
              <a:pPr/>
              <a:t>17/09/2009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BD5B927-8158-4115-9F2F-EFF1300E2006}"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EE61DDD5-4D92-4090-A16B-23DCCCC8EF6C}" type="datetimeFigureOut">
              <a:rPr lang="es-ES" smtClean="0"/>
              <a:pPr/>
              <a:t>17/09/2009</a:t>
            </a:fld>
            <a:endParaRPr lang="es-ES"/>
          </a:p>
        </p:txBody>
      </p:sp>
      <p:sp>
        <p:nvSpPr>
          <p:cNvPr id="22" name="21 Marcador de número de diapositiva"/>
          <p:cNvSpPr>
            <a:spLocks noGrp="1"/>
          </p:cNvSpPr>
          <p:nvPr>
            <p:ph type="sldNum" sz="quarter" idx="15"/>
          </p:nvPr>
        </p:nvSpPr>
        <p:spPr/>
        <p:txBody>
          <a:bodyPr rtlCol="0"/>
          <a:lstStyle/>
          <a:p>
            <a:fld id="{DBD5B927-8158-4115-9F2F-EFF1300E2006}"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EE61DDD5-4D92-4090-A16B-23DCCCC8EF6C}" type="datetimeFigureOut">
              <a:rPr lang="es-ES" smtClean="0"/>
              <a:pPr/>
              <a:t>17/09/2009</a:t>
            </a:fld>
            <a:endParaRPr lang="es-ES"/>
          </a:p>
        </p:txBody>
      </p:sp>
      <p:sp>
        <p:nvSpPr>
          <p:cNvPr id="18" name="17 Marcador de número de diapositiva"/>
          <p:cNvSpPr>
            <a:spLocks noGrp="1"/>
          </p:cNvSpPr>
          <p:nvPr>
            <p:ph type="sldNum" sz="quarter" idx="11"/>
          </p:nvPr>
        </p:nvSpPr>
        <p:spPr/>
        <p:txBody>
          <a:bodyPr rtlCol="0"/>
          <a:lstStyle/>
          <a:p>
            <a:fld id="{DBD5B927-8158-4115-9F2F-EFF1300E2006}"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E61DDD5-4D92-4090-A16B-23DCCCC8EF6C}" type="datetimeFigureOut">
              <a:rPr lang="es-ES" smtClean="0"/>
              <a:pPr/>
              <a:t>17/09/2009</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BD5B927-8158-4115-9F2F-EFF1300E200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09800" y="3733800"/>
            <a:ext cx="6172200" cy="2057400"/>
          </a:xfrm>
        </p:spPr>
        <p:txBody>
          <a:bodyPr>
            <a:noAutofit/>
          </a:bodyPr>
          <a:lstStyle/>
          <a:p>
            <a:pPr algn="ctr"/>
            <a:r>
              <a:rPr lang="es-EC" sz="3200" dirty="0" smtClean="0">
                <a:latin typeface="Eras Light ITC" pitchFamily="34" charset="0"/>
              </a:rPr>
              <a:t/>
            </a:r>
            <a:br>
              <a:rPr lang="es-EC" sz="3200" dirty="0" smtClean="0">
                <a:latin typeface="Eras Light ITC" pitchFamily="34" charset="0"/>
              </a:rPr>
            </a:br>
            <a:r>
              <a:rPr lang="es-EC" sz="3200" dirty="0" smtClean="0">
                <a:latin typeface="Eras Light ITC" pitchFamily="34" charset="0"/>
              </a:rPr>
              <a:t/>
            </a:r>
            <a:br>
              <a:rPr lang="es-EC" sz="3200" dirty="0" smtClean="0">
                <a:latin typeface="Eras Light ITC" pitchFamily="34" charset="0"/>
              </a:rPr>
            </a:br>
            <a:r>
              <a:rPr lang="es-EC" sz="3200" dirty="0" smtClean="0">
                <a:latin typeface="Eras Light ITC" pitchFamily="34" charset="0"/>
              </a:rPr>
              <a:t/>
            </a:r>
            <a:br>
              <a:rPr lang="es-EC" sz="3200" dirty="0" smtClean="0">
                <a:latin typeface="Eras Light ITC" pitchFamily="34" charset="0"/>
              </a:rPr>
            </a:br>
            <a:r>
              <a:rPr lang="es-EC" sz="3200" dirty="0" smtClean="0">
                <a:latin typeface="Eras Light ITC" pitchFamily="34" charset="0"/>
              </a:rPr>
              <a:t/>
            </a:r>
            <a:br>
              <a:rPr lang="es-EC" sz="3200" dirty="0" smtClean="0">
                <a:latin typeface="Eras Light ITC" pitchFamily="34" charset="0"/>
              </a:rPr>
            </a:br>
            <a:r>
              <a:rPr lang="es-EC" sz="3200" dirty="0" smtClean="0">
                <a:latin typeface="Eras Light ITC" pitchFamily="34" charset="0"/>
              </a:rPr>
              <a:t>Materia de graduación </a:t>
            </a:r>
            <a:br>
              <a:rPr lang="es-EC" sz="3200" dirty="0" smtClean="0">
                <a:latin typeface="Eras Light ITC" pitchFamily="34" charset="0"/>
              </a:rPr>
            </a:br>
            <a:r>
              <a:rPr lang="es-EC" sz="3200" dirty="0" smtClean="0">
                <a:latin typeface="Eras Light ITC" pitchFamily="34" charset="0"/>
              </a:rPr>
              <a:t/>
            </a:r>
            <a:br>
              <a:rPr lang="es-EC" sz="3200" dirty="0" smtClean="0">
                <a:latin typeface="Eras Light ITC" pitchFamily="34" charset="0"/>
              </a:rPr>
            </a:br>
            <a:r>
              <a:rPr lang="es-EC" sz="3200" dirty="0" err="1" smtClean="0">
                <a:latin typeface="Eras Light ITC" pitchFamily="34" charset="0"/>
              </a:rPr>
              <a:t>microcontroladores</a:t>
            </a:r>
            <a:r>
              <a:rPr lang="es-EC" sz="3200" dirty="0" smtClean="0">
                <a:latin typeface="Eras Light ITC" pitchFamily="34" charset="0"/>
              </a:rPr>
              <a:t> avanzados</a:t>
            </a:r>
            <a:endParaRPr lang="es-ES" sz="3200" dirty="0">
              <a:latin typeface="Eras Light ITC" pitchFamily="34" charset="0"/>
            </a:endParaRPr>
          </a:p>
        </p:txBody>
      </p:sp>
      <p:sp>
        <p:nvSpPr>
          <p:cNvPr id="6" name="1 Título"/>
          <p:cNvSpPr txBox="1">
            <a:spLocks/>
          </p:cNvSpPr>
          <p:nvPr/>
        </p:nvSpPr>
        <p:spPr>
          <a:xfrm>
            <a:off x="2133600" y="685800"/>
            <a:ext cx="6172200" cy="12954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3600" b="1" i="0" u="none" strike="noStrike" kern="1200" cap="small" spc="0" normalizeH="0" baseline="0" noProof="0" dirty="0" smtClean="0">
                <a:ln>
                  <a:noFill/>
                </a:ln>
                <a:solidFill>
                  <a:schemeClr val="tx2"/>
                </a:solidFill>
                <a:effectLst/>
                <a:uLnTx/>
                <a:uFillTx/>
                <a:latin typeface="Eras Light ITC" pitchFamily="34" charset="0"/>
                <a:ea typeface="+mj-ea"/>
                <a:cs typeface="+mj-cs"/>
              </a:rPr>
              <a:t/>
            </a:r>
            <a:br>
              <a:rPr kumimoji="0" lang="es-EC" sz="3600" b="1" i="0" u="none" strike="noStrike" kern="1200" cap="small" spc="0" normalizeH="0" baseline="0" noProof="0" dirty="0" smtClean="0">
                <a:ln>
                  <a:noFill/>
                </a:ln>
                <a:solidFill>
                  <a:schemeClr val="tx2"/>
                </a:solidFill>
                <a:effectLst/>
                <a:uLnTx/>
                <a:uFillTx/>
                <a:latin typeface="Eras Light ITC" pitchFamily="34" charset="0"/>
                <a:ea typeface="+mj-ea"/>
                <a:cs typeface="+mj-cs"/>
              </a:rPr>
            </a:br>
            <a:r>
              <a:rPr kumimoji="0" lang="es-EC" sz="3600" b="1" i="0" u="none" strike="noStrike" kern="1200" cap="small" spc="0" normalizeH="0" baseline="0" noProof="0" dirty="0" smtClean="0">
                <a:ln>
                  <a:noFill/>
                </a:ln>
                <a:solidFill>
                  <a:schemeClr val="tx2"/>
                </a:solidFill>
                <a:effectLst/>
                <a:uLnTx/>
                <a:uFillTx/>
                <a:latin typeface="Eras Light ITC" pitchFamily="34" charset="0"/>
                <a:ea typeface="+mj-ea"/>
                <a:cs typeface="+mj-cs"/>
              </a:rPr>
              <a:t/>
            </a:r>
            <a:br>
              <a:rPr kumimoji="0" lang="es-EC" sz="3600" b="1" i="0" u="none" strike="noStrike" kern="1200" cap="small" spc="0" normalizeH="0" baseline="0" noProof="0" dirty="0" smtClean="0">
                <a:ln>
                  <a:noFill/>
                </a:ln>
                <a:solidFill>
                  <a:schemeClr val="tx2"/>
                </a:solidFill>
                <a:effectLst/>
                <a:uLnTx/>
                <a:uFillTx/>
                <a:latin typeface="Eras Light ITC" pitchFamily="34" charset="0"/>
                <a:ea typeface="+mj-ea"/>
                <a:cs typeface="+mj-cs"/>
              </a:rPr>
            </a:br>
            <a:r>
              <a:rPr kumimoji="0" lang="es-EC" sz="3600" b="1" i="0" u="none" strike="noStrike" kern="1200" cap="small" spc="0" normalizeH="0" baseline="0" noProof="0" dirty="0" smtClean="0">
                <a:ln>
                  <a:noFill/>
                </a:ln>
                <a:solidFill>
                  <a:schemeClr val="tx2"/>
                </a:solidFill>
                <a:effectLst/>
                <a:uLnTx/>
                <a:uFillTx/>
                <a:latin typeface="Eras Light ITC" pitchFamily="34" charset="0"/>
                <a:ea typeface="+mj-ea"/>
                <a:cs typeface="+mj-cs"/>
              </a:rPr>
              <a:t/>
            </a:r>
            <a:br>
              <a:rPr kumimoji="0" lang="es-EC" sz="3600" b="1" i="0" u="none" strike="noStrike" kern="1200" cap="small" spc="0" normalizeH="0" baseline="0" noProof="0" dirty="0" smtClean="0">
                <a:ln>
                  <a:noFill/>
                </a:ln>
                <a:solidFill>
                  <a:schemeClr val="tx2"/>
                </a:solidFill>
                <a:effectLst/>
                <a:uLnTx/>
                <a:uFillTx/>
                <a:latin typeface="Eras Light ITC" pitchFamily="34" charset="0"/>
                <a:ea typeface="+mj-ea"/>
                <a:cs typeface="+mj-cs"/>
              </a:rPr>
            </a:br>
            <a:r>
              <a:rPr kumimoji="0" lang="es-EC" sz="3600" b="1" i="0" u="none" strike="noStrike" kern="1200" cap="small" spc="0" normalizeH="0" baseline="0" noProof="0" dirty="0" smtClean="0">
                <a:ln>
                  <a:noFill/>
                </a:ln>
                <a:solidFill>
                  <a:schemeClr val="tx2"/>
                </a:solidFill>
                <a:effectLst/>
                <a:uLnTx/>
                <a:uFillTx/>
                <a:latin typeface="Eras Light ITC" pitchFamily="34" charset="0"/>
                <a:ea typeface="+mj-ea"/>
                <a:cs typeface="+mj-cs"/>
              </a:rPr>
              <a:t>escuela</a:t>
            </a:r>
            <a:r>
              <a:rPr kumimoji="0" lang="es-EC" sz="3600" b="1" i="0" u="none" strike="noStrike" kern="1200" cap="small" spc="0" normalizeH="0" noProof="0" dirty="0" smtClean="0">
                <a:ln>
                  <a:noFill/>
                </a:ln>
                <a:solidFill>
                  <a:schemeClr val="tx2"/>
                </a:solidFill>
                <a:effectLst/>
                <a:uLnTx/>
                <a:uFillTx/>
                <a:latin typeface="Eras Light ITC" pitchFamily="34" charset="0"/>
                <a:ea typeface="+mj-ea"/>
                <a:cs typeface="+mj-cs"/>
              </a:rPr>
              <a:t> superior politécnica del litoral</a:t>
            </a:r>
            <a:endParaRPr kumimoji="0" lang="es-ES" sz="3600" b="1" i="0" u="none" strike="noStrike" kern="1200" cap="small" spc="0" normalizeH="0" baseline="0" noProof="0" dirty="0">
              <a:ln>
                <a:noFill/>
              </a:ln>
              <a:solidFill>
                <a:schemeClr val="tx2"/>
              </a:solidFill>
              <a:effectLst/>
              <a:uLnTx/>
              <a:uFillTx/>
              <a:latin typeface="Eras Light ITC" pitchFamily="34" charset="0"/>
              <a:ea typeface="+mj-ea"/>
              <a:cs typeface="+mj-cs"/>
            </a:endParaRPr>
          </a:p>
        </p:txBody>
      </p:sp>
      <p:sp>
        <p:nvSpPr>
          <p:cNvPr id="7" name="1 Título"/>
          <p:cNvSpPr txBox="1">
            <a:spLocks/>
          </p:cNvSpPr>
          <p:nvPr/>
        </p:nvSpPr>
        <p:spPr>
          <a:xfrm>
            <a:off x="2133600" y="2590800"/>
            <a:ext cx="6172200" cy="106680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3200" b="1" i="0" u="none" strike="noStrike" kern="1200" cap="small" spc="0" normalizeH="0" baseline="0" noProof="0" dirty="0" smtClean="0">
                <a:ln>
                  <a:noFill/>
                </a:ln>
                <a:solidFill>
                  <a:schemeClr val="tx2"/>
                </a:solidFill>
                <a:effectLst/>
                <a:uLnTx/>
                <a:uFillTx/>
                <a:latin typeface="Eras Light ITC" pitchFamily="34" charset="0"/>
                <a:ea typeface="+mj-ea"/>
                <a:cs typeface="+mj-cs"/>
              </a:rPr>
              <a:t/>
            </a:r>
            <a:br>
              <a:rPr kumimoji="0" lang="es-EC" sz="3200" b="1" i="0" u="none" strike="noStrike" kern="1200" cap="small" spc="0" normalizeH="0" baseline="0" noProof="0" dirty="0" smtClean="0">
                <a:ln>
                  <a:noFill/>
                </a:ln>
                <a:solidFill>
                  <a:schemeClr val="tx2"/>
                </a:solidFill>
                <a:effectLst/>
                <a:uLnTx/>
                <a:uFillTx/>
                <a:latin typeface="Eras Light ITC" pitchFamily="34" charset="0"/>
                <a:ea typeface="+mj-ea"/>
                <a:cs typeface="+mj-cs"/>
              </a:rPr>
            </a:br>
            <a:r>
              <a:rPr kumimoji="0" lang="es-EC" sz="3200" b="1" i="0" u="none" strike="noStrike" kern="1200" cap="small" spc="0" normalizeH="0" baseline="0" noProof="0" dirty="0" smtClean="0">
                <a:ln>
                  <a:noFill/>
                </a:ln>
                <a:solidFill>
                  <a:schemeClr val="tx2"/>
                </a:solidFill>
                <a:effectLst/>
                <a:uLnTx/>
                <a:uFillTx/>
                <a:latin typeface="Eras Light ITC" pitchFamily="34" charset="0"/>
                <a:ea typeface="+mj-ea"/>
                <a:cs typeface="+mj-cs"/>
              </a:rPr>
              <a:t/>
            </a:r>
            <a:br>
              <a:rPr kumimoji="0" lang="es-EC" sz="3200" b="1" i="0" u="none" strike="noStrike" kern="1200" cap="small" spc="0" normalizeH="0" baseline="0" noProof="0" dirty="0" smtClean="0">
                <a:ln>
                  <a:noFill/>
                </a:ln>
                <a:solidFill>
                  <a:schemeClr val="tx2"/>
                </a:solidFill>
                <a:effectLst/>
                <a:uLnTx/>
                <a:uFillTx/>
                <a:latin typeface="Eras Light ITC" pitchFamily="34" charset="0"/>
                <a:ea typeface="+mj-ea"/>
                <a:cs typeface="+mj-cs"/>
              </a:rPr>
            </a:br>
            <a:r>
              <a:rPr kumimoji="0" lang="es-EC" sz="2600" b="1" i="0" u="none" strike="noStrike" kern="1200" cap="small" spc="0" normalizeH="0" baseline="0" noProof="0" dirty="0" smtClean="0">
                <a:ln>
                  <a:noFill/>
                </a:ln>
                <a:solidFill>
                  <a:schemeClr val="tx2"/>
                </a:solidFill>
                <a:effectLst/>
                <a:uLnTx/>
                <a:uFillTx/>
                <a:latin typeface="Eras Light ITC" pitchFamily="34" charset="0"/>
                <a:ea typeface="+mj-ea"/>
                <a:cs typeface="+mj-cs"/>
              </a:rPr>
              <a:t/>
            </a:r>
            <a:br>
              <a:rPr kumimoji="0" lang="es-EC" sz="2600" b="1" i="0" u="none" strike="noStrike" kern="1200" cap="small" spc="0" normalizeH="0" baseline="0" noProof="0" dirty="0" smtClean="0">
                <a:ln>
                  <a:noFill/>
                </a:ln>
                <a:solidFill>
                  <a:schemeClr val="tx2"/>
                </a:solidFill>
                <a:effectLst/>
                <a:uLnTx/>
                <a:uFillTx/>
                <a:latin typeface="Eras Light ITC" pitchFamily="34" charset="0"/>
                <a:ea typeface="+mj-ea"/>
                <a:cs typeface="+mj-cs"/>
              </a:rPr>
            </a:br>
            <a:r>
              <a:rPr kumimoji="0" lang="es-EC" sz="2600" b="1" i="0" u="none" strike="noStrike" kern="1200" cap="small" spc="0" normalizeH="0" baseline="0" noProof="0" dirty="0" smtClean="0">
                <a:ln>
                  <a:noFill/>
                </a:ln>
                <a:solidFill>
                  <a:schemeClr val="tx2"/>
                </a:solidFill>
                <a:effectLst/>
                <a:uLnTx/>
                <a:uFillTx/>
                <a:latin typeface="Eras Light ITC" pitchFamily="34" charset="0"/>
                <a:ea typeface="+mj-ea"/>
                <a:cs typeface="+mj-cs"/>
              </a:rPr>
              <a:t>facultad de ingeniería en electricidad</a:t>
            </a:r>
            <a:r>
              <a:rPr kumimoji="0" lang="es-EC" sz="2600" b="1" i="0" u="none" strike="noStrike" kern="1200" cap="small" spc="0" normalizeH="0" noProof="0" dirty="0" smtClean="0">
                <a:ln>
                  <a:noFill/>
                </a:ln>
                <a:solidFill>
                  <a:schemeClr val="tx2"/>
                </a:solidFill>
                <a:effectLst/>
                <a:uLnTx/>
                <a:uFillTx/>
                <a:latin typeface="Eras Light ITC" pitchFamily="34" charset="0"/>
                <a:ea typeface="+mj-ea"/>
                <a:cs typeface="+mj-cs"/>
              </a:rPr>
              <a:t> y computación</a:t>
            </a:r>
            <a:endParaRPr kumimoji="0" lang="es-ES" sz="2600" b="1" i="0" u="none" strike="noStrike" kern="1200" cap="small" spc="0" normalizeH="0" baseline="0" noProof="0" dirty="0">
              <a:ln>
                <a:noFill/>
              </a:ln>
              <a:solidFill>
                <a:schemeClr val="tx2"/>
              </a:solidFill>
              <a:effectLst/>
              <a:uLnTx/>
              <a:uFillTx/>
              <a:latin typeface="Eras Light ITC" pitchFamily="34"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fontScale="92500" lnSpcReduction="10000"/>
          </a:bodyPr>
          <a:lstStyle/>
          <a:p>
            <a:pPr algn="just">
              <a:buNone/>
            </a:pPr>
            <a:r>
              <a:rPr lang="es-EC" dirty="0" smtClean="0">
                <a:latin typeface="Papyrus" pitchFamily="66" charset="0"/>
              </a:rPr>
              <a:t>	El MOTOR C</a:t>
            </a:r>
            <a:r>
              <a:rPr lang="es-MX" dirty="0" smtClean="0">
                <a:latin typeface="Papyrus" pitchFamily="66" charset="0"/>
              </a:rPr>
              <a:t> conectado al puerto C,</a:t>
            </a:r>
            <a:r>
              <a:rPr lang="es-EC" dirty="0" smtClean="0">
                <a:latin typeface="Papyrus" pitchFamily="66" charset="0"/>
              </a:rPr>
              <a:t> es utilizado para abrir y cerrar las tenazas, las cuales sujetan la botella que se utilizará para la mezcla, según receta previamente seleccionada por el usuario. </a:t>
            </a:r>
            <a:r>
              <a:rPr lang="es-MX" dirty="0" smtClean="0">
                <a:latin typeface="Papyrus" pitchFamily="66" charset="0"/>
              </a:rPr>
              <a:t>Este motor moviliza un juego de engranajes simétrico para el agarre de la botella, con una variación angular de 90°.</a:t>
            </a:r>
            <a:endParaRPr lang="es-ES" dirty="0"/>
          </a:p>
        </p:txBody>
      </p:sp>
      <p:sp>
        <p:nvSpPr>
          <p:cNvPr id="5" name="4 Marcador de contenido"/>
          <p:cNvSpPr>
            <a:spLocks noGrp="1"/>
          </p:cNvSpPr>
          <p:nvPr>
            <p:ph sz="quarter" idx="2"/>
          </p:nvPr>
        </p:nvSpPr>
        <p:spPr/>
        <p:txBody>
          <a:bodyPr>
            <a:normAutofit fontScale="92500" lnSpcReduction="10000"/>
          </a:bodyPr>
          <a:lstStyle/>
          <a:p>
            <a:pPr algn="ctr"/>
            <a:endParaRPr lang="es-ES" dirty="0"/>
          </a:p>
        </p:txBody>
      </p:sp>
      <p:sp>
        <p:nvSpPr>
          <p:cNvPr id="6" name="8 Título"/>
          <p:cNvSpPr txBox="1">
            <a:spLocks/>
          </p:cNvSpPr>
          <p:nvPr/>
        </p:nvSpPr>
        <p:spPr>
          <a:xfrm>
            <a:off x="457200" y="274638"/>
            <a:ext cx="7467600" cy="8683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000" b="1" i="1" u="none" strike="noStrike" kern="1200" cap="small" spc="0" normalizeH="0" baseline="0" noProof="0" dirty="0" smtClean="0">
                <a:ln>
                  <a:noFill/>
                </a:ln>
                <a:solidFill>
                  <a:schemeClr val="tx2"/>
                </a:solidFill>
                <a:effectLst/>
                <a:uLnTx/>
                <a:uFillTx/>
                <a:latin typeface="Papyrus" pitchFamily="66" charset="0"/>
                <a:ea typeface="+mj-ea"/>
                <a:cs typeface="+mj-cs"/>
              </a:rPr>
              <a:t>Tenazas</a:t>
            </a:r>
            <a:endParaRPr kumimoji="0" lang="es-ES" sz="3000" b="1" i="0" u="none" strike="noStrike" kern="1200" cap="small" spc="0" normalizeH="0" baseline="0" noProof="0" dirty="0">
              <a:ln>
                <a:noFill/>
              </a:ln>
              <a:solidFill>
                <a:schemeClr val="tx2"/>
              </a:solidFill>
              <a:effectLst/>
              <a:uLnTx/>
              <a:uFillTx/>
              <a:latin typeface="+mj-lt"/>
              <a:ea typeface="+mj-ea"/>
              <a:cs typeface="+mj-cs"/>
            </a:endParaRPr>
          </a:p>
        </p:txBody>
      </p:sp>
      <p:pic>
        <p:nvPicPr>
          <p:cNvPr id="3073" name="Imagen 4" descr="DSC00995"/>
          <p:cNvPicPr>
            <a:picLocks noChangeAspect="1" noChangeArrowheads="1"/>
          </p:cNvPicPr>
          <p:nvPr/>
        </p:nvPicPr>
        <p:blipFill>
          <a:blip r:embed="rId3"/>
          <a:srcRect/>
          <a:stretch>
            <a:fillRect/>
          </a:stretch>
        </p:blipFill>
        <p:spPr bwMode="auto">
          <a:xfrm>
            <a:off x="4191000" y="1828800"/>
            <a:ext cx="3990975" cy="2990850"/>
          </a:xfrm>
          <a:prstGeom prst="rect">
            <a:avLst/>
          </a:prstGeom>
          <a:noFill/>
          <a:ln w="9525">
            <a:noFill/>
            <a:miter lim="800000"/>
            <a:headEnd/>
            <a:tailEnd/>
          </a:ln>
        </p:spPr>
      </p:pic>
      <p:sp>
        <p:nvSpPr>
          <p:cNvPr id="8" name="7 Rectángulo"/>
          <p:cNvSpPr/>
          <p:nvPr/>
        </p:nvSpPr>
        <p:spPr>
          <a:xfrm>
            <a:off x="5486400" y="5040868"/>
            <a:ext cx="1067921" cy="369332"/>
          </a:xfrm>
          <a:prstGeom prst="rect">
            <a:avLst/>
          </a:prstGeom>
        </p:spPr>
        <p:txBody>
          <a:bodyPr wrap="none">
            <a:spAutoFit/>
          </a:bodyPr>
          <a:lstStyle/>
          <a:p>
            <a:pPr algn="ctr"/>
            <a:r>
              <a:rPr lang="es-ES" b="1" i="1" dirty="0" smtClean="0">
                <a:latin typeface="Papyrus" pitchFamily="66" charset="0"/>
              </a:rPr>
              <a:t>Tenazas</a:t>
            </a:r>
            <a:endParaRPr lang="es-ES" b="1" dirty="0">
              <a:latin typeface="Papyrus" pitchFamily="66" charset="0"/>
            </a:endParaRPr>
          </a:p>
        </p:txBody>
      </p:sp>
      <p:sp>
        <p:nvSpPr>
          <p:cNvPr id="10" name="8 Título"/>
          <p:cNvSpPr txBox="1">
            <a:spLocks/>
          </p:cNvSpPr>
          <p:nvPr/>
        </p:nvSpPr>
        <p:spPr>
          <a:xfrm>
            <a:off x="6553200" y="274638"/>
            <a:ext cx="1828800" cy="8683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b="1" i="1" u="none" strike="noStrike" kern="1200" cap="small" spc="0" normalizeH="0" baseline="0" noProof="0" dirty="0" smtClean="0">
                <a:ln>
                  <a:noFill/>
                </a:ln>
                <a:solidFill>
                  <a:schemeClr val="tx2"/>
                </a:solidFill>
                <a:effectLst/>
                <a:uLnTx/>
                <a:uFillTx/>
                <a:latin typeface="Papyrus" pitchFamily="66" charset="0"/>
                <a:ea typeface="+mj-ea"/>
                <a:cs typeface="+mj-cs"/>
              </a:rPr>
              <a:t> Motores </a:t>
            </a:r>
            <a:endParaRPr kumimoji="0" lang="es-ES" b="1"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sz="quarter" idx="1"/>
          </p:nvPr>
        </p:nvSpPr>
        <p:spPr/>
        <p:txBody>
          <a:bodyPr>
            <a:normAutofit/>
          </a:bodyPr>
          <a:lstStyle/>
          <a:p>
            <a:pPr algn="just">
              <a:buNone/>
            </a:pPr>
            <a:r>
              <a:rPr lang="es-MX" dirty="0" smtClean="0"/>
              <a:t>	</a:t>
            </a:r>
            <a:r>
              <a:rPr lang="es-MX" dirty="0" smtClean="0">
                <a:latin typeface="Papyrus" pitchFamily="66" charset="0"/>
              </a:rPr>
              <a:t>Ubicado frente a la bandeja giratoria como muestra la imagen.   En el borde del perímetro de la bandeja giratoria, están ubicadas  las marcas de color negro, alineadas a cada botella, con el fin de suministrar al control la ubicación exacta de cada botella.</a:t>
            </a:r>
            <a:endParaRPr lang="es-ES" dirty="0" smtClean="0">
              <a:latin typeface="Papyrus" pitchFamily="66" charset="0"/>
            </a:endParaRPr>
          </a:p>
          <a:p>
            <a:pPr algn="just"/>
            <a:endParaRPr lang="es-ES" dirty="0"/>
          </a:p>
        </p:txBody>
      </p:sp>
      <p:sp>
        <p:nvSpPr>
          <p:cNvPr id="7" name="6 Marcador de contenido"/>
          <p:cNvSpPr>
            <a:spLocks noGrp="1"/>
          </p:cNvSpPr>
          <p:nvPr>
            <p:ph sz="quarter" idx="2"/>
          </p:nvPr>
        </p:nvSpPr>
        <p:spPr/>
        <p:txBody>
          <a:bodyPr>
            <a:normAutofit/>
          </a:bodyPr>
          <a:lstStyle/>
          <a:p>
            <a:endParaRPr lang="es-ES" dirty="0"/>
          </a:p>
        </p:txBody>
      </p:sp>
      <p:sp>
        <p:nvSpPr>
          <p:cNvPr id="4" name="8 Título"/>
          <p:cNvSpPr txBox="1">
            <a:spLocks/>
          </p:cNvSpPr>
          <p:nvPr/>
        </p:nvSpPr>
        <p:spPr>
          <a:xfrm>
            <a:off x="457200" y="274638"/>
            <a:ext cx="7467600" cy="8683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000" b="1" i="1" u="none" strike="noStrike" kern="1200" cap="small" spc="0" normalizeH="0" baseline="0" noProof="0" dirty="0" smtClean="0">
                <a:ln>
                  <a:noFill/>
                </a:ln>
                <a:solidFill>
                  <a:schemeClr val="tx2"/>
                </a:solidFill>
                <a:effectLst/>
                <a:uLnTx/>
                <a:uFillTx/>
                <a:latin typeface="Papyrus" pitchFamily="66" charset="0"/>
                <a:ea typeface="+mj-ea"/>
                <a:cs typeface="+mj-cs"/>
              </a:rPr>
              <a:t>Sensor</a:t>
            </a:r>
            <a:r>
              <a:rPr kumimoji="0" lang="es-ES" sz="3000" b="1" i="1" u="none" strike="noStrike" kern="1200" cap="small" spc="0" normalizeH="0" noProof="0" dirty="0" smtClean="0">
                <a:ln>
                  <a:noFill/>
                </a:ln>
                <a:solidFill>
                  <a:schemeClr val="tx2"/>
                </a:solidFill>
                <a:effectLst/>
                <a:uLnTx/>
                <a:uFillTx/>
                <a:latin typeface="Papyrus" pitchFamily="66" charset="0"/>
                <a:ea typeface="+mj-ea"/>
                <a:cs typeface="+mj-cs"/>
              </a:rPr>
              <a:t> de luz</a:t>
            </a:r>
            <a:endParaRPr kumimoji="0" lang="es-ES" sz="3000" b="1" i="0" u="none" strike="noStrike" kern="1200" cap="small" spc="0" normalizeH="0" baseline="0" noProof="0" dirty="0">
              <a:ln>
                <a:noFill/>
              </a:ln>
              <a:solidFill>
                <a:schemeClr val="tx2"/>
              </a:solidFill>
              <a:effectLst/>
              <a:uLnTx/>
              <a:uFillTx/>
              <a:latin typeface="+mj-lt"/>
              <a:ea typeface="+mj-ea"/>
              <a:cs typeface="+mj-cs"/>
            </a:endParaRPr>
          </a:p>
        </p:txBody>
      </p:sp>
      <p:sp>
        <p:nvSpPr>
          <p:cNvPr id="9" name="8 Título"/>
          <p:cNvSpPr txBox="1">
            <a:spLocks/>
          </p:cNvSpPr>
          <p:nvPr/>
        </p:nvSpPr>
        <p:spPr>
          <a:xfrm>
            <a:off x="6553200" y="274638"/>
            <a:ext cx="1828800" cy="8683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b="1" i="1" u="none" strike="noStrike" kern="1200" cap="small" spc="0" normalizeH="0" baseline="0" noProof="0" dirty="0" smtClean="0">
                <a:ln>
                  <a:noFill/>
                </a:ln>
                <a:solidFill>
                  <a:schemeClr val="tx2"/>
                </a:solidFill>
                <a:effectLst/>
                <a:uLnTx/>
                <a:uFillTx/>
                <a:latin typeface="Papyrus" pitchFamily="66" charset="0"/>
                <a:ea typeface="+mj-ea"/>
                <a:cs typeface="+mj-cs"/>
              </a:rPr>
              <a:t> Sensores</a:t>
            </a:r>
            <a:r>
              <a:rPr kumimoji="0" lang="es-ES" b="1" i="1" u="none" strike="noStrike" kern="1200" cap="small" spc="0" normalizeH="0" noProof="0" dirty="0" smtClean="0">
                <a:ln>
                  <a:noFill/>
                </a:ln>
                <a:solidFill>
                  <a:schemeClr val="tx2"/>
                </a:solidFill>
                <a:effectLst/>
                <a:uLnTx/>
                <a:uFillTx/>
                <a:latin typeface="Papyrus" pitchFamily="66" charset="0"/>
                <a:ea typeface="+mj-ea"/>
                <a:cs typeface="+mj-cs"/>
              </a:rPr>
              <a:t> </a:t>
            </a:r>
            <a:r>
              <a:rPr kumimoji="0" lang="es-ES" b="1" i="1" u="none" strike="noStrike" kern="1200" cap="small" spc="0" normalizeH="0" baseline="0" noProof="0" dirty="0" smtClean="0">
                <a:ln>
                  <a:noFill/>
                </a:ln>
                <a:solidFill>
                  <a:schemeClr val="tx2"/>
                </a:solidFill>
                <a:effectLst/>
                <a:uLnTx/>
                <a:uFillTx/>
                <a:latin typeface="Papyrus" pitchFamily="66" charset="0"/>
                <a:ea typeface="+mj-ea"/>
                <a:cs typeface="+mj-cs"/>
              </a:rPr>
              <a:t> </a:t>
            </a:r>
            <a:endParaRPr kumimoji="0" lang="es-ES" b="1" i="0" u="none" strike="noStrike" kern="1200" cap="small" spc="0" normalizeH="0" baseline="0" noProof="0" dirty="0">
              <a:ln>
                <a:noFill/>
              </a:ln>
              <a:solidFill>
                <a:schemeClr val="tx2"/>
              </a:solidFill>
              <a:effectLst/>
              <a:uLnTx/>
              <a:uFillTx/>
              <a:latin typeface="+mj-lt"/>
              <a:ea typeface="+mj-ea"/>
              <a:cs typeface="+mj-cs"/>
            </a:endParaRPr>
          </a:p>
        </p:txBody>
      </p:sp>
      <p:pic>
        <p:nvPicPr>
          <p:cNvPr id="34818" name="Imagen 5" descr="DSC01006"/>
          <p:cNvPicPr>
            <a:picLocks noChangeAspect="1" noChangeArrowheads="1"/>
          </p:cNvPicPr>
          <p:nvPr/>
        </p:nvPicPr>
        <p:blipFill>
          <a:blip r:embed="rId3"/>
          <a:srcRect/>
          <a:stretch>
            <a:fillRect/>
          </a:stretch>
        </p:blipFill>
        <p:spPr bwMode="auto">
          <a:xfrm>
            <a:off x="4267201" y="1752600"/>
            <a:ext cx="4049984" cy="2971800"/>
          </a:xfrm>
          <a:prstGeom prst="rect">
            <a:avLst/>
          </a:prstGeom>
          <a:noFill/>
          <a:ln w="9525">
            <a:noFill/>
            <a:miter lim="800000"/>
            <a:headEnd/>
            <a:tailEnd/>
          </a:ln>
        </p:spPr>
      </p:pic>
      <p:sp>
        <p:nvSpPr>
          <p:cNvPr id="34819" name="Rectangle 3"/>
          <p:cNvSpPr>
            <a:spLocks noChangeArrowheads="1"/>
          </p:cNvSpPr>
          <p:nvPr/>
        </p:nvSpPr>
        <p:spPr bwMode="auto">
          <a:xfrm>
            <a:off x="4800600" y="4992469"/>
            <a:ext cx="28956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0" i="1" u="none" strike="noStrike" cap="none" normalizeH="0" baseline="0" dirty="0" smtClean="0">
                <a:ln>
                  <a:noFill/>
                </a:ln>
                <a:solidFill>
                  <a:schemeClr val="tx1"/>
                </a:solidFill>
                <a:effectLst/>
                <a:latin typeface="Papyrus" pitchFamily="66" charset="0"/>
                <a:ea typeface="Times New Roman" pitchFamily="18" charset="0"/>
                <a:cs typeface="Times New Roman" pitchFamily="18" charset="0"/>
              </a:rPr>
              <a:t>Sensor de luz para el conteo de botellas.</a:t>
            </a:r>
            <a:endParaRPr kumimoji="0" lang="es-MX" b="0" i="0" u="none" strike="noStrike" cap="none" normalizeH="0" baseline="0" dirty="0" smtClean="0">
              <a:ln>
                <a:noFill/>
              </a:ln>
              <a:solidFill>
                <a:schemeClr val="tx1"/>
              </a:solidFill>
              <a:effectLst/>
              <a:latin typeface="Papyrus" pitchFamily="66"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contenido"/>
          <p:cNvSpPr>
            <a:spLocks noGrp="1"/>
          </p:cNvSpPr>
          <p:nvPr>
            <p:ph sz="quarter" idx="1"/>
          </p:nvPr>
        </p:nvSpPr>
        <p:spPr/>
        <p:txBody>
          <a:bodyPr>
            <a:normAutofit/>
          </a:bodyPr>
          <a:lstStyle/>
          <a:p>
            <a:pPr algn="just">
              <a:buNone/>
            </a:pPr>
            <a:r>
              <a:rPr lang="es-MX" dirty="0" smtClean="0"/>
              <a:t>	</a:t>
            </a:r>
            <a:r>
              <a:rPr lang="es-MX" dirty="0" smtClean="0">
                <a:latin typeface="Papyrus" pitchFamily="66" charset="0"/>
              </a:rPr>
              <a:t>Alojado estratégicamente a un costado del brazo robótico, siendo su función la de limitar el recorrido de apertura de la tezada, dotando al controlador la señal digital respectiva.</a:t>
            </a:r>
          </a:p>
          <a:p>
            <a:pPr algn="just">
              <a:buNone/>
            </a:pPr>
            <a:r>
              <a:rPr lang="es-MX" dirty="0" smtClean="0">
                <a:latin typeface="Papyrus" pitchFamily="66" charset="0"/>
              </a:rPr>
              <a:t>	</a:t>
            </a:r>
            <a:endParaRPr lang="es-ES" dirty="0" smtClean="0">
              <a:latin typeface="Papyrus" pitchFamily="66" charset="0"/>
            </a:endParaRPr>
          </a:p>
          <a:p>
            <a:pPr>
              <a:buNone/>
            </a:pPr>
            <a:endParaRPr lang="es-ES" dirty="0"/>
          </a:p>
        </p:txBody>
      </p:sp>
      <p:sp>
        <p:nvSpPr>
          <p:cNvPr id="11" name="10 Marcador de contenido"/>
          <p:cNvSpPr>
            <a:spLocks noGrp="1"/>
          </p:cNvSpPr>
          <p:nvPr>
            <p:ph sz="quarter" idx="2"/>
          </p:nvPr>
        </p:nvSpPr>
        <p:spPr/>
        <p:txBody>
          <a:bodyPr>
            <a:normAutofit/>
          </a:bodyPr>
          <a:lstStyle/>
          <a:p>
            <a:endParaRPr lang="es-ES" dirty="0"/>
          </a:p>
        </p:txBody>
      </p:sp>
      <p:sp>
        <p:nvSpPr>
          <p:cNvPr id="7" name="8 Título"/>
          <p:cNvSpPr txBox="1">
            <a:spLocks/>
          </p:cNvSpPr>
          <p:nvPr/>
        </p:nvSpPr>
        <p:spPr>
          <a:xfrm>
            <a:off x="457200" y="274638"/>
            <a:ext cx="7467600" cy="8683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000" b="1" i="1" u="none" strike="noStrike" kern="1200" cap="small" spc="0" normalizeH="0" baseline="0" noProof="0" dirty="0" smtClean="0">
                <a:ln>
                  <a:noFill/>
                </a:ln>
                <a:solidFill>
                  <a:schemeClr val="tx2"/>
                </a:solidFill>
                <a:effectLst/>
                <a:uLnTx/>
                <a:uFillTx/>
                <a:latin typeface="Papyrus" pitchFamily="66" charset="0"/>
                <a:ea typeface="+mj-ea"/>
                <a:cs typeface="+mj-cs"/>
              </a:rPr>
              <a:t>Sensor</a:t>
            </a:r>
            <a:r>
              <a:rPr kumimoji="0" lang="es-ES" sz="3000" b="1" i="1" u="none" strike="noStrike" kern="1200" cap="small" spc="0" normalizeH="0" noProof="0" dirty="0" smtClean="0">
                <a:ln>
                  <a:noFill/>
                </a:ln>
                <a:solidFill>
                  <a:schemeClr val="tx2"/>
                </a:solidFill>
                <a:effectLst/>
                <a:uLnTx/>
                <a:uFillTx/>
                <a:latin typeface="Papyrus" pitchFamily="66" charset="0"/>
                <a:ea typeface="+mj-ea"/>
                <a:cs typeface="+mj-cs"/>
              </a:rPr>
              <a:t> de tacto</a:t>
            </a:r>
            <a:endParaRPr kumimoji="0" lang="es-ES" sz="3000" b="1" i="0" u="none" strike="noStrike" kern="1200" cap="small" spc="0" normalizeH="0" baseline="0" noProof="0" dirty="0">
              <a:ln>
                <a:noFill/>
              </a:ln>
              <a:solidFill>
                <a:schemeClr val="tx2"/>
              </a:solidFill>
              <a:effectLst/>
              <a:uLnTx/>
              <a:uFillTx/>
              <a:latin typeface="+mj-lt"/>
              <a:ea typeface="+mj-ea"/>
              <a:cs typeface="+mj-cs"/>
            </a:endParaRPr>
          </a:p>
        </p:txBody>
      </p:sp>
      <p:sp>
        <p:nvSpPr>
          <p:cNvPr id="8" name="8 Título"/>
          <p:cNvSpPr txBox="1">
            <a:spLocks/>
          </p:cNvSpPr>
          <p:nvPr/>
        </p:nvSpPr>
        <p:spPr>
          <a:xfrm>
            <a:off x="6553200" y="274638"/>
            <a:ext cx="1828800" cy="8683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b="1" i="1" u="none" strike="noStrike" kern="1200" cap="small" spc="0" normalizeH="0" baseline="0" noProof="0" dirty="0" smtClean="0">
                <a:ln>
                  <a:noFill/>
                </a:ln>
                <a:solidFill>
                  <a:schemeClr val="tx2"/>
                </a:solidFill>
                <a:effectLst/>
                <a:uLnTx/>
                <a:uFillTx/>
                <a:latin typeface="Papyrus" pitchFamily="66" charset="0"/>
                <a:ea typeface="+mj-ea"/>
                <a:cs typeface="+mj-cs"/>
              </a:rPr>
              <a:t> Sensores</a:t>
            </a:r>
            <a:r>
              <a:rPr kumimoji="0" lang="es-ES" b="1" i="1" u="none" strike="noStrike" kern="1200" cap="small" spc="0" normalizeH="0" noProof="0" dirty="0" smtClean="0">
                <a:ln>
                  <a:noFill/>
                </a:ln>
                <a:solidFill>
                  <a:schemeClr val="tx2"/>
                </a:solidFill>
                <a:effectLst/>
                <a:uLnTx/>
                <a:uFillTx/>
                <a:latin typeface="Papyrus" pitchFamily="66" charset="0"/>
                <a:ea typeface="+mj-ea"/>
                <a:cs typeface="+mj-cs"/>
              </a:rPr>
              <a:t> </a:t>
            </a:r>
            <a:r>
              <a:rPr kumimoji="0" lang="es-ES" b="1" i="1" u="none" strike="noStrike" kern="1200" cap="small" spc="0" normalizeH="0" baseline="0" noProof="0" dirty="0" smtClean="0">
                <a:ln>
                  <a:noFill/>
                </a:ln>
                <a:solidFill>
                  <a:schemeClr val="tx2"/>
                </a:solidFill>
                <a:effectLst/>
                <a:uLnTx/>
                <a:uFillTx/>
                <a:latin typeface="Papyrus" pitchFamily="66" charset="0"/>
                <a:ea typeface="+mj-ea"/>
                <a:cs typeface="+mj-cs"/>
              </a:rPr>
              <a:t> </a:t>
            </a:r>
            <a:endParaRPr kumimoji="0" lang="es-ES" b="1" i="0" u="none" strike="noStrike" kern="1200" cap="small" spc="0" normalizeH="0" baseline="0" noProof="0" dirty="0">
              <a:ln>
                <a:noFill/>
              </a:ln>
              <a:solidFill>
                <a:schemeClr val="tx2"/>
              </a:solidFill>
              <a:effectLst/>
              <a:uLnTx/>
              <a:uFillTx/>
              <a:latin typeface="+mj-lt"/>
              <a:ea typeface="+mj-ea"/>
              <a:cs typeface="+mj-cs"/>
            </a:endParaRPr>
          </a:p>
        </p:txBody>
      </p:sp>
      <p:pic>
        <p:nvPicPr>
          <p:cNvPr id="41986" name="Imagen 6" descr="DSC00993"/>
          <p:cNvPicPr>
            <a:picLocks noChangeAspect="1" noChangeArrowheads="1"/>
          </p:cNvPicPr>
          <p:nvPr/>
        </p:nvPicPr>
        <p:blipFill>
          <a:blip r:embed="rId3"/>
          <a:srcRect/>
          <a:stretch>
            <a:fillRect/>
          </a:stretch>
        </p:blipFill>
        <p:spPr bwMode="auto">
          <a:xfrm>
            <a:off x="4537362" y="1676400"/>
            <a:ext cx="3158838" cy="3657601"/>
          </a:xfrm>
          <a:prstGeom prst="rect">
            <a:avLst/>
          </a:prstGeom>
          <a:noFill/>
          <a:ln w="9525">
            <a:noFill/>
            <a:miter lim="800000"/>
            <a:headEnd/>
            <a:tailEnd/>
          </a:ln>
        </p:spPr>
      </p:pic>
      <p:sp>
        <p:nvSpPr>
          <p:cNvPr id="13" name="12 Rectángulo"/>
          <p:cNvSpPr/>
          <p:nvPr/>
        </p:nvSpPr>
        <p:spPr>
          <a:xfrm>
            <a:off x="4267200" y="5449669"/>
            <a:ext cx="3657600" cy="646331"/>
          </a:xfrm>
          <a:prstGeom prst="rect">
            <a:avLst/>
          </a:prstGeom>
        </p:spPr>
        <p:txBody>
          <a:bodyPr wrap="square">
            <a:spAutoFit/>
          </a:bodyPr>
          <a:lstStyle/>
          <a:p>
            <a:pPr marL="342900" indent="-342900" algn="ctr"/>
            <a:r>
              <a:rPr lang="es-ES" i="1" dirty="0">
                <a:latin typeface="Papyrus" pitchFamily="66" charset="0"/>
              </a:rPr>
              <a:t>Sensor de tacto para limitar la apertura de la tenaza.</a:t>
            </a:r>
            <a:endParaRPr lang="es-ES" dirty="0">
              <a:latin typeface="Papyru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sz="quarter" idx="1"/>
          </p:nvPr>
        </p:nvSpPr>
        <p:spPr/>
        <p:txBody>
          <a:bodyPr/>
          <a:lstStyle/>
          <a:p>
            <a:pPr algn="just">
              <a:buNone/>
            </a:pPr>
            <a:r>
              <a:rPr lang="es-MX" dirty="0" smtClean="0">
                <a:latin typeface="Eras Light ITC" pitchFamily="34" charset="0"/>
              </a:rPr>
              <a:t>	Para el control de los dispositivos del proyecto COCKTAILER se utilizó la herramienta RWTH – MINDSTORMS NXT Toolbox para MATLAB, la misma que contiene comandos de configuración y frenado de motores, activación y desactivación de sensores, obtención de los parámetros instantáneos de motores y demás comandos necesarios para el desarrollo de rutinas.</a:t>
            </a:r>
          </a:p>
          <a:p>
            <a:pPr algn="just">
              <a:buNone/>
            </a:pPr>
            <a:endParaRPr lang="es-MX" dirty="0" smtClean="0">
              <a:latin typeface="Eras Light ITC" pitchFamily="34" charset="0"/>
            </a:endParaRPr>
          </a:p>
          <a:p>
            <a:pPr algn="just">
              <a:buNone/>
            </a:pPr>
            <a:r>
              <a:rPr lang="es-MX" dirty="0" smtClean="0">
                <a:latin typeface="Eras Light ITC" pitchFamily="34" charset="0"/>
              </a:rPr>
              <a:t>				</a:t>
            </a:r>
            <a:endParaRPr lang="es-ES" dirty="0" smtClean="0">
              <a:latin typeface="Eras Light ITC" pitchFamily="34" charset="0"/>
            </a:endParaRPr>
          </a:p>
          <a:p>
            <a:pPr>
              <a:buNone/>
            </a:pPr>
            <a:endParaRPr lang="es-ES" dirty="0">
              <a:latin typeface="Eras Light ITC" pitchFamily="34" charset="0"/>
            </a:endParaRPr>
          </a:p>
        </p:txBody>
      </p:sp>
      <p:sp>
        <p:nvSpPr>
          <p:cNvPr id="7" name="8 Título"/>
          <p:cNvSpPr txBox="1">
            <a:spLocks/>
          </p:cNvSpPr>
          <p:nvPr/>
        </p:nvSpPr>
        <p:spPr>
          <a:xfrm>
            <a:off x="457200" y="274638"/>
            <a:ext cx="7467600" cy="8683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C" sz="3000" b="1" i="1" cap="small" dirty="0" smtClean="0">
                <a:solidFill>
                  <a:schemeClr val="tx2"/>
                </a:solidFill>
                <a:latin typeface="Eras Light ITC" pitchFamily="34" charset="0"/>
                <a:ea typeface="+mj-ea"/>
                <a:cs typeface="+mj-cs"/>
              </a:rPr>
              <a:t>Estructura lógica</a:t>
            </a:r>
            <a:endParaRPr kumimoji="0" lang="es-ES" sz="3000" b="1" i="0" u="none" strike="noStrike" kern="1200" cap="small" spc="0" normalizeH="0" baseline="0" noProof="0" dirty="0">
              <a:ln>
                <a:noFill/>
              </a:ln>
              <a:solidFill>
                <a:schemeClr val="tx2"/>
              </a:solidFill>
              <a:effectLst/>
              <a:uLnTx/>
              <a:uFillTx/>
              <a:latin typeface="Eras Light ITC" pitchFamily="34" charset="0"/>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Imagen 7"/>
          <p:cNvPicPr>
            <a:picLocks noChangeAspect="1" noChangeArrowheads="1"/>
          </p:cNvPicPr>
          <p:nvPr/>
        </p:nvPicPr>
        <p:blipFill>
          <a:blip r:embed="rId3"/>
          <a:srcRect/>
          <a:stretch>
            <a:fillRect/>
          </a:stretch>
        </p:blipFill>
        <p:spPr bwMode="auto">
          <a:xfrm>
            <a:off x="533401" y="1981200"/>
            <a:ext cx="7795180" cy="3810000"/>
          </a:xfrm>
          <a:prstGeom prst="rect">
            <a:avLst/>
          </a:prstGeom>
          <a:noFill/>
          <a:ln w="9525">
            <a:noFill/>
            <a:miter lim="800000"/>
            <a:headEnd/>
            <a:tailEnd/>
          </a:ln>
        </p:spPr>
      </p:pic>
      <p:sp>
        <p:nvSpPr>
          <p:cNvPr id="9" name="8 Rectángulo"/>
          <p:cNvSpPr/>
          <p:nvPr/>
        </p:nvSpPr>
        <p:spPr>
          <a:xfrm>
            <a:off x="2895600" y="5955268"/>
            <a:ext cx="2824812" cy="369332"/>
          </a:xfrm>
          <a:prstGeom prst="rect">
            <a:avLst/>
          </a:prstGeom>
        </p:spPr>
        <p:txBody>
          <a:bodyPr wrap="none">
            <a:spAutoFit/>
          </a:bodyPr>
          <a:lstStyle/>
          <a:p>
            <a:r>
              <a:rPr lang="es-ES" b="1" i="1" dirty="0">
                <a:latin typeface="Eras Light ITC" pitchFamily="34" charset="0"/>
              </a:rPr>
              <a:t>Motor A </a:t>
            </a:r>
            <a:r>
              <a:rPr lang="es-ES" b="1" i="1" dirty="0" smtClean="0">
                <a:latin typeface="Eras Light ITC" pitchFamily="34" charset="0"/>
              </a:rPr>
              <a:t>,  </a:t>
            </a:r>
            <a:r>
              <a:rPr lang="es-ES" b="1" i="1" dirty="0">
                <a:latin typeface="Eras Light ITC" pitchFamily="34" charset="0"/>
              </a:rPr>
              <a:t>bandeja giratoria</a:t>
            </a:r>
            <a:endParaRPr lang="es-ES" b="1" dirty="0">
              <a:latin typeface="Eras Light ITC" pitchFamily="34" charset="0"/>
            </a:endParaRPr>
          </a:p>
        </p:txBody>
      </p:sp>
      <p:sp>
        <p:nvSpPr>
          <p:cNvPr id="10" name="8 Título"/>
          <p:cNvSpPr txBox="1">
            <a:spLocks/>
          </p:cNvSpPr>
          <p:nvPr/>
        </p:nvSpPr>
        <p:spPr>
          <a:xfrm>
            <a:off x="457200" y="274638"/>
            <a:ext cx="7467600" cy="8683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C" sz="3000" b="1" i="1" cap="small" dirty="0" smtClean="0">
                <a:solidFill>
                  <a:schemeClr val="tx2"/>
                </a:solidFill>
                <a:latin typeface="Eras Light ITC" pitchFamily="34" charset="0"/>
                <a:ea typeface="+mj-ea"/>
                <a:cs typeface="+mj-cs"/>
              </a:rPr>
              <a:t>Simulación en matlab</a:t>
            </a:r>
            <a:endParaRPr kumimoji="0" lang="es-ES" sz="3000" b="1" i="0" u="none" strike="noStrike" kern="1200" cap="small" spc="0" normalizeH="0" baseline="0" noProof="0" dirty="0">
              <a:ln>
                <a:noFill/>
              </a:ln>
              <a:solidFill>
                <a:schemeClr val="tx2"/>
              </a:solidFill>
              <a:effectLst/>
              <a:uLnTx/>
              <a:uFillTx/>
              <a:latin typeface="Eras Light ITC" pitchFamily="34" charset="0"/>
              <a:ea typeface="+mj-ea"/>
              <a:cs typeface="+mj-cs"/>
            </a:endParaRPr>
          </a:p>
        </p:txBody>
      </p:sp>
      <p:sp>
        <p:nvSpPr>
          <p:cNvPr id="5" name="4 Rectángulo"/>
          <p:cNvSpPr/>
          <p:nvPr/>
        </p:nvSpPr>
        <p:spPr>
          <a:xfrm>
            <a:off x="685800" y="1219200"/>
            <a:ext cx="7543800" cy="646331"/>
          </a:xfrm>
          <a:prstGeom prst="rect">
            <a:avLst/>
          </a:prstGeom>
        </p:spPr>
        <p:txBody>
          <a:bodyPr wrap="square">
            <a:spAutoFit/>
          </a:bodyPr>
          <a:lstStyle/>
          <a:p>
            <a:pPr algn="just"/>
            <a:r>
              <a:rPr lang="es-MX" dirty="0" smtClean="0">
                <a:latin typeface="Eras Light ITC" pitchFamily="34" charset="0"/>
              </a:rPr>
              <a:t>En la gráfica se muestra el movimiento del MOTOR A cuando el sensor de luz detecta la posición de la botella previamente seleccionada. </a:t>
            </a:r>
            <a:endParaRPr lang="es-ES" dirty="0">
              <a:latin typeface="Eras Light ITC"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magen 8"/>
          <p:cNvPicPr>
            <a:picLocks noChangeAspect="1" noChangeArrowheads="1"/>
          </p:cNvPicPr>
          <p:nvPr/>
        </p:nvPicPr>
        <p:blipFill>
          <a:blip r:embed="rId3"/>
          <a:srcRect/>
          <a:stretch>
            <a:fillRect/>
          </a:stretch>
        </p:blipFill>
        <p:spPr bwMode="auto">
          <a:xfrm>
            <a:off x="685800" y="1945000"/>
            <a:ext cx="7772398" cy="3846200"/>
          </a:xfrm>
          <a:prstGeom prst="rect">
            <a:avLst/>
          </a:prstGeom>
          <a:noFill/>
          <a:ln w="9525">
            <a:noFill/>
            <a:miter lim="800000"/>
            <a:headEnd/>
            <a:tailEnd/>
          </a:ln>
        </p:spPr>
      </p:pic>
      <p:sp>
        <p:nvSpPr>
          <p:cNvPr id="4" name="3 Rectángulo"/>
          <p:cNvSpPr/>
          <p:nvPr/>
        </p:nvSpPr>
        <p:spPr>
          <a:xfrm>
            <a:off x="2982304" y="5955268"/>
            <a:ext cx="2464136" cy="369332"/>
          </a:xfrm>
          <a:prstGeom prst="rect">
            <a:avLst/>
          </a:prstGeom>
        </p:spPr>
        <p:txBody>
          <a:bodyPr wrap="none">
            <a:spAutoFit/>
          </a:bodyPr>
          <a:lstStyle/>
          <a:p>
            <a:r>
              <a:rPr lang="es-ES" b="1" i="1" dirty="0">
                <a:latin typeface="Eras Light ITC" pitchFamily="34" charset="0"/>
              </a:rPr>
              <a:t>Motor </a:t>
            </a:r>
            <a:r>
              <a:rPr lang="es-ES" b="1" i="1" dirty="0" smtClean="0">
                <a:latin typeface="Eras Light ITC" pitchFamily="34" charset="0"/>
              </a:rPr>
              <a:t>B ,brazo robótico</a:t>
            </a:r>
            <a:endParaRPr lang="es-ES" b="1" dirty="0">
              <a:latin typeface="Eras Light ITC" pitchFamily="34" charset="0"/>
            </a:endParaRPr>
          </a:p>
        </p:txBody>
      </p:sp>
      <p:sp>
        <p:nvSpPr>
          <p:cNvPr id="5" name="8 Título"/>
          <p:cNvSpPr txBox="1">
            <a:spLocks/>
          </p:cNvSpPr>
          <p:nvPr/>
        </p:nvSpPr>
        <p:spPr>
          <a:xfrm>
            <a:off x="457200" y="274638"/>
            <a:ext cx="7467600" cy="8683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C" sz="3000" b="1" i="1" cap="small" dirty="0" smtClean="0">
                <a:solidFill>
                  <a:schemeClr val="tx2"/>
                </a:solidFill>
                <a:latin typeface="Eras Light ITC" pitchFamily="34" charset="0"/>
                <a:ea typeface="+mj-ea"/>
                <a:cs typeface="+mj-cs"/>
              </a:rPr>
              <a:t>Simulación en matlab</a:t>
            </a:r>
            <a:endParaRPr kumimoji="0" lang="es-ES" sz="3000" b="1" i="0" u="none" strike="noStrike" kern="1200" cap="small" spc="0" normalizeH="0" baseline="0" noProof="0" dirty="0">
              <a:ln>
                <a:noFill/>
              </a:ln>
              <a:solidFill>
                <a:schemeClr val="tx2"/>
              </a:solidFill>
              <a:effectLst/>
              <a:uLnTx/>
              <a:uFillTx/>
              <a:latin typeface="Eras Light ITC" pitchFamily="34" charset="0"/>
              <a:ea typeface="+mj-ea"/>
              <a:cs typeface="+mj-cs"/>
            </a:endParaRPr>
          </a:p>
        </p:txBody>
      </p:sp>
      <p:sp>
        <p:nvSpPr>
          <p:cNvPr id="7" name="6 Rectángulo"/>
          <p:cNvSpPr/>
          <p:nvPr/>
        </p:nvSpPr>
        <p:spPr>
          <a:xfrm>
            <a:off x="685800" y="1219200"/>
            <a:ext cx="7543800" cy="646331"/>
          </a:xfrm>
          <a:prstGeom prst="rect">
            <a:avLst/>
          </a:prstGeom>
        </p:spPr>
        <p:txBody>
          <a:bodyPr wrap="square">
            <a:spAutoFit/>
          </a:bodyPr>
          <a:lstStyle/>
          <a:p>
            <a:pPr algn="just"/>
            <a:r>
              <a:rPr lang="es-MX" dirty="0" smtClean="0">
                <a:latin typeface="Eras Light ITC" pitchFamily="34" charset="0"/>
              </a:rPr>
              <a:t>En la gráfica se refleja el movimiento del MOTOR B, el cual permanece desactivado mientras el MOTOR A está girando.</a:t>
            </a:r>
            <a:endParaRPr lang="es-ES" dirty="0">
              <a:latin typeface="Eras Light ITC"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Imagen 9"/>
          <p:cNvPicPr>
            <a:picLocks noChangeAspect="1" noChangeArrowheads="1"/>
          </p:cNvPicPr>
          <p:nvPr/>
        </p:nvPicPr>
        <p:blipFill>
          <a:blip r:embed="rId3"/>
          <a:srcRect/>
          <a:stretch>
            <a:fillRect/>
          </a:stretch>
        </p:blipFill>
        <p:spPr bwMode="auto">
          <a:xfrm>
            <a:off x="685800" y="2133600"/>
            <a:ext cx="7748716" cy="3810000"/>
          </a:xfrm>
          <a:prstGeom prst="rect">
            <a:avLst/>
          </a:prstGeom>
          <a:noFill/>
          <a:ln w="9525">
            <a:noFill/>
            <a:miter lim="800000"/>
            <a:headEnd/>
            <a:tailEnd/>
          </a:ln>
        </p:spPr>
      </p:pic>
      <p:sp>
        <p:nvSpPr>
          <p:cNvPr id="3" name="2 Rectángulo"/>
          <p:cNvSpPr/>
          <p:nvPr/>
        </p:nvSpPr>
        <p:spPr>
          <a:xfrm>
            <a:off x="3438530" y="5955268"/>
            <a:ext cx="1794081" cy="369332"/>
          </a:xfrm>
          <a:prstGeom prst="rect">
            <a:avLst/>
          </a:prstGeom>
        </p:spPr>
        <p:txBody>
          <a:bodyPr wrap="none">
            <a:spAutoFit/>
          </a:bodyPr>
          <a:lstStyle/>
          <a:p>
            <a:r>
              <a:rPr lang="es-ES" b="1" i="1" dirty="0">
                <a:latin typeface="Eras Light ITC" pitchFamily="34" charset="0"/>
              </a:rPr>
              <a:t>Motor </a:t>
            </a:r>
            <a:r>
              <a:rPr lang="es-ES" b="1" i="1" dirty="0" smtClean="0">
                <a:latin typeface="Eras Light ITC" pitchFamily="34" charset="0"/>
              </a:rPr>
              <a:t>C, tenazas</a:t>
            </a:r>
            <a:endParaRPr lang="es-ES" b="1" dirty="0">
              <a:latin typeface="Eras Light ITC" pitchFamily="34" charset="0"/>
            </a:endParaRPr>
          </a:p>
        </p:txBody>
      </p:sp>
      <p:sp>
        <p:nvSpPr>
          <p:cNvPr id="4" name="8 Título"/>
          <p:cNvSpPr txBox="1">
            <a:spLocks/>
          </p:cNvSpPr>
          <p:nvPr/>
        </p:nvSpPr>
        <p:spPr>
          <a:xfrm>
            <a:off x="457200" y="274638"/>
            <a:ext cx="7467600" cy="8683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C" sz="3000" b="1" i="1" cap="small" dirty="0" smtClean="0">
                <a:solidFill>
                  <a:schemeClr val="tx2"/>
                </a:solidFill>
                <a:latin typeface="Eras Light ITC" pitchFamily="34" charset="0"/>
                <a:ea typeface="+mj-ea"/>
                <a:cs typeface="+mj-cs"/>
              </a:rPr>
              <a:t>Simulación en matlab</a:t>
            </a:r>
            <a:endParaRPr kumimoji="0" lang="es-ES" sz="3000" b="1" i="0" u="none" strike="noStrike" kern="1200" cap="small" spc="0" normalizeH="0" baseline="0" noProof="0" dirty="0">
              <a:ln>
                <a:noFill/>
              </a:ln>
              <a:solidFill>
                <a:schemeClr val="tx2"/>
              </a:solidFill>
              <a:effectLst/>
              <a:uLnTx/>
              <a:uFillTx/>
              <a:latin typeface="Eras Light ITC" pitchFamily="34" charset="0"/>
              <a:ea typeface="+mj-ea"/>
              <a:cs typeface="+mj-cs"/>
            </a:endParaRPr>
          </a:p>
        </p:txBody>
      </p:sp>
      <p:sp>
        <p:nvSpPr>
          <p:cNvPr id="5" name="4 Rectángulo"/>
          <p:cNvSpPr/>
          <p:nvPr/>
        </p:nvSpPr>
        <p:spPr>
          <a:xfrm>
            <a:off x="685800" y="1219200"/>
            <a:ext cx="7543800" cy="923330"/>
          </a:xfrm>
          <a:prstGeom prst="rect">
            <a:avLst/>
          </a:prstGeom>
        </p:spPr>
        <p:txBody>
          <a:bodyPr wrap="square">
            <a:spAutoFit/>
          </a:bodyPr>
          <a:lstStyle/>
          <a:p>
            <a:pPr algn="just"/>
            <a:r>
              <a:rPr lang="es-MX" dirty="0" smtClean="0">
                <a:latin typeface="Eras Light ITC" pitchFamily="34" charset="0"/>
              </a:rPr>
              <a:t>Por  último, esta gráfica muestra el movimiento del MOTOR C </a:t>
            </a:r>
            <a:r>
              <a:rPr lang="es-ES" dirty="0" smtClean="0">
                <a:latin typeface="Eras Light ITC" pitchFamily="34" charset="0"/>
                <a:cs typeface="Times New Roman" pitchFamily="18" charset="0"/>
              </a:rPr>
              <a:t>. E</a:t>
            </a:r>
            <a:r>
              <a:rPr lang="es-ES" dirty="0" smtClean="0">
                <a:latin typeface="Eras Light ITC" pitchFamily="34" charset="0"/>
                <a:ea typeface="Times New Roman" pitchFamily="18" charset="0"/>
                <a:cs typeface="Times New Roman" pitchFamily="18" charset="0"/>
              </a:rPr>
              <a:t>ntre los espacios en blanco se denota el cambio de posición de la tenaza de la posición abierta a la posición cerrada</a:t>
            </a:r>
            <a:endParaRPr lang="es-ES" dirty="0">
              <a:latin typeface="Eras Light ITC"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143000" y="1371600"/>
          <a:ext cx="6553200" cy="4419596"/>
        </p:xfrm>
        <a:graphic>
          <a:graphicData uri="http://schemas.openxmlformats.org/drawingml/2006/table">
            <a:tbl>
              <a:tblPr/>
              <a:tblGrid>
                <a:gridCol w="1240583"/>
                <a:gridCol w="3429848"/>
                <a:gridCol w="1882769"/>
              </a:tblGrid>
              <a:tr h="252837">
                <a:tc>
                  <a:txBody>
                    <a:bodyPr/>
                    <a:lstStyle/>
                    <a:p>
                      <a:pPr algn="ctr" fontAlgn="b"/>
                      <a:r>
                        <a:rPr lang="es-ES" sz="1100" b="1" i="0" u="none" strike="noStrike">
                          <a:solidFill>
                            <a:srgbClr val="000000"/>
                          </a:solidFill>
                          <a:latin typeface="Calibri"/>
                        </a:rPr>
                        <a:t>CANTIDAD</a:t>
                      </a:r>
                    </a:p>
                  </a:txBody>
                  <a:tcPr marL="9300" marR="9300" marT="93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DESCRIPCION</a:t>
                      </a:r>
                    </a:p>
                  </a:txBody>
                  <a:tcPr marL="9300" marR="9300" marT="9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100" b="1" i="0" u="none" strike="noStrike">
                          <a:solidFill>
                            <a:srgbClr val="000000"/>
                          </a:solidFill>
                          <a:latin typeface="Calibri"/>
                        </a:rPr>
                        <a:t>COSTO</a:t>
                      </a:r>
                    </a:p>
                  </a:txBody>
                  <a:tcPr marL="9300" marR="9300" marT="93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313">
                <a:tc>
                  <a:txBody>
                    <a:bodyPr/>
                    <a:lstStyle/>
                    <a:p>
                      <a:pPr algn="ctr" fontAlgn="ctr"/>
                      <a:r>
                        <a:rPr lang="es-ES" sz="1100" b="0" i="0" u="none" strike="noStrike">
                          <a:solidFill>
                            <a:srgbClr val="000000"/>
                          </a:solidFill>
                          <a:latin typeface="Calibri"/>
                        </a:rPr>
                        <a:t>1</a:t>
                      </a:r>
                    </a:p>
                  </a:txBody>
                  <a:tcPr marL="9300" marR="9300" marT="93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es-ES" sz="1100" b="0" i="0" u="none" strike="noStrike">
                          <a:solidFill>
                            <a:srgbClr val="000000"/>
                          </a:solidFill>
                          <a:latin typeface="Calibri"/>
                        </a:rPr>
                        <a:t>Kit educacional LEGO MINDSTORMS NXT (incluye baterías recargables)</a:t>
                      </a:r>
                    </a:p>
                  </a:txBody>
                  <a:tcPr marL="9300" marR="9300" marT="9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ctr"/>
                      <a:r>
                        <a:rPr lang="es-MX" sz="1100" b="0" i="0" u="none" strike="noStrike">
                          <a:solidFill>
                            <a:srgbClr val="000000"/>
                          </a:solidFill>
                          <a:latin typeface="Calibri"/>
                          <a:cs typeface="Arial"/>
                        </a:rPr>
                        <a:t>$350,00   </a:t>
                      </a:r>
                      <a:endParaRPr lang="es-MX" sz="1100" b="0" i="0" u="none" strike="noStrike">
                        <a:solidFill>
                          <a:srgbClr val="000000"/>
                        </a:solidFill>
                        <a:latin typeface="Calibri"/>
                      </a:endParaRPr>
                    </a:p>
                  </a:txBody>
                  <a:tcPr marL="9300" marR="9300" marT="93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52837">
                <a:tc>
                  <a:txBody>
                    <a:bodyPr/>
                    <a:lstStyle/>
                    <a:p>
                      <a:pPr algn="ctr" fontAlgn="b"/>
                      <a:r>
                        <a:rPr lang="es-ES" sz="1100" b="0" i="0" u="none" strike="noStrike">
                          <a:solidFill>
                            <a:srgbClr val="000000"/>
                          </a:solidFill>
                          <a:latin typeface="Calibri"/>
                        </a:rPr>
                        <a:t>1</a:t>
                      </a:r>
                    </a:p>
                  </a:txBody>
                  <a:tcPr marL="9300" marR="9300" marT="93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100" b="0" i="0" u="none" strike="noStrike">
                          <a:solidFill>
                            <a:srgbClr val="000000"/>
                          </a:solidFill>
                          <a:latin typeface="Calibri"/>
                        </a:rPr>
                        <a:t>MDF  50 x 80 cm para base de las estructuras.</a:t>
                      </a:r>
                    </a:p>
                  </a:txBody>
                  <a:tcPr marL="9300" marR="9300" marT="9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100" b="0" i="0" u="none" strike="noStrike">
                          <a:solidFill>
                            <a:srgbClr val="000000"/>
                          </a:solidFill>
                          <a:latin typeface="Calibri"/>
                          <a:cs typeface="Arial"/>
                        </a:rPr>
                        <a:t>$6,00</a:t>
                      </a:r>
                      <a:endParaRPr lang="es-MX" sz="1100" b="0" i="0" u="none" strike="noStrike">
                        <a:solidFill>
                          <a:srgbClr val="000000"/>
                        </a:solidFill>
                        <a:latin typeface="Calibri"/>
                      </a:endParaRPr>
                    </a:p>
                  </a:txBody>
                  <a:tcPr marL="9300" marR="9300" marT="93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837">
                <a:tc>
                  <a:txBody>
                    <a:bodyPr/>
                    <a:lstStyle/>
                    <a:p>
                      <a:pPr algn="ctr" fontAlgn="ctr"/>
                      <a:r>
                        <a:rPr lang="es-ES" sz="1100" b="0" i="0" u="none" strike="noStrike">
                          <a:solidFill>
                            <a:srgbClr val="000000"/>
                          </a:solidFill>
                          <a:latin typeface="Calibri"/>
                        </a:rPr>
                        <a:t>1</a:t>
                      </a:r>
                    </a:p>
                  </a:txBody>
                  <a:tcPr marL="9300" marR="9300" marT="93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es-ES" sz="1100" b="0" i="0" u="none" strike="noStrike">
                          <a:solidFill>
                            <a:srgbClr val="000000"/>
                          </a:solidFill>
                          <a:latin typeface="Calibri"/>
                        </a:rPr>
                        <a:t>MDF 10 x 8 x 19 cm para soporte de brazo.</a:t>
                      </a:r>
                    </a:p>
                  </a:txBody>
                  <a:tcPr marL="9300" marR="9300" marT="9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ctr"/>
                      <a:r>
                        <a:rPr lang="es-ES" sz="1100" b="0" i="0" u="none" strike="noStrike">
                          <a:solidFill>
                            <a:srgbClr val="000000"/>
                          </a:solidFill>
                          <a:latin typeface="Calibri"/>
                        </a:rPr>
                        <a:t>$3,0</a:t>
                      </a:r>
                    </a:p>
                  </a:txBody>
                  <a:tcPr marL="9300" marR="9300" marT="93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384313">
                <a:tc>
                  <a:txBody>
                    <a:bodyPr/>
                    <a:lstStyle/>
                    <a:p>
                      <a:pPr algn="ctr" fontAlgn="b"/>
                      <a:r>
                        <a:rPr lang="es-ES" sz="1100" b="0" i="0" u="none" strike="noStrike">
                          <a:solidFill>
                            <a:srgbClr val="000000"/>
                          </a:solidFill>
                          <a:latin typeface="Calibri"/>
                        </a:rPr>
                        <a:t>1</a:t>
                      </a:r>
                    </a:p>
                  </a:txBody>
                  <a:tcPr marL="9300" marR="9300" marT="93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100" b="0" i="0" u="none" strike="noStrike">
                          <a:solidFill>
                            <a:srgbClr val="000000"/>
                          </a:solidFill>
                          <a:latin typeface="Calibri"/>
                        </a:rPr>
                        <a:t>Perfiles de aluminio para soportar motores y estructuras.</a:t>
                      </a:r>
                    </a:p>
                  </a:txBody>
                  <a:tcPr marL="9300" marR="9300" marT="9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$1,0</a:t>
                      </a:r>
                    </a:p>
                  </a:txBody>
                  <a:tcPr marL="9300" marR="9300" marT="93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4313">
                <a:tc>
                  <a:txBody>
                    <a:bodyPr/>
                    <a:lstStyle/>
                    <a:p>
                      <a:pPr algn="ctr" fontAlgn="ctr"/>
                      <a:r>
                        <a:rPr lang="es-ES" sz="1100" b="0" i="0" u="none" strike="noStrike">
                          <a:solidFill>
                            <a:srgbClr val="000000"/>
                          </a:solidFill>
                          <a:latin typeface="Calibri"/>
                        </a:rPr>
                        <a:t>1</a:t>
                      </a:r>
                    </a:p>
                  </a:txBody>
                  <a:tcPr marL="9300" marR="9300" marT="93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es-ES" sz="1100" b="0" i="0" u="none" strike="noStrike" dirty="0">
                          <a:solidFill>
                            <a:srgbClr val="000000"/>
                          </a:solidFill>
                          <a:latin typeface="Calibri"/>
                        </a:rPr>
                        <a:t>Espumafon circular de 40 cm para fabricación de bandeja.</a:t>
                      </a:r>
                    </a:p>
                  </a:txBody>
                  <a:tcPr marL="9300" marR="9300" marT="9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ctr"/>
                      <a:r>
                        <a:rPr lang="es-ES" sz="1100" b="0" i="0" u="none" strike="noStrike">
                          <a:solidFill>
                            <a:srgbClr val="000000"/>
                          </a:solidFill>
                          <a:latin typeface="Calibri"/>
                        </a:rPr>
                        <a:t>$0,6</a:t>
                      </a:r>
                    </a:p>
                  </a:txBody>
                  <a:tcPr marL="9300" marR="9300" marT="93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22497">
                <a:tc>
                  <a:txBody>
                    <a:bodyPr/>
                    <a:lstStyle/>
                    <a:p>
                      <a:pPr algn="ctr" fontAlgn="b"/>
                      <a:r>
                        <a:rPr lang="es-ES" sz="1100" b="0" i="0" u="none" strike="noStrike">
                          <a:solidFill>
                            <a:srgbClr val="000000"/>
                          </a:solidFill>
                          <a:latin typeface="Calibri"/>
                        </a:rPr>
                        <a:t>8</a:t>
                      </a:r>
                    </a:p>
                  </a:txBody>
                  <a:tcPr marL="9300" marR="9300" marT="93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100" b="0" i="0" u="none" strike="noStrike">
                          <a:solidFill>
                            <a:srgbClr val="000000"/>
                          </a:solidFill>
                          <a:latin typeface="Calibri"/>
                        </a:rPr>
                        <a:t>Vasos plásticos de 11 onz.</a:t>
                      </a:r>
                    </a:p>
                  </a:txBody>
                  <a:tcPr marL="9300" marR="9300" marT="9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$1,0</a:t>
                      </a:r>
                    </a:p>
                  </a:txBody>
                  <a:tcPr marL="9300" marR="9300" marT="93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97">
                <a:tc>
                  <a:txBody>
                    <a:bodyPr/>
                    <a:lstStyle/>
                    <a:p>
                      <a:pPr algn="ctr" fontAlgn="ctr"/>
                      <a:r>
                        <a:rPr lang="es-ES" sz="1100" b="0" i="0" u="none" strike="noStrike">
                          <a:solidFill>
                            <a:srgbClr val="000000"/>
                          </a:solidFill>
                          <a:latin typeface="Calibri"/>
                        </a:rPr>
                        <a:t>10</a:t>
                      </a:r>
                    </a:p>
                  </a:txBody>
                  <a:tcPr marL="9300" marR="9300" marT="93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es-ES" sz="1100" b="0" i="0" u="none" strike="noStrike">
                          <a:solidFill>
                            <a:srgbClr val="000000"/>
                          </a:solidFill>
                          <a:latin typeface="Calibri"/>
                        </a:rPr>
                        <a:t>Pernos 3/16 x ¾ plg.</a:t>
                      </a:r>
                    </a:p>
                  </a:txBody>
                  <a:tcPr marL="9300" marR="9300" marT="9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ctr"/>
                      <a:r>
                        <a:rPr lang="es-ES" sz="1100" b="0" i="0" u="none" strike="noStrike">
                          <a:solidFill>
                            <a:srgbClr val="000000"/>
                          </a:solidFill>
                          <a:latin typeface="Calibri"/>
                        </a:rPr>
                        <a:t>$1,2</a:t>
                      </a:r>
                    </a:p>
                  </a:txBody>
                  <a:tcPr marL="9300" marR="9300" marT="93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22497">
                <a:tc>
                  <a:txBody>
                    <a:bodyPr/>
                    <a:lstStyle/>
                    <a:p>
                      <a:pPr algn="ctr" fontAlgn="b"/>
                      <a:r>
                        <a:rPr lang="es-ES" sz="1100" b="0" i="0" u="none" strike="noStrike">
                          <a:solidFill>
                            <a:srgbClr val="000000"/>
                          </a:solidFill>
                          <a:latin typeface="Calibri"/>
                        </a:rPr>
                        <a:t>6</a:t>
                      </a:r>
                    </a:p>
                  </a:txBody>
                  <a:tcPr marL="9300" marR="9300" marT="93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t-BR" sz="1100" b="0" i="0" u="none" strike="noStrike">
                          <a:solidFill>
                            <a:srgbClr val="000000"/>
                          </a:solidFill>
                          <a:latin typeface="Calibri"/>
                        </a:rPr>
                        <a:t>Pernos 3/16 x 2 plg</a:t>
                      </a:r>
                    </a:p>
                  </a:txBody>
                  <a:tcPr marL="9300" marR="9300" marT="9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$1,8</a:t>
                      </a:r>
                    </a:p>
                  </a:txBody>
                  <a:tcPr marL="9300" marR="9300" marT="93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97">
                <a:tc>
                  <a:txBody>
                    <a:bodyPr/>
                    <a:lstStyle/>
                    <a:p>
                      <a:pPr algn="ctr" fontAlgn="ctr"/>
                      <a:r>
                        <a:rPr lang="es-ES" sz="1100" b="0" i="0" u="none" strike="noStrike">
                          <a:solidFill>
                            <a:srgbClr val="000000"/>
                          </a:solidFill>
                          <a:latin typeface="Calibri"/>
                        </a:rPr>
                        <a:t>4</a:t>
                      </a:r>
                    </a:p>
                  </a:txBody>
                  <a:tcPr marL="9300" marR="9300" marT="93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pt-BR" sz="1100" b="0" i="0" u="none" strike="noStrike">
                          <a:solidFill>
                            <a:srgbClr val="000000"/>
                          </a:solidFill>
                          <a:latin typeface="Calibri"/>
                        </a:rPr>
                        <a:t>Pernos 3/16 x 1 plg</a:t>
                      </a:r>
                    </a:p>
                  </a:txBody>
                  <a:tcPr marL="9300" marR="9300" marT="9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ctr"/>
                      <a:r>
                        <a:rPr lang="es-ES" sz="1100" b="0" i="0" u="none" strike="noStrike">
                          <a:solidFill>
                            <a:srgbClr val="000000"/>
                          </a:solidFill>
                          <a:latin typeface="Calibri"/>
                        </a:rPr>
                        <a:t>$0,8</a:t>
                      </a:r>
                    </a:p>
                  </a:txBody>
                  <a:tcPr marL="9300" marR="9300" marT="93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22497">
                <a:tc>
                  <a:txBody>
                    <a:bodyPr/>
                    <a:lstStyle/>
                    <a:p>
                      <a:pPr algn="ctr" fontAlgn="b"/>
                      <a:r>
                        <a:rPr lang="es-ES" sz="1100" b="0" i="0" u="none" strike="noStrike">
                          <a:solidFill>
                            <a:srgbClr val="000000"/>
                          </a:solidFill>
                          <a:latin typeface="Calibri"/>
                        </a:rPr>
                        <a:t>2</a:t>
                      </a:r>
                    </a:p>
                  </a:txBody>
                  <a:tcPr marL="9300" marR="9300" marT="93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100" b="0" i="0" u="none" strike="noStrike">
                          <a:solidFill>
                            <a:srgbClr val="000000"/>
                          </a:solidFill>
                          <a:latin typeface="Calibri"/>
                        </a:rPr>
                        <a:t>Tornillos tripa de pato 1/8 x ½ plg.</a:t>
                      </a:r>
                    </a:p>
                  </a:txBody>
                  <a:tcPr marL="9300" marR="9300" marT="9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$0,14</a:t>
                      </a:r>
                    </a:p>
                  </a:txBody>
                  <a:tcPr marL="9300" marR="9300" marT="93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97">
                <a:tc>
                  <a:txBody>
                    <a:bodyPr/>
                    <a:lstStyle/>
                    <a:p>
                      <a:pPr algn="ctr" fontAlgn="ctr"/>
                      <a:r>
                        <a:rPr lang="es-ES" sz="1100" b="0" i="0" u="none" strike="noStrike">
                          <a:solidFill>
                            <a:srgbClr val="000000"/>
                          </a:solidFill>
                          <a:latin typeface="Calibri"/>
                        </a:rPr>
                        <a:t>1</a:t>
                      </a:r>
                    </a:p>
                  </a:txBody>
                  <a:tcPr marL="9300" marR="9300" marT="93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es-ES" sz="1100" b="0" i="0" u="none" strike="noStrike">
                          <a:solidFill>
                            <a:srgbClr val="000000"/>
                          </a:solidFill>
                          <a:latin typeface="Calibri"/>
                        </a:rPr>
                        <a:t>Cinta aislante color negro.</a:t>
                      </a:r>
                    </a:p>
                  </a:txBody>
                  <a:tcPr marL="9300" marR="9300" marT="9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ctr"/>
                      <a:r>
                        <a:rPr lang="es-ES" sz="1100" b="0" i="0" u="none" strike="noStrike">
                          <a:solidFill>
                            <a:srgbClr val="000000"/>
                          </a:solidFill>
                          <a:latin typeface="Calibri"/>
                        </a:rPr>
                        <a:t>$8,8</a:t>
                      </a:r>
                    </a:p>
                  </a:txBody>
                  <a:tcPr marL="9300" marR="9300" marT="93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384313">
                <a:tc>
                  <a:txBody>
                    <a:bodyPr/>
                    <a:lstStyle/>
                    <a:p>
                      <a:pPr algn="ctr" fontAlgn="b"/>
                      <a:r>
                        <a:rPr lang="es-ES" sz="1100" b="0" i="0" u="none" strike="noStrike">
                          <a:solidFill>
                            <a:srgbClr val="000000"/>
                          </a:solidFill>
                          <a:latin typeface="Calibri"/>
                        </a:rPr>
                        <a:t>1</a:t>
                      </a:r>
                    </a:p>
                  </a:txBody>
                  <a:tcPr marL="9300" marR="9300" marT="93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100" b="0" i="0" u="none" strike="noStrike">
                          <a:solidFill>
                            <a:srgbClr val="000000"/>
                          </a:solidFill>
                          <a:latin typeface="Calibri"/>
                        </a:rPr>
                        <a:t>Silicón en barra para sujetar superficies plásticas.</a:t>
                      </a:r>
                    </a:p>
                  </a:txBody>
                  <a:tcPr marL="9300" marR="9300" marT="9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0.25</a:t>
                      </a:r>
                    </a:p>
                  </a:txBody>
                  <a:tcPr marL="9300" marR="9300" marT="93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269">
                <a:tc>
                  <a:txBody>
                    <a:bodyPr/>
                    <a:lstStyle/>
                    <a:p>
                      <a:pPr algn="ctr" fontAlgn="ctr"/>
                      <a:r>
                        <a:rPr lang="es-ES" sz="1100" b="0" i="0" u="none" strike="noStrike">
                          <a:solidFill>
                            <a:srgbClr val="000000"/>
                          </a:solidFill>
                          <a:latin typeface="Calibri"/>
                        </a:rPr>
                        <a:t>8</a:t>
                      </a:r>
                    </a:p>
                  </a:txBody>
                  <a:tcPr marL="9300" marR="9300" marT="930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es-ES" sz="1100" b="0" i="0" u="none" strike="noStrike">
                          <a:solidFill>
                            <a:srgbClr val="000000"/>
                          </a:solidFill>
                          <a:latin typeface="Calibri"/>
                        </a:rPr>
                        <a:t>Botellas plásticas pequeñas</a:t>
                      </a:r>
                    </a:p>
                  </a:txBody>
                  <a:tcPr marL="9300" marR="9300" marT="9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r" fontAlgn="ctr"/>
                      <a:r>
                        <a:rPr lang="es-ES" sz="1100" b="0" i="0" u="none" strike="noStrike">
                          <a:solidFill>
                            <a:srgbClr val="000000"/>
                          </a:solidFill>
                          <a:latin typeface="Calibri"/>
                        </a:rPr>
                        <a:t>$2,0</a:t>
                      </a:r>
                    </a:p>
                  </a:txBody>
                  <a:tcPr marL="9300" marR="9300" marT="930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02269">
                <a:tc>
                  <a:txBody>
                    <a:bodyPr/>
                    <a:lstStyle/>
                    <a:p>
                      <a:pPr algn="ctr" fontAlgn="b"/>
                      <a:r>
                        <a:rPr lang="es-ES" sz="1100" b="0" i="0" u="none" strike="noStrike">
                          <a:solidFill>
                            <a:srgbClr val="000000"/>
                          </a:solidFill>
                          <a:latin typeface="Calibri"/>
                        </a:rPr>
                        <a:t>1</a:t>
                      </a:r>
                    </a:p>
                  </a:txBody>
                  <a:tcPr marL="9300" marR="9300" marT="93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S" sz="1100" b="0" i="0" u="none" strike="noStrike">
                          <a:solidFill>
                            <a:srgbClr val="000000"/>
                          </a:solidFill>
                          <a:latin typeface="Calibri"/>
                        </a:rPr>
                        <a:t>Amarra plástica 10 cm.</a:t>
                      </a:r>
                    </a:p>
                  </a:txBody>
                  <a:tcPr marL="9300" marR="9300" marT="93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1100" b="0" i="0" u="none" strike="noStrike">
                          <a:solidFill>
                            <a:srgbClr val="000000"/>
                          </a:solidFill>
                          <a:latin typeface="Calibri"/>
                        </a:rPr>
                        <a:t>0,07</a:t>
                      </a:r>
                    </a:p>
                  </a:txBody>
                  <a:tcPr marL="9300" marR="9300" marT="93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4313">
                <a:tc gridSpan="2">
                  <a:txBody>
                    <a:bodyPr/>
                    <a:lstStyle/>
                    <a:p>
                      <a:pPr algn="ctr" fontAlgn="b"/>
                      <a:r>
                        <a:rPr lang="es-ES" sz="1100" b="0" i="0" u="none" strike="noStrike">
                          <a:solidFill>
                            <a:srgbClr val="000000"/>
                          </a:solidFill>
                          <a:latin typeface="Calibri"/>
                        </a:rPr>
                        <a:t>TOTAL</a:t>
                      </a:r>
                    </a:p>
                  </a:txBody>
                  <a:tcPr marL="9300" marR="9300" marT="93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r" fontAlgn="b"/>
                      <a:r>
                        <a:rPr lang="es-ES" sz="1200" b="1" i="0" u="none" strike="noStrike" dirty="0">
                          <a:solidFill>
                            <a:srgbClr val="000000"/>
                          </a:solidFill>
                          <a:latin typeface="Arial"/>
                        </a:rPr>
                        <a:t>$368,66</a:t>
                      </a:r>
                    </a:p>
                  </a:txBody>
                  <a:tcPr marL="9300" marR="9300" marT="93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8 Título"/>
          <p:cNvSpPr txBox="1">
            <a:spLocks/>
          </p:cNvSpPr>
          <p:nvPr/>
        </p:nvSpPr>
        <p:spPr>
          <a:xfrm>
            <a:off x="457200" y="274638"/>
            <a:ext cx="7467600" cy="8683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2000" b="1" i="1" u="none" strike="noStrike" kern="1200" cap="small" spc="0" normalizeH="0" baseline="0" noProof="0" dirty="0" smtClean="0">
                <a:ln>
                  <a:noFill/>
                </a:ln>
                <a:solidFill>
                  <a:schemeClr val="tx2"/>
                </a:solidFill>
                <a:effectLst/>
                <a:uLnTx/>
                <a:uFillTx/>
                <a:latin typeface="Eras Light ITC" pitchFamily="34" charset="0"/>
                <a:ea typeface="+mj-ea"/>
                <a:cs typeface="+mj-cs"/>
              </a:rPr>
              <a:t>LISTA DE PRECIOS DE COMPONENTES</a:t>
            </a:r>
            <a:endParaRPr kumimoji="0" lang="es-ES" sz="2000" b="1" i="1" u="none" strike="noStrike" kern="1200" cap="small" spc="0" normalizeH="0" baseline="0" noProof="0" dirty="0">
              <a:ln>
                <a:noFill/>
              </a:ln>
              <a:solidFill>
                <a:schemeClr val="tx2"/>
              </a:solidFill>
              <a:effectLst/>
              <a:uLnTx/>
              <a:uFillTx/>
              <a:latin typeface="Eras Light ITC" pitchFamily="34" charset="0"/>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 Título"/>
          <p:cNvSpPr txBox="1">
            <a:spLocks/>
          </p:cNvSpPr>
          <p:nvPr/>
        </p:nvSpPr>
        <p:spPr>
          <a:xfrm>
            <a:off x="457200" y="274638"/>
            <a:ext cx="7467600" cy="8683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C" sz="3000" b="1" i="1" cap="small" dirty="0" smtClean="0">
                <a:solidFill>
                  <a:schemeClr val="tx2"/>
                </a:solidFill>
                <a:latin typeface="Eras Light ITC" pitchFamily="34" charset="0"/>
                <a:ea typeface="+mj-ea"/>
                <a:cs typeface="+mj-cs"/>
              </a:rPr>
              <a:t>conclusiones</a:t>
            </a:r>
            <a:endParaRPr kumimoji="0" lang="es-ES" sz="3000" b="1" i="0" u="none" strike="noStrike" kern="1200" cap="small" spc="0" normalizeH="0" baseline="0" noProof="0" dirty="0">
              <a:ln>
                <a:noFill/>
              </a:ln>
              <a:solidFill>
                <a:schemeClr val="tx2"/>
              </a:solidFill>
              <a:effectLst/>
              <a:uLnTx/>
              <a:uFillTx/>
              <a:latin typeface="Eras Light ITC" pitchFamily="34" charset="0"/>
              <a:ea typeface="+mj-ea"/>
              <a:cs typeface="+mj-cs"/>
            </a:endParaRPr>
          </a:p>
        </p:txBody>
      </p:sp>
      <p:sp>
        <p:nvSpPr>
          <p:cNvPr id="1025" name="Rectangle 1"/>
          <p:cNvSpPr>
            <a:spLocks noChangeArrowheads="1"/>
          </p:cNvSpPr>
          <p:nvPr/>
        </p:nvSpPr>
        <p:spPr bwMode="auto">
          <a:xfrm>
            <a:off x="533400" y="1447800"/>
            <a:ext cx="76200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s-ES" dirty="0" smtClean="0">
                <a:latin typeface="Eras Light ITC" pitchFamily="34" charset="0"/>
              </a:rPr>
              <a:t>Por medio del presente proyecto podemos concluir que con la ayuda del </a:t>
            </a:r>
            <a:r>
              <a:rPr lang="es-MX" dirty="0" smtClean="0">
                <a:latin typeface="Eras Light ITC" pitchFamily="34" charset="0"/>
              </a:rPr>
              <a:t>Kit educacional LEGO MINDSTORMS NXT se logró construir e implementar un </a:t>
            </a:r>
            <a:r>
              <a:rPr lang="es-ES" dirty="0" smtClean="0">
                <a:latin typeface="Eras Light ITC" pitchFamily="34" charset="0"/>
              </a:rPr>
              <a:t>sistema de control automático para un brazo robótico que prepara cocteles, al mismo que nombramos “COCKTAILER”.</a:t>
            </a:r>
          </a:p>
          <a:p>
            <a:pPr marL="0" marR="0" lvl="0" indent="0" algn="just" defTabSz="914400" rtl="0" eaLnBrk="0" fontAlgn="base" latinLnBrk="0" hangingPunct="0">
              <a:lnSpc>
                <a:spcPct val="100000"/>
              </a:lnSpc>
              <a:spcBef>
                <a:spcPct val="0"/>
              </a:spcBef>
              <a:spcAft>
                <a:spcPct val="0"/>
              </a:spcAft>
              <a:buClrTx/>
              <a:buSzTx/>
              <a:buFontTx/>
              <a:buNone/>
              <a:tabLst/>
            </a:pPr>
            <a:endParaRPr lang="es-ES" dirty="0" smtClean="0">
              <a:latin typeface="Eras Light ITC"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ES" dirty="0" smtClean="0">
                <a:latin typeface="Eras Light ITC" pitchFamily="34" charset="0"/>
                <a:ea typeface="Times New Roman" pitchFamily="18" charset="0"/>
                <a:cs typeface="Times New Roman" pitchFamily="18" charset="0"/>
              </a:rPr>
              <a:t>Se realizó</a:t>
            </a:r>
            <a:r>
              <a:rPr kumimoji="0" lang="es-EC" b="0" i="0" u="none" strike="noStrike" cap="none" normalizeH="0" baseline="0" dirty="0" smtClean="0">
                <a:ln>
                  <a:noFill/>
                </a:ln>
                <a:solidFill>
                  <a:schemeClr val="tx1"/>
                </a:solidFill>
                <a:effectLst/>
                <a:latin typeface="Eras Light ITC" pitchFamily="34" charset="0"/>
                <a:ea typeface="Times New Roman" pitchFamily="18" charset="0"/>
                <a:cs typeface="Times New Roman" pitchFamily="18" charset="0"/>
              </a:rPr>
              <a:t> la comunicación Bluetooth </a:t>
            </a:r>
            <a:r>
              <a:rPr kumimoji="0" lang="es-ES" b="0" i="0" u="none" strike="noStrike" cap="none" normalizeH="0" baseline="0" dirty="0" smtClean="0">
                <a:ln>
                  <a:noFill/>
                </a:ln>
                <a:solidFill>
                  <a:schemeClr val="tx1"/>
                </a:solidFill>
                <a:effectLst/>
                <a:latin typeface="Eras Light ITC" pitchFamily="34" charset="0"/>
                <a:ea typeface="Times New Roman" pitchFamily="18" charset="0"/>
                <a:cs typeface="Times New Roman" pitchFamily="18" charset="0"/>
              </a:rPr>
              <a:t>entre Matlab y el NXT, obteniendo el control de los dispositivos desde Matlab. Así mismo se logró adquirir datos de los motores y sensores para la respectiva graficación y análisis de resultados.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latin typeface="Eras Light ITC"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chemeClr val="tx1"/>
                </a:solidFill>
                <a:effectLst/>
                <a:latin typeface="Eras Light ITC" pitchFamily="34" charset="0"/>
                <a:ea typeface="Times New Roman" pitchFamily="18" charset="0"/>
                <a:cs typeface="Times New Roman" pitchFamily="18" charset="0"/>
              </a:rPr>
              <a:t>Podemos concluir que el </a:t>
            </a:r>
            <a:r>
              <a:rPr kumimoji="0" lang="es-MX"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Kit educacional LEGO MINDSTORMS NXT nos da una gama de posibilidades en la construcción de procesos ilustrativos con fines académicos en el área de control.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latin typeface="Eras Light ITC"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33400" y="1447800"/>
            <a:ext cx="7620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s-MX" dirty="0" smtClean="0">
                <a:latin typeface="Eras Light ITC" pitchFamily="34" charset="0"/>
                <a:ea typeface="Times New Roman" pitchFamily="18" charset="0"/>
                <a:cs typeface="Arial" pitchFamily="34" charset="0"/>
              </a:rPr>
              <a:t>El alto desempeño de Matlab en tareas de programación y procesamiento matemático, consolidado con la versatilidad de RWTH - Mindstorms NXT Toolbox para el manejo del NXT; permite presagiar sofisticados sistemas de control de procesos en laboratorio a bajo costos.</a:t>
            </a:r>
            <a:endParaRPr lang="es-ES" dirty="0" smtClean="0">
              <a:latin typeface="Eras Light ITC"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s-MX" dirty="0" smtClean="0">
              <a:latin typeface="Eras Light ITC"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Cabe recalcar que es de gran ayuda para el control y adquisición de datos de los motores, el que estos equipos traigan integrado un sensor de posicionamiento o encoder; ya que esto nos evita la conexión y acople de dispositivos adicionales con el mismo fin. </a:t>
            </a:r>
            <a:endParaRPr kumimoji="0" lang="es-MX" b="0"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3" name="8 Título"/>
          <p:cNvSpPr txBox="1">
            <a:spLocks/>
          </p:cNvSpPr>
          <p:nvPr/>
        </p:nvSpPr>
        <p:spPr>
          <a:xfrm>
            <a:off x="457200" y="274638"/>
            <a:ext cx="7467600" cy="8683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C" sz="3000" b="1" i="1" cap="small" dirty="0" smtClean="0">
                <a:solidFill>
                  <a:schemeClr val="tx2"/>
                </a:solidFill>
                <a:latin typeface="Eras Light ITC" pitchFamily="34" charset="0"/>
                <a:ea typeface="+mj-ea"/>
                <a:cs typeface="+mj-cs"/>
              </a:rPr>
              <a:t>conclusiones</a:t>
            </a:r>
            <a:endParaRPr kumimoji="0" lang="es-ES" sz="3000" b="1" i="0" u="none" strike="noStrike" kern="1200" cap="small" spc="0" normalizeH="0" baseline="0" noProof="0" dirty="0">
              <a:ln>
                <a:noFill/>
              </a:ln>
              <a:solidFill>
                <a:schemeClr val="tx2"/>
              </a:solidFill>
              <a:effectLst/>
              <a:uLnTx/>
              <a:uFillTx/>
              <a:latin typeface="Eras Light ITC" pitchFamily="34" charset="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2 Título"/>
          <p:cNvSpPr>
            <a:spLocks noGrp="1"/>
          </p:cNvSpPr>
          <p:nvPr>
            <p:ph type="ctrTitle"/>
          </p:nvPr>
        </p:nvSpPr>
        <p:spPr>
          <a:xfrm>
            <a:off x="2286000" y="762000"/>
            <a:ext cx="6172200" cy="1894362"/>
          </a:xfrm>
        </p:spPr>
        <p:txBody>
          <a:bodyPr>
            <a:normAutofit/>
          </a:bodyPr>
          <a:lstStyle/>
          <a:p>
            <a:pPr algn="ctr"/>
            <a:r>
              <a:rPr lang="es-EC" sz="3600" dirty="0" smtClean="0">
                <a:solidFill>
                  <a:schemeClr val="tx1">
                    <a:lumMod val="50000"/>
                    <a:lumOff val="50000"/>
                  </a:schemeClr>
                </a:solidFill>
                <a:latin typeface="Eras Light ITC" pitchFamily="34" charset="0"/>
              </a:rPr>
              <a:t>“Uso de matlab para la localización de partes mediante un robot”</a:t>
            </a:r>
            <a:endParaRPr lang="es-ES" sz="3600" dirty="0">
              <a:solidFill>
                <a:schemeClr val="tx1">
                  <a:lumMod val="50000"/>
                  <a:lumOff val="50000"/>
                </a:schemeClr>
              </a:solidFill>
              <a:latin typeface="Eras Light ITC" pitchFamily="34" charset="0"/>
            </a:endParaRPr>
          </a:p>
        </p:txBody>
      </p:sp>
      <p:sp>
        <p:nvSpPr>
          <p:cNvPr id="4" name="2 Subtítulo"/>
          <p:cNvSpPr txBox="1">
            <a:spLocks noGrp="1"/>
          </p:cNvSpPr>
          <p:nvPr>
            <p:ph type="subTitle" idx="1"/>
          </p:nvPr>
        </p:nvSpPr>
        <p:spPr>
          <a:xfrm>
            <a:off x="2286000" y="3200400"/>
            <a:ext cx="6172200" cy="1371600"/>
          </a:xfrm>
          <a:prstGeom prst="rect">
            <a:avLst/>
          </a:prstGeom>
        </p:spPr>
        <p:txBody>
          <a:bodyPr vert="horz">
            <a:no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s-EC" sz="2400" i="0" u="none" strike="noStrike" kern="1200" cap="none" spc="0" normalizeH="0" baseline="0" noProof="0" dirty="0">
              <a:ln>
                <a:noFill/>
              </a:ln>
              <a:solidFill>
                <a:schemeClr val="tx2"/>
              </a:solidFill>
              <a:effectLst/>
              <a:uLnTx/>
              <a:uFillTx/>
              <a:latin typeface="Eras Light ITC" pitchFamily="34" charset="0"/>
            </a:endParaRP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s-EC" sz="2400" dirty="0" smtClean="0">
                <a:solidFill>
                  <a:schemeClr val="tx2"/>
                </a:solidFill>
                <a:latin typeface="Eras Light ITC" pitchFamily="34" charset="0"/>
              </a:rPr>
              <a:t>Integrantes:</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s-EC" sz="2400" dirty="0">
                <a:solidFill>
                  <a:schemeClr val="tx2"/>
                </a:solidFill>
                <a:latin typeface="Eras Light ITC" pitchFamily="34" charset="0"/>
              </a:rPr>
              <a:t>	</a:t>
            </a:r>
            <a:r>
              <a:rPr lang="es-EC" sz="2400" dirty="0" smtClean="0">
                <a:solidFill>
                  <a:schemeClr val="tx2"/>
                </a:solidFill>
                <a:latin typeface="Eras Light ITC" pitchFamily="34" charset="0"/>
              </a:rPr>
              <a:t>Yessica Armijos E.</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s-EC" sz="2400" i="0" u="none" strike="noStrike" kern="1200" cap="none" spc="0" normalizeH="0" baseline="0" noProof="0" dirty="0">
                <a:ln>
                  <a:noFill/>
                </a:ln>
                <a:solidFill>
                  <a:schemeClr val="tx2"/>
                </a:solidFill>
                <a:effectLst/>
                <a:uLnTx/>
                <a:uFillTx/>
                <a:latin typeface="Eras Light ITC" pitchFamily="34" charset="0"/>
              </a:rPr>
              <a:t>	</a:t>
            </a:r>
            <a:r>
              <a:rPr kumimoji="0" lang="es-EC" sz="2400" i="0" u="none" strike="noStrike" kern="1200" cap="none" spc="0" normalizeH="0" baseline="0" noProof="0" dirty="0" smtClean="0">
                <a:ln>
                  <a:noFill/>
                </a:ln>
                <a:solidFill>
                  <a:schemeClr val="tx2"/>
                </a:solidFill>
                <a:effectLst/>
                <a:uLnTx/>
                <a:uFillTx/>
                <a:latin typeface="Eras Light ITC" pitchFamily="34" charset="0"/>
              </a:rPr>
              <a:t>Jonathan Carrera</a:t>
            </a:r>
            <a:r>
              <a:rPr kumimoji="0" lang="es-EC" sz="2400" i="0" u="none" strike="noStrike" kern="1200" cap="none" spc="0" normalizeH="0" noProof="0" dirty="0" smtClean="0">
                <a:ln>
                  <a:noFill/>
                </a:ln>
                <a:solidFill>
                  <a:schemeClr val="tx2"/>
                </a:solidFill>
                <a:effectLst/>
                <a:uLnTx/>
                <a:uFillTx/>
                <a:latin typeface="Eras Light ITC" pitchFamily="34" charset="0"/>
              </a:rPr>
              <a:t> C.</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s-EC" sz="2400" baseline="0" dirty="0">
                <a:solidFill>
                  <a:schemeClr val="tx2"/>
                </a:solidFill>
                <a:latin typeface="Eras Light ITC" pitchFamily="34" charset="0"/>
              </a:rPr>
              <a:t>	</a:t>
            </a:r>
            <a:r>
              <a:rPr lang="es-EC" sz="2400" baseline="0" dirty="0" smtClean="0">
                <a:solidFill>
                  <a:schemeClr val="tx2"/>
                </a:solidFill>
                <a:latin typeface="Eras Light ITC" pitchFamily="34" charset="0"/>
              </a:rPr>
              <a:t>Jorge</a:t>
            </a:r>
            <a:r>
              <a:rPr lang="es-EC" sz="2400" dirty="0" smtClean="0">
                <a:solidFill>
                  <a:schemeClr val="tx2"/>
                </a:solidFill>
                <a:latin typeface="Eras Light ITC" pitchFamily="34" charset="0"/>
              </a:rPr>
              <a:t> Fariño C.</a:t>
            </a:r>
            <a:endParaRPr kumimoji="0" lang="es-ES" sz="2400" i="0" u="none" strike="noStrike" kern="1200" cap="none" spc="0" normalizeH="0" baseline="0" noProof="0" dirty="0">
              <a:ln>
                <a:noFill/>
              </a:ln>
              <a:solidFill>
                <a:schemeClr val="tx2"/>
              </a:solidFill>
              <a:effectLst/>
              <a:uLnTx/>
              <a:uFillTx/>
              <a:latin typeface="Eras Light ITC"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 Título"/>
          <p:cNvSpPr txBox="1">
            <a:spLocks/>
          </p:cNvSpPr>
          <p:nvPr/>
        </p:nvSpPr>
        <p:spPr>
          <a:xfrm>
            <a:off x="457200" y="274638"/>
            <a:ext cx="7467600" cy="8683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C" sz="3000" b="1" i="1" u="none" strike="noStrike" kern="1200" cap="small" spc="0" normalizeH="0" baseline="0" noProof="0" dirty="0" smtClean="0">
                <a:ln>
                  <a:noFill/>
                </a:ln>
                <a:solidFill>
                  <a:schemeClr val="tx2"/>
                </a:solidFill>
                <a:effectLst/>
                <a:uLnTx/>
                <a:uFillTx/>
                <a:latin typeface="Eras Light ITC" pitchFamily="34" charset="0"/>
                <a:ea typeface="+mj-ea"/>
                <a:cs typeface="+mj-cs"/>
              </a:rPr>
              <a:t>recomendaciones</a:t>
            </a:r>
            <a:endParaRPr kumimoji="0" lang="es-ES" sz="3000" b="1" i="0" u="none" strike="noStrike" kern="1200" cap="small" spc="0" normalizeH="0" baseline="0" noProof="0" dirty="0">
              <a:ln>
                <a:noFill/>
              </a:ln>
              <a:solidFill>
                <a:schemeClr val="tx2"/>
              </a:solidFill>
              <a:effectLst/>
              <a:uLnTx/>
              <a:uFillTx/>
              <a:latin typeface="Eras Light ITC" pitchFamily="34" charset="0"/>
              <a:ea typeface="+mj-ea"/>
              <a:cs typeface="+mj-cs"/>
            </a:endParaRPr>
          </a:p>
        </p:txBody>
      </p:sp>
      <p:sp>
        <p:nvSpPr>
          <p:cNvPr id="4" name="Rectangle 1"/>
          <p:cNvSpPr>
            <a:spLocks noChangeArrowheads="1"/>
          </p:cNvSpPr>
          <p:nvPr/>
        </p:nvSpPr>
        <p:spPr bwMode="auto">
          <a:xfrm>
            <a:off x="533400" y="1447800"/>
            <a:ext cx="7620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MX" dirty="0" smtClean="0">
                <a:latin typeface="Eras Light ITC" pitchFamily="34" charset="0"/>
              </a:rPr>
              <a:t>En el presente proyecto, para el control del motor C en el momento de cerrar la tenaza, es necesario aplicar el comando StopMotor(MOTOR_C, 'brake') con el fin de obtener el ajuste necesario de la botella. Y no permitir que ésta se afloje mientras el motor B realiza el desplazamiento angular hacia el vaso de mezcla.</a:t>
            </a:r>
          </a:p>
          <a:p>
            <a:endParaRPr lang="es-ES" dirty="0" smtClean="0">
              <a:latin typeface="Eras Light ITC" pitchFamily="34" charset="0"/>
            </a:endParaRPr>
          </a:p>
          <a:p>
            <a:r>
              <a:rPr lang="es-ES" dirty="0" smtClean="0">
                <a:latin typeface="Eras Light ITC" pitchFamily="34" charset="0"/>
              </a:rPr>
              <a:t>Se recomienda además, tener en cuenta la DESACTIVACIÓN del freno (BRAKE) en cualquier motor, con el comando </a:t>
            </a:r>
            <a:r>
              <a:rPr lang="es-MX" dirty="0" smtClean="0">
                <a:latin typeface="Eras Light ITC" pitchFamily="34" charset="0"/>
              </a:rPr>
              <a:t>StopMotor(MOTOR_A, 'off'), en caso de haber sido previamente activado. Ya que esto implicaría un desfase angular del motor y un </a:t>
            </a:r>
            <a:r>
              <a:rPr lang="es-ES" dirty="0" smtClean="0">
                <a:latin typeface="Eras Light ITC" pitchFamily="34" charset="0"/>
              </a:rPr>
              <a:t>mal funcionamiento en la secuencia de programación.</a:t>
            </a:r>
          </a:p>
          <a:p>
            <a:endParaRPr lang="es-ES" dirty="0" smtClean="0">
              <a:latin typeface="Eras Light ITC" pitchFamily="34" charset="0"/>
            </a:endParaRPr>
          </a:p>
          <a:p>
            <a:r>
              <a:rPr lang="es-ES" dirty="0" smtClean="0">
                <a:latin typeface="Eras Light ITC" pitchFamily="34" charset="0"/>
              </a:rPr>
              <a:t>A quienes empiezan a programar con esta herramienta se les recomienda, el uso del comando WaitForMotor (MOTOR_#, s) para asegurarse que el programa no continúe la secuencia hasta que se cumpla completamente la orden enviada al motor.</a:t>
            </a:r>
            <a:endParaRPr lang="es-ES" dirty="0">
              <a:latin typeface="Eras Light ITC"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lstStyle/>
          <a:p>
            <a:r>
              <a:rPr lang="es-EC" b="1" dirty="0" smtClean="0">
                <a:latin typeface="Eras Light ITC" pitchFamily="34" charset="0"/>
              </a:rPr>
              <a:t>INTRODUCCIÓN</a:t>
            </a:r>
            <a:endParaRPr lang="es-ES" b="1" dirty="0">
              <a:latin typeface="Eras Light ITC" pitchFamily="34" charset="0"/>
            </a:endParaRPr>
          </a:p>
        </p:txBody>
      </p:sp>
      <p:sp>
        <p:nvSpPr>
          <p:cNvPr id="10" name="9 Marcador de contenido"/>
          <p:cNvSpPr>
            <a:spLocks noGrp="1"/>
          </p:cNvSpPr>
          <p:nvPr>
            <p:ph sz="quarter" idx="1"/>
          </p:nvPr>
        </p:nvSpPr>
        <p:spPr>
          <a:xfrm>
            <a:off x="609600" y="1524000"/>
            <a:ext cx="7696200" cy="4873752"/>
          </a:xfrm>
        </p:spPr>
        <p:txBody>
          <a:bodyPr>
            <a:normAutofit/>
          </a:bodyPr>
          <a:lstStyle/>
          <a:p>
            <a:pPr>
              <a:buNone/>
            </a:pPr>
            <a:r>
              <a:rPr lang="es-EC" dirty="0" smtClean="0">
                <a:latin typeface="Eras Light ITC" pitchFamily="34" charset="0"/>
              </a:rPr>
              <a:t>	</a:t>
            </a:r>
          </a:p>
          <a:p>
            <a:pPr algn="just">
              <a:buNone/>
            </a:pPr>
            <a:r>
              <a:rPr lang="es-EC" dirty="0" smtClean="0">
                <a:latin typeface="Eras Light ITC" pitchFamily="34" charset="0"/>
              </a:rPr>
              <a:t>	El presente proyecto tiene como finalidad el desarrollo de una aplicación robótica basada en Lego Mindstorms NXT con programación y adquisición de datos vía Bluetooth bajo el software Matlab.</a:t>
            </a:r>
          </a:p>
          <a:p>
            <a:pPr algn="just">
              <a:buNone/>
            </a:pPr>
            <a:endParaRPr lang="es-EC" dirty="0" smtClean="0">
              <a:latin typeface="Eras Light ITC" pitchFamily="34" charset="0"/>
            </a:endParaRPr>
          </a:p>
          <a:p>
            <a:pPr algn="just">
              <a:buNone/>
            </a:pPr>
            <a:r>
              <a:rPr lang="es-EC" dirty="0" smtClean="0">
                <a:latin typeface="Eras Light ITC" pitchFamily="34" charset="0"/>
              </a:rPr>
              <a:t>	El proyecto ha sido implementado para la elaboración de mezclas y como caso puntual la preparación de cocteles, por lo cual el robot toma el nombre de COCKTAILER.</a:t>
            </a:r>
          </a:p>
          <a:p>
            <a:pPr>
              <a:buNone/>
            </a:pPr>
            <a:r>
              <a:rPr lang="es-EC" dirty="0" smtClean="0">
                <a:latin typeface="Eras Light ITC" pitchFamily="34" charset="0"/>
              </a:rPr>
              <a:t> </a:t>
            </a:r>
            <a:endParaRPr lang="es-ES" dirty="0" smtClean="0">
              <a:latin typeface="Eras Light ITC" pitchFamily="34" charset="0"/>
            </a:endParaRPr>
          </a:p>
          <a:p>
            <a:pPr>
              <a:buNone/>
            </a:pPr>
            <a:endParaRPr lang="es-ES" dirty="0" smtClean="0">
              <a:latin typeface="Eras Light ITC" pitchFamily="34" charset="0"/>
            </a:endParaRPr>
          </a:p>
          <a:p>
            <a:pPr>
              <a:buNone/>
            </a:pPr>
            <a:endParaRPr lang="es-ES" dirty="0">
              <a:latin typeface="Eras Light ITC"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429000" y="5715000"/>
            <a:ext cx="1412566" cy="369332"/>
          </a:xfrm>
          <a:prstGeom prst="rect">
            <a:avLst/>
          </a:prstGeom>
        </p:spPr>
        <p:txBody>
          <a:bodyPr wrap="none">
            <a:spAutoFit/>
          </a:bodyPr>
          <a:lstStyle/>
          <a:p>
            <a:pPr algn="ctr"/>
            <a:r>
              <a:rPr lang="es-ES" b="1" i="1" dirty="0">
                <a:latin typeface="Eras Light ITC" pitchFamily="34" charset="0"/>
              </a:rPr>
              <a:t>COCKTAILER</a:t>
            </a:r>
            <a:endParaRPr lang="es-ES" b="1" dirty="0">
              <a:latin typeface="Eras Light ITC" pitchFamily="34" charset="0"/>
            </a:endParaRPr>
          </a:p>
        </p:txBody>
      </p:sp>
      <p:sp>
        <p:nvSpPr>
          <p:cNvPr id="6" name="8 Título"/>
          <p:cNvSpPr>
            <a:spLocks noGrp="1"/>
          </p:cNvSpPr>
          <p:nvPr>
            <p:ph type="title"/>
          </p:nvPr>
        </p:nvSpPr>
        <p:spPr>
          <a:xfrm>
            <a:off x="457200" y="274638"/>
            <a:ext cx="7467600" cy="1143000"/>
          </a:xfrm>
        </p:spPr>
        <p:txBody>
          <a:bodyPr/>
          <a:lstStyle/>
          <a:p>
            <a:r>
              <a:rPr lang="es-EC" b="1" dirty="0" smtClean="0">
                <a:latin typeface="Eras Light ITC" pitchFamily="34" charset="0"/>
              </a:rPr>
              <a:t>INTRODUCCIÓN</a:t>
            </a:r>
            <a:endParaRPr lang="es-ES" b="1" dirty="0">
              <a:latin typeface="Eras Light ITC" pitchFamily="34" charset="0"/>
            </a:endParaRPr>
          </a:p>
        </p:txBody>
      </p:sp>
      <p:pic>
        <p:nvPicPr>
          <p:cNvPr id="2" name="Picture 2"/>
          <p:cNvPicPr>
            <a:picLocks noChangeAspect="1" noChangeArrowheads="1"/>
          </p:cNvPicPr>
          <p:nvPr/>
        </p:nvPicPr>
        <p:blipFill>
          <a:blip r:embed="rId3"/>
          <a:srcRect/>
          <a:stretch>
            <a:fillRect/>
          </a:stretch>
        </p:blipFill>
        <p:spPr bwMode="auto">
          <a:xfrm>
            <a:off x="1676400" y="1524000"/>
            <a:ext cx="6146800" cy="4610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lnSpcReduction="10000"/>
          </a:bodyPr>
          <a:lstStyle/>
          <a:p>
            <a:pPr algn="just">
              <a:buNone/>
            </a:pPr>
            <a:r>
              <a:rPr lang="es-EC" dirty="0" smtClean="0">
                <a:latin typeface="Eras Light ITC" pitchFamily="34" charset="0"/>
              </a:rPr>
              <a:t>	COCKTAILER esta compuesto de tres motores: </a:t>
            </a:r>
          </a:p>
          <a:p>
            <a:pPr algn="just">
              <a:buNone/>
            </a:pPr>
            <a:endParaRPr lang="es-EC" dirty="0" smtClean="0">
              <a:latin typeface="Eras Light ITC" pitchFamily="34" charset="0"/>
            </a:endParaRPr>
          </a:p>
          <a:p>
            <a:pPr algn="just">
              <a:buNone/>
            </a:pPr>
            <a:r>
              <a:rPr lang="es-EC" dirty="0" smtClean="0">
                <a:latin typeface="Eras Light ITC" pitchFamily="34" charset="0"/>
              </a:rPr>
              <a:t>	Un motor (MOTOR A) para el movimiento de la bandeja giratoria, en donde se asientan las botellas que contienen las bebidas.</a:t>
            </a:r>
          </a:p>
          <a:p>
            <a:pPr algn="just">
              <a:buNone/>
            </a:pPr>
            <a:endParaRPr lang="es-EC" dirty="0" smtClean="0">
              <a:latin typeface="Eras Light ITC" pitchFamily="34" charset="0"/>
            </a:endParaRPr>
          </a:p>
          <a:p>
            <a:pPr algn="just">
              <a:buNone/>
            </a:pPr>
            <a:r>
              <a:rPr lang="es-EC" dirty="0" smtClean="0">
                <a:latin typeface="Eras Light ITC" pitchFamily="34" charset="0"/>
              </a:rPr>
              <a:t>	El segundo motor (MOTOR B) para el brazo robótico, el cual levanta las botellas para la mezcla y luego las lleva a la posición original.</a:t>
            </a:r>
          </a:p>
          <a:p>
            <a:pPr algn="just">
              <a:buNone/>
            </a:pPr>
            <a:endParaRPr lang="es-EC" dirty="0" smtClean="0">
              <a:latin typeface="Eras Light ITC" pitchFamily="34" charset="0"/>
            </a:endParaRPr>
          </a:p>
          <a:p>
            <a:pPr algn="just">
              <a:buNone/>
            </a:pPr>
            <a:r>
              <a:rPr lang="es-EC" dirty="0" smtClean="0">
                <a:latin typeface="Eras Light ITC" pitchFamily="34" charset="0"/>
              </a:rPr>
              <a:t>	Y el tercer motor (MOTOR C) para la apertura y cierre de las tenazas que sujetan las botellas.</a:t>
            </a:r>
          </a:p>
          <a:p>
            <a:pPr algn="just"/>
            <a:endParaRPr lang="es-ES" dirty="0">
              <a:latin typeface="Eras Light ITC" pitchFamily="34" charset="0"/>
            </a:endParaRPr>
          </a:p>
        </p:txBody>
      </p:sp>
      <p:sp>
        <p:nvSpPr>
          <p:cNvPr id="4" name="8 Título"/>
          <p:cNvSpPr>
            <a:spLocks noGrp="1"/>
          </p:cNvSpPr>
          <p:nvPr>
            <p:ph type="title"/>
          </p:nvPr>
        </p:nvSpPr>
        <p:spPr>
          <a:xfrm>
            <a:off x="457200" y="274638"/>
            <a:ext cx="7467600" cy="1143000"/>
          </a:xfrm>
        </p:spPr>
        <p:txBody>
          <a:bodyPr/>
          <a:lstStyle/>
          <a:p>
            <a:r>
              <a:rPr lang="es-EC" b="1" dirty="0" smtClean="0">
                <a:latin typeface="Eras Light ITC" pitchFamily="34" charset="0"/>
              </a:rPr>
              <a:t>INTRODUCCIÓN</a:t>
            </a:r>
            <a:endParaRPr lang="es-ES" b="1" dirty="0">
              <a:latin typeface="Eras Light ITC"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a:buNone/>
            </a:pPr>
            <a:r>
              <a:rPr lang="es-EC" dirty="0" smtClean="0">
                <a:latin typeface="Eras Light ITC" pitchFamily="34" charset="0"/>
              </a:rPr>
              <a:t>    </a:t>
            </a:r>
          </a:p>
          <a:p>
            <a:pPr>
              <a:buNone/>
            </a:pPr>
            <a:endParaRPr lang="es-EC" dirty="0" smtClean="0">
              <a:latin typeface="Eras Light ITC" pitchFamily="34" charset="0"/>
            </a:endParaRPr>
          </a:p>
          <a:p>
            <a:pPr>
              <a:buNone/>
            </a:pPr>
            <a:r>
              <a:rPr lang="es-EC" dirty="0" smtClean="0">
                <a:latin typeface="Eras Light ITC" pitchFamily="34" charset="0"/>
              </a:rPr>
              <a:t>	</a:t>
            </a:r>
            <a:endParaRPr lang="es-ES" dirty="0">
              <a:latin typeface="Eras Light ITC" pitchFamily="34" charset="0"/>
            </a:endParaRPr>
          </a:p>
        </p:txBody>
      </p:sp>
      <p:sp>
        <p:nvSpPr>
          <p:cNvPr id="7" name="6 Marcador de contenido"/>
          <p:cNvSpPr>
            <a:spLocks noGrp="1"/>
          </p:cNvSpPr>
          <p:nvPr>
            <p:ph sz="quarter" idx="2"/>
          </p:nvPr>
        </p:nvSpPr>
        <p:spPr/>
        <p:txBody>
          <a:bodyPr>
            <a:normAutofit/>
          </a:bodyPr>
          <a:lstStyle/>
          <a:p>
            <a:pPr algn="ctr"/>
            <a:endParaRPr lang="es-ES" dirty="0">
              <a:latin typeface="Eras Light ITC" pitchFamily="34" charset="0"/>
            </a:endParaRPr>
          </a:p>
        </p:txBody>
      </p:sp>
      <p:sp>
        <p:nvSpPr>
          <p:cNvPr id="8" name="7 Rectángulo"/>
          <p:cNvSpPr/>
          <p:nvPr/>
        </p:nvSpPr>
        <p:spPr>
          <a:xfrm>
            <a:off x="5181600" y="5345668"/>
            <a:ext cx="1811714" cy="369332"/>
          </a:xfrm>
          <a:prstGeom prst="rect">
            <a:avLst/>
          </a:prstGeom>
        </p:spPr>
        <p:txBody>
          <a:bodyPr wrap="none">
            <a:spAutoFit/>
          </a:bodyPr>
          <a:lstStyle/>
          <a:p>
            <a:pPr algn="ctr"/>
            <a:r>
              <a:rPr lang="es-ES" b="1" i="1" dirty="0">
                <a:latin typeface="Eras Light ITC" pitchFamily="34" charset="0"/>
              </a:rPr>
              <a:t>Bandeja giratoria</a:t>
            </a:r>
            <a:endParaRPr lang="es-ES" b="1" dirty="0">
              <a:latin typeface="Eras Light ITC" pitchFamily="34" charset="0"/>
            </a:endParaRPr>
          </a:p>
        </p:txBody>
      </p:sp>
      <p:sp>
        <p:nvSpPr>
          <p:cNvPr id="9" name="8 Título"/>
          <p:cNvSpPr>
            <a:spLocks noGrp="1"/>
          </p:cNvSpPr>
          <p:nvPr>
            <p:ph type="title"/>
          </p:nvPr>
        </p:nvSpPr>
        <p:spPr>
          <a:xfrm>
            <a:off x="457200" y="274638"/>
            <a:ext cx="7467600" cy="868362"/>
          </a:xfrm>
        </p:spPr>
        <p:txBody>
          <a:bodyPr/>
          <a:lstStyle/>
          <a:p>
            <a:r>
              <a:rPr lang="es-ES" b="1" i="1" dirty="0" smtClean="0">
                <a:latin typeface="Eras Light ITC" pitchFamily="34" charset="0"/>
              </a:rPr>
              <a:t>Bandeja giratoria</a:t>
            </a:r>
            <a:endParaRPr lang="es-ES" b="1" dirty="0">
              <a:latin typeface="Eras Light ITC" pitchFamily="34" charset="0"/>
            </a:endParaRPr>
          </a:p>
        </p:txBody>
      </p:sp>
      <p:sp>
        <p:nvSpPr>
          <p:cNvPr id="12" name="2 Marcador de contenido"/>
          <p:cNvSpPr txBox="1">
            <a:spLocks/>
          </p:cNvSpPr>
          <p:nvPr/>
        </p:nvSpPr>
        <p:spPr>
          <a:xfrm>
            <a:off x="533400" y="1600200"/>
            <a:ext cx="3505200" cy="4572000"/>
          </a:xfrm>
          <a:prstGeom prst="rect">
            <a:avLst/>
          </a:prstGeom>
        </p:spPr>
        <p:txBody>
          <a:bodyPr vert="horz">
            <a:normAutofit/>
          </a:bodyPr>
          <a:lstStyle/>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s-MX" sz="2400" b="0" i="0" u="none" strike="noStrike" kern="1200" cap="none" spc="0" normalizeH="0" baseline="0" noProof="0" dirty="0" smtClean="0">
                <a:ln>
                  <a:noFill/>
                </a:ln>
                <a:solidFill>
                  <a:schemeClr val="tx1"/>
                </a:solidFill>
                <a:effectLst/>
                <a:uLnTx/>
                <a:uFillTx/>
                <a:latin typeface="Eras Light ITC" pitchFamily="34" charset="0"/>
              </a:rPr>
              <a:t>	Para el movimiento de esta bandeja se utiliza el MOTOR A, conectado al puerto A del NXT, el mismo que se encuentra debajo de la base de la bandeja giratoria. </a:t>
            </a:r>
            <a:endParaRPr kumimoji="0" lang="es-ES" sz="2400" b="0" i="0" u="none" strike="noStrike" kern="1200" cap="none" spc="0" normalizeH="0" baseline="0" noProof="0" dirty="0" smtClean="0">
              <a:ln>
                <a:noFill/>
              </a:ln>
              <a:solidFill>
                <a:schemeClr val="tx1"/>
              </a:solidFill>
              <a:effectLst/>
              <a:uLnTx/>
              <a:uFillTx/>
              <a:latin typeface="Eras Light ITC" pitchFamily="34" charset="0"/>
            </a:endParaRPr>
          </a:p>
          <a:p>
            <a:pPr marL="274320" marR="0" lvl="0" indent="-274320" algn="just"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s-ES" sz="2400" b="0" i="0" u="none" strike="noStrike" kern="1200" cap="none" spc="0" normalizeH="0" baseline="0" noProof="0" dirty="0">
              <a:ln>
                <a:noFill/>
              </a:ln>
              <a:solidFill>
                <a:schemeClr val="tx1"/>
              </a:solidFill>
              <a:effectLst/>
              <a:uLnTx/>
              <a:uFillTx/>
              <a:latin typeface="Eras Light ITC" pitchFamily="34" charset="0"/>
            </a:endParaRPr>
          </a:p>
        </p:txBody>
      </p:sp>
      <p:pic>
        <p:nvPicPr>
          <p:cNvPr id="2050" name="Picture 2"/>
          <p:cNvPicPr>
            <a:picLocks noChangeAspect="1" noChangeArrowheads="1"/>
          </p:cNvPicPr>
          <p:nvPr/>
        </p:nvPicPr>
        <p:blipFill>
          <a:blip r:embed="rId3"/>
          <a:srcRect l="16875" t="13000" r="16875" b="7000"/>
          <a:stretch>
            <a:fillRect/>
          </a:stretch>
        </p:blipFill>
        <p:spPr bwMode="auto">
          <a:xfrm>
            <a:off x="4269105" y="1752600"/>
            <a:ext cx="4341495"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normAutofit/>
          </a:bodyPr>
          <a:lstStyle/>
          <a:p>
            <a:pPr algn="just">
              <a:buNone/>
            </a:pPr>
            <a:r>
              <a:rPr lang="es-ES" dirty="0" smtClean="0">
                <a:latin typeface="Eras Light ITC" pitchFamily="34" charset="0"/>
              </a:rPr>
              <a:t>	Con la ayuda de las piezas de Lego se forma un sistema de engranaje  que contiene un tornillo sinfín,  el mismo que transmite el movimiento entre ejes que están en ángulo recto. Cada vez que el tornillo sin fin da una vuelta completa, el engranaje avanza un diente.</a:t>
            </a:r>
            <a:endParaRPr lang="es-ES" dirty="0">
              <a:latin typeface="Eras Light ITC" pitchFamily="34" charset="0"/>
            </a:endParaRPr>
          </a:p>
        </p:txBody>
      </p:sp>
      <p:sp>
        <p:nvSpPr>
          <p:cNvPr id="4" name="3 Marcador de contenido"/>
          <p:cNvSpPr>
            <a:spLocks noGrp="1"/>
          </p:cNvSpPr>
          <p:nvPr>
            <p:ph sz="quarter" idx="2"/>
          </p:nvPr>
        </p:nvSpPr>
        <p:spPr/>
        <p:txBody>
          <a:bodyPr>
            <a:normAutofit/>
          </a:bodyPr>
          <a:lstStyle/>
          <a:p>
            <a:endParaRPr lang="es-ES" dirty="0">
              <a:latin typeface="Eras Light ITC" pitchFamily="34" charset="0"/>
            </a:endParaRPr>
          </a:p>
        </p:txBody>
      </p:sp>
      <p:pic>
        <p:nvPicPr>
          <p:cNvPr id="2050" name="Imagen 2" descr="DSC00999"/>
          <p:cNvPicPr>
            <a:picLocks noChangeAspect="1" noChangeArrowheads="1"/>
          </p:cNvPicPr>
          <p:nvPr/>
        </p:nvPicPr>
        <p:blipFill>
          <a:blip r:embed="rId3"/>
          <a:srcRect/>
          <a:stretch>
            <a:fillRect/>
          </a:stretch>
        </p:blipFill>
        <p:spPr bwMode="auto">
          <a:xfrm>
            <a:off x="4267201" y="1752599"/>
            <a:ext cx="3886199" cy="2916757"/>
          </a:xfrm>
          <a:prstGeom prst="rect">
            <a:avLst/>
          </a:prstGeom>
          <a:noFill/>
          <a:ln w="9525">
            <a:noFill/>
            <a:miter lim="800000"/>
            <a:headEnd/>
            <a:tailEnd/>
          </a:ln>
        </p:spPr>
      </p:pic>
      <p:sp>
        <p:nvSpPr>
          <p:cNvPr id="2051" name="Rectangle 3"/>
          <p:cNvSpPr>
            <a:spLocks noChangeArrowheads="1"/>
          </p:cNvSpPr>
          <p:nvPr/>
        </p:nvSpPr>
        <p:spPr bwMode="auto">
          <a:xfrm>
            <a:off x="4572000" y="4953000"/>
            <a:ext cx="32004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1" i="1" u="none" strike="noStrike" cap="none" normalizeH="0" baseline="0" dirty="0" smtClean="0">
                <a:ln>
                  <a:noFill/>
                </a:ln>
                <a:solidFill>
                  <a:schemeClr val="tx1"/>
                </a:solidFill>
                <a:effectLst/>
                <a:latin typeface="Eras Light ITC" pitchFamily="34" charset="0"/>
                <a:ea typeface="Times New Roman" pitchFamily="18" charset="0"/>
                <a:cs typeface="Times New Roman" pitchFamily="18" charset="0"/>
              </a:rPr>
              <a:t>Motor A, utilizado para mover la bandeja giratoria.</a:t>
            </a:r>
            <a:endParaRPr kumimoji="0" lang="es-MX" b="1"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7" name="8 Título"/>
          <p:cNvSpPr>
            <a:spLocks noGrp="1"/>
          </p:cNvSpPr>
          <p:nvPr>
            <p:ph type="title"/>
          </p:nvPr>
        </p:nvSpPr>
        <p:spPr>
          <a:xfrm>
            <a:off x="457200" y="274638"/>
            <a:ext cx="7467600" cy="868362"/>
          </a:xfrm>
        </p:spPr>
        <p:txBody>
          <a:bodyPr/>
          <a:lstStyle/>
          <a:p>
            <a:r>
              <a:rPr lang="es-ES" b="1" i="1" dirty="0" smtClean="0">
                <a:latin typeface="Eras Light ITC" pitchFamily="34" charset="0"/>
              </a:rPr>
              <a:t>Bandeja giratoria</a:t>
            </a:r>
            <a:endParaRPr lang="es-ES" b="1" dirty="0">
              <a:latin typeface="Eras Light ITC"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1600200"/>
            <a:ext cx="3505200" cy="4572000"/>
          </a:xfrm>
        </p:spPr>
        <p:txBody>
          <a:bodyPr>
            <a:normAutofit lnSpcReduction="10000"/>
          </a:bodyPr>
          <a:lstStyle/>
          <a:p>
            <a:pPr algn="just">
              <a:buNone/>
            </a:pPr>
            <a:r>
              <a:rPr lang="es-EC" dirty="0" smtClean="0">
                <a:latin typeface="Eras Light ITC" pitchFamily="34" charset="0"/>
              </a:rPr>
              <a:t>	</a:t>
            </a:r>
          </a:p>
          <a:p>
            <a:pPr algn="just">
              <a:buNone/>
            </a:pPr>
            <a:r>
              <a:rPr lang="es-EC" dirty="0" smtClean="0">
                <a:latin typeface="Eras Light ITC" pitchFamily="34" charset="0"/>
              </a:rPr>
              <a:t>	El segundo motor, </a:t>
            </a:r>
            <a:r>
              <a:rPr lang="es-ES" dirty="0" smtClean="0">
                <a:latin typeface="Eras Light ITC" pitchFamily="34" charset="0"/>
              </a:rPr>
              <a:t>MOTOR B, </a:t>
            </a:r>
            <a:r>
              <a:rPr lang="es-MX" dirty="0" smtClean="0">
                <a:latin typeface="Eras Light ITC" pitchFamily="34" charset="0"/>
              </a:rPr>
              <a:t>conectado al puerto B,</a:t>
            </a:r>
            <a:r>
              <a:rPr lang="es-EC" dirty="0" smtClean="0">
                <a:latin typeface="Eras Light ITC" pitchFamily="34" charset="0"/>
              </a:rPr>
              <a:t> se encarga de mover el brazo robótico que es utilizado para levantar y verter las bebidas en el vaso; luego de esto, el brazo regresa la botella a la bandeja giratoria.</a:t>
            </a:r>
          </a:p>
          <a:p>
            <a:pPr algn="just">
              <a:buNone/>
            </a:pPr>
            <a:r>
              <a:rPr lang="es-EC" dirty="0" smtClean="0">
                <a:latin typeface="Eras Light ITC" pitchFamily="34" charset="0"/>
              </a:rPr>
              <a:t>	</a:t>
            </a:r>
            <a:endParaRPr lang="es-ES" dirty="0" smtClean="0">
              <a:latin typeface="Eras Light ITC" pitchFamily="34" charset="0"/>
            </a:endParaRPr>
          </a:p>
          <a:p>
            <a:pPr algn="just"/>
            <a:endParaRPr lang="es-ES" dirty="0">
              <a:latin typeface="Eras Light ITC" pitchFamily="34" charset="0"/>
            </a:endParaRPr>
          </a:p>
        </p:txBody>
      </p:sp>
      <p:sp>
        <p:nvSpPr>
          <p:cNvPr id="9" name="8 Marcador de contenido"/>
          <p:cNvSpPr>
            <a:spLocks noGrp="1"/>
          </p:cNvSpPr>
          <p:nvPr>
            <p:ph sz="quarter" idx="2"/>
          </p:nvPr>
        </p:nvSpPr>
        <p:spPr/>
        <p:txBody>
          <a:bodyPr>
            <a:normAutofit lnSpcReduction="10000"/>
          </a:bodyPr>
          <a:lstStyle/>
          <a:p>
            <a:endParaRPr lang="es-ES" dirty="0">
              <a:latin typeface="Eras Light ITC" pitchFamily="34" charset="0"/>
            </a:endParaRPr>
          </a:p>
        </p:txBody>
      </p:sp>
      <p:pic>
        <p:nvPicPr>
          <p:cNvPr id="4097" name="Imagen 3" descr="DSC00989"/>
          <p:cNvPicPr>
            <a:picLocks noChangeAspect="1" noChangeArrowheads="1"/>
          </p:cNvPicPr>
          <p:nvPr/>
        </p:nvPicPr>
        <p:blipFill>
          <a:blip r:embed="rId3"/>
          <a:srcRect/>
          <a:stretch>
            <a:fillRect/>
          </a:stretch>
        </p:blipFill>
        <p:spPr bwMode="auto">
          <a:xfrm>
            <a:off x="4191000" y="1819275"/>
            <a:ext cx="3981450" cy="2981325"/>
          </a:xfrm>
          <a:prstGeom prst="rect">
            <a:avLst/>
          </a:prstGeom>
          <a:noFill/>
          <a:ln w="9525">
            <a:noFill/>
            <a:miter lim="800000"/>
            <a:headEnd/>
            <a:tailEnd/>
          </a:ln>
        </p:spPr>
      </p:pic>
      <p:sp>
        <p:nvSpPr>
          <p:cNvPr id="4098" name="Rectangle 2"/>
          <p:cNvSpPr>
            <a:spLocks noChangeArrowheads="1"/>
          </p:cNvSpPr>
          <p:nvPr/>
        </p:nvSpPr>
        <p:spPr bwMode="auto">
          <a:xfrm>
            <a:off x="4572000" y="4992469"/>
            <a:ext cx="2971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1" i="1" u="none" strike="noStrike" cap="none" normalizeH="0" baseline="0" dirty="0" smtClean="0">
                <a:ln>
                  <a:noFill/>
                </a:ln>
                <a:solidFill>
                  <a:schemeClr val="tx1"/>
                </a:solidFill>
                <a:effectLst/>
                <a:latin typeface="Eras Light ITC" pitchFamily="34" charset="0"/>
                <a:ea typeface="Times New Roman" pitchFamily="18" charset="0"/>
                <a:cs typeface="Times New Roman" pitchFamily="18" charset="0"/>
              </a:rPr>
              <a:t>Brazo robótico para la sujeción de la botella.</a:t>
            </a:r>
            <a:endParaRPr kumimoji="0" lang="es-MX" b="1"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12" name="8 Título"/>
          <p:cNvSpPr>
            <a:spLocks noGrp="1"/>
          </p:cNvSpPr>
          <p:nvPr>
            <p:ph type="title"/>
          </p:nvPr>
        </p:nvSpPr>
        <p:spPr>
          <a:xfrm>
            <a:off x="457200" y="274638"/>
            <a:ext cx="7467600" cy="868362"/>
          </a:xfrm>
        </p:spPr>
        <p:txBody>
          <a:bodyPr>
            <a:normAutofit/>
          </a:bodyPr>
          <a:lstStyle/>
          <a:p>
            <a:r>
              <a:rPr lang="es-ES" b="1" i="1" dirty="0" smtClean="0">
                <a:latin typeface="Eras Light ITC" pitchFamily="34" charset="0"/>
              </a:rPr>
              <a:t>Brazo robótico</a:t>
            </a:r>
            <a:endParaRPr lang="es-ES" b="1" dirty="0">
              <a:latin typeface="Eras Light ITC" pitchFamily="34" charset="0"/>
            </a:endParaRPr>
          </a:p>
        </p:txBody>
      </p:sp>
      <p:sp>
        <p:nvSpPr>
          <p:cNvPr id="14" name="8 Título"/>
          <p:cNvSpPr txBox="1">
            <a:spLocks/>
          </p:cNvSpPr>
          <p:nvPr/>
        </p:nvSpPr>
        <p:spPr>
          <a:xfrm>
            <a:off x="6553200" y="274638"/>
            <a:ext cx="1828800" cy="8683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b="1" i="1" u="none" strike="noStrike" kern="1200" cap="small" spc="0" normalizeH="0" baseline="0" noProof="0" dirty="0" smtClean="0">
                <a:ln>
                  <a:noFill/>
                </a:ln>
                <a:solidFill>
                  <a:schemeClr val="tx2"/>
                </a:solidFill>
                <a:effectLst/>
                <a:uLnTx/>
                <a:uFillTx/>
                <a:latin typeface="Eras Light ITC" pitchFamily="34" charset="0"/>
                <a:ea typeface="+mj-ea"/>
                <a:cs typeface="+mj-cs"/>
              </a:rPr>
              <a:t> Motores </a:t>
            </a:r>
            <a:endParaRPr kumimoji="0" lang="es-ES" b="1" i="0" u="none" strike="noStrike" kern="1200" cap="small" spc="0" normalizeH="0" baseline="0" noProof="0" dirty="0">
              <a:ln>
                <a:noFill/>
              </a:ln>
              <a:solidFill>
                <a:schemeClr val="tx2"/>
              </a:solidFill>
              <a:effectLst/>
              <a:uLnTx/>
              <a:uFillTx/>
              <a:latin typeface="Eras Light ITC" pitchFamily="34" charset="0"/>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sz="quarter" idx="1"/>
          </p:nvPr>
        </p:nvSpPr>
        <p:spPr/>
        <p:txBody>
          <a:bodyPr/>
          <a:lstStyle/>
          <a:p>
            <a:pPr algn="just">
              <a:buNone/>
            </a:pPr>
            <a:r>
              <a:rPr lang="es-ES" dirty="0" smtClean="0">
                <a:latin typeface="Eras Light ITC" pitchFamily="34" charset="0"/>
              </a:rPr>
              <a:t>	El Motor B se encuentra acoplado mediante las partes de Lego y soportadas a una base de madera, elevada a 19 cm, para estar al nivel del cuello de las botellas. </a:t>
            </a:r>
          </a:p>
          <a:p>
            <a:pPr algn="just">
              <a:buNone/>
            </a:pPr>
            <a:r>
              <a:rPr lang="es-MX" dirty="0" smtClean="0">
                <a:latin typeface="Eras Light ITC" pitchFamily="34" charset="0"/>
              </a:rPr>
              <a:t>	El brazo robótico posee un juego de engranajes con reducción de 15 a 1, con el fin de darle mayor torque para el levantamiento de las botellas. </a:t>
            </a:r>
          </a:p>
          <a:p>
            <a:pPr algn="just">
              <a:buNone/>
            </a:pPr>
            <a:r>
              <a:rPr lang="es-MX" dirty="0" smtClean="0">
                <a:latin typeface="Eras Light ITC" pitchFamily="34" charset="0"/>
              </a:rPr>
              <a:t>	El rango de variación angular del brazo es de </a:t>
            </a:r>
            <a:r>
              <a:rPr lang="es-MX" dirty="0" smtClean="0">
                <a:latin typeface="Eras Light ITC" pitchFamily="34" charset="0"/>
              </a:rPr>
              <a:t>117° </a:t>
            </a:r>
            <a:r>
              <a:rPr lang="es-MX" dirty="0" smtClean="0">
                <a:latin typeface="Eras Light ITC" pitchFamily="34" charset="0"/>
              </a:rPr>
              <a:t>aproximadamente, por lo que la variación angular del motor es de </a:t>
            </a:r>
            <a:r>
              <a:rPr lang="es-MX" dirty="0" smtClean="0">
                <a:latin typeface="Eras Light ITC" pitchFamily="34" charset="0"/>
              </a:rPr>
              <a:t>1750</a:t>
            </a:r>
            <a:r>
              <a:rPr lang="es-MX" dirty="0" smtClean="0">
                <a:latin typeface="Eras Light ITC" pitchFamily="34" charset="0"/>
              </a:rPr>
              <a:t>°. </a:t>
            </a:r>
            <a:endParaRPr lang="es-ES" dirty="0" smtClean="0">
              <a:latin typeface="Eras Light ITC" pitchFamily="34" charset="0"/>
            </a:endParaRPr>
          </a:p>
          <a:p>
            <a:pPr algn="just">
              <a:buNone/>
            </a:pPr>
            <a:endParaRPr lang="es-ES" dirty="0">
              <a:latin typeface="Eras Light ITC" pitchFamily="34" charset="0"/>
            </a:endParaRPr>
          </a:p>
        </p:txBody>
      </p:sp>
      <p:sp>
        <p:nvSpPr>
          <p:cNvPr id="7" name="8 Título"/>
          <p:cNvSpPr>
            <a:spLocks noGrp="1"/>
          </p:cNvSpPr>
          <p:nvPr>
            <p:ph type="title"/>
          </p:nvPr>
        </p:nvSpPr>
        <p:spPr>
          <a:xfrm>
            <a:off x="457200" y="274638"/>
            <a:ext cx="7467600" cy="868362"/>
          </a:xfrm>
        </p:spPr>
        <p:txBody>
          <a:bodyPr>
            <a:normAutofit/>
          </a:bodyPr>
          <a:lstStyle/>
          <a:p>
            <a:r>
              <a:rPr lang="es-ES" b="1" i="1" dirty="0" smtClean="0">
                <a:latin typeface="Eras Light ITC" pitchFamily="34" charset="0"/>
              </a:rPr>
              <a:t>Brazo robótico</a:t>
            </a:r>
            <a:endParaRPr lang="es-ES" b="1" dirty="0">
              <a:latin typeface="Eras Light ITC" pitchFamily="34" charset="0"/>
            </a:endParaRPr>
          </a:p>
        </p:txBody>
      </p:sp>
      <p:sp>
        <p:nvSpPr>
          <p:cNvPr id="9" name="8 Título"/>
          <p:cNvSpPr txBox="1">
            <a:spLocks/>
          </p:cNvSpPr>
          <p:nvPr/>
        </p:nvSpPr>
        <p:spPr>
          <a:xfrm>
            <a:off x="6553200" y="274638"/>
            <a:ext cx="1828800" cy="868362"/>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b="1" i="1" u="none" strike="noStrike" kern="1200" cap="small" spc="0" normalizeH="0" baseline="0" noProof="0" dirty="0" smtClean="0">
                <a:ln>
                  <a:noFill/>
                </a:ln>
                <a:solidFill>
                  <a:schemeClr val="tx2"/>
                </a:solidFill>
                <a:effectLst/>
                <a:uLnTx/>
                <a:uFillTx/>
                <a:latin typeface="Eras Light ITC" pitchFamily="34" charset="0"/>
                <a:ea typeface="+mj-ea"/>
                <a:cs typeface="+mj-cs"/>
              </a:rPr>
              <a:t> Motores </a:t>
            </a:r>
            <a:endParaRPr kumimoji="0" lang="es-ES" b="1" i="0" u="none" strike="noStrike" kern="1200" cap="small" spc="0" normalizeH="0" baseline="0" noProof="0" dirty="0">
              <a:ln>
                <a:noFill/>
              </a:ln>
              <a:solidFill>
                <a:schemeClr val="tx2"/>
              </a:solidFill>
              <a:effectLst/>
              <a:uLnTx/>
              <a:uFillTx/>
              <a:latin typeface="Eras Light ITC" pitchFamily="34" charset="0"/>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435</TotalTime>
  <Words>728</Words>
  <Application>Microsoft Office PowerPoint</Application>
  <PresentationFormat>Presentación en pantalla (4:3)</PresentationFormat>
  <Paragraphs>155</Paragraphs>
  <Slides>20</Slides>
  <Notes>20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Mirador</vt:lpstr>
      <vt:lpstr>    Materia de graduación   microcontroladores avanzados</vt:lpstr>
      <vt:lpstr>“Uso de matlab para la localización de partes mediante un robot”</vt:lpstr>
      <vt:lpstr>INTRODUCCIÓN</vt:lpstr>
      <vt:lpstr>INTRODUCCIÓN</vt:lpstr>
      <vt:lpstr>INTRODUCCIÓN</vt:lpstr>
      <vt:lpstr>Bandeja giratoria</vt:lpstr>
      <vt:lpstr>Bandeja giratoria</vt:lpstr>
      <vt:lpstr>Brazo robótico</vt:lpstr>
      <vt:lpstr>Brazo robótico</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Usuario</cp:lastModifiedBy>
  <cp:revision>70</cp:revision>
  <dcterms:created xsi:type="dcterms:W3CDTF">2009-09-16T13:55:59Z</dcterms:created>
  <dcterms:modified xsi:type="dcterms:W3CDTF">2009-09-17T13:33:48Z</dcterms:modified>
</cp:coreProperties>
</file>