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  <p:sldMasterId id="2147483831" r:id="rId2"/>
  </p:sldMasterIdLst>
  <p:notesMasterIdLst>
    <p:notesMasterId r:id="rId71"/>
  </p:notesMasterIdLst>
  <p:sldIdLst>
    <p:sldId id="256" r:id="rId3"/>
    <p:sldId id="258" r:id="rId4"/>
    <p:sldId id="263" r:id="rId5"/>
    <p:sldId id="266" r:id="rId6"/>
    <p:sldId id="262" r:id="rId7"/>
    <p:sldId id="350" r:id="rId8"/>
    <p:sldId id="351" r:id="rId9"/>
    <p:sldId id="352" r:id="rId10"/>
    <p:sldId id="356" r:id="rId11"/>
    <p:sldId id="354" r:id="rId12"/>
    <p:sldId id="353" r:id="rId13"/>
    <p:sldId id="385" r:id="rId14"/>
    <p:sldId id="386" r:id="rId15"/>
    <p:sldId id="387" r:id="rId16"/>
    <p:sldId id="388" r:id="rId17"/>
    <p:sldId id="384" r:id="rId18"/>
    <p:sldId id="389" r:id="rId19"/>
    <p:sldId id="390" r:id="rId20"/>
    <p:sldId id="391" r:id="rId21"/>
    <p:sldId id="355" r:id="rId22"/>
    <p:sldId id="358" r:id="rId23"/>
    <p:sldId id="357" r:id="rId24"/>
    <p:sldId id="360" r:id="rId25"/>
    <p:sldId id="361" r:id="rId26"/>
    <p:sldId id="362" r:id="rId27"/>
    <p:sldId id="363" r:id="rId28"/>
    <p:sldId id="364" r:id="rId29"/>
    <p:sldId id="264" r:id="rId30"/>
    <p:sldId id="365" r:id="rId31"/>
    <p:sldId id="366" r:id="rId32"/>
    <p:sldId id="367" r:id="rId33"/>
    <p:sldId id="265" r:id="rId34"/>
    <p:sldId id="368" r:id="rId35"/>
    <p:sldId id="369" r:id="rId36"/>
    <p:sldId id="370" r:id="rId37"/>
    <p:sldId id="371" r:id="rId38"/>
    <p:sldId id="329" r:id="rId39"/>
    <p:sldId id="372" r:id="rId40"/>
    <p:sldId id="373" r:id="rId41"/>
    <p:sldId id="332" r:id="rId42"/>
    <p:sldId id="375" r:id="rId43"/>
    <p:sldId id="376" r:id="rId44"/>
    <p:sldId id="333" r:id="rId45"/>
    <p:sldId id="334" r:id="rId46"/>
    <p:sldId id="335" r:id="rId47"/>
    <p:sldId id="374" r:id="rId48"/>
    <p:sldId id="379" r:id="rId49"/>
    <p:sldId id="331" r:id="rId50"/>
    <p:sldId id="336" r:id="rId51"/>
    <p:sldId id="377" r:id="rId52"/>
    <p:sldId id="339" r:id="rId53"/>
    <p:sldId id="380" r:id="rId54"/>
    <p:sldId id="378" r:id="rId55"/>
    <p:sldId id="337" r:id="rId56"/>
    <p:sldId id="382" r:id="rId57"/>
    <p:sldId id="383" r:id="rId58"/>
    <p:sldId id="344" r:id="rId59"/>
    <p:sldId id="345" r:id="rId60"/>
    <p:sldId id="395" r:id="rId61"/>
    <p:sldId id="346" r:id="rId62"/>
    <p:sldId id="381" r:id="rId63"/>
    <p:sldId id="259" r:id="rId64"/>
    <p:sldId id="392" r:id="rId65"/>
    <p:sldId id="393" r:id="rId66"/>
    <p:sldId id="394" r:id="rId67"/>
    <p:sldId id="396" r:id="rId68"/>
    <p:sldId id="397" r:id="rId69"/>
    <p:sldId id="398" r:id="rId70"/>
  </p:sldIdLst>
  <p:sldSz cx="9144000" cy="6858000" type="screen4x3"/>
  <p:notesSz cx="6858000" cy="9144000"/>
  <p:defaultTextStyle>
    <a:defPPr>
      <a:defRPr lang="es-EC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  <a:srgbClr val="FF6600"/>
    <a:srgbClr val="FF33CC"/>
    <a:srgbClr val="66FF66"/>
    <a:srgbClr val="0066CC"/>
    <a:srgbClr val="00FFFF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8500" autoAdjust="0"/>
  </p:normalViewPr>
  <p:slideViewPr>
    <p:cSldViewPr>
      <p:cViewPr>
        <p:scale>
          <a:sx n="70" d="100"/>
          <a:sy n="70" d="100"/>
        </p:scale>
        <p:origin x="-116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66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592F36-B4B1-4864-86EA-9300DDF4BBAF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C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A0FCC27-7226-4380-BA77-6062A701B4FA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2F48D-E83C-4A1F-B4CB-6EC3D07DCEB5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811DE-177D-4F1A-B5BF-53B905CEC2D8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DA8A0-F33F-4C60-8EBF-292A83629DFF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3A068-D7ED-451D-97FD-6BB1D542CEE3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4F2A2-17AB-4432-A95B-BC2100B72C4A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0F0C-731B-4FC2-9E60-AB8464C51D0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D9A34-FCB8-4618-BB99-5548BD6D0B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29C62-B0FF-449E-918B-728CBE819C9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A94FC-6E9F-4050-8308-CEFA00DF05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A9EE9-A07D-4C00-A4DA-0D92A5175D7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73CD5-83AB-47A9-BA59-BAB9FB60FF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02B0-F27B-42E3-B6A7-5CCB95FEB54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D6B14-ECAA-45AD-BB32-59B73853545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A890D-6B24-4DE0-873D-AD6F0D2ECE5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F1798-8072-4B06-8BC7-57F820B09E45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574C9-5B27-440B-BF18-F4B717754ACE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FCF73-C7F8-43D7-BDA2-87CD2101CB4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D3271-1870-48A5-ACEF-1A5E2C36B7A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10AA7-DBF1-424D-AB71-4943500E766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DC379-EC44-47FC-80F8-A413785B2D6F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36987-03BA-439F-93D9-959E0CD3E16B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34907-E496-4291-B9A7-2AFC6F27C8DD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F2F91-A1FE-46ED-A3ED-1084146242E5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4CEA3-13CF-4E7A-8E9C-822BAE45B594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38708-E462-43A9-9215-36DDB36A57E0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0C5E-FE19-4075-B726-DF10A63F4BBE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54556-BDAE-4CD9-B356-2192BB0B2F34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CC100-7F7F-4E49-87AA-DFE73E4E12F4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1EC3C-3356-4410-B073-5C61F5212879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20AAA-9835-450C-B0BE-AA671C6E6919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7FB12-2615-4899-A3D4-96B2A8E0B75F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B3BE7-91EB-4217-AB70-7493EBF04A1F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5B056-F4BE-40AB-B4AE-42FE51A17C8F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EC" smtClean="0"/>
          </a:p>
        </p:txBody>
      </p:sp>
      <p:sp>
        <p:nvSpPr>
          <p:cNvPr id="92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0C7420-4B41-4B45-97A8-E5B76D41B002}" type="datetimeFigureOut">
              <a:rPr lang="es-EC"/>
              <a:pPr>
                <a:defRPr/>
              </a:pPr>
              <a:t>06/10/2009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F8E873-D9AA-4489-A96E-BA560B59F050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EC" smtClean="0"/>
          </a:p>
        </p:txBody>
      </p:sp>
      <p:sp>
        <p:nvSpPr>
          <p:cNvPr id="1024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EA0F7C-0FF5-41D8-80C4-66E805994D7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wmf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Hoja_de_c_lculo_de_Microsoft_Office_Excel_97-20031.xls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jpeg"/><Relationship Id="rId7" Type="http://schemas.openxmlformats.org/officeDocument/2006/relationships/slide" Target="slide3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slide" Target="slide44.xml"/><Relationship Id="rId4" Type="http://schemas.openxmlformats.org/officeDocument/2006/relationships/slide" Target="slide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Documento_de_Microsoft_Office_Word_97-20032.doc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Documento_de_Microsoft_Office_Word_97-20033.doc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Documento_de_Microsoft_Office_Word_97-20034.doc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wmf"/><Relationship Id="rId4" Type="http://schemas.openxmlformats.org/officeDocument/2006/relationships/image" Target="../media/image6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Hoja_de_c_lculo_de_Microsoft_Office_Excel_97-20035.xls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WINNT\Profiles\EPERALTA\Desktop\universo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1071563" y="2286000"/>
            <a:ext cx="7772400" cy="25003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4000" b="1" kern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“ANALISIS, MEDICIÓN Y DETECCIÓN DE OPORTUNIDADES ESTRATÉGICAS PARA EL DIARIO EL UNIVERSO, </a:t>
            </a:r>
            <a:r>
              <a:rPr lang="es-EC" sz="4000" kern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s-EC" sz="4000" kern="12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s-ES_tradnl" sz="4000" b="1" kern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EN EL MERCADO DE GUAYAQUIL”</a:t>
            </a:r>
            <a:endParaRPr lang="es-EC" sz="4000" kern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4294967295"/>
          </p:nvPr>
        </p:nvSpPr>
        <p:spPr>
          <a:xfrm>
            <a:off x="5143500" y="5719763"/>
            <a:ext cx="3829050" cy="638175"/>
          </a:xfrm>
        </p:spPr>
        <p:txBody>
          <a:bodyPr rtlCol="0">
            <a:normAutofit/>
          </a:bodyPr>
          <a:lstStyle/>
          <a:p>
            <a:pPr marL="0" indent="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</a:rPr>
              <a:t>Karla A. Peláez Vallejo</a:t>
            </a:r>
            <a:endParaRPr lang="es-EC" kern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II: Análisis de Mercado</a:t>
            </a:r>
          </a:p>
        </p:txBody>
      </p:sp>
      <p:sp>
        <p:nvSpPr>
          <p:cNvPr id="27651" name="24 CuadroTexto"/>
          <p:cNvSpPr txBox="1">
            <a:spLocks noChangeArrowheads="1"/>
          </p:cNvSpPr>
          <p:nvPr/>
        </p:nvSpPr>
        <p:spPr bwMode="auto">
          <a:xfrm>
            <a:off x="785813" y="2241550"/>
            <a:ext cx="30718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400">
                <a:cs typeface="Arial" pitchFamily="34" charset="0"/>
              </a:rPr>
              <a:t> Entorno Social:</a:t>
            </a:r>
          </a:p>
          <a:p>
            <a:pPr algn="ctr"/>
            <a:r>
              <a:rPr lang="en-US" sz="2400">
                <a:cs typeface="Arial" pitchFamily="34" charset="0"/>
              </a:rPr>
              <a:t>Productividad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3" y="2786063"/>
            <a:ext cx="21240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26 CuadroTexto"/>
          <p:cNvSpPr txBox="1">
            <a:spLocks noChangeArrowheads="1"/>
          </p:cNvSpPr>
          <p:nvPr/>
        </p:nvSpPr>
        <p:spPr bwMode="auto">
          <a:xfrm>
            <a:off x="5143500" y="2241550"/>
            <a:ext cx="4000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400">
                <a:cs typeface="Arial" pitchFamily="34" charset="0"/>
              </a:rPr>
              <a:t>Entorno Tecnológico:</a:t>
            </a:r>
          </a:p>
          <a:p>
            <a:pPr algn="ctr"/>
            <a:r>
              <a:rPr lang="en-US" sz="2400">
                <a:cs typeface="Arial" pitchFamily="34" charset="0"/>
              </a:rPr>
              <a:t>Tecnología de punta</a:t>
            </a:r>
          </a:p>
        </p:txBody>
      </p:sp>
      <p:sp>
        <p:nvSpPr>
          <p:cNvPr id="27654" name="27 Rectángulo"/>
          <p:cNvSpPr>
            <a:spLocks noChangeArrowheads="1"/>
          </p:cNvSpPr>
          <p:nvPr/>
        </p:nvSpPr>
        <p:spPr bwMode="auto">
          <a:xfrm>
            <a:off x="1643063" y="4286250"/>
            <a:ext cx="63579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400">
                <a:cs typeface="Arial" pitchFamily="34" charset="0"/>
              </a:rPr>
              <a:t> Entorno Económico:</a:t>
            </a:r>
          </a:p>
          <a:p>
            <a:pPr lvl="1" algn="ctr">
              <a:buFontTx/>
              <a:buChar char="•"/>
            </a:pPr>
            <a:r>
              <a:rPr lang="en-US" sz="2400">
                <a:cs typeface="Arial" pitchFamily="34" charset="0"/>
              </a:rPr>
              <a:t>Inflación, Tasa de Interés y Desempleo</a:t>
            </a:r>
          </a:p>
        </p:txBody>
      </p:sp>
      <p:pic>
        <p:nvPicPr>
          <p:cNvPr id="29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6" name="Picture 2" descr="C:\Program Files\Microsoft Office\MEDIA\CAGCAT10\j0199549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813" y="3143250"/>
            <a:ext cx="9302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C:\Program Files\Microsoft Office\MEDIA\CAGCAT10\j028320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5463" y="5072063"/>
            <a:ext cx="11652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C:\Program Files\Microsoft Office\MEDIA\CAGCAT10\j0195812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38" y="3071813"/>
            <a:ext cx="1025525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9 CuadroTexto"/>
          <p:cNvSpPr txBox="1">
            <a:spLocks noChangeArrowheads="1"/>
          </p:cNvSpPr>
          <p:nvPr/>
        </p:nvSpPr>
        <p:spPr bwMode="auto">
          <a:xfrm>
            <a:off x="928688" y="1357313"/>
            <a:ext cx="4857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C" sz="2400">
                <a:solidFill>
                  <a:schemeClr val="tx2"/>
                </a:solidFill>
                <a:cs typeface="Arial" pitchFamily="34" charset="0"/>
              </a:rPr>
              <a:t> Análisis de Macroentorno: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27653" grpId="0"/>
      <p:bldP spid="276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III: Investigación de Mercado</a:t>
            </a:r>
          </a:p>
        </p:txBody>
      </p:sp>
      <p:sp>
        <p:nvSpPr>
          <p:cNvPr id="20484" name="7 CuadroTexto"/>
          <p:cNvSpPr txBox="1">
            <a:spLocks noChangeArrowheads="1"/>
          </p:cNvSpPr>
          <p:nvPr/>
        </p:nvSpPr>
        <p:spPr bwMode="auto">
          <a:xfrm>
            <a:off x="1000125" y="1428750"/>
            <a:ext cx="7858125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1900">
                <a:cs typeface="Arial" pitchFamily="34" charset="0"/>
              </a:rPr>
              <a:t>Se desarrolla en tres fases: Cualitativa, Cuantitativa y de Análisis de datos.</a:t>
            </a:r>
            <a:endParaRPr lang="es-EC" sz="1900" b="1">
              <a:cs typeface="Arial" pitchFamily="34" charset="0"/>
            </a:endParaRPr>
          </a:p>
          <a:p>
            <a:pPr algn="just"/>
            <a:r>
              <a:rPr lang="es-ES_tradnl" sz="1900" b="1">
                <a:cs typeface="Arial" pitchFamily="34" charset="0"/>
              </a:rPr>
              <a:t> </a:t>
            </a:r>
            <a:endParaRPr lang="es-EC" sz="1900" b="1">
              <a:cs typeface="Arial" pitchFamily="34" charset="0"/>
            </a:endParaRPr>
          </a:p>
          <a:p>
            <a:pPr algn="just">
              <a:buFontTx/>
              <a:buChar char="•"/>
            </a:pPr>
            <a:r>
              <a:rPr lang="es-ES" sz="1900" b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1900" b="1" i="1">
                <a:solidFill>
                  <a:schemeClr val="tx2"/>
                </a:solidFill>
                <a:cs typeface="Arial" pitchFamily="34" charset="0"/>
              </a:rPr>
              <a:t>Fase Cualitativa:</a:t>
            </a:r>
            <a:r>
              <a:rPr lang="es-ES" sz="1900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1900">
                <a:cs typeface="Arial" pitchFamily="34" charset="0"/>
              </a:rPr>
              <a:t>Focus groups entre lectores de El Universo en Guayaquil y El Comercio en Quito con la finalidad de identificar las áreas, secciones y los puntos de contacto relevantes para la evaluación de diarios. </a:t>
            </a:r>
            <a:endParaRPr lang="es-EC" sz="1900" b="1">
              <a:cs typeface="Arial" pitchFamily="34" charset="0"/>
            </a:endParaRPr>
          </a:p>
          <a:p>
            <a:pPr algn="just"/>
            <a:r>
              <a:rPr lang="es-ES" sz="1900">
                <a:cs typeface="Arial" pitchFamily="34" charset="0"/>
              </a:rPr>
              <a:t> </a:t>
            </a:r>
            <a:endParaRPr lang="es-EC" sz="1900" b="1">
              <a:cs typeface="Arial" pitchFamily="34" charset="0"/>
            </a:endParaRPr>
          </a:p>
          <a:p>
            <a:pPr algn="just">
              <a:buFontTx/>
              <a:buChar char="•"/>
            </a:pPr>
            <a:r>
              <a:rPr lang="es-ES" sz="1900" b="1">
                <a:solidFill>
                  <a:schemeClr val="tx2"/>
                </a:solidFill>
                <a:cs typeface="Arial" pitchFamily="34" charset="0"/>
              </a:rPr>
              <a:t> Fase Cuantitativa: </a:t>
            </a:r>
            <a:r>
              <a:rPr lang="es-ES" sz="1900">
                <a:cs typeface="Arial" pitchFamily="34" charset="0"/>
              </a:rPr>
              <a:t>Entrevista en hogares con lectores de diarios con la finalidad de cuantificar las áreas, secciones y puntos de contacto relevantes en la evaluación.</a:t>
            </a:r>
          </a:p>
          <a:p>
            <a:pPr algn="just"/>
            <a:endParaRPr lang="es-ES" sz="1900">
              <a:cs typeface="Arial" pitchFamily="34" charset="0"/>
            </a:endParaRPr>
          </a:p>
          <a:p>
            <a:pPr algn="just">
              <a:buFontTx/>
              <a:buChar char="•"/>
            </a:pPr>
            <a:r>
              <a:rPr lang="es-ES" sz="1900" b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1900" b="1" i="1">
                <a:solidFill>
                  <a:schemeClr val="tx2"/>
                </a:solidFill>
                <a:cs typeface="Arial" pitchFamily="34" charset="0"/>
              </a:rPr>
              <a:t>Fase Análisis de datos:</a:t>
            </a:r>
            <a:r>
              <a:rPr lang="es-ES" sz="1900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1900">
                <a:cs typeface="Arial" pitchFamily="34" charset="0"/>
              </a:rPr>
              <a:t>Se utilizarán distintas técnicas de análisis multivariado para elaborar un modelo causal que permita determinar el impacto de los procesos de Lealtad y finalmente identificar los procesos y los puntos de contacto que deben mejorar.</a:t>
            </a:r>
            <a:endParaRPr lang="es-EC" sz="1900">
              <a:cs typeface="Arial" pitchFamily="34" charset="0"/>
            </a:endParaRPr>
          </a:p>
        </p:txBody>
      </p:sp>
      <p:pic>
        <p:nvPicPr>
          <p:cNvPr id="9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4" descr="presentac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III: Investigación de Mercado</a:t>
            </a:r>
          </a:p>
        </p:txBody>
      </p:sp>
      <p:pic>
        <p:nvPicPr>
          <p:cNvPr id="8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-214313" y="1571625"/>
          <a:ext cx="9358313" cy="4786313"/>
        </p:xfrm>
        <a:graphic>
          <a:graphicData uri="http://schemas.openxmlformats.org/presentationml/2006/ole">
            <p:oleObj spid="_x0000_s2050" name="Gráfico" r:id="rId5" imgW="9077376" imgH="4162357" progId="MSGraph.Chart.8">
              <p:embed/>
            </p:oleObj>
          </a:graphicData>
        </a:graphic>
      </p:graphicFrame>
      <p:sp>
        <p:nvSpPr>
          <p:cNvPr id="2054" name="7 CuadroTexto"/>
          <p:cNvSpPr txBox="1">
            <a:spLocks noChangeArrowheads="1"/>
          </p:cNvSpPr>
          <p:nvPr/>
        </p:nvSpPr>
        <p:spPr bwMode="auto">
          <a:xfrm>
            <a:off x="714375" y="1428750"/>
            <a:ext cx="78581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chemeClr val="tx2"/>
                </a:solidFill>
              </a:rPr>
              <a:t>RESULTADOS </a:t>
            </a:r>
            <a:r>
              <a:rPr lang="es-ES_tradnl" b="1">
                <a:solidFill>
                  <a:schemeClr val="tx2"/>
                </a:solidFill>
              </a:rPr>
              <a:t>DE INVESTIGACIÓN DE MERCADO</a:t>
            </a:r>
          </a:p>
          <a:p>
            <a:pPr algn="ctr"/>
            <a:r>
              <a:rPr lang="es-ES" b="1"/>
              <a:t>Horarios de lectura  de diarios (sugerida)</a:t>
            </a:r>
          </a:p>
          <a:p>
            <a:pPr algn="ctr"/>
            <a:r>
              <a:rPr lang="es-ES" b="1">
                <a:solidFill>
                  <a:srgbClr val="C00000"/>
                </a:solidFill>
              </a:rPr>
              <a:t>¿En qué horario usted lee el periódico?</a:t>
            </a:r>
            <a:endParaRPr lang="es-EC" b="1">
              <a:solidFill>
                <a:srgbClr val="C00000"/>
              </a:solidFill>
            </a:endParaRPr>
          </a:p>
          <a:p>
            <a:pPr lvl="1" algn="ctr"/>
            <a:r>
              <a:rPr lang="es-ES" b="1">
                <a:solidFill>
                  <a:schemeClr val="tx2"/>
                </a:solidFill>
              </a:rPr>
              <a:t>- Guayaquil -</a:t>
            </a:r>
            <a:endParaRPr lang="es-EC" sz="1900">
              <a:solidFill>
                <a:schemeClr val="tx2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III: Investigación de Mercado</a:t>
            </a:r>
          </a:p>
        </p:txBody>
      </p:sp>
      <p:pic>
        <p:nvPicPr>
          <p:cNvPr id="5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2232025"/>
            <a:ext cx="7772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714375" y="1428750"/>
            <a:ext cx="785812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b="1" dirty="0">
                <a:solidFill>
                  <a:schemeClr val="tx2"/>
                </a:solidFill>
              </a:rPr>
              <a:t>RESULTADOS </a:t>
            </a:r>
            <a:r>
              <a:rPr lang="es-ES_tradnl" b="1" dirty="0">
                <a:solidFill>
                  <a:schemeClr val="tx2"/>
                </a:solidFill>
              </a:rPr>
              <a:t>DE INVESTIGACIÓN DE MERCADO</a:t>
            </a:r>
          </a:p>
          <a:p>
            <a:pPr algn="ctr">
              <a:defRPr/>
            </a:pPr>
            <a:r>
              <a: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Diario Principal </a:t>
            </a:r>
            <a:endParaRPr lang="es-EC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r>
              <a:rPr lang="es-ES_tradnl" sz="2000" dirty="0">
                <a:solidFill>
                  <a:schemeClr val="tx2"/>
                </a:solidFill>
              </a:rPr>
              <a:t>– según cada ciudad –</a:t>
            </a:r>
            <a:endParaRPr lang="es-EC" sz="1900" dirty="0">
              <a:solidFill>
                <a:schemeClr val="tx2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presentac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III: Investigación de Mercado</a:t>
            </a:r>
          </a:p>
        </p:txBody>
      </p:sp>
      <p:pic>
        <p:nvPicPr>
          <p:cNvPr id="5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8" name="7 CuadroTexto"/>
          <p:cNvSpPr txBox="1">
            <a:spLocks noChangeArrowheads="1"/>
          </p:cNvSpPr>
          <p:nvPr/>
        </p:nvSpPr>
        <p:spPr bwMode="auto">
          <a:xfrm>
            <a:off x="714375" y="1428750"/>
            <a:ext cx="7858125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700" b="1">
                <a:solidFill>
                  <a:schemeClr val="tx2"/>
                </a:solidFill>
              </a:rPr>
              <a:t>RESULTADOS </a:t>
            </a:r>
            <a:r>
              <a:rPr lang="es-ES_tradnl" sz="1700" b="1">
                <a:solidFill>
                  <a:schemeClr val="tx2"/>
                </a:solidFill>
              </a:rPr>
              <a:t>DE INVESTIGACIÓN DE MERCADO</a:t>
            </a:r>
          </a:p>
          <a:p>
            <a:pPr algn="ctr"/>
            <a:r>
              <a:rPr lang="es-ES" sz="1700" b="1"/>
              <a:t>Días de la semana en que lee el diario </a:t>
            </a:r>
            <a:endParaRPr lang="es-EC" sz="1700"/>
          </a:p>
          <a:p>
            <a:pPr algn="ctr"/>
            <a:r>
              <a:rPr lang="es-ES_tradnl" sz="1700" b="1">
                <a:solidFill>
                  <a:srgbClr val="C00000"/>
                </a:solidFill>
              </a:rPr>
              <a:t>¿Qué días de la semana suele leer usted diarios habitualmente?</a:t>
            </a:r>
            <a:endParaRPr lang="es-EC" sz="1700">
              <a:solidFill>
                <a:srgbClr val="C00000"/>
              </a:solidFill>
              <a:cs typeface="Arial" pitchFamily="34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71500" y="2373313"/>
          <a:ext cx="8455025" cy="3886200"/>
        </p:xfrm>
        <a:graphic>
          <a:graphicData uri="http://schemas.openxmlformats.org/presentationml/2006/ole">
            <p:oleObj spid="_x0000_s3074" name="Gráfico" r:id="rId5" imgW="8448624" imgH="3876743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presentac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III: Investigación de Mercado</a:t>
            </a:r>
          </a:p>
        </p:txBody>
      </p:sp>
      <p:pic>
        <p:nvPicPr>
          <p:cNvPr id="5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02" name="7 CuadroTexto"/>
          <p:cNvSpPr txBox="1">
            <a:spLocks noChangeArrowheads="1"/>
          </p:cNvSpPr>
          <p:nvPr/>
        </p:nvSpPr>
        <p:spPr bwMode="auto">
          <a:xfrm>
            <a:off x="1071563" y="1428750"/>
            <a:ext cx="7858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>
                <a:solidFill>
                  <a:schemeClr val="tx2"/>
                </a:solidFill>
              </a:rPr>
              <a:t>PERFIL DE LECTORES DE LOS DIFERENTE DIARIOS DE ECUADOR</a:t>
            </a:r>
            <a:endParaRPr lang="es-ES_tradnl" sz="1700" b="1">
              <a:solidFill>
                <a:schemeClr val="tx2"/>
              </a:solidFill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515938" y="1857375"/>
          <a:ext cx="8556625" cy="4364038"/>
        </p:xfrm>
        <a:graphic>
          <a:graphicData uri="http://schemas.openxmlformats.org/presentationml/2006/ole">
            <p:oleObj spid="_x0000_s4098" name="Worksheet" r:id="rId5" imgW="5457808" imgH="333388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III: Investigación de Mercado</a:t>
            </a:r>
          </a:p>
        </p:txBody>
      </p:sp>
      <p:sp>
        <p:nvSpPr>
          <p:cNvPr id="22532" name="7 CuadroTexto"/>
          <p:cNvSpPr txBox="1">
            <a:spLocks noChangeArrowheads="1"/>
          </p:cNvSpPr>
          <p:nvPr/>
        </p:nvSpPr>
        <p:spPr bwMode="auto">
          <a:xfrm>
            <a:off x="1143000" y="1414463"/>
            <a:ext cx="78581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s-ES_tradnl" sz="1900">
                <a:cs typeface="Arial" pitchFamily="34" charset="0"/>
              </a:rPr>
              <a:t>Los principales resultados se presentan a continuación:</a:t>
            </a:r>
            <a:endParaRPr lang="es-EC" sz="1900">
              <a:cs typeface="Arial" pitchFamily="34" charset="0"/>
            </a:endParaRPr>
          </a:p>
          <a:p>
            <a:pPr algn="just">
              <a:spcBef>
                <a:spcPts val="1200"/>
              </a:spcBef>
              <a:buFont typeface="Arial" pitchFamily="34" charset="0"/>
              <a:buChar char="•"/>
            </a:pPr>
            <a:r>
              <a:rPr lang="es-ES_tradnl" sz="1900">
                <a:cs typeface="Arial" pitchFamily="34" charset="0"/>
              </a:rPr>
              <a:t> El índice lectoría de diarios es sin lugar a dudas mayor son los días domingo. </a:t>
            </a:r>
          </a:p>
          <a:p>
            <a:pPr algn="just">
              <a:spcBef>
                <a:spcPts val="1200"/>
              </a:spcBef>
              <a:buFont typeface="Arial" pitchFamily="34" charset="0"/>
              <a:buChar char="•"/>
            </a:pPr>
            <a:r>
              <a:rPr lang="es-ES_tradnl" sz="1900">
                <a:cs typeface="Arial" pitchFamily="34" charset="0"/>
              </a:rPr>
              <a:t> Dos de cada tres personas leen diarios de Lunes a Sábado, mientras que los domingos la proporción se eleva a nueve de cada diez. </a:t>
            </a:r>
          </a:p>
          <a:p>
            <a:pPr algn="just">
              <a:spcBef>
                <a:spcPts val="1200"/>
              </a:spcBef>
              <a:buFont typeface="Arial" pitchFamily="34" charset="0"/>
              <a:buChar char="•"/>
            </a:pPr>
            <a:r>
              <a:rPr lang="es-ES_tradnl" sz="1900">
                <a:cs typeface="Arial" pitchFamily="34" charset="0"/>
              </a:rPr>
              <a:t> El momento de lectura es principalmente en las mañanas, entre 09h00 y 12h00. En Guayaquil, se acostumbra  leer el diario más temprano, de 05h45 a 09h00. El lugar de lectura claramente es el hogar, seguido de la oficina.</a:t>
            </a:r>
          </a:p>
          <a:p>
            <a:pPr algn="just">
              <a:spcBef>
                <a:spcPts val="1200"/>
              </a:spcBef>
              <a:buFont typeface="Arial" pitchFamily="34" charset="0"/>
              <a:buChar char="•"/>
            </a:pPr>
            <a:r>
              <a:rPr lang="es-ES_tradnl" sz="1900">
                <a:cs typeface="Arial" pitchFamily="34" charset="0"/>
              </a:rPr>
              <a:t> A nivel total, El Universo y El Comercio son los principales diarios, sin embargo cada ciudad presenta una preferencia por el diario local. Las razones de lectura de estos diarios son la necesidad de estar informados y la información que brindan de manera veraz, clara y actualizada conforme a la ciudad que se encuentren.</a:t>
            </a:r>
            <a:endParaRPr lang="es-EC" sz="1900">
              <a:cs typeface="Arial" pitchFamily="34" charset="0"/>
            </a:endParaRPr>
          </a:p>
        </p:txBody>
      </p:sp>
      <p:pic>
        <p:nvPicPr>
          <p:cNvPr id="5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III: Investigación de Mercado</a:t>
            </a:r>
          </a:p>
        </p:txBody>
      </p:sp>
      <p:pic>
        <p:nvPicPr>
          <p:cNvPr id="5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7" name="Picture 2" descr="Imagen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275" y="1785938"/>
            <a:ext cx="8150225" cy="42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000125" y="1428750"/>
            <a:ext cx="79295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Matriz de Lealtad de los Lectores de El Universo en Guayaquil</a:t>
            </a:r>
            <a:endParaRPr lang="es-EC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III: Investigación de Mercado</a:t>
            </a:r>
          </a:p>
        </p:txBody>
      </p:sp>
      <p:pic>
        <p:nvPicPr>
          <p:cNvPr id="38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4581" name="Group 2"/>
          <p:cNvGrpSpPr>
            <a:grpSpLocks noChangeAspect="1"/>
          </p:cNvGrpSpPr>
          <p:nvPr/>
        </p:nvGrpSpPr>
        <p:grpSpPr bwMode="auto">
          <a:xfrm>
            <a:off x="2643188" y="1714500"/>
            <a:ext cx="5143500" cy="4457700"/>
            <a:chOff x="878" y="3321"/>
            <a:chExt cx="8100" cy="7020"/>
          </a:xfrm>
        </p:grpSpPr>
        <p:sp>
          <p:nvSpPr>
            <p:cNvPr id="24583" name="AutoShape 3"/>
            <p:cNvSpPr>
              <a:spLocks noChangeAspect="1" noChangeArrowheads="1"/>
            </p:cNvSpPr>
            <p:nvPr/>
          </p:nvSpPr>
          <p:spPr bwMode="auto">
            <a:xfrm>
              <a:off x="878" y="3321"/>
              <a:ext cx="8100" cy="7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C"/>
            </a:p>
          </p:txBody>
        </p:sp>
        <p:grpSp>
          <p:nvGrpSpPr>
            <p:cNvPr id="24584" name="Group 4"/>
            <p:cNvGrpSpPr>
              <a:grpSpLocks/>
            </p:cNvGrpSpPr>
            <p:nvPr/>
          </p:nvGrpSpPr>
          <p:grpSpPr bwMode="auto">
            <a:xfrm>
              <a:off x="1418" y="3593"/>
              <a:ext cx="7200" cy="6549"/>
              <a:chOff x="1418" y="3593"/>
              <a:chExt cx="7200" cy="6549"/>
            </a:xfrm>
          </p:grpSpPr>
          <p:sp>
            <p:nvSpPr>
              <p:cNvPr id="24585" name="Rectangle 5"/>
              <p:cNvSpPr>
                <a:spLocks noChangeArrowheads="1"/>
              </p:cNvSpPr>
              <p:nvPr/>
            </p:nvSpPr>
            <p:spPr bwMode="auto">
              <a:xfrm>
                <a:off x="6848" y="6764"/>
                <a:ext cx="1770" cy="527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 lIns="52234" tIns="52234" rIns="52234" bIns="52234" anchor="ctr"/>
              <a:lstStyle/>
              <a:p>
                <a:pPr algn="ctr">
                  <a:spcAft>
                    <a:spcPts val="1000"/>
                  </a:spcAft>
                </a:pPr>
                <a:r>
                  <a:rPr lang="es-ES_tradnl" sz="1600" b="1">
                    <a:solidFill>
                      <a:srgbClr val="000000"/>
                    </a:solidFill>
                    <a:latin typeface="Swis721 Ex BT"/>
                  </a:rPr>
                  <a:t>LEALTAD</a:t>
                </a:r>
                <a:endParaRPr lang="es-EC"/>
              </a:p>
            </p:txBody>
          </p:sp>
          <p:sp>
            <p:nvSpPr>
              <p:cNvPr id="24586" name="Rectangle 6"/>
              <p:cNvSpPr>
                <a:spLocks noChangeArrowheads="1"/>
              </p:cNvSpPr>
              <p:nvPr/>
            </p:nvSpPr>
            <p:spPr bwMode="auto">
              <a:xfrm>
                <a:off x="2451" y="3593"/>
                <a:ext cx="2770" cy="828"/>
              </a:xfrm>
              <a:prstGeom prst="rect">
                <a:avLst/>
              </a:prstGeom>
              <a:solidFill>
                <a:srgbClr val="0066CC"/>
              </a:solidFill>
              <a:ln w="12700">
                <a:solidFill>
                  <a:srgbClr val="66CCFF"/>
                </a:solidFill>
                <a:miter lim="800000"/>
                <a:headEnd/>
                <a:tailEnd/>
              </a:ln>
            </p:spPr>
            <p:txBody>
              <a:bodyPr lIns="43280" tIns="43280" rIns="43280" bIns="43280" anchor="ctr"/>
              <a:lstStyle/>
              <a:p>
                <a:pPr algn="ctr">
                  <a:spcAft>
                    <a:spcPts val="1000"/>
                  </a:spcAft>
                </a:pPr>
                <a:r>
                  <a:rPr lang="es-ES_tradnl" sz="1100" b="1">
                    <a:solidFill>
                      <a:srgbClr val="FFFFFF"/>
                    </a:solidFill>
                  </a:rPr>
                  <a:t>EXPOSICIÓN EN EL PUNTO DE VENTA</a:t>
                </a:r>
                <a:endParaRPr lang="es-EC"/>
              </a:p>
            </p:txBody>
          </p:sp>
          <p:sp>
            <p:nvSpPr>
              <p:cNvPr id="24587" name="Text Box 7"/>
              <p:cNvSpPr txBox="1">
                <a:spLocks noChangeArrowheads="1"/>
              </p:cNvSpPr>
              <p:nvPr/>
            </p:nvSpPr>
            <p:spPr bwMode="auto">
              <a:xfrm>
                <a:off x="1451" y="3720"/>
                <a:ext cx="833" cy="4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s-ES_tradnl" sz="1400" b="1">
                    <a:solidFill>
                      <a:srgbClr val="000000"/>
                    </a:solidFill>
                  </a:rPr>
                  <a:t>.239</a:t>
                </a:r>
                <a:endParaRPr lang="es-EC"/>
              </a:p>
            </p:txBody>
          </p:sp>
          <p:sp>
            <p:nvSpPr>
              <p:cNvPr id="24588" name="Text Box 8"/>
              <p:cNvSpPr txBox="1">
                <a:spLocks noChangeArrowheads="1"/>
              </p:cNvSpPr>
              <p:nvPr/>
            </p:nvSpPr>
            <p:spPr bwMode="auto">
              <a:xfrm>
                <a:off x="1451" y="6238"/>
                <a:ext cx="833" cy="4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s-ES_tradnl" sz="1400" b="1">
                    <a:solidFill>
                      <a:srgbClr val="000000"/>
                    </a:solidFill>
                  </a:rPr>
                  <a:t>.077</a:t>
                </a:r>
                <a:endParaRPr lang="es-EC"/>
              </a:p>
            </p:txBody>
          </p:sp>
          <p:sp>
            <p:nvSpPr>
              <p:cNvPr id="24589" name="Text Box 9"/>
              <p:cNvSpPr txBox="1">
                <a:spLocks noChangeArrowheads="1"/>
              </p:cNvSpPr>
              <p:nvPr/>
            </p:nvSpPr>
            <p:spPr bwMode="auto">
              <a:xfrm>
                <a:off x="1451" y="5399"/>
                <a:ext cx="833" cy="4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s-ES_tradnl" sz="1400" b="1">
                    <a:solidFill>
                      <a:srgbClr val="000000"/>
                    </a:solidFill>
                  </a:rPr>
                  <a:t>.107</a:t>
                </a:r>
                <a:endParaRPr lang="es-EC"/>
              </a:p>
            </p:txBody>
          </p:sp>
          <p:sp>
            <p:nvSpPr>
              <p:cNvPr id="24590" name="Text Box 10"/>
              <p:cNvSpPr txBox="1">
                <a:spLocks noChangeArrowheads="1"/>
              </p:cNvSpPr>
              <p:nvPr/>
            </p:nvSpPr>
            <p:spPr bwMode="auto">
              <a:xfrm>
                <a:off x="1451" y="4559"/>
                <a:ext cx="833" cy="4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s-ES_tradnl" sz="1400" b="1">
                    <a:solidFill>
                      <a:srgbClr val="000000"/>
                    </a:solidFill>
                  </a:rPr>
                  <a:t>.153</a:t>
                </a:r>
                <a:endParaRPr lang="es-EC"/>
              </a:p>
            </p:txBody>
          </p:sp>
          <p:sp>
            <p:nvSpPr>
              <p:cNvPr id="24591" name="Text Box 11"/>
              <p:cNvSpPr txBox="1">
                <a:spLocks noChangeArrowheads="1"/>
              </p:cNvSpPr>
              <p:nvPr/>
            </p:nvSpPr>
            <p:spPr bwMode="auto">
              <a:xfrm>
                <a:off x="1453" y="7938"/>
                <a:ext cx="833" cy="4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s-ES_tradnl" sz="1400" b="1">
                    <a:solidFill>
                      <a:srgbClr val="000000"/>
                    </a:solidFill>
                  </a:rPr>
                  <a:t>.037</a:t>
                </a:r>
                <a:endParaRPr lang="es-EC"/>
              </a:p>
            </p:txBody>
          </p:sp>
          <p:sp>
            <p:nvSpPr>
              <p:cNvPr id="24592" name="Text Box 12"/>
              <p:cNvSpPr txBox="1">
                <a:spLocks noChangeArrowheads="1"/>
              </p:cNvSpPr>
              <p:nvPr/>
            </p:nvSpPr>
            <p:spPr bwMode="auto">
              <a:xfrm>
                <a:off x="1449" y="7079"/>
                <a:ext cx="833" cy="4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s-ES_tradnl" sz="1400" b="1">
                    <a:solidFill>
                      <a:srgbClr val="000000"/>
                    </a:solidFill>
                  </a:rPr>
                  <a:t>.048</a:t>
                </a:r>
                <a:endParaRPr lang="es-EC"/>
              </a:p>
            </p:txBody>
          </p:sp>
          <p:sp>
            <p:nvSpPr>
              <p:cNvPr id="24593" name="Text Box 13"/>
              <p:cNvSpPr txBox="1">
                <a:spLocks noChangeArrowheads="1"/>
              </p:cNvSpPr>
              <p:nvPr/>
            </p:nvSpPr>
            <p:spPr bwMode="auto">
              <a:xfrm>
                <a:off x="1433" y="8739"/>
                <a:ext cx="833" cy="4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s-ES_tradnl" sz="1400" b="1">
                    <a:solidFill>
                      <a:srgbClr val="000000"/>
                    </a:solidFill>
                  </a:rPr>
                  <a:t>.030</a:t>
                </a:r>
                <a:endParaRPr lang="es-EC"/>
              </a:p>
            </p:txBody>
          </p:sp>
          <p:sp>
            <p:nvSpPr>
              <p:cNvPr id="24594" name="Rectangle 14"/>
              <p:cNvSpPr>
                <a:spLocks noChangeArrowheads="1"/>
              </p:cNvSpPr>
              <p:nvPr/>
            </p:nvSpPr>
            <p:spPr bwMode="auto">
              <a:xfrm>
                <a:off x="2451" y="4573"/>
                <a:ext cx="2770" cy="728"/>
              </a:xfrm>
              <a:prstGeom prst="rect">
                <a:avLst/>
              </a:prstGeom>
              <a:solidFill>
                <a:srgbClr val="0066CC"/>
              </a:solidFill>
              <a:ln w="12700">
                <a:solidFill>
                  <a:srgbClr val="66CCFF"/>
                </a:solidFill>
                <a:miter lim="800000"/>
                <a:headEnd/>
                <a:tailEnd/>
              </a:ln>
            </p:spPr>
            <p:txBody>
              <a:bodyPr lIns="43280" tIns="43280" rIns="43280" bIns="43280" anchor="ctr"/>
              <a:lstStyle/>
              <a:p>
                <a:pPr algn="ctr">
                  <a:spcAft>
                    <a:spcPts val="1000"/>
                  </a:spcAft>
                </a:pPr>
                <a:r>
                  <a:rPr lang="es-ES_tradnl" sz="1100" b="1">
                    <a:solidFill>
                      <a:srgbClr val="FFFFFF"/>
                    </a:solidFill>
                  </a:rPr>
                  <a:t>CANAL DE ACCESO</a:t>
                </a:r>
                <a:endParaRPr lang="es-EC"/>
              </a:p>
            </p:txBody>
          </p:sp>
          <p:sp>
            <p:nvSpPr>
              <p:cNvPr id="24595" name="Rectangle 15"/>
              <p:cNvSpPr>
                <a:spLocks noChangeArrowheads="1"/>
              </p:cNvSpPr>
              <p:nvPr/>
            </p:nvSpPr>
            <p:spPr bwMode="auto">
              <a:xfrm>
                <a:off x="2451" y="5476"/>
                <a:ext cx="2770" cy="659"/>
              </a:xfrm>
              <a:prstGeom prst="rect">
                <a:avLst/>
              </a:prstGeom>
              <a:solidFill>
                <a:srgbClr val="0066CC"/>
              </a:solidFill>
              <a:ln w="12700">
                <a:solidFill>
                  <a:srgbClr val="66CCFF"/>
                </a:solidFill>
                <a:miter lim="800000"/>
                <a:headEnd/>
                <a:tailEnd/>
              </a:ln>
            </p:spPr>
            <p:txBody>
              <a:bodyPr lIns="43280" tIns="43280" rIns="43280" bIns="43280" anchor="ctr"/>
              <a:lstStyle/>
              <a:p>
                <a:pPr algn="ctr">
                  <a:spcAft>
                    <a:spcPts val="1000"/>
                  </a:spcAft>
                </a:pPr>
                <a:r>
                  <a:rPr lang="es-ES_tradnl" sz="1100" b="1">
                    <a:solidFill>
                      <a:srgbClr val="FFFFFF"/>
                    </a:solidFill>
                  </a:rPr>
                  <a:t>SECCIÓN LOCAL</a:t>
                </a:r>
                <a:endParaRPr lang="es-EC"/>
              </a:p>
            </p:txBody>
          </p:sp>
          <p:sp>
            <p:nvSpPr>
              <p:cNvPr id="24596" name="Rectangle 16"/>
              <p:cNvSpPr>
                <a:spLocks noChangeArrowheads="1"/>
              </p:cNvSpPr>
              <p:nvPr/>
            </p:nvSpPr>
            <p:spPr bwMode="auto">
              <a:xfrm>
                <a:off x="2447" y="7137"/>
                <a:ext cx="2770" cy="637"/>
              </a:xfrm>
              <a:prstGeom prst="rect">
                <a:avLst/>
              </a:prstGeom>
              <a:solidFill>
                <a:srgbClr val="0066CC"/>
              </a:solidFill>
              <a:ln w="12700">
                <a:solidFill>
                  <a:srgbClr val="66CCFF"/>
                </a:solidFill>
                <a:miter lim="800000"/>
                <a:headEnd/>
                <a:tailEnd/>
              </a:ln>
            </p:spPr>
            <p:txBody>
              <a:bodyPr lIns="43280" tIns="43280" rIns="43280" bIns="43280" anchor="ctr"/>
              <a:lstStyle/>
              <a:p>
                <a:pPr algn="ctr">
                  <a:spcAft>
                    <a:spcPts val="1000"/>
                  </a:spcAft>
                </a:pPr>
                <a:r>
                  <a:rPr lang="es-ES_tradnl" sz="1100" b="1">
                    <a:solidFill>
                      <a:srgbClr val="FFFFFF"/>
                    </a:solidFill>
                  </a:rPr>
                  <a:t>PRIMERA PAGINA</a:t>
                </a:r>
                <a:endParaRPr lang="es-EC"/>
              </a:p>
            </p:txBody>
          </p:sp>
          <p:sp>
            <p:nvSpPr>
              <p:cNvPr id="24597" name="Rectangle 17"/>
              <p:cNvSpPr>
                <a:spLocks noChangeArrowheads="1"/>
              </p:cNvSpPr>
              <p:nvPr/>
            </p:nvSpPr>
            <p:spPr bwMode="auto">
              <a:xfrm>
                <a:off x="2436" y="7935"/>
                <a:ext cx="2770" cy="577"/>
              </a:xfrm>
              <a:prstGeom prst="rect">
                <a:avLst/>
              </a:prstGeom>
              <a:solidFill>
                <a:srgbClr val="0066CC"/>
              </a:solidFill>
              <a:ln w="12700">
                <a:solidFill>
                  <a:srgbClr val="66CCFF"/>
                </a:solidFill>
                <a:miter lim="800000"/>
                <a:headEnd/>
                <a:tailEnd/>
              </a:ln>
            </p:spPr>
            <p:txBody>
              <a:bodyPr lIns="43280" tIns="43280" rIns="43280" bIns="43280" anchor="ctr"/>
              <a:lstStyle/>
              <a:p>
                <a:pPr algn="ctr">
                  <a:spcAft>
                    <a:spcPts val="1000"/>
                  </a:spcAft>
                </a:pPr>
                <a:r>
                  <a:rPr lang="es-ES_tradnl" sz="1100" b="1">
                    <a:solidFill>
                      <a:srgbClr val="FFFFFF"/>
                    </a:solidFill>
                  </a:rPr>
                  <a:t>REVISTAS</a:t>
                </a:r>
                <a:endParaRPr lang="es-EC"/>
              </a:p>
            </p:txBody>
          </p:sp>
          <p:sp>
            <p:nvSpPr>
              <p:cNvPr id="24598" name="Rectangle 18"/>
              <p:cNvSpPr>
                <a:spLocks noChangeArrowheads="1"/>
              </p:cNvSpPr>
              <p:nvPr/>
            </p:nvSpPr>
            <p:spPr bwMode="auto">
              <a:xfrm>
                <a:off x="2432" y="8674"/>
                <a:ext cx="2770" cy="621"/>
              </a:xfrm>
              <a:prstGeom prst="rect">
                <a:avLst/>
              </a:prstGeom>
              <a:solidFill>
                <a:srgbClr val="0066CC"/>
              </a:solidFill>
              <a:ln w="12700">
                <a:solidFill>
                  <a:srgbClr val="66CCFF"/>
                </a:solidFill>
                <a:miter lim="800000"/>
                <a:headEnd/>
                <a:tailEnd/>
              </a:ln>
            </p:spPr>
            <p:txBody>
              <a:bodyPr lIns="43280" tIns="43280" rIns="43280" bIns="43280" anchor="ctr"/>
              <a:lstStyle/>
              <a:p>
                <a:pPr algn="ctr">
                  <a:spcAft>
                    <a:spcPts val="1000"/>
                  </a:spcAft>
                </a:pPr>
                <a:r>
                  <a:rPr lang="es-ES_tradnl" sz="1100" b="1">
                    <a:solidFill>
                      <a:srgbClr val="FFFFFF"/>
                    </a:solidFill>
                  </a:rPr>
                  <a:t>PRIMERA SECCIÓN</a:t>
                </a:r>
                <a:endParaRPr lang="es-EC"/>
              </a:p>
            </p:txBody>
          </p:sp>
          <p:sp>
            <p:nvSpPr>
              <p:cNvPr id="24599" name="Rectangle 19"/>
              <p:cNvSpPr>
                <a:spLocks noChangeArrowheads="1"/>
              </p:cNvSpPr>
              <p:nvPr/>
            </p:nvSpPr>
            <p:spPr bwMode="auto">
              <a:xfrm>
                <a:off x="2432" y="6325"/>
                <a:ext cx="2770" cy="623"/>
              </a:xfrm>
              <a:prstGeom prst="rect">
                <a:avLst/>
              </a:prstGeom>
              <a:solidFill>
                <a:srgbClr val="0066CC"/>
              </a:solidFill>
              <a:ln w="12700">
                <a:solidFill>
                  <a:srgbClr val="66CCFF"/>
                </a:solidFill>
                <a:miter lim="800000"/>
                <a:headEnd/>
                <a:tailEnd/>
              </a:ln>
            </p:spPr>
            <p:txBody>
              <a:bodyPr lIns="43280" tIns="43280" rIns="43280" bIns="43280" anchor="ctr"/>
              <a:lstStyle/>
              <a:p>
                <a:pPr algn="ctr">
                  <a:spcAft>
                    <a:spcPts val="1000"/>
                  </a:spcAft>
                </a:pPr>
                <a:r>
                  <a:rPr lang="es-ES_tradnl" sz="1100" b="1">
                    <a:solidFill>
                      <a:srgbClr val="FFFFFF"/>
                    </a:solidFill>
                  </a:rPr>
                  <a:t>DEPORTES</a:t>
                </a:r>
                <a:endParaRPr lang="es-EC"/>
              </a:p>
            </p:txBody>
          </p:sp>
          <p:sp>
            <p:nvSpPr>
              <p:cNvPr id="24600" name="Text Box 20"/>
              <p:cNvSpPr txBox="1">
                <a:spLocks noChangeArrowheads="1"/>
              </p:cNvSpPr>
              <p:nvPr/>
            </p:nvSpPr>
            <p:spPr bwMode="auto">
              <a:xfrm>
                <a:off x="1418" y="9553"/>
                <a:ext cx="833" cy="4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s-ES_tradnl" sz="1400" b="1">
                    <a:solidFill>
                      <a:srgbClr val="000000"/>
                    </a:solidFill>
                  </a:rPr>
                  <a:t>.010</a:t>
                </a:r>
                <a:endParaRPr lang="es-EC"/>
              </a:p>
            </p:txBody>
          </p:sp>
          <p:sp>
            <p:nvSpPr>
              <p:cNvPr id="24601" name="Rectangle 21"/>
              <p:cNvSpPr>
                <a:spLocks noChangeArrowheads="1"/>
              </p:cNvSpPr>
              <p:nvPr/>
            </p:nvSpPr>
            <p:spPr bwMode="auto">
              <a:xfrm>
                <a:off x="2451" y="9482"/>
                <a:ext cx="2770" cy="660"/>
              </a:xfrm>
              <a:prstGeom prst="rect">
                <a:avLst/>
              </a:prstGeom>
              <a:solidFill>
                <a:srgbClr val="0066CC"/>
              </a:solidFill>
              <a:ln w="12700">
                <a:solidFill>
                  <a:srgbClr val="66CCFF"/>
                </a:solidFill>
                <a:miter lim="800000"/>
                <a:headEnd/>
                <a:tailEnd/>
              </a:ln>
            </p:spPr>
            <p:txBody>
              <a:bodyPr lIns="43280" tIns="43280" rIns="43280" bIns="43280" anchor="ctr"/>
              <a:lstStyle/>
              <a:p>
                <a:pPr algn="ctr">
                  <a:spcAft>
                    <a:spcPts val="1000"/>
                  </a:spcAft>
                </a:pPr>
                <a:r>
                  <a:rPr lang="es-ES_tradnl" sz="1100" b="1">
                    <a:solidFill>
                      <a:srgbClr val="FFFFFF"/>
                    </a:solidFill>
                  </a:rPr>
                  <a:t>FASCÍCULOS</a:t>
                </a:r>
                <a:endParaRPr lang="es-EC"/>
              </a:p>
            </p:txBody>
          </p:sp>
          <p:sp>
            <p:nvSpPr>
              <p:cNvPr id="24602" name="Line 22"/>
              <p:cNvSpPr>
                <a:spLocks noChangeShapeType="1"/>
              </p:cNvSpPr>
              <p:nvPr/>
            </p:nvSpPr>
            <p:spPr bwMode="auto">
              <a:xfrm flipV="1">
                <a:off x="5198" y="4041"/>
                <a:ext cx="900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603" name="Line 23"/>
              <p:cNvSpPr>
                <a:spLocks noChangeShapeType="1"/>
              </p:cNvSpPr>
              <p:nvPr/>
            </p:nvSpPr>
            <p:spPr bwMode="auto">
              <a:xfrm>
                <a:off x="6098" y="4041"/>
                <a:ext cx="1" cy="576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604" name="Line 24"/>
              <p:cNvSpPr>
                <a:spLocks noChangeShapeType="1"/>
              </p:cNvSpPr>
              <p:nvPr/>
            </p:nvSpPr>
            <p:spPr bwMode="auto">
              <a:xfrm>
                <a:off x="6098" y="7043"/>
                <a:ext cx="720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605" name="Line 25"/>
              <p:cNvSpPr>
                <a:spLocks noChangeShapeType="1"/>
              </p:cNvSpPr>
              <p:nvPr/>
            </p:nvSpPr>
            <p:spPr bwMode="auto">
              <a:xfrm flipV="1">
                <a:off x="5198" y="4826"/>
                <a:ext cx="900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606" name="Line 26"/>
              <p:cNvSpPr>
                <a:spLocks noChangeShapeType="1"/>
              </p:cNvSpPr>
              <p:nvPr/>
            </p:nvSpPr>
            <p:spPr bwMode="auto">
              <a:xfrm flipV="1">
                <a:off x="5198" y="5765"/>
                <a:ext cx="900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607" name="Line 27"/>
              <p:cNvSpPr>
                <a:spLocks noChangeShapeType="1"/>
              </p:cNvSpPr>
              <p:nvPr/>
            </p:nvSpPr>
            <p:spPr bwMode="auto">
              <a:xfrm flipV="1">
                <a:off x="5198" y="6628"/>
                <a:ext cx="900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608" name="Line 28"/>
              <p:cNvSpPr>
                <a:spLocks noChangeShapeType="1"/>
              </p:cNvSpPr>
              <p:nvPr/>
            </p:nvSpPr>
            <p:spPr bwMode="auto">
              <a:xfrm flipV="1">
                <a:off x="5198" y="7452"/>
                <a:ext cx="900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609" name="Line 29"/>
              <p:cNvSpPr>
                <a:spLocks noChangeShapeType="1"/>
              </p:cNvSpPr>
              <p:nvPr/>
            </p:nvSpPr>
            <p:spPr bwMode="auto">
              <a:xfrm flipV="1">
                <a:off x="5198" y="8191"/>
                <a:ext cx="900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610" name="Line 30"/>
              <p:cNvSpPr>
                <a:spLocks noChangeShapeType="1"/>
              </p:cNvSpPr>
              <p:nvPr/>
            </p:nvSpPr>
            <p:spPr bwMode="auto">
              <a:xfrm flipV="1">
                <a:off x="5179" y="8967"/>
                <a:ext cx="900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611" name="Line 31"/>
              <p:cNvSpPr>
                <a:spLocks noChangeShapeType="1"/>
              </p:cNvSpPr>
              <p:nvPr/>
            </p:nvSpPr>
            <p:spPr bwMode="auto">
              <a:xfrm flipV="1">
                <a:off x="5198" y="9781"/>
                <a:ext cx="900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C"/>
              </a:p>
            </p:txBody>
          </p:sp>
        </p:grpSp>
      </p:grpSp>
      <p:sp>
        <p:nvSpPr>
          <p:cNvPr id="24582" name="34 CuadroTexto"/>
          <p:cNvSpPr txBox="1">
            <a:spLocks noChangeArrowheads="1"/>
          </p:cNvSpPr>
          <p:nvPr/>
        </p:nvSpPr>
        <p:spPr bwMode="auto">
          <a:xfrm>
            <a:off x="1357313" y="1357313"/>
            <a:ext cx="7000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000">
                <a:solidFill>
                  <a:schemeClr val="tx2"/>
                </a:solidFill>
              </a:rPr>
              <a:t>Impacto de Puntos de Contacto en la Lealtad</a:t>
            </a:r>
            <a:endParaRPr lang="es-EC" sz="20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III: Investigación de Mercado</a:t>
            </a:r>
          </a:p>
        </p:txBody>
      </p:sp>
      <p:pic>
        <p:nvPicPr>
          <p:cNvPr id="6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CuadroTexto"/>
          <p:cNvSpPr txBox="1"/>
          <p:nvPr/>
        </p:nvSpPr>
        <p:spPr>
          <a:xfrm>
            <a:off x="1143000" y="1784350"/>
            <a:ext cx="785812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es-ES_tradn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Resultados en el Punto de Contacto:</a:t>
            </a:r>
          </a:p>
          <a:p>
            <a:pPr algn="just">
              <a:defRPr/>
            </a:pPr>
            <a:endParaRPr lang="es-ES_tradnl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algn="just">
              <a:defRPr/>
            </a:pPr>
            <a:r>
              <a:rPr lang="es-PE" sz="2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 nivel de secciones y puntos de contacto, la lealtad viene a depender de la cercanía, en términos de nivel de acceso, que el producto tenga hacia el lector y el contenido de la sección donde se presenta la posición del diario (primera sección) y las principales noticias del día.</a:t>
            </a:r>
            <a:endParaRPr lang="es-PE" sz="2400" dirty="0">
              <a:latin typeface="Calibri" pitchFamily="34" charset="0"/>
            </a:endParaRPr>
          </a:p>
          <a:p>
            <a:pPr algn="just">
              <a:defRPr/>
            </a:pPr>
            <a:endParaRPr lang="es-EC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resentac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" name="234 Conector recto"/>
          <p:cNvCxnSpPr/>
          <p:nvPr/>
        </p:nvCxnSpPr>
        <p:spPr>
          <a:xfrm>
            <a:off x="0" y="349885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266 Grupo"/>
          <p:cNvGrpSpPr>
            <a:grpSpLocks/>
          </p:cNvGrpSpPr>
          <p:nvPr/>
        </p:nvGrpSpPr>
        <p:grpSpPr bwMode="auto">
          <a:xfrm>
            <a:off x="1143000" y="1428750"/>
            <a:ext cx="1214438" cy="4500563"/>
            <a:chOff x="2642442" y="1000108"/>
            <a:chExt cx="857988" cy="2571768"/>
          </a:xfrm>
        </p:grpSpPr>
        <p:grpSp>
          <p:nvGrpSpPr>
            <p:cNvPr id="12303" name="Group 10"/>
            <p:cNvGrpSpPr>
              <a:grpSpLocks/>
            </p:cNvGrpSpPr>
            <p:nvPr/>
          </p:nvGrpSpPr>
          <p:grpSpPr bwMode="auto">
            <a:xfrm>
              <a:off x="2642442" y="1000108"/>
              <a:ext cx="857988" cy="2571768"/>
              <a:chOff x="224" y="2393"/>
              <a:chExt cx="680" cy="1849"/>
            </a:xfrm>
          </p:grpSpPr>
          <p:sp>
            <p:nvSpPr>
              <p:cNvPr id="186" name="Freeform 12">
                <a:hlinkClick r:id="rId4" action="ppaction://hlinksldjump"/>
              </p:cNvPr>
              <p:cNvSpPr>
                <a:spLocks/>
              </p:cNvSpPr>
              <p:nvPr/>
            </p:nvSpPr>
            <p:spPr bwMode="auto">
              <a:xfrm>
                <a:off x="224" y="2393"/>
                <a:ext cx="680" cy="1849"/>
              </a:xfrm>
              <a:custGeom>
                <a:avLst/>
                <a:gdLst>
                  <a:gd name="T0" fmla="*/ 1019 w 1359"/>
                  <a:gd name="T1" fmla="*/ 0 h 3697"/>
                  <a:gd name="T2" fmla="*/ 0 w 1359"/>
                  <a:gd name="T3" fmla="*/ 0 h 3697"/>
                  <a:gd name="T4" fmla="*/ 339 w 1359"/>
                  <a:gd name="T5" fmla="*/ 1848 h 3697"/>
                  <a:gd name="T6" fmla="*/ 0 w 1359"/>
                  <a:gd name="T7" fmla="*/ 3697 h 3697"/>
                  <a:gd name="T8" fmla="*/ 1019 w 1359"/>
                  <a:gd name="T9" fmla="*/ 3697 h 3697"/>
                  <a:gd name="T10" fmla="*/ 1359 w 1359"/>
                  <a:gd name="T11" fmla="*/ 1848 h 3697"/>
                  <a:gd name="T12" fmla="*/ 1019 w 1359"/>
                  <a:gd name="T13" fmla="*/ 0 h 3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59"/>
                  <a:gd name="T22" fmla="*/ 0 h 3697"/>
                  <a:gd name="T23" fmla="*/ 1359 w 1359"/>
                  <a:gd name="T24" fmla="*/ 3697 h 36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59" h="3697">
                    <a:moveTo>
                      <a:pt x="1019" y="0"/>
                    </a:moveTo>
                    <a:lnTo>
                      <a:pt x="0" y="0"/>
                    </a:lnTo>
                    <a:lnTo>
                      <a:pt x="339" y="1848"/>
                    </a:lnTo>
                    <a:lnTo>
                      <a:pt x="0" y="3697"/>
                    </a:lnTo>
                    <a:lnTo>
                      <a:pt x="1019" y="3697"/>
                    </a:lnTo>
                    <a:lnTo>
                      <a:pt x="1359" y="1848"/>
                    </a:lnTo>
                    <a:lnTo>
                      <a:pt x="101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400" b="1">
                  <a:latin typeface="Arial Black" pitchFamily="34" charset="0"/>
                </a:endParaRPr>
              </a:p>
            </p:txBody>
          </p:sp>
          <p:sp>
            <p:nvSpPr>
              <p:cNvPr id="12306" name="Rectangle 13"/>
              <p:cNvSpPr>
                <a:spLocks noChangeArrowheads="1"/>
              </p:cNvSpPr>
              <p:nvPr/>
            </p:nvSpPr>
            <p:spPr bwMode="auto">
              <a:xfrm rot="5400000">
                <a:off x="-361" y="3173"/>
                <a:ext cx="1771" cy="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endParaRPr lang="es-ES_tradnl" sz="1400" b="1">
                  <a:latin typeface="Arial Black" pitchFamily="34" charset="0"/>
                </a:endParaRPr>
              </a:p>
              <a:p>
                <a:pPr algn="ctr"/>
                <a:r>
                  <a:rPr lang="es-ES_tradnl" sz="1400" b="1">
                    <a:latin typeface="Arial Black" pitchFamily="34" charset="0"/>
                  </a:rPr>
                  <a:t> SITUACIÓN ACTUAL DE LA EMPRESA</a:t>
                </a:r>
                <a:endParaRPr lang="es-EC" sz="1400" b="1">
                  <a:latin typeface="Arial Black" pitchFamily="34" charset="0"/>
                </a:endParaRPr>
              </a:p>
              <a:p>
                <a:pPr algn="ctr"/>
                <a:endParaRPr lang="es-EC" sz="1400" b="1">
                  <a:latin typeface="Arial Black" pitchFamily="34" charset="0"/>
                </a:endParaRPr>
              </a:p>
            </p:txBody>
          </p:sp>
        </p:grpSp>
        <p:sp>
          <p:nvSpPr>
            <p:cNvPr id="12304" name="253 CuadroTexto"/>
            <p:cNvSpPr txBox="1">
              <a:spLocks noChangeArrowheads="1"/>
            </p:cNvSpPr>
            <p:nvPr/>
          </p:nvSpPr>
          <p:spPr bwMode="auto">
            <a:xfrm>
              <a:off x="2857488" y="1071546"/>
              <a:ext cx="285752" cy="19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latin typeface="Arial Black" pitchFamily="34" charset="0"/>
                </a:rPr>
                <a:t>I</a:t>
              </a:r>
              <a:endParaRPr lang="es-EC" sz="1400" b="1">
                <a:latin typeface="Arial Black" pitchFamily="34" charset="0"/>
              </a:endParaRPr>
            </a:p>
          </p:txBody>
        </p:sp>
      </p:grpSp>
      <p:grpSp>
        <p:nvGrpSpPr>
          <p:cNvPr id="4" name="267 Grupo"/>
          <p:cNvGrpSpPr/>
          <p:nvPr/>
        </p:nvGrpSpPr>
        <p:grpSpPr>
          <a:xfrm>
            <a:off x="2357422" y="1428736"/>
            <a:ext cx="1214414" cy="4500594"/>
            <a:chOff x="3570404" y="1000108"/>
            <a:chExt cx="857988" cy="2571768"/>
          </a:xfrm>
          <a:solidFill>
            <a:srgbClr val="FFFF00"/>
          </a:solidFill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570404" y="1000108"/>
              <a:ext cx="857988" cy="2571768"/>
              <a:chOff x="224" y="2393"/>
              <a:chExt cx="680" cy="1849"/>
            </a:xfrm>
            <a:grpFill/>
          </p:grpSpPr>
          <p:sp>
            <p:nvSpPr>
              <p:cNvPr id="189" name="Freeform 12">
                <a:hlinkClick r:id="rId4" action="ppaction://hlinksldjump"/>
              </p:cNvPr>
              <p:cNvSpPr>
                <a:spLocks/>
              </p:cNvSpPr>
              <p:nvPr/>
            </p:nvSpPr>
            <p:spPr bwMode="auto">
              <a:xfrm>
                <a:off x="224" y="2393"/>
                <a:ext cx="680" cy="1849"/>
              </a:xfrm>
              <a:custGeom>
                <a:avLst/>
                <a:gdLst>
                  <a:gd name="T0" fmla="*/ 1019 w 1359"/>
                  <a:gd name="T1" fmla="*/ 0 h 3697"/>
                  <a:gd name="T2" fmla="*/ 0 w 1359"/>
                  <a:gd name="T3" fmla="*/ 0 h 3697"/>
                  <a:gd name="T4" fmla="*/ 339 w 1359"/>
                  <a:gd name="T5" fmla="*/ 1848 h 3697"/>
                  <a:gd name="T6" fmla="*/ 0 w 1359"/>
                  <a:gd name="T7" fmla="*/ 3697 h 3697"/>
                  <a:gd name="T8" fmla="*/ 1019 w 1359"/>
                  <a:gd name="T9" fmla="*/ 3697 h 3697"/>
                  <a:gd name="T10" fmla="*/ 1359 w 1359"/>
                  <a:gd name="T11" fmla="*/ 1848 h 3697"/>
                  <a:gd name="T12" fmla="*/ 1019 w 1359"/>
                  <a:gd name="T13" fmla="*/ 0 h 3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59"/>
                  <a:gd name="T22" fmla="*/ 0 h 3697"/>
                  <a:gd name="T23" fmla="*/ 1359 w 1359"/>
                  <a:gd name="T24" fmla="*/ 3697 h 36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59" h="3697">
                    <a:moveTo>
                      <a:pt x="1019" y="0"/>
                    </a:moveTo>
                    <a:lnTo>
                      <a:pt x="0" y="0"/>
                    </a:lnTo>
                    <a:lnTo>
                      <a:pt x="339" y="1848"/>
                    </a:lnTo>
                    <a:lnTo>
                      <a:pt x="0" y="3697"/>
                    </a:lnTo>
                    <a:lnTo>
                      <a:pt x="1019" y="3697"/>
                    </a:lnTo>
                    <a:lnTo>
                      <a:pt x="1359" y="1848"/>
                    </a:lnTo>
                    <a:lnTo>
                      <a:pt x="101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400" b="1">
                  <a:latin typeface="Arial Black" pitchFamily="34" charset="0"/>
                </a:endParaRPr>
              </a:p>
            </p:txBody>
          </p:sp>
          <p:sp>
            <p:nvSpPr>
              <p:cNvPr id="190" name="Rectangle 13"/>
              <p:cNvSpPr>
                <a:spLocks noChangeArrowheads="1"/>
              </p:cNvSpPr>
              <p:nvPr/>
            </p:nvSpPr>
            <p:spPr bwMode="auto">
              <a:xfrm rot="5400000">
                <a:off x="-284" y="3294"/>
                <a:ext cx="1771" cy="12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_tradnl" sz="1400" b="1" dirty="0">
                    <a:latin typeface="Arial Black" pitchFamily="34" charset="0"/>
                  </a:rPr>
                  <a:t>ANÁLISIS DEL MERCADO</a:t>
                </a:r>
                <a:endParaRPr lang="es-EC" sz="1400" b="1" dirty="0">
                  <a:latin typeface="Arial Black" pitchFamily="34" charset="0"/>
                </a:endParaRPr>
              </a:p>
            </p:txBody>
          </p:sp>
        </p:grpSp>
        <p:sp>
          <p:nvSpPr>
            <p:cNvPr id="255" name="254 CuadroTexto"/>
            <p:cNvSpPr txBox="1"/>
            <p:nvPr/>
          </p:nvSpPr>
          <p:spPr>
            <a:xfrm>
              <a:off x="3714744" y="1071546"/>
              <a:ext cx="419104" cy="19492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Arial Black" pitchFamily="34" charset="0"/>
                </a:rPr>
                <a:t>II</a:t>
              </a:r>
              <a:endParaRPr lang="es-EC" sz="1400" b="1" dirty="0">
                <a:latin typeface="Arial Black" pitchFamily="34" charset="0"/>
              </a:endParaRPr>
            </a:p>
          </p:txBody>
        </p:sp>
      </p:grpSp>
      <p:grpSp>
        <p:nvGrpSpPr>
          <p:cNvPr id="6" name="268 Grupo"/>
          <p:cNvGrpSpPr/>
          <p:nvPr/>
        </p:nvGrpSpPr>
        <p:grpSpPr>
          <a:xfrm>
            <a:off x="3500430" y="1428736"/>
            <a:ext cx="1214414" cy="4500594"/>
            <a:chOff x="4427660" y="1000108"/>
            <a:chExt cx="857988" cy="2571768"/>
          </a:xfrm>
          <a:solidFill>
            <a:srgbClr val="00FF00"/>
          </a:solidFill>
        </p:grpSpPr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4427660" y="1000108"/>
              <a:ext cx="857988" cy="2571768"/>
              <a:chOff x="224" y="2393"/>
              <a:chExt cx="680" cy="1849"/>
            </a:xfrm>
            <a:grpFill/>
          </p:grpSpPr>
          <p:sp>
            <p:nvSpPr>
              <p:cNvPr id="192" name="Freeform 12">
                <a:hlinkClick r:id="rId4" action="ppaction://hlinksldjump"/>
              </p:cNvPr>
              <p:cNvSpPr>
                <a:spLocks/>
              </p:cNvSpPr>
              <p:nvPr/>
            </p:nvSpPr>
            <p:spPr bwMode="auto">
              <a:xfrm>
                <a:off x="224" y="2393"/>
                <a:ext cx="680" cy="1849"/>
              </a:xfrm>
              <a:custGeom>
                <a:avLst/>
                <a:gdLst>
                  <a:gd name="T0" fmla="*/ 1019 w 1359"/>
                  <a:gd name="T1" fmla="*/ 0 h 3697"/>
                  <a:gd name="T2" fmla="*/ 0 w 1359"/>
                  <a:gd name="T3" fmla="*/ 0 h 3697"/>
                  <a:gd name="T4" fmla="*/ 339 w 1359"/>
                  <a:gd name="T5" fmla="*/ 1848 h 3697"/>
                  <a:gd name="T6" fmla="*/ 0 w 1359"/>
                  <a:gd name="T7" fmla="*/ 3697 h 3697"/>
                  <a:gd name="T8" fmla="*/ 1019 w 1359"/>
                  <a:gd name="T9" fmla="*/ 3697 h 3697"/>
                  <a:gd name="T10" fmla="*/ 1359 w 1359"/>
                  <a:gd name="T11" fmla="*/ 1848 h 3697"/>
                  <a:gd name="T12" fmla="*/ 1019 w 1359"/>
                  <a:gd name="T13" fmla="*/ 0 h 3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59"/>
                  <a:gd name="T22" fmla="*/ 0 h 3697"/>
                  <a:gd name="T23" fmla="*/ 1359 w 1359"/>
                  <a:gd name="T24" fmla="*/ 3697 h 36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59" h="3697">
                    <a:moveTo>
                      <a:pt x="1019" y="0"/>
                    </a:moveTo>
                    <a:lnTo>
                      <a:pt x="0" y="0"/>
                    </a:lnTo>
                    <a:lnTo>
                      <a:pt x="339" y="1848"/>
                    </a:lnTo>
                    <a:lnTo>
                      <a:pt x="0" y="3697"/>
                    </a:lnTo>
                    <a:lnTo>
                      <a:pt x="1019" y="3697"/>
                    </a:lnTo>
                    <a:lnTo>
                      <a:pt x="1359" y="1848"/>
                    </a:lnTo>
                    <a:lnTo>
                      <a:pt x="101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400" b="1">
                  <a:latin typeface="Arial Black" pitchFamily="34" charset="0"/>
                </a:endParaRPr>
              </a:p>
            </p:txBody>
          </p:sp>
          <p:sp>
            <p:nvSpPr>
              <p:cNvPr id="193" name="Rectangle 13"/>
              <p:cNvSpPr>
                <a:spLocks noChangeArrowheads="1"/>
              </p:cNvSpPr>
              <p:nvPr/>
            </p:nvSpPr>
            <p:spPr bwMode="auto">
              <a:xfrm rot="5400000">
                <a:off x="-284" y="3232"/>
                <a:ext cx="1771" cy="2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_tradnl" sz="1400" b="1" dirty="0">
                    <a:latin typeface="Arial Black" pitchFamily="34" charset="0"/>
                  </a:rPr>
                  <a:t>INVESTIGACIÓN DEL MERCADO</a:t>
                </a:r>
                <a:endParaRPr lang="es-EC" sz="1400" b="1" dirty="0">
                  <a:latin typeface="Arial Black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400" b="1" dirty="0">
                  <a:latin typeface="Arial Black" pitchFamily="34" charset="0"/>
                </a:endParaRPr>
              </a:p>
            </p:txBody>
          </p:sp>
        </p:grpSp>
        <p:sp>
          <p:nvSpPr>
            <p:cNvPr id="256" name="255 CuadroTexto"/>
            <p:cNvSpPr txBox="1"/>
            <p:nvPr/>
          </p:nvSpPr>
          <p:spPr>
            <a:xfrm>
              <a:off x="4572000" y="1071546"/>
              <a:ext cx="500066" cy="19492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Arial Black" pitchFamily="34" charset="0"/>
                </a:rPr>
                <a:t>III</a:t>
              </a:r>
              <a:endParaRPr lang="es-EC" sz="1400" b="1" dirty="0">
                <a:latin typeface="Arial Black" pitchFamily="34" charset="0"/>
              </a:endParaRPr>
            </a:p>
          </p:txBody>
        </p:sp>
      </p:grpSp>
      <p:grpSp>
        <p:nvGrpSpPr>
          <p:cNvPr id="8" name="269 Grupo"/>
          <p:cNvGrpSpPr/>
          <p:nvPr/>
        </p:nvGrpSpPr>
        <p:grpSpPr>
          <a:xfrm>
            <a:off x="4500562" y="1428736"/>
            <a:ext cx="1214414" cy="4500594"/>
            <a:chOff x="5355622" y="1000108"/>
            <a:chExt cx="857988" cy="2571768"/>
          </a:xfrm>
          <a:solidFill>
            <a:srgbClr val="00FFFF"/>
          </a:solidFill>
        </p:grpSpPr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5355622" y="1000108"/>
              <a:ext cx="857988" cy="2571768"/>
              <a:chOff x="224" y="2393"/>
              <a:chExt cx="680" cy="1849"/>
            </a:xfrm>
            <a:grpFill/>
          </p:grpSpPr>
          <p:sp>
            <p:nvSpPr>
              <p:cNvPr id="195" name="Freeform 12">
                <a:hlinkClick r:id="rId4" action="ppaction://hlinksldjump"/>
              </p:cNvPr>
              <p:cNvSpPr>
                <a:spLocks/>
              </p:cNvSpPr>
              <p:nvPr/>
            </p:nvSpPr>
            <p:spPr bwMode="auto">
              <a:xfrm>
                <a:off x="224" y="2393"/>
                <a:ext cx="680" cy="1849"/>
              </a:xfrm>
              <a:custGeom>
                <a:avLst/>
                <a:gdLst>
                  <a:gd name="T0" fmla="*/ 1019 w 1359"/>
                  <a:gd name="T1" fmla="*/ 0 h 3697"/>
                  <a:gd name="T2" fmla="*/ 0 w 1359"/>
                  <a:gd name="T3" fmla="*/ 0 h 3697"/>
                  <a:gd name="T4" fmla="*/ 339 w 1359"/>
                  <a:gd name="T5" fmla="*/ 1848 h 3697"/>
                  <a:gd name="T6" fmla="*/ 0 w 1359"/>
                  <a:gd name="T7" fmla="*/ 3697 h 3697"/>
                  <a:gd name="T8" fmla="*/ 1019 w 1359"/>
                  <a:gd name="T9" fmla="*/ 3697 h 3697"/>
                  <a:gd name="T10" fmla="*/ 1359 w 1359"/>
                  <a:gd name="T11" fmla="*/ 1848 h 3697"/>
                  <a:gd name="T12" fmla="*/ 1019 w 1359"/>
                  <a:gd name="T13" fmla="*/ 0 h 3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59"/>
                  <a:gd name="T22" fmla="*/ 0 h 3697"/>
                  <a:gd name="T23" fmla="*/ 1359 w 1359"/>
                  <a:gd name="T24" fmla="*/ 3697 h 36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59" h="3697">
                    <a:moveTo>
                      <a:pt x="1019" y="0"/>
                    </a:moveTo>
                    <a:lnTo>
                      <a:pt x="0" y="0"/>
                    </a:lnTo>
                    <a:lnTo>
                      <a:pt x="339" y="1848"/>
                    </a:lnTo>
                    <a:lnTo>
                      <a:pt x="0" y="3697"/>
                    </a:lnTo>
                    <a:lnTo>
                      <a:pt x="1019" y="3697"/>
                    </a:lnTo>
                    <a:lnTo>
                      <a:pt x="1359" y="1848"/>
                    </a:lnTo>
                    <a:lnTo>
                      <a:pt x="101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400" b="1">
                  <a:latin typeface="Arial Black" pitchFamily="34" charset="0"/>
                </a:endParaRPr>
              </a:p>
            </p:txBody>
          </p:sp>
          <p:sp>
            <p:nvSpPr>
              <p:cNvPr id="196" name="Rectangle 13"/>
              <p:cNvSpPr>
                <a:spLocks noChangeArrowheads="1"/>
              </p:cNvSpPr>
              <p:nvPr/>
            </p:nvSpPr>
            <p:spPr bwMode="auto">
              <a:xfrm rot="5400000">
                <a:off x="-284" y="3232"/>
                <a:ext cx="1771" cy="2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_tradnl" sz="1400" b="1" dirty="0">
                    <a:latin typeface="Arial Black" pitchFamily="34" charset="0"/>
                  </a:rPr>
                  <a:t>PLANTEAMIENTO ESTRATÉGICO</a:t>
                </a:r>
                <a:endParaRPr lang="es-EC" sz="1400" b="1" dirty="0">
                  <a:latin typeface="Arial Black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400" b="1" dirty="0">
                  <a:latin typeface="Arial Black" pitchFamily="34" charset="0"/>
                </a:endParaRPr>
              </a:p>
            </p:txBody>
          </p:sp>
        </p:grpSp>
        <p:sp>
          <p:nvSpPr>
            <p:cNvPr id="257" name="256 CuadroTexto"/>
            <p:cNvSpPr txBox="1"/>
            <p:nvPr/>
          </p:nvSpPr>
          <p:spPr>
            <a:xfrm>
              <a:off x="5500694" y="1071546"/>
              <a:ext cx="500066" cy="19492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Arial Black" pitchFamily="34" charset="0"/>
                </a:rPr>
                <a:t>IV</a:t>
              </a:r>
              <a:endParaRPr lang="es-EC" sz="1400" b="1" dirty="0">
                <a:latin typeface="Arial Black" pitchFamily="34" charset="0"/>
              </a:endParaRPr>
            </a:p>
          </p:txBody>
        </p:sp>
      </p:grpSp>
      <p:grpSp>
        <p:nvGrpSpPr>
          <p:cNvPr id="10" name="270 Grupo"/>
          <p:cNvGrpSpPr/>
          <p:nvPr/>
        </p:nvGrpSpPr>
        <p:grpSpPr>
          <a:xfrm>
            <a:off x="5572132" y="1428736"/>
            <a:ext cx="1214414" cy="4500594"/>
            <a:chOff x="6142904" y="1000108"/>
            <a:chExt cx="857988" cy="2571768"/>
          </a:xfrm>
          <a:solidFill>
            <a:srgbClr val="FF33CC"/>
          </a:solidFill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6142904" y="1000108"/>
              <a:ext cx="857988" cy="2571768"/>
              <a:chOff x="224" y="2393"/>
              <a:chExt cx="680" cy="1849"/>
            </a:xfrm>
            <a:grpFill/>
          </p:grpSpPr>
          <p:sp>
            <p:nvSpPr>
              <p:cNvPr id="180" name="Freeform 12">
                <a:hlinkClick r:id="rId4" action="ppaction://hlinksldjump"/>
              </p:cNvPr>
              <p:cNvSpPr>
                <a:spLocks/>
              </p:cNvSpPr>
              <p:nvPr/>
            </p:nvSpPr>
            <p:spPr bwMode="auto">
              <a:xfrm>
                <a:off x="224" y="2393"/>
                <a:ext cx="680" cy="1849"/>
              </a:xfrm>
              <a:custGeom>
                <a:avLst/>
                <a:gdLst>
                  <a:gd name="T0" fmla="*/ 1019 w 1359"/>
                  <a:gd name="T1" fmla="*/ 0 h 3697"/>
                  <a:gd name="T2" fmla="*/ 0 w 1359"/>
                  <a:gd name="T3" fmla="*/ 0 h 3697"/>
                  <a:gd name="T4" fmla="*/ 339 w 1359"/>
                  <a:gd name="T5" fmla="*/ 1848 h 3697"/>
                  <a:gd name="T6" fmla="*/ 0 w 1359"/>
                  <a:gd name="T7" fmla="*/ 3697 h 3697"/>
                  <a:gd name="T8" fmla="*/ 1019 w 1359"/>
                  <a:gd name="T9" fmla="*/ 3697 h 3697"/>
                  <a:gd name="T10" fmla="*/ 1359 w 1359"/>
                  <a:gd name="T11" fmla="*/ 1848 h 3697"/>
                  <a:gd name="T12" fmla="*/ 1019 w 1359"/>
                  <a:gd name="T13" fmla="*/ 0 h 3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59"/>
                  <a:gd name="T22" fmla="*/ 0 h 3697"/>
                  <a:gd name="T23" fmla="*/ 1359 w 1359"/>
                  <a:gd name="T24" fmla="*/ 3697 h 36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59" h="3697">
                    <a:moveTo>
                      <a:pt x="1019" y="0"/>
                    </a:moveTo>
                    <a:lnTo>
                      <a:pt x="0" y="0"/>
                    </a:lnTo>
                    <a:lnTo>
                      <a:pt x="339" y="1848"/>
                    </a:lnTo>
                    <a:lnTo>
                      <a:pt x="0" y="3697"/>
                    </a:lnTo>
                    <a:lnTo>
                      <a:pt x="1019" y="3697"/>
                    </a:lnTo>
                    <a:lnTo>
                      <a:pt x="1359" y="1848"/>
                    </a:lnTo>
                    <a:lnTo>
                      <a:pt x="101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400" b="1">
                  <a:latin typeface="Arial Black" pitchFamily="34" charset="0"/>
                </a:endParaRPr>
              </a:p>
            </p:txBody>
          </p:sp>
          <p:sp>
            <p:nvSpPr>
              <p:cNvPr id="181" name="Rectangle 13"/>
              <p:cNvSpPr>
                <a:spLocks noChangeArrowheads="1"/>
              </p:cNvSpPr>
              <p:nvPr/>
            </p:nvSpPr>
            <p:spPr bwMode="auto">
              <a:xfrm rot="5400000">
                <a:off x="-284" y="3232"/>
                <a:ext cx="1771" cy="2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_tradnl" sz="1400" b="1" dirty="0">
                    <a:latin typeface="Arial Black" pitchFamily="34" charset="0"/>
                  </a:rPr>
                  <a:t>PROGRAMAS DE MARKETING MIX</a:t>
                </a:r>
                <a:endParaRPr lang="es-EC" sz="1400" b="1" dirty="0">
                  <a:latin typeface="Arial Black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400" b="1" dirty="0">
                  <a:latin typeface="Arial Black" pitchFamily="34" charset="0"/>
                </a:endParaRPr>
              </a:p>
            </p:txBody>
          </p:sp>
        </p:grpSp>
        <p:sp>
          <p:nvSpPr>
            <p:cNvPr id="258" name="257 CuadroTexto"/>
            <p:cNvSpPr txBox="1"/>
            <p:nvPr/>
          </p:nvSpPr>
          <p:spPr>
            <a:xfrm>
              <a:off x="6286512" y="1071546"/>
              <a:ext cx="500066" cy="19492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Arial Black" pitchFamily="34" charset="0"/>
                </a:rPr>
                <a:t>V</a:t>
              </a:r>
              <a:endParaRPr lang="es-EC" sz="1400" b="1" dirty="0">
                <a:latin typeface="Arial Black" pitchFamily="34" charset="0"/>
              </a:endParaRPr>
            </a:p>
          </p:txBody>
        </p:sp>
      </p:grpSp>
      <p:grpSp>
        <p:nvGrpSpPr>
          <p:cNvPr id="12" name="271 Grupo"/>
          <p:cNvGrpSpPr/>
          <p:nvPr/>
        </p:nvGrpSpPr>
        <p:grpSpPr>
          <a:xfrm>
            <a:off x="6643734" y="1428736"/>
            <a:ext cx="1214414" cy="4500594"/>
            <a:chOff x="6927990" y="1000108"/>
            <a:chExt cx="857988" cy="2571768"/>
          </a:xfrm>
          <a:solidFill>
            <a:srgbClr val="CC3300"/>
          </a:solidFill>
        </p:grpSpPr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6927990" y="1000108"/>
              <a:ext cx="857988" cy="2571768"/>
              <a:chOff x="224" y="2393"/>
              <a:chExt cx="680" cy="1849"/>
            </a:xfrm>
            <a:grpFill/>
          </p:grpSpPr>
          <p:sp>
            <p:nvSpPr>
              <p:cNvPr id="225" name="Freeform 12">
                <a:hlinkClick r:id="rId4" action="ppaction://hlinksldjump"/>
              </p:cNvPr>
              <p:cNvSpPr>
                <a:spLocks/>
              </p:cNvSpPr>
              <p:nvPr/>
            </p:nvSpPr>
            <p:spPr bwMode="auto">
              <a:xfrm>
                <a:off x="224" y="2393"/>
                <a:ext cx="680" cy="1849"/>
              </a:xfrm>
              <a:custGeom>
                <a:avLst/>
                <a:gdLst>
                  <a:gd name="T0" fmla="*/ 1019 w 1359"/>
                  <a:gd name="T1" fmla="*/ 0 h 3697"/>
                  <a:gd name="T2" fmla="*/ 0 w 1359"/>
                  <a:gd name="T3" fmla="*/ 0 h 3697"/>
                  <a:gd name="T4" fmla="*/ 339 w 1359"/>
                  <a:gd name="T5" fmla="*/ 1848 h 3697"/>
                  <a:gd name="T6" fmla="*/ 0 w 1359"/>
                  <a:gd name="T7" fmla="*/ 3697 h 3697"/>
                  <a:gd name="T8" fmla="*/ 1019 w 1359"/>
                  <a:gd name="T9" fmla="*/ 3697 h 3697"/>
                  <a:gd name="T10" fmla="*/ 1359 w 1359"/>
                  <a:gd name="T11" fmla="*/ 1848 h 3697"/>
                  <a:gd name="T12" fmla="*/ 1019 w 1359"/>
                  <a:gd name="T13" fmla="*/ 0 h 3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59"/>
                  <a:gd name="T22" fmla="*/ 0 h 3697"/>
                  <a:gd name="T23" fmla="*/ 1359 w 1359"/>
                  <a:gd name="T24" fmla="*/ 3697 h 36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59" h="3697">
                    <a:moveTo>
                      <a:pt x="1019" y="0"/>
                    </a:moveTo>
                    <a:lnTo>
                      <a:pt x="0" y="0"/>
                    </a:lnTo>
                    <a:lnTo>
                      <a:pt x="339" y="1848"/>
                    </a:lnTo>
                    <a:lnTo>
                      <a:pt x="0" y="3697"/>
                    </a:lnTo>
                    <a:lnTo>
                      <a:pt x="1019" y="3697"/>
                    </a:lnTo>
                    <a:lnTo>
                      <a:pt x="1359" y="1848"/>
                    </a:lnTo>
                    <a:lnTo>
                      <a:pt x="101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400" b="1">
                  <a:latin typeface="Arial Black" pitchFamily="34" charset="0"/>
                </a:endParaRPr>
              </a:p>
            </p:txBody>
          </p:sp>
          <p:sp>
            <p:nvSpPr>
              <p:cNvPr id="226" name="Rectangle 13"/>
              <p:cNvSpPr>
                <a:spLocks noChangeArrowheads="1"/>
              </p:cNvSpPr>
              <p:nvPr/>
            </p:nvSpPr>
            <p:spPr bwMode="auto">
              <a:xfrm rot="5400000">
                <a:off x="-284" y="3232"/>
                <a:ext cx="1771" cy="2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_tradnl" sz="1400" b="1" dirty="0">
                    <a:latin typeface="Arial Black" pitchFamily="34" charset="0"/>
                  </a:rPr>
                  <a:t>ANÁLISIS FINANCIERO</a:t>
                </a:r>
                <a:endParaRPr lang="es-EC" sz="1400" b="1" dirty="0">
                  <a:latin typeface="Arial Black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400" b="1" dirty="0">
                  <a:solidFill>
                    <a:srgbClr val="000000"/>
                  </a:solidFill>
                  <a:latin typeface="Arial Black" pitchFamily="34" charset="0"/>
                </a:endParaRPr>
              </a:p>
            </p:txBody>
          </p:sp>
        </p:grpSp>
        <p:sp>
          <p:nvSpPr>
            <p:cNvPr id="259" name="258 CuadroTexto"/>
            <p:cNvSpPr txBox="1"/>
            <p:nvPr/>
          </p:nvSpPr>
          <p:spPr>
            <a:xfrm>
              <a:off x="7072330" y="1071546"/>
              <a:ext cx="500066" cy="19492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Arial Black" pitchFamily="34" charset="0"/>
                </a:rPr>
                <a:t>VI</a:t>
              </a:r>
              <a:endParaRPr lang="es-EC" sz="1400" b="1" dirty="0">
                <a:latin typeface="Arial Black" pitchFamily="34" charset="0"/>
              </a:endParaRPr>
            </a:p>
          </p:txBody>
        </p:sp>
      </p:grpSp>
      <p:grpSp>
        <p:nvGrpSpPr>
          <p:cNvPr id="14" name="272 Grupo"/>
          <p:cNvGrpSpPr>
            <a:grpSpLocks/>
          </p:cNvGrpSpPr>
          <p:nvPr/>
        </p:nvGrpSpPr>
        <p:grpSpPr bwMode="auto">
          <a:xfrm>
            <a:off x="7715250" y="1428750"/>
            <a:ext cx="1214438" cy="4500563"/>
            <a:chOff x="7785978" y="1000108"/>
            <a:chExt cx="857988" cy="2571768"/>
          </a:xfrm>
        </p:grpSpPr>
        <p:grpSp>
          <p:nvGrpSpPr>
            <p:cNvPr id="15" name="Group 10"/>
            <p:cNvGrpSpPr>
              <a:grpSpLocks/>
            </p:cNvGrpSpPr>
            <p:nvPr/>
          </p:nvGrpSpPr>
          <p:grpSpPr bwMode="auto">
            <a:xfrm>
              <a:off x="7785978" y="1000108"/>
              <a:ext cx="857988" cy="2571768"/>
              <a:chOff x="224" y="2393"/>
              <a:chExt cx="680" cy="1849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219" name="Freeform 12">
                <a:hlinkClick r:id="rId4" action="ppaction://hlinksldjump"/>
              </p:cNvPr>
              <p:cNvSpPr>
                <a:spLocks/>
              </p:cNvSpPr>
              <p:nvPr/>
            </p:nvSpPr>
            <p:spPr bwMode="auto">
              <a:xfrm>
                <a:off x="224" y="2393"/>
                <a:ext cx="680" cy="1849"/>
              </a:xfrm>
              <a:custGeom>
                <a:avLst/>
                <a:gdLst>
                  <a:gd name="T0" fmla="*/ 1019 w 1359"/>
                  <a:gd name="T1" fmla="*/ 0 h 3697"/>
                  <a:gd name="T2" fmla="*/ 0 w 1359"/>
                  <a:gd name="T3" fmla="*/ 0 h 3697"/>
                  <a:gd name="T4" fmla="*/ 339 w 1359"/>
                  <a:gd name="T5" fmla="*/ 1848 h 3697"/>
                  <a:gd name="T6" fmla="*/ 0 w 1359"/>
                  <a:gd name="T7" fmla="*/ 3697 h 3697"/>
                  <a:gd name="T8" fmla="*/ 1019 w 1359"/>
                  <a:gd name="T9" fmla="*/ 3697 h 3697"/>
                  <a:gd name="T10" fmla="*/ 1359 w 1359"/>
                  <a:gd name="T11" fmla="*/ 1848 h 3697"/>
                  <a:gd name="T12" fmla="*/ 1019 w 1359"/>
                  <a:gd name="T13" fmla="*/ 0 h 36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59"/>
                  <a:gd name="T22" fmla="*/ 0 h 3697"/>
                  <a:gd name="T23" fmla="*/ 1359 w 1359"/>
                  <a:gd name="T24" fmla="*/ 3697 h 36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59" h="3697">
                    <a:moveTo>
                      <a:pt x="1019" y="0"/>
                    </a:moveTo>
                    <a:lnTo>
                      <a:pt x="0" y="0"/>
                    </a:lnTo>
                    <a:lnTo>
                      <a:pt x="339" y="1848"/>
                    </a:lnTo>
                    <a:lnTo>
                      <a:pt x="0" y="3697"/>
                    </a:lnTo>
                    <a:lnTo>
                      <a:pt x="1019" y="3697"/>
                    </a:lnTo>
                    <a:lnTo>
                      <a:pt x="1359" y="1848"/>
                    </a:lnTo>
                    <a:lnTo>
                      <a:pt x="101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400" b="1">
                  <a:latin typeface="Arial Black" pitchFamily="34" charset="0"/>
                </a:endParaRPr>
              </a:p>
            </p:txBody>
          </p:sp>
          <p:sp>
            <p:nvSpPr>
              <p:cNvPr id="220" name="Rectangle 13"/>
              <p:cNvSpPr>
                <a:spLocks noChangeArrowheads="1"/>
              </p:cNvSpPr>
              <p:nvPr/>
            </p:nvSpPr>
            <p:spPr bwMode="auto">
              <a:xfrm rot="5400000">
                <a:off x="-322" y="3173"/>
                <a:ext cx="1771" cy="3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1400" b="1" dirty="0">
                    <a:latin typeface="Arial Black" pitchFamily="34" charset="0"/>
                  </a:rPr>
                  <a:t>CONCLUSIONES Y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1400" b="1" dirty="0">
                    <a:latin typeface="Arial Black" pitchFamily="34" charset="0"/>
                  </a:rPr>
                  <a:t> RECOMENDACIONES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1400" b="1" dirty="0">
                    <a:latin typeface="Arial Black" pitchFamily="34" charset="0"/>
                  </a:rPr>
                  <a:t> </a:t>
                </a:r>
                <a:endParaRPr lang="es-EC" sz="1400" b="1" dirty="0">
                  <a:latin typeface="Arial Black" pitchFamily="34" charset="0"/>
                </a:endParaRPr>
              </a:p>
            </p:txBody>
          </p:sp>
        </p:grpSp>
        <p:sp>
          <p:nvSpPr>
            <p:cNvPr id="12302" name="259 CuadroTexto"/>
            <p:cNvSpPr txBox="1">
              <a:spLocks noChangeArrowheads="1"/>
            </p:cNvSpPr>
            <p:nvPr/>
          </p:nvSpPr>
          <p:spPr bwMode="auto">
            <a:xfrm>
              <a:off x="7858148" y="1071546"/>
              <a:ext cx="642942" cy="19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latin typeface="Arial Black" pitchFamily="34" charset="0"/>
                </a:rPr>
                <a:t>VII</a:t>
              </a:r>
              <a:endParaRPr lang="es-EC" sz="1400" b="1">
                <a:latin typeface="Arial Black" pitchFamily="34" charset="0"/>
              </a:endParaRPr>
            </a:p>
          </p:txBody>
        </p:sp>
      </p:grpSp>
      <p:pic>
        <p:nvPicPr>
          <p:cNvPr id="77" name="Picture 47" descr="LogoFen_Sello"/>
          <p:cNvPicPr>
            <a:picLocks noChangeAspect="1" noChangeArrowheads="1"/>
          </p:cNvPicPr>
          <p:nvPr/>
        </p:nvPicPr>
        <p:blipFill>
          <a:blip r:embed="rId5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" name="40 CuadroTexto"/>
          <p:cNvSpPr txBox="1"/>
          <p:nvPr/>
        </p:nvSpPr>
        <p:spPr>
          <a:xfrm>
            <a:off x="1071563" y="741363"/>
            <a:ext cx="742950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340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</a:rPr>
              <a:t>Contenido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IV: Planteamiento Estratégico</a:t>
            </a:r>
          </a:p>
        </p:txBody>
      </p:sp>
      <p:pic>
        <p:nvPicPr>
          <p:cNvPr id="6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1643042" y="1505939"/>
            <a:ext cx="6715172" cy="4517479"/>
          </a:xfrm>
          <a:prstGeom prst="rect">
            <a:avLst/>
          </a:prstGeom>
          <a:noFill/>
          <a:ln>
            <a:noFill/>
          </a:ln>
        </p:spPr>
      </p:pic>
      <p:sp>
        <p:nvSpPr>
          <p:cNvPr id="26630" name="6 CuadroTexto"/>
          <p:cNvSpPr txBox="1">
            <a:spLocks noChangeArrowheads="1"/>
          </p:cNvSpPr>
          <p:nvPr/>
        </p:nvSpPr>
        <p:spPr bwMode="auto">
          <a:xfrm>
            <a:off x="1143000" y="1763713"/>
            <a:ext cx="7643813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sz="2000" b="1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_tradnl" sz="2000" b="1" i="1" u="sng">
                <a:solidFill>
                  <a:schemeClr val="tx2"/>
                </a:solidFill>
                <a:cs typeface="Arial" pitchFamily="34" charset="0"/>
              </a:rPr>
              <a:t>Misión Estratégica:</a:t>
            </a:r>
          </a:p>
          <a:p>
            <a:pPr algn="ctr"/>
            <a:endParaRPr lang="es-ES_tradnl" sz="2000" b="1" i="1" u="sng">
              <a:cs typeface="Arial" pitchFamily="34" charset="0"/>
            </a:endParaRPr>
          </a:p>
          <a:p>
            <a:pPr algn="just"/>
            <a:r>
              <a:rPr lang="es-ES_tradnl" sz="2000" b="1" i="1">
                <a:cs typeface="Arial" pitchFamily="34" charset="0"/>
              </a:rPr>
              <a:t>“Entregar soluciones estratégicas en exposición de diarios, que incrementen la productividad y aseguren sus ventas”.</a:t>
            </a:r>
          </a:p>
          <a:p>
            <a:pPr algn="ctr"/>
            <a:endParaRPr lang="es-ES_tradnl" sz="2000" b="1" i="1">
              <a:cs typeface="Arial" pitchFamily="34" charset="0"/>
            </a:endParaRPr>
          </a:p>
          <a:p>
            <a:pPr algn="ctr"/>
            <a:endParaRPr lang="es-ES_tradnl" sz="2000" b="1" i="1">
              <a:cs typeface="Arial" pitchFamily="34" charset="0"/>
            </a:endParaRPr>
          </a:p>
          <a:p>
            <a:pPr algn="ctr"/>
            <a:endParaRPr lang="es-ES_tradnl" sz="2000" b="1" i="1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s-ES_tradnl" sz="2000" b="1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_tradnl" sz="2000" b="1" i="1" u="sng">
                <a:solidFill>
                  <a:schemeClr val="tx2"/>
                </a:solidFill>
                <a:cs typeface="Arial" pitchFamily="34" charset="0"/>
              </a:rPr>
              <a:t>Visión Estratégica:</a:t>
            </a:r>
          </a:p>
          <a:p>
            <a:pPr algn="ctr"/>
            <a:endParaRPr lang="es-ES_tradnl" sz="2000" b="1" i="1" u="sng">
              <a:cs typeface="Arial" pitchFamily="34" charset="0"/>
            </a:endParaRPr>
          </a:p>
          <a:p>
            <a:pPr algn="just"/>
            <a:r>
              <a:rPr lang="es-ES_tradnl" sz="2000" b="1" i="1">
                <a:cs typeface="Arial" pitchFamily="34" charset="0"/>
              </a:rPr>
              <a:t>“Ser el principal medio de información de los lectores de Guayaquil, creando fidelidad a largo plazo en beneficio mutuo, destacándose por su excelente servicio al lector y propuestas innovadoras”.</a:t>
            </a:r>
            <a:endParaRPr lang="es-EC" sz="200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27651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IV: Planteamiento Estratégico</a:t>
            </a:r>
          </a:p>
        </p:txBody>
      </p:sp>
      <p:pic>
        <p:nvPicPr>
          <p:cNvPr id="6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654" name="6 CuadroTexto"/>
          <p:cNvSpPr txBox="1">
            <a:spLocks noChangeArrowheads="1"/>
          </p:cNvSpPr>
          <p:nvPr/>
        </p:nvSpPr>
        <p:spPr bwMode="auto">
          <a:xfrm>
            <a:off x="1000125" y="1785938"/>
            <a:ext cx="7786688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sz="2400" b="1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_tradnl" sz="2400" b="1" i="1" u="sng">
                <a:solidFill>
                  <a:schemeClr val="tx2"/>
                </a:solidFill>
                <a:cs typeface="Arial" pitchFamily="34" charset="0"/>
              </a:rPr>
              <a:t>Objetivos Estratégicos:</a:t>
            </a:r>
          </a:p>
          <a:p>
            <a:pPr algn="ctr"/>
            <a:endParaRPr lang="es-ES_tradnl" sz="2400" b="1" i="1" u="sng"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ES_tradnl" sz="2400">
                <a:cs typeface="Arial" pitchFamily="34" charset="0"/>
              </a:rPr>
              <a:t> Lograr que todos los productos de El Universo estén</a:t>
            </a:r>
          </a:p>
          <a:p>
            <a:pPr>
              <a:lnSpc>
                <a:spcPct val="150000"/>
              </a:lnSpc>
            </a:pPr>
            <a:r>
              <a:rPr lang="es-ES_tradnl" sz="2400">
                <a:cs typeface="Arial" pitchFamily="34" charset="0"/>
              </a:rPr>
              <a:t>    bien promocionados.</a:t>
            </a:r>
            <a:endParaRPr lang="es-EC" sz="2400" b="1"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ES_tradnl" sz="2400">
                <a:cs typeface="Arial" pitchFamily="34" charset="0"/>
              </a:rPr>
              <a:t> Incrementar los puntos de contactos al Lector.</a:t>
            </a:r>
            <a:endParaRPr lang="es-EC" sz="2400" b="1"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s-ES_tradnl" sz="2400">
                <a:cs typeface="Arial" pitchFamily="34" charset="0"/>
              </a:rPr>
              <a:t> Desarrollar nuevos canales de distribución.</a:t>
            </a:r>
            <a:endParaRPr lang="es-EC" sz="2400" b="1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31746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31747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1000125" y="1928813"/>
            <a:ext cx="7850188" cy="4429125"/>
          </a:xfrm>
          <a:prstGeom prst="rect">
            <a:avLst/>
          </a:prstGeom>
          <a:solidFill>
            <a:schemeClr val="bg1"/>
          </a:solidFill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endParaRPr lang="es-ES_tradnl" sz="1200">
              <a:cs typeface="Arial" pitchFamily="34" charset="0"/>
            </a:endParaRPr>
          </a:p>
        </p:txBody>
      </p:sp>
      <p:grpSp>
        <p:nvGrpSpPr>
          <p:cNvPr id="2" name="36 Grupo"/>
          <p:cNvGrpSpPr>
            <a:grpSpLocks/>
          </p:cNvGrpSpPr>
          <p:nvPr/>
        </p:nvGrpSpPr>
        <p:grpSpPr bwMode="auto">
          <a:xfrm>
            <a:off x="3695700" y="2214563"/>
            <a:ext cx="2459038" cy="1346200"/>
            <a:chOff x="3695700" y="2214563"/>
            <a:chExt cx="2459038" cy="1346200"/>
          </a:xfrm>
        </p:grpSpPr>
        <p:sp>
          <p:nvSpPr>
            <p:cNvPr id="52231" name="AutoShape 7"/>
            <p:cNvSpPr>
              <a:spLocks noChangeArrowheads="1"/>
            </p:cNvSpPr>
            <p:nvPr/>
          </p:nvSpPr>
          <p:spPr bwMode="auto">
            <a:xfrm>
              <a:off x="3695700" y="2214563"/>
              <a:ext cx="2459038" cy="13462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3492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300">
                <a:cs typeface="Arial" pitchFamily="34" charset="0"/>
              </a:endParaRPr>
            </a:p>
          </p:txBody>
        </p:sp>
        <p:sp>
          <p:nvSpPr>
            <p:cNvPr id="28748" name="Text Box 20"/>
            <p:cNvSpPr txBox="1">
              <a:spLocks noChangeArrowheads="1"/>
            </p:cNvSpPr>
            <p:nvPr/>
          </p:nvSpPr>
          <p:spPr bwMode="auto">
            <a:xfrm>
              <a:off x="4159250" y="2571750"/>
              <a:ext cx="1422400" cy="473075"/>
            </a:xfrm>
            <a:prstGeom prst="rect">
              <a:avLst/>
            </a:prstGeom>
            <a:noFill/>
            <a:ln w="349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ES_tradnl" sz="1300" b="1">
                  <a:cs typeface="Arial" pitchFamily="34" charset="0"/>
                </a:rPr>
                <a:t>Oportunidades</a:t>
              </a:r>
              <a:endParaRPr lang="es-EC" sz="1300">
                <a:cs typeface="Arial" pitchFamily="34" charset="0"/>
              </a:endParaRPr>
            </a:p>
          </p:txBody>
        </p:sp>
      </p:grp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4214813" y="3643313"/>
            <a:ext cx="1357312" cy="857250"/>
          </a:xfrm>
          <a:prstGeom prst="rect">
            <a:avLst/>
          </a:prstGeom>
          <a:noFill/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es-ES_tradnl" sz="1300" b="1" dirty="0">
                <a:cs typeface="Arial" pitchFamily="34" charset="0"/>
              </a:rPr>
              <a:t>Empresa Grupo de productos Tecnologías</a:t>
            </a:r>
            <a:endParaRPr lang="es-EC" sz="1300" dirty="0">
              <a:cs typeface="Arial" pitchFamily="34" charset="0"/>
            </a:endParaRPr>
          </a:p>
        </p:txBody>
      </p:sp>
      <p:grpSp>
        <p:nvGrpSpPr>
          <p:cNvPr id="3" name="42 Grupo"/>
          <p:cNvGrpSpPr>
            <a:grpSpLocks/>
          </p:cNvGrpSpPr>
          <p:nvPr/>
        </p:nvGrpSpPr>
        <p:grpSpPr bwMode="auto">
          <a:xfrm>
            <a:off x="2143125" y="3192463"/>
            <a:ext cx="2011363" cy="1757362"/>
            <a:chOff x="2143125" y="3192463"/>
            <a:chExt cx="2011363" cy="1757362"/>
          </a:xfrm>
        </p:grpSpPr>
        <p:sp>
          <p:nvSpPr>
            <p:cNvPr id="52234" name="AutoShape 10"/>
            <p:cNvSpPr>
              <a:spLocks noChangeArrowheads="1"/>
            </p:cNvSpPr>
            <p:nvPr/>
          </p:nvSpPr>
          <p:spPr bwMode="auto">
            <a:xfrm rot="16200000">
              <a:off x="2270126" y="3065462"/>
              <a:ext cx="1757362" cy="201136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CCCC"/>
            </a:solidFill>
            <a:ln w="3492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300">
                <a:cs typeface="Arial" pitchFamily="34" charset="0"/>
              </a:endParaRPr>
            </a:p>
          </p:txBody>
        </p:sp>
        <p:sp>
          <p:nvSpPr>
            <p:cNvPr id="28746" name="Text Box 22"/>
            <p:cNvSpPr txBox="1">
              <a:spLocks noChangeArrowheads="1"/>
            </p:cNvSpPr>
            <p:nvPr/>
          </p:nvSpPr>
          <p:spPr bwMode="auto">
            <a:xfrm>
              <a:off x="2589213" y="3870325"/>
              <a:ext cx="1420812" cy="631825"/>
            </a:xfrm>
            <a:prstGeom prst="rect">
              <a:avLst/>
            </a:prstGeom>
            <a:noFill/>
            <a:ln w="349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ES_tradnl" sz="1300" b="1">
                  <a:cs typeface="Arial" pitchFamily="34" charset="0"/>
                </a:rPr>
                <a:t>Puntos débiles</a:t>
              </a:r>
              <a:endParaRPr lang="es-EC" sz="1300">
                <a:cs typeface="Arial" pitchFamily="34" charset="0"/>
              </a:endParaRPr>
            </a:p>
          </p:txBody>
        </p:sp>
      </p:grpSp>
      <p:grpSp>
        <p:nvGrpSpPr>
          <p:cNvPr id="4" name="38 Grupo"/>
          <p:cNvGrpSpPr>
            <a:grpSpLocks/>
          </p:cNvGrpSpPr>
          <p:nvPr/>
        </p:nvGrpSpPr>
        <p:grpSpPr bwMode="auto">
          <a:xfrm>
            <a:off x="5635625" y="3187700"/>
            <a:ext cx="1865313" cy="1739900"/>
            <a:chOff x="5635625" y="3187700"/>
            <a:chExt cx="1865313" cy="1739900"/>
          </a:xfrm>
        </p:grpSpPr>
        <p:sp>
          <p:nvSpPr>
            <p:cNvPr id="52233" name="AutoShape 9"/>
            <p:cNvSpPr>
              <a:spLocks noChangeArrowheads="1"/>
            </p:cNvSpPr>
            <p:nvPr/>
          </p:nvSpPr>
          <p:spPr bwMode="auto">
            <a:xfrm rot="5400000">
              <a:off x="5698332" y="3124993"/>
              <a:ext cx="1739900" cy="186531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492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300">
                <a:cs typeface="Arial" pitchFamily="34" charset="0"/>
              </a:endParaRPr>
            </a:p>
          </p:txBody>
        </p:sp>
        <p:sp>
          <p:nvSpPr>
            <p:cNvPr id="28744" name="Text Box 23"/>
            <p:cNvSpPr txBox="1">
              <a:spLocks noChangeArrowheads="1"/>
            </p:cNvSpPr>
            <p:nvPr/>
          </p:nvSpPr>
          <p:spPr bwMode="auto">
            <a:xfrm>
              <a:off x="5922963" y="3870325"/>
              <a:ext cx="1422400" cy="631825"/>
            </a:xfrm>
            <a:prstGeom prst="rect">
              <a:avLst/>
            </a:prstGeom>
            <a:noFill/>
            <a:ln w="349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ES_tradnl" sz="1300" b="1">
                  <a:cs typeface="Arial" pitchFamily="34" charset="0"/>
                </a:rPr>
                <a:t>Puntos fuertes</a:t>
              </a:r>
              <a:endParaRPr lang="es-EC" sz="1300">
                <a:cs typeface="Arial" pitchFamily="34" charset="0"/>
              </a:endParaRPr>
            </a:p>
          </p:txBody>
        </p:sp>
      </p:grpSp>
      <p:grpSp>
        <p:nvGrpSpPr>
          <p:cNvPr id="5" name="40 Grupo"/>
          <p:cNvGrpSpPr>
            <a:grpSpLocks/>
          </p:cNvGrpSpPr>
          <p:nvPr/>
        </p:nvGrpSpPr>
        <p:grpSpPr bwMode="auto">
          <a:xfrm>
            <a:off x="3643313" y="4565650"/>
            <a:ext cx="2460625" cy="1220788"/>
            <a:chOff x="3643313" y="4565650"/>
            <a:chExt cx="2460625" cy="1220788"/>
          </a:xfrm>
        </p:grpSpPr>
        <p:sp>
          <p:nvSpPr>
            <p:cNvPr id="52232" name="AutoShape 8"/>
            <p:cNvSpPr>
              <a:spLocks noChangeArrowheads="1"/>
            </p:cNvSpPr>
            <p:nvPr/>
          </p:nvSpPr>
          <p:spPr bwMode="auto">
            <a:xfrm rot="10800000">
              <a:off x="3643313" y="4565650"/>
              <a:ext cx="2460625" cy="12207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FFFF"/>
            </a:solidFill>
            <a:ln w="3492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300">
                <a:cs typeface="Arial" pitchFamily="34" charset="0"/>
              </a:endParaRPr>
            </a:p>
          </p:txBody>
        </p:sp>
        <p:sp>
          <p:nvSpPr>
            <p:cNvPr id="28742" name="Text Box 24"/>
            <p:cNvSpPr txBox="1">
              <a:spLocks noChangeArrowheads="1"/>
            </p:cNvSpPr>
            <p:nvPr/>
          </p:nvSpPr>
          <p:spPr bwMode="auto">
            <a:xfrm>
              <a:off x="4202113" y="4884738"/>
              <a:ext cx="1420812" cy="474662"/>
            </a:xfrm>
            <a:prstGeom prst="rect">
              <a:avLst/>
            </a:prstGeom>
            <a:noFill/>
            <a:ln w="349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ES_tradnl" sz="1300" b="1">
                  <a:cs typeface="Arial" pitchFamily="34" charset="0"/>
                </a:rPr>
                <a:t>Amenazas</a:t>
              </a:r>
              <a:endParaRPr lang="es-EC" sz="1300">
                <a:cs typeface="Arial" pitchFamily="34" charset="0"/>
              </a:endParaRPr>
            </a:p>
          </p:txBody>
        </p:sp>
      </p:grpSp>
      <p:grpSp>
        <p:nvGrpSpPr>
          <p:cNvPr id="6" name="35 Grupo"/>
          <p:cNvGrpSpPr>
            <a:grpSpLocks/>
          </p:cNvGrpSpPr>
          <p:nvPr/>
        </p:nvGrpSpPr>
        <p:grpSpPr bwMode="auto">
          <a:xfrm>
            <a:off x="2419350" y="2222500"/>
            <a:ext cx="1914525" cy="1112838"/>
            <a:chOff x="2419350" y="2222500"/>
            <a:chExt cx="1914525" cy="1112838"/>
          </a:xfrm>
        </p:grpSpPr>
        <p:sp>
          <p:nvSpPr>
            <p:cNvPr id="52229" name="AutoShape 5"/>
            <p:cNvSpPr>
              <a:spLocks noChangeArrowheads="1"/>
            </p:cNvSpPr>
            <p:nvPr/>
          </p:nvSpPr>
          <p:spPr bwMode="auto">
            <a:xfrm rot="826342">
              <a:off x="2419350" y="2222500"/>
              <a:ext cx="1914525" cy="1085850"/>
            </a:xfrm>
            <a:prstGeom prst="triangle">
              <a:avLst>
                <a:gd name="adj" fmla="val 50000"/>
              </a:avLst>
            </a:prstGeom>
            <a:solidFill>
              <a:srgbClr val="FFCC99"/>
            </a:solidFill>
            <a:ln w="3492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  <p:sp>
          <p:nvSpPr>
            <p:cNvPr id="28740" name="Text Box 25"/>
            <p:cNvSpPr txBox="1">
              <a:spLocks noChangeArrowheads="1"/>
            </p:cNvSpPr>
            <p:nvPr/>
          </p:nvSpPr>
          <p:spPr bwMode="auto">
            <a:xfrm rot="1551131">
              <a:off x="2781300" y="2568575"/>
              <a:ext cx="1257300" cy="766763"/>
            </a:xfrm>
            <a:prstGeom prst="rect">
              <a:avLst/>
            </a:prstGeom>
            <a:noFill/>
            <a:ln w="349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ES_tradnl" sz="1300" b="1">
                  <a:cs typeface="Arial" pitchFamily="34" charset="0"/>
                </a:rPr>
                <a:t>Puntos Fuertes de la competencia</a:t>
              </a:r>
              <a:endParaRPr lang="es-EC" sz="1300">
                <a:cs typeface="Arial" pitchFamily="34" charset="0"/>
              </a:endParaRPr>
            </a:p>
          </p:txBody>
        </p:sp>
      </p:grpSp>
      <p:grpSp>
        <p:nvGrpSpPr>
          <p:cNvPr id="7" name="37 Grupo"/>
          <p:cNvGrpSpPr>
            <a:grpSpLocks/>
          </p:cNvGrpSpPr>
          <p:nvPr/>
        </p:nvGrpSpPr>
        <p:grpSpPr bwMode="auto">
          <a:xfrm>
            <a:off x="5480050" y="2174875"/>
            <a:ext cx="1868488" cy="1166813"/>
            <a:chOff x="5480050" y="2174875"/>
            <a:chExt cx="1868488" cy="1166813"/>
          </a:xfrm>
        </p:grpSpPr>
        <p:sp>
          <p:nvSpPr>
            <p:cNvPr id="52228" name="AutoShape 4"/>
            <p:cNvSpPr>
              <a:spLocks noChangeArrowheads="1"/>
            </p:cNvSpPr>
            <p:nvPr/>
          </p:nvSpPr>
          <p:spPr bwMode="auto">
            <a:xfrm rot="20694467">
              <a:off x="5480050" y="2174875"/>
              <a:ext cx="1868488" cy="1166813"/>
            </a:xfrm>
            <a:prstGeom prst="triangle">
              <a:avLst>
                <a:gd name="adj" fmla="val 56681"/>
              </a:avLst>
            </a:prstGeom>
            <a:solidFill>
              <a:srgbClr val="00FF00"/>
            </a:solidFill>
            <a:ln w="3492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  <p:sp>
          <p:nvSpPr>
            <p:cNvPr id="28738" name="Text Box 26"/>
            <p:cNvSpPr txBox="1">
              <a:spLocks noChangeArrowheads="1"/>
            </p:cNvSpPr>
            <p:nvPr/>
          </p:nvSpPr>
          <p:spPr bwMode="auto">
            <a:xfrm rot="-1671092">
              <a:off x="6027738" y="2789238"/>
              <a:ext cx="819150" cy="315912"/>
            </a:xfrm>
            <a:prstGeom prst="rect">
              <a:avLst/>
            </a:prstGeom>
            <a:noFill/>
            <a:ln w="349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es-ES_tradnl" sz="1300" b="1">
                  <a:cs typeface="Arial" pitchFamily="34" charset="0"/>
                </a:rPr>
                <a:t>Éxitos</a:t>
              </a:r>
              <a:endParaRPr lang="es-EC" sz="1300">
                <a:cs typeface="Arial" pitchFamily="34" charset="0"/>
              </a:endParaRPr>
            </a:p>
          </p:txBody>
        </p:sp>
      </p:grpSp>
      <p:grpSp>
        <p:nvGrpSpPr>
          <p:cNvPr id="8" name="39 Grupo"/>
          <p:cNvGrpSpPr>
            <a:grpSpLocks/>
          </p:cNvGrpSpPr>
          <p:nvPr/>
        </p:nvGrpSpPr>
        <p:grpSpPr bwMode="auto">
          <a:xfrm>
            <a:off x="5405438" y="4770438"/>
            <a:ext cx="2047875" cy="1144587"/>
            <a:chOff x="5405438" y="4770438"/>
            <a:chExt cx="2047875" cy="1144587"/>
          </a:xfrm>
        </p:grpSpPr>
        <p:sp>
          <p:nvSpPr>
            <p:cNvPr id="52235" name="AutoShape 11"/>
            <p:cNvSpPr>
              <a:spLocks noChangeArrowheads="1"/>
            </p:cNvSpPr>
            <p:nvPr/>
          </p:nvSpPr>
          <p:spPr bwMode="auto">
            <a:xfrm rot="11631404">
              <a:off x="5405438" y="4770438"/>
              <a:ext cx="2047875" cy="1144587"/>
            </a:xfrm>
            <a:prstGeom prst="triangle">
              <a:avLst>
                <a:gd name="adj" fmla="val 50054"/>
              </a:avLst>
            </a:prstGeom>
            <a:solidFill>
              <a:srgbClr val="99CCFF"/>
            </a:solidFill>
            <a:ln w="3492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  <p:sp>
          <p:nvSpPr>
            <p:cNvPr id="28736" name="Text Box 27"/>
            <p:cNvSpPr txBox="1">
              <a:spLocks noChangeArrowheads="1"/>
            </p:cNvSpPr>
            <p:nvPr/>
          </p:nvSpPr>
          <p:spPr bwMode="auto">
            <a:xfrm rot="2126196">
              <a:off x="5819775" y="4776788"/>
              <a:ext cx="1257300" cy="631825"/>
            </a:xfrm>
            <a:prstGeom prst="rect">
              <a:avLst/>
            </a:prstGeom>
            <a:noFill/>
            <a:ln w="349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ES_tradnl" sz="1300" b="1">
                  <a:cs typeface="Arial" pitchFamily="34" charset="0"/>
                </a:rPr>
                <a:t>Puntos Débiles de la competencia</a:t>
              </a:r>
              <a:endParaRPr lang="es-EC" sz="1300">
                <a:cs typeface="Arial" pitchFamily="34" charset="0"/>
              </a:endParaRPr>
            </a:p>
          </p:txBody>
        </p:sp>
      </p:grpSp>
      <p:grpSp>
        <p:nvGrpSpPr>
          <p:cNvPr id="9" name="41 Grupo"/>
          <p:cNvGrpSpPr>
            <a:grpSpLocks/>
          </p:cNvGrpSpPr>
          <p:nvPr/>
        </p:nvGrpSpPr>
        <p:grpSpPr bwMode="auto">
          <a:xfrm>
            <a:off x="2370138" y="4806950"/>
            <a:ext cx="1941512" cy="935038"/>
            <a:chOff x="2370138" y="4806950"/>
            <a:chExt cx="1941512" cy="935038"/>
          </a:xfrm>
        </p:grpSpPr>
        <p:sp>
          <p:nvSpPr>
            <p:cNvPr id="52230" name="AutoShape 6"/>
            <p:cNvSpPr>
              <a:spLocks noChangeArrowheads="1"/>
            </p:cNvSpPr>
            <p:nvPr/>
          </p:nvSpPr>
          <p:spPr bwMode="auto">
            <a:xfrm rot="9957527">
              <a:off x="2370138" y="4806950"/>
              <a:ext cx="1941512" cy="935038"/>
            </a:xfrm>
            <a:prstGeom prst="triangle">
              <a:avLst>
                <a:gd name="adj" fmla="val 46954"/>
              </a:avLst>
            </a:prstGeom>
            <a:solidFill>
              <a:srgbClr val="CC99FF"/>
            </a:solidFill>
            <a:ln w="34925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300">
                <a:cs typeface="Arial" pitchFamily="34" charset="0"/>
              </a:endParaRPr>
            </a:p>
          </p:txBody>
        </p:sp>
        <p:sp>
          <p:nvSpPr>
            <p:cNvPr id="28734" name="Text Box 28"/>
            <p:cNvSpPr txBox="1">
              <a:spLocks noChangeArrowheads="1"/>
            </p:cNvSpPr>
            <p:nvPr/>
          </p:nvSpPr>
          <p:spPr bwMode="auto">
            <a:xfrm rot="-1794923">
              <a:off x="2930525" y="4938713"/>
              <a:ext cx="984250" cy="315912"/>
            </a:xfrm>
            <a:prstGeom prst="rect">
              <a:avLst/>
            </a:prstGeom>
            <a:noFill/>
            <a:ln w="349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es-ES_tradnl" sz="1300" b="1">
                  <a:cs typeface="Arial" pitchFamily="34" charset="0"/>
                </a:rPr>
                <a:t>Fracasos</a:t>
              </a:r>
              <a:endParaRPr lang="es-EC" sz="1300">
                <a:cs typeface="Arial" pitchFamily="34" charset="0"/>
              </a:endParaRPr>
            </a:p>
          </p:txBody>
        </p:sp>
      </p:grpSp>
      <p:grpSp>
        <p:nvGrpSpPr>
          <p:cNvPr id="10" name="44 Grupo"/>
          <p:cNvGrpSpPr>
            <a:grpSpLocks/>
          </p:cNvGrpSpPr>
          <p:nvPr/>
        </p:nvGrpSpPr>
        <p:grpSpPr bwMode="auto">
          <a:xfrm>
            <a:off x="6018213" y="2011363"/>
            <a:ext cx="3125787" cy="4033837"/>
            <a:chOff x="6018213" y="2011363"/>
            <a:chExt cx="3125787" cy="4033837"/>
          </a:xfrm>
        </p:grpSpPr>
        <p:grpSp>
          <p:nvGrpSpPr>
            <p:cNvPr id="28728" name="Group 16"/>
            <p:cNvGrpSpPr>
              <a:grpSpLocks/>
            </p:cNvGrpSpPr>
            <p:nvPr/>
          </p:nvGrpSpPr>
          <p:grpSpPr bwMode="auto">
            <a:xfrm>
              <a:off x="6018213" y="2011363"/>
              <a:ext cx="1982787" cy="4033837"/>
              <a:chOff x="6810" y="9135"/>
              <a:chExt cx="1911" cy="4199"/>
            </a:xfrm>
          </p:grpSpPr>
          <p:sp>
            <p:nvSpPr>
              <p:cNvPr id="52241" name="Arc 17"/>
              <p:cNvSpPr>
                <a:spLocks/>
              </p:cNvSpPr>
              <p:nvPr/>
            </p:nvSpPr>
            <p:spPr bwMode="auto">
              <a:xfrm rot="5064661" flipH="1">
                <a:off x="5728" y="10217"/>
                <a:ext cx="4075" cy="1911"/>
              </a:xfrm>
              <a:custGeom>
                <a:avLst/>
                <a:gdLst>
                  <a:gd name="G0" fmla="+- 21560 0 0"/>
                  <a:gd name="G1" fmla="+- 21600 0 0"/>
                  <a:gd name="G2" fmla="+- 21600 0 0"/>
                  <a:gd name="T0" fmla="*/ 0 w 42288"/>
                  <a:gd name="T1" fmla="*/ 20288 h 21600"/>
                  <a:gd name="T2" fmla="*/ 42288 w 42288"/>
                  <a:gd name="T3" fmla="*/ 15525 h 21600"/>
                  <a:gd name="T4" fmla="*/ 21560 w 4228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288" h="21600" fill="none" extrusionOk="0">
                    <a:moveTo>
                      <a:pt x="-1" y="20287"/>
                    </a:moveTo>
                    <a:cubicBezTo>
                      <a:pt x="693" y="8889"/>
                      <a:pt x="10140" y="-1"/>
                      <a:pt x="21560" y="0"/>
                    </a:cubicBezTo>
                    <a:cubicBezTo>
                      <a:pt x="31149" y="0"/>
                      <a:pt x="39591" y="6322"/>
                      <a:pt x="42288" y="15524"/>
                    </a:cubicBezTo>
                  </a:path>
                  <a:path w="42288" h="21600" stroke="0" extrusionOk="0">
                    <a:moveTo>
                      <a:pt x="-1" y="20287"/>
                    </a:moveTo>
                    <a:cubicBezTo>
                      <a:pt x="693" y="8889"/>
                      <a:pt x="10140" y="-1"/>
                      <a:pt x="21560" y="0"/>
                    </a:cubicBezTo>
                    <a:cubicBezTo>
                      <a:pt x="31149" y="0"/>
                      <a:pt x="39591" y="6322"/>
                      <a:pt x="42288" y="15524"/>
                    </a:cubicBezTo>
                    <a:lnTo>
                      <a:pt x="21560" y="21600"/>
                    </a:lnTo>
                    <a:close/>
                  </a:path>
                </a:pathLst>
              </a:custGeom>
              <a:noFill/>
              <a:ln w="349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200">
                  <a:cs typeface="Arial" pitchFamily="34" charset="0"/>
                </a:endParaRPr>
              </a:p>
            </p:txBody>
          </p:sp>
          <p:sp>
            <p:nvSpPr>
              <p:cNvPr id="52242" name="Line 18"/>
              <p:cNvSpPr>
                <a:spLocks noChangeShapeType="1"/>
              </p:cNvSpPr>
              <p:nvPr/>
            </p:nvSpPr>
            <p:spPr bwMode="auto">
              <a:xfrm flipH="1" flipV="1">
                <a:off x="7072" y="9165"/>
                <a:ext cx="300" cy="76"/>
              </a:xfrm>
              <a:prstGeom prst="line">
                <a:avLst/>
              </a:prstGeom>
              <a:noFill/>
              <a:ln w="34925">
                <a:solidFill>
                  <a:schemeClr val="bg1">
                    <a:lumMod val="50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200">
                  <a:cs typeface="Arial" pitchFamily="34" charset="0"/>
                </a:endParaRPr>
              </a:p>
            </p:txBody>
          </p:sp>
          <p:sp>
            <p:nvSpPr>
              <p:cNvPr id="52243" name="Line 19"/>
              <p:cNvSpPr>
                <a:spLocks noChangeShapeType="1"/>
              </p:cNvSpPr>
              <p:nvPr/>
            </p:nvSpPr>
            <p:spPr bwMode="auto">
              <a:xfrm flipH="1">
                <a:off x="7026" y="13154"/>
                <a:ext cx="511" cy="180"/>
              </a:xfrm>
              <a:prstGeom prst="line">
                <a:avLst/>
              </a:prstGeom>
              <a:noFill/>
              <a:ln w="34925">
                <a:solidFill>
                  <a:schemeClr val="bg1">
                    <a:lumMod val="50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200">
                  <a:cs typeface="Arial" pitchFamily="34" charset="0"/>
                </a:endParaRPr>
              </a:p>
            </p:txBody>
          </p:sp>
        </p:grpSp>
        <p:sp>
          <p:nvSpPr>
            <p:cNvPr id="28729" name="Text Box 29"/>
            <p:cNvSpPr txBox="1">
              <a:spLocks noChangeArrowheads="1"/>
            </p:cNvSpPr>
            <p:nvPr/>
          </p:nvSpPr>
          <p:spPr bwMode="auto">
            <a:xfrm>
              <a:off x="7877175" y="3790950"/>
              <a:ext cx="1266825" cy="711200"/>
            </a:xfrm>
            <a:prstGeom prst="rect">
              <a:avLst/>
            </a:prstGeom>
            <a:noFill/>
            <a:ln w="349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ES_tradnl" sz="1300" b="1">
                  <a:cs typeface="Arial" pitchFamily="34" charset="0"/>
                </a:rPr>
                <a:t>Áreas de ventaja estratégica</a:t>
              </a:r>
              <a:endParaRPr lang="es-EC" sz="1300">
                <a:cs typeface="Arial" pitchFamily="34" charset="0"/>
              </a:endParaRPr>
            </a:p>
          </p:txBody>
        </p:sp>
      </p:grpSp>
      <p:grpSp>
        <p:nvGrpSpPr>
          <p:cNvPr id="12" name="43 Grupo"/>
          <p:cNvGrpSpPr>
            <a:grpSpLocks/>
          </p:cNvGrpSpPr>
          <p:nvPr/>
        </p:nvGrpSpPr>
        <p:grpSpPr bwMode="auto">
          <a:xfrm>
            <a:off x="928688" y="2093913"/>
            <a:ext cx="2808287" cy="3832225"/>
            <a:chOff x="928688" y="2093913"/>
            <a:chExt cx="2808287" cy="3832225"/>
          </a:xfrm>
        </p:grpSpPr>
        <p:grpSp>
          <p:nvGrpSpPr>
            <p:cNvPr id="28723" name="Group 12"/>
            <p:cNvGrpSpPr>
              <a:grpSpLocks/>
            </p:cNvGrpSpPr>
            <p:nvPr/>
          </p:nvGrpSpPr>
          <p:grpSpPr bwMode="auto">
            <a:xfrm>
              <a:off x="1933575" y="2093913"/>
              <a:ext cx="1803400" cy="3832225"/>
              <a:chOff x="2850" y="9180"/>
              <a:chExt cx="1911" cy="4184"/>
            </a:xfrm>
          </p:grpSpPr>
          <p:sp>
            <p:nvSpPr>
              <p:cNvPr id="52237" name="Arc 13"/>
              <p:cNvSpPr>
                <a:spLocks/>
              </p:cNvSpPr>
              <p:nvPr/>
            </p:nvSpPr>
            <p:spPr bwMode="auto">
              <a:xfrm rot="16106301" flipH="1">
                <a:off x="1768" y="10319"/>
                <a:ext cx="4075" cy="1911"/>
              </a:xfrm>
              <a:custGeom>
                <a:avLst/>
                <a:gdLst>
                  <a:gd name="G0" fmla="+- 21560 0 0"/>
                  <a:gd name="G1" fmla="+- 21600 0 0"/>
                  <a:gd name="G2" fmla="+- 21600 0 0"/>
                  <a:gd name="T0" fmla="*/ 0 w 42288"/>
                  <a:gd name="T1" fmla="*/ 20288 h 21600"/>
                  <a:gd name="T2" fmla="*/ 42288 w 42288"/>
                  <a:gd name="T3" fmla="*/ 15525 h 21600"/>
                  <a:gd name="T4" fmla="*/ 21560 w 4228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288" h="21600" fill="none" extrusionOk="0">
                    <a:moveTo>
                      <a:pt x="-1" y="20287"/>
                    </a:moveTo>
                    <a:cubicBezTo>
                      <a:pt x="693" y="8889"/>
                      <a:pt x="10140" y="-1"/>
                      <a:pt x="21560" y="0"/>
                    </a:cubicBezTo>
                    <a:cubicBezTo>
                      <a:pt x="31149" y="0"/>
                      <a:pt x="39591" y="6322"/>
                      <a:pt x="42288" y="15524"/>
                    </a:cubicBezTo>
                  </a:path>
                  <a:path w="42288" h="21600" stroke="0" extrusionOk="0">
                    <a:moveTo>
                      <a:pt x="-1" y="20287"/>
                    </a:moveTo>
                    <a:cubicBezTo>
                      <a:pt x="693" y="8889"/>
                      <a:pt x="10140" y="-1"/>
                      <a:pt x="21560" y="0"/>
                    </a:cubicBezTo>
                    <a:cubicBezTo>
                      <a:pt x="31149" y="0"/>
                      <a:pt x="39591" y="6322"/>
                      <a:pt x="42288" y="15524"/>
                    </a:cubicBezTo>
                    <a:lnTo>
                      <a:pt x="21560" y="21600"/>
                    </a:lnTo>
                    <a:close/>
                  </a:path>
                </a:pathLst>
              </a:custGeom>
              <a:noFill/>
              <a:ln w="349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200">
                  <a:cs typeface="Arial" pitchFamily="34" charset="0"/>
                </a:endParaRPr>
              </a:p>
            </p:txBody>
          </p:sp>
          <p:sp>
            <p:nvSpPr>
              <p:cNvPr id="52238" name="Line 14"/>
              <p:cNvSpPr>
                <a:spLocks noChangeShapeType="1"/>
              </p:cNvSpPr>
              <p:nvPr/>
            </p:nvSpPr>
            <p:spPr bwMode="auto">
              <a:xfrm flipV="1">
                <a:off x="4325" y="9180"/>
                <a:ext cx="436" cy="75"/>
              </a:xfrm>
              <a:prstGeom prst="line">
                <a:avLst/>
              </a:prstGeom>
              <a:noFill/>
              <a:ln w="34925">
                <a:solidFill>
                  <a:schemeClr val="bg1">
                    <a:lumMod val="50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200">
                  <a:cs typeface="Arial" pitchFamily="34" charset="0"/>
                </a:endParaRPr>
              </a:p>
            </p:txBody>
          </p:sp>
          <p:sp>
            <p:nvSpPr>
              <p:cNvPr id="52239" name="Line 15"/>
              <p:cNvSpPr>
                <a:spLocks noChangeShapeType="1"/>
              </p:cNvSpPr>
              <p:nvPr/>
            </p:nvSpPr>
            <p:spPr bwMode="auto">
              <a:xfrm>
                <a:off x="4071" y="13213"/>
                <a:ext cx="330" cy="151"/>
              </a:xfrm>
              <a:prstGeom prst="line">
                <a:avLst/>
              </a:prstGeom>
              <a:noFill/>
              <a:ln w="34925">
                <a:solidFill>
                  <a:schemeClr val="bg1">
                    <a:lumMod val="50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C" sz="1200">
                  <a:cs typeface="Arial" pitchFamily="34" charset="0"/>
                </a:endParaRPr>
              </a:p>
            </p:txBody>
          </p:sp>
        </p:grpSp>
        <p:sp>
          <p:nvSpPr>
            <p:cNvPr id="28724" name="Text Box 30"/>
            <p:cNvSpPr txBox="1">
              <a:spLocks noChangeArrowheads="1"/>
            </p:cNvSpPr>
            <p:nvPr/>
          </p:nvSpPr>
          <p:spPr bwMode="auto">
            <a:xfrm>
              <a:off x="928688" y="3821113"/>
              <a:ext cx="1112837" cy="1322387"/>
            </a:xfrm>
            <a:prstGeom prst="rect">
              <a:avLst/>
            </a:prstGeom>
            <a:noFill/>
            <a:ln w="349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ES_tradnl" sz="1300" b="1">
                  <a:cs typeface="Arial" pitchFamily="34" charset="0"/>
                </a:rPr>
                <a:t>Áreas de riesgo estratégico</a:t>
              </a:r>
              <a:endParaRPr lang="es-EC" sz="1300">
                <a:cs typeface="Arial" pitchFamily="34" charset="0"/>
              </a:endParaRPr>
            </a:p>
          </p:txBody>
        </p:sp>
      </p:grpSp>
      <p:sp>
        <p:nvSpPr>
          <p:cNvPr id="31770" name="33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IV: Planteamiento Estratégico</a:t>
            </a:r>
          </a:p>
        </p:txBody>
      </p:sp>
      <p:pic>
        <p:nvPicPr>
          <p:cNvPr id="35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772" name="36 CuadroTexto"/>
          <p:cNvSpPr txBox="1">
            <a:spLocks noChangeArrowheads="1"/>
          </p:cNvSpPr>
          <p:nvPr/>
        </p:nvSpPr>
        <p:spPr bwMode="auto">
          <a:xfrm>
            <a:off x="1000125" y="1428750"/>
            <a:ext cx="3000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sz="2400" b="1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_tradnl" sz="2400" b="1" i="1" u="sng">
                <a:solidFill>
                  <a:schemeClr val="tx2"/>
                </a:solidFill>
                <a:cs typeface="Arial" pitchFamily="34" charset="0"/>
              </a:rPr>
              <a:t>Análisis CUNA:</a:t>
            </a:r>
          </a:p>
        </p:txBody>
      </p:sp>
      <p:pic>
        <p:nvPicPr>
          <p:cNvPr id="55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AutoShape 4"/>
          <p:cNvSpPr>
            <a:spLocks noChangeArrowheads="1"/>
          </p:cNvSpPr>
          <p:nvPr/>
        </p:nvSpPr>
        <p:spPr bwMode="auto">
          <a:xfrm rot="20694467">
            <a:off x="5551488" y="2174875"/>
            <a:ext cx="1868487" cy="1166813"/>
          </a:xfrm>
          <a:prstGeom prst="triangle">
            <a:avLst>
              <a:gd name="adj" fmla="val 56681"/>
            </a:avLst>
          </a:prstGeom>
          <a:solidFill>
            <a:srgbClr val="00FF00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57" name="AutoShape 5"/>
          <p:cNvSpPr>
            <a:spLocks noChangeArrowheads="1"/>
          </p:cNvSpPr>
          <p:nvPr/>
        </p:nvSpPr>
        <p:spPr bwMode="auto">
          <a:xfrm rot="826342">
            <a:off x="2500313" y="2187575"/>
            <a:ext cx="1889125" cy="1157288"/>
          </a:xfrm>
          <a:prstGeom prst="triangle">
            <a:avLst>
              <a:gd name="adj" fmla="val 52536"/>
            </a:avLst>
          </a:prstGeom>
          <a:solidFill>
            <a:srgbClr val="FFCC99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58" name="AutoShape 6"/>
          <p:cNvSpPr>
            <a:spLocks noChangeArrowheads="1"/>
          </p:cNvSpPr>
          <p:nvPr/>
        </p:nvSpPr>
        <p:spPr bwMode="auto">
          <a:xfrm rot="9957527">
            <a:off x="2486025" y="4791075"/>
            <a:ext cx="2058988" cy="1312863"/>
          </a:xfrm>
          <a:prstGeom prst="triangle">
            <a:avLst>
              <a:gd name="adj" fmla="val 47260"/>
            </a:avLst>
          </a:prstGeom>
          <a:solidFill>
            <a:srgbClr val="CC99FF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59" name="AutoShape 7"/>
          <p:cNvSpPr>
            <a:spLocks noChangeArrowheads="1"/>
          </p:cNvSpPr>
          <p:nvPr/>
        </p:nvSpPr>
        <p:spPr bwMode="auto">
          <a:xfrm>
            <a:off x="3767138" y="2214563"/>
            <a:ext cx="2459037" cy="1346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60" name="AutoShape 8"/>
          <p:cNvSpPr>
            <a:spLocks noChangeArrowheads="1"/>
          </p:cNvSpPr>
          <p:nvPr/>
        </p:nvSpPr>
        <p:spPr bwMode="auto">
          <a:xfrm rot="10800000">
            <a:off x="3787775" y="4572000"/>
            <a:ext cx="2498725" cy="150018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FFFF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61" name="AutoShape 9"/>
          <p:cNvSpPr>
            <a:spLocks noChangeArrowheads="1"/>
          </p:cNvSpPr>
          <p:nvPr/>
        </p:nvSpPr>
        <p:spPr bwMode="auto">
          <a:xfrm rot="5400000">
            <a:off x="5799932" y="3085306"/>
            <a:ext cx="1741488" cy="194627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62" name="AutoShape 10"/>
          <p:cNvSpPr>
            <a:spLocks noChangeArrowheads="1"/>
          </p:cNvSpPr>
          <p:nvPr/>
        </p:nvSpPr>
        <p:spPr bwMode="auto">
          <a:xfrm rot="16200000">
            <a:off x="2435226" y="3114675"/>
            <a:ext cx="1757362" cy="1912937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CCCC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63" name="AutoShape 11"/>
          <p:cNvSpPr>
            <a:spLocks noChangeArrowheads="1"/>
          </p:cNvSpPr>
          <p:nvPr/>
        </p:nvSpPr>
        <p:spPr bwMode="auto">
          <a:xfrm rot="11747622">
            <a:off x="5556250" y="4822825"/>
            <a:ext cx="1852613" cy="1162050"/>
          </a:xfrm>
          <a:prstGeom prst="triangle">
            <a:avLst>
              <a:gd name="adj" fmla="val 44743"/>
            </a:avLst>
          </a:prstGeom>
          <a:solidFill>
            <a:srgbClr val="99CCFF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2054225" y="2000250"/>
            <a:ext cx="1803400" cy="4143375"/>
            <a:chOff x="2850" y="9180"/>
            <a:chExt cx="1911" cy="4184"/>
          </a:xfrm>
        </p:grpSpPr>
        <p:sp>
          <p:nvSpPr>
            <p:cNvPr id="65" name="Arc 13"/>
            <p:cNvSpPr>
              <a:spLocks/>
            </p:cNvSpPr>
            <p:nvPr/>
          </p:nvSpPr>
          <p:spPr bwMode="auto">
            <a:xfrm rot="16106301" flipH="1">
              <a:off x="1768" y="10320"/>
              <a:ext cx="4075" cy="1911"/>
            </a:xfrm>
            <a:custGeom>
              <a:avLst/>
              <a:gdLst>
                <a:gd name="G0" fmla="+- 21560 0 0"/>
                <a:gd name="G1" fmla="+- 21600 0 0"/>
                <a:gd name="G2" fmla="+- 21600 0 0"/>
                <a:gd name="T0" fmla="*/ 0 w 42288"/>
                <a:gd name="T1" fmla="*/ 20288 h 21600"/>
                <a:gd name="T2" fmla="*/ 42288 w 42288"/>
                <a:gd name="T3" fmla="*/ 15525 h 21600"/>
                <a:gd name="T4" fmla="*/ 21560 w 4228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288" h="21600" fill="none" extrusionOk="0">
                  <a:moveTo>
                    <a:pt x="-1" y="20287"/>
                  </a:moveTo>
                  <a:cubicBezTo>
                    <a:pt x="693" y="8889"/>
                    <a:pt x="10140" y="-1"/>
                    <a:pt x="21560" y="0"/>
                  </a:cubicBezTo>
                  <a:cubicBezTo>
                    <a:pt x="31149" y="0"/>
                    <a:pt x="39591" y="6322"/>
                    <a:pt x="42288" y="15524"/>
                  </a:cubicBezTo>
                </a:path>
                <a:path w="42288" h="21600" stroke="0" extrusionOk="0">
                  <a:moveTo>
                    <a:pt x="-1" y="20287"/>
                  </a:moveTo>
                  <a:cubicBezTo>
                    <a:pt x="693" y="8889"/>
                    <a:pt x="10140" y="-1"/>
                    <a:pt x="21560" y="0"/>
                  </a:cubicBezTo>
                  <a:cubicBezTo>
                    <a:pt x="31149" y="0"/>
                    <a:pt x="39591" y="6322"/>
                    <a:pt x="42288" y="15524"/>
                  </a:cubicBezTo>
                  <a:lnTo>
                    <a:pt x="21560" y="21600"/>
                  </a:lnTo>
                  <a:close/>
                </a:path>
              </a:pathLst>
            </a:custGeom>
            <a:noFill/>
            <a:ln w="349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  <p:sp>
          <p:nvSpPr>
            <p:cNvPr id="66" name="Line 14"/>
            <p:cNvSpPr>
              <a:spLocks noChangeShapeType="1"/>
            </p:cNvSpPr>
            <p:nvPr/>
          </p:nvSpPr>
          <p:spPr bwMode="auto">
            <a:xfrm flipV="1">
              <a:off x="4325" y="9180"/>
              <a:ext cx="436" cy="75"/>
            </a:xfrm>
            <a:prstGeom prst="line">
              <a:avLst/>
            </a:prstGeom>
            <a:noFill/>
            <a:ln w="34925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  <p:sp>
          <p:nvSpPr>
            <p:cNvPr id="67" name="Line 15"/>
            <p:cNvSpPr>
              <a:spLocks noChangeShapeType="1"/>
            </p:cNvSpPr>
            <p:nvPr/>
          </p:nvSpPr>
          <p:spPr bwMode="auto">
            <a:xfrm>
              <a:off x="4071" y="13213"/>
              <a:ext cx="330" cy="151"/>
            </a:xfrm>
            <a:prstGeom prst="line">
              <a:avLst/>
            </a:prstGeom>
            <a:noFill/>
            <a:ln w="34925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</p:grp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6089650" y="2000250"/>
            <a:ext cx="1982788" cy="4143375"/>
            <a:chOff x="6810" y="9135"/>
            <a:chExt cx="1911" cy="4199"/>
          </a:xfrm>
        </p:grpSpPr>
        <p:sp>
          <p:nvSpPr>
            <p:cNvPr id="69" name="Arc 17"/>
            <p:cNvSpPr>
              <a:spLocks/>
            </p:cNvSpPr>
            <p:nvPr/>
          </p:nvSpPr>
          <p:spPr bwMode="auto">
            <a:xfrm rot="5064661" flipH="1">
              <a:off x="5728" y="10217"/>
              <a:ext cx="4075" cy="1911"/>
            </a:xfrm>
            <a:custGeom>
              <a:avLst/>
              <a:gdLst>
                <a:gd name="G0" fmla="+- 21560 0 0"/>
                <a:gd name="G1" fmla="+- 21600 0 0"/>
                <a:gd name="G2" fmla="+- 21600 0 0"/>
                <a:gd name="T0" fmla="*/ 0 w 42288"/>
                <a:gd name="T1" fmla="*/ 20288 h 21600"/>
                <a:gd name="T2" fmla="*/ 42288 w 42288"/>
                <a:gd name="T3" fmla="*/ 15525 h 21600"/>
                <a:gd name="T4" fmla="*/ 21560 w 4228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288" h="21600" fill="none" extrusionOk="0">
                  <a:moveTo>
                    <a:pt x="-1" y="20287"/>
                  </a:moveTo>
                  <a:cubicBezTo>
                    <a:pt x="693" y="8889"/>
                    <a:pt x="10140" y="-1"/>
                    <a:pt x="21560" y="0"/>
                  </a:cubicBezTo>
                  <a:cubicBezTo>
                    <a:pt x="31149" y="0"/>
                    <a:pt x="39591" y="6322"/>
                    <a:pt x="42288" y="15524"/>
                  </a:cubicBezTo>
                </a:path>
                <a:path w="42288" h="21600" stroke="0" extrusionOk="0">
                  <a:moveTo>
                    <a:pt x="-1" y="20287"/>
                  </a:moveTo>
                  <a:cubicBezTo>
                    <a:pt x="693" y="8889"/>
                    <a:pt x="10140" y="-1"/>
                    <a:pt x="21560" y="0"/>
                  </a:cubicBezTo>
                  <a:cubicBezTo>
                    <a:pt x="31149" y="0"/>
                    <a:pt x="39591" y="6322"/>
                    <a:pt x="42288" y="15524"/>
                  </a:cubicBezTo>
                  <a:lnTo>
                    <a:pt x="21560" y="21600"/>
                  </a:lnTo>
                  <a:close/>
                </a:path>
              </a:pathLst>
            </a:custGeom>
            <a:noFill/>
            <a:ln w="349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  <p:sp>
          <p:nvSpPr>
            <p:cNvPr id="70" name="Line 18"/>
            <p:cNvSpPr>
              <a:spLocks noChangeShapeType="1"/>
            </p:cNvSpPr>
            <p:nvPr/>
          </p:nvSpPr>
          <p:spPr bwMode="auto">
            <a:xfrm flipH="1" flipV="1">
              <a:off x="7072" y="9166"/>
              <a:ext cx="300" cy="74"/>
            </a:xfrm>
            <a:prstGeom prst="line">
              <a:avLst/>
            </a:prstGeom>
            <a:noFill/>
            <a:ln w="34925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  <p:sp>
          <p:nvSpPr>
            <p:cNvPr id="71" name="Line 19"/>
            <p:cNvSpPr>
              <a:spLocks noChangeShapeType="1"/>
            </p:cNvSpPr>
            <p:nvPr/>
          </p:nvSpPr>
          <p:spPr bwMode="auto">
            <a:xfrm flipH="1">
              <a:off x="7026" y="13154"/>
              <a:ext cx="511" cy="180"/>
            </a:xfrm>
            <a:prstGeom prst="line">
              <a:avLst/>
            </a:prstGeom>
            <a:noFill/>
            <a:ln w="34925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</p:grpSp>
      <p:sp>
        <p:nvSpPr>
          <p:cNvPr id="72" name="Text Box 20"/>
          <p:cNvSpPr txBox="1">
            <a:spLocks noChangeArrowheads="1"/>
          </p:cNvSpPr>
          <p:nvPr/>
        </p:nvSpPr>
        <p:spPr bwMode="auto">
          <a:xfrm>
            <a:off x="4230688" y="2571750"/>
            <a:ext cx="1422400" cy="428625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s-ES_tradnl" sz="1200">
                <a:cs typeface="Arial" pitchFamily="34" charset="0"/>
              </a:rPr>
              <a:t>Competir en el mercado local.</a:t>
            </a:r>
            <a:endParaRPr lang="es-EC" sz="1200">
              <a:cs typeface="Arial" pitchFamily="34" charset="0"/>
            </a:endParaRPr>
          </a:p>
        </p:txBody>
      </p:sp>
      <p:sp>
        <p:nvSpPr>
          <p:cNvPr id="73" name="Text Box 21"/>
          <p:cNvSpPr txBox="1">
            <a:spLocks noChangeArrowheads="1"/>
          </p:cNvSpPr>
          <p:nvPr/>
        </p:nvSpPr>
        <p:spPr bwMode="auto">
          <a:xfrm>
            <a:off x="4357688" y="3643313"/>
            <a:ext cx="1241425" cy="857250"/>
          </a:xfrm>
          <a:prstGeom prst="rect">
            <a:avLst/>
          </a:prstGeom>
          <a:noFill/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Aft>
                <a:spcPts val="1000"/>
              </a:spcAft>
              <a:defRPr/>
            </a:pPr>
            <a:r>
              <a:rPr lang="es-ES_tradnl" sz="1200" b="1" dirty="0">
                <a:solidFill>
                  <a:schemeClr val="tx2"/>
                </a:solidFill>
                <a:cs typeface="Arial" pitchFamily="34" charset="0"/>
              </a:rPr>
              <a:t>EL UNIVERSO</a:t>
            </a:r>
            <a:endParaRPr lang="es-EC" sz="12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74" name="Text Box 22"/>
          <p:cNvSpPr txBox="1">
            <a:spLocks noChangeArrowheads="1"/>
          </p:cNvSpPr>
          <p:nvPr/>
        </p:nvSpPr>
        <p:spPr bwMode="auto">
          <a:xfrm>
            <a:off x="2428875" y="3643313"/>
            <a:ext cx="1714500" cy="858837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  <a:buFontTx/>
              <a:buChar char="•"/>
            </a:pPr>
            <a:r>
              <a:rPr lang="es-ES_tradnl" sz="1200">
                <a:cs typeface="Arial" pitchFamily="34" charset="0"/>
              </a:rPr>
              <a:t>Dependencia de los distribuidores y voceadores</a:t>
            </a:r>
            <a:endParaRPr lang="es-EC" sz="1200">
              <a:cs typeface="Arial" pitchFamily="34" charset="0"/>
            </a:endParaRPr>
          </a:p>
        </p:txBody>
      </p:sp>
      <p:sp>
        <p:nvSpPr>
          <p:cNvPr id="75" name="Text Box 23"/>
          <p:cNvSpPr txBox="1">
            <a:spLocks noChangeArrowheads="1"/>
          </p:cNvSpPr>
          <p:nvPr/>
        </p:nvSpPr>
        <p:spPr bwMode="auto">
          <a:xfrm>
            <a:off x="5715000" y="3714750"/>
            <a:ext cx="2000250" cy="633413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1000"/>
              </a:spcAft>
              <a:buFontTx/>
              <a:buChar char="•"/>
            </a:pPr>
            <a:r>
              <a:rPr lang="es-ES_tradnl" sz="1200">
                <a:cs typeface="Arial" pitchFamily="34" charset="0"/>
              </a:rPr>
              <a:t>Tradición </a:t>
            </a:r>
          </a:p>
          <a:p>
            <a:pPr algn="just">
              <a:spcAft>
                <a:spcPts val="1000"/>
              </a:spcAft>
              <a:buFontTx/>
              <a:buChar char="•"/>
            </a:pPr>
            <a:r>
              <a:rPr lang="es-ES_tradnl" sz="1200">
                <a:cs typeface="Arial" pitchFamily="34" charset="0"/>
              </a:rPr>
              <a:t>Calidad de Producto</a:t>
            </a:r>
            <a:endParaRPr lang="es-EC" sz="1200">
              <a:cs typeface="Arial" pitchFamily="34" charset="0"/>
            </a:endParaRPr>
          </a:p>
        </p:txBody>
      </p:sp>
      <p:sp>
        <p:nvSpPr>
          <p:cNvPr id="76" name="Text Box 24"/>
          <p:cNvSpPr txBox="1">
            <a:spLocks noChangeArrowheads="1"/>
          </p:cNvSpPr>
          <p:nvPr/>
        </p:nvSpPr>
        <p:spPr bwMode="auto">
          <a:xfrm>
            <a:off x="4235450" y="4643438"/>
            <a:ext cx="1622425" cy="1357312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Char char="•"/>
            </a:pPr>
            <a:r>
              <a:rPr lang="es-ES_tradnl" sz="1200">
                <a:cs typeface="Arial" pitchFamily="34" charset="0"/>
              </a:rPr>
              <a:t>Situación económica del país.</a:t>
            </a:r>
            <a:endParaRPr lang="es-EC" sz="1200" b="1">
              <a:cs typeface="Arial" pitchFamily="34" charset="0"/>
            </a:endParaRPr>
          </a:p>
          <a:p>
            <a:pPr algn="ctr">
              <a:buFontTx/>
              <a:buChar char="•"/>
            </a:pPr>
            <a:r>
              <a:rPr lang="es-ES_tradnl" sz="1200">
                <a:cs typeface="Arial" pitchFamily="34" charset="0"/>
              </a:rPr>
              <a:t>Gratuidad de diarios y suplementos.</a:t>
            </a:r>
            <a:endParaRPr lang="es-EC" sz="1200" b="1">
              <a:cs typeface="Arial" pitchFamily="34" charset="0"/>
            </a:endParaRPr>
          </a:p>
          <a:p>
            <a:pPr algn="ctr">
              <a:buFontTx/>
              <a:buChar char="•"/>
            </a:pPr>
            <a:r>
              <a:rPr lang="es-ES_tradnl" sz="1200">
                <a:cs typeface="Arial" pitchFamily="34" charset="0"/>
              </a:rPr>
              <a:t>Elevada fluctuación de precios de la materia prima.</a:t>
            </a:r>
            <a:endParaRPr lang="es-EC" sz="1200" b="1">
              <a:cs typeface="Arial" pitchFamily="34" charset="0"/>
            </a:endParaRPr>
          </a:p>
        </p:txBody>
      </p:sp>
      <p:sp>
        <p:nvSpPr>
          <p:cNvPr id="77" name="Text Box 25"/>
          <p:cNvSpPr txBox="1">
            <a:spLocks noChangeArrowheads="1"/>
          </p:cNvSpPr>
          <p:nvPr/>
        </p:nvSpPr>
        <p:spPr bwMode="auto">
          <a:xfrm rot="790166">
            <a:off x="2571750" y="2522538"/>
            <a:ext cx="1544638" cy="808037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lvl="1" algn="just">
              <a:buFontTx/>
              <a:buChar char="•"/>
            </a:pPr>
            <a:r>
              <a:rPr lang="es-ES_tradnl" sz="1200">
                <a:cs typeface="Arial" pitchFamily="34" charset="0"/>
              </a:rPr>
              <a:t>Rotación </a:t>
            </a:r>
          </a:p>
          <a:p>
            <a:r>
              <a:rPr lang="es-ES_tradnl" sz="1200">
                <a:cs typeface="Arial" pitchFamily="34" charset="0"/>
              </a:rPr>
              <a:t>      y exhibición de   </a:t>
            </a:r>
          </a:p>
          <a:p>
            <a:r>
              <a:rPr lang="es-ES_tradnl" sz="1200">
                <a:cs typeface="Arial" pitchFamily="34" charset="0"/>
              </a:rPr>
              <a:t>        producto.</a:t>
            </a:r>
          </a:p>
          <a:p>
            <a:pPr lvl="1">
              <a:buFontTx/>
              <a:buChar char="•"/>
            </a:pPr>
            <a:r>
              <a:rPr lang="es-ES_tradnl" sz="1200">
                <a:cs typeface="Arial" pitchFamily="34" charset="0"/>
              </a:rPr>
              <a:t> Precio bajo .</a:t>
            </a:r>
            <a:endParaRPr lang="es-EC" sz="1200" b="1">
              <a:cs typeface="Arial" pitchFamily="34" charset="0"/>
            </a:endParaRPr>
          </a:p>
        </p:txBody>
      </p:sp>
      <p:sp>
        <p:nvSpPr>
          <p:cNvPr id="78" name="Text Box 26"/>
          <p:cNvSpPr txBox="1">
            <a:spLocks noChangeArrowheads="1"/>
          </p:cNvSpPr>
          <p:nvPr/>
        </p:nvSpPr>
        <p:spPr bwMode="auto">
          <a:xfrm rot="-1040172">
            <a:off x="5997575" y="2820988"/>
            <a:ext cx="1254125" cy="425450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buFontTx/>
              <a:buChar char="•"/>
            </a:pPr>
            <a:r>
              <a:rPr lang="es-ES_tradnl" sz="1200">
                <a:cs typeface="Arial" pitchFamily="34" charset="0"/>
              </a:rPr>
              <a:t>Ser líderes del mercado</a:t>
            </a:r>
            <a:endParaRPr lang="es-EC" sz="1200">
              <a:cs typeface="Arial" pitchFamily="34" charset="0"/>
            </a:endParaRPr>
          </a:p>
        </p:txBody>
      </p:sp>
      <p:sp>
        <p:nvSpPr>
          <p:cNvPr id="79" name="Text Box 27"/>
          <p:cNvSpPr txBox="1">
            <a:spLocks noChangeArrowheads="1"/>
          </p:cNvSpPr>
          <p:nvPr/>
        </p:nvSpPr>
        <p:spPr bwMode="auto">
          <a:xfrm rot="877251">
            <a:off x="5876925" y="4973638"/>
            <a:ext cx="1533525" cy="347662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1000"/>
              </a:spcAft>
              <a:buFontTx/>
              <a:buChar char="•"/>
            </a:pPr>
            <a:r>
              <a:rPr lang="es-ES_tradnl" sz="1200">
                <a:cs typeface="Arial" pitchFamily="34" charset="0"/>
              </a:rPr>
              <a:t>Poca cobertura</a:t>
            </a:r>
            <a:endParaRPr lang="es-EC" sz="1200">
              <a:cs typeface="Arial" pitchFamily="34" charset="0"/>
            </a:endParaRPr>
          </a:p>
        </p:txBody>
      </p:sp>
      <p:sp>
        <p:nvSpPr>
          <p:cNvPr id="80" name="Text Box 28"/>
          <p:cNvSpPr txBox="1">
            <a:spLocks noChangeArrowheads="1"/>
          </p:cNvSpPr>
          <p:nvPr/>
        </p:nvSpPr>
        <p:spPr bwMode="auto">
          <a:xfrm rot="-771505">
            <a:off x="2792413" y="4738688"/>
            <a:ext cx="1566862" cy="995362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s-ES_tradnl" sz="1000">
                <a:cs typeface="Arial" pitchFamily="34" charset="0"/>
              </a:rPr>
              <a:t> No lograr en  el plazo comprometido la </a:t>
            </a:r>
          </a:p>
          <a:p>
            <a:r>
              <a:rPr lang="es-ES_tradnl" sz="1000">
                <a:cs typeface="Arial" pitchFamily="34" charset="0"/>
              </a:rPr>
              <a:t>Participación en el </a:t>
            </a:r>
          </a:p>
          <a:p>
            <a:r>
              <a:rPr lang="es-ES_tradnl" sz="1000">
                <a:cs typeface="Arial" pitchFamily="34" charset="0"/>
              </a:rPr>
              <a:t>    mercado que se </a:t>
            </a:r>
          </a:p>
          <a:p>
            <a:r>
              <a:rPr lang="es-ES_tradnl" sz="1000">
                <a:cs typeface="Arial" pitchFamily="34" charset="0"/>
              </a:rPr>
              <a:t>       ha planteado</a:t>
            </a:r>
            <a:endParaRPr lang="es-EC" sz="1000">
              <a:cs typeface="Arial" pitchFamily="34" charset="0"/>
            </a:endParaRPr>
          </a:p>
        </p:txBody>
      </p:sp>
      <p:sp>
        <p:nvSpPr>
          <p:cNvPr id="81" name="Text Box 29"/>
          <p:cNvSpPr txBox="1">
            <a:spLocks noChangeArrowheads="1"/>
          </p:cNvSpPr>
          <p:nvPr/>
        </p:nvSpPr>
        <p:spPr bwMode="auto">
          <a:xfrm>
            <a:off x="8034338" y="3790950"/>
            <a:ext cx="1038225" cy="711200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s-ES_tradnl" sz="1200" b="1">
                <a:cs typeface="Arial" pitchFamily="34" charset="0"/>
              </a:rPr>
              <a:t>Áreas de ventaja estratégica</a:t>
            </a:r>
            <a:endParaRPr lang="es-EC" sz="1200">
              <a:cs typeface="Arial" pitchFamily="34" charset="0"/>
            </a:endParaRPr>
          </a:p>
        </p:txBody>
      </p:sp>
      <p:sp>
        <p:nvSpPr>
          <p:cNvPr id="82" name="Text Box 30"/>
          <p:cNvSpPr txBox="1">
            <a:spLocks noChangeArrowheads="1"/>
          </p:cNvSpPr>
          <p:nvPr/>
        </p:nvSpPr>
        <p:spPr bwMode="auto">
          <a:xfrm>
            <a:off x="1098550" y="3821113"/>
            <a:ext cx="1014413" cy="1322387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s-ES_tradnl" sz="1200" b="1">
                <a:cs typeface="Arial" pitchFamily="34" charset="0"/>
              </a:rPr>
              <a:t>Áreas de riesgo estratégico</a:t>
            </a:r>
            <a:endParaRPr lang="es-EC" sz="1200">
              <a:cs typeface="Arial" pitchFamily="34" charset="0"/>
            </a:endParaRPr>
          </a:p>
        </p:txBody>
      </p:sp>
      <p:sp>
        <p:nvSpPr>
          <p:cNvPr id="83" name="33 CuadroTexto"/>
          <p:cNvSpPr txBox="1">
            <a:spLocks noChangeArrowheads="1"/>
          </p:cNvSpPr>
          <p:nvPr/>
        </p:nvSpPr>
        <p:spPr bwMode="auto">
          <a:xfrm>
            <a:off x="1071563" y="758825"/>
            <a:ext cx="77866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IV: Planteamiento Estratégico</a:t>
            </a:r>
          </a:p>
        </p:txBody>
      </p:sp>
      <p:pic>
        <p:nvPicPr>
          <p:cNvPr id="84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142812" y="27248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5" name="36 CuadroTexto"/>
          <p:cNvSpPr txBox="1">
            <a:spLocks noChangeArrowheads="1"/>
          </p:cNvSpPr>
          <p:nvPr/>
        </p:nvSpPr>
        <p:spPr bwMode="auto">
          <a:xfrm>
            <a:off x="1071563" y="1428750"/>
            <a:ext cx="3000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sz="2400" b="1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_tradnl" sz="2400" b="1" i="1" u="sng">
                <a:solidFill>
                  <a:schemeClr val="tx2"/>
                </a:solidFill>
                <a:cs typeface="Arial" pitchFamily="34" charset="0"/>
              </a:rPr>
              <a:t>Análisis CUNA: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xit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  <p:bldP spid="31746" grpId="0" build="p"/>
      <p:bldP spid="31748" grpId="0" animBg="1"/>
      <p:bldP spid="52245" grpId="0" animBg="1"/>
      <p:bldP spid="52245" grpId="1" animBg="1"/>
      <p:bldP spid="31770" grpId="0"/>
      <p:bldP spid="31772" grpId="0"/>
      <p:bldP spid="56" grpId="0" animBg="1"/>
      <p:bldP spid="57" grpId="0" animBg="1"/>
      <p:bldP spid="58" grpId="0" animBg="1"/>
      <p:bldP spid="63" grpId="0" animBg="1"/>
      <p:bldP spid="72" grpId="0"/>
      <p:bldP spid="73" grpId="0" animBg="1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29699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29700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AutoShape 4"/>
          <p:cNvSpPr>
            <a:spLocks noChangeArrowheads="1"/>
          </p:cNvSpPr>
          <p:nvPr/>
        </p:nvSpPr>
        <p:spPr bwMode="auto">
          <a:xfrm rot="20694467">
            <a:off x="5480050" y="2174875"/>
            <a:ext cx="1868488" cy="1166813"/>
          </a:xfrm>
          <a:prstGeom prst="triangle">
            <a:avLst>
              <a:gd name="adj" fmla="val 56681"/>
            </a:avLst>
          </a:prstGeom>
          <a:solidFill>
            <a:srgbClr val="00FF00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 rot="826342">
            <a:off x="2428875" y="2187575"/>
            <a:ext cx="1889125" cy="1157288"/>
          </a:xfrm>
          <a:prstGeom prst="triangle">
            <a:avLst>
              <a:gd name="adj" fmla="val 52536"/>
            </a:avLst>
          </a:prstGeom>
          <a:solidFill>
            <a:srgbClr val="FFCC99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 rot="9957527">
            <a:off x="2414588" y="4791075"/>
            <a:ext cx="2058987" cy="1312863"/>
          </a:xfrm>
          <a:prstGeom prst="triangle">
            <a:avLst>
              <a:gd name="adj" fmla="val 47260"/>
            </a:avLst>
          </a:prstGeom>
          <a:solidFill>
            <a:srgbClr val="CC99FF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52231" name="AutoShape 7"/>
          <p:cNvSpPr>
            <a:spLocks noChangeArrowheads="1"/>
          </p:cNvSpPr>
          <p:nvPr/>
        </p:nvSpPr>
        <p:spPr bwMode="auto">
          <a:xfrm>
            <a:off x="3695700" y="2214563"/>
            <a:ext cx="2459038" cy="1346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52232" name="AutoShape 8"/>
          <p:cNvSpPr>
            <a:spLocks noChangeArrowheads="1"/>
          </p:cNvSpPr>
          <p:nvPr/>
        </p:nvSpPr>
        <p:spPr bwMode="auto">
          <a:xfrm rot="10800000">
            <a:off x="3716338" y="4572000"/>
            <a:ext cx="2498725" cy="150018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FFFF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52233" name="AutoShape 9"/>
          <p:cNvSpPr>
            <a:spLocks noChangeArrowheads="1"/>
          </p:cNvSpPr>
          <p:nvPr/>
        </p:nvSpPr>
        <p:spPr bwMode="auto">
          <a:xfrm rot="5400000">
            <a:off x="5728494" y="3085306"/>
            <a:ext cx="1741488" cy="194627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52234" name="AutoShape 10"/>
          <p:cNvSpPr>
            <a:spLocks noChangeArrowheads="1"/>
          </p:cNvSpPr>
          <p:nvPr/>
        </p:nvSpPr>
        <p:spPr bwMode="auto">
          <a:xfrm rot="16200000">
            <a:off x="2363788" y="3114675"/>
            <a:ext cx="1757362" cy="191293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CCCC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sp>
        <p:nvSpPr>
          <p:cNvPr id="52235" name="AutoShape 11"/>
          <p:cNvSpPr>
            <a:spLocks noChangeArrowheads="1"/>
          </p:cNvSpPr>
          <p:nvPr/>
        </p:nvSpPr>
        <p:spPr bwMode="auto">
          <a:xfrm rot="11747622">
            <a:off x="5484813" y="4822825"/>
            <a:ext cx="1852612" cy="1162050"/>
          </a:xfrm>
          <a:prstGeom prst="triangle">
            <a:avLst>
              <a:gd name="adj" fmla="val 44743"/>
            </a:avLst>
          </a:prstGeom>
          <a:solidFill>
            <a:srgbClr val="99CCFF"/>
          </a:solidFill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200">
              <a:cs typeface="Arial" pitchFamily="34" charset="0"/>
            </a:endParaRPr>
          </a:p>
        </p:txBody>
      </p:sp>
      <p:grpSp>
        <p:nvGrpSpPr>
          <p:cNvPr id="29709" name="Group 12"/>
          <p:cNvGrpSpPr>
            <a:grpSpLocks/>
          </p:cNvGrpSpPr>
          <p:nvPr/>
        </p:nvGrpSpPr>
        <p:grpSpPr bwMode="auto">
          <a:xfrm>
            <a:off x="1982788" y="2000250"/>
            <a:ext cx="1803400" cy="4143375"/>
            <a:chOff x="2850" y="9180"/>
            <a:chExt cx="1911" cy="4184"/>
          </a:xfrm>
        </p:grpSpPr>
        <p:sp>
          <p:nvSpPr>
            <p:cNvPr id="52237" name="Arc 13"/>
            <p:cNvSpPr>
              <a:spLocks/>
            </p:cNvSpPr>
            <p:nvPr/>
          </p:nvSpPr>
          <p:spPr bwMode="auto">
            <a:xfrm rot="16106301" flipH="1">
              <a:off x="1768" y="10320"/>
              <a:ext cx="4075" cy="1911"/>
            </a:xfrm>
            <a:custGeom>
              <a:avLst/>
              <a:gdLst>
                <a:gd name="G0" fmla="+- 21560 0 0"/>
                <a:gd name="G1" fmla="+- 21600 0 0"/>
                <a:gd name="G2" fmla="+- 21600 0 0"/>
                <a:gd name="T0" fmla="*/ 0 w 42288"/>
                <a:gd name="T1" fmla="*/ 20288 h 21600"/>
                <a:gd name="T2" fmla="*/ 42288 w 42288"/>
                <a:gd name="T3" fmla="*/ 15525 h 21600"/>
                <a:gd name="T4" fmla="*/ 21560 w 4228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288" h="21600" fill="none" extrusionOk="0">
                  <a:moveTo>
                    <a:pt x="-1" y="20287"/>
                  </a:moveTo>
                  <a:cubicBezTo>
                    <a:pt x="693" y="8889"/>
                    <a:pt x="10140" y="-1"/>
                    <a:pt x="21560" y="0"/>
                  </a:cubicBezTo>
                  <a:cubicBezTo>
                    <a:pt x="31149" y="0"/>
                    <a:pt x="39591" y="6322"/>
                    <a:pt x="42288" y="15524"/>
                  </a:cubicBezTo>
                </a:path>
                <a:path w="42288" h="21600" stroke="0" extrusionOk="0">
                  <a:moveTo>
                    <a:pt x="-1" y="20287"/>
                  </a:moveTo>
                  <a:cubicBezTo>
                    <a:pt x="693" y="8889"/>
                    <a:pt x="10140" y="-1"/>
                    <a:pt x="21560" y="0"/>
                  </a:cubicBezTo>
                  <a:cubicBezTo>
                    <a:pt x="31149" y="0"/>
                    <a:pt x="39591" y="6322"/>
                    <a:pt x="42288" y="15524"/>
                  </a:cubicBezTo>
                  <a:lnTo>
                    <a:pt x="21560" y="21600"/>
                  </a:lnTo>
                  <a:close/>
                </a:path>
              </a:pathLst>
            </a:custGeom>
            <a:noFill/>
            <a:ln w="349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  <p:sp>
          <p:nvSpPr>
            <p:cNvPr id="52238" name="Line 14"/>
            <p:cNvSpPr>
              <a:spLocks noChangeShapeType="1"/>
            </p:cNvSpPr>
            <p:nvPr/>
          </p:nvSpPr>
          <p:spPr bwMode="auto">
            <a:xfrm flipV="1">
              <a:off x="4325" y="9180"/>
              <a:ext cx="436" cy="75"/>
            </a:xfrm>
            <a:prstGeom prst="line">
              <a:avLst/>
            </a:prstGeom>
            <a:noFill/>
            <a:ln w="34925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  <p:sp>
          <p:nvSpPr>
            <p:cNvPr id="52239" name="Line 15"/>
            <p:cNvSpPr>
              <a:spLocks noChangeShapeType="1"/>
            </p:cNvSpPr>
            <p:nvPr/>
          </p:nvSpPr>
          <p:spPr bwMode="auto">
            <a:xfrm>
              <a:off x="4071" y="13213"/>
              <a:ext cx="330" cy="151"/>
            </a:xfrm>
            <a:prstGeom prst="line">
              <a:avLst/>
            </a:prstGeom>
            <a:noFill/>
            <a:ln w="34925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</p:grpSp>
      <p:grpSp>
        <p:nvGrpSpPr>
          <p:cNvPr id="29710" name="Group 16"/>
          <p:cNvGrpSpPr>
            <a:grpSpLocks/>
          </p:cNvGrpSpPr>
          <p:nvPr/>
        </p:nvGrpSpPr>
        <p:grpSpPr bwMode="auto">
          <a:xfrm>
            <a:off x="6018213" y="2000250"/>
            <a:ext cx="1982787" cy="4143375"/>
            <a:chOff x="6810" y="9135"/>
            <a:chExt cx="1911" cy="4199"/>
          </a:xfrm>
        </p:grpSpPr>
        <p:sp>
          <p:nvSpPr>
            <p:cNvPr id="52241" name="Arc 17"/>
            <p:cNvSpPr>
              <a:spLocks/>
            </p:cNvSpPr>
            <p:nvPr/>
          </p:nvSpPr>
          <p:spPr bwMode="auto">
            <a:xfrm rot="5064661" flipH="1">
              <a:off x="5728" y="10217"/>
              <a:ext cx="4075" cy="1911"/>
            </a:xfrm>
            <a:custGeom>
              <a:avLst/>
              <a:gdLst>
                <a:gd name="G0" fmla="+- 21560 0 0"/>
                <a:gd name="G1" fmla="+- 21600 0 0"/>
                <a:gd name="G2" fmla="+- 21600 0 0"/>
                <a:gd name="T0" fmla="*/ 0 w 42288"/>
                <a:gd name="T1" fmla="*/ 20288 h 21600"/>
                <a:gd name="T2" fmla="*/ 42288 w 42288"/>
                <a:gd name="T3" fmla="*/ 15525 h 21600"/>
                <a:gd name="T4" fmla="*/ 21560 w 4228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288" h="21600" fill="none" extrusionOk="0">
                  <a:moveTo>
                    <a:pt x="-1" y="20287"/>
                  </a:moveTo>
                  <a:cubicBezTo>
                    <a:pt x="693" y="8889"/>
                    <a:pt x="10140" y="-1"/>
                    <a:pt x="21560" y="0"/>
                  </a:cubicBezTo>
                  <a:cubicBezTo>
                    <a:pt x="31149" y="0"/>
                    <a:pt x="39591" y="6322"/>
                    <a:pt x="42288" y="15524"/>
                  </a:cubicBezTo>
                </a:path>
                <a:path w="42288" h="21600" stroke="0" extrusionOk="0">
                  <a:moveTo>
                    <a:pt x="-1" y="20287"/>
                  </a:moveTo>
                  <a:cubicBezTo>
                    <a:pt x="693" y="8889"/>
                    <a:pt x="10140" y="-1"/>
                    <a:pt x="21560" y="0"/>
                  </a:cubicBezTo>
                  <a:cubicBezTo>
                    <a:pt x="31149" y="0"/>
                    <a:pt x="39591" y="6322"/>
                    <a:pt x="42288" y="15524"/>
                  </a:cubicBezTo>
                  <a:lnTo>
                    <a:pt x="21560" y="21600"/>
                  </a:lnTo>
                  <a:close/>
                </a:path>
              </a:pathLst>
            </a:custGeom>
            <a:noFill/>
            <a:ln w="349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  <p:sp>
          <p:nvSpPr>
            <p:cNvPr id="52242" name="Line 18"/>
            <p:cNvSpPr>
              <a:spLocks noChangeShapeType="1"/>
            </p:cNvSpPr>
            <p:nvPr/>
          </p:nvSpPr>
          <p:spPr bwMode="auto">
            <a:xfrm flipH="1" flipV="1">
              <a:off x="7072" y="9166"/>
              <a:ext cx="300" cy="74"/>
            </a:xfrm>
            <a:prstGeom prst="line">
              <a:avLst/>
            </a:prstGeom>
            <a:noFill/>
            <a:ln w="34925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  <p:sp>
          <p:nvSpPr>
            <p:cNvPr id="52243" name="Line 19"/>
            <p:cNvSpPr>
              <a:spLocks noChangeShapeType="1"/>
            </p:cNvSpPr>
            <p:nvPr/>
          </p:nvSpPr>
          <p:spPr bwMode="auto">
            <a:xfrm flipH="1">
              <a:off x="7026" y="13154"/>
              <a:ext cx="511" cy="180"/>
            </a:xfrm>
            <a:prstGeom prst="line">
              <a:avLst/>
            </a:prstGeom>
            <a:noFill/>
            <a:ln w="34925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 sz="1200">
                <a:cs typeface="Arial" pitchFamily="34" charset="0"/>
              </a:endParaRPr>
            </a:p>
          </p:txBody>
        </p:sp>
      </p:grpSp>
      <p:sp>
        <p:nvSpPr>
          <p:cNvPr id="29711" name="Text Box 20"/>
          <p:cNvSpPr txBox="1">
            <a:spLocks noChangeArrowheads="1"/>
          </p:cNvSpPr>
          <p:nvPr/>
        </p:nvSpPr>
        <p:spPr bwMode="auto">
          <a:xfrm>
            <a:off x="4159250" y="2571750"/>
            <a:ext cx="1422400" cy="428625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s-ES_tradnl" sz="1200">
                <a:cs typeface="Arial" pitchFamily="34" charset="0"/>
              </a:rPr>
              <a:t>Competir en el mercado local.</a:t>
            </a:r>
            <a:endParaRPr lang="es-EC" sz="1200">
              <a:cs typeface="Arial" pitchFamily="34" charset="0"/>
            </a:endParaRPr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4286250" y="3643313"/>
            <a:ext cx="1241425" cy="857250"/>
          </a:xfrm>
          <a:prstGeom prst="rect">
            <a:avLst/>
          </a:prstGeom>
          <a:noFill/>
          <a:ln w="349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Aft>
                <a:spcPts val="1000"/>
              </a:spcAft>
              <a:defRPr/>
            </a:pPr>
            <a:r>
              <a:rPr lang="es-ES_tradnl" sz="1200" b="1" dirty="0">
                <a:solidFill>
                  <a:schemeClr val="tx2"/>
                </a:solidFill>
                <a:cs typeface="Arial" pitchFamily="34" charset="0"/>
              </a:rPr>
              <a:t>EL UNIVERSO</a:t>
            </a:r>
            <a:endParaRPr lang="es-EC" sz="12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9713" name="Text Box 22"/>
          <p:cNvSpPr txBox="1">
            <a:spLocks noChangeArrowheads="1"/>
          </p:cNvSpPr>
          <p:nvPr/>
        </p:nvSpPr>
        <p:spPr bwMode="auto">
          <a:xfrm>
            <a:off x="2357438" y="3643313"/>
            <a:ext cx="1714500" cy="858837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  <a:buFontTx/>
              <a:buChar char="•"/>
            </a:pPr>
            <a:r>
              <a:rPr lang="es-ES_tradnl" sz="1200">
                <a:cs typeface="Arial" pitchFamily="34" charset="0"/>
              </a:rPr>
              <a:t>Dependencia de los distribuidores y voceadores</a:t>
            </a:r>
            <a:endParaRPr lang="es-EC" sz="1200">
              <a:cs typeface="Arial" pitchFamily="34" charset="0"/>
            </a:endParaRPr>
          </a:p>
        </p:txBody>
      </p:sp>
      <p:sp>
        <p:nvSpPr>
          <p:cNvPr id="29714" name="Text Box 23"/>
          <p:cNvSpPr txBox="1">
            <a:spLocks noChangeArrowheads="1"/>
          </p:cNvSpPr>
          <p:nvPr/>
        </p:nvSpPr>
        <p:spPr bwMode="auto">
          <a:xfrm>
            <a:off x="5643563" y="3714750"/>
            <a:ext cx="2000250" cy="633413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1000"/>
              </a:spcAft>
              <a:buFontTx/>
              <a:buChar char="•"/>
            </a:pPr>
            <a:r>
              <a:rPr lang="es-ES_tradnl" sz="1200">
                <a:cs typeface="Arial" pitchFamily="34" charset="0"/>
              </a:rPr>
              <a:t>Tradición </a:t>
            </a:r>
          </a:p>
          <a:p>
            <a:pPr algn="just">
              <a:spcAft>
                <a:spcPts val="1000"/>
              </a:spcAft>
              <a:buFontTx/>
              <a:buChar char="•"/>
            </a:pPr>
            <a:r>
              <a:rPr lang="es-ES_tradnl" sz="1200">
                <a:cs typeface="Arial" pitchFamily="34" charset="0"/>
              </a:rPr>
              <a:t>Calidad de Producto</a:t>
            </a:r>
            <a:endParaRPr lang="es-EC" sz="1200">
              <a:cs typeface="Arial" pitchFamily="34" charset="0"/>
            </a:endParaRPr>
          </a:p>
        </p:txBody>
      </p:sp>
      <p:sp>
        <p:nvSpPr>
          <p:cNvPr id="29715" name="Text Box 24"/>
          <p:cNvSpPr txBox="1">
            <a:spLocks noChangeArrowheads="1"/>
          </p:cNvSpPr>
          <p:nvPr/>
        </p:nvSpPr>
        <p:spPr bwMode="auto">
          <a:xfrm>
            <a:off x="4164013" y="4643438"/>
            <a:ext cx="1622425" cy="1357312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Char char="•"/>
            </a:pPr>
            <a:r>
              <a:rPr lang="es-ES_tradnl" sz="1200">
                <a:cs typeface="Arial" pitchFamily="34" charset="0"/>
              </a:rPr>
              <a:t>Situación económica del país.</a:t>
            </a:r>
            <a:endParaRPr lang="es-EC" sz="1200" b="1">
              <a:cs typeface="Arial" pitchFamily="34" charset="0"/>
            </a:endParaRPr>
          </a:p>
          <a:p>
            <a:pPr algn="ctr">
              <a:buFontTx/>
              <a:buChar char="•"/>
            </a:pPr>
            <a:r>
              <a:rPr lang="es-ES_tradnl" sz="1200">
                <a:cs typeface="Arial" pitchFamily="34" charset="0"/>
              </a:rPr>
              <a:t>Gratuidad de diarios y suplementos.</a:t>
            </a:r>
            <a:endParaRPr lang="es-EC" sz="1200" b="1">
              <a:cs typeface="Arial" pitchFamily="34" charset="0"/>
            </a:endParaRPr>
          </a:p>
          <a:p>
            <a:pPr algn="ctr">
              <a:buFontTx/>
              <a:buChar char="•"/>
            </a:pPr>
            <a:r>
              <a:rPr lang="es-ES_tradnl" sz="1200">
                <a:cs typeface="Arial" pitchFamily="34" charset="0"/>
              </a:rPr>
              <a:t>Elevada fluctuación de precios de la materia prima.</a:t>
            </a:r>
            <a:endParaRPr lang="es-EC" sz="1200" b="1">
              <a:cs typeface="Arial" pitchFamily="34" charset="0"/>
            </a:endParaRPr>
          </a:p>
        </p:txBody>
      </p:sp>
      <p:sp>
        <p:nvSpPr>
          <p:cNvPr id="29716" name="Text Box 25"/>
          <p:cNvSpPr txBox="1">
            <a:spLocks noChangeArrowheads="1"/>
          </p:cNvSpPr>
          <p:nvPr/>
        </p:nvSpPr>
        <p:spPr bwMode="auto">
          <a:xfrm rot="790166">
            <a:off x="2500313" y="2522538"/>
            <a:ext cx="1544637" cy="808037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lvl="1" algn="just">
              <a:buFontTx/>
              <a:buChar char="•"/>
            </a:pPr>
            <a:r>
              <a:rPr lang="es-ES_tradnl" sz="1200">
                <a:cs typeface="Arial" pitchFamily="34" charset="0"/>
              </a:rPr>
              <a:t>Rotación </a:t>
            </a:r>
          </a:p>
          <a:p>
            <a:r>
              <a:rPr lang="es-ES_tradnl" sz="1200">
                <a:cs typeface="Arial" pitchFamily="34" charset="0"/>
              </a:rPr>
              <a:t>      y exhibición de   </a:t>
            </a:r>
          </a:p>
          <a:p>
            <a:r>
              <a:rPr lang="es-ES_tradnl" sz="1200">
                <a:cs typeface="Arial" pitchFamily="34" charset="0"/>
              </a:rPr>
              <a:t>        producto.</a:t>
            </a:r>
          </a:p>
          <a:p>
            <a:pPr lvl="1">
              <a:buFontTx/>
              <a:buChar char="•"/>
            </a:pPr>
            <a:r>
              <a:rPr lang="es-ES_tradnl" sz="1200">
                <a:cs typeface="Arial" pitchFamily="34" charset="0"/>
              </a:rPr>
              <a:t> Precio bajo .</a:t>
            </a:r>
            <a:endParaRPr lang="es-EC" sz="1200" b="1">
              <a:cs typeface="Arial" pitchFamily="34" charset="0"/>
            </a:endParaRPr>
          </a:p>
        </p:txBody>
      </p:sp>
      <p:sp>
        <p:nvSpPr>
          <p:cNvPr id="29717" name="Text Box 26"/>
          <p:cNvSpPr txBox="1">
            <a:spLocks noChangeArrowheads="1"/>
          </p:cNvSpPr>
          <p:nvPr/>
        </p:nvSpPr>
        <p:spPr bwMode="auto">
          <a:xfrm rot="-1040172">
            <a:off x="5926138" y="2820988"/>
            <a:ext cx="1254125" cy="425450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buFontTx/>
              <a:buChar char="•"/>
            </a:pPr>
            <a:r>
              <a:rPr lang="es-ES_tradnl" sz="1200">
                <a:cs typeface="Arial" pitchFamily="34" charset="0"/>
              </a:rPr>
              <a:t>Ser líderes del mercado</a:t>
            </a:r>
            <a:endParaRPr lang="es-EC" sz="1200">
              <a:cs typeface="Arial" pitchFamily="34" charset="0"/>
            </a:endParaRPr>
          </a:p>
        </p:txBody>
      </p:sp>
      <p:sp>
        <p:nvSpPr>
          <p:cNvPr id="29718" name="Text Box 27"/>
          <p:cNvSpPr txBox="1">
            <a:spLocks noChangeArrowheads="1"/>
          </p:cNvSpPr>
          <p:nvPr/>
        </p:nvSpPr>
        <p:spPr bwMode="auto">
          <a:xfrm rot="877251">
            <a:off x="5805488" y="4973638"/>
            <a:ext cx="1533525" cy="347662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1000"/>
              </a:spcAft>
              <a:buFontTx/>
              <a:buChar char="•"/>
            </a:pPr>
            <a:r>
              <a:rPr lang="es-ES_tradnl" sz="1200">
                <a:cs typeface="Arial" pitchFamily="34" charset="0"/>
              </a:rPr>
              <a:t>Poca cobertura</a:t>
            </a:r>
            <a:endParaRPr lang="es-EC" sz="1200">
              <a:cs typeface="Arial" pitchFamily="34" charset="0"/>
            </a:endParaRPr>
          </a:p>
        </p:txBody>
      </p:sp>
      <p:sp>
        <p:nvSpPr>
          <p:cNvPr id="29719" name="Text Box 28"/>
          <p:cNvSpPr txBox="1">
            <a:spLocks noChangeArrowheads="1"/>
          </p:cNvSpPr>
          <p:nvPr/>
        </p:nvSpPr>
        <p:spPr bwMode="auto">
          <a:xfrm rot="-771505">
            <a:off x="2720975" y="4738688"/>
            <a:ext cx="1566863" cy="995362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s-ES_tradnl" sz="1000">
                <a:cs typeface="Arial" pitchFamily="34" charset="0"/>
              </a:rPr>
              <a:t> No lograr en  el plazo comprometido la </a:t>
            </a:r>
          </a:p>
          <a:p>
            <a:r>
              <a:rPr lang="es-ES_tradnl" sz="1000">
                <a:cs typeface="Arial" pitchFamily="34" charset="0"/>
              </a:rPr>
              <a:t>Participación en el </a:t>
            </a:r>
          </a:p>
          <a:p>
            <a:r>
              <a:rPr lang="es-ES_tradnl" sz="1000">
                <a:cs typeface="Arial" pitchFamily="34" charset="0"/>
              </a:rPr>
              <a:t>    mercado que se </a:t>
            </a:r>
          </a:p>
          <a:p>
            <a:r>
              <a:rPr lang="es-ES_tradnl" sz="1000">
                <a:cs typeface="Arial" pitchFamily="34" charset="0"/>
              </a:rPr>
              <a:t>       ha planteado</a:t>
            </a:r>
            <a:endParaRPr lang="es-EC" sz="1000">
              <a:cs typeface="Arial" pitchFamily="34" charset="0"/>
            </a:endParaRPr>
          </a:p>
        </p:txBody>
      </p:sp>
      <p:sp>
        <p:nvSpPr>
          <p:cNvPr id="29720" name="Text Box 29"/>
          <p:cNvSpPr txBox="1">
            <a:spLocks noChangeArrowheads="1"/>
          </p:cNvSpPr>
          <p:nvPr/>
        </p:nvSpPr>
        <p:spPr bwMode="auto">
          <a:xfrm>
            <a:off x="7962900" y="3790950"/>
            <a:ext cx="1038225" cy="711200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s-ES_tradnl" sz="1200" b="1">
                <a:cs typeface="Arial" pitchFamily="34" charset="0"/>
              </a:rPr>
              <a:t>Áreas de ventaja estratégica</a:t>
            </a:r>
            <a:endParaRPr lang="es-EC" sz="1200">
              <a:cs typeface="Arial" pitchFamily="34" charset="0"/>
            </a:endParaRPr>
          </a:p>
        </p:txBody>
      </p:sp>
      <p:sp>
        <p:nvSpPr>
          <p:cNvPr id="29721" name="Text Box 30"/>
          <p:cNvSpPr txBox="1">
            <a:spLocks noChangeArrowheads="1"/>
          </p:cNvSpPr>
          <p:nvPr/>
        </p:nvSpPr>
        <p:spPr bwMode="auto">
          <a:xfrm>
            <a:off x="1027113" y="3821113"/>
            <a:ext cx="1014412" cy="1322387"/>
          </a:xfrm>
          <a:prstGeom prst="rect">
            <a:avLst/>
          </a:prstGeom>
          <a:noFill/>
          <a:ln w="349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s-ES_tradnl" sz="1200" b="1">
                <a:cs typeface="Arial" pitchFamily="34" charset="0"/>
              </a:rPr>
              <a:t>Áreas de riesgo estratégico</a:t>
            </a:r>
            <a:endParaRPr lang="es-EC" sz="1200">
              <a:cs typeface="Arial" pitchFamily="34" charset="0"/>
            </a:endParaRPr>
          </a:p>
        </p:txBody>
      </p:sp>
      <p:sp>
        <p:nvSpPr>
          <p:cNvPr id="29722" name="33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IV: Planteamiento Estratégico</a:t>
            </a:r>
          </a:p>
        </p:txBody>
      </p:sp>
      <p:pic>
        <p:nvPicPr>
          <p:cNvPr id="35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724" name="36 CuadroTexto"/>
          <p:cNvSpPr txBox="1">
            <a:spLocks noChangeArrowheads="1"/>
          </p:cNvSpPr>
          <p:nvPr/>
        </p:nvSpPr>
        <p:spPr bwMode="auto">
          <a:xfrm>
            <a:off x="1000125" y="1428750"/>
            <a:ext cx="3000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sz="2400" b="1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_tradnl" sz="2400" b="1" i="1" u="sng">
                <a:solidFill>
                  <a:schemeClr val="tx2"/>
                </a:solidFill>
                <a:cs typeface="Arial" pitchFamily="34" charset="0"/>
              </a:rPr>
              <a:t>Análisis CUNA: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IV: Planteamiento Estratégico</a:t>
            </a:r>
          </a:p>
        </p:txBody>
      </p:sp>
      <p:pic>
        <p:nvPicPr>
          <p:cNvPr id="6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25" name="6 CuadroTexto"/>
          <p:cNvSpPr txBox="1">
            <a:spLocks noChangeArrowheads="1"/>
          </p:cNvSpPr>
          <p:nvPr/>
        </p:nvSpPr>
        <p:spPr bwMode="auto">
          <a:xfrm>
            <a:off x="1000125" y="1428750"/>
            <a:ext cx="3000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sz="2400" b="1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_tradnl" sz="2400" b="1" i="1" u="sng">
                <a:solidFill>
                  <a:schemeClr val="tx2"/>
                </a:solidFill>
                <a:cs typeface="Arial" pitchFamily="34" charset="0"/>
              </a:rPr>
              <a:t>Análisis BCG:</a:t>
            </a:r>
          </a:p>
        </p:txBody>
      </p:sp>
      <p:pic>
        <p:nvPicPr>
          <p:cNvPr id="33797" name="Picture 10"/>
          <p:cNvPicPr>
            <a:picLocks noChangeAspect="1" noChangeArrowheads="1"/>
          </p:cNvPicPr>
          <p:nvPr/>
        </p:nvPicPr>
        <p:blipFill>
          <a:blip r:embed="rId4" cstate="print"/>
          <a:srcRect l="36328" t="47813" r="30273" b="15623"/>
          <a:stretch>
            <a:fillRect/>
          </a:stretch>
        </p:blipFill>
        <p:spPr bwMode="auto">
          <a:xfrm>
            <a:off x="2281238" y="2068513"/>
            <a:ext cx="5434012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IV: Planteamiento Estratégico</a:t>
            </a:r>
          </a:p>
        </p:txBody>
      </p:sp>
      <p:pic>
        <p:nvPicPr>
          <p:cNvPr id="7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749" name="7 CuadroTexto"/>
          <p:cNvSpPr txBox="1">
            <a:spLocks noChangeArrowheads="1"/>
          </p:cNvSpPr>
          <p:nvPr/>
        </p:nvSpPr>
        <p:spPr bwMode="auto">
          <a:xfrm>
            <a:off x="1000125" y="1428750"/>
            <a:ext cx="77866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sz="2400" b="1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_tradnl" sz="2400" b="1" i="1" u="sng">
                <a:solidFill>
                  <a:schemeClr val="tx2"/>
                </a:solidFill>
                <a:cs typeface="Arial" pitchFamily="34" charset="0"/>
              </a:rPr>
              <a:t>Matriz de Ansoff de expansión de productos y  mercados:</a:t>
            </a:r>
          </a:p>
        </p:txBody>
      </p:sp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4" cstate="print"/>
          <a:srcRect l="31055" t="29062" r="25000" b="36250"/>
          <a:stretch>
            <a:fillRect/>
          </a:stretch>
        </p:blipFill>
        <p:spPr bwMode="auto">
          <a:xfrm>
            <a:off x="1411288" y="2214563"/>
            <a:ext cx="66611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IV: Planteamiento Estratégico</a:t>
            </a:r>
          </a:p>
        </p:txBody>
      </p:sp>
      <p:pic>
        <p:nvPicPr>
          <p:cNvPr id="6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773" name="6 CuadroTexto"/>
          <p:cNvSpPr txBox="1">
            <a:spLocks noChangeArrowheads="1"/>
          </p:cNvSpPr>
          <p:nvPr/>
        </p:nvSpPr>
        <p:spPr bwMode="auto">
          <a:xfrm>
            <a:off x="1000125" y="1428750"/>
            <a:ext cx="7786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buFont typeface="Wingdings" pitchFamily="2" charset="2"/>
              <a:buChar char="Ø"/>
            </a:pPr>
            <a:r>
              <a:rPr lang="es-ES_tradnl" sz="2400" b="1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_tradnl" sz="2400" b="1" i="1" u="sng">
                <a:solidFill>
                  <a:schemeClr val="tx2"/>
                </a:solidFill>
                <a:cs typeface="Arial" pitchFamily="34" charset="0"/>
              </a:rPr>
              <a:t>Modelo de Implicación FCB:</a:t>
            </a: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4" cstate="print"/>
          <a:srcRect l="31641" t="30000" r="27344" b="22186"/>
          <a:stretch>
            <a:fillRect/>
          </a:stretch>
        </p:blipFill>
        <p:spPr bwMode="auto">
          <a:xfrm>
            <a:off x="1714500" y="1928813"/>
            <a:ext cx="6215063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IV: Planteamiento Estratégico</a:t>
            </a:r>
          </a:p>
        </p:txBody>
      </p:sp>
      <p:pic>
        <p:nvPicPr>
          <p:cNvPr id="6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797" name="6 CuadroTexto"/>
          <p:cNvSpPr txBox="1">
            <a:spLocks noChangeArrowheads="1"/>
          </p:cNvSpPr>
          <p:nvPr/>
        </p:nvSpPr>
        <p:spPr bwMode="auto">
          <a:xfrm>
            <a:off x="1000125" y="1428750"/>
            <a:ext cx="81438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buFont typeface="Wingdings" pitchFamily="2" charset="2"/>
              <a:buChar char="Ø"/>
            </a:pPr>
            <a:r>
              <a:rPr lang="es-ES_tradnl" sz="2400" b="1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_tradnl" sz="2400" b="1" i="1" u="sng">
                <a:solidFill>
                  <a:schemeClr val="tx2"/>
                </a:solidFill>
                <a:cs typeface="Arial" pitchFamily="34" charset="0"/>
              </a:rPr>
              <a:t>Conclusiones Estratégicas:</a:t>
            </a:r>
          </a:p>
          <a:p>
            <a:pPr marL="0" lvl="2"/>
            <a:endParaRPr lang="es-ES_tradnl" sz="2400" b="1" i="1" u="sng">
              <a:solidFill>
                <a:schemeClr val="tx2"/>
              </a:solidFill>
              <a:cs typeface="Arial" pitchFamily="34" charset="0"/>
            </a:endParaRPr>
          </a:p>
          <a:p>
            <a:pPr marL="0" lvl="2"/>
            <a:r>
              <a:rPr lang="es-ES" sz="2000">
                <a:cs typeface="Arial" pitchFamily="34" charset="0"/>
              </a:rPr>
              <a:t>El Universo posee ante su competencia tres ventajas competitivas:</a:t>
            </a:r>
            <a:endParaRPr lang="es-ES_tradnl" sz="2000" b="1" i="1" u="sng">
              <a:solidFill>
                <a:schemeClr val="tx2"/>
              </a:solidFill>
              <a:cs typeface="Arial" pitchFamily="34" charset="0"/>
            </a:endParaRPr>
          </a:p>
        </p:txBody>
      </p:sp>
      <p:grpSp>
        <p:nvGrpSpPr>
          <p:cNvPr id="2" name="11 Grupo"/>
          <p:cNvGrpSpPr>
            <a:grpSpLocks/>
          </p:cNvGrpSpPr>
          <p:nvPr/>
        </p:nvGrpSpPr>
        <p:grpSpPr bwMode="auto">
          <a:xfrm>
            <a:off x="669925" y="2571750"/>
            <a:ext cx="2857500" cy="3643313"/>
            <a:chOff x="669925" y="2571750"/>
            <a:chExt cx="2857500" cy="3643313"/>
          </a:xfrm>
        </p:grpSpPr>
        <p:sp>
          <p:nvSpPr>
            <p:cNvPr id="32" name="31 Flecha a la derecha con bandas"/>
            <p:cNvSpPr/>
            <p:nvPr/>
          </p:nvSpPr>
          <p:spPr>
            <a:xfrm>
              <a:off x="669925" y="2571750"/>
              <a:ext cx="2857500" cy="3643313"/>
            </a:xfrm>
            <a:prstGeom prst="stripedRightArrow">
              <a:avLst>
                <a:gd name="adj1" fmla="val 45935"/>
                <a:gd name="adj2" fmla="val 73405"/>
              </a:avLst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/>
            </a:p>
          </p:txBody>
        </p:sp>
        <p:sp>
          <p:nvSpPr>
            <p:cNvPr id="33806" name="34 CuadroTexto"/>
            <p:cNvSpPr txBox="1">
              <a:spLocks noChangeArrowheads="1"/>
            </p:cNvSpPr>
            <p:nvPr/>
          </p:nvSpPr>
          <p:spPr bwMode="auto">
            <a:xfrm>
              <a:off x="1071563" y="3736975"/>
              <a:ext cx="2143125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b="1">
                  <a:latin typeface="Calibri" pitchFamily="34" charset="0"/>
                </a:rPr>
                <a:t>Posicionamiento basado en las características de contenido de diario </a:t>
              </a:r>
            </a:p>
            <a:p>
              <a:r>
                <a:rPr lang="es-ES_tradnl" b="1">
                  <a:latin typeface="Calibri" pitchFamily="34" charset="0"/>
                </a:rPr>
                <a:t>El Universo.</a:t>
              </a:r>
              <a:endParaRPr lang="es-EC">
                <a:latin typeface="Calibri" pitchFamily="34" charset="0"/>
              </a:endParaRPr>
            </a:p>
          </p:txBody>
        </p:sp>
      </p:grpSp>
      <p:grpSp>
        <p:nvGrpSpPr>
          <p:cNvPr id="3" name="12 Grupo"/>
          <p:cNvGrpSpPr>
            <a:grpSpLocks/>
          </p:cNvGrpSpPr>
          <p:nvPr/>
        </p:nvGrpSpPr>
        <p:grpSpPr bwMode="auto">
          <a:xfrm>
            <a:off x="3586163" y="2571750"/>
            <a:ext cx="2714625" cy="3643313"/>
            <a:chOff x="3586163" y="2571750"/>
            <a:chExt cx="2714625" cy="3643313"/>
          </a:xfrm>
        </p:grpSpPr>
        <p:sp>
          <p:nvSpPr>
            <p:cNvPr id="33" name="32 Flecha a la derecha con bandas"/>
            <p:cNvSpPr/>
            <p:nvPr/>
          </p:nvSpPr>
          <p:spPr>
            <a:xfrm>
              <a:off x="3586163" y="2571750"/>
              <a:ext cx="2714625" cy="3643313"/>
            </a:xfrm>
            <a:prstGeom prst="stripedRightArrow">
              <a:avLst>
                <a:gd name="adj1" fmla="val 45935"/>
                <a:gd name="adj2" fmla="val 72993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/>
            </a:p>
          </p:txBody>
        </p:sp>
        <p:sp>
          <p:nvSpPr>
            <p:cNvPr id="33804" name="35 CuadroTexto"/>
            <p:cNvSpPr txBox="1">
              <a:spLocks noChangeArrowheads="1"/>
            </p:cNvSpPr>
            <p:nvPr/>
          </p:nvSpPr>
          <p:spPr bwMode="auto">
            <a:xfrm>
              <a:off x="4000500" y="3997325"/>
              <a:ext cx="2143125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b="1">
                  <a:latin typeface="Calibri" pitchFamily="34" charset="0"/>
                </a:rPr>
                <a:t>Posicionamiento con respecto al uso.</a:t>
              </a:r>
              <a:endParaRPr lang="es-EC">
                <a:latin typeface="Calibri" pitchFamily="34" charset="0"/>
              </a:endParaRPr>
            </a:p>
          </p:txBody>
        </p:sp>
      </p:grpSp>
      <p:grpSp>
        <p:nvGrpSpPr>
          <p:cNvPr id="4" name="13 Grupo"/>
          <p:cNvGrpSpPr>
            <a:grpSpLocks/>
          </p:cNvGrpSpPr>
          <p:nvPr/>
        </p:nvGrpSpPr>
        <p:grpSpPr bwMode="auto">
          <a:xfrm>
            <a:off x="6357938" y="2571750"/>
            <a:ext cx="2714625" cy="3643313"/>
            <a:chOff x="6357938" y="2571750"/>
            <a:chExt cx="2714625" cy="3643313"/>
          </a:xfrm>
        </p:grpSpPr>
        <p:sp>
          <p:nvSpPr>
            <p:cNvPr id="34" name="33 Flecha a la derecha con bandas"/>
            <p:cNvSpPr/>
            <p:nvPr/>
          </p:nvSpPr>
          <p:spPr>
            <a:xfrm>
              <a:off x="6357938" y="2571750"/>
              <a:ext cx="2714625" cy="3643313"/>
            </a:xfrm>
            <a:prstGeom prst="stripedRightArrow">
              <a:avLst>
                <a:gd name="adj1" fmla="val 45935"/>
                <a:gd name="adj2" fmla="val 73405"/>
              </a:avLst>
            </a:prstGeom>
            <a:solidFill>
              <a:srgbClr val="66FF66"/>
            </a:solidFill>
            <a:ln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/>
            </a:p>
          </p:txBody>
        </p:sp>
        <p:sp>
          <p:nvSpPr>
            <p:cNvPr id="33802" name="36 CuadroTexto"/>
            <p:cNvSpPr txBox="1">
              <a:spLocks noChangeArrowheads="1"/>
            </p:cNvSpPr>
            <p:nvPr/>
          </p:nvSpPr>
          <p:spPr bwMode="auto">
            <a:xfrm>
              <a:off x="6786563" y="3929063"/>
              <a:ext cx="2143125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b="1">
                  <a:latin typeface="Calibri" pitchFamily="34" charset="0"/>
                </a:rPr>
                <a:t>Posicionamiento orientado al Usuario.</a:t>
              </a:r>
              <a:endParaRPr lang="es-EC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presentac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3368675" y="5099050"/>
            <a:ext cx="3987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E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4073525" y="4822825"/>
            <a:ext cx="27590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E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63738" y="3300413"/>
            <a:ext cx="3186112" cy="2743200"/>
            <a:chOff x="1392" y="2256"/>
            <a:chExt cx="1680" cy="1344"/>
          </a:xfrm>
        </p:grpSpPr>
        <p:sp>
          <p:nvSpPr>
            <p:cNvPr id="34836" name="Freeform 3">
              <a:hlinkClick r:id="rId4" action="ppaction://hlinksldjump"/>
            </p:cNvPr>
            <p:cNvSpPr>
              <a:spLocks/>
            </p:cNvSpPr>
            <p:nvPr/>
          </p:nvSpPr>
          <p:spPr bwMode="auto">
            <a:xfrm>
              <a:off x="1392" y="2256"/>
              <a:ext cx="1680" cy="1344"/>
            </a:xfrm>
            <a:custGeom>
              <a:avLst/>
              <a:gdLst>
                <a:gd name="T0" fmla="*/ 515 w 2472"/>
                <a:gd name="T1" fmla="*/ 250 h 2352"/>
                <a:gd name="T2" fmla="*/ 14 w 2472"/>
                <a:gd name="T3" fmla="*/ 244 h 2352"/>
                <a:gd name="T4" fmla="*/ 0 w 2472"/>
                <a:gd name="T5" fmla="*/ 50 h 2352"/>
                <a:gd name="T6" fmla="*/ 47 w 2472"/>
                <a:gd name="T7" fmla="*/ 49 h 2352"/>
                <a:gd name="T8" fmla="*/ 48 w 2472"/>
                <a:gd name="T9" fmla="*/ 44 h 2352"/>
                <a:gd name="T10" fmla="*/ 46 w 2472"/>
                <a:gd name="T11" fmla="*/ 38 h 2352"/>
                <a:gd name="T12" fmla="*/ 42 w 2472"/>
                <a:gd name="T13" fmla="*/ 32 h 2352"/>
                <a:gd name="T14" fmla="*/ 39 w 2472"/>
                <a:gd name="T15" fmla="*/ 26 h 2352"/>
                <a:gd name="T16" fmla="*/ 40 w 2472"/>
                <a:gd name="T17" fmla="*/ 19 h 2352"/>
                <a:gd name="T18" fmla="*/ 44 w 2472"/>
                <a:gd name="T19" fmla="*/ 13 h 2352"/>
                <a:gd name="T20" fmla="*/ 52 w 2472"/>
                <a:gd name="T21" fmla="*/ 9 h 2352"/>
                <a:gd name="T22" fmla="*/ 63 w 2472"/>
                <a:gd name="T23" fmla="*/ 5 h 2352"/>
                <a:gd name="T24" fmla="*/ 73 w 2472"/>
                <a:gd name="T25" fmla="*/ 2 h 2352"/>
                <a:gd name="T26" fmla="*/ 88 w 2472"/>
                <a:gd name="T27" fmla="*/ 1 h 2352"/>
                <a:gd name="T28" fmla="*/ 102 w 2472"/>
                <a:gd name="T29" fmla="*/ 0 h 2352"/>
                <a:gd name="T30" fmla="*/ 113 w 2472"/>
                <a:gd name="T31" fmla="*/ 1 h 2352"/>
                <a:gd name="T32" fmla="*/ 124 w 2472"/>
                <a:gd name="T33" fmla="*/ 2 h 2352"/>
                <a:gd name="T34" fmla="*/ 133 w 2472"/>
                <a:gd name="T35" fmla="*/ 6 h 2352"/>
                <a:gd name="T36" fmla="*/ 143 w 2472"/>
                <a:gd name="T37" fmla="*/ 10 h 2352"/>
                <a:gd name="T38" fmla="*/ 150 w 2472"/>
                <a:gd name="T39" fmla="*/ 15 h 2352"/>
                <a:gd name="T40" fmla="*/ 154 w 2472"/>
                <a:gd name="T41" fmla="*/ 22 h 2352"/>
                <a:gd name="T42" fmla="*/ 152 w 2472"/>
                <a:gd name="T43" fmla="*/ 30 h 2352"/>
                <a:gd name="T44" fmla="*/ 148 w 2472"/>
                <a:gd name="T45" fmla="*/ 37 h 2352"/>
                <a:gd name="T46" fmla="*/ 145 w 2472"/>
                <a:gd name="T47" fmla="*/ 44 h 2352"/>
                <a:gd name="T48" fmla="*/ 145 w 2472"/>
                <a:gd name="T49" fmla="*/ 47 h 2352"/>
                <a:gd name="T50" fmla="*/ 232 w 2472"/>
                <a:gd name="T51" fmla="*/ 49 h 2352"/>
                <a:gd name="T52" fmla="*/ 230 w 2472"/>
                <a:gd name="T53" fmla="*/ 62 h 2352"/>
                <a:gd name="T54" fmla="*/ 231 w 2472"/>
                <a:gd name="T55" fmla="*/ 70 h 2352"/>
                <a:gd name="T56" fmla="*/ 233 w 2472"/>
                <a:gd name="T57" fmla="*/ 78 h 2352"/>
                <a:gd name="T58" fmla="*/ 239 w 2472"/>
                <a:gd name="T59" fmla="*/ 83 h 2352"/>
                <a:gd name="T60" fmla="*/ 249 w 2472"/>
                <a:gd name="T61" fmla="*/ 86 h 2352"/>
                <a:gd name="T62" fmla="*/ 260 w 2472"/>
                <a:gd name="T63" fmla="*/ 88 h 2352"/>
                <a:gd name="T64" fmla="*/ 273 w 2472"/>
                <a:gd name="T65" fmla="*/ 89 h 2352"/>
                <a:gd name="T66" fmla="*/ 286 w 2472"/>
                <a:gd name="T67" fmla="*/ 88 h 2352"/>
                <a:gd name="T68" fmla="*/ 302 w 2472"/>
                <a:gd name="T69" fmla="*/ 87 h 2352"/>
                <a:gd name="T70" fmla="*/ 319 w 2472"/>
                <a:gd name="T71" fmla="*/ 87 h 2352"/>
                <a:gd name="T72" fmla="*/ 334 w 2472"/>
                <a:gd name="T73" fmla="*/ 90 h 2352"/>
                <a:gd name="T74" fmla="*/ 347 w 2472"/>
                <a:gd name="T75" fmla="*/ 93 h 2352"/>
                <a:gd name="T76" fmla="*/ 354 w 2472"/>
                <a:gd name="T77" fmla="*/ 98 h 2352"/>
                <a:gd name="T78" fmla="*/ 357 w 2472"/>
                <a:gd name="T79" fmla="*/ 105 h 2352"/>
                <a:gd name="T80" fmla="*/ 356 w 2472"/>
                <a:gd name="T81" fmla="*/ 111 h 2352"/>
                <a:gd name="T82" fmla="*/ 357 w 2472"/>
                <a:gd name="T83" fmla="*/ 118 h 2352"/>
                <a:gd name="T84" fmla="*/ 362 w 2472"/>
                <a:gd name="T85" fmla="*/ 124 h 2352"/>
                <a:gd name="T86" fmla="*/ 371 w 2472"/>
                <a:gd name="T87" fmla="*/ 129 h 2352"/>
                <a:gd name="T88" fmla="*/ 386 w 2472"/>
                <a:gd name="T89" fmla="*/ 131 h 2352"/>
                <a:gd name="T90" fmla="*/ 400 w 2472"/>
                <a:gd name="T91" fmla="*/ 133 h 2352"/>
                <a:gd name="T92" fmla="*/ 417 w 2472"/>
                <a:gd name="T93" fmla="*/ 134 h 2352"/>
                <a:gd name="T94" fmla="*/ 430 w 2472"/>
                <a:gd name="T95" fmla="*/ 136 h 2352"/>
                <a:gd name="T96" fmla="*/ 442 w 2472"/>
                <a:gd name="T97" fmla="*/ 139 h 2352"/>
                <a:gd name="T98" fmla="*/ 451 w 2472"/>
                <a:gd name="T99" fmla="*/ 144 h 2352"/>
                <a:gd name="T100" fmla="*/ 457 w 2472"/>
                <a:gd name="T101" fmla="*/ 150 h 2352"/>
                <a:gd name="T102" fmla="*/ 457 w 2472"/>
                <a:gd name="T103" fmla="*/ 157 h 2352"/>
                <a:gd name="T104" fmla="*/ 454 w 2472"/>
                <a:gd name="T105" fmla="*/ 165 h 2352"/>
                <a:gd name="T106" fmla="*/ 449 w 2472"/>
                <a:gd name="T107" fmla="*/ 174 h 2352"/>
                <a:gd name="T108" fmla="*/ 449 w 2472"/>
                <a:gd name="T109" fmla="*/ 181 h 2352"/>
                <a:gd name="T110" fmla="*/ 452 w 2472"/>
                <a:gd name="T111" fmla="*/ 189 h 2352"/>
                <a:gd name="T112" fmla="*/ 457 w 2472"/>
                <a:gd name="T113" fmla="*/ 194 h 2352"/>
                <a:gd name="T114" fmla="*/ 467 w 2472"/>
                <a:gd name="T115" fmla="*/ 199 h 2352"/>
                <a:gd name="T116" fmla="*/ 479 w 2472"/>
                <a:gd name="T117" fmla="*/ 204 h 2352"/>
                <a:gd name="T118" fmla="*/ 492 w 2472"/>
                <a:gd name="T119" fmla="*/ 206 h 2352"/>
                <a:gd name="T120" fmla="*/ 507 w 2472"/>
                <a:gd name="T121" fmla="*/ 207 h 23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72"/>
                <a:gd name="T184" fmla="*/ 0 h 2352"/>
                <a:gd name="T185" fmla="*/ 2472 w 2472"/>
                <a:gd name="T186" fmla="*/ 2352 h 23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72" h="2352">
                  <a:moveTo>
                    <a:pt x="2415" y="1935"/>
                  </a:moveTo>
                  <a:lnTo>
                    <a:pt x="2415" y="2350"/>
                  </a:lnTo>
                  <a:lnTo>
                    <a:pt x="166" y="2352"/>
                  </a:lnTo>
                  <a:lnTo>
                    <a:pt x="65" y="2289"/>
                  </a:lnTo>
                  <a:lnTo>
                    <a:pt x="3" y="2189"/>
                  </a:lnTo>
                  <a:lnTo>
                    <a:pt x="0" y="473"/>
                  </a:lnTo>
                  <a:lnTo>
                    <a:pt x="209" y="473"/>
                  </a:lnTo>
                  <a:lnTo>
                    <a:pt x="218" y="456"/>
                  </a:lnTo>
                  <a:lnTo>
                    <a:pt x="224" y="433"/>
                  </a:lnTo>
                  <a:lnTo>
                    <a:pt x="224" y="414"/>
                  </a:lnTo>
                  <a:lnTo>
                    <a:pt x="222" y="391"/>
                  </a:lnTo>
                  <a:lnTo>
                    <a:pt x="213" y="362"/>
                  </a:lnTo>
                  <a:lnTo>
                    <a:pt x="205" y="324"/>
                  </a:lnTo>
                  <a:lnTo>
                    <a:pt x="197" y="299"/>
                  </a:lnTo>
                  <a:lnTo>
                    <a:pt x="188" y="268"/>
                  </a:lnTo>
                  <a:lnTo>
                    <a:pt x="186" y="238"/>
                  </a:lnTo>
                  <a:lnTo>
                    <a:pt x="186" y="209"/>
                  </a:lnTo>
                  <a:lnTo>
                    <a:pt x="188" y="182"/>
                  </a:lnTo>
                  <a:lnTo>
                    <a:pt x="197" y="153"/>
                  </a:lnTo>
                  <a:lnTo>
                    <a:pt x="207" y="125"/>
                  </a:lnTo>
                  <a:lnTo>
                    <a:pt x="224" y="104"/>
                  </a:lnTo>
                  <a:lnTo>
                    <a:pt x="247" y="79"/>
                  </a:lnTo>
                  <a:lnTo>
                    <a:pt x="268" y="60"/>
                  </a:lnTo>
                  <a:lnTo>
                    <a:pt x="291" y="42"/>
                  </a:lnTo>
                  <a:lnTo>
                    <a:pt x="316" y="27"/>
                  </a:lnTo>
                  <a:lnTo>
                    <a:pt x="345" y="14"/>
                  </a:lnTo>
                  <a:lnTo>
                    <a:pt x="379" y="6"/>
                  </a:lnTo>
                  <a:lnTo>
                    <a:pt x="414" y="2"/>
                  </a:lnTo>
                  <a:lnTo>
                    <a:pt x="444" y="0"/>
                  </a:lnTo>
                  <a:lnTo>
                    <a:pt x="475" y="0"/>
                  </a:lnTo>
                  <a:lnTo>
                    <a:pt x="505" y="2"/>
                  </a:lnTo>
                  <a:lnTo>
                    <a:pt x="528" y="6"/>
                  </a:lnTo>
                  <a:lnTo>
                    <a:pt x="555" y="14"/>
                  </a:lnTo>
                  <a:lnTo>
                    <a:pt x="582" y="23"/>
                  </a:lnTo>
                  <a:lnTo>
                    <a:pt x="603" y="35"/>
                  </a:lnTo>
                  <a:lnTo>
                    <a:pt x="626" y="52"/>
                  </a:lnTo>
                  <a:lnTo>
                    <a:pt x="647" y="73"/>
                  </a:lnTo>
                  <a:lnTo>
                    <a:pt x="668" y="96"/>
                  </a:lnTo>
                  <a:lnTo>
                    <a:pt x="687" y="119"/>
                  </a:lnTo>
                  <a:lnTo>
                    <a:pt x="701" y="144"/>
                  </a:lnTo>
                  <a:lnTo>
                    <a:pt x="712" y="176"/>
                  </a:lnTo>
                  <a:lnTo>
                    <a:pt x="720" y="211"/>
                  </a:lnTo>
                  <a:lnTo>
                    <a:pt x="720" y="245"/>
                  </a:lnTo>
                  <a:lnTo>
                    <a:pt x="712" y="278"/>
                  </a:lnTo>
                  <a:lnTo>
                    <a:pt x="704" y="312"/>
                  </a:lnTo>
                  <a:lnTo>
                    <a:pt x="695" y="345"/>
                  </a:lnTo>
                  <a:lnTo>
                    <a:pt x="685" y="383"/>
                  </a:lnTo>
                  <a:lnTo>
                    <a:pt x="678" y="412"/>
                  </a:lnTo>
                  <a:lnTo>
                    <a:pt x="678" y="429"/>
                  </a:lnTo>
                  <a:lnTo>
                    <a:pt x="683" y="444"/>
                  </a:lnTo>
                  <a:lnTo>
                    <a:pt x="689" y="460"/>
                  </a:lnTo>
                  <a:lnTo>
                    <a:pt x="1089" y="460"/>
                  </a:lnTo>
                  <a:lnTo>
                    <a:pt x="1081" y="538"/>
                  </a:lnTo>
                  <a:lnTo>
                    <a:pt x="1079" y="584"/>
                  </a:lnTo>
                  <a:lnTo>
                    <a:pt x="1081" y="622"/>
                  </a:lnTo>
                  <a:lnTo>
                    <a:pt x="1083" y="657"/>
                  </a:lnTo>
                  <a:lnTo>
                    <a:pt x="1087" y="695"/>
                  </a:lnTo>
                  <a:lnTo>
                    <a:pt x="1093" y="733"/>
                  </a:lnTo>
                  <a:lnTo>
                    <a:pt x="1106" y="758"/>
                  </a:lnTo>
                  <a:lnTo>
                    <a:pt x="1120" y="779"/>
                  </a:lnTo>
                  <a:lnTo>
                    <a:pt x="1139" y="798"/>
                  </a:lnTo>
                  <a:lnTo>
                    <a:pt x="1164" y="812"/>
                  </a:lnTo>
                  <a:lnTo>
                    <a:pt x="1192" y="823"/>
                  </a:lnTo>
                  <a:lnTo>
                    <a:pt x="1219" y="827"/>
                  </a:lnTo>
                  <a:lnTo>
                    <a:pt x="1248" y="829"/>
                  </a:lnTo>
                  <a:lnTo>
                    <a:pt x="1282" y="829"/>
                  </a:lnTo>
                  <a:lnTo>
                    <a:pt x="1317" y="825"/>
                  </a:lnTo>
                  <a:lnTo>
                    <a:pt x="1343" y="823"/>
                  </a:lnTo>
                  <a:lnTo>
                    <a:pt x="1380" y="819"/>
                  </a:lnTo>
                  <a:lnTo>
                    <a:pt x="1418" y="815"/>
                  </a:lnTo>
                  <a:lnTo>
                    <a:pt x="1460" y="815"/>
                  </a:lnTo>
                  <a:lnTo>
                    <a:pt x="1495" y="819"/>
                  </a:lnTo>
                  <a:lnTo>
                    <a:pt x="1531" y="825"/>
                  </a:lnTo>
                  <a:lnTo>
                    <a:pt x="1567" y="838"/>
                  </a:lnTo>
                  <a:lnTo>
                    <a:pt x="1596" y="850"/>
                  </a:lnTo>
                  <a:lnTo>
                    <a:pt x="1625" y="871"/>
                  </a:lnTo>
                  <a:lnTo>
                    <a:pt x="1644" y="894"/>
                  </a:lnTo>
                  <a:lnTo>
                    <a:pt x="1661" y="921"/>
                  </a:lnTo>
                  <a:lnTo>
                    <a:pt x="1671" y="951"/>
                  </a:lnTo>
                  <a:lnTo>
                    <a:pt x="1676" y="980"/>
                  </a:lnTo>
                  <a:lnTo>
                    <a:pt x="1671" y="1014"/>
                  </a:lnTo>
                  <a:lnTo>
                    <a:pt x="1669" y="1047"/>
                  </a:lnTo>
                  <a:lnTo>
                    <a:pt x="1671" y="1081"/>
                  </a:lnTo>
                  <a:lnTo>
                    <a:pt x="1676" y="1110"/>
                  </a:lnTo>
                  <a:lnTo>
                    <a:pt x="1686" y="1137"/>
                  </a:lnTo>
                  <a:lnTo>
                    <a:pt x="1699" y="1164"/>
                  </a:lnTo>
                  <a:lnTo>
                    <a:pt x="1715" y="1183"/>
                  </a:lnTo>
                  <a:lnTo>
                    <a:pt x="1741" y="1202"/>
                  </a:lnTo>
                  <a:lnTo>
                    <a:pt x="1774" y="1215"/>
                  </a:lnTo>
                  <a:lnTo>
                    <a:pt x="1810" y="1225"/>
                  </a:lnTo>
                  <a:lnTo>
                    <a:pt x="1839" y="1233"/>
                  </a:lnTo>
                  <a:lnTo>
                    <a:pt x="1875" y="1242"/>
                  </a:lnTo>
                  <a:lnTo>
                    <a:pt x="1917" y="1250"/>
                  </a:lnTo>
                  <a:lnTo>
                    <a:pt x="1952" y="1257"/>
                  </a:lnTo>
                  <a:lnTo>
                    <a:pt x="1988" y="1267"/>
                  </a:lnTo>
                  <a:lnTo>
                    <a:pt x="2017" y="1277"/>
                  </a:lnTo>
                  <a:lnTo>
                    <a:pt x="2046" y="1290"/>
                  </a:lnTo>
                  <a:lnTo>
                    <a:pt x="2070" y="1307"/>
                  </a:lnTo>
                  <a:lnTo>
                    <a:pt x="2088" y="1324"/>
                  </a:lnTo>
                  <a:lnTo>
                    <a:pt x="2114" y="1351"/>
                  </a:lnTo>
                  <a:lnTo>
                    <a:pt x="2128" y="1376"/>
                  </a:lnTo>
                  <a:lnTo>
                    <a:pt x="2141" y="1403"/>
                  </a:lnTo>
                  <a:lnTo>
                    <a:pt x="2147" y="1441"/>
                  </a:lnTo>
                  <a:lnTo>
                    <a:pt x="2143" y="1476"/>
                  </a:lnTo>
                  <a:lnTo>
                    <a:pt x="2137" y="1508"/>
                  </a:lnTo>
                  <a:lnTo>
                    <a:pt x="2128" y="1548"/>
                  </a:lnTo>
                  <a:lnTo>
                    <a:pt x="2118" y="1592"/>
                  </a:lnTo>
                  <a:lnTo>
                    <a:pt x="2107" y="1631"/>
                  </a:lnTo>
                  <a:lnTo>
                    <a:pt x="2103" y="1665"/>
                  </a:lnTo>
                  <a:lnTo>
                    <a:pt x="2103" y="1692"/>
                  </a:lnTo>
                  <a:lnTo>
                    <a:pt x="2109" y="1732"/>
                  </a:lnTo>
                  <a:lnTo>
                    <a:pt x="2118" y="1766"/>
                  </a:lnTo>
                  <a:lnTo>
                    <a:pt x="2130" y="1791"/>
                  </a:lnTo>
                  <a:lnTo>
                    <a:pt x="2145" y="1816"/>
                  </a:lnTo>
                  <a:lnTo>
                    <a:pt x="2166" y="1843"/>
                  </a:lnTo>
                  <a:lnTo>
                    <a:pt x="2189" y="1870"/>
                  </a:lnTo>
                  <a:lnTo>
                    <a:pt x="2216" y="1893"/>
                  </a:lnTo>
                  <a:lnTo>
                    <a:pt x="2248" y="1912"/>
                  </a:lnTo>
                  <a:lnTo>
                    <a:pt x="2277" y="1923"/>
                  </a:lnTo>
                  <a:lnTo>
                    <a:pt x="2308" y="1931"/>
                  </a:lnTo>
                  <a:lnTo>
                    <a:pt x="2340" y="1935"/>
                  </a:lnTo>
                  <a:lnTo>
                    <a:pt x="2377" y="1937"/>
                  </a:lnTo>
                  <a:lnTo>
                    <a:pt x="2472" y="1992"/>
                  </a:lnTo>
                </a:path>
              </a:pathLst>
            </a:custGeom>
            <a:solidFill>
              <a:srgbClr val="A2EC88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1530" y="3039"/>
              <a:ext cx="1056" cy="231"/>
            </a:xfrm>
            <a:prstGeom prst="rect">
              <a:avLst/>
            </a:prstGeom>
            <a:solidFill>
              <a:srgbClr val="A2EC88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C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DISTRIBUCIÓN</a:t>
              </a:r>
              <a:endParaRPr lang="es-E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006975" y="3657600"/>
            <a:ext cx="3065463" cy="2414588"/>
            <a:chOff x="2920" y="2446"/>
            <a:chExt cx="1616" cy="1152"/>
          </a:xfrm>
        </p:grpSpPr>
        <p:sp>
          <p:nvSpPr>
            <p:cNvPr id="34834" name="Freeform 6">
              <a:hlinkClick r:id="rId5" action="ppaction://hlinksldjump"/>
            </p:cNvPr>
            <p:cNvSpPr>
              <a:spLocks/>
            </p:cNvSpPr>
            <p:nvPr/>
          </p:nvSpPr>
          <p:spPr bwMode="auto">
            <a:xfrm rot="20591">
              <a:off x="2920" y="2446"/>
              <a:ext cx="1526" cy="1152"/>
            </a:xfrm>
            <a:custGeom>
              <a:avLst/>
              <a:gdLst>
                <a:gd name="T0" fmla="*/ 0 w 2424"/>
                <a:gd name="T1" fmla="*/ 230 h 1971"/>
                <a:gd name="T2" fmla="*/ 373 w 2424"/>
                <a:gd name="T3" fmla="*/ 226 h 1971"/>
                <a:gd name="T4" fmla="*/ 381 w 2424"/>
                <a:gd name="T5" fmla="*/ 0 h 1971"/>
                <a:gd name="T6" fmla="*/ 345 w 2424"/>
                <a:gd name="T7" fmla="*/ 5 h 1971"/>
                <a:gd name="T8" fmla="*/ 346 w 2424"/>
                <a:gd name="T9" fmla="*/ 12 h 1971"/>
                <a:gd name="T10" fmla="*/ 350 w 2424"/>
                <a:gd name="T11" fmla="*/ 22 h 1971"/>
                <a:gd name="T12" fmla="*/ 351 w 2424"/>
                <a:gd name="T13" fmla="*/ 30 h 1971"/>
                <a:gd name="T14" fmla="*/ 349 w 2424"/>
                <a:gd name="T15" fmla="*/ 39 h 1971"/>
                <a:gd name="T16" fmla="*/ 341 w 2424"/>
                <a:gd name="T17" fmla="*/ 46 h 1971"/>
                <a:gd name="T18" fmla="*/ 331 w 2424"/>
                <a:gd name="T19" fmla="*/ 52 h 1971"/>
                <a:gd name="T20" fmla="*/ 319 w 2424"/>
                <a:gd name="T21" fmla="*/ 55 h 1971"/>
                <a:gd name="T22" fmla="*/ 302 w 2424"/>
                <a:gd name="T23" fmla="*/ 54 h 1971"/>
                <a:gd name="T24" fmla="*/ 291 w 2424"/>
                <a:gd name="T25" fmla="*/ 53 h 1971"/>
                <a:gd name="T26" fmla="*/ 280 w 2424"/>
                <a:gd name="T27" fmla="*/ 47 h 1971"/>
                <a:gd name="T28" fmla="*/ 272 w 2424"/>
                <a:gd name="T29" fmla="*/ 40 h 1971"/>
                <a:gd name="T30" fmla="*/ 269 w 2424"/>
                <a:gd name="T31" fmla="*/ 32 h 1971"/>
                <a:gd name="T32" fmla="*/ 269 w 2424"/>
                <a:gd name="T33" fmla="*/ 24 h 1971"/>
                <a:gd name="T34" fmla="*/ 272 w 2424"/>
                <a:gd name="T35" fmla="*/ 16 h 1971"/>
                <a:gd name="T36" fmla="*/ 275 w 2424"/>
                <a:gd name="T37" fmla="*/ 8 h 1971"/>
                <a:gd name="T38" fmla="*/ 273 w 2424"/>
                <a:gd name="T39" fmla="*/ 1 h 1971"/>
                <a:gd name="T40" fmla="*/ 210 w 2424"/>
                <a:gd name="T41" fmla="*/ 9 h 1971"/>
                <a:gd name="T42" fmla="*/ 209 w 2424"/>
                <a:gd name="T43" fmla="*/ 19 h 1971"/>
                <a:gd name="T44" fmla="*/ 208 w 2424"/>
                <a:gd name="T45" fmla="*/ 28 h 1971"/>
                <a:gd name="T46" fmla="*/ 206 w 2424"/>
                <a:gd name="T47" fmla="*/ 35 h 1971"/>
                <a:gd name="T48" fmla="*/ 200 w 2424"/>
                <a:gd name="T49" fmla="*/ 40 h 1971"/>
                <a:gd name="T50" fmla="*/ 192 w 2424"/>
                <a:gd name="T51" fmla="*/ 43 h 1971"/>
                <a:gd name="T52" fmla="*/ 183 w 2424"/>
                <a:gd name="T53" fmla="*/ 43 h 1971"/>
                <a:gd name="T54" fmla="*/ 172 w 2424"/>
                <a:gd name="T55" fmla="*/ 43 h 1971"/>
                <a:gd name="T56" fmla="*/ 162 w 2424"/>
                <a:gd name="T57" fmla="*/ 42 h 1971"/>
                <a:gd name="T58" fmla="*/ 150 w 2424"/>
                <a:gd name="T59" fmla="*/ 42 h 1971"/>
                <a:gd name="T60" fmla="*/ 139 w 2424"/>
                <a:gd name="T61" fmla="*/ 43 h 1971"/>
                <a:gd name="T62" fmla="*/ 129 w 2424"/>
                <a:gd name="T63" fmla="*/ 46 h 1971"/>
                <a:gd name="T64" fmla="*/ 121 w 2424"/>
                <a:gd name="T65" fmla="*/ 51 h 1971"/>
                <a:gd name="T66" fmla="*/ 117 w 2424"/>
                <a:gd name="T67" fmla="*/ 57 h 1971"/>
                <a:gd name="T68" fmla="*/ 117 w 2424"/>
                <a:gd name="T69" fmla="*/ 64 h 1971"/>
                <a:gd name="T70" fmla="*/ 117 w 2424"/>
                <a:gd name="T71" fmla="*/ 72 h 1971"/>
                <a:gd name="T72" fmla="*/ 115 w 2424"/>
                <a:gd name="T73" fmla="*/ 79 h 1971"/>
                <a:gd name="T74" fmla="*/ 110 w 2424"/>
                <a:gd name="T75" fmla="*/ 85 h 1971"/>
                <a:gd name="T76" fmla="*/ 100 w 2424"/>
                <a:gd name="T77" fmla="*/ 88 h 1971"/>
                <a:gd name="T78" fmla="*/ 90 w 2424"/>
                <a:gd name="T79" fmla="*/ 91 h 1971"/>
                <a:gd name="T80" fmla="*/ 78 w 2424"/>
                <a:gd name="T81" fmla="*/ 92 h 1971"/>
                <a:gd name="T82" fmla="*/ 67 w 2424"/>
                <a:gd name="T83" fmla="*/ 95 h 1971"/>
                <a:gd name="T84" fmla="*/ 58 w 2424"/>
                <a:gd name="T85" fmla="*/ 98 h 1971"/>
                <a:gd name="T86" fmla="*/ 51 w 2424"/>
                <a:gd name="T87" fmla="*/ 101 h 1971"/>
                <a:gd name="T88" fmla="*/ 45 w 2424"/>
                <a:gd name="T89" fmla="*/ 108 h 1971"/>
                <a:gd name="T90" fmla="*/ 42 w 2424"/>
                <a:gd name="T91" fmla="*/ 115 h 1971"/>
                <a:gd name="T92" fmla="*/ 43 w 2424"/>
                <a:gd name="T93" fmla="*/ 123 h 1971"/>
                <a:gd name="T94" fmla="*/ 47 w 2424"/>
                <a:gd name="T95" fmla="*/ 133 h 1971"/>
                <a:gd name="T96" fmla="*/ 48 w 2424"/>
                <a:gd name="T97" fmla="*/ 141 h 1971"/>
                <a:gd name="T98" fmla="*/ 48 w 2424"/>
                <a:gd name="T99" fmla="*/ 149 h 1971"/>
                <a:gd name="T100" fmla="*/ 45 w 2424"/>
                <a:gd name="T101" fmla="*/ 156 h 1971"/>
                <a:gd name="T102" fmla="*/ 40 w 2424"/>
                <a:gd name="T103" fmla="*/ 164 h 1971"/>
                <a:gd name="T104" fmla="*/ 33 w 2424"/>
                <a:gd name="T105" fmla="*/ 171 h 1971"/>
                <a:gd name="T106" fmla="*/ 25 w 2424"/>
                <a:gd name="T107" fmla="*/ 177 h 1971"/>
                <a:gd name="T108" fmla="*/ 18 w 2424"/>
                <a:gd name="T109" fmla="*/ 180 h 1971"/>
                <a:gd name="T110" fmla="*/ 6 w 2424"/>
                <a:gd name="T111" fmla="*/ 181 h 197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24"/>
                <a:gd name="T169" fmla="*/ 0 h 1971"/>
                <a:gd name="T170" fmla="*/ 2424 w 2424"/>
                <a:gd name="T171" fmla="*/ 1971 h 197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24" h="1971">
                  <a:moveTo>
                    <a:pt x="0" y="1556"/>
                  </a:moveTo>
                  <a:lnTo>
                    <a:pt x="0" y="1969"/>
                  </a:lnTo>
                  <a:lnTo>
                    <a:pt x="2271" y="1971"/>
                  </a:lnTo>
                  <a:lnTo>
                    <a:pt x="2371" y="1934"/>
                  </a:lnTo>
                  <a:lnTo>
                    <a:pt x="2421" y="1833"/>
                  </a:lnTo>
                  <a:lnTo>
                    <a:pt x="2424" y="0"/>
                  </a:lnTo>
                  <a:lnTo>
                    <a:pt x="2208" y="0"/>
                  </a:lnTo>
                  <a:lnTo>
                    <a:pt x="2198" y="38"/>
                  </a:lnTo>
                  <a:lnTo>
                    <a:pt x="2198" y="65"/>
                  </a:lnTo>
                  <a:lnTo>
                    <a:pt x="2204" y="103"/>
                  </a:lnTo>
                  <a:lnTo>
                    <a:pt x="2217" y="142"/>
                  </a:lnTo>
                  <a:lnTo>
                    <a:pt x="2229" y="191"/>
                  </a:lnTo>
                  <a:lnTo>
                    <a:pt x="2236" y="228"/>
                  </a:lnTo>
                  <a:lnTo>
                    <a:pt x="2236" y="262"/>
                  </a:lnTo>
                  <a:lnTo>
                    <a:pt x="2231" y="299"/>
                  </a:lnTo>
                  <a:lnTo>
                    <a:pt x="2221" y="335"/>
                  </a:lnTo>
                  <a:lnTo>
                    <a:pt x="2198" y="369"/>
                  </a:lnTo>
                  <a:lnTo>
                    <a:pt x="2171" y="398"/>
                  </a:lnTo>
                  <a:lnTo>
                    <a:pt x="2141" y="425"/>
                  </a:lnTo>
                  <a:lnTo>
                    <a:pt x="2108" y="444"/>
                  </a:lnTo>
                  <a:lnTo>
                    <a:pt x="2068" y="459"/>
                  </a:lnTo>
                  <a:lnTo>
                    <a:pt x="2032" y="467"/>
                  </a:lnTo>
                  <a:lnTo>
                    <a:pt x="1982" y="469"/>
                  </a:lnTo>
                  <a:lnTo>
                    <a:pt x="1923" y="465"/>
                  </a:lnTo>
                  <a:lnTo>
                    <a:pt x="1886" y="459"/>
                  </a:lnTo>
                  <a:lnTo>
                    <a:pt x="1852" y="450"/>
                  </a:lnTo>
                  <a:lnTo>
                    <a:pt x="1821" y="431"/>
                  </a:lnTo>
                  <a:lnTo>
                    <a:pt x="1781" y="400"/>
                  </a:lnTo>
                  <a:lnTo>
                    <a:pt x="1756" y="371"/>
                  </a:lnTo>
                  <a:lnTo>
                    <a:pt x="1733" y="339"/>
                  </a:lnTo>
                  <a:lnTo>
                    <a:pt x="1720" y="306"/>
                  </a:lnTo>
                  <a:lnTo>
                    <a:pt x="1712" y="274"/>
                  </a:lnTo>
                  <a:lnTo>
                    <a:pt x="1712" y="239"/>
                  </a:lnTo>
                  <a:lnTo>
                    <a:pt x="1716" y="203"/>
                  </a:lnTo>
                  <a:lnTo>
                    <a:pt x="1724" y="170"/>
                  </a:lnTo>
                  <a:lnTo>
                    <a:pt x="1733" y="138"/>
                  </a:lnTo>
                  <a:lnTo>
                    <a:pt x="1743" y="105"/>
                  </a:lnTo>
                  <a:lnTo>
                    <a:pt x="1750" y="71"/>
                  </a:lnTo>
                  <a:lnTo>
                    <a:pt x="1750" y="42"/>
                  </a:lnTo>
                  <a:lnTo>
                    <a:pt x="1741" y="8"/>
                  </a:lnTo>
                  <a:lnTo>
                    <a:pt x="1335" y="8"/>
                  </a:lnTo>
                  <a:lnTo>
                    <a:pt x="1339" y="77"/>
                  </a:lnTo>
                  <a:lnTo>
                    <a:pt x="1335" y="126"/>
                  </a:lnTo>
                  <a:lnTo>
                    <a:pt x="1333" y="165"/>
                  </a:lnTo>
                  <a:lnTo>
                    <a:pt x="1333" y="201"/>
                  </a:lnTo>
                  <a:lnTo>
                    <a:pt x="1328" y="239"/>
                  </a:lnTo>
                  <a:lnTo>
                    <a:pt x="1320" y="276"/>
                  </a:lnTo>
                  <a:lnTo>
                    <a:pt x="1310" y="302"/>
                  </a:lnTo>
                  <a:lnTo>
                    <a:pt x="1295" y="325"/>
                  </a:lnTo>
                  <a:lnTo>
                    <a:pt x="1274" y="343"/>
                  </a:lnTo>
                  <a:lnTo>
                    <a:pt x="1251" y="358"/>
                  </a:lnTo>
                  <a:lnTo>
                    <a:pt x="1224" y="366"/>
                  </a:lnTo>
                  <a:lnTo>
                    <a:pt x="1194" y="371"/>
                  </a:lnTo>
                  <a:lnTo>
                    <a:pt x="1167" y="373"/>
                  </a:lnTo>
                  <a:lnTo>
                    <a:pt x="1131" y="373"/>
                  </a:lnTo>
                  <a:lnTo>
                    <a:pt x="1098" y="369"/>
                  </a:lnTo>
                  <a:lnTo>
                    <a:pt x="1071" y="366"/>
                  </a:lnTo>
                  <a:lnTo>
                    <a:pt x="1035" y="364"/>
                  </a:lnTo>
                  <a:lnTo>
                    <a:pt x="997" y="360"/>
                  </a:lnTo>
                  <a:lnTo>
                    <a:pt x="956" y="360"/>
                  </a:lnTo>
                  <a:lnTo>
                    <a:pt x="920" y="364"/>
                  </a:lnTo>
                  <a:lnTo>
                    <a:pt x="884" y="369"/>
                  </a:lnTo>
                  <a:lnTo>
                    <a:pt x="847" y="379"/>
                  </a:lnTo>
                  <a:lnTo>
                    <a:pt x="819" y="394"/>
                  </a:lnTo>
                  <a:lnTo>
                    <a:pt x="790" y="413"/>
                  </a:lnTo>
                  <a:lnTo>
                    <a:pt x="771" y="438"/>
                  </a:lnTo>
                  <a:lnTo>
                    <a:pt x="752" y="465"/>
                  </a:lnTo>
                  <a:lnTo>
                    <a:pt x="744" y="492"/>
                  </a:lnTo>
                  <a:lnTo>
                    <a:pt x="740" y="524"/>
                  </a:lnTo>
                  <a:lnTo>
                    <a:pt x="744" y="555"/>
                  </a:lnTo>
                  <a:lnTo>
                    <a:pt x="746" y="589"/>
                  </a:lnTo>
                  <a:lnTo>
                    <a:pt x="744" y="624"/>
                  </a:lnTo>
                  <a:lnTo>
                    <a:pt x="738" y="651"/>
                  </a:lnTo>
                  <a:lnTo>
                    <a:pt x="729" y="681"/>
                  </a:lnTo>
                  <a:lnTo>
                    <a:pt x="717" y="708"/>
                  </a:lnTo>
                  <a:lnTo>
                    <a:pt x="700" y="727"/>
                  </a:lnTo>
                  <a:lnTo>
                    <a:pt x="673" y="746"/>
                  </a:lnTo>
                  <a:lnTo>
                    <a:pt x="639" y="758"/>
                  </a:lnTo>
                  <a:lnTo>
                    <a:pt x="606" y="769"/>
                  </a:lnTo>
                  <a:lnTo>
                    <a:pt x="574" y="777"/>
                  </a:lnTo>
                  <a:lnTo>
                    <a:pt x="541" y="785"/>
                  </a:lnTo>
                  <a:lnTo>
                    <a:pt x="497" y="794"/>
                  </a:lnTo>
                  <a:lnTo>
                    <a:pt x="463" y="800"/>
                  </a:lnTo>
                  <a:lnTo>
                    <a:pt x="428" y="811"/>
                  </a:lnTo>
                  <a:lnTo>
                    <a:pt x="398" y="821"/>
                  </a:lnTo>
                  <a:lnTo>
                    <a:pt x="369" y="834"/>
                  </a:lnTo>
                  <a:lnTo>
                    <a:pt x="346" y="850"/>
                  </a:lnTo>
                  <a:lnTo>
                    <a:pt x="325" y="867"/>
                  </a:lnTo>
                  <a:lnTo>
                    <a:pt x="302" y="894"/>
                  </a:lnTo>
                  <a:lnTo>
                    <a:pt x="287" y="920"/>
                  </a:lnTo>
                  <a:lnTo>
                    <a:pt x="275" y="949"/>
                  </a:lnTo>
                  <a:lnTo>
                    <a:pt x="268" y="984"/>
                  </a:lnTo>
                  <a:lnTo>
                    <a:pt x="273" y="1018"/>
                  </a:lnTo>
                  <a:lnTo>
                    <a:pt x="277" y="1051"/>
                  </a:lnTo>
                  <a:lnTo>
                    <a:pt x="287" y="1091"/>
                  </a:lnTo>
                  <a:lnTo>
                    <a:pt x="298" y="1135"/>
                  </a:lnTo>
                  <a:lnTo>
                    <a:pt x="306" y="1175"/>
                  </a:lnTo>
                  <a:lnTo>
                    <a:pt x="310" y="1207"/>
                  </a:lnTo>
                  <a:lnTo>
                    <a:pt x="310" y="1236"/>
                  </a:lnTo>
                  <a:lnTo>
                    <a:pt x="306" y="1276"/>
                  </a:lnTo>
                  <a:lnTo>
                    <a:pt x="296" y="1309"/>
                  </a:lnTo>
                  <a:lnTo>
                    <a:pt x="287" y="1338"/>
                  </a:lnTo>
                  <a:lnTo>
                    <a:pt x="275" y="1366"/>
                  </a:lnTo>
                  <a:lnTo>
                    <a:pt x="258" y="1401"/>
                  </a:lnTo>
                  <a:lnTo>
                    <a:pt x="235" y="1441"/>
                  </a:lnTo>
                  <a:lnTo>
                    <a:pt x="210" y="1470"/>
                  </a:lnTo>
                  <a:lnTo>
                    <a:pt x="185" y="1493"/>
                  </a:lnTo>
                  <a:lnTo>
                    <a:pt x="162" y="1514"/>
                  </a:lnTo>
                  <a:lnTo>
                    <a:pt x="136" y="1531"/>
                  </a:lnTo>
                  <a:lnTo>
                    <a:pt x="111" y="1542"/>
                  </a:lnTo>
                  <a:lnTo>
                    <a:pt x="76" y="1550"/>
                  </a:lnTo>
                  <a:lnTo>
                    <a:pt x="36" y="1556"/>
                  </a:lnTo>
                  <a:lnTo>
                    <a:pt x="0" y="1556"/>
                  </a:lnTo>
                  <a:close/>
                </a:path>
              </a:pathLst>
            </a:custGeom>
            <a:solidFill>
              <a:srgbClr val="CC99FF"/>
            </a:solidFill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3192" y="3036"/>
              <a:ext cx="1344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C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PROMOCIÓN</a:t>
              </a:r>
              <a:endParaRPr lang="es-E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078413" y="1514475"/>
            <a:ext cx="2870200" cy="2706688"/>
            <a:chOff x="2976" y="1440"/>
            <a:chExt cx="1488" cy="1296"/>
          </a:xfrm>
        </p:grpSpPr>
        <p:sp>
          <p:nvSpPr>
            <p:cNvPr id="34832" name="Freeform 9">
              <a:hlinkClick r:id="rId6" action="ppaction://hlinksldjump"/>
            </p:cNvPr>
            <p:cNvSpPr>
              <a:spLocks/>
            </p:cNvSpPr>
            <p:nvPr/>
          </p:nvSpPr>
          <p:spPr bwMode="auto">
            <a:xfrm>
              <a:off x="2976" y="1440"/>
              <a:ext cx="1479" cy="1296"/>
            </a:xfrm>
            <a:custGeom>
              <a:avLst/>
              <a:gdLst>
                <a:gd name="T0" fmla="*/ 0 w 2415"/>
                <a:gd name="T1" fmla="*/ 0 h 2350"/>
                <a:gd name="T2" fmla="*/ 331 w 2415"/>
                <a:gd name="T3" fmla="*/ 4 h 2350"/>
                <a:gd name="T4" fmla="*/ 340 w 2415"/>
                <a:gd name="T5" fmla="*/ 174 h 2350"/>
                <a:gd name="T6" fmla="*/ 309 w 2415"/>
                <a:gd name="T7" fmla="*/ 175 h 2350"/>
                <a:gd name="T8" fmla="*/ 308 w 2415"/>
                <a:gd name="T9" fmla="*/ 179 h 2350"/>
                <a:gd name="T10" fmla="*/ 310 w 2415"/>
                <a:gd name="T11" fmla="*/ 184 h 2350"/>
                <a:gd name="T12" fmla="*/ 312 w 2415"/>
                <a:gd name="T13" fmla="*/ 190 h 2350"/>
                <a:gd name="T14" fmla="*/ 314 w 2415"/>
                <a:gd name="T15" fmla="*/ 195 h 2350"/>
                <a:gd name="T16" fmla="*/ 313 w 2415"/>
                <a:gd name="T17" fmla="*/ 201 h 2350"/>
                <a:gd name="T18" fmla="*/ 310 w 2415"/>
                <a:gd name="T19" fmla="*/ 206 h 2350"/>
                <a:gd name="T20" fmla="*/ 305 w 2415"/>
                <a:gd name="T21" fmla="*/ 210 h 2350"/>
                <a:gd name="T22" fmla="*/ 299 w 2415"/>
                <a:gd name="T23" fmla="*/ 213 h 2350"/>
                <a:gd name="T24" fmla="*/ 292 w 2415"/>
                <a:gd name="T25" fmla="*/ 216 h 2350"/>
                <a:gd name="T26" fmla="*/ 281 w 2415"/>
                <a:gd name="T27" fmla="*/ 217 h 2350"/>
                <a:gd name="T28" fmla="*/ 273 w 2415"/>
                <a:gd name="T29" fmla="*/ 217 h 2350"/>
                <a:gd name="T30" fmla="*/ 266 w 2415"/>
                <a:gd name="T31" fmla="*/ 217 h 2350"/>
                <a:gd name="T32" fmla="*/ 258 w 2415"/>
                <a:gd name="T33" fmla="*/ 215 h 2350"/>
                <a:gd name="T34" fmla="*/ 252 w 2415"/>
                <a:gd name="T35" fmla="*/ 212 h 2350"/>
                <a:gd name="T36" fmla="*/ 246 w 2415"/>
                <a:gd name="T37" fmla="*/ 208 h 2350"/>
                <a:gd name="T38" fmla="*/ 241 w 2415"/>
                <a:gd name="T39" fmla="*/ 204 h 2350"/>
                <a:gd name="T40" fmla="*/ 239 w 2415"/>
                <a:gd name="T41" fmla="*/ 198 h 2350"/>
                <a:gd name="T42" fmla="*/ 239 w 2415"/>
                <a:gd name="T43" fmla="*/ 191 h 2350"/>
                <a:gd name="T44" fmla="*/ 242 w 2415"/>
                <a:gd name="T45" fmla="*/ 185 h 2350"/>
                <a:gd name="T46" fmla="*/ 244 w 2415"/>
                <a:gd name="T47" fmla="*/ 179 h 2350"/>
                <a:gd name="T48" fmla="*/ 244 w 2415"/>
                <a:gd name="T49" fmla="*/ 176 h 2350"/>
                <a:gd name="T50" fmla="*/ 186 w 2415"/>
                <a:gd name="T51" fmla="*/ 175 h 2350"/>
                <a:gd name="T52" fmla="*/ 187 w 2415"/>
                <a:gd name="T53" fmla="*/ 164 h 2350"/>
                <a:gd name="T54" fmla="*/ 186 w 2415"/>
                <a:gd name="T55" fmla="*/ 158 h 2350"/>
                <a:gd name="T56" fmla="*/ 183 w 2415"/>
                <a:gd name="T57" fmla="*/ 154 h 2350"/>
                <a:gd name="T58" fmla="*/ 179 w 2415"/>
                <a:gd name="T59" fmla="*/ 151 h 2350"/>
                <a:gd name="T60" fmla="*/ 172 w 2415"/>
                <a:gd name="T61" fmla="*/ 148 h 2350"/>
                <a:gd name="T62" fmla="*/ 164 w 2415"/>
                <a:gd name="T63" fmla="*/ 147 h 2350"/>
                <a:gd name="T64" fmla="*/ 152 w 2415"/>
                <a:gd name="T65" fmla="*/ 148 h 2350"/>
                <a:gd name="T66" fmla="*/ 141 w 2415"/>
                <a:gd name="T67" fmla="*/ 149 h 2350"/>
                <a:gd name="T68" fmla="*/ 130 w 2415"/>
                <a:gd name="T69" fmla="*/ 149 h 2350"/>
                <a:gd name="T70" fmla="*/ 119 w 2415"/>
                <a:gd name="T71" fmla="*/ 147 h 2350"/>
                <a:gd name="T72" fmla="*/ 111 w 2415"/>
                <a:gd name="T73" fmla="*/ 144 h 2350"/>
                <a:gd name="T74" fmla="*/ 106 w 2415"/>
                <a:gd name="T75" fmla="*/ 140 h 2350"/>
                <a:gd name="T76" fmla="*/ 103 w 2415"/>
                <a:gd name="T77" fmla="*/ 133 h 2350"/>
                <a:gd name="T78" fmla="*/ 104 w 2415"/>
                <a:gd name="T79" fmla="*/ 127 h 2350"/>
                <a:gd name="T80" fmla="*/ 102 w 2415"/>
                <a:gd name="T81" fmla="*/ 121 h 2350"/>
                <a:gd name="T82" fmla="*/ 100 w 2415"/>
                <a:gd name="T83" fmla="*/ 116 h 2350"/>
                <a:gd name="T84" fmla="*/ 97 w 2415"/>
                <a:gd name="T85" fmla="*/ 114 h 2350"/>
                <a:gd name="T86" fmla="*/ 89 w 2415"/>
                <a:gd name="T87" fmla="*/ 111 h 2350"/>
                <a:gd name="T88" fmla="*/ 77 w 2415"/>
                <a:gd name="T89" fmla="*/ 110 h 2350"/>
                <a:gd name="T90" fmla="*/ 66 w 2415"/>
                <a:gd name="T91" fmla="*/ 108 h 2350"/>
                <a:gd name="T92" fmla="*/ 56 w 2415"/>
                <a:gd name="T93" fmla="*/ 106 h 2350"/>
                <a:gd name="T94" fmla="*/ 48 w 2415"/>
                <a:gd name="T95" fmla="*/ 104 h 2350"/>
                <a:gd name="T96" fmla="*/ 42 w 2415"/>
                <a:gd name="T97" fmla="*/ 99 h 2350"/>
                <a:gd name="T98" fmla="*/ 37 w 2415"/>
                <a:gd name="T99" fmla="*/ 94 h 2350"/>
                <a:gd name="T100" fmla="*/ 37 w 2415"/>
                <a:gd name="T101" fmla="*/ 89 h 2350"/>
                <a:gd name="T102" fmla="*/ 39 w 2415"/>
                <a:gd name="T103" fmla="*/ 82 h 2350"/>
                <a:gd name="T104" fmla="*/ 42 w 2415"/>
                <a:gd name="T105" fmla="*/ 76 h 2350"/>
                <a:gd name="T106" fmla="*/ 43 w 2415"/>
                <a:gd name="T107" fmla="*/ 69 h 2350"/>
                <a:gd name="T108" fmla="*/ 42 w 2415"/>
                <a:gd name="T109" fmla="*/ 62 h 2350"/>
                <a:gd name="T110" fmla="*/ 37 w 2415"/>
                <a:gd name="T111" fmla="*/ 56 h 2350"/>
                <a:gd name="T112" fmla="*/ 34 w 2415"/>
                <a:gd name="T113" fmla="*/ 52 h 2350"/>
                <a:gd name="T114" fmla="*/ 28 w 2415"/>
                <a:gd name="T115" fmla="*/ 49 h 2350"/>
                <a:gd name="T116" fmla="*/ 22 w 2415"/>
                <a:gd name="T117" fmla="*/ 47 h 2350"/>
                <a:gd name="T118" fmla="*/ 14 w 2415"/>
                <a:gd name="T119" fmla="*/ 45 h 2350"/>
                <a:gd name="T120" fmla="*/ 4 w 2415"/>
                <a:gd name="T121" fmla="*/ 45 h 23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15"/>
                <a:gd name="T184" fmla="*/ 0 h 2350"/>
                <a:gd name="T185" fmla="*/ 2415 w 2415"/>
                <a:gd name="T186" fmla="*/ 2350 h 235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15" h="2350">
                  <a:moveTo>
                    <a:pt x="0" y="490"/>
                  </a:moveTo>
                  <a:lnTo>
                    <a:pt x="0" y="0"/>
                  </a:lnTo>
                  <a:lnTo>
                    <a:pt x="2260" y="2"/>
                  </a:lnTo>
                  <a:lnTo>
                    <a:pt x="2348" y="39"/>
                  </a:lnTo>
                  <a:lnTo>
                    <a:pt x="2410" y="127"/>
                  </a:lnTo>
                  <a:lnTo>
                    <a:pt x="2415" y="1877"/>
                  </a:lnTo>
                  <a:lnTo>
                    <a:pt x="2206" y="1877"/>
                  </a:lnTo>
                  <a:lnTo>
                    <a:pt x="2197" y="1894"/>
                  </a:lnTo>
                  <a:lnTo>
                    <a:pt x="2191" y="1917"/>
                  </a:lnTo>
                  <a:lnTo>
                    <a:pt x="2191" y="1936"/>
                  </a:lnTo>
                  <a:lnTo>
                    <a:pt x="2193" y="1959"/>
                  </a:lnTo>
                  <a:lnTo>
                    <a:pt x="2202" y="1988"/>
                  </a:lnTo>
                  <a:lnTo>
                    <a:pt x="2210" y="2026"/>
                  </a:lnTo>
                  <a:lnTo>
                    <a:pt x="2218" y="2051"/>
                  </a:lnTo>
                  <a:lnTo>
                    <a:pt x="2225" y="2082"/>
                  </a:lnTo>
                  <a:lnTo>
                    <a:pt x="2229" y="2112"/>
                  </a:lnTo>
                  <a:lnTo>
                    <a:pt x="2229" y="2141"/>
                  </a:lnTo>
                  <a:lnTo>
                    <a:pt x="2225" y="2168"/>
                  </a:lnTo>
                  <a:lnTo>
                    <a:pt x="2218" y="2197"/>
                  </a:lnTo>
                  <a:lnTo>
                    <a:pt x="2208" y="2225"/>
                  </a:lnTo>
                  <a:lnTo>
                    <a:pt x="2191" y="2246"/>
                  </a:lnTo>
                  <a:lnTo>
                    <a:pt x="2168" y="2271"/>
                  </a:lnTo>
                  <a:lnTo>
                    <a:pt x="2145" y="2290"/>
                  </a:lnTo>
                  <a:lnTo>
                    <a:pt x="2124" y="2309"/>
                  </a:lnTo>
                  <a:lnTo>
                    <a:pt x="2099" y="2323"/>
                  </a:lnTo>
                  <a:lnTo>
                    <a:pt x="2070" y="2334"/>
                  </a:lnTo>
                  <a:lnTo>
                    <a:pt x="2034" y="2344"/>
                  </a:lnTo>
                  <a:lnTo>
                    <a:pt x="2000" y="2348"/>
                  </a:lnTo>
                  <a:lnTo>
                    <a:pt x="1971" y="2350"/>
                  </a:lnTo>
                  <a:lnTo>
                    <a:pt x="1940" y="2350"/>
                  </a:lnTo>
                  <a:lnTo>
                    <a:pt x="1910" y="2348"/>
                  </a:lnTo>
                  <a:lnTo>
                    <a:pt x="1887" y="2344"/>
                  </a:lnTo>
                  <a:lnTo>
                    <a:pt x="1860" y="2336"/>
                  </a:lnTo>
                  <a:lnTo>
                    <a:pt x="1833" y="2327"/>
                  </a:lnTo>
                  <a:lnTo>
                    <a:pt x="1812" y="2315"/>
                  </a:lnTo>
                  <a:lnTo>
                    <a:pt x="1789" y="2298"/>
                  </a:lnTo>
                  <a:lnTo>
                    <a:pt x="1768" y="2277"/>
                  </a:lnTo>
                  <a:lnTo>
                    <a:pt x="1747" y="2254"/>
                  </a:lnTo>
                  <a:lnTo>
                    <a:pt x="1728" y="2231"/>
                  </a:lnTo>
                  <a:lnTo>
                    <a:pt x="1713" y="2206"/>
                  </a:lnTo>
                  <a:lnTo>
                    <a:pt x="1703" y="2174"/>
                  </a:lnTo>
                  <a:lnTo>
                    <a:pt x="1695" y="2139"/>
                  </a:lnTo>
                  <a:lnTo>
                    <a:pt x="1695" y="2105"/>
                  </a:lnTo>
                  <a:lnTo>
                    <a:pt x="1703" y="2072"/>
                  </a:lnTo>
                  <a:lnTo>
                    <a:pt x="1711" y="2038"/>
                  </a:lnTo>
                  <a:lnTo>
                    <a:pt x="1720" y="2005"/>
                  </a:lnTo>
                  <a:lnTo>
                    <a:pt x="1730" y="1967"/>
                  </a:lnTo>
                  <a:lnTo>
                    <a:pt x="1734" y="1938"/>
                  </a:lnTo>
                  <a:lnTo>
                    <a:pt x="1734" y="1921"/>
                  </a:lnTo>
                  <a:lnTo>
                    <a:pt x="1732" y="1906"/>
                  </a:lnTo>
                  <a:lnTo>
                    <a:pt x="1726" y="1890"/>
                  </a:lnTo>
                  <a:lnTo>
                    <a:pt x="1324" y="1890"/>
                  </a:lnTo>
                  <a:lnTo>
                    <a:pt x="1330" y="1818"/>
                  </a:lnTo>
                  <a:lnTo>
                    <a:pt x="1328" y="1779"/>
                  </a:lnTo>
                  <a:lnTo>
                    <a:pt x="1324" y="1741"/>
                  </a:lnTo>
                  <a:lnTo>
                    <a:pt x="1320" y="1705"/>
                  </a:lnTo>
                  <a:lnTo>
                    <a:pt x="1313" y="1682"/>
                  </a:lnTo>
                  <a:lnTo>
                    <a:pt x="1303" y="1661"/>
                  </a:lnTo>
                  <a:lnTo>
                    <a:pt x="1290" y="1642"/>
                  </a:lnTo>
                  <a:lnTo>
                    <a:pt x="1269" y="1626"/>
                  </a:lnTo>
                  <a:lnTo>
                    <a:pt x="1246" y="1611"/>
                  </a:lnTo>
                  <a:lnTo>
                    <a:pt x="1223" y="1603"/>
                  </a:lnTo>
                  <a:lnTo>
                    <a:pt x="1202" y="1598"/>
                  </a:lnTo>
                  <a:lnTo>
                    <a:pt x="1167" y="1596"/>
                  </a:lnTo>
                  <a:lnTo>
                    <a:pt x="1125" y="1596"/>
                  </a:lnTo>
                  <a:lnTo>
                    <a:pt x="1085" y="1600"/>
                  </a:lnTo>
                  <a:lnTo>
                    <a:pt x="1041" y="1603"/>
                  </a:lnTo>
                  <a:lnTo>
                    <a:pt x="1007" y="1607"/>
                  </a:lnTo>
                  <a:lnTo>
                    <a:pt x="963" y="1609"/>
                  </a:lnTo>
                  <a:lnTo>
                    <a:pt x="928" y="1607"/>
                  </a:lnTo>
                  <a:lnTo>
                    <a:pt x="896" y="1603"/>
                  </a:lnTo>
                  <a:lnTo>
                    <a:pt x="848" y="1592"/>
                  </a:lnTo>
                  <a:lnTo>
                    <a:pt x="817" y="1577"/>
                  </a:lnTo>
                  <a:lnTo>
                    <a:pt x="787" y="1556"/>
                  </a:lnTo>
                  <a:lnTo>
                    <a:pt x="769" y="1533"/>
                  </a:lnTo>
                  <a:lnTo>
                    <a:pt x="752" y="1508"/>
                  </a:lnTo>
                  <a:lnTo>
                    <a:pt x="739" y="1477"/>
                  </a:lnTo>
                  <a:lnTo>
                    <a:pt x="737" y="1443"/>
                  </a:lnTo>
                  <a:lnTo>
                    <a:pt x="737" y="1401"/>
                  </a:lnTo>
                  <a:lnTo>
                    <a:pt x="739" y="1370"/>
                  </a:lnTo>
                  <a:lnTo>
                    <a:pt x="737" y="1339"/>
                  </a:lnTo>
                  <a:lnTo>
                    <a:pt x="729" y="1303"/>
                  </a:lnTo>
                  <a:lnTo>
                    <a:pt x="722" y="1282"/>
                  </a:lnTo>
                  <a:lnTo>
                    <a:pt x="712" y="1261"/>
                  </a:lnTo>
                  <a:lnTo>
                    <a:pt x="699" y="1246"/>
                  </a:lnTo>
                  <a:lnTo>
                    <a:pt x="687" y="1234"/>
                  </a:lnTo>
                  <a:lnTo>
                    <a:pt x="660" y="1221"/>
                  </a:lnTo>
                  <a:lnTo>
                    <a:pt x="628" y="1207"/>
                  </a:lnTo>
                  <a:lnTo>
                    <a:pt x="593" y="1196"/>
                  </a:lnTo>
                  <a:lnTo>
                    <a:pt x="551" y="1186"/>
                  </a:lnTo>
                  <a:lnTo>
                    <a:pt x="509" y="1177"/>
                  </a:lnTo>
                  <a:lnTo>
                    <a:pt x="465" y="1171"/>
                  </a:lnTo>
                  <a:lnTo>
                    <a:pt x="433" y="1161"/>
                  </a:lnTo>
                  <a:lnTo>
                    <a:pt x="400" y="1150"/>
                  </a:lnTo>
                  <a:lnTo>
                    <a:pt x="366" y="1138"/>
                  </a:lnTo>
                  <a:lnTo>
                    <a:pt x="343" y="1119"/>
                  </a:lnTo>
                  <a:lnTo>
                    <a:pt x="316" y="1096"/>
                  </a:lnTo>
                  <a:lnTo>
                    <a:pt x="297" y="1075"/>
                  </a:lnTo>
                  <a:lnTo>
                    <a:pt x="280" y="1050"/>
                  </a:lnTo>
                  <a:lnTo>
                    <a:pt x="268" y="1020"/>
                  </a:lnTo>
                  <a:lnTo>
                    <a:pt x="264" y="989"/>
                  </a:lnTo>
                  <a:lnTo>
                    <a:pt x="264" y="959"/>
                  </a:lnTo>
                  <a:lnTo>
                    <a:pt x="270" y="932"/>
                  </a:lnTo>
                  <a:lnTo>
                    <a:pt x="280" y="892"/>
                  </a:lnTo>
                  <a:lnTo>
                    <a:pt x="291" y="853"/>
                  </a:lnTo>
                  <a:lnTo>
                    <a:pt x="295" y="817"/>
                  </a:lnTo>
                  <a:lnTo>
                    <a:pt x="303" y="781"/>
                  </a:lnTo>
                  <a:lnTo>
                    <a:pt x="308" y="746"/>
                  </a:lnTo>
                  <a:lnTo>
                    <a:pt x="303" y="708"/>
                  </a:lnTo>
                  <a:lnTo>
                    <a:pt x="295" y="675"/>
                  </a:lnTo>
                  <a:lnTo>
                    <a:pt x="282" y="641"/>
                  </a:lnTo>
                  <a:lnTo>
                    <a:pt x="266" y="610"/>
                  </a:lnTo>
                  <a:lnTo>
                    <a:pt x="247" y="584"/>
                  </a:lnTo>
                  <a:lnTo>
                    <a:pt x="236" y="570"/>
                  </a:lnTo>
                  <a:lnTo>
                    <a:pt x="218" y="551"/>
                  </a:lnTo>
                  <a:lnTo>
                    <a:pt x="199" y="534"/>
                  </a:lnTo>
                  <a:lnTo>
                    <a:pt x="180" y="522"/>
                  </a:lnTo>
                  <a:lnTo>
                    <a:pt x="155" y="509"/>
                  </a:lnTo>
                  <a:lnTo>
                    <a:pt x="130" y="501"/>
                  </a:lnTo>
                  <a:lnTo>
                    <a:pt x="98" y="492"/>
                  </a:lnTo>
                  <a:lnTo>
                    <a:pt x="63" y="490"/>
                  </a:lnTo>
                  <a:lnTo>
                    <a:pt x="31" y="490"/>
                  </a:lnTo>
                  <a:lnTo>
                    <a:pt x="0" y="490"/>
                  </a:lnTo>
                  <a:close/>
                </a:path>
              </a:pathLst>
            </a:custGeom>
            <a:solidFill>
              <a:srgbClr val="FF99CC"/>
            </a:solidFill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3300" y="1794"/>
              <a:ext cx="1164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C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PRECIO</a:t>
              </a:r>
              <a:endParaRPr lang="es-E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982788" y="1511300"/>
            <a:ext cx="3095625" cy="2360613"/>
            <a:chOff x="1392" y="672"/>
            <a:chExt cx="1632" cy="1156"/>
          </a:xfrm>
        </p:grpSpPr>
        <p:sp>
          <p:nvSpPr>
            <p:cNvPr id="34830" name="Freeform 12">
              <a:hlinkClick r:id="rId7" action="ppaction://hlinksldjump"/>
            </p:cNvPr>
            <p:cNvSpPr>
              <a:spLocks/>
            </p:cNvSpPr>
            <p:nvPr/>
          </p:nvSpPr>
          <p:spPr bwMode="auto">
            <a:xfrm>
              <a:off x="1392" y="672"/>
              <a:ext cx="1632" cy="1156"/>
            </a:xfrm>
            <a:custGeom>
              <a:avLst/>
              <a:gdLst>
                <a:gd name="T0" fmla="*/ 498 w 2424"/>
                <a:gd name="T1" fmla="*/ 0 h 1969"/>
                <a:gd name="T2" fmla="*/ 8 w 2424"/>
                <a:gd name="T3" fmla="*/ 5 h 1969"/>
                <a:gd name="T4" fmla="*/ 0 w 2424"/>
                <a:gd name="T5" fmla="*/ 234 h 1969"/>
                <a:gd name="T6" fmla="*/ 46 w 2424"/>
                <a:gd name="T7" fmla="*/ 230 h 1969"/>
                <a:gd name="T8" fmla="*/ 45 w 2424"/>
                <a:gd name="T9" fmla="*/ 222 h 1969"/>
                <a:gd name="T10" fmla="*/ 40 w 2424"/>
                <a:gd name="T11" fmla="*/ 211 h 1969"/>
                <a:gd name="T12" fmla="*/ 38 w 2424"/>
                <a:gd name="T13" fmla="*/ 203 h 1969"/>
                <a:gd name="T14" fmla="*/ 42 w 2424"/>
                <a:gd name="T15" fmla="*/ 194 h 1969"/>
                <a:gd name="T16" fmla="*/ 52 w 2424"/>
                <a:gd name="T17" fmla="*/ 187 h 1969"/>
                <a:gd name="T18" fmla="*/ 65 w 2424"/>
                <a:gd name="T19" fmla="*/ 181 h 1969"/>
                <a:gd name="T20" fmla="*/ 81 w 2424"/>
                <a:gd name="T21" fmla="*/ 178 h 1969"/>
                <a:gd name="T22" fmla="*/ 103 w 2424"/>
                <a:gd name="T23" fmla="*/ 178 h 1969"/>
                <a:gd name="T24" fmla="*/ 117 w 2424"/>
                <a:gd name="T25" fmla="*/ 181 h 1969"/>
                <a:gd name="T26" fmla="*/ 133 w 2424"/>
                <a:gd name="T27" fmla="*/ 187 h 1969"/>
                <a:gd name="T28" fmla="*/ 142 w 2424"/>
                <a:gd name="T29" fmla="*/ 194 h 1969"/>
                <a:gd name="T30" fmla="*/ 146 w 2424"/>
                <a:gd name="T31" fmla="*/ 201 h 1969"/>
                <a:gd name="T32" fmla="*/ 145 w 2424"/>
                <a:gd name="T33" fmla="*/ 210 h 1969"/>
                <a:gd name="T34" fmla="*/ 142 w 2424"/>
                <a:gd name="T35" fmla="*/ 217 h 1969"/>
                <a:gd name="T36" fmla="*/ 139 w 2424"/>
                <a:gd name="T37" fmla="*/ 225 h 1969"/>
                <a:gd name="T38" fmla="*/ 141 w 2424"/>
                <a:gd name="T39" fmla="*/ 233 h 1969"/>
                <a:gd name="T40" fmla="*/ 223 w 2424"/>
                <a:gd name="T41" fmla="*/ 225 h 1969"/>
                <a:gd name="T42" fmla="*/ 224 w 2424"/>
                <a:gd name="T43" fmla="*/ 214 h 1969"/>
                <a:gd name="T44" fmla="*/ 225 w 2424"/>
                <a:gd name="T45" fmla="*/ 205 h 1969"/>
                <a:gd name="T46" fmla="*/ 229 w 2424"/>
                <a:gd name="T47" fmla="*/ 198 h 1969"/>
                <a:gd name="T48" fmla="*/ 236 w 2424"/>
                <a:gd name="T49" fmla="*/ 193 h 1969"/>
                <a:gd name="T50" fmla="*/ 246 w 2424"/>
                <a:gd name="T51" fmla="*/ 190 h 1969"/>
                <a:gd name="T52" fmla="*/ 259 w 2424"/>
                <a:gd name="T53" fmla="*/ 190 h 1969"/>
                <a:gd name="T54" fmla="*/ 273 w 2424"/>
                <a:gd name="T55" fmla="*/ 190 h 1969"/>
                <a:gd name="T56" fmla="*/ 285 w 2424"/>
                <a:gd name="T57" fmla="*/ 191 h 1969"/>
                <a:gd name="T58" fmla="*/ 302 w 2424"/>
                <a:gd name="T59" fmla="*/ 191 h 1969"/>
                <a:gd name="T60" fmla="*/ 316 w 2424"/>
                <a:gd name="T61" fmla="*/ 190 h 1969"/>
                <a:gd name="T62" fmla="*/ 330 w 2424"/>
                <a:gd name="T63" fmla="*/ 187 h 1969"/>
                <a:gd name="T64" fmla="*/ 339 w 2424"/>
                <a:gd name="T65" fmla="*/ 182 h 1969"/>
                <a:gd name="T66" fmla="*/ 345 w 2424"/>
                <a:gd name="T67" fmla="*/ 176 h 1969"/>
                <a:gd name="T68" fmla="*/ 345 w 2424"/>
                <a:gd name="T69" fmla="*/ 168 h 1969"/>
                <a:gd name="T70" fmla="*/ 345 w 2424"/>
                <a:gd name="T71" fmla="*/ 160 h 1969"/>
                <a:gd name="T72" fmla="*/ 348 w 2424"/>
                <a:gd name="T73" fmla="*/ 153 h 1969"/>
                <a:gd name="T74" fmla="*/ 354 w 2424"/>
                <a:gd name="T75" fmla="*/ 147 h 1969"/>
                <a:gd name="T76" fmla="*/ 367 w 2424"/>
                <a:gd name="T77" fmla="*/ 144 h 1969"/>
                <a:gd name="T78" fmla="*/ 380 w 2424"/>
                <a:gd name="T79" fmla="*/ 141 h 1969"/>
                <a:gd name="T80" fmla="*/ 396 w 2424"/>
                <a:gd name="T81" fmla="*/ 140 h 1969"/>
                <a:gd name="T82" fmla="*/ 410 w 2424"/>
                <a:gd name="T83" fmla="*/ 137 h 1969"/>
                <a:gd name="T84" fmla="*/ 422 w 2424"/>
                <a:gd name="T85" fmla="*/ 135 h 1969"/>
                <a:gd name="T86" fmla="*/ 431 w 2424"/>
                <a:gd name="T87" fmla="*/ 131 h 1969"/>
                <a:gd name="T88" fmla="*/ 439 w 2424"/>
                <a:gd name="T89" fmla="*/ 125 h 1969"/>
                <a:gd name="T90" fmla="*/ 443 w 2424"/>
                <a:gd name="T91" fmla="*/ 117 h 1969"/>
                <a:gd name="T92" fmla="*/ 442 w 2424"/>
                <a:gd name="T93" fmla="*/ 109 h 1969"/>
                <a:gd name="T94" fmla="*/ 436 w 2424"/>
                <a:gd name="T95" fmla="*/ 99 h 1969"/>
                <a:gd name="T96" fmla="*/ 434 w 2424"/>
                <a:gd name="T97" fmla="*/ 90 h 1969"/>
                <a:gd name="T98" fmla="*/ 435 w 2424"/>
                <a:gd name="T99" fmla="*/ 82 h 1969"/>
                <a:gd name="T100" fmla="*/ 440 w 2424"/>
                <a:gd name="T101" fmla="*/ 76 h 1969"/>
                <a:gd name="T102" fmla="*/ 447 w 2424"/>
                <a:gd name="T103" fmla="*/ 69 h 1969"/>
                <a:gd name="T104" fmla="*/ 457 w 2424"/>
                <a:gd name="T105" fmla="*/ 63 h 1969"/>
                <a:gd name="T106" fmla="*/ 470 w 2424"/>
                <a:gd name="T107" fmla="*/ 60 h 1969"/>
                <a:gd name="T108" fmla="*/ 482 w 2424"/>
                <a:gd name="T109" fmla="*/ 58 h 1969"/>
                <a:gd name="T110" fmla="*/ 498 w 2424"/>
                <a:gd name="T111" fmla="*/ 58 h 196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24"/>
                <a:gd name="T169" fmla="*/ 0 h 1969"/>
                <a:gd name="T170" fmla="*/ 2424 w 2424"/>
                <a:gd name="T171" fmla="*/ 1969 h 196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24" h="1969">
                  <a:moveTo>
                    <a:pt x="2424" y="490"/>
                  </a:moveTo>
                  <a:lnTo>
                    <a:pt x="2424" y="0"/>
                  </a:lnTo>
                  <a:lnTo>
                    <a:pt x="151" y="2"/>
                  </a:lnTo>
                  <a:lnTo>
                    <a:pt x="38" y="39"/>
                  </a:lnTo>
                  <a:lnTo>
                    <a:pt x="1" y="140"/>
                  </a:lnTo>
                  <a:lnTo>
                    <a:pt x="0" y="1969"/>
                  </a:lnTo>
                  <a:lnTo>
                    <a:pt x="216" y="1969"/>
                  </a:lnTo>
                  <a:lnTo>
                    <a:pt x="226" y="1931"/>
                  </a:lnTo>
                  <a:lnTo>
                    <a:pt x="226" y="1904"/>
                  </a:lnTo>
                  <a:lnTo>
                    <a:pt x="220" y="1867"/>
                  </a:lnTo>
                  <a:lnTo>
                    <a:pt x="207" y="1827"/>
                  </a:lnTo>
                  <a:lnTo>
                    <a:pt x="195" y="1779"/>
                  </a:lnTo>
                  <a:lnTo>
                    <a:pt x="188" y="1741"/>
                  </a:lnTo>
                  <a:lnTo>
                    <a:pt x="186" y="1707"/>
                  </a:lnTo>
                  <a:lnTo>
                    <a:pt x="192" y="1670"/>
                  </a:lnTo>
                  <a:lnTo>
                    <a:pt x="203" y="1634"/>
                  </a:lnTo>
                  <a:lnTo>
                    <a:pt x="226" y="1598"/>
                  </a:lnTo>
                  <a:lnTo>
                    <a:pt x="253" y="1571"/>
                  </a:lnTo>
                  <a:lnTo>
                    <a:pt x="283" y="1544"/>
                  </a:lnTo>
                  <a:lnTo>
                    <a:pt x="316" y="1525"/>
                  </a:lnTo>
                  <a:lnTo>
                    <a:pt x="356" y="1508"/>
                  </a:lnTo>
                  <a:lnTo>
                    <a:pt x="392" y="1502"/>
                  </a:lnTo>
                  <a:lnTo>
                    <a:pt x="442" y="1500"/>
                  </a:lnTo>
                  <a:lnTo>
                    <a:pt x="500" y="1504"/>
                  </a:lnTo>
                  <a:lnTo>
                    <a:pt x="538" y="1508"/>
                  </a:lnTo>
                  <a:lnTo>
                    <a:pt x="572" y="1519"/>
                  </a:lnTo>
                  <a:lnTo>
                    <a:pt x="603" y="1538"/>
                  </a:lnTo>
                  <a:lnTo>
                    <a:pt x="643" y="1569"/>
                  </a:lnTo>
                  <a:lnTo>
                    <a:pt x="668" y="1598"/>
                  </a:lnTo>
                  <a:lnTo>
                    <a:pt x="691" y="1630"/>
                  </a:lnTo>
                  <a:lnTo>
                    <a:pt x="704" y="1663"/>
                  </a:lnTo>
                  <a:lnTo>
                    <a:pt x="712" y="1695"/>
                  </a:lnTo>
                  <a:lnTo>
                    <a:pt x="712" y="1730"/>
                  </a:lnTo>
                  <a:lnTo>
                    <a:pt x="708" y="1766"/>
                  </a:lnTo>
                  <a:lnTo>
                    <a:pt x="699" y="1799"/>
                  </a:lnTo>
                  <a:lnTo>
                    <a:pt x="691" y="1831"/>
                  </a:lnTo>
                  <a:lnTo>
                    <a:pt x="681" y="1864"/>
                  </a:lnTo>
                  <a:lnTo>
                    <a:pt x="674" y="1898"/>
                  </a:lnTo>
                  <a:lnTo>
                    <a:pt x="674" y="1927"/>
                  </a:lnTo>
                  <a:lnTo>
                    <a:pt x="683" y="1961"/>
                  </a:lnTo>
                  <a:lnTo>
                    <a:pt x="1089" y="1961"/>
                  </a:lnTo>
                  <a:lnTo>
                    <a:pt x="1085" y="1892"/>
                  </a:lnTo>
                  <a:lnTo>
                    <a:pt x="1089" y="1841"/>
                  </a:lnTo>
                  <a:lnTo>
                    <a:pt x="1089" y="1804"/>
                  </a:lnTo>
                  <a:lnTo>
                    <a:pt x="1091" y="1768"/>
                  </a:lnTo>
                  <a:lnTo>
                    <a:pt x="1095" y="1730"/>
                  </a:lnTo>
                  <a:lnTo>
                    <a:pt x="1104" y="1693"/>
                  </a:lnTo>
                  <a:lnTo>
                    <a:pt x="1114" y="1668"/>
                  </a:lnTo>
                  <a:lnTo>
                    <a:pt x="1129" y="1644"/>
                  </a:lnTo>
                  <a:lnTo>
                    <a:pt x="1150" y="1626"/>
                  </a:lnTo>
                  <a:lnTo>
                    <a:pt x="1173" y="1611"/>
                  </a:lnTo>
                  <a:lnTo>
                    <a:pt x="1200" y="1603"/>
                  </a:lnTo>
                  <a:lnTo>
                    <a:pt x="1230" y="1598"/>
                  </a:lnTo>
                  <a:lnTo>
                    <a:pt x="1257" y="1596"/>
                  </a:lnTo>
                  <a:lnTo>
                    <a:pt x="1292" y="1596"/>
                  </a:lnTo>
                  <a:lnTo>
                    <a:pt x="1326" y="1598"/>
                  </a:lnTo>
                  <a:lnTo>
                    <a:pt x="1353" y="1603"/>
                  </a:lnTo>
                  <a:lnTo>
                    <a:pt x="1389" y="1605"/>
                  </a:lnTo>
                  <a:lnTo>
                    <a:pt x="1426" y="1609"/>
                  </a:lnTo>
                  <a:lnTo>
                    <a:pt x="1468" y="1609"/>
                  </a:lnTo>
                  <a:lnTo>
                    <a:pt x="1504" y="1605"/>
                  </a:lnTo>
                  <a:lnTo>
                    <a:pt x="1540" y="1598"/>
                  </a:lnTo>
                  <a:lnTo>
                    <a:pt x="1577" y="1590"/>
                  </a:lnTo>
                  <a:lnTo>
                    <a:pt x="1605" y="1575"/>
                  </a:lnTo>
                  <a:lnTo>
                    <a:pt x="1634" y="1556"/>
                  </a:lnTo>
                  <a:lnTo>
                    <a:pt x="1653" y="1531"/>
                  </a:lnTo>
                  <a:lnTo>
                    <a:pt x="1672" y="1504"/>
                  </a:lnTo>
                  <a:lnTo>
                    <a:pt x="1680" y="1477"/>
                  </a:lnTo>
                  <a:lnTo>
                    <a:pt x="1684" y="1445"/>
                  </a:lnTo>
                  <a:lnTo>
                    <a:pt x="1680" y="1414"/>
                  </a:lnTo>
                  <a:lnTo>
                    <a:pt x="1678" y="1381"/>
                  </a:lnTo>
                  <a:lnTo>
                    <a:pt x="1680" y="1345"/>
                  </a:lnTo>
                  <a:lnTo>
                    <a:pt x="1686" y="1318"/>
                  </a:lnTo>
                  <a:lnTo>
                    <a:pt x="1695" y="1288"/>
                  </a:lnTo>
                  <a:lnTo>
                    <a:pt x="1707" y="1261"/>
                  </a:lnTo>
                  <a:lnTo>
                    <a:pt x="1724" y="1242"/>
                  </a:lnTo>
                  <a:lnTo>
                    <a:pt x="1751" y="1223"/>
                  </a:lnTo>
                  <a:lnTo>
                    <a:pt x="1785" y="1211"/>
                  </a:lnTo>
                  <a:lnTo>
                    <a:pt x="1818" y="1200"/>
                  </a:lnTo>
                  <a:lnTo>
                    <a:pt x="1850" y="1192"/>
                  </a:lnTo>
                  <a:lnTo>
                    <a:pt x="1883" y="1184"/>
                  </a:lnTo>
                  <a:lnTo>
                    <a:pt x="1927" y="1175"/>
                  </a:lnTo>
                  <a:lnTo>
                    <a:pt x="1961" y="1169"/>
                  </a:lnTo>
                  <a:lnTo>
                    <a:pt x="1996" y="1158"/>
                  </a:lnTo>
                  <a:lnTo>
                    <a:pt x="2026" y="1148"/>
                  </a:lnTo>
                  <a:lnTo>
                    <a:pt x="2055" y="1135"/>
                  </a:lnTo>
                  <a:lnTo>
                    <a:pt x="2078" y="1119"/>
                  </a:lnTo>
                  <a:lnTo>
                    <a:pt x="2099" y="1102"/>
                  </a:lnTo>
                  <a:lnTo>
                    <a:pt x="2122" y="1075"/>
                  </a:lnTo>
                  <a:lnTo>
                    <a:pt x="2137" y="1050"/>
                  </a:lnTo>
                  <a:lnTo>
                    <a:pt x="2149" y="1020"/>
                  </a:lnTo>
                  <a:lnTo>
                    <a:pt x="2156" y="983"/>
                  </a:lnTo>
                  <a:lnTo>
                    <a:pt x="2151" y="951"/>
                  </a:lnTo>
                  <a:lnTo>
                    <a:pt x="2147" y="918"/>
                  </a:lnTo>
                  <a:lnTo>
                    <a:pt x="2137" y="878"/>
                  </a:lnTo>
                  <a:lnTo>
                    <a:pt x="2126" y="834"/>
                  </a:lnTo>
                  <a:lnTo>
                    <a:pt x="2116" y="794"/>
                  </a:lnTo>
                  <a:lnTo>
                    <a:pt x="2114" y="763"/>
                  </a:lnTo>
                  <a:lnTo>
                    <a:pt x="2114" y="733"/>
                  </a:lnTo>
                  <a:lnTo>
                    <a:pt x="2118" y="693"/>
                  </a:lnTo>
                  <a:lnTo>
                    <a:pt x="2128" y="660"/>
                  </a:lnTo>
                  <a:lnTo>
                    <a:pt x="2139" y="635"/>
                  </a:lnTo>
                  <a:lnTo>
                    <a:pt x="2153" y="610"/>
                  </a:lnTo>
                  <a:lnTo>
                    <a:pt x="2174" y="582"/>
                  </a:lnTo>
                  <a:lnTo>
                    <a:pt x="2197" y="555"/>
                  </a:lnTo>
                  <a:lnTo>
                    <a:pt x="2227" y="532"/>
                  </a:lnTo>
                  <a:lnTo>
                    <a:pt x="2258" y="513"/>
                  </a:lnTo>
                  <a:lnTo>
                    <a:pt x="2287" y="503"/>
                  </a:lnTo>
                  <a:lnTo>
                    <a:pt x="2317" y="494"/>
                  </a:lnTo>
                  <a:lnTo>
                    <a:pt x="2348" y="490"/>
                  </a:lnTo>
                  <a:lnTo>
                    <a:pt x="2386" y="490"/>
                  </a:lnTo>
                  <a:lnTo>
                    <a:pt x="2424" y="490"/>
                  </a:lnTo>
                  <a:close/>
                </a:path>
              </a:pathLst>
            </a:custGeom>
            <a:solidFill>
              <a:srgbClr val="00CCFF"/>
            </a:solidFill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1440" y="1029"/>
              <a:ext cx="1250" cy="151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C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PRODUCTO</a:t>
              </a:r>
              <a:endParaRPr lang="es-E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3273425" y="2030413"/>
            <a:ext cx="3551238" cy="3627437"/>
            <a:chOff x="2064" y="1632"/>
            <a:chExt cx="1872" cy="1776"/>
          </a:xfrm>
        </p:grpSpPr>
        <p:sp>
          <p:nvSpPr>
            <p:cNvPr id="34828" name="Freeform 15"/>
            <p:cNvSpPr>
              <a:spLocks/>
            </p:cNvSpPr>
            <p:nvPr/>
          </p:nvSpPr>
          <p:spPr bwMode="auto">
            <a:xfrm>
              <a:off x="2064" y="1632"/>
              <a:ext cx="1872" cy="1776"/>
            </a:xfrm>
            <a:custGeom>
              <a:avLst/>
              <a:gdLst>
                <a:gd name="T0" fmla="*/ 253 w 2690"/>
                <a:gd name="T1" fmla="*/ 62 h 2947"/>
                <a:gd name="T2" fmla="*/ 245 w 2690"/>
                <a:gd name="T3" fmla="*/ 30 h 2947"/>
                <a:gd name="T4" fmla="*/ 276 w 2690"/>
                <a:gd name="T5" fmla="*/ 4 h 2947"/>
                <a:gd name="T6" fmla="*/ 347 w 2690"/>
                <a:gd name="T7" fmla="*/ 1 h 2947"/>
                <a:gd name="T8" fmla="*/ 381 w 2690"/>
                <a:gd name="T9" fmla="*/ 16 h 2947"/>
                <a:gd name="T10" fmla="*/ 390 w 2690"/>
                <a:gd name="T11" fmla="*/ 43 h 2947"/>
                <a:gd name="T12" fmla="*/ 382 w 2690"/>
                <a:gd name="T13" fmla="*/ 71 h 2947"/>
                <a:gd name="T14" fmla="*/ 417 w 2690"/>
                <a:gd name="T15" fmla="*/ 88 h 2947"/>
                <a:gd name="T16" fmla="*/ 469 w 2690"/>
                <a:gd name="T17" fmla="*/ 95 h 2947"/>
                <a:gd name="T18" fmla="*/ 491 w 2690"/>
                <a:gd name="T19" fmla="*/ 108 h 2947"/>
                <a:gd name="T20" fmla="*/ 491 w 2690"/>
                <a:gd name="T21" fmla="*/ 127 h 2947"/>
                <a:gd name="T22" fmla="*/ 511 w 2690"/>
                <a:gd name="T23" fmla="*/ 144 h 2947"/>
                <a:gd name="T24" fmla="*/ 553 w 2690"/>
                <a:gd name="T25" fmla="*/ 148 h 2947"/>
                <a:gd name="T26" fmla="*/ 598 w 2690"/>
                <a:gd name="T27" fmla="*/ 146 h 2947"/>
                <a:gd name="T28" fmla="*/ 624 w 2690"/>
                <a:gd name="T29" fmla="*/ 154 h 2947"/>
                <a:gd name="T30" fmla="*/ 630 w 2690"/>
                <a:gd name="T31" fmla="*/ 184 h 2947"/>
                <a:gd name="T32" fmla="*/ 624 w 2690"/>
                <a:gd name="T33" fmla="*/ 224 h 2947"/>
                <a:gd name="T34" fmla="*/ 597 w 2690"/>
                <a:gd name="T35" fmla="*/ 233 h 2947"/>
                <a:gd name="T36" fmla="*/ 548 w 2690"/>
                <a:gd name="T37" fmla="*/ 231 h 2947"/>
                <a:gd name="T38" fmla="*/ 512 w 2690"/>
                <a:gd name="T39" fmla="*/ 234 h 2947"/>
                <a:gd name="T40" fmla="*/ 493 w 2690"/>
                <a:gd name="T41" fmla="*/ 246 h 2947"/>
                <a:gd name="T42" fmla="*/ 491 w 2690"/>
                <a:gd name="T43" fmla="*/ 268 h 2947"/>
                <a:gd name="T44" fmla="*/ 468 w 2690"/>
                <a:gd name="T45" fmla="*/ 284 h 2947"/>
                <a:gd name="T46" fmla="*/ 425 w 2690"/>
                <a:gd name="T47" fmla="*/ 289 h 2947"/>
                <a:gd name="T48" fmla="*/ 390 w 2690"/>
                <a:gd name="T49" fmla="*/ 300 h 2947"/>
                <a:gd name="T50" fmla="*/ 381 w 2690"/>
                <a:gd name="T51" fmla="*/ 321 h 2947"/>
                <a:gd name="T52" fmla="*/ 390 w 2690"/>
                <a:gd name="T53" fmla="*/ 348 h 2947"/>
                <a:gd name="T54" fmla="*/ 372 w 2690"/>
                <a:gd name="T55" fmla="*/ 374 h 2947"/>
                <a:gd name="T56" fmla="*/ 342 w 2690"/>
                <a:gd name="T57" fmla="*/ 387 h 2947"/>
                <a:gd name="T58" fmla="*/ 294 w 2690"/>
                <a:gd name="T59" fmla="*/ 389 h 2947"/>
                <a:gd name="T60" fmla="*/ 259 w 2690"/>
                <a:gd name="T61" fmla="*/ 379 h 2947"/>
                <a:gd name="T62" fmla="*/ 242 w 2690"/>
                <a:gd name="T63" fmla="*/ 360 h 2947"/>
                <a:gd name="T64" fmla="*/ 246 w 2690"/>
                <a:gd name="T65" fmla="*/ 337 h 2947"/>
                <a:gd name="T66" fmla="*/ 249 w 2690"/>
                <a:gd name="T67" fmla="*/ 317 h 2947"/>
                <a:gd name="T68" fmla="*/ 225 w 2690"/>
                <a:gd name="T69" fmla="*/ 303 h 2947"/>
                <a:gd name="T70" fmla="*/ 187 w 2690"/>
                <a:gd name="T71" fmla="*/ 297 h 2947"/>
                <a:gd name="T72" fmla="*/ 149 w 2690"/>
                <a:gd name="T73" fmla="*/ 289 h 2947"/>
                <a:gd name="T74" fmla="*/ 139 w 2690"/>
                <a:gd name="T75" fmla="*/ 266 h 2947"/>
                <a:gd name="T76" fmla="*/ 128 w 2690"/>
                <a:gd name="T77" fmla="*/ 248 h 2947"/>
                <a:gd name="T78" fmla="*/ 91 w 2690"/>
                <a:gd name="T79" fmla="*/ 241 h 2947"/>
                <a:gd name="T80" fmla="*/ 53 w 2690"/>
                <a:gd name="T81" fmla="*/ 243 h 2947"/>
                <a:gd name="T82" fmla="*/ 13 w 2690"/>
                <a:gd name="T83" fmla="*/ 237 h 2947"/>
                <a:gd name="T84" fmla="*/ 1 w 2690"/>
                <a:gd name="T85" fmla="*/ 211 h 2947"/>
                <a:gd name="T86" fmla="*/ 3 w 2690"/>
                <a:gd name="T87" fmla="*/ 174 h 2947"/>
                <a:gd name="T88" fmla="*/ 15 w 2690"/>
                <a:gd name="T89" fmla="*/ 151 h 2947"/>
                <a:gd name="T90" fmla="*/ 47 w 2690"/>
                <a:gd name="T91" fmla="*/ 146 h 2947"/>
                <a:gd name="T92" fmla="*/ 93 w 2690"/>
                <a:gd name="T93" fmla="*/ 148 h 2947"/>
                <a:gd name="T94" fmla="*/ 134 w 2690"/>
                <a:gd name="T95" fmla="*/ 139 h 2947"/>
                <a:gd name="T96" fmla="*/ 143 w 2690"/>
                <a:gd name="T97" fmla="*/ 118 h 2947"/>
                <a:gd name="T98" fmla="*/ 157 w 2690"/>
                <a:gd name="T99" fmla="*/ 98 h 2947"/>
                <a:gd name="T100" fmla="*/ 201 w 2690"/>
                <a:gd name="T101" fmla="*/ 90 h 29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90"/>
                <a:gd name="T154" fmla="*/ 0 h 2947"/>
                <a:gd name="T155" fmla="*/ 2690 w 2690"/>
                <a:gd name="T156" fmla="*/ 2947 h 294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90" h="2947">
                  <a:moveTo>
                    <a:pt x="1025" y="616"/>
                  </a:moveTo>
                  <a:lnTo>
                    <a:pt x="1052" y="582"/>
                  </a:lnTo>
                  <a:lnTo>
                    <a:pt x="1071" y="551"/>
                  </a:lnTo>
                  <a:lnTo>
                    <a:pt x="1081" y="515"/>
                  </a:lnTo>
                  <a:lnTo>
                    <a:pt x="1081" y="469"/>
                  </a:lnTo>
                  <a:lnTo>
                    <a:pt x="1069" y="417"/>
                  </a:lnTo>
                  <a:lnTo>
                    <a:pt x="1058" y="373"/>
                  </a:lnTo>
                  <a:lnTo>
                    <a:pt x="1044" y="318"/>
                  </a:lnTo>
                  <a:lnTo>
                    <a:pt x="1037" y="260"/>
                  </a:lnTo>
                  <a:lnTo>
                    <a:pt x="1044" y="224"/>
                  </a:lnTo>
                  <a:lnTo>
                    <a:pt x="1054" y="180"/>
                  </a:lnTo>
                  <a:lnTo>
                    <a:pt x="1075" y="134"/>
                  </a:lnTo>
                  <a:lnTo>
                    <a:pt x="1104" y="90"/>
                  </a:lnTo>
                  <a:lnTo>
                    <a:pt x="1142" y="55"/>
                  </a:lnTo>
                  <a:lnTo>
                    <a:pt x="1175" y="27"/>
                  </a:lnTo>
                  <a:lnTo>
                    <a:pt x="1222" y="11"/>
                  </a:lnTo>
                  <a:lnTo>
                    <a:pt x="1276" y="2"/>
                  </a:lnTo>
                  <a:lnTo>
                    <a:pt x="1335" y="0"/>
                  </a:lnTo>
                  <a:lnTo>
                    <a:pt x="1414" y="0"/>
                  </a:lnTo>
                  <a:lnTo>
                    <a:pt x="1477" y="6"/>
                  </a:lnTo>
                  <a:lnTo>
                    <a:pt x="1513" y="19"/>
                  </a:lnTo>
                  <a:lnTo>
                    <a:pt x="1540" y="36"/>
                  </a:lnTo>
                  <a:lnTo>
                    <a:pt x="1569" y="55"/>
                  </a:lnTo>
                  <a:lnTo>
                    <a:pt x="1599" y="84"/>
                  </a:lnTo>
                  <a:lnTo>
                    <a:pt x="1626" y="122"/>
                  </a:lnTo>
                  <a:lnTo>
                    <a:pt x="1647" y="155"/>
                  </a:lnTo>
                  <a:lnTo>
                    <a:pt x="1657" y="184"/>
                  </a:lnTo>
                  <a:lnTo>
                    <a:pt x="1666" y="235"/>
                  </a:lnTo>
                  <a:lnTo>
                    <a:pt x="1666" y="279"/>
                  </a:lnTo>
                  <a:lnTo>
                    <a:pt x="1659" y="323"/>
                  </a:lnTo>
                  <a:lnTo>
                    <a:pt x="1651" y="356"/>
                  </a:lnTo>
                  <a:lnTo>
                    <a:pt x="1641" y="411"/>
                  </a:lnTo>
                  <a:lnTo>
                    <a:pt x="1626" y="467"/>
                  </a:lnTo>
                  <a:lnTo>
                    <a:pt x="1620" y="503"/>
                  </a:lnTo>
                  <a:lnTo>
                    <a:pt x="1630" y="538"/>
                  </a:lnTo>
                  <a:lnTo>
                    <a:pt x="1643" y="564"/>
                  </a:lnTo>
                  <a:lnTo>
                    <a:pt x="1666" y="597"/>
                  </a:lnTo>
                  <a:lnTo>
                    <a:pt x="1699" y="624"/>
                  </a:lnTo>
                  <a:lnTo>
                    <a:pt x="1731" y="647"/>
                  </a:lnTo>
                  <a:lnTo>
                    <a:pt x="1777" y="666"/>
                  </a:lnTo>
                  <a:lnTo>
                    <a:pt x="1823" y="679"/>
                  </a:lnTo>
                  <a:lnTo>
                    <a:pt x="1867" y="689"/>
                  </a:lnTo>
                  <a:lnTo>
                    <a:pt x="1913" y="696"/>
                  </a:lnTo>
                  <a:lnTo>
                    <a:pt x="1961" y="708"/>
                  </a:lnTo>
                  <a:lnTo>
                    <a:pt x="1999" y="721"/>
                  </a:lnTo>
                  <a:lnTo>
                    <a:pt x="2028" y="735"/>
                  </a:lnTo>
                  <a:lnTo>
                    <a:pt x="2051" y="752"/>
                  </a:lnTo>
                  <a:lnTo>
                    <a:pt x="2068" y="771"/>
                  </a:lnTo>
                  <a:lnTo>
                    <a:pt x="2081" y="794"/>
                  </a:lnTo>
                  <a:lnTo>
                    <a:pt x="2091" y="821"/>
                  </a:lnTo>
                  <a:lnTo>
                    <a:pt x="2095" y="846"/>
                  </a:lnTo>
                  <a:lnTo>
                    <a:pt x="2099" y="869"/>
                  </a:lnTo>
                  <a:lnTo>
                    <a:pt x="2099" y="901"/>
                  </a:lnTo>
                  <a:lnTo>
                    <a:pt x="2095" y="936"/>
                  </a:lnTo>
                  <a:lnTo>
                    <a:pt x="2095" y="964"/>
                  </a:lnTo>
                  <a:lnTo>
                    <a:pt x="2101" y="997"/>
                  </a:lnTo>
                  <a:lnTo>
                    <a:pt x="2116" y="1026"/>
                  </a:lnTo>
                  <a:lnTo>
                    <a:pt x="2133" y="1052"/>
                  </a:lnTo>
                  <a:lnTo>
                    <a:pt x="2154" y="1070"/>
                  </a:lnTo>
                  <a:lnTo>
                    <a:pt x="2181" y="1091"/>
                  </a:lnTo>
                  <a:lnTo>
                    <a:pt x="2208" y="1104"/>
                  </a:lnTo>
                  <a:lnTo>
                    <a:pt x="2250" y="1112"/>
                  </a:lnTo>
                  <a:lnTo>
                    <a:pt x="2286" y="1117"/>
                  </a:lnTo>
                  <a:lnTo>
                    <a:pt x="2319" y="1119"/>
                  </a:lnTo>
                  <a:lnTo>
                    <a:pt x="2357" y="1117"/>
                  </a:lnTo>
                  <a:lnTo>
                    <a:pt x="2403" y="1112"/>
                  </a:lnTo>
                  <a:lnTo>
                    <a:pt x="2439" y="1110"/>
                  </a:lnTo>
                  <a:lnTo>
                    <a:pt x="2474" y="1106"/>
                  </a:lnTo>
                  <a:lnTo>
                    <a:pt x="2508" y="1104"/>
                  </a:lnTo>
                  <a:lnTo>
                    <a:pt x="2548" y="1106"/>
                  </a:lnTo>
                  <a:lnTo>
                    <a:pt x="2569" y="1110"/>
                  </a:lnTo>
                  <a:lnTo>
                    <a:pt x="2594" y="1117"/>
                  </a:lnTo>
                  <a:lnTo>
                    <a:pt x="2617" y="1129"/>
                  </a:lnTo>
                  <a:lnTo>
                    <a:pt x="2642" y="1148"/>
                  </a:lnTo>
                  <a:lnTo>
                    <a:pt x="2661" y="1169"/>
                  </a:lnTo>
                  <a:lnTo>
                    <a:pt x="2676" y="1200"/>
                  </a:lnTo>
                  <a:lnTo>
                    <a:pt x="2682" y="1228"/>
                  </a:lnTo>
                  <a:lnTo>
                    <a:pt x="2686" y="1261"/>
                  </a:lnTo>
                  <a:lnTo>
                    <a:pt x="2690" y="1322"/>
                  </a:lnTo>
                  <a:lnTo>
                    <a:pt x="2688" y="1393"/>
                  </a:lnTo>
                  <a:lnTo>
                    <a:pt x="2690" y="1468"/>
                  </a:lnTo>
                  <a:lnTo>
                    <a:pt x="2684" y="1556"/>
                  </a:lnTo>
                  <a:lnTo>
                    <a:pt x="2678" y="1617"/>
                  </a:lnTo>
                  <a:lnTo>
                    <a:pt x="2671" y="1665"/>
                  </a:lnTo>
                  <a:lnTo>
                    <a:pt x="2661" y="1693"/>
                  </a:lnTo>
                  <a:lnTo>
                    <a:pt x="2644" y="1718"/>
                  </a:lnTo>
                  <a:lnTo>
                    <a:pt x="2625" y="1735"/>
                  </a:lnTo>
                  <a:lnTo>
                    <a:pt x="2600" y="1749"/>
                  </a:lnTo>
                  <a:lnTo>
                    <a:pt x="2571" y="1758"/>
                  </a:lnTo>
                  <a:lnTo>
                    <a:pt x="2546" y="1764"/>
                  </a:lnTo>
                  <a:lnTo>
                    <a:pt x="2493" y="1766"/>
                  </a:lnTo>
                  <a:lnTo>
                    <a:pt x="2447" y="1764"/>
                  </a:lnTo>
                  <a:lnTo>
                    <a:pt x="2409" y="1758"/>
                  </a:lnTo>
                  <a:lnTo>
                    <a:pt x="2376" y="1755"/>
                  </a:lnTo>
                  <a:lnTo>
                    <a:pt x="2338" y="1753"/>
                  </a:lnTo>
                  <a:lnTo>
                    <a:pt x="2305" y="1753"/>
                  </a:lnTo>
                  <a:lnTo>
                    <a:pt x="2275" y="1755"/>
                  </a:lnTo>
                  <a:lnTo>
                    <a:pt x="2244" y="1758"/>
                  </a:lnTo>
                  <a:lnTo>
                    <a:pt x="2206" y="1768"/>
                  </a:lnTo>
                  <a:lnTo>
                    <a:pt x="2185" y="1776"/>
                  </a:lnTo>
                  <a:lnTo>
                    <a:pt x="2166" y="1785"/>
                  </a:lnTo>
                  <a:lnTo>
                    <a:pt x="2141" y="1802"/>
                  </a:lnTo>
                  <a:lnTo>
                    <a:pt x="2125" y="1823"/>
                  </a:lnTo>
                  <a:lnTo>
                    <a:pt x="2112" y="1841"/>
                  </a:lnTo>
                  <a:lnTo>
                    <a:pt x="2099" y="1864"/>
                  </a:lnTo>
                  <a:lnTo>
                    <a:pt x="2093" y="1887"/>
                  </a:lnTo>
                  <a:lnTo>
                    <a:pt x="2091" y="1913"/>
                  </a:lnTo>
                  <a:lnTo>
                    <a:pt x="2093" y="1940"/>
                  </a:lnTo>
                  <a:lnTo>
                    <a:pt x="2093" y="1986"/>
                  </a:lnTo>
                  <a:lnTo>
                    <a:pt x="2091" y="2034"/>
                  </a:lnTo>
                  <a:lnTo>
                    <a:pt x="2078" y="2070"/>
                  </a:lnTo>
                  <a:lnTo>
                    <a:pt x="2066" y="2099"/>
                  </a:lnTo>
                  <a:lnTo>
                    <a:pt x="2047" y="2120"/>
                  </a:lnTo>
                  <a:lnTo>
                    <a:pt x="2020" y="2137"/>
                  </a:lnTo>
                  <a:lnTo>
                    <a:pt x="1993" y="2151"/>
                  </a:lnTo>
                  <a:lnTo>
                    <a:pt x="1961" y="2160"/>
                  </a:lnTo>
                  <a:lnTo>
                    <a:pt x="1921" y="2168"/>
                  </a:lnTo>
                  <a:lnTo>
                    <a:pt x="1888" y="2179"/>
                  </a:lnTo>
                  <a:lnTo>
                    <a:pt x="1848" y="2185"/>
                  </a:lnTo>
                  <a:lnTo>
                    <a:pt x="1814" y="2191"/>
                  </a:lnTo>
                  <a:lnTo>
                    <a:pt x="1777" y="2200"/>
                  </a:lnTo>
                  <a:lnTo>
                    <a:pt x="1747" y="2214"/>
                  </a:lnTo>
                  <a:lnTo>
                    <a:pt x="1714" y="2229"/>
                  </a:lnTo>
                  <a:lnTo>
                    <a:pt x="1682" y="2248"/>
                  </a:lnTo>
                  <a:lnTo>
                    <a:pt x="1659" y="2273"/>
                  </a:lnTo>
                  <a:lnTo>
                    <a:pt x="1638" y="2302"/>
                  </a:lnTo>
                  <a:lnTo>
                    <a:pt x="1622" y="2338"/>
                  </a:lnTo>
                  <a:lnTo>
                    <a:pt x="1618" y="2369"/>
                  </a:lnTo>
                  <a:lnTo>
                    <a:pt x="1620" y="2405"/>
                  </a:lnTo>
                  <a:lnTo>
                    <a:pt x="1626" y="2438"/>
                  </a:lnTo>
                  <a:lnTo>
                    <a:pt x="1636" y="2474"/>
                  </a:lnTo>
                  <a:lnTo>
                    <a:pt x="1645" y="2514"/>
                  </a:lnTo>
                  <a:lnTo>
                    <a:pt x="1651" y="2549"/>
                  </a:lnTo>
                  <a:lnTo>
                    <a:pt x="1659" y="2596"/>
                  </a:lnTo>
                  <a:lnTo>
                    <a:pt x="1659" y="2642"/>
                  </a:lnTo>
                  <a:lnTo>
                    <a:pt x="1649" y="2688"/>
                  </a:lnTo>
                  <a:lnTo>
                    <a:pt x="1638" y="2723"/>
                  </a:lnTo>
                  <a:lnTo>
                    <a:pt x="1626" y="2759"/>
                  </a:lnTo>
                  <a:lnTo>
                    <a:pt x="1609" y="2792"/>
                  </a:lnTo>
                  <a:lnTo>
                    <a:pt x="1586" y="2834"/>
                  </a:lnTo>
                  <a:lnTo>
                    <a:pt x="1561" y="2862"/>
                  </a:lnTo>
                  <a:lnTo>
                    <a:pt x="1540" y="2880"/>
                  </a:lnTo>
                  <a:lnTo>
                    <a:pt x="1513" y="2903"/>
                  </a:lnTo>
                  <a:lnTo>
                    <a:pt x="1483" y="2924"/>
                  </a:lnTo>
                  <a:lnTo>
                    <a:pt x="1456" y="2935"/>
                  </a:lnTo>
                  <a:lnTo>
                    <a:pt x="1431" y="2941"/>
                  </a:lnTo>
                  <a:lnTo>
                    <a:pt x="1389" y="2945"/>
                  </a:lnTo>
                  <a:lnTo>
                    <a:pt x="1341" y="2947"/>
                  </a:lnTo>
                  <a:lnTo>
                    <a:pt x="1282" y="2945"/>
                  </a:lnTo>
                  <a:lnTo>
                    <a:pt x="1255" y="2945"/>
                  </a:lnTo>
                  <a:lnTo>
                    <a:pt x="1219" y="2939"/>
                  </a:lnTo>
                  <a:lnTo>
                    <a:pt x="1182" y="2929"/>
                  </a:lnTo>
                  <a:lnTo>
                    <a:pt x="1148" y="2910"/>
                  </a:lnTo>
                  <a:lnTo>
                    <a:pt x="1127" y="2893"/>
                  </a:lnTo>
                  <a:lnTo>
                    <a:pt x="1104" y="2870"/>
                  </a:lnTo>
                  <a:lnTo>
                    <a:pt x="1085" y="2849"/>
                  </a:lnTo>
                  <a:lnTo>
                    <a:pt x="1067" y="2822"/>
                  </a:lnTo>
                  <a:lnTo>
                    <a:pt x="1052" y="2795"/>
                  </a:lnTo>
                  <a:lnTo>
                    <a:pt x="1039" y="2761"/>
                  </a:lnTo>
                  <a:lnTo>
                    <a:pt x="1033" y="2725"/>
                  </a:lnTo>
                  <a:lnTo>
                    <a:pt x="1031" y="2698"/>
                  </a:lnTo>
                  <a:lnTo>
                    <a:pt x="1031" y="2660"/>
                  </a:lnTo>
                  <a:lnTo>
                    <a:pt x="1033" y="2629"/>
                  </a:lnTo>
                  <a:lnTo>
                    <a:pt x="1044" y="2596"/>
                  </a:lnTo>
                  <a:lnTo>
                    <a:pt x="1052" y="2556"/>
                  </a:lnTo>
                  <a:lnTo>
                    <a:pt x="1062" y="2518"/>
                  </a:lnTo>
                  <a:lnTo>
                    <a:pt x="1069" y="2484"/>
                  </a:lnTo>
                  <a:lnTo>
                    <a:pt x="1071" y="2453"/>
                  </a:lnTo>
                  <a:lnTo>
                    <a:pt x="1069" y="2428"/>
                  </a:lnTo>
                  <a:lnTo>
                    <a:pt x="1062" y="2403"/>
                  </a:lnTo>
                  <a:lnTo>
                    <a:pt x="1046" y="2371"/>
                  </a:lnTo>
                  <a:lnTo>
                    <a:pt x="1029" y="2350"/>
                  </a:lnTo>
                  <a:lnTo>
                    <a:pt x="1008" y="2327"/>
                  </a:lnTo>
                  <a:lnTo>
                    <a:pt x="985" y="2311"/>
                  </a:lnTo>
                  <a:lnTo>
                    <a:pt x="962" y="2294"/>
                  </a:lnTo>
                  <a:lnTo>
                    <a:pt x="928" y="2281"/>
                  </a:lnTo>
                  <a:lnTo>
                    <a:pt x="899" y="2273"/>
                  </a:lnTo>
                  <a:lnTo>
                    <a:pt x="861" y="2265"/>
                  </a:lnTo>
                  <a:lnTo>
                    <a:pt x="828" y="2260"/>
                  </a:lnTo>
                  <a:lnTo>
                    <a:pt x="796" y="2252"/>
                  </a:lnTo>
                  <a:lnTo>
                    <a:pt x="759" y="2244"/>
                  </a:lnTo>
                  <a:lnTo>
                    <a:pt x="727" y="2231"/>
                  </a:lnTo>
                  <a:lnTo>
                    <a:pt x="689" y="2221"/>
                  </a:lnTo>
                  <a:lnTo>
                    <a:pt x="660" y="2208"/>
                  </a:lnTo>
                  <a:lnTo>
                    <a:pt x="637" y="2189"/>
                  </a:lnTo>
                  <a:lnTo>
                    <a:pt x="618" y="2164"/>
                  </a:lnTo>
                  <a:lnTo>
                    <a:pt x="606" y="2133"/>
                  </a:lnTo>
                  <a:lnTo>
                    <a:pt x="595" y="2091"/>
                  </a:lnTo>
                  <a:lnTo>
                    <a:pt x="593" y="2057"/>
                  </a:lnTo>
                  <a:lnTo>
                    <a:pt x="595" y="2019"/>
                  </a:lnTo>
                  <a:lnTo>
                    <a:pt x="599" y="1990"/>
                  </a:lnTo>
                  <a:lnTo>
                    <a:pt x="595" y="1954"/>
                  </a:lnTo>
                  <a:lnTo>
                    <a:pt x="585" y="1927"/>
                  </a:lnTo>
                  <a:lnTo>
                    <a:pt x="566" y="1898"/>
                  </a:lnTo>
                  <a:lnTo>
                    <a:pt x="547" y="1879"/>
                  </a:lnTo>
                  <a:lnTo>
                    <a:pt x="524" y="1860"/>
                  </a:lnTo>
                  <a:lnTo>
                    <a:pt x="493" y="1848"/>
                  </a:lnTo>
                  <a:lnTo>
                    <a:pt x="457" y="1835"/>
                  </a:lnTo>
                  <a:lnTo>
                    <a:pt x="419" y="1831"/>
                  </a:lnTo>
                  <a:lnTo>
                    <a:pt x="388" y="1827"/>
                  </a:lnTo>
                  <a:lnTo>
                    <a:pt x="352" y="1827"/>
                  </a:lnTo>
                  <a:lnTo>
                    <a:pt x="321" y="1831"/>
                  </a:lnTo>
                  <a:lnTo>
                    <a:pt x="289" y="1833"/>
                  </a:lnTo>
                  <a:lnTo>
                    <a:pt x="258" y="1837"/>
                  </a:lnTo>
                  <a:lnTo>
                    <a:pt x="226" y="1841"/>
                  </a:lnTo>
                  <a:lnTo>
                    <a:pt x="174" y="1841"/>
                  </a:lnTo>
                  <a:lnTo>
                    <a:pt x="141" y="1839"/>
                  </a:lnTo>
                  <a:lnTo>
                    <a:pt x="105" y="1831"/>
                  </a:lnTo>
                  <a:lnTo>
                    <a:pt x="80" y="1818"/>
                  </a:lnTo>
                  <a:lnTo>
                    <a:pt x="53" y="1797"/>
                  </a:lnTo>
                  <a:lnTo>
                    <a:pt x="34" y="1774"/>
                  </a:lnTo>
                  <a:lnTo>
                    <a:pt x="21" y="1749"/>
                  </a:lnTo>
                  <a:lnTo>
                    <a:pt x="6" y="1701"/>
                  </a:lnTo>
                  <a:lnTo>
                    <a:pt x="4" y="1651"/>
                  </a:lnTo>
                  <a:lnTo>
                    <a:pt x="2" y="1600"/>
                  </a:lnTo>
                  <a:lnTo>
                    <a:pt x="0" y="1538"/>
                  </a:lnTo>
                  <a:lnTo>
                    <a:pt x="4" y="1483"/>
                  </a:lnTo>
                  <a:lnTo>
                    <a:pt x="6" y="1425"/>
                  </a:lnTo>
                  <a:lnTo>
                    <a:pt x="9" y="1372"/>
                  </a:lnTo>
                  <a:lnTo>
                    <a:pt x="13" y="1318"/>
                  </a:lnTo>
                  <a:lnTo>
                    <a:pt x="19" y="1276"/>
                  </a:lnTo>
                  <a:lnTo>
                    <a:pt x="25" y="1230"/>
                  </a:lnTo>
                  <a:lnTo>
                    <a:pt x="34" y="1194"/>
                  </a:lnTo>
                  <a:lnTo>
                    <a:pt x="46" y="1171"/>
                  </a:lnTo>
                  <a:lnTo>
                    <a:pt x="65" y="1148"/>
                  </a:lnTo>
                  <a:lnTo>
                    <a:pt x="84" y="1133"/>
                  </a:lnTo>
                  <a:lnTo>
                    <a:pt x="109" y="1117"/>
                  </a:lnTo>
                  <a:lnTo>
                    <a:pt x="132" y="1112"/>
                  </a:lnTo>
                  <a:lnTo>
                    <a:pt x="162" y="1106"/>
                  </a:lnTo>
                  <a:lnTo>
                    <a:pt x="199" y="1104"/>
                  </a:lnTo>
                  <a:lnTo>
                    <a:pt x="233" y="1106"/>
                  </a:lnTo>
                  <a:lnTo>
                    <a:pt x="279" y="1112"/>
                  </a:lnTo>
                  <a:lnTo>
                    <a:pt x="319" y="1114"/>
                  </a:lnTo>
                  <a:lnTo>
                    <a:pt x="352" y="1117"/>
                  </a:lnTo>
                  <a:lnTo>
                    <a:pt x="398" y="1119"/>
                  </a:lnTo>
                  <a:lnTo>
                    <a:pt x="446" y="1112"/>
                  </a:lnTo>
                  <a:lnTo>
                    <a:pt x="486" y="1104"/>
                  </a:lnTo>
                  <a:lnTo>
                    <a:pt x="524" y="1089"/>
                  </a:lnTo>
                  <a:lnTo>
                    <a:pt x="549" y="1075"/>
                  </a:lnTo>
                  <a:lnTo>
                    <a:pt x="574" y="1052"/>
                  </a:lnTo>
                  <a:lnTo>
                    <a:pt x="593" y="1022"/>
                  </a:lnTo>
                  <a:lnTo>
                    <a:pt x="606" y="993"/>
                  </a:lnTo>
                  <a:lnTo>
                    <a:pt x="610" y="962"/>
                  </a:lnTo>
                  <a:lnTo>
                    <a:pt x="608" y="939"/>
                  </a:lnTo>
                  <a:lnTo>
                    <a:pt x="606" y="895"/>
                  </a:lnTo>
                  <a:lnTo>
                    <a:pt x="608" y="851"/>
                  </a:lnTo>
                  <a:lnTo>
                    <a:pt x="616" y="817"/>
                  </a:lnTo>
                  <a:lnTo>
                    <a:pt x="627" y="786"/>
                  </a:lnTo>
                  <a:lnTo>
                    <a:pt x="641" y="763"/>
                  </a:lnTo>
                  <a:lnTo>
                    <a:pt x="671" y="740"/>
                  </a:lnTo>
                  <a:lnTo>
                    <a:pt x="702" y="723"/>
                  </a:lnTo>
                  <a:lnTo>
                    <a:pt x="742" y="710"/>
                  </a:lnTo>
                  <a:lnTo>
                    <a:pt x="782" y="700"/>
                  </a:lnTo>
                  <a:lnTo>
                    <a:pt x="815" y="691"/>
                  </a:lnTo>
                  <a:lnTo>
                    <a:pt x="857" y="685"/>
                  </a:lnTo>
                  <a:lnTo>
                    <a:pt x="897" y="677"/>
                  </a:lnTo>
                  <a:lnTo>
                    <a:pt x="943" y="664"/>
                  </a:lnTo>
                  <a:lnTo>
                    <a:pt x="987" y="645"/>
                  </a:lnTo>
                  <a:lnTo>
                    <a:pt x="1025" y="616"/>
                  </a:lnTo>
                  <a:close/>
                </a:path>
              </a:pathLst>
            </a:custGeom>
            <a:solidFill>
              <a:srgbClr val="FFFF99"/>
            </a:solidFill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2472" y="2280"/>
              <a:ext cx="1125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b="1" u="sng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erlin Sans FB" pitchFamily="34" charset="0"/>
                </a:rPr>
                <a:t>MARKETING MIX</a:t>
              </a:r>
              <a:endParaRPr lang="es-ES" sz="24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endParaRPr>
            </a:p>
          </p:txBody>
        </p:sp>
      </p:grpSp>
      <p:sp>
        <p:nvSpPr>
          <p:cNvPr id="34826" name="23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</a:t>
            </a:r>
          </a:p>
        </p:txBody>
      </p:sp>
      <p:pic>
        <p:nvPicPr>
          <p:cNvPr id="25" name="Picture 47" descr="LogoFen_Sello"/>
          <p:cNvPicPr>
            <a:picLocks noChangeAspect="1" noChangeArrowheads="1"/>
          </p:cNvPicPr>
          <p:nvPr/>
        </p:nvPicPr>
        <p:blipFill>
          <a:blip r:embed="rId8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</a:t>
            </a:r>
          </a:p>
        </p:txBody>
      </p:sp>
      <p:pic>
        <p:nvPicPr>
          <p:cNvPr id="6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5" name="6 CuadroTexto"/>
          <p:cNvSpPr txBox="1">
            <a:spLocks noChangeArrowheads="1"/>
          </p:cNvSpPr>
          <p:nvPr/>
        </p:nvSpPr>
        <p:spPr bwMode="auto">
          <a:xfrm>
            <a:off x="1143000" y="1428750"/>
            <a:ext cx="785812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b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2000" b="1" u="sng">
                <a:solidFill>
                  <a:schemeClr val="tx2"/>
                </a:solidFill>
                <a:cs typeface="Arial" pitchFamily="34" charset="0"/>
              </a:rPr>
              <a:t>Producto:</a:t>
            </a:r>
            <a:endParaRPr lang="es-EC" sz="2000" b="1" u="sng">
              <a:solidFill>
                <a:schemeClr val="tx2"/>
              </a:solidFill>
              <a:cs typeface="Arial" pitchFamily="34" charset="0"/>
            </a:endParaRPr>
          </a:p>
          <a:p>
            <a:r>
              <a:rPr lang="es-ES" sz="2000">
                <a:cs typeface="Arial" pitchFamily="34" charset="0"/>
              </a:rPr>
              <a:t> </a:t>
            </a:r>
            <a:endParaRPr lang="es-EC" sz="2000" b="1">
              <a:cs typeface="Arial" pitchFamily="34" charset="0"/>
            </a:endParaRPr>
          </a:p>
          <a:p>
            <a:r>
              <a:rPr lang="es-ES" sz="2000">
                <a:cs typeface="Arial" pitchFamily="34" charset="0"/>
              </a:rPr>
              <a:t>Los productos ofrecidos por diario El Universo se dividen básicamente en dos categorías: </a:t>
            </a:r>
          </a:p>
          <a:p>
            <a:pPr lvl="1"/>
            <a:endParaRPr lang="es-ES" sz="2000">
              <a:cs typeface="Arial" pitchFamily="34" charset="0"/>
            </a:endParaRPr>
          </a:p>
          <a:p>
            <a:pPr lvl="1">
              <a:buFontTx/>
              <a:buChar char="•"/>
            </a:pPr>
            <a:r>
              <a:rPr lang="es-ES" sz="2000">
                <a:cs typeface="Arial" pitchFamily="34" charset="0"/>
              </a:rPr>
              <a:t> Diario de información y productos optativos coleccionables.</a:t>
            </a:r>
            <a:endParaRPr lang="es-EC" sz="2000" b="1">
              <a:cs typeface="Arial" pitchFamily="34" charset="0"/>
            </a:endParaRPr>
          </a:p>
          <a:p>
            <a:r>
              <a:rPr lang="es-ES" sz="2000" b="1">
                <a:cs typeface="Arial" pitchFamily="34" charset="0"/>
              </a:rPr>
              <a:t> </a:t>
            </a:r>
            <a:endParaRPr lang="es-EC" sz="2000" b="1">
              <a:cs typeface="Arial" pitchFamily="34" charset="0"/>
            </a:endParaRPr>
          </a:p>
          <a:p>
            <a:r>
              <a:rPr lang="es-ES" sz="2000" b="1">
                <a:solidFill>
                  <a:schemeClr val="tx2"/>
                </a:solidFill>
                <a:cs typeface="Arial" pitchFamily="34" charset="0"/>
              </a:rPr>
              <a:t>Estrategia:</a:t>
            </a:r>
            <a:r>
              <a:rPr lang="es-ES" sz="200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2000">
                <a:cs typeface="Arial" pitchFamily="34" charset="0"/>
              </a:rPr>
              <a:t>Cambiar el desempeño</a:t>
            </a:r>
            <a:endParaRPr lang="es-EC" sz="2000" b="1">
              <a:cs typeface="Arial" pitchFamily="34" charset="0"/>
            </a:endParaRPr>
          </a:p>
          <a:p>
            <a:r>
              <a:rPr lang="es-ES" sz="2000" b="1">
                <a:solidFill>
                  <a:schemeClr val="tx2"/>
                </a:solidFill>
                <a:cs typeface="Arial" pitchFamily="34" charset="0"/>
              </a:rPr>
              <a:t>Táctica:</a:t>
            </a:r>
            <a:r>
              <a:rPr lang="es-ES" sz="200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2000">
                <a:cs typeface="Arial" pitchFamily="34" charset="0"/>
              </a:rPr>
              <a:t>Crear nuevos usos para nuestros productos existentes mejorando el rendimiento o agregando características exclusivas.</a:t>
            </a:r>
            <a:endParaRPr lang="es-EC" sz="2000" b="1">
              <a:cs typeface="Arial" pitchFamily="34" charset="0"/>
            </a:endParaRPr>
          </a:p>
          <a:p>
            <a:r>
              <a:rPr lang="es-ES" sz="2000">
                <a:cs typeface="Arial" pitchFamily="34" charset="0"/>
              </a:rPr>
              <a:t> </a:t>
            </a:r>
            <a:endParaRPr lang="es-EC" sz="2000" b="1">
              <a:cs typeface="Arial" pitchFamily="34" charset="0"/>
            </a:endParaRPr>
          </a:p>
          <a:p>
            <a:r>
              <a:rPr lang="es-ES" sz="2000">
                <a:cs typeface="Arial" pitchFamily="34" charset="0"/>
              </a:rPr>
              <a:t>Los elementos claves a considerar son:</a:t>
            </a:r>
          </a:p>
          <a:p>
            <a:endParaRPr lang="es-EC" sz="2000" b="1">
              <a:cs typeface="Arial" pitchFamily="34" charset="0"/>
            </a:endParaRPr>
          </a:p>
          <a:p>
            <a:r>
              <a:rPr lang="es-ES" sz="2000">
                <a:cs typeface="Arial" pitchFamily="34" charset="0"/>
              </a:rPr>
              <a:t>Mantener </a:t>
            </a:r>
            <a:r>
              <a:rPr lang="es-ES" sz="2000" i="1" u="sng">
                <a:solidFill>
                  <a:schemeClr val="tx2"/>
                </a:solidFill>
                <a:cs typeface="Arial" pitchFamily="34" charset="0"/>
              </a:rPr>
              <a:t>la </a:t>
            </a:r>
            <a:r>
              <a:rPr lang="es-ES_tradnl" sz="2000" i="1" u="sng">
                <a:solidFill>
                  <a:schemeClr val="tx2"/>
                </a:solidFill>
                <a:cs typeface="Arial" pitchFamily="34" charset="0"/>
              </a:rPr>
              <a:t>calidad</a:t>
            </a:r>
            <a:r>
              <a:rPr lang="es-ES_tradnl" sz="2000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_tradnl" sz="2000">
                <a:cs typeface="Arial" pitchFamily="34" charset="0"/>
              </a:rPr>
              <a:t>periodística reconocida por sus lectores.  </a:t>
            </a:r>
            <a:endParaRPr lang="es-EC" sz="2000" b="1">
              <a:cs typeface="Arial" pitchFamily="34" charset="0"/>
            </a:endParaRPr>
          </a:p>
          <a:p>
            <a:r>
              <a:rPr lang="es-ES" sz="2000" i="1" u="sng">
                <a:solidFill>
                  <a:schemeClr val="tx2"/>
                </a:solidFill>
                <a:cs typeface="Arial" pitchFamily="34" charset="0"/>
              </a:rPr>
              <a:t>La variedad</a:t>
            </a:r>
            <a:r>
              <a:rPr lang="es-ES" sz="2000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2000">
                <a:cs typeface="Arial" pitchFamily="34" charset="0"/>
              </a:rPr>
              <a:t>suplementos impresos.</a:t>
            </a:r>
            <a:endParaRPr lang="es-EC" sz="200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presentac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25 Grupo"/>
          <p:cNvGrpSpPr>
            <a:grpSpLocks/>
          </p:cNvGrpSpPr>
          <p:nvPr/>
        </p:nvGrpSpPr>
        <p:grpSpPr bwMode="auto">
          <a:xfrm>
            <a:off x="14288" y="1627188"/>
            <a:ext cx="4608512" cy="4316412"/>
            <a:chOff x="14288" y="1627188"/>
            <a:chExt cx="4608512" cy="4316412"/>
          </a:xfrm>
        </p:grpSpPr>
        <p:sp>
          <p:nvSpPr>
            <p:cNvPr id="704515" name="Text Box 3"/>
            <p:cNvSpPr txBox="1">
              <a:spLocks noChangeArrowheads="1"/>
            </p:cNvSpPr>
            <p:nvPr/>
          </p:nvSpPr>
          <p:spPr bwMode="auto">
            <a:xfrm>
              <a:off x="14288" y="2143125"/>
              <a:ext cx="557212" cy="323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M</a:t>
              </a:r>
            </a:p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I</a:t>
              </a:r>
            </a:p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S</a:t>
              </a:r>
            </a:p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I</a:t>
              </a:r>
            </a:p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Ó</a:t>
              </a:r>
            </a:p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N</a:t>
              </a:r>
              <a:endPara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endParaRPr>
            </a:p>
          </p:txBody>
        </p:sp>
        <p:grpSp>
          <p:nvGrpSpPr>
            <p:cNvPr id="13340" name="Group 24"/>
            <p:cNvGrpSpPr>
              <a:grpSpLocks/>
            </p:cNvGrpSpPr>
            <p:nvPr/>
          </p:nvGrpSpPr>
          <p:grpSpPr bwMode="auto">
            <a:xfrm>
              <a:off x="533400" y="1627188"/>
              <a:ext cx="4089400" cy="4316412"/>
              <a:chOff x="943" y="359"/>
              <a:chExt cx="2557" cy="3583"/>
            </a:xfrm>
          </p:grpSpPr>
          <p:sp>
            <p:nvSpPr>
              <p:cNvPr id="13341" name="Freeform 4"/>
              <p:cNvSpPr>
                <a:spLocks/>
              </p:cNvSpPr>
              <p:nvPr/>
            </p:nvSpPr>
            <p:spPr bwMode="auto">
              <a:xfrm>
                <a:off x="975" y="359"/>
                <a:ext cx="2525" cy="3583"/>
              </a:xfrm>
              <a:custGeom>
                <a:avLst/>
                <a:gdLst>
                  <a:gd name="T0" fmla="*/ 4034 w 2160"/>
                  <a:gd name="T1" fmla="*/ 3820 h 2784"/>
                  <a:gd name="T2" fmla="*/ 0 w 2160"/>
                  <a:gd name="T3" fmla="*/ 0 h 2784"/>
                  <a:gd name="T4" fmla="*/ 0 w 2160"/>
                  <a:gd name="T5" fmla="*/ 7637 h 2784"/>
                  <a:gd name="T6" fmla="*/ 4034 w 2160"/>
                  <a:gd name="T7" fmla="*/ 3820 h 27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"/>
                  <a:gd name="T13" fmla="*/ 0 h 2784"/>
                  <a:gd name="T14" fmla="*/ 2160 w 2160"/>
                  <a:gd name="T15" fmla="*/ 2784 h 27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" h="2784">
                    <a:moveTo>
                      <a:pt x="2160" y="1392"/>
                    </a:moveTo>
                    <a:lnTo>
                      <a:pt x="0" y="0"/>
                    </a:lnTo>
                    <a:lnTo>
                      <a:pt x="0" y="2784"/>
                    </a:lnTo>
                    <a:lnTo>
                      <a:pt x="2160" y="1392"/>
                    </a:lnTo>
                    <a:close/>
                  </a:path>
                </a:pathLst>
              </a:custGeom>
              <a:solidFill>
                <a:srgbClr val="99CCFF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13342" name="Text Box 5"/>
              <p:cNvSpPr txBox="1">
                <a:spLocks noChangeArrowheads="1"/>
              </p:cNvSpPr>
              <p:nvPr/>
            </p:nvSpPr>
            <p:spPr bwMode="auto">
              <a:xfrm>
                <a:off x="943" y="562"/>
                <a:ext cx="1989" cy="33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ES" sz="1300">
                    <a:latin typeface="Calibri" pitchFamily="34" charset="0"/>
                  </a:rPr>
                  <a:t>“Es </a:t>
                </a:r>
              </a:p>
              <a:p>
                <a:r>
                  <a:rPr lang="es-ES" sz="1300">
                    <a:latin typeface="Calibri" pitchFamily="34" charset="0"/>
                  </a:rPr>
                  <a:t>informar </a:t>
                </a:r>
              </a:p>
              <a:p>
                <a:r>
                  <a:rPr lang="es-ES" sz="1300">
                    <a:latin typeface="Calibri" pitchFamily="34" charset="0"/>
                  </a:rPr>
                  <a:t>sobre lo acontecido </a:t>
                </a:r>
              </a:p>
              <a:p>
                <a:r>
                  <a:rPr lang="es-ES" sz="1300">
                    <a:latin typeface="Calibri" pitchFamily="34" charset="0"/>
                  </a:rPr>
                  <a:t>en las últimas 24 horas </a:t>
                </a:r>
              </a:p>
              <a:p>
                <a:r>
                  <a:rPr lang="es-ES" sz="1300">
                    <a:latin typeface="Calibri" pitchFamily="34" charset="0"/>
                  </a:rPr>
                  <a:t>en la ciudad, en el país y en el </a:t>
                </a:r>
              </a:p>
              <a:p>
                <a:r>
                  <a:rPr lang="es-ES" sz="1300">
                    <a:latin typeface="Calibri" pitchFamily="34" charset="0"/>
                  </a:rPr>
                  <a:t>mundo, de manera clara, objetiva, </a:t>
                </a:r>
              </a:p>
              <a:p>
                <a:r>
                  <a:rPr lang="es-ES" sz="1300">
                    <a:latin typeface="Calibri" pitchFamily="34" charset="0"/>
                  </a:rPr>
                  <a:t>honesta, imparcial y veraz y orientar y ofrecer elementos de reflexión sobre </a:t>
                </a:r>
              </a:p>
              <a:p>
                <a:r>
                  <a:rPr lang="es-ES" sz="1300">
                    <a:latin typeface="Calibri" pitchFamily="34" charset="0"/>
                  </a:rPr>
                  <a:t>los asuntos de orden público desde </a:t>
                </a:r>
              </a:p>
              <a:p>
                <a:r>
                  <a:rPr lang="es-ES" sz="1300">
                    <a:latin typeface="Calibri" pitchFamily="34" charset="0"/>
                  </a:rPr>
                  <a:t>los espacios editoriales y de </a:t>
                </a:r>
              </a:p>
              <a:p>
                <a:r>
                  <a:rPr lang="es-ES" sz="1300">
                    <a:latin typeface="Calibri" pitchFamily="34" charset="0"/>
                  </a:rPr>
                  <a:t>análisis; en un producto útil, convenientemente presentado, bien impreso y que llegue a todos los </a:t>
                </a:r>
              </a:p>
              <a:p>
                <a:r>
                  <a:rPr lang="es-ES" sz="1300">
                    <a:latin typeface="Calibri" pitchFamily="34" charset="0"/>
                  </a:rPr>
                  <a:t>sectores del país en el momento </a:t>
                </a:r>
              </a:p>
              <a:p>
                <a:r>
                  <a:rPr lang="es-ES" sz="1300">
                    <a:latin typeface="Calibri" pitchFamily="34" charset="0"/>
                  </a:rPr>
                  <a:t>oportuno. Hacer todos los </a:t>
                </a:r>
              </a:p>
              <a:p>
                <a:r>
                  <a:rPr lang="es-ES" sz="1300">
                    <a:latin typeface="Calibri" pitchFamily="34" charset="0"/>
                  </a:rPr>
                  <a:t>días el mayor y mejor</a:t>
                </a:r>
              </a:p>
              <a:p>
                <a:r>
                  <a:rPr lang="es-ES" sz="1300">
                    <a:latin typeface="Calibri" pitchFamily="34" charset="0"/>
                  </a:rPr>
                  <a:t>periódico </a:t>
                </a:r>
              </a:p>
              <a:p>
                <a:r>
                  <a:rPr lang="es-ES" sz="1300">
                    <a:latin typeface="Calibri" pitchFamily="34" charset="0"/>
                  </a:rPr>
                  <a:t>del Ecuador”.</a:t>
                </a:r>
                <a:endParaRPr lang="es-EC" sz="1300">
                  <a:latin typeface="Calibri" pitchFamily="34" charset="0"/>
                </a:endParaRPr>
              </a:p>
              <a:p>
                <a:pPr algn="just">
                  <a:spcBef>
                    <a:spcPct val="50000"/>
                  </a:spcBef>
                </a:pPr>
                <a:endParaRPr lang="en-US" sz="1300"/>
              </a:p>
            </p:txBody>
          </p:sp>
        </p:grpSp>
      </p:grp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1919288" y="5116513"/>
            <a:ext cx="493553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E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2619375" y="4840288"/>
            <a:ext cx="3416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E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27 Grupo"/>
          <p:cNvGrpSpPr>
            <a:grpSpLocks/>
          </p:cNvGrpSpPr>
          <p:nvPr/>
        </p:nvGrpSpPr>
        <p:grpSpPr bwMode="auto">
          <a:xfrm>
            <a:off x="4429125" y="1641475"/>
            <a:ext cx="4643438" cy="4437063"/>
            <a:chOff x="4429125" y="1641475"/>
            <a:chExt cx="4643438" cy="4437063"/>
          </a:xfrm>
        </p:grpSpPr>
        <p:sp>
          <p:nvSpPr>
            <p:cNvPr id="704525" name="Text Box 13"/>
            <p:cNvSpPr txBox="1">
              <a:spLocks noChangeArrowheads="1"/>
            </p:cNvSpPr>
            <p:nvPr/>
          </p:nvSpPr>
          <p:spPr bwMode="auto">
            <a:xfrm>
              <a:off x="8623300" y="2292350"/>
              <a:ext cx="449263" cy="3786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V</a:t>
              </a:r>
            </a:p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I</a:t>
              </a:r>
            </a:p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S</a:t>
              </a:r>
            </a:p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I</a:t>
              </a:r>
            </a:p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Ó</a:t>
              </a:r>
            </a:p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N</a:t>
              </a:r>
            </a:p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13337" name="Freeform 14"/>
            <p:cNvSpPr>
              <a:spLocks/>
            </p:cNvSpPr>
            <p:nvPr/>
          </p:nvSpPr>
          <p:spPr bwMode="auto">
            <a:xfrm>
              <a:off x="4429125" y="1641475"/>
              <a:ext cx="4127500" cy="4316413"/>
            </a:xfrm>
            <a:custGeom>
              <a:avLst/>
              <a:gdLst>
                <a:gd name="T0" fmla="*/ 2147483647 w 2208"/>
                <a:gd name="T1" fmla="*/ 0 h 2784"/>
                <a:gd name="T2" fmla="*/ 2147483647 w 2208"/>
                <a:gd name="T3" fmla="*/ 2147483647 h 2784"/>
                <a:gd name="T4" fmla="*/ 0 w 2208"/>
                <a:gd name="T5" fmla="*/ 2147483647 h 2784"/>
                <a:gd name="T6" fmla="*/ 2147483647 w 2208"/>
                <a:gd name="T7" fmla="*/ 0 h 27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08"/>
                <a:gd name="T13" fmla="*/ 0 h 2784"/>
                <a:gd name="T14" fmla="*/ 2208 w 2208"/>
                <a:gd name="T15" fmla="*/ 2784 h 27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08" h="2784">
                  <a:moveTo>
                    <a:pt x="2208" y="0"/>
                  </a:moveTo>
                  <a:lnTo>
                    <a:pt x="2208" y="2784"/>
                  </a:lnTo>
                  <a:lnTo>
                    <a:pt x="0" y="1392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rgbClr val="FF66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3338" name="Text Box 15"/>
            <p:cNvSpPr txBox="1">
              <a:spLocks noChangeArrowheads="1"/>
            </p:cNvSpPr>
            <p:nvPr/>
          </p:nvSpPr>
          <p:spPr bwMode="auto">
            <a:xfrm>
              <a:off x="5643563" y="2800350"/>
              <a:ext cx="2857500" cy="189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s-ES" sz="1300">
                  <a:cs typeface="Arial" pitchFamily="34" charset="0"/>
                </a:rPr>
                <a:t>“Ser una </a:t>
              </a:r>
            </a:p>
            <a:p>
              <a:pPr algn="r"/>
              <a:r>
                <a:rPr lang="es-ES" sz="1300">
                  <a:cs typeface="Arial" pitchFamily="34" charset="0"/>
                </a:rPr>
                <a:t>organización sólida </a:t>
              </a:r>
            </a:p>
            <a:p>
              <a:pPr algn="r"/>
              <a:r>
                <a:rPr lang="es-ES" sz="1300">
                  <a:cs typeface="Arial" pitchFamily="34" charset="0"/>
                </a:rPr>
                <a:t>y cohesiva, identificada </a:t>
              </a:r>
            </a:p>
            <a:p>
              <a:pPr algn="r"/>
              <a:r>
                <a:rPr lang="es-ES" sz="1300">
                  <a:cs typeface="Arial" pitchFamily="34" charset="0"/>
                </a:rPr>
                <a:t>con los más caros intereses nacionales, enfocada a su razón </a:t>
              </a:r>
            </a:p>
            <a:p>
              <a:pPr algn="r"/>
              <a:r>
                <a:rPr lang="es-ES" sz="1300">
                  <a:cs typeface="Arial" pitchFamily="34" charset="0"/>
                </a:rPr>
                <a:t>de ser y líder en contenidos periodísticos, para ser el </a:t>
              </a:r>
            </a:p>
            <a:p>
              <a:pPr algn="r"/>
              <a:r>
                <a:rPr lang="es-ES" sz="1300">
                  <a:cs typeface="Arial" pitchFamily="34" charset="0"/>
                </a:rPr>
                <a:t>mejor y el mayor </a:t>
              </a:r>
            </a:p>
            <a:p>
              <a:pPr algn="r"/>
              <a:r>
                <a:rPr lang="es-ES" sz="1300">
                  <a:cs typeface="Arial" pitchFamily="34" charset="0"/>
                </a:rPr>
                <a:t>diario nacional”.</a:t>
              </a:r>
              <a:endParaRPr lang="en-US" sz="1300">
                <a:cs typeface="Arial" pitchFamily="34" charset="0"/>
              </a:endParaRPr>
            </a:p>
          </p:txBody>
        </p:sp>
      </p:grpSp>
      <p:grpSp>
        <p:nvGrpSpPr>
          <p:cNvPr id="5" name="26 Grupo"/>
          <p:cNvGrpSpPr>
            <a:grpSpLocks/>
          </p:cNvGrpSpPr>
          <p:nvPr/>
        </p:nvGrpSpPr>
        <p:grpSpPr bwMode="auto">
          <a:xfrm>
            <a:off x="585788" y="1193800"/>
            <a:ext cx="7985125" cy="2576513"/>
            <a:chOff x="585788" y="1193800"/>
            <a:chExt cx="7985125" cy="2576513"/>
          </a:xfrm>
        </p:grpSpPr>
        <p:sp>
          <p:nvSpPr>
            <p:cNvPr id="704529" name="Text Box 17"/>
            <p:cNvSpPr txBox="1">
              <a:spLocks noChangeArrowheads="1"/>
            </p:cNvSpPr>
            <p:nvPr/>
          </p:nvSpPr>
          <p:spPr bwMode="auto">
            <a:xfrm>
              <a:off x="1643063" y="1193800"/>
              <a:ext cx="5572125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5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Valores y Principios</a:t>
              </a:r>
              <a:endParaRPr lang="en-US" sz="2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 rot="10800000">
              <a:off x="585788" y="1611313"/>
              <a:ext cx="7985125" cy="2159000"/>
            </a:xfrm>
            <a:custGeom>
              <a:avLst/>
              <a:gdLst>
                <a:gd name="T0" fmla="*/ 2147483647 w 4272"/>
                <a:gd name="T1" fmla="*/ 0 h 1392"/>
                <a:gd name="T2" fmla="*/ 0 w 4272"/>
                <a:gd name="T3" fmla="*/ 2147483647 h 1392"/>
                <a:gd name="T4" fmla="*/ 2147483647 w 4272"/>
                <a:gd name="T5" fmla="*/ 2147483647 h 1392"/>
                <a:gd name="T6" fmla="*/ 2147483647 w 4272"/>
                <a:gd name="T7" fmla="*/ 0 h 1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72"/>
                <a:gd name="T13" fmla="*/ 0 h 1392"/>
                <a:gd name="T14" fmla="*/ 4272 w 4272"/>
                <a:gd name="T15" fmla="*/ 1392 h 1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72" h="1392">
                  <a:moveTo>
                    <a:pt x="2112" y="0"/>
                  </a:moveTo>
                  <a:lnTo>
                    <a:pt x="0" y="1392"/>
                  </a:lnTo>
                  <a:lnTo>
                    <a:pt x="4272" y="1392"/>
                  </a:lnTo>
                  <a:lnTo>
                    <a:pt x="2112" y="0"/>
                  </a:lnTo>
                  <a:close/>
                </a:path>
              </a:pathLst>
            </a:custGeom>
            <a:solidFill>
              <a:srgbClr val="FFFF99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3332" name="Text Box 19"/>
            <p:cNvSpPr txBox="1">
              <a:spLocks noChangeArrowheads="1"/>
            </p:cNvSpPr>
            <p:nvPr/>
          </p:nvSpPr>
          <p:spPr bwMode="auto">
            <a:xfrm>
              <a:off x="1785938" y="1681163"/>
              <a:ext cx="1000125" cy="493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s-ES" sz="1300">
                  <a:cs typeface="Arial" pitchFamily="34" charset="0"/>
                </a:rPr>
                <a:t>Verdad </a:t>
              </a:r>
              <a:endParaRPr lang="es-EC" sz="1300">
                <a:cs typeface="Arial" pitchFamily="34" charset="0"/>
              </a:endParaRPr>
            </a:p>
            <a:p>
              <a:pPr>
                <a:buFontTx/>
                <a:buChar char="•"/>
              </a:pPr>
              <a:r>
                <a:rPr lang="es-ES" sz="1300">
                  <a:cs typeface="Arial" pitchFamily="34" charset="0"/>
                </a:rPr>
                <a:t>Libertad </a:t>
              </a:r>
              <a:endParaRPr lang="es-EC" sz="1300">
                <a:cs typeface="Arial" pitchFamily="34" charset="0"/>
              </a:endParaRPr>
            </a:p>
          </p:txBody>
        </p:sp>
        <p:sp>
          <p:nvSpPr>
            <p:cNvPr id="13333" name="Text Box 19"/>
            <p:cNvSpPr txBox="1">
              <a:spLocks noChangeArrowheads="1"/>
            </p:cNvSpPr>
            <p:nvPr/>
          </p:nvSpPr>
          <p:spPr bwMode="auto">
            <a:xfrm>
              <a:off x="3000375" y="1681163"/>
              <a:ext cx="1643063" cy="493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s-ES" sz="1300">
                  <a:cs typeface="Arial" pitchFamily="34" charset="0"/>
                </a:rPr>
                <a:t>Responsabilidad </a:t>
              </a:r>
              <a:endParaRPr lang="es-EC" sz="1300">
                <a:cs typeface="Arial" pitchFamily="34" charset="0"/>
              </a:endParaRPr>
            </a:p>
            <a:p>
              <a:pPr>
                <a:buFontTx/>
                <a:buChar char="•"/>
              </a:pPr>
              <a:r>
                <a:rPr lang="es-ES" sz="1300">
                  <a:cs typeface="Arial" pitchFamily="34" charset="0"/>
                </a:rPr>
                <a:t>Honestidad </a:t>
              </a:r>
              <a:endParaRPr lang="es-EC" sz="1300">
                <a:cs typeface="Arial" pitchFamily="34" charset="0"/>
              </a:endParaRPr>
            </a:p>
          </p:txBody>
        </p:sp>
        <p:sp>
          <p:nvSpPr>
            <p:cNvPr id="13334" name="Text Box 19"/>
            <p:cNvSpPr txBox="1">
              <a:spLocks noChangeArrowheads="1"/>
            </p:cNvSpPr>
            <p:nvPr/>
          </p:nvSpPr>
          <p:spPr bwMode="auto">
            <a:xfrm>
              <a:off x="4857750" y="1681163"/>
              <a:ext cx="2786063" cy="493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s-ES" sz="1300">
                  <a:cs typeface="Arial" pitchFamily="34" charset="0"/>
                </a:rPr>
                <a:t>Justicia </a:t>
              </a:r>
              <a:endParaRPr lang="es-EC" sz="1300">
                <a:cs typeface="Arial" pitchFamily="34" charset="0"/>
              </a:endParaRPr>
            </a:p>
            <a:p>
              <a:pPr>
                <a:buFontTx/>
                <a:buChar char="•"/>
              </a:pPr>
              <a:r>
                <a:rPr lang="es-ES" sz="1300">
                  <a:cs typeface="Arial" pitchFamily="34" charset="0"/>
                </a:rPr>
                <a:t>Respeto a la dignidad humana </a:t>
              </a:r>
              <a:endParaRPr lang="es-EC" sz="1300">
                <a:cs typeface="Arial" pitchFamily="34" charset="0"/>
              </a:endParaRPr>
            </a:p>
          </p:txBody>
        </p:sp>
        <p:sp>
          <p:nvSpPr>
            <p:cNvPr id="13335" name="Text Box 19"/>
            <p:cNvSpPr txBox="1">
              <a:spLocks noChangeArrowheads="1"/>
            </p:cNvSpPr>
            <p:nvPr/>
          </p:nvSpPr>
          <p:spPr bwMode="auto">
            <a:xfrm>
              <a:off x="2786063" y="2300288"/>
              <a:ext cx="414337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s-ES" sz="1300">
                  <a:cs typeface="Arial" pitchFamily="34" charset="0"/>
                </a:rPr>
                <a:t>Lealtad al país </a:t>
              </a:r>
              <a:endParaRPr lang="es-EC" sz="1300">
                <a:cs typeface="Arial" pitchFamily="34" charset="0"/>
              </a:endParaRPr>
            </a:p>
            <a:p>
              <a:pPr>
                <a:buFontTx/>
                <a:buChar char="•"/>
              </a:pPr>
              <a:r>
                <a:rPr lang="es-ES" sz="1300">
                  <a:cs typeface="Arial" pitchFamily="34" charset="0"/>
                </a:rPr>
                <a:t>Respeto a la libre expresión del pensamiento</a:t>
              </a:r>
              <a:endParaRPr lang="es-EC" sz="1300">
                <a:cs typeface="Arial" pitchFamily="34" charset="0"/>
              </a:endParaRPr>
            </a:p>
          </p:txBody>
        </p:sp>
      </p:grpSp>
      <p:grpSp>
        <p:nvGrpSpPr>
          <p:cNvPr id="6" name="28 Grupo"/>
          <p:cNvGrpSpPr>
            <a:grpSpLocks/>
          </p:cNvGrpSpPr>
          <p:nvPr/>
        </p:nvGrpSpPr>
        <p:grpSpPr bwMode="auto">
          <a:xfrm>
            <a:off x="585788" y="3827463"/>
            <a:ext cx="8058150" cy="2557462"/>
            <a:chOff x="585788" y="3827463"/>
            <a:chExt cx="8058150" cy="2557462"/>
          </a:xfrm>
        </p:grpSpPr>
        <p:sp>
          <p:nvSpPr>
            <p:cNvPr id="704521" name="Text Box 9"/>
            <p:cNvSpPr txBox="1">
              <a:spLocks noChangeArrowheads="1"/>
            </p:cNvSpPr>
            <p:nvPr/>
          </p:nvSpPr>
          <p:spPr bwMode="auto">
            <a:xfrm>
              <a:off x="1000125" y="5908675"/>
              <a:ext cx="7643813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_tradnl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Secciones</a:t>
              </a:r>
              <a:r>
                <a:rPr lang="es-ES_tradnl" sz="25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 y suplementos</a:t>
              </a:r>
              <a:endParaRPr lang="en-US" sz="2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13327" name="Freeform 10"/>
            <p:cNvSpPr>
              <a:spLocks/>
            </p:cNvSpPr>
            <p:nvPr/>
          </p:nvSpPr>
          <p:spPr bwMode="auto">
            <a:xfrm>
              <a:off x="585788" y="3827463"/>
              <a:ext cx="7985125" cy="2157412"/>
            </a:xfrm>
            <a:custGeom>
              <a:avLst/>
              <a:gdLst>
                <a:gd name="T0" fmla="*/ 2147483647 w 4272"/>
                <a:gd name="T1" fmla="*/ 0 h 1392"/>
                <a:gd name="T2" fmla="*/ 0 w 4272"/>
                <a:gd name="T3" fmla="*/ 2147483647 h 1392"/>
                <a:gd name="T4" fmla="*/ 2147483647 w 4272"/>
                <a:gd name="T5" fmla="*/ 2147483647 h 1392"/>
                <a:gd name="T6" fmla="*/ 2147483647 w 4272"/>
                <a:gd name="T7" fmla="*/ 0 h 1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72"/>
                <a:gd name="T13" fmla="*/ 0 h 1392"/>
                <a:gd name="T14" fmla="*/ 4272 w 4272"/>
                <a:gd name="T15" fmla="*/ 1392 h 1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72" h="1392">
                  <a:moveTo>
                    <a:pt x="2112" y="0"/>
                  </a:moveTo>
                  <a:lnTo>
                    <a:pt x="0" y="1392"/>
                  </a:lnTo>
                  <a:lnTo>
                    <a:pt x="4272" y="1392"/>
                  </a:lnTo>
                  <a:lnTo>
                    <a:pt x="2112" y="0"/>
                  </a:lnTo>
                  <a:close/>
                </a:path>
              </a:pathLst>
            </a:custGeom>
            <a:solidFill>
              <a:srgbClr val="66FF66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3328" name="Text Box 11"/>
            <p:cNvSpPr txBox="1">
              <a:spLocks noChangeArrowheads="1"/>
            </p:cNvSpPr>
            <p:nvPr/>
          </p:nvSpPr>
          <p:spPr bwMode="auto">
            <a:xfrm>
              <a:off x="2667000" y="4729163"/>
              <a:ext cx="1547813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buFont typeface="Wingdings" pitchFamily="2" charset="2"/>
                <a:buChar char="Ø"/>
              </a:pPr>
              <a:r>
                <a:rPr lang="es-EC" sz="1400">
                  <a:latin typeface="Calibri" pitchFamily="34" charset="0"/>
                </a:rPr>
                <a:t>Secciones:</a:t>
              </a:r>
            </a:p>
            <a:p>
              <a:pPr algn="just">
                <a:buFontTx/>
                <a:buChar char="•"/>
              </a:pPr>
              <a:r>
                <a:rPr lang="es-EC" sz="1400">
                  <a:latin typeface="Calibri" pitchFamily="34" charset="0"/>
                </a:rPr>
                <a:t>Primera Sección, </a:t>
              </a:r>
            </a:p>
            <a:p>
              <a:pPr algn="just">
                <a:buFontTx/>
                <a:buChar char="•"/>
              </a:pPr>
              <a:r>
                <a:rPr lang="es-EC" sz="1400">
                  <a:latin typeface="Calibri" pitchFamily="34" charset="0"/>
                </a:rPr>
                <a:t>Gran Guayaquil y</a:t>
              </a:r>
            </a:p>
            <a:p>
              <a:pPr algn="just">
                <a:buFontTx/>
                <a:buChar char="•"/>
              </a:pPr>
              <a:r>
                <a:rPr lang="es-EC" sz="1400">
                  <a:latin typeface="Calibri" pitchFamily="34" charset="0"/>
                </a:rPr>
                <a:t>Vida &amp; Estilo</a:t>
              </a:r>
            </a:p>
            <a:p>
              <a:pPr algn="just">
                <a:spcBef>
                  <a:spcPct val="20000"/>
                </a:spcBef>
                <a:buClr>
                  <a:schemeClr val="hlink"/>
                </a:buClr>
                <a:buSzPct val="75000"/>
                <a:buFontTx/>
                <a:buChar char="•"/>
              </a:pPr>
              <a:endParaRPr lang="es-EC" sz="1400"/>
            </a:p>
          </p:txBody>
        </p:sp>
        <p:sp>
          <p:nvSpPr>
            <p:cNvPr id="13329" name="Text Box 11"/>
            <p:cNvSpPr txBox="1">
              <a:spLocks noChangeArrowheads="1"/>
            </p:cNvSpPr>
            <p:nvPr/>
          </p:nvSpPr>
          <p:spPr bwMode="auto">
            <a:xfrm>
              <a:off x="4286250" y="4730750"/>
              <a:ext cx="2071688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buFont typeface="Wingdings" pitchFamily="2" charset="2"/>
                <a:buChar char="Ø"/>
              </a:pPr>
              <a:r>
                <a:rPr lang="es-EC" sz="1400">
                  <a:latin typeface="Calibri" pitchFamily="34" charset="0"/>
                </a:rPr>
                <a:t>Suplementos y revistas: </a:t>
              </a:r>
            </a:p>
            <a:p>
              <a:pPr lvl="1" algn="just">
                <a:buFontTx/>
                <a:buChar char="•"/>
              </a:pPr>
              <a:r>
                <a:rPr lang="es-EC" sz="1400">
                  <a:latin typeface="Calibri" pitchFamily="34" charset="0"/>
                </a:rPr>
                <a:t>DXT, </a:t>
              </a:r>
            </a:p>
            <a:p>
              <a:pPr lvl="1" algn="just">
                <a:buFontTx/>
                <a:buChar char="•"/>
              </a:pPr>
              <a:r>
                <a:rPr lang="es-EC" sz="1400">
                  <a:latin typeface="Calibri" pitchFamily="34" charset="0"/>
                </a:rPr>
                <a:t>Mi Mundo,</a:t>
              </a:r>
            </a:p>
            <a:p>
              <a:pPr lvl="1" algn="just">
                <a:buFontTx/>
                <a:buChar char="•"/>
              </a:pPr>
              <a:r>
                <a:rPr lang="es-EC" sz="1400">
                  <a:latin typeface="Calibri" pitchFamily="34" charset="0"/>
                </a:rPr>
                <a:t>La Revista y</a:t>
              </a:r>
            </a:p>
            <a:p>
              <a:pPr lvl="1" algn="just">
                <a:buFontTx/>
                <a:buChar char="•"/>
              </a:pPr>
              <a:r>
                <a:rPr lang="es-EC" sz="1400">
                  <a:latin typeface="Calibri" pitchFamily="34" charset="0"/>
                </a:rPr>
                <a:t>Motores</a:t>
              </a:r>
            </a:p>
            <a:p>
              <a:pPr algn="just">
                <a:spcBef>
                  <a:spcPct val="20000"/>
                </a:spcBef>
                <a:buClr>
                  <a:schemeClr val="hlink"/>
                </a:buClr>
                <a:buSzPct val="75000"/>
                <a:buFontTx/>
                <a:buChar char="•"/>
              </a:pPr>
              <a:endParaRPr lang="es-EC" sz="1400"/>
            </a:p>
          </p:txBody>
        </p:sp>
      </p:grpSp>
      <p:pic>
        <p:nvPicPr>
          <p:cNvPr id="32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322" name="26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I: Situación actual de la empresa</a:t>
            </a:r>
          </a:p>
        </p:txBody>
      </p:sp>
      <p:grpSp>
        <p:nvGrpSpPr>
          <p:cNvPr id="7" name="29 Grupo"/>
          <p:cNvGrpSpPr>
            <a:grpSpLocks/>
          </p:cNvGrpSpPr>
          <p:nvPr/>
        </p:nvGrpSpPr>
        <p:grpSpPr bwMode="auto">
          <a:xfrm>
            <a:off x="3143250" y="3300413"/>
            <a:ext cx="2714625" cy="1143000"/>
            <a:chOff x="3143250" y="3300413"/>
            <a:chExt cx="2714625" cy="1143000"/>
          </a:xfrm>
        </p:grpSpPr>
        <p:sp>
          <p:nvSpPr>
            <p:cNvPr id="13324" name="AutoShape 20"/>
            <p:cNvSpPr>
              <a:spLocks noChangeArrowheads="1"/>
            </p:cNvSpPr>
            <p:nvPr/>
          </p:nvSpPr>
          <p:spPr bwMode="auto">
            <a:xfrm>
              <a:off x="3143250" y="3300413"/>
              <a:ext cx="2714625" cy="1143000"/>
            </a:xfrm>
            <a:prstGeom prst="flowChartConnector">
              <a:avLst/>
            </a:prstGeom>
            <a:solidFill>
              <a:srgbClr val="0033CC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>
                <a:latin typeface="Calibri" pitchFamily="34" charset="0"/>
              </a:endParaRPr>
            </a:p>
          </p:txBody>
        </p:sp>
        <p:pic>
          <p:nvPicPr>
            <p:cNvPr id="1332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03588" y="3657600"/>
              <a:ext cx="2339975" cy="500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</a:t>
            </a:r>
          </a:p>
        </p:txBody>
      </p:sp>
      <p:pic>
        <p:nvPicPr>
          <p:cNvPr id="6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 l="29492" t="36874" r="28906" b="15312"/>
          <a:stretch>
            <a:fillRect/>
          </a:stretch>
        </p:blipFill>
        <p:spPr bwMode="auto">
          <a:xfrm>
            <a:off x="4000500" y="1928813"/>
            <a:ext cx="507206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6 CuadroTexto"/>
          <p:cNvSpPr txBox="1">
            <a:spLocks noChangeArrowheads="1"/>
          </p:cNvSpPr>
          <p:nvPr/>
        </p:nvSpPr>
        <p:spPr bwMode="auto">
          <a:xfrm>
            <a:off x="1143000" y="1785938"/>
            <a:ext cx="34290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ES" sz="2000" b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2000" b="1" i="1" u="sng">
                <a:solidFill>
                  <a:schemeClr val="tx2"/>
                </a:solidFill>
                <a:cs typeface="Arial" pitchFamily="34" charset="0"/>
              </a:rPr>
              <a:t>Precio:</a:t>
            </a:r>
            <a:endParaRPr lang="es-EC" sz="2000" b="1" i="1" u="sng">
              <a:solidFill>
                <a:schemeClr val="tx2"/>
              </a:solidFill>
              <a:cs typeface="Arial" pitchFamily="34" charset="0"/>
            </a:endParaRPr>
          </a:p>
          <a:p>
            <a:pPr algn="just"/>
            <a:r>
              <a:rPr lang="es-ES" sz="2000">
                <a:cs typeface="Arial" pitchFamily="34" charset="0"/>
              </a:rPr>
              <a:t> </a:t>
            </a:r>
          </a:p>
          <a:p>
            <a:pPr algn="just"/>
            <a:endParaRPr lang="es-EC" sz="900" b="1"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s-ES">
                <a:cs typeface="Arial" pitchFamily="34" charset="0"/>
              </a:rPr>
              <a:t> El precio de los productos de la competencia</a:t>
            </a:r>
          </a:p>
          <a:p>
            <a:endParaRPr lang="es-EC" b="1"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s-ES">
                <a:cs typeface="Arial" pitchFamily="34" charset="0"/>
              </a:rPr>
              <a:t> El tamaño y la elasticidad de la demanda</a:t>
            </a:r>
          </a:p>
          <a:p>
            <a:endParaRPr lang="es-EC" b="1"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s-ES">
                <a:cs typeface="Arial" pitchFamily="34" charset="0"/>
              </a:rPr>
              <a:t> La utilidad (En ejemplares </a:t>
            </a:r>
            <a:r>
              <a:rPr lang="es-ES" sz="2000">
                <a:latin typeface="Calibri" pitchFamily="34" charset="0"/>
              </a:rPr>
              <a:t>/productos)</a:t>
            </a:r>
            <a:endParaRPr lang="es-EC" sz="2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</a:t>
            </a:r>
          </a:p>
        </p:txBody>
      </p:sp>
      <p:pic>
        <p:nvPicPr>
          <p:cNvPr id="6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893" name="6 CuadroTexto"/>
          <p:cNvSpPr txBox="1">
            <a:spLocks noChangeArrowheads="1"/>
          </p:cNvSpPr>
          <p:nvPr/>
        </p:nvSpPr>
        <p:spPr bwMode="auto">
          <a:xfrm>
            <a:off x="1071563" y="1428750"/>
            <a:ext cx="78581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b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2000" b="1" u="sng">
                <a:solidFill>
                  <a:schemeClr val="tx2"/>
                </a:solidFill>
                <a:cs typeface="Arial" pitchFamily="34" charset="0"/>
              </a:rPr>
              <a:t>Plaza:</a:t>
            </a:r>
            <a:endParaRPr lang="es-EC" sz="2000" b="1" u="sng">
              <a:solidFill>
                <a:schemeClr val="tx2"/>
              </a:solidFill>
              <a:cs typeface="Arial" pitchFamily="34" charset="0"/>
            </a:endParaRPr>
          </a:p>
          <a:p>
            <a:r>
              <a:rPr lang="es-ES" sz="2000">
                <a:cs typeface="Arial" pitchFamily="34" charset="0"/>
              </a:rPr>
              <a:t> </a:t>
            </a:r>
          </a:p>
          <a:p>
            <a:r>
              <a:rPr lang="es-ES" sz="2000" b="1">
                <a:solidFill>
                  <a:schemeClr val="tx2"/>
                </a:solidFill>
                <a:latin typeface="Calibri" pitchFamily="34" charset="0"/>
              </a:rPr>
              <a:t>Estrategia:</a:t>
            </a:r>
            <a:r>
              <a:rPr lang="es-ES" sz="200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s-ES" sz="2000">
                <a:latin typeface="Calibri" pitchFamily="34" charset="0"/>
              </a:rPr>
              <a:t>Mejorar el servicio</a:t>
            </a:r>
          </a:p>
          <a:p>
            <a:endParaRPr lang="es-EC" sz="2000" b="1">
              <a:latin typeface="Calibri" pitchFamily="34" charset="0"/>
            </a:endParaRPr>
          </a:p>
          <a:p>
            <a:r>
              <a:rPr lang="es-ES" sz="2000" b="1">
                <a:solidFill>
                  <a:schemeClr val="tx2"/>
                </a:solidFill>
                <a:latin typeface="Calibri" pitchFamily="34" charset="0"/>
              </a:rPr>
              <a:t>Táctica:</a:t>
            </a:r>
            <a:r>
              <a:rPr lang="es-ES" sz="200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s-ES" sz="2000">
                <a:latin typeface="Calibri" pitchFamily="34" charset="0"/>
              </a:rPr>
              <a:t>Optimizar tiempos de entrega</a:t>
            </a:r>
            <a:endParaRPr lang="es-EC" sz="2000">
              <a:cs typeface="Arial" pitchFamily="34" charset="0"/>
            </a:endParaRPr>
          </a:p>
        </p:txBody>
      </p:sp>
      <p:pic>
        <p:nvPicPr>
          <p:cNvPr id="37894" name="Picture 2" descr="Foto_100607_002"/>
          <p:cNvPicPr>
            <a:picLocks noChangeAspect="1" noChangeArrowheads="1"/>
          </p:cNvPicPr>
          <p:nvPr/>
        </p:nvPicPr>
        <p:blipFill>
          <a:blip r:embed="rId4" cstate="print"/>
          <a:srcRect t="4445"/>
          <a:stretch>
            <a:fillRect/>
          </a:stretch>
        </p:blipFill>
        <p:spPr bwMode="auto">
          <a:xfrm>
            <a:off x="1285875" y="3357563"/>
            <a:ext cx="33147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3" descr="Foto_100607_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5" y="3357563"/>
            <a:ext cx="31432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presentac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22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</a:t>
            </a:r>
          </a:p>
        </p:txBody>
      </p:sp>
      <p:pic>
        <p:nvPicPr>
          <p:cNvPr id="24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917" name="24 CuadroTexto"/>
          <p:cNvSpPr txBox="1">
            <a:spLocks noChangeArrowheads="1"/>
          </p:cNvSpPr>
          <p:nvPr/>
        </p:nvSpPr>
        <p:spPr bwMode="auto">
          <a:xfrm>
            <a:off x="1000125" y="1466850"/>
            <a:ext cx="242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buFont typeface="Wingdings" pitchFamily="2" charset="2"/>
              <a:buChar char="Ø"/>
            </a:pPr>
            <a:r>
              <a:rPr lang="es-ES_tradnl" sz="2400" b="1" i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_tradnl" sz="2400" b="1" i="1" u="sng">
                <a:solidFill>
                  <a:schemeClr val="tx2"/>
                </a:solidFill>
                <a:cs typeface="Arial" pitchFamily="34" charset="0"/>
              </a:rPr>
              <a:t>Promoción:</a:t>
            </a:r>
          </a:p>
        </p:txBody>
      </p:sp>
      <p:grpSp>
        <p:nvGrpSpPr>
          <p:cNvPr id="2" name="12 Grupo"/>
          <p:cNvGrpSpPr>
            <a:grpSpLocks/>
          </p:cNvGrpSpPr>
          <p:nvPr/>
        </p:nvGrpSpPr>
        <p:grpSpPr bwMode="auto">
          <a:xfrm>
            <a:off x="2643188" y="1285875"/>
            <a:ext cx="3857625" cy="2371725"/>
            <a:chOff x="2643188" y="1285875"/>
            <a:chExt cx="3857625" cy="2371725"/>
          </a:xfrm>
        </p:grpSpPr>
        <p:sp>
          <p:nvSpPr>
            <p:cNvPr id="30" name="29 Triángulo isósceles"/>
            <p:cNvSpPr/>
            <p:nvPr/>
          </p:nvSpPr>
          <p:spPr>
            <a:xfrm>
              <a:off x="2643188" y="1285875"/>
              <a:ext cx="3857625" cy="2357438"/>
            </a:xfrm>
            <a:prstGeom prst="triangle">
              <a:avLst/>
            </a:prstGeom>
            <a:solidFill>
              <a:srgbClr val="FF33CC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/>
            </a:p>
          </p:txBody>
        </p:sp>
        <p:sp>
          <p:nvSpPr>
            <p:cNvPr id="38926" name="Text Box 11"/>
            <p:cNvSpPr txBox="1">
              <a:spLocks noChangeArrowheads="1"/>
            </p:cNvSpPr>
            <p:nvPr/>
          </p:nvSpPr>
          <p:spPr bwMode="auto">
            <a:xfrm rot="16200000" flipH="1">
              <a:off x="3855244" y="1521619"/>
              <a:ext cx="1557337" cy="271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/>
              <a:r>
                <a:rPr lang="es-ES" b="1">
                  <a:latin typeface="Calibri" pitchFamily="34" charset="0"/>
                </a:rPr>
                <a:t>Estrategia 1:</a:t>
              </a:r>
            </a:p>
            <a:p>
              <a:pPr algn="ctr"/>
              <a:r>
                <a:rPr lang="es-ES" b="1">
                  <a:latin typeface="Calibri" pitchFamily="34" charset="0"/>
                </a:rPr>
                <a:t>Promoción de ventas</a:t>
              </a:r>
              <a:endParaRPr lang="es-EC" b="1">
                <a:latin typeface="Calibri" pitchFamily="34" charset="0"/>
              </a:endParaRPr>
            </a:p>
            <a:p>
              <a:r>
                <a:rPr lang="es-ES" b="1">
                  <a:latin typeface="Calibri" pitchFamily="34" charset="0"/>
                </a:rPr>
                <a:t>Táctica:</a:t>
              </a:r>
              <a:r>
                <a:rPr lang="es-ES">
                  <a:latin typeface="Calibri" pitchFamily="34" charset="0"/>
                </a:rPr>
                <a:t> Ofrecer programa</a:t>
              </a:r>
            </a:p>
            <a:p>
              <a:pPr algn="ctr"/>
              <a:r>
                <a:rPr lang="es-ES">
                  <a:latin typeface="Calibri" pitchFamily="34" charset="0"/>
                </a:rPr>
                <a:t> de incentivos para</a:t>
              </a:r>
            </a:p>
            <a:p>
              <a:pPr algn="ctr"/>
              <a:r>
                <a:rPr lang="es-ES">
                  <a:latin typeface="Calibri" pitchFamily="34" charset="0"/>
                </a:rPr>
                <a:t>Vendedores</a:t>
              </a:r>
              <a:endParaRPr lang="en-US" b="1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1970088" y="3643313"/>
            <a:ext cx="5214937" cy="915987"/>
            <a:chOff x="1970088" y="3643313"/>
            <a:chExt cx="5214937" cy="915987"/>
          </a:xfrm>
        </p:grpSpPr>
        <p:sp>
          <p:nvSpPr>
            <p:cNvPr id="38923" name="30 Trapecio"/>
            <p:cNvSpPr>
              <a:spLocks noChangeArrowheads="1"/>
            </p:cNvSpPr>
            <p:nvPr/>
          </p:nvSpPr>
          <p:spPr bwMode="auto">
            <a:xfrm>
              <a:off x="1970088" y="3643313"/>
              <a:ext cx="5214937" cy="857250"/>
            </a:xfrm>
            <a:custGeom>
              <a:avLst/>
              <a:gdLst>
                <a:gd name="T0" fmla="*/ 2607433 w 5214974"/>
                <a:gd name="T1" fmla="*/ 0 h 857256"/>
                <a:gd name="T2" fmla="*/ 335263 w 5214974"/>
                <a:gd name="T3" fmla="*/ 428619 h 857256"/>
                <a:gd name="T4" fmla="*/ 2607433 w 5214974"/>
                <a:gd name="T5" fmla="*/ 857238 h 857256"/>
                <a:gd name="T6" fmla="*/ 4879599 w 5214974"/>
                <a:gd name="T7" fmla="*/ 428619 h 857256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447025 w 5214974"/>
                <a:gd name="T13" fmla="*/ 73484 h 857256"/>
                <a:gd name="T14" fmla="*/ 4767950 w 5214974"/>
                <a:gd name="T15" fmla="*/ 857256 h 8572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14974" h="857256">
                  <a:moveTo>
                    <a:pt x="0" y="857256"/>
                  </a:moveTo>
                  <a:lnTo>
                    <a:pt x="670537" y="0"/>
                  </a:lnTo>
                  <a:lnTo>
                    <a:pt x="4544437" y="0"/>
                  </a:lnTo>
                  <a:lnTo>
                    <a:pt x="5214974" y="857256"/>
                  </a:lnTo>
                  <a:close/>
                </a:path>
              </a:pathLst>
            </a:custGeom>
            <a:solidFill>
              <a:srgbClr val="00FFFF"/>
            </a:solidFill>
            <a:ln w="127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s-EC"/>
            </a:p>
          </p:txBody>
        </p:sp>
        <p:sp>
          <p:nvSpPr>
            <p:cNvPr id="38924" name="Text Box 14"/>
            <p:cNvSpPr txBox="1">
              <a:spLocks noChangeArrowheads="1"/>
            </p:cNvSpPr>
            <p:nvPr/>
          </p:nvSpPr>
          <p:spPr bwMode="auto">
            <a:xfrm>
              <a:off x="2357438" y="3643313"/>
              <a:ext cx="4500562" cy="915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" b="1">
                  <a:cs typeface="Arial" pitchFamily="34" charset="0"/>
                </a:rPr>
                <a:t>Estrategia 2: </a:t>
              </a:r>
            </a:p>
            <a:p>
              <a:pPr algn="ctr"/>
              <a:r>
                <a:rPr lang="es-ES">
                  <a:cs typeface="Arial" pitchFamily="34" charset="0"/>
                </a:rPr>
                <a:t>Aumentar cobertura de exhibición</a:t>
              </a:r>
              <a:endParaRPr lang="es-EC" b="1">
                <a:cs typeface="Arial" pitchFamily="34" charset="0"/>
              </a:endParaRPr>
            </a:p>
            <a:p>
              <a:pPr algn="ctr"/>
              <a:r>
                <a:rPr lang="es-ES" b="1">
                  <a:cs typeface="Arial" pitchFamily="34" charset="0"/>
                </a:rPr>
                <a:t>Tácticas: </a:t>
              </a:r>
            </a:p>
          </p:txBody>
        </p:sp>
      </p:grpSp>
      <p:sp>
        <p:nvSpPr>
          <p:cNvPr id="33" name="32 Trapecio"/>
          <p:cNvSpPr/>
          <p:nvPr/>
        </p:nvSpPr>
        <p:spPr>
          <a:xfrm>
            <a:off x="1414463" y="4500563"/>
            <a:ext cx="6300787" cy="714375"/>
          </a:xfrm>
          <a:prstGeom prst="trapezoid">
            <a:avLst>
              <a:gd name="adj" fmla="val 78219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Táctica 1.- </a:t>
            </a:r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Incrementar publicidad para el producto en mercados específicos</a:t>
            </a:r>
            <a:endParaRPr lang="es-EC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34 Trapecio"/>
          <p:cNvSpPr>
            <a:spLocks noChangeArrowheads="1"/>
          </p:cNvSpPr>
          <p:nvPr/>
        </p:nvSpPr>
        <p:spPr bwMode="auto">
          <a:xfrm>
            <a:off x="642938" y="5575300"/>
            <a:ext cx="7858125" cy="642938"/>
          </a:xfrm>
          <a:custGeom>
            <a:avLst/>
            <a:gdLst>
              <a:gd name="T0" fmla="*/ 3929007 w 7858180"/>
              <a:gd name="T1" fmla="*/ 0 h 642942"/>
              <a:gd name="T2" fmla="*/ 251445 w 7858180"/>
              <a:gd name="T3" fmla="*/ 321465 h 642942"/>
              <a:gd name="T4" fmla="*/ 3929007 w 7858180"/>
              <a:gd name="T5" fmla="*/ 642930 h 642942"/>
              <a:gd name="T6" fmla="*/ 7606563 w 7858180"/>
              <a:gd name="T7" fmla="*/ 321465 h 642942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5269 w 7858180"/>
              <a:gd name="T13" fmla="*/ 27431 h 642942"/>
              <a:gd name="T14" fmla="*/ 7522908 w 7858180"/>
              <a:gd name="T15" fmla="*/ 642942 h 6429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58180" h="642942">
                <a:moveTo>
                  <a:pt x="0" y="642942"/>
                </a:moveTo>
                <a:lnTo>
                  <a:pt x="502903" y="0"/>
                </a:lnTo>
                <a:lnTo>
                  <a:pt x="7355277" y="0"/>
                </a:lnTo>
                <a:lnTo>
                  <a:pt x="7858180" y="642942"/>
                </a:lnTo>
                <a:close/>
              </a:path>
            </a:pathLst>
          </a:custGeom>
          <a:solidFill>
            <a:srgbClr val="FF9933"/>
          </a:solidFill>
          <a:ln w="12700" algn="ctr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b="1">
                <a:cs typeface="Arial" pitchFamily="34" charset="0"/>
              </a:rPr>
              <a:t>Táctica 3.- </a:t>
            </a:r>
            <a:r>
              <a:rPr lang="es-ES">
                <a:cs typeface="Arial" pitchFamily="34" charset="0"/>
              </a:rPr>
              <a:t>Activaciones y Trade Marketing</a:t>
            </a:r>
            <a:endParaRPr lang="es-EC" b="1">
              <a:cs typeface="Arial" pitchFamily="34" charset="0"/>
            </a:endParaRPr>
          </a:p>
        </p:txBody>
      </p:sp>
      <p:sp>
        <p:nvSpPr>
          <p:cNvPr id="34" name="33 Trapecio"/>
          <p:cNvSpPr/>
          <p:nvPr/>
        </p:nvSpPr>
        <p:spPr>
          <a:xfrm>
            <a:off x="1071563" y="5143500"/>
            <a:ext cx="7000875" cy="500063"/>
          </a:xfrm>
          <a:prstGeom prst="trapezoid">
            <a:avLst>
              <a:gd name="adj" fmla="val 7821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Táctica 2.- </a:t>
            </a:r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Incrementar puntos de ventas y exhibición</a:t>
            </a:r>
            <a:endParaRPr lang="es-EC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 – Estrategia I</a:t>
            </a:r>
          </a:p>
        </p:txBody>
      </p:sp>
      <p:pic>
        <p:nvPicPr>
          <p:cNvPr id="6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060" name="6 CuadroTexto"/>
          <p:cNvSpPr txBox="1">
            <a:spLocks noChangeArrowheads="1"/>
          </p:cNvSpPr>
          <p:nvPr/>
        </p:nvSpPr>
        <p:spPr bwMode="auto">
          <a:xfrm>
            <a:off x="1071563" y="1428750"/>
            <a:ext cx="78581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s-ES" sz="2000" b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2000" b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Táctica I: Promoción de ventas</a:t>
            </a:r>
            <a:endParaRPr lang="es-EC" sz="2000" b="1" u="sng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>
              <a:defRPr/>
            </a:pPr>
            <a:r>
              <a:rPr lang="es-ES" sz="2000">
                <a:cs typeface="Arial" pitchFamily="34" charset="0"/>
              </a:rPr>
              <a:t> </a:t>
            </a:r>
          </a:p>
          <a:p>
            <a:pPr>
              <a:defRPr/>
            </a:pPr>
            <a:r>
              <a:rPr lang="es-ES" sz="2000">
                <a:cs typeface="Arial" pitchFamily="34" charset="0"/>
              </a:rPr>
              <a:t>	Dirigido al Canal Tradicional.</a:t>
            </a:r>
          </a:p>
        </p:txBody>
      </p:sp>
      <p:pic>
        <p:nvPicPr>
          <p:cNvPr id="39942" name="Picture 2" descr="100_86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514600"/>
            <a:ext cx="23622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3" descr="DSCN45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8738" y="4464050"/>
            <a:ext cx="2379662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4" descr="100_868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2514600"/>
            <a:ext cx="23622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5" descr="100_24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4457700"/>
            <a:ext cx="23622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11 CuadroTexto"/>
          <p:cNvSpPr txBox="1">
            <a:spLocks noChangeArrowheads="1"/>
          </p:cNvSpPr>
          <p:nvPr/>
        </p:nvSpPr>
        <p:spPr bwMode="auto">
          <a:xfrm>
            <a:off x="6096000" y="3048000"/>
            <a:ext cx="304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">
                <a:solidFill>
                  <a:schemeClr val="tx2"/>
                </a:solidFill>
                <a:cs typeface="Arial" pitchFamily="34" charset="0"/>
              </a:rPr>
              <a:t> Talleres de Capacitación</a:t>
            </a:r>
          </a:p>
          <a:p>
            <a:pPr>
              <a:buFontTx/>
              <a:buChar char="•"/>
            </a:pPr>
            <a:r>
              <a:rPr lang="es-ES">
                <a:solidFill>
                  <a:schemeClr val="tx2"/>
                </a:solidFill>
                <a:cs typeface="Arial" pitchFamily="34" charset="0"/>
              </a:rPr>
              <a:t> Programas de Salud</a:t>
            </a:r>
            <a:endParaRPr lang="es-EC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39947" name="11 CuadroTexto"/>
          <p:cNvSpPr txBox="1">
            <a:spLocks noChangeArrowheads="1"/>
          </p:cNvSpPr>
          <p:nvPr/>
        </p:nvSpPr>
        <p:spPr bwMode="auto">
          <a:xfrm>
            <a:off x="838200" y="5257800"/>
            <a:ext cx="304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">
                <a:solidFill>
                  <a:schemeClr val="tx2"/>
                </a:solidFill>
                <a:cs typeface="Arial" pitchFamily="34" charset="0"/>
              </a:rPr>
              <a:t> Eventos Recreacionales</a:t>
            </a:r>
          </a:p>
          <a:p>
            <a:pPr>
              <a:buFontTx/>
              <a:buChar char="•"/>
            </a:pPr>
            <a:r>
              <a:rPr lang="es-ES">
                <a:solidFill>
                  <a:schemeClr val="tx2"/>
                </a:solidFill>
                <a:cs typeface="Arial" pitchFamily="34" charset="0"/>
              </a:rPr>
              <a:t> Programas para la Familia</a:t>
            </a:r>
            <a:endParaRPr lang="es-EC">
              <a:solidFill>
                <a:schemeClr val="tx2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 – Estrategia II</a:t>
            </a:r>
          </a:p>
        </p:txBody>
      </p:sp>
      <p:pic>
        <p:nvPicPr>
          <p:cNvPr id="40964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6 CuadroTexto"/>
          <p:cNvSpPr txBox="1">
            <a:spLocks noChangeArrowheads="1"/>
          </p:cNvSpPr>
          <p:nvPr/>
        </p:nvSpPr>
        <p:spPr bwMode="auto">
          <a:xfrm>
            <a:off x="1143000" y="1566863"/>
            <a:ext cx="77724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s-ES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s-ES" sz="2000" b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Táctica II: Incrementar puntos de ventas y exhibición:</a:t>
            </a:r>
          </a:p>
          <a:p>
            <a:pPr>
              <a:buFont typeface="Wingdings" pitchFamily="2" charset="2"/>
              <a:buNone/>
              <a:defRPr/>
            </a:pPr>
            <a:endParaRPr lang="es-ES" sz="2000" b="1" u="sng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algn="just">
              <a:defRPr/>
            </a:pPr>
            <a:r>
              <a:rPr lang="es-ES"/>
              <a:t>El objetivo es generar nuevos negocios a trav</a:t>
            </a:r>
            <a:r>
              <a:rPr lang="es-ES">
                <a:latin typeface="Calibri"/>
              </a:rPr>
              <a:t>é</a:t>
            </a:r>
            <a:r>
              <a:rPr lang="es-ES"/>
              <a:t>s de los mismos o nuevos clientes:</a:t>
            </a:r>
          </a:p>
          <a:p>
            <a:pPr>
              <a:buFont typeface="Wingdings" pitchFamily="2" charset="2"/>
              <a:buNone/>
              <a:defRPr/>
            </a:pPr>
            <a:r>
              <a:rPr lang="es-ES" sz="2000">
                <a:cs typeface="Arial" pitchFamily="34" charset="0"/>
              </a:rPr>
              <a:t> </a:t>
            </a:r>
          </a:p>
          <a:p>
            <a:pPr marL="1143000" lvl="2" indent="-228600" algn="just">
              <a:defRPr/>
            </a:pPr>
            <a:r>
              <a:rPr lang="es-ES" b="1">
                <a:latin typeface="Symbol" pitchFamily="18" charset="2"/>
                <a:cs typeface="Times New Roman" pitchFamily="18" charset="0"/>
              </a:rPr>
              <a:t>·	</a:t>
            </a:r>
            <a:r>
              <a:rPr lang="es-ES"/>
              <a:t>Centros de Distribuci</a:t>
            </a:r>
            <a:r>
              <a:rPr lang="es-ES">
                <a:latin typeface="Calibri"/>
              </a:rPr>
              <a:t>ó</a:t>
            </a:r>
            <a:r>
              <a:rPr lang="es-ES"/>
              <a:t>n</a:t>
            </a:r>
          </a:p>
          <a:p>
            <a:pPr marL="1143000" lvl="2" indent="-228600" algn="just">
              <a:defRPr/>
            </a:pPr>
            <a:endParaRPr lang="es-ES"/>
          </a:p>
          <a:p>
            <a:pPr marL="1143000" lvl="2" indent="-228600" algn="just">
              <a:defRPr/>
            </a:pPr>
            <a:r>
              <a:rPr lang="es-ES" b="1">
                <a:latin typeface="Symbol" pitchFamily="18" charset="2"/>
                <a:cs typeface="Times New Roman" pitchFamily="18" charset="0"/>
              </a:rPr>
              <a:t>·	</a:t>
            </a:r>
            <a:r>
              <a:rPr lang="es-ES"/>
              <a:t>Canal Pasajeros</a:t>
            </a:r>
          </a:p>
          <a:p>
            <a:pPr marL="1143000" lvl="2" indent="-228600" algn="just">
              <a:defRPr/>
            </a:pPr>
            <a:endParaRPr lang="es-ES"/>
          </a:p>
          <a:p>
            <a:pPr marL="1143000" lvl="2" indent="-228600" algn="just">
              <a:defRPr/>
            </a:pPr>
            <a:r>
              <a:rPr lang="es-ES" b="1">
                <a:latin typeface="Symbol" pitchFamily="18" charset="2"/>
                <a:cs typeface="Times New Roman" pitchFamily="18" charset="0"/>
              </a:rPr>
              <a:t>·	</a:t>
            </a:r>
            <a:r>
              <a:rPr lang="es-ES"/>
              <a:t>Incremento en puntos de ventas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41987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175" y="1295400"/>
            <a:ext cx="812482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</a:t>
            </a:r>
          </a:p>
        </p:txBody>
      </p:sp>
      <p:pic>
        <p:nvPicPr>
          <p:cNvPr id="41990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9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09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0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0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375" y="1295400"/>
            <a:ext cx="81756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</a:t>
            </a:r>
          </a:p>
        </p:txBody>
      </p:sp>
      <p:pic>
        <p:nvPicPr>
          <p:cNvPr id="43013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57313"/>
            <a:ext cx="8077200" cy="481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2870" t="34515" r="81155" b="12724"/>
          <a:stretch>
            <a:fillRect/>
          </a:stretch>
        </p:blipFill>
        <p:spPr bwMode="auto">
          <a:xfrm>
            <a:off x="1079500" y="1752600"/>
            <a:ext cx="2438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4 Imagen" descr="EXHIBIDORES DE MADERA. 1jpg.jpg"/>
          <p:cNvPicPr>
            <a:picLocks noChangeAspect="1"/>
          </p:cNvPicPr>
          <p:nvPr/>
        </p:nvPicPr>
        <p:blipFill>
          <a:blip r:embed="rId5" cstate="print"/>
          <a:srcRect l="45180"/>
          <a:stretch>
            <a:fillRect/>
          </a:stretch>
        </p:blipFill>
        <p:spPr bwMode="auto">
          <a:xfrm>
            <a:off x="3600450" y="1905000"/>
            <a:ext cx="28416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5 Imagen" descr="EXHIBIDORES DE MADERA.jpg"/>
          <p:cNvPicPr>
            <a:picLocks noChangeAspect="1"/>
          </p:cNvPicPr>
          <p:nvPr/>
        </p:nvPicPr>
        <p:blipFill>
          <a:blip r:embed="rId6" cstate="print"/>
          <a:srcRect l="3654" t="2539" r="5177" b="2818"/>
          <a:stretch>
            <a:fillRect/>
          </a:stretch>
        </p:blipFill>
        <p:spPr bwMode="auto">
          <a:xfrm>
            <a:off x="6477000" y="1828800"/>
            <a:ext cx="26511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1768475" y="1447800"/>
            <a:ext cx="6308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2000" b="1">
                <a:solidFill>
                  <a:schemeClr val="tx2"/>
                </a:solidFill>
              </a:rPr>
              <a:t>Ideas de Exhibidores para Hoteles y Cl</a:t>
            </a:r>
            <a:r>
              <a:rPr lang="es-ES" sz="2000" b="1">
                <a:solidFill>
                  <a:schemeClr val="tx2"/>
                </a:solidFill>
                <a:latin typeface="Calibri" pitchFamily="34" charset="0"/>
              </a:rPr>
              <a:t>í</a:t>
            </a:r>
            <a:r>
              <a:rPr lang="es-ES" sz="2000" b="1">
                <a:solidFill>
                  <a:schemeClr val="tx2"/>
                </a:solidFill>
              </a:rPr>
              <a:t>nicas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4" descr="presentac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</a:t>
            </a:r>
          </a:p>
        </p:txBody>
      </p:sp>
      <p:pic>
        <p:nvPicPr>
          <p:cNvPr id="5125" name="Picture 47" descr="LogoFen_Se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1143000" y="2438400"/>
          <a:ext cx="4191000" cy="3141663"/>
        </p:xfrm>
        <a:graphic>
          <a:graphicData uri="http://schemas.openxmlformats.org/presentationml/2006/ole">
            <p:oleObj spid="_x0000_s5122" name="Documento" r:id="rId6" imgW="3074040" imgH="2304360" progId="Word.Document.8">
              <p:embed/>
            </p:oleObj>
          </a:graphicData>
        </a:graphic>
      </p:graphicFrame>
      <p:pic>
        <p:nvPicPr>
          <p:cNvPr id="5126" name="Picture 7" descr="\\wg-cir07a\C$\Compartir\Enrique Salvatierra\FACSO\DSC06591.JPG"/>
          <p:cNvPicPr>
            <a:picLocks noChangeAspect="1" noChangeArrowheads="1"/>
          </p:cNvPicPr>
          <p:nvPr/>
        </p:nvPicPr>
        <p:blipFill>
          <a:blip r:embed="rId7" cstate="print"/>
          <a:srcRect l="8163"/>
          <a:stretch>
            <a:fillRect/>
          </a:stretch>
        </p:blipFill>
        <p:spPr bwMode="auto">
          <a:xfrm>
            <a:off x="5715000" y="1905000"/>
            <a:ext cx="28860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1524000" y="15240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Captaci</a:t>
            </a:r>
            <a:r>
              <a:rPr lang="es-E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ó</a:t>
            </a:r>
            <a:r>
              <a:rPr lang="es-E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 de nuevos Lectores en Universidades</a:t>
            </a:r>
            <a:endParaRPr lang="es-ES_tradnl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-14288"/>
          <a:ext cx="9144000" cy="6872288"/>
        </p:xfrm>
        <a:graphic>
          <a:graphicData uri="http://schemas.openxmlformats.org/presentationml/2006/ole">
            <p:oleObj spid="_x0000_s1026" r:id="rId3" imgW="6866667" imgH="982857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</a:t>
            </a:r>
          </a:p>
        </p:txBody>
      </p:sp>
      <p:sp>
        <p:nvSpPr>
          <p:cNvPr id="59476" name="6 CuadroTexto"/>
          <p:cNvSpPr txBox="1">
            <a:spLocks noChangeArrowheads="1"/>
          </p:cNvSpPr>
          <p:nvPr/>
        </p:nvSpPr>
        <p:spPr bwMode="auto">
          <a:xfrm>
            <a:off x="1143000" y="1566863"/>
            <a:ext cx="7772400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s-E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s-ES" sz="20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Incremento en Puntos de Ventas</a:t>
            </a:r>
            <a:endParaRPr lang="es-ES" sz="2000" b="1" dirty="0"/>
          </a:p>
          <a:p>
            <a:pPr algn="just">
              <a:defRPr/>
            </a:pPr>
            <a:endParaRPr lang="es-ES" sz="2000" dirty="0"/>
          </a:p>
          <a:p>
            <a:pPr algn="just">
              <a:defRPr/>
            </a:pPr>
            <a:endParaRPr lang="es-ES_tradnl" sz="2000" dirty="0"/>
          </a:p>
          <a:p>
            <a:pPr algn="just">
              <a:defRPr/>
            </a:pPr>
            <a:r>
              <a:rPr lang="es-ES_tradnl" sz="2000" b="1" dirty="0"/>
              <a:t>	a) Zonificación y Reordenamiento: </a:t>
            </a:r>
          </a:p>
          <a:p>
            <a:pPr marL="1600200" lvl="3" indent="-228600" algn="just">
              <a:lnSpc>
                <a:spcPct val="150000"/>
              </a:lnSpc>
              <a:buFontTx/>
              <a:buChar char="•"/>
              <a:defRPr/>
            </a:pPr>
            <a:r>
              <a:rPr lang="es-ES_tradnl" sz="2000" dirty="0"/>
              <a:t>Zonas geográficas y </a:t>
            </a:r>
          </a:p>
          <a:p>
            <a:pPr marL="1600200" lvl="3" indent="-228600" algn="just">
              <a:lnSpc>
                <a:spcPct val="150000"/>
              </a:lnSpc>
              <a:buFontTx/>
              <a:buChar char="•"/>
              <a:defRPr/>
            </a:pPr>
            <a:r>
              <a:rPr lang="es-ES_tradnl" sz="2000" dirty="0"/>
              <a:t>Zonas demográficas</a:t>
            </a:r>
          </a:p>
          <a:p>
            <a:pPr algn="just">
              <a:defRPr/>
            </a:pPr>
            <a:endParaRPr lang="es-ES_tradnl" sz="2000" dirty="0"/>
          </a:p>
          <a:p>
            <a:pPr>
              <a:defRPr/>
            </a:pPr>
            <a:r>
              <a:rPr lang="es-ES_tradnl" sz="2000" b="1" dirty="0"/>
              <a:t>	b) Nuevos Puntos más Cobertura:</a:t>
            </a:r>
          </a:p>
          <a:p>
            <a:pPr marL="1600200" lvl="3" indent="-228600">
              <a:lnSpc>
                <a:spcPct val="150000"/>
              </a:lnSpc>
              <a:buFontTx/>
              <a:buChar char="•"/>
              <a:defRPr/>
            </a:pPr>
            <a:r>
              <a:rPr lang="es-ES" sz="2000" dirty="0"/>
              <a:t>L</a:t>
            </a:r>
            <a:r>
              <a:rPr lang="es-ES_tradnl" sz="2000" dirty="0"/>
              <a:t>legar a 1.000 puntos de ventas dentro de la ciudad de Guayaquil, sean estos: Panader</a:t>
            </a:r>
            <a:r>
              <a:rPr lang="es-ES_tradnl" sz="2000" dirty="0">
                <a:latin typeface="Calibri"/>
              </a:rPr>
              <a:t>í</a:t>
            </a:r>
            <a:r>
              <a:rPr lang="es-ES_tradnl" sz="2000" dirty="0"/>
              <a:t>as, Cafeter</a:t>
            </a:r>
            <a:r>
              <a:rPr lang="es-ES_tradnl" sz="2000" dirty="0">
                <a:latin typeface="Calibri"/>
              </a:rPr>
              <a:t>í</a:t>
            </a:r>
            <a:r>
              <a:rPr lang="es-ES_tradnl" sz="2000" dirty="0"/>
              <a:t>as, Farmacias, </a:t>
            </a:r>
            <a:r>
              <a:rPr lang="es-ES_tradnl" sz="2000" dirty="0" err="1"/>
              <a:t>Minimarkets</a:t>
            </a:r>
            <a:r>
              <a:rPr lang="es-ES_tradnl" sz="2000" dirty="0"/>
              <a:t>, etc.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52400" y="6278563"/>
            <a:ext cx="67056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200" b="1">
                <a:solidFill>
                  <a:schemeClr val="bg1"/>
                </a:solidFill>
              </a:rPr>
              <a:t>Vista Panorámica Guayaquil, sector Norte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presentac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0" y="0"/>
          <a:ext cx="9144000" cy="6248400"/>
        </p:xfrm>
        <a:graphic>
          <a:graphicData uri="http://schemas.openxmlformats.org/presentationml/2006/ole">
            <p:oleObj spid="_x0000_s6146" name="Documento" r:id="rId4" imgW="4742640" imgH="4047480" progId="Word.Document.8">
              <p:embed/>
            </p:oleObj>
          </a:graphicData>
        </a:graphic>
      </p:graphicFrame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152400" y="6278563"/>
            <a:ext cx="67056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200" b="1">
                <a:solidFill>
                  <a:schemeClr val="bg1"/>
                </a:solidFill>
              </a:rPr>
              <a:t>Vista Panorámica Guayaquil, sector Norte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85"/>
          <p:cNvSpPr txBox="1">
            <a:spLocks noChangeArrowheads="1"/>
          </p:cNvSpPr>
          <p:nvPr/>
        </p:nvSpPr>
        <p:spPr bwMode="auto">
          <a:xfrm>
            <a:off x="152400" y="6278563"/>
            <a:ext cx="67056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200" b="1">
                <a:solidFill>
                  <a:schemeClr val="bg1"/>
                </a:solidFill>
              </a:rPr>
              <a:t>Vista Panorámica Samborondón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presentac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81"/>
          <p:cNvGraphicFramePr>
            <a:graphicFrameLocks noChangeAspect="1"/>
          </p:cNvGraphicFramePr>
          <p:nvPr/>
        </p:nvGraphicFramePr>
        <p:xfrm>
          <a:off x="0" y="0"/>
          <a:ext cx="9144000" cy="6248400"/>
        </p:xfrm>
        <a:graphic>
          <a:graphicData uri="http://schemas.openxmlformats.org/presentationml/2006/ole">
            <p:oleObj spid="_x0000_s7170" name="Documento" r:id="rId4" imgW="4009320" imgH="3262320" progId="Word.Document.8">
              <p:embed/>
            </p:oleObj>
          </a:graphicData>
        </a:graphic>
      </p:graphicFrame>
      <p:sp>
        <p:nvSpPr>
          <p:cNvPr id="7172" name="Text Box 83"/>
          <p:cNvSpPr txBox="1">
            <a:spLocks noChangeArrowheads="1"/>
          </p:cNvSpPr>
          <p:nvPr/>
        </p:nvSpPr>
        <p:spPr bwMode="auto">
          <a:xfrm>
            <a:off x="152400" y="6278563"/>
            <a:ext cx="67056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200" b="1">
                <a:solidFill>
                  <a:schemeClr val="bg1"/>
                </a:solidFill>
              </a:rPr>
              <a:t>Vista Panorámica Durán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49157" name="6 CuadroTexto"/>
          <p:cNvSpPr txBox="1">
            <a:spLocks noChangeArrowheads="1"/>
          </p:cNvSpPr>
          <p:nvPr/>
        </p:nvSpPr>
        <p:spPr bwMode="auto">
          <a:xfrm>
            <a:off x="1143000" y="1566863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b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2000" b="1">
                <a:solidFill>
                  <a:schemeClr val="tx2"/>
                </a:solidFill>
              </a:rPr>
              <a:t>Activaciones y Trade Marketing</a:t>
            </a:r>
            <a:r>
              <a:rPr lang="es-ES" sz="2000" b="1"/>
              <a:t>:</a:t>
            </a:r>
            <a:endParaRPr lang="es-ES"/>
          </a:p>
        </p:txBody>
      </p:sp>
      <p:pic>
        <p:nvPicPr>
          <p:cNvPr id="49158" name="Picture 85" descr="DSC04751"/>
          <p:cNvPicPr>
            <a:picLocks noChangeAspect="1" noChangeArrowheads="1"/>
          </p:cNvPicPr>
          <p:nvPr/>
        </p:nvPicPr>
        <p:blipFill>
          <a:blip r:embed="rId4" cstate="print"/>
          <a:srcRect t="11261" r="20000" b="8029"/>
          <a:stretch>
            <a:fillRect/>
          </a:stretch>
        </p:blipFill>
        <p:spPr bwMode="auto">
          <a:xfrm>
            <a:off x="4953000" y="1981200"/>
            <a:ext cx="31194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6" descr="P1270151"/>
          <p:cNvPicPr>
            <a:picLocks noChangeAspect="1" noChangeArrowheads="1"/>
          </p:cNvPicPr>
          <p:nvPr/>
        </p:nvPicPr>
        <p:blipFill>
          <a:blip r:embed="rId5" cstate="print"/>
          <a:srcRect l="8076" t="9091" r="11151" b="9091"/>
          <a:stretch>
            <a:fillRect/>
          </a:stretch>
        </p:blipFill>
        <p:spPr bwMode="auto">
          <a:xfrm>
            <a:off x="1676400" y="1981200"/>
            <a:ext cx="310356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87"/>
          <p:cNvSpPr txBox="1">
            <a:spLocks noChangeArrowheads="1"/>
          </p:cNvSpPr>
          <p:nvPr/>
        </p:nvSpPr>
        <p:spPr bwMode="auto">
          <a:xfrm>
            <a:off x="152400" y="6172200"/>
            <a:ext cx="670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200" b="1">
                <a:solidFill>
                  <a:schemeClr val="bg1"/>
                </a:solidFill>
              </a:rPr>
              <a:t>GAM: Grupo de Activación de Marca</a:t>
            </a:r>
          </a:p>
          <a:p>
            <a:r>
              <a:rPr lang="es-ES_tradnl" sz="2200" b="1">
                <a:solidFill>
                  <a:schemeClr val="bg1"/>
                </a:solidFill>
              </a:rPr>
              <a:t>Activación puerta a puerta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50181" name="6 CuadroTexto"/>
          <p:cNvSpPr txBox="1">
            <a:spLocks noChangeArrowheads="1"/>
          </p:cNvSpPr>
          <p:nvPr/>
        </p:nvSpPr>
        <p:spPr bwMode="auto">
          <a:xfrm>
            <a:off x="1066800" y="1812925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b="1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s-ES" sz="2000" b="1">
                <a:solidFill>
                  <a:schemeClr val="tx2"/>
                </a:solidFill>
              </a:rPr>
              <a:t>Activaciones</a:t>
            </a:r>
            <a:r>
              <a:rPr lang="es-ES" sz="2000" b="1"/>
              <a:t>:</a:t>
            </a:r>
            <a:endParaRPr lang="es-ES"/>
          </a:p>
        </p:txBody>
      </p:sp>
      <p:pic>
        <p:nvPicPr>
          <p:cNvPr id="50182" name="Picture 6" descr="DSC013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1196975"/>
            <a:ext cx="3786187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 descr="DSC014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514600"/>
            <a:ext cx="4964113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1714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152400" y="6278563"/>
            <a:ext cx="67056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200" b="1">
                <a:solidFill>
                  <a:schemeClr val="bg1"/>
                </a:solidFill>
              </a:rPr>
              <a:t>Exposiciones en Ferias y Unidades educativas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51204" name="6 CuadroTexto"/>
          <p:cNvSpPr txBox="1">
            <a:spLocks noChangeArrowheads="1"/>
          </p:cNvSpPr>
          <p:nvPr/>
        </p:nvSpPr>
        <p:spPr bwMode="auto">
          <a:xfrm>
            <a:off x="1066800" y="1660525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b="1">
                <a:solidFill>
                  <a:schemeClr val="tx2"/>
                </a:solidFill>
              </a:rPr>
              <a:t>Trade Marketing</a:t>
            </a:r>
            <a:r>
              <a:rPr lang="es-ES" sz="2000" b="1"/>
              <a:t>:</a:t>
            </a:r>
            <a:endParaRPr lang="es-ES"/>
          </a:p>
        </p:txBody>
      </p:sp>
      <p:pic>
        <p:nvPicPr>
          <p:cNvPr id="51205" name="Picture 6" descr="C:\Compartir\Enrique Salvatierra\Primax\S5003485.JPG"/>
          <p:cNvPicPr>
            <a:picLocks noChangeAspect="1" noChangeArrowheads="1"/>
          </p:cNvPicPr>
          <p:nvPr/>
        </p:nvPicPr>
        <p:blipFill>
          <a:blip r:embed="rId3" cstate="print"/>
          <a:srcRect l="9131"/>
          <a:stretch>
            <a:fillRect/>
          </a:stretch>
        </p:blipFill>
        <p:spPr bwMode="auto">
          <a:xfrm>
            <a:off x="214313" y="2181225"/>
            <a:ext cx="42830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10"/>
          <p:cNvPicPr>
            <a:picLocks noChangeAspect="1" noChangeArrowheads="1"/>
          </p:cNvPicPr>
          <p:nvPr/>
        </p:nvPicPr>
        <p:blipFill>
          <a:blip r:embed="rId4" cstate="print"/>
          <a:srcRect l="18001" t="7333" r="11000" b="14000"/>
          <a:stretch>
            <a:fillRect/>
          </a:stretch>
        </p:blipFill>
        <p:spPr bwMode="auto">
          <a:xfrm>
            <a:off x="4572000" y="2106613"/>
            <a:ext cx="4343400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 Box 11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Exhibidores en el punto de venta</a:t>
            </a:r>
          </a:p>
        </p:txBody>
      </p:sp>
      <p:pic>
        <p:nvPicPr>
          <p:cNvPr id="51208" name="Picture 47" descr="LogoFen_Se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27" name="Group 82"/>
          <p:cNvGrpSpPr>
            <a:grpSpLocks/>
          </p:cNvGrpSpPr>
          <p:nvPr/>
        </p:nvGrpSpPr>
        <p:grpSpPr bwMode="auto">
          <a:xfrm>
            <a:off x="0" y="1885950"/>
            <a:ext cx="9144000" cy="4343400"/>
            <a:chOff x="2421" y="4144"/>
            <a:chExt cx="8280" cy="2902"/>
          </a:xfrm>
        </p:grpSpPr>
        <p:pic>
          <p:nvPicPr>
            <p:cNvPr id="52232" name="Picture 83"/>
            <p:cNvPicPr>
              <a:picLocks noChangeAspect="1" noChangeArrowheads="1"/>
            </p:cNvPicPr>
            <p:nvPr/>
          </p:nvPicPr>
          <p:blipFill>
            <a:blip r:embed="rId3" cstate="print">
              <a:lum bright="12000"/>
            </a:blip>
            <a:srcRect l="49698" t="40347" r="8998" b="14435"/>
            <a:stretch>
              <a:fillRect/>
            </a:stretch>
          </p:blipFill>
          <p:spPr bwMode="auto">
            <a:xfrm>
              <a:off x="6561" y="4185"/>
              <a:ext cx="4140" cy="2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3" name="Picture 84"/>
            <p:cNvPicPr>
              <a:picLocks noChangeAspect="1" noChangeArrowheads="1"/>
            </p:cNvPicPr>
            <p:nvPr/>
          </p:nvPicPr>
          <p:blipFill>
            <a:blip r:embed="rId3" cstate="print"/>
            <a:srcRect l="11787" t="15192" r="52464" b="43033"/>
            <a:stretch>
              <a:fillRect/>
            </a:stretch>
          </p:blipFill>
          <p:spPr bwMode="auto">
            <a:xfrm>
              <a:off x="2421" y="4144"/>
              <a:ext cx="3960" cy="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28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52230" name="6 CuadroTexto"/>
          <p:cNvSpPr txBox="1">
            <a:spLocks noChangeArrowheads="1"/>
          </p:cNvSpPr>
          <p:nvPr/>
        </p:nvSpPr>
        <p:spPr bwMode="auto">
          <a:xfrm>
            <a:off x="1066800" y="14478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b="1">
                <a:solidFill>
                  <a:schemeClr val="tx2"/>
                </a:solidFill>
              </a:rPr>
              <a:t>Trade Marketing</a:t>
            </a:r>
            <a:r>
              <a:rPr lang="es-ES" sz="2000" b="1"/>
              <a:t>:</a:t>
            </a:r>
            <a:endParaRPr lang="es-ES"/>
          </a:p>
        </p:txBody>
      </p:sp>
      <p:sp>
        <p:nvSpPr>
          <p:cNvPr id="52231" name="Text Box 89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Letrero y fachada del punto de venta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53252" name="6 CuadroTexto"/>
          <p:cNvSpPr txBox="1">
            <a:spLocks noChangeArrowheads="1"/>
          </p:cNvSpPr>
          <p:nvPr/>
        </p:nvSpPr>
        <p:spPr bwMode="auto">
          <a:xfrm>
            <a:off x="1066800" y="14478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b="1">
                <a:solidFill>
                  <a:schemeClr val="tx2"/>
                </a:solidFill>
              </a:rPr>
              <a:t>Trade Marketing</a:t>
            </a:r>
            <a:r>
              <a:rPr lang="es-ES" sz="2000" b="1"/>
              <a:t>:</a:t>
            </a:r>
            <a:endParaRPr lang="es-ES"/>
          </a:p>
        </p:txBody>
      </p:sp>
      <p:grpSp>
        <p:nvGrpSpPr>
          <p:cNvPr id="53253" name="Group 83"/>
          <p:cNvGrpSpPr>
            <a:grpSpLocks/>
          </p:cNvGrpSpPr>
          <p:nvPr/>
        </p:nvGrpSpPr>
        <p:grpSpPr bwMode="auto">
          <a:xfrm>
            <a:off x="0" y="1905000"/>
            <a:ext cx="9144000" cy="4038600"/>
            <a:chOff x="2241" y="8104"/>
            <a:chExt cx="8460" cy="3060"/>
          </a:xfrm>
        </p:grpSpPr>
        <p:pic>
          <p:nvPicPr>
            <p:cNvPr id="53256" name="Picture 84"/>
            <p:cNvPicPr>
              <a:picLocks noChangeAspect="1" noChangeArrowheads="1"/>
            </p:cNvPicPr>
            <p:nvPr/>
          </p:nvPicPr>
          <p:blipFill>
            <a:blip r:embed="rId3" cstate="print"/>
            <a:srcRect l="52571" t="40947" r="13100" b="23654"/>
            <a:stretch>
              <a:fillRect/>
            </a:stretch>
          </p:blipFill>
          <p:spPr bwMode="auto">
            <a:xfrm>
              <a:off x="6561" y="8104"/>
              <a:ext cx="4140" cy="3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7" name="Picture 85"/>
            <p:cNvPicPr>
              <a:picLocks noChangeAspect="1" noChangeArrowheads="1"/>
            </p:cNvPicPr>
            <p:nvPr/>
          </p:nvPicPr>
          <p:blipFill>
            <a:blip r:embed="rId3" cstate="print">
              <a:lum bright="6000"/>
            </a:blip>
            <a:srcRect l="13066" t="18362" r="55116" b="48717"/>
            <a:stretch>
              <a:fillRect/>
            </a:stretch>
          </p:blipFill>
          <p:spPr bwMode="auto">
            <a:xfrm>
              <a:off x="2241" y="8104"/>
              <a:ext cx="3960" cy="3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254" name="Text Box 87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Lona  en el punto de venta </a:t>
            </a:r>
          </a:p>
        </p:txBody>
      </p:sp>
      <p:pic>
        <p:nvPicPr>
          <p:cNvPr id="53255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14339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II: Análisis de Mercado</a:t>
            </a:r>
          </a:p>
        </p:txBody>
      </p:sp>
      <p:pic>
        <p:nvPicPr>
          <p:cNvPr id="9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42" name="9 CuadroTexto"/>
          <p:cNvSpPr txBox="1">
            <a:spLocks noChangeArrowheads="1"/>
          </p:cNvSpPr>
          <p:nvPr/>
        </p:nvSpPr>
        <p:spPr bwMode="auto">
          <a:xfrm>
            <a:off x="928688" y="1357313"/>
            <a:ext cx="4857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C" sz="2400">
                <a:solidFill>
                  <a:schemeClr val="tx2"/>
                </a:solidFill>
                <a:cs typeface="Arial" pitchFamily="34" charset="0"/>
              </a:rPr>
              <a:t> Análisis de Microentorno:</a:t>
            </a:r>
          </a:p>
        </p:txBody>
      </p:sp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2214563" y="1714500"/>
            <a:ext cx="2928937" cy="2500313"/>
            <a:chOff x="2257425" y="1714500"/>
            <a:chExt cx="2874963" cy="2500313"/>
          </a:xfrm>
        </p:grpSpPr>
        <p:sp>
          <p:nvSpPr>
            <p:cNvPr id="11" name="10 Triángulo isósceles"/>
            <p:cNvSpPr/>
            <p:nvPr/>
          </p:nvSpPr>
          <p:spPr>
            <a:xfrm>
              <a:off x="2257425" y="1714500"/>
              <a:ext cx="2500984" cy="2500313"/>
            </a:xfrm>
            <a:prstGeom prst="triangle">
              <a:avLst>
                <a:gd name="adj" fmla="val 100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/>
            </a:p>
          </p:txBody>
        </p:sp>
        <p:sp>
          <p:nvSpPr>
            <p:cNvPr id="14354" name="23 CuadroTexto"/>
            <p:cNvSpPr txBox="1">
              <a:spLocks noChangeArrowheads="1"/>
            </p:cNvSpPr>
            <p:nvPr/>
          </p:nvSpPr>
          <p:spPr bwMode="auto">
            <a:xfrm rot="-2685409">
              <a:off x="2703513" y="3073400"/>
              <a:ext cx="2428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s-EC" sz="2400">
                  <a:cs typeface="Arial" pitchFamily="34" charset="0"/>
                </a:rPr>
                <a:t>Proveedores</a:t>
              </a:r>
            </a:p>
          </p:txBody>
        </p:sp>
      </p:grpSp>
      <p:grpSp>
        <p:nvGrpSpPr>
          <p:cNvPr id="3" name="15 Grupo"/>
          <p:cNvGrpSpPr>
            <a:grpSpLocks/>
          </p:cNvGrpSpPr>
          <p:nvPr/>
        </p:nvGrpSpPr>
        <p:grpSpPr bwMode="auto">
          <a:xfrm>
            <a:off x="4489450" y="1714500"/>
            <a:ext cx="2768600" cy="2500313"/>
            <a:chOff x="4489450" y="1714500"/>
            <a:chExt cx="2768600" cy="2500313"/>
          </a:xfrm>
        </p:grpSpPr>
        <p:sp>
          <p:nvSpPr>
            <p:cNvPr id="21" name="20 Triángulo isósceles"/>
            <p:cNvSpPr/>
            <p:nvPr/>
          </p:nvSpPr>
          <p:spPr>
            <a:xfrm rot="5400000">
              <a:off x="4757737" y="1714501"/>
              <a:ext cx="2500313" cy="2500312"/>
            </a:xfrm>
            <a:prstGeom prst="triangle">
              <a:avLst>
                <a:gd name="adj" fmla="val 100000"/>
              </a:avLst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/>
            </a:p>
          </p:txBody>
        </p:sp>
        <p:sp>
          <p:nvSpPr>
            <p:cNvPr id="14352" name="24 CuadroTexto"/>
            <p:cNvSpPr txBox="1">
              <a:spLocks noChangeArrowheads="1"/>
            </p:cNvSpPr>
            <p:nvPr/>
          </p:nvSpPr>
          <p:spPr bwMode="auto">
            <a:xfrm rot="2683053">
              <a:off x="4489450" y="3108325"/>
              <a:ext cx="2428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s-EC" sz="2400">
                  <a:cs typeface="Arial" pitchFamily="34" charset="0"/>
                </a:rPr>
                <a:t>Competencia</a:t>
              </a:r>
            </a:p>
          </p:txBody>
        </p:sp>
      </p:grpSp>
      <p:grpSp>
        <p:nvGrpSpPr>
          <p:cNvPr id="4" name="17 Grupo"/>
          <p:cNvGrpSpPr>
            <a:grpSpLocks/>
          </p:cNvGrpSpPr>
          <p:nvPr/>
        </p:nvGrpSpPr>
        <p:grpSpPr bwMode="auto">
          <a:xfrm>
            <a:off x="2214563" y="4214813"/>
            <a:ext cx="3143250" cy="2432050"/>
            <a:chOff x="2163094" y="4214813"/>
            <a:chExt cx="3142503" cy="2431316"/>
          </a:xfrm>
        </p:grpSpPr>
        <p:sp>
          <p:nvSpPr>
            <p:cNvPr id="22" name="21 Triángulo isósceles"/>
            <p:cNvSpPr/>
            <p:nvPr/>
          </p:nvSpPr>
          <p:spPr>
            <a:xfrm rot="16200000">
              <a:off x="2244909" y="4132998"/>
              <a:ext cx="2431316" cy="2594945"/>
            </a:xfrm>
            <a:prstGeom prst="triangle">
              <a:avLst>
                <a:gd name="adj" fmla="val 100000"/>
              </a:avLst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/>
            </a:p>
          </p:txBody>
        </p:sp>
        <p:sp>
          <p:nvSpPr>
            <p:cNvPr id="14350" name="25 CuadroTexto"/>
            <p:cNvSpPr txBox="1">
              <a:spLocks noChangeArrowheads="1"/>
            </p:cNvSpPr>
            <p:nvPr/>
          </p:nvSpPr>
          <p:spPr bwMode="auto">
            <a:xfrm rot="2637967">
              <a:off x="2785082" y="4597443"/>
              <a:ext cx="252051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s-EC" sz="2400">
                  <a:cs typeface="Arial" pitchFamily="34" charset="0"/>
                </a:rPr>
                <a:t>Productos Sustitutos</a:t>
              </a:r>
            </a:p>
          </p:txBody>
        </p:sp>
      </p:grpSp>
      <p:grpSp>
        <p:nvGrpSpPr>
          <p:cNvPr id="5" name="16 Grupo"/>
          <p:cNvGrpSpPr>
            <a:grpSpLocks/>
          </p:cNvGrpSpPr>
          <p:nvPr/>
        </p:nvGrpSpPr>
        <p:grpSpPr bwMode="auto">
          <a:xfrm>
            <a:off x="4725988" y="4214813"/>
            <a:ext cx="2532062" cy="2428875"/>
            <a:chOff x="4725988" y="4214813"/>
            <a:chExt cx="2532062" cy="2500312"/>
          </a:xfrm>
        </p:grpSpPr>
        <p:sp>
          <p:nvSpPr>
            <p:cNvPr id="23" name="22 Triángulo isósceles"/>
            <p:cNvSpPr/>
            <p:nvPr/>
          </p:nvSpPr>
          <p:spPr>
            <a:xfrm rot="10800000">
              <a:off x="4757738" y="4214813"/>
              <a:ext cx="2500312" cy="2500312"/>
            </a:xfrm>
            <a:prstGeom prst="triangle">
              <a:avLst>
                <a:gd name="adj" fmla="val 100000"/>
              </a:avLst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C"/>
            </a:p>
          </p:txBody>
        </p:sp>
        <p:sp>
          <p:nvSpPr>
            <p:cNvPr id="14348" name="26 CuadroTexto"/>
            <p:cNvSpPr txBox="1">
              <a:spLocks noChangeArrowheads="1"/>
            </p:cNvSpPr>
            <p:nvPr/>
          </p:nvSpPr>
          <p:spPr bwMode="auto">
            <a:xfrm rot="-2579593">
              <a:off x="4725988" y="4940300"/>
              <a:ext cx="17272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s-EC" sz="2400">
                  <a:cs typeface="Arial" pitchFamily="34" charset="0"/>
                </a:rPr>
                <a:t>Clientes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6 CuadroTexto"/>
          <p:cNvSpPr txBox="1">
            <a:spLocks noChangeArrowheads="1"/>
          </p:cNvSpPr>
          <p:nvPr/>
        </p:nvSpPr>
        <p:spPr bwMode="auto">
          <a:xfrm>
            <a:off x="1066800" y="12954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b="1">
                <a:solidFill>
                  <a:schemeClr val="tx2"/>
                </a:solidFill>
              </a:rPr>
              <a:t>Trade Marketing</a:t>
            </a:r>
            <a:r>
              <a:rPr lang="es-ES" sz="2000" b="1"/>
              <a:t>:</a:t>
            </a:r>
            <a:endParaRPr lang="es-ES"/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Ideas para convenios con autorservicios</a:t>
            </a:r>
          </a:p>
        </p:txBody>
      </p:sp>
      <p:pic>
        <p:nvPicPr>
          <p:cNvPr id="54277" name="Picture 7"/>
          <p:cNvPicPr>
            <a:picLocks noChangeAspect="1" noChangeArrowheads="1"/>
          </p:cNvPicPr>
          <p:nvPr/>
        </p:nvPicPr>
        <p:blipFill>
          <a:blip r:embed="rId3" cstate="print"/>
          <a:srcRect l="26599" t="3726" r="26599" b="22781"/>
          <a:stretch>
            <a:fillRect/>
          </a:stretch>
        </p:blipFill>
        <p:spPr bwMode="auto">
          <a:xfrm>
            <a:off x="5054600" y="1243013"/>
            <a:ext cx="408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3" descr="06042006(011)"/>
          <p:cNvPicPr>
            <a:picLocks noChangeAspect="1" noChangeArrowheads="1"/>
          </p:cNvPicPr>
          <p:nvPr/>
        </p:nvPicPr>
        <p:blipFill>
          <a:blip r:embed="rId4" cstate="print"/>
          <a:srcRect l="5714" r="7143"/>
          <a:stretch>
            <a:fillRect/>
          </a:stretch>
        </p:blipFill>
        <p:spPr bwMode="auto">
          <a:xfrm>
            <a:off x="428625" y="1828800"/>
            <a:ext cx="4495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47" descr="LogoFen_Se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 l="3876" r="2325"/>
          <a:stretch>
            <a:fillRect/>
          </a:stretch>
        </p:blipFill>
        <p:spPr bwMode="auto">
          <a:xfrm>
            <a:off x="1066800" y="1676400"/>
            <a:ext cx="80772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pic>
        <p:nvPicPr>
          <p:cNvPr id="55301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Imagen de kioscos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3" cstate="print"/>
          <a:srcRect l="31000" t="23000" r="23000" b="16702"/>
          <a:stretch>
            <a:fillRect/>
          </a:stretch>
        </p:blipFill>
        <p:spPr bwMode="auto">
          <a:xfrm>
            <a:off x="2362200" y="1303338"/>
            <a:ext cx="5029200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Colgantes para hoteles u hospitales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pic>
        <p:nvPicPr>
          <p:cNvPr id="57348" name="Picture 6"/>
          <p:cNvPicPr>
            <a:picLocks noChangeAspect="1" noChangeArrowheads="1"/>
          </p:cNvPicPr>
          <p:nvPr/>
        </p:nvPicPr>
        <p:blipFill>
          <a:blip r:embed="rId3" cstate="print"/>
          <a:srcRect l="25371" t="5040" r="25417" b="11717"/>
          <a:stretch>
            <a:fillRect/>
          </a:stretch>
        </p:blipFill>
        <p:spPr bwMode="auto">
          <a:xfrm>
            <a:off x="5083175" y="1676400"/>
            <a:ext cx="36036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8"/>
          <p:cNvPicPr>
            <a:picLocks noChangeAspect="1" noChangeArrowheads="1"/>
          </p:cNvPicPr>
          <p:nvPr/>
        </p:nvPicPr>
        <p:blipFill>
          <a:blip r:embed="rId4" cstate="print"/>
          <a:srcRect l="27864" t="7698" r="26616" b="13887"/>
          <a:stretch>
            <a:fillRect/>
          </a:stretch>
        </p:blipFill>
        <p:spPr bwMode="auto">
          <a:xfrm>
            <a:off x="1338263" y="1676400"/>
            <a:ext cx="35385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9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Ideas para convenios con autorservicios</a:t>
            </a:r>
          </a:p>
        </p:txBody>
      </p:sp>
      <p:pic>
        <p:nvPicPr>
          <p:cNvPr id="57351" name="Picture 47" descr="LogoFen_Se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 cstate="print"/>
          <a:srcRect l="3922" t="15218" r="50981" b="10754"/>
          <a:stretch>
            <a:fillRect/>
          </a:stretch>
        </p:blipFill>
        <p:spPr bwMode="auto">
          <a:xfrm>
            <a:off x="3352800" y="1676400"/>
            <a:ext cx="533400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58373" name="Text Box 82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Ideas para convenios con cafeterías</a:t>
            </a:r>
          </a:p>
        </p:txBody>
      </p:sp>
      <p:pic>
        <p:nvPicPr>
          <p:cNvPr id="58374" name="Picture 83"/>
          <p:cNvPicPr>
            <a:picLocks noChangeAspect="1" noChangeArrowheads="1"/>
          </p:cNvPicPr>
          <p:nvPr/>
        </p:nvPicPr>
        <p:blipFill>
          <a:blip r:embed="rId4" cstate="print"/>
          <a:srcRect l="21449" t="20348" r="50290" b="20523"/>
          <a:stretch>
            <a:fillRect/>
          </a:stretch>
        </p:blipFill>
        <p:spPr bwMode="auto">
          <a:xfrm>
            <a:off x="1160463" y="2514600"/>
            <a:ext cx="203993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47" descr="LogoFen_Se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59396" name="Text Box 82"/>
          <p:cNvSpPr txBox="1">
            <a:spLocks noChangeArrowheads="1"/>
          </p:cNvSpPr>
          <p:nvPr/>
        </p:nvSpPr>
        <p:spPr bwMode="auto">
          <a:xfrm>
            <a:off x="633413" y="6315075"/>
            <a:ext cx="5581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>
                <a:solidFill>
                  <a:schemeClr val="bg1"/>
                </a:solidFill>
              </a:rPr>
              <a:t>Gorra, Camiseta, Canguro y portaperiódico</a:t>
            </a:r>
            <a:endParaRPr lang="es-ES_tradnl" sz="2000" b="1">
              <a:solidFill>
                <a:schemeClr val="bg1"/>
              </a:solidFill>
            </a:endParaRPr>
          </a:p>
        </p:txBody>
      </p:sp>
      <p:pic>
        <p:nvPicPr>
          <p:cNvPr id="59397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2" descr="DSC02227"/>
          <p:cNvPicPr>
            <a:picLocks noChangeAspect="1" noChangeArrowheads="1"/>
          </p:cNvPicPr>
          <p:nvPr/>
        </p:nvPicPr>
        <p:blipFill>
          <a:blip r:embed="rId4" cstate="print"/>
          <a:srcRect l="9033" t="14778"/>
          <a:stretch>
            <a:fillRect/>
          </a:stretch>
        </p:blipFill>
        <p:spPr bwMode="auto">
          <a:xfrm>
            <a:off x="357188" y="1714500"/>
            <a:ext cx="3760787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3" descr="100_0240"/>
          <p:cNvPicPr>
            <a:picLocks noChangeAspect="1" noChangeArrowheads="1"/>
          </p:cNvPicPr>
          <p:nvPr/>
        </p:nvPicPr>
        <p:blipFill>
          <a:blip r:embed="rId5" cstate="print"/>
          <a:srcRect l="3928" r="21500"/>
          <a:stretch>
            <a:fillRect/>
          </a:stretch>
        </p:blipFill>
        <p:spPr bwMode="auto">
          <a:xfrm>
            <a:off x="4308475" y="1714500"/>
            <a:ext cx="45497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6 CuadroTexto"/>
          <p:cNvSpPr txBox="1">
            <a:spLocks noChangeArrowheads="1"/>
          </p:cNvSpPr>
          <p:nvPr/>
        </p:nvSpPr>
        <p:spPr bwMode="auto">
          <a:xfrm>
            <a:off x="1066800" y="12954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b="1">
                <a:solidFill>
                  <a:schemeClr val="tx2"/>
                </a:solidFill>
              </a:rPr>
              <a:t>Merchandinsing</a:t>
            </a:r>
            <a:r>
              <a:rPr lang="es-ES" sz="2000" b="1"/>
              <a:t>: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60420" name="Text Box 82"/>
          <p:cNvSpPr txBox="1">
            <a:spLocks noChangeArrowheads="1"/>
          </p:cNvSpPr>
          <p:nvPr/>
        </p:nvSpPr>
        <p:spPr bwMode="auto">
          <a:xfrm>
            <a:off x="1062038" y="6315075"/>
            <a:ext cx="286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>
                <a:solidFill>
                  <a:schemeClr val="bg1"/>
                </a:solidFill>
              </a:rPr>
              <a:t>Chalecos reflectivos</a:t>
            </a:r>
          </a:p>
        </p:txBody>
      </p:sp>
      <p:pic>
        <p:nvPicPr>
          <p:cNvPr id="60421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6 CuadroTexto"/>
          <p:cNvSpPr txBox="1">
            <a:spLocks noChangeArrowheads="1"/>
          </p:cNvSpPr>
          <p:nvPr/>
        </p:nvSpPr>
        <p:spPr bwMode="auto">
          <a:xfrm>
            <a:off x="1066800" y="1389063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>
                <a:solidFill>
                  <a:schemeClr val="tx2"/>
                </a:solidFill>
              </a:rPr>
              <a:t>Merchandinsing</a:t>
            </a:r>
            <a:r>
              <a:rPr lang="en-US" sz="2000" b="1"/>
              <a:t>:</a:t>
            </a:r>
            <a:endParaRPr lang="en-US"/>
          </a:p>
        </p:txBody>
      </p:sp>
      <p:pic>
        <p:nvPicPr>
          <p:cNvPr id="60423" name="Picture 3"/>
          <p:cNvPicPr>
            <a:picLocks noChangeAspect="1" noChangeArrowheads="1"/>
          </p:cNvPicPr>
          <p:nvPr/>
        </p:nvPicPr>
        <p:blipFill>
          <a:blip r:embed="rId4" cstate="print"/>
          <a:srcRect l="50000" t="29501" r="18298" b="13437"/>
          <a:stretch>
            <a:fillRect/>
          </a:stretch>
        </p:blipFill>
        <p:spPr bwMode="auto">
          <a:xfrm>
            <a:off x="4929188" y="1714500"/>
            <a:ext cx="40005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3"/>
          <p:cNvPicPr>
            <a:picLocks noChangeAspect="1" noChangeArrowheads="1"/>
          </p:cNvPicPr>
          <p:nvPr/>
        </p:nvPicPr>
        <p:blipFill>
          <a:blip r:embed="rId4" cstate="print"/>
          <a:srcRect l="6641" t="22813" r="60039" b="13437"/>
          <a:stretch>
            <a:fillRect/>
          </a:stretch>
        </p:blipFill>
        <p:spPr bwMode="auto">
          <a:xfrm>
            <a:off x="1000125" y="1744663"/>
            <a:ext cx="3741738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81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1311275" y="1524000"/>
            <a:ext cx="34893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82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4953000" y="1524000"/>
            <a:ext cx="34845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61446" name="Text Box 84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Impulsación en Peaje vía a la Costa</a:t>
            </a:r>
          </a:p>
        </p:txBody>
      </p:sp>
      <p:pic>
        <p:nvPicPr>
          <p:cNvPr id="61447" name="Picture 47" descr="LogoFen_Se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80"/>
          <p:cNvPicPr>
            <a:picLocks noChangeAspect="1" noChangeArrowheads="1"/>
          </p:cNvPicPr>
          <p:nvPr/>
        </p:nvPicPr>
        <p:blipFill>
          <a:blip r:embed="rId3" cstate="print">
            <a:lum bright="-8000" contrast="2000"/>
          </a:blip>
          <a:srcRect/>
          <a:stretch>
            <a:fillRect/>
          </a:stretch>
        </p:blipFill>
        <p:spPr bwMode="auto">
          <a:xfrm>
            <a:off x="990600" y="1916113"/>
            <a:ext cx="2947988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81"/>
          <p:cNvPicPr>
            <a:picLocks noChangeAspect="1" noChangeArrowheads="1"/>
          </p:cNvPicPr>
          <p:nvPr/>
        </p:nvPicPr>
        <p:blipFill>
          <a:blip r:embed="rId4" cstate="print">
            <a:lum bright="-16000" contrast="18000"/>
          </a:blip>
          <a:srcRect/>
          <a:stretch>
            <a:fillRect/>
          </a:stretch>
        </p:blipFill>
        <p:spPr bwMode="auto">
          <a:xfrm>
            <a:off x="4038600" y="1905000"/>
            <a:ext cx="5103813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62470" name="Text Box 83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Presencia de marca en la playa</a:t>
            </a:r>
          </a:p>
        </p:txBody>
      </p:sp>
      <p:pic>
        <p:nvPicPr>
          <p:cNvPr id="62471" name="Picture 47" descr="LogoFen_Se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63492" name="Text Box 83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Presencia de marca en triciclos</a:t>
            </a:r>
          </a:p>
        </p:txBody>
      </p:sp>
      <p:pic>
        <p:nvPicPr>
          <p:cNvPr id="63493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2"/>
          <p:cNvPicPr>
            <a:picLocks noChangeAspect="1" noChangeArrowheads="1"/>
          </p:cNvPicPr>
          <p:nvPr/>
        </p:nvPicPr>
        <p:blipFill>
          <a:blip r:embed="rId4" cstate="print"/>
          <a:srcRect l="19383" t="14612" r="19417" b="22900"/>
          <a:stretch>
            <a:fillRect/>
          </a:stretch>
        </p:blipFill>
        <p:spPr bwMode="auto">
          <a:xfrm>
            <a:off x="2143125" y="1571625"/>
            <a:ext cx="600075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1 Título"/>
          <p:cNvSpPr>
            <a:spLocks noGrp="1"/>
          </p:cNvSpPr>
          <p:nvPr>
            <p:ph type="title" idx="4294967295"/>
          </p:nvPr>
        </p:nvSpPr>
        <p:spPr>
          <a:xfrm>
            <a:off x="1071563" y="1357313"/>
            <a:ext cx="2357437" cy="714375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Ø"/>
            </a:pPr>
            <a:r>
              <a:rPr lang="es-ES_tradnl" sz="2400" u="sng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Proveedores:</a:t>
            </a:r>
            <a:endParaRPr lang="es-EC" sz="2400" u="sng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495" y="1928802"/>
            <a:ext cx="8326975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800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II: Análisis de Mercado – Microentorno:</a:t>
            </a:r>
          </a:p>
        </p:txBody>
      </p:sp>
      <p:pic>
        <p:nvPicPr>
          <p:cNvPr id="7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80" descr="DSC06560"/>
          <p:cNvPicPr>
            <a:picLocks noChangeAspect="1" noChangeArrowheads="1"/>
          </p:cNvPicPr>
          <p:nvPr/>
        </p:nvPicPr>
        <p:blipFill>
          <a:blip r:embed="rId3" cstate="print"/>
          <a:srcRect t="7440" r="10117"/>
          <a:stretch>
            <a:fillRect/>
          </a:stretch>
        </p:blipFill>
        <p:spPr bwMode="auto">
          <a:xfrm>
            <a:off x="6130925" y="1530350"/>
            <a:ext cx="293052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81" descr="T Exhibidor 1"/>
          <p:cNvPicPr>
            <a:picLocks noChangeAspect="1" noChangeArrowheads="1"/>
          </p:cNvPicPr>
          <p:nvPr/>
        </p:nvPicPr>
        <p:blipFill>
          <a:blip r:embed="rId4" cstate="print"/>
          <a:srcRect l="19936" t="13110" r="18103" b="5551"/>
          <a:stretch>
            <a:fillRect/>
          </a:stretch>
        </p:blipFill>
        <p:spPr bwMode="auto">
          <a:xfrm>
            <a:off x="0" y="1606550"/>
            <a:ext cx="2819400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82"/>
          <p:cNvPicPr>
            <a:picLocks noChangeAspect="1" noChangeArrowheads="1"/>
          </p:cNvPicPr>
          <p:nvPr/>
        </p:nvPicPr>
        <p:blipFill>
          <a:blip r:embed="rId5" cstate="print"/>
          <a:srcRect t="12747" r="16974"/>
          <a:stretch>
            <a:fillRect/>
          </a:stretch>
        </p:blipFill>
        <p:spPr bwMode="auto">
          <a:xfrm>
            <a:off x="2971800" y="1571625"/>
            <a:ext cx="2957513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64519" name="Text Box 84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Exhibidores</a:t>
            </a:r>
          </a:p>
        </p:txBody>
      </p:sp>
      <p:pic>
        <p:nvPicPr>
          <p:cNvPr id="64520" name="Picture 47" descr="LogoFen_Sel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8 CuadroTexto"/>
          <p:cNvSpPr txBox="1">
            <a:spLocks noChangeArrowheads="1"/>
          </p:cNvSpPr>
          <p:nvPr/>
        </p:nvSpPr>
        <p:spPr bwMode="auto">
          <a:xfrm>
            <a:off x="-142875" y="5786438"/>
            <a:ext cx="3071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600"/>
              <a:t>Exhibidor tipo “A” doble marca</a:t>
            </a:r>
          </a:p>
        </p:txBody>
      </p:sp>
      <p:sp>
        <p:nvSpPr>
          <p:cNvPr id="64522" name="9 CuadroTexto"/>
          <p:cNvSpPr txBox="1">
            <a:spLocks noChangeArrowheads="1"/>
          </p:cNvSpPr>
          <p:nvPr/>
        </p:nvSpPr>
        <p:spPr bwMode="auto">
          <a:xfrm>
            <a:off x="3214688" y="5786438"/>
            <a:ext cx="23574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600"/>
              <a:t>Plataforma de betún</a:t>
            </a:r>
          </a:p>
        </p:txBody>
      </p:sp>
      <p:sp>
        <p:nvSpPr>
          <p:cNvPr id="64523" name="10 CuadroTexto"/>
          <p:cNvSpPr txBox="1">
            <a:spLocks noChangeArrowheads="1"/>
          </p:cNvSpPr>
          <p:nvPr/>
        </p:nvSpPr>
        <p:spPr bwMode="auto">
          <a:xfrm>
            <a:off x="6215063" y="5805488"/>
            <a:ext cx="23574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600"/>
              <a:t>Exhibidor porta portada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4 CuadroTexto"/>
          <p:cNvSpPr txBox="1">
            <a:spLocks noChangeArrowheads="1"/>
          </p:cNvSpPr>
          <p:nvPr/>
        </p:nvSpPr>
        <p:spPr bwMode="auto">
          <a:xfrm>
            <a:off x="1000125" y="758825"/>
            <a:ext cx="814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V: Marketing Mix–Estrategia II–Táctica III</a:t>
            </a:r>
          </a:p>
        </p:txBody>
      </p:sp>
      <p:sp>
        <p:nvSpPr>
          <p:cNvPr id="65540" name="Text Box 84"/>
          <p:cNvSpPr txBox="1">
            <a:spLocks noChangeArrowheads="1"/>
          </p:cNvSpPr>
          <p:nvPr/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>
                <a:solidFill>
                  <a:schemeClr val="bg1"/>
                </a:solidFill>
              </a:rPr>
              <a:t>Material POP sugerido </a:t>
            </a:r>
          </a:p>
        </p:txBody>
      </p:sp>
      <p:pic>
        <p:nvPicPr>
          <p:cNvPr id="65541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19050"/>
            <a:ext cx="9445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542" name="Group 2"/>
          <p:cNvGrpSpPr>
            <a:grpSpLocks/>
          </p:cNvGrpSpPr>
          <p:nvPr/>
        </p:nvGrpSpPr>
        <p:grpSpPr bwMode="auto">
          <a:xfrm>
            <a:off x="1285875" y="1357313"/>
            <a:ext cx="2286000" cy="2171700"/>
            <a:chOff x="4941" y="5764"/>
            <a:chExt cx="6120" cy="5580"/>
          </a:xfrm>
        </p:grpSpPr>
        <p:pic>
          <p:nvPicPr>
            <p:cNvPr id="65552" name="Picture 3" descr="FLANGERS"/>
            <p:cNvPicPr preferRelativeResize="0">
              <a:picLocks noChangeArrowheads="1"/>
            </p:cNvPicPr>
            <p:nvPr/>
          </p:nvPicPr>
          <p:blipFill>
            <a:blip r:embed="rId4" cstate="print"/>
            <a:srcRect l="11250" t="23392" r="46249" b="24812"/>
            <a:stretch>
              <a:fillRect/>
            </a:stretch>
          </p:blipFill>
          <p:spPr bwMode="auto">
            <a:xfrm>
              <a:off x="4941" y="5764"/>
              <a:ext cx="6120" cy="5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53" name="AutoShape 4"/>
            <p:cNvSpPr>
              <a:spLocks noChangeAspect="1" noChangeArrowheads="1"/>
            </p:cNvSpPr>
            <p:nvPr/>
          </p:nvSpPr>
          <p:spPr bwMode="auto">
            <a:xfrm>
              <a:off x="5698" y="6244"/>
              <a:ext cx="4347" cy="4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65554" name="Oval 5"/>
            <p:cNvSpPr>
              <a:spLocks noChangeArrowheads="1"/>
            </p:cNvSpPr>
            <p:nvPr/>
          </p:nvSpPr>
          <p:spPr bwMode="auto">
            <a:xfrm>
              <a:off x="5701" y="6264"/>
              <a:ext cx="4320" cy="43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s-EC"/>
            </a:p>
          </p:txBody>
        </p:sp>
        <p:pic>
          <p:nvPicPr>
            <p:cNvPr id="65555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0" y="8058"/>
              <a:ext cx="3968" cy="1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5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6756" y="7492"/>
              <a:ext cx="2494" cy="33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C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PIDE AQUÍ</a:t>
              </a:r>
            </a:p>
          </p:txBody>
        </p:sp>
      </p:grpSp>
      <p:grpSp>
        <p:nvGrpSpPr>
          <p:cNvPr id="65543" name="Group 8"/>
          <p:cNvGrpSpPr>
            <a:grpSpLocks/>
          </p:cNvGrpSpPr>
          <p:nvPr/>
        </p:nvGrpSpPr>
        <p:grpSpPr bwMode="auto">
          <a:xfrm>
            <a:off x="1428750" y="3429000"/>
            <a:ext cx="2057400" cy="2514600"/>
            <a:chOff x="6543" y="6304"/>
            <a:chExt cx="3618" cy="4535"/>
          </a:xfrm>
        </p:grpSpPr>
        <p:pic>
          <p:nvPicPr>
            <p:cNvPr id="65547" name="Picture 9" descr="FLANGERS"/>
            <p:cNvPicPr>
              <a:picLocks noChangeAspect="1" noChangeArrowheads="1"/>
            </p:cNvPicPr>
            <p:nvPr/>
          </p:nvPicPr>
          <p:blipFill>
            <a:blip r:embed="rId4" cstate="print"/>
            <a:srcRect l="56056" t="29001" r="7881" b="15843"/>
            <a:stretch>
              <a:fillRect/>
            </a:stretch>
          </p:blipFill>
          <p:spPr bwMode="auto">
            <a:xfrm>
              <a:off x="6543" y="6484"/>
              <a:ext cx="3618" cy="4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8" name="AutoShape 10"/>
            <p:cNvSpPr>
              <a:spLocks noChangeAspect="1" noChangeArrowheads="1"/>
            </p:cNvSpPr>
            <p:nvPr/>
          </p:nvSpPr>
          <p:spPr bwMode="auto">
            <a:xfrm>
              <a:off x="6921" y="6304"/>
              <a:ext cx="2723" cy="4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65549" name="Oval 11"/>
            <p:cNvSpPr>
              <a:spLocks noChangeArrowheads="1"/>
            </p:cNvSpPr>
            <p:nvPr/>
          </p:nvSpPr>
          <p:spPr bwMode="auto">
            <a:xfrm>
              <a:off x="6961" y="6844"/>
              <a:ext cx="2020" cy="32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s-EC"/>
            </a:p>
          </p:txBody>
        </p:sp>
        <p:pic>
          <p:nvPicPr>
            <p:cNvPr id="65550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302880">
              <a:off x="7049" y="8284"/>
              <a:ext cx="1869" cy="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51" name="WordArt 13"/>
            <p:cNvSpPr>
              <a:spLocks noChangeArrowheads="1" noChangeShapeType="1" noTextEdit="1"/>
            </p:cNvSpPr>
            <p:nvPr/>
          </p:nvSpPr>
          <p:spPr bwMode="auto">
            <a:xfrm rot="306005">
              <a:off x="7271" y="7751"/>
              <a:ext cx="1449" cy="47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C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PIDE AQUÍ</a:t>
              </a:r>
            </a:p>
          </p:txBody>
        </p:sp>
      </p:grpSp>
      <p:pic>
        <p:nvPicPr>
          <p:cNvPr id="65544" name="Picture 14" descr="afi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5" y="2071688"/>
            <a:ext cx="4910138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5" name="18 CuadroTexto"/>
          <p:cNvSpPr txBox="1">
            <a:spLocks noChangeArrowheads="1"/>
          </p:cNvSpPr>
          <p:nvPr/>
        </p:nvSpPr>
        <p:spPr bwMode="auto">
          <a:xfrm>
            <a:off x="1143000" y="5715000"/>
            <a:ext cx="23574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600"/>
              <a:t>Rompetráfico</a:t>
            </a:r>
          </a:p>
        </p:txBody>
      </p:sp>
      <p:sp>
        <p:nvSpPr>
          <p:cNvPr id="65546" name="19 CuadroTexto"/>
          <p:cNvSpPr txBox="1">
            <a:spLocks noChangeArrowheads="1"/>
          </p:cNvSpPr>
          <p:nvPr/>
        </p:nvSpPr>
        <p:spPr bwMode="auto">
          <a:xfrm>
            <a:off x="5429250" y="5786438"/>
            <a:ext cx="2357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600"/>
              <a:t>Vinil - El Universo 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6564" name="4 CuadroTexto"/>
          <p:cNvSpPr txBox="1">
            <a:spLocks noChangeArrowheads="1"/>
          </p:cNvSpPr>
          <p:nvPr/>
        </p:nvSpPr>
        <p:spPr bwMode="auto">
          <a:xfrm>
            <a:off x="990600" y="776288"/>
            <a:ext cx="8143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VI: Análisis Financiero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928813" y="2143125"/>
          <a:ext cx="5857916" cy="2071701"/>
        </p:xfrm>
        <a:graphic>
          <a:graphicData uri="http://schemas.openxmlformats.org/drawingml/2006/table">
            <a:tbl>
              <a:tblPr/>
              <a:tblGrid>
                <a:gridCol w="4603096"/>
                <a:gridCol w="1254820"/>
              </a:tblGrid>
              <a:tr h="23018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INVERSIÓN TOTAL EN EL CLUB DE VENDEDORES</a:t>
                      </a:r>
                      <a:endParaRPr lang="es-EC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0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EDUCACIÓN</a:t>
                      </a:r>
                      <a:endParaRPr lang="es-EC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$      17,800.00 </a:t>
                      </a:r>
                      <a:endParaRPr lang="es-EC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RECREACIÓN &amp; EVENTOS </a:t>
                      </a:r>
                      <a:endParaRPr lang="es-EC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$      22,500.00 </a:t>
                      </a:r>
                      <a:endParaRPr lang="es-EC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PARA LA FAMILIA</a:t>
                      </a:r>
                      <a:endParaRPr lang="es-EC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$        5,000.00 </a:t>
                      </a:r>
                      <a:endParaRPr lang="es-EC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VOCEROS DEL CLUB</a:t>
                      </a:r>
                      <a:endParaRPr lang="es-EC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$        2,750.00 </a:t>
                      </a:r>
                      <a:endParaRPr lang="es-EC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SALUD</a:t>
                      </a:r>
                      <a:endParaRPr lang="es-EC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$      11,100.00 </a:t>
                      </a:r>
                      <a:endParaRPr lang="es-EC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COMUNICACIÓN &amp; PROMOCIÓN</a:t>
                      </a:r>
                      <a:endParaRPr lang="es-EC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$        6,500.00 </a:t>
                      </a:r>
                      <a:endParaRPr lang="es-EC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ADMINISTRACIÓN FUNDACIÓN ACCIÓN SOLIDARIA</a:t>
                      </a:r>
                      <a:endParaRPr lang="es-EC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$      64,100.00 </a:t>
                      </a:r>
                      <a:endParaRPr lang="es-EC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PRESUPUESTO </a:t>
                      </a:r>
                      <a:r>
                        <a:rPr lang="es-ES" sz="1100" b="1" dirty="0" smtClean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1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(Más IVA)</a:t>
                      </a:r>
                      <a:endParaRPr lang="es-EC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$    129,750.00 </a:t>
                      </a:r>
                      <a:endParaRPr lang="es-EC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66596" name="6 CuadroTexto"/>
          <p:cNvSpPr txBox="1">
            <a:spLocks noChangeArrowheads="1"/>
          </p:cNvSpPr>
          <p:nvPr/>
        </p:nvSpPr>
        <p:spPr bwMode="auto">
          <a:xfrm>
            <a:off x="1066800" y="1531938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>
                <a:solidFill>
                  <a:schemeClr val="tx2"/>
                </a:solidFill>
              </a:rPr>
              <a:t>Club de Vendedores:</a:t>
            </a:r>
            <a:endParaRPr lang="en-US"/>
          </a:p>
        </p:txBody>
      </p:sp>
      <p:sp>
        <p:nvSpPr>
          <p:cNvPr id="66597" name="6 CuadroTexto"/>
          <p:cNvSpPr txBox="1">
            <a:spLocks noChangeArrowheads="1"/>
          </p:cNvSpPr>
          <p:nvPr/>
        </p:nvSpPr>
        <p:spPr bwMode="auto">
          <a:xfrm>
            <a:off x="1071563" y="4389438"/>
            <a:ext cx="778668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/>
              <a:t>Entre los principales resultados se obtendrá:</a:t>
            </a:r>
            <a:endParaRPr lang="es-EC" sz="2000" b="1"/>
          </a:p>
          <a:p>
            <a:pPr lvl="1">
              <a:buFont typeface="Wingdings" pitchFamily="2" charset="2"/>
              <a:buChar char="ü"/>
            </a:pPr>
            <a:r>
              <a:rPr lang="es-ES" sz="2000"/>
              <a:t> Generación de fidelidad e identidad con la marca</a:t>
            </a:r>
            <a:endParaRPr lang="es-EC" sz="2000" b="1"/>
          </a:p>
          <a:p>
            <a:pPr lvl="1">
              <a:buFont typeface="Wingdings" pitchFamily="2" charset="2"/>
              <a:buChar char="ü"/>
            </a:pPr>
            <a:r>
              <a:rPr lang="es-ES" sz="2000"/>
              <a:t> Capacitación y profesionalización</a:t>
            </a:r>
            <a:endParaRPr lang="es-EC" sz="2000" b="1"/>
          </a:p>
          <a:p>
            <a:pPr lvl="1">
              <a:buFont typeface="Wingdings" pitchFamily="2" charset="2"/>
              <a:buChar char="ü"/>
            </a:pPr>
            <a:r>
              <a:rPr lang="es-ES" sz="2000"/>
              <a:t> Crecimiento y desarrollo micro-empresarial </a:t>
            </a:r>
            <a:endParaRPr lang="es-EC" sz="2000" b="1"/>
          </a:p>
          <a:p>
            <a:pPr lvl="1">
              <a:buFont typeface="Wingdings" pitchFamily="2" charset="2"/>
              <a:buChar char="ü"/>
            </a:pPr>
            <a:r>
              <a:rPr lang="es-ES" sz="2000"/>
              <a:t> Incremento de la compra directa de ejemplares</a:t>
            </a:r>
            <a:endParaRPr lang="es-EC" sz="2000" b="1"/>
          </a:p>
          <a:p>
            <a:pPr>
              <a:buFont typeface="Wingdings" pitchFamily="2" charset="2"/>
              <a:buChar char="ü"/>
            </a:pPr>
            <a:endParaRPr lang="es-EC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presentac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 l="6410" t="4086" r="11538" b="8734"/>
          <a:stretch>
            <a:fillRect/>
          </a:stretch>
        </p:blipFill>
        <p:spPr bwMode="auto">
          <a:xfrm>
            <a:off x="71406" y="89481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197" name="4 CuadroTexto"/>
          <p:cNvSpPr txBox="1">
            <a:spLocks noChangeArrowheads="1"/>
          </p:cNvSpPr>
          <p:nvPr/>
        </p:nvSpPr>
        <p:spPr bwMode="auto">
          <a:xfrm>
            <a:off x="990600" y="776288"/>
            <a:ext cx="8143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VI: Análisis Financiero</a:t>
            </a:r>
          </a:p>
        </p:txBody>
      </p:sp>
      <p:sp>
        <p:nvSpPr>
          <p:cNvPr id="8198" name="6 CuadroTexto"/>
          <p:cNvSpPr txBox="1">
            <a:spLocks noChangeArrowheads="1"/>
          </p:cNvSpPr>
          <p:nvPr/>
        </p:nvSpPr>
        <p:spPr bwMode="auto">
          <a:xfrm>
            <a:off x="1066800" y="1531938"/>
            <a:ext cx="777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>
                <a:solidFill>
                  <a:schemeClr val="tx2"/>
                </a:solidFill>
              </a:rPr>
              <a:t> </a:t>
            </a:r>
            <a:r>
              <a:rPr lang="es-ES" sz="2000" b="1">
                <a:solidFill>
                  <a:schemeClr val="tx2"/>
                </a:solidFill>
              </a:rPr>
              <a:t>Incremento de Puntos de Ventas</a:t>
            </a:r>
            <a:r>
              <a:rPr lang="en-US" sz="2000" b="1">
                <a:solidFill>
                  <a:schemeClr val="tx2"/>
                </a:solidFill>
              </a:rPr>
              <a:t>:</a:t>
            </a:r>
            <a:endParaRPr lang="en-US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79400" y="2357438"/>
          <a:ext cx="8864600" cy="1571625"/>
        </p:xfrm>
        <a:graphic>
          <a:graphicData uri="http://schemas.openxmlformats.org/presentationml/2006/ole">
            <p:oleObj spid="_x0000_s8194" name="Worksheet" r:id="rId5" imgW="8001135" imgH="81928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588" name="4 CuadroTexto"/>
          <p:cNvSpPr txBox="1">
            <a:spLocks noChangeArrowheads="1"/>
          </p:cNvSpPr>
          <p:nvPr/>
        </p:nvSpPr>
        <p:spPr bwMode="auto">
          <a:xfrm>
            <a:off x="1000125" y="785813"/>
            <a:ext cx="8143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VI: Análisis Financiero</a:t>
            </a:r>
          </a:p>
        </p:txBody>
      </p:sp>
      <p:sp>
        <p:nvSpPr>
          <p:cNvPr id="67589" name="6 CuadroTexto"/>
          <p:cNvSpPr txBox="1">
            <a:spLocks noChangeArrowheads="1"/>
          </p:cNvSpPr>
          <p:nvPr/>
        </p:nvSpPr>
        <p:spPr bwMode="auto">
          <a:xfrm>
            <a:off x="1000125" y="1428750"/>
            <a:ext cx="777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>
                <a:solidFill>
                  <a:schemeClr val="tx2"/>
                </a:solidFill>
              </a:rPr>
              <a:t> </a:t>
            </a:r>
            <a:r>
              <a:rPr lang="es-ES" sz="2000" b="1">
                <a:solidFill>
                  <a:schemeClr val="tx2"/>
                </a:solidFill>
              </a:rPr>
              <a:t>Canal Pasajeros</a:t>
            </a:r>
            <a:r>
              <a:rPr lang="en-US" sz="2000" b="1">
                <a:solidFill>
                  <a:schemeClr val="tx2"/>
                </a:solidFill>
              </a:rPr>
              <a:t>:</a:t>
            </a:r>
            <a:endParaRPr lang="en-US"/>
          </a:p>
        </p:txBody>
      </p:sp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15454" t="22208" r="11327" b="16289"/>
          <a:stretch>
            <a:fillRect/>
          </a:stretch>
        </p:blipFill>
        <p:spPr bwMode="auto">
          <a:xfrm>
            <a:off x="0" y="2000250"/>
            <a:ext cx="9144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8612" name="4 CuadroTexto"/>
          <p:cNvSpPr txBox="1">
            <a:spLocks noChangeArrowheads="1"/>
          </p:cNvSpPr>
          <p:nvPr/>
        </p:nvSpPr>
        <p:spPr bwMode="auto">
          <a:xfrm>
            <a:off x="1000125" y="785813"/>
            <a:ext cx="8143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VI: Análisis Financiero</a:t>
            </a:r>
          </a:p>
        </p:txBody>
      </p:sp>
      <p:sp>
        <p:nvSpPr>
          <p:cNvPr id="68613" name="6 CuadroTexto"/>
          <p:cNvSpPr txBox="1">
            <a:spLocks noChangeArrowheads="1"/>
          </p:cNvSpPr>
          <p:nvPr/>
        </p:nvSpPr>
        <p:spPr bwMode="auto">
          <a:xfrm>
            <a:off x="1071563" y="1785938"/>
            <a:ext cx="777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chemeClr val="tx2"/>
                </a:solidFill>
              </a:rPr>
              <a:t> </a:t>
            </a:r>
            <a:r>
              <a:rPr lang="es-ES" b="1">
                <a:solidFill>
                  <a:schemeClr val="tx2"/>
                </a:solidFill>
              </a:rPr>
              <a:t>Canal Pasajeros</a:t>
            </a:r>
            <a:r>
              <a:rPr lang="en-US" b="1">
                <a:solidFill>
                  <a:schemeClr val="tx2"/>
                </a:solidFill>
              </a:rPr>
              <a:t>: Captación de nuevos lectores en Universidades</a:t>
            </a:r>
            <a:endParaRPr lang="en-US"/>
          </a:p>
        </p:txBody>
      </p:sp>
      <p:pic>
        <p:nvPicPr>
          <p:cNvPr id="686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38" y="2500313"/>
            <a:ext cx="4857750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9636" name="3 CuadroTexto"/>
          <p:cNvSpPr txBox="1">
            <a:spLocks noChangeArrowheads="1"/>
          </p:cNvSpPr>
          <p:nvPr/>
        </p:nvSpPr>
        <p:spPr bwMode="auto">
          <a:xfrm>
            <a:off x="1000125" y="785813"/>
            <a:ext cx="8143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VI: Análisis Financiero</a:t>
            </a:r>
          </a:p>
        </p:txBody>
      </p:sp>
      <p:sp>
        <p:nvSpPr>
          <p:cNvPr id="69637" name="6 CuadroTexto"/>
          <p:cNvSpPr txBox="1">
            <a:spLocks noChangeArrowheads="1"/>
          </p:cNvSpPr>
          <p:nvPr/>
        </p:nvSpPr>
        <p:spPr bwMode="auto">
          <a:xfrm>
            <a:off x="1071563" y="1785938"/>
            <a:ext cx="777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chemeClr val="tx2"/>
                </a:solidFill>
              </a:rPr>
              <a:t> </a:t>
            </a:r>
            <a:r>
              <a:rPr lang="es-ES" b="1">
                <a:solidFill>
                  <a:schemeClr val="tx2"/>
                </a:solidFill>
              </a:rPr>
              <a:t>Activaciones y Trade Marketing</a:t>
            </a:r>
            <a:endParaRPr lang="en-US"/>
          </a:p>
        </p:txBody>
      </p:sp>
      <p:pic>
        <p:nvPicPr>
          <p:cNvPr id="69638" name="Picture 6" descr="F:\gor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813" y="2786063"/>
            <a:ext cx="22288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F:\camise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3" y="2428875"/>
            <a:ext cx="276225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0660" name="3 CuadroTexto"/>
          <p:cNvSpPr txBox="1">
            <a:spLocks noChangeArrowheads="1"/>
          </p:cNvSpPr>
          <p:nvPr/>
        </p:nvSpPr>
        <p:spPr bwMode="auto">
          <a:xfrm>
            <a:off x="1000125" y="785813"/>
            <a:ext cx="8143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VI: Análisis Financiero</a:t>
            </a:r>
          </a:p>
        </p:txBody>
      </p:sp>
      <p:sp>
        <p:nvSpPr>
          <p:cNvPr id="70661" name="6 CuadroTexto"/>
          <p:cNvSpPr txBox="1">
            <a:spLocks noChangeArrowheads="1"/>
          </p:cNvSpPr>
          <p:nvPr/>
        </p:nvSpPr>
        <p:spPr bwMode="auto">
          <a:xfrm>
            <a:off x="1071563" y="1571625"/>
            <a:ext cx="777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chemeClr val="tx2"/>
                </a:solidFill>
              </a:rPr>
              <a:t> </a:t>
            </a:r>
            <a:r>
              <a:rPr lang="es-ES" b="1">
                <a:solidFill>
                  <a:schemeClr val="tx2"/>
                </a:solidFill>
              </a:rPr>
              <a:t>Evaluación económica:</a:t>
            </a:r>
            <a:endParaRPr lang="en-US"/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143000" y="2214563"/>
          <a:ext cx="7572428" cy="3209410"/>
        </p:xfrm>
        <a:graphic>
          <a:graphicData uri="http://schemas.openxmlformats.org/drawingml/2006/table">
            <a:tbl>
              <a:tblPr/>
              <a:tblGrid>
                <a:gridCol w="1771915"/>
                <a:gridCol w="1253713"/>
                <a:gridCol w="1332090"/>
                <a:gridCol w="1071570"/>
                <a:gridCol w="1006440"/>
                <a:gridCol w="1136700"/>
              </a:tblGrid>
              <a:tr h="26719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latin typeface="Arial"/>
                        </a:rPr>
                        <a:t>TABLA 6.11.  </a:t>
                      </a:r>
                      <a:r>
                        <a:rPr lang="es-EC" sz="1800" b="1" i="0" u="none" strike="noStrike" dirty="0">
                          <a:latin typeface="Arial"/>
                        </a:rPr>
                        <a:t>Evaluación Económica: TIR y VAN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719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latin typeface="Arial"/>
                        </a:rPr>
                        <a:t>C.A. EL UNIVERSO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9260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4924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latin typeface="Arial"/>
                        </a:rPr>
                        <a:t>Años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3366FF"/>
                          </a:solidFill>
                          <a:latin typeface="Arial"/>
                        </a:rPr>
                        <a:t>2008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3366FF"/>
                          </a:solidFill>
                          <a:latin typeface="Arial"/>
                        </a:rPr>
                        <a:t>2009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3366FF"/>
                          </a:solidFill>
                          <a:latin typeface="Arial"/>
                        </a:rPr>
                        <a:t>2010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3366FF"/>
                          </a:solidFill>
                          <a:latin typeface="Arial"/>
                        </a:rPr>
                        <a:t>2011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3366FF"/>
                          </a:solidFill>
                          <a:latin typeface="Arial"/>
                        </a:rPr>
                        <a:t>2012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758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latin typeface="Arial"/>
                        </a:rPr>
                        <a:t>Utilidad antes/P.U.T.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latin typeface="Arial"/>
                        </a:rPr>
                        <a:t>-   1.523.320,13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latin typeface="Arial"/>
                        </a:rPr>
                        <a:t>    939.808,35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latin typeface="Arial"/>
                        </a:rPr>
                        <a:t> 1.386.492,55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latin typeface="Arial"/>
                        </a:rPr>
                        <a:t>       6.202,50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latin typeface="Arial"/>
                        </a:rPr>
                        <a:t>    976.721,55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9456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33988"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b="1" i="0" u="none" strike="noStrike" dirty="0">
                          <a:solidFill>
                            <a:srgbClr val="3366FF"/>
                          </a:solidFill>
                          <a:latin typeface="Arial"/>
                        </a:rPr>
                        <a:t>TIR: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b="0" i="0" u="none" strike="noStrike" dirty="0">
                          <a:latin typeface="Arial"/>
                        </a:rPr>
                        <a:t>45,37%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33988"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b="1" i="0" u="none" strike="noStrike">
                          <a:latin typeface="Arial"/>
                        </a:rPr>
                        <a:t>VAN: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b="0" i="0" u="none" strike="noStrike">
                          <a:latin typeface="Arial"/>
                        </a:rPr>
                        <a:t>USD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latin typeface="Arial"/>
                        </a:rPr>
                        <a:t> 1.083.163,24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33988"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b="1" i="0" u="none" strike="noStrike">
                          <a:solidFill>
                            <a:srgbClr val="3366FF"/>
                          </a:solidFill>
                          <a:latin typeface="Arial"/>
                        </a:rPr>
                        <a:t>TMAR: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b="1" i="0" u="none" strike="noStrike" dirty="0">
                          <a:solidFill>
                            <a:srgbClr val="3366FF"/>
                          </a:solidFill>
                          <a:latin typeface="Arial"/>
                        </a:rPr>
                        <a:t>11,263%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684" name="3 CuadroTexto"/>
          <p:cNvSpPr txBox="1">
            <a:spLocks noChangeArrowheads="1"/>
          </p:cNvSpPr>
          <p:nvPr/>
        </p:nvSpPr>
        <p:spPr bwMode="auto">
          <a:xfrm>
            <a:off x="1000125" y="785813"/>
            <a:ext cx="8143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VI: Análisis Financiero</a:t>
            </a:r>
          </a:p>
        </p:txBody>
      </p:sp>
      <p:sp>
        <p:nvSpPr>
          <p:cNvPr id="71685" name="6 CuadroTexto"/>
          <p:cNvSpPr txBox="1">
            <a:spLocks noChangeArrowheads="1"/>
          </p:cNvSpPr>
          <p:nvPr/>
        </p:nvSpPr>
        <p:spPr bwMode="auto">
          <a:xfrm>
            <a:off x="1071563" y="1500188"/>
            <a:ext cx="7772400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b="1">
                <a:solidFill>
                  <a:schemeClr val="tx2"/>
                </a:solidFill>
              </a:rPr>
              <a:t> </a:t>
            </a:r>
            <a:r>
              <a:rPr lang="es-ES" sz="2400" b="1">
                <a:solidFill>
                  <a:schemeClr val="tx2"/>
                </a:solidFill>
              </a:rPr>
              <a:t>Conclusiones y Recomendaciones:</a:t>
            </a:r>
          </a:p>
          <a:p>
            <a:pPr marL="179388" lvl="1" algn="just">
              <a:spcAft>
                <a:spcPts val="1200"/>
              </a:spcAft>
              <a:buFont typeface="Wingdings" pitchFamily="2" charset="2"/>
              <a:buChar char="ü"/>
            </a:pPr>
            <a:r>
              <a:rPr lang="es-ES"/>
              <a:t> </a:t>
            </a:r>
            <a:r>
              <a:rPr lang="es-ES" sz="1900"/>
              <a:t>Luego de evaluar el proyecto se concluye que rentable y se puede aplicarlo de acuerdo a los parámetros estimados.</a:t>
            </a:r>
          </a:p>
          <a:p>
            <a:pPr marL="179388" lvl="1" algn="just">
              <a:spcAft>
                <a:spcPts val="1200"/>
              </a:spcAft>
              <a:buFont typeface="Wingdings" pitchFamily="2" charset="2"/>
              <a:buChar char="ü"/>
            </a:pPr>
            <a:r>
              <a:rPr lang="es-ES" sz="1900"/>
              <a:t> Las oportunidades estratégicas de este proyecto son muy puntuales y directas; pero también dan paso a otras opciones que se puedan optimizar aún en otras áreas.</a:t>
            </a:r>
            <a:endParaRPr lang="es-EC" sz="1900" b="1"/>
          </a:p>
          <a:p>
            <a:pPr marL="179388" lvl="1" algn="just">
              <a:spcAft>
                <a:spcPts val="1200"/>
              </a:spcAft>
              <a:buFont typeface="Wingdings" pitchFamily="2" charset="2"/>
              <a:buChar char="ü"/>
            </a:pPr>
            <a:r>
              <a:rPr lang="es-ES" sz="1900"/>
              <a:t> Los medios de comunicación deben unirse para promover al Gobierno una alianza, con el objetivo de proteger la integridad del país y dar más oportunidades para competir, como en el resto de países de Centro y Sur América.</a:t>
            </a:r>
            <a:endParaRPr lang="es-EC" sz="1900" b="1"/>
          </a:p>
          <a:p>
            <a:pPr marL="179388" lvl="1" algn="just">
              <a:spcAft>
                <a:spcPts val="1200"/>
              </a:spcAft>
              <a:buFont typeface="Wingdings" pitchFamily="2" charset="2"/>
              <a:buChar char="ü"/>
            </a:pPr>
            <a:r>
              <a:rPr lang="es-ES" sz="1900"/>
              <a:t> Es importante seguir desarrollando productos, nuevas oportunidades que estén enfocadas a la satisfacción y necesidades de sus clientes que aumenten la fidelidad de la marca.</a:t>
            </a:r>
            <a:endParaRPr lang="en-US" sz="1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000125" y="1214438"/>
            <a:ext cx="2428875" cy="7143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ES_tradnl" sz="2400" dirty="0">
                <a:solidFill>
                  <a:schemeClr val="tx2"/>
                </a:solidFill>
                <a:ea typeface="+mj-ea"/>
                <a:cs typeface="Arial" pitchFamily="34" charset="0"/>
              </a:rPr>
              <a:t> </a:t>
            </a:r>
            <a:r>
              <a:rPr lang="es-ES_tradnl" sz="2400" u="sng" dirty="0">
                <a:solidFill>
                  <a:schemeClr val="tx2"/>
                </a:solidFill>
                <a:ea typeface="+mj-ea"/>
                <a:cs typeface="Arial" pitchFamily="34" charset="0"/>
              </a:rPr>
              <a:t>Competencia:</a:t>
            </a:r>
            <a:endParaRPr lang="es-EC" sz="2400" u="sng" dirty="0">
              <a:solidFill>
                <a:schemeClr val="tx2"/>
              </a:solidFill>
              <a:ea typeface="+mj-ea"/>
              <a:cs typeface="Arial" pitchFamily="34" charset="0"/>
            </a:endParaRPr>
          </a:p>
        </p:txBody>
      </p:sp>
      <p:sp>
        <p:nvSpPr>
          <p:cNvPr id="16388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II: Análisis de Mercado – Microentorno: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 cstate="print"/>
          <a:srcRect t="12167"/>
          <a:stretch>
            <a:fillRect/>
          </a:stretch>
        </p:blipFill>
        <p:spPr bwMode="auto">
          <a:xfrm>
            <a:off x="0" y="1928813"/>
            <a:ext cx="9215438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7" descr="LogoFen_Sello"/>
          <p:cNvPicPr>
            <a:picLocks noChangeAspect="1" noChangeArrowheads="1"/>
          </p:cNvPicPr>
          <p:nvPr/>
        </p:nvPicPr>
        <p:blipFill>
          <a:blip r:embed="rId4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000125" y="1285875"/>
            <a:ext cx="3786188" cy="7143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ES_tradnl" sz="2400" dirty="0">
                <a:solidFill>
                  <a:schemeClr val="tx2"/>
                </a:solidFill>
                <a:ea typeface="+mj-ea"/>
                <a:cs typeface="Arial" pitchFamily="34" charset="0"/>
              </a:rPr>
              <a:t> </a:t>
            </a:r>
            <a:r>
              <a:rPr lang="es-ES_tradnl" sz="2400" u="sng" dirty="0">
                <a:solidFill>
                  <a:schemeClr val="tx2"/>
                </a:solidFill>
                <a:ea typeface="+mj-ea"/>
                <a:cs typeface="Arial" pitchFamily="34" charset="0"/>
              </a:rPr>
              <a:t>Productos Sustitutos:</a:t>
            </a:r>
            <a:endParaRPr lang="es-EC" sz="2400" u="sng" dirty="0">
              <a:solidFill>
                <a:schemeClr val="tx2"/>
              </a:solidFill>
              <a:ea typeface="+mj-ea"/>
              <a:cs typeface="Arial" pitchFamily="34" charset="0"/>
            </a:endParaRPr>
          </a:p>
        </p:txBody>
      </p:sp>
      <p:sp>
        <p:nvSpPr>
          <p:cNvPr id="17412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II: Análisis de Mercado – Microentorno:</a:t>
            </a:r>
          </a:p>
        </p:txBody>
      </p:sp>
      <p:sp>
        <p:nvSpPr>
          <p:cNvPr id="7" name="6 Elipse"/>
          <p:cNvSpPr/>
          <p:nvPr/>
        </p:nvSpPr>
        <p:spPr>
          <a:xfrm>
            <a:off x="1714480" y="2143116"/>
            <a:ext cx="6643734" cy="3857652"/>
          </a:xfrm>
          <a:prstGeom prst="ellipse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C"/>
          </a:p>
        </p:txBody>
      </p:sp>
      <p:sp>
        <p:nvSpPr>
          <p:cNvPr id="25607" name="7 CuadroTexto"/>
          <p:cNvSpPr txBox="1">
            <a:spLocks noChangeArrowheads="1"/>
          </p:cNvSpPr>
          <p:nvPr/>
        </p:nvSpPr>
        <p:spPr bwMode="auto">
          <a:xfrm>
            <a:off x="4143375" y="2357438"/>
            <a:ext cx="1857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cs typeface="Arial" pitchFamily="34" charset="0"/>
              </a:rPr>
              <a:t>Televisión</a:t>
            </a:r>
            <a:endParaRPr lang="es-EC" sz="2000">
              <a:cs typeface="Arial" pitchFamily="34" charset="0"/>
            </a:endParaRPr>
          </a:p>
        </p:txBody>
      </p:sp>
      <p:sp>
        <p:nvSpPr>
          <p:cNvPr id="25608" name="8 CuadroTexto"/>
          <p:cNvSpPr txBox="1">
            <a:spLocks noChangeArrowheads="1"/>
          </p:cNvSpPr>
          <p:nvPr/>
        </p:nvSpPr>
        <p:spPr bwMode="auto">
          <a:xfrm>
            <a:off x="6215063" y="3643313"/>
            <a:ext cx="1857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cs typeface="Arial" pitchFamily="34" charset="0"/>
              </a:rPr>
              <a:t>Tv Cable</a:t>
            </a:r>
            <a:endParaRPr lang="es-EC" sz="2000">
              <a:cs typeface="Arial" pitchFamily="34" charset="0"/>
            </a:endParaRPr>
          </a:p>
        </p:txBody>
      </p:sp>
      <p:sp>
        <p:nvSpPr>
          <p:cNvPr id="25609" name="9 CuadroTexto"/>
          <p:cNvSpPr txBox="1">
            <a:spLocks noChangeArrowheads="1"/>
          </p:cNvSpPr>
          <p:nvPr/>
        </p:nvSpPr>
        <p:spPr bwMode="auto">
          <a:xfrm>
            <a:off x="2857500" y="5243513"/>
            <a:ext cx="1857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cs typeface="Arial" pitchFamily="34" charset="0"/>
              </a:rPr>
              <a:t>Revistas</a:t>
            </a:r>
            <a:endParaRPr lang="es-EC" sz="2000">
              <a:cs typeface="Arial" pitchFamily="34" charset="0"/>
            </a:endParaRPr>
          </a:p>
        </p:txBody>
      </p:sp>
      <p:sp>
        <p:nvSpPr>
          <p:cNvPr id="25610" name="10 CuadroTexto"/>
          <p:cNvSpPr txBox="1">
            <a:spLocks noChangeArrowheads="1"/>
          </p:cNvSpPr>
          <p:nvPr/>
        </p:nvSpPr>
        <p:spPr bwMode="auto">
          <a:xfrm>
            <a:off x="5500688" y="5006975"/>
            <a:ext cx="1857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cs typeface="Arial" pitchFamily="34" charset="0"/>
              </a:rPr>
              <a:t>Telefonía Celular</a:t>
            </a:r>
            <a:endParaRPr lang="es-EC" sz="2000">
              <a:cs typeface="Arial" pitchFamily="34" charset="0"/>
            </a:endParaRPr>
          </a:p>
        </p:txBody>
      </p:sp>
      <p:sp>
        <p:nvSpPr>
          <p:cNvPr id="25611" name="11 CuadroTexto"/>
          <p:cNvSpPr txBox="1">
            <a:spLocks noChangeArrowheads="1"/>
          </p:cNvSpPr>
          <p:nvPr/>
        </p:nvSpPr>
        <p:spPr bwMode="auto">
          <a:xfrm>
            <a:off x="1857375" y="3671888"/>
            <a:ext cx="1857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cs typeface="Arial" pitchFamily="34" charset="0"/>
              </a:rPr>
              <a:t>Internet</a:t>
            </a:r>
            <a:endParaRPr lang="es-EC" sz="2000">
              <a:cs typeface="Arial" pitchFamily="34" charset="0"/>
            </a:endParaRPr>
          </a:p>
        </p:txBody>
      </p:sp>
      <p:pic>
        <p:nvPicPr>
          <p:cNvPr id="13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13" name="Picture 2" descr="C:\Program Files\Microsoft Office\MEDIA\CAGCAT10\j0285410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714625"/>
            <a:ext cx="300037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80"/>
                            </p:stCondLst>
                            <p:childTnLst>
                              <p:par>
                                <p:cTn id="3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608" grpId="0"/>
      <p:bldP spid="25609" grpId="0"/>
      <p:bldP spid="25610" grpId="0"/>
      <p:bldP spid="256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resent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000125" y="1285875"/>
            <a:ext cx="8143875" cy="13573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ES_tradnl" sz="2400" dirty="0">
                <a:solidFill>
                  <a:schemeClr val="tx2"/>
                </a:solidFill>
                <a:ea typeface="+mj-ea"/>
                <a:cs typeface="Arial" pitchFamily="34" charset="0"/>
              </a:rPr>
              <a:t> </a:t>
            </a:r>
            <a:r>
              <a:rPr lang="es-ES_tradnl" sz="2400" u="sng" dirty="0">
                <a:solidFill>
                  <a:schemeClr val="tx2"/>
                </a:solidFill>
                <a:ea typeface="+mj-ea"/>
                <a:cs typeface="Arial" pitchFamily="34" charset="0"/>
              </a:rPr>
              <a:t>Clientes:</a:t>
            </a:r>
          </a:p>
          <a:p>
            <a:pPr fontAlgn="auto">
              <a:spcAft>
                <a:spcPts val="0"/>
              </a:spcAft>
              <a:defRPr/>
            </a:pPr>
            <a:endParaRPr lang="es-ES_tradnl" sz="2400" u="sng" dirty="0">
              <a:solidFill>
                <a:schemeClr val="tx2"/>
              </a:solidFill>
              <a:ea typeface="+mj-ea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_tradnl" sz="2400" b="1" dirty="0">
                <a:latin typeface="+mn-lt"/>
              </a:rPr>
              <a:t>Hombres y mujeres mayores de 10 a 75 años.</a:t>
            </a:r>
            <a:endParaRPr lang="es-EC" sz="2400" u="sng" dirty="0">
              <a:solidFill>
                <a:schemeClr val="tx2"/>
              </a:solidFill>
              <a:ea typeface="+mj-ea"/>
              <a:cs typeface="Arial" pitchFamily="34" charset="0"/>
            </a:endParaRPr>
          </a:p>
        </p:txBody>
      </p:sp>
      <p:sp>
        <p:nvSpPr>
          <p:cNvPr id="18436" name="5 CuadroTexto"/>
          <p:cNvSpPr txBox="1">
            <a:spLocks noChangeArrowheads="1"/>
          </p:cNvSpPr>
          <p:nvPr/>
        </p:nvSpPr>
        <p:spPr bwMode="auto">
          <a:xfrm>
            <a:off x="1000125" y="758825"/>
            <a:ext cx="7929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800">
                <a:solidFill>
                  <a:schemeClr val="bg2"/>
                </a:solidFill>
                <a:cs typeface="Arial" pitchFamily="34" charset="0"/>
              </a:rPr>
              <a:t>Capítulo II: Análisis de Mercado – Microentorno:</a:t>
            </a:r>
          </a:p>
        </p:txBody>
      </p:sp>
      <p:pic>
        <p:nvPicPr>
          <p:cNvPr id="10" name="Picture 47" descr="LogoFen_Sello"/>
          <p:cNvPicPr>
            <a:picLocks noChangeAspect="1" noChangeArrowheads="1"/>
          </p:cNvPicPr>
          <p:nvPr/>
        </p:nvPicPr>
        <p:blipFill>
          <a:blip r:embed="rId3" cstate="print"/>
          <a:srcRect l="6410" t="4086" r="11538" b="8734"/>
          <a:stretch>
            <a:fillRect/>
          </a:stretch>
        </p:blipFill>
        <p:spPr bwMode="auto">
          <a:xfrm>
            <a:off x="71406" y="27272"/>
            <a:ext cx="898200" cy="91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9" name="Picture 1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479803"/>
            <a:ext cx="4143404" cy="4378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ema d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ema d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</TotalTime>
  <Words>1859</Words>
  <Application>Microsoft Office PowerPoint</Application>
  <PresentationFormat>Presentación en pantalla (4:3)</PresentationFormat>
  <Paragraphs>472</Paragraphs>
  <Slides>68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68</vt:i4>
      </vt:variant>
    </vt:vector>
  </HeadingPairs>
  <TitlesOfParts>
    <vt:vector size="81" baseType="lpstr">
      <vt:lpstr>Arial</vt:lpstr>
      <vt:lpstr>Calibri</vt:lpstr>
      <vt:lpstr>Arial Black</vt:lpstr>
      <vt:lpstr>Times New Roman</vt:lpstr>
      <vt:lpstr>Wingdings</vt:lpstr>
      <vt:lpstr>Swis721 Ex BT</vt:lpstr>
      <vt:lpstr>Berlin Sans FB</vt:lpstr>
      <vt:lpstr>Symbol</vt:lpstr>
      <vt:lpstr>Tema de Office</vt:lpstr>
      <vt:lpstr>1_Tema de Office</vt:lpstr>
      <vt:lpstr>Gráfico de Microsoft Graph</vt:lpstr>
      <vt:lpstr>Hoja de cálculo de Microsoft Office Excel 97-2003</vt:lpstr>
      <vt:lpstr>Documento de Microsoft Word</vt:lpstr>
      <vt:lpstr>“ANALISIS, MEDICIÓN Y DETECCIÓN DE OPORTUNIDADES ESTRATÉGICAS PARA EL DIARIO EL UNIVERSO,  EN EL MERCADO DE GUAYAQUIL”</vt:lpstr>
      <vt:lpstr>Diapositiva 2</vt:lpstr>
      <vt:lpstr>Diapositiva 3</vt:lpstr>
      <vt:lpstr>Diapositiva 4</vt:lpstr>
      <vt:lpstr>Diapositiva 5</vt:lpstr>
      <vt:lpstr>Proveedores: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“ANALISIS, MEDICIÓN Y DETECCIÓN DE OPORTUNIDADES ESTRATÉGICAS PARA EL DIARIO EL UNIVERSO,  EN EL MERCADO DE GUAYAQUIL”</dc:title>
  <dc:creator>user</dc:creator>
  <cp:lastModifiedBy>user</cp:lastModifiedBy>
  <cp:revision>112</cp:revision>
  <dcterms:created xsi:type="dcterms:W3CDTF">2009-09-27T15:06:26Z</dcterms:created>
  <dcterms:modified xsi:type="dcterms:W3CDTF">2009-10-06T11:39:47Z</dcterms:modified>
</cp:coreProperties>
</file>